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9" r:id="rId3"/>
  </p:sldMasterIdLst>
  <p:notesMasterIdLst>
    <p:notesMasterId r:id="rId5"/>
  </p:notesMasterIdLst>
  <p:sldIdLst>
    <p:sldId id="257" r:id="rId4"/>
    <p:sldId id="296" r:id="rId6"/>
    <p:sldId id="320" r:id="rId7"/>
    <p:sldId id="317" r:id="rId8"/>
    <p:sldId id="318" r:id="rId9"/>
    <p:sldId id="326" r:id="rId10"/>
    <p:sldId id="321" r:id="rId11"/>
    <p:sldId id="322" r:id="rId12"/>
    <p:sldId id="292" r:id="rId13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4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3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06"/>
            <a:ext cx="9144000" cy="3697701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2976555"/>
            <a:ext cx="9144000" cy="2166946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2361736"/>
            <a:ext cx="9144000" cy="1335164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2880672"/>
            <a:ext cx="9144000" cy="891708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1"/>
            <a:ext cx="7851648" cy="1371600"/>
          </a:xfrm>
          <a:ln>
            <a:noFill/>
          </a:ln>
        </p:spPr>
        <p:txBody>
          <a:bodyPr tIns="0" rIns="155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3"/>
            <a:ext cx="7854696" cy="1314450"/>
          </a:xfrm>
        </p:spPr>
        <p:txBody>
          <a:bodyPr lIns="0" rIns="15585"/>
          <a:lstStyle>
            <a:lvl1pPr marL="0" marR="38735" indent="0" algn="r">
              <a:buNone/>
              <a:defRPr>
                <a:solidFill>
                  <a:schemeClr val="tx1"/>
                </a:solidFill>
              </a:defRPr>
            </a:lvl1pPr>
            <a:lvl2pPr marL="389890" indent="0" algn="ctr">
              <a:buNone/>
            </a:lvl2pPr>
            <a:lvl3pPr marL="779145" indent="0" algn="ctr">
              <a:buNone/>
            </a:lvl3pPr>
            <a:lvl4pPr marL="1169035" indent="0" algn="ctr">
              <a:buNone/>
            </a:lvl4pPr>
            <a:lvl5pPr marL="1558290" indent="0" algn="ctr">
              <a:buNone/>
            </a:lvl5pPr>
            <a:lvl6pPr marL="1948180" indent="0" algn="ctr">
              <a:buNone/>
            </a:lvl6pPr>
            <a:lvl7pPr marL="2337435" indent="0" algn="ctr">
              <a:buNone/>
            </a:lvl7pPr>
            <a:lvl8pPr marL="2727325" indent="0" algn="ctr">
              <a:buNone/>
            </a:lvl8pPr>
            <a:lvl9pPr marL="3117215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80B-2481-41E5-B47E-B7E27A1FC18D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2CC-D35B-41E5-A764-0A2557584678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38962" rIns="38962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F7F-677A-441A-B1F0-515827764BEB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76D-57A5-49F9-BA23-183867509175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7BE5-3395-48AA-A0D0-FEE0D0506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5DF4-E487-4B67-9FBF-55259FEE5682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38962" tIns="0" rIns="3896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394819"/>
            <a:ext cx="4041776" cy="491132"/>
          </a:xfrm>
        </p:spPr>
        <p:txBody>
          <a:bodyPr lIns="38962" tIns="0" rIns="3896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85950"/>
            <a:ext cx="4041776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EC3-FC5B-4B5E-91DC-D60870C8D91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4BD-7906-49C5-AA12-1D5B8388BAA0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4A4-7D55-4521-AE89-D2935E2035D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4FE-6E70-4768-B108-AC833B3004B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374C-F9CC-44F9-AAC6-898DF052E5EA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F2AE-FC74-42FE-A45E-EBF300AF8CD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5585" rIns="15585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49" cy="3429000"/>
          </a:xfrm>
        </p:spPr>
        <p:txBody>
          <a:bodyPr tIns="0"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0901-4EDD-494C-955D-E3871928F1B0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C68-C1CD-4739-A91F-1AE8C53A5EEF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648" y="831513"/>
            <a:ext cx="5257529" cy="308523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3715" y="4019338"/>
            <a:ext cx="156111" cy="1166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03" y="4362742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952" y="4665110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lIns="38962" rIns="38962" bIns="38962"/>
          <a:lstStyle>
            <a:lvl1pPr algn="l">
              <a:buNone/>
              <a:defRPr sz="17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54546" rIns="38962"/>
          <a:lstStyle>
            <a:lvl1pPr marL="0" indent="0" algn="l">
              <a:spcBef>
                <a:spcPts val="215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03E-803A-404E-8487-8C4C3D148AA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019" y="4767700"/>
            <a:ext cx="609510" cy="273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107-4BAF-4456-BB0F-10D9D810272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79F-5CCA-48A9-81D0-C3992E3CD87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D8A1-CF47-4FDB-8F21-12F408257FCC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CD0-5008-447B-87B8-A3638856C12D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217-2D90-497C-8978-1DC7F3E61E1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第一章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519191"/>
            <a:ext cx="237564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395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105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第三章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919526" y="376666"/>
            <a:ext cx="555954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503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519522"/>
            <a:ext cx="0" cy="2700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4699261"/>
            <a:ext cx="8548114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4699261"/>
            <a:ext cx="505217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473430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03" y="-5399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952" y="-5399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472" y="528065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472" y="1451368"/>
            <a:ext cx="8229057" cy="3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3" tIns="38962" rIns="77923" bIns="38962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5DC4F2-2875-453D-AA3C-8D78F93D6269}" type="datetimeFigureOut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453" y="4767700"/>
            <a:ext cx="3352981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981" y="4767700"/>
            <a:ext cx="761548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B8BE22-2AD9-4F51-B63E-EB7563CE579A}" type="slidenum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04" y="152265"/>
            <a:ext cx="9180652" cy="485949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3575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71564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07315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4312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33680" indent="-23368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65" indent="-2101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indent="-2101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indent="-17907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870" indent="-17907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820" indent="-17907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6395" indent="-1555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0075" indent="-15557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indent="-1555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slideLayout" Target="../slideLayouts/slideLayout17.xml"/><Relationship Id="rId17" Type="http://schemas.openxmlformats.org/officeDocument/2006/relationships/tags" Target="../tags/tag16.xml"/><Relationship Id="rId16" Type="http://schemas.openxmlformats.org/officeDocument/2006/relationships/image" Target="../media/image14.png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33.xml"/><Relationship Id="rId17" Type="http://schemas.openxmlformats.org/officeDocument/2006/relationships/image" Target="../media/image14.png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21549" y="359186"/>
            <a:ext cx="299782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精品资源共享课程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550" y="851584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1550" y="1853342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0" y="3763926"/>
            <a:ext cx="9144000" cy="1379573"/>
            <a:chOff x="0" y="3763926"/>
            <a:chExt cx="9144000" cy="1379573"/>
          </a:xfrm>
        </p:grpSpPr>
        <p:sp>
          <p:nvSpPr>
            <p:cNvPr id="15" name="圆角矩形 14"/>
            <p:cNvSpPr/>
            <p:nvPr/>
          </p:nvSpPr>
          <p:spPr>
            <a:xfrm>
              <a:off x="0" y="3763926"/>
              <a:ext cx="9144000" cy="1379573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0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2" y="3796561"/>
              <a:ext cx="856852" cy="1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26" y="3807194"/>
              <a:ext cx="1310850" cy="130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2" y="3830484"/>
              <a:ext cx="12763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32" y="3796560"/>
              <a:ext cx="1756380" cy="132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80" y="3826379"/>
              <a:ext cx="1216290" cy="1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69" y="3817777"/>
              <a:ext cx="1347763" cy="131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67" y="3848980"/>
              <a:ext cx="782563" cy="114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2111253" y="2317230"/>
            <a:ext cx="492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断路器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29774" y="958144"/>
            <a:ext cx="8272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defRPr/>
            </a:pPr>
            <a:r>
              <a:rPr lang="zh-CN" altLang="en-US" sz="4400" b="1" spc="15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变频、伺服、步进应用实践教程</a:t>
            </a:r>
            <a:endParaRPr lang="zh-CN" altLang="en-US" sz="4400" b="1" spc="15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z="120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sz="1200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30308" y="1934462"/>
            <a:ext cx="1688808" cy="144510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271491" y="1724912"/>
            <a:ext cx="552947" cy="4639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"/>
          <p:cNvSpPr/>
          <p:nvPr/>
        </p:nvSpPr>
        <p:spPr>
          <a:xfrm>
            <a:off x="3109962" y="1490326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19116" y="3030279"/>
            <a:ext cx="677657" cy="3831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"/>
          <p:cNvSpPr/>
          <p:nvPr/>
        </p:nvSpPr>
        <p:spPr>
          <a:xfrm>
            <a:off x="3109962" y="3197530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1478" y="139888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断路器图片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3627" y="320780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额定电流估算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断路器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断路器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5784" y="2206489"/>
            <a:ext cx="2345514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485" marR="24765" indent="266700">
              <a:lnSpc>
                <a:spcPct val="112000"/>
              </a:lnSpc>
              <a:spcAft>
                <a:spcPts val="0"/>
              </a:spcAft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漏电保护断路器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712" y="2739937"/>
            <a:ext cx="5079415" cy="2164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7" y="1447408"/>
            <a:ext cx="2864358" cy="28643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82" y="1129328"/>
            <a:ext cx="2395208" cy="238830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39319" y="983610"/>
            <a:ext cx="2089033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485" marR="24765" indent="266700">
              <a:lnSpc>
                <a:spcPct val="112000"/>
              </a:lnSpc>
              <a:spcAft>
                <a:spcPts val="0"/>
              </a:spcAft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塑壳式断路器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2428" y="3748519"/>
            <a:ext cx="2089033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485" marR="24765" indent="266700">
              <a:lnSpc>
                <a:spcPct val="112000"/>
              </a:lnSpc>
              <a:spcAft>
                <a:spcPts val="0"/>
              </a:spcAft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框架式断路器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930" y="664210"/>
            <a:ext cx="3369310" cy="713105"/>
          </a:xfrm>
        </p:spPr>
        <p:txBody>
          <a:bodyPr/>
          <a:lstStyle/>
          <a:p>
            <a:r>
              <a:rPr lang="zh-CN" altLang="zh-CN" sz="2800" b="1" dirty="0">
                <a:latin typeface="+mn-ea"/>
                <a:ea typeface="+mn-ea"/>
              </a:rPr>
              <a:t>正常过电流的情况</a:t>
            </a:r>
            <a:r>
              <a:rPr lang="zh-CN" altLang="en-US" sz="2800" b="1" dirty="0">
                <a:latin typeface="+mn-ea"/>
                <a:ea typeface="+mn-ea"/>
              </a:rPr>
              <a:t>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9540" y="1880923"/>
            <a:ext cx="7355162" cy="8574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变频器在刚接通电源的瞬间，对电容器的充电电流可高达额定电流的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9540" y="2926572"/>
            <a:ext cx="7217919" cy="81597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3" tIns="38962" rIns="77923" bIns="38962" numCol="1" rtlCol="0" anchor="t" anchorCtr="0" compatLnSpc="1">
            <a:normAutofit lnSpcReduction="10000"/>
          </a:bodyPr>
          <a:lstStyle/>
          <a:p>
            <a:pPr lvl="0" algn="l" eaLnBrk="0" fontAlgn="base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变频器的进线电流是脉冲电流，其峰值经常超过额定电流。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9541" y="3846869"/>
            <a:ext cx="7217918" cy="741680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3" tIns="38962" rIns="77923" bIns="38962" numCol="1" rtlCol="0" anchor="t" anchorCtr="0" compatLnSpc="1">
            <a:normAutofit fontScale="90000" lnSpcReduction="10000"/>
          </a:bodyPr>
          <a:lstStyle/>
          <a:p>
            <a:pPr lvl="0" algn="l" eaLnBrk="0" fontAlgn="base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一般通用变频器允许的过载能力为额定电流的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150%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，持续运行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1min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435754" y="9025"/>
            <a:ext cx="822905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5pPr>
            <a:lvl6pPr marL="35750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6pPr>
            <a:lvl7pPr marL="71564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7pPr>
            <a:lvl8pPr marL="107315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8pPr>
            <a:lvl9pPr marL="143129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9pPr>
          </a:lstStyle>
          <a:p>
            <a:pPr algn="ctr" defTabSz="914400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断路器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610" y="810895"/>
            <a:ext cx="3514725" cy="401955"/>
          </a:xfrm>
        </p:spPr>
        <p:txBody>
          <a:bodyPr/>
          <a:lstStyle/>
          <a:p>
            <a:r>
              <a:rPr lang="zh-CN" altLang="en-US" sz="2800" b="1" dirty="0">
                <a:latin typeface="+mn-ea"/>
                <a:ea typeface="+mn-ea"/>
              </a:rPr>
              <a:t>额定电流的估算：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25880"/>
            <a:ext cx="8228965" cy="2518410"/>
          </a:xfrm>
          <a:noFill/>
          <a:ln>
            <a:noFill/>
          </a:ln>
        </p:spPr>
        <p:txBody>
          <a:bodyPr vert="horz" wrap="square" lIns="77923" tIns="38962" rIns="77923" bIns="38962" numCol="1" rtlCol="0" anchor="t" anchorCtr="0" compatLnSpc="1">
            <a:normAutofit/>
          </a:bodyPr>
          <a:lstStyle/>
          <a:p>
            <a:pPr marL="0" lvl="0" algn="l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为避免误动作，断路器的额定电流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QN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一般按下面公式估算：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QN≥(1.3 ~ 1.4)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式中，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变频器的额定电流。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435754" y="9025"/>
            <a:ext cx="822905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5pPr>
            <a:lvl6pPr marL="35750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6pPr>
            <a:lvl7pPr marL="71564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7pPr>
            <a:lvl8pPr marL="107315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8pPr>
            <a:lvl9pPr marL="143129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9pPr>
          </a:lstStyle>
          <a:p>
            <a:pPr algn="ctr" defTabSz="914400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断路器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610" y="810895"/>
            <a:ext cx="3514725" cy="401955"/>
          </a:xfrm>
        </p:spPr>
        <p:txBody>
          <a:bodyPr/>
          <a:lstStyle/>
          <a:p>
            <a:r>
              <a:rPr lang="zh-CN" altLang="en-US" sz="2800" b="1" dirty="0">
                <a:latin typeface="+mn-ea"/>
                <a:ea typeface="+mn-ea"/>
              </a:rPr>
              <a:t>额定电流的估算：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882" y="1944110"/>
            <a:ext cx="7940378" cy="2071370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3" tIns="38962" rIns="77923" bIns="38962" numCol="1" rtlCol="0" anchor="t" anchorCtr="0" compatLnSpc="1">
            <a:normAutofit lnSpcReduction="10000"/>
          </a:bodyPr>
          <a:lstStyle/>
          <a:p>
            <a:pPr lvl="0" indent="-233680" algn="l" eaLnBrk="0" fontAlgn="base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在电动机要求实现工频和变频的切换控制电路中，因为电动机有可能在工频下运行，故应按电动机在工频下的启动电流来进行选择，即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-233680" algn="l" eaLnBrk="0" fontAlgn="base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QN≥2.5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MN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-233680" algn="l" eaLnBrk="0" fontAlgn="base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式中，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MN—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电动机的额定电流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435754" y="9025"/>
            <a:ext cx="822905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5pPr>
            <a:lvl6pPr marL="35750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6pPr>
            <a:lvl7pPr marL="71564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7pPr>
            <a:lvl8pPr marL="107315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8pPr>
            <a:lvl9pPr marL="143129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9pPr>
          </a:lstStyle>
          <a:p>
            <a:pPr algn="ctr" defTabSz="914400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断路器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914400" y="321469"/>
            <a:ext cx="7315200" cy="1607344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22.</a:t>
            </a:r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关于变频器输入侧连接的断路器正确的说法是（  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停电检修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828800" y="2732484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可以带负荷停送电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1828800" y="4018359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>
                <a:solidFill>
                  <a:prstClr val="black"/>
                </a:solidFill>
              </a:rPr>
              <a:t>工频和</a:t>
            </a:r>
            <a:r>
              <a:rPr lang="zh-CN" altLang="zh-CN" sz="2800" dirty="0" smtClean="0">
                <a:solidFill>
                  <a:prstClr val="black"/>
                </a:solidFill>
              </a:rPr>
              <a:t>变频的</a:t>
            </a:r>
            <a:r>
              <a:rPr lang="zh-CN" altLang="zh-CN" sz="2800" dirty="0">
                <a:solidFill>
                  <a:prstClr val="black"/>
                </a:solidFill>
              </a:rPr>
              <a:t>切换控制电路</a:t>
            </a:r>
            <a:r>
              <a:rPr lang="zh-CN" altLang="zh-CN" sz="2800" dirty="0" smtClean="0">
                <a:solidFill>
                  <a:prstClr val="black"/>
                </a:solidFill>
              </a:rPr>
              <a:t>中</a:t>
            </a:r>
            <a:r>
              <a:rPr lang="zh-CN" altLang="en-US" sz="2800" dirty="0" smtClean="0">
                <a:solidFill>
                  <a:prstClr val="black"/>
                </a:solidFill>
              </a:rPr>
              <a:t>要求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178719" y="2137767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719" y="2780705"/>
            <a:ext cx="385762" cy="385762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719" y="3423642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719" y="4066580"/>
            <a:ext cx="385762" cy="385762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9"/>
            </p:custDataLst>
          </p:nvPr>
        </p:nvSpPr>
        <p:spPr>
          <a:xfrm>
            <a:off x="6686550" y="4661297"/>
            <a:ext cx="1157288" cy="308610"/>
          </a:xfrm>
          <a:prstGeom prst="roundRect">
            <a:avLst/>
          </a:prstGeom>
          <a:solidFill>
            <a:srgbClr val="80808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32708" y="3362607"/>
            <a:ext cx="7084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断路器的额定电流 </a:t>
            </a:r>
            <a:r>
              <a:rPr lang="en-US" altLang="zh-CN" sz="2000" i="1" dirty="0"/>
              <a:t>I</a:t>
            </a:r>
            <a:r>
              <a:rPr lang="en-US" altLang="zh-CN" sz="2000" dirty="0"/>
              <a:t>QN </a:t>
            </a:r>
            <a:r>
              <a:rPr lang="zh-CN" altLang="zh-CN" sz="2000" dirty="0" smtClean="0"/>
              <a:t>一般估算</a:t>
            </a:r>
            <a:r>
              <a:rPr lang="zh-CN" altLang="en-US" sz="2000" dirty="0" smtClean="0"/>
              <a:t>公式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 </a:t>
            </a:r>
            <a:r>
              <a:rPr lang="en-US" altLang="zh-CN" sz="2000" i="1" dirty="0"/>
              <a:t>I</a:t>
            </a:r>
            <a:r>
              <a:rPr lang="en-US" altLang="zh-CN" sz="2000" dirty="0"/>
              <a:t>QN≥(1.3 ~ 1.4) </a:t>
            </a:r>
            <a:r>
              <a:rPr lang="en-US" altLang="zh-CN" sz="2000" i="1" dirty="0"/>
              <a:t>I</a:t>
            </a:r>
            <a:r>
              <a:rPr lang="en-US" altLang="zh-CN" sz="2000" dirty="0"/>
              <a:t>N</a:t>
            </a:r>
            <a:endParaRPr lang="zh-CN" altLang="zh-CN" sz="2000" dirty="0"/>
          </a:p>
        </p:txBody>
      </p: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914400" y="530423"/>
            <a:ext cx="7315200" cy="132955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zh-CN" sz="2800" dirty="0"/>
              <a:t>在通用变频器的外部主电路中，空气断路器的作用是：（  </a:t>
            </a:r>
            <a:r>
              <a:rPr lang="en-US" altLang="zh-CN" sz="2800" dirty="0" smtClean="0"/>
              <a:t> </a:t>
            </a:r>
            <a:r>
              <a:rPr lang="zh-CN" altLang="zh-CN" sz="2800" dirty="0"/>
              <a:t>）。</a:t>
            </a:r>
            <a:endParaRPr lang="zh-CN" altLang="zh-CN" sz="28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 smtClean="0"/>
              <a:t>隔离作用</a:t>
            </a:r>
            <a:endParaRPr lang="zh-CN" altLang="zh-CN" sz="2800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828800" y="2732484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 smtClean="0"/>
              <a:t>保护作用</a:t>
            </a:r>
            <a:endParaRPr lang="zh-CN" altLang="zh-CN" sz="28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828800" y="3375422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 smtClean="0"/>
              <a:t>控制方便</a:t>
            </a:r>
            <a:endParaRPr lang="zh-CN" altLang="zh-CN" sz="2800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828800" y="4018359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 smtClean="0"/>
              <a:t>过载</a:t>
            </a:r>
            <a:r>
              <a:rPr lang="zh-CN" altLang="zh-CN" sz="2800" dirty="0"/>
              <a:t>作用</a:t>
            </a:r>
            <a:endParaRPr lang="zh-CN" altLang="zh-CN" sz="2800" dirty="0"/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719" y="2137767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719" y="2780705"/>
            <a:ext cx="385762" cy="385762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719" y="3423642"/>
            <a:ext cx="385762" cy="385763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719" y="4066580"/>
            <a:ext cx="385762" cy="385762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1297"/>
            <a:ext cx="1157288" cy="308610"/>
          </a:xfrm>
          <a:prstGeom prst="roundRect">
            <a:avLst/>
          </a:prstGeom>
          <a:solidFill>
            <a:srgbClr val="80808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94234" y="1867499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prstClr val="white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谢谢大家！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TYPE" val="ProblemTypeMarker"/>
</p:tagLst>
</file>

<file path=ppt/tags/tag11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" val="ProblemSetting"/>
  <p:tag name="RAINPROBLEMTYPE" val="MultipleChoiceMA"/>
</p:tagLst>
</file>

<file path=ppt/tags/tag16.xml><?xml version="1.0" encoding="utf-8"?>
<p:tagLst xmlns:p="http://schemas.openxmlformats.org/presentationml/2006/main">
  <p:tag name="RAINPROBLEM" val="MultipleChoiceMA"/>
  <p:tag name="PROBLEMSCORE" val="2.0"/>
  <p:tag name="PROBLEMSCORE_HALF" val="1.0"/>
</p:tagLst>
</file>

<file path=ppt/tags/tag17.xml><?xml version="1.0" encoding="utf-8"?>
<p:tagLst xmlns:p="http://schemas.openxmlformats.org/presentationml/2006/main">
  <p:tag name="RAINPROBLEM" val="ProblemBody"/>
</p:tagLst>
</file>

<file path=ppt/tags/tag18.xml><?xml version="1.0" encoding="utf-8"?>
<p:tagLst xmlns:p="http://schemas.openxmlformats.org/presentationml/2006/main">
  <p:tag name="RAINPROBLEM" val="ProblemItem"/>
</p:tagLst>
</file>

<file path=ppt/tags/tag19.xml><?xml version="1.0" encoding="utf-8"?>
<p:tagLst xmlns:p="http://schemas.openxmlformats.org/presentationml/2006/main">
  <p:tag name="RAINPROBLEM" val="ProblemItem"/>
</p:tagLst>
</file>

<file path=ppt/tags/tag2.xml><?xml version="1.0" encoding="utf-8"?>
<p:tagLst xmlns:p="http://schemas.openxmlformats.org/presentationml/2006/main">
  <p:tag name="RAINPROBLEM" val="ProblemItem"/>
</p:tagLst>
</file>

<file path=ppt/tags/tag20.xml><?xml version="1.0" encoding="utf-8"?>
<p:tagLst xmlns:p="http://schemas.openxmlformats.org/presentationml/2006/main">
  <p:tag name="RAINPROBLEM" val="ProblemItem"/>
</p:tagLst>
</file>

<file path=ppt/tags/tag21.xml><?xml version="1.0" encoding="utf-8"?>
<p:tagLst xmlns:p="http://schemas.openxmlformats.org/presentationml/2006/main">
  <p:tag name="RAINPROBLEM" val="ProblemItem"/>
</p:tagLst>
</file>

<file path=ppt/tags/tag22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3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4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25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26.xml><?xml version="1.0" encoding="utf-8"?>
<p:tagLst xmlns:p="http://schemas.openxmlformats.org/presentationml/2006/main">
  <p:tag name="RAINPROBLEM" val="ProblemSubmit"/>
  <p:tag name="RAINPROBLEMTYPE" val="MultipleChoiceMA"/>
</p:tagLst>
</file>

<file path=ppt/tags/tag27.xml><?xml version="1.0" encoding="utf-8"?>
<p:tagLst xmlns:p="http://schemas.openxmlformats.org/presentationml/2006/main">
  <p:tag name="RAINPROBLEMTYPE" val="ProblemTypeMarker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RAINPROBLEM" val="ProblemItem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RAINPROBLEM" val="ProblemSetting"/>
  <p:tag name="RAINPROBLEMTYPE" val="MultipleChoiceMA"/>
</p:tagLst>
</file>

<file path=ppt/tags/tag33.xml><?xml version="1.0" encoding="utf-8"?>
<p:tagLst xmlns:p="http://schemas.openxmlformats.org/presentationml/2006/main">
  <p:tag name="RAINPROBLEM" val="MultipleChoiceMA"/>
  <p:tag name="PROBLEMSCORE" val="2.0"/>
  <p:tag name="PROBLEMSCORE_HALF" val="1.0"/>
</p:tagLst>
</file>

<file path=ppt/tags/tag34.xml><?xml version="1.0" encoding="utf-8"?>
<p:tagLst xmlns:p="http://schemas.openxmlformats.org/presentationml/2006/main">
  <p:tag name="KSO_WM_DOC_GUID" val="{1932883f-2bda-406e-9f51-e8ccb27906e9}"/>
</p:tagLst>
</file>

<file path=ppt/tags/tag4.xml><?xml version="1.0" encoding="utf-8"?>
<p:tagLst xmlns:p="http://schemas.openxmlformats.org/presentationml/2006/main">
  <p:tag name="RAINPROBLEM" val="ProblemItem"/>
</p:tagLst>
</file>

<file path=ppt/tags/tag5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6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7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8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9.xml><?xml version="1.0" encoding="utf-8"?>
<p:tagLst xmlns:p="http://schemas.openxmlformats.org/presentationml/2006/main">
  <p:tag name="RAINPROBLEM" val="ProblemSubmit"/>
  <p:tag name="RAINPROBLEMTYPE" val="MultipleChoiceMA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WPS 演示</Application>
  <PresentationFormat>全屏显示(16:9)</PresentationFormat>
  <Paragraphs>117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隶书</vt:lpstr>
      <vt:lpstr>Wingdings 2</vt:lpstr>
      <vt:lpstr>Wingdings 2</vt:lpstr>
      <vt:lpstr>Arial</vt:lpstr>
      <vt:lpstr>黑体</vt:lpstr>
      <vt:lpstr>Constantia</vt:lpstr>
      <vt:lpstr>华文中宋</vt:lpstr>
      <vt:lpstr>1_Office 主题</vt:lpstr>
      <vt:lpstr>流畅</vt:lpstr>
      <vt:lpstr>PowerPoint 演示文稿</vt:lpstr>
      <vt:lpstr>断路器</vt:lpstr>
      <vt:lpstr>断路器</vt:lpstr>
      <vt:lpstr>正常过电流的情况：</vt:lpstr>
      <vt:lpstr>额定电流的估算：</vt:lpstr>
      <vt:lpstr>额定电流的估算：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guojl</dc:creator>
  <cp:lastModifiedBy>哈哈</cp:lastModifiedBy>
  <cp:revision>116</cp:revision>
  <dcterms:created xsi:type="dcterms:W3CDTF">2015-10-15T01:42:00Z</dcterms:created>
  <dcterms:modified xsi:type="dcterms:W3CDTF">2019-07-08T09:10:14Z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