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384" r:id="rId2"/>
    <p:sldId id="473" r:id="rId3"/>
    <p:sldId id="390" r:id="rId4"/>
    <p:sldId id="387" r:id="rId5"/>
    <p:sldId id="399" r:id="rId6"/>
    <p:sldId id="467" r:id="rId7"/>
    <p:sldId id="468" r:id="rId8"/>
    <p:sldId id="400" r:id="rId9"/>
    <p:sldId id="465" r:id="rId10"/>
    <p:sldId id="466" r:id="rId11"/>
    <p:sldId id="405" r:id="rId12"/>
    <p:sldId id="453" r:id="rId13"/>
    <p:sldId id="454" r:id="rId14"/>
    <p:sldId id="455" r:id="rId15"/>
    <p:sldId id="410" r:id="rId16"/>
    <p:sldId id="411" r:id="rId17"/>
    <p:sldId id="470" r:id="rId18"/>
    <p:sldId id="483" r:id="rId19"/>
    <p:sldId id="485" r:id="rId20"/>
    <p:sldId id="486" r:id="rId21"/>
    <p:sldId id="412" r:id="rId22"/>
    <p:sldId id="413" r:id="rId23"/>
    <p:sldId id="471" r:id="rId24"/>
    <p:sldId id="414" r:id="rId25"/>
    <p:sldId id="474" r:id="rId26"/>
    <p:sldId id="475" r:id="rId27"/>
    <p:sldId id="415" r:id="rId28"/>
    <p:sldId id="456" r:id="rId29"/>
    <p:sldId id="416" r:id="rId30"/>
    <p:sldId id="417" r:id="rId31"/>
    <p:sldId id="476" r:id="rId32"/>
    <p:sldId id="477" r:id="rId33"/>
    <p:sldId id="478" r:id="rId34"/>
    <p:sldId id="479" r:id="rId35"/>
    <p:sldId id="480" r:id="rId36"/>
    <p:sldId id="459" r:id="rId37"/>
    <p:sldId id="460" r:id="rId38"/>
    <p:sldId id="461" r:id="rId39"/>
    <p:sldId id="462" r:id="rId40"/>
    <p:sldId id="463" r:id="rId41"/>
    <p:sldId id="481" r:id="rId42"/>
    <p:sldId id="464" r:id="rId43"/>
    <p:sldId id="469" r:id="rId44"/>
    <p:sldId id="482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000"/>
    <a:srgbClr val="C00000"/>
    <a:srgbClr val="BC61CB"/>
    <a:srgbClr val="25BFA2"/>
    <a:srgbClr val="E68700"/>
    <a:srgbClr val="7F7F7F"/>
    <a:srgbClr val="009A46"/>
    <a:srgbClr val="33CC33"/>
    <a:srgbClr val="00CC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0" autoAdjust="0"/>
    <p:restoredTop sz="94660" autoAdjust="0"/>
  </p:normalViewPr>
  <p:slideViewPr>
    <p:cSldViewPr snapToGrid="0">
      <p:cViewPr varScale="1">
        <p:scale>
          <a:sx n="104" d="100"/>
          <a:sy n="104" d="100"/>
        </p:scale>
        <p:origin x="-78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11E38-F0CF-4C0E-AE08-96BBFA6BF3FE}" type="datetimeFigureOut">
              <a:rPr lang="zh-CN" altLang="en-US" smtClean="0"/>
              <a:t>2018/9/16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86C06-A7F8-4F65-8B7E-BC35A24CCF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135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68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B8964AB-9A0C-4F27-84F6-4D07E6548174}"/>
              </a:ext>
            </a:extLst>
          </p:cNvPr>
          <p:cNvSpPr/>
          <p:nvPr userDrawn="1"/>
        </p:nvSpPr>
        <p:spPr>
          <a:xfrm>
            <a:off x="1" y="133741"/>
            <a:ext cx="312821" cy="597160"/>
          </a:xfrm>
          <a:prstGeom prst="rect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CE04C0E-108E-4CC8-9D8C-4689A05FE4C8}"/>
              </a:ext>
            </a:extLst>
          </p:cNvPr>
          <p:cNvSpPr/>
          <p:nvPr userDrawn="1"/>
        </p:nvSpPr>
        <p:spPr>
          <a:xfrm>
            <a:off x="445168" y="133741"/>
            <a:ext cx="8698832" cy="597160"/>
          </a:xfrm>
          <a:prstGeom prst="rect">
            <a:avLst/>
          </a:prstGeom>
          <a:noFill/>
          <a:ln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8850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65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模糊IMG_2247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2"/>
            <a:ext cx="9144000" cy="12698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2821783" y="215847"/>
            <a:ext cx="3500437" cy="6223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pPr lvl="0"/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endParaRPr kumimoji="1" lang="zh-CN" altLang="en-US" dirty="0"/>
          </a:p>
        </p:txBody>
      </p:sp>
      <p:sp>
        <p:nvSpPr>
          <p:cNvPr id="5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2821783" y="776320"/>
            <a:ext cx="3500437" cy="42182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kumimoji="1" lang="zh-CN" altLang="en-US" dirty="0"/>
              <a:t>点击此处添加文本信息</a:t>
            </a:r>
          </a:p>
        </p:txBody>
      </p:sp>
    </p:spTree>
    <p:extLst>
      <p:ext uri="{BB962C8B-B14F-4D97-AF65-F5344CB8AC3E}">
        <p14:creationId xmlns:p14="http://schemas.microsoft.com/office/powerpoint/2010/main" val="262069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模糊IMG_2247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4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3086724" y="4093453"/>
            <a:ext cx="2512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143"/>
            <a:r>
              <a:rPr kumimoji="1" lang="zh-CN" altLang="en-US" sz="1000" dirty="0">
                <a:solidFill>
                  <a:srgbClr val="000000"/>
                </a:solidFill>
                <a:latin typeface="Century Gothic"/>
                <a:ea typeface="微软雅黑" charset="0"/>
              </a:rPr>
              <a:t>点击</a:t>
            </a:r>
            <a:r>
              <a:rPr kumimoji="1" lang="en-US" altLang="zh-CN" sz="1000" dirty="0">
                <a:solidFill>
                  <a:srgbClr val="000000"/>
                </a:solidFill>
                <a:latin typeface="Segoe UI Light" charset="0"/>
                <a:ea typeface="Segoe UI Light" charset="0"/>
                <a:cs typeface="Segoe UI Light" charset="0"/>
              </a:rPr>
              <a:t>Logo</a:t>
            </a:r>
            <a:r>
              <a:rPr kumimoji="1" lang="zh-CN" altLang="en-US" sz="1000" dirty="0">
                <a:solidFill>
                  <a:srgbClr val="000000"/>
                </a:solidFill>
                <a:latin typeface="Century Gothic"/>
                <a:ea typeface="微软雅黑" charset="0"/>
              </a:rPr>
              <a:t>获取更多优质模板（放映模式）</a:t>
            </a:r>
          </a:p>
        </p:txBody>
      </p:sp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84" y="2862560"/>
            <a:ext cx="2285702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30410" y="759874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43"/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3" name="矩形 2"/>
          <p:cNvSpPr/>
          <p:nvPr userDrawn="1"/>
        </p:nvSpPr>
        <p:spPr>
          <a:xfrm>
            <a:off x="2142977" y="841948"/>
            <a:ext cx="1051364" cy="2473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43">
              <a:lnSpc>
                <a:spcPct val="130000"/>
              </a:lnSpc>
            </a:pPr>
            <a:r>
              <a:rPr lang="zh-CN" altLang="en-US" sz="10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r>
              <a:rPr lang="zh-CN" altLang="en-US" sz="10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r>
              <a:rPr lang="zh-CN" altLang="en-US" sz="10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457143">
              <a:lnSpc>
                <a:spcPct val="130000"/>
              </a:lnSpc>
            </a:pPr>
            <a:endParaRPr lang="zh-CN" altLang="en-US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zh-CN" altLang="en-US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r>
              <a:rPr lang="zh-CN" altLang="en-US" sz="10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295860" y="841949"/>
            <a:ext cx="2795229" cy="2873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43">
              <a:lnSpc>
                <a:spcPct val="130000"/>
              </a:lnSpc>
            </a:pPr>
            <a:r>
              <a:rPr lang="zh-CN" altLang="en-US" sz="10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00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Century Gothic</a:t>
            </a:r>
            <a:endParaRPr lang="en-US" altLang="zh-CN" sz="1000" dirty="0">
              <a:solidFill>
                <a:srgbClr val="FFFFFF"/>
              </a:solidFill>
              <a:latin typeface="Segoe UI Light"/>
              <a:ea typeface="微软雅黑" charset="0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r>
              <a:rPr lang="zh-CN" altLang="en-US" sz="10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r>
              <a:rPr lang="zh-CN" altLang="en-US" sz="10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0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r>
              <a:rPr lang="en-US" altLang="zh-CN" sz="1000" dirty="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cn.bing.com</a:t>
            </a:r>
            <a:endParaRPr lang="zh-CN" altLang="en-US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zh-CN" altLang="en-US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endParaRPr lang="zh-CN" altLang="en-US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457143">
              <a:lnSpc>
                <a:spcPct val="130000"/>
              </a:lnSpc>
            </a:pPr>
            <a:r>
              <a:rPr lang="zh-CN" altLang="en-US" sz="1000" dirty="0">
                <a:solidFill>
                  <a:prstClr val="white"/>
                </a:solidFill>
                <a:latin typeface="Century Gothic"/>
                <a:ea typeface="微软雅黑" charset="0"/>
              </a:rPr>
              <a:t>互联网是一个开放共享的平台</a:t>
            </a:r>
          </a:p>
          <a:p>
            <a:pPr defTabSz="457143">
              <a:lnSpc>
                <a:spcPct val="130000"/>
              </a:lnSpc>
            </a:pPr>
            <a:r>
              <a:rPr kumimoji="1" lang="en-US" altLang="zh-CN" sz="1000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r>
              <a:rPr lang="zh-CN" altLang="en-US" sz="1000" dirty="0">
                <a:solidFill>
                  <a:prstClr val="white"/>
                </a:solidFill>
                <a:latin typeface="Century Gothic"/>
                <a:ea typeface="微软雅黑" charset="0"/>
              </a:rPr>
              <a:t> 部分设计灵感与元素来源于网络</a:t>
            </a:r>
          </a:p>
          <a:p>
            <a:pPr defTabSz="457143">
              <a:lnSpc>
                <a:spcPct val="130000"/>
              </a:lnSpc>
            </a:pPr>
            <a:r>
              <a:rPr lang="zh-CN" altLang="en-US" sz="1000" dirty="0">
                <a:solidFill>
                  <a:prstClr val="white"/>
                </a:solidFill>
                <a:latin typeface="Century Gothic"/>
                <a:ea typeface="微软雅黑" charset="0"/>
              </a:rPr>
              <a:t>如有建议请联系 </a:t>
            </a:r>
            <a:r>
              <a:rPr lang="zh-CN" altLang="en-US" sz="1000" dirty="0">
                <a:solidFill>
                  <a:prstClr val="white"/>
                </a:solidFill>
                <a:latin typeface="Segoe UI Light" charset="0"/>
                <a:ea typeface="Segoe UI Light" charset="0"/>
                <a:cs typeface="Segoe UI Light" charset="0"/>
              </a:rPr>
              <a:t>officeplus@microsoft.com</a:t>
            </a:r>
            <a:endParaRPr lang="en-US" altLang="zh-CN" sz="10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330410" y="182446"/>
            <a:ext cx="6575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43"/>
            <a:r>
              <a:rPr kumimoji="1" lang="en-US" altLang="zh-CN" sz="800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800" dirty="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09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97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9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8.jpeg"/><Relationship Id="rId5" Type="http://schemas.openxmlformats.org/officeDocument/2006/relationships/tags" Target="../tags/tag52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1.xml"/><Relationship Id="rId9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.jpe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12.jpe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11.jpeg"/><Relationship Id="rId5" Type="http://schemas.openxmlformats.org/officeDocument/2006/relationships/tags" Target="../tags/tag61.xml"/><Relationship Id="rId10" Type="http://schemas.openxmlformats.org/officeDocument/2006/relationships/image" Target="../media/image10.jpeg"/><Relationship Id="rId4" Type="http://schemas.openxmlformats.org/officeDocument/2006/relationships/tags" Target="../tags/tag60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image" Target="../media/image16.pn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5" Type="http://schemas.openxmlformats.org/officeDocument/2006/relationships/tags" Target="../tags/tag75.xml"/><Relationship Id="rId15" Type="http://schemas.openxmlformats.org/officeDocument/2006/relationships/image" Target="../media/image18.jpeg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microsoft.com/office/2007/relationships/hdphoto" Target="../media/hdphoto1.wdp"/><Relationship Id="rId5" Type="http://schemas.openxmlformats.org/officeDocument/2006/relationships/tags" Target="../tags/tag101.xml"/><Relationship Id="rId10" Type="http://schemas.openxmlformats.org/officeDocument/2006/relationships/image" Target="../media/image33.png"/><Relationship Id="rId4" Type="http://schemas.openxmlformats.org/officeDocument/2006/relationships/tags" Target="../tags/tag100.xml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07.xml"/><Relationship Id="rId7" Type="http://schemas.openxmlformats.org/officeDocument/2006/relationships/image" Target="../media/image36.jpe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image" Target="../media/image40.jpeg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tags" Target="../tags/tag112.xml"/><Relationship Id="rId16" Type="http://schemas.openxmlformats.org/officeDocument/2006/relationships/image" Target="../media/image43.jpe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microsoft.com/office/2007/relationships/hdphoto" Target="../media/hdphoto1.wdp"/><Relationship Id="rId5" Type="http://schemas.openxmlformats.org/officeDocument/2006/relationships/tags" Target="../tags/tag115.xml"/><Relationship Id="rId15" Type="http://schemas.openxmlformats.org/officeDocument/2006/relationships/image" Target="../media/image42.jpeg"/><Relationship Id="rId10" Type="http://schemas.openxmlformats.org/officeDocument/2006/relationships/image" Target="../media/image33.png"/><Relationship Id="rId4" Type="http://schemas.openxmlformats.org/officeDocument/2006/relationships/tags" Target="../tags/tag1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image" Target="../media/image48.png"/><Relationship Id="rId5" Type="http://schemas.openxmlformats.org/officeDocument/2006/relationships/tags" Target="../tags/tag141.xml"/><Relationship Id="rId10" Type="http://schemas.openxmlformats.org/officeDocument/2006/relationships/image" Target="../media/image47.png"/><Relationship Id="rId4" Type="http://schemas.openxmlformats.org/officeDocument/2006/relationships/tags" Target="../tags/tag140.xml"/><Relationship Id="rId9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tags" Target="../tags/tag157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tags" Target="../tags/tag156.xml"/><Relationship Id="rId17" Type="http://schemas.openxmlformats.org/officeDocument/2006/relationships/tags" Target="../tags/tag161.xml"/><Relationship Id="rId2" Type="http://schemas.openxmlformats.org/officeDocument/2006/relationships/tags" Target="../tags/tag146.xml"/><Relationship Id="rId16" Type="http://schemas.openxmlformats.org/officeDocument/2006/relationships/tags" Target="../tags/tag160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tags" Target="../tags/tag159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tags" Target="../tags/tag1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168.xml"/><Relationship Id="rId7" Type="http://schemas.openxmlformats.org/officeDocument/2006/relationships/image" Target="../media/image51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176.xml"/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3" Type="http://schemas.openxmlformats.org/officeDocument/2006/relationships/tags" Target="../tags/tag171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75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0" Type="http://schemas.openxmlformats.org/officeDocument/2006/relationships/tags" Target="../tags/tag188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5" Type="http://schemas.openxmlformats.org/officeDocument/2006/relationships/tags" Target="../tags/tag173.xml"/><Relationship Id="rId15" Type="http://schemas.openxmlformats.org/officeDocument/2006/relationships/tags" Target="../tags/tag183.xml"/><Relationship Id="rId10" Type="http://schemas.openxmlformats.org/officeDocument/2006/relationships/tags" Target="../tags/tag178.xml"/><Relationship Id="rId19" Type="http://schemas.openxmlformats.org/officeDocument/2006/relationships/tags" Target="../tags/tag187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202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97.xml"/><Relationship Id="rId7" Type="http://schemas.openxmlformats.org/officeDocument/2006/relationships/tags" Target="../tags/tag201.xml"/><Relationship Id="rId12" Type="http://schemas.openxmlformats.org/officeDocument/2006/relationships/tags" Target="../tags/tag206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tags" Target="../tags/tag205.xml"/><Relationship Id="rId5" Type="http://schemas.openxmlformats.org/officeDocument/2006/relationships/tags" Target="../tags/tag199.xml"/><Relationship Id="rId10" Type="http://schemas.openxmlformats.org/officeDocument/2006/relationships/tags" Target="../tags/tag204.xml"/><Relationship Id="rId4" Type="http://schemas.openxmlformats.org/officeDocument/2006/relationships/tags" Target="../tags/tag198.xml"/><Relationship Id="rId9" Type="http://schemas.openxmlformats.org/officeDocument/2006/relationships/tags" Target="../tags/tag203.xml"/><Relationship Id="rId1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16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11.xml"/><Relationship Id="rId7" Type="http://schemas.openxmlformats.org/officeDocument/2006/relationships/tags" Target="../tags/tag215.xml"/><Relationship Id="rId12" Type="http://schemas.openxmlformats.org/officeDocument/2006/relationships/tags" Target="../tags/tag220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5" Type="http://schemas.openxmlformats.org/officeDocument/2006/relationships/tags" Target="../tags/tag213.xml"/><Relationship Id="rId10" Type="http://schemas.openxmlformats.org/officeDocument/2006/relationships/tags" Target="../tags/tag218.xml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5.jpe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4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5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7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-270833" y="2326289"/>
            <a:ext cx="9657095" cy="2008806"/>
          </a:xfrm>
          <a:prstGeom prst="roundRect">
            <a:avLst>
              <a:gd name="adj" fmla="val 4443"/>
            </a:avLst>
          </a:prstGeom>
          <a:solidFill>
            <a:srgbClr val="009A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微软雅黑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13402" y="3064329"/>
            <a:ext cx="417967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766">
              <a:defRPr/>
            </a:pPr>
            <a:r>
              <a:rPr kumimoji="1" lang="zh-CN" altLang="en-US" sz="3400" b="1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</a:rPr>
              <a:t>让消费者“一见钟情”</a:t>
            </a:r>
            <a:endParaRPr kumimoji="1" lang="en-US" altLang="zh-CN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  <a:p>
            <a:pPr lvl="0" defTabSz="685766">
              <a:defRPr/>
            </a:pPr>
            <a:r>
              <a:rPr kumimoji="1" lang="zh-CN" altLang="en-US" sz="3400" b="1" dirty="0">
                <a:solidFill>
                  <a:srgbClr val="FFFFFF"/>
                </a:solidFill>
                <a:latin typeface="Microsoft YaHei" charset="0"/>
                <a:ea typeface="Microsoft YaHei" charset="0"/>
                <a:cs typeface="Microsoft YaHei" charset="0"/>
              </a:rPr>
              <a:t>的电商文案</a:t>
            </a:r>
            <a:endParaRPr kumimoji="1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48243" y="2455780"/>
            <a:ext cx="28552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/>
                <a:cs typeface="Arial Black"/>
              </a:rPr>
              <a:t>CHAPTER ONE </a:t>
            </a: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微软雅黑"/>
              <a:cs typeface="Arial Black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93446" y="1295758"/>
            <a:ext cx="3954797" cy="3954797"/>
          </a:xfrm>
          <a:prstGeom prst="ellipse">
            <a:avLst/>
          </a:prstGeom>
          <a:blipFill>
            <a:blip r:embed="rId6"/>
            <a:srcRect/>
            <a:stretch>
              <a:fillRect l="-8844" t="-24083" r="-9332" b="-51015"/>
            </a:stretch>
          </a:blipFill>
          <a:ln w="152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微软雅黑"/>
              <a:cs typeface="+mn-cs"/>
            </a:endParaRPr>
          </a:p>
        </p:txBody>
      </p:sp>
      <p:grpSp>
        <p:nvGrpSpPr>
          <p:cNvPr id="27" name="PA-组合 952-36455">
            <a:extLst>
              <a:ext uri="{FF2B5EF4-FFF2-40B4-BE49-F238E27FC236}">
                <a16:creationId xmlns:a16="http://schemas.microsoft.com/office/drawing/2014/main" xmlns="" id="{8C9A7295-10FC-44F7-8697-E986476C7D2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076596" y="2502297"/>
            <a:ext cx="317629" cy="207971"/>
            <a:chOff x="1179909" y="-1904256"/>
            <a:chExt cx="300039" cy="196454"/>
          </a:xfrm>
          <a:solidFill>
            <a:schemeClr val="bg1"/>
          </a:solidFill>
        </p:grpSpPr>
        <p:sp>
          <p:nvSpPr>
            <p:cNvPr id="28" name="PA-任意多边形 249">
              <a:extLst>
                <a:ext uri="{FF2B5EF4-FFF2-40B4-BE49-F238E27FC236}">
                  <a16:creationId xmlns:a16="http://schemas.microsoft.com/office/drawing/2014/main" xmlns="" id="{E316755B-8FA9-4DDE-A2FB-EC56273C1BE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1226344" y="-1857821"/>
              <a:ext cx="253604" cy="150019"/>
            </a:xfrm>
            <a:custGeom>
              <a:avLst/>
              <a:gdLst>
                <a:gd name="T0" fmla="*/ 0 w 213"/>
                <a:gd name="T1" fmla="*/ 0 h 126"/>
                <a:gd name="T2" fmla="*/ 0 w 213"/>
                <a:gd name="T3" fmla="*/ 126 h 126"/>
                <a:gd name="T4" fmla="*/ 58 w 213"/>
                <a:gd name="T5" fmla="*/ 126 h 126"/>
                <a:gd name="T6" fmla="*/ 58 w 213"/>
                <a:gd name="T7" fmla="*/ 97 h 126"/>
                <a:gd name="T8" fmla="*/ 48 w 213"/>
                <a:gd name="T9" fmla="*/ 97 h 126"/>
                <a:gd name="T10" fmla="*/ 48 w 213"/>
                <a:gd name="T11" fmla="*/ 87 h 126"/>
                <a:gd name="T12" fmla="*/ 58 w 213"/>
                <a:gd name="T13" fmla="*/ 87 h 126"/>
                <a:gd name="T14" fmla="*/ 77 w 213"/>
                <a:gd name="T15" fmla="*/ 87 h 126"/>
                <a:gd name="T16" fmla="*/ 87 w 213"/>
                <a:gd name="T17" fmla="*/ 87 h 126"/>
                <a:gd name="T18" fmla="*/ 87 w 213"/>
                <a:gd name="T19" fmla="*/ 97 h 126"/>
                <a:gd name="T20" fmla="*/ 77 w 213"/>
                <a:gd name="T21" fmla="*/ 97 h 126"/>
                <a:gd name="T22" fmla="*/ 77 w 213"/>
                <a:gd name="T23" fmla="*/ 126 h 126"/>
                <a:gd name="T24" fmla="*/ 135 w 213"/>
                <a:gd name="T25" fmla="*/ 126 h 126"/>
                <a:gd name="T26" fmla="*/ 135 w 213"/>
                <a:gd name="T27" fmla="*/ 97 h 126"/>
                <a:gd name="T28" fmla="*/ 126 w 213"/>
                <a:gd name="T29" fmla="*/ 97 h 126"/>
                <a:gd name="T30" fmla="*/ 126 w 213"/>
                <a:gd name="T31" fmla="*/ 87 h 126"/>
                <a:gd name="T32" fmla="*/ 135 w 213"/>
                <a:gd name="T33" fmla="*/ 87 h 126"/>
                <a:gd name="T34" fmla="*/ 155 w 213"/>
                <a:gd name="T35" fmla="*/ 87 h 126"/>
                <a:gd name="T36" fmla="*/ 164 w 213"/>
                <a:gd name="T37" fmla="*/ 87 h 126"/>
                <a:gd name="T38" fmla="*/ 164 w 213"/>
                <a:gd name="T39" fmla="*/ 97 h 126"/>
                <a:gd name="T40" fmla="*/ 155 w 213"/>
                <a:gd name="T41" fmla="*/ 97 h 126"/>
                <a:gd name="T42" fmla="*/ 155 w 213"/>
                <a:gd name="T43" fmla="*/ 126 h 126"/>
                <a:gd name="T44" fmla="*/ 213 w 213"/>
                <a:gd name="T45" fmla="*/ 126 h 126"/>
                <a:gd name="T46" fmla="*/ 213 w 213"/>
                <a:gd name="T47" fmla="*/ 0 h 126"/>
                <a:gd name="T48" fmla="*/ 0 w 213"/>
                <a:gd name="T4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3" h="126">
                  <a:moveTo>
                    <a:pt x="0" y="0"/>
                  </a:moveTo>
                  <a:lnTo>
                    <a:pt x="0" y="126"/>
                  </a:lnTo>
                  <a:lnTo>
                    <a:pt x="58" y="126"/>
                  </a:lnTo>
                  <a:lnTo>
                    <a:pt x="58" y="97"/>
                  </a:lnTo>
                  <a:lnTo>
                    <a:pt x="48" y="97"/>
                  </a:lnTo>
                  <a:lnTo>
                    <a:pt x="48" y="87"/>
                  </a:lnTo>
                  <a:lnTo>
                    <a:pt x="58" y="87"/>
                  </a:lnTo>
                  <a:lnTo>
                    <a:pt x="77" y="87"/>
                  </a:lnTo>
                  <a:lnTo>
                    <a:pt x="87" y="87"/>
                  </a:lnTo>
                  <a:lnTo>
                    <a:pt x="87" y="97"/>
                  </a:lnTo>
                  <a:lnTo>
                    <a:pt x="77" y="97"/>
                  </a:lnTo>
                  <a:lnTo>
                    <a:pt x="77" y="126"/>
                  </a:lnTo>
                  <a:lnTo>
                    <a:pt x="135" y="126"/>
                  </a:lnTo>
                  <a:lnTo>
                    <a:pt x="135" y="97"/>
                  </a:lnTo>
                  <a:lnTo>
                    <a:pt x="126" y="97"/>
                  </a:lnTo>
                  <a:lnTo>
                    <a:pt x="126" y="87"/>
                  </a:lnTo>
                  <a:lnTo>
                    <a:pt x="135" y="87"/>
                  </a:lnTo>
                  <a:lnTo>
                    <a:pt x="155" y="87"/>
                  </a:lnTo>
                  <a:lnTo>
                    <a:pt x="164" y="87"/>
                  </a:lnTo>
                  <a:lnTo>
                    <a:pt x="164" y="97"/>
                  </a:lnTo>
                  <a:lnTo>
                    <a:pt x="155" y="97"/>
                  </a:lnTo>
                  <a:lnTo>
                    <a:pt x="155" y="126"/>
                  </a:lnTo>
                  <a:lnTo>
                    <a:pt x="213" y="126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solidFill>
                  <a:prstClr val="black"/>
                </a:solidFill>
                <a:latin typeface="Impact"/>
                <a:ea typeface="微软雅黑"/>
              </a:endParaRPr>
            </a:p>
          </p:txBody>
        </p:sp>
        <p:sp>
          <p:nvSpPr>
            <p:cNvPr id="29" name="PA-任意多边形 250">
              <a:extLst>
                <a:ext uri="{FF2B5EF4-FFF2-40B4-BE49-F238E27FC236}">
                  <a16:creationId xmlns:a16="http://schemas.microsoft.com/office/drawing/2014/main" xmlns="" id="{A0672831-79D6-4BDD-A900-64EC7F60343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202531" y="-1880444"/>
              <a:ext cx="253604" cy="148829"/>
            </a:xfrm>
            <a:custGeom>
              <a:avLst/>
              <a:gdLst>
                <a:gd name="T0" fmla="*/ 10 w 213"/>
                <a:gd name="T1" fmla="*/ 9 h 125"/>
                <a:gd name="T2" fmla="*/ 213 w 213"/>
                <a:gd name="T3" fmla="*/ 9 h 125"/>
                <a:gd name="T4" fmla="*/ 213 w 213"/>
                <a:gd name="T5" fmla="*/ 0 h 125"/>
                <a:gd name="T6" fmla="*/ 0 w 213"/>
                <a:gd name="T7" fmla="*/ 0 h 125"/>
                <a:gd name="T8" fmla="*/ 0 w 213"/>
                <a:gd name="T9" fmla="*/ 125 h 125"/>
                <a:gd name="T10" fmla="*/ 10 w 213"/>
                <a:gd name="T11" fmla="*/ 125 h 125"/>
                <a:gd name="T12" fmla="*/ 10 w 213"/>
                <a:gd name="T13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125">
                  <a:moveTo>
                    <a:pt x="10" y="9"/>
                  </a:moveTo>
                  <a:lnTo>
                    <a:pt x="213" y="9"/>
                  </a:lnTo>
                  <a:lnTo>
                    <a:pt x="213" y="0"/>
                  </a:lnTo>
                  <a:lnTo>
                    <a:pt x="0" y="0"/>
                  </a:lnTo>
                  <a:lnTo>
                    <a:pt x="0" y="125"/>
                  </a:lnTo>
                  <a:lnTo>
                    <a:pt x="10" y="125"/>
                  </a:lnTo>
                  <a:lnTo>
                    <a:pt x="1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solidFill>
                  <a:prstClr val="black"/>
                </a:solidFill>
                <a:latin typeface="Impact"/>
                <a:ea typeface="微软雅黑"/>
              </a:endParaRPr>
            </a:p>
          </p:txBody>
        </p:sp>
        <p:sp>
          <p:nvSpPr>
            <p:cNvPr id="30" name="PA-任意多边形 251">
              <a:extLst>
                <a:ext uri="{FF2B5EF4-FFF2-40B4-BE49-F238E27FC236}">
                  <a16:creationId xmlns:a16="http://schemas.microsoft.com/office/drawing/2014/main" xmlns="" id="{BB6AC6AA-C652-4D59-A737-0AE3110EDB97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179909" y="-1904256"/>
              <a:ext cx="253604" cy="150019"/>
            </a:xfrm>
            <a:custGeom>
              <a:avLst/>
              <a:gdLst>
                <a:gd name="T0" fmla="*/ 10 w 213"/>
                <a:gd name="T1" fmla="*/ 10 h 126"/>
                <a:gd name="T2" fmla="*/ 213 w 213"/>
                <a:gd name="T3" fmla="*/ 10 h 126"/>
                <a:gd name="T4" fmla="*/ 213 w 213"/>
                <a:gd name="T5" fmla="*/ 0 h 126"/>
                <a:gd name="T6" fmla="*/ 0 w 213"/>
                <a:gd name="T7" fmla="*/ 0 h 126"/>
                <a:gd name="T8" fmla="*/ 0 w 213"/>
                <a:gd name="T9" fmla="*/ 126 h 126"/>
                <a:gd name="T10" fmla="*/ 10 w 213"/>
                <a:gd name="T11" fmla="*/ 126 h 126"/>
                <a:gd name="T12" fmla="*/ 10 w 213"/>
                <a:gd name="T13" fmla="*/ 1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126">
                  <a:moveTo>
                    <a:pt x="10" y="10"/>
                  </a:moveTo>
                  <a:lnTo>
                    <a:pt x="213" y="10"/>
                  </a:lnTo>
                  <a:lnTo>
                    <a:pt x="213" y="0"/>
                  </a:lnTo>
                  <a:lnTo>
                    <a:pt x="0" y="0"/>
                  </a:lnTo>
                  <a:lnTo>
                    <a:pt x="0" y="126"/>
                  </a:lnTo>
                  <a:lnTo>
                    <a:pt x="10" y="126"/>
                  </a:ln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>
                <a:solidFill>
                  <a:prstClr val="black"/>
                </a:solidFill>
                <a:latin typeface="Impact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6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4932000" y="199195"/>
            <a:ext cx="2534400" cy="372305"/>
            <a:chOff x="4499705" y="199195"/>
            <a:chExt cx="2534400" cy="372305"/>
          </a:xfrm>
        </p:grpSpPr>
        <p:sp>
          <p:nvSpPr>
            <p:cNvPr id="23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4499705" y="253195"/>
              <a:ext cx="2340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2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找准消费者的“痛点”</a:t>
              </a:r>
            </a:p>
          </p:txBody>
        </p:sp>
        <p:sp>
          <p:nvSpPr>
            <p:cNvPr id="24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926105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3" name="标题 1">
            <a:extLst>
              <a:ext uri="{FF2B5EF4-FFF2-40B4-BE49-F238E27FC236}">
                <a16:creationId xmlns:a16="http://schemas.microsoft.com/office/drawing/2014/main" xmlns="" id="{4A3F394F-6A7C-4C9D-BD9A-F564772B8A4A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95339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790345" y="1070555"/>
            <a:ext cx="7611129" cy="5348103"/>
            <a:chOff x="790345" y="1135207"/>
            <a:chExt cx="7611129" cy="5348103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22C32AC0-6287-41E9-A31A-222E3261B02C}"/>
                </a:ext>
              </a:extLst>
            </p:cNvPr>
            <p:cNvGrpSpPr/>
            <p:nvPr/>
          </p:nvGrpSpPr>
          <p:grpSpPr>
            <a:xfrm>
              <a:off x="1597828" y="1460400"/>
              <a:ext cx="6803646" cy="5022910"/>
              <a:chOff x="1223774" y="1460400"/>
              <a:chExt cx="6803646" cy="502291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223774" y="6175533"/>
                <a:ext cx="269817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dirty="0"/>
                  <a:t>找准消费者午休烦恼的“痛点”</a:t>
                </a:r>
              </a:p>
            </p:txBody>
          </p:sp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xmlns="" id="{A6D836B2-0BF9-4D8A-919F-B3C0397DCBB3}"/>
                  </a:ext>
                </a:extLst>
              </p:cNvPr>
              <p:cNvGrpSpPr/>
              <p:nvPr/>
            </p:nvGrpSpPr>
            <p:grpSpPr>
              <a:xfrm rot="-240000">
                <a:off x="5847300" y="1460400"/>
                <a:ext cx="2180120" cy="4290087"/>
                <a:chOff x="967904" y="1457149"/>
                <a:chExt cx="2180120" cy="4290087"/>
              </a:xfrm>
            </p:grpSpPr>
            <p:sp>
              <p:nvSpPr>
                <p:cNvPr id="10" name="MH_SubTitle_2"/>
                <p:cNvSpPr/>
                <p:nvPr>
                  <p:custDataLst>
                    <p:tags r:id="rId1"/>
                  </p:custDataLst>
                </p:nvPr>
              </p:nvSpPr>
              <p:spPr>
                <a:xfrm rot="240000">
                  <a:off x="967904" y="1937644"/>
                  <a:ext cx="2180120" cy="3809592"/>
                </a:xfrm>
                <a:custGeom>
                  <a:avLst/>
                  <a:gdLst>
                    <a:gd name="connsiteX0" fmla="*/ 1756590 w 1847347"/>
                    <a:gd name="connsiteY0" fmla="*/ 7860 h 3228679"/>
                    <a:gd name="connsiteX1" fmla="*/ 1821228 w 1847347"/>
                    <a:gd name="connsiteY1" fmla="*/ 103561 h 3228679"/>
                    <a:gd name="connsiteX2" fmla="*/ 1847343 w 1847347"/>
                    <a:gd name="connsiteY2" fmla="*/ 3109294 h 3228679"/>
                    <a:gd name="connsiteX3" fmla="*/ 1743786 w 1847347"/>
                    <a:gd name="connsiteY3" fmla="*/ 3214666 h 3228679"/>
                    <a:gd name="connsiteX4" fmla="*/ 131493 w 1847347"/>
                    <a:gd name="connsiteY4" fmla="*/ 3228675 h 3228679"/>
                    <a:gd name="connsiteX5" fmla="*/ 26120 w 1847347"/>
                    <a:gd name="connsiteY5" fmla="*/ 3125117 h 3228679"/>
                    <a:gd name="connsiteX6" fmla="*/ 5 w 1847347"/>
                    <a:gd name="connsiteY6" fmla="*/ 119385 h 3228679"/>
                    <a:gd name="connsiteX7" fmla="*/ 103562 w 1847347"/>
                    <a:gd name="connsiteY7" fmla="*/ 14012 h 3228679"/>
                    <a:gd name="connsiteX8" fmla="*/ 1715856 w 1847347"/>
                    <a:gd name="connsiteY8" fmla="*/ 4 h 3228679"/>
                    <a:gd name="connsiteX9" fmla="*/ 1756590 w 1847347"/>
                    <a:gd name="connsiteY9" fmla="*/ 7860 h 32286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47347" h="3228679">
                      <a:moveTo>
                        <a:pt x="1756590" y="7860"/>
                      </a:moveTo>
                      <a:cubicBezTo>
                        <a:pt x="1794222" y="23392"/>
                        <a:pt x="1820852" y="60290"/>
                        <a:pt x="1821228" y="103561"/>
                      </a:cubicBezTo>
                      <a:lnTo>
                        <a:pt x="1847343" y="3109294"/>
                      </a:lnTo>
                      <a:cubicBezTo>
                        <a:pt x="1847845" y="3166988"/>
                        <a:pt x="1801481" y="3214165"/>
                        <a:pt x="1743786" y="3214666"/>
                      </a:cubicBezTo>
                      <a:lnTo>
                        <a:pt x="131493" y="3228675"/>
                      </a:lnTo>
                      <a:cubicBezTo>
                        <a:pt x="73798" y="3229176"/>
                        <a:pt x="26621" y="3182812"/>
                        <a:pt x="26120" y="3125117"/>
                      </a:cubicBezTo>
                      <a:lnTo>
                        <a:pt x="5" y="119385"/>
                      </a:lnTo>
                      <a:cubicBezTo>
                        <a:pt x="-496" y="61690"/>
                        <a:pt x="45868" y="14513"/>
                        <a:pt x="103562" y="14012"/>
                      </a:cubicBezTo>
                      <a:lnTo>
                        <a:pt x="1715856" y="4"/>
                      </a:lnTo>
                      <a:cubicBezTo>
                        <a:pt x="1730279" y="-122"/>
                        <a:pt x="1744046" y="2682"/>
                        <a:pt x="1756590" y="7860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0000" tIns="180000" rIns="180000" bIns="46800" anchor="ctr">
                  <a:norm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zh-CN" altLang="en-US" sz="1500" dirty="0">
                      <a:solidFill>
                        <a:schemeClr val="tx1"/>
                      </a:solidFill>
                      <a:latin typeface="楷体" pitchFamily="49" charset="-122"/>
                      <a:ea typeface="楷体" pitchFamily="49" charset="-122"/>
                    </a:rPr>
                    <a:t>告别午休“烦恼”，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500" dirty="0">
                      <a:solidFill>
                        <a:schemeClr val="tx1"/>
                      </a:solidFill>
                      <a:latin typeface="楷体" pitchFamily="49" charset="-122"/>
                      <a:ea typeface="楷体" pitchFamily="49" charset="-122"/>
                    </a:rPr>
                    <a:t>午休专家，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altLang="zh-CN" sz="1500" dirty="0">
                      <a:solidFill>
                        <a:schemeClr val="tx1"/>
                      </a:solidFill>
                      <a:latin typeface="楷体" pitchFamily="49" charset="-122"/>
                      <a:ea typeface="楷体" pitchFamily="49" charset="-122"/>
                    </a:rPr>
                    <a:t>×××</a:t>
                  </a:r>
                  <a:r>
                    <a:rPr lang="zh-CN" altLang="en-US" sz="1500" dirty="0">
                      <a:solidFill>
                        <a:schemeClr val="tx1"/>
                      </a:solidFill>
                      <a:latin typeface="楷体" pitchFamily="49" charset="-122"/>
                      <a:ea typeface="楷体" pitchFamily="49" charset="-122"/>
                    </a:rPr>
                    <a:t>呵护您的午休，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500" dirty="0">
                      <a:solidFill>
                        <a:schemeClr val="tx1"/>
                      </a:solidFill>
                      <a:latin typeface="楷体" pitchFamily="49" charset="-122"/>
                      <a:ea typeface="楷体" pitchFamily="49" charset="-122"/>
                    </a:rPr>
                    <a:t>让您在任何场合都自信从容。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zh-CN" altLang="en-US" sz="1500" dirty="0">
                      <a:solidFill>
                        <a:schemeClr val="tx1"/>
                      </a:solidFill>
                      <a:latin typeface="楷体" pitchFamily="49" charset="-122"/>
                      <a:ea typeface="楷体" pitchFamily="49" charset="-122"/>
                    </a:rPr>
                    <a:t>免安装、简易折叠，居家必备！</a:t>
                  </a:r>
                </a:p>
              </p:txBody>
            </p:sp>
            <p:sp>
              <p:nvSpPr>
                <p:cNvPr id="12" name="MH_Other_7"/>
                <p:cNvSpPr/>
                <p:nvPr>
                  <p:custDataLst>
                    <p:tags r:id="rId2"/>
                  </p:custDataLst>
                </p:nvPr>
              </p:nvSpPr>
              <p:spPr>
                <a:xfrm rot="5610132">
                  <a:off x="217043" y="2815254"/>
                  <a:ext cx="3685975" cy="2050886"/>
                </a:xfrm>
                <a:prstGeom prst="roundRect">
                  <a:avLst>
                    <a:gd name="adj" fmla="val 5736"/>
                  </a:avLst>
                </a:prstGeom>
                <a:noFill/>
                <a:ln w="3175">
                  <a:solidFill>
                    <a:srgbClr val="FFFF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dirty="0">
                    <a:latin typeface="微软雅黑" panose="020B0503020204020204" pitchFamily="34" charset="-122"/>
                  </a:endParaRPr>
                </a:p>
              </p:txBody>
            </p:sp>
            <p:sp>
              <p:nvSpPr>
                <p:cNvPr id="13" name="MH_Other_8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280069" y="2111199"/>
                  <a:ext cx="152400" cy="15081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4" name="MH_Other_9"/>
                <p:cNvSpPr/>
                <p:nvPr>
                  <p:custDataLst>
                    <p:tags r:id="rId4"/>
                  </p:custDataLst>
                </p:nvPr>
              </p:nvSpPr>
              <p:spPr>
                <a:xfrm rot="5441149">
                  <a:off x="1300706" y="2123900"/>
                  <a:ext cx="111125" cy="95250"/>
                </a:xfrm>
                <a:prstGeom prst="ellipse">
                  <a:avLst/>
                </a:prstGeom>
                <a:solidFill>
                  <a:srgbClr val="848484"/>
                </a:solidFill>
                <a:ln w="1270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5" name="MH_Other_10"/>
                <p:cNvSpPr/>
                <p:nvPr>
                  <p:custDataLst>
                    <p:tags r:id="rId5"/>
                  </p:custDataLst>
                </p:nvPr>
              </p:nvSpPr>
              <p:spPr>
                <a:xfrm rot="5441149">
                  <a:off x="1057819" y="1865137"/>
                  <a:ext cx="603250" cy="57150"/>
                </a:xfrm>
                <a:prstGeom prst="rect">
                  <a:avLst/>
                </a:prstGeom>
                <a:gradFill flip="none" rotWithShape="1">
                  <a:gsLst>
                    <a:gs pos="51000">
                      <a:srgbClr val="C4C4C4"/>
                    </a:gs>
                    <a:gs pos="2000">
                      <a:srgbClr val="000000"/>
                    </a:gs>
                    <a:gs pos="98000">
                      <a:srgbClr val="000000"/>
                    </a:gs>
                  </a:gsLst>
                  <a:path path="rect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6" name="MH_Other_11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218157" y="1457149"/>
                  <a:ext cx="276225" cy="274638"/>
                </a:xfrm>
                <a:prstGeom prst="ellipse">
                  <a:avLst/>
                </a:prstGeom>
                <a:solidFill>
                  <a:srgbClr val="DCDCDC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7" name="MH_Other_12"/>
                <p:cNvSpPr/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1254669" y="1493662"/>
                  <a:ext cx="203200" cy="201612"/>
                </a:xfrm>
                <a:prstGeom prst="ellipse">
                  <a:avLst/>
                </a:prstGeom>
                <a:solidFill>
                  <a:srgbClr val="00B0F0"/>
                </a:solidFill>
                <a:ln w="6350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</p:grpSp>
        </p:grpSp>
        <p:pic>
          <p:nvPicPr>
            <p:cNvPr id="4098" name="图片 50" descr="C:\Users\Annie\Desktop\从零开始学写电商文案：定位用户+创作密码+实战案例07\案例及案例图片\瑞仕达午休床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345" y="1135207"/>
              <a:ext cx="4313143" cy="4896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4133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1">
            <a:extLst>
              <a:ext uri="{FF2B5EF4-FFF2-40B4-BE49-F238E27FC236}">
                <a16:creationId xmlns:a16="http://schemas.microsoft.com/office/drawing/2014/main" xmlns="" id="{4A3F394F-6A7C-4C9D-BD9A-F564772B8A4A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99173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C196F40F-C445-40CB-A20B-067BDC2C1484}"/>
              </a:ext>
            </a:extLst>
          </p:cNvPr>
          <p:cNvGrpSpPr/>
          <p:nvPr/>
        </p:nvGrpSpPr>
        <p:grpSpPr>
          <a:xfrm>
            <a:off x="827584" y="772655"/>
            <a:ext cx="7920880" cy="646112"/>
            <a:chOff x="827584" y="1129308"/>
            <a:chExt cx="7920880" cy="646112"/>
          </a:xfrm>
        </p:grpSpPr>
        <p:sp>
          <p:nvSpPr>
            <p:cNvPr id="36" name="MH_Other_1">
              <a:extLst>
                <a:ext uri="{FF2B5EF4-FFF2-40B4-BE49-F238E27FC236}">
                  <a16:creationId xmlns:a16="http://schemas.microsoft.com/office/drawing/2014/main" xmlns="" id="{9DFAB3A2-C029-4000-9046-31FAEA14E78B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827584" y="1129308"/>
              <a:ext cx="4413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zh-CN" sz="3600" b="1">
                  <a:solidFill>
                    <a:srgbClr val="F6BB00"/>
                  </a:solidFill>
                  <a:latin typeface="Arial" charset="0"/>
                  <a:ea typeface="微软雅黑" pitchFamily="34" charset="-122"/>
                  <a:cs typeface="Arial" charset="0"/>
                </a:rPr>
                <a:t>1</a:t>
              </a:r>
              <a:endParaRPr lang="zh-CN" altLang="en-US" sz="3600" b="1">
                <a:solidFill>
                  <a:srgbClr val="F6BB00"/>
                </a:solidFill>
                <a:latin typeface="Arial" charset="0"/>
                <a:ea typeface="微软雅黑" pitchFamily="34" charset="-122"/>
                <a:cs typeface="Arial" charset="0"/>
              </a:endParaRPr>
            </a:p>
          </p:txBody>
        </p:sp>
        <p:sp>
          <p:nvSpPr>
            <p:cNvPr id="37" name="MH_SubTitle_1">
              <a:extLst>
                <a:ext uri="{FF2B5EF4-FFF2-40B4-BE49-F238E27FC236}">
                  <a16:creationId xmlns:a16="http://schemas.microsoft.com/office/drawing/2014/main" xmlns="" id="{E6AB6A1D-8554-40CA-8D6A-C6846B35479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202235" y="1364258"/>
              <a:ext cx="1779362" cy="315912"/>
            </a:xfrm>
            <a:prstGeom prst="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热点话题</a:t>
              </a:r>
            </a:p>
          </p:txBody>
        </p:sp>
        <p:cxnSp>
          <p:nvCxnSpPr>
            <p:cNvPr id="38" name="MH_Other_2">
              <a:extLst>
                <a:ext uri="{FF2B5EF4-FFF2-40B4-BE49-F238E27FC236}">
                  <a16:creationId xmlns:a16="http://schemas.microsoft.com/office/drawing/2014/main" xmlns="" id="{3489CB91-CAA3-4EB7-AF53-A71625DB97A3}"/>
                </a:ext>
              </a:extLst>
            </p:cNvPr>
            <p:cNvCxnSpPr>
              <a:cxnSpLocks/>
            </p:cNvCxnSpPr>
            <p:nvPr>
              <p:custDataLst>
                <p:tags r:id="rId6"/>
              </p:custDataLst>
            </p:nvPr>
          </p:nvCxnSpPr>
          <p:spPr>
            <a:xfrm flipH="1">
              <a:off x="2756776" y="1509118"/>
              <a:ext cx="287726" cy="192154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MH_Other_3">
              <a:extLst>
                <a:ext uri="{FF2B5EF4-FFF2-40B4-BE49-F238E27FC236}">
                  <a16:creationId xmlns:a16="http://schemas.microsoft.com/office/drawing/2014/main" xmlns="" id="{10D1A996-544A-4F6B-9A48-7ADD8F623FB1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972046" y="1723033"/>
              <a:ext cx="7776418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4932000" y="199195"/>
            <a:ext cx="3249857" cy="372305"/>
            <a:chOff x="4499705" y="199195"/>
            <a:chExt cx="3249857" cy="372305"/>
          </a:xfrm>
        </p:grpSpPr>
        <p:sp>
          <p:nvSpPr>
            <p:cNvPr id="45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499705" y="253195"/>
              <a:ext cx="3046404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通过关联法找电商文案切入点</a:t>
              </a:r>
            </a:p>
          </p:txBody>
        </p:sp>
        <p:sp>
          <p:nvSpPr>
            <p:cNvPr id="72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641562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5533" y="1507701"/>
            <a:ext cx="7896615" cy="5041688"/>
            <a:chOff x="755533" y="1507701"/>
            <a:chExt cx="7896615" cy="5041688"/>
          </a:xfrm>
        </p:grpSpPr>
        <p:pic>
          <p:nvPicPr>
            <p:cNvPr id="5124" name="Picture 4" descr="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688" y="1507701"/>
              <a:ext cx="1387460" cy="2232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grpSp>
          <p:nvGrpSpPr>
            <p:cNvPr id="4" name="组合 3"/>
            <p:cNvGrpSpPr/>
            <p:nvPr/>
          </p:nvGrpSpPr>
          <p:grpSpPr>
            <a:xfrm>
              <a:off x="755533" y="1507702"/>
              <a:ext cx="7886347" cy="5041687"/>
              <a:chOff x="755533" y="1507702"/>
              <a:chExt cx="7886347" cy="5041687"/>
            </a:xfrm>
          </p:grpSpPr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xmlns="" id="{76EFA371-8043-4233-A8ED-92D11A3716CD}"/>
                  </a:ext>
                </a:extLst>
              </p:cNvPr>
              <p:cNvGrpSpPr/>
              <p:nvPr/>
            </p:nvGrpSpPr>
            <p:grpSpPr>
              <a:xfrm>
                <a:off x="755533" y="1694435"/>
                <a:ext cx="6443966" cy="4854954"/>
                <a:chOff x="755533" y="1694435"/>
                <a:chExt cx="6443966" cy="4854954"/>
              </a:xfrm>
            </p:grpSpPr>
            <p:sp>
              <p:nvSpPr>
                <p:cNvPr id="42" name="矩形 41"/>
                <p:cNvSpPr/>
                <p:nvPr/>
              </p:nvSpPr>
              <p:spPr>
                <a:xfrm>
                  <a:off x="5578542" y="6241612"/>
                  <a:ext cx="162095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400" dirty="0"/>
                    <a:t>江小白蹭热点文案</a:t>
                  </a:r>
                </a:p>
              </p:txBody>
            </p:sp>
            <p:sp>
              <p:nvSpPr>
                <p:cNvPr id="43" name="MH_Text_1">
                  <a:extLst>
                    <a:ext uri="{FF2B5EF4-FFF2-40B4-BE49-F238E27FC236}">
                      <a16:creationId xmlns:a16="http://schemas.microsoft.com/office/drawing/2014/main" xmlns="" id="{D897D57D-DB2C-4186-9C1A-4D5210C02B44}"/>
                    </a:ext>
                  </a:extLst>
                </p:cNvPr>
                <p:cNvSpPr txBox="1">
                  <a:spLocks noChangeArrowheads="1"/>
                </p:cNvSpPr>
                <p:nvPr>
                  <p:custDataLst>
                    <p:tags r:id="rId1"/>
                  </p:custDataLst>
                </p:nvPr>
              </p:nvSpPr>
              <p:spPr bwMode="auto">
                <a:xfrm>
                  <a:off x="755533" y="1694435"/>
                  <a:ext cx="3028242" cy="2128468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285750" indent="-285750">
                    <a:lnSpc>
                      <a:spcPct val="150000"/>
                    </a:lnSpc>
                    <a:spcAft>
                      <a:spcPts val="800"/>
                    </a:spcAft>
                    <a:buClr>
                      <a:srgbClr val="E59505"/>
                    </a:buClr>
                    <a:buFont typeface="Wingdings" panose="05000000000000000000" pitchFamily="2" charset="2"/>
                    <a:buChar char="u"/>
                    <a:defRPr sz="15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 Narrow" panose="020B0606020202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 Narrow" panose="020B0606020202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 Narrow" panose="020B0606020202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 Narrow" panose="020B0606020202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Narrow" panose="020B0606020202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Narrow" panose="020B0606020202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Narrow" panose="020B0606020202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 Narrow" panose="020B0606020202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>
                    <a:buFont typeface="Wingdings" panose="05000000000000000000" pitchFamily="2" charset="2"/>
                    <a:buChar char="n"/>
                  </a:pPr>
                  <a:r>
                    <a:rPr lang="en-US" altLang="zh-CN" dirty="0"/>
                    <a:t>2017</a:t>
                  </a:r>
                  <a:r>
                    <a:rPr lang="zh-CN" altLang="en-US" dirty="0"/>
                    <a:t>年播出的电视剧</a:t>
                  </a:r>
                  <a:r>
                    <a:rPr lang="en-US" altLang="zh-CN" dirty="0"/>
                    <a:t>《</a:t>
                  </a:r>
                  <a:r>
                    <a:rPr lang="zh-CN" altLang="en-US" dirty="0"/>
                    <a:t>柒个我</a:t>
                  </a:r>
                  <a:r>
                    <a:rPr lang="en-US" altLang="zh-CN" dirty="0"/>
                    <a:t>》</a:t>
                  </a:r>
                  <a:r>
                    <a:rPr lang="zh-CN" altLang="en-US" dirty="0"/>
                    <a:t>一度成为热点。江小白就对这一热点保持了很强的敏锐度，结合热播剧顺势推出了以“七重人格，为爱治愈”为主题的文案海报。</a:t>
                  </a:r>
                </a:p>
              </p:txBody>
            </p:sp>
          </p:grpSp>
          <p:pic>
            <p:nvPicPr>
              <p:cNvPr id="5122" name="Picture 2" descr="1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737" y="1514778"/>
                <a:ext cx="1387460" cy="2232000"/>
              </a:xfrm>
              <a:prstGeom prst="roundRect">
                <a:avLst>
                  <a:gd name="adj" fmla="val 1697"/>
                </a:avLst>
              </a:prstGeom>
              <a:solidFill>
                <a:sysClr val="window" lastClr="FFFFFF"/>
              </a:solidFill>
              <a:ln w="9525">
                <a:solidFill>
                  <a:schemeClr val="bg1">
                    <a:lumMod val="9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pic>
          <p:pic>
            <p:nvPicPr>
              <p:cNvPr id="5123" name="Picture 3" descr="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2712" y="1507702"/>
                <a:ext cx="1387460" cy="2232000"/>
              </a:xfrm>
              <a:prstGeom prst="roundRect">
                <a:avLst>
                  <a:gd name="adj" fmla="val 1697"/>
                </a:avLst>
              </a:prstGeom>
              <a:solidFill>
                <a:sysClr val="window" lastClr="FFFFFF"/>
              </a:solidFill>
              <a:ln w="9525">
                <a:solidFill>
                  <a:schemeClr val="bg1">
                    <a:lumMod val="9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pic>
          <p:pic>
            <p:nvPicPr>
              <p:cNvPr id="5125" name="Picture 5" descr="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0736" y="3916952"/>
                <a:ext cx="1372620" cy="2232000"/>
              </a:xfrm>
              <a:prstGeom prst="roundRect">
                <a:avLst>
                  <a:gd name="adj" fmla="val 1697"/>
                </a:avLst>
              </a:prstGeom>
              <a:solidFill>
                <a:sysClr val="window" lastClr="FFFFFF"/>
              </a:solidFill>
              <a:ln w="9525">
                <a:solidFill>
                  <a:schemeClr val="bg1">
                    <a:lumMod val="9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pic>
          <p:pic>
            <p:nvPicPr>
              <p:cNvPr id="5126" name="Picture 6" descr="7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6362" y="3907428"/>
                <a:ext cx="1365319" cy="2232000"/>
              </a:xfrm>
              <a:prstGeom prst="roundRect">
                <a:avLst>
                  <a:gd name="adj" fmla="val 1697"/>
                </a:avLst>
              </a:prstGeom>
              <a:solidFill>
                <a:sysClr val="window" lastClr="FFFFFF"/>
              </a:solidFill>
              <a:ln w="9525">
                <a:solidFill>
                  <a:schemeClr val="bg1">
                    <a:lumMod val="9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pic>
          <p:pic>
            <p:nvPicPr>
              <p:cNvPr id="5127" name="Picture 7" descr="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4688" y="3907428"/>
                <a:ext cx="1377192" cy="2232000"/>
              </a:xfrm>
              <a:prstGeom prst="roundRect">
                <a:avLst>
                  <a:gd name="adj" fmla="val 1697"/>
                </a:avLst>
              </a:prstGeom>
              <a:solidFill>
                <a:sysClr val="window" lastClr="FFFFFF"/>
              </a:solidFill>
              <a:ln w="9525">
                <a:solidFill>
                  <a:schemeClr val="bg1">
                    <a:lumMod val="9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</p:grpSp>
    </p:spTree>
    <p:extLst>
      <p:ext uri="{BB962C8B-B14F-4D97-AF65-F5344CB8AC3E}">
        <p14:creationId xmlns:p14="http://schemas.microsoft.com/office/powerpoint/2010/main" val="35719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C196F40F-C445-40CB-A20B-067BDC2C1484}"/>
              </a:ext>
            </a:extLst>
          </p:cNvPr>
          <p:cNvGrpSpPr/>
          <p:nvPr/>
        </p:nvGrpSpPr>
        <p:grpSpPr>
          <a:xfrm>
            <a:off x="827584" y="762022"/>
            <a:ext cx="7920880" cy="646112"/>
            <a:chOff x="827584" y="1129308"/>
            <a:chExt cx="7920880" cy="646112"/>
          </a:xfrm>
        </p:grpSpPr>
        <p:sp>
          <p:nvSpPr>
            <p:cNvPr id="36" name="MH_Other_1">
              <a:extLst>
                <a:ext uri="{FF2B5EF4-FFF2-40B4-BE49-F238E27FC236}">
                  <a16:creationId xmlns:a16="http://schemas.microsoft.com/office/drawing/2014/main" xmlns="" id="{9DFAB3A2-C029-4000-9046-31FAEA14E78B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827584" y="1129308"/>
              <a:ext cx="4413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r>
                <a:rPr lang="en-US" altLang="zh-CN" sz="3600" b="1" dirty="0">
                  <a:solidFill>
                    <a:srgbClr val="25BFA2"/>
                  </a:solidFill>
                  <a:latin typeface="Arial" charset="0"/>
                  <a:ea typeface="微软雅黑" pitchFamily="34" charset="-122"/>
                  <a:cs typeface="Arial" charset="0"/>
                </a:rPr>
                <a:t>2</a:t>
              </a:r>
              <a:endParaRPr lang="zh-CN" altLang="en-US" sz="3600" b="1" dirty="0">
                <a:solidFill>
                  <a:srgbClr val="25BFA2"/>
                </a:solidFill>
                <a:latin typeface="Arial" charset="0"/>
                <a:ea typeface="微软雅黑" pitchFamily="34" charset="-122"/>
                <a:cs typeface="Arial" charset="0"/>
              </a:endParaRPr>
            </a:p>
          </p:txBody>
        </p:sp>
        <p:sp>
          <p:nvSpPr>
            <p:cNvPr id="37" name="MH_SubTitle_1">
              <a:extLst>
                <a:ext uri="{FF2B5EF4-FFF2-40B4-BE49-F238E27FC236}">
                  <a16:creationId xmlns:a16="http://schemas.microsoft.com/office/drawing/2014/main" xmlns="" id="{E6AB6A1D-8554-40CA-8D6A-C6846B35479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202235" y="1364258"/>
              <a:ext cx="1779362" cy="315912"/>
            </a:xfrm>
            <a:prstGeom prst="rect">
              <a:avLst/>
            </a:prstGeom>
            <a:solidFill>
              <a:srgbClr val="25BF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逆向思维</a:t>
              </a:r>
            </a:p>
          </p:txBody>
        </p:sp>
        <p:cxnSp>
          <p:nvCxnSpPr>
            <p:cNvPr id="38" name="MH_Other_2">
              <a:extLst>
                <a:ext uri="{FF2B5EF4-FFF2-40B4-BE49-F238E27FC236}">
                  <a16:creationId xmlns:a16="http://schemas.microsoft.com/office/drawing/2014/main" xmlns="" id="{3489CB91-CAA3-4EB7-AF53-A71625DB97A3}"/>
                </a:ext>
              </a:extLst>
            </p:cNvPr>
            <p:cNvCxnSpPr>
              <a:cxnSpLocks/>
            </p:cNvCxnSpPr>
            <p:nvPr>
              <p:custDataLst>
                <p:tags r:id="rId6"/>
              </p:custDataLst>
            </p:nvPr>
          </p:nvCxnSpPr>
          <p:spPr>
            <a:xfrm flipH="1">
              <a:off x="2756776" y="1509118"/>
              <a:ext cx="287726" cy="192154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MH_Other_3">
              <a:extLst>
                <a:ext uri="{FF2B5EF4-FFF2-40B4-BE49-F238E27FC236}">
                  <a16:creationId xmlns:a16="http://schemas.microsoft.com/office/drawing/2014/main" xmlns="" id="{10D1A996-544A-4F6B-9A48-7ADD8F623FB1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>
              <a:off x="972046" y="1723033"/>
              <a:ext cx="7776418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标题 1">
            <a:extLst>
              <a:ext uri="{FF2B5EF4-FFF2-40B4-BE49-F238E27FC236}">
                <a16:creationId xmlns:a16="http://schemas.microsoft.com/office/drawing/2014/main" xmlns="" id="{4A3F394F-6A7C-4C9D-BD9A-F564772B8A4A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99173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4932000" y="199195"/>
            <a:ext cx="3249857" cy="372305"/>
            <a:chOff x="4499705" y="199195"/>
            <a:chExt cx="3249857" cy="372305"/>
          </a:xfrm>
        </p:grpSpPr>
        <p:sp>
          <p:nvSpPr>
            <p:cNvPr id="23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499705" y="253195"/>
              <a:ext cx="3046404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通过关联法找电商文案切入点</a:t>
              </a:r>
            </a:p>
          </p:txBody>
        </p:sp>
        <p:sp>
          <p:nvSpPr>
            <p:cNvPr id="24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641562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55533" y="1694434"/>
            <a:ext cx="7992931" cy="3807819"/>
            <a:chOff x="755533" y="1694434"/>
            <a:chExt cx="7992931" cy="3807819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xmlns="" id="{DA75F866-F0EB-415D-A49F-868506736A2A}"/>
                </a:ext>
              </a:extLst>
            </p:cNvPr>
            <p:cNvGrpSpPr/>
            <p:nvPr/>
          </p:nvGrpSpPr>
          <p:grpSpPr>
            <a:xfrm>
              <a:off x="755533" y="1694435"/>
              <a:ext cx="6217786" cy="3807818"/>
              <a:chOff x="755533" y="1694435"/>
              <a:chExt cx="6217786" cy="3807818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5711435" y="5194476"/>
                <a:ext cx="126188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400" dirty="0"/>
                  <a:t>分手花店文案</a:t>
                </a:r>
              </a:p>
            </p:txBody>
          </p:sp>
          <p:sp>
            <p:nvSpPr>
              <p:cNvPr id="19" name="MH_Text_1">
                <a:extLst>
                  <a:ext uri="{FF2B5EF4-FFF2-40B4-BE49-F238E27FC236}">
                    <a16:creationId xmlns:a16="http://schemas.microsoft.com/office/drawing/2014/main" xmlns="" id="{136FD714-439F-4E7C-8957-1A17151D861A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755533" y="1694435"/>
                <a:ext cx="3028242" cy="3167214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u"/>
                  <a:defRPr sz="15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Font typeface="Wingdings" panose="05000000000000000000" pitchFamily="2" charset="2"/>
                  <a:buChar char="n"/>
                </a:pPr>
                <a:r>
                  <a:rPr lang="zh-CN" altLang="en-US" dirty="0"/>
                  <a:t>分手花店虽然看起来很失意，实则准确抓住了一些消费者的痛点，以逆向思维给失恋的人提供了一个情感宣泄的出口，其辐射范围更宽、更广。一年几度情人节，消费者对商家的“恩爱营销”早已审美疲劳，分手花店的出现自然能吸引人眼球。</a:t>
                </a:r>
              </a:p>
            </p:txBody>
          </p:sp>
        </p:grpSp>
        <p:pic>
          <p:nvPicPr>
            <p:cNvPr id="6146" name="Picture 2" descr="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289" y="1694434"/>
              <a:ext cx="4812175" cy="3318741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1209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C196F40F-C445-40CB-A20B-067BDC2C1484}"/>
              </a:ext>
            </a:extLst>
          </p:cNvPr>
          <p:cNvGrpSpPr/>
          <p:nvPr/>
        </p:nvGrpSpPr>
        <p:grpSpPr>
          <a:xfrm>
            <a:off x="827584" y="900251"/>
            <a:ext cx="7920880" cy="646112"/>
            <a:chOff x="827584" y="1129308"/>
            <a:chExt cx="7920880" cy="646112"/>
          </a:xfrm>
        </p:grpSpPr>
        <p:sp>
          <p:nvSpPr>
            <p:cNvPr id="36" name="MH_Other_1">
              <a:extLst>
                <a:ext uri="{FF2B5EF4-FFF2-40B4-BE49-F238E27FC236}">
                  <a16:creationId xmlns:a16="http://schemas.microsoft.com/office/drawing/2014/main" xmlns="" id="{9DFAB3A2-C029-4000-9046-31FAEA14E78B}"/>
                </a:ext>
              </a:extLst>
            </p:cNvPr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27584" y="1129308"/>
              <a:ext cx="4413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r>
                <a:rPr lang="en-US" altLang="zh-CN" sz="3600" b="1" dirty="0">
                  <a:solidFill>
                    <a:srgbClr val="92D050"/>
                  </a:solidFill>
                  <a:latin typeface="Arial" charset="0"/>
                  <a:ea typeface="微软雅黑" pitchFamily="34" charset="-122"/>
                  <a:cs typeface="Arial" charset="0"/>
                </a:rPr>
                <a:t>3</a:t>
              </a:r>
              <a:endParaRPr lang="zh-CN" altLang="en-US" sz="3600" b="1" dirty="0">
                <a:solidFill>
                  <a:srgbClr val="92D050"/>
                </a:solidFill>
                <a:latin typeface="Arial" charset="0"/>
                <a:ea typeface="微软雅黑" pitchFamily="34" charset="-122"/>
                <a:cs typeface="Arial" charset="0"/>
              </a:endParaRPr>
            </a:p>
          </p:txBody>
        </p:sp>
        <p:sp>
          <p:nvSpPr>
            <p:cNvPr id="37" name="MH_SubTitle_1">
              <a:extLst>
                <a:ext uri="{FF2B5EF4-FFF2-40B4-BE49-F238E27FC236}">
                  <a16:creationId xmlns:a16="http://schemas.microsoft.com/office/drawing/2014/main" xmlns="" id="{E6AB6A1D-8554-40CA-8D6A-C6846B35479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202235" y="1364258"/>
              <a:ext cx="1779362" cy="3159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制造“冲突”</a:t>
              </a:r>
            </a:p>
          </p:txBody>
        </p:sp>
        <p:cxnSp>
          <p:nvCxnSpPr>
            <p:cNvPr id="38" name="MH_Other_2">
              <a:extLst>
                <a:ext uri="{FF2B5EF4-FFF2-40B4-BE49-F238E27FC236}">
                  <a16:creationId xmlns:a16="http://schemas.microsoft.com/office/drawing/2014/main" xmlns="" id="{3489CB91-CAA3-4EB7-AF53-A71625DB97A3}"/>
                </a:ext>
              </a:extLst>
            </p:cNvPr>
            <p:cNvCxnSpPr>
              <a:cxnSpLocks/>
            </p:cNvCxnSpPr>
            <p:nvPr>
              <p:custDataLst>
                <p:tags r:id="rId10"/>
              </p:custDataLst>
            </p:nvPr>
          </p:nvCxnSpPr>
          <p:spPr>
            <a:xfrm flipH="1">
              <a:off x="2756776" y="1509118"/>
              <a:ext cx="287726" cy="192154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MH_Other_3">
              <a:extLst>
                <a:ext uri="{FF2B5EF4-FFF2-40B4-BE49-F238E27FC236}">
                  <a16:creationId xmlns:a16="http://schemas.microsoft.com/office/drawing/2014/main" xmlns="" id="{10D1A996-544A-4F6B-9A48-7ADD8F623FB1}"/>
                </a:ext>
              </a:extLst>
            </p:cNvPr>
            <p:cNvCxnSpPr/>
            <p:nvPr>
              <p:custDataLst>
                <p:tags r:id="rId11"/>
              </p:custDataLst>
            </p:nvPr>
          </p:nvCxnSpPr>
          <p:spPr>
            <a:xfrm>
              <a:off x="972046" y="1723033"/>
              <a:ext cx="7776418" cy="0"/>
            </a:xfrm>
            <a:prstGeom prst="line">
              <a:avLst/>
            </a:prstGeom>
            <a:ln w="19050">
              <a:solidFill>
                <a:srgbClr val="D7D7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5E0E25E5-C4E7-42EF-8FCD-278AB7F75541}"/>
              </a:ext>
            </a:extLst>
          </p:cNvPr>
          <p:cNvGrpSpPr/>
          <p:nvPr/>
        </p:nvGrpSpPr>
        <p:grpSpPr>
          <a:xfrm>
            <a:off x="1174540" y="2011528"/>
            <a:ext cx="7240088" cy="753237"/>
            <a:chOff x="1096881" y="1806325"/>
            <a:chExt cx="7240088" cy="75323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AF9D3113-16A0-434E-A7DF-1E2CE4E4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81" y="1806325"/>
              <a:ext cx="570812" cy="753237"/>
            </a:xfrm>
            <a:prstGeom prst="rect">
              <a:avLst/>
            </a:prstGeom>
          </p:spPr>
        </p:pic>
        <p:sp>
          <p:nvSpPr>
            <p:cNvPr id="23" name="MH_SubTitle_1">
              <a:extLst>
                <a:ext uri="{FF2B5EF4-FFF2-40B4-BE49-F238E27FC236}">
                  <a16:creationId xmlns:a16="http://schemas.microsoft.com/office/drawing/2014/main" xmlns="" id="{C8F419B1-6229-4ABC-9718-C030DE83DAC4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1817817" y="1962402"/>
              <a:ext cx="6519152" cy="597160"/>
            </a:xfrm>
            <a:prstGeom prst="rect">
              <a:avLst/>
            </a:prstGeom>
            <a:noFill/>
          </p:spPr>
          <p:txBody>
            <a:bodyPr anchor="b">
              <a:noAutofit/>
            </a:bodyPr>
            <a:lstStyle/>
            <a:p>
              <a:pPr lvl="0" algn="just" defTabSz="914400">
                <a:lnSpc>
                  <a:spcPct val="130000"/>
                </a:lnSpc>
                <a:defRPr/>
              </a:pPr>
              <a:r>
                <a:rPr lang="zh-CN" alt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/>
                </a:rPr>
                <a:t>要保证这种“冲突”与消费者息息相关，要贴近消费者的生活，最好能说到消费者的忧虑所在。</a:t>
              </a:r>
              <a:endParaRPr kumimoji="0" lang="da-DK" altLang="zh-CN" sz="1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40E2D20F-11C3-4079-82AB-502BECC891C6}"/>
              </a:ext>
            </a:extLst>
          </p:cNvPr>
          <p:cNvGrpSpPr/>
          <p:nvPr/>
        </p:nvGrpSpPr>
        <p:grpSpPr>
          <a:xfrm>
            <a:off x="1174540" y="3529755"/>
            <a:ext cx="7240088" cy="987629"/>
            <a:chOff x="1096881" y="1806325"/>
            <a:chExt cx="7240088" cy="98762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8CD8D958-D56D-4BA1-B925-D644E274F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81" y="1806325"/>
              <a:ext cx="570812" cy="753237"/>
            </a:xfrm>
            <a:prstGeom prst="rect">
              <a:avLst/>
            </a:prstGeom>
          </p:spPr>
        </p:pic>
        <p:sp>
          <p:nvSpPr>
            <p:cNvPr id="26" name="MH_SubTitle_1">
              <a:extLst>
                <a:ext uri="{FF2B5EF4-FFF2-40B4-BE49-F238E27FC236}">
                  <a16:creationId xmlns:a16="http://schemas.microsoft.com/office/drawing/2014/main" xmlns="" id="{9E2D9512-9784-4F5B-B84B-20BA3F836BA2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817817" y="1962401"/>
              <a:ext cx="6519152" cy="831553"/>
            </a:xfrm>
            <a:prstGeom prst="rect">
              <a:avLst/>
            </a:prstGeom>
            <a:noFill/>
          </p:spPr>
          <p:txBody>
            <a:bodyPr anchor="b">
              <a:noAutofit/>
            </a:bodyPr>
            <a:lstStyle/>
            <a:p>
              <a:pPr lvl="0" algn="just" defTabSz="914400">
                <a:lnSpc>
                  <a:spcPct val="130000"/>
                </a:lnSpc>
                <a:defRPr/>
              </a:pPr>
              <a:r>
                <a:rPr lang="zh-CN" alt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/>
                </a:rPr>
                <a:t>有许多问题是人们认知层面深层次的固有矛盾，如小与大、多与少、梦想与现实等，这些问题难以解决，又极具话题性。运用这类话题时，可以先找到一个大家都认可的关注点，然后马上来一个意外的转折，往往能给消费者带来一种出其不意的感觉，消费者也就顺着你造的“滑梯”迅速地滑下来了。</a:t>
              </a:r>
              <a:endParaRPr kumimoji="0" lang="da-DK" altLang="zh-CN" sz="1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641D2A0F-50BF-4FA0-8D56-F675C1291140}"/>
              </a:ext>
            </a:extLst>
          </p:cNvPr>
          <p:cNvGrpSpPr/>
          <p:nvPr/>
        </p:nvGrpSpPr>
        <p:grpSpPr>
          <a:xfrm>
            <a:off x="1174540" y="5044307"/>
            <a:ext cx="7240086" cy="753237"/>
            <a:chOff x="1096881" y="1806325"/>
            <a:chExt cx="7240086" cy="753237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67D3A5E6-EBFD-4D32-8399-433FF4D22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81" y="1806325"/>
              <a:ext cx="570812" cy="753237"/>
            </a:xfrm>
            <a:prstGeom prst="rect">
              <a:avLst/>
            </a:prstGeom>
          </p:spPr>
        </p:pic>
        <p:sp>
          <p:nvSpPr>
            <p:cNvPr id="29" name="MH_SubTitle_1">
              <a:extLst>
                <a:ext uri="{FF2B5EF4-FFF2-40B4-BE49-F238E27FC236}">
                  <a16:creationId xmlns:a16="http://schemas.microsoft.com/office/drawing/2014/main" xmlns="" id="{23A1376C-2585-4DD6-9C92-6DD02E71C3EA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817816" y="1962402"/>
              <a:ext cx="6519151" cy="597160"/>
            </a:xfrm>
            <a:prstGeom prst="rect">
              <a:avLst/>
            </a:prstGeom>
            <a:noFill/>
          </p:spPr>
          <p:txBody>
            <a:bodyPr anchor="b">
              <a:noAutofit/>
            </a:bodyPr>
            <a:lstStyle/>
            <a:p>
              <a:pPr lvl="0" algn="just" defTabSz="914400">
                <a:lnSpc>
                  <a:spcPct val="130000"/>
                </a:lnSpc>
                <a:defRPr/>
              </a:pPr>
              <a:r>
                <a:rPr lang="zh-CN" alt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/>
                </a:rPr>
                <a:t>在进行互联网营销推广时，与竞争对手共同制造噱头，互相“挑逗”，也是一种常见的撰写文案的手段。</a:t>
              </a:r>
              <a:endParaRPr kumimoji="0" lang="da-DK" altLang="zh-CN" sz="14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sp>
        <p:nvSpPr>
          <p:cNvPr id="30" name="标题 1">
            <a:extLst>
              <a:ext uri="{FF2B5EF4-FFF2-40B4-BE49-F238E27FC236}">
                <a16:creationId xmlns:a16="http://schemas.microsoft.com/office/drawing/2014/main" xmlns="" id="{4A3F394F-6A7C-4C9D-BD9A-F564772B8A4A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99173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4932000" y="199195"/>
            <a:ext cx="3249857" cy="372305"/>
            <a:chOff x="4499705" y="199195"/>
            <a:chExt cx="3249857" cy="372305"/>
          </a:xfrm>
        </p:grpSpPr>
        <p:sp>
          <p:nvSpPr>
            <p:cNvPr id="32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4499705" y="253195"/>
              <a:ext cx="3046404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通过关联法找电商文案切入点</a:t>
              </a:r>
            </a:p>
          </p:txBody>
        </p:sp>
        <p:sp>
          <p:nvSpPr>
            <p:cNvPr id="33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641562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422C48B2-4122-4883-862F-42D7B8EDBBF5}"/>
              </a:ext>
            </a:extLst>
          </p:cNvPr>
          <p:cNvGrpSpPr/>
          <p:nvPr/>
        </p:nvGrpSpPr>
        <p:grpSpPr>
          <a:xfrm>
            <a:off x="3250641" y="3429000"/>
            <a:ext cx="5648811" cy="2474723"/>
            <a:chOff x="1187925" y="1246675"/>
            <a:chExt cx="5459132" cy="2083004"/>
          </a:xfrm>
        </p:grpSpPr>
        <p:sp>
          <p:nvSpPr>
            <p:cNvPr id="34" name="圆角矩形 45">
              <a:extLst>
                <a:ext uri="{FF2B5EF4-FFF2-40B4-BE49-F238E27FC236}">
                  <a16:creationId xmlns:a16="http://schemas.microsoft.com/office/drawing/2014/main" xmlns="" id="{5E33FE68-5034-4F4E-AA99-0E27B1C9E4BF}"/>
                </a:ext>
              </a:extLst>
            </p:cNvPr>
            <p:cNvSpPr/>
            <p:nvPr/>
          </p:nvSpPr>
          <p:spPr>
            <a:xfrm>
              <a:off x="1187925" y="1246675"/>
              <a:ext cx="5459132" cy="2083004"/>
            </a:xfrm>
            <a:prstGeom prst="roundRect">
              <a:avLst>
                <a:gd name="adj" fmla="val 5599"/>
              </a:avLst>
            </a:prstGeom>
            <a:solidFill>
              <a:schemeClr val="bg1"/>
            </a:solidFill>
            <a:ln w="12700">
              <a:prstDash val="dash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xmlns="" id="{9BC5611D-79E0-46E5-8E87-64AB4B66AF8F}"/>
                </a:ext>
              </a:extLst>
            </p:cNvPr>
            <p:cNvSpPr/>
            <p:nvPr/>
          </p:nvSpPr>
          <p:spPr>
            <a:xfrm>
              <a:off x="1402966" y="1351488"/>
              <a:ext cx="4987203" cy="1757032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marL="285750" indent="-285750" algn="just">
                <a:lnSpc>
                  <a:spcPct val="15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苹果公司在发布第一代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iPod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时，谈到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iPod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的轻薄小巧和大存储容量，乔布斯说“把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首歌装到口袋里”，这就让消费者感受到“小”与“大”的冲突。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>
                <a:lnSpc>
                  <a:spcPct val="15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“不用节食，还你苗条身材”这句文案，让消费者突破了原有的减肥必须节食的心理预期。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-9427" y="0"/>
            <a:ext cx="9144000" cy="6857999"/>
            <a:chOff x="0" y="234721"/>
            <a:chExt cx="9144000" cy="6857999"/>
          </a:xfrm>
        </p:grpSpPr>
        <p:sp>
          <p:nvSpPr>
            <p:cNvPr id="44" name="矩形 43"/>
            <p:cNvSpPr/>
            <p:nvPr/>
          </p:nvSpPr>
          <p:spPr>
            <a:xfrm>
              <a:off x="0" y="234721"/>
              <a:ext cx="9144000" cy="68579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591397" rIns="149352" bIns="149352" numCol="1" spcCol="1270" rtlCol="0" anchor="t" anchorCtr="0">
              <a:noAutofit/>
            </a:bodyPr>
            <a:lstStyle/>
            <a:p>
              <a:pPr marL="0" algn="ctr" defTabSz="711200">
                <a:lnSpc>
                  <a:spcPct val="150000"/>
                </a:lnSpc>
                <a:spcBef>
                  <a:spcPct val="0"/>
                </a:spcBef>
              </a:pPr>
              <a:endParaRPr lang="zh-CN" altLang="en-US" sz="1600" dirty="0"/>
            </a:p>
          </p:txBody>
        </p:sp>
        <p:pic>
          <p:nvPicPr>
            <p:cNvPr id="45" name="图片 32" descr="C:\Users\Annie\Desktop\从零开始学写电商文案：定位用户+创作密码+实战案例0714\案例及案例图片\奔驰  过五关斩六将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694" y="561724"/>
              <a:ext cx="5609770" cy="2870114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46" name="图片 33" descr="C:\Users\Annie\Desktop\从零开始学写电商文案：定位用户+创作密码+实战案例0714\案例及案例图片\奔驰 宝马PK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694" y="3816389"/>
              <a:ext cx="5609770" cy="2870624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47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29426" y="638000"/>
              <a:ext cx="2752171" cy="267765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Wingdings" panose="05000000000000000000" pitchFamily="2" charset="2"/>
                <a:buChar char="n"/>
              </a:pPr>
              <a:r>
                <a:rPr lang="zh-CN" altLang="en-US" sz="1400" dirty="0"/>
                <a:t>奔驰为</a:t>
              </a:r>
              <a:r>
                <a:rPr lang="en-US" altLang="zh-CN" sz="1400" dirty="0"/>
                <a:t>E</a:t>
              </a:r>
              <a:r>
                <a:rPr lang="zh-CN" altLang="en-US" sz="1400" dirty="0"/>
                <a:t>级轿车在网上发布了一张宣传海报，针对其主要竞争对手宝马</a:t>
              </a:r>
              <a:r>
                <a:rPr lang="en-US" altLang="zh-CN" sz="1400" dirty="0"/>
                <a:t>5</a:t>
              </a:r>
              <a:r>
                <a:rPr lang="zh-CN" altLang="en-US" sz="1400" dirty="0"/>
                <a:t>系和奥迪</a:t>
              </a:r>
              <a:r>
                <a:rPr lang="en-US" altLang="zh-CN" sz="1400" dirty="0"/>
                <a:t>A6</a:t>
              </a:r>
              <a:r>
                <a:rPr lang="zh-CN" altLang="en-US" sz="1400" dirty="0"/>
                <a:t>，借三国中关羽“过五关斩六将”的典故来“挑逗”竞争对手，文案中写道“过</a:t>
              </a:r>
              <a:r>
                <a:rPr lang="en-US" altLang="zh-CN" sz="1400" dirty="0"/>
                <a:t>5</a:t>
              </a:r>
              <a:r>
                <a:rPr lang="zh-CN" altLang="en-US" sz="1400" dirty="0"/>
                <a:t>关，斩</a:t>
              </a:r>
              <a:r>
                <a:rPr lang="en-US" altLang="zh-CN" sz="1400" dirty="0"/>
                <a:t>6</a:t>
              </a:r>
              <a:r>
                <a:rPr lang="zh-CN" altLang="en-US" sz="1400" dirty="0"/>
                <a:t>将，全新梅赛德斯</a:t>
              </a:r>
              <a:r>
                <a:rPr lang="en-US" altLang="zh-CN" sz="1400" dirty="0"/>
                <a:t>﹣</a:t>
              </a:r>
              <a:r>
                <a:rPr lang="zh-CN" altLang="en-US" sz="1400" dirty="0"/>
                <a:t>奔驰长轴距</a:t>
              </a:r>
              <a:r>
                <a:rPr lang="en-US" altLang="zh-CN" sz="1400" dirty="0"/>
                <a:t>E</a:t>
              </a:r>
              <a:r>
                <a:rPr lang="zh-CN" altLang="en-US" sz="1400" dirty="0"/>
                <a:t>级车，</a:t>
              </a:r>
              <a:r>
                <a:rPr lang="zh-CN" altLang="en-US" sz="1400" dirty="0" smtClean="0"/>
                <a:t>文武双全。</a:t>
              </a:r>
              <a:endParaRPr lang="zh-CN" altLang="en-US" sz="1400" dirty="0"/>
            </a:p>
          </p:txBody>
        </p:sp>
        <p:sp>
          <p:nvSpPr>
            <p:cNvPr id="48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37481" y="4671856"/>
              <a:ext cx="2663158" cy="106182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Wingdings" panose="05000000000000000000" pitchFamily="2" charset="2"/>
                <a:buChar char="n"/>
              </a:pPr>
              <a:r>
                <a:rPr lang="zh-CN" altLang="en-US" sz="1400" dirty="0"/>
                <a:t>宝马迅速贴出海报回应：“大</a:t>
              </a:r>
              <a:r>
                <a:rPr lang="en-US" altLang="zh-CN" sz="1400" dirty="0"/>
                <a:t>E</a:t>
              </a:r>
              <a:r>
                <a:rPr lang="zh-CN" altLang="en-US" sz="1400" dirty="0"/>
                <a:t>失荆州，失</a:t>
              </a:r>
              <a:r>
                <a:rPr lang="en-US" altLang="zh-CN" sz="1400" dirty="0"/>
                <a:t>E</a:t>
              </a:r>
              <a:r>
                <a:rPr lang="zh-CN" altLang="en-US" sz="1400" dirty="0"/>
                <a:t>走麦城，无宝马，不英雄”。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714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xmlns="" id="{861592EC-6403-47E5-9A62-48C377E9298D}"/>
              </a:ext>
            </a:extLst>
          </p:cNvPr>
          <p:cNvSpPr txBox="1">
            <a:spLocks/>
          </p:cNvSpPr>
          <p:nvPr/>
        </p:nvSpPr>
        <p:spPr>
          <a:xfrm>
            <a:off x="-137159" y="9192"/>
            <a:ext cx="8100392" cy="9807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Impact" pitchFamily="34" charset="0"/>
                <a:ea typeface="微软雅黑"/>
                <a:cs typeface="Arial" pitchFamily="34" charset="0"/>
              </a:rPr>
              <a:t>Contents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Impact" pitchFamily="34" charset="0"/>
              <a:ea typeface="微软雅黑"/>
              <a:cs typeface="Arial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2E2A215B-DF2E-44DD-80E0-D87A88E832A1}"/>
              </a:ext>
            </a:extLst>
          </p:cNvPr>
          <p:cNvSpPr txBox="1"/>
          <p:nvPr/>
        </p:nvSpPr>
        <p:spPr>
          <a:xfrm>
            <a:off x="4499992" y="68164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目录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812250A6-A8F0-4CC4-9D5D-56C6D7B0A9E1}"/>
              </a:ext>
            </a:extLst>
          </p:cNvPr>
          <p:cNvCxnSpPr/>
          <p:nvPr/>
        </p:nvCxnSpPr>
        <p:spPr>
          <a:xfrm>
            <a:off x="4644008" y="1389535"/>
            <a:ext cx="449999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4EC7B86-E954-41BC-80EF-91F49EBF3073}"/>
              </a:ext>
            </a:extLst>
          </p:cNvPr>
          <p:cNvCxnSpPr/>
          <p:nvPr/>
        </p:nvCxnSpPr>
        <p:spPr>
          <a:xfrm>
            <a:off x="0" y="1079072"/>
            <a:ext cx="449999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FA92E378-E90B-4954-B7A8-24775D301379}"/>
              </a:ext>
            </a:extLst>
          </p:cNvPr>
          <p:cNvGrpSpPr/>
          <p:nvPr/>
        </p:nvGrpSpPr>
        <p:grpSpPr>
          <a:xfrm>
            <a:off x="1619672" y="2570479"/>
            <a:ext cx="3320101" cy="400110"/>
            <a:chOff x="1901712" y="2348880"/>
            <a:chExt cx="3320101" cy="400110"/>
          </a:xfrm>
        </p:grpSpPr>
        <p:sp>
          <p:nvSpPr>
            <p:cNvPr id="7" name="TextBox 10">
              <a:extLst>
                <a:ext uri="{FF2B5EF4-FFF2-40B4-BE49-F238E27FC236}">
                  <a16:creationId xmlns:a16="http://schemas.microsoft.com/office/drawing/2014/main" xmlns="" id="{0CD59386-3A01-4C04-AF07-D6442CD10997}"/>
                </a:ext>
              </a:extLst>
            </p:cNvPr>
            <p:cNvSpPr txBox="1"/>
            <p:nvPr/>
          </p:nvSpPr>
          <p:spPr>
            <a:xfrm>
              <a:off x="2215862" y="2348880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dirty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如何抓住消费者的兴奋点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A057FA53-1BC1-4ABC-99FA-0127AD14123B}"/>
                </a:ext>
              </a:extLst>
            </p:cNvPr>
            <p:cNvSpPr/>
            <p:nvPr/>
          </p:nvSpPr>
          <p:spPr>
            <a:xfrm>
              <a:off x="1901712" y="2404630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8121AF86-01D8-4ACB-B02F-2D77AF5C6BEC}"/>
              </a:ext>
            </a:extLst>
          </p:cNvPr>
          <p:cNvGrpSpPr/>
          <p:nvPr/>
        </p:nvGrpSpPr>
        <p:grpSpPr>
          <a:xfrm>
            <a:off x="1619672" y="3993489"/>
            <a:ext cx="3833062" cy="400110"/>
            <a:chOff x="1901712" y="3510300"/>
            <a:chExt cx="3833062" cy="400110"/>
          </a:xfrm>
        </p:grpSpPr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xmlns="" id="{3CBDA602-501A-41AF-B357-94CD924643E2}"/>
                </a:ext>
              </a:extLst>
            </p:cNvPr>
            <p:cNvSpPr txBox="1"/>
            <p:nvPr/>
          </p:nvSpPr>
          <p:spPr>
            <a:xfrm>
              <a:off x="2215862" y="3510300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 defTabSz="914400">
                <a:defRPr/>
              </a:pPr>
              <a:r>
                <a:rPr lang="zh-CN" altLang="en-US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消费者喜欢什么样的电商文案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DC5E7FD4-3B66-4F07-9847-4050308AB42B}"/>
                </a:ext>
              </a:extLst>
            </p:cNvPr>
            <p:cNvSpPr/>
            <p:nvPr/>
          </p:nvSpPr>
          <p:spPr>
            <a:xfrm>
              <a:off x="1901712" y="3566050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3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F4842114-23A5-411E-9E26-46BF042AC5EB}"/>
              </a:ext>
            </a:extLst>
          </p:cNvPr>
          <p:cNvCxnSpPr/>
          <p:nvPr/>
        </p:nvCxnSpPr>
        <p:spPr>
          <a:xfrm>
            <a:off x="1187624" y="5184137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936E2A7-921A-4B92-962E-7050B0E0E674}"/>
              </a:ext>
            </a:extLst>
          </p:cNvPr>
          <p:cNvGrpSpPr/>
          <p:nvPr/>
        </p:nvGrpSpPr>
        <p:grpSpPr>
          <a:xfrm>
            <a:off x="1619672" y="3300838"/>
            <a:ext cx="3576582" cy="400110"/>
            <a:chOff x="1901712" y="3510300"/>
            <a:chExt cx="3576582" cy="400110"/>
          </a:xfrm>
        </p:grpSpPr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xmlns="" id="{5F80292E-90E3-4A24-B87C-3ADA4EC05796}"/>
                </a:ext>
              </a:extLst>
            </p:cNvPr>
            <p:cNvSpPr txBox="1"/>
            <p:nvPr/>
          </p:nvSpPr>
          <p:spPr>
            <a:xfrm>
              <a:off x="2215862" y="3510300"/>
              <a:ext cx="3262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b="1" dirty="0">
                  <a:solidFill>
                    <a:srgbClr val="009A46"/>
                  </a:solidFill>
                  <a:latin typeface="微软雅黑" pitchFamily="34" charset="-122"/>
                  <a:ea typeface="微软雅黑" pitchFamily="34" charset="-122"/>
                </a:rPr>
                <a:t>好文案能给消费者带来什么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A4B37CC1-1614-4EDB-9A1C-0B769541283F}"/>
                </a:ext>
              </a:extLst>
            </p:cNvPr>
            <p:cNvSpPr/>
            <p:nvPr/>
          </p:nvSpPr>
          <p:spPr>
            <a:xfrm>
              <a:off x="1901712" y="3556623"/>
              <a:ext cx="294024" cy="294024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2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3EF3DF1B-054D-4510-B5FD-13BE7EE5E14E}"/>
              </a:ext>
            </a:extLst>
          </p:cNvPr>
          <p:cNvGrpSpPr/>
          <p:nvPr/>
        </p:nvGrpSpPr>
        <p:grpSpPr>
          <a:xfrm>
            <a:off x="1619672" y="4695567"/>
            <a:ext cx="3833062" cy="400110"/>
            <a:chOff x="1901712" y="4653136"/>
            <a:chExt cx="3833062" cy="400110"/>
          </a:xfrm>
        </p:grpSpPr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xmlns="" id="{DD066752-5EF4-4D0D-9C1C-65C5E8B06BF4}"/>
                </a:ext>
              </a:extLst>
            </p:cNvPr>
            <p:cNvSpPr txBox="1"/>
            <p:nvPr/>
          </p:nvSpPr>
          <p:spPr>
            <a:xfrm>
              <a:off x="2215862" y="4653136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电商文案创作的四种经典模式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BC2CC1A3-DFBD-453D-8DC7-BAC00742385C}"/>
                </a:ext>
              </a:extLst>
            </p:cNvPr>
            <p:cNvSpPr/>
            <p:nvPr/>
          </p:nvSpPr>
          <p:spPr>
            <a:xfrm>
              <a:off x="1901712" y="4708886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xmlns="" id="{029DE203-B024-40C8-BB69-7CB338C9CDBD}"/>
              </a:ext>
            </a:extLst>
          </p:cNvPr>
          <p:cNvCxnSpPr/>
          <p:nvPr/>
        </p:nvCxnSpPr>
        <p:spPr>
          <a:xfrm>
            <a:off x="1187624" y="4482059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9BBA0B69-7528-4BF0-9D3C-17AB18FB756D}"/>
              </a:ext>
            </a:extLst>
          </p:cNvPr>
          <p:cNvCxnSpPr/>
          <p:nvPr/>
        </p:nvCxnSpPr>
        <p:spPr>
          <a:xfrm>
            <a:off x="1187624" y="3779981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D99B3BDF-88A0-4582-BE9B-DF510900BAF0}"/>
              </a:ext>
            </a:extLst>
          </p:cNvPr>
          <p:cNvCxnSpPr/>
          <p:nvPr/>
        </p:nvCxnSpPr>
        <p:spPr>
          <a:xfrm>
            <a:off x="1187624" y="3077903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5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549B1F4-908B-4ADE-BD18-E0F17696AEA3}"/>
              </a:ext>
            </a:extLst>
          </p:cNvPr>
          <p:cNvGrpSpPr/>
          <p:nvPr/>
        </p:nvGrpSpPr>
        <p:grpSpPr>
          <a:xfrm>
            <a:off x="2623144" y="1636170"/>
            <a:ext cx="3960000" cy="480294"/>
            <a:chOff x="2601897" y="1863338"/>
            <a:chExt cx="3960000" cy="480294"/>
          </a:xfrm>
        </p:grpSpPr>
        <p:sp>
          <p:nvSpPr>
            <p:cNvPr id="25" name="任意多边形 2">
              <a:extLst>
                <a:ext uri="{FF2B5EF4-FFF2-40B4-BE49-F238E27FC236}">
                  <a16:creationId xmlns:a16="http://schemas.microsoft.com/office/drawing/2014/main" xmlns="" id="{FDE38143-FCB4-4100-89EF-9D402F8010EB}"/>
                </a:ext>
              </a:extLst>
            </p:cNvPr>
            <p:cNvSpPr/>
            <p:nvPr/>
          </p:nvSpPr>
          <p:spPr>
            <a:xfrm>
              <a:off x="2601897" y="1863338"/>
              <a:ext cx="3960000" cy="480294"/>
            </a:xfrm>
            <a:prstGeom prst="roundRect">
              <a:avLst/>
            </a:prstGeom>
            <a:solidFill>
              <a:srgbClr val="4F81BD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48000"/>
            <a:lstStyle/>
            <a:p>
              <a:pPr lvl="0" defTabSz="914400">
                <a:lnSpc>
                  <a:spcPct val="120000"/>
                </a:lnSpc>
                <a:defRPr/>
              </a:pPr>
              <a:r>
                <a:rPr lang="zh-CN" altLang="en-US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/>
                </a:rPr>
                <a:t>让消费者了解商品的卖点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</a:endParaRPr>
            </a:p>
          </p:txBody>
        </p:sp>
        <p:sp>
          <p:nvSpPr>
            <p:cNvPr id="27" name="椭圆 28">
              <a:extLst>
                <a:ext uri="{FF2B5EF4-FFF2-40B4-BE49-F238E27FC236}">
                  <a16:creationId xmlns:a16="http://schemas.microsoft.com/office/drawing/2014/main" xmlns="" id="{4E273299-8DF7-4B96-9A47-4804C16D7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6492">
              <a:off x="2811402" y="1990778"/>
              <a:ext cx="257434" cy="2157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defRPr/>
              </a:pPr>
              <a:endParaRPr lang="zh-CN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F96104CB-A8E6-4BF2-8C56-BC9F1A460445}"/>
              </a:ext>
            </a:extLst>
          </p:cNvPr>
          <p:cNvGrpSpPr/>
          <p:nvPr/>
        </p:nvGrpSpPr>
        <p:grpSpPr>
          <a:xfrm>
            <a:off x="2623144" y="2456667"/>
            <a:ext cx="3960000" cy="480294"/>
            <a:chOff x="2601897" y="1863338"/>
            <a:chExt cx="3960000" cy="480294"/>
          </a:xfrm>
        </p:grpSpPr>
        <p:sp>
          <p:nvSpPr>
            <p:cNvPr id="34" name="任意多边形 2">
              <a:extLst>
                <a:ext uri="{FF2B5EF4-FFF2-40B4-BE49-F238E27FC236}">
                  <a16:creationId xmlns:a16="http://schemas.microsoft.com/office/drawing/2014/main" xmlns="" id="{143389D2-4EE4-41CD-AF00-332008748F71}"/>
                </a:ext>
              </a:extLst>
            </p:cNvPr>
            <p:cNvSpPr/>
            <p:nvPr/>
          </p:nvSpPr>
          <p:spPr>
            <a:xfrm>
              <a:off x="2601897" y="1863338"/>
              <a:ext cx="3960000" cy="480294"/>
            </a:xfrm>
            <a:prstGeom prst="roundRect">
              <a:avLst/>
            </a:prstGeom>
            <a:solidFill>
              <a:srgbClr val="31859C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48000"/>
            <a:lstStyle/>
            <a:p>
              <a:pPr lvl="0" defTabSz="914400">
                <a:lnSpc>
                  <a:spcPct val="120000"/>
                </a:lnSpc>
                <a:defRPr/>
              </a:pPr>
              <a:r>
                <a:rPr lang="zh-CN" altLang="en-US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/>
                </a:rPr>
                <a:t>帮助消费者了解商品品牌形象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</a:endParaRPr>
            </a:p>
          </p:txBody>
        </p:sp>
        <p:sp>
          <p:nvSpPr>
            <p:cNvPr id="35" name="椭圆 28">
              <a:extLst>
                <a:ext uri="{FF2B5EF4-FFF2-40B4-BE49-F238E27FC236}">
                  <a16:creationId xmlns:a16="http://schemas.microsoft.com/office/drawing/2014/main" xmlns="" id="{F55AD24D-06D0-40D2-B356-C12302F22C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6492">
              <a:off x="2811402" y="1990778"/>
              <a:ext cx="257434" cy="2157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defRPr/>
              </a:pPr>
              <a:endParaRPr lang="zh-CN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5CF3ABB9-C324-4C24-9A70-8EF3648E7974}"/>
              </a:ext>
            </a:extLst>
          </p:cNvPr>
          <p:cNvGrpSpPr/>
          <p:nvPr/>
        </p:nvGrpSpPr>
        <p:grpSpPr>
          <a:xfrm>
            <a:off x="2623144" y="3277164"/>
            <a:ext cx="3960000" cy="480294"/>
            <a:chOff x="2601897" y="1863338"/>
            <a:chExt cx="3960000" cy="480294"/>
          </a:xfrm>
        </p:grpSpPr>
        <p:sp>
          <p:nvSpPr>
            <p:cNvPr id="37" name="任意多边形 2">
              <a:extLst>
                <a:ext uri="{FF2B5EF4-FFF2-40B4-BE49-F238E27FC236}">
                  <a16:creationId xmlns:a16="http://schemas.microsoft.com/office/drawing/2014/main" xmlns="" id="{2BF1C9C1-AB62-42AF-9F29-BF87A6BB8F53}"/>
                </a:ext>
              </a:extLst>
            </p:cNvPr>
            <p:cNvSpPr/>
            <p:nvPr/>
          </p:nvSpPr>
          <p:spPr>
            <a:xfrm>
              <a:off x="2601897" y="1863338"/>
              <a:ext cx="3960000" cy="480294"/>
            </a:xfrm>
            <a:prstGeom prst="roundRect">
              <a:avLst/>
            </a:prstGeom>
            <a:solidFill>
              <a:srgbClr val="E46C0A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48000"/>
            <a:lstStyle/>
            <a:p>
              <a:pPr lvl="0" defTabSz="914400">
                <a:lnSpc>
                  <a:spcPct val="120000"/>
                </a:lnSpc>
                <a:defRPr/>
              </a:pPr>
              <a:r>
                <a:rPr lang="zh-CN" altLang="en-US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/>
                </a:rPr>
                <a:t>满足消费者的购物心理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</a:endParaRPr>
            </a:p>
          </p:txBody>
        </p:sp>
        <p:sp>
          <p:nvSpPr>
            <p:cNvPr id="38" name="椭圆 28">
              <a:extLst>
                <a:ext uri="{FF2B5EF4-FFF2-40B4-BE49-F238E27FC236}">
                  <a16:creationId xmlns:a16="http://schemas.microsoft.com/office/drawing/2014/main" xmlns="" id="{86C7ADC2-667E-4A60-A1AE-64E67D3997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6492">
              <a:off x="2811402" y="1990778"/>
              <a:ext cx="257434" cy="2157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defRPr/>
              </a:pPr>
              <a:endParaRPr lang="zh-CN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DC896378-989A-4668-A319-F495438CCFD9}"/>
              </a:ext>
            </a:extLst>
          </p:cNvPr>
          <p:cNvGrpSpPr/>
          <p:nvPr/>
        </p:nvGrpSpPr>
        <p:grpSpPr>
          <a:xfrm>
            <a:off x="2623144" y="4097661"/>
            <a:ext cx="3960000" cy="480294"/>
            <a:chOff x="2601897" y="1863338"/>
            <a:chExt cx="3960000" cy="480294"/>
          </a:xfrm>
        </p:grpSpPr>
        <p:sp>
          <p:nvSpPr>
            <p:cNvPr id="40" name="任意多边形 2">
              <a:extLst>
                <a:ext uri="{FF2B5EF4-FFF2-40B4-BE49-F238E27FC236}">
                  <a16:creationId xmlns:a16="http://schemas.microsoft.com/office/drawing/2014/main" xmlns="" id="{3F6084D0-38BF-4D7D-AB57-854C0676CDC4}"/>
                </a:ext>
              </a:extLst>
            </p:cNvPr>
            <p:cNvSpPr/>
            <p:nvPr/>
          </p:nvSpPr>
          <p:spPr>
            <a:xfrm>
              <a:off x="2601897" y="1863338"/>
              <a:ext cx="3960000" cy="480294"/>
            </a:xfrm>
            <a:prstGeom prst="roundRect">
              <a:avLst/>
            </a:prstGeom>
            <a:solidFill>
              <a:srgbClr val="C0504D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648000"/>
            <a:lstStyle/>
            <a:p>
              <a:pPr lvl="0" defTabSz="914400">
                <a:lnSpc>
                  <a:spcPct val="120000"/>
                </a:lnSpc>
                <a:defRPr/>
              </a:pPr>
              <a:r>
                <a:rPr lang="zh-CN" altLang="en-US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/>
                </a:rPr>
                <a:t>引起消费者的情感共鸣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</a:endParaRPr>
            </a:p>
          </p:txBody>
        </p:sp>
        <p:sp>
          <p:nvSpPr>
            <p:cNvPr id="41" name="椭圆 28">
              <a:extLst>
                <a:ext uri="{FF2B5EF4-FFF2-40B4-BE49-F238E27FC236}">
                  <a16:creationId xmlns:a16="http://schemas.microsoft.com/office/drawing/2014/main" xmlns="" id="{11F2DE22-94FA-478E-AE9E-E2CBB67D73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76492">
              <a:off x="2811402" y="1990778"/>
              <a:ext cx="257434" cy="21571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20000"/>
                </a:lnSpc>
                <a:defRPr/>
              </a:pPr>
              <a:endParaRPr lang="zh-CN" altLang="en-US" sz="1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206081" y="199195"/>
            <a:ext cx="2866965" cy="372305"/>
            <a:chOff x="3964018" y="199195"/>
            <a:chExt cx="2866965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964018" y="253195"/>
              <a:ext cx="2680619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1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让消费者了解商品的卖点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722983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4A9B42A7-2B70-4A1E-BD53-34350C1D8192}"/>
              </a:ext>
            </a:extLst>
          </p:cNvPr>
          <p:cNvGrpSpPr/>
          <p:nvPr/>
        </p:nvGrpSpPr>
        <p:grpSpPr>
          <a:xfrm>
            <a:off x="1059199" y="1286945"/>
            <a:ext cx="6905847" cy="743473"/>
            <a:chOff x="1059199" y="1286945"/>
            <a:chExt cx="6905847" cy="74347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A658E675-D466-4400-874A-7A99705249A2}"/>
                </a:ext>
              </a:extLst>
            </p:cNvPr>
            <p:cNvSpPr/>
            <p:nvPr/>
          </p:nvSpPr>
          <p:spPr>
            <a:xfrm>
              <a:off x="1722347" y="1286945"/>
              <a:ext cx="6242699" cy="743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商品的卖点包括核心卖点和一般卖点，文案创作者需要挖掘并决定主推哪一项卖点。</a:t>
              </a: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4EF17FA8-FAB0-4AA9-A489-084180786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99" y="1382236"/>
              <a:ext cx="552893" cy="552893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AA0372C8-1817-4635-A9C2-4253A349C003}"/>
              </a:ext>
            </a:extLst>
          </p:cNvPr>
          <p:cNvGrpSpPr/>
          <p:nvPr/>
        </p:nvGrpSpPr>
        <p:grpSpPr>
          <a:xfrm>
            <a:off x="1958522" y="2745864"/>
            <a:ext cx="5585016" cy="2780627"/>
            <a:chOff x="1187925" y="1246675"/>
            <a:chExt cx="5355169" cy="2340488"/>
          </a:xfrm>
        </p:grpSpPr>
        <p:sp>
          <p:nvSpPr>
            <p:cNvPr id="17" name="圆角矩形 45">
              <a:extLst>
                <a:ext uri="{FF2B5EF4-FFF2-40B4-BE49-F238E27FC236}">
                  <a16:creationId xmlns:a16="http://schemas.microsoft.com/office/drawing/2014/main" xmlns="" id="{09C994BD-FA29-406A-B9B1-1CD0D5AA28CE}"/>
                </a:ext>
              </a:extLst>
            </p:cNvPr>
            <p:cNvSpPr/>
            <p:nvPr/>
          </p:nvSpPr>
          <p:spPr>
            <a:xfrm>
              <a:off x="1187925" y="1246675"/>
              <a:ext cx="5355169" cy="2340488"/>
            </a:xfrm>
            <a:prstGeom prst="roundRect">
              <a:avLst>
                <a:gd name="adj" fmla="val 5599"/>
              </a:avLst>
            </a:prstGeom>
            <a:solidFill>
              <a:schemeClr val="bg1"/>
            </a:solidFill>
            <a:ln w="12700">
              <a:prstDash val="dash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06277B61-0BD9-4B3C-82AA-D4912B722904}"/>
                </a:ext>
              </a:extLst>
            </p:cNvPr>
            <p:cNvSpPr/>
            <p:nvPr/>
          </p:nvSpPr>
          <p:spPr>
            <a:xfrm>
              <a:off x="1400943" y="1426533"/>
              <a:ext cx="4987203" cy="1980771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marL="285750" indent="-285750" algn="just">
                <a:lnSpc>
                  <a:spcPct val="15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例如，某款吸尘器，基于其商品自身特点，它具有清扫、静音等功能，而其他同类商品都具有这样的优点（一般卖点），那么你就需要挖掘这款吸尘器与竞争对手相比，优于其他商品的卖点是什么。经过对比研究发现，这款商品具备可智能充电使用的功能，可以在这个卖点（核心卖点）上大做文章。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9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206081" y="199195"/>
            <a:ext cx="2866965" cy="372305"/>
            <a:chOff x="3964018" y="199195"/>
            <a:chExt cx="2866965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964018" y="253195"/>
              <a:ext cx="2680619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1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让消费者了解商品的卖点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722983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10450" y="1105928"/>
            <a:ext cx="6923726" cy="4930234"/>
            <a:chOff x="710450" y="1105928"/>
            <a:chExt cx="6923726" cy="4930234"/>
          </a:xfrm>
        </p:grpSpPr>
        <p:grpSp>
          <p:nvGrpSpPr>
            <p:cNvPr id="3" name="组合 2"/>
            <p:cNvGrpSpPr/>
            <p:nvPr/>
          </p:nvGrpSpPr>
          <p:grpSpPr>
            <a:xfrm>
              <a:off x="1485960" y="1578267"/>
              <a:ext cx="6148216" cy="4457895"/>
              <a:chOff x="1485960" y="1495133"/>
              <a:chExt cx="6148216" cy="445789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199" y="2428005"/>
                <a:ext cx="6033977" cy="3525023"/>
              </a:xfrm>
              <a:prstGeom prst="roundRect">
                <a:avLst>
                  <a:gd name="adj" fmla="val 1697"/>
                </a:avLst>
              </a:prstGeom>
              <a:solidFill>
                <a:sysClr val="window" lastClr="FFFFFF"/>
              </a:solidFill>
              <a:ln w="9525">
                <a:solidFill>
                  <a:schemeClr val="bg1">
                    <a:lumMod val="9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pic>
          <p:sp>
            <p:nvSpPr>
              <p:cNvPr id="12" name="MH_Text_1">
                <a:extLst>
                  <a:ext uri="{FF2B5EF4-FFF2-40B4-BE49-F238E27FC236}">
                    <a16:creationId xmlns:a16="http://schemas.microsoft.com/office/drawing/2014/main" xmlns="" id="{27EC48AA-EE16-4168-A0CD-93C1C056A4DA}"/>
                  </a:ext>
                </a:extLst>
              </p:cNvPr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1485960" y="1495133"/>
                <a:ext cx="6148216" cy="743473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u"/>
                  <a:defRPr sz="1500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 Narrow" panose="020B060602020203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buFont typeface="Wingdings" panose="05000000000000000000" pitchFamily="2" charset="2"/>
                  <a:buChar char="n"/>
                </a:pPr>
                <a:r>
                  <a:rPr lang="zh-CN" altLang="en-US" dirty="0"/>
                  <a:t>本文案最显眼的一点就是开篇的手持配图，清晰明了地让消费者知道这个商品有多大</a:t>
                </a:r>
                <a:r>
                  <a:rPr lang="en-US" altLang="zh-CN" dirty="0"/>
                  <a:t>——</a:t>
                </a:r>
                <a:r>
                  <a:rPr lang="zh-CN" altLang="en-US" dirty="0"/>
                  <a:t>一个手就握得住，刚好能插进车的插孔。</a:t>
                </a:r>
              </a:p>
            </p:txBody>
          </p:sp>
        </p:grp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D052A3B0-A67E-4D53-9EDB-159CF465E844}"/>
                </a:ext>
              </a:extLst>
            </p:cNvPr>
            <p:cNvSpPr/>
            <p:nvPr/>
          </p:nvSpPr>
          <p:spPr>
            <a:xfrm>
              <a:off x="710450" y="1105928"/>
              <a:ext cx="2392967" cy="288000"/>
            </a:xfrm>
            <a:prstGeom prst="rect">
              <a:avLst/>
            </a:prstGeom>
            <a:solidFill>
              <a:srgbClr val="FE8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72000" anchor="ctr"/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小米车载</a:t>
              </a:r>
              <a:r>
                <a:rPr lang="zh-CN" altLang="en-US" sz="1600" b="1" dirty="0" smtClean="0">
                  <a:solidFill>
                    <a:srgbClr val="FFFFFF"/>
                  </a:solidFill>
                  <a:latin typeface="微软雅黑" panose="020B0503020204020204" pitchFamily="34" charset="-122"/>
                </a:rPr>
                <a:t>充电器文案</a:t>
              </a:r>
              <a:endParaRPr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9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2457" y="415469"/>
            <a:ext cx="8556351" cy="2568835"/>
            <a:chOff x="262457" y="350817"/>
            <a:chExt cx="8556351" cy="2568835"/>
          </a:xfrm>
        </p:grpSpPr>
        <p:sp>
          <p:nvSpPr>
            <p:cNvPr id="12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62457" y="498600"/>
              <a:ext cx="2905616" cy="16953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ts val="2500"/>
                </a:lnSpc>
                <a:buFont typeface="Wingdings" panose="05000000000000000000" pitchFamily="2" charset="2"/>
                <a:buChar char="n"/>
              </a:pPr>
              <a:r>
                <a:rPr lang="zh-CN" altLang="en-US" dirty="0"/>
                <a:t>第一段</a:t>
              </a:r>
              <a:r>
                <a:rPr lang="zh-CN" altLang="en-US" dirty="0" smtClean="0"/>
                <a:t>文案是</a:t>
              </a:r>
              <a:r>
                <a:rPr lang="zh-CN" altLang="en-US" dirty="0"/>
                <a:t>告诉消费者其在哪些情况下对该商品会产生需求。文案中还同时强调了商品的第一个卖点</a:t>
              </a:r>
              <a:r>
                <a:rPr lang="en-US" altLang="zh-CN" dirty="0"/>
                <a:t>——“</a:t>
              </a:r>
              <a:r>
                <a:rPr lang="zh-CN" altLang="en-US" dirty="0"/>
                <a:t>全金属外观”。</a:t>
              </a:r>
            </a:p>
          </p:txBody>
        </p:sp>
        <p:pic>
          <p:nvPicPr>
            <p:cNvPr id="4" name="图片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247" y="350817"/>
              <a:ext cx="5482561" cy="2568835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  <p:grpSp>
        <p:nvGrpSpPr>
          <p:cNvPr id="7" name="组合 6"/>
          <p:cNvGrpSpPr/>
          <p:nvPr/>
        </p:nvGrpSpPr>
        <p:grpSpPr>
          <a:xfrm>
            <a:off x="262801" y="3366368"/>
            <a:ext cx="8556006" cy="2820611"/>
            <a:chOff x="262801" y="3301716"/>
            <a:chExt cx="8556006" cy="2820611"/>
          </a:xfrm>
        </p:grpSpPr>
        <p:pic>
          <p:nvPicPr>
            <p:cNvPr id="11" name="图片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6246" y="3301716"/>
              <a:ext cx="5482561" cy="2820611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4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62801" y="3399954"/>
              <a:ext cx="2905272" cy="26571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ts val="2500"/>
                </a:lnSpc>
                <a:buFont typeface="Wingdings" panose="05000000000000000000" pitchFamily="2" charset="2"/>
                <a:buChar char="n"/>
              </a:pPr>
              <a:r>
                <a:rPr lang="zh-CN" altLang="en-US" dirty="0"/>
                <a:t>随后的文案用“双</a:t>
              </a:r>
              <a:r>
                <a:rPr lang="en-US" altLang="zh-CN" dirty="0"/>
                <a:t>USB</a:t>
              </a:r>
              <a:r>
                <a:rPr lang="zh-CN" altLang="en-US" dirty="0"/>
                <a:t>同时充两台设备”一句话，突出了商品的第二个卖点</a:t>
              </a:r>
              <a:r>
                <a:rPr lang="en-US" altLang="zh-CN" dirty="0"/>
                <a:t>——“</a:t>
              </a:r>
              <a:r>
                <a:rPr lang="zh-CN" altLang="en-US" dirty="0"/>
                <a:t>双</a:t>
              </a:r>
              <a:r>
                <a:rPr lang="en-US" altLang="zh-CN" dirty="0"/>
                <a:t>USB</a:t>
              </a:r>
              <a:r>
                <a:rPr lang="zh-CN" altLang="en-US" dirty="0"/>
                <a:t>智能输出”。然后通过图片的方法证明卖点二，后面一句通过具体的“列数据法”（</a:t>
              </a:r>
              <a:r>
                <a:rPr lang="en-US" altLang="zh-CN" dirty="0"/>
                <a:t>5V/3.6A</a:t>
              </a:r>
              <a:r>
                <a:rPr lang="zh-CN" altLang="en-US" dirty="0"/>
                <a:t>、</a:t>
              </a:r>
              <a:r>
                <a:rPr lang="en-US" altLang="zh-CN" dirty="0"/>
                <a:t>5V/2.4A</a:t>
              </a:r>
              <a:r>
                <a:rPr lang="zh-CN" altLang="en-US" dirty="0"/>
                <a:t>）引出第三卖点</a:t>
              </a:r>
              <a:r>
                <a:rPr lang="en-US" altLang="zh-CN" dirty="0"/>
                <a:t>——</a:t>
              </a:r>
              <a:r>
                <a:rPr lang="zh-CN" altLang="en-US" dirty="0"/>
                <a:t>快充技术。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934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17886" y="386196"/>
            <a:ext cx="7713314" cy="5913063"/>
            <a:chOff x="774905" y="386196"/>
            <a:chExt cx="7713314" cy="5913063"/>
          </a:xfrm>
        </p:grpSpPr>
        <p:sp>
          <p:nvSpPr>
            <p:cNvPr id="12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74905" y="2946228"/>
              <a:ext cx="2031999" cy="105413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ts val="2500"/>
                </a:lnSpc>
                <a:buFont typeface="Wingdings" panose="05000000000000000000" pitchFamily="2" charset="2"/>
                <a:buChar char="n"/>
              </a:pPr>
              <a:r>
                <a:rPr lang="zh-CN" altLang="en-US" dirty="0"/>
                <a:t>后面的两个短文案则着重说明了商品的智能技术。</a:t>
              </a:r>
            </a:p>
          </p:txBody>
        </p:sp>
        <p:pic>
          <p:nvPicPr>
            <p:cNvPr id="8" name="图片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960" y="386196"/>
              <a:ext cx="5210259" cy="2911615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9" name="图片 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961" y="3684588"/>
              <a:ext cx="5210258" cy="2614671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734215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-270833" y="3683748"/>
            <a:ext cx="9657095" cy="2008806"/>
          </a:xfrm>
          <a:prstGeom prst="roundRect">
            <a:avLst>
              <a:gd name="adj" fmla="val 4443"/>
            </a:avLst>
          </a:prstGeom>
          <a:solidFill>
            <a:srgbClr val="009A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微软雅黑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CFA8E544-12E5-4339-95AE-175A791198E6}"/>
              </a:ext>
            </a:extLst>
          </p:cNvPr>
          <p:cNvSpPr/>
          <p:nvPr/>
        </p:nvSpPr>
        <p:spPr>
          <a:xfrm>
            <a:off x="1411952" y="3835802"/>
            <a:ext cx="6573100" cy="170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lnSpc>
                <a:spcPct val="150000"/>
              </a:lnSpc>
              <a:buClr>
                <a:schemeClr val="bg1"/>
              </a:buClr>
              <a:buSzPct val="108000"/>
              <a:buFont typeface="Wingdings" panose="05000000000000000000" pitchFamily="2" charset="2"/>
              <a:buChar char=""/>
              <a:defRPr/>
            </a:pPr>
            <a:r>
              <a:rPr lang="zh-CN" altLang="en-US" sz="1750" kern="0" dirty="0">
                <a:solidFill>
                  <a:schemeClr val="bg1"/>
                </a:solidFill>
                <a:ea typeface="微软雅黑" pitchFamily="34" charset="-122"/>
              </a:rPr>
              <a:t>文案是营销的灵魂，在“内容为王”的移动互联网时代，电商掘金离不开优质文案的支持。电商文案不是填充页面的装饰，绝不能死气沉沉毫无生命力，而要能引起消费者的共鸣，激发消费者的购买欲望。</a:t>
            </a:r>
            <a:endParaRPr lang="zh-CN" altLang="zh-CN" sz="1750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DDB9352A-3325-4736-8928-6A01B3DE807B}"/>
              </a:ext>
            </a:extLst>
          </p:cNvPr>
          <p:cNvSpPr/>
          <p:nvPr/>
        </p:nvSpPr>
        <p:spPr>
          <a:xfrm>
            <a:off x="763364" y="1238709"/>
            <a:ext cx="74024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掌握抓住消费者兴奋点写电商文案的方法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了解好文案能给消费者带来什么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了解消费者喜欢的电商文案的风格。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掌握电商文案创作的四种经典模式。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E4C450FD-9BA5-48E9-8BA4-D7644245377F}"/>
              </a:ext>
            </a:extLst>
          </p:cNvPr>
          <p:cNvGrpSpPr/>
          <p:nvPr/>
        </p:nvGrpSpPr>
        <p:grpSpPr>
          <a:xfrm>
            <a:off x="880322" y="788096"/>
            <a:ext cx="438886" cy="474621"/>
            <a:chOff x="8426028" y="2130356"/>
            <a:chExt cx="628956" cy="680167"/>
          </a:xfrm>
        </p:grpSpPr>
        <p:sp>
          <p:nvSpPr>
            <p:cNvPr id="6" name="Freeform 581">
              <a:extLst>
                <a:ext uri="{FF2B5EF4-FFF2-40B4-BE49-F238E27FC236}">
                  <a16:creationId xmlns:a16="http://schemas.microsoft.com/office/drawing/2014/main" xmlns="" id="{89939728-BD92-40CD-A56C-ED04DE1580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2350" y="2326544"/>
              <a:ext cx="492634" cy="483979"/>
            </a:xfrm>
            <a:custGeom>
              <a:avLst/>
              <a:gdLst>
                <a:gd name="T0" fmla="*/ 281 w 289"/>
                <a:gd name="T1" fmla="*/ 240 h 284"/>
                <a:gd name="T2" fmla="*/ 219 w 289"/>
                <a:gd name="T3" fmla="*/ 178 h 284"/>
                <a:gd name="T4" fmla="*/ 205 w 289"/>
                <a:gd name="T5" fmla="*/ 165 h 284"/>
                <a:gd name="T6" fmla="*/ 187 w 289"/>
                <a:gd name="T7" fmla="*/ 38 h 284"/>
                <a:gd name="T8" fmla="*/ 181 w 289"/>
                <a:gd name="T9" fmla="*/ 32 h 284"/>
                <a:gd name="T10" fmla="*/ 161 w 289"/>
                <a:gd name="T11" fmla="*/ 19 h 284"/>
                <a:gd name="T12" fmla="*/ 40 w 289"/>
                <a:gd name="T13" fmla="*/ 40 h 284"/>
                <a:gd name="T14" fmla="*/ 42 w 289"/>
                <a:gd name="T15" fmla="*/ 187 h 284"/>
                <a:gd name="T16" fmla="*/ 42 w 289"/>
                <a:gd name="T17" fmla="*/ 188 h 284"/>
                <a:gd name="T18" fmla="*/ 71 w 289"/>
                <a:gd name="T19" fmla="*/ 207 h 284"/>
                <a:gd name="T20" fmla="*/ 160 w 289"/>
                <a:gd name="T21" fmla="*/ 207 h 284"/>
                <a:gd name="T22" fmla="*/ 169 w 289"/>
                <a:gd name="T23" fmla="*/ 202 h 284"/>
                <a:gd name="T24" fmla="*/ 171 w 289"/>
                <a:gd name="T25" fmla="*/ 201 h 284"/>
                <a:gd name="T26" fmla="*/ 169 w 289"/>
                <a:gd name="T27" fmla="*/ 202 h 284"/>
                <a:gd name="T28" fmla="*/ 183 w 289"/>
                <a:gd name="T29" fmla="*/ 215 h 284"/>
                <a:gd name="T30" fmla="*/ 243 w 289"/>
                <a:gd name="T31" fmla="*/ 273 h 284"/>
                <a:gd name="T32" fmla="*/ 274 w 289"/>
                <a:gd name="T33" fmla="*/ 268 h 284"/>
                <a:gd name="T34" fmla="*/ 281 w 289"/>
                <a:gd name="T35" fmla="*/ 240 h 284"/>
                <a:gd name="T36" fmla="*/ 161 w 289"/>
                <a:gd name="T37" fmla="*/ 149 h 284"/>
                <a:gd name="T38" fmla="*/ 157 w 289"/>
                <a:gd name="T39" fmla="*/ 154 h 284"/>
                <a:gd name="T40" fmla="*/ 74 w 289"/>
                <a:gd name="T41" fmla="*/ 155 h 284"/>
                <a:gd name="T42" fmla="*/ 73 w 289"/>
                <a:gd name="T43" fmla="*/ 72 h 284"/>
                <a:gd name="T44" fmla="*/ 156 w 289"/>
                <a:gd name="T45" fmla="*/ 71 h 284"/>
                <a:gd name="T46" fmla="*/ 161 w 289"/>
                <a:gd name="T47" fmla="*/ 76 h 284"/>
                <a:gd name="T48" fmla="*/ 161 w 289"/>
                <a:gd name="T49" fmla="*/ 14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9" h="284">
                  <a:moveTo>
                    <a:pt x="281" y="240"/>
                  </a:moveTo>
                  <a:cubicBezTo>
                    <a:pt x="219" y="178"/>
                    <a:pt x="219" y="178"/>
                    <a:pt x="219" y="178"/>
                  </a:cubicBezTo>
                  <a:cubicBezTo>
                    <a:pt x="205" y="165"/>
                    <a:pt x="205" y="165"/>
                    <a:pt x="205" y="165"/>
                  </a:cubicBezTo>
                  <a:cubicBezTo>
                    <a:pt x="228" y="125"/>
                    <a:pt x="222" y="72"/>
                    <a:pt x="187" y="38"/>
                  </a:cubicBezTo>
                  <a:cubicBezTo>
                    <a:pt x="185" y="36"/>
                    <a:pt x="183" y="34"/>
                    <a:pt x="181" y="32"/>
                  </a:cubicBezTo>
                  <a:cubicBezTo>
                    <a:pt x="174" y="27"/>
                    <a:pt x="168" y="23"/>
                    <a:pt x="161" y="19"/>
                  </a:cubicBezTo>
                  <a:cubicBezTo>
                    <a:pt x="121" y="0"/>
                    <a:pt x="72" y="7"/>
                    <a:pt x="40" y="40"/>
                  </a:cubicBezTo>
                  <a:cubicBezTo>
                    <a:pt x="0" y="81"/>
                    <a:pt x="1" y="147"/>
                    <a:pt x="42" y="187"/>
                  </a:cubicBezTo>
                  <a:cubicBezTo>
                    <a:pt x="42" y="187"/>
                    <a:pt x="42" y="188"/>
                    <a:pt x="42" y="188"/>
                  </a:cubicBezTo>
                  <a:cubicBezTo>
                    <a:pt x="51" y="196"/>
                    <a:pt x="61" y="203"/>
                    <a:pt x="71" y="207"/>
                  </a:cubicBezTo>
                  <a:cubicBezTo>
                    <a:pt x="99" y="220"/>
                    <a:pt x="132" y="220"/>
                    <a:pt x="160" y="207"/>
                  </a:cubicBezTo>
                  <a:cubicBezTo>
                    <a:pt x="163" y="205"/>
                    <a:pt x="166" y="204"/>
                    <a:pt x="169" y="202"/>
                  </a:cubicBezTo>
                  <a:cubicBezTo>
                    <a:pt x="170" y="201"/>
                    <a:pt x="170" y="201"/>
                    <a:pt x="171" y="201"/>
                  </a:cubicBezTo>
                  <a:cubicBezTo>
                    <a:pt x="170" y="201"/>
                    <a:pt x="170" y="202"/>
                    <a:pt x="169" y="202"/>
                  </a:cubicBezTo>
                  <a:cubicBezTo>
                    <a:pt x="183" y="215"/>
                    <a:pt x="183" y="215"/>
                    <a:pt x="183" y="215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59" y="284"/>
                    <a:pt x="274" y="268"/>
                  </a:cubicBezTo>
                  <a:cubicBezTo>
                    <a:pt x="289" y="253"/>
                    <a:pt x="281" y="240"/>
                    <a:pt x="281" y="240"/>
                  </a:cubicBezTo>
                  <a:close/>
                  <a:moveTo>
                    <a:pt x="161" y="149"/>
                  </a:moveTo>
                  <a:cubicBezTo>
                    <a:pt x="160" y="151"/>
                    <a:pt x="158" y="152"/>
                    <a:pt x="157" y="154"/>
                  </a:cubicBezTo>
                  <a:cubicBezTo>
                    <a:pt x="134" y="177"/>
                    <a:pt x="97" y="178"/>
                    <a:pt x="74" y="155"/>
                  </a:cubicBezTo>
                  <a:cubicBezTo>
                    <a:pt x="50" y="132"/>
                    <a:pt x="50" y="95"/>
                    <a:pt x="73" y="72"/>
                  </a:cubicBezTo>
                  <a:cubicBezTo>
                    <a:pt x="95" y="49"/>
                    <a:pt x="133" y="48"/>
                    <a:pt x="156" y="71"/>
                  </a:cubicBezTo>
                  <a:cubicBezTo>
                    <a:pt x="158" y="72"/>
                    <a:pt x="159" y="74"/>
                    <a:pt x="161" y="76"/>
                  </a:cubicBezTo>
                  <a:cubicBezTo>
                    <a:pt x="178" y="98"/>
                    <a:pt x="178" y="128"/>
                    <a:pt x="161" y="149"/>
                  </a:cubicBezTo>
                  <a:close/>
                </a:path>
              </a:pathLst>
            </a:custGeom>
            <a:solidFill>
              <a:srgbClr val="33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582">
              <a:extLst>
                <a:ext uri="{FF2B5EF4-FFF2-40B4-BE49-F238E27FC236}">
                  <a16:creationId xmlns:a16="http://schemas.microsoft.com/office/drawing/2014/main" xmlns="" id="{6EF07D71-3C1F-4619-8A16-4F95C9199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6028" y="2130356"/>
              <a:ext cx="445030" cy="556107"/>
            </a:xfrm>
            <a:custGeom>
              <a:avLst/>
              <a:gdLst>
                <a:gd name="T0" fmla="*/ 97 w 261"/>
                <a:gd name="T1" fmla="*/ 303 h 326"/>
                <a:gd name="T2" fmla="*/ 51 w 261"/>
                <a:gd name="T3" fmla="*/ 303 h 326"/>
                <a:gd name="T4" fmla="*/ 19 w 261"/>
                <a:gd name="T5" fmla="*/ 265 h 326"/>
                <a:gd name="T6" fmla="*/ 19 w 261"/>
                <a:gd name="T7" fmla="*/ 46 h 326"/>
                <a:gd name="T8" fmla="*/ 47 w 261"/>
                <a:gd name="T9" fmla="*/ 20 h 326"/>
                <a:gd name="T10" fmla="*/ 187 w 261"/>
                <a:gd name="T11" fmla="*/ 20 h 326"/>
                <a:gd name="T12" fmla="*/ 187 w 261"/>
                <a:gd name="T13" fmla="*/ 91 h 326"/>
                <a:gd name="T14" fmla="*/ 241 w 261"/>
                <a:gd name="T15" fmla="*/ 91 h 326"/>
                <a:gd name="T16" fmla="*/ 241 w 261"/>
                <a:gd name="T17" fmla="*/ 114 h 326"/>
                <a:gd name="T18" fmla="*/ 261 w 261"/>
                <a:gd name="T19" fmla="*/ 124 h 326"/>
                <a:gd name="T20" fmla="*/ 261 w 261"/>
                <a:gd name="T21" fmla="*/ 85 h 326"/>
                <a:gd name="T22" fmla="*/ 197 w 261"/>
                <a:gd name="T23" fmla="*/ 12 h 326"/>
                <a:gd name="T24" fmla="*/ 187 w 261"/>
                <a:gd name="T25" fmla="*/ 0 h 326"/>
                <a:gd name="T26" fmla="*/ 37 w 261"/>
                <a:gd name="T27" fmla="*/ 0 h 326"/>
                <a:gd name="T28" fmla="*/ 1 w 261"/>
                <a:gd name="T29" fmla="*/ 36 h 326"/>
                <a:gd name="T30" fmla="*/ 1 w 261"/>
                <a:gd name="T31" fmla="*/ 299 h 326"/>
                <a:gd name="T32" fmla="*/ 37 w 261"/>
                <a:gd name="T33" fmla="*/ 322 h 326"/>
                <a:gd name="T34" fmla="*/ 116 w 261"/>
                <a:gd name="T35" fmla="*/ 322 h 326"/>
                <a:gd name="T36" fmla="*/ 109 w 261"/>
                <a:gd name="T37" fmla="*/ 316 h 326"/>
                <a:gd name="T38" fmla="*/ 97 w 261"/>
                <a:gd name="T39" fmla="*/ 30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1" h="326">
                  <a:moveTo>
                    <a:pt x="97" y="303"/>
                  </a:moveTo>
                  <a:cubicBezTo>
                    <a:pt x="77" y="303"/>
                    <a:pt x="60" y="303"/>
                    <a:pt x="51" y="303"/>
                  </a:cubicBezTo>
                  <a:cubicBezTo>
                    <a:pt x="21" y="303"/>
                    <a:pt x="19" y="265"/>
                    <a:pt x="19" y="265"/>
                  </a:cubicBezTo>
                  <a:cubicBezTo>
                    <a:pt x="19" y="265"/>
                    <a:pt x="19" y="67"/>
                    <a:pt x="19" y="46"/>
                  </a:cubicBezTo>
                  <a:cubicBezTo>
                    <a:pt x="19" y="24"/>
                    <a:pt x="47" y="20"/>
                    <a:pt x="47" y="20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241" y="91"/>
                    <a:pt x="241" y="91"/>
                    <a:pt x="241" y="91"/>
                  </a:cubicBezTo>
                  <a:cubicBezTo>
                    <a:pt x="241" y="91"/>
                    <a:pt x="241" y="100"/>
                    <a:pt x="241" y="114"/>
                  </a:cubicBezTo>
                  <a:cubicBezTo>
                    <a:pt x="248" y="117"/>
                    <a:pt x="254" y="120"/>
                    <a:pt x="261" y="124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197" y="12"/>
                    <a:pt x="197" y="12"/>
                    <a:pt x="197" y="1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0"/>
                    <a:pt x="1" y="36"/>
                    <a:pt x="1" y="36"/>
                  </a:cubicBezTo>
                  <a:cubicBezTo>
                    <a:pt x="1" y="36"/>
                    <a:pt x="1" y="271"/>
                    <a:pt x="1" y="299"/>
                  </a:cubicBezTo>
                  <a:cubicBezTo>
                    <a:pt x="1" y="326"/>
                    <a:pt x="37" y="322"/>
                    <a:pt x="37" y="322"/>
                  </a:cubicBezTo>
                  <a:cubicBezTo>
                    <a:pt x="37" y="322"/>
                    <a:pt x="74" y="322"/>
                    <a:pt x="116" y="322"/>
                  </a:cubicBezTo>
                  <a:cubicBezTo>
                    <a:pt x="114" y="320"/>
                    <a:pt x="111" y="318"/>
                    <a:pt x="109" y="316"/>
                  </a:cubicBezTo>
                  <a:cubicBezTo>
                    <a:pt x="105" y="312"/>
                    <a:pt x="101" y="307"/>
                    <a:pt x="97" y="303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文本框 32">
            <a:extLst>
              <a:ext uri="{FF2B5EF4-FFF2-40B4-BE49-F238E27FC236}">
                <a16:creationId xmlns:a16="http://schemas.microsoft.com/office/drawing/2014/main" xmlns="" id="{7CB6FACE-3FEE-4583-9F57-8A188C494C1E}"/>
              </a:ext>
            </a:extLst>
          </p:cNvPr>
          <p:cNvSpPr txBox="1"/>
          <p:nvPr/>
        </p:nvSpPr>
        <p:spPr>
          <a:xfrm>
            <a:off x="1414334" y="823634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学习目标</a:t>
            </a:r>
          </a:p>
        </p:txBody>
      </p:sp>
    </p:spTree>
    <p:extLst>
      <p:ext uri="{BB962C8B-B14F-4D97-AF65-F5344CB8AC3E}">
        <p14:creationId xmlns:p14="http://schemas.microsoft.com/office/powerpoint/2010/main" val="822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17885" y="221503"/>
            <a:ext cx="7824151" cy="6059224"/>
            <a:chOff x="617885" y="221503"/>
            <a:chExt cx="7824151" cy="6059224"/>
          </a:xfrm>
        </p:grpSpPr>
        <p:sp>
          <p:nvSpPr>
            <p:cNvPr id="12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617885" y="221503"/>
              <a:ext cx="7824151" cy="137473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ts val="2500"/>
                </a:lnSpc>
                <a:buFont typeface="Wingdings" panose="05000000000000000000" pitchFamily="2" charset="2"/>
                <a:buChar char="n"/>
              </a:pPr>
              <a:r>
                <a:rPr lang="zh-CN" altLang="en-US" dirty="0"/>
                <a:t>第三段文案主要从三个方面进行介绍：首先说明了该款车载充电器智能输出方面的特点；其次着重说明了一个小细节，即手机发热问题；最后就是生活中的小细节了，通过场景法使消费者产生场景联想</a:t>
              </a:r>
              <a:r>
                <a:rPr lang="en-US" altLang="zh-CN" dirty="0"/>
                <a:t>——</a:t>
              </a:r>
              <a:r>
                <a:rPr lang="zh-CN" altLang="en-US" dirty="0"/>
                <a:t>在车上不用开灯就能轻松找到插口给手机充电，节省了开灯的时间，驾驶员也不用分心，保证安全</a:t>
              </a:r>
              <a:r>
                <a:rPr lang="zh-CN" altLang="en-US" dirty="0" smtClean="0"/>
                <a:t>驾驶。</a:t>
              </a:r>
              <a:endParaRPr lang="zh-CN" altLang="en-US" dirty="0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693041" y="1765048"/>
              <a:ext cx="7748995" cy="4515679"/>
              <a:chOff x="693041" y="1765048"/>
              <a:chExt cx="7748995" cy="4515679"/>
            </a:xfrm>
          </p:grpSpPr>
          <p:pic>
            <p:nvPicPr>
              <p:cNvPr id="3074" name="图片 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041" y="1765048"/>
                <a:ext cx="3707610" cy="4515679"/>
              </a:xfrm>
              <a:prstGeom prst="roundRect">
                <a:avLst>
                  <a:gd name="adj" fmla="val 1697"/>
                </a:avLst>
              </a:prstGeom>
              <a:solidFill>
                <a:sysClr val="window" lastClr="FFFFFF"/>
              </a:solidFill>
              <a:ln w="9525">
                <a:solidFill>
                  <a:schemeClr val="bg1">
                    <a:lumMod val="9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pic>
          <p:pic>
            <p:nvPicPr>
              <p:cNvPr id="3075" name="图片 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3004" y="2638714"/>
                <a:ext cx="3659032" cy="3642013"/>
              </a:xfrm>
              <a:prstGeom prst="roundRect">
                <a:avLst>
                  <a:gd name="adj" fmla="val 1697"/>
                </a:avLst>
              </a:prstGeom>
              <a:solidFill>
                <a:sysClr val="window" lastClr="FFFFFF"/>
              </a:solidFill>
              <a:ln w="9525">
                <a:solidFill>
                  <a:schemeClr val="bg1">
                    <a:lumMod val="9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extLst/>
            </p:spPr>
          </p:pic>
        </p:grpSp>
      </p:grpSp>
    </p:spTree>
    <p:extLst>
      <p:ext uri="{BB962C8B-B14F-4D97-AF65-F5344CB8AC3E}">
        <p14:creationId xmlns:p14="http://schemas.microsoft.com/office/powerpoint/2010/main" val="3432565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206081" y="199195"/>
            <a:ext cx="3245656" cy="372305"/>
            <a:chOff x="3964018" y="199195"/>
            <a:chExt cx="3245656" cy="372305"/>
          </a:xfrm>
        </p:grpSpPr>
        <p:sp>
          <p:nvSpPr>
            <p:cNvPr id="2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964018" y="253195"/>
              <a:ext cx="3060464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2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帮助消费者了解商品品牌形象</a:t>
              </a:r>
            </a:p>
          </p:txBody>
        </p:sp>
        <p:sp>
          <p:nvSpPr>
            <p:cNvPr id="27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7101674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8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84521454-D817-4A53-8FE8-C22240948EB7}"/>
              </a:ext>
            </a:extLst>
          </p:cNvPr>
          <p:cNvGrpSpPr/>
          <p:nvPr/>
        </p:nvGrpSpPr>
        <p:grpSpPr>
          <a:xfrm>
            <a:off x="1720407" y="1216394"/>
            <a:ext cx="5526598" cy="4425212"/>
            <a:chOff x="1720407" y="1216394"/>
            <a:chExt cx="5526598" cy="442521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D8E06946-A64C-40FF-BE7F-5C0E1FC29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407" y="1216394"/>
              <a:ext cx="5526598" cy="4425212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B6F4E97F-E52B-48DD-A781-05B200F40195}"/>
                </a:ext>
              </a:extLst>
            </p:cNvPr>
            <p:cNvSpPr/>
            <p:nvPr/>
          </p:nvSpPr>
          <p:spPr>
            <a:xfrm>
              <a:off x="2359145" y="2317745"/>
              <a:ext cx="4137347" cy="256576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3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n"/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商品品牌形象策略，是指在广告宣传中通过表现消费者享用这种商品时的风度、形象或生活氛围，给人以心理冲击，从而吸引更多消费者的营销策略。</a:t>
              </a:r>
            </a:p>
            <a:p>
              <a:pPr marL="285750" indent="-285750">
                <a:lnSpc>
                  <a:spcPct val="13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n"/>
              </a:pPr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当同类商品出现了大量不同的品牌之后，每种品牌的品质已经大同小异，在广告中很难强调自己的商品拥有某些别人不具备的特色，此时更需要强调品牌。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246911" y="0"/>
            <a:ext cx="6480000" cy="6857999"/>
            <a:chOff x="1246911" y="0"/>
            <a:chExt cx="6480000" cy="6857999"/>
          </a:xfrm>
        </p:grpSpPr>
        <p:sp>
          <p:nvSpPr>
            <p:cNvPr id="12" name="矩形 11"/>
            <p:cNvSpPr/>
            <p:nvPr/>
          </p:nvSpPr>
          <p:spPr>
            <a:xfrm>
              <a:off x="1246911" y="0"/>
              <a:ext cx="6480000" cy="68579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591397" rIns="149352" bIns="149352" numCol="1" spcCol="1270" rtlCol="0" anchor="t" anchorCtr="0">
              <a:noAutofit/>
            </a:bodyPr>
            <a:lstStyle/>
            <a:p>
              <a:pPr marL="0" algn="ctr" defTabSz="711200">
                <a:lnSpc>
                  <a:spcPct val="150000"/>
                </a:lnSpc>
                <a:spcBef>
                  <a:spcPct val="0"/>
                </a:spcBef>
              </a:pPr>
              <a:endParaRPr lang="zh-CN" altLang="en-US" sz="1600" dirty="0"/>
            </a:p>
          </p:txBody>
        </p:sp>
        <p:pic>
          <p:nvPicPr>
            <p:cNvPr id="2050" name="图片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358" y="134445"/>
              <a:ext cx="6058111" cy="3397071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2051" name="图片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359" y="3701018"/>
              <a:ext cx="6063990" cy="2957131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354445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206081" y="199195"/>
            <a:ext cx="2647509" cy="372305"/>
            <a:chOff x="3964018" y="199195"/>
            <a:chExt cx="2647509" cy="372305"/>
          </a:xfrm>
        </p:grpSpPr>
        <p:sp>
          <p:nvSpPr>
            <p:cNvPr id="44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964018" y="253195"/>
              <a:ext cx="2448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满足消费者的购物心理</a:t>
              </a:r>
            </a:p>
          </p:txBody>
        </p:sp>
        <p:sp>
          <p:nvSpPr>
            <p:cNvPr id="51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50352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6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625" y="1420400"/>
            <a:ext cx="4958922" cy="4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22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206081" y="199195"/>
            <a:ext cx="2649119" cy="372305"/>
            <a:chOff x="3964018" y="199195"/>
            <a:chExt cx="2649119" cy="372305"/>
          </a:xfrm>
        </p:grpSpPr>
        <p:sp>
          <p:nvSpPr>
            <p:cNvPr id="44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964018" y="253195"/>
              <a:ext cx="2448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满足消费者的购物心理</a:t>
              </a:r>
            </a:p>
          </p:txBody>
        </p:sp>
        <p:sp>
          <p:nvSpPr>
            <p:cNvPr id="51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50513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6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54535A70-B83E-400F-A751-55D69A2BB272}"/>
              </a:ext>
            </a:extLst>
          </p:cNvPr>
          <p:cNvGrpSpPr/>
          <p:nvPr/>
        </p:nvGrpSpPr>
        <p:grpSpPr>
          <a:xfrm>
            <a:off x="2266663" y="1796901"/>
            <a:ext cx="4610674" cy="3613490"/>
            <a:chOff x="1729472" y="1956390"/>
            <a:chExt cx="4610674" cy="361349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6FEC4035-EC9B-4DF7-9CFD-B087B3043FAF}"/>
                </a:ext>
              </a:extLst>
            </p:cNvPr>
            <p:cNvGrpSpPr/>
            <p:nvPr/>
          </p:nvGrpSpPr>
          <p:grpSpPr>
            <a:xfrm>
              <a:off x="1729472" y="1956390"/>
              <a:ext cx="4610674" cy="3613490"/>
              <a:chOff x="1311659" y="1500771"/>
              <a:chExt cx="4610674" cy="3613490"/>
            </a:xfrm>
          </p:grpSpPr>
          <p:sp>
            <p:nvSpPr>
              <p:cNvPr id="36" name="圆角矩形 45">
                <a:extLst>
                  <a:ext uri="{FF2B5EF4-FFF2-40B4-BE49-F238E27FC236}">
                    <a16:creationId xmlns:a16="http://schemas.microsoft.com/office/drawing/2014/main" xmlns="" id="{5E3E21A7-E0D9-4F19-9FAF-582271D762C7}"/>
                  </a:ext>
                </a:extLst>
              </p:cNvPr>
              <p:cNvSpPr/>
              <p:nvPr/>
            </p:nvSpPr>
            <p:spPr>
              <a:xfrm>
                <a:off x="1311659" y="1500771"/>
                <a:ext cx="4610674" cy="3613490"/>
              </a:xfrm>
              <a:prstGeom prst="roundRect">
                <a:avLst>
                  <a:gd name="adj" fmla="val 5599"/>
                </a:avLst>
              </a:prstGeom>
              <a:solidFill>
                <a:schemeClr val="bg1"/>
              </a:solidFill>
              <a:ln w="12700">
                <a:prstDash val="dash"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 dirty="0"/>
              </a:p>
            </p:txBody>
          </p:sp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xmlns="" id="{C7BFE3E1-B8EF-4D37-8F79-44E580205812}"/>
                  </a:ext>
                </a:extLst>
              </p:cNvPr>
              <p:cNvSpPr/>
              <p:nvPr/>
            </p:nvSpPr>
            <p:spPr>
              <a:xfrm>
                <a:off x="1477925" y="2243493"/>
                <a:ext cx="2083981" cy="268278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自身经济利益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身体健康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儿童成长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安全感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美好享受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进取心</a:t>
                </a: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xmlns="" id="{28734612-F996-4792-BDED-D909727F3BA3}"/>
                  </a:ext>
                </a:extLst>
              </p:cNvPr>
              <p:cNvSpPr/>
              <p:nvPr/>
            </p:nvSpPr>
            <p:spPr>
              <a:xfrm>
                <a:off x="3838352" y="2243493"/>
                <a:ext cx="2083981" cy="2192588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舒适感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提高工作效能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促进社交活动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激发自尊心和爱心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800"/>
                  </a:spcAft>
                  <a:buClr>
                    <a:srgbClr val="E59505"/>
                  </a:buClr>
                  <a:buFont typeface="Wingdings" panose="05000000000000000000" pitchFamily="2" charset="2"/>
                  <a:buChar char="n"/>
                </a:pPr>
                <a:r>
                  <a:rPr lang="zh-CN" alt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激发同情心</a:t>
                </a:r>
              </a:p>
            </p:txBody>
          </p:sp>
        </p:grp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7032B89D-A99A-43F1-BE2C-6920CE3E5C38}"/>
                </a:ext>
              </a:extLst>
            </p:cNvPr>
            <p:cNvSpPr/>
            <p:nvPr/>
          </p:nvSpPr>
          <p:spPr>
            <a:xfrm>
              <a:off x="2270453" y="2153718"/>
              <a:ext cx="20890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/>
                <a:t>较为关注的宣传内容</a:t>
              </a:r>
              <a:r>
                <a:rPr lang="en-US" altLang="zh-CN" sz="1600" b="1" dirty="0"/>
                <a:t>:</a:t>
              </a:r>
              <a:endParaRPr lang="zh-CN" altLang="en-US" sz="1600" b="1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5BA8677A-98A2-47D9-A0D4-A364C766B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762" y="2158224"/>
              <a:ext cx="334691" cy="329542"/>
            </a:xfrm>
            <a:prstGeom prst="rect">
              <a:avLst/>
            </a:prstGeom>
          </p:spPr>
        </p:pic>
      </p:grpSp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87" y="1427905"/>
            <a:ext cx="7243626" cy="4351482"/>
          </a:xfrm>
          <a:prstGeom prst="roundRect">
            <a:avLst>
              <a:gd name="adj" fmla="val 1697"/>
            </a:avLst>
          </a:prstGeom>
          <a:solidFill>
            <a:sysClr val="window" lastClr="FFFFFF"/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9734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206081" y="199195"/>
            <a:ext cx="2649119" cy="372305"/>
            <a:chOff x="3964018" y="199195"/>
            <a:chExt cx="2649119" cy="372305"/>
          </a:xfrm>
        </p:grpSpPr>
        <p:sp>
          <p:nvSpPr>
            <p:cNvPr id="20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3964018" y="253195"/>
              <a:ext cx="2448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4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引起消费者的情感共鸣</a:t>
              </a:r>
            </a:p>
          </p:txBody>
        </p:sp>
        <p:sp>
          <p:nvSpPr>
            <p:cNvPr id="21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50513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26691" y="1344588"/>
            <a:ext cx="7420589" cy="4273455"/>
            <a:chOff x="726691" y="1344588"/>
            <a:chExt cx="7420589" cy="4273455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756EF3E7-4A52-4F84-AF2C-C3BCC5ACC620}"/>
                </a:ext>
              </a:extLst>
            </p:cNvPr>
            <p:cNvGrpSpPr/>
            <p:nvPr/>
          </p:nvGrpSpPr>
          <p:grpSpPr>
            <a:xfrm>
              <a:off x="726691" y="1344588"/>
              <a:ext cx="4067573" cy="454193"/>
              <a:chOff x="1707194" y="2223439"/>
              <a:chExt cx="5313078" cy="561976"/>
            </a:xfrm>
          </p:grpSpPr>
          <p:sp>
            <p:nvSpPr>
              <p:cNvPr id="13" name="MH_Other_1">
                <a:extLst>
                  <a:ext uri="{FF2B5EF4-FFF2-40B4-BE49-F238E27FC236}">
                    <a16:creationId xmlns:a16="http://schemas.microsoft.com/office/drawing/2014/main" xmlns="" id="{C49DCDEE-1D8C-4B77-AEE8-708B2157014F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871108" y="2223439"/>
                <a:ext cx="5149164" cy="48204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extrusionClr>
                  <a:srgbClr val="55D2FF"/>
                </a:extrusionClr>
              </a:sp3d>
            </p:spPr>
            <p:txBody>
              <a:bodyPr lIns="396000" rtlCol="0" anchor="ctr"/>
              <a:lstStyle/>
              <a:p>
                <a:pPr algn="just"/>
                <a:endParaRPr lang="zh-CN" altLang="en-US" sz="3600" dirty="0">
                  <a:gradFill>
                    <a:gsLst>
                      <a:gs pos="100000">
                        <a:srgbClr val="26CE00"/>
                      </a:gs>
                      <a:gs pos="0">
                        <a:srgbClr val="71E600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4" name="MH_Other_2" descr="light_shadow">
                <a:extLst>
                  <a:ext uri="{FF2B5EF4-FFF2-40B4-BE49-F238E27FC236}">
                    <a16:creationId xmlns:a16="http://schemas.microsoft.com/office/drawing/2014/main" xmlns="" id="{A5502C11-679D-42A4-A606-27895E993F9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94000" contrast="-78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1350478">
                <a:off x="1707194" y="2663708"/>
                <a:ext cx="1772557" cy="121707"/>
              </a:xfrm>
              <a:custGeom>
                <a:avLst/>
                <a:gdLst>
                  <a:gd name="connsiteX0" fmla="*/ 282539 w 1944000"/>
                  <a:gd name="connsiteY0" fmla="*/ 0 h 199503"/>
                  <a:gd name="connsiteX1" fmla="*/ 280604 w 1944000"/>
                  <a:gd name="connsiteY1" fmla="*/ 26608 h 199503"/>
                  <a:gd name="connsiteX2" fmla="*/ 1944000 w 1944000"/>
                  <a:gd name="connsiteY2" fmla="*/ 147555 h 199503"/>
                  <a:gd name="connsiteX3" fmla="*/ 1944000 w 1944000"/>
                  <a:gd name="connsiteY3" fmla="*/ 199503 h 199503"/>
                  <a:gd name="connsiteX4" fmla="*/ 0 w 1944000"/>
                  <a:gd name="connsiteY4" fmla="*/ 199503 h 199503"/>
                  <a:gd name="connsiteX5" fmla="*/ 0 w 1944000"/>
                  <a:gd name="connsiteY5" fmla="*/ 0 h 199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4000" h="199503">
                    <a:moveTo>
                      <a:pt x="282539" y="0"/>
                    </a:moveTo>
                    <a:lnTo>
                      <a:pt x="280604" y="26608"/>
                    </a:lnTo>
                    <a:lnTo>
                      <a:pt x="1944000" y="147555"/>
                    </a:lnTo>
                    <a:lnTo>
                      <a:pt x="1944000" y="199503"/>
                    </a:lnTo>
                    <a:lnTo>
                      <a:pt x="0" y="19950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xmlns="" id="{5D719251-58BC-4DA5-B00D-4B660F291CD8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2771084" y="2223439"/>
                <a:ext cx="3421558" cy="482044"/>
              </a:xfrm>
              <a:custGeom>
                <a:avLst/>
                <a:gdLst>
                  <a:gd name="connsiteX0" fmla="*/ 0 w 4660173"/>
                  <a:gd name="connsiteY0" fmla="*/ 0 h 790171"/>
                  <a:gd name="connsiteX1" fmla="*/ 4660173 w 4660173"/>
                  <a:gd name="connsiteY1" fmla="*/ 0 h 790171"/>
                  <a:gd name="connsiteX2" fmla="*/ 4660173 w 4660173"/>
                  <a:gd name="connsiteY2" fmla="*/ 790171 h 790171"/>
                  <a:gd name="connsiteX3" fmla="*/ 626808 w 4660173"/>
                  <a:gd name="connsiteY3" fmla="*/ 790171 h 790171"/>
                  <a:gd name="connsiteX4" fmla="*/ 170860 w 4660173"/>
                  <a:gd name="connsiteY4" fmla="*/ 533531 h 790171"/>
                  <a:gd name="connsiteX5" fmla="*/ 0 w 4660173"/>
                  <a:gd name="connsiteY5" fmla="*/ 0 h 79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0173" h="790171">
                    <a:moveTo>
                      <a:pt x="0" y="0"/>
                    </a:moveTo>
                    <a:lnTo>
                      <a:pt x="4660173" y="0"/>
                    </a:lnTo>
                    <a:lnTo>
                      <a:pt x="4660173" y="790171"/>
                    </a:lnTo>
                    <a:lnTo>
                      <a:pt x="626808" y="790171"/>
                    </a:lnTo>
                    <a:cubicBezTo>
                      <a:pt x="374995" y="790171"/>
                      <a:pt x="170860" y="675269"/>
                      <a:pt x="170860" y="533531"/>
                    </a:cubicBezTo>
                    <a:cubicBezTo>
                      <a:pt x="145548" y="355688"/>
                      <a:pt x="158202" y="10304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26CE00"/>
                  </a:gs>
                  <a:gs pos="99099">
                    <a:srgbClr val="26CE00"/>
                  </a:gs>
                  <a:gs pos="35000">
                    <a:srgbClr val="71E600"/>
                  </a:gs>
                  <a:gs pos="73000">
                    <a:srgbClr val="71E600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extrusionClr>
                  <a:srgbClr val="55D2FF"/>
                </a:extrusionClr>
              </a:sp3d>
            </p:spPr>
            <p:txBody>
              <a:bodyPr wrap="square" rtlCol="0" anchor="ctr" anchorCtr="0">
                <a:normAutofit/>
              </a:bodyPr>
              <a:lstStyle/>
              <a:p>
                <a:pPr algn="r"/>
                <a:r>
                  <a:rPr lang="zh-CN" altLang="en-US" sz="1600" kern="0" dirty="0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北京某旅行社的广告文案</a:t>
                </a:r>
              </a:p>
            </p:txBody>
          </p:sp>
          <p:sp>
            <p:nvSpPr>
              <p:cNvPr id="16" name="MH_Other_3">
                <a:extLst>
                  <a:ext uri="{FF2B5EF4-FFF2-40B4-BE49-F238E27FC236}">
                    <a16:creationId xmlns:a16="http://schemas.microsoft.com/office/drawing/2014/main" xmlns="" id="{B1B5EB7E-F3BD-442F-843E-DAF30D02F8F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 flipH="1" flipV="1">
                <a:off x="2735256" y="2223439"/>
                <a:ext cx="3785597" cy="454385"/>
              </a:xfrm>
              <a:custGeom>
                <a:avLst/>
                <a:gdLst>
                  <a:gd name="connsiteX0" fmla="*/ 4151744 w 4151744"/>
                  <a:gd name="connsiteY0" fmla="*/ 744833 h 744833"/>
                  <a:gd name="connsiteX1" fmla="*/ 0 w 4151744"/>
                  <a:gd name="connsiteY1" fmla="*/ 744833 h 744833"/>
                  <a:gd name="connsiteX2" fmla="*/ 3783107 w 4151744"/>
                  <a:gd name="connsiteY2" fmla="*/ 0 h 744833"/>
                  <a:gd name="connsiteX3" fmla="*/ 3847340 w 4151744"/>
                  <a:gd name="connsiteY3" fmla="*/ 29830 h 744833"/>
                  <a:gd name="connsiteX4" fmla="*/ 3980884 w 4151744"/>
                  <a:gd name="connsiteY4" fmla="*/ 211302 h 744833"/>
                  <a:gd name="connsiteX5" fmla="*/ 4151744 w 4151744"/>
                  <a:gd name="connsiteY5" fmla="*/ 744833 h 7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1744" h="744833">
                    <a:moveTo>
                      <a:pt x="4151744" y="744833"/>
                    </a:moveTo>
                    <a:lnTo>
                      <a:pt x="0" y="744833"/>
                    </a:lnTo>
                    <a:lnTo>
                      <a:pt x="3783107" y="0"/>
                    </a:lnTo>
                    <a:lnTo>
                      <a:pt x="3847340" y="29830"/>
                    </a:lnTo>
                    <a:cubicBezTo>
                      <a:pt x="3929850" y="76273"/>
                      <a:pt x="3980884" y="140433"/>
                      <a:pt x="3980884" y="211302"/>
                    </a:cubicBezTo>
                    <a:cubicBezTo>
                      <a:pt x="4006196" y="389146"/>
                      <a:pt x="3993542" y="641790"/>
                      <a:pt x="4151744" y="744833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alpha val="67000"/>
                    </a:sysClr>
                  </a:gs>
                  <a:gs pos="68000">
                    <a:sysClr val="window" lastClr="FFFFFF">
                      <a:alpha val="0"/>
                    </a:sysClr>
                  </a:gs>
                </a:gsLst>
                <a:lin ang="156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extrusionClr>
                  <a:srgbClr val="55D2FF"/>
                </a:extrusionClr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4C88B9A9-5134-4638-AB4C-F47860599FD5}"/>
                </a:ext>
              </a:extLst>
            </p:cNvPr>
            <p:cNvGrpSpPr/>
            <p:nvPr/>
          </p:nvGrpSpPr>
          <p:grpSpPr>
            <a:xfrm>
              <a:off x="1977336" y="1955643"/>
              <a:ext cx="6169944" cy="2736000"/>
              <a:chOff x="439723" y="2393402"/>
              <a:chExt cx="3658128" cy="2654635"/>
            </a:xfrm>
          </p:grpSpPr>
          <p:sp>
            <p:nvSpPr>
              <p:cNvPr id="18" name="MH_Desc_1">
                <a:extLst>
                  <a:ext uri="{FF2B5EF4-FFF2-40B4-BE49-F238E27FC236}">
                    <a16:creationId xmlns:a16="http://schemas.microsoft.com/office/drawing/2014/main" xmlns="" id="{67F4EA6E-4850-498C-8902-66F4893AD105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39723" y="2393402"/>
                <a:ext cx="3608851" cy="2654635"/>
              </a:xfrm>
              <a:custGeom>
                <a:avLst/>
                <a:gdLst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0 h 3882329"/>
                  <a:gd name="connsiteX5" fmla="*/ 3456384 w 3456384"/>
                  <a:gd name="connsiteY5" fmla="*/ 0 h 3882329"/>
                  <a:gd name="connsiteX6" fmla="*/ 3456384 w 3456384"/>
                  <a:gd name="connsiteY6" fmla="*/ 45719 h 3882329"/>
                  <a:gd name="connsiteX7" fmla="*/ 0 w 3456384"/>
                  <a:gd name="connsiteY7" fmla="*/ 45719 h 3882329"/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3836610 h 3882329"/>
                  <a:gd name="connsiteX5" fmla="*/ 0 w 3456384"/>
                  <a:gd name="connsiteY5" fmla="*/ 0 h 3882329"/>
                  <a:gd name="connsiteX6" fmla="*/ 3456384 w 3456384"/>
                  <a:gd name="connsiteY6" fmla="*/ 0 h 3882329"/>
                  <a:gd name="connsiteX7" fmla="*/ 3456384 w 3456384"/>
                  <a:gd name="connsiteY7" fmla="*/ 45719 h 3882329"/>
                  <a:gd name="connsiteX8" fmla="*/ 0 w 3456384"/>
                  <a:gd name="connsiteY8" fmla="*/ 0 h 3882329"/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3836610 h 3882329"/>
                  <a:gd name="connsiteX5" fmla="*/ 0 w 3456384"/>
                  <a:gd name="connsiteY5" fmla="*/ 0 h 3882329"/>
                  <a:gd name="connsiteX6" fmla="*/ 3456384 w 3456384"/>
                  <a:gd name="connsiteY6" fmla="*/ 0 h 3882329"/>
                  <a:gd name="connsiteX7" fmla="*/ 0 w 3456384"/>
                  <a:gd name="connsiteY7" fmla="*/ 0 h 3882329"/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3836610 h 3882329"/>
                  <a:gd name="connsiteX5" fmla="*/ 0 w 3456384"/>
                  <a:gd name="connsiteY5" fmla="*/ 0 h 3882329"/>
                  <a:gd name="connsiteX6" fmla="*/ 3456384 w 3456384"/>
                  <a:gd name="connsiteY6" fmla="*/ 0 h 3882329"/>
                  <a:gd name="connsiteX7" fmla="*/ 0 w 3456384"/>
                  <a:gd name="connsiteY7" fmla="*/ 0 h 3882329"/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3836610 h 3882329"/>
                  <a:gd name="connsiteX5" fmla="*/ 0 w 3456384"/>
                  <a:gd name="connsiteY5" fmla="*/ 0 h 3882329"/>
                  <a:gd name="connsiteX6" fmla="*/ 3456384 w 3456384"/>
                  <a:gd name="connsiteY6" fmla="*/ 0 h 3882329"/>
                  <a:gd name="connsiteX7" fmla="*/ 0 w 3456384"/>
                  <a:gd name="connsiteY7" fmla="*/ 0 h 3882329"/>
                  <a:gd name="connsiteX0" fmla="*/ 0 w 3456384"/>
                  <a:gd name="connsiteY0" fmla="*/ 3882329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0 h 3882329"/>
                  <a:gd name="connsiteX5" fmla="*/ 3456384 w 3456384"/>
                  <a:gd name="connsiteY5" fmla="*/ 0 h 3882329"/>
                  <a:gd name="connsiteX6" fmla="*/ 0 w 3456384"/>
                  <a:gd name="connsiteY6" fmla="*/ 0 h 3882329"/>
                  <a:gd name="connsiteX0" fmla="*/ 0 w 3456384"/>
                  <a:gd name="connsiteY0" fmla="*/ 3882329 h 3882329"/>
                  <a:gd name="connsiteX1" fmla="*/ 3456384 w 3456384"/>
                  <a:gd name="connsiteY1" fmla="*/ 3882329 h 3882329"/>
                  <a:gd name="connsiteX2" fmla="*/ 0 w 3456384"/>
                  <a:gd name="connsiteY2" fmla="*/ 3882329 h 3882329"/>
                  <a:gd name="connsiteX3" fmla="*/ 0 w 3456384"/>
                  <a:gd name="connsiteY3" fmla="*/ 0 h 3882329"/>
                  <a:gd name="connsiteX4" fmla="*/ 3456384 w 3456384"/>
                  <a:gd name="connsiteY4" fmla="*/ 0 h 3882329"/>
                  <a:gd name="connsiteX5" fmla="*/ 0 w 3456384"/>
                  <a:gd name="connsiteY5" fmla="*/ 0 h 3882329"/>
                  <a:gd name="connsiteX0" fmla="*/ 0 w 3456384"/>
                  <a:gd name="connsiteY0" fmla="*/ 3882329 h 3882329"/>
                  <a:gd name="connsiteX1" fmla="*/ 3456384 w 3456384"/>
                  <a:gd name="connsiteY1" fmla="*/ 3882329 h 3882329"/>
                  <a:gd name="connsiteX2" fmla="*/ 0 w 3456384"/>
                  <a:gd name="connsiteY2" fmla="*/ 3882329 h 3882329"/>
                  <a:gd name="connsiteX3" fmla="*/ 0 w 3456384"/>
                  <a:gd name="connsiteY3" fmla="*/ 0 h 3882329"/>
                  <a:gd name="connsiteX4" fmla="*/ 3456384 w 3456384"/>
                  <a:gd name="connsiteY4" fmla="*/ 0 h 3882329"/>
                  <a:gd name="connsiteX5" fmla="*/ 0 w 3456384"/>
                  <a:gd name="connsiteY5" fmla="*/ 0 h 3882329"/>
                  <a:gd name="connsiteX0" fmla="*/ 0 w 3456384"/>
                  <a:gd name="connsiteY0" fmla="*/ 3882329 h 3882329"/>
                  <a:gd name="connsiteX1" fmla="*/ 3456384 w 3456384"/>
                  <a:gd name="connsiteY1" fmla="*/ 3882329 h 3882329"/>
                  <a:gd name="connsiteX2" fmla="*/ 0 w 3456384"/>
                  <a:gd name="connsiteY2" fmla="*/ 3882329 h 3882329"/>
                  <a:gd name="connsiteX3" fmla="*/ 0 w 3456384"/>
                  <a:gd name="connsiteY3" fmla="*/ 0 h 3882329"/>
                  <a:gd name="connsiteX4" fmla="*/ 3456384 w 3456384"/>
                  <a:gd name="connsiteY4" fmla="*/ 0 h 3882329"/>
                  <a:gd name="connsiteX5" fmla="*/ 0 w 3456384"/>
                  <a:gd name="connsiteY5" fmla="*/ 0 h 388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384" h="3882329">
                    <a:moveTo>
                      <a:pt x="0" y="3882329"/>
                    </a:moveTo>
                    <a:lnTo>
                      <a:pt x="3456384" y="3882329"/>
                    </a:lnTo>
                    <a:lnTo>
                      <a:pt x="0" y="3882329"/>
                    </a:lnTo>
                    <a:close/>
                    <a:moveTo>
                      <a:pt x="0" y="0"/>
                    </a:moveTo>
                    <a:lnTo>
                      <a:pt x="34563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3175" cap="flat" cmpd="sng" algn="ctr">
                <a:solidFill>
                  <a:srgbClr val="B2B2B2"/>
                </a:solidFill>
                <a:prstDash val="solid"/>
                <a:round/>
              </a:ln>
              <a:effectLst/>
            </p:spPr>
            <p:txBody>
              <a:bodyPr lIns="0" tIns="72000" rIns="0" bIns="72000" anchor="ctr">
                <a:norm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xmlns="" id="{7909E8FC-D7EF-4431-9AE6-28F0A6114A4B}"/>
                  </a:ext>
                </a:extLst>
              </p:cNvPr>
              <p:cNvSpPr/>
              <p:nvPr/>
            </p:nvSpPr>
            <p:spPr>
              <a:xfrm>
                <a:off x="654005" y="2494503"/>
                <a:ext cx="3443846" cy="2388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只要半个平米的价格，日韩新马泰都玩了一圈；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一两个平米的价格，欧美也回来了；</a:t>
                </a:r>
                <a:endParaRPr lang="en-US" altLang="zh-CN" sz="1500" dirty="0">
                  <a:latin typeface="楷体" pitchFamily="49" charset="-122"/>
                  <a:ea typeface="楷体" pitchFamily="49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下一步只好策划去埃及南非这些更为神奇的所在；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几年下来，全世界你都玩遍，可能还没花完一个厨房的价钱；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但是那时候，说不定你的世界观都已经变了。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生活在于经历，而不在于平米；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富裕在于感悟，而不在于别墅。</a:t>
                </a:r>
                <a:endPara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itchFamily="49" charset="-122"/>
                  <a:ea typeface="楷体" pitchFamily="49" charset="-122"/>
                </a:endParaRPr>
              </a:p>
            </p:txBody>
          </p:sp>
        </p:grp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xmlns="" id="{DF032391-378C-4F14-8D50-336D11902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1956" y="1419811"/>
              <a:ext cx="299428" cy="273726"/>
            </a:xfrm>
            <a:custGeom>
              <a:avLst/>
              <a:gdLst>
                <a:gd name="T0" fmla="*/ 108 w 144"/>
                <a:gd name="T1" fmla="*/ 0 h 132"/>
                <a:gd name="T2" fmla="*/ 36 w 144"/>
                <a:gd name="T3" fmla="*/ 0 h 132"/>
                <a:gd name="T4" fmla="*/ 0 w 144"/>
                <a:gd name="T5" fmla="*/ 36 h 132"/>
                <a:gd name="T6" fmla="*/ 0 w 144"/>
                <a:gd name="T7" fmla="*/ 60 h 132"/>
                <a:gd name="T8" fmla="*/ 36 w 144"/>
                <a:gd name="T9" fmla="*/ 96 h 132"/>
                <a:gd name="T10" fmla="*/ 42 w 144"/>
                <a:gd name="T11" fmla="*/ 96 h 132"/>
                <a:gd name="T12" fmla="*/ 42 w 144"/>
                <a:gd name="T13" fmla="*/ 132 h 132"/>
                <a:gd name="T14" fmla="*/ 83 w 144"/>
                <a:gd name="T15" fmla="*/ 96 h 132"/>
                <a:gd name="T16" fmla="*/ 108 w 144"/>
                <a:gd name="T17" fmla="*/ 96 h 132"/>
                <a:gd name="T18" fmla="*/ 144 w 144"/>
                <a:gd name="T19" fmla="*/ 60 h 132"/>
                <a:gd name="T20" fmla="*/ 144 w 144"/>
                <a:gd name="T21" fmla="*/ 36 h 132"/>
                <a:gd name="T22" fmla="*/ 108 w 144"/>
                <a:gd name="T23" fmla="*/ 0 h 132"/>
                <a:gd name="T24" fmla="*/ 36 w 144"/>
                <a:gd name="T25" fmla="*/ 60 h 132"/>
                <a:gd name="T26" fmla="*/ 24 w 144"/>
                <a:gd name="T27" fmla="*/ 48 h 132"/>
                <a:gd name="T28" fmla="*/ 36 w 144"/>
                <a:gd name="T29" fmla="*/ 36 h 132"/>
                <a:gd name="T30" fmla="*/ 48 w 144"/>
                <a:gd name="T31" fmla="*/ 48 h 132"/>
                <a:gd name="T32" fmla="*/ 36 w 144"/>
                <a:gd name="T33" fmla="*/ 60 h 132"/>
                <a:gd name="T34" fmla="*/ 72 w 144"/>
                <a:gd name="T35" fmla="*/ 60 h 132"/>
                <a:gd name="T36" fmla="*/ 60 w 144"/>
                <a:gd name="T37" fmla="*/ 48 h 132"/>
                <a:gd name="T38" fmla="*/ 72 w 144"/>
                <a:gd name="T39" fmla="*/ 36 h 132"/>
                <a:gd name="T40" fmla="*/ 84 w 144"/>
                <a:gd name="T41" fmla="*/ 48 h 132"/>
                <a:gd name="T42" fmla="*/ 72 w 144"/>
                <a:gd name="T43" fmla="*/ 60 h 132"/>
                <a:gd name="T44" fmla="*/ 108 w 144"/>
                <a:gd name="T45" fmla="*/ 60 h 132"/>
                <a:gd name="T46" fmla="*/ 96 w 144"/>
                <a:gd name="T47" fmla="*/ 48 h 132"/>
                <a:gd name="T48" fmla="*/ 108 w 144"/>
                <a:gd name="T49" fmla="*/ 36 h 132"/>
                <a:gd name="T50" fmla="*/ 120 w 144"/>
                <a:gd name="T51" fmla="*/ 48 h 132"/>
                <a:gd name="T52" fmla="*/ 108 w 144"/>
                <a:gd name="T53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132">
                  <a:moveTo>
                    <a:pt x="108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0"/>
                    <a:pt x="16" y="96"/>
                    <a:pt x="36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28" y="96"/>
                    <a:pt x="144" y="80"/>
                    <a:pt x="144" y="60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16"/>
                    <a:pt x="128" y="0"/>
                    <a:pt x="108" y="0"/>
                  </a:cubicBezTo>
                  <a:moveTo>
                    <a:pt x="36" y="60"/>
                  </a:moveTo>
                  <a:cubicBezTo>
                    <a:pt x="29" y="60"/>
                    <a:pt x="24" y="55"/>
                    <a:pt x="24" y="48"/>
                  </a:cubicBezTo>
                  <a:cubicBezTo>
                    <a:pt x="24" y="41"/>
                    <a:pt x="29" y="36"/>
                    <a:pt x="36" y="36"/>
                  </a:cubicBezTo>
                  <a:cubicBezTo>
                    <a:pt x="43" y="36"/>
                    <a:pt x="48" y="41"/>
                    <a:pt x="48" y="48"/>
                  </a:cubicBezTo>
                  <a:cubicBezTo>
                    <a:pt x="48" y="55"/>
                    <a:pt x="43" y="60"/>
                    <a:pt x="36" y="60"/>
                  </a:cubicBezTo>
                  <a:moveTo>
                    <a:pt x="72" y="60"/>
                  </a:moveTo>
                  <a:cubicBezTo>
                    <a:pt x="65" y="60"/>
                    <a:pt x="60" y="55"/>
                    <a:pt x="60" y="48"/>
                  </a:cubicBezTo>
                  <a:cubicBezTo>
                    <a:pt x="60" y="41"/>
                    <a:pt x="65" y="36"/>
                    <a:pt x="72" y="36"/>
                  </a:cubicBezTo>
                  <a:cubicBezTo>
                    <a:pt x="79" y="36"/>
                    <a:pt x="84" y="41"/>
                    <a:pt x="84" y="48"/>
                  </a:cubicBezTo>
                  <a:cubicBezTo>
                    <a:pt x="84" y="55"/>
                    <a:pt x="79" y="60"/>
                    <a:pt x="72" y="60"/>
                  </a:cubicBezTo>
                  <a:moveTo>
                    <a:pt x="108" y="60"/>
                  </a:moveTo>
                  <a:cubicBezTo>
                    <a:pt x="101" y="60"/>
                    <a:pt x="96" y="55"/>
                    <a:pt x="96" y="48"/>
                  </a:cubicBezTo>
                  <a:cubicBezTo>
                    <a:pt x="96" y="41"/>
                    <a:pt x="101" y="36"/>
                    <a:pt x="108" y="36"/>
                  </a:cubicBezTo>
                  <a:cubicBezTo>
                    <a:pt x="115" y="36"/>
                    <a:pt x="120" y="41"/>
                    <a:pt x="120" y="48"/>
                  </a:cubicBezTo>
                  <a:cubicBezTo>
                    <a:pt x="120" y="55"/>
                    <a:pt x="115" y="60"/>
                    <a:pt x="108" y="60"/>
                  </a:cubicBezTo>
                </a:path>
              </a:pathLst>
            </a:custGeom>
            <a:solidFill>
              <a:srgbClr val="33CC3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999064" y="4874570"/>
              <a:ext cx="6148216" cy="74347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Wingdings" panose="05000000000000000000" pitchFamily="2" charset="2"/>
                <a:buChar char="n"/>
              </a:pPr>
              <a:r>
                <a:rPr lang="zh-CN" altLang="en-US" dirty="0"/>
                <a:t>这篇文案充分利用了北京房价的问题，将高房价和旅行社优惠的价格进行比较，为目标消费者算了一笔“心动账”。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72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206081" y="199195"/>
            <a:ext cx="2649119" cy="372305"/>
            <a:chOff x="3964018" y="199195"/>
            <a:chExt cx="2649119" cy="372305"/>
          </a:xfrm>
        </p:grpSpPr>
        <p:sp>
          <p:nvSpPr>
            <p:cNvPr id="20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964018" y="253195"/>
              <a:ext cx="2448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4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引起消费者的情感共鸣</a:t>
              </a:r>
            </a:p>
          </p:txBody>
        </p:sp>
        <p:sp>
          <p:nvSpPr>
            <p:cNvPr id="21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50513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73373" y="1219419"/>
            <a:ext cx="8601767" cy="4610293"/>
            <a:chOff x="273373" y="1219419"/>
            <a:chExt cx="8601767" cy="4610293"/>
          </a:xfrm>
        </p:grpSpPr>
        <p:sp>
          <p:nvSpPr>
            <p:cNvPr id="18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20933" y="1219419"/>
              <a:ext cx="8498634" cy="78483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Wingdings" panose="05000000000000000000" pitchFamily="2" charset="2"/>
                <a:buChar char="n"/>
              </a:pPr>
              <a:r>
                <a:rPr lang="zh-CN" altLang="en-US" dirty="0"/>
                <a:t>通过文案把油烟机的特性与目标消费者的个性呼应起来，让消费者感觉这款商品是“懂我的”。这些简单有情怀的文案直击消费者的“痛点”，引发其共鸣。</a:t>
              </a:r>
            </a:p>
          </p:txBody>
        </p:sp>
        <p:pic>
          <p:nvPicPr>
            <p:cNvPr id="23" name="Picture 4" descr="pic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1953" y="2229712"/>
              <a:ext cx="2016938" cy="360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24" name="Picture 5" descr="pic4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927" y="2219176"/>
              <a:ext cx="2030164" cy="360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25" name="Picture 6" descr="pic6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128" y="2219176"/>
              <a:ext cx="2030012" cy="359973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373" y="2228846"/>
              <a:ext cx="2035544" cy="360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39242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206081" y="199195"/>
            <a:ext cx="2649119" cy="372305"/>
            <a:chOff x="3964018" y="199195"/>
            <a:chExt cx="2649119" cy="372305"/>
          </a:xfrm>
        </p:grpSpPr>
        <p:sp>
          <p:nvSpPr>
            <p:cNvPr id="20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964018" y="253195"/>
              <a:ext cx="2448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4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引起消费者的情感共鸣</a:t>
              </a:r>
            </a:p>
          </p:txBody>
        </p:sp>
        <p:sp>
          <p:nvSpPr>
            <p:cNvPr id="21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50513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90373" y="915942"/>
            <a:ext cx="7890209" cy="5342525"/>
            <a:chOff x="690373" y="1045246"/>
            <a:chExt cx="7890209" cy="5342525"/>
          </a:xfrm>
        </p:grpSpPr>
        <p:sp>
          <p:nvSpPr>
            <p:cNvPr id="8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690373" y="1045246"/>
              <a:ext cx="7890209" cy="105413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ts val="2500"/>
                </a:lnSpc>
                <a:buFont typeface="Wingdings" panose="05000000000000000000" pitchFamily="2" charset="2"/>
                <a:buChar char="n"/>
              </a:pPr>
              <a:r>
                <a:rPr lang="zh-CN" altLang="en-US" dirty="0" smtClean="0"/>
                <a:t>“职女节”</a:t>
              </a:r>
              <a:r>
                <a:rPr lang="zh-CN" altLang="en-US" dirty="0"/>
                <a:t>以职场女性为目标消费群体，倡导职场女性“与其迎合，不如出众”的理念，激励职场女性既要职场干得漂亮，又要日子过得精致，将消费者的需求与商品结合起来，从而引起消费者的共鸣。</a:t>
              </a:r>
            </a:p>
          </p:txBody>
        </p:sp>
        <p:pic>
          <p:nvPicPr>
            <p:cNvPr id="5122" name="图片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183" y="2230690"/>
              <a:ext cx="7773741" cy="4157081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33763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206081" y="199195"/>
            <a:ext cx="2649119" cy="372305"/>
            <a:chOff x="3964018" y="199195"/>
            <a:chExt cx="2649119" cy="372305"/>
          </a:xfrm>
        </p:grpSpPr>
        <p:sp>
          <p:nvSpPr>
            <p:cNvPr id="18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3964018" y="253195"/>
              <a:ext cx="2448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4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引起消费者的情感共鸣</a:t>
              </a:r>
            </a:p>
          </p:txBody>
        </p:sp>
        <p:sp>
          <p:nvSpPr>
            <p:cNvPr id="1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50513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0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644999" cy="46625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二、好文案能给消费者带来什么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77938" y="1300945"/>
            <a:ext cx="7880914" cy="4429066"/>
            <a:chOff x="277938" y="1300945"/>
            <a:chExt cx="7880914" cy="4429066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xmlns="" id="{D31D9CD5-05A3-4AC9-AE3B-2DCC17982267}"/>
                </a:ext>
              </a:extLst>
            </p:cNvPr>
            <p:cNvGrpSpPr/>
            <p:nvPr/>
          </p:nvGrpSpPr>
          <p:grpSpPr>
            <a:xfrm>
              <a:off x="277938" y="1300945"/>
              <a:ext cx="5702238" cy="460962"/>
              <a:chOff x="1707194" y="2908367"/>
              <a:chExt cx="5313078" cy="561976"/>
            </a:xfrm>
          </p:grpSpPr>
          <p:sp>
            <p:nvSpPr>
              <p:cNvPr id="48" name="MH_Other_4">
                <a:extLst>
                  <a:ext uri="{FF2B5EF4-FFF2-40B4-BE49-F238E27FC236}">
                    <a16:creationId xmlns:a16="http://schemas.microsoft.com/office/drawing/2014/main" xmlns="" id="{9896CC47-FD96-429C-B420-AEE3D3413893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871108" y="2908367"/>
                <a:ext cx="5149164" cy="48204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extrusionClr>
                  <a:srgbClr val="55D2FF"/>
                </a:extrusionClr>
              </a:sp3d>
            </p:spPr>
            <p:txBody>
              <a:bodyPr lIns="396000" rtlCol="0" anchor="ctr"/>
              <a:lstStyle/>
              <a:p>
                <a:endParaRPr lang="zh-CN" altLang="en-US" sz="3600" dirty="0">
                  <a:gradFill>
                    <a:gsLst>
                      <a:gs pos="100000">
                        <a:srgbClr val="0073C3"/>
                      </a:gs>
                      <a:gs pos="0">
                        <a:srgbClr val="55D2FF"/>
                      </a:gs>
                    </a:gsLst>
                    <a:lin ang="5400000" scaled="0"/>
                  </a:gradFill>
                  <a:latin typeface="Arial Narrow" panose="020B0606020202030204" pitchFamily="34" charset="0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9" name="MH_Other_5" descr="light_shadow">
                <a:extLst>
                  <a:ext uri="{FF2B5EF4-FFF2-40B4-BE49-F238E27FC236}">
                    <a16:creationId xmlns:a16="http://schemas.microsoft.com/office/drawing/2014/main" xmlns="" id="{FF63CAA1-B968-41B6-B571-F5AAA17A8126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94000" contrast="-78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gray">
              <a:xfrm rot="21350478">
                <a:off x="1707194" y="3348636"/>
                <a:ext cx="1772557" cy="121707"/>
              </a:xfrm>
              <a:custGeom>
                <a:avLst/>
                <a:gdLst>
                  <a:gd name="connsiteX0" fmla="*/ 282539 w 1944000"/>
                  <a:gd name="connsiteY0" fmla="*/ 0 h 199503"/>
                  <a:gd name="connsiteX1" fmla="*/ 280604 w 1944000"/>
                  <a:gd name="connsiteY1" fmla="*/ 26608 h 199503"/>
                  <a:gd name="connsiteX2" fmla="*/ 1944000 w 1944000"/>
                  <a:gd name="connsiteY2" fmla="*/ 147555 h 199503"/>
                  <a:gd name="connsiteX3" fmla="*/ 1944000 w 1944000"/>
                  <a:gd name="connsiteY3" fmla="*/ 199503 h 199503"/>
                  <a:gd name="connsiteX4" fmla="*/ 0 w 1944000"/>
                  <a:gd name="connsiteY4" fmla="*/ 199503 h 199503"/>
                  <a:gd name="connsiteX5" fmla="*/ 0 w 1944000"/>
                  <a:gd name="connsiteY5" fmla="*/ 0 h 199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4000" h="199503">
                    <a:moveTo>
                      <a:pt x="282539" y="0"/>
                    </a:moveTo>
                    <a:lnTo>
                      <a:pt x="280604" y="26608"/>
                    </a:lnTo>
                    <a:lnTo>
                      <a:pt x="1944000" y="147555"/>
                    </a:lnTo>
                    <a:lnTo>
                      <a:pt x="1944000" y="199503"/>
                    </a:lnTo>
                    <a:lnTo>
                      <a:pt x="0" y="19950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MH_SubTitle_2">
                <a:extLst>
                  <a:ext uri="{FF2B5EF4-FFF2-40B4-BE49-F238E27FC236}">
                    <a16:creationId xmlns:a16="http://schemas.microsoft.com/office/drawing/2014/main" xmlns="" id="{23DC69C1-A4FB-431F-B9EB-4AB220447B12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2980344" y="2908367"/>
                <a:ext cx="3421558" cy="482044"/>
              </a:xfrm>
              <a:custGeom>
                <a:avLst/>
                <a:gdLst>
                  <a:gd name="connsiteX0" fmla="*/ 0 w 4660173"/>
                  <a:gd name="connsiteY0" fmla="*/ 0 h 790171"/>
                  <a:gd name="connsiteX1" fmla="*/ 4660173 w 4660173"/>
                  <a:gd name="connsiteY1" fmla="*/ 0 h 790171"/>
                  <a:gd name="connsiteX2" fmla="*/ 4660173 w 4660173"/>
                  <a:gd name="connsiteY2" fmla="*/ 790171 h 790171"/>
                  <a:gd name="connsiteX3" fmla="*/ 626808 w 4660173"/>
                  <a:gd name="connsiteY3" fmla="*/ 790171 h 790171"/>
                  <a:gd name="connsiteX4" fmla="*/ 170860 w 4660173"/>
                  <a:gd name="connsiteY4" fmla="*/ 533531 h 790171"/>
                  <a:gd name="connsiteX5" fmla="*/ 0 w 4660173"/>
                  <a:gd name="connsiteY5" fmla="*/ 0 h 790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0173" h="790171">
                    <a:moveTo>
                      <a:pt x="0" y="0"/>
                    </a:moveTo>
                    <a:lnTo>
                      <a:pt x="4660173" y="0"/>
                    </a:lnTo>
                    <a:lnTo>
                      <a:pt x="4660173" y="790171"/>
                    </a:lnTo>
                    <a:lnTo>
                      <a:pt x="626808" y="790171"/>
                    </a:lnTo>
                    <a:cubicBezTo>
                      <a:pt x="374995" y="790171"/>
                      <a:pt x="170860" y="675269"/>
                      <a:pt x="170860" y="533531"/>
                    </a:cubicBezTo>
                    <a:cubicBezTo>
                      <a:pt x="145548" y="355688"/>
                      <a:pt x="158202" y="103043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73C3"/>
                  </a:gs>
                  <a:gs pos="99099">
                    <a:srgbClr val="0073C3"/>
                  </a:gs>
                  <a:gs pos="35000">
                    <a:srgbClr val="55D2FF"/>
                  </a:gs>
                  <a:gs pos="73000">
                    <a:srgbClr val="55D2FF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extrusionClr>
                  <a:srgbClr val="55D2FF"/>
                </a:extrusionClr>
              </a:sp3d>
            </p:spPr>
            <p:txBody>
              <a:bodyPr wrap="square" rtlCol="0" anchor="ctr">
                <a:normAutofit/>
              </a:bodyPr>
              <a:lstStyle/>
              <a:p>
                <a:pPr algn="r"/>
                <a:r>
                  <a:rPr lang="zh-CN" altLang="en-US" sz="1600" dirty="0">
                    <a:solidFill>
                      <a:srgbClr val="080808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某款蚕丝被“被治愈物语”系列文案</a:t>
                </a:r>
              </a:p>
            </p:txBody>
          </p:sp>
          <p:sp>
            <p:nvSpPr>
              <p:cNvPr id="51" name="MH_Other_6">
                <a:extLst>
                  <a:ext uri="{FF2B5EF4-FFF2-40B4-BE49-F238E27FC236}">
                    <a16:creationId xmlns:a16="http://schemas.microsoft.com/office/drawing/2014/main" xmlns="" id="{F201DC1F-49BE-404E-95F7-7878008E3DEA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 flipH="1" flipV="1">
                <a:off x="2735256" y="2908367"/>
                <a:ext cx="3785597" cy="454385"/>
              </a:xfrm>
              <a:custGeom>
                <a:avLst/>
                <a:gdLst>
                  <a:gd name="connsiteX0" fmla="*/ 4151744 w 4151744"/>
                  <a:gd name="connsiteY0" fmla="*/ 744833 h 744833"/>
                  <a:gd name="connsiteX1" fmla="*/ 0 w 4151744"/>
                  <a:gd name="connsiteY1" fmla="*/ 744833 h 744833"/>
                  <a:gd name="connsiteX2" fmla="*/ 3783107 w 4151744"/>
                  <a:gd name="connsiteY2" fmla="*/ 0 h 744833"/>
                  <a:gd name="connsiteX3" fmla="*/ 3847340 w 4151744"/>
                  <a:gd name="connsiteY3" fmla="*/ 29830 h 744833"/>
                  <a:gd name="connsiteX4" fmla="*/ 3980884 w 4151744"/>
                  <a:gd name="connsiteY4" fmla="*/ 211302 h 744833"/>
                  <a:gd name="connsiteX5" fmla="*/ 4151744 w 4151744"/>
                  <a:gd name="connsiteY5" fmla="*/ 744833 h 7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51744" h="744833">
                    <a:moveTo>
                      <a:pt x="4151744" y="744833"/>
                    </a:moveTo>
                    <a:lnTo>
                      <a:pt x="0" y="744833"/>
                    </a:lnTo>
                    <a:lnTo>
                      <a:pt x="3783107" y="0"/>
                    </a:lnTo>
                    <a:lnTo>
                      <a:pt x="3847340" y="29830"/>
                    </a:lnTo>
                    <a:cubicBezTo>
                      <a:pt x="3929850" y="76273"/>
                      <a:pt x="3980884" y="140433"/>
                      <a:pt x="3980884" y="211302"/>
                    </a:cubicBezTo>
                    <a:cubicBezTo>
                      <a:pt x="4006196" y="389146"/>
                      <a:pt x="3993542" y="641790"/>
                      <a:pt x="4151744" y="744833"/>
                    </a:cubicBezTo>
                    <a:close/>
                  </a:path>
                </a:pathLst>
              </a:custGeom>
              <a:gradFill>
                <a:gsLst>
                  <a:gs pos="0">
                    <a:sysClr val="window" lastClr="FFFFFF">
                      <a:alpha val="67000"/>
                    </a:sysClr>
                  </a:gs>
                  <a:gs pos="68000">
                    <a:sysClr val="window" lastClr="FFFFFF">
                      <a:alpha val="0"/>
                    </a:sysClr>
                  </a:gs>
                </a:gsLst>
                <a:lin ang="15600000" scaled="0"/>
              </a:gra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extrusionClr>
                  <a:srgbClr val="55D2FF"/>
                </a:extrusionClr>
              </a:sp3d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xmlns="" id="{4C88B9A9-5134-4638-AB4C-F47860599FD5}"/>
                </a:ext>
              </a:extLst>
            </p:cNvPr>
            <p:cNvGrpSpPr/>
            <p:nvPr/>
          </p:nvGrpSpPr>
          <p:grpSpPr>
            <a:xfrm>
              <a:off x="2072020" y="1906929"/>
              <a:ext cx="6086832" cy="2419373"/>
              <a:chOff x="439723" y="2393402"/>
              <a:chExt cx="3608851" cy="2347424"/>
            </a:xfrm>
          </p:grpSpPr>
          <p:sp>
            <p:nvSpPr>
              <p:cNvPr id="63" name="MH_Desc_1">
                <a:extLst>
                  <a:ext uri="{FF2B5EF4-FFF2-40B4-BE49-F238E27FC236}">
                    <a16:creationId xmlns:a16="http://schemas.microsoft.com/office/drawing/2014/main" xmlns="" id="{67F4EA6E-4850-498C-8902-66F4893AD105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39723" y="2393402"/>
                <a:ext cx="3608851" cy="2347424"/>
              </a:xfrm>
              <a:custGeom>
                <a:avLst/>
                <a:gdLst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0 h 3882329"/>
                  <a:gd name="connsiteX5" fmla="*/ 3456384 w 3456384"/>
                  <a:gd name="connsiteY5" fmla="*/ 0 h 3882329"/>
                  <a:gd name="connsiteX6" fmla="*/ 3456384 w 3456384"/>
                  <a:gd name="connsiteY6" fmla="*/ 45719 h 3882329"/>
                  <a:gd name="connsiteX7" fmla="*/ 0 w 3456384"/>
                  <a:gd name="connsiteY7" fmla="*/ 45719 h 3882329"/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3836610 h 3882329"/>
                  <a:gd name="connsiteX5" fmla="*/ 0 w 3456384"/>
                  <a:gd name="connsiteY5" fmla="*/ 0 h 3882329"/>
                  <a:gd name="connsiteX6" fmla="*/ 3456384 w 3456384"/>
                  <a:gd name="connsiteY6" fmla="*/ 0 h 3882329"/>
                  <a:gd name="connsiteX7" fmla="*/ 3456384 w 3456384"/>
                  <a:gd name="connsiteY7" fmla="*/ 45719 h 3882329"/>
                  <a:gd name="connsiteX8" fmla="*/ 0 w 3456384"/>
                  <a:gd name="connsiteY8" fmla="*/ 0 h 3882329"/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3836610 h 3882329"/>
                  <a:gd name="connsiteX5" fmla="*/ 0 w 3456384"/>
                  <a:gd name="connsiteY5" fmla="*/ 0 h 3882329"/>
                  <a:gd name="connsiteX6" fmla="*/ 3456384 w 3456384"/>
                  <a:gd name="connsiteY6" fmla="*/ 0 h 3882329"/>
                  <a:gd name="connsiteX7" fmla="*/ 0 w 3456384"/>
                  <a:gd name="connsiteY7" fmla="*/ 0 h 3882329"/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3836610 h 3882329"/>
                  <a:gd name="connsiteX5" fmla="*/ 0 w 3456384"/>
                  <a:gd name="connsiteY5" fmla="*/ 0 h 3882329"/>
                  <a:gd name="connsiteX6" fmla="*/ 3456384 w 3456384"/>
                  <a:gd name="connsiteY6" fmla="*/ 0 h 3882329"/>
                  <a:gd name="connsiteX7" fmla="*/ 0 w 3456384"/>
                  <a:gd name="connsiteY7" fmla="*/ 0 h 3882329"/>
                  <a:gd name="connsiteX0" fmla="*/ 0 w 3456384"/>
                  <a:gd name="connsiteY0" fmla="*/ 3836610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3836610 h 3882329"/>
                  <a:gd name="connsiteX5" fmla="*/ 0 w 3456384"/>
                  <a:gd name="connsiteY5" fmla="*/ 0 h 3882329"/>
                  <a:gd name="connsiteX6" fmla="*/ 3456384 w 3456384"/>
                  <a:gd name="connsiteY6" fmla="*/ 0 h 3882329"/>
                  <a:gd name="connsiteX7" fmla="*/ 0 w 3456384"/>
                  <a:gd name="connsiteY7" fmla="*/ 0 h 3882329"/>
                  <a:gd name="connsiteX0" fmla="*/ 0 w 3456384"/>
                  <a:gd name="connsiteY0" fmla="*/ 3882329 h 3882329"/>
                  <a:gd name="connsiteX1" fmla="*/ 3456384 w 3456384"/>
                  <a:gd name="connsiteY1" fmla="*/ 3836610 h 3882329"/>
                  <a:gd name="connsiteX2" fmla="*/ 3456384 w 3456384"/>
                  <a:gd name="connsiteY2" fmla="*/ 3882329 h 3882329"/>
                  <a:gd name="connsiteX3" fmla="*/ 0 w 3456384"/>
                  <a:gd name="connsiteY3" fmla="*/ 3882329 h 3882329"/>
                  <a:gd name="connsiteX4" fmla="*/ 0 w 3456384"/>
                  <a:gd name="connsiteY4" fmla="*/ 0 h 3882329"/>
                  <a:gd name="connsiteX5" fmla="*/ 3456384 w 3456384"/>
                  <a:gd name="connsiteY5" fmla="*/ 0 h 3882329"/>
                  <a:gd name="connsiteX6" fmla="*/ 0 w 3456384"/>
                  <a:gd name="connsiteY6" fmla="*/ 0 h 3882329"/>
                  <a:gd name="connsiteX0" fmla="*/ 0 w 3456384"/>
                  <a:gd name="connsiteY0" fmla="*/ 3882329 h 3882329"/>
                  <a:gd name="connsiteX1" fmla="*/ 3456384 w 3456384"/>
                  <a:gd name="connsiteY1" fmla="*/ 3882329 h 3882329"/>
                  <a:gd name="connsiteX2" fmla="*/ 0 w 3456384"/>
                  <a:gd name="connsiteY2" fmla="*/ 3882329 h 3882329"/>
                  <a:gd name="connsiteX3" fmla="*/ 0 w 3456384"/>
                  <a:gd name="connsiteY3" fmla="*/ 0 h 3882329"/>
                  <a:gd name="connsiteX4" fmla="*/ 3456384 w 3456384"/>
                  <a:gd name="connsiteY4" fmla="*/ 0 h 3882329"/>
                  <a:gd name="connsiteX5" fmla="*/ 0 w 3456384"/>
                  <a:gd name="connsiteY5" fmla="*/ 0 h 3882329"/>
                  <a:gd name="connsiteX0" fmla="*/ 0 w 3456384"/>
                  <a:gd name="connsiteY0" fmla="*/ 3882329 h 3882329"/>
                  <a:gd name="connsiteX1" fmla="*/ 3456384 w 3456384"/>
                  <a:gd name="connsiteY1" fmla="*/ 3882329 h 3882329"/>
                  <a:gd name="connsiteX2" fmla="*/ 0 w 3456384"/>
                  <a:gd name="connsiteY2" fmla="*/ 3882329 h 3882329"/>
                  <a:gd name="connsiteX3" fmla="*/ 0 w 3456384"/>
                  <a:gd name="connsiteY3" fmla="*/ 0 h 3882329"/>
                  <a:gd name="connsiteX4" fmla="*/ 3456384 w 3456384"/>
                  <a:gd name="connsiteY4" fmla="*/ 0 h 3882329"/>
                  <a:gd name="connsiteX5" fmla="*/ 0 w 3456384"/>
                  <a:gd name="connsiteY5" fmla="*/ 0 h 3882329"/>
                  <a:gd name="connsiteX0" fmla="*/ 0 w 3456384"/>
                  <a:gd name="connsiteY0" fmla="*/ 3882329 h 3882329"/>
                  <a:gd name="connsiteX1" fmla="*/ 3456384 w 3456384"/>
                  <a:gd name="connsiteY1" fmla="*/ 3882329 h 3882329"/>
                  <a:gd name="connsiteX2" fmla="*/ 0 w 3456384"/>
                  <a:gd name="connsiteY2" fmla="*/ 3882329 h 3882329"/>
                  <a:gd name="connsiteX3" fmla="*/ 0 w 3456384"/>
                  <a:gd name="connsiteY3" fmla="*/ 0 h 3882329"/>
                  <a:gd name="connsiteX4" fmla="*/ 3456384 w 3456384"/>
                  <a:gd name="connsiteY4" fmla="*/ 0 h 3882329"/>
                  <a:gd name="connsiteX5" fmla="*/ 0 w 3456384"/>
                  <a:gd name="connsiteY5" fmla="*/ 0 h 388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384" h="3882329">
                    <a:moveTo>
                      <a:pt x="0" y="3882329"/>
                    </a:moveTo>
                    <a:lnTo>
                      <a:pt x="3456384" y="3882329"/>
                    </a:lnTo>
                    <a:lnTo>
                      <a:pt x="0" y="3882329"/>
                    </a:lnTo>
                    <a:close/>
                    <a:moveTo>
                      <a:pt x="0" y="0"/>
                    </a:moveTo>
                    <a:lnTo>
                      <a:pt x="34563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3175" cap="flat" cmpd="sng" algn="ctr">
                <a:solidFill>
                  <a:srgbClr val="B2B2B2"/>
                </a:solidFill>
                <a:prstDash val="solid"/>
                <a:round/>
              </a:ln>
              <a:effectLst/>
            </p:spPr>
            <p:txBody>
              <a:bodyPr lIns="0" tIns="72000" rIns="0" bIns="72000" anchor="ctr">
                <a:norm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7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xmlns="" id="{7909E8FC-D7EF-4431-9AE6-28F0A6114A4B}"/>
                  </a:ext>
                </a:extLst>
              </p:cNvPr>
              <p:cNvSpPr/>
              <p:nvPr/>
            </p:nvSpPr>
            <p:spPr>
              <a:xfrm>
                <a:off x="555437" y="2512158"/>
                <a:ext cx="3443846" cy="20527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“三年的爱情扑了个空，但愿一觉醒来就能往事随风。”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“一千五百方的办公室压得喘不过气，摔进被子里才松一口气。”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“心心念念他在多远的未来，睡好美容觉，会来的总会来。”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“他怕热，我怕冷，幸好被子里不分春夏秋冬。”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“看着小负担的甜睡模样，舍不得他承受多一点点的重量。”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500" dirty="0">
                    <a:latin typeface="楷体" pitchFamily="49" charset="-122"/>
                    <a:ea typeface="楷体" pitchFamily="49" charset="-122"/>
                  </a:rPr>
                  <a:t>“重返职场竟比十年前还忐忑，好在软软的被子让我安心入睡。”</a:t>
                </a:r>
                <a:endPara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itchFamily="49" charset="-122"/>
                  <a:ea typeface="楷体" pitchFamily="49" charset="-122"/>
                </a:endParaRPr>
              </a:p>
            </p:txBody>
          </p:sp>
        </p:grp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xmlns="" id="{DF032391-378C-4F14-8D50-336D11902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80753" y="1389126"/>
              <a:ext cx="299428" cy="273726"/>
            </a:xfrm>
            <a:custGeom>
              <a:avLst/>
              <a:gdLst>
                <a:gd name="T0" fmla="*/ 108 w 144"/>
                <a:gd name="T1" fmla="*/ 0 h 132"/>
                <a:gd name="T2" fmla="*/ 36 w 144"/>
                <a:gd name="T3" fmla="*/ 0 h 132"/>
                <a:gd name="T4" fmla="*/ 0 w 144"/>
                <a:gd name="T5" fmla="*/ 36 h 132"/>
                <a:gd name="T6" fmla="*/ 0 w 144"/>
                <a:gd name="T7" fmla="*/ 60 h 132"/>
                <a:gd name="T8" fmla="*/ 36 w 144"/>
                <a:gd name="T9" fmla="*/ 96 h 132"/>
                <a:gd name="T10" fmla="*/ 42 w 144"/>
                <a:gd name="T11" fmla="*/ 96 h 132"/>
                <a:gd name="T12" fmla="*/ 42 w 144"/>
                <a:gd name="T13" fmla="*/ 132 h 132"/>
                <a:gd name="T14" fmla="*/ 83 w 144"/>
                <a:gd name="T15" fmla="*/ 96 h 132"/>
                <a:gd name="T16" fmla="*/ 108 w 144"/>
                <a:gd name="T17" fmla="*/ 96 h 132"/>
                <a:gd name="T18" fmla="*/ 144 w 144"/>
                <a:gd name="T19" fmla="*/ 60 h 132"/>
                <a:gd name="T20" fmla="*/ 144 w 144"/>
                <a:gd name="T21" fmla="*/ 36 h 132"/>
                <a:gd name="T22" fmla="*/ 108 w 144"/>
                <a:gd name="T23" fmla="*/ 0 h 132"/>
                <a:gd name="T24" fmla="*/ 36 w 144"/>
                <a:gd name="T25" fmla="*/ 60 h 132"/>
                <a:gd name="T26" fmla="*/ 24 w 144"/>
                <a:gd name="T27" fmla="*/ 48 h 132"/>
                <a:gd name="T28" fmla="*/ 36 w 144"/>
                <a:gd name="T29" fmla="*/ 36 h 132"/>
                <a:gd name="T30" fmla="*/ 48 w 144"/>
                <a:gd name="T31" fmla="*/ 48 h 132"/>
                <a:gd name="T32" fmla="*/ 36 w 144"/>
                <a:gd name="T33" fmla="*/ 60 h 132"/>
                <a:gd name="T34" fmla="*/ 72 w 144"/>
                <a:gd name="T35" fmla="*/ 60 h 132"/>
                <a:gd name="T36" fmla="*/ 60 w 144"/>
                <a:gd name="T37" fmla="*/ 48 h 132"/>
                <a:gd name="T38" fmla="*/ 72 w 144"/>
                <a:gd name="T39" fmla="*/ 36 h 132"/>
                <a:gd name="T40" fmla="*/ 84 w 144"/>
                <a:gd name="T41" fmla="*/ 48 h 132"/>
                <a:gd name="T42" fmla="*/ 72 w 144"/>
                <a:gd name="T43" fmla="*/ 60 h 132"/>
                <a:gd name="T44" fmla="*/ 108 w 144"/>
                <a:gd name="T45" fmla="*/ 60 h 132"/>
                <a:gd name="T46" fmla="*/ 96 w 144"/>
                <a:gd name="T47" fmla="*/ 48 h 132"/>
                <a:gd name="T48" fmla="*/ 108 w 144"/>
                <a:gd name="T49" fmla="*/ 36 h 132"/>
                <a:gd name="T50" fmla="*/ 120 w 144"/>
                <a:gd name="T51" fmla="*/ 48 h 132"/>
                <a:gd name="T52" fmla="*/ 108 w 144"/>
                <a:gd name="T53" fmla="*/ 6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132">
                  <a:moveTo>
                    <a:pt x="108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0"/>
                    <a:pt x="16" y="96"/>
                    <a:pt x="36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32"/>
                    <a:pt x="42" y="132"/>
                    <a:pt x="42" y="132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28" y="96"/>
                    <a:pt x="144" y="80"/>
                    <a:pt x="144" y="60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16"/>
                    <a:pt x="128" y="0"/>
                    <a:pt x="108" y="0"/>
                  </a:cubicBezTo>
                  <a:moveTo>
                    <a:pt x="36" y="60"/>
                  </a:moveTo>
                  <a:cubicBezTo>
                    <a:pt x="29" y="60"/>
                    <a:pt x="24" y="55"/>
                    <a:pt x="24" y="48"/>
                  </a:cubicBezTo>
                  <a:cubicBezTo>
                    <a:pt x="24" y="41"/>
                    <a:pt x="29" y="36"/>
                    <a:pt x="36" y="36"/>
                  </a:cubicBezTo>
                  <a:cubicBezTo>
                    <a:pt x="43" y="36"/>
                    <a:pt x="48" y="41"/>
                    <a:pt x="48" y="48"/>
                  </a:cubicBezTo>
                  <a:cubicBezTo>
                    <a:pt x="48" y="55"/>
                    <a:pt x="43" y="60"/>
                    <a:pt x="36" y="60"/>
                  </a:cubicBezTo>
                  <a:moveTo>
                    <a:pt x="72" y="60"/>
                  </a:moveTo>
                  <a:cubicBezTo>
                    <a:pt x="65" y="60"/>
                    <a:pt x="60" y="55"/>
                    <a:pt x="60" y="48"/>
                  </a:cubicBezTo>
                  <a:cubicBezTo>
                    <a:pt x="60" y="41"/>
                    <a:pt x="65" y="36"/>
                    <a:pt x="72" y="36"/>
                  </a:cubicBezTo>
                  <a:cubicBezTo>
                    <a:pt x="79" y="36"/>
                    <a:pt x="84" y="41"/>
                    <a:pt x="84" y="48"/>
                  </a:cubicBezTo>
                  <a:cubicBezTo>
                    <a:pt x="84" y="55"/>
                    <a:pt x="79" y="60"/>
                    <a:pt x="72" y="60"/>
                  </a:cubicBezTo>
                  <a:moveTo>
                    <a:pt x="108" y="60"/>
                  </a:moveTo>
                  <a:cubicBezTo>
                    <a:pt x="101" y="60"/>
                    <a:pt x="96" y="55"/>
                    <a:pt x="96" y="48"/>
                  </a:cubicBezTo>
                  <a:cubicBezTo>
                    <a:pt x="96" y="41"/>
                    <a:pt x="101" y="36"/>
                    <a:pt x="108" y="36"/>
                  </a:cubicBezTo>
                  <a:cubicBezTo>
                    <a:pt x="115" y="36"/>
                    <a:pt x="120" y="41"/>
                    <a:pt x="120" y="48"/>
                  </a:cubicBezTo>
                  <a:cubicBezTo>
                    <a:pt x="120" y="55"/>
                    <a:pt x="115" y="60"/>
                    <a:pt x="108" y="60"/>
                  </a:cubicBezTo>
                </a:path>
              </a:pathLst>
            </a:custGeom>
            <a:solidFill>
              <a:srgbClr val="33CC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MH_Text_1">
              <a:extLst>
                <a:ext uri="{FF2B5EF4-FFF2-40B4-BE49-F238E27FC236}">
                  <a16:creationId xmlns:a16="http://schemas.microsoft.com/office/drawing/2014/main" xmlns="" id="{27EC48AA-EE16-4168-A0CD-93C1C056A4D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209861" y="4598932"/>
              <a:ext cx="5811149" cy="113107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Wingdings" panose="05000000000000000000" pitchFamily="2" charset="2"/>
                <a:buChar char="n"/>
              </a:pPr>
              <a:r>
                <a:rPr lang="zh-CN" altLang="en-US" dirty="0"/>
                <a:t>这个系列的文案将蚕丝被转化为一种陪伴消费者成长的心灵伴侣，而消费者在阅读整个广告文案的过程中，就像是在与一位“闺蜜”畅聊生活，互相安慰鼓励。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sp>
          <p:nvSpPr>
            <p:cNvPr id="43" name="矩形 42"/>
            <p:cNvSpPr/>
            <p:nvPr/>
          </p:nvSpPr>
          <p:spPr>
            <a:xfrm>
              <a:off x="0" y="0"/>
              <a:ext cx="9144000" cy="685799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591397" rIns="149352" bIns="149352" numCol="1" spcCol="1270" rtlCol="0" anchor="t" anchorCtr="0">
              <a:noAutofit/>
            </a:bodyPr>
            <a:lstStyle/>
            <a:p>
              <a:pPr marL="0" algn="ctr" defTabSz="711200">
                <a:lnSpc>
                  <a:spcPct val="150000"/>
                </a:lnSpc>
                <a:spcBef>
                  <a:spcPct val="0"/>
                </a:spcBef>
              </a:pPr>
              <a:endParaRPr lang="zh-CN" altLang="en-US" sz="1600" dirty="0"/>
            </a:p>
          </p:txBody>
        </p:sp>
        <p:pic>
          <p:nvPicPr>
            <p:cNvPr id="44" name="图片 21" descr="C:\Users\Annie\Desktop\从零开始学写电商文案：定位用户+创作密码+实战案例07\案例及案例图片\钱皇蚕丝被 被治愈物语系列文案1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693" y="94340"/>
              <a:ext cx="2061339" cy="30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45" name="图片 22" descr="C:\Users\Annie\Desktop\从零开始学写电商文案：定位用户+创作密码+实战案例07\案例及案例图片\钱皇蚕丝被 被治愈物语系列文案2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820" y="94340"/>
              <a:ext cx="2061339" cy="30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46" name="图片 23" descr="C:\Users\Annie\Desktop\从零开始学写电商文案：定位用户+创作密码+实战案例07\案例及案例图片\钱皇蚕丝被 被治愈物语系列文案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84412" y="3428997"/>
              <a:ext cx="2069999" cy="30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52" name="图片 24" descr="C:\Users\Annie\Desktop\从零开始学写电商文案：定位用户+创作密码+实战案例07\案例及案例图片\钱皇蚕丝被 被治愈物语系列文案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116" y="3428996"/>
              <a:ext cx="2069999" cy="30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53" name="图片 25" descr="C:\Users\Annie\Desktop\从零开始学写电商文案：定位用户+创作密码+实战案例07\案例及案例图片\钱皇蚕丝被 被治愈物语系列文案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661820" y="3428995"/>
              <a:ext cx="2070000" cy="30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54" name="图片 19" descr="C:\Users\Annie\Desktop\从零开始学写电商文案：定位用户+创作密码+实战案例07\案例及案例图片\钱皇蚕丝被 被治愈物语系列文案6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68" y="3428998"/>
              <a:ext cx="2070000" cy="30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36171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xmlns="" id="{861592EC-6403-47E5-9A62-48C377E9298D}"/>
              </a:ext>
            </a:extLst>
          </p:cNvPr>
          <p:cNvSpPr txBox="1">
            <a:spLocks/>
          </p:cNvSpPr>
          <p:nvPr/>
        </p:nvSpPr>
        <p:spPr>
          <a:xfrm>
            <a:off x="-137159" y="9192"/>
            <a:ext cx="8100392" cy="9807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Impact" pitchFamily="34" charset="0"/>
                <a:ea typeface="微软雅黑"/>
                <a:cs typeface="Arial" pitchFamily="34" charset="0"/>
              </a:rPr>
              <a:t>Contents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Impact" pitchFamily="34" charset="0"/>
              <a:ea typeface="微软雅黑"/>
              <a:cs typeface="Arial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2E2A215B-DF2E-44DD-80E0-D87A88E832A1}"/>
              </a:ext>
            </a:extLst>
          </p:cNvPr>
          <p:cNvSpPr txBox="1"/>
          <p:nvPr/>
        </p:nvSpPr>
        <p:spPr>
          <a:xfrm>
            <a:off x="4499992" y="68164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目录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812250A6-A8F0-4CC4-9D5D-56C6D7B0A9E1}"/>
              </a:ext>
            </a:extLst>
          </p:cNvPr>
          <p:cNvCxnSpPr/>
          <p:nvPr/>
        </p:nvCxnSpPr>
        <p:spPr>
          <a:xfrm>
            <a:off x="4644008" y="1389535"/>
            <a:ext cx="449999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4EC7B86-E954-41BC-80EF-91F49EBF3073}"/>
              </a:ext>
            </a:extLst>
          </p:cNvPr>
          <p:cNvCxnSpPr/>
          <p:nvPr/>
        </p:nvCxnSpPr>
        <p:spPr>
          <a:xfrm>
            <a:off x="0" y="1079072"/>
            <a:ext cx="449999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FA92E378-E90B-4954-B7A8-24775D301379}"/>
              </a:ext>
            </a:extLst>
          </p:cNvPr>
          <p:cNvGrpSpPr/>
          <p:nvPr/>
        </p:nvGrpSpPr>
        <p:grpSpPr>
          <a:xfrm>
            <a:off x="1619672" y="2570479"/>
            <a:ext cx="3320101" cy="400110"/>
            <a:chOff x="1901712" y="2348880"/>
            <a:chExt cx="3320101" cy="400110"/>
          </a:xfrm>
        </p:grpSpPr>
        <p:sp>
          <p:nvSpPr>
            <p:cNvPr id="7" name="TextBox 10">
              <a:extLst>
                <a:ext uri="{FF2B5EF4-FFF2-40B4-BE49-F238E27FC236}">
                  <a16:creationId xmlns:a16="http://schemas.microsoft.com/office/drawing/2014/main" xmlns="" id="{0CD59386-3A01-4C04-AF07-D6442CD10997}"/>
                </a:ext>
              </a:extLst>
            </p:cNvPr>
            <p:cNvSpPr txBox="1"/>
            <p:nvPr/>
          </p:nvSpPr>
          <p:spPr>
            <a:xfrm>
              <a:off x="2215862" y="2348880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dirty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如何抓住消费者的兴奋点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A057FA53-1BC1-4ABC-99FA-0127AD14123B}"/>
                </a:ext>
              </a:extLst>
            </p:cNvPr>
            <p:cNvSpPr/>
            <p:nvPr/>
          </p:nvSpPr>
          <p:spPr>
            <a:xfrm>
              <a:off x="1901712" y="2404630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8121AF86-01D8-4ACB-B02F-2D77AF5C6BEC}"/>
              </a:ext>
            </a:extLst>
          </p:cNvPr>
          <p:cNvGrpSpPr/>
          <p:nvPr/>
        </p:nvGrpSpPr>
        <p:grpSpPr>
          <a:xfrm>
            <a:off x="1619672" y="3993489"/>
            <a:ext cx="3833062" cy="400110"/>
            <a:chOff x="1901712" y="3510300"/>
            <a:chExt cx="3833062" cy="400110"/>
          </a:xfrm>
        </p:grpSpPr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xmlns="" id="{3CBDA602-501A-41AF-B357-94CD924643E2}"/>
                </a:ext>
              </a:extLst>
            </p:cNvPr>
            <p:cNvSpPr txBox="1"/>
            <p:nvPr/>
          </p:nvSpPr>
          <p:spPr>
            <a:xfrm>
              <a:off x="2215862" y="3510300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 defTabSz="914400">
                <a:defRPr/>
              </a:pPr>
              <a:r>
                <a:rPr lang="zh-CN" altLang="en-US" b="1" dirty="0">
                  <a:solidFill>
                    <a:srgbClr val="009A46"/>
                  </a:solidFill>
                </a:rPr>
                <a:t>消费者喜欢什么样的电商文案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DC5E7FD4-3B66-4F07-9847-4050308AB42B}"/>
                </a:ext>
              </a:extLst>
            </p:cNvPr>
            <p:cNvSpPr/>
            <p:nvPr/>
          </p:nvSpPr>
          <p:spPr>
            <a:xfrm>
              <a:off x="1901712" y="3566050"/>
              <a:ext cx="294024" cy="294024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3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F4842114-23A5-411E-9E26-46BF042AC5EB}"/>
              </a:ext>
            </a:extLst>
          </p:cNvPr>
          <p:cNvCxnSpPr/>
          <p:nvPr/>
        </p:nvCxnSpPr>
        <p:spPr>
          <a:xfrm>
            <a:off x="1187624" y="5184137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3EF3DF1B-054D-4510-B5FD-13BE7EE5E14E}"/>
              </a:ext>
            </a:extLst>
          </p:cNvPr>
          <p:cNvGrpSpPr/>
          <p:nvPr/>
        </p:nvGrpSpPr>
        <p:grpSpPr>
          <a:xfrm>
            <a:off x="1619672" y="4695567"/>
            <a:ext cx="3833062" cy="400110"/>
            <a:chOff x="1901712" y="4653136"/>
            <a:chExt cx="3833062" cy="400110"/>
          </a:xfrm>
        </p:grpSpPr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xmlns="" id="{DD066752-5EF4-4D0D-9C1C-65C5E8B06BF4}"/>
                </a:ext>
              </a:extLst>
            </p:cNvPr>
            <p:cNvSpPr txBox="1"/>
            <p:nvPr/>
          </p:nvSpPr>
          <p:spPr>
            <a:xfrm>
              <a:off x="2215862" y="4653136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电商文案创作的四种经典模式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BC2CC1A3-DFBD-453D-8DC7-BAC00742385C}"/>
                </a:ext>
              </a:extLst>
            </p:cNvPr>
            <p:cNvSpPr/>
            <p:nvPr/>
          </p:nvSpPr>
          <p:spPr>
            <a:xfrm>
              <a:off x="1901712" y="4708886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xmlns="" id="{029DE203-B024-40C8-BB69-7CB338C9CDBD}"/>
              </a:ext>
            </a:extLst>
          </p:cNvPr>
          <p:cNvCxnSpPr/>
          <p:nvPr/>
        </p:nvCxnSpPr>
        <p:spPr>
          <a:xfrm>
            <a:off x="1187624" y="4482059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9BBA0B69-7528-4BF0-9D3C-17AB18FB756D}"/>
              </a:ext>
            </a:extLst>
          </p:cNvPr>
          <p:cNvCxnSpPr/>
          <p:nvPr/>
        </p:nvCxnSpPr>
        <p:spPr>
          <a:xfrm>
            <a:off x="1187624" y="3779981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D99B3BDF-88A0-4582-BE9B-DF510900BAF0}"/>
              </a:ext>
            </a:extLst>
          </p:cNvPr>
          <p:cNvCxnSpPr/>
          <p:nvPr/>
        </p:nvCxnSpPr>
        <p:spPr>
          <a:xfrm>
            <a:off x="1187624" y="3077903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4936E2A7-921A-4B92-962E-7050B0E0E674}"/>
              </a:ext>
            </a:extLst>
          </p:cNvPr>
          <p:cNvGrpSpPr/>
          <p:nvPr/>
        </p:nvGrpSpPr>
        <p:grpSpPr>
          <a:xfrm>
            <a:off x="1619672" y="3300838"/>
            <a:ext cx="3576582" cy="400110"/>
            <a:chOff x="1901712" y="3510300"/>
            <a:chExt cx="3576582" cy="400110"/>
          </a:xfrm>
        </p:grpSpPr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xmlns="" id="{5F80292E-90E3-4A24-B87C-3ADA4EC05796}"/>
                </a:ext>
              </a:extLst>
            </p:cNvPr>
            <p:cNvSpPr txBox="1"/>
            <p:nvPr/>
          </p:nvSpPr>
          <p:spPr>
            <a:xfrm>
              <a:off x="2215862" y="3510300"/>
              <a:ext cx="3262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好文案能给消费者带来什么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A4B37CC1-1614-4EDB-9A1C-0B769541283F}"/>
                </a:ext>
              </a:extLst>
            </p:cNvPr>
            <p:cNvSpPr/>
            <p:nvPr/>
          </p:nvSpPr>
          <p:spPr>
            <a:xfrm>
              <a:off x="1901712" y="3556623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2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013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三、消费者喜欢什么样的电商文案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DADB35D7-982E-43A6-B8B1-BECD09818F9C}"/>
              </a:ext>
            </a:extLst>
          </p:cNvPr>
          <p:cNvGrpSpPr/>
          <p:nvPr/>
        </p:nvGrpSpPr>
        <p:grpSpPr>
          <a:xfrm>
            <a:off x="1312795" y="1114234"/>
            <a:ext cx="5006160" cy="1518791"/>
            <a:chOff x="1259632" y="1273324"/>
            <a:chExt cx="5006160" cy="1518791"/>
          </a:xfrm>
        </p:grpSpPr>
        <p:sp>
          <p:nvSpPr>
            <p:cNvPr id="4" name="MH_Text_1">
              <a:extLst>
                <a:ext uri="{FF2B5EF4-FFF2-40B4-BE49-F238E27FC236}">
                  <a16:creationId xmlns:a16="http://schemas.microsoft.com/office/drawing/2014/main" xmlns="" id="{5A96EECE-486C-46B9-8D9F-6F409C242B2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305792" y="2028527"/>
              <a:ext cx="3960000" cy="7620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44000" bIns="72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b="1" dirty="0">
                  <a:solidFill>
                    <a:srgbClr val="3F3F3F"/>
                  </a:solidFill>
                  <a:latin typeface="+mj-ea"/>
                  <a:ea typeface="+mj-ea"/>
                </a:rPr>
                <a:t>            不像广告的电商文案</a:t>
              </a:r>
            </a:p>
          </p:txBody>
        </p:sp>
        <p:sp>
          <p:nvSpPr>
            <p:cNvPr id="5" name="MH_SubTitle_1">
              <a:extLst>
                <a:ext uri="{FF2B5EF4-FFF2-40B4-BE49-F238E27FC236}">
                  <a16:creationId xmlns:a16="http://schemas.microsoft.com/office/drawing/2014/main" xmlns="" id="{E73562DC-B255-4E85-845D-9625C468636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59632" y="2028527"/>
              <a:ext cx="1277937" cy="762000"/>
            </a:xfrm>
            <a:custGeom>
              <a:avLst/>
              <a:gdLst>
                <a:gd name="connsiteX0" fmla="*/ 0 w 1571624"/>
                <a:gd name="connsiteY0" fmla="*/ 0 h 971550"/>
                <a:gd name="connsiteX1" fmla="*/ 1571624 w 1571624"/>
                <a:gd name="connsiteY1" fmla="*/ 0 h 971550"/>
                <a:gd name="connsiteX2" fmla="*/ 1571624 w 1571624"/>
                <a:gd name="connsiteY2" fmla="*/ 971550 h 971550"/>
                <a:gd name="connsiteX3" fmla="*/ 0 w 1571624"/>
                <a:gd name="connsiteY3" fmla="*/ 971550 h 971550"/>
                <a:gd name="connsiteX4" fmla="*/ 0 w 1571624"/>
                <a:gd name="connsiteY4" fmla="*/ 0 h 971550"/>
                <a:gd name="connsiteX0" fmla="*/ 0 w 1857374"/>
                <a:gd name="connsiteY0" fmla="*/ 0 h 971550"/>
                <a:gd name="connsiteX1" fmla="*/ 1857374 w 1857374"/>
                <a:gd name="connsiteY1" fmla="*/ 0 h 971550"/>
                <a:gd name="connsiteX2" fmla="*/ 1571624 w 1857374"/>
                <a:gd name="connsiteY2" fmla="*/ 971550 h 971550"/>
                <a:gd name="connsiteX3" fmla="*/ 0 w 1857374"/>
                <a:gd name="connsiteY3" fmla="*/ 971550 h 971550"/>
                <a:gd name="connsiteX4" fmla="*/ 0 w 1857374"/>
                <a:gd name="connsiteY4" fmla="*/ 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971550">
                  <a:moveTo>
                    <a:pt x="0" y="0"/>
                  </a:moveTo>
                  <a:lnTo>
                    <a:pt x="1857374" y="0"/>
                  </a:lnTo>
                  <a:lnTo>
                    <a:pt x="1571624" y="971550"/>
                  </a:lnTo>
                  <a:lnTo>
                    <a:pt x="0" y="97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8D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MH_Other_1">
              <a:extLst>
                <a:ext uri="{FF2B5EF4-FFF2-40B4-BE49-F238E27FC236}">
                  <a16:creationId xmlns:a16="http://schemas.microsoft.com/office/drawing/2014/main" xmlns="" id="{15816478-CE33-440C-9F49-F498C458ABE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291507" y="1273324"/>
              <a:ext cx="676275" cy="1158875"/>
            </a:xfrm>
            <a:custGeom>
              <a:avLst/>
              <a:gdLst>
                <a:gd name="connsiteX0" fmla="*/ 304800 w 790575"/>
                <a:gd name="connsiteY0" fmla="*/ 0 h 1476375"/>
                <a:gd name="connsiteX1" fmla="*/ 790575 w 790575"/>
                <a:gd name="connsiteY1" fmla="*/ 514350 h 1476375"/>
                <a:gd name="connsiteX2" fmla="*/ 781050 w 790575"/>
                <a:gd name="connsiteY2" fmla="*/ 1476375 h 1476375"/>
                <a:gd name="connsiteX3" fmla="*/ 0 w 790575"/>
                <a:gd name="connsiteY3" fmla="*/ 962025 h 1476375"/>
                <a:gd name="connsiteX4" fmla="*/ 304800 w 790575"/>
                <a:gd name="connsiteY4" fmla="*/ 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1476375">
                  <a:moveTo>
                    <a:pt x="304800" y="0"/>
                  </a:moveTo>
                  <a:lnTo>
                    <a:pt x="790575" y="514350"/>
                  </a:lnTo>
                  <a:lnTo>
                    <a:pt x="781050" y="1476375"/>
                  </a:lnTo>
                  <a:lnTo>
                    <a:pt x="0" y="962025"/>
                  </a:lnTo>
                  <a:lnTo>
                    <a:pt x="304800" y="0"/>
                  </a:lnTo>
                  <a:close/>
                </a:path>
              </a:pathLst>
            </a:custGeom>
            <a:gradFill>
              <a:gsLst>
                <a:gs pos="0">
                  <a:srgbClr val="94A020"/>
                </a:gs>
                <a:gs pos="100000">
                  <a:srgbClr val="BDCD29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MH_Other_2">
              <a:extLst>
                <a:ext uri="{FF2B5EF4-FFF2-40B4-BE49-F238E27FC236}">
                  <a16:creationId xmlns:a16="http://schemas.microsoft.com/office/drawing/2014/main" xmlns="" id="{98EC924B-4778-448A-B98F-2F725810A68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324844" y="2134890"/>
              <a:ext cx="639763" cy="657225"/>
            </a:xfrm>
            <a:custGeom>
              <a:avLst/>
              <a:gdLst>
                <a:gd name="connsiteX0" fmla="*/ 238125 w 752475"/>
                <a:gd name="connsiteY0" fmla="*/ 0 h 828675"/>
                <a:gd name="connsiteX1" fmla="*/ 752475 w 752475"/>
                <a:gd name="connsiteY1" fmla="*/ 361950 h 828675"/>
                <a:gd name="connsiteX2" fmla="*/ 0 w 752475"/>
                <a:gd name="connsiteY2" fmla="*/ 828675 h 828675"/>
                <a:gd name="connsiteX3" fmla="*/ 238125 w 752475"/>
                <a:gd name="connsiteY3" fmla="*/ 0 h 828675"/>
                <a:gd name="connsiteX0" fmla="*/ 238125 w 781050"/>
                <a:gd name="connsiteY0" fmla="*/ 0 h 828675"/>
                <a:gd name="connsiteX1" fmla="*/ 781050 w 781050"/>
                <a:gd name="connsiteY1" fmla="*/ 357188 h 828675"/>
                <a:gd name="connsiteX2" fmla="*/ 0 w 781050"/>
                <a:gd name="connsiteY2" fmla="*/ 828675 h 828675"/>
                <a:gd name="connsiteX3" fmla="*/ 238125 w 781050"/>
                <a:gd name="connsiteY3" fmla="*/ 0 h 828675"/>
                <a:gd name="connsiteX0" fmla="*/ 238125 w 781050"/>
                <a:gd name="connsiteY0" fmla="*/ 0 h 842963"/>
                <a:gd name="connsiteX1" fmla="*/ 781050 w 781050"/>
                <a:gd name="connsiteY1" fmla="*/ 357188 h 842963"/>
                <a:gd name="connsiteX2" fmla="*/ 0 w 781050"/>
                <a:gd name="connsiteY2" fmla="*/ 842963 h 842963"/>
                <a:gd name="connsiteX3" fmla="*/ 238125 w 781050"/>
                <a:gd name="connsiteY3" fmla="*/ 0 h 842963"/>
                <a:gd name="connsiteX0" fmla="*/ 230981 w 773906"/>
                <a:gd name="connsiteY0" fmla="*/ 0 h 842963"/>
                <a:gd name="connsiteX1" fmla="*/ 773906 w 773906"/>
                <a:gd name="connsiteY1" fmla="*/ 357188 h 842963"/>
                <a:gd name="connsiteX2" fmla="*/ 0 w 773906"/>
                <a:gd name="connsiteY2" fmla="*/ 842963 h 842963"/>
                <a:gd name="connsiteX3" fmla="*/ 230981 w 773906"/>
                <a:gd name="connsiteY3" fmla="*/ 0 h 842963"/>
                <a:gd name="connsiteX0" fmla="*/ 235744 w 778669"/>
                <a:gd name="connsiteY0" fmla="*/ 0 h 854869"/>
                <a:gd name="connsiteX1" fmla="*/ 778669 w 778669"/>
                <a:gd name="connsiteY1" fmla="*/ 357188 h 854869"/>
                <a:gd name="connsiteX2" fmla="*/ 0 w 778669"/>
                <a:gd name="connsiteY2" fmla="*/ 854869 h 854869"/>
                <a:gd name="connsiteX3" fmla="*/ 235744 w 778669"/>
                <a:gd name="connsiteY3" fmla="*/ 0 h 854869"/>
                <a:gd name="connsiteX0" fmla="*/ 202406 w 745331"/>
                <a:gd name="connsiteY0" fmla="*/ 0 h 841782"/>
                <a:gd name="connsiteX1" fmla="*/ 745331 w 745331"/>
                <a:gd name="connsiteY1" fmla="*/ 357188 h 841782"/>
                <a:gd name="connsiteX2" fmla="*/ 0 w 745331"/>
                <a:gd name="connsiteY2" fmla="*/ 841782 h 841782"/>
                <a:gd name="connsiteX3" fmla="*/ 202406 w 745331"/>
                <a:gd name="connsiteY3" fmla="*/ 0 h 8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331" h="841782">
                  <a:moveTo>
                    <a:pt x="202406" y="0"/>
                  </a:moveTo>
                  <a:lnTo>
                    <a:pt x="745331" y="357188"/>
                  </a:lnTo>
                  <a:lnTo>
                    <a:pt x="0" y="841782"/>
                  </a:lnTo>
                  <a:lnTo>
                    <a:pt x="202406" y="0"/>
                  </a:lnTo>
                  <a:close/>
                </a:path>
              </a:pathLst>
            </a:custGeom>
            <a:gradFill>
              <a:gsLst>
                <a:gs pos="0">
                  <a:srgbClr val="94A020"/>
                </a:gs>
                <a:gs pos="100000">
                  <a:srgbClr val="BDCD29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AD8DC9F-6590-4FB0-89E6-16E37801617A}"/>
              </a:ext>
            </a:extLst>
          </p:cNvPr>
          <p:cNvGrpSpPr/>
          <p:nvPr/>
        </p:nvGrpSpPr>
        <p:grpSpPr>
          <a:xfrm>
            <a:off x="1980389" y="2633025"/>
            <a:ext cx="5006163" cy="1522412"/>
            <a:chOff x="1927225" y="2516188"/>
            <a:chExt cx="5006163" cy="1522412"/>
          </a:xfrm>
        </p:grpSpPr>
        <p:sp>
          <p:nvSpPr>
            <p:cNvPr id="9" name="MH_Text_2">
              <a:extLst>
                <a:ext uri="{FF2B5EF4-FFF2-40B4-BE49-F238E27FC236}">
                  <a16:creationId xmlns:a16="http://schemas.microsoft.com/office/drawing/2014/main" xmlns="" id="{113C0DAE-25CB-4131-9FFD-D1E3F17C30B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973388" y="3276600"/>
              <a:ext cx="3960000" cy="7620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44000" bIns="72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b="1" dirty="0">
                  <a:solidFill>
                    <a:srgbClr val="3F3F3F"/>
                  </a:solidFill>
                  <a:latin typeface="+mj-ea"/>
                  <a:ea typeface="+mj-ea"/>
                </a:rPr>
                <a:t>            具有权威性的电商文案</a:t>
              </a:r>
            </a:p>
          </p:txBody>
        </p:sp>
        <p:sp>
          <p:nvSpPr>
            <p:cNvPr id="10" name="MH_SubTitle_2">
              <a:extLst>
                <a:ext uri="{FF2B5EF4-FFF2-40B4-BE49-F238E27FC236}">
                  <a16:creationId xmlns:a16="http://schemas.microsoft.com/office/drawing/2014/main" xmlns="" id="{A1C8E62D-AC39-4E9A-8E00-1E75237F873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927225" y="3276600"/>
              <a:ext cx="1277938" cy="762000"/>
            </a:xfrm>
            <a:custGeom>
              <a:avLst/>
              <a:gdLst>
                <a:gd name="connsiteX0" fmla="*/ 0 w 1571624"/>
                <a:gd name="connsiteY0" fmla="*/ 0 h 971550"/>
                <a:gd name="connsiteX1" fmla="*/ 1571624 w 1571624"/>
                <a:gd name="connsiteY1" fmla="*/ 0 h 971550"/>
                <a:gd name="connsiteX2" fmla="*/ 1571624 w 1571624"/>
                <a:gd name="connsiteY2" fmla="*/ 971550 h 971550"/>
                <a:gd name="connsiteX3" fmla="*/ 0 w 1571624"/>
                <a:gd name="connsiteY3" fmla="*/ 971550 h 971550"/>
                <a:gd name="connsiteX4" fmla="*/ 0 w 1571624"/>
                <a:gd name="connsiteY4" fmla="*/ 0 h 971550"/>
                <a:gd name="connsiteX0" fmla="*/ 0 w 1857374"/>
                <a:gd name="connsiteY0" fmla="*/ 0 h 971550"/>
                <a:gd name="connsiteX1" fmla="*/ 1857374 w 1857374"/>
                <a:gd name="connsiteY1" fmla="*/ 0 h 971550"/>
                <a:gd name="connsiteX2" fmla="*/ 1571624 w 1857374"/>
                <a:gd name="connsiteY2" fmla="*/ 971550 h 971550"/>
                <a:gd name="connsiteX3" fmla="*/ 0 w 1857374"/>
                <a:gd name="connsiteY3" fmla="*/ 971550 h 971550"/>
                <a:gd name="connsiteX4" fmla="*/ 0 w 1857374"/>
                <a:gd name="connsiteY4" fmla="*/ 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971550">
                  <a:moveTo>
                    <a:pt x="0" y="0"/>
                  </a:moveTo>
                  <a:lnTo>
                    <a:pt x="1857374" y="0"/>
                  </a:lnTo>
                  <a:lnTo>
                    <a:pt x="1571624" y="971550"/>
                  </a:lnTo>
                  <a:lnTo>
                    <a:pt x="0" y="97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C0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MH_Other_3">
              <a:extLst>
                <a:ext uri="{FF2B5EF4-FFF2-40B4-BE49-F238E27FC236}">
                  <a16:creationId xmlns:a16="http://schemas.microsoft.com/office/drawing/2014/main" xmlns="" id="{4C702BFC-635C-4B8D-BC4E-A9327F6C46C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947988" y="2516188"/>
              <a:ext cx="677862" cy="1158875"/>
            </a:xfrm>
            <a:custGeom>
              <a:avLst/>
              <a:gdLst>
                <a:gd name="connsiteX0" fmla="*/ 304800 w 790575"/>
                <a:gd name="connsiteY0" fmla="*/ 0 h 1476375"/>
                <a:gd name="connsiteX1" fmla="*/ 790575 w 790575"/>
                <a:gd name="connsiteY1" fmla="*/ 514350 h 1476375"/>
                <a:gd name="connsiteX2" fmla="*/ 781050 w 790575"/>
                <a:gd name="connsiteY2" fmla="*/ 1476375 h 1476375"/>
                <a:gd name="connsiteX3" fmla="*/ 0 w 790575"/>
                <a:gd name="connsiteY3" fmla="*/ 962025 h 1476375"/>
                <a:gd name="connsiteX4" fmla="*/ 304800 w 790575"/>
                <a:gd name="connsiteY4" fmla="*/ 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1476375">
                  <a:moveTo>
                    <a:pt x="304800" y="0"/>
                  </a:moveTo>
                  <a:lnTo>
                    <a:pt x="790575" y="514350"/>
                  </a:lnTo>
                  <a:lnTo>
                    <a:pt x="781050" y="1476375"/>
                  </a:lnTo>
                  <a:lnTo>
                    <a:pt x="0" y="962025"/>
                  </a:lnTo>
                  <a:lnTo>
                    <a:pt x="304800" y="0"/>
                  </a:lnTo>
                  <a:close/>
                </a:path>
              </a:pathLst>
            </a:custGeom>
            <a:gradFill>
              <a:gsLst>
                <a:gs pos="0">
                  <a:srgbClr val="1F9FC7"/>
                </a:gs>
                <a:gs pos="100000">
                  <a:srgbClr val="38B8E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MH_Other_4">
              <a:extLst>
                <a:ext uri="{FF2B5EF4-FFF2-40B4-BE49-F238E27FC236}">
                  <a16:creationId xmlns:a16="http://schemas.microsoft.com/office/drawing/2014/main" xmlns="" id="{2CC1B301-5CD5-47B3-B8C9-7971C115056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978150" y="3382963"/>
              <a:ext cx="642938" cy="655637"/>
            </a:xfrm>
            <a:custGeom>
              <a:avLst/>
              <a:gdLst>
                <a:gd name="connsiteX0" fmla="*/ 238125 w 752475"/>
                <a:gd name="connsiteY0" fmla="*/ 0 h 828675"/>
                <a:gd name="connsiteX1" fmla="*/ 752475 w 752475"/>
                <a:gd name="connsiteY1" fmla="*/ 361950 h 828675"/>
                <a:gd name="connsiteX2" fmla="*/ 0 w 752475"/>
                <a:gd name="connsiteY2" fmla="*/ 828675 h 828675"/>
                <a:gd name="connsiteX3" fmla="*/ 238125 w 752475"/>
                <a:gd name="connsiteY3" fmla="*/ 0 h 828675"/>
                <a:gd name="connsiteX0" fmla="*/ 238125 w 781050"/>
                <a:gd name="connsiteY0" fmla="*/ 0 h 828675"/>
                <a:gd name="connsiteX1" fmla="*/ 781050 w 781050"/>
                <a:gd name="connsiteY1" fmla="*/ 357188 h 828675"/>
                <a:gd name="connsiteX2" fmla="*/ 0 w 781050"/>
                <a:gd name="connsiteY2" fmla="*/ 828675 h 828675"/>
                <a:gd name="connsiteX3" fmla="*/ 238125 w 781050"/>
                <a:gd name="connsiteY3" fmla="*/ 0 h 828675"/>
                <a:gd name="connsiteX0" fmla="*/ 238125 w 781050"/>
                <a:gd name="connsiteY0" fmla="*/ 0 h 842963"/>
                <a:gd name="connsiteX1" fmla="*/ 781050 w 781050"/>
                <a:gd name="connsiteY1" fmla="*/ 357188 h 842963"/>
                <a:gd name="connsiteX2" fmla="*/ 0 w 781050"/>
                <a:gd name="connsiteY2" fmla="*/ 842963 h 842963"/>
                <a:gd name="connsiteX3" fmla="*/ 238125 w 781050"/>
                <a:gd name="connsiteY3" fmla="*/ 0 h 842963"/>
                <a:gd name="connsiteX0" fmla="*/ 230981 w 773906"/>
                <a:gd name="connsiteY0" fmla="*/ 0 h 842963"/>
                <a:gd name="connsiteX1" fmla="*/ 773906 w 773906"/>
                <a:gd name="connsiteY1" fmla="*/ 357188 h 842963"/>
                <a:gd name="connsiteX2" fmla="*/ 0 w 773906"/>
                <a:gd name="connsiteY2" fmla="*/ 842963 h 842963"/>
                <a:gd name="connsiteX3" fmla="*/ 230981 w 773906"/>
                <a:gd name="connsiteY3" fmla="*/ 0 h 842963"/>
                <a:gd name="connsiteX0" fmla="*/ 235744 w 778669"/>
                <a:gd name="connsiteY0" fmla="*/ 0 h 854869"/>
                <a:gd name="connsiteX1" fmla="*/ 778669 w 778669"/>
                <a:gd name="connsiteY1" fmla="*/ 357188 h 854869"/>
                <a:gd name="connsiteX2" fmla="*/ 0 w 778669"/>
                <a:gd name="connsiteY2" fmla="*/ 854869 h 854869"/>
                <a:gd name="connsiteX3" fmla="*/ 235744 w 778669"/>
                <a:gd name="connsiteY3" fmla="*/ 0 h 854869"/>
                <a:gd name="connsiteX0" fmla="*/ 207169 w 750094"/>
                <a:gd name="connsiteY0" fmla="*/ 0 h 841781"/>
                <a:gd name="connsiteX1" fmla="*/ 750094 w 750094"/>
                <a:gd name="connsiteY1" fmla="*/ 357188 h 841781"/>
                <a:gd name="connsiteX2" fmla="*/ 0 w 750094"/>
                <a:gd name="connsiteY2" fmla="*/ 841781 h 841781"/>
                <a:gd name="connsiteX3" fmla="*/ 207169 w 750094"/>
                <a:gd name="connsiteY3" fmla="*/ 0 h 84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094" h="841781">
                  <a:moveTo>
                    <a:pt x="207169" y="0"/>
                  </a:moveTo>
                  <a:lnTo>
                    <a:pt x="750094" y="357188"/>
                  </a:lnTo>
                  <a:lnTo>
                    <a:pt x="0" y="841781"/>
                  </a:lnTo>
                  <a:lnTo>
                    <a:pt x="207169" y="0"/>
                  </a:lnTo>
                  <a:close/>
                </a:path>
              </a:pathLst>
            </a:custGeom>
            <a:gradFill>
              <a:gsLst>
                <a:gs pos="0">
                  <a:srgbClr val="1F9FC7"/>
                </a:gs>
                <a:gs pos="100000">
                  <a:srgbClr val="38B8E0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5524191B-5C5D-4BBF-AF68-5D585721BCE9}"/>
              </a:ext>
            </a:extLst>
          </p:cNvPr>
          <p:cNvGrpSpPr/>
          <p:nvPr/>
        </p:nvGrpSpPr>
        <p:grpSpPr>
          <a:xfrm>
            <a:off x="2693176" y="4154896"/>
            <a:ext cx="5007750" cy="1533525"/>
            <a:chOff x="2640013" y="3538538"/>
            <a:chExt cx="5007750" cy="1533525"/>
          </a:xfrm>
        </p:grpSpPr>
        <p:sp>
          <p:nvSpPr>
            <p:cNvPr id="14" name="MH_Text_3">
              <a:extLst>
                <a:ext uri="{FF2B5EF4-FFF2-40B4-BE49-F238E27FC236}">
                  <a16:creationId xmlns:a16="http://schemas.microsoft.com/office/drawing/2014/main" xmlns="" id="{062D56BF-D533-4C00-9B2A-AC2C2739DE59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687763" y="4310063"/>
              <a:ext cx="3960000" cy="7620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44000" bIns="72000"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            用最少的字写出最经典的文案</a:t>
              </a:r>
            </a:p>
          </p:txBody>
        </p:sp>
        <p:sp>
          <p:nvSpPr>
            <p:cNvPr id="15" name="MH_SubTitle_3">
              <a:extLst>
                <a:ext uri="{FF2B5EF4-FFF2-40B4-BE49-F238E27FC236}">
                  <a16:creationId xmlns:a16="http://schemas.microsoft.com/office/drawing/2014/main" xmlns="" id="{51F05977-9936-45D9-9CA8-28D70B7A367C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640013" y="4310063"/>
              <a:ext cx="1279525" cy="762000"/>
            </a:xfrm>
            <a:custGeom>
              <a:avLst/>
              <a:gdLst>
                <a:gd name="connsiteX0" fmla="*/ 0 w 1571624"/>
                <a:gd name="connsiteY0" fmla="*/ 0 h 971550"/>
                <a:gd name="connsiteX1" fmla="*/ 1571624 w 1571624"/>
                <a:gd name="connsiteY1" fmla="*/ 0 h 971550"/>
                <a:gd name="connsiteX2" fmla="*/ 1571624 w 1571624"/>
                <a:gd name="connsiteY2" fmla="*/ 971550 h 971550"/>
                <a:gd name="connsiteX3" fmla="*/ 0 w 1571624"/>
                <a:gd name="connsiteY3" fmla="*/ 971550 h 971550"/>
                <a:gd name="connsiteX4" fmla="*/ 0 w 1571624"/>
                <a:gd name="connsiteY4" fmla="*/ 0 h 971550"/>
                <a:gd name="connsiteX0" fmla="*/ 0 w 1857374"/>
                <a:gd name="connsiteY0" fmla="*/ 0 h 971550"/>
                <a:gd name="connsiteX1" fmla="*/ 1857374 w 1857374"/>
                <a:gd name="connsiteY1" fmla="*/ 0 h 971550"/>
                <a:gd name="connsiteX2" fmla="*/ 1571624 w 1857374"/>
                <a:gd name="connsiteY2" fmla="*/ 971550 h 971550"/>
                <a:gd name="connsiteX3" fmla="*/ 0 w 1857374"/>
                <a:gd name="connsiteY3" fmla="*/ 971550 h 971550"/>
                <a:gd name="connsiteX4" fmla="*/ 0 w 1857374"/>
                <a:gd name="connsiteY4" fmla="*/ 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374" h="971550">
                  <a:moveTo>
                    <a:pt x="0" y="0"/>
                  </a:moveTo>
                  <a:lnTo>
                    <a:pt x="1857374" y="0"/>
                  </a:lnTo>
                  <a:lnTo>
                    <a:pt x="1571624" y="971550"/>
                  </a:lnTo>
                  <a:lnTo>
                    <a:pt x="0" y="971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CD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MH_Other_5">
              <a:extLst>
                <a:ext uri="{FF2B5EF4-FFF2-40B4-BE49-F238E27FC236}">
                  <a16:creationId xmlns:a16="http://schemas.microsoft.com/office/drawing/2014/main" xmlns="" id="{A5B4A719-4A7D-4A6C-840F-0E5F6331126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671888" y="3538538"/>
              <a:ext cx="677862" cy="1158875"/>
            </a:xfrm>
            <a:custGeom>
              <a:avLst/>
              <a:gdLst>
                <a:gd name="connsiteX0" fmla="*/ 304800 w 790575"/>
                <a:gd name="connsiteY0" fmla="*/ 0 h 1476375"/>
                <a:gd name="connsiteX1" fmla="*/ 790575 w 790575"/>
                <a:gd name="connsiteY1" fmla="*/ 514350 h 1476375"/>
                <a:gd name="connsiteX2" fmla="*/ 781050 w 790575"/>
                <a:gd name="connsiteY2" fmla="*/ 1476375 h 1476375"/>
                <a:gd name="connsiteX3" fmla="*/ 0 w 790575"/>
                <a:gd name="connsiteY3" fmla="*/ 962025 h 1476375"/>
                <a:gd name="connsiteX4" fmla="*/ 304800 w 790575"/>
                <a:gd name="connsiteY4" fmla="*/ 0 h 14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575" h="1476375">
                  <a:moveTo>
                    <a:pt x="304800" y="0"/>
                  </a:moveTo>
                  <a:lnTo>
                    <a:pt x="790575" y="514350"/>
                  </a:lnTo>
                  <a:lnTo>
                    <a:pt x="781050" y="1476375"/>
                  </a:lnTo>
                  <a:lnTo>
                    <a:pt x="0" y="962025"/>
                  </a:lnTo>
                  <a:lnTo>
                    <a:pt x="304800" y="0"/>
                  </a:lnTo>
                  <a:close/>
                </a:path>
              </a:pathLst>
            </a:custGeom>
            <a:gradFill>
              <a:gsLst>
                <a:gs pos="0">
                  <a:srgbClr val="4CAA86"/>
                </a:gs>
                <a:gs pos="100000">
                  <a:srgbClr val="6FBFA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MH_Other_6">
              <a:extLst>
                <a:ext uri="{FF2B5EF4-FFF2-40B4-BE49-F238E27FC236}">
                  <a16:creationId xmlns:a16="http://schemas.microsoft.com/office/drawing/2014/main" xmlns="" id="{9883D7C9-A432-40B0-93CA-3FCB22C3CD6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706813" y="4416425"/>
              <a:ext cx="639762" cy="655638"/>
            </a:xfrm>
            <a:custGeom>
              <a:avLst/>
              <a:gdLst>
                <a:gd name="connsiteX0" fmla="*/ 238125 w 752475"/>
                <a:gd name="connsiteY0" fmla="*/ 0 h 828675"/>
                <a:gd name="connsiteX1" fmla="*/ 752475 w 752475"/>
                <a:gd name="connsiteY1" fmla="*/ 361950 h 828675"/>
                <a:gd name="connsiteX2" fmla="*/ 0 w 752475"/>
                <a:gd name="connsiteY2" fmla="*/ 828675 h 828675"/>
                <a:gd name="connsiteX3" fmla="*/ 238125 w 752475"/>
                <a:gd name="connsiteY3" fmla="*/ 0 h 828675"/>
                <a:gd name="connsiteX0" fmla="*/ 238125 w 781050"/>
                <a:gd name="connsiteY0" fmla="*/ 0 h 828675"/>
                <a:gd name="connsiteX1" fmla="*/ 781050 w 781050"/>
                <a:gd name="connsiteY1" fmla="*/ 357188 h 828675"/>
                <a:gd name="connsiteX2" fmla="*/ 0 w 781050"/>
                <a:gd name="connsiteY2" fmla="*/ 828675 h 828675"/>
                <a:gd name="connsiteX3" fmla="*/ 238125 w 781050"/>
                <a:gd name="connsiteY3" fmla="*/ 0 h 828675"/>
                <a:gd name="connsiteX0" fmla="*/ 238125 w 781050"/>
                <a:gd name="connsiteY0" fmla="*/ 0 h 842963"/>
                <a:gd name="connsiteX1" fmla="*/ 781050 w 781050"/>
                <a:gd name="connsiteY1" fmla="*/ 357188 h 842963"/>
                <a:gd name="connsiteX2" fmla="*/ 0 w 781050"/>
                <a:gd name="connsiteY2" fmla="*/ 842963 h 842963"/>
                <a:gd name="connsiteX3" fmla="*/ 238125 w 781050"/>
                <a:gd name="connsiteY3" fmla="*/ 0 h 842963"/>
                <a:gd name="connsiteX0" fmla="*/ 230981 w 773906"/>
                <a:gd name="connsiteY0" fmla="*/ 0 h 842963"/>
                <a:gd name="connsiteX1" fmla="*/ 773906 w 773906"/>
                <a:gd name="connsiteY1" fmla="*/ 357188 h 842963"/>
                <a:gd name="connsiteX2" fmla="*/ 0 w 773906"/>
                <a:gd name="connsiteY2" fmla="*/ 842963 h 842963"/>
                <a:gd name="connsiteX3" fmla="*/ 230981 w 773906"/>
                <a:gd name="connsiteY3" fmla="*/ 0 h 842963"/>
                <a:gd name="connsiteX0" fmla="*/ 235744 w 778669"/>
                <a:gd name="connsiteY0" fmla="*/ 0 h 854869"/>
                <a:gd name="connsiteX1" fmla="*/ 778669 w 778669"/>
                <a:gd name="connsiteY1" fmla="*/ 357188 h 854869"/>
                <a:gd name="connsiteX2" fmla="*/ 0 w 778669"/>
                <a:gd name="connsiteY2" fmla="*/ 854869 h 854869"/>
                <a:gd name="connsiteX3" fmla="*/ 235744 w 778669"/>
                <a:gd name="connsiteY3" fmla="*/ 0 h 854869"/>
                <a:gd name="connsiteX0" fmla="*/ 202407 w 745332"/>
                <a:gd name="connsiteY0" fmla="*/ 0 h 857531"/>
                <a:gd name="connsiteX1" fmla="*/ 745332 w 745332"/>
                <a:gd name="connsiteY1" fmla="*/ 357188 h 857531"/>
                <a:gd name="connsiteX2" fmla="*/ 0 w 745332"/>
                <a:gd name="connsiteY2" fmla="*/ 857531 h 857531"/>
                <a:gd name="connsiteX3" fmla="*/ 202407 w 745332"/>
                <a:gd name="connsiteY3" fmla="*/ 0 h 85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5332" h="857531">
                  <a:moveTo>
                    <a:pt x="202407" y="0"/>
                  </a:moveTo>
                  <a:lnTo>
                    <a:pt x="745332" y="357188"/>
                  </a:lnTo>
                  <a:lnTo>
                    <a:pt x="0" y="857531"/>
                  </a:lnTo>
                  <a:lnTo>
                    <a:pt x="202407" y="0"/>
                  </a:lnTo>
                  <a:close/>
                </a:path>
              </a:pathLst>
            </a:custGeom>
            <a:gradFill>
              <a:gsLst>
                <a:gs pos="0">
                  <a:srgbClr val="4CAA86"/>
                </a:gs>
                <a:gs pos="100000">
                  <a:srgbClr val="6FBFA1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74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xmlns="" id="{861592EC-6403-47E5-9A62-48C377E9298D}"/>
              </a:ext>
            </a:extLst>
          </p:cNvPr>
          <p:cNvSpPr txBox="1">
            <a:spLocks/>
          </p:cNvSpPr>
          <p:nvPr/>
        </p:nvSpPr>
        <p:spPr>
          <a:xfrm>
            <a:off x="-137159" y="9192"/>
            <a:ext cx="8100392" cy="9807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Impact" pitchFamily="34" charset="0"/>
                <a:ea typeface="微软雅黑"/>
                <a:cs typeface="Arial" pitchFamily="34" charset="0"/>
              </a:rPr>
              <a:t>Contents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Impact" pitchFamily="34" charset="0"/>
              <a:ea typeface="微软雅黑"/>
              <a:cs typeface="Arial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2E2A215B-DF2E-44DD-80E0-D87A88E832A1}"/>
              </a:ext>
            </a:extLst>
          </p:cNvPr>
          <p:cNvSpPr txBox="1"/>
          <p:nvPr/>
        </p:nvSpPr>
        <p:spPr>
          <a:xfrm>
            <a:off x="4499992" y="68164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目录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812250A6-A8F0-4CC4-9D5D-56C6D7B0A9E1}"/>
              </a:ext>
            </a:extLst>
          </p:cNvPr>
          <p:cNvCxnSpPr/>
          <p:nvPr/>
        </p:nvCxnSpPr>
        <p:spPr>
          <a:xfrm>
            <a:off x="4644008" y="1389535"/>
            <a:ext cx="449999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4EC7B86-E954-41BC-80EF-91F49EBF3073}"/>
              </a:ext>
            </a:extLst>
          </p:cNvPr>
          <p:cNvCxnSpPr/>
          <p:nvPr/>
        </p:nvCxnSpPr>
        <p:spPr>
          <a:xfrm>
            <a:off x="0" y="1079072"/>
            <a:ext cx="449999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FA92E378-E90B-4954-B7A8-24775D301379}"/>
              </a:ext>
            </a:extLst>
          </p:cNvPr>
          <p:cNvGrpSpPr/>
          <p:nvPr/>
        </p:nvGrpSpPr>
        <p:grpSpPr>
          <a:xfrm>
            <a:off x="1619672" y="2570479"/>
            <a:ext cx="3320101" cy="400110"/>
            <a:chOff x="1901712" y="2348880"/>
            <a:chExt cx="3320101" cy="400110"/>
          </a:xfrm>
        </p:grpSpPr>
        <p:sp>
          <p:nvSpPr>
            <p:cNvPr id="7" name="TextBox 10">
              <a:extLst>
                <a:ext uri="{FF2B5EF4-FFF2-40B4-BE49-F238E27FC236}">
                  <a16:creationId xmlns:a16="http://schemas.microsoft.com/office/drawing/2014/main" xmlns="" id="{0CD59386-3A01-4C04-AF07-D6442CD10997}"/>
                </a:ext>
              </a:extLst>
            </p:cNvPr>
            <p:cNvSpPr txBox="1"/>
            <p:nvPr/>
          </p:nvSpPr>
          <p:spPr>
            <a:xfrm>
              <a:off x="2215862" y="2348880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b="1" dirty="0">
                  <a:solidFill>
                    <a:srgbClr val="009A46"/>
                  </a:solidFill>
                  <a:latin typeface="微软雅黑" pitchFamily="34" charset="-122"/>
                  <a:ea typeface="微软雅黑" pitchFamily="34" charset="-122"/>
                </a:rPr>
                <a:t>如何抓住消费者的兴奋点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A057FA53-1BC1-4ABC-99FA-0127AD14123B}"/>
                </a:ext>
              </a:extLst>
            </p:cNvPr>
            <p:cNvSpPr/>
            <p:nvPr/>
          </p:nvSpPr>
          <p:spPr>
            <a:xfrm>
              <a:off x="1901712" y="2404630"/>
              <a:ext cx="294024" cy="294024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8121AF86-01D8-4ACB-B02F-2D77AF5C6BEC}"/>
              </a:ext>
            </a:extLst>
          </p:cNvPr>
          <p:cNvGrpSpPr/>
          <p:nvPr/>
        </p:nvGrpSpPr>
        <p:grpSpPr>
          <a:xfrm>
            <a:off x="1619672" y="3993489"/>
            <a:ext cx="3833062" cy="400110"/>
            <a:chOff x="1901712" y="3510300"/>
            <a:chExt cx="3833062" cy="400110"/>
          </a:xfrm>
        </p:grpSpPr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xmlns="" id="{3CBDA602-501A-41AF-B357-94CD924643E2}"/>
                </a:ext>
              </a:extLst>
            </p:cNvPr>
            <p:cNvSpPr txBox="1"/>
            <p:nvPr/>
          </p:nvSpPr>
          <p:spPr>
            <a:xfrm>
              <a:off x="2215862" y="3510300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 defTabSz="914400">
                <a:defRPr/>
              </a:pPr>
              <a:r>
                <a:rPr lang="zh-CN" altLang="en-US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消费者喜欢什么样的电商文案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DC5E7FD4-3B66-4F07-9847-4050308AB42B}"/>
                </a:ext>
              </a:extLst>
            </p:cNvPr>
            <p:cNvSpPr/>
            <p:nvPr/>
          </p:nvSpPr>
          <p:spPr>
            <a:xfrm>
              <a:off x="1901712" y="3566050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3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F4842114-23A5-411E-9E26-46BF042AC5EB}"/>
              </a:ext>
            </a:extLst>
          </p:cNvPr>
          <p:cNvCxnSpPr/>
          <p:nvPr/>
        </p:nvCxnSpPr>
        <p:spPr>
          <a:xfrm>
            <a:off x="1187624" y="5184137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936E2A7-921A-4B92-962E-7050B0E0E674}"/>
              </a:ext>
            </a:extLst>
          </p:cNvPr>
          <p:cNvGrpSpPr/>
          <p:nvPr/>
        </p:nvGrpSpPr>
        <p:grpSpPr>
          <a:xfrm>
            <a:off x="1619672" y="3300838"/>
            <a:ext cx="3576582" cy="400110"/>
            <a:chOff x="1901712" y="3510300"/>
            <a:chExt cx="3576582" cy="400110"/>
          </a:xfrm>
        </p:grpSpPr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xmlns="" id="{5F80292E-90E3-4A24-B87C-3ADA4EC05796}"/>
                </a:ext>
              </a:extLst>
            </p:cNvPr>
            <p:cNvSpPr txBox="1"/>
            <p:nvPr/>
          </p:nvSpPr>
          <p:spPr>
            <a:xfrm>
              <a:off x="2215862" y="3510300"/>
              <a:ext cx="3262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好文案能给消费者带来什么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A4B37CC1-1614-4EDB-9A1C-0B769541283F}"/>
                </a:ext>
              </a:extLst>
            </p:cNvPr>
            <p:cNvSpPr/>
            <p:nvPr/>
          </p:nvSpPr>
          <p:spPr>
            <a:xfrm>
              <a:off x="1901712" y="3556623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2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3EF3DF1B-054D-4510-B5FD-13BE7EE5E14E}"/>
              </a:ext>
            </a:extLst>
          </p:cNvPr>
          <p:cNvGrpSpPr/>
          <p:nvPr/>
        </p:nvGrpSpPr>
        <p:grpSpPr>
          <a:xfrm>
            <a:off x="1619672" y="4695567"/>
            <a:ext cx="3833062" cy="400110"/>
            <a:chOff x="1901712" y="4653136"/>
            <a:chExt cx="3833062" cy="400110"/>
          </a:xfrm>
        </p:grpSpPr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xmlns="" id="{DD066752-5EF4-4D0D-9C1C-65C5E8B06BF4}"/>
                </a:ext>
              </a:extLst>
            </p:cNvPr>
            <p:cNvSpPr txBox="1"/>
            <p:nvPr/>
          </p:nvSpPr>
          <p:spPr>
            <a:xfrm>
              <a:off x="2215862" y="4653136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电商文案创作的四种经典模式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BC2CC1A3-DFBD-453D-8DC7-BAC00742385C}"/>
                </a:ext>
              </a:extLst>
            </p:cNvPr>
            <p:cNvSpPr/>
            <p:nvPr/>
          </p:nvSpPr>
          <p:spPr>
            <a:xfrm>
              <a:off x="1901712" y="4708886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xmlns="" id="{029DE203-B024-40C8-BB69-7CB338C9CDBD}"/>
              </a:ext>
            </a:extLst>
          </p:cNvPr>
          <p:cNvCxnSpPr/>
          <p:nvPr/>
        </p:nvCxnSpPr>
        <p:spPr>
          <a:xfrm>
            <a:off x="1187624" y="4482059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9BBA0B69-7528-4BF0-9D3C-17AB18FB756D}"/>
              </a:ext>
            </a:extLst>
          </p:cNvPr>
          <p:cNvCxnSpPr/>
          <p:nvPr/>
        </p:nvCxnSpPr>
        <p:spPr>
          <a:xfrm>
            <a:off x="1187624" y="3779981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D99B3BDF-88A0-4582-BE9B-DF510900BAF0}"/>
              </a:ext>
            </a:extLst>
          </p:cNvPr>
          <p:cNvCxnSpPr/>
          <p:nvPr/>
        </p:nvCxnSpPr>
        <p:spPr>
          <a:xfrm>
            <a:off x="1187624" y="3077903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3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473936" y="199195"/>
            <a:ext cx="2468098" cy="372305"/>
            <a:chOff x="3964019" y="199195"/>
            <a:chExt cx="2468098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964019" y="253195"/>
              <a:ext cx="2268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1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 不像广告的电商文案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32411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三、消费者喜欢什么样的电商文案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50247" y="1727034"/>
            <a:ext cx="8367943" cy="3583449"/>
            <a:chOff x="450247" y="1727034"/>
            <a:chExt cx="8367943" cy="3583449"/>
          </a:xfrm>
        </p:grpSpPr>
        <p:grpSp>
          <p:nvGrpSpPr>
            <p:cNvPr id="74" name="组合 73"/>
            <p:cNvGrpSpPr/>
            <p:nvPr/>
          </p:nvGrpSpPr>
          <p:grpSpPr>
            <a:xfrm>
              <a:off x="450247" y="1727035"/>
              <a:ext cx="3240000" cy="374400"/>
              <a:chOff x="2324" y="1057177"/>
              <a:chExt cx="2728421" cy="374400"/>
            </a:xfrm>
          </p:grpSpPr>
          <p:sp>
            <p:nvSpPr>
              <p:cNvPr id="84" name="矩形 83"/>
              <p:cNvSpPr/>
              <p:nvPr/>
            </p:nvSpPr>
            <p:spPr>
              <a:xfrm>
                <a:off x="2324" y="1057177"/>
                <a:ext cx="2728421" cy="374400"/>
              </a:xfrm>
              <a:prstGeom prst="rect">
                <a:avLst/>
              </a:prstGeom>
              <a:solidFill>
                <a:srgbClr val="EA4357"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solidFill>
                  <a:srgbClr val="EA4357"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</p:sp>
          <p:sp>
            <p:nvSpPr>
              <p:cNvPr id="85" name="矩形 84"/>
              <p:cNvSpPr/>
              <p:nvPr/>
            </p:nvSpPr>
            <p:spPr>
              <a:xfrm>
                <a:off x="2324" y="1057177"/>
                <a:ext cx="2728421" cy="374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92456" tIns="52832" rIns="92456" bIns="52832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1500" b="1" dirty="0">
                    <a:solidFill>
                      <a:srgbClr val="FFFFFF"/>
                    </a:solidFill>
                  </a:rPr>
                  <a:t>网易新闻联合饿了么推出的丧茶文案</a:t>
                </a:r>
                <a:endParaRPr kumimoji="0" lang="zh-CN" alt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微软雅黑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450247" y="2101434"/>
              <a:ext cx="3249236" cy="2160000"/>
              <a:chOff x="2324" y="1431576"/>
              <a:chExt cx="2736199" cy="2160000"/>
            </a:xfrm>
          </p:grpSpPr>
          <p:sp>
            <p:nvSpPr>
              <p:cNvPr id="82" name="矩形 81"/>
              <p:cNvSpPr/>
              <p:nvPr/>
            </p:nvSpPr>
            <p:spPr>
              <a:xfrm>
                <a:off x="2324" y="1431576"/>
                <a:ext cx="2728421" cy="2160000"/>
              </a:xfrm>
              <a:prstGeom prst="rect">
                <a:avLst/>
              </a:prstGeom>
              <a:solidFill>
                <a:srgbClr val="EA4357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ln w="12700" cap="flat" cmpd="sng" algn="ctr">
                <a:solidFill>
                  <a:srgbClr val="EA4357">
                    <a:tint val="40000"/>
                    <a:alpha val="9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  <a:miter lim="800000"/>
              </a:ln>
              <a:effectLst/>
            </p:spPr>
          </p:sp>
          <p:sp>
            <p:nvSpPr>
              <p:cNvPr id="83" name="矩形 82"/>
              <p:cNvSpPr/>
              <p:nvPr/>
            </p:nvSpPr>
            <p:spPr>
              <a:xfrm>
                <a:off x="10102" y="1486993"/>
                <a:ext cx="2728421" cy="15752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69342" tIns="69342" rIns="92456" bIns="104013" numCol="1" spcCol="1270" anchor="t" anchorCtr="0">
                <a:noAutofit/>
              </a:bodyPr>
              <a:lstStyle/>
              <a:p>
                <a:pPr marL="0" lvl="1" indent="72000" defTabSz="577850">
                  <a:lnSpc>
                    <a:spcPct val="15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zh-CN" altLang="en-US" sz="15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楷体" pitchFamily="49" charset="-122"/>
                    <a:ea typeface="楷体" pitchFamily="49" charset="-122"/>
                  </a:rPr>
                  <a:t>一块抄作业的哥们已经有了小孩</a:t>
                </a:r>
              </a:p>
              <a:p>
                <a:pPr marL="0" lvl="1" indent="72000" defTabSz="577850">
                  <a:lnSpc>
                    <a:spcPct val="15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zh-CN" altLang="en-US" sz="15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楷体" pitchFamily="49" charset="-122"/>
                    <a:ea typeface="楷体" pitchFamily="49" charset="-122"/>
                  </a:rPr>
                  <a:t>一块谈理想的上铺丰满得只剩身材</a:t>
                </a:r>
              </a:p>
              <a:p>
                <a:pPr marL="0" lvl="1" indent="72000" defTabSz="577850">
                  <a:lnSpc>
                    <a:spcPct val="15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zh-CN" altLang="en-US" sz="15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楷体" pitchFamily="49" charset="-122"/>
                    <a:ea typeface="楷体" pitchFamily="49" charset="-122"/>
                  </a:rPr>
                  <a:t>我的日子一直不好不坏</a:t>
                </a:r>
              </a:p>
              <a:p>
                <a:pPr marL="0" lvl="1" indent="72000" defTabSz="577850">
                  <a:lnSpc>
                    <a:spcPct val="15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zh-CN" altLang="en-US" sz="15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楷体" pitchFamily="49" charset="-122"/>
                    <a:ea typeface="楷体" pitchFamily="49" charset="-122"/>
                  </a:rPr>
                  <a:t>要不从明天开始关心粮食蔬菜？</a:t>
                </a:r>
                <a:endPara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楷体" pitchFamily="49" charset="-122"/>
                  <a:ea typeface="楷体" pitchFamily="49" charset="-122"/>
                </a:endParaRPr>
              </a:p>
            </p:txBody>
          </p:sp>
        </p:grpSp>
        <p:sp>
          <p:nvSpPr>
            <p:cNvPr id="21" name="MH_Text_1">
              <a:extLst>
                <a:ext uri="{FF2B5EF4-FFF2-40B4-BE49-F238E27FC236}">
                  <a16:creationId xmlns:a16="http://schemas.microsoft.com/office/drawing/2014/main" xmlns="" id="{136FD714-439F-4E7C-8957-1A17151D861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65692" y="4525653"/>
              <a:ext cx="8249471" cy="78483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Wingdings" panose="05000000000000000000" pitchFamily="2" charset="2"/>
                <a:buChar char="n"/>
              </a:pPr>
              <a:r>
                <a:rPr lang="zh-CN" altLang="en-US" dirty="0"/>
                <a:t>丧茶文案，通过赋予商品的个性化，迎合消费者的负面情绪，把生活中那些不如意的事写成文案，以此引起消费者的共鸣。</a:t>
              </a:r>
            </a:p>
          </p:txBody>
        </p:sp>
        <p:pic>
          <p:nvPicPr>
            <p:cNvPr id="7170" name="图片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508" y="1727034"/>
              <a:ext cx="2217028" cy="2484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7171" name="图片 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2770" y="1730526"/>
              <a:ext cx="2205420" cy="2484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388555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473936" y="199195"/>
            <a:ext cx="2467664" cy="372305"/>
            <a:chOff x="3964019" y="199195"/>
            <a:chExt cx="2467664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964019" y="253195"/>
              <a:ext cx="2268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1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 不像广告的电商文案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323683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三、消费者喜欢什么样的电商文案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792960" y="2322257"/>
            <a:ext cx="7584422" cy="2534399"/>
            <a:chOff x="792960" y="2322257"/>
            <a:chExt cx="7584422" cy="2534399"/>
          </a:xfrm>
        </p:grpSpPr>
        <p:grpSp>
          <p:nvGrpSpPr>
            <p:cNvPr id="76" name="组合 75"/>
            <p:cNvGrpSpPr/>
            <p:nvPr/>
          </p:nvGrpSpPr>
          <p:grpSpPr>
            <a:xfrm>
              <a:off x="792960" y="2322257"/>
              <a:ext cx="3960000" cy="374400"/>
              <a:chOff x="1410048" y="1057177"/>
              <a:chExt cx="3334737" cy="374400"/>
            </a:xfrm>
          </p:grpSpPr>
          <p:sp>
            <p:nvSpPr>
              <p:cNvPr id="80" name="矩形 79"/>
              <p:cNvSpPr/>
              <p:nvPr/>
            </p:nvSpPr>
            <p:spPr>
              <a:xfrm>
                <a:off x="1410048" y="1057177"/>
                <a:ext cx="3334737" cy="374400"/>
              </a:xfrm>
              <a:prstGeom prst="rect">
                <a:avLst/>
              </a:prstGeom>
              <a:solidFill>
                <a:srgbClr val="EA4357">
                  <a:hueOff val="-4233772"/>
                  <a:satOff val="-15981"/>
                  <a:lumOff val="-5451"/>
                  <a:alphaOff val="0"/>
                </a:srgbClr>
              </a:solidFill>
              <a:ln w="12700" cap="flat" cmpd="sng" algn="ctr">
                <a:solidFill>
                  <a:srgbClr val="EA4357">
                    <a:hueOff val="-4233772"/>
                    <a:satOff val="-15981"/>
                    <a:lumOff val="-5451"/>
                    <a:alphaOff val="0"/>
                  </a:srgbClr>
                </a:solidFill>
                <a:prstDash val="solid"/>
                <a:miter lim="800000"/>
              </a:ln>
              <a:effectLst/>
            </p:spPr>
          </p:sp>
          <p:sp>
            <p:nvSpPr>
              <p:cNvPr id="81" name="矩形 80"/>
              <p:cNvSpPr/>
              <p:nvPr/>
            </p:nvSpPr>
            <p:spPr>
              <a:xfrm>
                <a:off x="1410048" y="1057177"/>
                <a:ext cx="3334737" cy="374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92456" tIns="52832" rIns="92456" bIns="52832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zh-CN" altLang="en-US" sz="1500" b="1" dirty="0">
                    <a:solidFill>
                      <a:srgbClr val="FFFFFF"/>
                    </a:solidFill>
                  </a:rPr>
                  <a:t>某款电商品牌的核桃枣文案</a:t>
                </a: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792960" y="2696656"/>
              <a:ext cx="3969236" cy="2160000"/>
              <a:chOff x="1410048" y="1431576"/>
              <a:chExt cx="3342515" cy="2160000"/>
            </a:xfrm>
          </p:grpSpPr>
          <p:sp>
            <p:nvSpPr>
              <p:cNvPr id="78" name="矩形 77"/>
              <p:cNvSpPr/>
              <p:nvPr/>
            </p:nvSpPr>
            <p:spPr>
              <a:xfrm>
                <a:off x="1410048" y="1431576"/>
                <a:ext cx="3334737" cy="2160000"/>
              </a:xfrm>
              <a:prstGeom prst="rect">
                <a:avLst/>
              </a:prstGeom>
              <a:solidFill>
                <a:srgbClr val="EA4357">
                  <a:tint val="40000"/>
                  <a:alpha val="90000"/>
                  <a:hueOff val="-4278723"/>
                  <a:satOff val="-14238"/>
                  <a:lumOff val="-1452"/>
                  <a:alphaOff val="0"/>
                </a:srgbClr>
              </a:solidFill>
              <a:ln w="12700" cap="flat" cmpd="sng" algn="ctr">
                <a:solidFill>
                  <a:srgbClr val="EA4357">
                    <a:tint val="40000"/>
                    <a:alpha val="90000"/>
                    <a:hueOff val="-4278723"/>
                    <a:satOff val="-14238"/>
                    <a:lumOff val="-1452"/>
                    <a:alphaOff val="0"/>
                  </a:srgbClr>
                </a:solidFill>
                <a:prstDash val="solid"/>
                <a:miter lim="800000"/>
              </a:ln>
              <a:effectLst/>
            </p:spPr>
          </p:sp>
          <p:sp>
            <p:nvSpPr>
              <p:cNvPr id="79" name="矩形 78"/>
              <p:cNvSpPr/>
              <p:nvPr/>
            </p:nvSpPr>
            <p:spPr>
              <a:xfrm>
                <a:off x="1417826" y="1486992"/>
                <a:ext cx="3334737" cy="18000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69342" tIns="69342" rIns="92456" bIns="104013" numCol="1" spcCol="1270" anchor="t" anchorCtr="0">
                <a:noAutofit/>
              </a:bodyPr>
              <a:lstStyle/>
              <a:p>
                <a:pPr marL="0" lvl="1" indent="72000" defTabSz="577850">
                  <a:lnSpc>
                    <a:spcPct val="15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zh-CN" altLang="en-US" sz="15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楷体" pitchFamily="49" charset="-122"/>
                    <a:ea typeface="楷体" pitchFamily="49" charset="-122"/>
                  </a:rPr>
                  <a:t>幸福趁“枣”“核”你分享</a:t>
                </a:r>
              </a:p>
              <a:p>
                <a:pPr marL="0" lvl="1" indent="72000" defTabSz="577850">
                  <a:lnSpc>
                    <a:spcPct val="15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zh-CN" altLang="en-US" sz="15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楷体" pitchFamily="49" charset="-122"/>
                    <a:ea typeface="楷体" pitchFamily="49" charset="-122"/>
                  </a:rPr>
                  <a:t>孝顺要趁“枣”，健健康康要陪你到老</a:t>
                </a:r>
                <a:endParaRPr lang="en-US" altLang="zh-CN" sz="15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楷体" pitchFamily="49" charset="-122"/>
                  <a:ea typeface="楷体" pitchFamily="49" charset="-122"/>
                </a:endParaRPr>
              </a:p>
              <a:p>
                <a:pPr marL="0" lvl="1" indent="72000" defTabSz="577850">
                  <a:lnSpc>
                    <a:spcPct val="15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zh-CN" altLang="en-US" sz="15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楷体" pitchFamily="49" charset="-122"/>
                    <a:ea typeface="楷体" pitchFamily="49" charset="-122"/>
                  </a:rPr>
                  <a:t>表白要趁“枣”，真真切切知道你对她的好</a:t>
                </a:r>
              </a:p>
              <a:p>
                <a:pPr marL="0" lvl="1" indent="72000" defTabSz="577850">
                  <a:lnSpc>
                    <a:spcPct val="15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zh-CN" altLang="en-US" sz="15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楷体" pitchFamily="49" charset="-122"/>
                    <a:ea typeface="楷体" pitchFamily="49" charset="-122"/>
                  </a:rPr>
                  <a:t>关心要趁“枣”，伴手好礼，分享更味美</a:t>
                </a:r>
              </a:p>
              <a:p>
                <a:pPr marL="0" lvl="1" indent="72000" defTabSz="577850">
                  <a:lnSpc>
                    <a:spcPct val="15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zh-CN" altLang="en-US" sz="15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latin typeface="楷体" pitchFamily="49" charset="-122"/>
                    <a:ea typeface="楷体" pitchFamily="49" charset="-122"/>
                  </a:rPr>
                  <a:t>暖心要趁“枣”，时时刻刻把精力填充</a:t>
                </a:r>
                <a:endParaRPr kumimoji="0" lang="zh-CN" alt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楷体" pitchFamily="49" charset="-122"/>
                  <a:ea typeface="楷体" pitchFamily="49" charset="-122"/>
                </a:endParaRPr>
              </a:p>
            </p:txBody>
          </p:sp>
        </p:grpSp>
        <p:sp>
          <p:nvSpPr>
            <p:cNvPr id="22" name="MH_Text_1">
              <a:extLst>
                <a:ext uri="{FF2B5EF4-FFF2-40B4-BE49-F238E27FC236}">
                  <a16:creationId xmlns:a16="http://schemas.microsoft.com/office/drawing/2014/main" xmlns="" id="{136FD714-439F-4E7C-8957-1A17151D861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177789" y="2340583"/>
              <a:ext cx="3199593" cy="251607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buFont typeface="Wingdings" panose="05000000000000000000" pitchFamily="2" charset="2"/>
                <a:buChar char="n"/>
              </a:pPr>
              <a:r>
                <a:rPr lang="zh-CN" altLang="en-US" dirty="0"/>
                <a:t>在这个文案中，撰写者将红枣的“枣”、核桃的“核”两字进行了谐音联想，不禁让消费者在阅读时感慨其构思巧妙，既突出了核桃枣的商品，又用感性诉求的方式直击消费者的内心，促成购买行动。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86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473936" y="199195"/>
            <a:ext cx="2612674" cy="372305"/>
            <a:chOff x="3964019" y="199195"/>
            <a:chExt cx="2612674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3964019" y="253195"/>
              <a:ext cx="2432391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2 </a:t>
              </a:r>
              <a:r>
                <a:rPr lang="zh-CN" altLang="en-US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具有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权威性的电商文案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468693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三、消费者喜欢什么样的电商文案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2EAB0805-2448-4AB6-B1EA-DE33C0E9F4D3}"/>
              </a:ext>
            </a:extLst>
          </p:cNvPr>
          <p:cNvGrpSpPr/>
          <p:nvPr/>
        </p:nvGrpSpPr>
        <p:grpSpPr>
          <a:xfrm>
            <a:off x="1151373" y="2116343"/>
            <a:ext cx="1325562" cy="660400"/>
            <a:chOff x="1151373" y="4465706"/>
            <a:chExt cx="1325562" cy="660400"/>
          </a:xfrm>
        </p:grpSpPr>
        <p:sp>
          <p:nvSpPr>
            <p:cNvPr id="12" name="MH_Other_1">
              <a:extLst>
                <a:ext uri="{FF2B5EF4-FFF2-40B4-BE49-F238E27FC236}">
                  <a16:creationId xmlns="" xmlns:a16="http://schemas.microsoft.com/office/drawing/2014/main" id="{4D9E8CDB-5F12-4B4A-87C3-0A45216BB974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10403702" flipV="1">
              <a:off x="1151373" y="4953068"/>
              <a:ext cx="1325562" cy="173038"/>
            </a:xfrm>
            <a:prstGeom prst="ellipse">
              <a:avLst/>
            </a:prstGeom>
            <a:gradFill rotWithShape="1">
              <a:gsLst>
                <a:gs pos="0">
                  <a:srgbClr val="797979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8">
              <a:extLst>
                <a:ext uri="{FF2B5EF4-FFF2-40B4-BE49-F238E27FC236}">
                  <a16:creationId xmlns="" xmlns:a16="http://schemas.microsoft.com/office/drawing/2014/main" id="{E0C10EFC-AFDF-4E15-BF80-4810D443F92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flipH="1">
              <a:off x="1357748" y="4465707"/>
              <a:ext cx="207962" cy="485775"/>
            </a:xfrm>
            <a:custGeom>
              <a:avLst/>
              <a:gdLst>
                <a:gd name="connsiteX0" fmla="*/ 0 w 284480"/>
                <a:gd name="connsiteY0" fmla="*/ 0 h 619760"/>
                <a:gd name="connsiteX1" fmla="*/ 284480 w 284480"/>
                <a:gd name="connsiteY1" fmla="*/ 619760 h 619760"/>
                <a:gd name="connsiteX2" fmla="*/ 81280 w 284480"/>
                <a:gd name="connsiteY2" fmla="*/ 619760 h 619760"/>
                <a:gd name="connsiteX3" fmla="*/ 0 w 284480"/>
                <a:gd name="connsiteY3" fmla="*/ 0 h 61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480" h="619760">
                  <a:moveTo>
                    <a:pt x="0" y="0"/>
                  </a:moveTo>
                  <a:lnTo>
                    <a:pt x="284480" y="619760"/>
                  </a:lnTo>
                  <a:lnTo>
                    <a:pt x="81280" y="61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939D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>
                <a:ea typeface="微软雅黑" panose="020B0503020204020204" pitchFamily="34" charset="-122"/>
              </a:endParaRPr>
            </a:p>
          </p:txBody>
        </p:sp>
        <p:sp>
          <p:nvSpPr>
            <p:cNvPr id="14" name="MH_Other_9">
              <a:extLst>
                <a:ext uri="{FF2B5EF4-FFF2-40B4-BE49-F238E27FC236}">
                  <a16:creationId xmlns="" xmlns:a16="http://schemas.microsoft.com/office/drawing/2014/main" id="{C933DA53-8754-4A4C-80AE-25AF7D29A77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 flipH="1">
              <a:off x="1457761" y="4465706"/>
              <a:ext cx="708025" cy="595312"/>
            </a:xfrm>
            <a:custGeom>
              <a:avLst/>
              <a:gdLst>
                <a:gd name="connsiteX0" fmla="*/ 172720 w 965200"/>
                <a:gd name="connsiteY0" fmla="*/ 20320 h 843280"/>
                <a:gd name="connsiteX1" fmla="*/ 822960 w 965200"/>
                <a:gd name="connsiteY1" fmla="*/ 0 h 843280"/>
                <a:gd name="connsiteX2" fmla="*/ 965200 w 965200"/>
                <a:gd name="connsiteY2" fmla="*/ 843280 h 843280"/>
                <a:gd name="connsiteX3" fmla="*/ 0 w 965200"/>
                <a:gd name="connsiteY3" fmla="*/ 731520 h 843280"/>
                <a:gd name="connsiteX4" fmla="*/ 172720 w 965200"/>
                <a:gd name="connsiteY4" fmla="*/ 20320 h 843280"/>
                <a:gd name="connsiteX0" fmla="*/ 187008 w 965200"/>
                <a:gd name="connsiteY0" fmla="*/ 6032 h 843280"/>
                <a:gd name="connsiteX1" fmla="*/ 822960 w 965200"/>
                <a:gd name="connsiteY1" fmla="*/ 0 h 843280"/>
                <a:gd name="connsiteX2" fmla="*/ 965200 w 965200"/>
                <a:gd name="connsiteY2" fmla="*/ 843280 h 843280"/>
                <a:gd name="connsiteX3" fmla="*/ 0 w 965200"/>
                <a:gd name="connsiteY3" fmla="*/ 731520 h 843280"/>
                <a:gd name="connsiteX4" fmla="*/ 187008 w 965200"/>
                <a:gd name="connsiteY4" fmla="*/ 6032 h 84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5200" h="843280">
                  <a:moveTo>
                    <a:pt x="187008" y="6032"/>
                  </a:moveTo>
                  <a:lnTo>
                    <a:pt x="822960" y="0"/>
                  </a:lnTo>
                  <a:lnTo>
                    <a:pt x="965200" y="843280"/>
                  </a:lnTo>
                  <a:lnTo>
                    <a:pt x="0" y="731520"/>
                  </a:lnTo>
                  <a:lnTo>
                    <a:pt x="187008" y="6032"/>
                  </a:lnTo>
                  <a:close/>
                </a:path>
              </a:pathLst>
            </a:custGeom>
            <a:solidFill>
              <a:srgbClr val="56B8C2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dirty="0" smtClean="0">
                  <a:solidFill>
                    <a:srgbClr val="FFFFFF"/>
                  </a:solidFill>
                  <a:ea typeface="微软雅黑" panose="020B0503020204020204" pitchFamily="34" charset="-122"/>
                </a:rPr>
                <a:t>1</a:t>
              </a:r>
              <a:endParaRPr lang="zh-CN" altLang="en-US" sz="2800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43245C82-B477-44CC-9196-68521D41CCDE}"/>
              </a:ext>
            </a:extLst>
          </p:cNvPr>
          <p:cNvSpPr/>
          <p:nvPr/>
        </p:nvSpPr>
        <p:spPr>
          <a:xfrm>
            <a:off x="2286000" y="2116344"/>
            <a:ext cx="5826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ea typeface="微软雅黑" pitchFamily="34" charset="-122"/>
              </a:rPr>
              <a:t>对消费者来说，他们不会轻易购买自己不了解、没有把握的商品，这时如果有某位行家的评价，那么消费者往往会深信不疑</a:t>
            </a:r>
            <a:r>
              <a:rPr lang="zh-CN" altLang="en-US" sz="1400" dirty="0" smtClean="0">
                <a:ea typeface="微软雅黑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4A1211F8-A841-4FF0-8087-F3D69EB7E53A}"/>
              </a:ext>
            </a:extLst>
          </p:cNvPr>
          <p:cNvGrpSpPr/>
          <p:nvPr/>
        </p:nvGrpSpPr>
        <p:grpSpPr>
          <a:xfrm>
            <a:off x="1149786" y="4103838"/>
            <a:ext cx="1325563" cy="655637"/>
            <a:chOff x="1149786" y="1840607"/>
            <a:chExt cx="1325563" cy="655637"/>
          </a:xfrm>
        </p:grpSpPr>
        <p:sp>
          <p:nvSpPr>
            <p:cNvPr id="19" name="MH_Other_3">
              <a:extLst>
                <a:ext uri="{FF2B5EF4-FFF2-40B4-BE49-F238E27FC236}">
                  <a16:creationId xmlns="" xmlns:a16="http://schemas.microsoft.com/office/drawing/2014/main" id="{65B29AE4-526F-4A4D-A5F4-8CD76126B434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 rot="10403702" flipV="1">
              <a:off x="1149786" y="2321619"/>
              <a:ext cx="1325563" cy="174625"/>
            </a:xfrm>
            <a:prstGeom prst="ellipse">
              <a:avLst/>
            </a:prstGeom>
            <a:gradFill rotWithShape="1">
              <a:gsLst>
                <a:gs pos="0">
                  <a:srgbClr val="797979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400" kern="0" dirty="0">
                <a:solidFill>
                  <a:sysClr val="windowText" lastClr="000000"/>
                </a:solidFill>
                <a:latin typeface="Arial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0" name="MH_Other_4">
              <a:extLst>
                <a:ext uri="{FF2B5EF4-FFF2-40B4-BE49-F238E27FC236}">
                  <a16:creationId xmlns="" xmlns:a16="http://schemas.microsoft.com/office/drawing/2014/main" id="{D78CBAAF-79A1-4C5B-89E7-30E9700464F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flipH="1">
              <a:off x="1357748" y="1840607"/>
              <a:ext cx="207962" cy="484187"/>
            </a:xfrm>
            <a:custGeom>
              <a:avLst/>
              <a:gdLst>
                <a:gd name="connsiteX0" fmla="*/ 0 w 284480"/>
                <a:gd name="connsiteY0" fmla="*/ 0 h 619760"/>
                <a:gd name="connsiteX1" fmla="*/ 284480 w 284480"/>
                <a:gd name="connsiteY1" fmla="*/ 619760 h 619760"/>
                <a:gd name="connsiteX2" fmla="*/ 81280 w 284480"/>
                <a:gd name="connsiteY2" fmla="*/ 619760 h 619760"/>
                <a:gd name="connsiteX3" fmla="*/ 0 w 284480"/>
                <a:gd name="connsiteY3" fmla="*/ 0 h 61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480" h="619760">
                  <a:moveTo>
                    <a:pt x="0" y="0"/>
                  </a:moveTo>
                  <a:lnTo>
                    <a:pt x="284480" y="619760"/>
                  </a:lnTo>
                  <a:lnTo>
                    <a:pt x="81280" y="61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540A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 dirty="0">
                <a:ea typeface="微软雅黑" panose="020B0503020204020204" pitchFamily="34" charset="-122"/>
              </a:endParaRPr>
            </a:p>
          </p:txBody>
        </p:sp>
        <p:sp>
          <p:nvSpPr>
            <p:cNvPr id="21" name="MH_Other_5">
              <a:extLst>
                <a:ext uri="{FF2B5EF4-FFF2-40B4-BE49-F238E27FC236}">
                  <a16:creationId xmlns="" xmlns:a16="http://schemas.microsoft.com/office/drawing/2014/main" id="{F6426980-AD97-4B47-89D0-26AC3B9351D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flipH="1">
              <a:off x="1457761" y="1840607"/>
              <a:ext cx="708025" cy="593725"/>
            </a:xfrm>
            <a:custGeom>
              <a:avLst/>
              <a:gdLst>
                <a:gd name="connsiteX0" fmla="*/ 172720 w 965200"/>
                <a:gd name="connsiteY0" fmla="*/ 20320 h 843280"/>
                <a:gd name="connsiteX1" fmla="*/ 822960 w 965200"/>
                <a:gd name="connsiteY1" fmla="*/ 0 h 843280"/>
                <a:gd name="connsiteX2" fmla="*/ 965200 w 965200"/>
                <a:gd name="connsiteY2" fmla="*/ 843280 h 843280"/>
                <a:gd name="connsiteX3" fmla="*/ 0 w 965200"/>
                <a:gd name="connsiteY3" fmla="*/ 731520 h 843280"/>
                <a:gd name="connsiteX4" fmla="*/ 172720 w 965200"/>
                <a:gd name="connsiteY4" fmla="*/ 20320 h 843280"/>
                <a:gd name="connsiteX0" fmla="*/ 187008 w 965200"/>
                <a:gd name="connsiteY0" fmla="*/ 6032 h 843280"/>
                <a:gd name="connsiteX1" fmla="*/ 822960 w 965200"/>
                <a:gd name="connsiteY1" fmla="*/ 0 h 843280"/>
                <a:gd name="connsiteX2" fmla="*/ 965200 w 965200"/>
                <a:gd name="connsiteY2" fmla="*/ 843280 h 843280"/>
                <a:gd name="connsiteX3" fmla="*/ 0 w 965200"/>
                <a:gd name="connsiteY3" fmla="*/ 731520 h 843280"/>
                <a:gd name="connsiteX4" fmla="*/ 187008 w 965200"/>
                <a:gd name="connsiteY4" fmla="*/ 6032 h 84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5200" h="843280">
                  <a:moveTo>
                    <a:pt x="187008" y="6032"/>
                  </a:moveTo>
                  <a:lnTo>
                    <a:pt x="822960" y="0"/>
                  </a:lnTo>
                  <a:lnTo>
                    <a:pt x="965200" y="843280"/>
                  </a:lnTo>
                  <a:lnTo>
                    <a:pt x="0" y="731520"/>
                  </a:lnTo>
                  <a:lnTo>
                    <a:pt x="187008" y="6032"/>
                  </a:lnTo>
                  <a:close/>
                </a:path>
              </a:pathLst>
            </a:custGeom>
            <a:solidFill>
              <a:srgbClr val="F79457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dirty="0" smtClean="0">
                  <a:solidFill>
                    <a:srgbClr val="FFFFFF"/>
                  </a:solidFill>
                  <a:ea typeface="微软雅黑" panose="020B0503020204020204" pitchFamily="34" charset="-122"/>
                </a:rPr>
                <a:t>2</a:t>
              </a:r>
              <a:endParaRPr lang="zh-CN" altLang="en-US" sz="2800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2C399289-E98B-4AC0-A4B4-BA920156BD59}"/>
              </a:ext>
            </a:extLst>
          </p:cNvPr>
          <p:cNvSpPr/>
          <p:nvPr/>
        </p:nvSpPr>
        <p:spPr>
          <a:xfrm>
            <a:off x="2286000" y="4031368"/>
            <a:ext cx="58266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明星效应在任何社交媒体上都是极其有效的，因为好奇心始终长存于人性之中。明星在社交媒体上的一句话、一张图，哪怕只是一个表情，都能引起其粉丝的关注。</a:t>
            </a:r>
          </a:p>
        </p:txBody>
      </p:sp>
      <p:pic>
        <p:nvPicPr>
          <p:cNvPr id="8194" name="图片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28" y="133411"/>
            <a:ext cx="7327680" cy="6465600"/>
          </a:xfrm>
          <a:prstGeom prst="roundRect">
            <a:avLst>
              <a:gd name="adj" fmla="val 1697"/>
            </a:avLst>
          </a:prstGeom>
          <a:solidFill>
            <a:sysClr val="window" lastClr="FFFFFF"/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" name="图片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99" y="116632"/>
            <a:ext cx="6678351" cy="6483363"/>
          </a:xfrm>
          <a:prstGeom prst="roundRect">
            <a:avLst>
              <a:gd name="adj" fmla="val 1697"/>
            </a:avLst>
          </a:prstGeom>
          <a:solidFill>
            <a:sysClr val="window" lastClr="FFFFFF"/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04655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473936" y="199195"/>
            <a:ext cx="3203808" cy="372305"/>
            <a:chOff x="3964019" y="199195"/>
            <a:chExt cx="3203808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964019" y="253195"/>
              <a:ext cx="3009792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用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最少的字写出最经典的文案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05982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三、消费者喜欢什么样的电商文案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71509565-A78C-4DCA-975E-AA812EA2B571}"/>
              </a:ext>
            </a:extLst>
          </p:cNvPr>
          <p:cNvGrpSpPr/>
          <p:nvPr/>
        </p:nvGrpSpPr>
        <p:grpSpPr>
          <a:xfrm>
            <a:off x="1474150" y="1464309"/>
            <a:ext cx="6037679" cy="979758"/>
            <a:chOff x="1871696" y="2012951"/>
            <a:chExt cx="6300704" cy="113649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xmlns="" id="{4295C0EC-EF64-4BB2-9765-93797CAB565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>
              <a:off x="2395806" y="2286476"/>
              <a:ext cx="5776594" cy="737150"/>
            </a:xfrm>
            <a:prstGeom prst="rect">
              <a:avLst/>
            </a:prstGeom>
            <a:solidFill>
              <a:srgbClr val="ECECEC">
                <a:alpha val="91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0000" tIns="0" rIns="14400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3D3D3D"/>
                  </a:solidFill>
                  <a:latin typeface="+mj-ea"/>
                  <a:ea typeface="+mj-ea"/>
                  <a:cs typeface="Arial" pitchFamily="34" charset="0"/>
                </a:rPr>
                <a:t>要以尽可能少的语言和文字表达出商品的精髓</a:t>
              </a:r>
              <a:endParaRPr lang="en-US" altLang="zh-CN" sz="1600" kern="0" dirty="0">
                <a:solidFill>
                  <a:srgbClr val="3D3D3D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xmlns="" id="{5FA888CA-F0EC-45EE-9D28-269F8D578C5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 rot="5845840">
              <a:off x="2320276" y="2584619"/>
              <a:ext cx="549785" cy="579873"/>
            </a:xfrm>
            <a:custGeom>
              <a:avLst/>
              <a:gdLst>
                <a:gd name="connsiteX0" fmla="*/ 0 w 743696"/>
                <a:gd name="connsiteY0" fmla="*/ 761944 h 761944"/>
                <a:gd name="connsiteX1" fmla="*/ 0 w 743696"/>
                <a:gd name="connsiteY1" fmla="*/ 0 h 761944"/>
                <a:gd name="connsiteX2" fmla="*/ 743696 w 743696"/>
                <a:gd name="connsiteY2" fmla="*/ 761944 h 761944"/>
                <a:gd name="connsiteX3" fmla="*/ 0 w 743696"/>
                <a:gd name="connsiteY3" fmla="*/ 761944 h 761944"/>
                <a:gd name="connsiteX0" fmla="*/ 101466 w 743696"/>
                <a:gd name="connsiteY0" fmla="*/ 612656 h 761944"/>
                <a:gd name="connsiteX1" fmla="*/ 0 w 743696"/>
                <a:gd name="connsiteY1" fmla="*/ 0 h 761944"/>
                <a:gd name="connsiteX2" fmla="*/ 743696 w 743696"/>
                <a:gd name="connsiteY2" fmla="*/ 761944 h 761944"/>
                <a:gd name="connsiteX3" fmla="*/ 101466 w 743696"/>
                <a:gd name="connsiteY3" fmla="*/ 612656 h 761944"/>
                <a:gd name="connsiteX0" fmla="*/ 101466 w 792598"/>
                <a:gd name="connsiteY0" fmla="*/ 612656 h 791167"/>
                <a:gd name="connsiteX1" fmla="*/ 0 w 792598"/>
                <a:gd name="connsiteY1" fmla="*/ 0 h 791167"/>
                <a:gd name="connsiteX2" fmla="*/ 792598 w 792598"/>
                <a:gd name="connsiteY2" fmla="*/ 791167 h 791167"/>
                <a:gd name="connsiteX3" fmla="*/ 101466 w 792598"/>
                <a:gd name="connsiteY3" fmla="*/ 612656 h 791167"/>
                <a:gd name="connsiteX0" fmla="*/ 120334 w 792598"/>
                <a:gd name="connsiteY0" fmla="*/ 619108 h 791167"/>
                <a:gd name="connsiteX1" fmla="*/ 0 w 792598"/>
                <a:gd name="connsiteY1" fmla="*/ 0 h 791167"/>
                <a:gd name="connsiteX2" fmla="*/ 792598 w 792598"/>
                <a:gd name="connsiteY2" fmla="*/ 791167 h 791167"/>
                <a:gd name="connsiteX3" fmla="*/ 120334 w 792598"/>
                <a:gd name="connsiteY3" fmla="*/ 619108 h 791167"/>
                <a:gd name="connsiteX0" fmla="*/ 95498 w 767762"/>
                <a:gd name="connsiteY0" fmla="*/ 635616 h 807675"/>
                <a:gd name="connsiteX1" fmla="*/ 0 w 767762"/>
                <a:gd name="connsiteY1" fmla="*/ 0 h 807675"/>
                <a:gd name="connsiteX2" fmla="*/ 767762 w 767762"/>
                <a:gd name="connsiteY2" fmla="*/ 807675 h 807675"/>
                <a:gd name="connsiteX3" fmla="*/ 95498 w 767762"/>
                <a:gd name="connsiteY3" fmla="*/ 635616 h 807675"/>
                <a:gd name="connsiteX0" fmla="*/ 87796 w 767762"/>
                <a:gd name="connsiteY0" fmla="*/ 645483 h 807675"/>
                <a:gd name="connsiteX1" fmla="*/ 0 w 767762"/>
                <a:gd name="connsiteY1" fmla="*/ 0 h 807675"/>
                <a:gd name="connsiteX2" fmla="*/ 767762 w 767762"/>
                <a:gd name="connsiteY2" fmla="*/ 807675 h 807675"/>
                <a:gd name="connsiteX3" fmla="*/ 87796 w 767762"/>
                <a:gd name="connsiteY3" fmla="*/ 645483 h 807675"/>
                <a:gd name="connsiteX0" fmla="*/ 74511 w 767762"/>
                <a:gd name="connsiteY0" fmla="*/ 647190 h 807675"/>
                <a:gd name="connsiteX1" fmla="*/ 0 w 767762"/>
                <a:gd name="connsiteY1" fmla="*/ 0 h 807675"/>
                <a:gd name="connsiteX2" fmla="*/ 767762 w 767762"/>
                <a:gd name="connsiteY2" fmla="*/ 807675 h 807675"/>
                <a:gd name="connsiteX3" fmla="*/ 74511 w 767762"/>
                <a:gd name="connsiteY3" fmla="*/ 647190 h 807675"/>
                <a:gd name="connsiteX0" fmla="*/ 90684 w 783935"/>
                <a:gd name="connsiteY0" fmla="*/ 667304 h 827789"/>
                <a:gd name="connsiteX1" fmla="*/ 0 w 783935"/>
                <a:gd name="connsiteY1" fmla="*/ 0 h 827789"/>
                <a:gd name="connsiteX2" fmla="*/ 783935 w 783935"/>
                <a:gd name="connsiteY2" fmla="*/ 827789 h 827789"/>
                <a:gd name="connsiteX3" fmla="*/ 90684 w 783935"/>
                <a:gd name="connsiteY3" fmla="*/ 667304 h 827789"/>
                <a:gd name="connsiteX0" fmla="*/ 20936 w 783935"/>
                <a:gd name="connsiteY0" fmla="*/ 598168 h 827789"/>
                <a:gd name="connsiteX1" fmla="*/ 0 w 783935"/>
                <a:gd name="connsiteY1" fmla="*/ 0 h 827789"/>
                <a:gd name="connsiteX2" fmla="*/ 783935 w 783935"/>
                <a:gd name="connsiteY2" fmla="*/ 827789 h 827789"/>
                <a:gd name="connsiteX3" fmla="*/ 20936 w 783935"/>
                <a:gd name="connsiteY3" fmla="*/ 598168 h 827789"/>
                <a:gd name="connsiteX0" fmla="*/ 0 w 793093"/>
                <a:gd name="connsiteY0" fmla="*/ 566328 h 827789"/>
                <a:gd name="connsiteX1" fmla="*/ 9158 w 793093"/>
                <a:gd name="connsiteY1" fmla="*/ 0 h 827789"/>
                <a:gd name="connsiteX2" fmla="*/ 793093 w 793093"/>
                <a:gd name="connsiteY2" fmla="*/ 827789 h 827789"/>
                <a:gd name="connsiteX3" fmla="*/ 0 w 793093"/>
                <a:gd name="connsiteY3" fmla="*/ 566328 h 827789"/>
                <a:gd name="connsiteX0" fmla="*/ 0 w 796411"/>
                <a:gd name="connsiteY0" fmla="*/ 541247 h 827789"/>
                <a:gd name="connsiteX1" fmla="*/ 12476 w 796411"/>
                <a:gd name="connsiteY1" fmla="*/ 0 h 827789"/>
                <a:gd name="connsiteX2" fmla="*/ 796411 w 796411"/>
                <a:gd name="connsiteY2" fmla="*/ 827789 h 827789"/>
                <a:gd name="connsiteX3" fmla="*/ 0 w 796411"/>
                <a:gd name="connsiteY3" fmla="*/ 541247 h 8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6411" h="827789">
                  <a:moveTo>
                    <a:pt x="0" y="541247"/>
                  </a:moveTo>
                  <a:lnTo>
                    <a:pt x="12476" y="0"/>
                  </a:lnTo>
                  <a:lnTo>
                    <a:pt x="796411" y="827789"/>
                  </a:lnTo>
                  <a:lnTo>
                    <a:pt x="0" y="541247"/>
                  </a:lnTo>
                  <a:close/>
                </a:path>
              </a:pathLst>
            </a:custGeom>
            <a:solidFill>
              <a:srgbClr val="E84C22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MH_Other_2">
              <a:extLst>
                <a:ext uri="{FF2B5EF4-FFF2-40B4-BE49-F238E27FC236}">
                  <a16:creationId xmlns:a16="http://schemas.microsoft.com/office/drawing/2014/main" xmlns="" id="{469332FF-C27E-478E-B940-A7164F9AA9B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auto">
            <a:xfrm rot="13280470">
              <a:off x="1871696" y="2300127"/>
              <a:ext cx="698856" cy="653724"/>
            </a:xfrm>
            <a:custGeom>
              <a:avLst/>
              <a:gdLst>
                <a:gd name="connsiteX0" fmla="*/ 0 w 910821"/>
                <a:gd name="connsiteY0" fmla="*/ 1025533 h 1025533"/>
                <a:gd name="connsiteX1" fmla="*/ 0 w 910821"/>
                <a:gd name="connsiteY1" fmla="*/ 0 h 1025533"/>
                <a:gd name="connsiteX2" fmla="*/ 910821 w 910821"/>
                <a:gd name="connsiteY2" fmla="*/ 1025533 h 1025533"/>
                <a:gd name="connsiteX3" fmla="*/ 0 w 910821"/>
                <a:gd name="connsiteY3" fmla="*/ 1025533 h 1025533"/>
                <a:gd name="connsiteX0" fmla="*/ 261070 w 1171891"/>
                <a:gd name="connsiteY0" fmla="*/ 1095334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61070 w 1171891"/>
                <a:gd name="connsiteY3" fmla="*/ 1095334 h 1095334"/>
                <a:gd name="connsiteX0" fmla="*/ 268755 w 1171891"/>
                <a:gd name="connsiteY0" fmla="*/ 809050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68755 w 1171891"/>
                <a:gd name="connsiteY3" fmla="*/ 809050 h 1095334"/>
                <a:gd name="connsiteX0" fmla="*/ 250920 w 1171891"/>
                <a:gd name="connsiteY0" fmla="*/ 910210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50920 w 1171891"/>
                <a:gd name="connsiteY3" fmla="*/ 910210 h 1095334"/>
                <a:gd name="connsiteX0" fmla="*/ 209191 w 1171891"/>
                <a:gd name="connsiteY0" fmla="*/ 970649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09191 w 1171891"/>
                <a:gd name="connsiteY3" fmla="*/ 970649 h 109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891" h="1095334">
                  <a:moveTo>
                    <a:pt x="209191" y="970649"/>
                  </a:moveTo>
                  <a:lnTo>
                    <a:pt x="0" y="0"/>
                  </a:lnTo>
                  <a:lnTo>
                    <a:pt x="1171891" y="1095334"/>
                  </a:lnTo>
                  <a:lnTo>
                    <a:pt x="209191" y="970649"/>
                  </a:lnTo>
                  <a:close/>
                </a:path>
              </a:pathLst>
            </a:custGeom>
            <a:solidFill>
              <a:srgbClr val="E84C2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MH_Other_3">
              <a:extLst>
                <a:ext uri="{FF2B5EF4-FFF2-40B4-BE49-F238E27FC236}">
                  <a16:creationId xmlns:a16="http://schemas.microsoft.com/office/drawing/2014/main" xmlns="" id="{F2DE5D32-0EF5-4796-B0D5-DCDAB54450C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auto">
            <a:xfrm rot="19799076">
              <a:off x="2348997" y="2012951"/>
              <a:ext cx="397979" cy="791855"/>
            </a:xfrm>
            <a:custGeom>
              <a:avLst/>
              <a:gdLst>
                <a:gd name="connsiteX0" fmla="*/ 0 w 488035"/>
                <a:gd name="connsiteY0" fmla="*/ 947217 h 947217"/>
                <a:gd name="connsiteX1" fmla="*/ 0 w 488035"/>
                <a:gd name="connsiteY1" fmla="*/ 0 h 947217"/>
                <a:gd name="connsiteX2" fmla="*/ 488035 w 488035"/>
                <a:gd name="connsiteY2" fmla="*/ 947217 h 947217"/>
                <a:gd name="connsiteX3" fmla="*/ 0 w 488035"/>
                <a:gd name="connsiteY3" fmla="*/ 947217 h 947217"/>
                <a:gd name="connsiteX0" fmla="*/ 0 w 666595"/>
                <a:gd name="connsiteY0" fmla="*/ 947217 h 1327361"/>
                <a:gd name="connsiteX1" fmla="*/ 0 w 666595"/>
                <a:gd name="connsiteY1" fmla="*/ 0 h 1327361"/>
                <a:gd name="connsiteX2" fmla="*/ 666595 w 666595"/>
                <a:gd name="connsiteY2" fmla="*/ 1327361 h 1327361"/>
                <a:gd name="connsiteX3" fmla="*/ 0 w 666595"/>
                <a:gd name="connsiteY3" fmla="*/ 947217 h 1327361"/>
                <a:gd name="connsiteX0" fmla="*/ 113488 w 666595"/>
                <a:gd name="connsiteY0" fmla="*/ 932497 h 1327361"/>
                <a:gd name="connsiteX1" fmla="*/ 0 w 666595"/>
                <a:gd name="connsiteY1" fmla="*/ 0 h 1327361"/>
                <a:gd name="connsiteX2" fmla="*/ 666595 w 666595"/>
                <a:gd name="connsiteY2" fmla="*/ 1327361 h 1327361"/>
                <a:gd name="connsiteX3" fmla="*/ 113488 w 666595"/>
                <a:gd name="connsiteY3" fmla="*/ 932497 h 1327361"/>
                <a:gd name="connsiteX0" fmla="*/ 180552 w 666595"/>
                <a:gd name="connsiteY0" fmla="*/ 923240 h 1327361"/>
                <a:gd name="connsiteX1" fmla="*/ 0 w 666595"/>
                <a:gd name="connsiteY1" fmla="*/ 0 h 1327361"/>
                <a:gd name="connsiteX2" fmla="*/ 666595 w 666595"/>
                <a:gd name="connsiteY2" fmla="*/ 1327361 h 1327361"/>
                <a:gd name="connsiteX3" fmla="*/ 180552 w 666595"/>
                <a:gd name="connsiteY3" fmla="*/ 923240 h 132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595" h="1327361">
                  <a:moveTo>
                    <a:pt x="180552" y="923240"/>
                  </a:moveTo>
                  <a:lnTo>
                    <a:pt x="0" y="0"/>
                  </a:lnTo>
                  <a:lnTo>
                    <a:pt x="666595" y="1327361"/>
                  </a:lnTo>
                  <a:lnTo>
                    <a:pt x="180552" y="923240"/>
                  </a:lnTo>
                  <a:close/>
                </a:path>
              </a:pathLst>
            </a:custGeom>
            <a:solidFill>
              <a:srgbClr val="E84C2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MH_Other_4">
              <a:extLst>
                <a:ext uri="{FF2B5EF4-FFF2-40B4-BE49-F238E27FC236}">
                  <a16:creationId xmlns:a16="http://schemas.microsoft.com/office/drawing/2014/main" xmlns="" id="{DF5C16D4-6AF6-4DD8-A1C3-5B8947C6207D}"/>
                </a:ext>
              </a:extLst>
            </p:cNvPr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2171360" y="2468395"/>
              <a:ext cx="402082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zh-CN" sz="2000" b="1" dirty="0">
                  <a:solidFill>
                    <a:srgbClr val="FFFFFF"/>
                  </a:solidFill>
                  <a:latin typeface="Arial Narrow" pitchFamily="34" charset="0"/>
                  <a:ea typeface="微软雅黑" pitchFamily="34" charset="-122"/>
                  <a:cs typeface="Times New Roman" pitchFamily="18" charset="0"/>
                </a:rPr>
                <a:t>1</a:t>
              </a:r>
              <a:endParaRPr lang="zh-CN" altLang="en-US" sz="2000" b="1" dirty="0">
                <a:solidFill>
                  <a:srgbClr val="FFFFFF"/>
                </a:solidFill>
                <a:latin typeface="Arial Narrow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D7208A8A-D44D-4086-9AAE-9C816135BBCB}"/>
              </a:ext>
            </a:extLst>
          </p:cNvPr>
          <p:cNvGrpSpPr/>
          <p:nvPr/>
        </p:nvGrpSpPr>
        <p:grpSpPr>
          <a:xfrm>
            <a:off x="1474150" y="2825939"/>
            <a:ext cx="6037679" cy="979758"/>
            <a:chOff x="1871696" y="2012951"/>
            <a:chExt cx="6300704" cy="1136497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xmlns="" id="{1E388253-1C8A-4C51-87C9-39A2DE472C8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2395806" y="2286476"/>
              <a:ext cx="5776594" cy="737150"/>
            </a:xfrm>
            <a:prstGeom prst="rect">
              <a:avLst/>
            </a:prstGeom>
            <a:solidFill>
              <a:srgbClr val="ECECEC">
                <a:alpha val="91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0000" tIns="0" rIns="14400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3D3D3D"/>
                  </a:solidFill>
                  <a:latin typeface="+mj-ea"/>
                  <a:ea typeface="+mj-ea"/>
                  <a:cs typeface="Arial" pitchFamily="34" charset="0"/>
                </a:rPr>
                <a:t>要摒弃任何无用的、与商品无关的信息，以实现有效的信息传播</a:t>
              </a:r>
              <a:endParaRPr lang="en-US" altLang="zh-CN" sz="1600" kern="0" dirty="0">
                <a:solidFill>
                  <a:srgbClr val="3D3D3D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19" name="MH_Other_1">
              <a:extLst>
                <a:ext uri="{FF2B5EF4-FFF2-40B4-BE49-F238E27FC236}">
                  <a16:creationId xmlns:a16="http://schemas.microsoft.com/office/drawing/2014/main" xmlns="" id="{5B51BC65-3CAC-4596-B5C9-3ED2AFFB8F23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 rot="5845840">
              <a:off x="2320276" y="2584619"/>
              <a:ext cx="549785" cy="579873"/>
            </a:xfrm>
            <a:custGeom>
              <a:avLst/>
              <a:gdLst>
                <a:gd name="connsiteX0" fmla="*/ 0 w 743696"/>
                <a:gd name="connsiteY0" fmla="*/ 761944 h 761944"/>
                <a:gd name="connsiteX1" fmla="*/ 0 w 743696"/>
                <a:gd name="connsiteY1" fmla="*/ 0 h 761944"/>
                <a:gd name="connsiteX2" fmla="*/ 743696 w 743696"/>
                <a:gd name="connsiteY2" fmla="*/ 761944 h 761944"/>
                <a:gd name="connsiteX3" fmla="*/ 0 w 743696"/>
                <a:gd name="connsiteY3" fmla="*/ 761944 h 761944"/>
                <a:gd name="connsiteX0" fmla="*/ 101466 w 743696"/>
                <a:gd name="connsiteY0" fmla="*/ 612656 h 761944"/>
                <a:gd name="connsiteX1" fmla="*/ 0 w 743696"/>
                <a:gd name="connsiteY1" fmla="*/ 0 h 761944"/>
                <a:gd name="connsiteX2" fmla="*/ 743696 w 743696"/>
                <a:gd name="connsiteY2" fmla="*/ 761944 h 761944"/>
                <a:gd name="connsiteX3" fmla="*/ 101466 w 743696"/>
                <a:gd name="connsiteY3" fmla="*/ 612656 h 761944"/>
                <a:gd name="connsiteX0" fmla="*/ 101466 w 792598"/>
                <a:gd name="connsiteY0" fmla="*/ 612656 h 791167"/>
                <a:gd name="connsiteX1" fmla="*/ 0 w 792598"/>
                <a:gd name="connsiteY1" fmla="*/ 0 h 791167"/>
                <a:gd name="connsiteX2" fmla="*/ 792598 w 792598"/>
                <a:gd name="connsiteY2" fmla="*/ 791167 h 791167"/>
                <a:gd name="connsiteX3" fmla="*/ 101466 w 792598"/>
                <a:gd name="connsiteY3" fmla="*/ 612656 h 791167"/>
                <a:gd name="connsiteX0" fmla="*/ 120334 w 792598"/>
                <a:gd name="connsiteY0" fmla="*/ 619108 h 791167"/>
                <a:gd name="connsiteX1" fmla="*/ 0 w 792598"/>
                <a:gd name="connsiteY1" fmla="*/ 0 h 791167"/>
                <a:gd name="connsiteX2" fmla="*/ 792598 w 792598"/>
                <a:gd name="connsiteY2" fmla="*/ 791167 h 791167"/>
                <a:gd name="connsiteX3" fmla="*/ 120334 w 792598"/>
                <a:gd name="connsiteY3" fmla="*/ 619108 h 791167"/>
                <a:gd name="connsiteX0" fmla="*/ 95498 w 767762"/>
                <a:gd name="connsiteY0" fmla="*/ 635616 h 807675"/>
                <a:gd name="connsiteX1" fmla="*/ 0 w 767762"/>
                <a:gd name="connsiteY1" fmla="*/ 0 h 807675"/>
                <a:gd name="connsiteX2" fmla="*/ 767762 w 767762"/>
                <a:gd name="connsiteY2" fmla="*/ 807675 h 807675"/>
                <a:gd name="connsiteX3" fmla="*/ 95498 w 767762"/>
                <a:gd name="connsiteY3" fmla="*/ 635616 h 807675"/>
                <a:gd name="connsiteX0" fmla="*/ 87796 w 767762"/>
                <a:gd name="connsiteY0" fmla="*/ 645483 h 807675"/>
                <a:gd name="connsiteX1" fmla="*/ 0 w 767762"/>
                <a:gd name="connsiteY1" fmla="*/ 0 h 807675"/>
                <a:gd name="connsiteX2" fmla="*/ 767762 w 767762"/>
                <a:gd name="connsiteY2" fmla="*/ 807675 h 807675"/>
                <a:gd name="connsiteX3" fmla="*/ 87796 w 767762"/>
                <a:gd name="connsiteY3" fmla="*/ 645483 h 807675"/>
                <a:gd name="connsiteX0" fmla="*/ 74511 w 767762"/>
                <a:gd name="connsiteY0" fmla="*/ 647190 h 807675"/>
                <a:gd name="connsiteX1" fmla="*/ 0 w 767762"/>
                <a:gd name="connsiteY1" fmla="*/ 0 h 807675"/>
                <a:gd name="connsiteX2" fmla="*/ 767762 w 767762"/>
                <a:gd name="connsiteY2" fmla="*/ 807675 h 807675"/>
                <a:gd name="connsiteX3" fmla="*/ 74511 w 767762"/>
                <a:gd name="connsiteY3" fmla="*/ 647190 h 807675"/>
                <a:gd name="connsiteX0" fmla="*/ 90684 w 783935"/>
                <a:gd name="connsiteY0" fmla="*/ 667304 h 827789"/>
                <a:gd name="connsiteX1" fmla="*/ 0 w 783935"/>
                <a:gd name="connsiteY1" fmla="*/ 0 h 827789"/>
                <a:gd name="connsiteX2" fmla="*/ 783935 w 783935"/>
                <a:gd name="connsiteY2" fmla="*/ 827789 h 827789"/>
                <a:gd name="connsiteX3" fmla="*/ 90684 w 783935"/>
                <a:gd name="connsiteY3" fmla="*/ 667304 h 827789"/>
                <a:gd name="connsiteX0" fmla="*/ 20936 w 783935"/>
                <a:gd name="connsiteY0" fmla="*/ 598168 h 827789"/>
                <a:gd name="connsiteX1" fmla="*/ 0 w 783935"/>
                <a:gd name="connsiteY1" fmla="*/ 0 h 827789"/>
                <a:gd name="connsiteX2" fmla="*/ 783935 w 783935"/>
                <a:gd name="connsiteY2" fmla="*/ 827789 h 827789"/>
                <a:gd name="connsiteX3" fmla="*/ 20936 w 783935"/>
                <a:gd name="connsiteY3" fmla="*/ 598168 h 827789"/>
                <a:gd name="connsiteX0" fmla="*/ 0 w 793093"/>
                <a:gd name="connsiteY0" fmla="*/ 566328 h 827789"/>
                <a:gd name="connsiteX1" fmla="*/ 9158 w 793093"/>
                <a:gd name="connsiteY1" fmla="*/ 0 h 827789"/>
                <a:gd name="connsiteX2" fmla="*/ 793093 w 793093"/>
                <a:gd name="connsiteY2" fmla="*/ 827789 h 827789"/>
                <a:gd name="connsiteX3" fmla="*/ 0 w 793093"/>
                <a:gd name="connsiteY3" fmla="*/ 566328 h 827789"/>
                <a:gd name="connsiteX0" fmla="*/ 0 w 796411"/>
                <a:gd name="connsiteY0" fmla="*/ 541247 h 827789"/>
                <a:gd name="connsiteX1" fmla="*/ 12476 w 796411"/>
                <a:gd name="connsiteY1" fmla="*/ 0 h 827789"/>
                <a:gd name="connsiteX2" fmla="*/ 796411 w 796411"/>
                <a:gd name="connsiteY2" fmla="*/ 827789 h 827789"/>
                <a:gd name="connsiteX3" fmla="*/ 0 w 796411"/>
                <a:gd name="connsiteY3" fmla="*/ 541247 h 8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6411" h="827789">
                  <a:moveTo>
                    <a:pt x="0" y="541247"/>
                  </a:moveTo>
                  <a:lnTo>
                    <a:pt x="12476" y="0"/>
                  </a:lnTo>
                  <a:lnTo>
                    <a:pt x="796411" y="827789"/>
                  </a:lnTo>
                  <a:lnTo>
                    <a:pt x="0" y="541247"/>
                  </a:lnTo>
                  <a:close/>
                </a:path>
              </a:pathLst>
            </a:custGeom>
            <a:solidFill>
              <a:srgbClr val="E84C22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MH_Other_2">
              <a:extLst>
                <a:ext uri="{FF2B5EF4-FFF2-40B4-BE49-F238E27FC236}">
                  <a16:creationId xmlns:a16="http://schemas.microsoft.com/office/drawing/2014/main" xmlns="" id="{41EB0BC2-151D-4345-B36F-DFC8811A08F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 rot="13280470">
              <a:off x="1871696" y="2300127"/>
              <a:ext cx="698856" cy="653724"/>
            </a:xfrm>
            <a:custGeom>
              <a:avLst/>
              <a:gdLst>
                <a:gd name="connsiteX0" fmla="*/ 0 w 910821"/>
                <a:gd name="connsiteY0" fmla="*/ 1025533 h 1025533"/>
                <a:gd name="connsiteX1" fmla="*/ 0 w 910821"/>
                <a:gd name="connsiteY1" fmla="*/ 0 h 1025533"/>
                <a:gd name="connsiteX2" fmla="*/ 910821 w 910821"/>
                <a:gd name="connsiteY2" fmla="*/ 1025533 h 1025533"/>
                <a:gd name="connsiteX3" fmla="*/ 0 w 910821"/>
                <a:gd name="connsiteY3" fmla="*/ 1025533 h 1025533"/>
                <a:gd name="connsiteX0" fmla="*/ 261070 w 1171891"/>
                <a:gd name="connsiteY0" fmla="*/ 1095334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61070 w 1171891"/>
                <a:gd name="connsiteY3" fmla="*/ 1095334 h 1095334"/>
                <a:gd name="connsiteX0" fmla="*/ 268755 w 1171891"/>
                <a:gd name="connsiteY0" fmla="*/ 809050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68755 w 1171891"/>
                <a:gd name="connsiteY3" fmla="*/ 809050 h 1095334"/>
                <a:gd name="connsiteX0" fmla="*/ 250920 w 1171891"/>
                <a:gd name="connsiteY0" fmla="*/ 910210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50920 w 1171891"/>
                <a:gd name="connsiteY3" fmla="*/ 910210 h 1095334"/>
                <a:gd name="connsiteX0" fmla="*/ 209191 w 1171891"/>
                <a:gd name="connsiteY0" fmla="*/ 970649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09191 w 1171891"/>
                <a:gd name="connsiteY3" fmla="*/ 970649 h 109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891" h="1095334">
                  <a:moveTo>
                    <a:pt x="209191" y="970649"/>
                  </a:moveTo>
                  <a:lnTo>
                    <a:pt x="0" y="0"/>
                  </a:lnTo>
                  <a:lnTo>
                    <a:pt x="1171891" y="1095334"/>
                  </a:lnTo>
                  <a:lnTo>
                    <a:pt x="209191" y="970649"/>
                  </a:lnTo>
                  <a:close/>
                </a:path>
              </a:pathLst>
            </a:custGeom>
            <a:solidFill>
              <a:srgbClr val="E84C2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MH_Other_3">
              <a:extLst>
                <a:ext uri="{FF2B5EF4-FFF2-40B4-BE49-F238E27FC236}">
                  <a16:creationId xmlns:a16="http://schemas.microsoft.com/office/drawing/2014/main" xmlns="" id="{998FC727-5EF7-4CC9-BCE5-0FD91E49AFE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 rot="19799076">
              <a:off x="2348997" y="2012951"/>
              <a:ext cx="397979" cy="791855"/>
            </a:xfrm>
            <a:custGeom>
              <a:avLst/>
              <a:gdLst>
                <a:gd name="connsiteX0" fmla="*/ 0 w 488035"/>
                <a:gd name="connsiteY0" fmla="*/ 947217 h 947217"/>
                <a:gd name="connsiteX1" fmla="*/ 0 w 488035"/>
                <a:gd name="connsiteY1" fmla="*/ 0 h 947217"/>
                <a:gd name="connsiteX2" fmla="*/ 488035 w 488035"/>
                <a:gd name="connsiteY2" fmla="*/ 947217 h 947217"/>
                <a:gd name="connsiteX3" fmla="*/ 0 w 488035"/>
                <a:gd name="connsiteY3" fmla="*/ 947217 h 947217"/>
                <a:gd name="connsiteX0" fmla="*/ 0 w 666595"/>
                <a:gd name="connsiteY0" fmla="*/ 947217 h 1327361"/>
                <a:gd name="connsiteX1" fmla="*/ 0 w 666595"/>
                <a:gd name="connsiteY1" fmla="*/ 0 h 1327361"/>
                <a:gd name="connsiteX2" fmla="*/ 666595 w 666595"/>
                <a:gd name="connsiteY2" fmla="*/ 1327361 h 1327361"/>
                <a:gd name="connsiteX3" fmla="*/ 0 w 666595"/>
                <a:gd name="connsiteY3" fmla="*/ 947217 h 1327361"/>
                <a:gd name="connsiteX0" fmla="*/ 113488 w 666595"/>
                <a:gd name="connsiteY0" fmla="*/ 932497 h 1327361"/>
                <a:gd name="connsiteX1" fmla="*/ 0 w 666595"/>
                <a:gd name="connsiteY1" fmla="*/ 0 h 1327361"/>
                <a:gd name="connsiteX2" fmla="*/ 666595 w 666595"/>
                <a:gd name="connsiteY2" fmla="*/ 1327361 h 1327361"/>
                <a:gd name="connsiteX3" fmla="*/ 113488 w 666595"/>
                <a:gd name="connsiteY3" fmla="*/ 932497 h 1327361"/>
                <a:gd name="connsiteX0" fmla="*/ 180552 w 666595"/>
                <a:gd name="connsiteY0" fmla="*/ 923240 h 1327361"/>
                <a:gd name="connsiteX1" fmla="*/ 0 w 666595"/>
                <a:gd name="connsiteY1" fmla="*/ 0 h 1327361"/>
                <a:gd name="connsiteX2" fmla="*/ 666595 w 666595"/>
                <a:gd name="connsiteY2" fmla="*/ 1327361 h 1327361"/>
                <a:gd name="connsiteX3" fmla="*/ 180552 w 666595"/>
                <a:gd name="connsiteY3" fmla="*/ 923240 h 132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595" h="1327361">
                  <a:moveTo>
                    <a:pt x="180552" y="923240"/>
                  </a:moveTo>
                  <a:lnTo>
                    <a:pt x="0" y="0"/>
                  </a:lnTo>
                  <a:lnTo>
                    <a:pt x="666595" y="1327361"/>
                  </a:lnTo>
                  <a:lnTo>
                    <a:pt x="180552" y="923240"/>
                  </a:lnTo>
                  <a:close/>
                </a:path>
              </a:pathLst>
            </a:custGeom>
            <a:solidFill>
              <a:srgbClr val="E84C2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MH_Other_4">
              <a:extLst>
                <a:ext uri="{FF2B5EF4-FFF2-40B4-BE49-F238E27FC236}">
                  <a16:creationId xmlns:a16="http://schemas.microsoft.com/office/drawing/2014/main" xmlns="" id="{E7B2A525-A183-437D-9D7B-58C1431F2C72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2171360" y="2468395"/>
              <a:ext cx="402082" cy="39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zh-CN" sz="2000" b="1" dirty="0">
                  <a:solidFill>
                    <a:srgbClr val="FFFFFF"/>
                  </a:solidFill>
                  <a:latin typeface="Arial Narrow" pitchFamily="34" charset="0"/>
                  <a:ea typeface="微软雅黑" pitchFamily="34" charset="-122"/>
                  <a:cs typeface="Times New Roman" pitchFamily="18" charset="0"/>
                </a:rPr>
                <a:t>2</a:t>
              </a:r>
              <a:endParaRPr lang="zh-CN" altLang="en-US" sz="2000" b="1" dirty="0">
                <a:solidFill>
                  <a:srgbClr val="FFFFFF"/>
                </a:solidFill>
                <a:latin typeface="Arial Narrow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01B68469-BD20-44E2-9C6C-C252790C9A8E}"/>
              </a:ext>
            </a:extLst>
          </p:cNvPr>
          <p:cNvGrpSpPr/>
          <p:nvPr/>
        </p:nvGrpSpPr>
        <p:grpSpPr>
          <a:xfrm>
            <a:off x="1474150" y="4270434"/>
            <a:ext cx="6037679" cy="979758"/>
            <a:chOff x="1871696" y="2012951"/>
            <a:chExt cx="6300704" cy="1136497"/>
          </a:xfrm>
        </p:grpSpPr>
        <p:sp>
          <p:nvSpPr>
            <p:cNvPr id="25" name="MH_SubTitle_1">
              <a:extLst>
                <a:ext uri="{FF2B5EF4-FFF2-40B4-BE49-F238E27FC236}">
                  <a16:creationId xmlns:a16="http://schemas.microsoft.com/office/drawing/2014/main" xmlns="" id="{C1086A53-E09E-4212-96F6-EF459822908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>
              <a:off x="2395806" y="2286476"/>
              <a:ext cx="5776594" cy="737150"/>
            </a:xfrm>
            <a:prstGeom prst="rect">
              <a:avLst/>
            </a:prstGeom>
            <a:solidFill>
              <a:srgbClr val="ECECEC">
                <a:alpha val="91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0000" tIns="0" rIns="144000" bIns="0" anchor="ctr">
              <a:norm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1600" kern="0" dirty="0">
                  <a:solidFill>
                    <a:srgbClr val="3D3D3D"/>
                  </a:solidFill>
                  <a:latin typeface="+mj-ea"/>
                  <a:ea typeface="+mj-ea"/>
                  <a:cs typeface="Arial" pitchFamily="34" charset="0"/>
                </a:rPr>
                <a:t>分清主次，抓住重点</a:t>
              </a:r>
              <a:endParaRPr lang="en-US" altLang="zh-CN" sz="1600" kern="0" dirty="0">
                <a:solidFill>
                  <a:srgbClr val="3D3D3D"/>
                </a:solidFill>
                <a:latin typeface="+mj-ea"/>
                <a:ea typeface="+mj-ea"/>
                <a:cs typeface="Arial" pitchFamily="34" charset="0"/>
              </a:endParaRPr>
            </a:p>
          </p:txBody>
        </p:sp>
        <p:sp>
          <p:nvSpPr>
            <p:cNvPr id="26" name="MH_Other_1">
              <a:extLst>
                <a:ext uri="{FF2B5EF4-FFF2-40B4-BE49-F238E27FC236}">
                  <a16:creationId xmlns:a16="http://schemas.microsoft.com/office/drawing/2014/main" xmlns="" id="{BC2B6257-FBA2-4C5D-8777-0C5F66D9C4DA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auto">
            <a:xfrm rot="5845840">
              <a:off x="2320276" y="2584619"/>
              <a:ext cx="549785" cy="579873"/>
            </a:xfrm>
            <a:custGeom>
              <a:avLst/>
              <a:gdLst>
                <a:gd name="connsiteX0" fmla="*/ 0 w 743696"/>
                <a:gd name="connsiteY0" fmla="*/ 761944 h 761944"/>
                <a:gd name="connsiteX1" fmla="*/ 0 w 743696"/>
                <a:gd name="connsiteY1" fmla="*/ 0 h 761944"/>
                <a:gd name="connsiteX2" fmla="*/ 743696 w 743696"/>
                <a:gd name="connsiteY2" fmla="*/ 761944 h 761944"/>
                <a:gd name="connsiteX3" fmla="*/ 0 w 743696"/>
                <a:gd name="connsiteY3" fmla="*/ 761944 h 761944"/>
                <a:gd name="connsiteX0" fmla="*/ 101466 w 743696"/>
                <a:gd name="connsiteY0" fmla="*/ 612656 h 761944"/>
                <a:gd name="connsiteX1" fmla="*/ 0 w 743696"/>
                <a:gd name="connsiteY1" fmla="*/ 0 h 761944"/>
                <a:gd name="connsiteX2" fmla="*/ 743696 w 743696"/>
                <a:gd name="connsiteY2" fmla="*/ 761944 h 761944"/>
                <a:gd name="connsiteX3" fmla="*/ 101466 w 743696"/>
                <a:gd name="connsiteY3" fmla="*/ 612656 h 761944"/>
                <a:gd name="connsiteX0" fmla="*/ 101466 w 792598"/>
                <a:gd name="connsiteY0" fmla="*/ 612656 h 791167"/>
                <a:gd name="connsiteX1" fmla="*/ 0 w 792598"/>
                <a:gd name="connsiteY1" fmla="*/ 0 h 791167"/>
                <a:gd name="connsiteX2" fmla="*/ 792598 w 792598"/>
                <a:gd name="connsiteY2" fmla="*/ 791167 h 791167"/>
                <a:gd name="connsiteX3" fmla="*/ 101466 w 792598"/>
                <a:gd name="connsiteY3" fmla="*/ 612656 h 791167"/>
                <a:gd name="connsiteX0" fmla="*/ 120334 w 792598"/>
                <a:gd name="connsiteY0" fmla="*/ 619108 h 791167"/>
                <a:gd name="connsiteX1" fmla="*/ 0 w 792598"/>
                <a:gd name="connsiteY1" fmla="*/ 0 h 791167"/>
                <a:gd name="connsiteX2" fmla="*/ 792598 w 792598"/>
                <a:gd name="connsiteY2" fmla="*/ 791167 h 791167"/>
                <a:gd name="connsiteX3" fmla="*/ 120334 w 792598"/>
                <a:gd name="connsiteY3" fmla="*/ 619108 h 791167"/>
                <a:gd name="connsiteX0" fmla="*/ 95498 w 767762"/>
                <a:gd name="connsiteY0" fmla="*/ 635616 h 807675"/>
                <a:gd name="connsiteX1" fmla="*/ 0 w 767762"/>
                <a:gd name="connsiteY1" fmla="*/ 0 h 807675"/>
                <a:gd name="connsiteX2" fmla="*/ 767762 w 767762"/>
                <a:gd name="connsiteY2" fmla="*/ 807675 h 807675"/>
                <a:gd name="connsiteX3" fmla="*/ 95498 w 767762"/>
                <a:gd name="connsiteY3" fmla="*/ 635616 h 807675"/>
                <a:gd name="connsiteX0" fmla="*/ 87796 w 767762"/>
                <a:gd name="connsiteY0" fmla="*/ 645483 h 807675"/>
                <a:gd name="connsiteX1" fmla="*/ 0 w 767762"/>
                <a:gd name="connsiteY1" fmla="*/ 0 h 807675"/>
                <a:gd name="connsiteX2" fmla="*/ 767762 w 767762"/>
                <a:gd name="connsiteY2" fmla="*/ 807675 h 807675"/>
                <a:gd name="connsiteX3" fmla="*/ 87796 w 767762"/>
                <a:gd name="connsiteY3" fmla="*/ 645483 h 807675"/>
                <a:gd name="connsiteX0" fmla="*/ 74511 w 767762"/>
                <a:gd name="connsiteY0" fmla="*/ 647190 h 807675"/>
                <a:gd name="connsiteX1" fmla="*/ 0 w 767762"/>
                <a:gd name="connsiteY1" fmla="*/ 0 h 807675"/>
                <a:gd name="connsiteX2" fmla="*/ 767762 w 767762"/>
                <a:gd name="connsiteY2" fmla="*/ 807675 h 807675"/>
                <a:gd name="connsiteX3" fmla="*/ 74511 w 767762"/>
                <a:gd name="connsiteY3" fmla="*/ 647190 h 807675"/>
                <a:gd name="connsiteX0" fmla="*/ 90684 w 783935"/>
                <a:gd name="connsiteY0" fmla="*/ 667304 h 827789"/>
                <a:gd name="connsiteX1" fmla="*/ 0 w 783935"/>
                <a:gd name="connsiteY1" fmla="*/ 0 h 827789"/>
                <a:gd name="connsiteX2" fmla="*/ 783935 w 783935"/>
                <a:gd name="connsiteY2" fmla="*/ 827789 h 827789"/>
                <a:gd name="connsiteX3" fmla="*/ 90684 w 783935"/>
                <a:gd name="connsiteY3" fmla="*/ 667304 h 827789"/>
                <a:gd name="connsiteX0" fmla="*/ 20936 w 783935"/>
                <a:gd name="connsiteY0" fmla="*/ 598168 h 827789"/>
                <a:gd name="connsiteX1" fmla="*/ 0 w 783935"/>
                <a:gd name="connsiteY1" fmla="*/ 0 h 827789"/>
                <a:gd name="connsiteX2" fmla="*/ 783935 w 783935"/>
                <a:gd name="connsiteY2" fmla="*/ 827789 h 827789"/>
                <a:gd name="connsiteX3" fmla="*/ 20936 w 783935"/>
                <a:gd name="connsiteY3" fmla="*/ 598168 h 827789"/>
                <a:gd name="connsiteX0" fmla="*/ 0 w 793093"/>
                <a:gd name="connsiteY0" fmla="*/ 566328 h 827789"/>
                <a:gd name="connsiteX1" fmla="*/ 9158 w 793093"/>
                <a:gd name="connsiteY1" fmla="*/ 0 h 827789"/>
                <a:gd name="connsiteX2" fmla="*/ 793093 w 793093"/>
                <a:gd name="connsiteY2" fmla="*/ 827789 h 827789"/>
                <a:gd name="connsiteX3" fmla="*/ 0 w 793093"/>
                <a:gd name="connsiteY3" fmla="*/ 566328 h 827789"/>
                <a:gd name="connsiteX0" fmla="*/ 0 w 796411"/>
                <a:gd name="connsiteY0" fmla="*/ 541247 h 827789"/>
                <a:gd name="connsiteX1" fmla="*/ 12476 w 796411"/>
                <a:gd name="connsiteY1" fmla="*/ 0 h 827789"/>
                <a:gd name="connsiteX2" fmla="*/ 796411 w 796411"/>
                <a:gd name="connsiteY2" fmla="*/ 827789 h 827789"/>
                <a:gd name="connsiteX3" fmla="*/ 0 w 796411"/>
                <a:gd name="connsiteY3" fmla="*/ 541247 h 8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6411" h="827789">
                  <a:moveTo>
                    <a:pt x="0" y="541247"/>
                  </a:moveTo>
                  <a:lnTo>
                    <a:pt x="12476" y="0"/>
                  </a:lnTo>
                  <a:lnTo>
                    <a:pt x="796411" y="827789"/>
                  </a:lnTo>
                  <a:lnTo>
                    <a:pt x="0" y="541247"/>
                  </a:lnTo>
                  <a:close/>
                </a:path>
              </a:pathLst>
            </a:custGeom>
            <a:solidFill>
              <a:srgbClr val="E84C22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MH_Other_2">
              <a:extLst>
                <a:ext uri="{FF2B5EF4-FFF2-40B4-BE49-F238E27FC236}">
                  <a16:creationId xmlns:a16="http://schemas.microsoft.com/office/drawing/2014/main" xmlns="" id="{06FAD520-0FC2-4778-9A64-C7DBBEDFA23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auto">
            <a:xfrm rot="13280470">
              <a:off x="1871696" y="2300127"/>
              <a:ext cx="698856" cy="653724"/>
            </a:xfrm>
            <a:custGeom>
              <a:avLst/>
              <a:gdLst>
                <a:gd name="connsiteX0" fmla="*/ 0 w 910821"/>
                <a:gd name="connsiteY0" fmla="*/ 1025533 h 1025533"/>
                <a:gd name="connsiteX1" fmla="*/ 0 w 910821"/>
                <a:gd name="connsiteY1" fmla="*/ 0 h 1025533"/>
                <a:gd name="connsiteX2" fmla="*/ 910821 w 910821"/>
                <a:gd name="connsiteY2" fmla="*/ 1025533 h 1025533"/>
                <a:gd name="connsiteX3" fmla="*/ 0 w 910821"/>
                <a:gd name="connsiteY3" fmla="*/ 1025533 h 1025533"/>
                <a:gd name="connsiteX0" fmla="*/ 261070 w 1171891"/>
                <a:gd name="connsiteY0" fmla="*/ 1095334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61070 w 1171891"/>
                <a:gd name="connsiteY3" fmla="*/ 1095334 h 1095334"/>
                <a:gd name="connsiteX0" fmla="*/ 268755 w 1171891"/>
                <a:gd name="connsiteY0" fmla="*/ 809050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68755 w 1171891"/>
                <a:gd name="connsiteY3" fmla="*/ 809050 h 1095334"/>
                <a:gd name="connsiteX0" fmla="*/ 250920 w 1171891"/>
                <a:gd name="connsiteY0" fmla="*/ 910210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50920 w 1171891"/>
                <a:gd name="connsiteY3" fmla="*/ 910210 h 1095334"/>
                <a:gd name="connsiteX0" fmla="*/ 209191 w 1171891"/>
                <a:gd name="connsiteY0" fmla="*/ 970649 h 1095334"/>
                <a:gd name="connsiteX1" fmla="*/ 0 w 1171891"/>
                <a:gd name="connsiteY1" fmla="*/ 0 h 1095334"/>
                <a:gd name="connsiteX2" fmla="*/ 1171891 w 1171891"/>
                <a:gd name="connsiteY2" fmla="*/ 1095334 h 1095334"/>
                <a:gd name="connsiteX3" fmla="*/ 209191 w 1171891"/>
                <a:gd name="connsiteY3" fmla="*/ 970649 h 109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1891" h="1095334">
                  <a:moveTo>
                    <a:pt x="209191" y="970649"/>
                  </a:moveTo>
                  <a:lnTo>
                    <a:pt x="0" y="0"/>
                  </a:lnTo>
                  <a:lnTo>
                    <a:pt x="1171891" y="1095334"/>
                  </a:lnTo>
                  <a:lnTo>
                    <a:pt x="209191" y="970649"/>
                  </a:lnTo>
                  <a:close/>
                </a:path>
              </a:pathLst>
            </a:custGeom>
            <a:solidFill>
              <a:srgbClr val="E84C2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MH_Other_3">
              <a:extLst>
                <a:ext uri="{FF2B5EF4-FFF2-40B4-BE49-F238E27FC236}">
                  <a16:creationId xmlns:a16="http://schemas.microsoft.com/office/drawing/2014/main" xmlns="" id="{73F2D9E3-2E66-4CAF-9F18-F48538EF09D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 rot="19799076">
              <a:off x="2348997" y="2012951"/>
              <a:ext cx="397979" cy="791855"/>
            </a:xfrm>
            <a:custGeom>
              <a:avLst/>
              <a:gdLst>
                <a:gd name="connsiteX0" fmla="*/ 0 w 488035"/>
                <a:gd name="connsiteY0" fmla="*/ 947217 h 947217"/>
                <a:gd name="connsiteX1" fmla="*/ 0 w 488035"/>
                <a:gd name="connsiteY1" fmla="*/ 0 h 947217"/>
                <a:gd name="connsiteX2" fmla="*/ 488035 w 488035"/>
                <a:gd name="connsiteY2" fmla="*/ 947217 h 947217"/>
                <a:gd name="connsiteX3" fmla="*/ 0 w 488035"/>
                <a:gd name="connsiteY3" fmla="*/ 947217 h 947217"/>
                <a:gd name="connsiteX0" fmla="*/ 0 w 666595"/>
                <a:gd name="connsiteY0" fmla="*/ 947217 h 1327361"/>
                <a:gd name="connsiteX1" fmla="*/ 0 w 666595"/>
                <a:gd name="connsiteY1" fmla="*/ 0 h 1327361"/>
                <a:gd name="connsiteX2" fmla="*/ 666595 w 666595"/>
                <a:gd name="connsiteY2" fmla="*/ 1327361 h 1327361"/>
                <a:gd name="connsiteX3" fmla="*/ 0 w 666595"/>
                <a:gd name="connsiteY3" fmla="*/ 947217 h 1327361"/>
                <a:gd name="connsiteX0" fmla="*/ 113488 w 666595"/>
                <a:gd name="connsiteY0" fmla="*/ 932497 h 1327361"/>
                <a:gd name="connsiteX1" fmla="*/ 0 w 666595"/>
                <a:gd name="connsiteY1" fmla="*/ 0 h 1327361"/>
                <a:gd name="connsiteX2" fmla="*/ 666595 w 666595"/>
                <a:gd name="connsiteY2" fmla="*/ 1327361 h 1327361"/>
                <a:gd name="connsiteX3" fmla="*/ 113488 w 666595"/>
                <a:gd name="connsiteY3" fmla="*/ 932497 h 1327361"/>
                <a:gd name="connsiteX0" fmla="*/ 180552 w 666595"/>
                <a:gd name="connsiteY0" fmla="*/ 923240 h 1327361"/>
                <a:gd name="connsiteX1" fmla="*/ 0 w 666595"/>
                <a:gd name="connsiteY1" fmla="*/ 0 h 1327361"/>
                <a:gd name="connsiteX2" fmla="*/ 666595 w 666595"/>
                <a:gd name="connsiteY2" fmla="*/ 1327361 h 1327361"/>
                <a:gd name="connsiteX3" fmla="*/ 180552 w 666595"/>
                <a:gd name="connsiteY3" fmla="*/ 923240 h 132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595" h="1327361">
                  <a:moveTo>
                    <a:pt x="180552" y="923240"/>
                  </a:moveTo>
                  <a:lnTo>
                    <a:pt x="0" y="0"/>
                  </a:lnTo>
                  <a:lnTo>
                    <a:pt x="666595" y="1327361"/>
                  </a:lnTo>
                  <a:lnTo>
                    <a:pt x="180552" y="923240"/>
                  </a:lnTo>
                  <a:close/>
                </a:path>
              </a:pathLst>
            </a:custGeom>
            <a:solidFill>
              <a:srgbClr val="E84C22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sysClr val="window" lastClr="FFFFFF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MH_Other_4">
              <a:extLst>
                <a:ext uri="{FF2B5EF4-FFF2-40B4-BE49-F238E27FC236}">
                  <a16:creationId xmlns:a16="http://schemas.microsoft.com/office/drawing/2014/main" xmlns="" id="{AFA3F293-A742-4978-BDBB-1CBACAB7185A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2171360" y="2468395"/>
              <a:ext cx="402082" cy="39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5pPr>
              <a:lvl6pPr marL="25146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6pPr>
              <a:lvl7pPr marL="29718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7pPr>
              <a:lvl8pPr marL="34290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8pPr>
              <a:lvl9pPr marL="3886200" indent="-228600" eaLnBrk="0" fontAlgn="base" hangingPunct="0">
                <a:spcAft>
                  <a:spcPct val="0"/>
                </a:spcAft>
                <a:buFont typeface="Arial" charset="0"/>
                <a:defRPr sz="1300">
                  <a:solidFill>
                    <a:schemeClr val="tx1"/>
                  </a:solidFill>
                  <a:latin typeface="Calibri" pitchFamily="34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zh-CN" sz="2000" b="1" dirty="0">
                  <a:solidFill>
                    <a:srgbClr val="FFFFFF"/>
                  </a:solidFill>
                  <a:latin typeface="Arial Narrow" pitchFamily="34" charset="0"/>
                  <a:ea typeface="微软雅黑" pitchFamily="34" charset="-122"/>
                  <a:cs typeface="Times New Roman" pitchFamily="18" charset="0"/>
                </a:rPr>
                <a:t>3</a:t>
              </a:r>
              <a:endParaRPr lang="zh-CN" altLang="en-US" sz="2000" b="1" dirty="0">
                <a:solidFill>
                  <a:srgbClr val="FFFFFF"/>
                </a:solidFill>
                <a:latin typeface="Arial Narrow" pitchFamily="34" charset="0"/>
                <a:ea typeface="微软雅黑" pitchFamily="3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83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473936" y="199195"/>
            <a:ext cx="3203808" cy="372305"/>
            <a:chOff x="3964019" y="199195"/>
            <a:chExt cx="3203808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3964019" y="253195"/>
              <a:ext cx="3009792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用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最少的字写出最经典的文案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05982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三、消费者喜欢什么样的电商文案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012E049D-8BE5-4BB9-8019-D6DF9F10A389}"/>
              </a:ext>
            </a:extLst>
          </p:cNvPr>
          <p:cNvGrpSpPr/>
          <p:nvPr/>
        </p:nvGrpSpPr>
        <p:grpSpPr>
          <a:xfrm>
            <a:off x="1861975" y="1747296"/>
            <a:ext cx="5281591" cy="580429"/>
            <a:chOff x="2699792" y="2726411"/>
            <a:chExt cx="4320000" cy="580429"/>
          </a:xfrm>
        </p:grpSpPr>
        <p:sp>
          <p:nvSpPr>
            <p:cNvPr id="35" name="MH_Other_3">
              <a:extLst>
                <a:ext uri="{FF2B5EF4-FFF2-40B4-BE49-F238E27FC236}">
                  <a16:creationId xmlns:a16="http://schemas.microsoft.com/office/drawing/2014/main" xmlns="" id="{F871603D-CA0F-4693-A633-0E78D10ADC4A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gray">
            <a:xfrm>
              <a:off x="2834534" y="3060676"/>
              <a:ext cx="4032000" cy="246164"/>
            </a:xfrm>
            <a:custGeom>
              <a:avLst/>
              <a:gdLst>
                <a:gd name="T0" fmla="*/ 20706948 w 1120"/>
                <a:gd name="T1" fmla="*/ 11 h 252"/>
                <a:gd name="T2" fmla="*/ 20629597 w 1120"/>
                <a:gd name="T3" fmla="*/ 11 h 252"/>
                <a:gd name="T4" fmla="*/ 20335316 w 1120"/>
                <a:gd name="T5" fmla="*/ 11 h 252"/>
                <a:gd name="T6" fmla="*/ 19858832 w 1120"/>
                <a:gd name="T7" fmla="*/ 11 h 252"/>
                <a:gd name="T8" fmla="*/ 19191786 w 1120"/>
                <a:gd name="T9" fmla="*/ 11 h 252"/>
                <a:gd name="T10" fmla="*/ 18336532 w 1120"/>
                <a:gd name="T11" fmla="*/ 10 h 252"/>
                <a:gd name="T12" fmla="*/ 17339847 w 1120"/>
                <a:gd name="T13" fmla="*/ 10 h 252"/>
                <a:gd name="T14" fmla="*/ 16196141 w 1120"/>
                <a:gd name="T15" fmla="*/ 10 h 252"/>
                <a:gd name="T16" fmla="*/ 14901486 w 1120"/>
                <a:gd name="T17" fmla="*/ 8 h 252"/>
                <a:gd name="T18" fmla="*/ 13494596 w 1120"/>
                <a:gd name="T19" fmla="*/ 8 h 252"/>
                <a:gd name="T20" fmla="*/ 11942220 w 1120"/>
                <a:gd name="T21" fmla="*/ 8 h 252"/>
                <a:gd name="T22" fmla="*/ 10275918 w 1120"/>
                <a:gd name="T23" fmla="*/ 8 h 252"/>
                <a:gd name="T24" fmla="*/ 8612140 w 1120"/>
                <a:gd name="T25" fmla="*/ 8 h 252"/>
                <a:gd name="T26" fmla="*/ 7098185 w 1120"/>
                <a:gd name="T27" fmla="*/ 8 h 252"/>
                <a:gd name="T28" fmla="*/ 5691769 w 1120"/>
                <a:gd name="T29" fmla="*/ 8 h 252"/>
                <a:gd name="T30" fmla="*/ 4395650 w 1120"/>
                <a:gd name="T31" fmla="*/ 10 h 252"/>
                <a:gd name="T32" fmla="*/ 3293330 w 1120"/>
                <a:gd name="T33" fmla="*/ 10 h 252"/>
                <a:gd name="T34" fmla="*/ 2329965 w 1120"/>
                <a:gd name="T35" fmla="*/ 10 h 252"/>
                <a:gd name="T36" fmla="*/ 1515458 w 1120"/>
                <a:gd name="T37" fmla="*/ 11 h 252"/>
                <a:gd name="T38" fmla="*/ 848370 w 1120"/>
                <a:gd name="T39" fmla="*/ 11 h 252"/>
                <a:gd name="T40" fmla="*/ 371720 w 1120"/>
                <a:gd name="T41" fmla="*/ 11 h 252"/>
                <a:gd name="T42" fmla="*/ 114130 w 1120"/>
                <a:gd name="T43" fmla="*/ 11 h 252"/>
                <a:gd name="T44" fmla="*/ 0 w 1120"/>
                <a:gd name="T45" fmla="*/ 11 h 252"/>
                <a:gd name="T46" fmla="*/ 0 w 1120"/>
                <a:gd name="T47" fmla="*/ 3 h 252"/>
                <a:gd name="T48" fmla="*/ 10353269 w 1120"/>
                <a:gd name="T49" fmla="*/ 0 h 252"/>
                <a:gd name="T50" fmla="*/ 20706948 w 1120"/>
                <a:gd name="T51" fmla="*/ 3 h 252"/>
                <a:gd name="T52" fmla="*/ 20706948 w 1120"/>
                <a:gd name="T53" fmla="*/ 11 h 252"/>
                <a:gd name="T54" fmla="*/ 20706948 w 1120"/>
                <a:gd name="T55" fmla="*/ 1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36" name="MH_SubTitle_2">
              <a:extLst>
                <a:ext uri="{FF2B5EF4-FFF2-40B4-BE49-F238E27FC236}">
                  <a16:creationId xmlns:a16="http://schemas.microsoft.com/office/drawing/2014/main" xmlns="" id="{96BD0F08-ED17-41CF-BCD2-BC96A2B35296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699792" y="2726411"/>
              <a:ext cx="4320000" cy="509170"/>
            </a:xfrm>
            <a:prstGeom prst="rect">
              <a:avLst/>
            </a:prstGeom>
            <a:gradFill rotWithShape="1">
              <a:gsLst>
                <a:gs pos="0">
                  <a:srgbClr val="91DE7C"/>
                </a:gs>
                <a:gs pos="100000">
                  <a:srgbClr val="51C53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0000" anchor="ctr"/>
            <a:lstStyle/>
            <a:p>
              <a:pPr algn="ctr"/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电商文案提倡简明扼要，主要是因为两个方面的原因</a:t>
              </a:r>
              <a:endParaRPr lang="en-US" altLang="zh-CN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="" xmlns:a16="http://schemas.microsoft.com/office/drawing/2014/main" id="{89FEA893-F393-4580-82C8-31A3F16267C9}"/>
              </a:ext>
            </a:extLst>
          </p:cNvPr>
          <p:cNvGrpSpPr/>
          <p:nvPr/>
        </p:nvGrpSpPr>
        <p:grpSpPr>
          <a:xfrm>
            <a:off x="1119937" y="3216514"/>
            <a:ext cx="2714776" cy="2197090"/>
            <a:chOff x="906917" y="2197327"/>
            <a:chExt cx="3294390" cy="2666176"/>
          </a:xfrm>
        </p:grpSpPr>
        <p:sp>
          <p:nvSpPr>
            <p:cNvPr id="44" name="矩形 43">
              <a:extLst>
                <a:ext uri="{FF2B5EF4-FFF2-40B4-BE49-F238E27FC236}">
                  <a16:creationId xmlns="" xmlns:a16="http://schemas.microsoft.com/office/drawing/2014/main" id="{27CB0688-A90C-454A-A97B-F14055A3D5F2}"/>
                </a:ext>
              </a:extLst>
            </p:cNvPr>
            <p:cNvSpPr/>
            <p:nvPr/>
          </p:nvSpPr>
          <p:spPr>
            <a:xfrm>
              <a:off x="918125" y="2679197"/>
              <a:ext cx="3276459" cy="218430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92E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文本框 8">
              <a:extLst>
                <a:ext uri="{FF2B5EF4-FFF2-40B4-BE49-F238E27FC236}">
                  <a16:creationId xmlns="" xmlns:a16="http://schemas.microsoft.com/office/drawing/2014/main" id="{DBA7D252-E232-4645-909B-BD7C63F6F0EC}"/>
                </a:ext>
              </a:extLst>
            </p:cNvPr>
            <p:cNvSpPr txBox="1"/>
            <p:nvPr/>
          </p:nvSpPr>
          <p:spPr>
            <a:xfrm>
              <a:off x="1055906" y="2802889"/>
              <a:ext cx="3145401" cy="1953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2000"/>
                </a:lnSpc>
                <a:defRPr/>
              </a:pPr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简单的内容比较容易记忆</a:t>
              </a:r>
              <a:r>
                <a:rPr lang="zh-CN" altLang="en-US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。</a:t>
              </a:r>
              <a:endPara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  <a:p>
              <a:pPr lvl="0">
                <a:lnSpc>
                  <a:spcPts val="2000"/>
                </a:lnSpc>
                <a:defRPr/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现在</a:t>
              </a: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的人都很忙碌，网上店铺又很多，人们没有时间和精力去仔细阅读长文案，所以电商文案一定要简洁，能用一个字概括的绝对不用两个字。</a:t>
              </a:r>
              <a:endParaRPr kumimoji="0" lang="zh-CN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48" name="五边形 21">
              <a:extLst>
                <a:ext uri="{FF2B5EF4-FFF2-40B4-BE49-F238E27FC236}">
                  <a16:creationId xmlns="" xmlns:a16="http://schemas.microsoft.com/office/drawing/2014/main" id="{76592ADB-ECDB-4CD4-A459-87B8A4A258C7}"/>
                </a:ext>
              </a:extLst>
            </p:cNvPr>
            <p:cNvSpPr/>
            <p:nvPr/>
          </p:nvSpPr>
          <p:spPr>
            <a:xfrm>
              <a:off x="906917" y="2197327"/>
              <a:ext cx="1590751" cy="493771"/>
            </a:xfrm>
            <a:prstGeom prst="round2SameRect">
              <a:avLst/>
            </a:prstGeom>
            <a:solidFill>
              <a:srgbClr val="0092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="" xmlns:a16="http://schemas.microsoft.com/office/drawing/2014/main" id="{9AF51E48-0825-4BB0-BF90-BC864748C8F4}"/>
                </a:ext>
              </a:extLst>
            </p:cNvPr>
            <p:cNvSpPr/>
            <p:nvPr/>
          </p:nvSpPr>
          <p:spPr>
            <a:xfrm>
              <a:off x="1024035" y="2241300"/>
              <a:ext cx="12421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原因一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="" xmlns:a16="http://schemas.microsoft.com/office/drawing/2014/main" id="{23890DC4-9CD8-41CF-BA40-76E85B956CB6}"/>
              </a:ext>
            </a:extLst>
          </p:cNvPr>
          <p:cNvGrpSpPr/>
          <p:nvPr/>
        </p:nvGrpSpPr>
        <p:grpSpPr>
          <a:xfrm>
            <a:off x="5376193" y="3216514"/>
            <a:ext cx="2714773" cy="2206897"/>
            <a:chOff x="4703148" y="2197327"/>
            <a:chExt cx="3294387" cy="2678077"/>
          </a:xfrm>
        </p:grpSpPr>
        <p:sp>
          <p:nvSpPr>
            <p:cNvPr id="52" name="矩形 51">
              <a:extLst>
                <a:ext uri="{FF2B5EF4-FFF2-40B4-BE49-F238E27FC236}">
                  <a16:creationId xmlns="" xmlns:a16="http://schemas.microsoft.com/office/drawing/2014/main" id="{7A53E0B0-4A1E-4861-BA71-2D2EFD177B4C}"/>
                </a:ext>
              </a:extLst>
            </p:cNvPr>
            <p:cNvSpPr/>
            <p:nvPr/>
          </p:nvSpPr>
          <p:spPr>
            <a:xfrm>
              <a:off x="4714353" y="2691098"/>
              <a:ext cx="3276460" cy="218430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51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文本框 8">
              <a:extLst>
                <a:ext uri="{FF2B5EF4-FFF2-40B4-BE49-F238E27FC236}">
                  <a16:creationId xmlns="" xmlns:a16="http://schemas.microsoft.com/office/drawing/2014/main" id="{92B74929-D4DC-45C3-AC96-48D74CF358C9}"/>
                </a:ext>
              </a:extLst>
            </p:cNvPr>
            <p:cNvSpPr txBox="1"/>
            <p:nvPr/>
          </p:nvSpPr>
          <p:spPr>
            <a:xfrm>
              <a:off x="4852134" y="2802889"/>
              <a:ext cx="3145401" cy="2010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ts val="2000"/>
                </a:lnSpc>
                <a:defRPr/>
              </a:pPr>
              <a:r>
                <a:rPr lang="zh-CN" altLang="en-US" sz="1400" b="1" dirty="0" smtClean="0">
                  <a:solidFill>
                    <a:srgbClr val="FF5100"/>
                  </a:solidFill>
                  <a:latin typeface="+mj-ea"/>
                  <a:ea typeface="+mj-ea"/>
                </a:rPr>
                <a:t>简单</a:t>
              </a:r>
              <a:r>
                <a:rPr lang="zh-CN" altLang="en-US" sz="1400" b="1" dirty="0">
                  <a:solidFill>
                    <a:srgbClr val="FF5100"/>
                  </a:solidFill>
                  <a:latin typeface="+mj-ea"/>
                  <a:ea typeface="+mj-ea"/>
                </a:rPr>
                <a:t>是对付混乱的有效方法</a:t>
              </a:r>
              <a:r>
                <a:rPr lang="zh-CN" altLang="en-US" sz="1400" b="1" dirty="0" smtClean="0">
                  <a:solidFill>
                    <a:srgbClr val="FF5100"/>
                  </a:solidFill>
                  <a:latin typeface="+mj-ea"/>
                  <a:ea typeface="+mj-ea"/>
                </a:rPr>
                <a:t>。</a:t>
              </a:r>
              <a:endParaRPr lang="en-US" altLang="zh-CN" sz="1400" b="1" dirty="0" smtClean="0">
                <a:solidFill>
                  <a:srgbClr val="FF5100"/>
                </a:solidFill>
                <a:latin typeface="+mj-ea"/>
                <a:ea typeface="+mj-ea"/>
              </a:endParaRPr>
            </a:p>
            <a:p>
              <a:pPr lvl="0">
                <a:lnSpc>
                  <a:spcPts val="2000"/>
                </a:lnSpc>
                <a:defRPr/>
              </a:pPr>
              <a:r>
                <a:rPr lang="zh-CN" altLang="en-US" sz="1400" dirty="0" smtClean="0">
                  <a:solidFill>
                    <a:srgbClr val="FF5100"/>
                  </a:solidFill>
                  <a:latin typeface="+mj-ea"/>
                  <a:ea typeface="+mj-ea"/>
                </a:rPr>
                <a:t>要</a:t>
              </a:r>
              <a:r>
                <a:rPr lang="zh-CN" altLang="en-US" sz="1400" dirty="0">
                  <a:solidFill>
                    <a:srgbClr val="FF5100"/>
                  </a:solidFill>
                  <a:latin typeface="+mj-ea"/>
                  <a:ea typeface="+mj-ea"/>
                </a:rPr>
                <a:t>想让自己的文案在眼花缭乱的文案中脱颖而出，有时使用简明扼要的文案创作思路反而会更有优势，毕竟干扰越少则诉求力越强。</a:t>
              </a:r>
              <a:endParaRPr kumimoji="0" lang="zh-CN" altLang="en-US" sz="11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4" name="五边形 33">
              <a:extLst>
                <a:ext uri="{FF2B5EF4-FFF2-40B4-BE49-F238E27FC236}">
                  <a16:creationId xmlns="" xmlns:a16="http://schemas.microsoft.com/office/drawing/2014/main" id="{36286474-3706-4872-AFDF-736C0FFBB105}"/>
                </a:ext>
              </a:extLst>
            </p:cNvPr>
            <p:cNvSpPr/>
            <p:nvPr/>
          </p:nvSpPr>
          <p:spPr>
            <a:xfrm>
              <a:off x="4703148" y="2197327"/>
              <a:ext cx="1590751" cy="493771"/>
            </a:xfrm>
            <a:prstGeom prst="round2SameRect">
              <a:avLst/>
            </a:prstGeom>
            <a:solidFill>
              <a:srgbClr val="FF51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="" xmlns:a16="http://schemas.microsoft.com/office/drawing/2014/main" id="{3E0C146F-9AA0-4E30-9E3D-FBDAFEBE9B51}"/>
                </a:ext>
              </a:extLst>
            </p:cNvPr>
            <p:cNvSpPr/>
            <p:nvPr/>
          </p:nvSpPr>
          <p:spPr>
            <a:xfrm>
              <a:off x="4852136" y="2241300"/>
              <a:ext cx="12934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377"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原因二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AA0372C8-1817-4635-A9C2-4253A349C003}"/>
              </a:ext>
            </a:extLst>
          </p:cNvPr>
          <p:cNvGrpSpPr/>
          <p:nvPr/>
        </p:nvGrpSpPr>
        <p:grpSpPr>
          <a:xfrm>
            <a:off x="979860" y="2776237"/>
            <a:ext cx="7194321" cy="2780627"/>
            <a:chOff x="1187924" y="1246675"/>
            <a:chExt cx="6898243" cy="2340488"/>
          </a:xfrm>
        </p:grpSpPr>
        <p:sp>
          <p:nvSpPr>
            <p:cNvPr id="20" name="圆角矩形 45">
              <a:extLst>
                <a:ext uri="{FF2B5EF4-FFF2-40B4-BE49-F238E27FC236}">
                  <a16:creationId xmlns:a16="http://schemas.microsoft.com/office/drawing/2014/main" xmlns="" id="{09C994BD-FA29-406A-B9B1-1CD0D5AA28CE}"/>
                </a:ext>
              </a:extLst>
            </p:cNvPr>
            <p:cNvSpPr/>
            <p:nvPr/>
          </p:nvSpPr>
          <p:spPr>
            <a:xfrm>
              <a:off x="1187924" y="1246675"/>
              <a:ext cx="6898243" cy="2340488"/>
            </a:xfrm>
            <a:prstGeom prst="roundRect">
              <a:avLst>
                <a:gd name="adj" fmla="val 5599"/>
              </a:avLst>
            </a:prstGeom>
            <a:solidFill>
              <a:schemeClr val="bg1"/>
            </a:solidFill>
            <a:ln w="12700">
              <a:prstDash val="dash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06277B61-0BD9-4B3C-82AA-D4912B722904}"/>
                </a:ext>
              </a:extLst>
            </p:cNvPr>
            <p:cNvSpPr/>
            <p:nvPr/>
          </p:nvSpPr>
          <p:spPr>
            <a:xfrm>
              <a:off x="1400943" y="1426533"/>
              <a:ext cx="6454962" cy="1980771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marL="285750" indent="-285750" algn="just">
                <a:lnSpc>
                  <a:spcPct val="15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新加坡作家尼尔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弗伦奇建议：“你的下一个广告，简化到只剩一样东西。有时只是一个标题，有时则是一个图像。无论怎样，都是只剩一样东西。你往广告结构中加的每一个元素，都会削减其他元素的重要性；相反，你删减掉的每一个元素，都会提升别的东西的可看性与重要性。”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6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473936" y="199195"/>
            <a:ext cx="3203808" cy="372305"/>
            <a:chOff x="3964019" y="199195"/>
            <a:chExt cx="3203808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964019" y="253195"/>
              <a:ext cx="3009792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用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最少的字写出最经典的文案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059827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三、消费者喜欢什么样的电商文案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17150" y="920343"/>
            <a:ext cx="7981913" cy="5347121"/>
            <a:chOff x="617150" y="920343"/>
            <a:chExt cx="7981913" cy="5347121"/>
          </a:xfrm>
        </p:grpSpPr>
        <p:sp>
          <p:nvSpPr>
            <p:cNvPr id="23" name="MH_Text_1">
              <a:extLst>
                <a:ext uri="{FF2B5EF4-FFF2-40B4-BE49-F238E27FC236}">
                  <a16:creationId xmlns:a16="http://schemas.microsoft.com/office/drawing/2014/main" xmlns="" id="{136FD714-439F-4E7C-8957-1A17151D861A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617150" y="920343"/>
              <a:ext cx="7981913" cy="69858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spcAft>
                  <a:spcPts val="800"/>
                </a:spcAft>
                <a:buClr>
                  <a:srgbClr val="E59505"/>
                </a:buClr>
                <a:buFont typeface="Wingdings" panose="05000000000000000000" pitchFamily="2" charset="2"/>
                <a:buChar char="u"/>
                <a:defRPr sz="15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ts val="2500"/>
                </a:lnSpc>
                <a:buFont typeface="Wingdings" panose="05000000000000000000" pitchFamily="2" charset="2"/>
                <a:buChar char="n"/>
              </a:pPr>
              <a:r>
                <a:rPr lang="zh-CN" altLang="en-US" dirty="0"/>
                <a:t>兰蔻拒绝毫无新意的程式化文案，拒绝了无生趣的模式化配图，不走寻常路，文案言简意赅却又直击人心，以插画的形式配以简明扼要的文字，一针见血地突出了商品的特点。</a:t>
              </a:r>
            </a:p>
          </p:txBody>
        </p:sp>
        <p:pic>
          <p:nvPicPr>
            <p:cNvPr id="9218" name="图片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515" y="1765878"/>
              <a:ext cx="3219623" cy="21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9219" name="图片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624" y="1746828"/>
              <a:ext cx="3125963" cy="21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9220" name="图片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041" y="4107464"/>
              <a:ext cx="3206038" cy="21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9221" name="图片 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625" y="4107464"/>
              <a:ext cx="3165283" cy="21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324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xmlns="" id="{861592EC-6403-47E5-9A62-48C377E9298D}"/>
              </a:ext>
            </a:extLst>
          </p:cNvPr>
          <p:cNvSpPr txBox="1">
            <a:spLocks/>
          </p:cNvSpPr>
          <p:nvPr/>
        </p:nvSpPr>
        <p:spPr>
          <a:xfrm>
            <a:off x="-137159" y="9192"/>
            <a:ext cx="8100392" cy="9807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Impact" pitchFamily="34" charset="0"/>
                <a:ea typeface="微软雅黑"/>
                <a:cs typeface="Arial" pitchFamily="34" charset="0"/>
              </a:rPr>
              <a:t>Contents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Impact" pitchFamily="34" charset="0"/>
              <a:ea typeface="微软雅黑"/>
              <a:cs typeface="Arial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xmlns="" id="{2E2A215B-DF2E-44DD-80E0-D87A88E832A1}"/>
              </a:ext>
            </a:extLst>
          </p:cNvPr>
          <p:cNvSpPr txBox="1"/>
          <p:nvPr/>
        </p:nvSpPr>
        <p:spPr>
          <a:xfrm>
            <a:off x="4499992" y="68164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目录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812250A6-A8F0-4CC4-9D5D-56C6D7B0A9E1}"/>
              </a:ext>
            </a:extLst>
          </p:cNvPr>
          <p:cNvCxnSpPr/>
          <p:nvPr/>
        </p:nvCxnSpPr>
        <p:spPr>
          <a:xfrm>
            <a:off x="4644008" y="1389535"/>
            <a:ext cx="449999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4EC7B86-E954-41BC-80EF-91F49EBF3073}"/>
              </a:ext>
            </a:extLst>
          </p:cNvPr>
          <p:cNvCxnSpPr/>
          <p:nvPr/>
        </p:nvCxnSpPr>
        <p:spPr>
          <a:xfrm>
            <a:off x="0" y="1079072"/>
            <a:ext cx="4499992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FA92E378-E90B-4954-B7A8-24775D301379}"/>
              </a:ext>
            </a:extLst>
          </p:cNvPr>
          <p:cNvGrpSpPr/>
          <p:nvPr/>
        </p:nvGrpSpPr>
        <p:grpSpPr>
          <a:xfrm>
            <a:off x="1619672" y="2570479"/>
            <a:ext cx="3320101" cy="400110"/>
            <a:chOff x="1901712" y="2348880"/>
            <a:chExt cx="3320101" cy="400110"/>
          </a:xfrm>
        </p:grpSpPr>
        <p:sp>
          <p:nvSpPr>
            <p:cNvPr id="7" name="TextBox 10">
              <a:extLst>
                <a:ext uri="{FF2B5EF4-FFF2-40B4-BE49-F238E27FC236}">
                  <a16:creationId xmlns:a16="http://schemas.microsoft.com/office/drawing/2014/main" xmlns="" id="{0CD59386-3A01-4C04-AF07-D6442CD10997}"/>
                </a:ext>
              </a:extLst>
            </p:cNvPr>
            <p:cNvSpPr txBox="1"/>
            <p:nvPr/>
          </p:nvSpPr>
          <p:spPr>
            <a:xfrm>
              <a:off x="2215862" y="2348880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dirty="0">
                  <a:solidFill>
                    <a:srgbClr val="7F7F7F"/>
                  </a:solidFill>
                  <a:latin typeface="微软雅黑" pitchFamily="34" charset="-122"/>
                  <a:ea typeface="微软雅黑" pitchFamily="34" charset="-122"/>
                </a:rPr>
                <a:t>如何抓住消费者的兴奋点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A057FA53-1BC1-4ABC-99FA-0127AD14123B}"/>
                </a:ext>
              </a:extLst>
            </p:cNvPr>
            <p:cNvSpPr/>
            <p:nvPr/>
          </p:nvSpPr>
          <p:spPr>
            <a:xfrm>
              <a:off x="1901712" y="2404630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8121AF86-01D8-4ACB-B02F-2D77AF5C6BEC}"/>
              </a:ext>
            </a:extLst>
          </p:cNvPr>
          <p:cNvGrpSpPr/>
          <p:nvPr/>
        </p:nvGrpSpPr>
        <p:grpSpPr>
          <a:xfrm>
            <a:off x="1619672" y="3993489"/>
            <a:ext cx="3833062" cy="400110"/>
            <a:chOff x="1901712" y="3510300"/>
            <a:chExt cx="3833062" cy="400110"/>
          </a:xfrm>
        </p:grpSpPr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xmlns="" id="{3CBDA602-501A-41AF-B357-94CD924643E2}"/>
                </a:ext>
              </a:extLst>
            </p:cNvPr>
            <p:cNvSpPr txBox="1"/>
            <p:nvPr/>
          </p:nvSpPr>
          <p:spPr>
            <a:xfrm>
              <a:off x="2215862" y="3510300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lvl="0" defTabSz="914400">
                <a:defRPr/>
              </a:pPr>
              <a:r>
                <a:rPr lang="zh-CN" altLang="en-US" dirty="0">
                  <a:solidFill>
                    <a:srgbClr val="7F7F7F"/>
                  </a:solidFill>
                </a:rPr>
                <a:t>消费者喜欢什么样的电商文案</a:t>
              </a:r>
              <a:endPara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DC5E7FD4-3B66-4F07-9847-4050308AB42B}"/>
                </a:ext>
              </a:extLst>
            </p:cNvPr>
            <p:cNvSpPr/>
            <p:nvPr/>
          </p:nvSpPr>
          <p:spPr>
            <a:xfrm>
              <a:off x="1901712" y="3566050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3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F4842114-23A5-411E-9E26-46BF042AC5EB}"/>
              </a:ext>
            </a:extLst>
          </p:cNvPr>
          <p:cNvCxnSpPr/>
          <p:nvPr/>
        </p:nvCxnSpPr>
        <p:spPr>
          <a:xfrm>
            <a:off x="1187624" y="5184137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3EF3DF1B-054D-4510-B5FD-13BE7EE5E14E}"/>
              </a:ext>
            </a:extLst>
          </p:cNvPr>
          <p:cNvGrpSpPr/>
          <p:nvPr/>
        </p:nvGrpSpPr>
        <p:grpSpPr>
          <a:xfrm>
            <a:off x="1619672" y="4695567"/>
            <a:ext cx="3833062" cy="400110"/>
            <a:chOff x="1901712" y="4653136"/>
            <a:chExt cx="3833062" cy="400110"/>
          </a:xfrm>
        </p:grpSpPr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xmlns="" id="{DD066752-5EF4-4D0D-9C1C-65C5E8B06BF4}"/>
                </a:ext>
              </a:extLst>
            </p:cNvPr>
            <p:cNvSpPr txBox="1"/>
            <p:nvPr/>
          </p:nvSpPr>
          <p:spPr>
            <a:xfrm>
              <a:off x="2215862" y="4653136"/>
              <a:ext cx="3518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b="1" dirty="0">
                  <a:solidFill>
                    <a:srgbClr val="009A46"/>
                  </a:solidFill>
                  <a:latin typeface="微软雅黑" pitchFamily="34" charset="-122"/>
                  <a:ea typeface="微软雅黑" pitchFamily="34" charset="-122"/>
                </a:rPr>
                <a:t>电商文案创作的四种经典模式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A46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BC2CC1A3-DFBD-453D-8DC7-BAC00742385C}"/>
                </a:ext>
              </a:extLst>
            </p:cNvPr>
            <p:cNvSpPr/>
            <p:nvPr/>
          </p:nvSpPr>
          <p:spPr>
            <a:xfrm>
              <a:off x="1901712" y="4708886"/>
              <a:ext cx="294024" cy="294024"/>
            </a:xfrm>
            <a:prstGeom prst="rect">
              <a:avLst/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xmlns="" id="{029DE203-B024-40C8-BB69-7CB338C9CDBD}"/>
              </a:ext>
            </a:extLst>
          </p:cNvPr>
          <p:cNvCxnSpPr/>
          <p:nvPr/>
        </p:nvCxnSpPr>
        <p:spPr>
          <a:xfrm>
            <a:off x="1187624" y="4482059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9BBA0B69-7528-4BF0-9D3C-17AB18FB756D}"/>
              </a:ext>
            </a:extLst>
          </p:cNvPr>
          <p:cNvCxnSpPr/>
          <p:nvPr/>
        </p:nvCxnSpPr>
        <p:spPr>
          <a:xfrm>
            <a:off x="1187624" y="3779981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D99B3BDF-88A0-4582-BE9B-DF510900BAF0}"/>
              </a:ext>
            </a:extLst>
          </p:cNvPr>
          <p:cNvCxnSpPr/>
          <p:nvPr/>
        </p:nvCxnSpPr>
        <p:spPr>
          <a:xfrm>
            <a:off x="1187624" y="3077903"/>
            <a:ext cx="4608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4936E2A7-921A-4B92-962E-7050B0E0E674}"/>
              </a:ext>
            </a:extLst>
          </p:cNvPr>
          <p:cNvGrpSpPr/>
          <p:nvPr/>
        </p:nvGrpSpPr>
        <p:grpSpPr>
          <a:xfrm>
            <a:off x="1619672" y="3300838"/>
            <a:ext cx="3576582" cy="400110"/>
            <a:chOff x="1901712" y="3510300"/>
            <a:chExt cx="3576582" cy="400110"/>
          </a:xfrm>
        </p:grpSpPr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xmlns="" id="{5F80292E-90E3-4A24-B87C-3ADA4EC05796}"/>
                </a:ext>
              </a:extLst>
            </p:cNvPr>
            <p:cNvSpPr txBox="1"/>
            <p:nvPr/>
          </p:nvSpPr>
          <p:spPr>
            <a:xfrm>
              <a:off x="2215862" y="3510300"/>
              <a:ext cx="3262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defTabSz="914400">
                <a:defRPr/>
              </a:pPr>
              <a:r>
                <a:rPr lang="zh-CN" altLang="en-US" sz="2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itchFamily="34" charset="-122"/>
                  <a:ea typeface="微软雅黑" pitchFamily="34" charset="-122"/>
                </a:rPr>
                <a:t>好文案能给消费者带来什么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A4B37CC1-1614-4EDB-9A1C-0B769541283F}"/>
                </a:ext>
              </a:extLst>
            </p:cNvPr>
            <p:cNvSpPr/>
            <p:nvPr/>
          </p:nvSpPr>
          <p:spPr>
            <a:xfrm>
              <a:off x="1901712" y="3556623"/>
              <a:ext cx="294024" cy="2940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2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133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四、电商文案创作的四种经典模式</a:t>
            </a:r>
          </a:p>
        </p:txBody>
      </p:sp>
      <p:sp>
        <p:nvSpPr>
          <p:cNvPr id="19" name="MH_Other_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469429" y="1664710"/>
            <a:ext cx="4129087" cy="687387"/>
          </a:xfrm>
          <a:custGeom>
            <a:avLst/>
            <a:gdLst>
              <a:gd name="T0" fmla="*/ 2736 w 2736"/>
              <a:gd name="T1" fmla="*/ 404 h 456"/>
              <a:gd name="T2" fmla="*/ 2684 w 2736"/>
              <a:gd name="T3" fmla="*/ 456 h 456"/>
              <a:gd name="T4" fmla="*/ 52 w 2736"/>
              <a:gd name="T5" fmla="*/ 456 h 456"/>
              <a:gd name="T6" fmla="*/ 0 w 2736"/>
              <a:gd name="T7" fmla="*/ 404 h 456"/>
              <a:gd name="T8" fmla="*/ 0 w 2736"/>
              <a:gd name="T9" fmla="*/ 52 h 456"/>
              <a:gd name="T10" fmla="*/ 52 w 2736"/>
              <a:gd name="T11" fmla="*/ 0 h 456"/>
              <a:gd name="T12" fmla="*/ 2684 w 2736"/>
              <a:gd name="T13" fmla="*/ 0 h 456"/>
              <a:gd name="T14" fmla="*/ 2736 w 2736"/>
              <a:gd name="T15" fmla="*/ 52 h 456"/>
              <a:gd name="T16" fmla="*/ 2736 w 2736"/>
              <a:gd name="T17" fmla="*/ 404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456">
                <a:moveTo>
                  <a:pt x="2736" y="404"/>
                </a:moveTo>
                <a:cubicBezTo>
                  <a:pt x="2736" y="433"/>
                  <a:pt x="2713" y="456"/>
                  <a:pt x="2684" y="456"/>
                </a:cubicBezTo>
                <a:cubicBezTo>
                  <a:pt x="52" y="456"/>
                  <a:pt x="52" y="456"/>
                  <a:pt x="52" y="456"/>
                </a:cubicBezTo>
                <a:cubicBezTo>
                  <a:pt x="23" y="456"/>
                  <a:pt x="0" y="433"/>
                  <a:pt x="0" y="404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23"/>
                  <a:pt x="23" y="0"/>
                  <a:pt x="52" y="0"/>
                </a:cubicBezTo>
                <a:cubicBezTo>
                  <a:pt x="2684" y="0"/>
                  <a:pt x="2684" y="0"/>
                  <a:pt x="2684" y="0"/>
                </a:cubicBezTo>
                <a:cubicBezTo>
                  <a:pt x="2713" y="0"/>
                  <a:pt x="2736" y="23"/>
                  <a:pt x="2736" y="52"/>
                </a:cubicBezTo>
                <a:cubicBezTo>
                  <a:pt x="2736" y="404"/>
                  <a:pt x="2736" y="404"/>
                  <a:pt x="2736" y="404"/>
                </a:cubicBezTo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016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0" name="MH_SubTitle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563091" y="1772660"/>
            <a:ext cx="3932238" cy="495300"/>
          </a:xfrm>
          <a:custGeom>
            <a:avLst/>
            <a:gdLst>
              <a:gd name="T0" fmla="*/ 854392 w 3932277"/>
              <a:gd name="T1" fmla="*/ 0 h 495300"/>
              <a:gd name="T2" fmla="*/ 3865265 w 3932277"/>
              <a:gd name="T3" fmla="*/ 0 h 495300"/>
              <a:gd name="T4" fmla="*/ 3931848 w 3932277"/>
              <a:gd name="T5" fmla="*/ 60403 h 495300"/>
              <a:gd name="T6" fmla="*/ 3931848 w 3932277"/>
              <a:gd name="T7" fmla="*/ 434898 h 495300"/>
              <a:gd name="T8" fmla="*/ 3865265 w 3932277"/>
              <a:gd name="T9" fmla="*/ 495300 h 495300"/>
              <a:gd name="T10" fmla="*/ 854392 w 3932277"/>
              <a:gd name="T11" fmla="*/ 495300 h 495300"/>
              <a:gd name="T12" fmla="*/ 787798 w 3932277"/>
              <a:gd name="T13" fmla="*/ 434898 h 495300"/>
              <a:gd name="T14" fmla="*/ 787798 w 3932277"/>
              <a:gd name="T15" fmla="*/ 398462 h 495300"/>
              <a:gd name="T16" fmla="*/ 478421 w 3932277"/>
              <a:gd name="T17" fmla="*/ 398462 h 495300"/>
              <a:gd name="T18" fmla="*/ 60314 w 3932277"/>
              <a:gd name="T19" fmla="*/ 398462 h 495300"/>
              <a:gd name="T20" fmla="*/ 0 w 3932277"/>
              <a:gd name="T21" fmla="*/ 338202 h 495300"/>
              <a:gd name="T22" fmla="*/ 0 w 3932277"/>
              <a:gd name="T23" fmla="*/ 163447 h 495300"/>
              <a:gd name="T24" fmla="*/ 60314 w 3932277"/>
              <a:gd name="T25" fmla="*/ 103187 h 495300"/>
              <a:gd name="T26" fmla="*/ 594701 w 3932277"/>
              <a:gd name="T27" fmla="*/ 103187 h 495300"/>
              <a:gd name="T28" fmla="*/ 787798 w 3932277"/>
              <a:gd name="T29" fmla="*/ 103187 h 495300"/>
              <a:gd name="T30" fmla="*/ 787798 w 3932277"/>
              <a:gd name="T31" fmla="*/ 80151 h 495300"/>
              <a:gd name="T32" fmla="*/ 787798 w 3932277"/>
              <a:gd name="T33" fmla="*/ 60403 h 495300"/>
              <a:gd name="T34" fmla="*/ 854392 w 3932277"/>
              <a:gd name="T35" fmla="*/ 0 h 495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932277"/>
              <a:gd name="T55" fmla="*/ 0 h 495300"/>
              <a:gd name="T56" fmla="*/ 3932277 w 3932277"/>
              <a:gd name="T57" fmla="*/ 495300 h 4953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932277" h="495300">
                <a:moveTo>
                  <a:pt x="854480" y="0"/>
                </a:moveTo>
                <a:cubicBezTo>
                  <a:pt x="3865683" y="0"/>
                  <a:pt x="3865683" y="0"/>
                  <a:pt x="3865683" y="0"/>
                </a:cubicBezTo>
                <a:cubicBezTo>
                  <a:pt x="3903323" y="0"/>
                  <a:pt x="3932277" y="27181"/>
                  <a:pt x="3932277" y="60403"/>
                </a:cubicBezTo>
                <a:lnTo>
                  <a:pt x="3932277" y="434898"/>
                </a:lnTo>
                <a:cubicBezTo>
                  <a:pt x="3932277" y="468119"/>
                  <a:pt x="3903323" y="495300"/>
                  <a:pt x="3865683" y="495300"/>
                </a:cubicBezTo>
                <a:cubicBezTo>
                  <a:pt x="854480" y="495300"/>
                  <a:pt x="854480" y="495300"/>
                  <a:pt x="854480" y="495300"/>
                </a:cubicBezTo>
                <a:cubicBezTo>
                  <a:pt x="816840" y="495300"/>
                  <a:pt x="787886" y="468119"/>
                  <a:pt x="787886" y="434898"/>
                </a:cubicBezTo>
                <a:lnTo>
                  <a:pt x="787886" y="398462"/>
                </a:lnTo>
                <a:lnTo>
                  <a:pt x="478476" y="398462"/>
                </a:lnTo>
                <a:cubicBezTo>
                  <a:pt x="357237" y="398462"/>
                  <a:pt x="218678" y="398462"/>
                  <a:pt x="60325" y="398462"/>
                </a:cubicBezTo>
                <a:cubicBezTo>
                  <a:pt x="27146" y="398462"/>
                  <a:pt x="0" y="371345"/>
                  <a:pt x="0" y="338202"/>
                </a:cubicBezTo>
                <a:cubicBezTo>
                  <a:pt x="0" y="338202"/>
                  <a:pt x="0" y="338202"/>
                  <a:pt x="0" y="163447"/>
                </a:cubicBezTo>
                <a:cubicBezTo>
                  <a:pt x="0" y="130304"/>
                  <a:pt x="27146" y="103187"/>
                  <a:pt x="60325" y="103187"/>
                </a:cubicBezTo>
                <a:cubicBezTo>
                  <a:pt x="60325" y="103187"/>
                  <a:pt x="60325" y="103187"/>
                  <a:pt x="594767" y="103187"/>
                </a:cubicBezTo>
                <a:lnTo>
                  <a:pt x="787886" y="103187"/>
                </a:lnTo>
                <a:lnTo>
                  <a:pt x="787886" y="80151"/>
                </a:lnTo>
                <a:cubicBezTo>
                  <a:pt x="787886" y="60403"/>
                  <a:pt x="787886" y="60403"/>
                  <a:pt x="787886" y="60403"/>
                </a:cubicBezTo>
                <a:cubicBezTo>
                  <a:pt x="787886" y="27181"/>
                  <a:pt x="816840" y="0"/>
                  <a:pt x="854480" y="0"/>
                </a:cubicBezTo>
                <a:close/>
              </a:path>
            </a:pathLst>
          </a:custGeom>
          <a:solidFill>
            <a:srgbClr val="BC72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元素组合法</a:t>
            </a:r>
          </a:p>
        </p:txBody>
      </p:sp>
      <p:sp>
        <p:nvSpPr>
          <p:cNvPr id="21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7241" y="1772660"/>
            <a:ext cx="419100" cy="495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rgbClr val="5F5F5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2800" dirty="0">
              <a:solidFill>
                <a:srgbClr val="5F5F5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MH_Other_3"/>
          <p:cNvSpPr/>
          <p:nvPr>
            <p:custDataLst>
              <p:tags r:id="rId4"/>
            </p:custDataLst>
          </p:nvPr>
        </p:nvSpPr>
        <p:spPr>
          <a:xfrm>
            <a:off x="2664691" y="1702810"/>
            <a:ext cx="582613" cy="79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MH_Other_4"/>
          <p:cNvSpPr/>
          <p:nvPr>
            <p:custDataLst>
              <p:tags r:id="rId5"/>
            </p:custDataLst>
          </p:nvPr>
        </p:nvSpPr>
        <p:spPr>
          <a:xfrm>
            <a:off x="2664691" y="2242560"/>
            <a:ext cx="582613" cy="79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MH_Other_5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469429" y="2652135"/>
            <a:ext cx="4129087" cy="687387"/>
          </a:xfrm>
          <a:custGeom>
            <a:avLst/>
            <a:gdLst>
              <a:gd name="T0" fmla="*/ 2736 w 2736"/>
              <a:gd name="T1" fmla="*/ 404 h 456"/>
              <a:gd name="T2" fmla="*/ 2684 w 2736"/>
              <a:gd name="T3" fmla="*/ 456 h 456"/>
              <a:gd name="T4" fmla="*/ 52 w 2736"/>
              <a:gd name="T5" fmla="*/ 456 h 456"/>
              <a:gd name="T6" fmla="*/ 0 w 2736"/>
              <a:gd name="T7" fmla="*/ 404 h 456"/>
              <a:gd name="T8" fmla="*/ 0 w 2736"/>
              <a:gd name="T9" fmla="*/ 52 h 456"/>
              <a:gd name="T10" fmla="*/ 52 w 2736"/>
              <a:gd name="T11" fmla="*/ 0 h 456"/>
              <a:gd name="T12" fmla="*/ 2684 w 2736"/>
              <a:gd name="T13" fmla="*/ 0 h 456"/>
              <a:gd name="T14" fmla="*/ 2736 w 2736"/>
              <a:gd name="T15" fmla="*/ 52 h 456"/>
              <a:gd name="T16" fmla="*/ 2736 w 2736"/>
              <a:gd name="T17" fmla="*/ 404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456">
                <a:moveTo>
                  <a:pt x="2736" y="404"/>
                </a:moveTo>
                <a:cubicBezTo>
                  <a:pt x="2736" y="433"/>
                  <a:pt x="2713" y="456"/>
                  <a:pt x="2684" y="456"/>
                </a:cubicBezTo>
                <a:cubicBezTo>
                  <a:pt x="52" y="456"/>
                  <a:pt x="52" y="456"/>
                  <a:pt x="52" y="456"/>
                </a:cubicBezTo>
                <a:cubicBezTo>
                  <a:pt x="23" y="456"/>
                  <a:pt x="0" y="433"/>
                  <a:pt x="0" y="404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23"/>
                  <a:pt x="23" y="0"/>
                  <a:pt x="52" y="0"/>
                </a:cubicBezTo>
                <a:cubicBezTo>
                  <a:pt x="2684" y="0"/>
                  <a:pt x="2684" y="0"/>
                  <a:pt x="2684" y="0"/>
                </a:cubicBezTo>
                <a:cubicBezTo>
                  <a:pt x="2713" y="0"/>
                  <a:pt x="2736" y="23"/>
                  <a:pt x="2736" y="52"/>
                </a:cubicBezTo>
                <a:cubicBezTo>
                  <a:pt x="2736" y="404"/>
                  <a:pt x="2736" y="404"/>
                  <a:pt x="2736" y="404"/>
                </a:cubicBezTo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016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25" name="MH_SubTitle_2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2563091" y="2760085"/>
            <a:ext cx="3932238" cy="495300"/>
          </a:xfrm>
          <a:custGeom>
            <a:avLst/>
            <a:gdLst>
              <a:gd name="T0" fmla="*/ 854392 w 3932277"/>
              <a:gd name="T1" fmla="*/ 0 h 495300"/>
              <a:gd name="T2" fmla="*/ 3865265 w 3932277"/>
              <a:gd name="T3" fmla="*/ 0 h 495300"/>
              <a:gd name="T4" fmla="*/ 3931848 w 3932277"/>
              <a:gd name="T5" fmla="*/ 60403 h 495300"/>
              <a:gd name="T6" fmla="*/ 3931848 w 3932277"/>
              <a:gd name="T7" fmla="*/ 434898 h 495300"/>
              <a:gd name="T8" fmla="*/ 3865265 w 3932277"/>
              <a:gd name="T9" fmla="*/ 495300 h 495300"/>
              <a:gd name="T10" fmla="*/ 854392 w 3932277"/>
              <a:gd name="T11" fmla="*/ 495300 h 495300"/>
              <a:gd name="T12" fmla="*/ 787798 w 3932277"/>
              <a:gd name="T13" fmla="*/ 434898 h 495300"/>
              <a:gd name="T14" fmla="*/ 787798 w 3932277"/>
              <a:gd name="T15" fmla="*/ 398462 h 495300"/>
              <a:gd name="T16" fmla="*/ 478421 w 3932277"/>
              <a:gd name="T17" fmla="*/ 398462 h 495300"/>
              <a:gd name="T18" fmla="*/ 60314 w 3932277"/>
              <a:gd name="T19" fmla="*/ 398462 h 495300"/>
              <a:gd name="T20" fmla="*/ 0 w 3932277"/>
              <a:gd name="T21" fmla="*/ 338202 h 495300"/>
              <a:gd name="T22" fmla="*/ 0 w 3932277"/>
              <a:gd name="T23" fmla="*/ 163447 h 495300"/>
              <a:gd name="T24" fmla="*/ 60314 w 3932277"/>
              <a:gd name="T25" fmla="*/ 103187 h 495300"/>
              <a:gd name="T26" fmla="*/ 594701 w 3932277"/>
              <a:gd name="T27" fmla="*/ 103187 h 495300"/>
              <a:gd name="T28" fmla="*/ 787798 w 3932277"/>
              <a:gd name="T29" fmla="*/ 103187 h 495300"/>
              <a:gd name="T30" fmla="*/ 787798 w 3932277"/>
              <a:gd name="T31" fmla="*/ 80151 h 495300"/>
              <a:gd name="T32" fmla="*/ 787798 w 3932277"/>
              <a:gd name="T33" fmla="*/ 60403 h 495300"/>
              <a:gd name="T34" fmla="*/ 854392 w 3932277"/>
              <a:gd name="T35" fmla="*/ 0 h 495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932277"/>
              <a:gd name="T55" fmla="*/ 0 h 495300"/>
              <a:gd name="T56" fmla="*/ 3932277 w 3932277"/>
              <a:gd name="T57" fmla="*/ 495300 h 4953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932277" h="495300">
                <a:moveTo>
                  <a:pt x="854480" y="0"/>
                </a:moveTo>
                <a:cubicBezTo>
                  <a:pt x="3865683" y="0"/>
                  <a:pt x="3865683" y="0"/>
                  <a:pt x="3865683" y="0"/>
                </a:cubicBezTo>
                <a:cubicBezTo>
                  <a:pt x="3903323" y="0"/>
                  <a:pt x="3932277" y="27181"/>
                  <a:pt x="3932277" y="60403"/>
                </a:cubicBezTo>
                <a:lnTo>
                  <a:pt x="3932277" y="434898"/>
                </a:lnTo>
                <a:cubicBezTo>
                  <a:pt x="3932277" y="468119"/>
                  <a:pt x="3903323" y="495300"/>
                  <a:pt x="3865683" y="495300"/>
                </a:cubicBezTo>
                <a:cubicBezTo>
                  <a:pt x="854480" y="495300"/>
                  <a:pt x="854480" y="495300"/>
                  <a:pt x="854480" y="495300"/>
                </a:cubicBezTo>
                <a:cubicBezTo>
                  <a:pt x="816840" y="495300"/>
                  <a:pt x="787886" y="468119"/>
                  <a:pt x="787886" y="434898"/>
                </a:cubicBezTo>
                <a:lnTo>
                  <a:pt x="787886" y="398462"/>
                </a:lnTo>
                <a:lnTo>
                  <a:pt x="478476" y="398462"/>
                </a:lnTo>
                <a:cubicBezTo>
                  <a:pt x="357237" y="398462"/>
                  <a:pt x="218678" y="398462"/>
                  <a:pt x="60325" y="398462"/>
                </a:cubicBezTo>
                <a:cubicBezTo>
                  <a:pt x="27146" y="398462"/>
                  <a:pt x="0" y="371345"/>
                  <a:pt x="0" y="338202"/>
                </a:cubicBezTo>
                <a:cubicBezTo>
                  <a:pt x="0" y="338202"/>
                  <a:pt x="0" y="338202"/>
                  <a:pt x="0" y="163447"/>
                </a:cubicBezTo>
                <a:cubicBezTo>
                  <a:pt x="0" y="130304"/>
                  <a:pt x="27146" y="103187"/>
                  <a:pt x="60325" y="103187"/>
                </a:cubicBezTo>
                <a:cubicBezTo>
                  <a:pt x="60325" y="103187"/>
                  <a:pt x="60325" y="103187"/>
                  <a:pt x="594767" y="103187"/>
                </a:cubicBezTo>
                <a:lnTo>
                  <a:pt x="787886" y="103187"/>
                </a:lnTo>
                <a:lnTo>
                  <a:pt x="787886" y="80151"/>
                </a:lnTo>
                <a:cubicBezTo>
                  <a:pt x="787886" y="60403"/>
                  <a:pt x="787886" y="60403"/>
                  <a:pt x="787886" y="60403"/>
                </a:cubicBezTo>
                <a:cubicBezTo>
                  <a:pt x="787886" y="27181"/>
                  <a:pt x="816840" y="0"/>
                  <a:pt x="854480" y="0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头脑风暴法</a:t>
            </a:r>
          </a:p>
        </p:txBody>
      </p:sp>
      <p:sp>
        <p:nvSpPr>
          <p:cNvPr id="26" name="MH_Other_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47241" y="2760085"/>
            <a:ext cx="419100" cy="495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rgbClr val="5F5F5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zh-CN" altLang="en-US" sz="2800" dirty="0">
              <a:solidFill>
                <a:srgbClr val="5F5F5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MH_Other_7"/>
          <p:cNvSpPr/>
          <p:nvPr>
            <p:custDataLst>
              <p:tags r:id="rId9"/>
            </p:custDataLst>
          </p:nvPr>
        </p:nvSpPr>
        <p:spPr>
          <a:xfrm>
            <a:off x="2664691" y="2688647"/>
            <a:ext cx="582613" cy="809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" name="MH_Other_8"/>
          <p:cNvSpPr/>
          <p:nvPr>
            <p:custDataLst>
              <p:tags r:id="rId10"/>
            </p:custDataLst>
          </p:nvPr>
        </p:nvSpPr>
        <p:spPr>
          <a:xfrm>
            <a:off x="2664691" y="3229985"/>
            <a:ext cx="582613" cy="79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MH_Other_9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2469429" y="3637972"/>
            <a:ext cx="4129087" cy="687388"/>
          </a:xfrm>
          <a:custGeom>
            <a:avLst/>
            <a:gdLst>
              <a:gd name="T0" fmla="*/ 2736 w 2736"/>
              <a:gd name="T1" fmla="*/ 404 h 456"/>
              <a:gd name="T2" fmla="*/ 2684 w 2736"/>
              <a:gd name="T3" fmla="*/ 456 h 456"/>
              <a:gd name="T4" fmla="*/ 52 w 2736"/>
              <a:gd name="T5" fmla="*/ 456 h 456"/>
              <a:gd name="T6" fmla="*/ 0 w 2736"/>
              <a:gd name="T7" fmla="*/ 404 h 456"/>
              <a:gd name="T8" fmla="*/ 0 w 2736"/>
              <a:gd name="T9" fmla="*/ 52 h 456"/>
              <a:gd name="T10" fmla="*/ 52 w 2736"/>
              <a:gd name="T11" fmla="*/ 0 h 456"/>
              <a:gd name="T12" fmla="*/ 2684 w 2736"/>
              <a:gd name="T13" fmla="*/ 0 h 456"/>
              <a:gd name="T14" fmla="*/ 2736 w 2736"/>
              <a:gd name="T15" fmla="*/ 52 h 456"/>
              <a:gd name="T16" fmla="*/ 2736 w 2736"/>
              <a:gd name="T17" fmla="*/ 404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456">
                <a:moveTo>
                  <a:pt x="2736" y="404"/>
                </a:moveTo>
                <a:cubicBezTo>
                  <a:pt x="2736" y="433"/>
                  <a:pt x="2713" y="456"/>
                  <a:pt x="2684" y="456"/>
                </a:cubicBezTo>
                <a:cubicBezTo>
                  <a:pt x="52" y="456"/>
                  <a:pt x="52" y="456"/>
                  <a:pt x="52" y="456"/>
                </a:cubicBezTo>
                <a:cubicBezTo>
                  <a:pt x="23" y="456"/>
                  <a:pt x="0" y="433"/>
                  <a:pt x="0" y="404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23"/>
                  <a:pt x="23" y="0"/>
                  <a:pt x="52" y="0"/>
                </a:cubicBezTo>
                <a:cubicBezTo>
                  <a:pt x="2684" y="0"/>
                  <a:pt x="2684" y="0"/>
                  <a:pt x="2684" y="0"/>
                </a:cubicBezTo>
                <a:cubicBezTo>
                  <a:pt x="2713" y="0"/>
                  <a:pt x="2736" y="23"/>
                  <a:pt x="2736" y="52"/>
                </a:cubicBezTo>
                <a:cubicBezTo>
                  <a:pt x="2736" y="404"/>
                  <a:pt x="2736" y="404"/>
                  <a:pt x="2736" y="404"/>
                </a:cubicBezTo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016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30" name="MH_SubTitle_3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2563091" y="3745922"/>
            <a:ext cx="3932238" cy="495300"/>
          </a:xfrm>
          <a:custGeom>
            <a:avLst/>
            <a:gdLst>
              <a:gd name="T0" fmla="*/ 854392 w 3932277"/>
              <a:gd name="T1" fmla="*/ 0 h 495300"/>
              <a:gd name="T2" fmla="*/ 3865265 w 3932277"/>
              <a:gd name="T3" fmla="*/ 0 h 495300"/>
              <a:gd name="T4" fmla="*/ 3931848 w 3932277"/>
              <a:gd name="T5" fmla="*/ 60403 h 495300"/>
              <a:gd name="T6" fmla="*/ 3931848 w 3932277"/>
              <a:gd name="T7" fmla="*/ 434898 h 495300"/>
              <a:gd name="T8" fmla="*/ 3865265 w 3932277"/>
              <a:gd name="T9" fmla="*/ 495300 h 495300"/>
              <a:gd name="T10" fmla="*/ 854392 w 3932277"/>
              <a:gd name="T11" fmla="*/ 495300 h 495300"/>
              <a:gd name="T12" fmla="*/ 787798 w 3932277"/>
              <a:gd name="T13" fmla="*/ 434898 h 495300"/>
              <a:gd name="T14" fmla="*/ 787798 w 3932277"/>
              <a:gd name="T15" fmla="*/ 398462 h 495300"/>
              <a:gd name="T16" fmla="*/ 478421 w 3932277"/>
              <a:gd name="T17" fmla="*/ 398462 h 495300"/>
              <a:gd name="T18" fmla="*/ 60314 w 3932277"/>
              <a:gd name="T19" fmla="*/ 398462 h 495300"/>
              <a:gd name="T20" fmla="*/ 0 w 3932277"/>
              <a:gd name="T21" fmla="*/ 338202 h 495300"/>
              <a:gd name="T22" fmla="*/ 0 w 3932277"/>
              <a:gd name="T23" fmla="*/ 163447 h 495300"/>
              <a:gd name="T24" fmla="*/ 60314 w 3932277"/>
              <a:gd name="T25" fmla="*/ 103187 h 495300"/>
              <a:gd name="T26" fmla="*/ 594701 w 3932277"/>
              <a:gd name="T27" fmla="*/ 103187 h 495300"/>
              <a:gd name="T28" fmla="*/ 787798 w 3932277"/>
              <a:gd name="T29" fmla="*/ 103187 h 495300"/>
              <a:gd name="T30" fmla="*/ 787798 w 3932277"/>
              <a:gd name="T31" fmla="*/ 80151 h 495300"/>
              <a:gd name="T32" fmla="*/ 787798 w 3932277"/>
              <a:gd name="T33" fmla="*/ 60403 h 495300"/>
              <a:gd name="T34" fmla="*/ 854392 w 3932277"/>
              <a:gd name="T35" fmla="*/ 0 h 495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932277"/>
              <a:gd name="T55" fmla="*/ 0 h 495300"/>
              <a:gd name="T56" fmla="*/ 3932277 w 3932277"/>
              <a:gd name="T57" fmla="*/ 495300 h 4953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932277" h="495300">
                <a:moveTo>
                  <a:pt x="854480" y="0"/>
                </a:moveTo>
                <a:cubicBezTo>
                  <a:pt x="3865683" y="0"/>
                  <a:pt x="3865683" y="0"/>
                  <a:pt x="3865683" y="0"/>
                </a:cubicBezTo>
                <a:cubicBezTo>
                  <a:pt x="3903323" y="0"/>
                  <a:pt x="3932277" y="27181"/>
                  <a:pt x="3932277" y="60403"/>
                </a:cubicBezTo>
                <a:lnTo>
                  <a:pt x="3932277" y="434898"/>
                </a:lnTo>
                <a:cubicBezTo>
                  <a:pt x="3932277" y="468119"/>
                  <a:pt x="3903323" y="495300"/>
                  <a:pt x="3865683" y="495300"/>
                </a:cubicBezTo>
                <a:cubicBezTo>
                  <a:pt x="854480" y="495300"/>
                  <a:pt x="854480" y="495300"/>
                  <a:pt x="854480" y="495300"/>
                </a:cubicBezTo>
                <a:cubicBezTo>
                  <a:pt x="816840" y="495300"/>
                  <a:pt x="787886" y="468119"/>
                  <a:pt x="787886" y="434898"/>
                </a:cubicBezTo>
                <a:lnTo>
                  <a:pt x="787886" y="398462"/>
                </a:lnTo>
                <a:lnTo>
                  <a:pt x="478476" y="398462"/>
                </a:lnTo>
                <a:cubicBezTo>
                  <a:pt x="357237" y="398462"/>
                  <a:pt x="218678" y="398462"/>
                  <a:pt x="60325" y="398462"/>
                </a:cubicBezTo>
                <a:cubicBezTo>
                  <a:pt x="27146" y="398462"/>
                  <a:pt x="0" y="371345"/>
                  <a:pt x="0" y="338202"/>
                </a:cubicBezTo>
                <a:cubicBezTo>
                  <a:pt x="0" y="338202"/>
                  <a:pt x="0" y="338202"/>
                  <a:pt x="0" y="163447"/>
                </a:cubicBezTo>
                <a:cubicBezTo>
                  <a:pt x="0" y="130304"/>
                  <a:pt x="27146" y="103187"/>
                  <a:pt x="60325" y="103187"/>
                </a:cubicBezTo>
                <a:cubicBezTo>
                  <a:pt x="60325" y="103187"/>
                  <a:pt x="60325" y="103187"/>
                  <a:pt x="594767" y="103187"/>
                </a:cubicBezTo>
                <a:lnTo>
                  <a:pt x="787886" y="103187"/>
                </a:lnTo>
                <a:lnTo>
                  <a:pt x="787886" y="80151"/>
                </a:lnTo>
                <a:cubicBezTo>
                  <a:pt x="787886" y="60403"/>
                  <a:pt x="787886" y="60403"/>
                  <a:pt x="787886" y="60403"/>
                </a:cubicBezTo>
                <a:cubicBezTo>
                  <a:pt x="787886" y="27181"/>
                  <a:pt x="816840" y="0"/>
                  <a:pt x="854480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九宫格思考法</a:t>
            </a:r>
          </a:p>
        </p:txBody>
      </p:sp>
      <p:sp>
        <p:nvSpPr>
          <p:cNvPr id="31" name="MH_Other_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747241" y="3745922"/>
            <a:ext cx="419100" cy="495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rgbClr val="5F5F5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zh-CN" altLang="en-US" sz="2800" dirty="0">
              <a:solidFill>
                <a:srgbClr val="5F5F5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MH_Other_11"/>
          <p:cNvSpPr/>
          <p:nvPr>
            <p:custDataLst>
              <p:tags r:id="rId14"/>
            </p:custDataLst>
          </p:nvPr>
        </p:nvSpPr>
        <p:spPr>
          <a:xfrm>
            <a:off x="2664691" y="3676072"/>
            <a:ext cx="582613" cy="79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MH_Other_12"/>
          <p:cNvSpPr/>
          <p:nvPr>
            <p:custDataLst>
              <p:tags r:id="rId15"/>
            </p:custDataLst>
          </p:nvPr>
        </p:nvSpPr>
        <p:spPr>
          <a:xfrm>
            <a:off x="2664691" y="4215822"/>
            <a:ext cx="582613" cy="809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MH_Other_13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2469429" y="4625397"/>
            <a:ext cx="4129087" cy="687388"/>
          </a:xfrm>
          <a:custGeom>
            <a:avLst/>
            <a:gdLst>
              <a:gd name="T0" fmla="*/ 2736 w 2736"/>
              <a:gd name="T1" fmla="*/ 404 h 456"/>
              <a:gd name="T2" fmla="*/ 2684 w 2736"/>
              <a:gd name="T3" fmla="*/ 456 h 456"/>
              <a:gd name="T4" fmla="*/ 52 w 2736"/>
              <a:gd name="T5" fmla="*/ 456 h 456"/>
              <a:gd name="T6" fmla="*/ 0 w 2736"/>
              <a:gd name="T7" fmla="*/ 404 h 456"/>
              <a:gd name="T8" fmla="*/ 0 w 2736"/>
              <a:gd name="T9" fmla="*/ 52 h 456"/>
              <a:gd name="T10" fmla="*/ 52 w 2736"/>
              <a:gd name="T11" fmla="*/ 0 h 456"/>
              <a:gd name="T12" fmla="*/ 2684 w 2736"/>
              <a:gd name="T13" fmla="*/ 0 h 456"/>
              <a:gd name="T14" fmla="*/ 2736 w 2736"/>
              <a:gd name="T15" fmla="*/ 52 h 456"/>
              <a:gd name="T16" fmla="*/ 2736 w 2736"/>
              <a:gd name="T17" fmla="*/ 404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36" h="456">
                <a:moveTo>
                  <a:pt x="2736" y="404"/>
                </a:moveTo>
                <a:cubicBezTo>
                  <a:pt x="2736" y="433"/>
                  <a:pt x="2713" y="456"/>
                  <a:pt x="2684" y="456"/>
                </a:cubicBezTo>
                <a:cubicBezTo>
                  <a:pt x="52" y="456"/>
                  <a:pt x="52" y="456"/>
                  <a:pt x="52" y="456"/>
                </a:cubicBezTo>
                <a:cubicBezTo>
                  <a:pt x="23" y="456"/>
                  <a:pt x="0" y="433"/>
                  <a:pt x="0" y="404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23"/>
                  <a:pt x="23" y="0"/>
                  <a:pt x="52" y="0"/>
                </a:cubicBezTo>
                <a:cubicBezTo>
                  <a:pt x="2684" y="0"/>
                  <a:pt x="2684" y="0"/>
                  <a:pt x="2684" y="0"/>
                </a:cubicBezTo>
                <a:cubicBezTo>
                  <a:pt x="2713" y="0"/>
                  <a:pt x="2736" y="23"/>
                  <a:pt x="2736" y="52"/>
                </a:cubicBezTo>
                <a:cubicBezTo>
                  <a:pt x="2736" y="404"/>
                  <a:pt x="2736" y="404"/>
                  <a:pt x="2736" y="404"/>
                </a:cubicBezTo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016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35" name="MH_SubTitle_4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2563091" y="4733347"/>
            <a:ext cx="3932238" cy="495300"/>
          </a:xfrm>
          <a:custGeom>
            <a:avLst/>
            <a:gdLst>
              <a:gd name="T0" fmla="*/ 854392 w 3932277"/>
              <a:gd name="T1" fmla="*/ 0 h 495300"/>
              <a:gd name="T2" fmla="*/ 3865265 w 3932277"/>
              <a:gd name="T3" fmla="*/ 0 h 495300"/>
              <a:gd name="T4" fmla="*/ 3931848 w 3932277"/>
              <a:gd name="T5" fmla="*/ 60403 h 495300"/>
              <a:gd name="T6" fmla="*/ 3931848 w 3932277"/>
              <a:gd name="T7" fmla="*/ 434898 h 495300"/>
              <a:gd name="T8" fmla="*/ 3865265 w 3932277"/>
              <a:gd name="T9" fmla="*/ 495300 h 495300"/>
              <a:gd name="T10" fmla="*/ 854392 w 3932277"/>
              <a:gd name="T11" fmla="*/ 495300 h 495300"/>
              <a:gd name="T12" fmla="*/ 787798 w 3932277"/>
              <a:gd name="T13" fmla="*/ 434898 h 495300"/>
              <a:gd name="T14" fmla="*/ 787798 w 3932277"/>
              <a:gd name="T15" fmla="*/ 398462 h 495300"/>
              <a:gd name="T16" fmla="*/ 478421 w 3932277"/>
              <a:gd name="T17" fmla="*/ 398462 h 495300"/>
              <a:gd name="T18" fmla="*/ 60314 w 3932277"/>
              <a:gd name="T19" fmla="*/ 398462 h 495300"/>
              <a:gd name="T20" fmla="*/ 0 w 3932277"/>
              <a:gd name="T21" fmla="*/ 338202 h 495300"/>
              <a:gd name="T22" fmla="*/ 0 w 3932277"/>
              <a:gd name="T23" fmla="*/ 163447 h 495300"/>
              <a:gd name="T24" fmla="*/ 60314 w 3932277"/>
              <a:gd name="T25" fmla="*/ 103187 h 495300"/>
              <a:gd name="T26" fmla="*/ 594701 w 3932277"/>
              <a:gd name="T27" fmla="*/ 103187 h 495300"/>
              <a:gd name="T28" fmla="*/ 787798 w 3932277"/>
              <a:gd name="T29" fmla="*/ 103187 h 495300"/>
              <a:gd name="T30" fmla="*/ 787798 w 3932277"/>
              <a:gd name="T31" fmla="*/ 80151 h 495300"/>
              <a:gd name="T32" fmla="*/ 787798 w 3932277"/>
              <a:gd name="T33" fmla="*/ 60403 h 495300"/>
              <a:gd name="T34" fmla="*/ 854392 w 3932277"/>
              <a:gd name="T35" fmla="*/ 0 h 495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932277"/>
              <a:gd name="T55" fmla="*/ 0 h 495300"/>
              <a:gd name="T56" fmla="*/ 3932277 w 3932277"/>
              <a:gd name="T57" fmla="*/ 495300 h 4953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932277" h="495300">
                <a:moveTo>
                  <a:pt x="854480" y="0"/>
                </a:moveTo>
                <a:cubicBezTo>
                  <a:pt x="3865683" y="0"/>
                  <a:pt x="3865683" y="0"/>
                  <a:pt x="3865683" y="0"/>
                </a:cubicBezTo>
                <a:cubicBezTo>
                  <a:pt x="3903323" y="0"/>
                  <a:pt x="3932277" y="27181"/>
                  <a:pt x="3932277" y="60403"/>
                </a:cubicBezTo>
                <a:lnTo>
                  <a:pt x="3932277" y="434898"/>
                </a:lnTo>
                <a:cubicBezTo>
                  <a:pt x="3932277" y="468119"/>
                  <a:pt x="3903323" y="495300"/>
                  <a:pt x="3865683" y="495300"/>
                </a:cubicBezTo>
                <a:cubicBezTo>
                  <a:pt x="854480" y="495300"/>
                  <a:pt x="854480" y="495300"/>
                  <a:pt x="854480" y="495300"/>
                </a:cubicBezTo>
                <a:cubicBezTo>
                  <a:pt x="816840" y="495300"/>
                  <a:pt x="787886" y="468119"/>
                  <a:pt x="787886" y="434898"/>
                </a:cubicBezTo>
                <a:lnTo>
                  <a:pt x="787886" y="398462"/>
                </a:lnTo>
                <a:lnTo>
                  <a:pt x="478476" y="398462"/>
                </a:lnTo>
                <a:cubicBezTo>
                  <a:pt x="357237" y="398462"/>
                  <a:pt x="218678" y="398462"/>
                  <a:pt x="60325" y="398462"/>
                </a:cubicBezTo>
                <a:cubicBezTo>
                  <a:pt x="27146" y="398462"/>
                  <a:pt x="0" y="371345"/>
                  <a:pt x="0" y="338202"/>
                </a:cubicBezTo>
                <a:cubicBezTo>
                  <a:pt x="0" y="338202"/>
                  <a:pt x="0" y="338202"/>
                  <a:pt x="0" y="163447"/>
                </a:cubicBezTo>
                <a:cubicBezTo>
                  <a:pt x="0" y="130304"/>
                  <a:pt x="27146" y="103187"/>
                  <a:pt x="60325" y="103187"/>
                </a:cubicBezTo>
                <a:cubicBezTo>
                  <a:pt x="60325" y="103187"/>
                  <a:pt x="60325" y="103187"/>
                  <a:pt x="594767" y="103187"/>
                </a:cubicBezTo>
                <a:lnTo>
                  <a:pt x="787886" y="103187"/>
                </a:lnTo>
                <a:lnTo>
                  <a:pt x="787886" y="80151"/>
                </a:lnTo>
                <a:cubicBezTo>
                  <a:pt x="787886" y="60403"/>
                  <a:pt x="787886" y="60403"/>
                  <a:pt x="787886" y="60403"/>
                </a:cubicBezTo>
                <a:cubicBezTo>
                  <a:pt x="787886" y="27181"/>
                  <a:pt x="816840" y="0"/>
                  <a:pt x="854480" y="0"/>
                </a:cubicBezTo>
                <a:close/>
              </a:path>
            </a:pathLst>
          </a:custGeom>
          <a:solidFill>
            <a:srgbClr val="EEB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五步创意法</a:t>
            </a:r>
          </a:p>
        </p:txBody>
      </p:sp>
      <p:sp>
        <p:nvSpPr>
          <p:cNvPr id="36" name="MH_Other_1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747241" y="4733347"/>
            <a:ext cx="419100" cy="495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solidFill>
                  <a:srgbClr val="5F5F5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lang="zh-CN" altLang="en-US" sz="2800" dirty="0">
              <a:solidFill>
                <a:srgbClr val="5F5F5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MH_Other_15"/>
          <p:cNvSpPr/>
          <p:nvPr>
            <p:custDataLst>
              <p:tags r:id="rId19"/>
            </p:custDataLst>
          </p:nvPr>
        </p:nvSpPr>
        <p:spPr>
          <a:xfrm>
            <a:off x="2664691" y="4663497"/>
            <a:ext cx="582613" cy="79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MH_Other_16"/>
          <p:cNvSpPr/>
          <p:nvPr>
            <p:custDataLst>
              <p:tags r:id="rId20"/>
            </p:custDataLst>
          </p:nvPr>
        </p:nvSpPr>
        <p:spPr>
          <a:xfrm>
            <a:off x="2664691" y="5203247"/>
            <a:ext cx="582613" cy="793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544000" y="199195"/>
            <a:ext cx="1638000" cy="372305"/>
            <a:chOff x="3964020" y="199195"/>
            <a:chExt cx="1638000" cy="372305"/>
          </a:xfrm>
        </p:grpSpPr>
        <p:sp>
          <p:nvSpPr>
            <p:cNvPr id="4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964020" y="253195"/>
              <a:ext cx="1440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1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元素组合法</a:t>
              </a:r>
            </a:p>
          </p:txBody>
        </p:sp>
        <p:sp>
          <p:nvSpPr>
            <p:cNvPr id="5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494020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四、电商文案创作的四种经典模式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51771" y="1230772"/>
            <a:ext cx="7917973" cy="4156984"/>
            <a:chOff x="551771" y="1230772"/>
            <a:chExt cx="7917973" cy="415698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B50067CD-0F32-48D8-A2EB-03F60FE6B868}"/>
                </a:ext>
              </a:extLst>
            </p:cNvPr>
            <p:cNvGrpSpPr/>
            <p:nvPr/>
          </p:nvGrpSpPr>
          <p:grpSpPr>
            <a:xfrm>
              <a:off x="551771" y="1230772"/>
              <a:ext cx="7917973" cy="874133"/>
              <a:chOff x="1346199" y="1460501"/>
              <a:chExt cx="7917973" cy="874133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xmlns="" id="{FD661B47-0AAB-43D6-A20B-59B5E0CD3D7D}"/>
                  </a:ext>
                </a:extLst>
              </p:cNvPr>
              <p:cNvGrpSpPr/>
              <p:nvPr/>
            </p:nvGrpSpPr>
            <p:grpSpPr>
              <a:xfrm>
                <a:off x="1346200" y="1460501"/>
                <a:ext cx="4470400" cy="414866"/>
                <a:chOff x="812800" y="1456267"/>
                <a:chExt cx="4470400" cy="414866"/>
              </a:xfrm>
            </p:grpSpPr>
            <p:cxnSp>
              <p:nvCxnSpPr>
                <p:cNvPr id="10" name="直接连接符 9">
                  <a:extLst>
                    <a:ext uri="{FF2B5EF4-FFF2-40B4-BE49-F238E27FC236}">
                      <a16:creationId xmlns:a16="http://schemas.microsoft.com/office/drawing/2014/main" xmlns="" id="{89AB0D3B-F7D4-421E-B014-1DA426D094D8}"/>
                    </a:ext>
                  </a:extLst>
                </p:cNvPr>
                <p:cNvCxnSpPr/>
                <p:nvPr/>
              </p:nvCxnSpPr>
              <p:spPr>
                <a:xfrm>
                  <a:off x="4106333" y="1663700"/>
                  <a:ext cx="1176867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>
                  <a:extLst>
                    <a:ext uri="{FF2B5EF4-FFF2-40B4-BE49-F238E27FC236}">
                      <a16:creationId xmlns:a16="http://schemas.microsoft.com/office/drawing/2014/main" xmlns="" id="{BD791455-B981-4088-AA45-143564DECD45}"/>
                    </a:ext>
                  </a:extLst>
                </p:cNvPr>
                <p:cNvCxnSpPr/>
                <p:nvPr/>
              </p:nvCxnSpPr>
              <p:spPr>
                <a:xfrm>
                  <a:off x="812800" y="1663700"/>
                  <a:ext cx="1176867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xmlns="" id="{2B4CEB1B-4B29-40EF-9B4D-4DCB93561C13}"/>
                    </a:ext>
                  </a:extLst>
                </p:cNvPr>
                <p:cNvSpPr/>
                <p:nvPr/>
              </p:nvSpPr>
              <p:spPr>
                <a:xfrm>
                  <a:off x="1676400" y="1456267"/>
                  <a:ext cx="2743200" cy="414866"/>
                </a:xfrm>
                <a:prstGeom prst="rect">
                  <a:avLst/>
                </a:prstGeom>
                <a:solidFill>
                  <a:srgbClr val="E687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entury Gothic"/>
                      <a:ea typeface="微软雅黑"/>
                      <a:cs typeface="+mn-ea"/>
                      <a:sym typeface="+mn-lt"/>
                    </a:rPr>
                    <a:t>元素组合法</a:t>
                  </a:r>
                </a:p>
              </p:txBody>
            </p: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DF514CB1-8B54-4CDC-8D7A-6B0CDA197AE5}"/>
                  </a:ext>
                </a:extLst>
              </p:cNvPr>
              <p:cNvSpPr/>
              <p:nvPr/>
            </p:nvSpPr>
            <p:spPr>
              <a:xfrm>
                <a:off x="1346199" y="1990116"/>
                <a:ext cx="7917973" cy="3445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609585">
                  <a:lnSpc>
                    <a:spcPct val="130000"/>
                  </a:lnSpc>
                  <a:defRPr/>
                </a:pPr>
                <a:r>
                  <a:rPr lang="zh-CN" altLang="en-US" sz="1400" dirty="0" smtClean="0">
                    <a:solidFill>
                      <a:srgbClr val="000000"/>
                    </a:solidFill>
                    <a:cs typeface="+mn-ea"/>
                    <a:sym typeface="+mn-lt"/>
                  </a:rPr>
                  <a:t>具体</a:t>
                </a:r>
                <a:r>
                  <a: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来说，就是不同元素的组合常常能带来意想不到的创意。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微软雅黑"/>
                  <a:cs typeface="+mn-ea"/>
                  <a:sym typeface="+mn-lt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534" y="2924664"/>
              <a:ext cx="5206408" cy="1966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3443723" y="5079979"/>
              <a:ext cx="19800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/>
                <a:t>元素组合法的创作公式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79860" y="2647804"/>
            <a:ext cx="7194321" cy="3079734"/>
            <a:chOff x="979860" y="2647804"/>
            <a:chExt cx="7194321" cy="3079734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xmlns="" id="{AA0372C8-1817-4635-A9C2-4253A349C003}"/>
                </a:ext>
              </a:extLst>
            </p:cNvPr>
            <p:cNvGrpSpPr/>
            <p:nvPr/>
          </p:nvGrpSpPr>
          <p:grpSpPr>
            <a:xfrm>
              <a:off x="979860" y="2647804"/>
              <a:ext cx="7194321" cy="3079734"/>
              <a:chOff x="1187924" y="1246675"/>
              <a:chExt cx="6898243" cy="2592250"/>
            </a:xfrm>
          </p:grpSpPr>
          <p:sp>
            <p:nvSpPr>
              <p:cNvPr id="20" name="圆角矩形 45">
                <a:extLst>
                  <a:ext uri="{FF2B5EF4-FFF2-40B4-BE49-F238E27FC236}">
                    <a16:creationId xmlns:a16="http://schemas.microsoft.com/office/drawing/2014/main" xmlns="" id="{09C994BD-FA29-406A-B9B1-1CD0D5AA28CE}"/>
                  </a:ext>
                </a:extLst>
              </p:cNvPr>
              <p:cNvSpPr/>
              <p:nvPr/>
            </p:nvSpPr>
            <p:spPr>
              <a:xfrm>
                <a:off x="1187924" y="1246675"/>
                <a:ext cx="6898243" cy="2592250"/>
              </a:xfrm>
              <a:prstGeom prst="roundRect">
                <a:avLst>
                  <a:gd name="adj" fmla="val 5599"/>
                </a:avLst>
              </a:prstGeom>
              <a:solidFill>
                <a:schemeClr val="bg1"/>
              </a:solidFill>
              <a:ln w="12700">
                <a:prstDash val="dash"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 dirty="0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xmlns="" id="{06277B61-0BD9-4B3C-82AA-D4912B722904}"/>
                  </a:ext>
                </a:extLst>
              </p:cNvPr>
              <p:cNvSpPr/>
              <p:nvPr/>
            </p:nvSpPr>
            <p:spPr>
              <a:xfrm>
                <a:off x="1400943" y="1372115"/>
                <a:ext cx="6454962" cy="13939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>
                <a:noAutofit/>
              </a:bodyPr>
              <a:lstStyle/>
              <a:p>
                <a:pPr marL="285750" indent="-28575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n"/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某糖果公司要撰写以圣诞节为主题的文案，如果运用元素组合法，就需要在上述公式中前面的三个空格中随机填上三个关键词，然后把三种事物与“糖果”联系起来进行联想，将最终的结果填写在最后一个空格中。</a:t>
                </a:r>
                <a:endParaRPr lang="zh-CN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150" y="4619170"/>
              <a:ext cx="6225597" cy="68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722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544000" y="199195"/>
            <a:ext cx="1638000" cy="372305"/>
            <a:chOff x="3964020" y="199195"/>
            <a:chExt cx="1638000" cy="372305"/>
          </a:xfrm>
        </p:grpSpPr>
        <p:sp>
          <p:nvSpPr>
            <p:cNvPr id="4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964020" y="253195"/>
              <a:ext cx="1440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2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头脑风暴法</a:t>
              </a:r>
            </a:p>
          </p:txBody>
        </p:sp>
        <p:sp>
          <p:nvSpPr>
            <p:cNvPr id="5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494020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四、电商文案创作的四种经典模式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50067CD-0F32-48D8-A2EB-03F60FE6B868}"/>
              </a:ext>
            </a:extLst>
          </p:cNvPr>
          <p:cNvGrpSpPr/>
          <p:nvPr/>
        </p:nvGrpSpPr>
        <p:grpSpPr>
          <a:xfrm>
            <a:off x="551771" y="1155574"/>
            <a:ext cx="7917973" cy="1154210"/>
            <a:chOff x="1346199" y="1460501"/>
            <a:chExt cx="7917973" cy="115421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FD661B47-0AAB-43D6-A20B-59B5E0CD3D7D}"/>
                </a:ext>
              </a:extLst>
            </p:cNvPr>
            <p:cNvGrpSpPr/>
            <p:nvPr/>
          </p:nvGrpSpPr>
          <p:grpSpPr>
            <a:xfrm>
              <a:off x="1346200" y="1460501"/>
              <a:ext cx="4470400" cy="414866"/>
              <a:chOff x="812800" y="1456267"/>
              <a:chExt cx="4470400" cy="414866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xmlns="" id="{89AB0D3B-F7D4-421E-B014-1DA426D094D8}"/>
                  </a:ext>
                </a:extLst>
              </p:cNvPr>
              <p:cNvCxnSpPr/>
              <p:nvPr/>
            </p:nvCxnSpPr>
            <p:spPr>
              <a:xfrm>
                <a:off x="4106333" y="1663700"/>
                <a:ext cx="1176867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xmlns="" id="{BD791455-B981-4088-AA45-143564DECD45}"/>
                  </a:ext>
                </a:extLst>
              </p:cNvPr>
              <p:cNvCxnSpPr/>
              <p:nvPr/>
            </p:nvCxnSpPr>
            <p:spPr>
              <a:xfrm>
                <a:off x="812800" y="1663700"/>
                <a:ext cx="1176867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xmlns="" id="{2B4CEB1B-4B29-40EF-9B4D-4DCB93561C13}"/>
                  </a:ext>
                </a:extLst>
              </p:cNvPr>
              <p:cNvSpPr/>
              <p:nvPr/>
            </p:nvSpPr>
            <p:spPr>
              <a:xfrm>
                <a:off x="1676400" y="1456267"/>
                <a:ext cx="2743200" cy="41486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/>
                    <a:ea typeface="微软雅黑"/>
                    <a:cs typeface="+mn-ea"/>
                    <a:sym typeface="+mn-lt"/>
                  </a:rPr>
                  <a:t>头脑风暴法</a:t>
                </a: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DF514CB1-8B54-4CDC-8D7A-6B0CDA197AE5}"/>
                </a:ext>
              </a:extLst>
            </p:cNvPr>
            <p:cNvSpPr/>
            <p:nvPr/>
          </p:nvSpPr>
          <p:spPr>
            <a:xfrm>
              <a:off x="1346199" y="1990116"/>
              <a:ext cx="7917973" cy="6245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585">
                <a:lnSpc>
                  <a:spcPct val="130000"/>
                </a:lnSpc>
                <a:defRPr/>
              </a:pPr>
              <a:r>
                <a:rPr lang="zh-CN" altLang="en-US" sz="1400" dirty="0" smtClean="0">
                  <a:solidFill>
                    <a:srgbClr val="000000"/>
                  </a:solidFill>
                  <a:cs typeface="+mn-ea"/>
                  <a:sym typeface="+mn-lt"/>
                </a:rPr>
                <a:t>头脑</a:t>
              </a:r>
              <a:r>
                <a:rPr lang="zh-CN" altLang="en-US" sz="1400" dirty="0">
                  <a:solidFill>
                    <a:srgbClr val="000000"/>
                  </a:solidFill>
                  <a:cs typeface="+mn-ea"/>
                  <a:sym typeface="+mn-lt"/>
                </a:rPr>
                <a:t>风暴法的目的在于产生新观念或激发新创意，这种方法有利于激发人的创新思维。在不受任何限制的情况下，集体讨论问题能激发人的想象、热情以及竞争意识</a:t>
              </a:r>
              <a:r>
                <a:rPr lang="zh-CN" altLang="en-US" sz="1400" dirty="0" smtClean="0">
                  <a:solidFill>
                    <a:srgbClr val="000000"/>
                  </a:solidFill>
                  <a:cs typeface="+mn-ea"/>
                  <a:sym typeface="+mn-lt"/>
                </a:rPr>
                <a:t>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  <a:cs typeface="+mn-ea"/>
                <a:sym typeface="+mn-lt"/>
              </a:endParaRPr>
            </a:p>
          </p:txBody>
        </p:sp>
      </p:grp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90482"/>
              </p:ext>
            </p:extLst>
          </p:nvPr>
        </p:nvGraphicFramePr>
        <p:xfrm>
          <a:off x="549668" y="2499508"/>
          <a:ext cx="7929316" cy="377991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93599"/>
                <a:gridCol w="6435717"/>
              </a:tblGrid>
              <a:tr h="427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实施步骤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实施要点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  <a:tr h="1126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会前准备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200" dirty="0" smtClean="0"/>
                        <a:t>①会议要明确主题，会议主题要提前通报给与会人员，让与会人员有一定准备；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200" dirty="0" smtClean="0"/>
                        <a:t>②选好主持人，主持人要熟悉并掌握该技法的要点和操作要素，摸清主题现状和发展趋势；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200" dirty="0" smtClean="0"/>
                        <a:t>③参与者要有一定的训练基础，懂得该会议提倡的原则和方法</a:t>
                      </a:r>
                      <a:endParaRPr lang="zh-CN" sz="140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ea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参加人数</a:t>
                      </a:r>
                      <a:endParaRPr lang="zh-CN" sz="14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</a:rPr>
                        <a:t>参加人数一般为</a:t>
                      </a:r>
                      <a:r>
                        <a:rPr lang="en-US" altLang="zh-CN" sz="1400" kern="100" dirty="0" smtClean="0">
                          <a:effectLst/>
                        </a:rPr>
                        <a:t>4</a:t>
                      </a:r>
                      <a:r>
                        <a:rPr lang="zh-CN" altLang="en-US" sz="1400" kern="100" dirty="0" smtClean="0">
                          <a:effectLst/>
                        </a:rPr>
                        <a:t>～</a:t>
                      </a:r>
                      <a:r>
                        <a:rPr lang="en-US" altLang="zh-CN" sz="1400" kern="100" dirty="0" smtClean="0">
                          <a:effectLst/>
                        </a:rPr>
                        <a:t>15</a:t>
                      </a:r>
                      <a:r>
                        <a:rPr lang="zh-CN" altLang="en-US" sz="1400" kern="100" dirty="0" smtClean="0">
                          <a:effectLst/>
                        </a:rPr>
                        <a:t>人（最佳构成人数为</a:t>
                      </a:r>
                      <a:r>
                        <a:rPr lang="en-US" altLang="zh-CN" sz="1400" kern="100" dirty="0" smtClean="0">
                          <a:effectLst/>
                        </a:rPr>
                        <a:t>6</a:t>
                      </a:r>
                      <a:r>
                        <a:rPr lang="zh-CN" altLang="en-US" sz="1400" kern="100" dirty="0" smtClean="0">
                          <a:effectLst/>
                        </a:rPr>
                        <a:t>～</a:t>
                      </a:r>
                      <a:r>
                        <a:rPr lang="en-US" altLang="zh-CN" sz="1400" kern="100" dirty="0" smtClean="0">
                          <a:effectLst/>
                        </a:rPr>
                        <a:t>10</a:t>
                      </a:r>
                      <a:r>
                        <a:rPr lang="zh-CN" altLang="en-US" sz="1400" kern="100" dirty="0" smtClean="0">
                          <a:effectLst/>
                        </a:rPr>
                        <a:t>人），课堂教学也可以“班”“组”为单位，最好由不同专业或不同岗位的工作者组成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  <a:tr h="41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会议时长</a:t>
                      </a:r>
                      <a:endParaRPr lang="zh-CN" sz="14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会议时间控制在</a:t>
                      </a:r>
                      <a:r>
                        <a:rPr lang="en-US" sz="1400" kern="100" dirty="0">
                          <a:effectLst/>
                        </a:rPr>
                        <a:t>1</a:t>
                      </a:r>
                      <a:r>
                        <a:rPr lang="zh-CN" sz="1400" kern="100" dirty="0">
                          <a:effectLst/>
                        </a:rPr>
                        <a:t>小时左右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  <a:tr h="6003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人员配置</a:t>
                      </a:r>
                      <a:endParaRPr lang="zh-CN" sz="14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</a:rPr>
                        <a:t>①设主持人一名，主持人只主持会议，不评论设想；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</a:rPr>
                        <a:t>②设记录员</a:t>
                      </a:r>
                      <a:r>
                        <a:rPr lang="en-US" altLang="zh-CN" sz="1400" kern="100" dirty="0" smtClean="0">
                          <a:effectLst/>
                        </a:rPr>
                        <a:t>1</a:t>
                      </a:r>
                      <a:r>
                        <a:rPr lang="zh-CN" altLang="en-US" sz="1400" kern="100" dirty="0" smtClean="0">
                          <a:effectLst/>
                        </a:rPr>
                        <a:t>～</a:t>
                      </a:r>
                      <a:r>
                        <a:rPr lang="en-US" altLang="zh-CN" sz="1400" kern="100" dirty="0" smtClean="0">
                          <a:effectLst/>
                        </a:rPr>
                        <a:t>2</a:t>
                      </a:r>
                      <a:r>
                        <a:rPr lang="zh-CN" altLang="en-US" sz="1400" kern="100" dirty="0" smtClean="0">
                          <a:effectLst/>
                        </a:rPr>
                        <a:t>人，要求认真将与会人员的每一设想不论好坏都完整地记录下来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  <a:tr h="6003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会议要求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effectLst/>
                        </a:rPr>
                        <a:t>要求与会者自由畅谈，强调在有限时间内提出设想的数量越多越好，一般一次会议可得到几十至几百条新的文案创意设想</a:t>
                      </a:r>
                      <a:endParaRPr lang="zh-CN" sz="1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12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33502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sp>
        <p:nvSpPr>
          <p:cNvPr id="25" name="MH_SubTitle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9300" y="2155181"/>
            <a:ext cx="3995738" cy="398463"/>
          </a:xfrm>
          <a:prstGeom prst="parallelogram">
            <a:avLst>
              <a:gd name="adj" fmla="val 20381"/>
            </a:avLst>
          </a:prstGeom>
          <a:solidFill>
            <a:srgbClr val="E668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zh-CN" altLang="en-US" dirty="0">
                <a:solidFill>
                  <a:srgbClr val="FFFFFF"/>
                </a:solidFill>
                <a:ea typeface="微软雅黑" pitchFamily="34" charset="-122"/>
              </a:rPr>
              <a:t>了解消费者看文案的立场</a:t>
            </a:r>
            <a:endParaRPr lang="da-DK" altLang="zh-CN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6" name="MH_Other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411760" y="1761331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4500" i="1" dirty="0">
                <a:solidFill>
                  <a:srgbClr val="E56858"/>
                </a:solidFill>
                <a:latin typeface="Elephant" pitchFamily="18" charset="0"/>
                <a:cs typeface="Aharoni" pitchFamily="2" charset="-79"/>
              </a:rPr>
              <a:t>1</a:t>
            </a:r>
            <a:endParaRPr lang="zh-CN" altLang="en-US" sz="4500" i="1" dirty="0">
              <a:solidFill>
                <a:srgbClr val="E56858"/>
              </a:solidFill>
              <a:latin typeface="Elephant" pitchFamily="18" charset="0"/>
              <a:cs typeface="Aharoni" pitchFamily="2" charset="-79"/>
            </a:endParaRPr>
          </a:p>
        </p:txBody>
      </p:sp>
      <p:sp>
        <p:nvSpPr>
          <p:cNvPr id="27" name="MH_SubTitle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62275" y="3409306"/>
            <a:ext cx="3994150" cy="396875"/>
          </a:xfrm>
          <a:prstGeom prst="parallelogram">
            <a:avLst>
              <a:gd name="adj" fmla="val 20454"/>
            </a:avLst>
          </a:prstGeom>
          <a:solidFill>
            <a:srgbClr val="F9A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zh-CN" altLang="en-US" dirty="0">
                <a:solidFill>
                  <a:srgbClr val="FFFFFF"/>
                </a:solidFill>
                <a:ea typeface="微软雅黑" pitchFamily="34" charset="-122"/>
              </a:rPr>
              <a:t>找准消费者的“痛点”</a:t>
            </a:r>
            <a:endParaRPr lang="da-DK" altLang="zh-CN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8" name="MH_Other_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1720" y="3020218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4500" i="1" dirty="0">
                <a:solidFill>
                  <a:srgbClr val="F9AA33"/>
                </a:solidFill>
                <a:latin typeface="Elephant" pitchFamily="18" charset="0"/>
                <a:cs typeface="Aharoni" pitchFamily="2" charset="-79"/>
              </a:rPr>
              <a:t>2</a:t>
            </a:r>
            <a:endParaRPr lang="zh-CN" altLang="en-US" sz="4500" i="1" dirty="0">
              <a:solidFill>
                <a:srgbClr val="F9AA33"/>
              </a:solidFill>
              <a:latin typeface="Elephant" pitchFamily="18" charset="0"/>
              <a:cs typeface="Aharoni" pitchFamily="2" charset="-79"/>
            </a:endParaRPr>
          </a:p>
        </p:txBody>
      </p:sp>
      <p:sp>
        <p:nvSpPr>
          <p:cNvPr id="29" name="MH_SubTitle_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36838" y="4652608"/>
            <a:ext cx="3994150" cy="398462"/>
          </a:xfrm>
          <a:prstGeom prst="parallelogram">
            <a:avLst>
              <a:gd name="adj" fmla="val 20373"/>
            </a:avLst>
          </a:prstGeom>
          <a:solidFill>
            <a:srgbClr val="30BE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zh-CN" altLang="en-US" dirty="0">
                <a:solidFill>
                  <a:srgbClr val="FFFFFF"/>
                </a:solidFill>
                <a:ea typeface="微软雅黑" pitchFamily="34" charset="-122"/>
              </a:rPr>
              <a:t>通过关联法找电商文案切入点</a:t>
            </a:r>
            <a:endParaRPr lang="da-DK" altLang="zh-CN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30" name="MH_Other_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91680" y="4280693"/>
            <a:ext cx="91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4500" i="1" dirty="0">
                <a:solidFill>
                  <a:srgbClr val="31BEA6"/>
                </a:solidFill>
                <a:latin typeface="Elephant" pitchFamily="18" charset="0"/>
                <a:cs typeface="Aharoni" pitchFamily="2" charset="-79"/>
              </a:rPr>
              <a:t>3</a:t>
            </a:r>
            <a:endParaRPr lang="zh-CN" altLang="en-US" sz="4500" i="1" dirty="0">
              <a:solidFill>
                <a:srgbClr val="31BEA6"/>
              </a:solidFill>
              <a:latin typeface="Elephant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096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544000" y="199195"/>
            <a:ext cx="1861200" cy="372305"/>
            <a:chOff x="3964020" y="199195"/>
            <a:chExt cx="1861200" cy="372305"/>
          </a:xfrm>
        </p:grpSpPr>
        <p:sp>
          <p:nvSpPr>
            <p:cNvPr id="4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964020" y="253195"/>
              <a:ext cx="16632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九宫格思考法</a:t>
              </a:r>
            </a:p>
          </p:txBody>
        </p:sp>
        <p:sp>
          <p:nvSpPr>
            <p:cNvPr id="5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717220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四、电商文案创作的四种经典模式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51771" y="1184592"/>
            <a:ext cx="7917973" cy="5080889"/>
            <a:chOff x="551771" y="1230772"/>
            <a:chExt cx="7917973" cy="5080889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B50067CD-0F32-48D8-A2EB-03F60FE6B868}"/>
                </a:ext>
              </a:extLst>
            </p:cNvPr>
            <p:cNvGrpSpPr/>
            <p:nvPr/>
          </p:nvGrpSpPr>
          <p:grpSpPr>
            <a:xfrm>
              <a:off x="551771" y="1230772"/>
              <a:ext cx="7917973" cy="1182101"/>
              <a:chOff x="1346199" y="1460501"/>
              <a:chExt cx="7917973" cy="1182101"/>
            </a:xfrm>
          </p:grpSpPr>
          <p:grpSp>
            <p:nvGrpSpPr>
              <p:cNvPr id="8" name="组合 7">
                <a:extLst>
                  <a:ext uri="{FF2B5EF4-FFF2-40B4-BE49-F238E27FC236}">
                    <a16:creationId xmlns:a16="http://schemas.microsoft.com/office/drawing/2014/main" xmlns="" id="{FD661B47-0AAB-43D6-A20B-59B5E0CD3D7D}"/>
                  </a:ext>
                </a:extLst>
              </p:cNvPr>
              <p:cNvGrpSpPr/>
              <p:nvPr/>
            </p:nvGrpSpPr>
            <p:grpSpPr>
              <a:xfrm>
                <a:off x="1346200" y="1460501"/>
                <a:ext cx="4470400" cy="414866"/>
                <a:chOff x="812800" y="1456267"/>
                <a:chExt cx="4470400" cy="414866"/>
              </a:xfrm>
            </p:grpSpPr>
            <p:cxnSp>
              <p:nvCxnSpPr>
                <p:cNvPr id="10" name="直接连接符 9">
                  <a:extLst>
                    <a:ext uri="{FF2B5EF4-FFF2-40B4-BE49-F238E27FC236}">
                      <a16:creationId xmlns:a16="http://schemas.microsoft.com/office/drawing/2014/main" xmlns="" id="{89AB0D3B-F7D4-421E-B014-1DA426D094D8}"/>
                    </a:ext>
                  </a:extLst>
                </p:cNvPr>
                <p:cNvCxnSpPr/>
                <p:nvPr/>
              </p:nvCxnSpPr>
              <p:spPr>
                <a:xfrm>
                  <a:off x="4106333" y="1663700"/>
                  <a:ext cx="1176867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接连接符 10">
                  <a:extLst>
                    <a:ext uri="{FF2B5EF4-FFF2-40B4-BE49-F238E27FC236}">
                      <a16:creationId xmlns:a16="http://schemas.microsoft.com/office/drawing/2014/main" xmlns="" id="{BD791455-B981-4088-AA45-143564DECD45}"/>
                    </a:ext>
                  </a:extLst>
                </p:cNvPr>
                <p:cNvCxnSpPr/>
                <p:nvPr/>
              </p:nvCxnSpPr>
              <p:spPr>
                <a:xfrm>
                  <a:off x="812800" y="1663700"/>
                  <a:ext cx="1176867" cy="0"/>
                </a:xfrm>
                <a:prstGeom prst="line">
                  <a:avLst/>
                </a:pr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xmlns="" id="{2B4CEB1B-4B29-40EF-9B4D-4DCB93561C13}"/>
                    </a:ext>
                  </a:extLst>
                </p:cNvPr>
                <p:cNvSpPr/>
                <p:nvPr/>
              </p:nvSpPr>
              <p:spPr>
                <a:xfrm>
                  <a:off x="1676400" y="1456267"/>
                  <a:ext cx="2743200" cy="41486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914377">
                    <a:defRPr/>
                  </a:pPr>
                  <a:r>
                    <a:rPr lang="zh-CN" altLang="en-US" b="1" dirty="0">
                      <a:solidFill>
                        <a:srgbClr val="FFFFFF"/>
                      </a:solidFill>
                      <a:cs typeface="+mn-ea"/>
                      <a:sym typeface="+mn-lt"/>
                    </a:rPr>
                    <a:t>九宫格思考法</a:t>
                  </a: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xmlns="" id="{DF514CB1-8B54-4CDC-8D7A-6B0CDA197AE5}"/>
                  </a:ext>
                </a:extLst>
              </p:cNvPr>
              <p:cNvSpPr/>
              <p:nvPr/>
            </p:nvSpPr>
            <p:spPr>
              <a:xfrm>
                <a:off x="1346199" y="1990116"/>
                <a:ext cx="7917973" cy="652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609585">
                  <a:lnSpc>
                    <a:spcPct val="130000"/>
                  </a:lnSpc>
                  <a:defRPr/>
                </a:pPr>
                <a:r>
                  <a:rPr lang="zh-CN" altLang="en-US" sz="1400" dirty="0" smtClean="0">
                    <a:solidFill>
                      <a:srgbClr val="000000"/>
                    </a:solidFill>
                    <a:cs typeface="+mn-ea"/>
                    <a:sym typeface="+mn-lt"/>
                  </a:rPr>
                  <a:t>首先</a:t>
                </a:r>
                <a:r>
                  <a:rPr lang="zh-CN" altLang="en-US" sz="1400" dirty="0">
                    <a:solidFill>
                      <a:srgbClr val="000000"/>
                    </a:solidFill>
                    <a:cs typeface="+mn-ea"/>
                    <a:sym typeface="+mn-lt"/>
                  </a:rPr>
                  <a:t>将主题写在图的中央，然后把由主题所引发的各种想法或联想写在外部其余的格子中，让思维向剩余的八个方向去扩散，这样就可以产生八种不同的创意。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微软雅黑"/>
                  <a:cs typeface="+mn-ea"/>
                  <a:sym typeface="+mn-lt"/>
                </a:endParaRPr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4152" y="2855567"/>
              <a:ext cx="3338077" cy="3031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3792249" y="6003884"/>
              <a:ext cx="126188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/>
                <a:t>九宫格思考法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56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544000" y="199195"/>
            <a:ext cx="1861200" cy="372305"/>
            <a:chOff x="3964020" y="199195"/>
            <a:chExt cx="1861200" cy="372305"/>
          </a:xfrm>
        </p:grpSpPr>
        <p:sp>
          <p:nvSpPr>
            <p:cNvPr id="4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964020" y="253195"/>
              <a:ext cx="16632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3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九宫格思考法</a:t>
              </a:r>
            </a:p>
          </p:txBody>
        </p:sp>
        <p:sp>
          <p:nvSpPr>
            <p:cNvPr id="5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717220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四、电商文案创作的四种经典模式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235364" y="1774414"/>
            <a:ext cx="3203778" cy="3369647"/>
            <a:chOff x="5235364" y="1774414"/>
            <a:chExt cx="3203778" cy="336964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364" y="1774414"/>
              <a:ext cx="3203778" cy="2950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矩形 16"/>
            <p:cNvSpPr/>
            <p:nvPr/>
          </p:nvSpPr>
          <p:spPr>
            <a:xfrm>
              <a:off x="6029056" y="4836284"/>
              <a:ext cx="16209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/>
                <a:t>九宫格思考法案例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72141" y="1109262"/>
            <a:ext cx="4133872" cy="4565672"/>
            <a:chOff x="372141" y="1109262"/>
            <a:chExt cx="4133872" cy="4565672"/>
          </a:xfrm>
        </p:grpSpPr>
        <p:sp>
          <p:nvSpPr>
            <p:cNvPr id="29" name="MH_Other_1"/>
            <p:cNvSpPr/>
            <p:nvPr>
              <p:custDataLst>
                <p:tags r:id="rId1"/>
              </p:custDataLst>
            </p:nvPr>
          </p:nvSpPr>
          <p:spPr>
            <a:xfrm rot="5400000" flipV="1">
              <a:off x="-1250813" y="2732216"/>
              <a:ext cx="4414848" cy="1168939"/>
            </a:xfrm>
            <a:prstGeom prst="notchedRightArrow">
              <a:avLst>
                <a:gd name="adj1" fmla="val 50000"/>
                <a:gd name="adj2" fmla="val 43193"/>
              </a:avLst>
            </a:prstGeom>
            <a:solidFill>
              <a:srgbClr val="EAEAE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dirty="0"/>
            </a:p>
          </p:txBody>
        </p:sp>
        <p:sp>
          <p:nvSpPr>
            <p:cNvPr id="30" name="MH_Other_2"/>
            <p:cNvSpPr/>
            <p:nvPr>
              <p:custDataLst>
                <p:tags r:id="rId2"/>
              </p:custDataLst>
            </p:nvPr>
          </p:nvSpPr>
          <p:spPr bwMode="auto">
            <a:xfrm>
              <a:off x="776610" y="1505589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34925">
              <a:solidFill>
                <a:srgbClr val="FFFFFF"/>
              </a:solidFill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/>
            </a:p>
          </p:txBody>
        </p:sp>
        <p:sp>
          <p:nvSpPr>
            <p:cNvPr id="31" name="MH_Other_3"/>
            <p:cNvSpPr/>
            <p:nvPr>
              <p:custDataLst>
                <p:tags r:id="rId3"/>
              </p:custDataLst>
            </p:nvPr>
          </p:nvSpPr>
          <p:spPr bwMode="auto">
            <a:xfrm>
              <a:off x="776076" y="2679106"/>
              <a:ext cx="360363" cy="36036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 w="3492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/>
            </a:p>
          </p:txBody>
        </p:sp>
        <p:sp>
          <p:nvSpPr>
            <p:cNvPr id="32" name="MH_Other_4"/>
            <p:cNvSpPr/>
            <p:nvPr>
              <p:custDataLst>
                <p:tags r:id="rId4"/>
              </p:custDataLst>
            </p:nvPr>
          </p:nvSpPr>
          <p:spPr bwMode="auto">
            <a:xfrm>
              <a:off x="776610" y="4108971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rgbClr val="58ACF2"/>
            </a:solidFill>
            <a:ln w="34925">
              <a:solidFill>
                <a:srgbClr val="FFFFFF"/>
              </a:solidFill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B w="88900" h="196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/>
            </a:p>
          </p:txBody>
        </p:sp>
        <p:sp>
          <p:nvSpPr>
            <p:cNvPr id="33" name="MH_Text_2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615451" y="3057911"/>
              <a:ext cx="2890562" cy="93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 lvl="0">
                <a:lnSpc>
                  <a:spcPct val="130000"/>
                </a:lnSpc>
                <a:defRPr/>
              </a:pPr>
              <a:r>
                <a:rPr lang="zh-CN" altLang="en-US" sz="1400" kern="0" dirty="0">
                  <a:solidFill>
                    <a:srgbClr val="333333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将与主题相关的联想的关键词写在旁边任意一个格子内，尽量用直觉思考</a:t>
              </a:r>
              <a:r>
                <a:rPr lang="zh-CN" altLang="en-US" sz="1400" kern="0" dirty="0" smtClean="0">
                  <a:solidFill>
                    <a:srgbClr val="333333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，不要</a:t>
              </a:r>
              <a:r>
                <a:rPr lang="zh-CN" altLang="en-US" sz="1400" kern="0" dirty="0">
                  <a:solidFill>
                    <a:srgbClr val="333333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刻意追求所谓的“正确”答案。</a:t>
              </a:r>
              <a:endPara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4" name="MH_SubTitle_2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442826" y="2551989"/>
              <a:ext cx="1617906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zh-CN" altLang="en-US" b="1" dirty="0" smtClean="0">
                  <a:solidFill>
                    <a:srgbClr val="92D050"/>
                  </a:solidFill>
                  <a:latin typeface="微软雅黑" pitchFamily="34" charset="-122"/>
                  <a:ea typeface="微软雅黑" pitchFamily="34" charset="-122"/>
                </a:rPr>
                <a:t>第二步</a:t>
              </a:r>
              <a:endParaRPr lang="en-US" altLang="zh-CN" b="1" dirty="0"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MH_Text_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615450" y="4503947"/>
              <a:ext cx="2890563" cy="1170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zh-CN" altLang="en-US" sz="1300" kern="0" dirty="0">
                  <a:solidFill>
                    <a:srgbClr val="333333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尽量扩充</a:t>
              </a:r>
              <a:r>
                <a:rPr lang="en-US" altLang="zh-CN" sz="1300" kern="0" dirty="0">
                  <a:solidFill>
                    <a:srgbClr val="333333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8</a:t>
              </a:r>
              <a:r>
                <a:rPr lang="zh-CN" altLang="en-US" sz="1300" kern="0" dirty="0">
                  <a:solidFill>
                    <a:srgbClr val="333333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个格子的内容，鼓励反复思考、自我辩证，但无需给自己压力，非得在短时间内就完成，也可以后续再对之前写下的内容进行修改补充。</a:t>
              </a:r>
              <a:endPara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6" name="MH_SubTitle_3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442826" y="3984744"/>
              <a:ext cx="2818089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zh-CN" altLang="en-US" b="1" dirty="0" smtClean="0">
                  <a:solidFill>
                    <a:srgbClr val="5EB6FF"/>
                  </a:solidFill>
                  <a:latin typeface="微软雅黑" pitchFamily="34" charset="-122"/>
                  <a:ea typeface="微软雅黑" pitchFamily="34" charset="-122"/>
                </a:rPr>
                <a:t>第三步</a:t>
              </a:r>
              <a:endParaRPr lang="en-US" altLang="zh-CN" b="1" dirty="0">
                <a:solidFill>
                  <a:srgbClr val="5EB6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MH_Text_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615450" y="1864986"/>
              <a:ext cx="2890562" cy="699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在纸上用笔画出一个九宫格，将主题（商品名等）写在正中间的位置。</a:t>
              </a:r>
              <a:endPara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8" name="MH_SubTitle_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442826" y="1380779"/>
              <a:ext cx="263898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110000"/>
                </a:lnSpc>
              </a:pPr>
              <a:r>
                <a:rPr lang="zh-CN" altLang="en-US" b="1" dirty="0" smtClean="0">
                  <a:solidFill>
                    <a:srgbClr val="FFCB02"/>
                  </a:solidFill>
                  <a:latin typeface="微软雅黑" pitchFamily="34" charset="-122"/>
                  <a:ea typeface="微软雅黑" pitchFamily="34" charset="-122"/>
                </a:rPr>
                <a:t>第一步</a:t>
              </a:r>
              <a:endParaRPr lang="en-US" altLang="zh-CN" b="1" dirty="0">
                <a:solidFill>
                  <a:srgbClr val="FFCB0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79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544000" y="199195"/>
            <a:ext cx="1638000" cy="372305"/>
            <a:chOff x="3964020" y="199195"/>
            <a:chExt cx="1638000" cy="372305"/>
          </a:xfrm>
        </p:grpSpPr>
        <p:sp>
          <p:nvSpPr>
            <p:cNvPr id="4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964020" y="253195"/>
              <a:ext cx="1440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4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五步创意法</a:t>
              </a:r>
            </a:p>
          </p:txBody>
        </p:sp>
        <p:sp>
          <p:nvSpPr>
            <p:cNvPr id="5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494020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四、电商文案创作的四种经典模式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50067CD-0F32-48D8-A2EB-03F60FE6B868}"/>
              </a:ext>
            </a:extLst>
          </p:cNvPr>
          <p:cNvGrpSpPr/>
          <p:nvPr/>
        </p:nvGrpSpPr>
        <p:grpSpPr>
          <a:xfrm>
            <a:off x="443771" y="967838"/>
            <a:ext cx="7917973" cy="874133"/>
            <a:chOff x="1346199" y="1460501"/>
            <a:chExt cx="7917973" cy="87413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FD661B47-0AAB-43D6-A20B-59B5E0CD3D7D}"/>
                </a:ext>
              </a:extLst>
            </p:cNvPr>
            <p:cNvGrpSpPr/>
            <p:nvPr/>
          </p:nvGrpSpPr>
          <p:grpSpPr>
            <a:xfrm>
              <a:off x="1346200" y="1460501"/>
              <a:ext cx="4470400" cy="414866"/>
              <a:chOff x="812800" y="1456267"/>
              <a:chExt cx="4470400" cy="414866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xmlns="" id="{89AB0D3B-F7D4-421E-B014-1DA426D094D8}"/>
                  </a:ext>
                </a:extLst>
              </p:cNvPr>
              <p:cNvCxnSpPr/>
              <p:nvPr/>
            </p:nvCxnSpPr>
            <p:spPr>
              <a:xfrm>
                <a:off x="4106333" y="1663700"/>
                <a:ext cx="1176867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xmlns="" id="{BD791455-B981-4088-AA45-143564DECD45}"/>
                  </a:ext>
                </a:extLst>
              </p:cNvPr>
              <p:cNvCxnSpPr/>
              <p:nvPr/>
            </p:nvCxnSpPr>
            <p:spPr>
              <a:xfrm>
                <a:off x="812800" y="1663700"/>
                <a:ext cx="1176867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xmlns="" id="{2B4CEB1B-4B29-40EF-9B4D-4DCB93561C13}"/>
                  </a:ext>
                </a:extLst>
              </p:cNvPr>
              <p:cNvSpPr/>
              <p:nvPr/>
            </p:nvSpPr>
            <p:spPr>
              <a:xfrm>
                <a:off x="1676400" y="1456267"/>
                <a:ext cx="2743200" cy="41486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377">
                  <a:defRPr/>
                </a:pPr>
                <a:r>
                  <a:rPr lang="zh-CN" altLang="en-US" b="1" dirty="0">
                    <a:solidFill>
                      <a:srgbClr val="FFFFFF"/>
                    </a:solidFill>
                    <a:cs typeface="+mn-ea"/>
                    <a:sym typeface="+mn-lt"/>
                  </a:rPr>
                  <a:t>五步创意法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DF514CB1-8B54-4CDC-8D7A-6B0CDA197AE5}"/>
                </a:ext>
              </a:extLst>
            </p:cNvPr>
            <p:cNvSpPr/>
            <p:nvPr/>
          </p:nvSpPr>
          <p:spPr>
            <a:xfrm>
              <a:off x="1346199" y="1990116"/>
              <a:ext cx="7917973" cy="344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defTabSz="609585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rgbClr val="000000"/>
                  </a:solidFill>
                  <a:cs typeface="+mn-ea"/>
                  <a:sym typeface="+mn-lt"/>
                </a:rPr>
                <a:t>任何两个概念，哪怕它们相隔甚远，但只要经过四步、五步，最多六步，就能构成联想关系。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0CE48DD-A7B2-412C-8333-E7387780B162}"/>
              </a:ext>
            </a:extLst>
          </p:cNvPr>
          <p:cNvGrpSpPr/>
          <p:nvPr/>
        </p:nvGrpSpPr>
        <p:grpSpPr>
          <a:xfrm>
            <a:off x="1171570" y="2449515"/>
            <a:ext cx="6729470" cy="3424812"/>
            <a:chOff x="1180195" y="2214710"/>
            <a:chExt cx="7236475" cy="37026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080" y="2214710"/>
              <a:ext cx="6978590" cy="3702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: 圆角 14"/>
            <p:cNvSpPr/>
            <p:nvPr/>
          </p:nvSpPr>
          <p:spPr>
            <a:xfrm>
              <a:off x="1180195" y="2572962"/>
              <a:ext cx="2772879" cy="368144"/>
            </a:xfrm>
            <a:prstGeom prst="roundRect">
              <a:avLst/>
            </a:prstGeom>
            <a:ln>
              <a:solidFill>
                <a:srgbClr val="F2000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zh-CN" altLang="en-US" sz="1400" b="1" dirty="0"/>
                <a:t>詹姆斯</a:t>
              </a:r>
              <a:r>
                <a:rPr lang="en-US" altLang="zh-CN" sz="1400" b="1" dirty="0"/>
                <a:t>•</a:t>
              </a:r>
              <a:r>
                <a:rPr lang="zh-CN" altLang="en-US" sz="1400" b="1" dirty="0"/>
                <a:t>韦伯</a:t>
              </a:r>
              <a:r>
                <a:rPr lang="en-US" altLang="zh-CN" sz="1400" b="1" dirty="0"/>
                <a:t>•</a:t>
              </a:r>
              <a:r>
                <a:rPr lang="zh-CN" altLang="en-US" sz="1400" b="1" dirty="0"/>
                <a:t>杨的五步创意法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43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5544000" y="199195"/>
            <a:ext cx="1638000" cy="372305"/>
            <a:chOff x="3964020" y="199195"/>
            <a:chExt cx="1638000" cy="372305"/>
          </a:xfrm>
        </p:grpSpPr>
        <p:sp>
          <p:nvSpPr>
            <p:cNvPr id="23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964020" y="253195"/>
              <a:ext cx="1440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4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五步创意法</a:t>
              </a:r>
            </a:p>
          </p:txBody>
        </p:sp>
        <p:sp>
          <p:nvSpPr>
            <p:cNvPr id="24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494020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5" name="标题 1">
            <a:extLst>
              <a:ext uri="{FF2B5EF4-FFF2-40B4-BE49-F238E27FC236}">
                <a16:creationId xmlns:a16="http://schemas.microsoft.com/office/drawing/2014/main" xmlns="" id="{4B9F76CD-C571-488D-B14E-06CC4F773E31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518135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四、电商文案创作的四种经典模式</a:t>
            </a:r>
          </a:p>
        </p:txBody>
      </p:sp>
      <p:grpSp>
        <p:nvGrpSpPr>
          <p:cNvPr id="150" name="组合 149"/>
          <p:cNvGrpSpPr/>
          <p:nvPr/>
        </p:nvGrpSpPr>
        <p:grpSpPr>
          <a:xfrm>
            <a:off x="766617" y="1707103"/>
            <a:ext cx="7777019" cy="3502209"/>
            <a:chOff x="766617" y="1707103"/>
            <a:chExt cx="7777019" cy="3502209"/>
          </a:xfrm>
        </p:grpSpPr>
        <p:sp>
          <p:nvSpPr>
            <p:cNvPr id="151" name="下箭头 150"/>
            <p:cNvSpPr/>
            <p:nvPr/>
          </p:nvSpPr>
          <p:spPr>
            <a:xfrm>
              <a:off x="1481364" y="4054765"/>
              <a:ext cx="234022" cy="258618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591397" rIns="149352" bIns="149352" numCol="1" spcCol="1270" rtlCol="0" anchor="t" anchorCtr="0">
              <a:noAutofit/>
            </a:bodyPr>
            <a:lstStyle/>
            <a:p>
              <a:pPr marL="0" algn="ctr" defTabSz="711200">
                <a:lnSpc>
                  <a:spcPct val="150000"/>
                </a:lnSpc>
                <a:spcBef>
                  <a:spcPct val="0"/>
                </a:spcBef>
              </a:pPr>
              <a:endParaRPr lang="zh-CN" altLang="en-US" sz="1600" dirty="0"/>
            </a:p>
          </p:txBody>
        </p:sp>
        <p:sp>
          <p:nvSpPr>
            <p:cNvPr id="152" name="下箭头 151"/>
            <p:cNvSpPr/>
            <p:nvPr/>
          </p:nvSpPr>
          <p:spPr>
            <a:xfrm>
              <a:off x="2973465" y="4054765"/>
              <a:ext cx="234022" cy="258618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591397" rIns="149352" bIns="149352" numCol="1" spcCol="1270" rtlCol="0" anchor="t" anchorCtr="0">
              <a:noAutofit/>
            </a:bodyPr>
            <a:lstStyle/>
            <a:p>
              <a:pPr marL="0" algn="ctr" defTabSz="711200">
                <a:lnSpc>
                  <a:spcPct val="150000"/>
                </a:lnSpc>
                <a:spcBef>
                  <a:spcPct val="0"/>
                </a:spcBef>
              </a:pPr>
              <a:endParaRPr lang="zh-CN" altLang="en-US" sz="1600" dirty="0"/>
            </a:p>
          </p:txBody>
        </p:sp>
        <p:sp>
          <p:nvSpPr>
            <p:cNvPr id="153" name="下箭头 152"/>
            <p:cNvSpPr/>
            <p:nvPr/>
          </p:nvSpPr>
          <p:spPr>
            <a:xfrm>
              <a:off x="4466051" y="4054765"/>
              <a:ext cx="234022" cy="258618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591397" rIns="149352" bIns="149352" numCol="1" spcCol="1270" rtlCol="0" anchor="t" anchorCtr="0">
              <a:noAutofit/>
            </a:bodyPr>
            <a:lstStyle/>
            <a:p>
              <a:pPr marL="0" algn="ctr" defTabSz="711200">
                <a:lnSpc>
                  <a:spcPct val="150000"/>
                </a:lnSpc>
                <a:spcBef>
                  <a:spcPct val="0"/>
                </a:spcBef>
              </a:pPr>
              <a:endParaRPr lang="zh-CN" altLang="en-US" sz="1600" dirty="0"/>
            </a:p>
          </p:txBody>
        </p:sp>
        <p:sp>
          <p:nvSpPr>
            <p:cNvPr id="154" name="下箭头 153"/>
            <p:cNvSpPr/>
            <p:nvPr/>
          </p:nvSpPr>
          <p:spPr>
            <a:xfrm>
              <a:off x="5948210" y="4054765"/>
              <a:ext cx="234022" cy="258618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591397" rIns="149352" bIns="149352" numCol="1" spcCol="1270" rtlCol="0" anchor="t" anchorCtr="0">
              <a:noAutofit/>
            </a:bodyPr>
            <a:lstStyle/>
            <a:p>
              <a:pPr marL="0" algn="ctr" defTabSz="711200">
                <a:lnSpc>
                  <a:spcPct val="150000"/>
                </a:lnSpc>
                <a:spcBef>
                  <a:spcPct val="0"/>
                </a:spcBef>
              </a:pPr>
              <a:endParaRPr lang="zh-CN" altLang="en-US" sz="1600" dirty="0"/>
            </a:p>
          </p:txBody>
        </p:sp>
        <p:sp>
          <p:nvSpPr>
            <p:cNvPr id="155" name="下箭头 154"/>
            <p:cNvSpPr/>
            <p:nvPr/>
          </p:nvSpPr>
          <p:spPr>
            <a:xfrm>
              <a:off x="7482816" y="4054765"/>
              <a:ext cx="234022" cy="258618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591397" rIns="149352" bIns="149352" numCol="1" spcCol="1270" rtlCol="0" anchor="t" anchorCtr="0">
              <a:noAutofit/>
            </a:bodyPr>
            <a:lstStyle/>
            <a:p>
              <a:pPr marL="0" algn="ctr" defTabSz="711200">
                <a:lnSpc>
                  <a:spcPct val="150000"/>
                </a:lnSpc>
                <a:spcBef>
                  <a:spcPct val="0"/>
                </a:spcBef>
              </a:pPr>
              <a:endParaRPr lang="zh-CN" altLang="en-US" sz="1600" dirty="0"/>
            </a:p>
          </p:txBody>
        </p:sp>
        <p:sp>
          <p:nvSpPr>
            <p:cNvPr id="156" name="矩形 155"/>
            <p:cNvSpPr/>
            <p:nvPr/>
          </p:nvSpPr>
          <p:spPr>
            <a:xfrm>
              <a:off x="1169213" y="4343465"/>
              <a:ext cx="83708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包含</a:t>
              </a:r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endParaRPr lang="zh-CN" altLang="en-US" sz="1500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57" name="矩形 156"/>
            <p:cNvSpPr/>
            <p:nvPr/>
          </p:nvSpPr>
          <p:spPr>
            <a:xfrm>
              <a:off x="2479571" y="4343465"/>
              <a:ext cx="122180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与</a:t>
              </a:r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有</a:t>
              </a:r>
              <a:r>
                <a:rPr lang="zh-CN" altLang="en-US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直接</a:t>
              </a:r>
              <a:r>
                <a:rPr lang="en-US" altLang="zh-CN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/>
              </a:r>
              <a:br>
                <a:rPr lang="en-US" altLang="zh-CN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</a:br>
              <a:r>
                <a:rPr lang="zh-CN" altLang="en-US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或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间接关系</a:t>
              </a:r>
            </a:p>
          </p:txBody>
        </p:sp>
        <p:sp>
          <p:nvSpPr>
            <p:cNvPr id="158" name="矩形 157"/>
            <p:cNvSpPr/>
            <p:nvPr/>
          </p:nvSpPr>
          <p:spPr>
            <a:xfrm>
              <a:off x="4016257" y="4343465"/>
              <a:ext cx="114646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与</a:t>
              </a:r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r>
                <a:rPr lang="zh-CN" altLang="en-US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在某</a:t>
              </a:r>
              <a:r>
                <a:rPr lang="en-US" altLang="zh-CN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/>
              </a:r>
              <a:br>
                <a:rPr lang="en-US" altLang="zh-CN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</a:br>
              <a:r>
                <a:rPr lang="zh-CN" altLang="en-US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一方面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相似</a:t>
              </a:r>
            </a:p>
          </p:txBody>
        </p:sp>
        <p:sp>
          <p:nvSpPr>
            <p:cNvPr id="159" name="矩形 158"/>
            <p:cNvSpPr/>
            <p:nvPr/>
          </p:nvSpPr>
          <p:spPr>
            <a:xfrm>
              <a:off x="5311030" y="4343465"/>
              <a:ext cx="1531188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与</a:t>
              </a:r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在某一</a:t>
              </a:r>
              <a:r>
                <a:rPr lang="zh-CN" altLang="en-US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个</a:t>
              </a:r>
              <a:r>
                <a:rPr lang="en-US" altLang="zh-CN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/>
              </a:r>
              <a:br>
                <a:rPr lang="en-US" altLang="zh-CN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</a:br>
              <a:r>
                <a:rPr lang="zh-CN" altLang="en-US" sz="1500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方面相对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或相反</a:t>
              </a:r>
            </a:p>
          </p:txBody>
        </p:sp>
        <p:sp>
          <p:nvSpPr>
            <p:cNvPr id="160" name="矩形 159"/>
            <p:cNvSpPr/>
            <p:nvPr/>
          </p:nvSpPr>
          <p:spPr>
            <a:xfrm>
              <a:off x="7094850" y="4343465"/>
              <a:ext cx="102944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与</a:t>
              </a:r>
              <a:r>
                <a:rPr lang="en-US" altLang="zh-CN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  <a:r>
                <a:rPr lang="zh-CN" altLang="en-US" sz="15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无关</a:t>
              </a:r>
            </a:p>
          </p:txBody>
        </p:sp>
        <p:sp>
          <p:nvSpPr>
            <p:cNvPr id="161" name="MH_SubTitle_1">
              <a:extLst>
                <a:ext uri="{FF2B5EF4-FFF2-40B4-BE49-F238E27FC236}">
                  <a16:creationId xmlns:a16="http://schemas.microsoft.com/office/drawing/2014/main" xmlns="" id="{46F16EDB-2EC3-4400-8A1D-22F7677B51B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621479" y="3030630"/>
              <a:ext cx="939008" cy="931918"/>
            </a:xfrm>
            <a:prstGeom prst="frame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微软雅黑"/>
                <a:cs typeface="+mn-cs"/>
              </a:endParaRPr>
            </a:p>
          </p:txBody>
        </p:sp>
        <p:sp>
          <p:nvSpPr>
            <p:cNvPr id="162" name="MH_Other_2">
              <a:extLst>
                <a:ext uri="{FF2B5EF4-FFF2-40B4-BE49-F238E27FC236}">
                  <a16:creationId xmlns:a16="http://schemas.microsoft.com/office/drawing/2014/main" xmlns="" id="{EDE6F8EF-FD99-412E-BD10-718E3E9CCAC7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732904" y="3143068"/>
              <a:ext cx="715145" cy="71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/>
            <a:p>
              <a:pPr lvl="0" algn="ctr" defTabSz="914400">
                <a:defRPr/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itchFamily="34" charset="-122"/>
                </a:rPr>
                <a:t>相关关系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63" name="MH_SubTitle_1">
              <a:extLst>
                <a:ext uri="{FF2B5EF4-FFF2-40B4-BE49-F238E27FC236}">
                  <a16:creationId xmlns:a16="http://schemas.microsoft.com/office/drawing/2014/main" xmlns="" id="{52D5A305-B9E0-42BF-9926-7AAA2D5187C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134440" y="3030630"/>
              <a:ext cx="939008" cy="931918"/>
            </a:xfrm>
            <a:prstGeom prst="frame">
              <a:avLst/>
            </a:prstGeom>
            <a:solidFill>
              <a:srgbClr val="F2727D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微软雅黑"/>
                <a:cs typeface="+mn-cs"/>
              </a:endParaRPr>
            </a:p>
          </p:txBody>
        </p:sp>
        <p:sp>
          <p:nvSpPr>
            <p:cNvPr id="164" name="MH_Other_2">
              <a:extLst>
                <a:ext uri="{FF2B5EF4-FFF2-40B4-BE49-F238E27FC236}">
                  <a16:creationId xmlns:a16="http://schemas.microsoft.com/office/drawing/2014/main" xmlns="" id="{1021E637-2EC4-40AA-9070-6D27A79D7D41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1245865" y="3143068"/>
              <a:ext cx="715145" cy="71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/>
            <a:p>
              <a:pPr lvl="0" algn="ctr" defTabSz="914400">
                <a:defRPr/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itchFamily="34" charset="-122"/>
                </a:rPr>
                <a:t>相容关系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65" name="MH_SubTitle_1">
              <a:extLst>
                <a:ext uri="{FF2B5EF4-FFF2-40B4-BE49-F238E27FC236}">
                  <a16:creationId xmlns:a16="http://schemas.microsoft.com/office/drawing/2014/main" xmlns="" id="{80818EBB-2E8D-4C15-A927-527F2D36667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120494" y="3030630"/>
              <a:ext cx="939008" cy="931918"/>
            </a:xfrm>
            <a:prstGeom prst="frame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微软雅黑"/>
                <a:cs typeface="+mn-cs"/>
              </a:endParaRPr>
            </a:p>
          </p:txBody>
        </p:sp>
        <p:sp>
          <p:nvSpPr>
            <p:cNvPr id="166" name="MH_Other_2">
              <a:extLst>
                <a:ext uri="{FF2B5EF4-FFF2-40B4-BE49-F238E27FC236}">
                  <a16:creationId xmlns:a16="http://schemas.microsoft.com/office/drawing/2014/main" xmlns="" id="{F3E73358-71BB-411D-A82C-907EFFB5A958}"/>
                </a:ext>
              </a:extLst>
            </p:cNvPr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231919" y="3143068"/>
              <a:ext cx="715145" cy="71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/>
            <a:p>
              <a:pPr lvl="0" algn="ctr" defTabSz="914400">
                <a:defRPr/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itchFamily="34" charset="-122"/>
                </a:rPr>
                <a:t>相似关系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67" name="MH_SubTitle_1">
              <a:extLst>
                <a:ext uri="{FF2B5EF4-FFF2-40B4-BE49-F238E27FC236}">
                  <a16:creationId xmlns:a16="http://schemas.microsoft.com/office/drawing/2014/main" xmlns="" id="{C0202988-FEE1-43C2-BAEA-98A6442E15C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607120" y="3030630"/>
              <a:ext cx="939008" cy="931918"/>
            </a:xfrm>
            <a:prstGeom prst="frame">
              <a:avLst/>
            </a:prstGeom>
            <a:solidFill>
              <a:srgbClr val="E46C0A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微软雅黑"/>
                <a:cs typeface="+mn-cs"/>
              </a:endParaRPr>
            </a:p>
          </p:txBody>
        </p:sp>
        <p:sp>
          <p:nvSpPr>
            <p:cNvPr id="168" name="MH_Other_2">
              <a:extLst>
                <a:ext uri="{FF2B5EF4-FFF2-40B4-BE49-F238E27FC236}">
                  <a16:creationId xmlns:a16="http://schemas.microsoft.com/office/drawing/2014/main" xmlns="" id="{88DA4FCB-A5B5-47FA-9E18-C18AE60D775C}"/>
                </a:ext>
              </a:extLst>
            </p:cNvPr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718545" y="3143068"/>
              <a:ext cx="715145" cy="71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/>
            <a:p>
              <a:pPr lvl="0" algn="ctr" defTabSz="914400">
                <a:defRPr/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itchFamily="34" charset="-122"/>
                </a:rPr>
                <a:t>相对关系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69" name="MH_SubTitle_1">
              <a:extLst>
                <a:ext uri="{FF2B5EF4-FFF2-40B4-BE49-F238E27FC236}">
                  <a16:creationId xmlns:a16="http://schemas.microsoft.com/office/drawing/2014/main" xmlns="" id="{4EAFB150-CA86-4001-AB6B-6A28F2897DD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130416" y="3030630"/>
              <a:ext cx="939008" cy="931918"/>
            </a:xfrm>
            <a:prstGeom prst="fram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微软雅黑"/>
                <a:cs typeface="+mn-cs"/>
              </a:endParaRPr>
            </a:p>
          </p:txBody>
        </p:sp>
        <p:sp>
          <p:nvSpPr>
            <p:cNvPr id="170" name="MH_Other_2">
              <a:extLst>
                <a:ext uri="{FF2B5EF4-FFF2-40B4-BE49-F238E27FC236}">
                  <a16:creationId xmlns:a16="http://schemas.microsoft.com/office/drawing/2014/main" xmlns="" id="{5358D391-C574-47F2-A493-8A85B825EB8C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241841" y="3143068"/>
              <a:ext cx="715145" cy="718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/>
            <a:lstStyle/>
            <a:p>
              <a:pPr lvl="0" algn="ctr" defTabSz="914400">
                <a:defRPr/>
              </a:pPr>
              <a:r>
                <a:rPr lang="zh-CN" altLang="en-US" kern="0" dirty="0">
                  <a:solidFill>
                    <a:sysClr val="windowText" lastClr="000000"/>
                  </a:solidFill>
                  <a:latin typeface="微软雅黑" pitchFamily="34" charset="-122"/>
                </a:rPr>
                <a:t>无关关系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1" name="矩形 170">
              <a:extLst>
                <a:ext uri="{FF2B5EF4-FFF2-40B4-BE49-F238E27FC236}">
                  <a16:creationId xmlns:a16="http://schemas.microsoft.com/office/drawing/2014/main" xmlns="" id="{EC8A5C60-DA3C-490C-A2FB-A2B90D6BF0B0}"/>
                </a:ext>
              </a:extLst>
            </p:cNvPr>
            <p:cNvSpPr/>
            <p:nvPr/>
          </p:nvSpPr>
          <p:spPr>
            <a:xfrm>
              <a:off x="1844159" y="2142636"/>
              <a:ext cx="6385440" cy="349930"/>
            </a:xfrm>
            <a:prstGeom prst="rect">
              <a:avLst/>
            </a:prstGeom>
            <a:noFill/>
            <a:ln>
              <a:noFill/>
            </a:ln>
          </p:spPr>
          <p:txBody>
            <a:bodyPr anchor="t">
              <a:noAutofit/>
            </a:bodyPr>
            <a:lstStyle/>
            <a:p>
              <a:pPr algn="just">
                <a:spcAft>
                  <a:spcPts val="500"/>
                </a:spcAft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利用五步创意法时，文案创作者要对自己将要描述的</a:t>
              </a:r>
              <a:r>
                <a:rPr lang="zh-CN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事物进行联想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：</a:t>
              </a:r>
              <a:endPara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172" name="图片 171">
              <a:extLst>
                <a:ext uri="{FF2B5EF4-FFF2-40B4-BE49-F238E27FC236}">
                  <a16:creationId xmlns:a16="http://schemas.microsoft.com/office/drawing/2014/main" xmlns="" id="{7CC3CE1F-551F-469A-8BA0-55A92DCFC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129" y="2123582"/>
              <a:ext cx="287631" cy="368981"/>
            </a:xfrm>
            <a:prstGeom prst="rect">
              <a:avLst/>
            </a:prstGeom>
          </p:spPr>
        </p:pic>
        <p:sp>
          <p:nvSpPr>
            <p:cNvPr id="173" name="圆角矩形 172">
              <a:extLst>
                <a:ext uri="{FF2B5EF4-FFF2-40B4-BE49-F238E27FC236}">
                  <a16:creationId xmlns:a16="http://schemas.microsoft.com/office/drawing/2014/main" xmlns="" id="{4EB2FD0F-3D8A-4970-A2FF-2A035E4B3D56}"/>
                </a:ext>
              </a:extLst>
            </p:cNvPr>
            <p:cNvSpPr/>
            <p:nvPr/>
          </p:nvSpPr>
          <p:spPr>
            <a:xfrm>
              <a:off x="766617" y="1707103"/>
              <a:ext cx="7777019" cy="3502209"/>
            </a:xfrm>
            <a:prstGeom prst="roundRect">
              <a:avLst>
                <a:gd name="adj" fmla="val 5599"/>
              </a:avLst>
            </a:prstGeom>
            <a:noFill/>
            <a:ln w="12700">
              <a:prstDash val="dash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</p:grpSp>
      <p:grpSp>
        <p:nvGrpSpPr>
          <p:cNvPr id="177" name="组合 176">
            <a:extLst>
              <a:ext uri="{FF2B5EF4-FFF2-40B4-BE49-F238E27FC236}">
                <a16:creationId xmlns:a16="http://schemas.microsoft.com/office/drawing/2014/main" xmlns="" id="{AA0372C8-1817-4635-A9C2-4253A349C003}"/>
              </a:ext>
            </a:extLst>
          </p:cNvPr>
          <p:cNvGrpSpPr/>
          <p:nvPr/>
        </p:nvGrpSpPr>
        <p:grpSpPr>
          <a:xfrm>
            <a:off x="634758" y="1581098"/>
            <a:ext cx="8019715" cy="3711338"/>
            <a:chOff x="1187924" y="1246674"/>
            <a:chExt cx="6898243" cy="2916866"/>
          </a:xfrm>
        </p:grpSpPr>
        <p:sp>
          <p:nvSpPr>
            <p:cNvPr id="178" name="圆角矩形 45">
              <a:extLst>
                <a:ext uri="{FF2B5EF4-FFF2-40B4-BE49-F238E27FC236}">
                  <a16:creationId xmlns:a16="http://schemas.microsoft.com/office/drawing/2014/main" xmlns="" id="{09C994BD-FA29-406A-B9B1-1CD0D5AA28CE}"/>
                </a:ext>
              </a:extLst>
            </p:cNvPr>
            <p:cNvSpPr/>
            <p:nvPr/>
          </p:nvSpPr>
          <p:spPr>
            <a:xfrm>
              <a:off x="1187924" y="1246674"/>
              <a:ext cx="6898243" cy="2916866"/>
            </a:xfrm>
            <a:prstGeom prst="roundRect">
              <a:avLst>
                <a:gd name="adj" fmla="val 5599"/>
              </a:avLst>
            </a:prstGeom>
            <a:solidFill>
              <a:schemeClr val="bg1"/>
            </a:solidFill>
            <a:ln w="12700">
              <a:prstDash val="dash"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  <p:sp>
          <p:nvSpPr>
            <p:cNvPr id="179" name="矩形 178">
              <a:extLst>
                <a:ext uri="{FF2B5EF4-FFF2-40B4-BE49-F238E27FC236}">
                  <a16:creationId xmlns:a16="http://schemas.microsoft.com/office/drawing/2014/main" xmlns="" id="{06277B61-0BD9-4B3C-82AA-D4912B722904}"/>
                </a:ext>
              </a:extLst>
            </p:cNvPr>
            <p:cNvSpPr/>
            <p:nvPr/>
          </p:nvSpPr>
          <p:spPr>
            <a:xfrm>
              <a:off x="1400943" y="1372115"/>
              <a:ext cx="6454962" cy="2581517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marL="285750" indent="-285750" algn="just"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例如，有人看到“一辆高速车”，他能想到什么呢</a:t>
              </a:r>
              <a:r>
                <a:rPr lang="zh-CN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？</a:t>
              </a:r>
              <a:endPara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900000" algn="just">
                <a:spcAft>
                  <a:spcPts val="12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相容关系：此人可能想到车型、车灯、玻璃、牌照等。</a:t>
              </a:r>
            </a:p>
            <a:p>
              <a:pPr indent="900000" algn="just">
                <a:spcAft>
                  <a:spcPts val="12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相关关系：此人可能想到红绿灯、加油站等。</a:t>
              </a:r>
            </a:p>
            <a:p>
              <a:pPr indent="900000" algn="just">
                <a:spcAft>
                  <a:spcPts val="12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相似关系：此人可能想到奔腾芯片、绕口令等。</a:t>
              </a:r>
            </a:p>
            <a:p>
              <a:pPr indent="900000" algn="just">
                <a:spcAft>
                  <a:spcPts val="12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相对关系：此人可能想到乌龟、孕妇等。</a:t>
              </a:r>
            </a:p>
            <a:p>
              <a:pPr indent="900000" algn="just">
                <a:spcAft>
                  <a:spcPts val="1200"/>
                </a:spcAft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无关关系：此人可能想到熊猫、词典等。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6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139B777-C066-4754-9AAF-CD73A2E8C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893" y="3681749"/>
            <a:ext cx="1785107" cy="3158010"/>
          </a:xfrm>
          <a:prstGeom prst="rect">
            <a:avLst/>
          </a:prstGeom>
        </p:spPr>
      </p:pic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5DBAAA26-C1A8-4E26-B5BC-5554263BF29B}"/>
              </a:ext>
            </a:extLst>
          </p:cNvPr>
          <p:cNvSpPr txBox="1">
            <a:spLocks/>
          </p:cNvSpPr>
          <p:nvPr/>
        </p:nvSpPr>
        <p:spPr>
          <a:xfrm>
            <a:off x="3037344" y="3"/>
            <a:ext cx="3069314" cy="616686"/>
          </a:xfrm>
          <a:prstGeom prst="rect">
            <a:avLst/>
          </a:prstGeom>
          <a:solidFill>
            <a:srgbClr val="009A46"/>
          </a:solidFill>
        </p:spPr>
        <p:txBody>
          <a:bodyPr anchor="ctr"/>
          <a:lstStyle>
            <a:lvl1pPr marL="0" indent="0" algn="ctr" defTabSz="685732" rtl="0" eaLnBrk="1" latinLnBrk="0" hangingPunct="1">
              <a:lnSpc>
                <a:spcPct val="13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>
                <a:solidFill>
                  <a:schemeClr val="accent3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marL="342900" indent="0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165" indent="-171433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30" indent="-171433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896" indent="-171433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62" indent="-171433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7" indent="-171433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93" indent="-171433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58" indent="-171433" algn="l" defTabSz="68573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>
                <a:solidFill>
                  <a:schemeClr val="bg1"/>
                </a:solidFill>
              </a:rPr>
              <a:t>课后习题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971142" y="1404086"/>
            <a:ext cx="6297818" cy="3154136"/>
            <a:chOff x="971142" y="1404086"/>
            <a:chExt cx="6297818" cy="3154136"/>
          </a:xfrm>
        </p:grpSpPr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6C5BE70F-C02D-4F9D-93C4-3740B2CFD954}"/>
                </a:ext>
              </a:extLst>
            </p:cNvPr>
            <p:cNvSpPr/>
            <p:nvPr/>
          </p:nvSpPr>
          <p:spPr>
            <a:xfrm>
              <a:off x="1634896" y="1413322"/>
              <a:ext cx="5634064" cy="314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316800" indent="-316800">
                <a:lnSpc>
                  <a:spcPts val="2500"/>
                </a:lnSpc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</a:pPr>
              <a:r>
                <a:rPr kumimoji="1"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itchFamily="18" charset="0"/>
                </a:rPr>
                <a:t>1</a:t>
              </a:r>
              <a:r>
                <a:rPr kumimoji="1"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itchFamily="18" charset="0"/>
                </a:rPr>
                <a:t>．请列举你喜欢的两个电商文案，并分析它们抓住了你的哪些“痛点”</a:t>
              </a:r>
              <a:r>
                <a:rPr kumimoji="1" lang="zh-CN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itchFamily="18" charset="0"/>
                </a:rPr>
                <a:t>。</a:t>
              </a:r>
              <a:endParaRPr kumimoji="1"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itchFamily="18" charset="0"/>
              </a:endParaRPr>
            </a:p>
            <a:p>
              <a:pPr marL="342000" indent="-342000">
                <a:lnSpc>
                  <a:spcPts val="2500"/>
                </a:lnSpc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</a:pPr>
              <a:endParaRPr kumimoji="1"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itchFamily="18" charset="0"/>
              </a:endParaRPr>
            </a:p>
            <a:p>
              <a:pPr marL="316800" indent="-316800">
                <a:lnSpc>
                  <a:spcPts val="2500"/>
                </a:lnSpc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</a:pPr>
              <a:r>
                <a:rPr kumimoji="1"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itchFamily="18" charset="0"/>
                </a:rPr>
                <a:t>2</a:t>
              </a:r>
              <a:r>
                <a:rPr kumimoji="1"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itchFamily="18" charset="0"/>
                </a:rPr>
                <a:t>．如果你要为某蓝牙耳机策划文案，该从哪些方面寻找商品卖点</a:t>
              </a:r>
              <a:r>
                <a:rPr kumimoji="1" lang="zh-CN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itchFamily="18" charset="0"/>
                </a:rPr>
                <a:t>？</a:t>
              </a:r>
              <a:endParaRPr kumimoji="1"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itchFamily="18" charset="0"/>
              </a:endParaRPr>
            </a:p>
            <a:p>
              <a:pPr marL="342000" indent="-342000">
                <a:lnSpc>
                  <a:spcPts val="2500"/>
                </a:lnSpc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</a:pPr>
              <a:endParaRPr kumimoji="1"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itchFamily="18" charset="0"/>
              </a:endParaRPr>
            </a:p>
            <a:p>
              <a:pPr marL="316800" indent="-316800">
                <a:lnSpc>
                  <a:spcPts val="2500"/>
                </a:lnSpc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</a:pPr>
              <a:r>
                <a:rPr kumimoji="1"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itchFamily="18" charset="0"/>
                </a:rPr>
                <a:t>3</a:t>
              </a:r>
              <a:r>
                <a:rPr kumimoji="1"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itchFamily="18" charset="0"/>
                </a:rPr>
                <a:t>．请列举几个不像广告的电商文案，并说明它们好在哪里</a:t>
              </a:r>
              <a:r>
                <a:rPr kumimoji="1" lang="zh-CN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Times New Roman" pitchFamily="18" charset="0"/>
                </a:rPr>
                <a:t>。</a:t>
              </a:r>
              <a:endParaRPr kumimoji="1"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itchFamily="18" charset="0"/>
              </a:endParaRPr>
            </a:p>
            <a:p>
              <a:pPr>
                <a:lnSpc>
                  <a:spcPts val="2500"/>
                </a:lnSpc>
                <a:spcAft>
                  <a:spcPts val="800"/>
                </a:spcAft>
                <a:buClr>
                  <a:schemeClr val="accent4">
                    <a:lumMod val="75000"/>
                  </a:schemeClr>
                </a:buClr>
              </a:pPr>
              <a:endParaRPr kumimoji="1" lang="zh-CN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itchFamily="18" charset="0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01C96F6B-73F1-47AE-BE80-DA9F44EF2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142" y="1404086"/>
              <a:ext cx="457200" cy="4572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481D068-55FF-47F0-BE65-D9B251A8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142" y="3718693"/>
              <a:ext cx="457200" cy="4572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7481D068-55FF-47F0-BE65-D9B251A8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142" y="2560888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5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xmlns="" id="{4A3F394F-6A7C-4C9D-BD9A-F564772B8A4A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6030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4932000" y="199195"/>
            <a:ext cx="2861930" cy="372305"/>
            <a:chOff x="4499705" y="199195"/>
            <a:chExt cx="2861930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499705" y="253195"/>
              <a:ext cx="266157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1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了解消费者看文案的立场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253635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48" name="MH_Other_2"/>
          <p:cNvSpPr/>
          <p:nvPr>
            <p:custDataLst>
              <p:tags r:id="rId1"/>
            </p:custDataLst>
          </p:nvPr>
        </p:nvSpPr>
        <p:spPr>
          <a:xfrm>
            <a:off x="623455" y="1905677"/>
            <a:ext cx="885825" cy="885825"/>
          </a:xfrm>
          <a:prstGeom prst="ellipse">
            <a:avLst/>
          </a:prstGeom>
          <a:solidFill>
            <a:srgbClr val="02A6B5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3600" b="1" dirty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48968" y="1794845"/>
            <a:ext cx="25384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r>
              <a:rPr lang="zh-CN" altLang="en-US" sz="1400" dirty="0">
                <a:latin typeface="Calibri" pitchFamily="34" charset="0"/>
                <a:ea typeface="微软雅黑" pitchFamily="34" charset="-122"/>
              </a:rPr>
              <a:t>电商文案创作者要站在消费者的立场来考虑问题，让商品或服务尽可能地吸引消费者购买。</a:t>
            </a:r>
          </a:p>
        </p:txBody>
      </p:sp>
      <p:sp>
        <p:nvSpPr>
          <p:cNvPr id="52" name="MH_Other_4"/>
          <p:cNvSpPr/>
          <p:nvPr>
            <p:custDataLst>
              <p:tags r:id="rId3"/>
            </p:custDataLst>
          </p:nvPr>
        </p:nvSpPr>
        <p:spPr>
          <a:xfrm>
            <a:off x="632980" y="4368088"/>
            <a:ext cx="887413" cy="887412"/>
          </a:xfrm>
          <a:prstGeom prst="ellipse">
            <a:avLst/>
          </a:prstGeom>
          <a:solidFill>
            <a:srgbClr val="FF8600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3600" b="1" dirty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MH_SubTitle_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48968" y="4282363"/>
            <a:ext cx="253841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r>
              <a:rPr lang="zh-CN" altLang="en-US" sz="1400" dirty="0">
                <a:latin typeface="Calibri" pitchFamily="34" charset="0"/>
                <a:ea typeface="微软雅黑" pitchFamily="34" charset="-122"/>
              </a:rPr>
              <a:t>为了达到吸引消费者的目的，文案创作者应从商品的特性、卖点、效果以及其他能打动消费者的地方出发，在创作文案时做到知己知彼。</a:t>
            </a:r>
          </a:p>
        </p:txBody>
      </p:sp>
      <p:sp>
        <p:nvSpPr>
          <p:cNvPr id="55" name="MH_Other_6"/>
          <p:cNvSpPr/>
          <p:nvPr>
            <p:custDataLst>
              <p:tags r:id="rId5"/>
            </p:custDataLst>
          </p:nvPr>
        </p:nvSpPr>
        <p:spPr>
          <a:xfrm>
            <a:off x="7609612" y="1905677"/>
            <a:ext cx="887413" cy="885825"/>
          </a:xfrm>
          <a:prstGeom prst="ellipse">
            <a:avLst/>
          </a:prstGeom>
          <a:solidFill>
            <a:srgbClr val="82B21D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3600" b="1" dirty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MH_SubTitle_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19399" y="1818364"/>
            <a:ext cx="25384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r>
              <a:rPr lang="zh-CN" altLang="en-US" sz="1400" dirty="0">
                <a:latin typeface="Calibri" pitchFamily="34" charset="0"/>
                <a:ea typeface="微软雅黑" pitchFamily="34" charset="-122"/>
              </a:rPr>
              <a:t>作为文案创作者，要让消费者相信文案所说的话，要想让消费者觉得文案了解他们，首先就要知道他们的立场，从消费者的购买动机出发撰写文案。</a:t>
            </a:r>
          </a:p>
        </p:txBody>
      </p:sp>
      <p:sp>
        <p:nvSpPr>
          <p:cNvPr id="58" name="MH_Other_8"/>
          <p:cNvSpPr/>
          <p:nvPr>
            <p:custDataLst>
              <p:tags r:id="rId7"/>
            </p:custDataLst>
          </p:nvPr>
        </p:nvSpPr>
        <p:spPr>
          <a:xfrm>
            <a:off x="7642950" y="4368088"/>
            <a:ext cx="885825" cy="887412"/>
          </a:xfrm>
          <a:prstGeom prst="ellipse">
            <a:avLst/>
          </a:prstGeom>
          <a:solidFill>
            <a:srgbClr val="A60B03"/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>
                <a:solidFill>
                  <a:srgbClr val="FFFFFF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3600" b="1" dirty="0">
              <a:solidFill>
                <a:srgbClr val="FFFFFF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MH_SubTitle_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19399" y="4291599"/>
            <a:ext cx="253841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itchFamily="2" charset="-122"/>
                <a:ea typeface="等线" pitchFamily="2" charset="-122"/>
              </a:defRPr>
            </a:lvl9pPr>
          </a:lstStyle>
          <a:p>
            <a:pPr algn="ctr"/>
            <a:r>
              <a:rPr lang="zh-CN" altLang="en-US" sz="1400" dirty="0">
                <a:latin typeface="Calibri" pitchFamily="34" charset="0"/>
                <a:ea typeface="微软雅黑" pitchFamily="34" charset="-122"/>
              </a:rPr>
              <a:t>消费者的购买动机通常包括实用动机、方便动机、健康动机、求美动机、求廉动机、求新动机、求名动机和安全动机等。</a:t>
            </a:r>
          </a:p>
        </p:txBody>
      </p:sp>
    </p:spTree>
    <p:extLst>
      <p:ext uri="{BB962C8B-B14F-4D97-AF65-F5344CB8AC3E}">
        <p14:creationId xmlns:p14="http://schemas.microsoft.com/office/powerpoint/2010/main" val="19659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/>
      <p:bldP spid="52" grpId="0" animBg="1"/>
      <p:bldP spid="53" grpId="0"/>
      <p:bldP spid="55" grpId="0" animBg="1"/>
      <p:bldP spid="56" grpId="0"/>
      <p:bldP spid="58" grpId="0" animBg="1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xmlns="" id="{4A3F394F-6A7C-4C9D-BD9A-F564772B8A4A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6030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4932000" y="199195"/>
            <a:ext cx="2861930" cy="372305"/>
            <a:chOff x="4499705" y="199195"/>
            <a:chExt cx="2861930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499705" y="253195"/>
              <a:ext cx="266157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1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了解消费者看文案的立场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253635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16212" y="1050068"/>
            <a:ext cx="7745102" cy="5313951"/>
            <a:chOff x="716212" y="1096248"/>
            <a:chExt cx="7745102" cy="531395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BF92681A-DFB1-460E-B6A2-8EFF2A8D65D5}"/>
                </a:ext>
              </a:extLst>
            </p:cNvPr>
            <p:cNvGrpSpPr/>
            <p:nvPr/>
          </p:nvGrpSpPr>
          <p:grpSpPr>
            <a:xfrm>
              <a:off x="1317739" y="1497083"/>
              <a:ext cx="7143575" cy="4913116"/>
              <a:chOff x="1317739" y="1497083"/>
              <a:chExt cx="7143575" cy="4913116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317739" y="6102422"/>
                <a:ext cx="305724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dirty="0"/>
                  <a:t>根据消费者立场写出走心的电商文案</a:t>
                </a:r>
              </a:p>
            </p:txBody>
          </p:sp>
          <p:sp>
            <p:nvSpPr>
              <p:cNvPr id="16" name="MH_Other_1"/>
              <p:cNvSpPr/>
              <p:nvPr>
                <p:custDataLst>
                  <p:tags r:id="rId1"/>
                </p:custDataLst>
              </p:nvPr>
            </p:nvSpPr>
            <p:spPr>
              <a:xfrm>
                <a:off x="6919851" y="2068583"/>
                <a:ext cx="387350" cy="347662"/>
              </a:xfrm>
              <a:custGeom>
                <a:avLst/>
                <a:gdLst>
                  <a:gd name="connsiteX0" fmla="*/ 181098 w 387596"/>
                  <a:gd name="connsiteY0" fmla="*/ 66889 h 348240"/>
                  <a:gd name="connsiteX1" fmla="*/ 51899 w 387596"/>
                  <a:gd name="connsiteY1" fmla="*/ 174120 h 348240"/>
                  <a:gd name="connsiteX2" fmla="*/ 181098 w 387596"/>
                  <a:gd name="connsiteY2" fmla="*/ 281351 h 348240"/>
                  <a:gd name="connsiteX3" fmla="*/ 310297 w 387596"/>
                  <a:gd name="connsiteY3" fmla="*/ 174120 h 348240"/>
                  <a:gd name="connsiteX4" fmla="*/ 181098 w 387596"/>
                  <a:gd name="connsiteY4" fmla="*/ 66889 h 348240"/>
                  <a:gd name="connsiteX5" fmla="*/ 193798 w 387596"/>
                  <a:gd name="connsiteY5" fmla="*/ 0 h 348240"/>
                  <a:gd name="connsiteX6" fmla="*/ 387596 w 387596"/>
                  <a:gd name="connsiteY6" fmla="*/ 174120 h 348240"/>
                  <a:gd name="connsiteX7" fmla="*/ 193798 w 387596"/>
                  <a:gd name="connsiteY7" fmla="*/ 348240 h 348240"/>
                  <a:gd name="connsiteX8" fmla="*/ 0 w 387596"/>
                  <a:gd name="connsiteY8" fmla="*/ 174120 h 348240"/>
                  <a:gd name="connsiteX9" fmla="*/ 193798 w 387596"/>
                  <a:gd name="connsiteY9" fmla="*/ 0 h 34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596" h="348240">
                    <a:moveTo>
                      <a:pt x="181098" y="66889"/>
                    </a:moveTo>
                    <a:cubicBezTo>
                      <a:pt x="109743" y="66889"/>
                      <a:pt x="51899" y="114898"/>
                      <a:pt x="51899" y="174120"/>
                    </a:cubicBezTo>
                    <a:cubicBezTo>
                      <a:pt x="51899" y="233342"/>
                      <a:pt x="109743" y="281351"/>
                      <a:pt x="181098" y="281351"/>
                    </a:cubicBezTo>
                    <a:cubicBezTo>
                      <a:pt x="252453" y="281351"/>
                      <a:pt x="310297" y="233342"/>
                      <a:pt x="310297" y="174120"/>
                    </a:cubicBezTo>
                    <a:cubicBezTo>
                      <a:pt x="310297" y="114898"/>
                      <a:pt x="252453" y="66889"/>
                      <a:pt x="181098" y="66889"/>
                    </a:cubicBezTo>
                    <a:close/>
                    <a:moveTo>
                      <a:pt x="193798" y="0"/>
                    </a:moveTo>
                    <a:cubicBezTo>
                      <a:pt x="300830" y="0"/>
                      <a:pt x="387596" y="77956"/>
                      <a:pt x="387596" y="174120"/>
                    </a:cubicBezTo>
                    <a:cubicBezTo>
                      <a:pt x="387596" y="270284"/>
                      <a:pt x="300830" y="348240"/>
                      <a:pt x="193798" y="348240"/>
                    </a:cubicBezTo>
                    <a:cubicBezTo>
                      <a:pt x="86766" y="348240"/>
                      <a:pt x="0" y="270284"/>
                      <a:pt x="0" y="174120"/>
                    </a:cubicBezTo>
                    <a:cubicBezTo>
                      <a:pt x="0" y="77956"/>
                      <a:pt x="86766" y="0"/>
                      <a:pt x="193798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MH_Other_2"/>
              <p:cNvSpPr/>
              <p:nvPr>
                <p:custDataLst>
                  <p:tags r:id="rId2"/>
                </p:custDataLst>
              </p:nvPr>
            </p:nvSpPr>
            <p:spPr>
              <a:xfrm>
                <a:off x="7040501" y="2149545"/>
                <a:ext cx="152400" cy="152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MH_Other_3"/>
              <p:cNvSpPr/>
              <p:nvPr>
                <p:custDataLst>
                  <p:tags r:id="rId3"/>
                </p:custDataLst>
              </p:nvPr>
            </p:nvSpPr>
            <p:spPr>
              <a:xfrm rot="5441149">
                <a:off x="7057963" y="2163833"/>
                <a:ext cx="111125" cy="95250"/>
              </a:xfrm>
              <a:prstGeom prst="ellipse">
                <a:avLst/>
              </a:prstGeom>
              <a:solidFill>
                <a:srgbClr val="568424"/>
              </a:solidFill>
              <a:ln w="1270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MH_Other_4"/>
              <p:cNvSpPr/>
              <p:nvPr>
                <p:custDataLst>
                  <p:tags r:id="rId4"/>
                </p:custDataLst>
              </p:nvPr>
            </p:nvSpPr>
            <p:spPr>
              <a:xfrm rot="5441149">
                <a:off x="6811901" y="1905070"/>
                <a:ext cx="603250" cy="57150"/>
              </a:xfrm>
              <a:prstGeom prst="rect">
                <a:avLst/>
              </a:prstGeom>
              <a:gradFill flip="none" rotWithShape="1">
                <a:gsLst>
                  <a:gs pos="51000">
                    <a:srgbClr val="C2C2C2"/>
                  </a:gs>
                  <a:gs pos="2000">
                    <a:srgbClr val="000000"/>
                  </a:gs>
                  <a:gs pos="98000">
                    <a:srgbClr val="000000"/>
                  </a:gs>
                </a:gsLst>
                <a:path path="rect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MH_Other_5"/>
              <p:cNvSpPr/>
              <p:nvPr>
                <p:custDataLst>
                  <p:tags r:id="rId5"/>
                </p:custDataLst>
              </p:nvPr>
            </p:nvSpPr>
            <p:spPr>
              <a:xfrm>
                <a:off x="6975414" y="1497083"/>
                <a:ext cx="276225" cy="274637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MH_Other_6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7011926" y="1533595"/>
                <a:ext cx="203200" cy="201613"/>
              </a:xfrm>
              <a:prstGeom prst="ellipse">
                <a:avLst/>
              </a:prstGeom>
              <a:solidFill>
                <a:srgbClr val="92D050"/>
              </a:solidFill>
              <a:ln w="6350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MH_Other_7"/>
              <p:cNvSpPr/>
              <p:nvPr>
                <p:custDataLst>
                  <p:tags r:id="rId7"/>
                </p:custDataLst>
              </p:nvPr>
            </p:nvSpPr>
            <p:spPr>
              <a:xfrm>
                <a:off x="5746689" y="2319407"/>
                <a:ext cx="2714625" cy="3178800"/>
              </a:xfrm>
              <a:prstGeom prst="roundRect">
                <a:avLst>
                  <a:gd name="adj" fmla="val 6144"/>
                </a:avLst>
              </a:prstGeom>
              <a:solidFill>
                <a:srgbClr val="92D050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MH_Text_1"/>
              <p:cNvSpPr/>
              <p:nvPr>
                <p:custDataLst>
                  <p:tags r:id="rId8"/>
                </p:custDataLst>
              </p:nvPr>
            </p:nvSpPr>
            <p:spPr>
              <a:xfrm>
                <a:off x="5892739" y="2451169"/>
                <a:ext cx="2422525" cy="2905200"/>
              </a:xfrm>
              <a:prstGeom prst="roundRect">
                <a:avLst>
                  <a:gd name="adj" fmla="val 6144"/>
                </a:avLst>
              </a:prstGeom>
              <a:solidFill>
                <a:srgbClr val="FFFFFF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Autofit/>
              </a:bodyPr>
              <a:lstStyle/>
              <a:p>
                <a:pPr algn="just">
                  <a:lnSpc>
                    <a:spcPct val="140000"/>
                  </a:lnSpc>
                  <a:defRPr/>
                </a:pPr>
                <a:r>
                  <a:rPr lang="zh-CN" altLang="en-US" sz="1400" dirty="0">
                    <a:solidFill>
                      <a:schemeClr val="tx1"/>
                    </a:solidFill>
                    <a:latin typeface="楷体" pitchFamily="49" charset="-122"/>
                    <a:ea typeface="楷体" pitchFamily="49" charset="-122"/>
                  </a:rPr>
                  <a:t>红星二锅头作为北京酒文化的代表，以真实的故事配合黑白的街景，将“北漂”们身处异乡的情绪释放出来，这也映衬了红星二锅头的产品特性，不仅能表现红星二锅头的文化内涵，更能引发一部分人对往日时光的深刻感怀。</a:t>
                </a:r>
              </a:p>
            </p:txBody>
          </p:sp>
        </p:grpSp>
        <p:pic>
          <p:nvPicPr>
            <p:cNvPr id="4" name="Picture 2" descr="02e303688a274b5e86f94085682f4a0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12" y="1096248"/>
              <a:ext cx="4260300" cy="2300562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1027" name="Picture 3" descr="7bdbc67754234df99c692e979fb0c2dc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12" y="3658103"/>
              <a:ext cx="4260300" cy="2282304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8298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xmlns="" id="{4A3F394F-6A7C-4C9D-BD9A-F564772B8A4A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60300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4932000" y="199195"/>
            <a:ext cx="2861930" cy="372305"/>
            <a:chOff x="4499705" y="199195"/>
            <a:chExt cx="2861930" cy="372305"/>
          </a:xfrm>
        </p:grpSpPr>
        <p:sp>
          <p:nvSpPr>
            <p:cNvPr id="46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4499705" y="253195"/>
              <a:ext cx="266157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1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了解消费者看文案的立场</a:t>
              </a:r>
            </a:p>
          </p:txBody>
        </p:sp>
        <p:sp>
          <p:nvSpPr>
            <p:cNvPr id="49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253635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26987" y="1526716"/>
            <a:ext cx="8149281" cy="4461741"/>
            <a:chOff x="526987" y="1526716"/>
            <a:chExt cx="8149281" cy="446174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xmlns="" id="{4B66F8E8-76F9-4CF0-8156-CA8EC2CD2F9B}"/>
                </a:ext>
              </a:extLst>
            </p:cNvPr>
            <p:cNvGrpSpPr/>
            <p:nvPr/>
          </p:nvGrpSpPr>
          <p:grpSpPr>
            <a:xfrm>
              <a:off x="1455686" y="1964025"/>
              <a:ext cx="7220582" cy="4024432"/>
              <a:chOff x="1455686" y="1964025"/>
              <a:chExt cx="7220582" cy="4024432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455686" y="5680680"/>
                <a:ext cx="305724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400" dirty="0"/>
                  <a:t>从消费者购买动机出发撰写电商文案</a:t>
                </a:r>
              </a:p>
            </p:txBody>
          </p:sp>
          <p:sp>
            <p:nvSpPr>
              <p:cNvPr id="16" name="MH_Other_8"/>
              <p:cNvSpPr/>
              <p:nvPr>
                <p:custDataLst>
                  <p:tags r:id="rId1"/>
                </p:custDataLst>
              </p:nvPr>
            </p:nvSpPr>
            <p:spPr>
              <a:xfrm>
                <a:off x="7134805" y="2535525"/>
                <a:ext cx="387350" cy="347662"/>
              </a:xfrm>
              <a:custGeom>
                <a:avLst/>
                <a:gdLst>
                  <a:gd name="connsiteX0" fmla="*/ 181098 w 387596"/>
                  <a:gd name="connsiteY0" fmla="*/ 66889 h 348240"/>
                  <a:gd name="connsiteX1" fmla="*/ 51899 w 387596"/>
                  <a:gd name="connsiteY1" fmla="*/ 174120 h 348240"/>
                  <a:gd name="connsiteX2" fmla="*/ 181098 w 387596"/>
                  <a:gd name="connsiteY2" fmla="*/ 281351 h 348240"/>
                  <a:gd name="connsiteX3" fmla="*/ 310297 w 387596"/>
                  <a:gd name="connsiteY3" fmla="*/ 174120 h 348240"/>
                  <a:gd name="connsiteX4" fmla="*/ 181098 w 387596"/>
                  <a:gd name="connsiteY4" fmla="*/ 66889 h 348240"/>
                  <a:gd name="connsiteX5" fmla="*/ 193798 w 387596"/>
                  <a:gd name="connsiteY5" fmla="*/ 0 h 348240"/>
                  <a:gd name="connsiteX6" fmla="*/ 387596 w 387596"/>
                  <a:gd name="connsiteY6" fmla="*/ 174120 h 348240"/>
                  <a:gd name="connsiteX7" fmla="*/ 193798 w 387596"/>
                  <a:gd name="connsiteY7" fmla="*/ 348240 h 348240"/>
                  <a:gd name="connsiteX8" fmla="*/ 0 w 387596"/>
                  <a:gd name="connsiteY8" fmla="*/ 174120 h 348240"/>
                  <a:gd name="connsiteX9" fmla="*/ 193798 w 387596"/>
                  <a:gd name="connsiteY9" fmla="*/ 0 h 34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7596" h="348240">
                    <a:moveTo>
                      <a:pt x="181098" y="66889"/>
                    </a:moveTo>
                    <a:cubicBezTo>
                      <a:pt x="109743" y="66889"/>
                      <a:pt x="51899" y="114898"/>
                      <a:pt x="51899" y="174120"/>
                    </a:cubicBezTo>
                    <a:cubicBezTo>
                      <a:pt x="51899" y="233342"/>
                      <a:pt x="109743" y="281351"/>
                      <a:pt x="181098" y="281351"/>
                    </a:cubicBezTo>
                    <a:cubicBezTo>
                      <a:pt x="252453" y="281351"/>
                      <a:pt x="310297" y="233342"/>
                      <a:pt x="310297" y="174120"/>
                    </a:cubicBezTo>
                    <a:cubicBezTo>
                      <a:pt x="310297" y="114898"/>
                      <a:pt x="252453" y="66889"/>
                      <a:pt x="181098" y="66889"/>
                    </a:cubicBezTo>
                    <a:close/>
                    <a:moveTo>
                      <a:pt x="193798" y="0"/>
                    </a:moveTo>
                    <a:cubicBezTo>
                      <a:pt x="300830" y="0"/>
                      <a:pt x="387596" y="77956"/>
                      <a:pt x="387596" y="174120"/>
                    </a:cubicBezTo>
                    <a:cubicBezTo>
                      <a:pt x="387596" y="270284"/>
                      <a:pt x="300830" y="348240"/>
                      <a:pt x="193798" y="348240"/>
                    </a:cubicBezTo>
                    <a:cubicBezTo>
                      <a:pt x="86766" y="348240"/>
                      <a:pt x="0" y="270284"/>
                      <a:pt x="0" y="174120"/>
                    </a:cubicBezTo>
                    <a:cubicBezTo>
                      <a:pt x="0" y="77956"/>
                      <a:pt x="86766" y="0"/>
                      <a:pt x="19379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MH_Other_9"/>
              <p:cNvSpPr/>
              <p:nvPr>
                <p:custDataLst>
                  <p:tags r:id="rId2"/>
                </p:custDataLst>
              </p:nvPr>
            </p:nvSpPr>
            <p:spPr>
              <a:xfrm>
                <a:off x="7255455" y="2616487"/>
                <a:ext cx="152400" cy="1524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MH_Other_10"/>
              <p:cNvSpPr/>
              <p:nvPr>
                <p:custDataLst>
                  <p:tags r:id="rId3"/>
                </p:custDataLst>
              </p:nvPr>
            </p:nvSpPr>
            <p:spPr>
              <a:xfrm rot="5441149">
                <a:off x="7272917" y="2630775"/>
                <a:ext cx="111125" cy="95250"/>
              </a:xfrm>
              <a:prstGeom prst="ellipse">
                <a:avLst/>
              </a:prstGeom>
              <a:solidFill>
                <a:srgbClr val="926F00"/>
              </a:solidFill>
              <a:ln w="1270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MH_Other_11"/>
              <p:cNvSpPr/>
              <p:nvPr>
                <p:custDataLst>
                  <p:tags r:id="rId4"/>
                </p:custDataLst>
              </p:nvPr>
            </p:nvSpPr>
            <p:spPr>
              <a:xfrm rot="5441149">
                <a:off x="7026855" y="2372012"/>
                <a:ext cx="603250" cy="57150"/>
              </a:xfrm>
              <a:prstGeom prst="rect">
                <a:avLst/>
              </a:prstGeom>
              <a:gradFill flip="none" rotWithShape="1">
                <a:gsLst>
                  <a:gs pos="51000">
                    <a:srgbClr val="C2C2C2"/>
                  </a:gs>
                  <a:gs pos="2000">
                    <a:srgbClr val="000000"/>
                  </a:gs>
                  <a:gs pos="98000">
                    <a:srgbClr val="000000"/>
                  </a:gs>
                </a:gsLst>
                <a:path path="rect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MH_Other_12"/>
              <p:cNvSpPr/>
              <p:nvPr>
                <p:custDataLst>
                  <p:tags r:id="rId5"/>
                </p:custDataLst>
              </p:nvPr>
            </p:nvSpPr>
            <p:spPr>
              <a:xfrm>
                <a:off x="7190368" y="1964025"/>
                <a:ext cx="276225" cy="274637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MH_Other_13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7226880" y="2000537"/>
                <a:ext cx="203200" cy="20161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FFFFFF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MH_Other_14"/>
              <p:cNvSpPr/>
              <p:nvPr>
                <p:custDataLst>
                  <p:tags r:id="rId7"/>
                </p:custDataLst>
              </p:nvPr>
            </p:nvSpPr>
            <p:spPr>
              <a:xfrm>
                <a:off x="5961643" y="2786350"/>
                <a:ext cx="2714625" cy="2243137"/>
              </a:xfrm>
              <a:prstGeom prst="roundRect">
                <a:avLst>
                  <a:gd name="adj" fmla="val 6144"/>
                </a:avLst>
              </a:prstGeom>
              <a:solidFill>
                <a:srgbClr val="FFC000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MH_Text_2"/>
              <p:cNvSpPr/>
              <p:nvPr>
                <p:custDataLst>
                  <p:tags r:id="rId8"/>
                </p:custDataLst>
              </p:nvPr>
            </p:nvSpPr>
            <p:spPr>
              <a:xfrm>
                <a:off x="6107693" y="2918112"/>
                <a:ext cx="2422525" cy="2005013"/>
              </a:xfrm>
              <a:prstGeom prst="roundRect">
                <a:avLst>
                  <a:gd name="adj" fmla="val 6144"/>
                </a:avLst>
              </a:prstGeom>
              <a:solidFill>
                <a:srgbClr val="FFFFFF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85000" lnSpcReduction="10000"/>
              </a:bodyPr>
              <a:lstStyle/>
              <a:p>
                <a:pPr algn="just">
                  <a:lnSpc>
                    <a:spcPct val="150000"/>
                  </a:lnSpc>
                  <a:defRPr/>
                </a:pPr>
                <a:r>
                  <a:rPr lang="zh-CN" altLang="en-US" sz="1600" dirty="0">
                    <a:solidFill>
                      <a:srgbClr val="3B3B3B"/>
                    </a:solidFill>
                    <a:latin typeface="楷体" pitchFamily="49" charset="-122"/>
                    <a:ea typeface="楷体" pitchFamily="49" charset="-122"/>
                  </a:rPr>
                  <a:t>该商品的核心卖点在于美白和淡斑。该商品电商网页中的文案从消费者的购买动机出发，详细阐述了商品美白淡斑、收细毛孔、拔出黑头与控油补水的功能。</a:t>
                </a:r>
              </a:p>
            </p:txBody>
          </p:sp>
        </p:grpSp>
        <p:pic>
          <p:nvPicPr>
            <p:cNvPr id="4" name="图片 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87" y="1526716"/>
              <a:ext cx="4914643" cy="3960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6767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4932000" y="199195"/>
            <a:ext cx="2532746" cy="372305"/>
            <a:chOff x="4499705" y="199195"/>
            <a:chExt cx="2532746" cy="372305"/>
          </a:xfrm>
        </p:grpSpPr>
        <p:sp>
          <p:nvSpPr>
            <p:cNvPr id="23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4499705" y="253195"/>
              <a:ext cx="2340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2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找准消费者的“痛点”</a:t>
              </a:r>
            </a:p>
          </p:txBody>
        </p:sp>
        <p:sp>
          <p:nvSpPr>
            <p:cNvPr id="24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924451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3" name="标题 1">
            <a:extLst>
              <a:ext uri="{FF2B5EF4-FFF2-40B4-BE49-F238E27FC236}">
                <a16:creationId xmlns:a16="http://schemas.microsoft.com/office/drawing/2014/main" xmlns="" id="{4A3F394F-6A7C-4C9D-BD9A-F564772B8A4A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95339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B714A207-8E14-45CE-A016-3B5CF57ECED7}"/>
              </a:ext>
            </a:extLst>
          </p:cNvPr>
          <p:cNvGrpSpPr/>
          <p:nvPr/>
        </p:nvGrpSpPr>
        <p:grpSpPr>
          <a:xfrm>
            <a:off x="1181960" y="1853243"/>
            <a:ext cx="6565790" cy="691550"/>
            <a:chOff x="723288" y="2193709"/>
            <a:chExt cx="6565790" cy="691550"/>
          </a:xfrm>
        </p:grpSpPr>
        <p:sp>
          <p:nvSpPr>
            <p:cNvPr id="15" name="Oval 65">
              <a:extLst>
                <a:ext uri="{FF2B5EF4-FFF2-40B4-BE49-F238E27FC236}">
                  <a16:creationId xmlns:a16="http://schemas.microsoft.com/office/drawing/2014/main" xmlns="" id="{E92B9C54-65C4-49D1-8064-28A21755052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403702" flipV="1">
              <a:off x="723288" y="2621344"/>
              <a:ext cx="1356122" cy="154781"/>
            </a:xfrm>
            <a:prstGeom prst="ellipse">
              <a:avLst/>
            </a:prstGeom>
            <a:gradFill rotWithShape="1">
              <a:gsLst>
                <a:gs pos="0">
                  <a:srgbClr val="7B7B7B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" name="任意多边形 27">
              <a:extLst>
                <a:ext uri="{FF2B5EF4-FFF2-40B4-BE49-F238E27FC236}">
                  <a16:creationId xmlns:a16="http://schemas.microsoft.com/office/drawing/2014/main" xmlns="" id="{CCD8FD86-BB66-490B-9E89-0DC61B00B958}"/>
                </a:ext>
              </a:extLst>
            </p:cNvPr>
            <p:cNvSpPr/>
            <p:nvPr/>
          </p:nvSpPr>
          <p:spPr>
            <a:xfrm flipH="1">
              <a:off x="1044420" y="2193709"/>
              <a:ext cx="213122" cy="430610"/>
            </a:xfrm>
            <a:custGeom>
              <a:avLst/>
              <a:gdLst>
                <a:gd name="connsiteX0" fmla="*/ 0 w 284480"/>
                <a:gd name="connsiteY0" fmla="*/ 0 h 619760"/>
                <a:gd name="connsiteX1" fmla="*/ 284480 w 284480"/>
                <a:gd name="connsiteY1" fmla="*/ 619760 h 619760"/>
                <a:gd name="connsiteX2" fmla="*/ 81280 w 284480"/>
                <a:gd name="connsiteY2" fmla="*/ 619760 h 619760"/>
                <a:gd name="connsiteX3" fmla="*/ 0 w 284480"/>
                <a:gd name="connsiteY3" fmla="*/ 0 h 61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480" h="619760">
                  <a:moveTo>
                    <a:pt x="0" y="0"/>
                  </a:moveTo>
                  <a:lnTo>
                    <a:pt x="284480" y="619760"/>
                  </a:lnTo>
                  <a:lnTo>
                    <a:pt x="81280" y="61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8EAD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+mn-cs"/>
              </a:endParaRPr>
            </a:p>
          </p:txBody>
        </p:sp>
        <p:sp>
          <p:nvSpPr>
            <p:cNvPr id="17" name="任意多边形 28">
              <a:extLst>
                <a:ext uri="{FF2B5EF4-FFF2-40B4-BE49-F238E27FC236}">
                  <a16:creationId xmlns:a16="http://schemas.microsoft.com/office/drawing/2014/main" xmlns="" id="{9F252F9D-E39F-4898-BF47-0AA3AEE68288}"/>
                </a:ext>
              </a:extLst>
            </p:cNvPr>
            <p:cNvSpPr/>
            <p:nvPr/>
          </p:nvSpPr>
          <p:spPr>
            <a:xfrm flipH="1">
              <a:off x="1146814" y="2193709"/>
              <a:ext cx="723900" cy="527844"/>
            </a:xfrm>
            <a:custGeom>
              <a:avLst/>
              <a:gdLst>
                <a:gd name="connsiteX0" fmla="*/ 172720 w 965200"/>
                <a:gd name="connsiteY0" fmla="*/ 20320 h 843280"/>
                <a:gd name="connsiteX1" fmla="*/ 822960 w 965200"/>
                <a:gd name="connsiteY1" fmla="*/ 0 h 843280"/>
                <a:gd name="connsiteX2" fmla="*/ 965200 w 965200"/>
                <a:gd name="connsiteY2" fmla="*/ 843280 h 843280"/>
                <a:gd name="connsiteX3" fmla="*/ 0 w 965200"/>
                <a:gd name="connsiteY3" fmla="*/ 731520 h 843280"/>
                <a:gd name="connsiteX4" fmla="*/ 172720 w 965200"/>
                <a:gd name="connsiteY4" fmla="*/ 20320 h 843280"/>
                <a:gd name="connsiteX0" fmla="*/ 187008 w 965200"/>
                <a:gd name="connsiteY0" fmla="*/ 6032 h 843280"/>
                <a:gd name="connsiteX1" fmla="*/ 822960 w 965200"/>
                <a:gd name="connsiteY1" fmla="*/ 0 h 843280"/>
                <a:gd name="connsiteX2" fmla="*/ 965200 w 965200"/>
                <a:gd name="connsiteY2" fmla="*/ 843280 h 843280"/>
                <a:gd name="connsiteX3" fmla="*/ 0 w 965200"/>
                <a:gd name="connsiteY3" fmla="*/ 731520 h 843280"/>
                <a:gd name="connsiteX4" fmla="*/ 187008 w 965200"/>
                <a:gd name="connsiteY4" fmla="*/ 6032 h 84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5200" h="843280">
                  <a:moveTo>
                    <a:pt x="187008" y="6032"/>
                  </a:moveTo>
                  <a:lnTo>
                    <a:pt x="822960" y="0"/>
                  </a:lnTo>
                  <a:lnTo>
                    <a:pt x="965200" y="843280"/>
                  </a:lnTo>
                  <a:lnTo>
                    <a:pt x="0" y="731520"/>
                  </a:lnTo>
                  <a:lnTo>
                    <a:pt x="187008" y="6032"/>
                  </a:lnTo>
                  <a:close/>
                </a:path>
              </a:pathLst>
            </a:custGeom>
            <a:solidFill>
              <a:srgbClr val="4FC3E3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+mn-cs"/>
                </a:rPr>
                <a:t>1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+mn-cs"/>
              </a:endParaRPr>
            </a:p>
          </p:txBody>
        </p:sp>
        <p:sp>
          <p:nvSpPr>
            <p:cNvPr id="18" name="矩形 15">
              <a:extLst>
                <a:ext uri="{FF2B5EF4-FFF2-40B4-BE49-F238E27FC236}">
                  <a16:creationId xmlns:a16="http://schemas.microsoft.com/office/drawing/2014/main" xmlns="" id="{1448CCC9-910B-406B-9F1D-BAE0810AF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183" y="2201995"/>
              <a:ext cx="5237895" cy="68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 algn="just" defTabSz="914400">
                <a:lnSpc>
                  <a:spcPct val="120000"/>
                </a:lnSpc>
                <a:defRPr/>
              </a:pPr>
              <a:r>
                <a:rPr lang="zh-CN" altLang="en-US" sz="1600" dirty="0">
                  <a:solidFill>
                    <a:srgbClr val="646464"/>
                  </a:solidFill>
                  <a:latin typeface="微软雅黑" pitchFamily="34" charset="-122"/>
                  <a:ea typeface="微软雅黑" pitchFamily="34" charset="-122"/>
                </a:rPr>
                <a:t>要能精准地捕捉到消费者的内在需求，找准消费者的“痛点”</a:t>
              </a:r>
              <a:r>
                <a:rPr lang="zh-CN" altLang="en-US" sz="1600" dirty="0" smtClean="0">
                  <a:solidFill>
                    <a:srgbClr val="646464"/>
                  </a:solidFill>
                  <a:latin typeface="微软雅黑" pitchFamily="34" charset="-122"/>
                  <a:ea typeface="微软雅黑" pitchFamily="34" charset="-122"/>
                </a:rPr>
                <a:t>所在。</a:t>
              </a:r>
              <a:endParaRPr lang="zh-CN" altLang="en-US" sz="1600" dirty="0">
                <a:solidFill>
                  <a:srgbClr val="64646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33268D9A-7167-4E75-9170-588E43C844A4}"/>
              </a:ext>
            </a:extLst>
          </p:cNvPr>
          <p:cNvGrpSpPr/>
          <p:nvPr/>
        </p:nvGrpSpPr>
        <p:grpSpPr>
          <a:xfrm>
            <a:off x="1272471" y="3454605"/>
            <a:ext cx="6475279" cy="683264"/>
            <a:chOff x="1621874" y="2938841"/>
            <a:chExt cx="6475279" cy="683264"/>
          </a:xfrm>
        </p:grpSpPr>
        <p:sp>
          <p:nvSpPr>
            <p:cNvPr id="20" name="Oval 65">
              <a:extLst>
                <a:ext uri="{FF2B5EF4-FFF2-40B4-BE49-F238E27FC236}">
                  <a16:creationId xmlns:a16="http://schemas.microsoft.com/office/drawing/2014/main" xmlns="" id="{D16C0CD3-530C-41FA-8309-83E61CF6C7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403702" flipV="1">
              <a:off x="1621874" y="3417077"/>
              <a:ext cx="1356122" cy="153789"/>
            </a:xfrm>
            <a:prstGeom prst="ellipse">
              <a:avLst/>
            </a:prstGeom>
            <a:gradFill rotWithShape="1">
              <a:gsLst>
                <a:gs pos="0">
                  <a:srgbClr val="7B7B7B"/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21" name="任意多边形 30">
              <a:extLst>
                <a:ext uri="{FF2B5EF4-FFF2-40B4-BE49-F238E27FC236}">
                  <a16:creationId xmlns:a16="http://schemas.microsoft.com/office/drawing/2014/main" xmlns="" id="{3E10DE27-1AD3-4F92-9F05-3880F0139705}"/>
                </a:ext>
              </a:extLst>
            </p:cNvPr>
            <p:cNvSpPr/>
            <p:nvPr/>
          </p:nvSpPr>
          <p:spPr>
            <a:xfrm flipH="1">
              <a:off x="1834995" y="2990438"/>
              <a:ext cx="213122" cy="429618"/>
            </a:xfrm>
            <a:custGeom>
              <a:avLst/>
              <a:gdLst>
                <a:gd name="connsiteX0" fmla="*/ 0 w 284480"/>
                <a:gd name="connsiteY0" fmla="*/ 0 h 619760"/>
                <a:gd name="connsiteX1" fmla="*/ 284480 w 284480"/>
                <a:gd name="connsiteY1" fmla="*/ 619760 h 619760"/>
                <a:gd name="connsiteX2" fmla="*/ 81280 w 284480"/>
                <a:gd name="connsiteY2" fmla="*/ 619760 h 619760"/>
                <a:gd name="connsiteX3" fmla="*/ 0 w 284480"/>
                <a:gd name="connsiteY3" fmla="*/ 0 h 61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4480" h="619760">
                  <a:moveTo>
                    <a:pt x="0" y="0"/>
                  </a:moveTo>
                  <a:lnTo>
                    <a:pt x="284480" y="619760"/>
                  </a:lnTo>
                  <a:lnTo>
                    <a:pt x="81280" y="6197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8EAD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+mn-cs"/>
              </a:endParaRPr>
            </a:p>
          </p:txBody>
        </p:sp>
        <p:sp>
          <p:nvSpPr>
            <p:cNvPr id="25" name="任意多边形 31">
              <a:extLst>
                <a:ext uri="{FF2B5EF4-FFF2-40B4-BE49-F238E27FC236}">
                  <a16:creationId xmlns:a16="http://schemas.microsoft.com/office/drawing/2014/main" xmlns="" id="{9F9A43F8-2B8C-48D6-A36E-C8D48BB29F3A}"/>
                </a:ext>
              </a:extLst>
            </p:cNvPr>
            <p:cNvSpPr/>
            <p:nvPr/>
          </p:nvSpPr>
          <p:spPr>
            <a:xfrm flipH="1">
              <a:off x="1937389" y="2990435"/>
              <a:ext cx="723900" cy="526851"/>
            </a:xfrm>
            <a:custGeom>
              <a:avLst/>
              <a:gdLst>
                <a:gd name="connsiteX0" fmla="*/ 172720 w 965200"/>
                <a:gd name="connsiteY0" fmla="*/ 20320 h 843280"/>
                <a:gd name="connsiteX1" fmla="*/ 822960 w 965200"/>
                <a:gd name="connsiteY1" fmla="*/ 0 h 843280"/>
                <a:gd name="connsiteX2" fmla="*/ 965200 w 965200"/>
                <a:gd name="connsiteY2" fmla="*/ 843280 h 843280"/>
                <a:gd name="connsiteX3" fmla="*/ 0 w 965200"/>
                <a:gd name="connsiteY3" fmla="*/ 731520 h 843280"/>
                <a:gd name="connsiteX4" fmla="*/ 172720 w 965200"/>
                <a:gd name="connsiteY4" fmla="*/ 20320 h 843280"/>
                <a:gd name="connsiteX0" fmla="*/ 187008 w 965200"/>
                <a:gd name="connsiteY0" fmla="*/ 6032 h 843280"/>
                <a:gd name="connsiteX1" fmla="*/ 822960 w 965200"/>
                <a:gd name="connsiteY1" fmla="*/ 0 h 843280"/>
                <a:gd name="connsiteX2" fmla="*/ 965200 w 965200"/>
                <a:gd name="connsiteY2" fmla="*/ 843280 h 843280"/>
                <a:gd name="connsiteX3" fmla="*/ 0 w 965200"/>
                <a:gd name="connsiteY3" fmla="*/ 731520 h 843280"/>
                <a:gd name="connsiteX4" fmla="*/ 187008 w 965200"/>
                <a:gd name="connsiteY4" fmla="*/ 6032 h 84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5200" h="843280">
                  <a:moveTo>
                    <a:pt x="187008" y="6032"/>
                  </a:moveTo>
                  <a:lnTo>
                    <a:pt x="822960" y="0"/>
                  </a:lnTo>
                  <a:lnTo>
                    <a:pt x="965200" y="843280"/>
                  </a:lnTo>
                  <a:lnTo>
                    <a:pt x="0" y="731520"/>
                  </a:lnTo>
                  <a:lnTo>
                    <a:pt x="187008" y="6032"/>
                  </a:lnTo>
                  <a:close/>
                </a:path>
              </a:pathLst>
            </a:custGeom>
            <a:solidFill>
              <a:srgbClr val="4FC3E3"/>
            </a:soli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微软雅黑"/>
                  <a:cs typeface="+mn-cs"/>
                </a:rPr>
                <a:t>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微软雅黑"/>
                <a:cs typeface="+mn-cs"/>
              </a:endParaRPr>
            </a:p>
          </p:txBody>
        </p:sp>
        <p:sp>
          <p:nvSpPr>
            <p:cNvPr id="26" name="矩形 16">
              <a:extLst>
                <a:ext uri="{FF2B5EF4-FFF2-40B4-BE49-F238E27FC236}">
                  <a16:creationId xmlns:a16="http://schemas.microsoft.com/office/drawing/2014/main" xmlns="" id="{163989EA-910D-4FB1-98F7-B33DFD30C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758" y="2938841"/>
              <a:ext cx="5255395" cy="68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defTabSz="914400">
                <a:lnSpc>
                  <a:spcPct val="120000"/>
                </a:lnSpc>
                <a:defRPr/>
              </a:pPr>
              <a:r>
                <a:rPr lang="zh-CN" altLang="en-US" sz="1600" dirty="0">
                  <a:solidFill>
                    <a:srgbClr val="646464"/>
                  </a:solidFill>
                  <a:latin typeface="微软雅黑" pitchFamily="34" charset="-122"/>
                  <a:ea typeface="微软雅黑" pitchFamily="34" charset="-122"/>
                </a:rPr>
                <a:t>关于商品价值的展示，洞察力非常重要，要充分建立起消费者“痛点”与商品的联系。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0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124199BA-C8B0-408A-8535-3743F17B3D1B}"/>
              </a:ext>
            </a:extLst>
          </p:cNvPr>
          <p:cNvGrpSpPr/>
          <p:nvPr/>
        </p:nvGrpSpPr>
        <p:grpSpPr>
          <a:xfrm>
            <a:off x="4932000" y="199195"/>
            <a:ext cx="2534400" cy="372305"/>
            <a:chOff x="4499705" y="199195"/>
            <a:chExt cx="2534400" cy="372305"/>
          </a:xfrm>
        </p:grpSpPr>
        <p:sp>
          <p:nvSpPr>
            <p:cNvPr id="23" name="MH_Text_1">
              <a:extLst>
                <a:ext uri="{FF2B5EF4-FFF2-40B4-BE49-F238E27FC236}">
                  <a16:creationId xmlns:a16="http://schemas.microsoft.com/office/drawing/2014/main" xmlns="" id="{21A745AF-12C1-468F-9DB6-7313E4B2593C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499705" y="253195"/>
              <a:ext cx="2340000" cy="318305"/>
            </a:xfrm>
            <a:custGeom>
              <a:avLst/>
              <a:gdLst>
                <a:gd name="T0" fmla="*/ 2147483646 w 2385"/>
                <a:gd name="T1" fmla="*/ 0 h 425"/>
                <a:gd name="T2" fmla="*/ 0 w 2385"/>
                <a:gd name="T3" fmla="*/ 0 h 425"/>
                <a:gd name="T4" fmla="*/ 0 w 2385"/>
                <a:gd name="T5" fmla="*/ 2147483646 h 425"/>
                <a:gd name="T6" fmla="*/ 2147483646 w 2385"/>
                <a:gd name="T7" fmla="*/ 2147483646 h 425"/>
                <a:gd name="T8" fmla="*/ 2147483646 w 2385"/>
                <a:gd name="T9" fmla="*/ 2147483646 h 425"/>
                <a:gd name="T10" fmla="*/ 2147483646 w 2385"/>
                <a:gd name="T11" fmla="*/ 2147483646 h 425"/>
                <a:gd name="T12" fmla="*/ 2147483646 w 2385"/>
                <a:gd name="T13" fmla="*/ 0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85"/>
                <a:gd name="T22" fmla="*/ 0 h 425"/>
                <a:gd name="T23" fmla="*/ 2385 w 2385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85" h="425">
                  <a:moveTo>
                    <a:pt x="23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2353" y="425"/>
                    <a:pt x="2353" y="425"/>
                    <a:pt x="2353" y="425"/>
                  </a:cubicBezTo>
                  <a:cubicBezTo>
                    <a:pt x="2370" y="425"/>
                    <a:pt x="2385" y="411"/>
                    <a:pt x="2385" y="393"/>
                  </a:cubicBezTo>
                  <a:cubicBezTo>
                    <a:pt x="2385" y="32"/>
                    <a:pt x="2385" y="32"/>
                    <a:pt x="2385" y="32"/>
                  </a:cubicBezTo>
                  <a:cubicBezTo>
                    <a:pt x="2385" y="15"/>
                    <a:pt x="2370" y="0"/>
                    <a:pt x="2353" y="0"/>
                  </a:cubicBezTo>
                  <a:close/>
                </a:path>
              </a:pathLst>
            </a:custGeom>
            <a:solidFill>
              <a:srgbClr val="009A46"/>
            </a:solidFill>
            <a:ln>
              <a:noFill/>
            </a:ln>
            <a:extLst/>
          </p:spPr>
          <p:txBody>
            <a:bodyPr lIns="108000" tIns="0" rIns="0" bIns="36000" anchor="ctr"/>
            <a:lstStyle/>
            <a:p>
              <a:r>
                <a:rPr lang="en-US" altLang="zh-CN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2 </a:t>
              </a:r>
              <a:r>
                <a:rPr lang="zh-CN" altLang="en-US" sz="1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幼圆" pitchFamily="49" charset="-122"/>
                  <a:ea typeface="微软雅黑" pitchFamily="34" charset="-122"/>
                </a:rPr>
                <a:t>找准消费者的“痛点”</a:t>
              </a:r>
            </a:p>
          </p:txBody>
        </p:sp>
        <p:sp>
          <p:nvSpPr>
            <p:cNvPr id="24" name="MH_Other_1">
              <a:extLst>
                <a:ext uri="{FF2B5EF4-FFF2-40B4-BE49-F238E27FC236}">
                  <a16:creationId xmlns:a16="http://schemas.microsoft.com/office/drawing/2014/main" xmlns="" id="{4DC4E954-810A-46F6-99D3-3B6196E6CB5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926105" y="199195"/>
              <a:ext cx="108000" cy="108000"/>
            </a:xfrm>
            <a:prstGeom prst="flowChartManualInput">
              <a:avLst/>
            </a:prstGeom>
            <a:solidFill>
              <a:srgbClr val="00D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3" name="标题 1">
            <a:extLst>
              <a:ext uri="{FF2B5EF4-FFF2-40B4-BE49-F238E27FC236}">
                <a16:creationId xmlns:a16="http://schemas.microsoft.com/office/drawing/2014/main" xmlns="" id="{4A3F394F-6A7C-4C9D-BD9A-F564772B8A4A}"/>
              </a:ext>
            </a:extLst>
          </p:cNvPr>
          <p:cNvSpPr txBox="1">
            <a:spLocks/>
          </p:cNvSpPr>
          <p:nvPr/>
        </p:nvSpPr>
        <p:spPr>
          <a:xfrm>
            <a:off x="561082" y="199195"/>
            <a:ext cx="4295339" cy="4662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7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一、如何抓住消费者的兴奋点</a:t>
            </a:r>
          </a:p>
        </p:txBody>
      </p:sp>
      <p:sp>
        <p:nvSpPr>
          <p:cNvPr id="19" name="MH_Text_1">
            <a:extLst>
              <a:ext uri="{FF2B5EF4-FFF2-40B4-BE49-F238E27FC236}">
                <a16:creationId xmlns:a16="http://schemas.microsoft.com/office/drawing/2014/main" xmlns="" id="{27EC48AA-EE16-4168-A0CD-93C1C056A4D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4701" y="1528963"/>
            <a:ext cx="7043337" cy="7848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800"/>
              </a:spcAft>
              <a:buClr>
                <a:srgbClr val="E59505"/>
              </a:buClr>
              <a:buFont typeface="Wingdings" panose="05000000000000000000" pitchFamily="2" charset="2"/>
              <a:buChar char="u"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例如，兰蔻某款护肤品的文案“放大双眸，挥别熬夜熊猫眼”，就准确地击中了目标消费者熬夜后有熊猫眼的“痛点”，从而有效地吸引了消费者的注意。</a:t>
            </a:r>
          </a:p>
        </p:txBody>
      </p:sp>
      <p:sp>
        <p:nvSpPr>
          <p:cNvPr id="20" name="MH_Text_1">
            <a:extLst>
              <a:ext uri="{FF2B5EF4-FFF2-40B4-BE49-F238E27FC236}">
                <a16:creationId xmlns:a16="http://schemas.microsoft.com/office/drawing/2014/main" xmlns="" id="{27EC48AA-EE16-4168-A0CD-93C1C056A4D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44702" y="3189431"/>
            <a:ext cx="6904790" cy="4385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800"/>
              </a:spcAft>
              <a:buClr>
                <a:srgbClr val="E59505"/>
              </a:buClr>
              <a:buFont typeface="Wingdings" panose="05000000000000000000" pitchFamily="2" charset="2"/>
              <a:buChar char="u"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又如格力空调的文案“双效速热，省电</a:t>
            </a:r>
            <a:r>
              <a:rPr lang="en-US" altLang="zh-CN" dirty="0"/>
              <a:t>75%”</a:t>
            </a:r>
            <a:r>
              <a:rPr lang="zh-CN" altLang="en-US" dirty="0"/>
              <a:t>，很容易打动追求省电的消费者。</a:t>
            </a:r>
          </a:p>
        </p:txBody>
      </p:sp>
      <p:sp>
        <p:nvSpPr>
          <p:cNvPr id="21" name="MH_Text_1">
            <a:extLst>
              <a:ext uri="{FF2B5EF4-FFF2-40B4-BE49-F238E27FC236}">
                <a16:creationId xmlns:a16="http://schemas.microsoft.com/office/drawing/2014/main" xmlns="" id="{27EC48AA-EE16-4168-A0CD-93C1C056A4DA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4702" y="4503650"/>
            <a:ext cx="7043336" cy="7848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50000"/>
              </a:lnSpc>
              <a:spcAft>
                <a:spcPts val="800"/>
              </a:spcAft>
              <a:buClr>
                <a:srgbClr val="E59505"/>
              </a:buClr>
              <a:buFont typeface="Wingdings" panose="05000000000000000000" pitchFamily="2" charset="2"/>
              <a:buChar char="u"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zh-CN" altLang="en-US" dirty="0"/>
              <a:t>再如施华蔻染发膏的文案“无氨低刺激，植物更安心</a:t>
            </a:r>
            <a:r>
              <a:rPr lang="zh-CN" altLang="en-US" dirty="0" smtClean="0"/>
              <a:t>” ，</a:t>
            </a:r>
            <a:r>
              <a:rPr lang="zh-CN" altLang="en-US" dirty="0"/>
              <a:t>则切中了消费者担心经常染发影响健康的问题，打动目标消费群体，引导其产生购买的意愿。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3085789" y="1390593"/>
            <a:ext cx="5337990" cy="4474839"/>
            <a:chOff x="3202664" y="1390417"/>
            <a:chExt cx="5337990" cy="4474839"/>
          </a:xfrm>
        </p:grpSpPr>
        <p:sp>
          <p:nvSpPr>
            <p:cNvPr id="26" name="矩形 25"/>
            <p:cNvSpPr/>
            <p:nvPr/>
          </p:nvSpPr>
          <p:spPr>
            <a:xfrm>
              <a:off x="5074318" y="5557479"/>
              <a:ext cx="18004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/>
                <a:t>找准消费者“痛点”</a:t>
              </a:r>
            </a:p>
          </p:txBody>
        </p:sp>
        <p:pic>
          <p:nvPicPr>
            <p:cNvPr id="27" name="图片 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664" y="1390417"/>
              <a:ext cx="5337990" cy="4014000"/>
            </a:xfrm>
            <a:prstGeom prst="roundRect">
              <a:avLst>
                <a:gd name="adj" fmla="val 1697"/>
              </a:avLst>
            </a:prstGeom>
            <a:solidFill>
              <a:sysClr val="window" lastClr="FFFFFF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/>
          </p:spPr>
        </p:pic>
      </p:grpSp>
    </p:spTree>
    <p:extLst>
      <p:ext uri="{BB962C8B-B14F-4D97-AF65-F5344CB8AC3E}">
        <p14:creationId xmlns:p14="http://schemas.microsoft.com/office/powerpoint/2010/main" val="29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  <p:tag name="RESOURCELIBID_SHAPE" val="44002"/>
  <p:tag name="RESOURCELIB_SHAPETYPE" val="4"/>
  <p:tag name="PAMAINTYPE" val="4"/>
  <p:tag name="PATYPE" val="176"/>
  <p:tag name="PASUBTYPE" val="17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2171719"/>
  <p:tag name="MH_LIBRARY" val="GRAPHIC"/>
  <p:tag name="MH_TYPE" val="Other"/>
  <p:tag name="MH_ORDER" val="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022"/>
  <p:tag name="MH_LIBRARY" val="GRAPHIC"/>
  <p:tag name="MH_TYPE" val="Other"/>
  <p:tag name="MH_ORDER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022"/>
  <p:tag name="MH_LIBRARY" val="GRAPHIC"/>
  <p:tag name="MH_TYPE" val="SubTitle"/>
  <p:tag name="MH_ORDER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022"/>
  <p:tag name="MH_LIBRARY" val="GRAPHIC"/>
  <p:tag name="MH_TYPE" val="Other"/>
  <p:tag name="MH_ORDER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3124409"/>
  <p:tag name="MH_LIBRARY" val="GRAPHIC"/>
  <p:tag name="MH_TYPE" val="Other"/>
  <p:tag name="MH_ORDER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52257"/>
  <p:tag name="MH_LIBRARY" val="GRAPHIC"/>
  <p:tag name="MH_TYPE" val="Desc"/>
  <p:tag name="MH_ORDER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022"/>
  <p:tag name="MH_LIBRARY" val="GRAPHIC"/>
  <p:tag name="MH_TYPE" val="Other"/>
  <p:tag name="MH_ORDER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022"/>
  <p:tag name="MH_LIBRARY" val="GRAPHIC"/>
  <p:tag name="MH_TYPE" val="Other"/>
  <p:tag name="MH_ORDER" val="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022"/>
  <p:tag name="MH_LIBRARY" val="GRAPHIC"/>
  <p:tag name="MH_TYPE" val="SubTitle"/>
  <p:tag name="MH_ORDER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022"/>
  <p:tag name="MH_LIBRARY" val="GRAPHIC"/>
  <p:tag name="MH_TYPE" val="Other"/>
  <p:tag name="MH_ORDER" val="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Text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3124409"/>
  <p:tag name="MH_LIBRARY" val="GRAPHIC"/>
  <p:tag name="MH_TYPE" val="SubTitle"/>
  <p:tag name="MH_ORDER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SubTitle"/>
  <p:tag name="MH_ORDER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Other"/>
  <p:tag name="MH_ORDER" val="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Other"/>
  <p:tag name="MH_ORDER" val="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Text"/>
  <p:tag name="MH_ORDER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SubTitle"/>
  <p:tag name="MH_ORDER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Other"/>
  <p:tag name="MH_ORDER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Other"/>
  <p:tag name="MH_ORDER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Text"/>
  <p:tag name="MH_ORDER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SubTitle"/>
  <p:tag name="MH_ORDER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3124409"/>
  <p:tag name="MH_LIBRARY" val="GRAPHIC"/>
  <p:tag name="MH_TYPE" val="Other"/>
  <p:tag name="MH_ORDER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408"/>
  <p:tag name="MH_LIBRARY" val="GRAPHIC"/>
  <p:tag name="MH_TYPE" val="Other"/>
  <p:tag name="MH_ORDER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5737"/>
  <p:tag name="MH_LIBRARY" val="GRAPHIC"/>
  <p:tag name="MH_TYPE" val="Other"/>
  <p:tag name="MH_ORDER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5737"/>
  <p:tag name="MH_LIBRARY" val="GRAPHIC"/>
  <p:tag name="MH_TYPE" val="Other"/>
  <p:tag name="MH_ORDER" val="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5737"/>
  <p:tag name="MH_LIBRARY" val="GRAPHIC"/>
  <p:tag name="MH_TYPE" val="Other"/>
  <p:tag name="MH_ORDER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3124409"/>
  <p:tag name="MH_LIBRARY" val="GRAPHIC"/>
  <p:tag name="MH_TYPE" val="SubTitle"/>
  <p:tag name="MH_ORDER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5737"/>
  <p:tag name="MH_LIBRARY" val="GRAPHIC"/>
  <p:tag name="MH_TYPE" val="Other"/>
  <p:tag name="MH_ORDER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5737"/>
  <p:tag name="MH_LIBRARY" val="GRAPHIC"/>
  <p:tag name="MH_TYPE" val="Other"/>
  <p:tag name="MH_ORDER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5737"/>
  <p:tag name="MH_LIBRARY" val="GRAPHIC"/>
  <p:tag name="MH_TYPE" val="Other"/>
  <p:tag name="MH_ORDER" val="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SubTitle"/>
  <p:tag name="MH_ORDER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3124409"/>
  <p:tag name="MH_LIBRARY" val="GRAPHIC"/>
  <p:tag name="MH_TYPE" val="Other"/>
  <p:tag name="MH_ORDER" val="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SubTitle"/>
  <p:tag name="MH_ORDER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SubTitle"/>
  <p:tag name="MH_ORDER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0083500"/>
  <p:tag name="MH_LIBRARY" val="GRAPHIC"/>
  <p:tag name="MH_TYPE" val="Other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3124409"/>
  <p:tag name="MH_LIBRARY" val="GRAPHIC"/>
  <p:tag name="MH_TYPE" val="SubTitle"/>
  <p:tag name="MH_ORDER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7095506"/>
  <p:tag name="MH_LIBRARY" val="GRAPHIC"/>
  <p:tag name="MH_TYPE" val="Other"/>
  <p:tag name="MH_ORDER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7095506"/>
  <p:tag name="MH_LIBRARY" val="GRAPHIC"/>
  <p:tag name="MH_TYPE" val="SubTitle"/>
  <p:tag name="MH_ORDER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3124409"/>
  <p:tag name="MH_LIBRARY" val="GRAPHIC"/>
  <p:tag name="MH_TYPE" val="Other"/>
  <p:tag name="MH_ORDER" val="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SubTitle"/>
  <p:tag name="MH_ORDER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SubTitle"/>
  <p:tag name="MH_ORDER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3124409"/>
  <p:tag name="MH_LIBRARY" val="GRAPHIC"/>
  <p:tag name="MH_TYPE" val="SubTitle"/>
  <p:tag name="MH_ORDER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SubTitle"/>
  <p:tag name="MH_ORDER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1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1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1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1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SubTitle"/>
  <p:tag name="MH_ORDER" val="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1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1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4222135"/>
  <p:tag name="MH_LIBRARY" val="GRAPHIC"/>
  <p:tag name="MH_TYPE" val="Other"/>
  <p:tag name="MH_ORDER" val="1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Other"/>
  <p:tag name="MH_ORDER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Other"/>
  <p:tag name="MH_ORDER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Other"/>
  <p:tag name="MH_ORDER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Other"/>
  <p:tag name="MH_ORDER" val="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Text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SubTitle"/>
  <p:tag name="MH_ORDER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Text"/>
  <p:tag name="MH_ORDER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SubTitle"/>
  <p:tag name="MH_ORDER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Text"/>
  <p:tag name="MH_ORDER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222856"/>
  <p:tag name="MH_LIBRARY" val="GRAPHIC"/>
  <p:tag name="MH_TYPE" val="SubTitle"/>
  <p:tag name="MH_ORDER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Other"/>
  <p:tag name="MH_ORDER" val="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SubTitle"/>
  <p:tag name="MH_ORDER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Other"/>
  <p:tag name="MH_ORDER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SubTitle"/>
  <p:tag name="MH_ORDER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Other"/>
  <p:tag name="MH_ORDER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SubTitle"/>
  <p:tag name="MH_ORDER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Other"/>
  <p:tag name="MH_ORDER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SubTitle"/>
  <p:tag name="MH_ORDER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2160616"/>
  <p:tag name="MH_LIBRARY" val="GRAPHIC"/>
  <p:tag name="MH_TYPE" val="Other"/>
  <p:tag name="MH_ORDER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Text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1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1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1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1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Other"/>
  <p:tag name="MH_ORDER" val="1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40624"/>
  <p:tag name="MH_LIBRARY" val="GRAPHIC"/>
  <p:tag name="MH_TYPE" val="Text"/>
  <p:tag name="MH_ORDER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35239"/>
  <p:tag name="MH_LIBRARY" val="GRAPHIC"/>
  <p:tag name="MH_TYPE" val="SubTitle"/>
  <p:tag name="MH_ORDER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35239"/>
  <p:tag name="MH_LIBRARY" val="GRAPHIC"/>
  <p:tag name="MH_TYPE" val="Other"/>
  <p:tag name="MH_ORDER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2171719"/>
  <p:tag name="MH_LIBRARY" val="GRAPHIC"/>
  <p:tag name="MH_TYPE" val="SubTitle"/>
  <p:tag name="MH_ORDER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35239"/>
  <p:tag name="MH_LIBRARY" val="GRAPHIC"/>
  <p:tag name="MH_TYPE" val="Other"/>
  <p:tag name="MH_ORDER" val="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35239"/>
  <p:tag name="MH_LIBRARY" val="GRAPHIC"/>
  <p:tag name="MH_TYPE" val="Other"/>
  <p:tag name="MH_ORDER" val="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35239"/>
  <p:tag name="MH_LIBRARY" val="GRAPHIC"/>
  <p:tag name="MH_TYPE" val="Other"/>
  <p:tag name="MH_ORDER" val="1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35239"/>
  <p:tag name="MH_LIBRARY" val="GRAPHIC"/>
  <p:tag name="MH_TYPE" val="Other"/>
  <p:tag name="MH_ORDER" val="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5135239"/>
  <p:tag name="MH_LIBRARY" val="GRAPHIC"/>
  <p:tag name="MH_TYPE" val="Other"/>
  <p:tag name="MH_ORDER" val="1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2171719"/>
  <p:tag name="MH_LIBRARY" val="GRAPHIC"/>
  <p:tag name="MH_TYPE" val="Other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Other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SubTitle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Other"/>
  <p:tag name="MH_ORDER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Other"/>
  <p:tag name="MH_ORDER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Other"/>
  <p:tag name="MH_ORDER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SubTitle"/>
  <p:tag name="MH_ORDER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2171719"/>
  <p:tag name="MH_LIBRARY" val="GRAPHIC"/>
  <p:tag name="MH_TYPE" val="SubTitle"/>
  <p:tag name="MH_ORDER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Other"/>
  <p:tag name="MH_ORDER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091106"/>
  <p:tag name="MH_LIBRARY" val="GRAPHIC"/>
  <p:tag name="MH_TYPE" val="SubTitle"/>
  <p:tag name="MH_ORDE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091106"/>
  <p:tag name="MH_LIBRARY" val="GRAPHIC"/>
  <p:tag name="MH_TYPE" val="SubTitle"/>
  <p:tag name="MH_ORDER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091106"/>
  <p:tag name="MH_LIBRARY" val="GRAPHIC"/>
  <p:tag name="MH_TYPE" val="SubTitle"/>
  <p:tag name="MH_ORDER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Other"/>
  <p:tag name="MH_ORDE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2171719"/>
  <p:tag name="MH_LIBRARY" val="GRAPHIC"/>
  <p:tag name="MH_TYPE" val="Other"/>
  <p:tag name="MH_ORDER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Other"/>
  <p:tag name="MH_ORDER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Other"/>
  <p:tag name="MH_ORDER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02171719"/>
  <p:tag name="MH_LIBRARY" val="GRAPHIC"/>
  <p:tag name="MH_TYPE" val="SubTitle"/>
  <p:tag name="MH_ORDER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26173454"/>
  <p:tag name="MH_LIBRARY" val="GRAPHIC"/>
  <p:tag name="MH_TYPE" val="Text"/>
  <p:tag name="MH_ORDER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22160243"/>
  <p:tag name="MH_LIBRARY" val="GRAPHIC"/>
  <p:tag name="MH_TYPE" val="Other"/>
  <p:tag name="MH_ORDER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9152714"/>
  <p:tag name="MH_LIBRARY" val="GRAPHIC"/>
  <p:tag name="MH_TYPE" val="Text"/>
  <p:tag name="MH_ORDE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52257"/>
  <p:tag name="MH_LIBRARY" val="GRAPHIC"/>
  <p:tag name="MH_TYPE" val="Desc"/>
  <p:tag name="MH_ORDER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2102022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8_Office 主题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Century Gothic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spcFirstLastPara="0" vert="horz" wrap="square" lIns="149352" tIns="591397" rIns="149352" bIns="149352" numCol="1" spcCol="1270" anchor="t" anchorCtr="0">
        <a:noAutofit/>
      </a:bodyPr>
      <a:lstStyle>
        <a:defPPr marL="0" defTabSz="711200">
          <a:lnSpc>
            <a:spcPct val="150000"/>
          </a:lnSpc>
          <a:spcBef>
            <a:spcPct val="0"/>
          </a:spcBef>
          <a:defRPr sz="1600" dirty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2">
            <a:hueOff val="0"/>
            <a:satOff val="0"/>
            <a:lumOff val="0"/>
            <a:alphaOff val="0"/>
          </a:schemeClr>
        </a:fillRef>
        <a:effectRef idx="0">
          <a:schemeClr val="accent2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5646</TotalTime>
  <Words>3861</Words>
  <Application>Microsoft Office PowerPoint</Application>
  <PresentationFormat>全屏显示(4:3)</PresentationFormat>
  <Paragraphs>310</Paragraphs>
  <Slides>44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45" baseType="lpstr">
      <vt:lpstr>8_Office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笑脸</dc:creator>
  <cp:lastModifiedBy>kh</cp:lastModifiedBy>
  <cp:revision>1177</cp:revision>
  <dcterms:created xsi:type="dcterms:W3CDTF">2018-08-04T02:28:22Z</dcterms:created>
  <dcterms:modified xsi:type="dcterms:W3CDTF">2018-09-16T14:18:50Z</dcterms:modified>
</cp:coreProperties>
</file>