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avi" ContentType="video/avi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72" r:id="rId2"/>
    <p:sldId id="256" r:id="rId3"/>
    <p:sldId id="257" r:id="rId4"/>
    <p:sldId id="262" r:id="rId5"/>
    <p:sldId id="344" r:id="rId6"/>
    <p:sldId id="346" r:id="rId7"/>
    <p:sldId id="348" r:id="rId8"/>
    <p:sldId id="349" r:id="rId9"/>
    <p:sldId id="350" r:id="rId10"/>
    <p:sldId id="352" r:id="rId11"/>
    <p:sldId id="356" r:id="rId12"/>
    <p:sldId id="357" r:id="rId13"/>
    <p:sldId id="353" r:id="rId14"/>
    <p:sldId id="351" r:id="rId15"/>
    <p:sldId id="358" r:id="rId16"/>
    <p:sldId id="359" r:id="rId17"/>
    <p:sldId id="360" r:id="rId18"/>
    <p:sldId id="361" r:id="rId19"/>
    <p:sldId id="364" r:id="rId20"/>
    <p:sldId id="365" r:id="rId21"/>
    <p:sldId id="284" r:id="rId22"/>
    <p:sldId id="398" r:id="rId23"/>
    <p:sldId id="399" r:id="rId24"/>
    <p:sldId id="400" r:id="rId25"/>
    <p:sldId id="402" r:id="rId26"/>
    <p:sldId id="403" r:id="rId27"/>
    <p:sldId id="404" r:id="rId28"/>
    <p:sldId id="401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7" r:id="rId41"/>
    <p:sldId id="418" r:id="rId42"/>
    <p:sldId id="419" r:id="rId43"/>
    <p:sldId id="41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C70"/>
    <a:srgbClr val="1303E1"/>
    <a:srgbClr val="127FC0"/>
    <a:srgbClr val="8A481F"/>
    <a:srgbClr val="00508A"/>
    <a:srgbClr val="117E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04" autoAdjust="0"/>
  </p:normalViewPr>
  <p:slideViewPr>
    <p:cSldViewPr snapToGrid="0" showGuides="1">
      <p:cViewPr varScale="1">
        <p:scale>
          <a:sx n="88" d="100"/>
          <a:sy n="88" d="100"/>
        </p:scale>
        <p:origin x="-114" y="-23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6C8F1-6B19-4F54-8F22-4AEE7F177AF9}" type="datetimeFigureOut">
              <a:rPr lang="zh-CN" altLang="en-US" smtClean="0"/>
              <a:pPr/>
              <a:t>2018/8/28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2AEC-6377-4522-873D-EA09C33FA0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media" Target="../media/media1.avi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avi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2018/8/28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2018/8/28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2018/8/28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49285" y="-383937"/>
            <a:ext cx="9986963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2018/8/28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2018/8/28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2018/8/28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2018/8/28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2018/8/28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2018/8/28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2018/8/28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2018/8/28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92EB-3167-436F-867E-AE3AC7702F4A}" type="datetimeFigureOut">
              <a:rPr lang="zh-CN" altLang="en-US" smtClean="0"/>
              <a:pPr/>
              <a:t>2018/8/28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83228" y="3393521"/>
            <a:ext cx="5638800" cy="724098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4"/>
              <a:ext cx="867348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</a:t>
              </a:r>
              <a:r>
                <a: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商宏观市场概述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19445" y="1153886"/>
            <a:ext cx="6505112" cy="1099457"/>
            <a:chOff x="2263805" y="3430709"/>
            <a:chExt cx="8673483" cy="965464"/>
          </a:xfrm>
        </p:grpSpPr>
        <p:sp>
          <p:nvSpPr>
            <p:cNvPr id="8" name="任意多边形 7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2"/>
            <p:cNvSpPr txBox="1"/>
            <p:nvPr/>
          </p:nvSpPr>
          <p:spPr>
            <a:xfrm>
              <a:off x="2263805" y="3621890"/>
              <a:ext cx="8673483" cy="567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电商运营</a:t>
              </a:r>
              <a:endParaRPr lang="zh-CN" altLang="en-US" sz="3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5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29385" y="1432560"/>
            <a:ext cx="6284595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中国电子商务行业分布</a:t>
            </a: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从我国电子商务网站所处的行业分布来看，排在前十名的依次为：服装鞋帽、纺织化纤、农林畜牧、数码家电、机械设备、化工塑料、食品糖酒、建筑建材、五金工具、医疗医药，其中服装鞋帽和纺织化纤占比分别为13.8%和10.5%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rcRect l="158" t="-13031" r="292" b="6168"/>
          <a:stretch>
            <a:fillRect/>
          </a:stretch>
        </p:blipFill>
        <p:spPr>
          <a:xfrm>
            <a:off x="1976755" y="3169920"/>
            <a:ext cx="5189855" cy="3421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5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20700" y="2038350"/>
            <a:ext cx="2540000" cy="4225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中国电子商务行业前景预测</a:t>
            </a:r>
          </a:p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当前我国宏观经济的发展趋势，网购人数的迅速扩大，信息产业的快速发展，结合我国电子商务交易额的历史发展规律，前瞻预计，未来五年我国电子商务的交易额增速在20%左右，到2020年我国电子商务交易额将达到37.7万亿元。</a:t>
            </a:r>
          </a:p>
          <a:p>
            <a:endParaRPr lang="zh-CN" altLang="en-US"/>
          </a:p>
        </p:txBody>
      </p:sp>
      <p:pic>
        <p:nvPicPr>
          <p:cNvPr id="10" name="图片 9" descr="20160728_135237_008"/>
          <p:cNvPicPr>
            <a:picLocks noChangeAspect="1"/>
          </p:cNvPicPr>
          <p:nvPr/>
        </p:nvPicPr>
        <p:blipFill>
          <a:blip r:embed="rId2" cstate="print"/>
          <a:srcRect b="5698"/>
          <a:stretch>
            <a:fillRect/>
          </a:stretch>
        </p:blipFill>
        <p:spPr>
          <a:xfrm>
            <a:off x="3308350" y="1883410"/>
            <a:ext cx="5395595" cy="3751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5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6395" y="1502410"/>
            <a:ext cx="5871210" cy="4659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5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rcRect b="3502"/>
          <a:stretch>
            <a:fillRect/>
          </a:stretch>
        </p:blipFill>
        <p:spPr>
          <a:xfrm>
            <a:off x="2811780" y="1190625"/>
            <a:ext cx="5380355" cy="5038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5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rcRect r="-108" b="2999"/>
          <a:stretch>
            <a:fillRect/>
          </a:stretch>
        </p:blipFill>
        <p:spPr>
          <a:xfrm>
            <a:off x="2785745" y="659130"/>
            <a:ext cx="5317490" cy="6017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5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rcRect b="3359"/>
          <a:stretch>
            <a:fillRect/>
          </a:stretch>
        </p:blipFill>
        <p:spPr>
          <a:xfrm>
            <a:off x="2857500" y="941070"/>
            <a:ext cx="5357495" cy="5737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5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8205" y="1910080"/>
            <a:ext cx="4846955" cy="3627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5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780" y="1952625"/>
            <a:ext cx="7868285" cy="44754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8115" y="2059940"/>
            <a:ext cx="739140" cy="201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B2B电子商务网站个例</a:t>
            </a:r>
            <a:r>
              <a:rPr lang="zh-CN" altLang="en-US"/>
              <a:t>案分析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5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8115" y="2059940"/>
            <a:ext cx="739140" cy="201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B2</a:t>
            </a:r>
            <a:r>
              <a:rPr lang="en-US" altLang="zh-CN">
                <a:solidFill>
                  <a:schemeClr val="bg1"/>
                </a:solidFill>
              </a:rPr>
              <a:t>C</a:t>
            </a:r>
            <a:r>
              <a:rPr lang="zh-CN" altLang="en-US">
                <a:solidFill>
                  <a:schemeClr val="bg1"/>
                </a:solidFill>
              </a:rPr>
              <a:t>电子商务网站个例</a:t>
            </a:r>
            <a:r>
              <a:rPr lang="zh-CN" altLang="en-US"/>
              <a:t>案分析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3295" y="1680845"/>
            <a:ext cx="7950200" cy="4521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5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8115" y="2059940"/>
            <a:ext cx="739140" cy="201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C</a:t>
            </a:r>
            <a:r>
              <a:rPr lang="zh-CN" altLang="en-US">
                <a:solidFill>
                  <a:schemeClr val="bg1"/>
                </a:solidFill>
              </a:rPr>
              <a:t>2</a:t>
            </a:r>
            <a:r>
              <a:rPr lang="en-US" altLang="zh-CN">
                <a:solidFill>
                  <a:schemeClr val="bg1"/>
                </a:solidFill>
              </a:rPr>
              <a:t>C</a:t>
            </a:r>
            <a:r>
              <a:rPr lang="zh-CN" altLang="en-US">
                <a:solidFill>
                  <a:schemeClr val="bg1"/>
                </a:solidFill>
              </a:rPr>
              <a:t>电子商务网站个例</a:t>
            </a:r>
            <a:r>
              <a:rPr lang="zh-CN" altLang="en-US"/>
              <a:t>案分析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255" y="1863725"/>
            <a:ext cx="8025765" cy="4565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2675834" y="2545938"/>
            <a:ext cx="597155" cy="514788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3355213" y="2545938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文本框 14"/>
          <p:cNvSpPr txBox="1"/>
          <p:nvPr/>
        </p:nvSpPr>
        <p:spPr>
          <a:xfrm>
            <a:off x="3355213" y="2630208"/>
            <a:ext cx="2433099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/>
              <a:t>市场分析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033262" y="3256843"/>
            <a:ext cx="597155" cy="514788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4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3712642" y="3256843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文本框 21"/>
          <p:cNvSpPr txBox="1"/>
          <p:nvPr/>
        </p:nvSpPr>
        <p:spPr>
          <a:xfrm>
            <a:off x="3712641" y="3341113"/>
            <a:ext cx="2433099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产品类目分析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390691" y="3967749"/>
            <a:ext cx="597155" cy="514788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52335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4070070" y="3967749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文本框 28"/>
          <p:cNvSpPr txBox="1"/>
          <p:nvPr/>
        </p:nvSpPr>
        <p:spPr>
          <a:xfrm>
            <a:off x="4070069" y="4052019"/>
            <a:ext cx="2433099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大数据总结概述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90291" y="2630291"/>
            <a:ext cx="82625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50" dirty="0"/>
              <a:t>目</a:t>
            </a:r>
            <a:endParaRPr lang="en-US" altLang="zh-CN" sz="4050" dirty="0"/>
          </a:p>
          <a:p>
            <a:endParaRPr lang="en-US" altLang="zh-CN" sz="4050" dirty="0"/>
          </a:p>
          <a:p>
            <a:r>
              <a:rPr lang="zh-CN" altLang="en-US" sz="4050" dirty="0"/>
              <a:t>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06264" y="1153286"/>
            <a:ext cx="1194310" cy="1213000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437369" y="3075943"/>
            <a:ext cx="4269263" cy="706115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516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5" y="3075059"/>
              <a:ext cx="5226376" cy="7567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产品类目分析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产品类目分析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295" y="3114040"/>
            <a:ext cx="6454775" cy="16840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09980" y="2004060"/>
            <a:ext cx="57219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第一步打开生意参谋首页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产品类目分析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109980" y="2004060"/>
            <a:ext cx="57219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第二步：我们点开生意参谋导航栏上面的经营分析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8035" y="2470785"/>
            <a:ext cx="5027295" cy="4058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产品类目分析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98500" y="1811655"/>
            <a:ext cx="7747635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大家可以看到左下角有交易分析，点开交易趋势。勾选支付转化率，如下图所示。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260" y="2901315"/>
            <a:ext cx="7704455" cy="3345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产品类目分析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98500" y="1811655"/>
            <a:ext cx="7747635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第三步：点击确定按钮，大家就可以看到生意参谋里面的行业和类目转化率了。</a:t>
            </a:r>
          </a:p>
        </p:txBody>
      </p:sp>
      <p:pic>
        <p:nvPicPr>
          <p:cNvPr id="10" name="图片 9" descr="@O2_WGX%}7VD4XE6}(DLAQX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925" y="2470785"/>
            <a:ext cx="6280785" cy="3772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产品类目分析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98500" y="2413635"/>
            <a:ext cx="7747635" cy="203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什么类目利润高 =不重要！ 什么市场前景好=不重要！！什么类目销量大=不重要！！！</a:t>
            </a:r>
          </a:p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分析：（很多人上来就做服装 因为有朋友做服装声音发财了 赚钱了  买房了，很多人上来做减肥药 因为这个 看到别人听说别人 有钱了，土豪了 买车了，一天赚上万了，对吧 我们都听说过，有用吗。。钱就这么好赚吗，大家不就都发财了吗）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产品类目分析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98500" y="1868805"/>
            <a:ext cx="7747635" cy="2305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适合自己目前能力操作的类目才是最好的类目！！！</a:t>
            </a:r>
          </a:p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分析 ：做女装要投入多少，要有多少时间精力 连选款的时间都没有的宅男你做女装？？？？做减肥药只能靠刷啊对吧，有钱吗，能一天刷100单吗？？？？做大闸蟹没官方支持做不了啊，做茶叶没传统茶厂后盾会被骗死的啊，做女装 连整理衣服的人都没有 也没钱是做不大的。</a:t>
            </a:r>
          </a:p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冷门类目（光触媒，硅藻纯，人工草坪，沐浴桶）可以考虑。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产品类目分析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98500" y="1868805"/>
            <a:ext cx="7747635" cy="312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创业初期   差异化-低门槛-高利润  建议三选一</a:t>
            </a:r>
          </a:p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高货值 ：高利润的产品比如一单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元利润，哪怕你一天一个订单一个月也能做到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元收入</a:t>
            </a:r>
          </a:p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差异化：同样的东西我往往就卖的价格比别人高，因为我很知道是什么人愿意花100元去买一双筷子。</a:t>
            </a: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低门槛：这个就是所谓 的排名，做淘宝就是做宝贝排名聊职的泉林本色项目，在零销量的前提下也能卖出，而相对很多产品没有上百的销量根本很难卖的动。</a:t>
            </a: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437369" y="3075943"/>
            <a:ext cx="4269263" cy="976037"/>
            <a:chOff x="2753150" y="2876110"/>
            <a:chExt cx="6685701" cy="15284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516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5" y="3075059"/>
              <a:ext cx="5226376" cy="13295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大数据总结概括</a:t>
              </a:r>
            </a:p>
            <a:p>
              <a:pPr algn="ctr"/>
              <a:endPara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大数据总结概括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9520" y="2196465"/>
            <a:ext cx="6665595" cy="3827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437369" y="3075943"/>
            <a:ext cx="4269263" cy="706115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7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5" y="3075059"/>
              <a:ext cx="5226376" cy="7567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大数据总结概括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755" y="2073910"/>
            <a:ext cx="6713855" cy="368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大数据总结概括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555" y="2456815"/>
            <a:ext cx="6866255" cy="3773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大数据总结概括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980" y="2381885"/>
            <a:ext cx="7178675" cy="3917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大数据总结概括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460" y="2134235"/>
            <a:ext cx="7116445" cy="3948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大数据总结概括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370" y="2247265"/>
            <a:ext cx="7033260" cy="3971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大数据总结概括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980" y="2381885"/>
            <a:ext cx="7178675" cy="3917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大数据总结概括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675" y="2290445"/>
            <a:ext cx="6978015" cy="3869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大数据总结概括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405" y="2444115"/>
            <a:ext cx="6981825" cy="3867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大数据总结概括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285" y="2240280"/>
            <a:ext cx="7377430" cy="4085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大数据总结概括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2670" y="1992630"/>
            <a:ext cx="7058025" cy="3910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5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301999" y="1874520"/>
            <a:ext cx="383903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随着电子商务行业竞争不断加剧，大型电子商务企业间重组兼并与资本运作日趋频繁，国内优秀的电子商务企业愈来愈重视对行业市场的研究，特别是对企业发展环境和客户需求趋势变化的深入研究。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大数据总结概括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735" y="1962150"/>
            <a:ext cx="7288530" cy="3925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大数据总结概括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090" y="2238375"/>
            <a:ext cx="6942455" cy="379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60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大数据总结概括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460" y="1978025"/>
            <a:ext cx="7117080" cy="3925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015248" y="2734045"/>
            <a:ext cx="7113505" cy="1389911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1"/>
                <a:ext cx="335871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9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</a:t>
                </a:r>
                <a:endParaRPr lang="zh-CN" altLang="en-US" sz="49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7" y="2645280"/>
                <a:ext cx="9943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7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3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zh-CN" altLang="en-US" sz="7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9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</a:t>
                </a:r>
                <a:endParaRPr lang="zh-CN" altLang="en-US" sz="49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8"/>
                <a:ext cx="335871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5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rcRect l="11" t="17565" r="-11" b="-19377"/>
          <a:stretch>
            <a:fillRect/>
          </a:stretch>
        </p:blipFill>
        <p:spPr>
          <a:xfrm>
            <a:off x="1937385" y="2487295"/>
            <a:ext cx="5547995" cy="2926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5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pic>
        <p:nvPicPr>
          <p:cNvPr id="9" name="图片 8" descr="20160728_135237_0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700" y="1431290"/>
            <a:ext cx="6324600" cy="5025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5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rcRect l="-560" t="-2265" r="560" b="3486"/>
          <a:stretch>
            <a:fillRect/>
          </a:stretch>
        </p:blipFill>
        <p:spPr>
          <a:xfrm>
            <a:off x="1671955" y="1362710"/>
            <a:ext cx="6233795" cy="4929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5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pic>
        <p:nvPicPr>
          <p:cNvPr id="8" name="图片 7" descr="20160728_135237_00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1105" y="1530985"/>
            <a:ext cx="6701155" cy="5011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195" y="941153"/>
            <a:ext cx="2644107" cy="437322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7"/>
                <a:ext cx="576943" cy="5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8" y="3075057"/>
              <a:ext cx="5226373" cy="8493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</a:p>
          </p:txBody>
        </p:sp>
      </p:grpSp>
      <p:pic>
        <p:nvPicPr>
          <p:cNvPr id="10" name="图片 9" descr="20160728_135237_005"/>
          <p:cNvPicPr>
            <a:picLocks noChangeAspect="1"/>
          </p:cNvPicPr>
          <p:nvPr/>
        </p:nvPicPr>
        <p:blipFill>
          <a:blip r:embed="rId2" cstate="print"/>
          <a:srcRect l="-790" t="-3840" r="790" b="3840"/>
          <a:stretch>
            <a:fillRect/>
          </a:stretch>
        </p:blipFill>
        <p:spPr>
          <a:xfrm>
            <a:off x="1790700" y="1598930"/>
            <a:ext cx="5464175" cy="4728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820</Words>
  <Application>Microsoft Office PowerPoint</Application>
  <PresentationFormat>全屏显示(4:3)</PresentationFormat>
  <Paragraphs>129</Paragraphs>
  <Slides>43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杨光</dc:creator>
  <cp:lastModifiedBy>Windows 用户</cp:lastModifiedBy>
  <cp:revision>66</cp:revision>
  <dcterms:created xsi:type="dcterms:W3CDTF">2014-12-07T06:39:00Z</dcterms:created>
  <dcterms:modified xsi:type="dcterms:W3CDTF">2018-08-28T13:50:05Z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2052-10.1.0.5850</vt:lpwstr>
  </property>
</Properties>
</file>