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633" r:id="rId2"/>
    <p:sldId id="745" r:id="rId3"/>
    <p:sldId id="754" r:id="rId4"/>
    <p:sldId id="758" r:id="rId5"/>
    <p:sldId id="809" r:id="rId6"/>
    <p:sldId id="810" r:id="rId7"/>
    <p:sldId id="806" r:id="rId8"/>
    <p:sldId id="807" r:id="rId9"/>
    <p:sldId id="808" r:id="rId10"/>
    <p:sldId id="811" r:id="rId11"/>
    <p:sldId id="812" r:id="rId12"/>
    <p:sldId id="367" r:id="rId13"/>
    <p:sldId id="785" r:id="rId14"/>
    <p:sldId id="617" r:id="rId15"/>
    <p:sldId id="789" r:id="rId16"/>
    <p:sldId id="813" r:id="rId17"/>
    <p:sldId id="786" r:id="rId18"/>
    <p:sldId id="787" r:id="rId19"/>
    <p:sldId id="796" r:id="rId20"/>
    <p:sldId id="790" r:id="rId21"/>
    <p:sldId id="791" r:id="rId22"/>
    <p:sldId id="792" r:id="rId23"/>
    <p:sldId id="794" r:id="rId24"/>
    <p:sldId id="793" r:id="rId25"/>
    <p:sldId id="788" r:id="rId26"/>
    <p:sldId id="795" r:id="rId27"/>
    <p:sldId id="798" r:id="rId28"/>
    <p:sldId id="799" r:id="rId29"/>
    <p:sldId id="800" r:id="rId30"/>
    <p:sldId id="802" r:id="rId31"/>
    <p:sldId id="803" r:id="rId32"/>
    <p:sldId id="804" r:id="rId33"/>
    <p:sldId id="805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D0E3C-C93C-454A-9A7A-9C7E42E06284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8D18B-7A1D-4884-920F-92744AFFB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3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8D18B-7A1D-4884-920F-92744AFFB9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9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AB6D8B-4791-40B5-B680-B3A7E777E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0B6848-BB72-457B-9634-614A8E8BA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978746-0E34-4773-B153-A46A8DF7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9F42-02E9-4842-BAC2-026E6790600C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C2A06-C7CD-41A1-921A-65DD1630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FEA734-8EFA-4746-B333-B34C7E47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11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9DACE-FF5A-4C53-819A-8B9BEF9D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A2E366-44CD-4BA6-BB4F-2138BFD63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ABA29E-CE2E-46EB-878B-6F540288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F6A9-7F38-4F88-BBC3-32FDE1ABDBDB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FAAC56-E9EC-4271-8D84-87B67C5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5BC4CC-591E-483B-82AF-6EC215C2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5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2D4F42-8B30-49D2-99C7-8069F2574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2FBD27-1A55-4E87-8293-3B6DCF8DB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E85DC2-B959-4075-A3D9-215137BA4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D86-E723-4D83-8D58-BE35DA840819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5D19A-C3E8-4D0C-A517-FC54613B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AC40A2-30F6-422D-8990-25C502C5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42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5DD049-403C-4035-8C4F-8BC3A3A6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F00324-432E-4850-BA60-608AF3E61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EDAB84-4E48-4A72-8BA8-96506CD2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D7F7-B850-429B-A88D-21292BF17036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A7D4F5-7301-4D97-AB23-88CFC196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FFB46-8974-441E-B10D-CB629FEA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34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DF5E0-2AFD-46C3-AB38-5C298031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4C7094-F563-40F8-993C-D64409FDD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2C0DE-BB8A-437A-B12B-2DDC0E25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6C70-A086-406C-9CC8-C6D2E6613CA5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B2E298-556F-4253-AE60-F49A9BDE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E5C3C2-4E33-4FA8-90BB-2C4CDDA4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27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B7216-A073-4C97-A195-63091D67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548AE2-0109-4984-A86D-CB639B671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E28AB6-3F2A-409A-AB03-28184EFC9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182636-28ED-4A20-91B7-50AE68AF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04B-056B-4D44-BA05-E49D18FC58CC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E5D645-F49B-47BC-95D7-A1C18CAE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5A3755-F9D2-494D-84C9-1D0A61FA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8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9BEBF-EA0C-4E02-B0EA-F2A5615C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C49DE-D179-4F59-A071-4A722E4D8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578575-7FD9-41EE-BA04-0850B42C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AA5A28-4F08-4841-BBBC-C268D7AA7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EF650C-77F6-45A6-BA36-94FC5DDCE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42FBC0-207C-4A84-918E-9DA7921B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39E-6BF6-41FB-8C75-B73E3D57DFA4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DF26D6-7E5E-40E2-9DCE-781D458A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DD43AF-4BDA-46D2-A464-A448CEC0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2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1F788-2FB7-4B38-BEE8-A239E6A5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CC45C2-3530-438A-B6A5-F07D7A8C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E5E3-5690-440A-9F0E-58227DB3D283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BF5069-925A-4319-9486-E83E9C30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3417E1-438D-4E6C-9E0F-A0665DE5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7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FCB157-ECEE-4CF1-9AAE-922A530F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7125-42D5-4BE4-AF51-63620E7BD935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02FE27-F0D8-4F8B-991F-5A4427CA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DC6EF4-0FFC-4095-A56F-BD151672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04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A2C7F-A3BC-4302-B1D1-C05FF4AB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EB3B1F-F40C-42AC-A313-83F4549C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328C5F-B50F-461E-B4DD-0683EEDC0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F0218F-647F-4D46-B054-E5AA929C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37D7-5198-47F2-ADE1-B9E0CFDDE113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84D7B9-E204-47B7-88A2-B9ACE0DC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5EDCF0-CF85-4B95-8731-72F894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10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B46BC-E2BD-4C82-B496-31E6DDDA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F4E55A-6A12-43B3-85D8-5BBC686A1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CCA879-09A8-4624-BFE4-45643E4AD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C1D586-39D6-45AD-A0DE-8ED1295E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E088-46C5-4F47-970B-587658F24041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2FA9F-1FA0-4A8B-AFF8-C74C6BB3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1F997C-BFD9-4E40-8EAD-4B06C470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0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F40C-FBA3-40F8-92A6-14343397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D6407E-3193-4A23-BF37-5D9490AB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D6CEDD-31AB-488E-86EC-7711D65B0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B401-0FA9-4244-B54C-2E9622FFEF47}" type="datetime1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FF901C-2F29-4E6D-BEA3-2E6473A8E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6CDBB0-8C13-4CBD-937E-DA0907A13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6260-3878-4AB3-BD7C-7CB72A6ED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7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image" Target="../media/image4.tmp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image" Target="../media/image4.tmp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19" Type="http://schemas.openxmlformats.org/officeDocument/2006/relationships/image" Target="../media/image4.tmp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.tmp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4.tmp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10" Type="http://schemas.openxmlformats.org/officeDocument/2006/relationships/tags" Target="../tags/tag111.xml"/><Relationship Id="rId19" Type="http://schemas.openxmlformats.org/officeDocument/2006/relationships/image" Target="../media/image4.tmp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10" Type="http://schemas.openxmlformats.org/officeDocument/2006/relationships/tags" Target="../tags/tag128.xml"/><Relationship Id="rId19" Type="http://schemas.openxmlformats.org/officeDocument/2006/relationships/image" Target="../media/image4.tmp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4.tmp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image" Target="../media/image4.tmp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88950" y="308308"/>
            <a:ext cx="11712549" cy="1827888"/>
          </a:xfrm>
          <a:prstGeom prst="rect">
            <a:avLst/>
          </a:prstGeom>
          <a:noFill/>
        </p:spPr>
        <p:txBody>
          <a:bodyPr wrap="square" lIns="89106" tIns="44553" rIns="89106" bIns="4455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曲韵柔情，戏舞人生</a:t>
            </a:r>
            <a:r>
              <a:rPr lang="en-US" altLang="zh-C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走进</a:t>
            </a:r>
            <a:r>
              <a:rPr lang="en-US" altLang="zh-C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窦娥冤</a:t>
            </a:r>
            <a:r>
              <a:rPr lang="en-US" altLang="zh-C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CC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FFCCCC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60680B-3D58-4AD5-978A-0A4DC863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</a:rPr>
              <a:t>日职创院国学教育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3D599A-4BA0-47A7-B3E1-06BC3545F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550160"/>
            <a:ext cx="4363403" cy="2869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8BC51D-379B-465D-9399-7339C22C8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305" y="2518153"/>
            <a:ext cx="4371976" cy="2853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91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51C118-EF09-4A67-A0AB-88230EB2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3CB8BC-3522-4F35-9731-ECC3AC5DECC5}"/>
              </a:ext>
            </a:extLst>
          </p:cNvPr>
          <p:cNvSpPr txBox="1"/>
          <p:nvPr/>
        </p:nvSpPr>
        <p:spPr>
          <a:xfrm>
            <a:off x="558800" y="1063070"/>
            <a:ext cx="11104880" cy="501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F0F0F"/>
                </a:solidFill>
                <a:effectLst/>
                <a:latin typeface="+mn-ea"/>
              </a:rPr>
              <a:t>〔</a:t>
            </a:r>
            <a:r>
              <a:rPr lang="zh-CN" altLang="en-US" sz="2400" b="1" i="0" dirty="0">
                <a:solidFill>
                  <a:srgbClr val="0070C0"/>
                </a:solidFill>
                <a:effectLst/>
                <a:latin typeface="+mn-ea"/>
              </a:rPr>
              <a:t>一枝花</a:t>
            </a:r>
            <a:r>
              <a:rPr lang="en-US" altLang="zh-CN" sz="2400" b="0" i="0" dirty="0">
                <a:solidFill>
                  <a:srgbClr val="0F0F0F"/>
                </a:solidFill>
                <a:effectLst/>
                <a:latin typeface="+mn-ea"/>
              </a:rPr>
              <a:t>〕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0" i="0" dirty="0">
                <a:solidFill>
                  <a:srgbClr val="0F0F0F"/>
                </a:solidFill>
                <a:effectLst/>
                <a:latin typeface="+mn-ea"/>
              </a:rPr>
              <a:t>　　</a:t>
            </a:r>
            <a:r>
              <a:rPr lang="zh-CN" altLang="en-US" sz="2400" b="1" i="0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攀出墙朵朵花，折临路枝枝柳。花攀红蕊嫩，柳折翠条柔，浪子风流。凭着我折柳攀花手，直煞得花残柳败休。</a:t>
            </a:r>
            <a:r>
              <a:rPr lang="zh-CN" altLang="en-US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半生来折柳攀花，一世里眠花卧柳</a:t>
            </a:r>
            <a:r>
              <a:rPr lang="zh-CN" altLang="en-US" sz="2400" b="1" i="0" dirty="0">
                <a:solidFill>
                  <a:srgbClr val="0F0F0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i="0" dirty="0">
              <a:solidFill>
                <a:srgbClr val="0F0F0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F0F0F"/>
                </a:solidFill>
                <a:effectLst/>
                <a:latin typeface="+mn-ea"/>
              </a:rPr>
              <a:t>〔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梁州</a:t>
            </a:r>
            <a:r>
              <a:rPr lang="en-US" altLang="zh-CN" sz="2400" b="0" i="0" dirty="0">
                <a:solidFill>
                  <a:srgbClr val="0F0F0F"/>
                </a:solidFill>
                <a:effectLst/>
                <a:latin typeface="+mn-ea"/>
              </a:rPr>
              <a:t>〕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0" i="0" dirty="0">
                <a:solidFill>
                  <a:srgbClr val="0F0F0F"/>
                </a:solidFill>
                <a:effectLst/>
                <a:latin typeface="+mn-ea"/>
              </a:rPr>
              <a:t>　　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我是个普天下郎君领袖，盖世界浪子班头。愿朱颜不改常依旧，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花中消遣，酒内忘忧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。分茶攧</a:t>
            </a:r>
            <a:r>
              <a:rPr lang="en-US" altLang="zh-CN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diān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竹，打马藏阄</a:t>
            </a:r>
            <a:r>
              <a:rPr lang="en-US" altLang="zh-CN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jiū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；通五音六律滑熟，甚闲愁到我心头？伴的是银筝女银台前理银筝笑倚银屏，伴的是玉天仙携玉手并玉肩同登玉楼，伴的是金钗客歌金缕捧金樽满泛金瓯</a:t>
            </a:r>
            <a:r>
              <a:rPr lang="en-US" altLang="zh-CN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ōu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。你道我老也，暂休。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占排场风月功名首，更玲珑又剔透。我是个锦阵花营都帅头，曾玩府游州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A40879-8D5F-443C-8A5B-753731D4FE00}"/>
              </a:ext>
            </a:extLst>
          </p:cNvPr>
          <p:cNvSpPr/>
          <p:nvPr/>
        </p:nvSpPr>
        <p:spPr>
          <a:xfrm>
            <a:off x="2514828" y="272584"/>
            <a:ext cx="6115777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散曲</a:t>
            </a:r>
            <a:r>
              <a:rPr lang="en-US" altLang="zh-CN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《</a:t>
            </a:r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一枝花</a:t>
            </a:r>
            <a:r>
              <a:rPr lang="en-US" altLang="zh-CN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•</a:t>
            </a:r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不伏老</a:t>
            </a:r>
            <a:r>
              <a:rPr lang="en-US" altLang="zh-CN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》</a:t>
            </a:r>
            <a:endParaRPr lang="zh-CN" altLang="en-US" sz="4400" b="1" noProof="1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41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51C118-EF09-4A67-A0AB-88230EB2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3CB8BC-3522-4F35-9731-ECC3AC5DECC5}"/>
              </a:ext>
            </a:extLst>
          </p:cNvPr>
          <p:cNvSpPr txBox="1"/>
          <p:nvPr/>
        </p:nvSpPr>
        <p:spPr>
          <a:xfrm>
            <a:off x="375920" y="71120"/>
            <a:ext cx="11104880" cy="668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F0F0F"/>
                </a:solidFill>
                <a:effectLst/>
                <a:latin typeface="����"/>
              </a:rPr>
              <a:t>〔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隔尾</a:t>
            </a:r>
            <a:r>
              <a:rPr lang="en-US" altLang="zh-CN" sz="2400" b="0" i="0" dirty="0">
                <a:solidFill>
                  <a:srgbClr val="0F0F0F"/>
                </a:solidFill>
                <a:effectLst/>
                <a:latin typeface="����"/>
              </a:rPr>
              <a:t>〕</a:t>
            </a:r>
          </a:p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rgbClr val="0F0F0F"/>
                </a:solidFill>
                <a:effectLst/>
                <a:latin typeface="����"/>
              </a:rPr>
              <a:t>　　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子弟每是个茅草冈、沙土窝初生的兔羔儿乍向围场上走，我是个经笼罩、受索网苍翎毛老野鸡蹅</a:t>
            </a:r>
            <a:r>
              <a:rPr lang="en-US" altLang="zh-CN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chǎ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踏的阵马儿熟。经了些窝弓冷箭鑞枪头，不曾落人后。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恰不道“人到中年万事休”，我怎肯虚度了春秋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F0F0F"/>
                </a:solidFill>
                <a:effectLst/>
                <a:latin typeface="����"/>
              </a:rPr>
              <a:t>〔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尾</a:t>
            </a:r>
            <a:r>
              <a:rPr lang="en-US" altLang="zh-CN" sz="2400" b="0" i="0" dirty="0">
                <a:solidFill>
                  <a:srgbClr val="0F0F0F"/>
                </a:solidFill>
                <a:effectLst/>
                <a:latin typeface="����"/>
              </a:rPr>
              <a:t>〕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0" i="0" dirty="0">
                <a:solidFill>
                  <a:srgbClr val="0F0F0F"/>
                </a:solidFill>
                <a:effectLst/>
                <a:latin typeface="����"/>
              </a:rPr>
              <a:t>　　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蒸不烂、煮不熟、捶不匾、炒不爆、响珰珰一粒铜豌豆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，恁子弟每谁教你钻入他锄不断、斫不下、解不开、顿不脱、慢腾腾千层锦套头？我玩的是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梁园月，饮的是东京酒，赏的是洛阳花，攀的是章台柳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。我也会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围棋、会蹴踘、会打围、会插科、会歌舞、会吹弹、会咽作、会吟诗、会双陆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。你便是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落了我牙、歪了我嘴、瘸了我腿、折了我手，天赐与我这几般儿歹症候，尚兀自不肯休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！则除是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阎王亲自唤，神鬼自来勾。三魂归地府，七魄丧冥幽</a:t>
            </a:r>
            <a:r>
              <a:rPr lang="zh-CN" altLang="en-US" sz="2400" b="1" dirty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。天哪！那其间才不向烟花路儿上走！</a:t>
            </a:r>
          </a:p>
        </p:txBody>
      </p:sp>
    </p:spTree>
    <p:extLst>
      <p:ext uri="{BB962C8B-B14F-4D97-AF65-F5344CB8AC3E}">
        <p14:creationId xmlns:p14="http://schemas.microsoft.com/office/powerpoint/2010/main" val="2845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文本占位符 273410"/>
          <p:cNvSpPr>
            <a:spLocks noGrp="1"/>
          </p:cNvSpPr>
          <p:nvPr>
            <p:ph idx="1"/>
          </p:nvPr>
        </p:nvSpPr>
        <p:spPr>
          <a:xfrm>
            <a:off x="660400" y="2009553"/>
            <a:ext cx="6604000" cy="3395567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《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窦娥冤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全名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感天动地窦娥冤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，是元代戏曲家关汉卿的元杂剧代表作，也是元杂剧悲剧的典范，该剧剧情取材自东汉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东海孝妇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的民间故事。</a:t>
            </a:r>
          </a:p>
        </p:txBody>
      </p:sp>
      <p:sp>
        <p:nvSpPr>
          <p:cNvPr id="2" name="矩形 1"/>
          <p:cNvSpPr/>
          <p:nvPr/>
        </p:nvSpPr>
        <p:spPr>
          <a:xfrm>
            <a:off x="3018548" y="1075224"/>
            <a:ext cx="1877437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窦娥冤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527301-694B-46CC-8638-F912D770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865" y="2170112"/>
            <a:ext cx="416877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91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文本占位符 273410"/>
          <p:cNvSpPr>
            <a:spLocks noGrp="1"/>
          </p:cNvSpPr>
          <p:nvPr>
            <p:ph idx="1"/>
          </p:nvPr>
        </p:nvSpPr>
        <p:spPr>
          <a:xfrm>
            <a:off x="518160" y="1897793"/>
            <a:ext cx="6502400" cy="339556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窦娥冤</a:t>
            </a:r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讲述了一位穷书生窦天章为还蔡婆婆借他的银子，不得已将女儿窦娥抵给蔡婆婆做童养媳。这位窦娥丈夫去世后，因拒绝张驴儿父子的觊觎纠缠，被污蔑下狱，蒙受不白之冤的故事。</a:t>
            </a:r>
          </a:p>
        </p:txBody>
      </p:sp>
      <p:sp>
        <p:nvSpPr>
          <p:cNvPr id="2" name="矩形 1"/>
          <p:cNvSpPr/>
          <p:nvPr/>
        </p:nvSpPr>
        <p:spPr>
          <a:xfrm>
            <a:off x="3170948" y="1115864"/>
            <a:ext cx="1877437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窦娥冤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527301-694B-46CC-8638-F912D770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0" y="2184400"/>
            <a:ext cx="4277359" cy="29447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28B2DD-2FD7-4C34-91F7-D296AF2AD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149" y="2076738"/>
            <a:ext cx="4508252" cy="2942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3111996"/>
      </p:ext>
    </p:extLst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>
            <a:extLst>
              <a:ext uri="{FF2B5EF4-FFF2-40B4-BE49-F238E27FC236}">
                <a16:creationId xmlns:a16="http://schemas.microsoft.com/office/drawing/2014/main" id="{223B6266-2471-4CB6-939B-5F25E0927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320" y="924560"/>
            <a:ext cx="10403840" cy="61061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5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四折一楔子</a:t>
            </a:r>
            <a:endParaRPr lang="en-US" altLang="zh-CN" sz="4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楔子</a:t>
            </a:r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：交代故事缘起。窦天章无钱上京赶考，把女儿许配给楚州蔡婆子作童养媳。</a:t>
            </a:r>
            <a:endParaRPr lang="en-US" altLang="zh-CN" sz="3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第一折</a:t>
            </a:r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：蔡婆婆去讨债，差点被害，张驴儿及其父相救。父子两人威胁娶蔡婆婆媳二人为妻，窦娥不从。</a:t>
            </a:r>
            <a:endParaRPr lang="en-US" altLang="zh-CN" sz="3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第二折</a:t>
            </a:r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：张驴儿买了毒药，准备设计毒害蔡婆婆，结果误杀张驴儿之父。张驴儿趁机诬陷窦娥，窦娥为救婆母免遭刑罚，被冤枉入狱，并判死刑。</a:t>
            </a:r>
            <a:endParaRPr lang="en-US" altLang="zh-CN" sz="3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第三折</a:t>
            </a:r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：临行刑，窦娥发下誓言，誓言应验。</a:t>
            </a:r>
            <a:endParaRPr lang="en-US" altLang="zh-CN" sz="3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第四折</a:t>
            </a:r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：窦建章来巡视案件受理情况，窦娥化为鬼神引导父亲为自己昭雪平冤。</a:t>
            </a:r>
            <a:endParaRPr lang="en-US" altLang="zh-CN" sz="3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66C3B6-47ED-4E52-AA70-BE0AA0E1EDE0}"/>
              </a:ext>
            </a:extLst>
          </p:cNvPr>
          <p:cNvSpPr/>
          <p:nvPr/>
        </p:nvSpPr>
        <p:spPr>
          <a:xfrm>
            <a:off x="4897121" y="312337"/>
            <a:ext cx="55067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《</a:t>
            </a:r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窦娥冤</a:t>
            </a:r>
            <a:r>
              <a:rPr lang="en-US" altLang="zh-CN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》</a:t>
            </a:r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篇章结构</a:t>
            </a:r>
          </a:p>
        </p:txBody>
      </p:sp>
    </p:spTree>
    <p:extLst>
      <p:ext uri="{BB962C8B-B14F-4D97-AF65-F5344CB8AC3E}">
        <p14:creationId xmlns:p14="http://schemas.microsoft.com/office/powerpoint/2010/main" val="16226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37D45D-8047-445F-90CA-0803D792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22FB4C-B253-473C-B076-4363BCF17E03}"/>
              </a:ext>
            </a:extLst>
          </p:cNvPr>
          <p:cNvSpPr txBox="1"/>
          <p:nvPr/>
        </p:nvSpPr>
        <p:spPr>
          <a:xfrm>
            <a:off x="325120" y="2049899"/>
            <a:ext cx="11480800" cy="320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要一领净席，等我窦娥站立；又要丈二白练，挂在旗枪上：若是我窦娥委实冤枉，</a:t>
            </a:r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刀过处头落，一腔热血</a:t>
            </a:r>
            <a:r>
              <a:rPr lang="zh-CN" altLang="zh-CN" sz="2600" b="1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休半点儿沾在地下</a:t>
            </a:r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，都飞在白练上者</a:t>
            </a: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6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如今是三伏天道，若窦娥委实冤枉，身死之后，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天降三尺瑞雪，遮掩了窦娥尸首</a:t>
            </a: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我窦娥死的委实冤枉，从今以后，着这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楚州亢旱三年</a:t>
            </a: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！</a:t>
            </a:r>
            <a:endParaRPr lang="zh-CN" altLang="zh-CN" sz="2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716B52-8916-41B7-B12B-72982DF6E887}"/>
              </a:ext>
            </a:extLst>
          </p:cNvPr>
          <p:cNvSpPr/>
          <p:nvPr/>
        </p:nvSpPr>
        <p:spPr>
          <a:xfrm>
            <a:off x="1920240" y="962577"/>
            <a:ext cx="808735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窦娥冤临死之前发下三个誓愿</a:t>
            </a:r>
          </a:p>
        </p:txBody>
      </p:sp>
    </p:spTree>
    <p:extLst>
      <p:ext uri="{BB962C8B-B14F-4D97-AF65-F5344CB8AC3E}">
        <p14:creationId xmlns:p14="http://schemas.microsoft.com/office/powerpoint/2010/main" val="26696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41D7A1-A85D-44A8-905E-E582EBF1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C8358F-A897-498A-B693-72415030701A}"/>
              </a:ext>
            </a:extLst>
          </p:cNvPr>
          <p:cNvSpPr txBox="1"/>
          <p:nvPr/>
        </p:nvSpPr>
        <p:spPr>
          <a:xfrm>
            <a:off x="926739" y="1769479"/>
            <a:ext cx="5330130" cy="324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楔子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：放在开头相当于“序幕”，放在折与折之间，相当于“过场”。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：是剧情发展的一个较大的段落，相当于多幕剧的“幕”；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7696E3-502F-4ADB-8293-964703135B2C}"/>
              </a:ext>
            </a:extLst>
          </p:cNvPr>
          <p:cNvSpPr/>
          <p:nvPr/>
        </p:nvSpPr>
        <p:spPr>
          <a:xfrm>
            <a:off x="2915920" y="337737"/>
            <a:ext cx="58927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古代戏剧常识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A29954-CDB6-4E60-81F5-BB11FE23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574" y="2099733"/>
            <a:ext cx="4796977" cy="2655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37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>
            <a:extLst>
              <a:ext uri="{FF2B5EF4-FFF2-40B4-BE49-F238E27FC236}">
                <a16:creationId xmlns:a16="http://schemas.microsoft.com/office/drawing/2014/main" id="{223B6266-2471-4CB6-939B-5F25E0927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2601" y="891952"/>
            <a:ext cx="6060999" cy="53970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角色及名称</a:t>
            </a:r>
            <a:endParaRPr lang="en-US" altLang="zh-CN" sz="32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卜儿：蔡婆婆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冲末：次要男角，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窦天章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正旦：女主角，窦娥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净：反面男角，张驴儿、赛卢医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孛老：张驴儿之父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孤：官员，山阳县县官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66C3B6-47ED-4E52-AA70-BE0AA0E1EDE0}"/>
              </a:ext>
            </a:extLst>
          </p:cNvPr>
          <p:cNvSpPr/>
          <p:nvPr/>
        </p:nvSpPr>
        <p:spPr>
          <a:xfrm>
            <a:off x="4799857" y="332657"/>
            <a:ext cx="37548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窦娥冤角色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75165E0-C890-46CE-B37D-B4B593D7D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89" y="2218978"/>
            <a:ext cx="4508252" cy="2942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73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C7BEF7-CEBC-43E8-BFCD-8571FA75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DE2664-60DC-4515-A208-2DE2BA4E7DAF}"/>
              </a:ext>
            </a:extLst>
          </p:cNvPr>
          <p:cNvSpPr txBox="1"/>
          <p:nvPr/>
        </p:nvSpPr>
        <p:spPr>
          <a:xfrm>
            <a:off x="822960" y="1289199"/>
            <a:ext cx="5344160" cy="454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元杂剧角色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及称呼</a:t>
            </a: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正末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男主角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正旦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女主角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外末、冲末、小末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次要男角</a:t>
            </a:r>
            <a:endParaRPr lang="zh-CN" altLang="zh-CN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贴旦、外旦、小旦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次要女角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净</a:t>
            </a: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反面男角</a:t>
            </a:r>
            <a:endParaRPr lang="zh-CN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搽</a:t>
            </a:r>
            <a:r>
              <a:rPr lang="en-US" altLang="zh-CN" sz="1600" b="1" i="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chá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旦</a:t>
            </a: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反面女角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C16CBE-414D-4BEA-8551-5E982EC1992A}"/>
              </a:ext>
            </a:extLst>
          </p:cNvPr>
          <p:cNvSpPr txBox="1"/>
          <p:nvPr/>
        </p:nvSpPr>
        <p:spPr>
          <a:xfrm>
            <a:off x="6410960" y="1361684"/>
            <a:ext cx="5313680" cy="4540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特殊角色及称呼</a:t>
            </a: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孤：官员</a:t>
            </a: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孛</a:t>
            </a:r>
            <a:r>
              <a:rPr lang="en-US" altLang="zh-CN" sz="1600" b="1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bó</a:t>
            </a: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老：老翁</a:t>
            </a: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卜儿：老妇</a:t>
            </a:r>
          </a:p>
          <a:p>
            <a:pPr indent="35687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俫</a:t>
            </a:r>
            <a:r>
              <a:rPr lang="en-US" altLang="zh-CN" sz="1600" b="1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lái</a:t>
            </a:r>
            <a:r>
              <a:rPr lang="zh-CN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儿：儿童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，小孩儿</a:t>
            </a:r>
            <a:endParaRPr lang="en-US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祇侯</a:t>
            </a:r>
            <a:r>
              <a:rPr lang="en-US" altLang="zh-CN" sz="1600" b="1" i="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zhī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b="1" i="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hòu</a:t>
            </a: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：低级官职，仆役</a:t>
            </a:r>
            <a:endParaRPr lang="en-US" altLang="zh-CN" sz="28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zh-CN" altLang="en-US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祇从：侍从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20A48D-B806-43E6-BA22-500FC388B54A}"/>
              </a:ext>
            </a:extLst>
          </p:cNvPr>
          <p:cNvSpPr/>
          <p:nvPr/>
        </p:nvSpPr>
        <p:spPr>
          <a:xfrm>
            <a:off x="2956561" y="434257"/>
            <a:ext cx="55067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元杂剧角色及称呼</a:t>
            </a:r>
          </a:p>
        </p:txBody>
      </p:sp>
    </p:spTree>
    <p:extLst>
      <p:ext uri="{BB962C8B-B14F-4D97-AF65-F5344CB8AC3E}">
        <p14:creationId xmlns:p14="http://schemas.microsoft.com/office/powerpoint/2010/main" val="13228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529EB4-43AE-4E11-AFBC-E97F6C5C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EB94F9-99BA-4100-889B-6921E93FB717}"/>
              </a:ext>
            </a:extLst>
          </p:cNvPr>
          <p:cNvSpPr txBox="1"/>
          <p:nvPr/>
        </p:nvSpPr>
        <p:spPr>
          <a:xfrm>
            <a:off x="792480" y="1821934"/>
            <a:ext cx="8890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科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：古典戏曲中指示角色表演动作的用语。</a:t>
            </a:r>
            <a:endParaRPr lang="en-US" altLang="zh-CN" sz="2800" b="1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如笑科，哭科，行科。</a:t>
            </a:r>
            <a:endParaRPr lang="en-US" altLang="zh-CN" sz="2800" b="1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云</a:t>
            </a:r>
            <a:r>
              <a:rPr lang="zh-CN" altLang="en-US" sz="28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：说。卜儿云，窦娥云等。</a:t>
            </a:r>
            <a:endParaRPr lang="en-US" altLang="zh-CN" sz="28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唱：</a:t>
            </a:r>
            <a:r>
              <a:rPr lang="zh-CN" altLang="en-US" sz="2800" b="1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古典戏曲中指示演唱动作。</a:t>
            </a:r>
            <a:endParaRPr lang="en-US" altLang="zh-CN" sz="28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39F2E61-70D0-49BC-B759-805B4247EE8B}"/>
              </a:ext>
            </a:extLst>
          </p:cNvPr>
          <p:cNvSpPr/>
          <p:nvPr/>
        </p:nvSpPr>
        <p:spPr>
          <a:xfrm>
            <a:off x="3184417" y="759377"/>
            <a:ext cx="46794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元杂剧剧本语言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E1B6BF-A4F7-460B-9E65-7F9D90698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897" y="2225039"/>
            <a:ext cx="3868103" cy="2712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44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95173" y="1197144"/>
            <a:ext cx="2236510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单元目标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B3E27C-44E7-4915-A10F-39CB5E82F56B}"/>
              </a:ext>
            </a:extLst>
          </p:cNvPr>
          <p:cNvSpPr txBox="1"/>
          <p:nvPr/>
        </p:nvSpPr>
        <p:spPr>
          <a:xfrm>
            <a:off x="1280160" y="2203361"/>
            <a:ext cx="6715760" cy="1955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窦娥冤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作者等基本情况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窦娥冤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主要思想内容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诵读并体会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窦娥冤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艺术价值；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314A51-8E0B-40EC-B093-6998E29C9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12" y="1564640"/>
            <a:ext cx="3330907" cy="3281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9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E4A566-2B68-486F-BCB2-6A09ED67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AF82C9-C64C-492D-B0E6-20A5031C8715}"/>
              </a:ext>
            </a:extLst>
          </p:cNvPr>
          <p:cNvSpPr txBox="1"/>
          <p:nvPr/>
        </p:nvSpPr>
        <p:spPr>
          <a:xfrm>
            <a:off x="497840" y="843280"/>
            <a:ext cx="11196320" cy="5430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楔子</a:t>
            </a:r>
            <a:r>
              <a:rPr lang="en-US" altLang="zh-CN" sz="2000" b="0" i="0" dirty="0" err="1">
                <a:effectLst/>
                <a:latin typeface="Arial" panose="020B0604020202020204" pitchFamily="34" charset="0"/>
              </a:rPr>
              <a:t>xiēzi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卜儿蔡婆上，诗云</a:t>
            </a: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6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花有重开日，人无再少年。不须长富贵，安乐是神仙</a:t>
            </a:r>
            <a:r>
              <a:rPr lang="zh-CN" altLang="zh-CN" sz="26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6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老身蔡婆婆是也。楚州人氏，嫡亲三口儿家属。不幸夫主亡逝已过，止有一个孩儿，年长八岁。俺娘儿两个，过其日月。家中颇有些钱财。这里一个窦秀才，从去年问我借了二十两银子，如今本利该银四十两。我数次索取，那窦秀才只说贫难，没得还我。他有一个女儿，今年七岁，生得可喜，长得可爱。我有心看上他，与我家做个媳妇，就准了这四十两银子，岂不两得其便！他说今日好日辰，亲送女儿到我家来。老身且不索钱去，专在家中等候。这早晚窦秀才敢待来也。</a:t>
            </a:r>
            <a:endParaRPr lang="zh-CN" altLang="zh-CN" sz="2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1E8710-2B96-4A09-91D5-B334CC83BDA8}"/>
              </a:ext>
            </a:extLst>
          </p:cNvPr>
          <p:cNvSpPr txBox="1"/>
          <p:nvPr/>
        </p:nvSpPr>
        <p:spPr>
          <a:xfrm>
            <a:off x="4592320" y="27761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走进作品</a:t>
            </a:r>
          </a:p>
        </p:txBody>
      </p:sp>
    </p:spTree>
    <p:extLst>
      <p:ext uri="{BB962C8B-B14F-4D97-AF65-F5344CB8AC3E}">
        <p14:creationId xmlns:p14="http://schemas.microsoft.com/office/powerpoint/2010/main" val="63335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E4A566-2B68-486F-BCB2-6A09ED67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AF82C9-C64C-492D-B0E6-20A5031C8715}"/>
              </a:ext>
            </a:extLst>
          </p:cNvPr>
          <p:cNvSpPr txBox="1"/>
          <p:nvPr/>
        </p:nvSpPr>
        <p:spPr>
          <a:xfrm>
            <a:off x="579120" y="111760"/>
            <a:ext cx="11023600" cy="648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800" b="1" i="1" kern="100" dirty="0">
                <a:solidFill>
                  <a:srgbClr val="7030A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冲末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扮窦天章，引正</a:t>
            </a:r>
            <a:r>
              <a:rPr lang="zh-CN" altLang="en-US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旦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扮端云上，诗</a:t>
            </a:r>
            <a:r>
              <a:rPr lang="zh-CN" altLang="zh-CN" sz="2800" b="1" i="1" kern="100" dirty="0">
                <a:solidFill>
                  <a:schemeClr val="accent6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云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读尽缥缃</a:t>
            </a:r>
            <a:r>
              <a:rPr lang="en-US" altLang="zh-CN" sz="1600" i="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piǎoxiāng</a:t>
            </a:r>
            <a:r>
              <a:rPr lang="zh-CN" altLang="zh-CN" sz="28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万卷书，可怜贫煞马相如。汉庭一日承恩召，不说当垆说子虚。</a:t>
            </a:r>
            <a:endParaRPr lang="zh-CN" altLang="zh-CN" sz="2800" b="1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小生姓窦，名天章，祖贯长安京兆人也。幼习儒业，饱有文章。</a:t>
            </a:r>
            <a:r>
              <a:rPr lang="zh-CN" altLang="en-US" sz="28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争奈</a:t>
            </a:r>
            <a:r>
              <a:rPr lang="zh-CN" altLang="zh-CN" sz="28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时运不通，功名未遂。不幸</a:t>
            </a:r>
            <a:r>
              <a:rPr lang="zh-CN" altLang="en-US" sz="28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浑</a:t>
            </a:r>
            <a:r>
              <a:rPr lang="zh-CN" altLang="zh-CN" sz="28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家亡化已过，撇下这个女孩儿，小字端云。从三岁上亡了他母亲，如今孩儿七岁了也。小生一贫如洗，流落在这楚州居住。此间一个蔡婆婆，他家广有钱物；小生因无盘缠，曾借了他二十两银子，到今本利该对还他四十两。他数次问小生索取。教我把甚么还他？谁想禁婆婆常常着人来说，要小生女孩儿做他儿媳妇。况如今春榜动，选场开，正特上朝取应，又苦盘缠缺少。小生出于无奈，只得将女孩儿端云送与蔡婆婆做儿媳妇去。</a:t>
            </a:r>
            <a:r>
              <a:rPr lang="zh-CN" altLang="zh-CN" sz="28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800" b="1" i="1" dirty="0">
                <a:solidFill>
                  <a:srgbClr val="0070C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做叹</a:t>
            </a:r>
            <a:r>
              <a:rPr lang="zh-CN" altLang="zh-CN" sz="2800" b="1" i="1" dirty="0">
                <a:solidFill>
                  <a:schemeClr val="accent6">
                    <a:lumMod val="75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科</a:t>
            </a:r>
            <a:r>
              <a:rPr lang="zh-CN" altLang="zh-CN" sz="2800" b="1" i="1" dirty="0">
                <a:solidFill>
                  <a:srgbClr val="0070C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，云</a:t>
            </a:r>
            <a:r>
              <a:rPr lang="zh-CN" altLang="zh-CN" sz="28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0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CAF75B-10BC-41E3-A5AC-971F8C40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7E9B8A-5189-400B-BD2E-4AFBAFC8EAF1}"/>
              </a:ext>
            </a:extLst>
          </p:cNvPr>
          <p:cNvSpPr txBox="1"/>
          <p:nvPr/>
        </p:nvSpPr>
        <p:spPr>
          <a:xfrm>
            <a:off x="721360" y="301015"/>
            <a:ext cx="11033760" cy="679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卜儿上，</a:t>
            </a:r>
            <a:r>
              <a:rPr lang="zh-CN" altLang="zh-CN" sz="2800" b="1" i="1" kern="100" dirty="0">
                <a:solidFill>
                  <a:schemeClr val="accent4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云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）秀才，请家里坐，老身等候多时也。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做相见</a:t>
            </a:r>
            <a:r>
              <a:rPr lang="zh-CN" altLang="zh-CN" sz="2800" b="1" i="1" kern="100" dirty="0">
                <a:solidFill>
                  <a:schemeClr val="accent6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科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，窦天章</a:t>
            </a:r>
            <a:r>
              <a:rPr lang="zh-CN" altLang="zh-CN" sz="2800" b="1" i="1" kern="100" dirty="0">
                <a:solidFill>
                  <a:schemeClr val="accent4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云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）小生今日一任的将女孩儿送来与婆婆，怎敢说做媳妇，只与婆婆早晚使用。小生日下就要上朝进取功名去，留下女孩儿在此，只望婆婆看觑则个！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卜儿</a:t>
            </a:r>
            <a:r>
              <a:rPr lang="zh-CN" altLang="zh-CN" sz="2800" b="1" i="1" kern="100" dirty="0">
                <a:solidFill>
                  <a:schemeClr val="accent4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云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）这等，你是我亲家了。你本利少我四十两银子，兀的是借钱的文书，还了你；再送与你十两银子做盘缠。亲家，你休嫌轻少。</a:t>
            </a:r>
            <a:endParaRPr lang="en-US" altLang="zh-CN" sz="28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窦天章做谢</a:t>
            </a:r>
            <a:r>
              <a:rPr lang="zh-CN" altLang="zh-CN" sz="2800" b="1" i="1" kern="100" dirty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科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i="1" kern="100" dirty="0">
                <a:solidFill>
                  <a:schemeClr val="accent4">
                    <a:lumMod val="7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云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）多谢了婆婆！先少你许多银子，都不要我还了，今又送我盘缠，此恩异日必当重报。婆婆，女孩儿早晚呆痴，看小生薄面，看觑女孩儿咱！</a:t>
            </a:r>
            <a:endParaRPr lang="en-US" altLang="zh-CN" sz="28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400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zh-CN" sz="1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8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DC5B0D-FCF8-4799-8AE0-88E53BED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6AB450-58BD-4121-8A4A-DAAB4E13FEFA}"/>
              </a:ext>
            </a:extLst>
          </p:cNvPr>
          <p:cNvSpPr txBox="1"/>
          <p:nvPr/>
        </p:nvSpPr>
        <p:spPr>
          <a:xfrm>
            <a:off x="619760" y="373499"/>
            <a:ext cx="11206480" cy="612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净扮赛卢医上，诗云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行医有斟酌，下药依《本草》。死的医不活，活的医死了。</a:t>
            </a:r>
            <a:endParaRPr lang="zh-CN" altLang="zh-CN" sz="2400" b="1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家姓卢，人道我一手好医，都叫做赛卢医。在这山阳县南门开着生药局。在城有个蔡婆婆，我问他借了十两银子，本利该还他二十两；数次来讨这银子，我又无的还他。若不来便罢，若来呵，我自有个主意！我且在这药铺中坐下，看有甚么人来。</a:t>
            </a:r>
            <a:endParaRPr lang="en-US" altLang="zh-CN" sz="2400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净扮孤引祗候上，诗云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我做官人胜别人，告状来的要金银。若是上司当刷卷，在家推病不出门。</a:t>
            </a: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下官楚州太守桃杌是也。今早升厅坐衙，左右，喝撺厢。</a:t>
            </a:r>
            <a:endParaRPr lang="en-US" altLang="zh-CN" sz="2400" kern="100" dirty="0"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窦天章冠带引丑张千、祗从上，诗云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独立空堂思黯然，高峰月出满林烟。非关有事人难睡。自是惊魂夜不眠。</a:t>
            </a:r>
            <a:endParaRPr lang="en-US" altLang="zh-CN" sz="2400" b="1" kern="100" dirty="0">
              <a:solidFill>
                <a:srgbClr val="C00000"/>
              </a:solidFill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老夫窦天章是也。自离了我那端云孩儿，可早十六年光景。老夫自到京师，一举及第，官拜参知政事。</a:t>
            </a:r>
          </a:p>
        </p:txBody>
      </p:sp>
    </p:spTree>
    <p:extLst>
      <p:ext uri="{BB962C8B-B14F-4D97-AF65-F5344CB8AC3E}">
        <p14:creationId xmlns:p14="http://schemas.microsoft.com/office/powerpoint/2010/main" val="262030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297677-3E56-415D-8082-55D57A80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7C1099-6887-4983-89E1-D52CA59529C8}"/>
              </a:ext>
            </a:extLst>
          </p:cNvPr>
          <p:cNvSpPr txBox="1"/>
          <p:nvPr/>
        </p:nvSpPr>
        <p:spPr>
          <a:xfrm>
            <a:off x="853440" y="753968"/>
            <a:ext cx="1062736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第一折   </a:t>
            </a:r>
            <a:endParaRPr lang="en-US" altLang="zh-CN" sz="28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正旦上，云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妾身姓窦，小字端云，祖居楚州人氏。我三岁上亡了母亲，七岁上离了父亲。俺父亲将我嫁与蔡婆婆为儿媳妇，改名窦娥，至十七岁与夫成亲。不幸丈夫亡化，可早三年光景，我今二十岁也。这南门外有个赛卢医，他少俺婆婆银子，本利该二十两，数次索取不还。今日俺婆婆亲自索取去了。窦娥也， 你这命好苦也呵！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唱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8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仙吕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】【</a:t>
            </a:r>
            <a:r>
              <a:rPr lang="zh-CN" altLang="zh-CN" sz="28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点绛唇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】满腹闲愁，数年禁受，天知否？天若是知我情由，怕不待和天瘦。 </a:t>
            </a:r>
            <a:endParaRPr lang="en-US" altLang="zh-CN" sz="28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E003A3-865A-4465-B356-EF2D32E36B6E}"/>
              </a:ext>
            </a:extLst>
          </p:cNvPr>
          <p:cNvSpPr/>
          <p:nvPr/>
        </p:nvSpPr>
        <p:spPr>
          <a:xfrm>
            <a:off x="4368801" y="200577"/>
            <a:ext cx="55067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经典段落赏析</a:t>
            </a:r>
          </a:p>
        </p:txBody>
      </p:sp>
    </p:spTree>
    <p:extLst>
      <p:ext uri="{BB962C8B-B14F-4D97-AF65-F5344CB8AC3E}">
        <p14:creationId xmlns:p14="http://schemas.microsoft.com/office/powerpoint/2010/main" val="12199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C2ADBA-C7EA-4378-824F-9CD0761E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DE270-C98B-45BE-960C-F5BD7793A0AD}"/>
              </a:ext>
            </a:extLst>
          </p:cNvPr>
          <p:cNvSpPr txBox="1"/>
          <p:nvPr/>
        </p:nvSpPr>
        <p:spPr>
          <a:xfrm>
            <a:off x="650240" y="1005900"/>
            <a:ext cx="11064240" cy="519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第三折  临刑前</a:t>
            </a:r>
            <a:endParaRPr lang="en-US" altLang="zh-CN" sz="28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8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正旦唱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8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正宫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】【</a:t>
            </a:r>
            <a:r>
              <a:rPr lang="zh-CN" altLang="zh-CN" sz="28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端正好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】没来由犯王法，不堤防遭刑宪，叫声屈动地惊天！顷刻间游魂先赴森罗殿，怎不将天地也生埋怨？ 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800" b="1" i="1" dirty="0">
                <a:solidFill>
                  <a:srgbClr val="C0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滚绣球</a:t>
            </a:r>
            <a:r>
              <a:rPr lang="zh-CN" altLang="zh-CN" sz="28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】有日月朝暮悬，有鬼神掌著生死权，天地也，只合把清浊分辨，可怎生糊突了盗跖、颜渊？为善的受贫穷更命短，造恶的享富贵又寿延。天地也，做得个怕硬欺软，却元来也这般顺水推船。地也，你不分好歹何为地？天也，你错勘贤愚枉做天！哎，只落得两泪涟涟。 </a:t>
            </a:r>
            <a:endParaRPr lang="zh-CN" altLang="en-US" sz="28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EEB6AA-5AD0-496F-BD5A-A9FC41AB232D}"/>
              </a:ext>
            </a:extLst>
          </p:cNvPr>
          <p:cNvSpPr/>
          <p:nvPr/>
        </p:nvSpPr>
        <p:spPr>
          <a:xfrm>
            <a:off x="2915921" y="231057"/>
            <a:ext cx="55067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经典段落赏析</a:t>
            </a:r>
          </a:p>
        </p:txBody>
      </p:sp>
    </p:spTree>
    <p:extLst>
      <p:ext uri="{BB962C8B-B14F-4D97-AF65-F5344CB8AC3E}">
        <p14:creationId xmlns:p14="http://schemas.microsoft.com/office/powerpoint/2010/main" val="40677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E0E5B1-3394-46AA-8BC4-4965D973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DD5F0F0-31F9-492F-BD1C-0F108E8C244D}"/>
              </a:ext>
            </a:extLst>
          </p:cNvPr>
          <p:cNvSpPr txBox="1"/>
          <p:nvPr/>
        </p:nvSpPr>
        <p:spPr>
          <a:xfrm>
            <a:off x="762000" y="277423"/>
            <a:ext cx="10820400" cy="667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600" b="1" i="1" dirty="0">
                <a:solidFill>
                  <a:srgbClr val="C0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耍孩儿</a:t>
            </a:r>
            <a:r>
              <a:rPr lang="zh-CN" altLang="zh-CN" sz="26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】不是我窦娥罚下这等无头愿，委实的冤情不浅；若没些儿灵圣与世人传，也不见得湛湛青天。我不要半星热血红尘洒，都只在八尺旗枪素练悬。等他四下里皆瞧见，这就是咱苌弘化碧，望帝啼鹃。 </a:t>
            </a:r>
            <a:endParaRPr lang="en-US" altLang="zh-CN" sz="2600" dirty="0"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6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600" b="1" i="1" dirty="0">
                <a:solidFill>
                  <a:srgbClr val="C0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二煞</a:t>
            </a:r>
            <a:r>
              <a:rPr lang="zh-CN" altLang="zh-CN" sz="26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】你道是暑气暄，不是那下雪天；岂不闻飞霜六月因邹衍？若果有一腔怨气喷如火，定要感的六出冰花滚似绵，免着我尸骸现；要什么素车白马，断送出古陌荒阡！</a:t>
            </a:r>
            <a:endParaRPr lang="en-US" altLang="zh-CN" sz="2600" dirty="0"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6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6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一煞</a:t>
            </a:r>
            <a:r>
              <a:rPr lang="zh-CN" altLang="zh-CN" sz="26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】你道是天公不可期，人心不可怜，不知皇天也肯从人愿。做甚么三年不见甘霖降？也只为东海曾经孝妇冤，如今轮到你山阳县。这都是官吏每无心正法，使百姓有口难言！</a:t>
            </a:r>
            <a:endParaRPr lang="en-US" altLang="zh-CN" sz="2600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4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煞尾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】浮云为我阴，悲风为我旋，三桩儿誓愿明题遍。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sz="2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7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DA9FE8D-476B-43C2-BBD7-F96B0DBD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022B4E-95DF-4E63-88D0-2B3574F1F9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“张驴儿”是下列哪部戏剧作品中的人物？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CE7E01-A13A-49E0-925F-AB8ACAF1DB7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西厢记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ECAE94-D2B7-4053-932D-7308F568D1A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窦娥冤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7085B1-8D92-4A13-9109-9095A0956D7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牡丹亭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C8E801-8AA8-4FB3-B219-CB22F15FF72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桃花扇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068D8B5-09F1-4F16-A950-92E783133E5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0B93B0A-5CEF-4879-9166-CED1A2574DA5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1131E58-7154-4A7C-B51F-5217DF00CDF1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E2C9678-8599-4A3D-98F5-2BD5A2980BCB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C85FD35-A66A-4B82-A9D1-E29C3B18C9A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3340250-D6B2-499A-BEED-9CAC9067E36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F7825E5E-1B1D-4A44-8CFE-7FC810B6FB0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E269DCD1-47E2-450C-9D9B-A3EDF896E0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D15636DF-7C14-4AB0-B1F4-9CC570D1AD62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8889B341-E3A4-4B29-A1C1-07CD77162A25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DB941E7-B0E6-463C-B84F-8AB7D4D6C624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00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77FC21D-780E-4CC4-AADB-CA9B6041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34B278-5C01-4486-9988-5D30DD15656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元杂剧中，“俫儿”一般指什么角色？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D9015B-7D47-4537-809C-FC2C0786CF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老年女子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231F6E-812B-4881-88AA-FEE0A1B8E0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老年男子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DE9905-0627-401E-A579-F671B26864F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中年女子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08CD39-EBF3-4913-9258-3123D927615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儿童，小孩儿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65B7453-1EE1-40CD-B6AD-32C5A7E4C570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EF941C4-5659-4498-AF23-7ECBBA49511F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88E8AA8-0F28-4E71-AA9D-87465120E6CB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FB3A062-E9E4-419B-8974-8A06C651BF84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D9DF128-967B-4FFD-9B28-B2D136981BA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EEB3DC-8F21-44E4-9FDF-B1360617B69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514C52D4-ADA9-40AE-A930-E84FCA7E247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3899A415-C01C-4A08-9BF0-BB88A00290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AD4A0AB3-C67C-42C3-9A35-66C89352484A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3027083E-B9FF-4B2D-8167-22077A06F83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6C0E6EC-7A23-418A-ADE2-4AE7A76738D4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400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494AC5F-9BD0-4EB0-AE08-8FE7339B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3E1A82-E8BE-4A2C-ABCE-5E9218E57CC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9440" y="543560"/>
            <a:ext cx="1094232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卜儿蔡婆上，诗云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花有重开日，人无再少年。不须长富贵，安乐是神仙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老身蔡婆婆是也。楚州人氏，嫡亲三口儿家属。不幸夫主亡逝已过，止有一个孩儿，年长八岁。俺娘儿两个，过其日月。家中颇有些钱财。</a:t>
            </a:r>
            <a:r>
              <a:rPr lang="zh-CN" altLang="en-US" sz="2400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“卜儿是什么角色？</a:t>
            </a:r>
            <a:endParaRPr lang="zh-CN" altLang="en-US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47DE18-A889-4A68-8BBC-DDC690D9B2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老年男子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59436D-1C17-4248-AA46-F37E436134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6888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老年女子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18F035-17F1-43B5-8195-F56FC2BB527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中年女子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4BEAF7-F09D-4183-8D7D-3546B65B565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儿童，小孩儿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5CF147D-80D2-4895-BF78-8B4F0CC93FD9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134CB0C-A0FF-4CD5-ACCC-7ECEEEC8FD20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746DBDE-FAD8-419A-ADC5-3011BD72CC5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C0D5C71-1428-476E-AC43-D385B232CB23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7EB6808-6C06-4685-9361-F5D5A836404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A101CF4-6033-4EFD-BBA3-CBD2BF4D3C16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91440" y="-254000"/>
            <a:chExt cx="12192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37FE41A-B72B-4EAE-B62B-B8AEAD2CC15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-91440" y="-25400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A124B127-A24A-48D5-99A3-8D9385A30E2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-91440" y="-2540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9ABDBFE-2F7B-42C0-8259-24F19560F247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62560" y="-2540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C362DD66-7E5C-4C7A-AB96-A7D89ED8661B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434465" y="-1447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C40AB69-0B78-4ECC-A632-84C55FE02BE0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66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DA9FE8D-476B-43C2-BBD7-F96B0DBD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022B4E-95DF-4E63-88D0-2B3574F1F9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窦娥冤</a:t>
            </a:r>
            <a:r>
              <a:rPr lang="en-US" altLang="zh-CN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的作者是下列哪位著名文人？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CE7E01-A13A-49E0-925F-AB8ACAF1DB7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王实甫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ECAE94-D2B7-4053-932D-7308F568D1A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关汉卿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7085B1-8D92-4A13-9109-9095A0956D7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马致远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C8E801-8AA8-4FB3-B219-CB22F15FF72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汤显祖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068D8B5-09F1-4F16-A950-92E783133E5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0B93B0A-5CEF-4879-9166-CED1A2574DA5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1131E58-7154-4A7C-B51F-5217DF00CDF1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E2C9678-8599-4A3D-98F5-2BD5A2980BCB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C85FD35-A66A-4B82-A9D1-E29C3B18C9A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3340250-D6B2-499A-BEED-9CAC9067E36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F7825E5E-1B1D-4A44-8CFE-7FC810B6FB0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E269DCD1-47E2-450C-9D9B-A3EDF896E0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D15636DF-7C14-4AB0-B1F4-9CC570D1AD62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8889B341-E3A4-4B29-A1C1-07CD77162A25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DB941E7-B0E6-463C-B84F-8AB7D4D6C624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9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0AB86F8-1B6B-4D1E-80F5-9EB78300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21CEC71-0BAB-4458-A367-9AABDD9063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84504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正旦做悲</a:t>
            </a:r>
            <a:r>
              <a:rPr lang="zh-CN" altLang="zh-CN" sz="24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科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）爹爹，你直下的撇了我孩儿去也！</a:t>
            </a:r>
            <a:r>
              <a:rPr lang="zh-CN" altLang="en-US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”中的“</a:t>
            </a:r>
            <a:r>
              <a:rPr lang="zh-CN" altLang="en-US" sz="28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</a:t>
            </a:r>
            <a:r>
              <a:rPr lang="zh-CN" altLang="en-US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”是什么意思？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0A9C41-57C7-4390-941E-EE90AF6A085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古典戏剧文学作品中，用来指示说话的专门用语；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2F8562-A05B-4F8B-8A3D-BBECF6FD166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DB32AB-CAD4-4846-85EF-D5C079C1522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古典戏剧文学作品中，用来指示歌唱的专门用语；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AA39A89-3898-4697-AF16-E8C62FEDB6B0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28D4EF7-9068-4ACF-B160-58B0795CBD08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170691F-5CB3-49BE-BD38-68C3737FBABB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1C6C9D1-B8B5-46BA-8B95-0F52580F360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82A72E1-96BD-445D-BDD3-6C980BC773A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68880" y="361918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古典戏剧文学作品中，用来指示动作或行为的专门用语；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B298746-1C05-4E73-BD22-2752457369F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0E9663FC-5DBF-48A8-9DF2-0EF95907A9E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D8BAA24D-DA17-4BF4-86DF-AE46590AE34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974D3093-0587-4815-8B31-DD5BA0A649B2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8D5FBCAB-57C5-423A-B9F0-C2CB11F296E9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0FF991B-548E-433D-B52D-04AF4462E809}"/>
              </a:ext>
            </a:extLst>
          </p:cNvPr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458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CB7EC3A-D5B6-422B-BB2E-810FDA66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C77D8D-684A-4DA2-B427-E86BD2B4FA1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82363" y="1751417"/>
            <a:ext cx="6826102" cy="427724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卜儿云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）我跟你去。（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做行科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卢医云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）来到此处，东也无人，西也无人，这里不下手，等甚么？我随身带的有绳子。兀那婆婆，谁唤你哩？</a:t>
            </a:r>
            <a:endParaRPr lang="en-US" altLang="zh-CN" sz="24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卜儿云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）在那里？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做勒卜儿科。</a:t>
            </a:r>
            <a:r>
              <a:rPr lang="zh-CN" altLang="zh-CN" sz="28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孛老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同副净张驴儿冲上，赛卢医慌走下。孛老救卜儿科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32AFE3-775C-4E76-8C38-77D8A923F7C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91563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老年男子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458CD0-7E7E-4815-A370-A4B1AE231C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老年女子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A7C1CE-F424-4036-AC0C-1C44FCD2C5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532459"/>
            <a:ext cx="2356884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中年女子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43B1EC-74D3-4373-A973-4E255EC46A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38400" y="5357813"/>
            <a:ext cx="2527005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儿童，小孩儿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2FCB82E-A22F-4B2C-9B12-4F7A20A9D7C1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73195B0-E584-402C-A840-369E43E27BF4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D14A6E8-3A41-479E-AD88-FE8DF7041727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A13ADC4-0AFB-491C-991B-7A55BB9FB982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B4E92DF-D886-4657-A4F2-FD19463586D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1E92F1-F3C9-44B9-B5F2-D63A57B02425}"/>
              </a:ext>
            </a:extLst>
          </p:cNvPr>
          <p:cNvSpPr txBox="1"/>
          <p:nvPr/>
        </p:nvSpPr>
        <p:spPr>
          <a:xfrm>
            <a:off x="1265275" y="893135"/>
            <a:ext cx="684736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孛老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”是什么角色？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04F27FB-AB56-489E-8FEF-4B4B322109C8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265814" y="-202018"/>
            <a:chExt cx="12192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3B00C5F-32E9-41B9-B22E-CEFD603A1D7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-265814" y="-202018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BDE330EB-AF10-4B10-BFFB-82D885DEDDD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-265814" y="-202018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485C553A-CC8D-46FC-A516-F27FDB620F2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-11814" y="-202018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78C55BD6-9DA6-4144-8C7D-E5534907F527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260091" y="-92798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998D7C4-1FAD-46B6-A661-DB95F714AF58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528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CB7EC3A-D5B6-422B-BB2E-810FDA66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C77D8D-684A-4DA2-B427-E86BD2B4FA1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44139" y="1772682"/>
            <a:ext cx="6826102" cy="42772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卜儿云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）我跟你去。（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做行科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卢医云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）来到此处，东也无人，西也无人，这里不下手，等甚么？我随身带的有绳子。兀那婆婆，谁唤你哩？</a:t>
            </a:r>
            <a:endParaRPr lang="en-US" altLang="zh-CN" sz="2400" b="1" kern="100" dirty="0"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卜儿云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）在那里？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做勒卜儿科。孛老同副</a:t>
            </a:r>
            <a:r>
              <a:rPr lang="zh-CN" altLang="zh-CN" sz="3200" b="1" i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净</a:t>
            </a:r>
            <a:r>
              <a:rPr lang="zh-CN" altLang="zh-CN" sz="2400" b="1" i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张驴儿冲上，赛卢医慌走下。孛老救卜儿科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32AFE3-775C-4E76-8C38-77D8A923F7C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91563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男主角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458CD0-7E7E-4815-A370-A4B1AE231C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次要男角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A7C1CE-F424-4036-AC0C-1C44FCD2C5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70297" y="4394237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反面男角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43B1EC-74D3-4373-A973-4E255EC46A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8093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丑角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2FCB82E-A22F-4B2C-9B12-4F7A20A9D7C1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73195B0-E584-402C-A840-369E43E27BF4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D14A6E8-3A41-479E-AD88-FE8DF7041727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A13ADC4-0AFB-491C-991B-7A55BB9FB982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B4E92DF-D886-4657-A4F2-FD19463586D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1E92F1-F3C9-44B9-B5F2-D63A57B02425}"/>
              </a:ext>
            </a:extLst>
          </p:cNvPr>
          <p:cNvSpPr txBox="1"/>
          <p:nvPr/>
        </p:nvSpPr>
        <p:spPr>
          <a:xfrm>
            <a:off x="1265275" y="893135"/>
            <a:ext cx="6847368" cy="67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副净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”是什么角色？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04F27FB-AB56-489E-8FEF-4B4B322109C8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265814" y="-202018"/>
            <a:chExt cx="12192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3B00C5F-32E9-41B9-B22E-CEFD603A1D7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-265814" y="-202018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BDE330EB-AF10-4B10-BFFB-82D885DEDDD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-265814" y="-202018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485C553A-CC8D-46FC-A516-F27FDB620F2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-11814" y="-202018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78C55BD6-9DA6-4144-8C7D-E5534907F527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260091" y="-92798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998D7C4-1FAD-46B6-A661-DB95F714AF58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742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E39D838-3585-4FE3-AA42-5FBA402B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777C88-4C24-4B96-9FBD-0FD2046644D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815753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窦娥冤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为什么被称作元杂剧悲剧的典范？其悲剧性体现在哪些方面？深受人们喜爱的原因是什么？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751674B-435C-4FE8-809B-538D1766AA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7A1E47-A98C-44D2-B95E-F20D6A8F5E8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正常使用主观题需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D86729E-D49F-4621-B126-629F0997C1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A4D36C63-7D8A-4B55-9A10-0AEC6F889FB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2810F479-9B6F-4B9E-844F-2C72B786338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CC76A57B-565B-4E80-A0BF-1A02F8C0E56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F9CB8695-C063-40D1-BCD6-DC529D09CCE3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36894EEE-9EC0-4DD8-8241-B6313C0705B4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9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DA9FE8D-476B-43C2-BBD7-F96B0DBD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022B4E-95DF-4E63-88D0-2B3574F1F9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4968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下列作品属于“元杂剧”的是？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CE7E01-A13A-49E0-925F-AB8ACAF1DB7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西厢记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ECAE94-D2B7-4053-932D-7308F568D1A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窦娥冤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7085B1-8D92-4A13-9109-9095A0956D7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牡丹亭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C8E801-8AA8-4FB3-B219-CB22F15FF72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桃花扇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068D8B5-09F1-4F16-A950-92E783133E5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B93B0A-5CEF-4879-9166-CED1A2574DA5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707606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1131E58-7154-4A7C-B51F-5217DF00CDF1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564856"/>
            <a:ext cx="514350" cy="514350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2C9678-8599-4A3D-98F5-2BD5A2980BCB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5422106"/>
            <a:ext cx="514350" cy="514350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C85FD35-A66A-4B82-A9D1-E29C3B18C9A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01A4416-B063-411A-A927-F84F9A03A13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F7825E5E-1B1D-4A44-8CFE-7FC810B6FB0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E269DCD1-47E2-450C-9D9B-A3EDF896E0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D15636DF-7C14-4AB0-B1F4-9CC570D1AD62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多选题</a:t>
              </a:r>
            </a:p>
          </p:txBody>
        </p:sp>
        <p:sp>
          <p:nvSpPr>
            <p:cNvPr id="3" name="TipText">
              <a:extLst>
                <a:ext uri="{FF2B5EF4-FFF2-40B4-BE49-F238E27FC236}">
                  <a16:creationId xmlns:a16="http://schemas.microsoft.com/office/drawing/2014/main" id="{BD281138-4476-4114-BA96-138396327E7B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DB941E7-B0E6-463C-B84F-8AB7D4D6C624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7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664302-A8D0-4EB0-ABC0-1CAD4590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504C29-3474-46A9-B157-BB99B3F4DF7B}"/>
              </a:ext>
            </a:extLst>
          </p:cNvPr>
          <p:cNvSpPr txBox="1"/>
          <p:nvPr/>
        </p:nvSpPr>
        <p:spPr>
          <a:xfrm>
            <a:off x="1005840" y="1825675"/>
            <a:ext cx="10200640" cy="2971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      自中国古代，有这么一部戏剧作品，它清末国学大师王国维，在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宋元戏曲史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中。称之为“列之于世界大悲剧中亦无愧色”，这部作品就是关汉卿的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窦娥冤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                             </a:t>
            </a:r>
            <a:endParaRPr lang="zh-CN" alt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001D11-3051-4A03-9DA9-3507342CF7EA}"/>
              </a:ext>
            </a:extLst>
          </p:cNvPr>
          <p:cNvSpPr/>
          <p:nvPr/>
        </p:nvSpPr>
        <p:spPr>
          <a:xfrm>
            <a:off x="4905958" y="668824"/>
            <a:ext cx="1313180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引言</a:t>
            </a:r>
          </a:p>
        </p:txBody>
      </p:sp>
    </p:spTree>
    <p:extLst>
      <p:ext uri="{BB962C8B-B14F-4D97-AF65-F5344CB8AC3E}">
        <p14:creationId xmlns:p14="http://schemas.microsoft.com/office/powerpoint/2010/main" val="56468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664302-A8D0-4EB0-ABC0-1CAD4590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504C29-3474-46A9-B157-BB99B3F4DF7B}"/>
              </a:ext>
            </a:extLst>
          </p:cNvPr>
          <p:cNvSpPr txBox="1"/>
          <p:nvPr/>
        </p:nvSpPr>
        <p:spPr>
          <a:xfrm>
            <a:off x="1950720" y="1561515"/>
            <a:ext cx="8859520" cy="186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列之于世界大悲剧中亦无愧色。</a:t>
            </a:r>
            <a:endParaRPr lang="en-US" altLang="zh-CN" sz="48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                             ——</a:t>
            </a:r>
            <a:r>
              <a:rPr lang="zh-CN" altLang="en-US" sz="3200" b="1" dirty="0"/>
              <a:t>王国维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宋元戏曲史</a:t>
            </a:r>
            <a:r>
              <a:rPr lang="en-US" altLang="zh-CN" sz="3200" b="1" dirty="0"/>
              <a:t>》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7272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C7D8E5-E260-42B7-9283-C4A2DFA1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6B9363-86E2-4EB9-8BA6-F03B4E026728}"/>
              </a:ext>
            </a:extLst>
          </p:cNvPr>
          <p:cNvSpPr txBox="1"/>
          <p:nvPr/>
        </p:nvSpPr>
        <p:spPr>
          <a:xfrm>
            <a:off x="487680" y="1235839"/>
            <a:ext cx="6461760" cy="423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+mn-ea"/>
              </a:rPr>
              <a:t>关汉卿，号已斋（一斋）、已斋叟，元代杂剧家，汉族， </a:t>
            </a:r>
            <a:r>
              <a:rPr lang="zh-CN" altLang="en-US" sz="2600" b="1" dirty="0">
                <a:solidFill>
                  <a:srgbClr val="0070C0"/>
                </a:solidFill>
                <a:latin typeface="+mn-ea"/>
              </a:rPr>
              <a:t>“元曲四大家”之首</a:t>
            </a:r>
            <a:r>
              <a:rPr lang="zh-CN" altLang="en-US" sz="2600" b="1" dirty="0">
                <a:latin typeface="+mn-ea"/>
              </a:rPr>
              <a:t>，被誉“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曲圣</a:t>
            </a:r>
            <a:r>
              <a:rPr lang="zh-CN" altLang="en-US" sz="2600" b="1" dirty="0">
                <a:latin typeface="+mn-ea"/>
              </a:rPr>
              <a:t>”。</a:t>
            </a:r>
            <a:endParaRPr lang="en-US" altLang="zh-CN" sz="26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+mn-ea"/>
              </a:rPr>
              <a:t>关汉卿，一生写了</a:t>
            </a:r>
            <a:r>
              <a:rPr lang="en-US" altLang="zh-CN" sz="2600" b="1" dirty="0">
                <a:latin typeface="+mn-ea"/>
              </a:rPr>
              <a:t>67</a:t>
            </a:r>
            <a:r>
              <a:rPr lang="zh-CN" altLang="en-US" sz="2600" b="1" dirty="0">
                <a:latin typeface="+mn-ea"/>
              </a:rPr>
              <a:t>种杂剧，散曲小令</a:t>
            </a:r>
            <a:r>
              <a:rPr lang="en-US" altLang="zh-CN" sz="2600" b="1" dirty="0">
                <a:latin typeface="+mn-ea"/>
              </a:rPr>
              <a:t>40</a:t>
            </a:r>
            <a:r>
              <a:rPr lang="zh-CN" altLang="en-US" sz="2600" b="1" dirty="0">
                <a:latin typeface="+mn-ea"/>
              </a:rPr>
              <a:t>多首、套数</a:t>
            </a:r>
            <a:r>
              <a:rPr lang="en-US" altLang="zh-CN" sz="2600" b="1" dirty="0">
                <a:latin typeface="+mn-ea"/>
              </a:rPr>
              <a:t>10</a:t>
            </a:r>
            <a:r>
              <a:rPr lang="zh-CN" altLang="en-US" sz="2600" b="1" dirty="0">
                <a:latin typeface="+mn-ea"/>
              </a:rPr>
              <a:t>多首。</a:t>
            </a:r>
            <a:endParaRPr lang="en-US" altLang="zh-CN" sz="26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600" b="1" dirty="0">
                <a:latin typeface="+mn-ea"/>
              </a:rPr>
              <a:t>代表作品有</a:t>
            </a: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《</a:t>
            </a:r>
            <a:r>
              <a:rPr lang="zh-CN" altLang="en-US" sz="2600" b="1" dirty="0">
                <a:solidFill>
                  <a:srgbClr val="7030A0"/>
                </a:solidFill>
                <a:latin typeface="+mn-ea"/>
              </a:rPr>
              <a:t>窦娥冤</a:t>
            </a: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》</a:t>
            </a:r>
            <a:r>
              <a:rPr lang="zh-CN" altLang="en-US" sz="2600" b="1" dirty="0">
                <a:solidFill>
                  <a:srgbClr val="7030A0"/>
                </a:solidFill>
                <a:latin typeface="+mn-ea"/>
              </a:rPr>
              <a:t>、</a:t>
            </a: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《</a:t>
            </a:r>
            <a:r>
              <a:rPr lang="zh-CN" altLang="en-US" sz="2600" b="1" dirty="0">
                <a:solidFill>
                  <a:srgbClr val="7030A0"/>
                </a:solidFill>
                <a:latin typeface="+mn-ea"/>
              </a:rPr>
              <a:t>救风尘</a:t>
            </a: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》</a:t>
            </a:r>
            <a:r>
              <a:rPr lang="zh-CN" altLang="en-US" sz="2600" b="1" dirty="0">
                <a:solidFill>
                  <a:srgbClr val="7030A0"/>
                </a:solidFill>
                <a:latin typeface="+mn-ea"/>
              </a:rPr>
              <a:t>、</a:t>
            </a: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《</a:t>
            </a:r>
            <a:r>
              <a:rPr lang="zh-CN" altLang="en-US" sz="2600" b="1" dirty="0">
                <a:solidFill>
                  <a:srgbClr val="7030A0"/>
                </a:solidFill>
                <a:latin typeface="+mn-ea"/>
              </a:rPr>
              <a:t>拜月亭</a:t>
            </a: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》</a:t>
            </a:r>
            <a:r>
              <a:rPr lang="zh-CN" altLang="en-US" sz="2600" b="1" dirty="0">
                <a:solidFill>
                  <a:srgbClr val="7030A0"/>
                </a:solidFill>
                <a:latin typeface="+mn-ea"/>
              </a:rPr>
              <a:t>、</a:t>
            </a: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《</a:t>
            </a:r>
            <a:r>
              <a:rPr lang="zh-CN" altLang="en-US" sz="2600" b="1" dirty="0">
                <a:solidFill>
                  <a:srgbClr val="7030A0"/>
                </a:solidFill>
                <a:latin typeface="+mn-ea"/>
              </a:rPr>
              <a:t>单刀会</a:t>
            </a: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》</a:t>
            </a:r>
            <a:r>
              <a:rPr lang="zh-CN" altLang="en-US" sz="2600" b="1" dirty="0">
                <a:latin typeface="+mn-ea"/>
              </a:rPr>
              <a:t>等；</a:t>
            </a:r>
            <a:endParaRPr lang="en-US" altLang="zh-CN" sz="2600" b="1" dirty="0"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CA12BF-84B5-47F0-88CD-1166FE3CE53A}"/>
              </a:ext>
            </a:extLst>
          </p:cNvPr>
          <p:cNvSpPr/>
          <p:nvPr/>
        </p:nvSpPr>
        <p:spPr>
          <a:xfrm>
            <a:off x="2695783" y="374184"/>
            <a:ext cx="24416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作者简介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82A818A-A93D-4692-A553-01C84451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84" y="1356454"/>
            <a:ext cx="4715076" cy="3327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281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C7D8E5-E260-42B7-9283-C4A2DFA1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6B9363-86E2-4EB9-8BA6-F03B4E026728}"/>
              </a:ext>
            </a:extLst>
          </p:cNvPr>
          <p:cNvSpPr txBox="1"/>
          <p:nvPr/>
        </p:nvSpPr>
        <p:spPr>
          <a:xfrm>
            <a:off x="670560" y="1652399"/>
            <a:ext cx="6268720" cy="3360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经典形象</a:t>
            </a:r>
            <a:r>
              <a:rPr lang="zh-CN" altLang="en-US" sz="2400" b="1" dirty="0">
                <a:latin typeface="+mn-ea"/>
              </a:rPr>
              <a:t>“我却是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蒸不烂、煮不熟、捶不匾、炒不爆</a:t>
            </a:r>
            <a:r>
              <a:rPr lang="zh-CN" altLang="en-US" sz="2400" b="1" dirty="0">
                <a:latin typeface="+mn-ea"/>
              </a:rPr>
              <a:t>、响珰珰一粒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铜豌豆</a:t>
            </a:r>
            <a:r>
              <a:rPr lang="zh-CN" altLang="en-US" sz="2400" b="1" dirty="0">
                <a:latin typeface="+mn-ea"/>
              </a:rPr>
              <a:t>”（</a:t>
            </a:r>
            <a:r>
              <a:rPr lang="en-US" altLang="zh-CN" sz="2400" b="1" dirty="0">
                <a:latin typeface="+mn-ea"/>
              </a:rPr>
              <a:t>〈</a:t>
            </a:r>
            <a:r>
              <a:rPr lang="zh-CN" altLang="en-US" sz="2400" b="1" dirty="0">
                <a:latin typeface="+mn-ea"/>
              </a:rPr>
              <a:t>不伏老</a:t>
            </a:r>
            <a:r>
              <a:rPr lang="en-US" altLang="zh-CN" sz="2400" b="1" dirty="0">
                <a:latin typeface="+mn-ea"/>
              </a:rPr>
              <a:t>〉</a:t>
            </a:r>
            <a:r>
              <a:rPr lang="zh-CN" altLang="en-US" sz="2400" b="1" dirty="0">
                <a:latin typeface="+mn-ea"/>
              </a:rPr>
              <a:t>）</a:t>
            </a:r>
            <a:endParaRPr lang="en-US" altLang="zh-CN" sz="24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i="0" dirty="0">
                <a:solidFill>
                  <a:srgbClr val="0F0F0F"/>
                </a:solidFill>
                <a:effectLst/>
                <a:latin typeface="+mn-ea"/>
              </a:rPr>
              <a:t>“关一斋，字汉卿，燕人。</a:t>
            </a:r>
            <a:r>
              <a:rPr lang="zh-CN" altLang="en-US" sz="2400" b="1" i="0" dirty="0">
                <a:solidFill>
                  <a:schemeClr val="accent4">
                    <a:lumMod val="75000"/>
                  </a:schemeClr>
                </a:solidFill>
                <a:effectLst/>
                <a:latin typeface="+mn-ea"/>
              </a:rPr>
              <a:t>生而倜傥，博学能文。滑稽多智，蕴藉风流</a:t>
            </a:r>
            <a:r>
              <a:rPr lang="zh-CN" altLang="en-US" sz="2400" b="1" i="0" dirty="0">
                <a:solidFill>
                  <a:srgbClr val="0F0F0F"/>
                </a:solidFill>
                <a:effectLst/>
                <a:latin typeface="+mn-ea"/>
              </a:rPr>
              <a:t>，为一时之冠。是时文翰晦盲，不能独振，淹于辞章者久矣。（</a:t>
            </a:r>
            <a:r>
              <a:rPr lang="en-US" altLang="zh-CN" sz="2400" b="1" dirty="0">
                <a:solidFill>
                  <a:srgbClr val="0F0F0F"/>
                </a:solidFill>
                <a:latin typeface="+mn-ea"/>
              </a:rPr>
              <a:t>《</a:t>
            </a:r>
            <a:r>
              <a:rPr lang="zh-CN" altLang="en-US" sz="2400" b="1" dirty="0">
                <a:solidFill>
                  <a:srgbClr val="0F0F0F"/>
                </a:solidFill>
                <a:latin typeface="+mn-ea"/>
              </a:rPr>
              <a:t>析津志辑佚</a:t>
            </a:r>
            <a:r>
              <a:rPr lang="en-US" altLang="zh-CN" sz="2400" b="1" dirty="0">
                <a:solidFill>
                  <a:srgbClr val="0F0F0F"/>
                </a:solidFill>
                <a:latin typeface="+mn-ea"/>
              </a:rPr>
              <a:t>·</a:t>
            </a:r>
            <a:r>
              <a:rPr lang="zh-CN" altLang="en-US" sz="2400" b="1" dirty="0">
                <a:solidFill>
                  <a:srgbClr val="0F0F0F"/>
                </a:solidFill>
                <a:latin typeface="+mn-ea"/>
              </a:rPr>
              <a:t>名宦</a:t>
            </a:r>
            <a:r>
              <a:rPr lang="en-US" altLang="zh-CN" sz="2400" b="1" dirty="0">
                <a:solidFill>
                  <a:srgbClr val="0F0F0F"/>
                </a:solidFill>
                <a:latin typeface="+mn-ea"/>
              </a:rPr>
              <a:t>》</a:t>
            </a:r>
            <a:r>
              <a:rPr lang="zh-CN" altLang="en-US" sz="2400" b="1" dirty="0">
                <a:solidFill>
                  <a:srgbClr val="0F0F0F"/>
                </a:solidFill>
                <a:latin typeface="+mn-ea"/>
              </a:rPr>
              <a:t>）</a:t>
            </a:r>
            <a:endParaRPr lang="en-US" altLang="zh-CN" sz="2400" b="1" dirty="0">
              <a:solidFill>
                <a:srgbClr val="0F0F0F"/>
              </a:solidFill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CA12BF-84B5-47F0-88CD-1166FE3CE53A}"/>
              </a:ext>
            </a:extLst>
          </p:cNvPr>
          <p:cNvSpPr/>
          <p:nvPr/>
        </p:nvSpPr>
        <p:spPr>
          <a:xfrm>
            <a:off x="2797383" y="475784"/>
            <a:ext cx="24416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作者简介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82A818A-A93D-4692-A553-01C84451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98" y="1957119"/>
            <a:ext cx="4109542" cy="2899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067282E-CC0C-434D-B366-381F1953524A}"/>
              </a:ext>
            </a:extLst>
          </p:cNvPr>
          <p:cNvSpPr txBox="1"/>
          <p:nvPr/>
        </p:nvSpPr>
        <p:spPr>
          <a:xfrm>
            <a:off x="754380" y="5172831"/>
            <a:ext cx="9293860" cy="59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0F0F0F"/>
                </a:solidFill>
                <a:latin typeface="+mn-ea"/>
              </a:rPr>
              <a:t>“关汉卿，大都人，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太医院尹</a:t>
            </a:r>
            <a:r>
              <a:rPr lang="zh-CN" altLang="en-US" sz="2400" b="1" dirty="0">
                <a:solidFill>
                  <a:srgbClr val="0F0F0F"/>
                </a:solidFill>
                <a:latin typeface="+mn-ea"/>
              </a:rPr>
              <a:t>，号已斋叟”（钟嗣成</a:t>
            </a:r>
            <a:r>
              <a:rPr lang="en-US" altLang="zh-CN" sz="2400" b="1" dirty="0">
                <a:solidFill>
                  <a:srgbClr val="0F0F0F"/>
                </a:solidFill>
                <a:latin typeface="+mn-ea"/>
              </a:rPr>
              <a:t>《</a:t>
            </a:r>
            <a:r>
              <a:rPr lang="zh-CN" altLang="en-US" sz="2400" b="1" dirty="0">
                <a:solidFill>
                  <a:srgbClr val="0F0F0F"/>
                </a:solidFill>
                <a:latin typeface="+mn-ea"/>
              </a:rPr>
              <a:t>灵鬼簿</a:t>
            </a:r>
            <a:r>
              <a:rPr lang="en-US" altLang="zh-CN" sz="2400" b="1" dirty="0">
                <a:solidFill>
                  <a:srgbClr val="0F0F0F"/>
                </a:solidFill>
                <a:latin typeface="+mn-ea"/>
              </a:rPr>
              <a:t>》</a:t>
            </a:r>
            <a:r>
              <a:rPr lang="zh-CN" altLang="en-US" sz="2400" b="1" dirty="0">
                <a:solidFill>
                  <a:srgbClr val="0F0F0F"/>
                </a:solidFill>
                <a:latin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3484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C7949C-BFC5-4825-BD47-6681EB5B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0F1A9A-47D5-414E-A164-DCFB3D43F0E9}"/>
              </a:ext>
            </a:extLst>
          </p:cNvPr>
          <p:cNvSpPr txBox="1"/>
          <p:nvPr/>
        </p:nvSpPr>
        <p:spPr>
          <a:xfrm>
            <a:off x="1158240" y="1538516"/>
            <a:ext cx="9794240" cy="455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/>
              <a:t>关汉卿是一位杰出的戏剧艺术家，他的悲剧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窦娥冤</a:t>
            </a:r>
            <a:r>
              <a:rPr lang="en-US" altLang="zh-CN" sz="2800" b="1" dirty="0"/>
              <a:t>》“</a:t>
            </a:r>
            <a:r>
              <a:rPr lang="zh-CN" altLang="en-US" sz="2800" b="1" dirty="0"/>
              <a:t>列之于世界大悲剧中亦无愧色” ，是中国古典悲剧的典范；他的喜剧轻松、风趣、幽默，是后代喜剧的楷模，被誉为“曲圣”</a:t>
            </a:r>
            <a:endParaRPr lang="en-US" altLang="zh-CN" sz="28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b="1" dirty="0"/>
              <a:t>在世界文学艺术史上，享有 “中国的莎士比亚”之称； </a:t>
            </a:r>
            <a:r>
              <a:rPr lang="en-US" altLang="zh-CN" sz="2800" b="1" dirty="0"/>
              <a:t>1958</a:t>
            </a:r>
            <a:r>
              <a:rPr lang="zh-CN" altLang="en-US" sz="2800" b="1" dirty="0"/>
              <a:t>年还被誉为与达芬奇拥有同样地位的“世界十大文化名人”之一。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3051D4-40B3-44D0-954A-C5919160ADF4}"/>
              </a:ext>
            </a:extLst>
          </p:cNvPr>
          <p:cNvSpPr/>
          <p:nvPr/>
        </p:nvSpPr>
        <p:spPr>
          <a:xfrm>
            <a:off x="2797383" y="475784"/>
            <a:ext cx="24416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noProof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影响地位</a:t>
            </a:r>
          </a:p>
        </p:txBody>
      </p:sp>
    </p:spTree>
    <p:extLst>
      <p:ext uri="{BB962C8B-B14F-4D97-AF65-F5344CB8AC3E}">
        <p14:creationId xmlns:p14="http://schemas.microsoft.com/office/powerpoint/2010/main" val="1175670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MultipleChoiceMA"/>
  <p:tag name="RAINPROBLEM" val="MultipleChoiceMA"/>
  <p:tag name="PROBLEMSCORE_HALF" val="0.0"/>
  <p:tag name="PROBLEMSCORE" val="1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MA"/>
  <p:tag name="RAINBULLET" val="Correc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Correct"/>
  <p:tag name="RAINPROBLEMTYPE" val="MultipleChoice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MultipleChoiceM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BULLET" val="Wrong"/>
  <p:tag name="RAINPROBLEMTYPE" val="MultipleChoiceM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M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3499</Words>
  <Application>Microsoft Office PowerPoint</Application>
  <PresentationFormat>宽屏</PresentationFormat>
  <Paragraphs>243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����</vt:lpstr>
      <vt:lpstr>等线</vt:lpstr>
      <vt:lpstr>等线 Light</vt:lpstr>
      <vt:lpstr>宋体</vt:lpstr>
      <vt:lpstr>微软雅黑</vt:lpstr>
      <vt:lpstr>微软雅黑</vt:lpstr>
      <vt:lpstr>微软雅黑</vt:lpstr>
      <vt:lpstr>Arial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wj3169@163.com</dc:creator>
  <cp:lastModifiedBy>wj3169@163.com</cp:lastModifiedBy>
  <cp:revision>451</cp:revision>
  <dcterms:created xsi:type="dcterms:W3CDTF">2020-10-26T02:25:31Z</dcterms:created>
  <dcterms:modified xsi:type="dcterms:W3CDTF">2021-11-29T01:16:47Z</dcterms:modified>
</cp:coreProperties>
</file>