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EG&amp;access=215967316" ContentType="image/jpeg"/>
  <Default Extension="jpg" ContentType="image/jpeg"/>
  <Default Extension="jpg-mobile" ContentType="image/jpeg"/>
  <Default Extension="png" ContentType="image/png"/>
  <Default Extension="png!200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633" r:id="rId2"/>
    <p:sldId id="639" r:id="rId3"/>
    <p:sldId id="640" r:id="rId4"/>
    <p:sldId id="641" r:id="rId5"/>
    <p:sldId id="643" r:id="rId6"/>
    <p:sldId id="644" r:id="rId7"/>
    <p:sldId id="645" r:id="rId8"/>
    <p:sldId id="646" r:id="rId9"/>
    <p:sldId id="647" r:id="rId10"/>
    <p:sldId id="648" r:id="rId11"/>
    <p:sldId id="655" r:id="rId12"/>
    <p:sldId id="574" r:id="rId13"/>
    <p:sldId id="650" r:id="rId14"/>
    <p:sldId id="651" r:id="rId15"/>
    <p:sldId id="600" r:id="rId16"/>
    <p:sldId id="649" r:id="rId17"/>
    <p:sldId id="642" r:id="rId18"/>
    <p:sldId id="599" r:id="rId19"/>
    <p:sldId id="601" r:id="rId20"/>
    <p:sldId id="659" r:id="rId21"/>
    <p:sldId id="660" r:id="rId22"/>
    <p:sldId id="657" r:id="rId23"/>
    <p:sldId id="634" r:id="rId24"/>
    <p:sldId id="635" r:id="rId25"/>
    <p:sldId id="637" r:id="rId26"/>
    <p:sldId id="636" r:id="rId27"/>
    <p:sldId id="658" r:id="rId28"/>
    <p:sldId id="674" r:id="rId29"/>
    <p:sldId id="661" r:id="rId30"/>
    <p:sldId id="667" r:id="rId31"/>
    <p:sldId id="606" r:id="rId32"/>
    <p:sldId id="623" r:id="rId33"/>
    <p:sldId id="622" r:id="rId34"/>
    <p:sldId id="607" r:id="rId35"/>
    <p:sldId id="608" r:id="rId36"/>
    <p:sldId id="672" r:id="rId37"/>
    <p:sldId id="668" r:id="rId38"/>
    <p:sldId id="630" r:id="rId39"/>
    <p:sldId id="670" r:id="rId40"/>
    <p:sldId id="631" r:id="rId41"/>
    <p:sldId id="671" r:id="rId42"/>
    <p:sldId id="625" r:id="rId43"/>
    <p:sldId id="626" r:id="rId44"/>
    <p:sldId id="632" r:id="rId45"/>
    <p:sldId id="663" r:id="rId46"/>
    <p:sldId id="664" r:id="rId47"/>
    <p:sldId id="611" r:id="rId48"/>
    <p:sldId id="665" r:id="rId49"/>
    <p:sldId id="666" r:id="rId50"/>
    <p:sldId id="612" r:id="rId51"/>
    <p:sldId id="578" r:id="rId52"/>
    <p:sldId id="673" r:id="rId53"/>
    <p:sldId id="609" r:id="rId54"/>
    <p:sldId id="592" r:id="rId55"/>
  </p:sldIdLst>
  <p:sldSz cx="1188085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j3169@163.com" initials="w" lastIdx="2" clrIdx="0">
    <p:extLst>
      <p:ext uri="{19B8F6BF-5375-455C-9EA6-DF929625EA0E}">
        <p15:presenceInfo xmlns:p15="http://schemas.microsoft.com/office/powerpoint/2012/main" userId="bdaf22e09ecb8a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3300"/>
    <a:srgbClr val="FFFFCC"/>
    <a:srgbClr val="33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0" d="100"/>
          <a:sy n="80" d="100"/>
        </p:scale>
        <p:origin x="216" y="52"/>
      </p:cViewPr>
      <p:guideLst>
        <p:guide orient="horz" pos="2169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57238" y="1143000"/>
            <a:ext cx="5343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62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12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64606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94043" y="274639"/>
            <a:ext cx="10692765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621" y="1709738"/>
            <a:ext cx="10247233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2" y="1600201"/>
            <a:ext cx="5239455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47353" y="1600201"/>
            <a:ext cx="5239455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6488" y="1778438"/>
            <a:ext cx="4749197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56488" y="2665379"/>
            <a:ext cx="4749197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97256" y="1778438"/>
            <a:ext cx="477258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97256" y="2665379"/>
            <a:ext cx="477258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4059046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0909" y="457201"/>
            <a:ext cx="601468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405904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94043" y="6245225"/>
            <a:ext cx="2772198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059291" y="6245225"/>
            <a:ext cx="376226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514609" y="6245225"/>
            <a:ext cx="2772198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&amp;access=215967316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-mobile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!200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so.com/doc/6644762-6858577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eb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36.tm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08377" y="1628800"/>
            <a:ext cx="4392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走进古歌谣</a:t>
            </a:r>
            <a:endParaRPr lang="zh-CN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C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3">
            <a:extLst>
              <a:ext uri="{FF2B5EF4-FFF2-40B4-BE49-F238E27FC236}">
                <a16:creationId xmlns:a16="http://schemas.microsoft.com/office/drawing/2014/main" id="{5E4D804E-0BF2-495F-A810-6D976EF3861A}"/>
              </a:ext>
            </a:extLst>
          </p:cNvPr>
          <p:cNvSpPr txBox="1">
            <a:spLocks/>
          </p:cNvSpPr>
          <p:nvPr/>
        </p:nvSpPr>
        <p:spPr>
          <a:xfrm>
            <a:off x="5220345" y="2996952"/>
            <a:ext cx="5160388" cy="769441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numCol="1" anchor="b">
            <a:sp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US" altLang="zh-CN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rgbClr val="FFFFFF"/>
                  </a:glow>
                </a:effectLst>
                <a:ea typeface="华文隶书" panose="02010800040101010101" charset="-122"/>
              </a:rPr>
              <a:t>——</a:t>
            </a:r>
            <a:r>
              <a:rPr lang="zh-CN" altLang="en-US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rgbClr val="FFFFFF"/>
                  </a:glow>
                </a:effectLst>
                <a:ea typeface="华文隶书" panose="02010800040101010101" charset="-122"/>
              </a:rPr>
              <a:t>感受古歌谣之美</a:t>
            </a:r>
            <a:endParaRPr lang="zh-CN" altLang="en-US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rgbClr val="FFFFFF"/>
                </a:glo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6DA2FC-DFD5-4A78-A07B-45E8CC96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61" y="1772816"/>
            <a:ext cx="3096344" cy="31764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ED8104-ECB4-444A-81B3-9C3631F2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29" y="1700808"/>
            <a:ext cx="3384376" cy="3222055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60680B-3D58-4AD5-978A-0A4DC863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</p:spTree>
    <p:extLst>
      <p:ext uri="{BB962C8B-B14F-4D97-AF65-F5344CB8AC3E}">
        <p14:creationId xmlns:p14="http://schemas.microsoft.com/office/powerpoint/2010/main" val="8191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19E2E1-03BD-447E-A8C0-71A7FF99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7E499FA-F531-4193-A61D-616EB09C04C5}"/>
              </a:ext>
            </a:extLst>
          </p:cNvPr>
          <p:cNvSpPr/>
          <p:nvPr/>
        </p:nvSpPr>
        <p:spPr>
          <a:xfrm>
            <a:off x="2772073" y="980728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诗歌起源于劳动</a:t>
            </a:r>
            <a:endParaRPr lang="zh-CN" altLang="en-US" sz="4000" b="1" cap="none" spc="0" dirty="0">
              <a:ln w="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089E28D-A8CF-4B84-ACC7-76D9D976D2BB}"/>
              </a:ext>
            </a:extLst>
          </p:cNvPr>
          <p:cNvSpPr txBox="1">
            <a:spLocks/>
          </p:cNvSpPr>
          <p:nvPr/>
        </p:nvSpPr>
        <p:spPr>
          <a:xfrm>
            <a:off x="8604721" y="980728"/>
            <a:ext cx="2376264" cy="43204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</a:ln>
        </p:spPr>
        <p:txBody>
          <a:bodyPr anchor="t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源于劳动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减轻疲劳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口头传播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集体创作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节拍韵律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u"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endParaRPr lang="zh-CN" altLang="en-US" sz="2400" b="1" dirty="0">
              <a:solidFill>
                <a:schemeClr val="accent4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CAC0F3-D629-4E27-A2F7-51D16DBE2101}"/>
              </a:ext>
            </a:extLst>
          </p:cNvPr>
          <p:cNvSpPr txBox="1"/>
          <p:nvPr/>
        </p:nvSpPr>
        <p:spPr>
          <a:xfrm>
            <a:off x="755849" y="2060848"/>
            <a:ext cx="7488832" cy="2878306"/>
          </a:xfrm>
          <a:prstGeom prst="round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中国最早的诗歌，是伴随着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劳动号子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，其实用目的是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减轻疲劳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，其创作形式是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口头创作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集体创作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，其创作特点是有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简单的节拍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韵律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4D329BE-DADA-4B69-A762-DBE01FCE060A}"/>
              </a:ext>
            </a:extLst>
          </p:cNvPr>
          <p:cNvCxnSpPr>
            <a:cxnSpLocks/>
          </p:cNvCxnSpPr>
          <p:nvPr/>
        </p:nvCxnSpPr>
        <p:spPr>
          <a:xfrm>
            <a:off x="8388697" y="2132856"/>
            <a:ext cx="0" cy="25922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87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18F1C2-1661-44CB-A5A7-D8E6E73A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E5932A-02DD-49E3-90FA-7E39FFFDE690}"/>
              </a:ext>
            </a:extLst>
          </p:cNvPr>
          <p:cNvSpPr txBox="1"/>
          <p:nvPr/>
        </p:nvSpPr>
        <p:spPr>
          <a:xfrm>
            <a:off x="755849" y="404664"/>
            <a:ext cx="10801200" cy="1955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弹歌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：断竹，续竹；飞土，逐肉。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（《吴越春秋》）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归妹·上六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：女承筐，无实；士刲</a:t>
            </a:r>
            <a:r>
              <a:rPr lang="en-US" altLang="zh-CN" sz="1400" b="1" kern="10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ku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ī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羊，无血。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（《易经·归妹·上六》）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蜡辞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：土反其宅，水归其壑，昆虫毋作，草木归其泽！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（《礼记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郊特牲》）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161F79-77F5-4C71-8BDD-2A5248812FC9}"/>
              </a:ext>
            </a:extLst>
          </p:cNvPr>
          <p:cNvSpPr txBox="1"/>
          <p:nvPr/>
        </p:nvSpPr>
        <p:spPr>
          <a:xfrm>
            <a:off x="5940425" y="2564904"/>
            <a:ext cx="5040560" cy="3545516"/>
          </a:xfrm>
          <a:prstGeom prst="snip2DiagRect">
            <a:avLst>
              <a:gd name="adj1" fmla="val 12179"/>
              <a:gd name="adj2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en-US" sz="20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上面几首古歌谣，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一个写</a:t>
            </a:r>
            <a:r>
              <a:rPr lang="zh-CN" altLang="zh-CN" sz="2400" b="1" kern="100" dirty="0">
                <a:solidFill>
                  <a:srgbClr val="7030A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渔猎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，一个写</a:t>
            </a:r>
            <a:r>
              <a:rPr lang="zh-CN" altLang="zh-CN" sz="2400" b="1" kern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游牧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，一个写</a:t>
            </a:r>
            <a:r>
              <a:rPr lang="zh-CN" altLang="zh-CN" sz="2400" b="1" kern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农祭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，都是和劳动生产有关的。正</a:t>
            </a:r>
            <a:r>
              <a:rPr lang="zh-CN" altLang="en-US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后世</a:t>
            </a:r>
            <a:r>
              <a:rPr lang="zh-CN" altLang="zh-CN" sz="2400" b="1" kern="10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何休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所说“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饥者歌其食，劳者歌其事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zh-CN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7F82A7-B5FD-4EF9-A4CD-69C05669F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05" y="2564904"/>
            <a:ext cx="381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DEB53EC-59DA-45F0-A1AF-891D83CA0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85" y="1124260"/>
            <a:ext cx="3225229" cy="57337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C0EF8A6-1CC5-4D06-AB3E-F586657F7B2F}"/>
              </a:ext>
            </a:extLst>
          </p:cNvPr>
          <p:cNvSpPr/>
          <p:nvPr/>
        </p:nvSpPr>
        <p:spPr>
          <a:xfrm>
            <a:off x="4500265" y="260648"/>
            <a:ext cx="252028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zh-CN" altLang="en-US" sz="54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弹歌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3" y="1340768"/>
            <a:ext cx="10692765" cy="535932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断竹，续竹；飞土，逐宍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黄帝时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狩猎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歌曲</a:t>
            </a:r>
            <a:r>
              <a:rPr lang="zh-CN" altLang="en-US" sz="28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en-US" altLang="zh-CN" sz="28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断竹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：砍来竹子。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续竹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：制成弓箭。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飞土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：射出弹丸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逐宍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逐击鸟兽。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82E063-068D-48BE-9860-C0AE4E09B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14" y="1124259"/>
            <a:ext cx="3225229" cy="5733741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F911829-7144-4510-B948-3942B585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93" y="6309320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</p:spTree>
    <p:extLst>
      <p:ext uri="{BB962C8B-B14F-4D97-AF65-F5344CB8AC3E}">
        <p14:creationId xmlns:p14="http://schemas.microsoft.com/office/powerpoint/2010/main" val="82955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C0EF8A6-1CC5-4D06-AB3E-F586657F7B2F}"/>
              </a:ext>
            </a:extLst>
          </p:cNvPr>
          <p:cNvSpPr/>
          <p:nvPr/>
        </p:nvSpPr>
        <p:spPr>
          <a:xfrm>
            <a:off x="3348137" y="620688"/>
            <a:ext cx="2205987" cy="629836"/>
          </a:xfrm>
          <a:prstGeom prst="rect">
            <a:avLst/>
          </a:prstGeom>
          <a:noFill/>
        </p:spPr>
        <p:txBody>
          <a:bodyPr wrap="none" lIns="89106" tIns="44553" rIns="89106" bIns="44553">
            <a:spAutoFit/>
          </a:bodyPr>
          <a:lstStyle/>
          <a:p>
            <a:pPr algn="ctr"/>
            <a:r>
              <a:rPr lang="zh-CN" altLang="en-US" sz="3508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周易</a:t>
            </a:r>
            <a:r>
              <a:rPr lang="en-US" altLang="zh-CN" sz="3508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宋体" panose="02010600030101010101" pitchFamily="2" charset="-122"/>
              </a:rPr>
              <a:t>•</a:t>
            </a:r>
            <a:r>
              <a:rPr lang="zh-CN" altLang="en-US" sz="3508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归妹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57" y="1412776"/>
            <a:ext cx="6480720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归妹上六爻词：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女承筐，无实，士刲羊，无血。</a:t>
            </a:r>
            <a:endParaRPr lang="en-US" altLang="zh-CN" sz="2800" b="1" dirty="0">
              <a:solidFill>
                <a:srgbClr val="FF0000"/>
              </a:solidFill>
              <a:effectLst>
                <a:glow rad="101600">
                  <a:srgbClr val="FF33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这是一首游牧民族歌曲。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展现了男男女女一起剪羊毛的场景。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男子技术熟练轻巧，羊毛柔软轻盈，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语言精炼，情感喜悦</a:t>
            </a:r>
            <a:r>
              <a:rPr lang="zh-CN" altLang="en-US" sz="28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en-US" altLang="zh-CN" sz="28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B14619E2-81D0-4564-98C8-442B2BC0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4148F8-1CEA-4869-A4C2-252A11C1B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61" y="1556792"/>
            <a:ext cx="3118723" cy="453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3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C0EF8A6-1CC5-4D06-AB3E-F586657F7B2F}"/>
              </a:ext>
            </a:extLst>
          </p:cNvPr>
          <p:cNvSpPr/>
          <p:nvPr/>
        </p:nvSpPr>
        <p:spPr>
          <a:xfrm>
            <a:off x="3912869" y="589025"/>
            <a:ext cx="1328092" cy="689820"/>
          </a:xfrm>
          <a:prstGeom prst="rect">
            <a:avLst/>
          </a:prstGeom>
          <a:noFill/>
        </p:spPr>
        <p:txBody>
          <a:bodyPr wrap="none" lIns="89106" tIns="44553" rIns="89106" bIns="44553">
            <a:spAutoFit/>
          </a:bodyPr>
          <a:lstStyle/>
          <a:p>
            <a:pPr algn="ctr"/>
            <a:r>
              <a:rPr lang="zh-CN" altLang="en-US" sz="3898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蜡 辞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3" y="1412776"/>
            <a:ext cx="8011707" cy="42423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3021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礼记</a:t>
            </a:r>
            <a:r>
              <a:rPr lang="en-US" altLang="zh-CN" sz="3021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zh-CN" sz="3021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郊特牲：</a:t>
            </a:r>
            <a:endParaRPr lang="en-US" altLang="zh-CN" sz="3021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118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33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土反其宅，水归其壑，昆虫勿作，草木归其泽。</a:t>
            </a:r>
            <a:endParaRPr lang="en-US" altLang="zh-CN" sz="3300" b="1" dirty="0">
              <a:solidFill>
                <a:srgbClr val="FF0000"/>
              </a:solidFill>
              <a:effectLst>
                <a:glow rad="101600">
                  <a:srgbClr val="FF33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风沙不要作恶，泥土返回原处；</a:t>
            </a:r>
            <a:endParaRPr lang="en-US" altLang="zh-CN" sz="3216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河水不要泛滥，回到沟壑；</a:t>
            </a:r>
            <a:endParaRPr lang="en-US" altLang="zh-CN" sz="3216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昆虫不要繁殖成灾；</a:t>
            </a:r>
            <a:endParaRPr lang="en-US" altLang="zh-CN" sz="3216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3216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野草丛木回到沼泽中去，不要生长在农田里。</a:t>
            </a: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B14619E2-81D0-4564-98C8-442B2BC0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48C6AA-5DB5-4210-BC39-89B31DF8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681" y="2204864"/>
            <a:ext cx="3123365" cy="3090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F3B9EB-C053-4F04-A50E-85DD0AEA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D8110C-8F7F-4878-9AA8-0E8B66824DEA}"/>
              </a:ext>
            </a:extLst>
          </p:cNvPr>
          <p:cNvSpPr txBox="1"/>
          <p:nvPr/>
        </p:nvSpPr>
        <p:spPr>
          <a:xfrm>
            <a:off x="827857" y="476672"/>
            <a:ext cx="10369152" cy="295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可见，最原始的诗歌，是伴随着劳动而产生的口头创作。最原始的诗歌，是带有一定节奏和韵律。其实用目的是减轻疲劳，其创作形式是口头创作和集体创作，其创作特点是有简单的节拍和韵律。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557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F57B3F7-32EA-478C-99D3-C13094DBB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25" y="1700808"/>
            <a:ext cx="10837204" cy="286764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2667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在劳动中，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产生了</a:t>
            </a:r>
            <a:r>
              <a:rPr lang="zh-CN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有节奏的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表现</a:t>
            </a:r>
            <a:r>
              <a:rPr lang="zh-CN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歌谣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模拟劳动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动物动作的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舞蹈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这就使得原始古歌谣具有了另一个重要特点和传统，那就是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诗、乐、舞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的结合，诗乐舞的三位一体。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3B1953-C9ED-4E9E-939E-C681C0FB117A}"/>
              </a:ext>
            </a:extLst>
          </p:cNvPr>
          <p:cNvSpPr/>
          <p:nvPr/>
        </p:nvSpPr>
        <p:spPr>
          <a:xfrm>
            <a:off x="3204121" y="4005064"/>
            <a:ext cx="4134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诗乐舞三位一体</a:t>
            </a:r>
            <a:endParaRPr lang="zh-CN" alt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77257BB-72C1-4433-AB4B-6881BB00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217" y="6379129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</p:spTree>
    <p:extLst>
      <p:ext uri="{BB962C8B-B14F-4D97-AF65-F5344CB8AC3E}">
        <p14:creationId xmlns:p14="http://schemas.microsoft.com/office/powerpoint/2010/main" val="342101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77257BB-72C1-4433-AB4B-6881BB00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5999" y="6303839"/>
            <a:ext cx="3666253" cy="464096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19F5E0-9DB2-4B62-A4B5-D2FA7C352019}"/>
              </a:ext>
            </a:extLst>
          </p:cNvPr>
          <p:cNvSpPr txBox="1"/>
          <p:nvPr/>
        </p:nvSpPr>
        <p:spPr>
          <a:xfrm>
            <a:off x="425731" y="1647593"/>
            <a:ext cx="6781985" cy="320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9899">
              <a:lnSpc>
                <a:spcPct val="150000"/>
              </a:lnSpc>
              <a:defRPr/>
            </a:pPr>
            <a:r>
              <a:rPr lang="en-US" altLang="zh-CN" sz="272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72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昔葛天氏之乐，</a:t>
            </a:r>
            <a:r>
              <a:rPr lang="zh-CN" altLang="zh-CN" sz="28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三人操牛尾，投足以歌八阕</a:t>
            </a:r>
            <a:r>
              <a:rPr lang="zh-CN" altLang="zh-CN" sz="272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：一曰“载民”，二曰“玄鸟”，三曰“遂草木”，四曰“奋五谷”，五曰“敬天常”，六曰“建帝功”，七曰“依地德”，八曰“总禽兽之极”。</a:t>
            </a:r>
            <a:r>
              <a:rPr lang="zh-CN" altLang="en-US" sz="233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339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《吕氏春秋</a:t>
            </a:r>
            <a:r>
              <a:rPr lang="en-US" altLang="zh-CN" sz="2339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zh-CN" sz="233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古乐篇》</a:t>
            </a:r>
            <a:r>
              <a:rPr lang="zh-CN" altLang="en-US" sz="233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72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111D192-A85A-4C7C-B996-0D7E82774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27" y="1762940"/>
            <a:ext cx="4243400" cy="29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BD629C4-0B7F-4C66-A21E-F9DD20D8BABB}"/>
              </a:ext>
            </a:extLst>
          </p:cNvPr>
          <p:cNvSpPr/>
          <p:nvPr/>
        </p:nvSpPr>
        <p:spPr>
          <a:xfrm>
            <a:off x="611833" y="404664"/>
            <a:ext cx="10801200" cy="243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7B0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昔葛天氏之乐，三人操牛尾，投足以歌八阕：一曰“载民”，二曰“玄鸟”，三曰“遂草木”，四曰“奋五谷”，五曰“敬天常”，六曰“建帝功”，七曰“依地德”，八曰“总禽兽之极”。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000" b="1" dirty="0">
                <a:solidFill>
                  <a:srgbClr val="7B0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《吕氏春秋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zh-CN" sz="2000" b="1" dirty="0">
                <a:solidFill>
                  <a:srgbClr val="7B0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古乐篇》</a:t>
            </a:r>
            <a:r>
              <a:rPr lang="zh-CN" altLang="en-US" sz="2000" b="1" dirty="0">
                <a:solidFill>
                  <a:srgbClr val="7B0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流程图: 可选过程 6">
            <a:extLst>
              <a:ext uri="{FF2B5EF4-FFF2-40B4-BE49-F238E27FC236}">
                <a16:creationId xmlns:a16="http://schemas.microsoft.com/office/drawing/2014/main" id="{885BD1DB-69FB-49AB-A0DD-98EB445EFA53}"/>
              </a:ext>
            </a:extLst>
          </p:cNvPr>
          <p:cNvSpPr/>
          <p:nvPr/>
        </p:nvSpPr>
        <p:spPr>
          <a:xfrm>
            <a:off x="323801" y="3068960"/>
            <a:ext cx="7848872" cy="2878306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葛天氏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传说中的部落首领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。八阙：八支曲子。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操牛尾：歌舞时手里拿着牛尾作为道具。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投足：指舞姿表现出的奋发振起之状。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内容：歌颂祖先，劳动场景，祭祀神灵等。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流程图: 可选过程 8">
            <a:extLst>
              <a:ext uri="{FF2B5EF4-FFF2-40B4-BE49-F238E27FC236}">
                <a16:creationId xmlns:a16="http://schemas.microsoft.com/office/drawing/2014/main" id="{38E61A80-9BFC-45AB-A996-B6D8DE899B9C}"/>
              </a:ext>
            </a:extLst>
          </p:cNvPr>
          <p:cNvSpPr/>
          <p:nvPr/>
        </p:nvSpPr>
        <p:spPr>
          <a:xfrm>
            <a:off x="8244681" y="2924944"/>
            <a:ext cx="3528392" cy="309460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真实地呈现了原始诗歌 “诗乐舞”三位一体的状态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拖着牛尾，跳着舞蹈，唱着歌曲，庆祝丰收、祭祀神灵。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77257BB-72C1-4433-AB4B-6881BB00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2193" y="6525344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</p:spTree>
    <p:extLst>
      <p:ext uri="{BB962C8B-B14F-4D97-AF65-F5344CB8AC3E}">
        <p14:creationId xmlns:p14="http://schemas.microsoft.com/office/powerpoint/2010/main" val="50173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C0EF8A6-1CC5-4D06-AB3E-F586657F7B2F}"/>
              </a:ext>
            </a:extLst>
          </p:cNvPr>
          <p:cNvSpPr/>
          <p:nvPr/>
        </p:nvSpPr>
        <p:spPr>
          <a:xfrm>
            <a:off x="1259905" y="2204864"/>
            <a:ext cx="5256584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zh-CN" alt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原始歌谣赏析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F33E029-70BA-4B28-BC5E-52B6A983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849" y="6093296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E0C41C-CE14-4C05-8231-023448D42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53" y="1052736"/>
            <a:ext cx="3456384" cy="4439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7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819C87-6D15-4E11-99D3-B8088710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3514" cy="3645024"/>
          </a:xfrm>
          <a:prstGeom prst="rect">
            <a:avLst/>
          </a:prstGeom>
        </p:spPr>
      </p:pic>
      <p:sp>
        <p:nvSpPr>
          <p:cNvPr id="7" name="折角形 6"/>
          <p:cNvSpPr/>
          <p:nvPr/>
        </p:nvSpPr>
        <p:spPr>
          <a:xfrm>
            <a:off x="3636169" y="1844824"/>
            <a:ext cx="8064896" cy="4536504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学习任务：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诗歌怎么起源的？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原始诗歌（歌谣）的特点有哪些？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3.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感受古歌谣之美。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任务要求：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认真听讲，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了解文学起源及相关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认真诵读古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歌谣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，并体会其特点。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96409" y="1124744"/>
            <a:ext cx="3647063" cy="692177"/>
          </a:xfrm>
          <a:prstGeom prst="rect">
            <a:avLst/>
          </a:prstGeom>
          <a:noFill/>
        </p:spPr>
        <p:txBody>
          <a:bodyPr wrap="none" rtlCol="0" anchor="t">
            <a:prstTxWarp prst="textDoubleWave1">
              <a:avLst/>
            </a:prstTxWarp>
            <a:spAutoFit/>
          </a:bodyPr>
          <a:lstStyle/>
          <a:p>
            <a:r>
              <a:rPr lang="zh-CN" altLang="en-US" sz="3508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课前提示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98E74F6-801D-4F04-91CA-62C59A2F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5" y="404664"/>
            <a:ext cx="10801200" cy="223224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屯如邅</a:t>
            </a:r>
            <a:r>
              <a:rPr lang="en-US" altLang="zh-CN" sz="2000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zhān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如。乘马班如，匪寇，婚媾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gòu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（新郎）骑着马飞快地前来，他不是来抢亲的，他是来求婚的。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再现了远古的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抢婚习俗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。洋溢着浓烈的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生活气息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0838AD0-33C2-4F3B-8B6F-B76FB5F3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0185" y="6453336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33B6BD-F83B-448A-ACF3-B5927624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97" y="2852936"/>
            <a:ext cx="4032448" cy="303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489B6E1-BFF0-433D-B74F-466CBC7422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25" y="2204864"/>
            <a:ext cx="921877" cy="1365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24C859D-463F-4FFA-9B95-B9D8893FC8FF}"/>
              </a:ext>
            </a:extLst>
          </p:cNvPr>
          <p:cNvSpPr txBox="1"/>
          <p:nvPr/>
        </p:nvSpPr>
        <p:spPr>
          <a:xfrm>
            <a:off x="5652393" y="3861048"/>
            <a:ext cx="4824536" cy="1637683"/>
          </a:xfrm>
          <a:prstGeom prst="flowChartMultidocumen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叙事意味极浓。</a:t>
            </a:r>
            <a:r>
              <a:rPr lang="zh-CN" altLang="en-US" sz="2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画面感、镜头感极强。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0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3" y="556648"/>
            <a:ext cx="10692765" cy="560865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得敌；或鼓，或罢，或泣，或歌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周易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原始社会末期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部落战争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en-US" altLang="zh-CN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0838AD0-33C2-4F3B-8B6F-B76FB5F3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0185" y="6453336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ED0E76-5E1F-4E49-AD70-47E0191C8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45" y="3068960"/>
            <a:ext cx="4897810" cy="285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9A012A-DABD-409F-8C32-15204B790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93" y="1628800"/>
            <a:ext cx="3024336" cy="4419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92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6EA0186-861D-4F1E-82B9-5B3681E2D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"/>
            <a:ext cx="1377455" cy="1628800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929" y="332656"/>
            <a:ext cx="10153128" cy="287235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鸣鹤在阴，其子和之；吾有好爵，吾与尔靡之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此短歌在句式、节奏、比兴手法运用上都接近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诗经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鹤妈妈在树荫里鸣叫，鹤宝宝也在鸣叫着应和。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我有好的酒杯，愿意与你来共饮。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0838AD0-33C2-4F3B-8B6F-B76FB5F3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0185" y="6453336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53690A-0602-4154-A5B7-CCD52870E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17" y="3501008"/>
            <a:ext cx="3851645" cy="28348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B09C79-E7C1-4CD4-9B51-4944B953A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9" y="2780928"/>
            <a:ext cx="252028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9F9018-BA22-4D5B-8C99-965E9756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482375-4E87-4656-B1F1-47B10C71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417" y="1484784"/>
            <a:ext cx="3888432" cy="318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79E3AC-9E0B-4F0D-812A-B17B0B34A766}"/>
              </a:ext>
            </a:extLst>
          </p:cNvPr>
          <p:cNvSpPr txBox="1"/>
          <p:nvPr/>
        </p:nvSpPr>
        <p:spPr>
          <a:xfrm>
            <a:off x="1115889" y="2348880"/>
            <a:ext cx="4680520" cy="222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日出而作，日落而息。</a:t>
            </a:r>
            <a:endParaRPr lang="en-US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凿井而饮，耕田而食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帝力于我何有哉！</a:t>
            </a:r>
            <a:endParaRPr lang="zh-CN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B3DE13-08FA-435F-A912-053248444C89}"/>
              </a:ext>
            </a:extLst>
          </p:cNvPr>
          <p:cNvSpPr/>
          <p:nvPr/>
        </p:nvSpPr>
        <p:spPr>
          <a:xfrm>
            <a:off x="2224462" y="1268760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击壤歌</a:t>
            </a:r>
          </a:p>
        </p:txBody>
      </p:sp>
    </p:spTree>
    <p:extLst>
      <p:ext uri="{BB962C8B-B14F-4D97-AF65-F5344CB8AC3E}">
        <p14:creationId xmlns:p14="http://schemas.microsoft.com/office/powerpoint/2010/main" val="13058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9F9018-BA22-4D5B-8C99-965E9756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91A94B-398A-4BC0-A7C2-0DF331F7861B}"/>
              </a:ext>
            </a:extLst>
          </p:cNvPr>
          <p:cNvSpPr/>
          <p:nvPr/>
        </p:nvSpPr>
        <p:spPr>
          <a:xfrm>
            <a:off x="755849" y="1124744"/>
            <a:ext cx="10225136" cy="130888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据《帝王世纪》记载</a:t>
            </a:r>
            <a:r>
              <a:rPr lang="zh-CN" altLang="en-US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“帝尧之世，天下太和</a:t>
            </a:r>
            <a:r>
              <a:rPr lang="zh-CN" altLang="en-US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百姓无事，</a:t>
            </a:r>
            <a:endParaRPr lang="en-US" altLang="zh-CN" sz="28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有老人击壤而歌</a:t>
            </a:r>
            <a:r>
              <a:rPr lang="zh-CN" altLang="en-US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。”</a:t>
            </a:r>
            <a:r>
              <a:rPr lang="zh-CN" altLang="zh-CN" sz="28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这位老人所歌唱的即为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sz="2800" b="1" kern="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击壤歌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983989-2401-4BE5-A612-633CD8F50E84}"/>
              </a:ext>
            </a:extLst>
          </p:cNvPr>
          <p:cNvSpPr txBox="1"/>
          <p:nvPr/>
        </p:nvSpPr>
        <p:spPr>
          <a:xfrm>
            <a:off x="3276129" y="2780928"/>
            <a:ext cx="4752528" cy="222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日出而作，日落而息。</a:t>
            </a:r>
            <a:endParaRPr lang="en-US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凿井而饮，耕田而食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帝力于我何有哉！</a:t>
            </a:r>
            <a:endParaRPr lang="zh-CN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2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9F9018-BA22-4D5B-8C99-965E9756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EAC62D-3FF5-458E-B075-BDB5237F5DE2}"/>
              </a:ext>
            </a:extLst>
          </p:cNvPr>
          <p:cNvSpPr/>
          <p:nvPr/>
        </p:nvSpPr>
        <p:spPr>
          <a:xfrm>
            <a:off x="251794" y="476672"/>
            <a:ext cx="11305255" cy="5186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透过全诗，我们也看到了远古初民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简单而质朴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的生活状态。在这里，人们</a:t>
            </a:r>
            <a:r>
              <a:rPr lang="zh-CN" altLang="zh-CN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顺应自然，日出而作，日落而息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。人们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自食其力，怡然自得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。在这里，人们</a:t>
            </a:r>
            <a:r>
              <a:rPr lang="zh-CN" altLang="zh-CN" sz="2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安闲自在，不受拘束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。在这里，</a:t>
            </a:r>
            <a:r>
              <a:rPr lang="zh-CN" altLang="zh-CN" sz="2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没有贪婪，没有掠夺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zh-CN" altLang="zh-CN" sz="2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没有剥削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，有的是远古人民</a:t>
            </a:r>
            <a:r>
              <a:rPr lang="zh-CN" altLang="zh-CN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最纯真、最质朴、最简单，也最理想的生活状态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最后一句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“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帝力于我何有哉！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帝王的权力对我有什么用呢？反映了远古初民</a:t>
            </a:r>
            <a:r>
              <a:rPr lang="zh-CN" altLang="zh-CN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对古朴自然的生产生活方式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zh-CN" altLang="zh-CN" sz="2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自豪和满足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对自我力量的肯定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，以及对帝王力量的大胆蔑视。而全诗四言的结构形式，为诗歌增添了一种长短抑扬的韵致。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于自然中见淳美，于朴拙中见太平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9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D7A9D0-14AD-4A4D-A9EE-D3E0B834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568703D-DC0F-40D3-BD53-5A459A53A7F7}"/>
              </a:ext>
            </a:extLst>
          </p:cNvPr>
          <p:cNvSpPr/>
          <p:nvPr/>
        </p:nvSpPr>
        <p:spPr>
          <a:xfrm>
            <a:off x="755849" y="620688"/>
            <a:ext cx="10513168" cy="2457268"/>
          </a:xfrm>
          <a:prstGeom prst="round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355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这首歌谣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语言简单，风格质朴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。开头四句，连续使用四个排比句式，使得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语势充沛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。叙事中又结合抒情议论，展现了远古人民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旷达的处世态度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BC75400-D09F-4DE9-ADEB-92EF61DA42DB}"/>
              </a:ext>
            </a:extLst>
          </p:cNvPr>
          <p:cNvSpPr/>
          <p:nvPr/>
        </p:nvSpPr>
        <p:spPr>
          <a:xfrm>
            <a:off x="971873" y="3356992"/>
            <a:ext cx="10513168" cy="30762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355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全诗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用语纯净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，没有任何渲染和雕饰，却不染尘灰，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意境高古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。全诗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艺术形象鲜明生动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，生活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画面简朴自然</a:t>
            </a:r>
            <a:r>
              <a:rPr kumimoji="0" lang="zh-CN" altLang="zh-CN" sz="3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。透过诗歌，我们彷佛听到一个苍老而健硕的农人，自信而悠然地，对着无垠田畴而抒发着情感。</a:t>
            </a:r>
            <a:endParaRPr kumimoji="0" lang="en-US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082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79E3AC-9E0B-4F0D-812A-B17B0B34A766}"/>
              </a:ext>
            </a:extLst>
          </p:cNvPr>
          <p:cNvSpPr txBox="1"/>
          <p:nvPr/>
        </p:nvSpPr>
        <p:spPr>
          <a:xfrm>
            <a:off x="2484041" y="2996952"/>
            <a:ext cx="4608512" cy="14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卿云烂兮，乣缦缦兮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日月光华，旦复旦兮。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B3DE13-08FA-435F-A912-053248444C89}"/>
              </a:ext>
            </a:extLst>
          </p:cNvPr>
          <p:cNvSpPr/>
          <p:nvPr/>
        </p:nvSpPr>
        <p:spPr>
          <a:xfrm>
            <a:off x="3708177" y="1916832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卿云</a:t>
            </a:r>
            <a:r>
              <a:rPr lang="zh-CN" altLang="en-US" sz="4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23625D-27DB-402A-A1E5-09E0BBE5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69" y="1412776"/>
            <a:ext cx="1093539" cy="1408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3C52BF-CB0F-4E01-932E-C9BE9E55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01" y="1268760"/>
            <a:ext cx="230505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4CBCD0A-4921-4416-9EF0-25B4DFAF6F06}"/>
              </a:ext>
            </a:extLst>
          </p:cNvPr>
          <p:cNvSpPr txBox="1"/>
          <p:nvPr/>
        </p:nvSpPr>
        <p:spPr>
          <a:xfrm>
            <a:off x="1979985" y="4653136"/>
            <a:ext cx="8064896" cy="186873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①卿云：一种彩云，古以为祥瑞的象征。卿，通“庆”。</a:t>
            </a:r>
            <a:b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②糺</a:t>
            </a:r>
            <a:r>
              <a:rPr lang="en-US" altLang="zh-CN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b="1" i="0" dirty="0" err="1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jiū</a:t>
            </a:r>
            <a:r>
              <a:rPr lang="en-US" altLang="zh-CN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：即“纠”，结集、连合；缦缦，萦回舒卷貌。</a:t>
            </a:r>
            <a:b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③旦复旦：谓光明又复光明。旦，明亮。</a:t>
            </a:r>
            <a:endParaRPr lang="zh-CN" altLang="en-US" sz="2400" b="1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1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79E3AC-9E0B-4F0D-812A-B17B0B34A766}"/>
              </a:ext>
            </a:extLst>
          </p:cNvPr>
          <p:cNvSpPr txBox="1"/>
          <p:nvPr/>
        </p:nvSpPr>
        <p:spPr>
          <a:xfrm>
            <a:off x="2484041" y="2996952"/>
            <a:ext cx="4608512" cy="14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卿云烂兮，乣缦缦兮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日月光华，旦复旦兮。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B3DE13-08FA-435F-A912-053248444C89}"/>
              </a:ext>
            </a:extLst>
          </p:cNvPr>
          <p:cNvSpPr/>
          <p:nvPr/>
        </p:nvSpPr>
        <p:spPr>
          <a:xfrm>
            <a:off x="3708177" y="1916832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卿云</a:t>
            </a:r>
            <a:r>
              <a:rPr lang="zh-CN" altLang="en-US" sz="4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23625D-27DB-402A-A1E5-09E0BBE5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69" y="1412776"/>
            <a:ext cx="1093539" cy="1408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3C52BF-CB0F-4E01-932E-C9BE9E55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01" y="1268760"/>
            <a:ext cx="230505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C342C45-0D68-404D-B578-B4AC659245A9}"/>
              </a:ext>
            </a:extLst>
          </p:cNvPr>
          <p:cNvSpPr txBox="1"/>
          <p:nvPr/>
        </p:nvSpPr>
        <p:spPr>
          <a:xfrm>
            <a:off x="3060105" y="116632"/>
            <a:ext cx="5256584" cy="130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卿云灿烂如霞，瑞气缭绕呈祥。</a:t>
            </a:r>
            <a:b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日月光华照耀，辉煌而又辉煌</a:t>
            </a:r>
            <a:r>
              <a:rPr lang="zh-CN" altLang="en-US" sz="2800" b="1" i="0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4CBCD0A-4921-4416-9EF0-25B4DFAF6F06}"/>
              </a:ext>
            </a:extLst>
          </p:cNvPr>
          <p:cNvSpPr txBox="1"/>
          <p:nvPr/>
        </p:nvSpPr>
        <p:spPr>
          <a:xfrm>
            <a:off x="1979985" y="4653136"/>
            <a:ext cx="8064896" cy="186873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①卿云：一种彩云，古以为祥瑞的象征。卿，通“庆”。</a:t>
            </a:r>
            <a:b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②糺</a:t>
            </a:r>
            <a:r>
              <a:rPr lang="en-US" altLang="zh-CN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b="1" i="0" dirty="0" err="1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jiū</a:t>
            </a:r>
            <a:r>
              <a:rPr lang="en-US" altLang="zh-CN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：即“纠”，结集、连合；缦缦，萦回舒卷貌。</a:t>
            </a:r>
            <a:b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③旦复旦：谓光明又复光明。旦，明亮。</a:t>
            </a:r>
            <a:endParaRPr lang="zh-CN" altLang="en-US" sz="2400" b="1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73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9F9018-BA22-4D5B-8C99-965E9756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201" y="6237312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79E3AC-9E0B-4F0D-812A-B17B0B34A766}"/>
              </a:ext>
            </a:extLst>
          </p:cNvPr>
          <p:cNvSpPr txBox="1"/>
          <p:nvPr/>
        </p:nvSpPr>
        <p:spPr>
          <a:xfrm>
            <a:off x="1403921" y="2060848"/>
            <a:ext cx="4608512" cy="14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卿云烂兮，乣缦缦兮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日月光华，旦复旦兮。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B3DE13-08FA-435F-A912-053248444C89}"/>
              </a:ext>
            </a:extLst>
          </p:cNvPr>
          <p:cNvSpPr/>
          <p:nvPr/>
        </p:nvSpPr>
        <p:spPr>
          <a:xfrm>
            <a:off x="2700065" y="980728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卿云</a:t>
            </a:r>
            <a:r>
              <a:rPr lang="zh-CN" altLang="en-US" sz="4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B03D9D-48A8-451D-87DF-2C8C8239F39C}"/>
              </a:ext>
            </a:extLst>
          </p:cNvPr>
          <p:cNvSpPr txBox="1"/>
          <p:nvPr/>
        </p:nvSpPr>
        <p:spPr>
          <a:xfrm>
            <a:off x="6660505" y="348917"/>
            <a:ext cx="4320480" cy="583320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出自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《尚书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大传》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，传说是在禹的禅让大典上，舜与群臣唱和之作。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卿云若烟，瑞气缭绕，日月光华，灿烂辉煌。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君臣互唱，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情绪热烈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气象高浑，寓意深远而美好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BEB35C4-5C75-463B-9A7E-ECF9752C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29" y="3933056"/>
            <a:ext cx="453650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7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6611E8-2764-40B7-97AE-CDAB9AA8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A972E1-0A14-4DB3-9836-8951C67981BE}"/>
              </a:ext>
            </a:extLst>
          </p:cNvPr>
          <p:cNvSpPr txBox="1"/>
          <p:nvPr/>
        </p:nvSpPr>
        <p:spPr>
          <a:xfrm>
            <a:off x="251793" y="260648"/>
            <a:ext cx="11449272" cy="602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>
              <a:lnSpc>
                <a:spcPct val="150000"/>
              </a:lnSpc>
            </a:pPr>
            <a:r>
              <a:rPr lang="zh-CN" altLang="zh-CN" sz="3600" b="1" kern="100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中国是诗的国度</a:t>
            </a:r>
            <a:endParaRPr lang="en-US" altLang="zh-CN" sz="32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古代诗歌，如浩瀚天幕上的点点繁星，在历史的天空中熠熠生辉。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一言以蔽之，曰思无邪</a:t>
            </a:r>
            <a:r>
              <a:rPr lang="zh-CN" altLang="zh-CN" sz="28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”的《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诗经</a:t>
            </a:r>
            <a:r>
              <a:rPr lang="zh-CN" altLang="zh-CN" sz="28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lang="en-US" altLang="zh-CN" b="1" kern="100" dirty="0">
              <a:solidFill>
                <a:schemeClr val="accent5">
                  <a:lumMod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7030A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发愤以抒情</a:t>
            </a: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”的《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离骚</a:t>
            </a: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zh-CN" altLang="zh-CN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刚健清新</a:t>
            </a:r>
            <a:r>
              <a:rPr lang="zh-CN" altLang="zh-CN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汉魏乐府</a:t>
            </a:r>
            <a:r>
              <a:rPr lang="zh-CN" altLang="en-US" b="1" kern="100" dirty="0">
                <a:solidFill>
                  <a:schemeClr val="accent1">
                    <a:lumMod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zh-CN" altLang="zh-CN" sz="2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异彩纷呈</a:t>
            </a:r>
            <a:r>
              <a:rPr lang="zh-CN" altLang="zh-CN" sz="28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唐诗宋词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zh-CN" altLang="zh-CN" sz="2800" b="1" kern="100" dirty="0">
                <a:solidFill>
                  <a:schemeClr val="accent5">
                    <a:lumMod val="1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“不为五斗米折腰”的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陶渊明</a:t>
            </a:r>
            <a:r>
              <a:rPr lang="zh-CN" altLang="en-US" b="1" kern="100" dirty="0">
                <a:solidFill>
                  <a:schemeClr val="accent5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到“</a:t>
            </a: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安能摧眉折腰事权贵”的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李太白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zh-CN" altLang="zh-CN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致君尧舜上</a:t>
            </a:r>
            <a:r>
              <a:rPr lang="zh-CN" altLang="zh-CN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”的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杜甫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一蓑烟雨任平生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”的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苏轼</a:t>
            </a:r>
            <a:r>
              <a:rPr lang="zh-CN" altLang="en-US" sz="2800" b="1" kern="100" dirty="0">
                <a:solidFill>
                  <a:srgbClr val="FFCC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zh-CN" b="1" kern="100" dirty="0">
              <a:solidFill>
                <a:srgbClr val="FFCC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一个个杰出的诗人，一首首佳美的诗篇，构筑起古代诗歌的艺苑长廊，为我们展现着无穷无尽的艺术魅力。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613B9E-74DB-4733-A596-7A851C6E3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8" y="0"/>
            <a:ext cx="151885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9F9018-BA22-4D5B-8C99-965E9756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79E3AC-9E0B-4F0D-812A-B17B0B34A766}"/>
              </a:ext>
            </a:extLst>
          </p:cNvPr>
          <p:cNvSpPr txBox="1"/>
          <p:nvPr/>
        </p:nvSpPr>
        <p:spPr>
          <a:xfrm>
            <a:off x="1331913" y="2204864"/>
            <a:ext cx="8712968" cy="14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南风之薰兮，可以解吾民之愠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ù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兮。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南风之时兮，可以阜吾民之财兮。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（《孔子家语》）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B3DE13-08FA-435F-A912-053248444C89}"/>
              </a:ext>
            </a:extLst>
          </p:cNvPr>
          <p:cNvSpPr/>
          <p:nvPr/>
        </p:nvSpPr>
        <p:spPr>
          <a:xfrm>
            <a:off x="3852193" y="1268760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南风歌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0D8BC9-9FE8-4F40-A89D-AEBE756BD417}"/>
              </a:ext>
            </a:extLst>
          </p:cNvPr>
          <p:cNvSpPr txBox="1"/>
          <p:nvPr/>
        </p:nvSpPr>
        <p:spPr>
          <a:xfrm>
            <a:off x="251793" y="-99392"/>
            <a:ext cx="6984776" cy="130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南风清凉阵阵吹啊，可以解除万民的愁苦。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南风适时缓缓吹啊，可以丰富万民的财物。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D0207F-4BCF-48EC-8BA7-40103C234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25" y="188640"/>
            <a:ext cx="3810000" cy="2082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B74D83D-8A10-4624-A8DB-B839A9986311}"/>
              </a:ext>
            </a:extLst>
          </p:cNvPr>
          <p:cNvSpPr txBox="1"/>
          <p:nvPr/>
        </p:nvSpPr>
        <p:spPr>
          <a:xfrm>
            <a:off x="1835969" y="4005064"/>
            <a:ext cx="7200800" cy="248167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dirty="0">
                <a:solidFill>
                  <a:schemeClr val="accent5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南风：东南风，又称薰风</a:t>
            </a:r>
            <a:r>
              <a:rPr lang="en-US" altLang="zh-CN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薰是清凉温和的意思</a:t>
            </a:r>
            <a:r>
              <a:rPr lang="en-US" altLang="zh-CN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愠：含怒，怨恨，忧愁。</a:t>
            </a:r>
            <a:endParaRPr lang="en-US" altLang="zh-CN" sz="2400" b="1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时：适时，及时，合时宜的。</a:t>
            </a:r>
            <a:endParaRPr lang="en-US" altLang="zh-CN" sz="2400" b="1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阜：丰富。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9D36F9-AA5B-479E-A1D8-83D76A76EAD6}"/>
              </a:ext>
            </a:extLst>
          </p:cNvPr>
          <p:cNvSpPr txBox="1"/>
          <p:nvPr/>
        </p:nvSpPr>
        <p:spPr>
          <a:xfrm>
            <a:off x="9828857" y="2276872"/>
            <a:ext cx="1584176" cy="40561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舜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弹五弦之琴，歌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南风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之诗。赞颂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“南风”煦育万物、播福万民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126E14-4E7C-4FEE-92C0-4CB17ACC4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61" y="4814748"/>
            <a:ext cx="1368152" cy="14671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2EBFC58-6506-47CA-B1C5-AD30731959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" y="3068960"/>
            <a:ext cx="170719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268760"/>
            <a:ext cx="42484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侯人歌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侯人兮猗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CD3727A-0528-4367-B6F4-272A8564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CA5D11-4C2E-4576-BA83-8690275DE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433" y="692696"/>
            <a:ext cx="3943350" cy="5248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D7DC9D3-BAA1-4E58-BE36-22CDBB9AB63E}"/>
              </a:ext>
            </a:extLst>
          </p:cNvPr>
          <p:cNvSpPr txBox="1"/>
          <p:nvPr/>
        </p:nvSpPr>
        <p:spPr>
          <a:xfrm>
            <a:off x="1331913" y="2492896"/>
            <a:ext cx="4248472" cy="21632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中国古代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。南音之始。大禹与涂山氏女的故事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22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CD3727A-0528-4367-B6F4-272A8564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8B553D-282A-4FEC-A4F2-CDA61F58853E}"/>
              </a:ext>
            </a:extLst>
          </p:cNvPr>
          <p:cNvSpPr txBox="1"/>
          <p:nvPr/>
        </p:nvSpPr>
        <p:spPr>
          <a:xfrm>
            <a:off x="467817" y="1556792"/>
            <a:ext cx="5832648" cy="353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2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禹行功，见涂山之女。禹未之遇而巡省南土。涂山氏之女乃令其妾候禹于涂山之阳。女乃作歌。歌曰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“侯人兮猗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zh-CN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《吕氏春秋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音初篇》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F6E49D-CFCD-4C6D-9AF4-D26896EA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65" y="1628800"/>
            <a:ext cx="4659905" cy="306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035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3EDA62-D636-4DEC-B20F-21A0B53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41" y="692696"/>
            <a:ext cx="10657184" cy="53285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侯人歌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侯人兮猗</a:t>
            </a:r>
            <a:r>
              <a:rPr lang="zh-CN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（《吕氏春秋·音初篇》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中国古代第一首情诗。南音之始。大禹与涂山氏女的故事。</a:t>
            </a:r>
            <a:endParaRPr lang="en-US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CD3727A-0528-4367-B6F4-272A8564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4" name="流程图: 可选过程 3">
            <a:extLst>
              <a:ext uri="{FF2B5EF4-FFF2-40B4-BE49-F238E27FC236}">
                <a16:creationId xmlns:a16="http://schemas.microsoft.com/office/drawing/2014/main" id="{BFA69C6E-40FF-42A8-A4C8-76267DE1072F}"/>
              </a:ext>
            </a:extLst>
          </p:cNvPr>
          <p:cNvSpPr/>
          <p:nvPr/>
        </p:nvSpPr>
        <p:spPr>
          <a:xfrm>
            <a:off x="971873" y="2420888"/>
            <a:ext cx="9505056" cy="3644036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候人歌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hlinkClick r:id="rId2"/>
              </a:rPr>
              <a:t>候</a:t>
            </a:r>
            <a:r>
              <a:rPr kumimoji="0" lang="en-US" altLang="zh-CN" sz="1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hlinkClick r:id="rId2"/>
              </a:rPr>
              <a:t>hòu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hlinkClick r:id="rId2"/>
              </a:rPr>
              <a:t>人兮猗</a:t>
            </a:r>
            <a:r>
              <a:rPr kumimoji="0" lang="en-US" altLang="zh-CN" sz="1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y</a:t>
            </a:r>
            <a:r>
              <a:rPr kumimoji="0" lang="en-US" altLang="zh-CN" sz="1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ī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！</a:t>
            </a:r>
            <a:endParaRPr kumimoji="0" lang="zh-CN" altLang="en-US" sz="20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候人歌，中国古代第一首情诗，被称作“南音之始”，楚辞等皆受其影响。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吕氏春秋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音初篇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》: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“禹行功，见涂山之女。禹未之遇而巡省南土。涂山氏之女乃令其妾候禹于涂山之阳。女乃作歌。歌曰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:</a:t>
            </a:r>
            <a:r>
              <a:rPr kumimoji="0" lang="en-US" altLang="zh-CN" sz="2800" b="1" i="0" u="sng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hlinkClick r:id="rId2"/>
              </a:rPr>
              <a:t>候人兮猗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!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”</a:t>
            </a:r>
            <a:endParaRPr kumimoji="0" lang="zh-CN" altLang="en-US" sz="20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355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仿宋" panose="02010609060101010101" pitchFamily="49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05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05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05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654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0B0569-A5CE-4379-B194-8A227D21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AED3DE-32C0-4E72-B17B-32B37187A9C0}"/>
              </a:ext>
            </a:extLst>
          </p:cNvPr>
          <p:cNvSpPr txBox="1"/>
          <p:nvPr/>
        </p:nvSpPr>
        <p:spPr>
          <a:xfrm>
            <a:off x="467817" y="116632"/>
            <a:ext cx="11161240" cy="611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000" b="1" kern="10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典籍中的“大禹治水”</a:t>
            </a:r>
            <a:endParaRPr lang="zh-CN" altLang="zh-CN" sz="2000" b="1" kern="100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山海经·海内经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》：“洪水滔天，鲧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窃帝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之息壤以堙洪水，不待帝命。帝令祝融杀鲧于羽郊。鲧复生禹，帝乃命禹卒布土以定九州岛。”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吕氏春秋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：“禹娶涂山氏女，不以私害公，自辛至甲四日，复往治水。禹治洪水，通轘辕车，化为熊。谓涂山氏曰：“欲饷，闻鼓声乃来。”禹跳石，误中鼓，涂山氏往，见禹方坐熊，惭而去。至嵩高山下，化为石，方生启。禹曰：“归我子！”石破北方而启生。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史记·夏本纪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》：“</a:t>
            </a:r>
            <a:r>
              <a:rPr lang="zh-CN" altLang="en-US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禹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娶涂山”，“禹伤先人父鲧功之不成受诛，乃劳身焦思，居外十三年，过家门不敢入”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6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0B0569-A5CE-4379-B194-8A227D21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AED3DE-32C0-4E72-B17B-32B37187A9C0}"/>
              </a:ext>
            </a:extLst>
          </p:cNvPr>
          <p:cNvSpPr txBox="1"/>
          <p:nvPr/>
        </p:nvSpPr>
        <p:spPr>
          <a:xfrm>
            <a:off x="683841" y="1268760"/>
            <a:ext cx="10801200" cy="454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2800" b="1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尚书·虞书·益稷</a:t>
            </a: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》云：“予创若时，娶于涂山，辛壬癸甲，启呱呱而泣。予弗子，惟荒度土功。”</a:t>
            </a:r>
            <a:endParaRPr lang="zh-CN" altLang="zh-CN" sz="28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2800" b="1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孟子·膝文公上</a:t>
            </a: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》：“禹八年于外，三过其门而不入。”</a:t>
            </a:r>
            <a:endParaRPr lang="zh-CN" altLang="zh-CN" sz="28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2800" b="1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华阳国志·巴志</a:t>
            </a: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》：“ 禹娶于涂，辛、壬、癸、甲而去，生子启呱呱啼不及视，三过其门而不入室，务在救时，今江州涂山是也，帝禹之庙铭存焉。”</a:t>
            </a:r>
            <a:endParaRPr lang="zh-CN" altLang="zh-CN" sz="28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zh-CN" sz="2800" b="1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庄子·天下篇</a:t>
            </a:r>
            <a:r>
              <a:rPr lang="zh-CN" altLang="zh-CN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》：“昔者，禹之湮洪水、决江河而通四夷九州也“</a:t>
            </a:r>
            <a:r>
              <a:rPr lang="zh-CN" altLang="en-US" sz="28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E0E0F3-442E-4615-B802-B42678AD75DB}"/>
              </a:ext>
            </a:extLst>
          </p:cNvPr>
          <p:cNvSpPr txBox="1"/>
          <p:nvPr/>
        </p:nvSpPr>
        <p:spPr>
          <a:xfrm>
            <a:off x="3420145" y="188640"/>
            <a:ext cx="5948680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b="1" kern="10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典籍中的“大禹治水”</a:t>
            </a:r>
            <a:endParaRPr lang="zh-CN" altLang="zh-CN" b="1" kern="100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09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726E30-F23E-4C1B-AE37-6D37CA2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2F4135-510C-4007-9AF6-C21BD7D1C9C1}"/>
              </a:ext>
            </a:extLst>
          </p:cNvPr>
          <p:cNvSpPr txBox="1"/>
          <p:nvPr/>
        </p:nvSpPr>
        <p:spPr>
          <a:xfrm>
            <a:off x="539825" y="1052736"/>
            <a:ext cx="10873208" cy="390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《侯人歌》从一位妻子的视角，让我们体会到这治水背后的艰辛和不易。</a:t>
            </a:r>
            <a:r>
              <a:rPr lang="zh-CN" altLang="zh-CN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我们宛然听到夕阳夕下，一位妻子背靠高山，凝视远方，发出了最美好的爱情誓言：</a:t>
            </a:r>
            <a:r>
              <a:rPr lang="zh-CN" altLang="zh-CN" sz="28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我等待着你啊，我的爱人，愿你早日治好洪水，拯救苍生；我等着你啊，我的丈夫，愿你放下重担，平安归来；我等着你啊，我的丈夫，愿这个世界，不再有洪水、危难和别离！</a:t>
            </a:r>
            <a:r>
              <a:rPr lang="zh-CN" altLang="zh-CN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这首古歌谣，道出了最纯真的感情，最真挚的爱情。</a:t>
            </a:r>
            <a:endParaRPr lang="zh-CN" altLang="zh-CN" b="1" kern="100" dirty="0">
              <a:solidFill>
                <a:schemeClr val="accent6">
                  <a:lumMod val="5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51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79E3AC-9E0B-4F0D-812A-B17B0B34A766}"/>
              </a:ext>
            </a:extLst>
          </p:cNvPr>
          <p:cNvSpPr txBox="1"/>
          <p:nvPr/>
        </p:nvSpPr>
        <p:spPr>
          <a:xfrm>
            <a:off x="1043881" y="1556792"/>
            <a:ext cx="8640960" cy="369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今夕何夕兮，搴</a:t>
            </a:r>
            <a:r>
              <a:rPr lang="en-US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qi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ā</a:t>
            </a:r>
            <a:r>
              <a:rPr lang="en-US" altLang="zh-CN" sz="16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洲中流</a:t>
            </a:r>
            <a:r>
              <a:rPr lang="zh-CN" altLang="en-US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今日何日兮，得与王子同舟。</a:t>
            </a:r>
            <a:endParaRPr lang="en-US" altLang="zh-CN" sz="32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蒙羞被好兮，不訾</a:t>
            </a:r>
            <a:r>
              <a:rPr lang="en-US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ī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诟耻</a:t>
            </a:r>
            <a:r>
              <a:rPr lang="zh-CN" altLang="en-US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心几烦而不绝兮，得知王子。</a:t>
            </a:r>
            <a:endParaRPr lang="en-US" altLang="zh-CN" sz="32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山有木兮木有枝，心说君兮君不知。</a:t>
            </a:r>
            <a:endParaRPr lang="zh-CN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B3DE13-08FA-435F-A912-053248444C89}"/>
              </a:ext>
            </a:extLst>
          </p:cNvPr>
          <p:cNvSpPr/>
          <p:nvPr/>
        </p:nvSpPr>
        <p:spPr>
          <a:xfrm>
            <a:off x="2700065" y="476672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越人歌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F3A73E-7181-401A-BB99-FAAE14C1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577" y="1556792"/>
            <a:ext cx="3312368" cy="280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17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ED144D-2EAF-4503-840C-1FB24CD0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48838C-78E3-43DB-AB06-DFCA766241CF}"/>
              </a:ext>
            </a:extLst>
          </p:cNvPr>
          <p:cNvSpPr txBox="1"/>
          <p:nvPr/>
        </p:nvSpPr>
        <p:spPr>
          <a:xfrm>
            <a:off x="1187897" y="1052736"/>
            <a:ext cx="9793088" cy="2117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今夕何夕兮，搴洲中流，今日何日兮，得与王子同舟。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蒙羞被好兮，不訾诟耻，心几烦而不绝兮，得知王子。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山有木兮木有枝，心说君兮君不知</a:t>
            </a:r>
            <a:r>
              <a:rPr lang="zh-CN" altLang="zh-CN" sz="36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94E696-6EAA-427B-ADA7-CD231EE25D31}"/>
              </a:ext>
            </a:extLst>
          </p:cNvPr>
          <p:cNvSpPr txBox="1"/>
          <p:nvPr/>
        </p:nvSpPr>
        <p:spPr>
          <a:xfrm>
            <a:off x="1115889" y="3429000"/>
            <a:ext cx="10009112" cy="3094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①搴</a:t>
            </a:r>
            <a:r>
              <a:rPr lang="en-US" altLang="zh-CN" sz="1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qiān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：拔。搴舟，犹言荡舟。</a:t>
            </a:r>
            <a:endParaRPr lang="en-US" altLang="zh-CN" sz="2400" b="1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②被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：同“披”，覆盖。訾</a:t>
            </a:r>
            <a:r>
              <a:rPr lang="en-US" altLang="zh-CN" sz="1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zǐ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：说坏话。诟耻：耻辱。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③几</a:t>
            </a:r>
            <a:r>
              <a:rPr lang="en-US" altLang="zh-CN" sz="1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jī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：同“机”。</a:t>
            </a:r>
            <a:endParaRPr lang="en-US" altLang="zh-CN" sz="2400" b="1" dirty="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④王子：此处指公子黑肱，字子皙，春秋时期楚国的王子，父亲楚共王。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⑤说</a:t>
            </a:r>
            <a:r>
              <a:rPr lang="en-US" altLang="zh-CN" sz="1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yuè</a:t>
            </a:r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：同“悦”。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44DDE2-0B48-4E70-B11C-77A7E3DB8F38}"/>
              </a:ext>
            </a:extLst>
          </p:cNvPr>
          <p:cNvSpPr txBox="1"/>
          <p:nvPr/>
        </p:nvSpPr>
        <p:spPr>
          <a:xfrm>
            <a:off x="1403921" y="332656"/>
            <a:ext cx="593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越人歌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AB5321-9259-4E49-ACAB-186058E7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81" y="476672"/>
            <a:ext cx="1531368" cy="153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9782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E05437-E7BE-4E90-9D37-97F4E1FA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A02A73-F3A2-426D-9370-AAEF80F7B695}"/>
              </a:ext>
            </a:extLst>
          </p:cNvPr>
          <p:cNvSpPr txBox="1"/>
          <p:nvPr/>
        </p:nvSpPr>
        <p:spPr>
          <a:xfrm>
            <a:off x="6012433" y="620688"/>
            <a:ext cx="5760640" cy="4988959"/>
          </a:xfrm>
          <a:prstGeom prst="flowChartMulti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今晚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是怎样的晚上啊河中漫游。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今天是什么日子啊与王子同舟。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深蒙错爱啊不以我鄙陋为耻。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心绪纷乱不止啊能结识王子。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山上有树木啊树木有丫枝，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心中喜欢你啊你却不知此事。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C4E108-10CE-43F4-A18B-4EA61C1DBF1A}"/>
              </a:ext>
            </a:extLst>
          </p:cNvPr>
          <p:cNvSpPr txBox="1"/>
          <p:nvPr/>
        </p:nvSpPr>
        <p:spPr>
          <a:xfrm>
            <a:off x="1115889" y="1556792"/>
            <a:ext cx="4968552" cy="4056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今夕何夕兮，搴洲中流，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今日何日兮，得与王子同舟。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蒙羞被好兮，不訾诟耻，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心几烦而不绝兮，得知王子。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山有木兮木有枝，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心说君兮君不知</a:t>
            </a:r>
            <a:r>
              <a:rPr lang="zh-CN" altLang="zh-CN" sz="36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180265-BD70-4DFE-BA73-C9C8E3B8C319}"/>
              </a:ext>
            </a:extLst>
          </p:cNvPr>
          <p:cNvSpPr txBox="1"/>
          <p:nvPr/>
        </p:nvSpPr>
        <p:spPr>
          <a:xfrm>
            <a:off x="-252263" y="692696"/>
            <a:ext cx="593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越人歌</a:t>
            </a:r>
          </a:p>
        </p:txBody>
      </p:sp>
    </p:spTree>
    <p:extLst>
      <p:ext uri="{BB962C8B-B14F-4D97-AF65-F5344CB8AC3E}">
        <p14:creationId xmlns:p14="http://schemas.microsoft.com/office/powerpoint/2010/main" val="50313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819C87-6D15-4E11-99D3-B8088710C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8" y="0"/>
            <a:ext cx="1518852" cy="126876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98E74F6-801D-4F04-91CA-62C59A2F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3824EA-B43F-42DF-854A-E23E4FF139D9}"/>
              </a:ext>
            </a:extLst>
          </p:cNvPr>
          <p:cNvSpPr txBox="1"/>
          <p:nvPr/>
        </p:nvSpPr>
        <p:spPr>
          <a:xfrm>
            <a:off x="539825" y="1052736"/>
            <a:ext cx="11017224" cy="517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这些美丽的诗篇，</a:t>
            </a:r>
            <a:r>
              <a:rPr lang="zh-CN" altLang="zh-CN" sz="3200" b="1" kern="1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承载着中国人的记忆，反映着中华民族的思想和情感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走进古典诗歌的殿堂，徜徉在诗歌的国度，我们的思绪也随之飞扬，我们的心灵也变得温润而美好。</a:t>
            </a:r>
          </a:p>
          <a:p>
            <a:pPr indent="355600" algn="just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那么，追忆诗歌的源头，你可知道，</a:t>
            </a:r>
            <a:r>
              <a:rPr lang="zh-CN" altLang="zh-CN" sz="32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中国的诗歌是怎么起源的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？中国的第一首诗歌是怎样的？</a:t>
            </a:r>
          </a:p>
          <a:p>
            <a:pPr indent="355600">
              <a:lnSpc>
                <a:spcPct val="150000"/>
              </a:lnSpc>
            </a:pPr>
            <a:endParaRPr lang="zh-CN" altLang="zh-CN" sz="32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CB3342-BF1B-4B51-A62D-D6E13D6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217" y="6453336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959B24-41A9-425F-AC0D-49B6680A4759}"/>
              </a:ext>
            </a:extLst>
          </p:cNvPr>
          <p:cNvSpPr txBox="1"/>
          <p:nvPr/>
        </p:nvSpPr>
        <p:spPr>
          <a:xfrm>
            <a:off x="395809" y="404664"/>
            <a:ext cx="11017224" cy="5189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0" i="0" dirty="0">
                <a:solidFill>
                  <a:srgbClr val="0F0F0F"/>
                </a:solidFill>
                <a:effectLst/>
                <a:latin typeface="����"/>
              </a:rPr>
              <a:t>     </a:t>
            </a:r>
            <a:r>
              <a:rPr lang="zh-CN" altLang="en-US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据刘向</a:t>
            </a:r>
            <a:r>
              <a:rPr lang="en-US" altLang="zh-CN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说苑</a:t>
            </a:r>
            <a:r>
              <a:rPr lang="en-US" altLang="zh-CN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善说</a:t>
            </a:r>
            <a:r>
              <a:rPr lang="en-US" altLang="zh-CN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记载：春秋时代，楚王母弟鄂君子皙在河中游玩，钟鼓齐鸣。摇船者是位越人，趁乐声刚停，便抱双桨用越语唱了一支歌。鄂君子皙听不懂，叫人翻译成楚语</a:t>
            </a:r>
            <a:r>
              <a:rPr lang="zh-CN" altLang="en-US" sz="28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，就是这首歌。</a:t>
            </a:r>
            <a:endParaRPr lang="zh-CN" altLang="en-US" sz="2800" b="1" dirty="0">
              <a:solidFill>
                <a:srgbClr val="0F0F0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　　歌中唱出了越人对子皙的那种深沉真挚的爱恋之情，歌词 声义双关，委婉动听。此诗是我国最早的译诗，也是古代楚越文化交融的结晶和见证。它对楚辞创作有着直接的影响作用。其中“山有木兮木有枝，心悦君兮君不知”一句最为经典，后来楚辞中的“沅有芷兮澧有兰，思公子兮未敢言”，被认为是借鉴了其“兴”的修辞手法。</a:t>
            </a:r>
          </a:p>
        </p:txBody>
      </p:sp>
    </p:spTree>
    <p:extLst>
      <p:ext uri="{BB962C8B-B14F-4D97-AF65-F5344CB8AC3E}">
        <p14:creationId xmlns:p14="http://schemas.microsoft.com/office/powerpoint/2010/main" val="3894977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15D47B-8548-42BF-A000-56656BB6D5F7}"/>
              </a:ext>
            </a:extLst>
          </p:cNvPr>
          <p:cNvSpPr/>
          <p:nvPr/>
        </p:nvSpPr>
        <p:spPr>
          <a:xfrm>
            <a:off x="2970213" y="-539939"/>
            <a:ext cx="5940425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B3DE13-08FA-435F-A912-053248444C89}"/>
              </a:ext>
            </a:extLst>
          </p:cNvPr>
          <p:cNvSpPr/>
          <p:nvPr/>
        </p:nvSpPr>
        <p:spPr>
          <a:xfrm>
            <a:off x="2268017" y="908720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越人歌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6498CD-619C-4680-BC23-B2558439EDE5}"/>
              </a:ext>
            </a:extLst>
          </p:cNvPr>
          <p:cNvSpPr txBox="1"/>
          <p:nvPr/>
        </p:nvSpPr>
        <p:spPr>
          <a:xfrm>
            <a:off x="971873" y="260648"/>
            <a:ext cx="10225136" cy="1955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0" dirty="0">
                <a:solidFill>
                  <a:srgbClr val="40404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i="0" dirty="0">
                <a:solidFill>
                  <a:srgbClr val="40404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越人歌</a:t>
            </a:r>
            <a:r>
              <a:rPr lang="en-US" altLang="zh-CN" sz="2800" b="1" i="0" dirty="0">
                <a:solidFill>
                  <a:srgbClr val="40404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i="0" dirty="0">
                <a:solidFill>
                  <a:srgbClr val="40404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是中国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第一首</a:t>
            </a:r>
            <a:r>
              <a:rPr lang="zh-CN" altLang="en-US" sz="2800" b="1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译诗</a:t>
            </a:r>
            <a:r>
              <a:rPr lang="zh-CN" altLang="en-US" sz="2800" b="1" i="0" dirty="0">
                <a:solidFill>
                  <a:srgbClr val="40404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i="0" dirty="0">
              <a:solidFill>
                <a:srgbClr val="40404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4040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诗中的主人公，有人说是一位越国的女子，有人说是越国的一位男子，有人说这是中国历史上表现同性之间恋情的诗歌。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1FC4F5-8620-49F1-B6E8-3E1B86F2C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1" y="2636912"/>
            <a:ext cx="576064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7AA8E1-C4AE-4A80-85A3-DB93FBD95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61" y="2564904"/>
            <a:ext cx="379242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28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238D6C-8D36-4261-B494-57EB4115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8838A6-046F-4DC9-8EDD-DD4F2FA2E7C8}"/>
              </a:ext>
            </a:extLst>
          </p:cNvPr>
          <p:cNvSpPr txBox="1"/>
          <p:nvPr/>
        </p:nvSpPr>
        <p:spPr>
          <a:xfrm>
            <a:off x="395809" y="188640"/>
            <a:ext cx="10657184" cy="583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徐人歌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延陵季子兮不忘故，脱千金之剑兮带丘墓。</a:t>
            </a:r>
            <a:endParaRPr lang="en-US" altLang="zh-CN" sz="2800" b="0" i="0" dirty="0">
              <a:solidFill>
                <a:srgbClr val="363636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译文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延陵季子呀不忘老朋友，解下宝剑呀挂在墓前树梢头。</a:t>
            </a:r>
            <a:b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鉴赏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本诗讲的是我国古代一个十分动人的故事。据汉代刘向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新序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节士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记载，吴国延陵季子带着宝剑出使晋国，路过徐国时，徐君看到他的宝剑，虽然没有说，却在表情上流露出想要的意思。季子因为马上要到大国去出使，没有把宝剑献给徐君，可是在心里暗自答应了。当他出使回来时，徐君已经去世。于是，他便把宝剑挂在徐君墓前的树上而去。徐国人称许季子的行为，便编了这首歌来赞美他。可知这是一首歌颂守信义、重情谊的歌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694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1BDA5F-504E-420E-86D8-FEBA6DAA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003F38-7472-40F7-B95B-039B5DF4B2EB}"/>
              </a:ext>
            </a:extLst>
          </p:cNvPr>
          <p:cNvSpPr txBox="1"/>
          <p:nvPr/>
        </p:nvSpPr>
        <p:spPr>
          <a:xfrm>
            <a:off x="539825" y="188640"/>
            <a:ext cx="10225136" cy="583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i="0" dirty="0">
                <a:solidFill>
                  <a:srgbClr val="1E1E1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延陵季子将西聘晋，带宝剑以过徐君，徐君观剑，不言而色欲之。延陵季子为有上国之使，未献也，然其心许之矣，使于晋，顾反，则徐君死于楚，于是脱剑致之嗣君。从者止之曰：“此吴国之宝，非所以赠也。”延陵季子曰：“吾非赠之也，先日吾来，徐君观吾剑，不言而其色欲之，吾为上国之使，未献也。虽然，吾心许之矣。今死而不进，是欺心也。爱剑伪心，廉者不为也。”遂脱剑致之嗣君。嗣君曰：“先君无命，孤不敢受剑。”于是季子以剑带徐君墓即去。徐人嘉而歌之曰：“延陵季子兮不忘故，脱千金之剑兮带丘墓。”（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《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新序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节士</a:t>
            </a:r>
            <a:r>
              <a:rPr lang="en-US" altLang="zh-CN" sz="2800" b="0" i="0" dirty="0">
                <a:solidFill>
                  <a:srgbClr val="3636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 </a:t>
            </a:r>
            <a:r>
              <a:rPr lang="zh-CN" altLang="en-US" sz="2800" b="0" i="0" dirty="0">
                <a:solidFill>
                  <a:srgbClr val="1E1E1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419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2BF34D-99DB-449D-8042-A6FC20D2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E913FD-E20D-4572-8391-CE5CD18B15D9}"/>
              </a:ext>
            </a:extLst>
          </p:cNvPr>
          <p:cNvSpPr txBox="1"/>
          <p:nvPr/>
        </p:nvSpPr>
        <p:spPr>
          <a:xfrm>
            <a:off x="1043881" y="404664"/>
            <a:ext cx="8352928" cy="23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3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乌鹊歌</a:t>
            </a:r>
            <a:endParaRPr lang="en-US" altLang="zh-CN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南山有乌，北山张罗。乌自高飞，罗当奈何！</a:t>
            </a:r>
            <a:endParaRPr lang="en-US"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乌鹊双飞，不乐凤凰，妾是庶人，不乐宋王！</a:t>
            </a:r>
            <a:endParaRPr lang="en-US" altLang="zh-CN" sz="1600" b="1" kern="10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07F4C8-B7C7-49C7-BA44-93B31F814481}"/>
              </a:ext>
            </a:extLst>
          </p:cNvPr>
          <p:cNvSpPr txBox="1"/>
          <p:nvPr/>
        </p:nvSpPr>
        <p:spPr>
          <a:xfrm>
            <a:off x="6660505" y="3140968"/>
            <a:ext cx="4464496" cy="26799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b="1" kern="1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韩冯为宋康王舍人。妻何氏美，王欲知，捕舍人。铸造青凌之台，何氏作乌鹊歌以见志。遂自刎。</a:t>
            </a:r>
            <a:r>
              <a:rPr lang="zh-CN" altLang="en-US" sz="1200" kern="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200" kern="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彤管集</a:t>
            </a:r>
            <a:r>
              <a:rPr lang="en-US" altLang="zh-CN" sz="1200" kern="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200" kern="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 </a:t>
            </a:r>
            <a:endParaRPr lang="zh-CN" altLang="zh-CN" sz="3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7C16B0-F4DE-4C10-84A5-81551C3E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89" y="3068960"/>
            <a:ext cx="4968552" cy="278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A82258-E74F-4BD3-9E4B-172419119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09" y="188640"/>
            <a:ext cx="2016224" cy="19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67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18F1C2-1661-44CB-A5A7-D8E6E73A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E5932A-02DD-49E3-90FA-7E39FFFDE690}"/>
              </a:ext>
            </a:extLst>
          </p:cNvPr>
          <p:cNvSpPr txBox="1"/>
          <p:nvPr/>
        </p:nvSpPr>
        <p:spPr>
          <a:xfrm>
            <a:off x="827857" y="1700808"/>
            <a:ext cx="10350126" cy="389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弹歌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：断竹，续竹；飞土，逐肉。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（《吴越春秋》）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归妹·上六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：女承筐，无实；士刲</a:t>
            </a:r>
            <a:r>
              <a:rPr lang="en-US" altLang="zh-CN" sz="1400" b="1" kern="10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ku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ī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羊，无血。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（《易经·归妹·上六》）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屯卦·六二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：屯如邅</a:t>
            </a:r>
            <a:r>
              <a:rPr lang="en-US" altLang="zh-CN" sz="1400" b="1" kern="10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zh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ā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如，乘马班如，匪寇，婚媾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ò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。（《易经·屯卦·六二》）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中孚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六三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：得敌，或鼓、或罢、或泣、或歌。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（《周易·中孚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六三》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击壤歌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：日出而作，日落而息。凿井而饮，耕田而食，帝力于我何有哉！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（《帝王世纪》）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CB03FA-3D58-4B4C-9BF7-BF0451478E54}"/>
              </a:ext>
            </a:extLst>
          </p:cNvPr>
          <p:cNvSpPr/>
          <p:nvPr/>
        </p:nvSpPr>
        <p:spPr>
          <a:xfrm>
            <a:off x="3649963" y="54868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最美古歌谣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CCC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640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18F1C2-1661-44CB-A5A7-D8E6E73A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E5932A-02DD-49E3-90FA-7E39FFFDE690}"/>
              </a:ext>
            </a:extLst>
          </p:cNvPr>
          <p:cNvSpPr txBox="1"/>
          <p:nvPr/>
        </p:nvSpPr>
        <p:spPr>
          <a:xfrm>
            <a:off x="539825" y="1052736"/>
            <a:ext cx="10657184" cy="389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康衢歌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：立我蒸民，莫非尔极。不识不知，顺帝之则。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（《列子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仲尼》）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蜡辞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：土反其宅，水归其壑，昆虫毋作，草木归其泽！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（《礼记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郊特牲》）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8.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卿云歌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：卿云烂兮，乣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ji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ǔ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缦缦兮。日月光华，旦复旦兮。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（《尚书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大传》）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南风歌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：南风之薰兮，可以解吾民之愠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ù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兮。南风之时兮，可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endParaRPr lang="en-US" altLang="zh-CN" sz="28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阜吾民之财兮。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（《孔子家语》）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10.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侯人歌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：侯人兮猗！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（《吕氏春秋·音初篇》）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65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ED144D-2EAF-4503-840C-1FB24CD0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48838C-78E3-43DB-AB06-DFCA766241CF}"/>
              </a:ext>
            </a:extLst>
          </p:cNvPr>
          <p:cNvSpPr txBox="1"/>
          <p:nvPr/>
        </p:nvSpPr>
        <p:spPr>
          <a:xfrm>
            <a:off x="755849" y="620688"/>
            <a:ext cx="10297144" cy="518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11.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麦秀歌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：麦秀渐渐兮，禾黍油油。彼狡童兮，不与我好兮。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（《史记·宋微子世家》）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12.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采薇歌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：登彼西山兮，采其薇矣。以暴易暴兮，不知其非矣。神农虞夏忽焉没兮。我适安归矣。吁嗟徂兮，命之衰矣。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（《史记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伯夷列传》）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13.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琴歌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：百里奚，五羊皮。忆别时，烹伏雌。炊扊扅</a:t>
            </a:r>
            <a:r>
              <a:rPr lang="en-US" altLang="zh-CN" sz="1400" b="1" kern="10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yǎnyí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。今日富贵忘我为？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（《风俗通义》）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sz="2800" b="1" kern="100" dirty="0">
                <a:solidFill>
                  <a:srgbClr val="7030A0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获麟歌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：唐虞世兮麟凤游，今非其时来何求，麟兮麟兮我心忧。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（《孔丛子》）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4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ED144D-2EAF-4503-840C-1FB24CD0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48838C-78E3-43DB-AB06-DFCA766241CF}"/>
              </a:ext>
            </a:extLst>
          </p:cNvPr>
          <p:cNvSpPr txBox="1"/>
          <p:nvPr/>
        </p:nvSpPr>
        <p:spPr>
          <a:xfrm>
            <a:off x="755849" y="1412776"/>
            <a:ext cx="6192688" cy="407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3200" b="1" kern="100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越人歌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：今夕何夕兮，搴</a:t>
            </a:r>
            <a:r>
              <a:rPr lang="en-US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qi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ā</a:t>
            </a:r>
            <a:r>
              <a:rPr lang="en-US" altLang="zh-CN" sz="16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洲中流，今日何日兮，得与王子同舟。蒙羞被好兮，不訾</a:t>
            </a:r>
            <a:r>
              <a:rPr lang="en-US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ī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诟耻，心几烦而不绝兮，得知王子。山有木兮木有枝，心说君兮君不知。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（《刘向</a:t>
            </a:r>
            <a:r>
              <a:rPr lang="en-US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4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说苑》）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81D7EE-C1C4-45C3-99F0-D246DF1A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561" y="1556792"/>
            <a:ext cx="3286125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6773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948838C-78E3-43DB-AB06-DFCA766241CF}"/>
              </a:ext>
            </a:extLst>
          </p:cNvPr>
          <p:cNvSpPr txBox="1"/>
          <p:nvPr/>
        </p:nvSpPr>
        <p:spPr>
          <a:xfrm>
            <a:off x="467817" y="204704"/>
            <a:ext cx="10945216" cy="6283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16.</a:t>
            </a: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渡易水歌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：风萧萧兮易水寒，壮士一去兮不复还。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（《史记》）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17.</a:t>
            </a:r>
            <a:r>
              <a:rPr lang="zh-CN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徐人歌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：延陵季子兮不忘故，脱千金之剑兮带丘墓。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（刘向《新序》）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18.</a:t>
            </a:r>
            <a:r>
              <a:rPr lang="zh-CN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接舆歌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：凤兮凤兮何德之衰。往者不可谏。来者犹可追。已而已而。今之从政者殆而。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（《论语》）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19.</a:t>
            </a:r>
            <a:r>
              <a:rPr lang="zh-CN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沧浪歌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：沧浪之水清兮，可以濯我缨；沧浪之水浊兮，可以濯我足。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（《楚辞</a:t>
            </a:r>
            <a:r>
              <a:rPr lang="en-US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渔父》）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20.</a:t>
            </a:r>
            <a:r>
              <a:rPr lang="zh-CN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乌鹊歌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：南山有乌，北山张罗。乌自高飞，罗当奈何！乌鹊双飞，不乐凤凰，妾是庶人，不乐宋王！</a:t>
            </a:r>
            <a:r>
              <a:rPr lang="zh-CN" altLang="zh-CN" sz="1600" b="1" kern="1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（《彤管集》）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E6A8975-4C16-475F-86E5-73B4A0FA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</p:spTree>
    <p:extLst>
      <p:ext uri="{BB962C8B-B14F-4D97-AF65-F5344CB8AC3E}">
        <p14:creationId xmlns:p14="http://schemas.microsoft.com/office/powerpoint/2010/main" val="10306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8A77D2-AB2D-4752-A8B7-96CC09E9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A0524B-B763-46BB-9A9A-2C308853A067}"/>
              </a:ext>
            </a:extLst>
          </p:cNvPr>
          <p:cNvSpPr txBox="1"/>
          <p:nvPr/>
        </p:nvSpPr>
        <p:spPr>
          <a:xfrm>
            <a:off x="611833" y="980728"/>
            <a:ext cx="10513168" cy="369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关于诗歌的起源，一般认为，</a:t>
            </a:r>
            <a:r>
              <a:rPr lang="zh-CN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诗歌</a:t>
            </a:r>
            <a:r>
              <a:rPr lang="zh-CN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起源于</a:t>
            </a:r>
            <a:r>
              <a:rPr lang="zh-CN" altLang="zh-CN" sz="32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劳动者的号子</a:t>
            </a: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早期的人类劳作，都是通过集体来完成的。在耕种、搬运、伐木、狩猎等劳作过程当中，原初先民会发出有节奏的声音，这些声音可以减轻疲惫，增加劳动者之间协调。久而久之，原始的诗歌就在劳动中产生了。</a:t>
            </a:r>
            <a:endParaRPr lang="zh-CN" altLang="zh-CN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01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0B0569-A5CE-4379-B194-8A227D21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AED3DE-32C0-4E72-B17B-32B37187A9C0}"/>
              </a:ext>
            </a:extLst>
          </p:cNvPr>
          <p:cNvSpPr txBox="1"/>
          <p:nvPr/>
        </p:nvSpPr>
        <p:spPr>
          <a:xfrm>
            <a:off x="683841" y="1916832"/>
            <a:ext cx="10513168" cy="149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学习任务</a:t>
            </a:r>
            <a:r>
              <a:rPr lang="en-US" altLang="zh-CN" sz="3200" b="1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en-US" altLang="zh-CN" sz="32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认真诵读古歌谣，感受原始歌谣之美。</a:t>
            </a:r>
            <a:endParaRPr lang="en-US" altLang="zh-CN" sz="3200" b="1" kern="100" dirty="0"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2.</a:t>
            </a:r>
            <a:r>
              <a:rPr lang="zh-CN" altLang="en-US" sz="32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你最喜欢哪首原始歌谣？为什么？</a:t>
            </a:r>
            <a:endParaRPr lang="zh-CN" altLang="zh-CN" sz="28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E0E0F3-442E-4615-B802-B42678AD75DB}"/>
              </a:ext>
            </a:extLst>
          </p:cNvPr>
          <p:cNvSpPr txBox="1"/>
          <p:nvPr/>
        </p:nvSpPr>
        <p:spPr>
          <a:xfrm>
            <a:off x="4356249" y="692696"/>
            <a:ext cx="2376264" cy="87139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kern="10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学而思</a:t>
            </a:r>
            <a:endParaRPr lang="zh-CN" altLang="zh-CN" sz="4000" b="1" kern="100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25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D4C6CB4-126E-4022-864A-BBD5250AA74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8085" y="635000"/>
            <a:ext cx="950468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请简单用几个字谈谈你对原始歌谣的看法与感受？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70346DC-F22C-4A4C-BDA3-7118C469F4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35365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txBody>
          <a:bodyPr vert="horz" wrap="square" rtlCol="0" anchor="ctr" anchorCtr="1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5C7D27-1FE5-4D04-A147-8802F4B7227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739829"/>
            <a:ext cx="11880850" cy="475234"/>
          </a:xfrm>
          <a:prstGeom prst="rect">
            <a:avLst/>
          </a:prstGeom>
          <a:solidFill>
            <a:srgbClr val="FBFAEF"/>
          </a:solidFill>
        </p:spPr>
        <p:txBody>
          <a:bodyPr vert="horz" wrap="none" rtlCol="0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559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正常使用主观题需</a:t>
            </a:r>
            <a:r>
              <a:rPr lang="en-US" altLang="zh-CN" sz="1559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2.0</a:t>
            </a:r>
            <a:r>
              <a:rPr lang="zh-CN" altLang="en-US" sz="1559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  <a:endParaRPr lang="zh-CN" altLang="en-US" sz="1559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 13" hidden="1">
            <a:extLst>
              <a:ext uri="{FF2B5EF4-FFF2-40B4-BE49-F238E27FC236}">
                <a16:creationId xmlns:a16="http://schemas.microsoft.com/office/drawing/2014/main" id="{89AD4226-34AF-4A9F-A358-4B78C30A32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26185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 hidden="1">
            <a:extLst>
              <a:ext uri="{FF2B5EF4-FFF2-40B4-BE49-F238E27FC236}">
                <a16:creationId xmlns:a16="http://schemas.microsoft.com/office/drawing/2014/main" id="{1A0AAF87-88B4-4594-8DD2-33143EE8944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35075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20" name="文本框 19" hidden="1">
            <a:extLst>
              <a:ext uri="{FF2B5EF4-FFF2-40B4-BE49-F238E27FC236}">
                <a16:creationId xmlns:a16="http://schemas.microsoft.com/office/drawing/2014/main" id="{5E7FCC32-EE0E-45BE-86EF-610482D4D18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515850" y="1270000"/>
            <a:ext cx="3332480" cy="1905000"/>
          </a:xfrm>
          <a:prstGeom prst="rect">
            <a:avLst/>
          </a:prstGeom>
          <a:noFill/>
        </p:spPr>
        <p:txBody>
          <a:bodyPr vert="horz" rtlCol="0" anchor="t" anchorCtr="0">
            <a:no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此处添加答案解析</a:t>
            </a:r>
          </a:p>
        </p:txBody>
      </p:sp>
      <p:grpSp>
        <p:nvGrpSpPr>
          <p:cNvPr id="18" name="组合 17" hidden="1">
            <a:extLst>
              <a:ext uri="{FF2B5EF4-FFF2-40B4-BE49-F238E27FC236}">
                <a16:creationId xmlns:a16="http://schemas.microsoft.com/office/drawing/2014/main" id="{4E3E2EDE-2EA3-4575-8383-B30AE4B5D1A8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2274550" y="0"/>
            <a:ext cx="3815080" cy="647700"/>
            <a:chOff x="12274550" y="0"/>
            <a:chExt cx="3815080" cy="647700"/>
          </a:xfrm>
        </p:grpSpPr>
        <p:sp>
          <p:nvSpPr>
            <p:cNvPr id="15" name="RemarkBack" hidden="1">
              <a:extLst>
                <a:ext uri="{FF2B5EF4-FFF2-40B4-BE49-F238E27FC236}">
                  <a16:creationId xmlns:a16="http://schemas.microsoft.com/office/drawing/2014/main" id="{38062C1C-0E5D-4215-81E1-F8FB4E52618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274550" y="12700"/>
              <a:ext cx="3815080" cy="635000"/>
            </a:xfrm>
            <a:prstGeom prst="rect">
              <a:avLst/>
            </a:prstGeom>
            <a:solidFill>
              <a:srgbClr val="F6F7F8"/>
            </a:solidFill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zh-CN" altLang="en-US" sz="2000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markBlock" hidden="1">
              <a:extLst>
                <a:ext uri="{FF2B5EF4-FFF2-40B4-BE49-F238E27FC236}">
                  <a16:creationId xmlns:a16="http://schemas.microsoft.com/office/drawing/2014/main" id="{7B901400-53A6-406E-8C37-6100703C425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274550" y="12700"/>
              <a:ext cx="190500" cy="635000"/>
            </a:xfrm>
            <a:prstGeom prst="rect">
              <a:avLst/>
            </a:prstGeom>
            <a:solidFill>
              <a:srgbClr val="639EF4"/>
            </a:solidFill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zh-CN" altLang="en-US" sz="2000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markTitleText" hidden="1">
              <a:extLst>
                <a:ext uri="{FF2B5EF4-FFF2-40B4-BE49-F238E27FC236}">
                  <a16:creationId xmlns:a16="http://schemas.microsoft.com/office/drawing/2014/main" id="{E7759465-B82D-423F-A54D-B155D18CBA13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251585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21D0D67-1163-4F9F-BABC-A9CC49FC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217" y="6370662"/>
            <a:ext cx="3762269" cy="476250"/>
          </a:xfrm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2FF30B0-E464-457B-8624-AE70DA0DDF0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0" y="0"/>
            <a:ext cx="11880850" cy="635000"/>
            <a:chOff x="0" y="0"/>
            <a:chExt cx="11880850" cy="635000"/>
          </a:xfrm>
        </p:grpSpPr>
        <p:sp>
          <p:nvSpPr>
            <p:cNvPr id="8" name="TitleBackground">
              <a:extLst>
                <a:ext uri="{FF2B5EF4-FFF2-40B4-BE49-F238E27FC236}">
                  <a16:creationId xmlns:a16="http://schemas.microsoft.com/office/drawing/2014/main" id="{617D0C9A-30D0-4D71-87D6-BCCD951FF0F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1880850" cy="635000"/>
            </a:xfrm>
            <a:prstGeom prst="rect">
              <a:avLst/>
            </a:prstGeom>
            <a:solidFill>
              <a:srgbClr val="F6F7F8"/>
            </a:solidFill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zh-CN" altLang="en-US" sz="2000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ColorBlock">
              <a:extLst>
                <a:ext uri="{FF2B5EF4-FFF2-40B4-BE49-F238E27FC236}">
                  <a16:creationId xmlns:a16="http://schemas.microsoft.com/office/drawing/2014/main" id="{ADA3FDAE-1494-4E2F-8C5C-CE7303AE0EA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zh-CN" altLang="en-US" sz="2000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ypeText">
              <a:extLst>
                <a:ext uri="{FF2B5EF4-FFF2-40B4-BE49-F238E27FC236}">
                  <a16:creationId xmlns:a16="http://schemas.microsoft.com/office/drawing/2014/main" id="{63CE67FB-CF2A-4C16-A2DE-DF17BE6A372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11" name="TipText">
              <a:extLst>
                <a:ext uri="{FF2B5EF4-FFF2-40B4-BE49-F238E27FC236}">
                  <a16:creationId xmlns:a16="http://schemas.microsoft.com/office/drawing/2014/main" id="{1CBE4033-E098-4817-8459-28B5D805032E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8133E72-79C6-4FB7-980C-4638F3F4E91F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5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6068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DCD053-40D0-4B84-ACDD-32D89A66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4F8256-7F83-491A-880F-FD54E284DCB6}"/>
              </a:ext>
            </a:extLst>
          </p:cNvPr>
          <p:cNvSpPr txBox="1"/>
          <p:nvPr/>
        </p:nvSpPr>
        <p:spPr>
          <a:xfrm>
            <a:off x="539825" y="692696"/>
            <a:ext cx="10945216" cy="5430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总之，</a:t>
            </a:r>
            <a:r>
              <a:rPr lang="zh-CN" altLang="zh-CN" sz="2600" b="1" kern="100" dirty="0">
                <a:solidFill>
                  <a:schemeClr val="accent5">
                    <a:lumMod val="1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始诗歌产生后，随着社会的发展，反映原始初民生活的古歌谣不断出现。这些古歌谣带着原始初民的记忆和情感，或反映劳动生活，或反应婚姻民俗，或表现战争场景，或表达对盛世的祈盼，或演绎对爱情最美的相守和期待，滋养着古典诗歌的悄然成长！</a:t>
            </a:r>
            <a:r>
              <a:rPr lang="zh-CN" altLang="zh-CN" sz="2600" b="1" kern="100" dirty="0">
                <a:solidFill>
                  <a:schemeClr val="accent5">
                    <a:lumMod val="10000"/>
                  </a:schemeClr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这些歌谣</a:t>
            </a:r>
            <a:r>
              <a:rPr lang="zh-CN" altLang="zh-CN" sz="2600" b="1" kern="100" dirty="0">
                <a:solidFill>
                  <a:schemeClr val="accent5">
                    <a:lumMod val="1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展现了原初先民最朴拙、最自然的生活风貌，洋溢着不染一丝尘埃的纯净与美好，展现了最独特的朴拙之美与真醇之美</a:t>
            </a:r>
            <a:r>
              <a:rPr lang="zh-CN" altLang="en-US" sz="2600" b="1" kern="100" dirty="0">
                <a:solidFill>
                  <a:schemeClr val="accent5">
                    <a:lumMod val="1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。这些古歌谣</a:t>
            </a:r>
            <a:r>
              <a:rPr lang="zh-CN" altLang="zh-CN" sz="2600" b="1" kern="100" dirty="0">
                <a:solidFill>
                  <a:schemeClr val="accent5">
                    <a:lumMod val="1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所反映的内容，没有那么多的黑暗与苦难，没有那么多的剥削与压迫，更没有声嘶力竭地控诉，而仅仅是对原初先民劳动、婚姻、战争等生活的真实呈现，却淡然玄远，朴拙真醇，历久弥香</a:t>
            </a:r>
            <a:r>
              <a:rPr lang="zh-CN" altLang="en-US" sz="2600" b="1" kern="100" dirty="0">
                <a:solidFill>
                  <a:schemeClr val="accent5">
                    <a:lumMod val="1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600" b="1" kern="100" dirty="0">
              <a:solidFill>
                <a:schemeClr val="accent5">
                  <a:lumMod val="10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07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A2BB1-D91F-43B2-9CD7-8C79FF16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39B15F-83F8-439A-BCF3-B6BAE5F6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5" y="260648"/>
            <a:ext cx="1069340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08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DB2678-59CC-44EF-ABDA-2B941DCC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960100-FC82-41FD-8E88-56ED2273A89A}"/>
              </a:ext>
            </a:extLst>
          </p:cNvPr>
          <p:cNvSpPr/>
          <p:nvPr/>
        </p:nvSpPr>
        <p:spPr>
          <a:xfrm>
            <a:off x="1331913" y="1124744"/>
            <a:ext cx="9073008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【学习任务】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根据以上知识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资讯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，并利用网络等各种资源，寻找五首最有故事性最美的古歌谣。只列标题即可。</a:t>
            </a: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从其中任选一首，想象画面，分场景，写出简短小剧本。根据模板来写。原创，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200-500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字。</a:t>
            </a:r>
          </a:p>
        </p:txBody>
      </p:sp>
    </p:spTree>
    <p:extLst>
      <p:ext uri="{BB962C8B-B14F-4D97-AF65-F5344CB8AC3E}">
        <p14:creationId xmlns:p14="http://schemas.microsoft.com/office/powerpoint/2010/main" val="18531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8211585-520C-4FB1-ACB2-20746CF0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71DCC7-B080-4172-A4B5-14562AA6AB8B}"/>
              </a:ext>
            </a:extLst>
          </p:cNvPr>
          <p:cNvSpPr txBox="1"/>
          <p:nvPr/>
        </p:nvSpPr>
        <p:spPr>
          <a:xfrm>
            <a:off x="1043881" y="1718084"/>
            <a:ext cx="6264695" cy="240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今夫举大木者，</a:t>
            </a:r>
            <a:r>
              <a:rPr lang="zh-CN" altLang="en-US" sz="36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前呼“邪许</a:t>
            </a:r>
            <a:r>
              <a:rPr lang="en-US" altLang="zh-CN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zh-CN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é</a:t>
            </a:r>
            <a:r>
              <a:rPr lang="en-US" altLang="zh-CN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h</a:t>
            </a:r>
            <a:r>
              <a:rPr lang="zh-CN" altLang="zh-CN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ǔ</a:t>
            </a:r>
            <a:r>
              <a:rPr lang="zh-CN" altLang="en-US" sz="36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”，后亦应之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，此举重劝力之歌也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（淮南子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造应训）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B5E3C0-A368-439C-BF3B-459F0D23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93" y="1052736"/>
            <a:ext cx="2865018" cy="41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7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909917-1EEC-4B88-8B70-FC6F7FDD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E815D7-A08B-4A39-8944-CD6E2E4B4072}"/>
              </a:ext>
            </a:extLst>
          </p:cNvPr>
          <p:cNvSpPr txBox="1"/>
          <p:nvPr/>
        </p:nvSpPr>
        <p:spPr>
          <a:xfrm>
            <a:off x="899865" y="1556792"/>
            <a:ext cx="10441160" cy="38942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我们的祖先的原始人，原是连话也不会说的，为了共同劳作，必须发表意见，才渐渐的练出复杂的声音来。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假如那时大家抬木头，都觉得吃力了，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却想不到发表。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其中有一个叫道：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杭育杭育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，那么这就是创作；大家也要佩服，应用的，这就等于出版；倘若用什么记号留存了下来，这就是文学；他当然就是作家，也是文学家，是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杭育杭育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派。」</a:t>
            </a:r>
            <a:r>
              <a:rPr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——</a:t>
            </a:r>
            <a:r>
              <a:rPr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鲁迅</a:t>
            </a:r>
            <a:r>
              <a:rPr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《</a:t>
            </a:r>
            <a:r>
              <a:rPr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门外文谈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且介亭杂文</a:t>
            </a:r>
            <a:r>
              <a:rPr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》</a:t>
            </a:r>
            <a:endParaRPr lang="zh-CN" altLang="en-US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4AA809-7097-45DF-91F4-ED23F5C61776}"/>
              </a:ext>
            </a:extLst>
          </p:cNvPr>
          <p:cNvSpPr txBox="1"/>
          <p:nvPr/>
        </p:nvSpPr>
        <p:spPr>
          <a:xfrm>
            <a:off x="1331913" y="62068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鲁迅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门外文谈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且介亭杂文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333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909917-1EEC-4B88-8B70-FC6F7FDD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10A313-0CC5-4CB7-A41B-7EEF0011EC4F}"/>
              </a:ext>
            </a:extLst>
          </p:cNvPr>
          <p:cNvSpPr txBox="1"/>
          <p:nvPr/>
        </p:nvSpPr>
        <p:spPr>
          <a:xfrm>
            <a:off x="326723" y="973955"/>
            <a:ext cx="8920538" cy="447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2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我们的祖先的原始人，原是连话也不会说的，为了共同劳作，必须发表意见，才渐渐的练出复杂的声音来。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假如那时大家抬木头，都觉得吃力了</a:t>
            </a:r>
            <a:r>
              <a:rPr lang="zh-CN" altLang="en-US" sz="2729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72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却想不到发表。</a:t>
            </a:r>
            <a:r>
              <a:rPr lang="zh-CN" altLang="en-US" sz="2729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其中有一个叫道：“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101600">
                    <a:srgbClr val="FF33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杭育杭育</a:t>
            </a:r>
            <a:r>
              <a:rPr lang="zh-CN" altLang="en-US" sz="272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”，那么这就是创作；大家也要佩服，应用的，这就等于出版；倘若用什么记号留存了下来，这就是文学；他当然就是作家，也是文学家，是“杭育杭育”派。</a:t>
            </a:r>
            <a:r>
              <a:rPr lang="zh-CN" altLang="en-US" sz="19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（鲁迅</a:t>
            </a:r>
            <a:r>
              <a:rPr lang="en-US" altLang="zh-CN" sz="19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9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门外文谈</a:t>
            </a:r>
            <a:r>
              <a:rPr lang="en-US" altLang="zh-CN" sz="19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9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且介亭杂文</a:t>
            </a:r>
            <a:r>
              <a:rPr lang="en-US" altLang="zh-CN" sz="19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9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72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901386-1EF0-4AB7-AE24-6A89EF0E0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60" y="1176589"/>
            <a:ext cx="2529273" cy="3326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36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74DF0D4-74D5-42AC-9741-662FB3CE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日职创意设计学院国学教育课程开发组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413043-CDA3-4CBF-B580-DF8CF657577D}"/>
              </a:ext>
            </a:extLst>
          </p:cNvPr>
          <p:cNvSpPr/>
          <p:nvPr/>
        </p:nvSpPr>
        <p:spPr>
          <a:xfrm>
            <a:off x="3492153" y="548680"/>
            <a:ext cx="4176464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zh-CN" alt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华文隶书" panose="02010800040101010101" charset="-122"/>
              </a:rPr>
              <a:t>鲁迅告诉了我们什么？</a:t>
            </a:r>
            <a:endParaRPr lang="zh-CN" alt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210492-933B-4AB5-B160-AD2E704D1633}"/>
              </a:ext>
            </a:extLst>
          </p:cNvPr>
          <p:cNvSpPr/>
          <p:nvPr/>
        </p:nvSpPr>
        <p:spPr>
          <a:xfrm>
            <a:off x="2700065" y="4293096"/>
            <a:ext cx="48644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69850" h="69850" prst="divot"/>
            </a:sp3d>
          </a:bodyPr>
          <a:lstStyle/>
          <a:p>
            <a:pPr algn="ctr"/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诗歌和劳动密切相关</a:t>
            </a:r>
            <a:endParaRPr lang="zh-CN" altLang="en-US" sz="3600" b="1" cap="none" spc="0" dirty="0">
              <a:ln w="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箭头: 直角上 6">
            <a:extLst>
              <a:ext uri="{FF2B5EF4-FFF2-40B4-BE49-F238E27FC236}">
                <a16:creationId xmlns:a16="http://schemas.microsoft.com/office/drawing/2014/main" id="{C35C11E8-9D27-48CF-A5EE-9F6ED58A51A5}"/>
              </a:ext>
            </a:extLst>
          </p:cNvPr>
          <p:cNvSpPr/>
          <p:nvPr/>
        </p:nvSpPr>
        <p:spPr>
          <a:xfrm flipV="1">
            <a:off x="7380585" y="4581128"/>
            <a:ext cx="796032" cy="1050585"/>
          </a:xfrm>
          <a:prstGeom prst="bentUpArrow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2000" dirty="0">
              <a:solidFill>
                <a:srgbClr val="0F0F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9E522CD-90C7-4B1A-86ED-7CBC4E81972C}"/>
              </a:ext>
            </a:extLst>
          </p:cNvPr>
          <p:cNvSpPr txBox="1"/>
          <p:nvPr/>
        </p:nvSpPr>
        <p:spPr>
          <a:xfrm>
            <a:off x="2556049" y="2060848"/>
            <a:ext cx="5472608" cy="16403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杭育杭育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3200" b="1" dirty="0"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号子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</a:t>
            </a:r>
            <a:r>
              <a:rPr lang="zh-CN" altLang="zh-CN" sz="3200" b="1" dirty="0">
                <a:solidFill>
                  <a:srgbClr val="FF0000"/>
                </a:solidFill>
                <a:effectLst>
                  <a:glow rad="1028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诗的韵律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，是诗的开始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16043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HASREMARK" val="False"/>
  <p:tag name="PROBLEMVOICEALLOW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</a:spPr>
      <a:bodyPr wrap="square">
        <a:spAutoFit/>
      </a:bodyPr>
      <a:lstStyle>
        <a:defPPr algn="l">
          <a:lnSpc>
            <a:spcPct val="150000"/>
          </a:lnSpc>
          <a:defRPr sz="2000" dirty="0">
            <a:solidFill>
              <a:srgbClr val="0F0F0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5268</Words>
  <Application>Microsoft Office PowerPoint</Application>
  <PresentationFormat>自定义</PresentationFormat>
  <Paragraphs>270</Paragraphs>
  <Slides>54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8" baseType="lpstr">
      <vt:lpstr>����</vt:lpstr>
      <vt:lpstr>Microsoft YaHei Light</vt:lpstr>
      <vt:lpstr>等线</vt:lpstr>
      <vt:lpstr>仿宋</vt:lpstr>
      <vt:lpstr>黑体</vt:lpstr>
      <vt:lpstr>华文隶书</vt:lpstr>
      <vt:lpstr>宋体</vt:lpstr>
      <vt:lpstr>微软雅黑</vt:lpstr>
      <vt:lpstr>微软雅黑</vt:lpstr>
      <vt:lpstr>Arial</vt:lpstr>
      <vt:lpstr>Calibri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wj3169@163.com</dc:creator>
  <cp:lastModifiedBy>魏 军</cp:lastModifiedBy>
  <cp:revision>480</cp:revision>
  <dcterms:created xsi:type="dcterms:W3CDTF">2019-09-30T08:47:58Z</dcterms:created>
  <dcterms:modified xsi:type="dcterms:W3CDTF">2022-04-27T03:35:54Z</dcterms:modified>
</cp:coreProperties>
</file>