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296" r:id="rId3"/>
    <p:sldId id="260" r:id="rId4"/>
    <p:sldId id="261" r:id="rId5"/>
    <p:sldId id="262" r:id="rId6"/>
    <p:sldId id="263" r:id="rId7"/>
    <p:sldId id="289" r:id="rId8"/>
    <p:sldId id="291" r:id="rId9"/>
    <p:sldId id="292" r:id="rId10"/>
    <p:sldId id="293" r:id="rId11"/>
    <p:sldId id="294" r:id="rId12"/>
    <p:sldId id="295" r:id="rId13"/>
    <p:sldId id="259" r:id="rId14"/>
    <p:sldId id="264" r:id="rId15"/>
    <p:sldId id="299" r:id="rId16"/>
    <p:sldId id="298" r:id="rId17"/>
    <p:sldId id="26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60995-1980-4335-A612-4020F9532ECD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68A4B-EA6C-479B-9C9E-0D079D70D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68A4B-EA6C-479B-9C9E-0D079D70D0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714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68A4B-EA6C-479B-9C9E-0D079D70D03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76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0C98C-40BF-43A9-8E00-73DE65C9F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6E2966-8836-4638-9F3D-1D3D75D89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050847-BA06-4CD2-8F4B-3E918402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41685-6498-4043-8BBC-58849559F9F8}" type="datetime1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688001-6B13-405D-A4D5-8CF1B9140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13AD81-0510-4262-9ECE-BDB6BCDC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9EDC-421D-4900-A287-D6959050C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8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B0847-454B-466E-815D-DEA77495B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EB0685-AABA-4EEC-8782-7D28B2530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0A0044-C578-43D8-AB95-619711FB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E673-31CD-4010-8681-0C8D5E789411}" type="datetime1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6E156E-C6F3-4C49-8A0E-FB3893A4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A0BF7F-83A6-4F7B-8978-D82C7924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9EDC-421D-4900-A287-D6959050C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48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97C7EE-D95F-4944-A2C4-360F8AB9F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EE7F19-E6C3-420B-B31B-071180A15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B61B17-2122-4C28-AB1E-867AFB36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AA45-CC99-438E-BCB3-621E0404CFC4}" type="datetime1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286EFD-C925-4C93-A082-805C77BD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449D21-0952-4C13-9AAF-6724EB74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9EDC-421D-4900-A287-D6959050C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17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A6AB24-A727-4B95-A834-2B7427E2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30D3D7-C5DA-4A76-B704-C5D37F9A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6A60D0-7148-45D6-A4A3-D8DD458B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6119-9203-42FF-8B59-F48F19F73C66}" type="datetime1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DD3397-F4E2-474D-BE59-6058AC5AE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DEE44E-22C8-401F-B383-08A9999F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9EDC-421D-4900-A287-D6959050C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1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4FF22-BD73-4CB0-B3F8-DB770140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C5AB35-3DCF-4EBD-8095-82AFA50C3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A4A58D-8318-4910-B1FF-85D7763C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201AA-ACEE-4461-8B31-1B6789555F61}" type="datetime1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BD8D6D-4EFC-4C1F-A5CD-0793BEEB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887F41-E863-4AC5-BDA9-9F4DC401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9EDC-421D-4900-A287-D6959050C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52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882143-D276-4409-92F3-51046B32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7CDBDC-187D-4E54-93ED-B9341489A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E09DC64-C4F5-49D8-844B-6B9EC21E5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5B4FCB-B17C-4B59-B6D5-1927A533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4513-F64B-41F3-AE96-D8A2366896F0}" type="datetime1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8A3AE2-7018-4445-B553-B950564A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107DCF-3C5E-4D0E-B72E-B1C57201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9EDC-421D-4900-A287-D6959050C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29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47C9D8-60F3-41D7-99A7-E95FC28E7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59AC80-FA10-4B0A-983A-D01A29B92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33223C-6869-488F-A624-5AC1D48AD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10F235-A108-40CB-81A4-81BBD6A12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C74DF9-C4FF-4349-AE74-510EDC3BC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5817BC-77A5-4F3B-A756-ED4F3DD0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BDE6-EBE6-43F5-8737-348AA1938793}" type="datetime1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69F5286-E180-4D00-B090-322D9843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B299297-4808-48F6-906D-BE405B9B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9EDC-421D-4900-A287-D6959050C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03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0172B5-1EED-4CF7-A344-28390F2E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AC14710-68A4-4F8B-B538-C2D3A93E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D184-7AC0-4A32-9CC0-C207F2576642}" type="datetime1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AA2D0C7-F7F5-4268-B933-3E81CD7A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39B6BF-03FB-47C0-9F1A-F0C3B897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9EDC-421D-4900-A287-D6959050C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19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1EEF698-D7DA-4341-8892-E58E48E2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1F51-7803-48F1-A815-FD40427A6EE6}" type="datetime1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859761-51E2-41D8-BBCF-1281B9DE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4C9B8A-632F-418E-84DC-091EDC2A0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9EDC-421D-4900-A287-D6959050C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02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1567D4-A583-439D-AB1B-A2379457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3C31E5-D787-4123-BAA0-CC310D78B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8D8239-3954-47A4-B3A0-39E7F7779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3A681D-DB04-4642-A066-A34AF3F2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33A0-5F95-4AE0-A98A-25333769CCDC}" type="datetime1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69E9F3-0B73-49ED-9FF1-FF270E06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31D588-0546-4837-8746-E017F019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9EDC-421D-4900-A287-D6959050C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13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3C91E-B899-4585-915B-CB98F11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EF13CD3-4443-4922-AFFB-D76FDCD4E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AE0B36-04A1-4AE4-B743-AC30FBBCA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95E43D-FC43-4775-B5B6-33546552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C9C8-998D-45CE-81DA-870939A35392}" type="datetime1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6E7C9A-E83D-4F5C-9F80-0EE9A18B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525E22-42A9-4A7D-80AC-96348DE9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9EDC-421D-4900-A287-D6959050C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27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56BE104-BCBF-4732-AB40-0E58AA2C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F22F46-313B-48FB-8D10-F0B96303E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2E8B7A-41DC-4553-9878-0B0D9494B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97F3-90DA-4F22-AAB9-F0C2F2CC3E6B}" type="datetime1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179FAA-4969-41BA-BA44-03F61A859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日职创院国学教育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13982C-E4D5-4B81-9D3C-145B791CE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9EDC-421D-4900-A287-D6959050C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9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6.tmp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1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6.tmp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1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667365E-9DF7-4277-8647-DF11CA3C2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04" y="2324046"/>
            <a:ext cx="8378704" cy="3111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F34E37B-60A2-4BD1-94F1-6FB2F68A6322}"/>
              </a:ext>
            </a:extLst>
          </p:cNvPr>
          <p:cNvSpPr/>
          <p:nvPr/>
        </p:nvSpPr>
        <p:spPr>
          <a:xfrm>
            <a:off x="4036890" y="843895"/>
            <a:ext cx="3400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zh-CN" alt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神话之美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FAE12869-C9CA-442F-BB8B-5E0F48A6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</p:spTree>
    <p:extLst>
      <p:ext uri="{BB962C8B-B14F-4D97-AF65-F5344CB8AC3E}">
        <p14:creationId xmlns:p14="http://schemas.microsoft.com/office/powerpoint/2010/main" val="42817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B029B3-5115-4A20-8FA1-4D71C0A7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D41753C-CCCB-4E5C-A2E7-34BCC1049BD1}"/>
              </a:ext>
            </a:extLst>
          </p:cNvPr>
          <p:cNvSpPr txBox="1"/>
          <p:nvPr/>
        </p:nvSpPr>
        <p:spPr>
          <a:xfrm>
            <a:off x="1253067" y="1891789"/>
            <a:ext cx="4910667" cy="304948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sz="28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又西三百五十里，曰玉山，是西王母所居也。西王母其状如人，豹尾虎齿而善啸，蓬发戴胜，是司天之厉及五残</a:t>
            </a:r>
            <a:r>
              <a:rPr lang="zh-CN" altLang="zh-CN" sz="2800" b="1" kern="100" dirty="0">
                <a:solidFill>
                  <a:srgbClr val="385623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zh-CN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（《山海经•西山经》）</a:t>
            </a:r>
            <a:endParaRPr lang="zh-CN" altLang="zh-CN" sz="16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7732199-ED09-4FDD-A2D7-FD726F6B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3" y="1859856"/>
            <a:ext cx="4475693" cy="302382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E486C5A-53C2-447A-9EAB-E75DDE097471}"/>
              </a:ext>
            </a:extLst>
          </p:cNvPr>
          <p:cNvSpPr/>
          <p:nvPr/>
        </p:nvSpPr>
        <p:spPr>
          <a:xfrm>
            <a:off x="4467104" y="86252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西王母</a:t>
            </a:r>
            <a:endParaRPr lang="zh-CN" altLang="en-US" sz="5400" b="1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463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B029B3-5115-4A20-8FA1-4D71C0A7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D41753C-CCCB-4E5C-A2E7-34BCC1049BD1}"/>
              </a:ext>
            </a:extLst>
          </p:cNvPr>
          <p:cNvSpPr txBox="1"/>
          <p:nvPr/>
        </p:nvSpPr>
        <p:spPr>
          <a:xfrm>
            <a:off x="1574799" y="2057400"/>
            <a:ext cx="4758267" cy="2601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385623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有神焉，</a:t>
            </a:r>
            <a:r>
              <a:rPr lang="zh-CN" altLang="en-US" sz="2800" b="1" kern="100" dirty="0">
                <a:solidFill>
                  <a:srgbClr val="385623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其</a:t>
            </a:r>
            <a:r>
              <a:rPr lang="zh-CN" altLang="zh-CN" sz="2800" b="1" kern="100" dirty="0">
                <a:solidFill>
                  <a:srgbClr val="385623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状如黄囊，赤如丹水，六足四翼，浑敦无</a:t>
            </a:r>
            <a:r>
              <a:rPr lang="zh-CN" altLang="en-US" sz="2800" b="1" kern="100" dirty="0">
                <a:solidFill>
                  <a:srgbClr val="385623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面</a:t>
            </a:r>
            <a:r>
              <a:rPr lang="zh-CN" altLang="zh-CN" sz="2800" b="1" kern="100" dirty="0">
                <a:solidFill>
                  <a:srgbClr val="385623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目，是识歌舞，实为帝江也。</a:t>
            </a:r>
            <a:r>
              <a:rPr lang="zh-CN" altLang="zh-CN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（《山海经•西山经》）</a:t>
            </a:r>
            <a:endParaRPr lang="zh-CN" altLang="zh-CN" sz="16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C8AB6D0-BE56-4A65-B5A7-A40E6BF9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3" y="2032061"/>
            <a:ext cx="3811588" cy="268016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B776AB6-7D72-487D-B9BE-43D869379026}"/>
              </a:ext>
            </a:extLst>
          </p:cNvPr>
          <p:cNvSpPr/>
          <p:nvPr/>
        </p:nvSpPr>
        <p:spPr>
          <a:xfrm>
            <a:off x="4120855" y="86252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古神帝江</a:t>
            </a:r>
          </a:p>
        </p:txBody>
      </p:sp>
    </p:spTree>
    <p:extLst>
      <p:ext uri="{BB962C8B-B14F-4D97-AF65-F5344CB8AC3E}">
        <p14:creationId xmlns:p14="http://schemas.microsoft.com/office/powerpoint/2010/main" val="248291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B029B3-5115-4A20-8FA1-4D71C0A7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0E42ABB-1156-4051-87AC-DB120CA21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116" y="829054"/>
            <a:ext cx="3308350" cy="474571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C94A783-FC22-4442-9C79-C2BFFC597F6F}"/>
              </a:ext>
            </a:extLst>
          </p:cNvPr>
          <p:cNvSpPr txBox="1"/>
          <p:nvPr/>
        </p:nvSpPr>
        <p:spPr>
          <a:xfrm>
            <a:off x="1735666" y="2743200"/>
            <a:ext cx="4944534" cy="24031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zh-CN" altLang="zh-CN" sz="2800" b="1" kern="100" dirty="0"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有神焉，基状如黄囊，赤如丹水，六足四翼，浑敦无而目，是识歌舞，实为帝江也。</a:t>
            </a:r>
            <a:r>
              <a:rPr lang="zh-CN" altLang="zh-CN" b="1" kern="10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（《山海经•西山经》）</a:t>
            </a:r>
            <a:endParaRPr lang="zh-CN" altLang="zh-CN" sz="16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DB6440-661B-4A50-B8A0-EE1C92BEAD5B}"/>
              </a:ext>
            </a:extLst>
          </p:cNvPr>
          <p:cNvSpPr/>
          <p:nvPr/>
        </p:nvSpPr>
        <p:spPr>
          <a:xfrm>
            <a:off x="2681522" y="134512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古神帝江</a:t>
            </a:r>
          </a:p>
        </p:txBody>
      </p:sp>
    </p:spTree>
    <p:extLst>
      <p:ext uri="{BB962C8B-B14F-4D97-AF65-F5344CB8AC3E}">
        <p14:creationId xmlns:p14="http://schemas.microsoft.com/office/powerpoint/2010/main" val="32755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7F4C680-C863-4712-95CA-8F8A390C8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320" y="1002695"/>
            <a:ext cx="4500880" cy="42500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东南海之外，甘水之间，有羲和之国，有女子名曰羲和，方日浴于甘渊。羲和者，帝俊之妻，生十日。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kumimoji="0" lang="zh-CN" altLang="zh-CN" sz="1600" b="0" i="0" u="none" strike="noStrike" cap="none" normalizeH="0" baseline="0" dirty="0" bmk="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《山海经</a:t>
            </a:r>
            <a:r>
              <a:rPr kumimoji="0" lang="en-US" altLang="zh-CN" sz="1600" b="0" i="0" u="none" strike="noStrike" cap="none" normalizeH="0" baseline="0" dirty="0" bmk="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kumimoji="0" lang="zh-CN" altLang="en-US" sz="1600" b="0" i="0" u="none" strike="noStrike" cap="none" normalizeH="0" baseline="0" dirty="0" bmk="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大荒南经</a:t>
            </a:r>
            <a:r>
              <a:rPr kumimoji="0" lang="en-US" altLang="zh-CN" sz="1600" b="0" i="0" u="none" strike="noStrike" cap="none" normalizeH="0" baseline="0" dirty="0" bmk="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1600" b="0" i="0" u="none" strike="noStrike" cap="none" normalizeH="0" baseline="0" dirty="0" bmk="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有鸾鸟自歌，凤鸟自舞。凤鸟首文曰德，翼文曰顺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膺文曰仁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背文曰义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见则天下和。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山海经</a:t>
            </a: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海内经</a:t>
            </a: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649FC1-1826-43F1-9EA3-6102A661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17" y="1002030"/>
            <a:ext cx="3220403" cy="4305300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7E7E5EE8-D879-44C2-8301-8FB5A62D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</p:spTree>
    <p:extLst>
      <p:ext uri="{BB962C8B-B14F-4D97-AF65-F5344CB8AC3E}">
        <p14:creationId xmlns:p14="http://schemas.microsoft.com/office/powerpoint/2010/main" val="303371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7F4C680-C863-4712-95CA-8F8A390C8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492" y="1151708"/>
            <a:ext cx="10717107" cy="51407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东南海之外，甘水之间，有羲和之国，有女子名曰羲和，方日浴于甘渊。羲和者，帝俊之妻，生十日。</a:t>
            </a: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kumimoji="0" lang="zh-CN" altLang="zh-CN" b="1" i="0" u="none" strike="noStrike" cap="none" normalizeH="0" baseline="0" dirty="0" bmk="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《山海经</a:t>
            </a:r>
            <a:r>
              <a:rPr kumimoji="0" lang="en-US" altLang="zh-CN" b="1" i="0" u="none" strike="noStrike" cap="none" normalizeH="0" baseline="0" dirty="0" bmk="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kumimoji="0" lang="zh-CN" altLang="en-US" b="1" i="0" u="none" strike="noStrike" cap="none" normalizeH="0" baseline="0" dirty="0" bmk="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大荒南经</a:t>
            </a:r>
            <a:r>
              <a:rPr kumimoji="0" lang="en-US" altLang="zh-CN" b="1" i="0" u="none" strike="noStrike" cap="none" normalizeH="0" baseline="0" dirty="0" bmk="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b="1" i="0" u="none" strike="noStrike" cap="none" normalizeH="0" baseline="0" dirty="0" bmk="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kumimoji="0" lang="zh-CN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C55A1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有鸾鸟自歌，凤鸟自舞。凤鸟首文曰德，翼文曰顺</a:t>
            </a:r>
            <a:r>
              <a:rPr lang="zh-CN" altLang="en-US" sz="2800" b="1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C55A1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膺文曰仁</a:t>
            </a:r>
            <a:r>
              <a:rPr lang="zh-CN" altLang="en-US" sz="2800" b="1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C55A1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背文曰义</a:t>
            </a:r>
            <a:r>
              <a:rPr lang="zh-CN" altLang="en-US" sz="2800" b="1" dirty="0">
                <a:solidFill>
                  <a:srgbClr val="C55A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C55A1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见则天下和。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山海经</a:t>
            </a:r>
            <a:r>
              <a: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海内经</a:t>
            </a:r>
            <a:r>
              <a: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  <a:p>
            <a:pPr marR="0" lvl="0">
              <a:lnSpc>
                <a:spcPct val="150000"/>
              </a:lnSpc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洪水滔天。鲧窃帝之息壤，以堙洪水，不待帝命。帝令祝融杀鲧于羽郊。鲧复生禹，帝乃命禹卒布土，以定九州。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山海经</a:t>
            </a:r>
            <a:r>
              <a: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海内经</a:t>
            </a:r>
            <a:r>
              <a: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刑天与帝争神，帝断其首，葬之常羊之山，乃以乳为目，以脐为口，操干戚以舞。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山海经</a:t>
            </a:r>
            <a:r>
              <a: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海外西经</a:t>
            </a:r>
            <a:r>
              <a:rPr lang="en-US" altLang="zh-CN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 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395873C-A0BD-479F-B0A0-7E6818A7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45AB462-BC2A-4B0C-A944-31D208962AEE}"/>
              </a:ext>
            </a:extLst>
          </p:cNvPr>
          <p:cNvSpPr/>
          <p:nvPr/>
        </p:nvSpPr>
        <p:spPr>
          <a:xfrm>
            <a:off x="3748325" y="239375"/>
            <a:ext cx="49087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zh-CN" altLang="en-US" sz="4000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走进瑰丽的神话世界</a:t>
            </a:r>
            <a:endParaRPr lang="zh-CN" altLang="en-US" sz="4000" b="0" cap="none" spc="0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78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83FF5C-4190-4E29-8C98-C7EF3C4B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D90B3B-724A-45D9-A7E4-DA065B6011C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任务内容</a:t>
            </a:r>
            <a:r>
              <a:rPr lang="zh-CN" altLang="en-US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：任选两则中国古代神话，参考以上模板，制作“神话作品赏析</a:t>
            </a:r>
            <a:r>
              <a:rPr lang="en-US" altLang="zh-CN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PPT</a:t>
            </a:r>
            <a:r>
              <a:rPr lang="zh-CN" altLang="en-US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”。</a:t>
            </a:r>
            <a:endParaRPr lang="en-US" altLang="zh-CN" sz="26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要求</a:t>
            </a:r>
            <a:r>
              <a:rPr lang="zh-CN" altLang="en-US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：配图，可适当加解释性文字；图文并茂；微软雅黑，</a:t>
            </a:r>
            <a:r>
              <a:rPr lang="en-US" altLang="zh-CN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28</a:t>
            </a:r>
            <a:r>
              <a:rPr lang="zh-CN" altLang="en-US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号，加粗，行间距</a:t>
            </a:r>
            <a:r>
              <a:rPr lang="en-US" altLang="zh-CN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1.5</a:t>
            </a:r>
            <a:r>
              <a:rPr lang="zh-CN" altLang="en-US" sz="2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。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EB3A17B-03C7-431C-9BF2-3C478B4328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1C75A1B-EB3D-4615-8909-D5D9EDF7EED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正常使用主观题需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D86EA6A-CF3B-4B88-96AD-ADB21C46C92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19210" y="2623780"/>
            <a:ext cx="5723995" cy="3455785"/>
          </a:xfrm>
          <a:prstGeom prst="rect">
            <a:avLst/>
          </a:prstGeom>
        </p:spPr>
      </p:pic>
      <p:sp>
        <p:nvSpPr>
          <p:cNvPr id="16" name="矩形 15" hidden="1">
            <a:extLst>
              <a:ext uri="{FF2B5EF4-FFF2-40B4-BE49-F238E27FC236}">
                <a16:creationId xmlns:a16="http://schemas.microsoft.com/office/drawing/2014/main" id="{E7DB3660-FE2C-41EF-92F6-FD1A634747B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9B9B9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 hidden="1">
            <a:extLst>
              <a:ext uri="{FF2B5EF4-FFF2-40B4-BE49-F238E27FC236}">
                <a16:creationId xmlns:a16="http://schemas.microsoft.com/office/drawing/2014/main" id="{828EFC75-7EC0-40F3-BFF0-3AA584CB98C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2661900" y="632683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</a:p>
        </p:txBody>
      </p:sp>
      <p:sp>
        <p:nvSpPr>
          <p:cNvPr id="22" name="文本框 21" hidden="1">
            <a:extLst>
              <a:ext uri="{FF2B5EF4-FFF2-40B4-BE49-F238E27FC236}">
                <a16:creationId xmlns:a16="http://schemas.microsoft.com/office/drawing/2014/main" id="{FAD63A32-505B-460E-90B6-1E35EED78F3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2827000" y="1270000"/>
            <a:ext cx="3332480" cy="1905000"/>
          </a:xfrm>
          <a:prstGeom prst="rect">
            <a:avLst/>
          </a:prstGeom>
          <a:noFill/>
        </p:spPr>
        <p:txBody>
          <a:bodyPr vert="horz" rtlCol="0" anchor="t" anchorCtr="0">
            <a:spAutoFit/>
          </a:bodyPr>
          <a:lstStyle/>
          <a:p>
            <a:r>
              <a:rPr lang="zh-CN" altLang="en-US" sz="20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此处添加答案解析</a:t>
            </a:r>
          </a:p>
        </p:txBody>
      </p:sp>
      <p:grpSp>
        <p:nvGrpSpPr>
          <p:cNvPr id="20" name="组合 19" hidden="1">
            <a:extLst>
              <a:ext uri="{FF2B5EF4-FFF2-40B4-BE49-F238E27FC236}">
                <a16:creationId xmlns:a16="http://schemas.microsoft.com/office/drawing/2014/main" id="{864B8FA7-2FD0-4B49-A991-C0D0EB985A30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2585700" y="0"/>
            <a:ext cx="3815080" cy="647700"/>
            <a:chOff x="12585700" y="0"/>
            <a:chExt cx="3815080" cy="647700"/>
          </a:xfrm>
        </p:grpSpPr>
        <p:sp>
          <p:nvSpPr>
            <p:cNvPr id="17" name="RemarkBack" hidden="1">
              <a:extLst>
                <a:ext uri="{FF2B5EF4-FFF2-40B4-BE49-F238E27FC236}">
                  <a16:creationId xmlns:a16="http://schemas.microsoft.com/office/drawing/2014/main" id="{5C67852A-C0D4-4121-8A14-C2271C9C995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2585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RemarkBlock" hidden="1">
              <a:extLst>
                <a:ext uri="{FF2B5EF4-FFF2-40B4-BE49-F238E27FC236}">
                  <a16:creationId xmlns:a16="http://schemas.microsoft.com/office/drawing/2014/main" id="{9C2A7DA9-2F94-44D8-B6A8-54BCBCB7805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2585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emarkTitleText" hidden="1">
              <a:extLst>
                <a:ext uri="{FF2B5EF4-FFF2-40B4-BE49-F238E27FC236}">
                  <a16:creationId xmlns:a16="http://schemas.microsoft.com/office/drawing/2014/main" id="{C0F4DCBE-0CB6-42F8-BBB3-7B6A06A23223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2827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246A535-003C-4CEB-AAD8-1AC9AE7FDCA9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9" name="TitleBackground">
              <a:extLst>
                <a:ext uri="{FF2B5EF4-FFF2-40B4-BE49-F238E27FC236}">
                  <a16:creationId xmlns:a16="http://schemas.microsoft.com/office/drawing/2014/main" id="{F486B3C6-60EE-490B-A169-B7620EE5AC3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ColorBlock">
              <a:extLst>
                <a:ext uri="{FF2B5EF4-FFF2-40B4-BE49-F238E27FC236}">
                  <a16:creationId xmlns:a16="http://schemas.microsoft.com/office/drawing/2014/main" id="{FA04B62C-3DE1-400E-9736-858D577F90C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ypeText">
              <a:extLst>
                <a:ext uri="{FF2B5EF4-FFF2-40B4-BE49-F238E27FC236}">
                  <a16:creationId xmlns:a16="http://schemas.microsoft.com/office/drawing/2014/main" id="{723F19AA-012F-4615-B0BE-C7F692112473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12" name="TipText">
              <a:extLst>
                <a:ext uri="{FF2B5EF4-FFF2-40B4-BE49-F238E27FC236}">
                  <a16:creationId xmlns:a16="http://schemas.microsoft.com/office/drawing/2014/main" id="{B11F40D1-2CEF-41EB-9452-B32188A44DA5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20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393CC0A-B2CD-4A54-9B32-134B20828A12}"/>
              </a:ext>
            </a:extLst>
          </p:cNvPr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933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3892F2-10CF-446F-B91D-9236E5CA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0E978A0-631A-4CF8-A19B-D9AE170D387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19200" y="635000"/>
            <a:ext cx="97536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创作一则神话。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字以内，原创。配图，图文并茂。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019B1592-09B6-48FF-A812-29D03AD118A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14DBE2C-8858-4267-9BD8-36905407D24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727383"/>
            <a:ext cx="12192000" cy="487680"/>
          </a:xfrm>
          <a:prstGeom prst="rect">
            <a:avLst/>
          </a:prstGeom>
          <a:solidFill>
            <a:srgbClr val="FBFAE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 anchorCtr="1">
            <a:noAutofit/>
          </a:bodyPr>
          <a:lstStyle/>
          <a:p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正常使用主观题需</a:t>
            </a:r>
            <a:r>
              <a:rPr lang="en-US" altLang="zh-CN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2.0</a:t>
            </a:r>
            <a:r>
              <a:rPr lang="zh-CN" altLang="en-US" sz="16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A6DD71C-72AD-4CC7-94CD-92572E599A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733" y="1917457"/>
            <a:ext cx="5968470" cy="365519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8D1946D8-2FEA-416F-8AF0-8579A21A3F32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9" name="TitleBackground">
              <a:extLst>
                <a:ext uri="{FF2B5EF4-FFF2-40B4-BE49-F238E27FC236}">
                  <a16:creationId xmlns:a16="http://schemas.microsoft.com/office/drawing/2014/main" id="{5A7D484E-C33F-41CD-A9BD-0C70F5BCD19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ColorBlock">
              <a:extLst>
                <a:ext uri="{FF2B5EF4-FFF2-40B4-BE49-F238E27FC236}">
                  <a16:creationId xmlns:a16="http://schemas.microsoft.com/office/drawing/2014/main" id="{5EDB748B-6A00-489B-9710-3FDDB943569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ypeText">
              <a:extLst>
                <a:ext uri="{FF2B5EF4-FFF2-40B4-BE49-F238E27FC236}">
                  <a16:creationId xmlns:a16="http://schemas.microsoft.com/office/drawing/2014/main" id="{F1760F81-68E0-4EB8-9609-374F3816397D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主观题</a:t>
              </a:r>
            </a:p>
          </p:txBody>
        </p:sp>
        <p:sp>
          <p:nvSpPr>
            <p:cNvPr id="12" name="TipText">
              <a:extLst>
                <a:ext uri="{FF2B5EF4-FFF2-40B4-BE49-F238E27FC236}">
                  <a16:creationId xmlns:a16="http://schemas.microsoft.com/office/drawing/2014/main" id="{240B9978-2952-4737-B061-F082153112A4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30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5960053-1880-474A-A44D-0B3D029D652A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9725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F7EE42-5D8C-4FB3-A171-3BD68946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0C6665-40C8-4528-9AC8-B308EEF01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2" y="846666"/>
            <a:ext cx="2590800" cy="4419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CE72FD5-D9FC-42E2-9185-27EE5A2017A9}"/>
              </a:ext>
            </a:extLst>
          </p:cNvPr>
          <p:cNvSpPr/>
          <p:nvPr/>
        </p:nvSpPr>
        <p:spPr>
          <a:xfrm>
            <a:off x="4511426" y="1371599"/>
            <a:ext cx="5386108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400" b="1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“神话”创作与展示</a:t>
            </a:r>
            <a:endParaRPr lang="zh-CN" altLang="en-US" sz="3400" b="1" cap="none" spc="0" dirty="0">
              <a:ln w="0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DF82B7-F111-4901-9E76-69ED8248E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278" y="2608334"/>
            <a:ext cx="3313855" cy="181766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创作一则神话。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300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字以内，原创。配图，图文并茂。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5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395873C-A0BD-479F-B0A0-7E6818A7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45AB462-BC2A-4B0C-A944-31D208962AEE}"/>
              </a:ext>
            </a:extLst>
          </p:cNvPr>
          <p:cNvSpPr/>
          <p:nvPr/>
        </p:nvSpPr>
        <p:spPr>
          <a:xfrm>
            <a:off x="3122460" y="764310"/>
            <a:ext cx="55474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zh-CN" altLang="en-US" sz="4400" b="1" dirty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走进瑰丽的神话世界</a:t>
            </a:r>
            <a:endParaRPr lang="zh-CN" altLang="en-US" sz="4400" b="1" cap="none" spc="0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0E84AF-B6A6-4A18-9CAC-7D38E31DE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038" y="1898870"/>
            <a:ext cx="3444962" cy="4230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9150110-3F4F-42C6-BB90-C2257DAA7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465" y="1932771"/>
            <a:ext cx="3361269" cy="4230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96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AE9295F-146D-4BAE-883A-2A91344C1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053" y="2032001"/>
            <a:ext cx="4518829" cy="301508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73CCE37-C7D9-4902-97D6-488E75500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519" y="2011000"/>
            <a:ext cx="4644813" cy="30387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东南海之外，甘水之间，有羲和之国，有女子名曰羲和，方日浴于甘渊。羲和者，帝俊之妻，生十日。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kumimoji="0" lang="zh-CN" altLang="zh-CN" sz="2000" b="0" i="0" u="none" strike="noStrike" cap="none" normalizeH="0" baseline="0" dirty="0" bmk="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《山海经</a:t>
            </a:r>
            <a:r>
              <a:rPr kumimoji="0" lang="en-US" altLang="zh-CN" sz="2000" b="0" i="0" u="none" strike="noStrike" cap="none" normalizeH="0" baseline="0" dirty="0" bmk="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kumimoji="0" lang="zh-CN" altLang="en-US" sz="2000" b="0" i="0" u="none" strike="noStrike" cap="none" normalizeH="0" baseline="0" dirty="0" bmk="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大荒南经</a:t>
            </a:r>
            <a:r>
              <a:rPr kumimoji="0" lang="en-US" altLang="zh-CN" sz="2000" b="0" i="0" u="none" strike="noStrike" cap="none" normalizeH="0" baseline="0" dirty="0" bmk="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000" b="0" i="0" u="none" strike="noStrike" cap="none" normalizeH="0" baseline="0" dirty="0" bmk="">
                <a:ln>
                  <a:noFill/>
                </a:ln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kumimoji="0" lang="en-US" altLang="zh-CN" sz="2000" b="0" i="0" u="none" strike="noStrike" cap="none" normalizeH="0" baseline="0" dirty="0" bmk="">
              <a:ln>
                <a:noFill/>
              </a:ln>
              <a:solidFill>
                <a:srgbClr val="33333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4553F9E-3A83-427C-93C8-A5F3CE71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4F5BB46-CB19-4079-B9EA-C24F8F1A1ADA}"/>
              </a:ext>
            </a:extLst>
          </p:cNvPr>
          <p:cNvSpPr/>
          <p:nvPr/>
        </p:nvSpPr>
        <p:spPr>
          <a:xfrm>
            <a:off x="4191955" y="671175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羲和浴日</a:t>
            </a:r>
          </a:p>
        </p:txBody>
      </p:sp>
    </p:spTree>
    <p:extLst>
      <p:ext uri="{BB962C8B-B14F-4D97-AF65-F5344CB8AC3E}">
        <p14:creationId xmlns:p14="http://schemas.microsoft.com/office/powerpoint/2010/main" val="304252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9E4003D-9396-42B8-A88F-91B844F90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337" y="929322"/>
            <a:ext cx="2981325" cy="44100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F2019CF-145D-4F71-911A-4F3DAF491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280" y="1858477"/>
            <a:ext cx="4500880" cy="2555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有鸾鸟自歌，凤鸟自舞。凤鸟首文曰德，翼文曰顺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膺文曰仁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背文曰义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zh-CN" altLang="en-US" sz="28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见则天下和。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山海经</a:t>
            </a: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海内经</a:t>
            </a:r>
            <a:r>
              <a:rPr lang="en-US" altLang="zh-CN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5A4756FC-CB80-44B5-B14E-25E8A7FBF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</p:spTree>
    <p:extLst>
      <p:ext uri="{BB962C8B-B14F-4D97-AF65-F5344CB8AC3E}">
        <p14:creationId xmlns:p14="http://schemas.microsoft.com/office/powerpoint/2010/main" val="30641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4206653-11A3-4B0B-B18A-E584F93D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4272DD1-B439-446D-8C6E-03B6591CA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59" y="1380067"/>
            <a:ext cx="3251201" cy="3878887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6DA84A5F-C451-49A6-9ECE-097938674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467" y="1386559"/>
            <a:ext cx="4080933" cy="38480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>
              <a:lnSpc>
                <a:spcPct val="150000"/>
              </a:lnSpc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洪水滔天。鲧窃帝之息壤，以堙洪水，不待帝命。帝令祝融杀鲧于羽郊。鲧复生禹，帝乃命禹卒布土，以定九州。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山海经</a:t>
            </a:r>
            <a:r>
              <a:rPr lang="en-US" altLang="zh-CN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海内经</a:t>
            </a:r>
            <a:r>
              <a:rPr lang="en-US" altLang="zh-CN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20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87B145A-FDF9-4C16-BBE6-E0864262CF1D}"/>
              </a:ext>
            </a:extLst>
          </p:cNvPr>
          <p:cNvSpPr/>
          <p:nvPr/>
        </p:nvSpPr>
        <p:spPr>
          <a:xfrm>
            <a:off x="1374980" y="1624522"/>
            <a:ext cx="8771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5400" b="1" dirty="0">
                <a:ln/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鲧</a:t>
            </a:r>
            <a:endParaRPr lang="en-US" altLang="zh-CN" sz="5400" b="1" dirty="0">
              <a:ln/>
              <a:solidFill>
                <a:schemeClr val="accent4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5400" b="1" dirty="0">
                <a:ln/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禹</a:t>
            </a:r>
            <a:endParaRPr lang="en-US" altLang="zh-CN" sz="5400" b="1" dirty="0">
              <a:ln/>
              <a:solidFill>
                <a:schemeClr val="accent4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5400" b="1" dirty="0">
                <a:ln/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治</a:t>
            </a:r>
            <a:endParaRPr lang="en-US" altLang="zh-CN" sz="5400" b="1" dirty="0">
              <a:ln/>
              <a:solidFill>
                <a:schemeClr val="accent4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5400" b="1" dirty="0">
                <a:ln/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endParaRPr lang="zh-CN" altLang="en-US" sz="5400" b="1" cap="none" spc="0" dirty="0">
              <a:ln/>
              <a:solidFill>
                <a:schemeClr val="accent4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680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2AF1E2B-6C05-4FA0-B001-92D4DA25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D98B7C6-6F2D-47AF-A073-BF1C8C30D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4" y="629230"/>
            <a:ext cx="3834195" cy="479756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10B52FC-60BB-4D86-837A-C41222C91164}"/>
              </a:ext>
            </a:extLst>
          </p:cNvPr>
          <p:cNvSpPr/>
          <p:nvPr/>
        </p:nvSpPr>
        <p:spPr>
          <a:xfrm>
            <a:off x="2494279" y="2304304"/>
            <a:ext cx="4761653" cy="26015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刑天与帝争神，帝断其首，葬之常羊之山，乃以乳为目，以脐为口，操干戚以舞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山海经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海外西经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A566A80-D5DE-4B2B-9525-C03A9DBF0090}"/>
              </a:ext>
            </a:extLst>
          </p:cNvPr>
          <p:cNvSpPr/>
          <p:nvPr/>
        </p:nvSpPr>
        <p:spPr>
          <a:xfrm>
            <a:off x="3358842" y="947188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刑天争神</a:t>
            </a:r>
            <a:endParaRPr lang="zh-CN" altLang="en-US" sz="5400" b="1" cap="none" spc="0" dirty="0">
              <a:ln w="0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447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9B0E1F-51A9-4C00-8DA4-646001A6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2838484-49A2-4B19-8549-74F1908417CA}"/>
              </a:ext>
            </a:extLst>
          </p:cNvPr>
          <p:cNvSpPr txBox="1"/>
          <p:nvPr/>
        </p:nvSpPr>
        <p:spPr>
          <a:xfrm>
            <a:off x="1591732" y="2499289"/>
            <a:ext cx="5384801" cy="1791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有神十人，名曰</a:t>
            </a:r>
            <a:r>
              <a:rPr lang="zh-CN" altLang="zh-CN" sz="28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女娲之肠</a:t>
            </a:r>
            <a:r>
              <a:rPr lang="zh-CN" altLang="zh-CN" sz="28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，化为神，处栗广之野，横道而处。</a:t>
            </a:r>
            <a:r>
              <a:rPr lang="en-US" altLang="zh-CN" sz="2000" kern="100" dirty="0">
                <a:effectLst/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zh-CN" sz="2000" kern="100" dirty="0">
                <a:effectLst/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《山海经</a:t>
            </a:r>
            <a:r>
              <a:rPr lang="en-US" altLang="zh-CN" sz="2000" kern="100" dirty="0">
                <a:effectLst/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·</a:t>
            </a:r>
            <a:r>
              <a:rPr lang="zh-CN" altLang="zh-CN" sz="2000" kern="100" dirty="0">
                <a:effectLst/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大荒西经》</a:t>
            </a:r>
            <a:r>
              <a:rPr lang="en-US" altLang="zh-CN" sz="2000" kern="100" dirty="0">
                <a:effectLst/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zh-CN" altLang="zh-CN" sz="1400" kern="100" dirty="0">
              <a:effectLst/>
              <a:latin typeface="Century Gothic" panose="020B0502020202020204" pitchFamily="34" charset="0"/>
              <a:ea typeface="幼圆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4C8BA8E-81E6-4EAD-9BC7-53FCCDC31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54" y="764807"/>
            <a:ext cx="2943014" cy="426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ED07D69-49C0-41A8-8E53-8871EF530571}"/>
              </a:ext>
            </a:extLst>
          </p:cNvPr>
          <p:cNvSpPr/>
          <p:nvPr/>
        </p:nvSpPr>
        <p:spPr>
          <a:xfrm>
            <a:off x="2825445" y="1218121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女娲之肠</a:t>
            </a:r>
          </a:p>
        </p:txBody>
      </p:sp>
    </p:spTree>
    <p:extLst>
      <p:ext uri="{BB962C8B-B14F-4D97-AF65-F5344CB8AC3E}">
        <p14:creationId xmlns:p14="http://schemas.microsoft.com/office/powerpoint/2010/main" val="40204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F47874D-4034-465E-871C-85168BF09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133" y="1879602"/>
            <a:ext cx="5300394" cy="3178704"/>
          </a:xfrm>
          <a:prstGeom prst="rect">
            <a:avLst/>
          </a:prstGeo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2AF1E2B-6C05-4FA0-B001-92D4DA25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0B52FC-60BB-4D86-837A-C41222C91164}"/>
              </a:ext>
            </a:extLst>
          </p:cNvPr>
          <p:cNvSpPr/>
          <p:nvPr/>
        </p:nvSpPr>
        <p:spPr>
          <a:xfrm>
            <a:off x="1481669" y="1982570"/>
            <a:ext cx="5621865" cy="32478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kern="0" dirty="0">
                <a:solidFill>
                  <a:srgbClr val="385623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钟山之神，名曰烛阴，视为昼，瞑为夜，吹为冬，呼为夏，不饮，不食，不息，息为风。身长千里，在无之东。其为物，人面，蛇身，赤色，居钟山下。</a:t>
            </a:r>
            <a:r>
              <a:rPr lang="zh-CN" altLang="zh-CN" kern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（《山海经•海外经》）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A566A80-D5DE-4B2B-9525-C03A9DBF0090}"/>
              </a:ext>
            </a:extLst>
          </p:cNvPr>
          <p:cNvSpPr/>
          <p:nvPr/>
        </p:nvSpPr>
        <p:spPr>
          <a:xfrm>
            <a:off x="2622249" y="769388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钟山之神</a:t>
            </a:r>
            <a:endParaRPr lang="zh-CN" altLang="en-US" sz="5400" b="1" cap="none" spc="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2AF1E2B-6C05-4FA0-B001-92D4DA25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日职创院国学教育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0B52FC-60BB-4D86-837A-C41222C91164}"/>
              </a:ext>
            </a:extLst>
          </p:cNvPr>
          <p:cNvSpPr/>
          <p:nvPr/>
        </p:nvSpPr>
        <p:spPr>
          <a:xfrm>
            <a:off x="1041401" y="1872504"/>
            <a:ext cx="6256865" cy="36958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 kern="0" dirty="0">
                <a:solidFill>
                  <a:schemeClr val="accent6">
                    <a:lumMod val="50000"/>
                  </a:schemeClr>
                </a:solidFill>
                <a:latin typeface="等线" panose="02010600030101010101" pitchFamily="2" charset="-122"/>
                <a:ea typeface="微软雅黑" panose="020B0503020204020204" pitchFamily="34" charset="-122"/>
              </a:rPr>
              <a:t>西南黑水之间，有都广之野，后稷葬焉。爰有膏菽、膏稻、膏黍、膏稷，百谷自生，冬夏播琴。鸾鸟自歌，凤鸟自舞，灵寿实华，草木所聚。爰有百兽，相群爰处。此草地，冬夏不死。</a:t>
            </a:r>
            <a:r>
              <a:rPr lang="zh-CN" altLang="zh-CN" kern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（《山海经•海外经》）</a:t>
            </a:r>
            <a:endParaRPr lang="zh-CN" altLang="zh-CN" sz="1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A566A80-D5DE-4B2B-9525-C03A9DBF0090}"/>
              </a:ext>
            </a:extLst>
          </p:cNvPr>
          <p:cNvSpPr/>
          <p:nvPr/>
        </p:nvSpPr>
        <p:spPr>
          <a:xfrm>
            <a:off x="3503603" y="769387"/>
            <a:ext cx="3054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都广之野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507563D-54B0-4F4A-B4CB-174A5CB1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829" y="1866900"/>
            <a:ext cx="41052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20.0"/>
  <p:tag name="PROBLEMHASREMARK" val="False"/>
  <p:tag name="PROBLEMVOICEALLOW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ShortAnswer"/>
  <p:tag name="PROBLEMSCORE" val="30.0"/>
  <p:tag name="PROBLEMVOICEALLOWED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" val="PRODUCTVERSIONTIP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ShortAnsw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ShortAnsw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" val="PRODUCTVERSIONTI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2886</TotalTime>
  <Words>1062</Words>
  <Application>Microsoft Office PowerPoint</Application>
  <PresentationFormat>宽屏</PresentationFormat>
  <Paragraphs>66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Microsoft Yahei</vt:lpstr>
      <vt:lpstr>Microsoft Yahei</vt:lpstr>
      <vt:lpstr>Arial</vt:lpstr>
      <vt:lpstr>Century Gothic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wj3169@163.com</dc:creator>
  <cp:lastModifiedBy>wj3169@163.com</cp:lastModifiedBy>
  <cp:revision>73</cp:revision>
  <dcterms:created xsi:type="dcterms:W3CDTF">2020-05-18T09:19:32Z</dcterms:created>
  <dcterms:modified xsi:type="dcterms:W3CDTF">2022-03-02T03:01:54Z</dcterms:modified>
</cp:coreProperties>
</file>