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5" r:id="rId3"/>
    <p:sldId id="258" r:id="rId4"/>
    <p:sldId id="259" r:id="rId5"/>
    <p:sldId id="260" r:id="rId6"/>
    <p:sldId id="261" r:id="rId7"/>
    <p:sldId id="262" r:id="rId8"/>
    <p:sldId id="263" r:id="rId9"/>
    <p:sldId id="264" r:id="rId10"/>
    <p:sldId id="265" r:id="rId11"/>
    <p:sldId id="266" r:id="rId12"/>
    <p:sldId id="267" r:id="rId13"/>
    <p:sldId id="268" r:id="rId14"/>
    <p:sldId id="314"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88D"/>
    <a:srgbClr val="EE464C"/>
    <a:srgbClr val="FDECED"/>
    <a:srgbClr val="FAC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9DD9C-0287-A640-AE8F-4E7E82A8DC2A}" type="doc">
      <dgm:prSet loTypeId="urn:microsoft.com/office/officeart/2005/8/layout/vProcess5" loCatId="" qsTypeId="urn:microsoft.com/office/officeart/2005/8/quickstyle/simple1" qsCatId="simple" csTypeId="urn:microsoft.com/office/officeart/2005/8/colors/accent1_1" csCatId="accent1"/>
      <dgm:spPr/>
      <dgm:t>
        <a:bodyPr/>
        <a:lstStyle/>
        <a:p>
          <a:endParaRPr lang="zh-CN" altLang="en-US"/>
        </a:p>
      </dgm:t>
    </dgm:pt>
    <dgm:pt modelId="{22074D63-90AA-6341-BDA8-6EF2CE4489E4}">
      <dgm:prSet custT="1"/>
      <dgm:spPr/>
      <dgm:t>
        <a:bodyPr/>
        <a:lstStyle/>
        <a:p>
          <a:r>
            <a:rPr lang="zh-CN" altLang="en-US" sz="1600" b="1"/>
            <a:t>正面态度：</a:t>
          </a:r>
          <a:r>
            <a:rPr lang="zh-CN" altLang="en-US" sz="1600"/>
            <a:t>现代人的生活节奏快、工作压力大、碎片化时间多，短视频能够很好地为用户提供娱乐休闲内容，缓解焦虑情绪。</a:t>
          </a:r>
        </a:p>
      </dgm:t>
    </dgm:pt>
    <dgm:pt modelId="{816D9D64-04FC-4B40-9155-3F724557477F}" type="parTrans" cxnId="{3FD021F4-DB05-8143-BECB-4780CE46FF9F}">
      <dgm:prSet/>
      <dgm:spPr/>
      <dgm:t>
        <a:bodyPr/>
        <a:lstStyle/>
        <a:p>
          <a:endParaRPr lang="zh-CN" altLang="en-US" sz="2400"/>
        </a:p>
      </dgm:t>
    </dgm:pt>
    <dgm:pt modelId="{480901E6-ECC7-894A-91A9-1FB929C5E382}" type="sibTrans" cxnId="{3FD021F4-DB05-8143-BECB-4780CE46FF9F}">
      <dgm:prSet custT="1"/>
      <dgm:spPr/>
      <dgm:t>
        <a:bodyPr/>
        <a:lstStyle/>
        <a:p>
          <a:endParaRPr lang="zh-CN" altLang="en-US" sz="3600"/>
        </a:p>
      </dgm:t>
    </dgm:pt>
    <dgm:pt modelId="{81858000-243A-264B-A550-EF6769AD1A65}">
      <dgm:prSet custT="1"/>
      <dgm:spPr/>
      <dgm:t>
        <a:bodyPr/>
        <a:lstStyle/>
        <a:p>
          <a:r>
            <a:rPr lang="zh-CN" altLang="en-US" sz="1600" b="1"/>
            <a:t>负面态度：</a:t>
          </a:r>
          <a:r>
            <a:rPr lang="zh-CN" altLang="en-US" sz="1600"/>
            <a:t>高产量、快节奏的短视频形式意味着不可能承载较为复杂的逻辑、深刻的思想和丰富的智慧，最终只能在快速吸引注意力之后快速消散，并被打上“娱乐至死”“泛娱乐化”“粗俗化”的标签。</a:t>
          </a:r>
        </a:p>
      </dgm:t>
    </dgm:pt>
    <dgm:pt modelId="{09721BE5-40A9-A047-AF9A-1020398CD344}" type="parTrans" cxnId="{72D9A5CA-C642-D94F-88B3-32C499EB9185}">
      <dgm:prSet/>
      <dgm:spPr/>
      <dgm:t>
        <a:bodyPr/>
        <a:lstStyle/>
        <a:p>
          <a:endParaRPr lang="zh-CN" altLang="en-US" sz="2400"/>
        </a:p>
      </dgm:t>
    </dgm:pt>
    <dgm:pt modelId="{FF2E3168-9493-4E4B-8AF2-6F4F677BFDAA}" type="sibTrans" cxnId="{72D9A5CA-C642-D94F-88B3-32C499EB9185}">
      <dgm:prSet custT="1"/>
      <dgm:spPr/>
      <dgm:t>
        <a:bodyPr/>
        <a:lstStyle/>
        <a:p>
          <a:endParaRPr lang="zh-CN" altLang="en-US" sz="3600"/>
        </a:p>
      </dgm:t>
    </dgm:pt>
    <dgm:pt modelId="{B7D9092A-BC5D-1E4C-AB6F-C86F70BD75DA}">
      <dgm:prSet custT="1"/>
      <dgm:spPr/>
      <dgm:t>
        <a:bodyPr/>
        <a:lstStyle/>
        <a:p>
          <a:r>
            <a:rPr lang="zh-CN" altLang="en-US" sz="1600" b="1"/>
            <a:t>中立态度：</a:t>
          </a:r>
          <a:r>
            <a:rPr lang="zh-CN" altLang="en-US" sz="1600"/>
            <a:t>短视频既有它的娱乐价值，同时也有明显的娱乐过度的问题，政府、社会、组织和个人都应该客观地看待并用好这一工具，扬长避短，形成良性的短视频生态。</a:t>
          </a:r>
        </a:p>
      </dgm:t>
    </dgm:pt>
    <dgm:pt modelId="{67EF16ED-9AFD-6E44-AF83-7B7357DA5C12}" type="parTrans" cxnId="{0326E7B3-F9DA-614A-92BB-A7C715A2CA6C}">
      <dgm:prSet/>
      <dgm:spPr/>
      <dgm:t>
        <a:bodyPr/>
        <a:lstStyle/>
        <a:p>
          <a:endParaRPr lang="zh-CN" altLang="en-US" sz="2400"/>
        </a:p>
      </dgm:t>
    </dgm:pt>
    <dgm:pt modelId="{8C5F60CA-1E02-6F4C-9B61-5A8251DD4453}" type="sibTrans" cxnId="{0326E7B3-F9DA-614A-92BB-A7C715A2CA6C}">
      <dgm:prSet/>
      <dgm:spPr/>
      <dgm:t>
        <a:bodyPr/>
        <a:lstStyle/>
        <a:p>
          <a:endParaRPr lang="zh-CN" altLang="en-US" sz="2400"/>
        </a:p>
      </dgm:t>
    </dgm:pt>
    <dgm:pt modelId="{C44F6687-7EEA-6040-83F9-6C93B4A48585}" type="pres">
      <dgm:prSet presAssocID="{1B49DD9C-0287-A640-AE8F-4E7E82A8DC2A}" presName="outerComposite" presStyleCnt="0">
        <dgm:presLayoutVars>
          <dgm:chMax val="5"/>
          <dgm:dir/>
          <dgm:resizeHandles val="exact"/>
        </dgm:presLayoutVars>
      </dgm:prSet>
      <dgm:spPr/>
      <dgm:t>
        <a:bodyPr/>
        <a:lstStyle/>
        <a:p>
          <a:endParaRPr lang="zh-CN" altLang="en-US"/>
        </a:p>
      </dgm:t>
    </dgm:pt>
    <dgm:pt modelId="{F4633DDB-6FE6-6A4D-8315-858144E2BFB8}" type="pres">
      <dgm:prSet presAssocID="{1B49DD9C-0287-A640-AE8F-4E7E82A8DC2A}" presName="dummyMaxCanvas" presStyleCnt="0">
        <dgm:presLayoutVars/>
      </dgm:prSet>
      <dgm:spPr/>
    </dgm:pt>
    <dgm:pt modelId="{9390B3DC-D29C-B941-8F7C-D7F2EF91891E}" type="pres">
      <dgm:prSet presAssocID="{1B49DD9C-0287-A640-AE8F-4E7E82A8DC2A}" presName="ThreeNodes_1" presStyleLbl="node1" presStyleIdx="0" presStyleCnt="3">
        <dgm:presLayoutVars>
          <dgm:bulletEnabled val="1"/>
        </dgm:presLayoutVars>
      </dgm:prSet>
      <dgm:spPr/>
      <dgm:t>
        <a:bodyPr/>
        <a:lstStyle/>
        <a:p>
          <a:endParaRPr lang="zh-CN" altLang="en-US"/>
        </a:p>
      </dgm:t>
    </dgm:pt>
    <dgm:pt modelId="{38BEF2ED-F5EB-FB4A-86AB-368B641EFFF9}" type="pres">
      <dgm:prSet presAssocID="{1B49DD9C-0287-A640-AE8F-4E7E82A8DC2A}" presName="ThreeNodes_2" presStyleLbl="node1" presStyleIdx="1" presStyleCnt="3">
        <dgm:presLayoutVars>
          <dgm:bulletEnabled val="1"/>
        </dgm:presLayoutVars>
      </dgm:prSet>
      <dgm:spPr/>
      <dgm:t>
        <a:bodyPr/>
        <a:lstStyle/>
        <a:p>
          <a:endParaRPr lang="zh-CN" altLang="en-US"/>
        </a:p>
      </dgm:t>
    </dgm:pt>
    <dgm:pt modelId="{9D5FA961-A77E-AF46-B414-532F3683F40A}" type="pres">
      <dgm:prSet presAssocID="{1B49DD9C-0287-A640-AE8F-4E7E82A8DC2A}" presName="ThreeNodes_3" presStyleLbl="node1" presStyleIdx="2" presStyleCnt="3">
        <dgm:presLayoutVars>
          <dgm:bulletEnabled val="1"/>
        </dgm:presLayoutVars>
      </dgm:prSet>
      <dgm:spPr/>
      <dgm:t>
        <a:bodyPr/>
        <a:lstStyle/>
        <a:p>
          <a:endParaRPr lang="zh-CN" altLang="en-US"/>
        </a:p>
      </dgm:t>
    </dgm:pt>
    <dgm:pt modelId="{FF0F70EA-216F-A347-8EB5-E0078E68B62D}" type="pres">
      <dgm:prSet presAssocID="{1B49DD9C-0287-A640-AE8F-4E7E82A8DC2A}" presName="ThreeConn_1-2" presStyleLbl="fgAccFollowNode1" presStyleIdx="0" presStyleCnt="2">
        <dgm:presLayoutVars>
          <dgm:bulletEnabled val="1"/>
        </dgm:presLayoutVars>
      </dgm:prSet>
      <dgm:spPr/>
      <dgm:t>
        <a:bodyPr/>
        <a:lstStyle/>
        <a:p>
          <a:endParaRPr lang="zh-CN" altLang="en-US"/>
        </a:p>
      </dgm:t>
    </dgm:pt>
    <dgm:pt modelId="{82F0B367-A7A7-A64C-B149-2404EA30EB16}" type="pres">
      <dgm:prSet presAssocID="{1B49DD9C-0287-A640-AE8F-4E7E82A8DC2A}" presName="ThreeConn_2-3" presStyleLbl="fgAccFollowNode1" presStyleIdx="1" presStyleCnt="2">
        <dgm:presLayoutVars>
          <dgm:bulletEnabled val="1"/>
        </dgm:presLayoutVars>
      </dgm:prSet>
      <dgm:spPr/>
      <dgm:t>
        <a:bodyPr/>
        <a:lstStyle/>
        <a:p>
          <a:endParaRPr lang="zh-CN" altLang="en-US"/>
        </a:p>
      </dgm:t>
    </dgm:pt>
    <dgm:pt modelId="{A42DA72F-0580-D740-B8CE-B8E9B56E0766}" type="pres">
      <dgm:prSet presAssocID="{1B49DD9C-0287-A640-AE8F-4E7E82A8DC2A}" presName="ThreeNodes_1_text" presStyleLbl="node1" presStyleIdx="2" presStyleCnt="3">
        <dgm:presLayoutVars>
          <dgm:bulletEnabled val="1"/>
        </dgm:presLayoutVars>
      </dgm:prSet>
      <dgm:spPr/>
      <dgm:t>
        <a:bodyPr/>
        <a:lstStyle/>
        <a:p>
          <a:endParaRPr lang="zh-CN" altLang="en-US"/>
        </a:p>
      </dgm:t>
    </dgm:pt>
    <dgm:pt modelId="{D7C01658-6B77-EE4D-8A96-8B3CD878F7ED}" type="pres">
      <dgm:prSet presAssocID="{1B49DD9C-0287-A640-AE8F-4E7E82A8DC2A}" presName="ThreeNodes_2_text" presStyleLbl="node1" presStyleIdx="2" presStyleCnt="3">
        <dgm:presLayoutVars>
          <dgm:bulletEnabled val="1"/>
        </dgm:presLayoutVars>
      </dgm:prSet>
      <dgm:spPr/>
      <dgm:t>
        <a:bodyPr/>
        <a:lstStyle/>
        <a:p>
          <a:endParaRPr lang="zh-CN" altLang="en-US"/>
        </a:p>
      </dgm:t>
    </dgm:pt>
    <dgm:pt modelId="{8991CDAD-E922-B14F-88A2-F7641428F489}" type="pres">
      <dgm:prSet presAssocID="{1B49DD9C-0287-A640-AE8F-4E7E82A8DC2A}" presName="ThreeNodes_3_text" presStyleLbl="node1" presStyleIdx="2" presStyleCnt="3">
        <dgm:presLayoutVars>
          <dgm:bulletEnabled val="1"/>
        </dgm:presLayoutVars>
      </dgm:prSet>
      <dgm:spPr/>
      <dgm:t>
        <a:bodyPr/>
        <a:lstStyle/>
        <a:p>
          <a:endParaRPr lang="zh-CN" altLang="en-US"/>
        </a:p>
      </dgm:t>
    </dgm:pt>
  </dgm:ptLst>
  <dgm:cxnLst>
    <dgm:cxn modelId="{72D9A5CA-C642-D94F-88B3-32C499EB9185}" srcId="{1B49DD9C-0287-A640-AE8F-4E7E82A8DC2A}" destId="{81858000-243A-264B-A550-EF6769AD1A65}" srcOrd="1" destOrd="0" parTransId="{09721BE5-40A9-A047-AF9A-1020398CD344}" sibTransId="{FF2E3168-9493-4E4B-8AF2-6F4F677BFDAA}"/>
    <dgm:cxn modelId="{6ADF9359-965F-4E19-8474-8BB8B999D86A}" type="presOf" srcId="{1B49DD9C-0287-A640-AE8F-4E7E82A8DC2A}" destId="{C44F6687-7EEA-6040-83F9-6C93B4A48585}" srcOrd="0" destOrd="0" presId="urn:microsoft.com/office/officeart/2005/8/layout/vProcess5"/>
    <dgm:cxn modelId="{0326E7B3-F9DA-614A-92BB-A7C715A2CA6C}" srcId="{1B49DD9C-0287-A640-AE8F-4E7E82A8DC2A}" destId="{B7D9092A-BC5D-1E4C-AB6F-C86F70BD75DA}" srcOrd="2" destOrd="0" parTransId="{67EF16ED-9AFD-6E44-AF83-7B7357DA5C12}" sibTransId="{8C5F60CA-1E02-6F4C-9B61-5A8251DD4453}"/>
    <dgm:cxn modelId="{A9AC3461-E00E-4C38-B1BA-AEB31A91ADB1}" type="presOf" srcId="{81858000-243A-264B-A550-EF6769AD1A65}" destId="{38BEF2ED-F5EB-FB4A-86AB-368B641EFFF9}" srcOrd="0" destOrd="0" presId="urn:microsoft.com/office/officeart/2005/8/layout/vProcess5"/>
    <dgm:cxn modelId="{DF51E65A-F1BA-4436-B548-E648EE00B736}" type="presOf" srcId="{480901E6-ECC7-894A-91A9-1FB929C5E382}" destId="{FF0F70EA-216F-A347-8EB5-E0078E68B62D}" srcOrd="0" destOrd="0" presId="urn:microsoft.com/office/officeart/2005/8/layout/vProcess5"/>
    <dgm:cxn modelId="{A43DB6D0-0E31-436B-BC08-6E2E8CCAF898}" type="presOf" srcId="{FF2E3168-9493-4E4B-8AF2-6F4F677BFDAA}" destId="{82F0B367-A7A7-A64C-B149-2404EA30EB16}" srcOrd="0" destOrd="0" presId="urn:microsoft.com/office/officeart/2005/8/layout/vProcess5"/>
    <dgm:cxn modelId="{54D758B8-7944-40F5-B1CF-264BDE962C25}" type="presOf" srcId="{B7D9092A-BC5D-1E4C-AB6F-C86F70BD75DA}" destId="{8991CDAD-E922-B14F-88A2-F7641428F489}" srcOrd="1" destOrd="0" presId="urn:microsoft.com/office/officeart/2005/8/layout/vProcess5"/>
    <dgm:cxn modelId="{92DE0712-C317-4414-B088-5BE13DAB23BF}" type="presOf" srcId="{22074D63-90AA-6341-BDA8-6EF2CE4489E4}" destId="{A42DA72F-0580-D740-B8CE-B8E9B56E0766}" srcOrd="1" destOrd="0" presId="urn:microsoft.com/office/officeart/2005/8/layout/vProcess5"/>
    <dgm:cxn modelId="{3FD021F4-DB05-8143-BECB-4780CE46FF9F}" srcId="{1B49DD9C-0287-A640-AE8F-4E7E82A8DC2A}" destId="{22074D63-90AA-6341-BDA8-6EF2CE4489E4}" srcOrd="0" destOrd="0" parTransId="{816D9D64-04FC-4B40-9155-3F724557477F}" sibTransId="{480901E6-ECC7-894A-91A9-1FB929C5E382}"/>
    <dgm:cxn modelId="{107FCEF0-D6E8-4EA5-8D1B-AE32B51FCD4E}" type="presOf" srcId="{B7D9092A-BC5D-1E4C-AB6F-C86F70BD75DA}" destId="{9D5FA961-A77E-AF46-B414-532F3683F40A}" srcOrd="0" destOrd="0" presId="urn:microsoft.com/office/officeart/2005/8/layout/vProcess5"/>
    <dgm:cxn modelId="{BB73093A-45FF-4F5B-94E1-1BDFF198C362}" type="presOf" srcId="{81858000-243A-264B-A550-EF6769AD1A65}" destId="{D7C01658-6B77-EE4D-8A96-8B3CD878F7ED}" srcOrd="1" destOrd="0" presId="urn:microsoft.com/office/officeart/2005/8/layout/vProcess5"/>
    <dgm:cxn modelId="{E23DF620-5338-489F-8D19-98B0DB3D6344}" type="presOf" srcId="{22074D63-90AA-6341-BDA8-6EF2CE4489E4}" destId="{9390B3DC-D29C-B941-8F7C-D7F2EF91891E}" srcOrd="0" destOrd="0" presId="urn:microsoft.com/office/officeart/2005/8/layout/vProcess5"/>
    <dgm:cxn modelId="{585A9C0C-79B0-4E20-BE65-6583382A3A8F}" type="presParOf" srcId="{C44F6687-7EEA-6040-83F9-6C93B4A48585}" destId="{F4633DDB-6FE6-6A4D-8315-858144E2BFB8}" srcOrd="0" destOrd="0" presId="urn:microsoft.com/office/officeart/2005/8/layout/vProcess5"/>
    <dgm:cxn modelId="{D78AF3AE-32C6-42F0-BDD3-CD5C7F8D8E9B}" type="presParOf" srcId="{C44F6687-7EEA-6040-83F9-6C93B4A48585}" destId="{9390B3DC-D29C-B941-8F7C-D7F2EF91891E}" srcOrd="1" destOrd="0" presId="urn:microsoft.com/office/officeart/2005/8/layout/vProcess5"/>
    <dgm:cxn modelId="{9522E369-A7A4-4F82-8596-2F37CCEEB06B}" type="presParOf" srcId="{C44F6687-7EEA-6040-83F9-6C93B4A48585}" destId="{38BEF2ED-F5EB-FB4A-86AB-368B641EFFF9}" srcOrd="2" destOrd="0" presId="urn:microsoft.com/office/officeart/2005/8/layout/vProcess5"/>
    <dgm:cxn modelId="{62278291-9D4D-4BE4-872B-B62B13502155}" type="presParOf" srcId="{C44F6687-7EEA-6040-83F9-6C93B4A48585}" destId="{9D5FA961-A77E-AF46-B414-532F3683F40A}" srcOrd="3" destOrd="0" presId="urn:microsoft.com/office/officeart/2005/8/layout/vProcess5"/>
    <dgm:cxn modelId="{1D619460-0F98-434C-81BA-99C94A930873}" type="presParOf" srcId="{C44F6687-7EEA-6040-83F9-6C93B4A48585}" destId="{FF0F70EA-216F-A347-8EB5-E0078E68B62D}" srcOrd="4" destOrd="0" presId="urn:microsoft.com/office/officeart/2005/8/layout/vProcess5"/>
    <dgm:cxn modelId="{564DC22C-62DE-4039-9F34-B9BC5C3D989D}" type="presParOf" srcId="{C44F6687-7EEA-6040-83F9-6C93B4A48585}" destId="{82F0B367-A7A7-A64C-B149-2404EA30EB16}" srcOrd="5" destOrd="0" presId="urn:microsoft.com/office/officeart/2005/8/layout/vProcess5"/>
    <dgm:cxn modelId="{4E77363B-C30C-4A97-8FCB-124A10748BE3}" type="presParOf" srcId="{C44F6687-7EEA-6040-83F9-6C93B4A48585}" destId="{A42DA72F-0580-D740-B8CE-B8E9B56E0766}" srcOrd="6" destOrd="0" presId="urn:microsoft.com/office/officeart/2005/8/layout/vProcess5"/>
    <dgm:cxn modelId="{F5F3FD8C-88A5-4AF7-B196-9DB117AE3A7E}" type="presParOf" srcId="{C44F6687-7EEA-6040-83F9-6C93B4A48585}" destId="{D7C01658-6B77-EE4D-8A96-8B3CD878F7ED}" srcOrd="7" destOrd="0" presId="urn:microsoft.com/office/officeart/2005/8/layout/vProcess5"/>
    <dgm:cxn modelId="{F9FD2C50-504A-4392-A11C-B5AB2A4EEA2B}" type="presParOf" srcId="{C44F6687-7EEA-6040-83F9-6C93B4A48585}" destId="{8991CDAD-E922-B14F-88A2-F7641428F48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6F48A6-4DDE-C543-94D2-76B0224342BC}"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zh-CN" altLang="en-US"/>
        </a:p>
      </dgm:t>
    </dgm:pt>
    <dgm:pt modelId="{A22BC097-67B1-874E-AEE5-97E923522A1F}">
      <dgm:prSet custT="1"/>
      <dgm:spPr/>
      <dgm:t>
        <a:bodyPr/>
        <a:lstStyle/>
        <a:p>
          <a:r>
            <a:rPr lang="zh-CN" altLang="en-US" sz="2000" b="1"/>
            <a:t>激活内容形成广泛传播</a:t>
          </a:r>
          <a:endParaRPr lang="zh-CN" altLang="en-US" sz="2000"/>
        </a:p>
      </dgm:t>
    </dgm:pt>
    <dgm:pt modelId="{87C79BDF-78BA-684F-8B59-05D61D121CA8}" type="parTrans" cxnId="{AC0BAF96-64A2-5642-934B-812603CB9ED7}">
      <dgm:prSet/>
      <dgm:spPr/>
      <dgm:t>
        <a:bodyPr/>
        <a:lstStyle/>
        <a:p>
          <a:endParaRPr lang="zh-CN" altLang="en-US" sz="2400"/>
        </a:p>
      </dgm:t>
    </dgm:pt>
    <dgm:pt modelId="{54E520CD-5832-E442-AB97-3510771CC463}" type="sibTrans" cxnId="{AC0BAF96-64A2-5642-934B-812603CB9ED7}">
      <dgm:prSet/>
      <dgm:spPr/>
      <dgm:t>
        <a:bodyPr/>
        <a:lstStyle/>
        <a:p>
          <a:endParaRPr lang="zh-CN" altLang="en-US" sz="2400"/>
        </a:p>
      </dgm:t>
    </dgm:pt>
    <dgm:pt modelId="{52EFA402-2E11-F04F-A973-22D64B3C46F7}">
      <dgm:prSet custT="1"/>
      <dgm:spPr/>
      <dgm:t>
        <a:bodyPr/>
        <a:lstStyle/>
        <a:p>
          <a:r>
            <a:rPr lang="zh-CN" altLang="en-US" sz="2000" b="1" dirty="0"/>
            <a:t>获取流量带来粉丝增长</a:t>
          </a:r>
          <a:endParaRPr lang="zh-CN" altLang="en-US" sz="2000" dirty="0"/>
        </a:p>
      </dgm:t>
    </dgm:pt>
    <dgm:pt modelId="{E29D3AD3-97CB-D64C-9489-007C8DB04BD0}" type="parTrans" cxnId="{5769431D-DBF8-9946-B310-8ECC3A8D3A8E}">
      <dgm:prSet/>
      <dgm:spPr/>
      <dgm:t>
        <a:bodyPr/>
        <a:lstStyle/>
        <a:p>
          <a:endParaRPr lang="zh-CN" altLang="en-US" sz="2400"/>
        </a:p>
      </dgm:t>
    </dgm:pt>
    <dgm:pt modelId="{E07BFB6D-43E7-4248-995A-03C681082E56}" type="sibTrans" cxnId="{5769431D-DBF8-9946-B310-8ECC3A8D3A8E}">
      <dgm:prSet/>
      <dgm:spPr/>
      <dgm:t>
        <a:bodyPr/>
        <a:lstStyle/>
        <a:p>
          <a:endParaRPr lang="zh-CN" altLang="en-US" sz="2400"/>
        </a:p>
      </dgm:t>
    </dgm:pt>
    <dgm:pt modelId="{EF55539F-8E92-494F-A5F1-320690616842}">
      <dgm:prSet custT="1"/>
      <dgm:spPr/>
      <dgm:t>
        <a:bodyPr/>
        <a:lstStyle/>
        <a:p>
          <a:r>
            <a:rPr lang="zh-CN" altLang="en-US" sz="2000" b="1"/>
            <a:t>深挖价值实现持续收益</a:t>
          </a:r>
          <a:endParaRPr lang="zh-CN" altLang="en-US" sz="2000"/>
        </a:p>
      </dgm:t>
    </dgm:pt>
    <dgm:pt modelId="{CB1E3915-DF7E-2F4B-AD02-166F60FADE26}" type="parTrans" cxnId="{FD4F78CD-59BF-F742-B1E0-C0F92D2F0B48}">
      <dgm:prSet/>
      <dgm:spPr/>
      <dgm:t>
        <a:bodyPr/>
        <a:lstStyle/>
        <a:p>
          <a:endParaRPr lang="zh-CN" altLang="en-US" sz="2400"/>
        </a:p>
      </dgm:t>
    </dgm:pt>
    <dgm:pt modelId="{14E46CA2-2010-7C4D-A18F-2D5037333F01}" type="sibTrans" cxnId="{FD4F78CD-59BF-F742-B1E0-C0F92D2F0B48}">
      <dgm:prSet/>
      <dgm:spPr/>
      <dgm:t>
        <a:bodyPr/>
        <a:lstStyle/>
        <a:p>
          <a:endParaRPr lang="zh-CN" altLang="en-US" sz="2400"/>
        </a:p>
      </dgm:t>
    </dgm:pt>
    <dgm:pt modelId="{EFBFC2B6-FEF3-454A-9776-D59176B2590A}">
      <dgm:prSet custT="1"/>
      <dgm:spPr/>
      <dgm:t>
        <a:bodyPr/>
        <a:lstStyle/>
        <a:p>
          <a:r>
            <a:rPr lang="zh-CN" altLang="en-US" sz="2000" b="1" dirty="0"/>
            <a:t>服务用户繁荣社会文化</a:t>
          </a:r>
          <a:endParaRPr lang="zh-CN" altLang="en-US" sz="2000" dirty="0"/>
        </a:p>
      </dgm:t>
    </dgm:pt>
    <dgm:pt modelId="{BA607718-A884-D843-8FA4-E7B6737843E2}" type="parTrans" cxnId="{A30ED752-8813-CD4D-93B3-C3C7F8A021F8}">
      <dgm:prSet/>
      <dgm:spPr/>
      <dgm:t>
        <a:bodyPr/>
        <a:lstStyle/>
        <a:p>
          <a:endParaRPr lang="zh-CN" altLang="en-US" sz="2400"/>
        </a:p>
      </dgm:t>
    </dgm:pt>
    <dgm:pt modelId="{8F2038D2-45CA-E744-9B18-9C035741A4C7}" type="sibTrans" cxnId="{A30ED752-8813-CD4D-93B3-C3C7F8A021F8}">
      <dgm:prSet/>
      <dgm:spPr/>
      <dgm:t>
        <a:bodyPr/>
        <a:lstStyle/>
        <a:p>
          <a:endParaRPr lang="zh-CN" altLang="en-US" sz="2400"/>
        </a:p>
      </dgm:t>
    </dgm:pt>
    <dgm:pt modelId="{06A2167F-F9A9-B54D-A3C6-FD560BC7DA50}" type="pres">
      <dgm:prSet presAssocID="{346F48A6-4DDE-C543-94D2-76B0224342BC}" presName="matrix" presStyleCnt="0">
        <dgm:presLayoutVars>
          <dgm:chMax val="1"/>
          <dgm:dir/>
          <dgm:resizeHandles val="exact"/>
        </dgm:presLayoutVars>
      </dgm:prSet>
      <dgm:spPr/>
      <dgm:t>
        <a:bodyPr/>
        <a:lstStyle/>
        <a:p>
          <a:endParaRPr lang="zh-CN" altLang="en-US"/>
        </a:p>
      </dgm:t>
    </dgm:pt>
    <dgm:pt modelId="{9FF0205C-9C7C-604B-9B3D-E157534A4555}" type="pres">
      <dgm:prSet presAssocID="{346F48A6-4DDE-C543-94D2-76B0224342BC}" presName="diamond" presStyleLbl="bgShp" presStyleIdx="0" presStyleCnt="1"/>
      <dgm:spPr/>
    </dgm:pt>
    <dgm:pt modelId="{3FB08A17-E34D-F648-A87D-E16DA77ABB91}" type="pres">
      <dgm:prSet presAssocID="{346F48A6-4DDE-C543-94D2-76B0224342BC}" presName="quad1" presStyleLbl="node1" presStyleIdx="0" presStyleCnt="4">
        <dgm:presLayoutVars>
          <dgm:chMax val="0"/>
          <dgm:chPref val="0"/>
          <dgm:bulletEnabled val="1"/>
        </dgm:presLayoutVars>
      </dgm:prSet>
      <dgm:spPr/>
      <dgm:t>
        <a:bodyPr/>
        <a:lstStyle/>
        <a:p>
          <a:endParaRPr lang="zh-CN" altLang="en-US"/>
        </a:p>
      </dgm:t>
    </dgm:pt>
    <dgm:pt modelId="{3A42F3C5-3AFD-8C45-80C1-6EAE29846D81}" type="pres">
      <dgm:prSet presAssocID="{346F48A6-4DDE-C543-94D2-76B0224342BC}" presName="quad2" presStyleLbl="node1" presStyleIdx="1" presStyleCnt="4">
        <dgm:presLayoutVars>
          <dgm:chMax val="0"/>
          <dgm:chPref val="0"/>
          <dgm:bulletEnabled val="1"/>
        </dgm:presLayoutVars>
      </dgm:prSet>
      <dgm:spPr/>
      <dgm:t>
        <a:bodyPr/>
        <a:lstStyle/>
        <a:p>
          <a:endParaRPr lang="zh-CN" altLang="en-US"/>
        </a:p>
      </dgm:t>
    </dgm:pt>
    <dgm:pt modelId="{33E1F235-650E-D641-8D60-C612B07784E2}" type="pres">
      <dgm:prSet presAssocID="{346F48A6-4DDE-C543-94D2-76B0224342BC}" presName="quad3" presStyleLbl="node1" presStyleIdx="2" presStyleCnt="4">
        <dgm:presLayoutVars>
          <dgm:chMax val="0"/>
          <dgm:chPref val="0"/>
          <dgm:bulletEnabled val="1"/>
        </dgm:presLayoutVars>
      </dgm:prSet>
      <dgm:spPr/>
      <dgm:t>
        <a:bodyPr/>
        <a:lstStyle/>
        <a:p>
          <a:endParaRPr lang="zh-CN" altLang="en-US"/>
        </a:p>
      </dgm:t>
    </dgm:pt>
    <dgm:pt modelId="{4E819BCE-644E-964E-B103-9C47A6B985BA}" type="pres">
      <dgm:prSet presAssocID="{346F48A6-4DDE-C543-94D2-76B0224342BC}" presName="quad4" presStyleLbl="node1" presStyleIdx="3" presStyleCnt="4">
        <dgm:presLayoutVars>
          <dgm:chMax val="0"/>
          <dgm:chPref val="0"/>
          <dgm:bulletEnabled val="1"/>
        </dgm:presLayoutVars>
      </dgm:prSet>
      <dgm:spPr/>
      <dgm:t>
        <a:bodyPr/>
        <a:lstStyle/>
        <a:p>
          <a:endParaRPr lang="zh-CN" altLang="en-US"/>
        </a:p>
      </dgm:t>
    </dgm:pt>
  </dgm:ptLst>
  <dgm:cxnLst>
    <dgm:cxn modelId="{AC0BAF96-64A2-5642-934B-812603CB9ED7}" srcId="{346F48A6-4DDE-C543-94D2-76B0224342BC}" destId="{A22BC097-67B1-874E-AEE5-97E923522A1F}" srcOrd="0" destOrd="0" parTransId="{87C79BDF-78BA-684F-8B59-05D61D121CA8}" sibTransId="{54E520CD-5832-E442-AB97-3510771CC463}"/>
    <dgm:cxn modelId="{16EFF9E5-43D3-451D-ABCC-D76E4BCA3E70}" type="presOf" srcId="{EF55539F-8E92-494F-A5F1-320690616842}" destId="{33E1F235-650E-D641-8D60-C612B07784E2}" srcOrd="0" destOrd="0" presId="urn:microsoft.com/office/officeart/2005/8/layout/matrix3"/>
    <dgm:cxn modelId="{A30ED752-8813-CD4D-93B3-C3C7F8A021F8}" srcId="{346F48A6-4DDE-C543-94D2-76B0224342BC}" destId="{EFBFC2B6-FEF3-454A-9776-D59176B2590A}" srcOrd="3" destOrd="0" parTransId="{BA607718-A884-D843-8FA4-E7B6737843E2}" sibTransId="{8F2038D2-45CA-E744-9B18-9C035741A4C7}"/>
    <dgm:cxn modelId="{7AC3F95B-09AA-4505-AF37-43EE6A09001A}" type="presOf" srcId="{346F48A6-4DDE-C543-94D2-76B0224342BC}" destId="{06A2167F-F9A9-B54D-A3C6-FD560BC7DA50}" srcOrd="0" destOrd="0" presId="urn:microsoft.com/office/officeart/2005/8/layout/matrix3"/>
    <dgm:cxn modelId="{08A40612-239C-4DAB-99CD-A86212D20ECE}" type="presOf" srcId="{52EFA402-2E11-F04F-A973-22D64B3C46F7}" destId="{3A42F3C5-3AFD-8C45-80C1-6EAE29846D81}" srcOrd="0" destOrd="0" presId="urn:microsoft.com/office/officeart/2005/8/layout/matrix3"/>
    <dgm:cxn modelId="{BF094A8B-5C1E-4001-B99A-CB7538C7BA3C}" type="presOf" srcId="{EFBFC2B6-FEF3-454A-9776-D59176B2590A}" destId="{4E819BCE-644E-964E-B103-9C47A6B985BA}" srcOrd="0" destOrd="0" presId="urn:microsoft.com/office/officeart/2005/8/layout/matrix3"/>
    <dgm:cxn modelId="{94D3B022-6801-4B0B-97B9-D8D21EDDB94F}" type="presOf" srcId="{A22BC097-67B1-874E-AEE5-97E923522A1F}" destId="{3FB08A17-E34D-F648-A87D-E16DA77ABB91}" srcOrd="0" destOrd="0" presId="urn:microsoft.com/office/officeart/2005/8/layout/matrix3"/>
    <dgm:cxn modelId="{FD4F78CD-59BF-F742-B1E0-C0F92D2F0B48}" srcId="{346F48A6-4DDE-C543-94D2-76B0224342BC}" destId="{EF55539F-8E92-494F-A5F1-320690616842}" srcOrd="2" destOrd="0" parTransId="{CB1E3915-DF7E-2F4B-AD02-166F60FADE26}" sibTransId="{14E46CA2-2010-7C4D-A18F-2D5037333F01}"/>
    <dgm:cxn modelId="{5769431D-DBF8-9946-B310-8ECC3A8D3A8E}" srcId="{346F48A6-4DDE-C543-94D2-76B0224342BC}" destId="{52EFA402-2E11-F04F-A973-22D64B3C46F7}" srcOrd="1" destOrd="0" parTransId="{E29D3AD3-97CB-D64C-9489-007C8DB04BD0}" sibTransId="{E07BFB6D-43E7-4248-995A-03C681082E56}"/>
    <dgm:cxn modelId="{40433CCF-C069-4798-B219-FE1068751297}" type="presParOf" srcId="{06A2167F-F9A9-B54D-A3C6-FD560BC7DA50}" destId="{9FF0205C-9C7C-604B-9B3D-E157534A4555}" srcOrd="0" destOrd="0" presId="urn:microsoft.com/office/officeart/2005/8/layout/matrix3"/>
    <dgm:cxn modelId="{F5B55D40-0D58-4AFF-BE71-3ECAF2E97FDD}" type="presParOf" srcId="{06A2167F-F9A9-B54D-A3C6-FD560BC7DA50}" destId="{3FB08A17-E34D-F648-A87D-E16DA77ABB91}" srcOrd="1" destOrd="0" presId="urn:microsoft.com/office/officeart/2005/8/layout/matrix3"/>
    <dgm:cxn modelId="{0E314351-3C62-4120-A053-22562D6AFE15}" type="presParOf" srcId="{06A2167F-F9A9-B54D-A3C6-FD560BC7DA50}" destId="{3A42F3C5-3AFD-8C45-80C1-6EAE29846D81}" srcOrd="2" destOrd="0" presId="urn:microsoft.com/office/officeart/2005/8/layout/matrix3"/>
    <dgm:cxn modelId="{D0D6AEA3-F849-465A-B264-ED2E02A363F0}" type="presParOf" srcId="{06A2167F-F9A9-B54D-A3C6-FD560BC7DA50}" destId="{33E1F235-650E-D641-8D60-C612B07784E2}" srcOrd="3" destOrd="0" presId="urn:microsoft.com/office/officeart/2005/8/layout/matrix3"/>
    <dgm:cxn modelId="{91DE1117-D0FB-491F-954F-276D8C601815}" type="presParOf" srcId="{06A2167F-F9A9-B54D-A3C6-FD560BC7DA50}" destId="{4E819BCE-644E-964E-B103-9C47A6B985B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6480D-7301-C841-86C3-71BF44D0F6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21BC0B14-3B67-CA46-82FA-AAF59C3B8649}">
      <dgm:prSet/>
      <dgm:spPr/>
      <dgm:t>
        <a:bodyPr/>
        <a:lstStyle/>
        <a:p>
          <a:r>
            <a:rPr kumimoji="1" lang="zh-CN" dirty="0"/>
            <a:t>新内容的冷启动</a:t>
          </a:r>
          <a:endParaRPr lang="zh-CN" dirty="0"/>
        </a:p>
      </dgm:t>
    </dgm:pt>
    <dgm:pt modelId="{A07FD034-81EF-0745-B4D6-523A6D1F1FCF}" type="parTrans" cxnId="{77C0FFD5-DD6A-4443-9E3A-6523064C5893}">
      <dgm:prSet/>
      <dgm:spPr/>
      <dgm:t>
        <a:bodyPr/>
        <a:lstStyle/>
        <a:p>
          <a:endParaRPr lang="zh-CN" altLang="en-US"/>
        </a:p>
      </dgm:t>
    </dgm:pt>
    <dgm:pt modelId="{DE5482DB-D101-5347-AF9B-6576AD49CF09}" type="sibTrans" cxnId="{77C0FFD5-DD6A-4443-9E3A-6523064C5893}">
      <dgm:prSet/>
      <dgm:spPr/>
      <dgm:t>
        <a:bodyPr/>
        <a:lstStyle/>
        <a:p>
          <a:endParaRPr lang="zh-CN" altLang="en-US"/>
        </a:p>
      </dgm:t>
    </dgm:pt>
    <dgm:pt modelId="{4FF57ED4-91A9-AC4C-96C3-791AA244A326}">
      <dgm:prSet/>
      <dgm:spPr/>
      <dgm:t>
        <a:bodyPr/>
        <a:lstStyle/>
        <a:p>
          <a:r>
            <a:rPr kumimoji="1" lang="zh-CN"/>
            <a:t>老内容的再加热</a:t>
          </a:r>
          <a:endParaRPr lang="zh-CN"/>
        </a:p>
      </dgm:t>
    </dgm:pt>
    <dgm:pt modelId="{D2D65540-4E9C-7E4F-9BA5-E2938890506C}" type="parTrans" cxnId="{29C0391B-AAEB-9F42-896D-8D1231F95F95}">
      <dgm:prSet/>
      <dgm:spPr/>
      <dgm:t>
        <a:bodyPr/>
        <a:lstStyle/>
        <a:p>
          <a:endParaRPr lang="zh-CN" altLang="en-US"/>
        </a:p>
      </dgm:t>
    </dgm:pt>
    <dgm:pt modelId="{2AAAEB90-F304-DF42-9D7E-F48E77CC28EF}" type="sibTrans" cxnId="{29C0391B-AAEB-9F42-896D-8D1231F95F95}">
      <dgm:prSet/>
      <dgm:spPr/>
      <dgm:t>
        <a:bodyPr/>
        <a:lstStyle/>
        <a:p>
          <a:endParaRPr lang="zh-CN" altLang="en-US"/>
        </a:p>
      </dgm:t>
    </dgm:pt>
    <dgm:pt modelId="{9D1CB622-49D5-7D4A-93F5-C6774BAD108A}" type="pres">
      <dgm:prSet presAssocID="{8956480D-7301-C841-86C3-71BF44D0F64E}" presName="linear" presStyleCnt="0">
        <dgm:presLayoutVars>
          <dgm:animLvl val="lvl"/>
          <dgm:resizeHandles val="exact"/>
        </dgm:presLayoutVars>
      </dgm:prSet>
      <dgm:spPr/>
      <dgm:t>
        <a:bodyPr/>
        <a:lstStyle/>
        <a:p>
          <a:endParaRPr lang="zh-CN" altLang="en-US"/>
        </a:p>
      </dgm:t>
    </dgm:pt>
    <dgm:pt modelId="{FF38D081-75DF-E240-8531-EF044C929CD9}" type="pres">
      <dgm:prSet presAssocID="{21BC0B14-3B67-CA46-82FA-AAF59C3B8649}" presName="parentText" presStyleLbl="node1" presStyleIdx="0" presStyleCnt="2">
        <dgm:presLayoutVars>
          <dgm:chMax val="0"/>
          <dgm:bulletEnabled val="1"/>
        </dgm:presLayoutVars>
      </dgm:prSet>
      <dgm:spPr/>
      <dgm:t>
        <a:bodyPr/>
        <a:lstStyle/>
        <a:p>
          <a:endParaRPr lang="zh-CN" altLang="en-US"/>
        </a:p>
      </dgm:t>
    </dgm:pt>
    <dgm:pt modelId="{3024F9F5-0839-3E40-83E9-9202970629E0}" type="pres">
      <dgm:prSet presAssocID="{DE5482DB-D101-5347-AF9B-6576AD49CF09}" presName="spacer" presStyleCnt="0"/>
      <dgm:spPr/>
    </dgm:pt>
    <dgm:pt modelId="{802E0965-E738-FA4E-8E08-BFA27BFCABE3}" type="pres">
      <dgm:prSet presAssocID="{4FF57ED4-91A9-AC4C-96C3-791AA244A326}" presName="parentText" presStyleLbl="node1" presStyleIdx="1" presStyleCnt="2">
        <dgm:presLayoutVars>
          <dgm:chMax val="0"/>
          <dgm:bulletEnabled val="1"/>
        </dgm:presLayoutVars>
      </dgm:prSet>
      <dgm:spPr/>
      <dgm:t>
        <a:bodyPr/>
        <a:lstStyle/>
        <a:p>
          <a:endParaRPr lang="zh-CN" altLang="en-US"/>
        </a:p>
      </dgm:t>
    </dgm:pt>
  </dgm:ptLst>
  <dgm:cxnLst>
    <dgm:cxn modelId="{77C0FFD5-DD6A-4443-9E3A-6523064C5893}" srcId="{8956480D-7301-C841-86C3-71BF44D0F64E}" destId="{21BC0B14-3B67-CA46-82FA-AAF59C3B8649}" srcOrd="0" destOrd="0" parTransId="{A07FD034-81EF-0745-B4D6-523A6D1F1FCF}" sibTransId="{DE5482DB-D101-5347-AF9B-6576AD49CF09}"/>
    <dgm:cxn modelId="{29C0391B-AAEB-9F42-896D-8D1231F95F95}" srcId="{8956480D-7301-C841-86C3-71BF44D0F64E}" destId="{4FF57ED4-91A9-AC4C-96C3-791AA244A326}" srcOrd="1" destOrd="0" parTransId="{D2D65540-4E9C-7E4F-9BA5-E2938890506C}" sibTransId="{2AAAEB90-F304-DF42-9D7E-F48E77CC28EF}"/>
    <dgm:cxn modelId="{D222FD1B-14A2-4A6F-B532-94B5700070D6}" type="presOf" srcId="{8956480D-7301-C841-86C3-71BF44D0F64E}" destId="{9D1CB622-49D5-7D4A-93F5-C6774BAD108A}" srcOrd="0" destOrd="0" presId="urn:microsoft.com/office/officeart/2005/8/layout/vList2"/>
    <dgm:cxn modelId="{163CE436-BA08-4D9E-82D8-5D13B241B553}" type="presOf" srcId="{21BC0B14-3B67-CA46-82FA-AAF59C3B8649}" destId="{FF38D081-75DF-E240-8531-EF044C929CD9}" srcOrd="0" destOrd="0" presId="urn:microsoft.com/office/officeart/2005/8/layout/vList2"/>
    <dgm:cxn modelId="{D353DACE-A14F-4351-9831-424F1040FCBF}" type="presOf" srcId="{4FF57ED4-91A9-AC4C-96C3-791AA244A326}" destId="{802E0965-E738-FA4E-8E08-BFA27BFCABE3}" srcOrd="0" destOrd="0" presId="urn:microsoft.com/office/officeart/2005/8/layout/vList2"/>
    <dgm:cxn modelId="{31158809-D16E-4999-B47A-96644E7001CA}" type="presParOf" srcId="{9D1CB622-49D5-7D4A-93F5-C6774BAD108A}" destId="{FF38D081-75DF-E240-8531-EF044C929CD9}" srcOrd="0" destOrd="0" presId="urn:microsoft.com/office/officeart/2005/8/layout/vList2"/>
    <dgm:cxn modelId="{4B9A7BEA-2782-4CA1-9F6E-56B5571B1364}" type="presParOf" srcId="{9D1CB622-49D5-7D4A-93F5-C6774BAD108A}" destId="{3024F9F5-0839-3E40-83E9-9202970629E0}" srcOrd="1" destOrd="0" presId="urn:microsoft.com/office/officeart/2005/8/layout/vList2"/>
    <dgm:cxn modelId="{141F5268-A88D-469B-82C3-716B4BD62228}" type="presParOf" srcId="{9D1CB622-49D5-7D4A-93F5-C6774BAD108A}" destId="{802E0965-E738-FA4E-8E08-BFA27BFCABE3}"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1C1B3-D89A-A848-B7BD-BCBD01F8F40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zh-CN" altLang="en-US"/>
        </a:p>
      </dgm:t>
    </dgm:pt>
    <dgm:pt modelId="{C6236EAE-9264-7640-A001-097DEC32B70C}">
      <dgm:prSet/>
      <dgm:spPr/>
      <dgm:t>
        <a:bodyPr/>
        <a:lstStyle/>
        <a:p>
          <a:r>
            <a:rPr lang="zh-CN" b="1"/>
            <a:t>内容海量化</a:t>
          </a:r>
          <a:endParaRPr lang="zh-CN"/>
        </a:p>
      </dgm:t>
    </dgm:pt>
    <dgm:pt modelId="{282BBD1C-D27F-C54F-989D-E08B1946B1E8}" type="parTrans" cxnId="{DDE18EBF-B864-6D41-8615-90791610F169}">
      <dgm:prSet/>
      <dgm:spPr/>
      <dgm:t>
        <a:bodyPr/>
        <a:lstStyle/>
        <a:p>
          <a:endParaRPr lang="zh-CN" altLang="en-US"/>
        </a:p>
      </dgm:t>
    </dgm:pt>
    <dgm:pt modelId="{6581EEE4-C37C-2642-940E-BA774026EC5F}" type="sibTrans" cxnId="{DDE18EBF-B864-6D41-8615-90791610F169}">
      <dgm:prSet/>
      <dgm:spPr/>
      <dgm:t>
        <a:bodyPr/>
        <a:lstStyle/>
        <a:p>
          <a:endParaRPr lang="zh-CN" altLang="en-US"/>
        </a:p>
      </dgm:t>
    </dgm:pt>
    <dgm:pt modelId="{132BAB0D-9106-6C49-8302-13CDC217D319}">
      <dgm:prSet/>
      <dgm:spPr/>
      <dgm:t>
        <a:bodyPr/>
        <a:lstStyle/>
        <a:p>
          <a:r>
            <a:rPr lang="zh-CN" b="1"/>
            <a:t>场景碎片化</a:t>
          </a:r>
          <a:endParaRPr lang="zh-CN"/>
        </a:p>
      </dgm:t>
    </dgm:pt>
    <dgm:pt modelId="{3DFB4DA0-114D-C94F-942C-5CA33B737B23}" type="parTrans" cxnId="{3749B5D9-834F-2542-BCA2-AD0F30C0E96F}">
      <dgm:prSet/>
      <dgm:spPr/>
      <dgm:t>
        <a:bodyPr/>
        <a:lstStyle/>
        <a:p>
          <a:endParaRPr lang="zh-CN" altLang="en-US"/>
        </a:p>
      </dgm:t>
    </dgm:pt>
    <dgm:pt modelId="{DCA7E6CB-F8E8-F84D-9BBC-EED9FD1CA55B}" type="sibTrans" cxnId="{3749B5D9-834F-2542-BCA2-AD0F30C0E96F}">
      <dgm:prSet/>
      <dgm:spPr/>
      <dgm:t>
        <a:bodyPr/>
        <a:lstStyle/>
        <a:p>
          <a:endParaRPr lang="zh-CN" altLang="en-US"/>
        </a:p>
      </dgm:t>
    </dgm:pt>
    <dgm:pt modelId="{1DD9CB10-B4A6-CF4E-946E-FAE1013CFE27}">
      <dgm:prSet/>
      <dgm:spPr/>
      <dgm:t>
        <a:bodyPr/>
        <a:lstStyle/>
        <a:p>
          <a:r>
            <a:rPr lang="zh-CN" b="1"/>
            <a:t>用户个性化</a:t>
          </a:r>
          <a:endParaRPr lang="zh-CN"/>
        </a:p>
      </dgm:t>
    </dgm:pt>
    <dgm:pt modelId="{BCC5BF2F-21B0-084F-8375-44DDBED88B2E}" type="parTrans" cxnId="{5BBA3BFC-46E7-1B4B-9B40-0BE4B9922F92}">
      <dgm:prSet/>
      <dgm:spPr/>
      <dgm:t>
        <a:bodyPr/>
        <a:lstStyle/>
        <a:p>
          <a:endParaRPr lang="zh-CN" altLang="en-US"/>
        </a:p>
      </dgm:t>
    </dgm:pt>
    <dgm:pt modelId="{8A32E852-E6B1-294A-8E04-A7E495FB7510}" type="sibTrans" cxnId="{5BBA3BFC-46E7-1B4B-9B40-0BE4B9922F92}">
      <dgm:prSet/>
      <dgm:spPr/>
      <dgm:t>
        <a:bodyPr/>
        <a:lstStyle/>
        <a:p>
          <a:endParaRPr lang="zh-CN" altLang="en-US"/>
        </a:p>
      </dgm:t>
    </dgm:pt>
    <dgm:pt modelId="{09B57E22-F947-4545-A32B-D9CFCD66ADD5}" type="pres">
      <dgm:prSet presAssocID="{80D1C1B3-D89A-A848-B7BD-BCBD01F8F402}" presName="compositeShape" presStyleCnt="0">
        <dgm:presLayoutVars>
          <dgm:chMax val="7"/>
          <dgm:dir/>
          <dgm:resizeHandles val="exact"/>
        </dgm:presLayoutVars>
      </dgm:prSet>
      <dgm:spPr/>
      <dgm:t>
        <a:bodyPr/>
        <a:lstStyle/>
        <a:p>
          <a:endParaRPr lang="zh-CN" altLang="en-US"/>
        </a:p>
      </dgm:t>
    </dgm:pt>
    <dgm:pt modelId="{FBE088EE-EF85-7844-9E41-39BDCB35AC58}" type="pres">
      <dgm:prSet presAssocID="{C6236EAE-9264-7640-A001-097DEC32B70C}" presName="circ1" presStyleLbl="vennNode1" presStyleIdx="0" presStyleCnt="3"/>
      <dgm:spPr/>
      <dgm:t>
        <a:bodyPr/>
        <a:lstStyle/>
        <a:p>
          <a:endParaRPr lang="zh-CN" altLang="en-US"/>
        </a:p>
      </dgm:t>
    </dgm:pt>
    <dgm:pt modelId="{9CC17B20-47BB-FF4D-9C58-7AF6448730D0}" type="pres">
      <dgm:prSet presAssocID="{C6236EAE-9264-7640-A001-097DEC32B70C}" presName="circ1Tx" presStyleLbl="revTx" presStyleIdx="0" presStyleCnt="0">
        <dgm:presLayoutVars>
          <dgm:chMax val="0"/>
          <dgm:chPref val="0"/>
          <dgm:bulletEnabled val="1"/>
        </dgm:presLayoutVars>
      </dgm:prSet>
      <dgm:spPr/>
      <dgm:t>
        <a:bodyPr/>
        <a:lstStyle/>
        <a:p>
          <a:endParaRPr lang="zh-CN" altLang="en-US"/>
        </a:p>
      </dgm:t>
    </dgm:pt>
    <dgm:pt modelId="{68CB5CC4-DB57-5648-85BF-16AD10F866FB}" type="pres">
      <dgm:prSet presAssocID="{132BAB0D-9106-6C49-8302-13CDC217D319}" presName="circ2" presStyleLbl="vennNode1" presStyleIdx="1" presStyleCnt="3"/>
      <dgm:spPr/>
      <dgm:t>
        <a:bodyPr/>
        <a:lstStyle/>
        <a:p>
          <a:endParaRPr lang="zh-CN" altLang="en-US"/>
        </a:p>
      </dgm:t>
    </dgm:pt>
    <dgm:pt modelId="{0904D7B3-AA37-2C49-9071-4F188DEBFD37}" type="pres">
      <dgm:prSet presAssocID="{132BAB0D-9106-6C49-8302-13CDC217D319}" presName="circ2Tx" presStyleLbl="revTx" presStyleIdx="0" presStyleCnt="0">
        <dgm:presLayoutVars>
          <dgm:chMax val="0"/>
          <dgm:chPref val="0"/>
          <dgm:bulletEnabled val="1"/>
        </dgm:presLayoutVars>
      </dgm:prSet>
      <dgm:spPr/>
      <dgm:t>
        <a:bodyPr/>
        <a:lstStyle/>
        <a:p>
          <a:endParaRPr lang="zh-CN" altLang="en-US"/>
        </a:p>
      </dgm:t>
    </dgm:pt>
    <dgm:pt modelId="{9F390B2D-32EB-B84F-86CC-AD06C6F7204F}" type="pres">
      <dgm:prSet presAssocID="{1DD9CB10-B4A6-CF4E-946E-FAE1013CFE27}" presName="circ3" presStyleLbl="vennNode1" presStyleIdx="2" presStyleCnt="3"/>
      <dgm:spPr/>
      <dgm:t>
        <a:bodyPr/>
        <a:lstStyle/>
        <a:p>
          <a:endParaRPr lang="zh-CN" altLang="en-US"/>
        </a:p>
      </dgm:t>
    </dgm:pt>
    <dgm:pt modelId="{1B82BBC6-88D0-4E43-B2FE-AAE45DB0CC64}" type="pres">
      <dgm:prSet presAssocID="{1DD9CB10-B4A6-CF4E-946E-FAE1013CFE27}" presName="circ3Tx" presStyleLbl="revTx" presStyleIdx="0" presStyleCnt="0">
        <dgm:presLayoutVars>
          <dgm:chMax val="0"/>
          <dgm:chPref val="0"/>
          <dgm:bulletEnabled val="1"/>
        </dgm:presLayoutVars>
      </dgm:prSet>
      <dgm:spPr/>
      <dgm:t>
        <a:bodyPr/>
        <a:lstStyle/>
        <a:p>
          <a:endParaRPr lang="zh-CN" altLang="en-US"/>
        </a:p>
      </dgm:t>
    </dgm:pt>
  </dgm:ptLst>
  <dgm:cxnLst>
    <dgm:cxn modelId="{E93326E8-2C36-4492-B55D-0A23F047A614}" type="presOf" srcId="{132BAB0D-9106-6C49-8302-13CDC217D319}" destId="{68CB5CC4-DB57-5648-85BF-16AD10F866FB}" srcOrd="0" destOrd="0" presId="urn:microsoft.com/office/officeart/2005/8/layout/venn1"/>
    <dgm:cxn modelId="{FC9B54ED-CFF1-4EB8-96D6-D5902F66808C}" type="presOf" srcId="{C6236EAE-9264-7640-A001-097DEC32B70C}" destId="{FBE088EE-EF85-7844-9E41-39BDCB35AC58}" srcOrd="0" destOrd="0" presId="urn:microsoft.com/office/officeart/2005/8/layout/venn1"/>
    <dgm:cxn modelId="{03F21100-5471-45A6-BEFD-BBFE00201D04}" type="presOf" srcId="{80D1C1B3-D89A-A848-B7BD-BCBD01F8F402}" destId="{09B57E22-F947-4545-A32B-D9CFCD66ADD5}" srcOrd="0" destOrd="0" presId="urn:microsoft.com/office/officeart/2005/8/layout/venn1"/>
    <dgm:cxn modelId="{3749B5D9-834F-2542-BCA2-AD0F30C0E96F}" srcId="{80D1C1B3-D89A-A848-B7BD-BCBD01F8F402}" destId="{132BAB0D-9106-6C49-8302-13CDC217D319}" srcOrd="1" destOrd="0" parTransId="{3DFB4DA0-114D-C94F-942C-5CA33B737B23}" sibTransId="{DCA7E6CB-F8E8-F84D-9BBC-EED9FD1CA55B}"/>
    <dgm:cxn modelId="{7D3A5252-8224-4D43-B64D-2ECC1882D464}" type="presOf" srcId="{132BAB0D-9106-6C49-8302-13CDC217D319}" destId="{0904D7B3-AA37-2C49-9071-4F188DEBFD37}" srcOrd="1" destOrd="0" presId="urn:microsoft.com/office/officeart/2005/8/layout/venn1"/>
    <dgm:cxn modelId="{5BBA3BFC-46E7-1B4B-9B40-0BE4B9922F92}" srcId="{80D1C1B3-D89A-A848-B7BD-BCBD01F8F402}" destId="{1DD9CB10-B4A6-CF4E-946E-FAE1013CFE27}" srcOrd="2" destOrd="0" parTransId="{BCC5BF2F-21B0-084F-8375-44DDBED88B2E}" sibTransId="{8A32E852-E6B1-294A-8E04-A7E495FB7510}"/>
    <dgm:cxn modelId="{FEA5E3AA-DA9E-4D9F-8A60-2866E7E92582}" type="presOf" srcId="{1DD9CB10-B4A6-CF4E-946E-FAE1013CFE27}" destId="{1B82BBC6-88D0-4E43-B2FE-AAE45DB0CC64}" srcOrd="1" destOrd="0" presId="urn:microsoft.com/office/officeart/2005/8/layout/venn1"/>
    <dgm:cxn modelId="{DDE18EBF-B864-6D41-8615-90791610F169}" srcId="{80D1C1B3-D89A-A848-B7BD-BCBD01F8F402}" destId="{C6236EAE-9264-7640-A001-097DEC32B70C}" srcOrd="0" destOrd="0" parTransId="{282BBD1C-D27F-C54F-989D-E08B1946B1E8}" sibTransId="{6581EEE4-C37C-2642-940E-BA774026EC5F}"/>
    <dgm:cxn modelId="{009593CC-38F3-4EFA-A5D4-3FE02D1D694D}" type="presOf" srcId="{C6236EAE-9264-7640-A001-097DEC32B70C}" destId="{9CC17B20-47BB-FF4D-9C58-7AF6448730D0}" srcOrd="1" destOrd="0" presId="urn:microsoft.com/office/officeart/2005/8/layout/venn1"/>
    <dgm:cxn modelId="{047F77BD-6A39-46EB-AE47-38A64E34A88C}" type="presOf" srcId="{1DD9CB10-B4A6-CF4E-946E-FAE1013CFE27}" destId="{9F390B2D-32EB-B84F-86CC-AD06C6F7204F}" srcOrd="0" destOrd="0" presId="urn:microsoft.com/office/officeart/2005/8/layout/venn1"/>
    <dgm:cxn modelId="{E14BBA09-0F27-481D-AF5C-0B2462A82ECE}" type="presParOf" srcId="{09B57E22-F947-4545-A32B-D9CFCD66ADD5}" destId="{FBE088EE-EF85-7844-9E41-39BDCB35AC58}" srcOrd="0" destOrd="0" presId="urn:microsoft.com/office/officeart/2005/8/layout/venn1"/>
    <dgm:cxn modelId="{E6F2C893-99F9-4B45-9319-32B35FE27AA5}" type="presParOf" srcId="{09B57E22-F947-4545-A32B-D9CFCD66ADD5}" destId="{9CC17B20-47BB-FF4D-9C58-7AF6448730D0}" srcOrd="1" destOrd="0" presId="urn:microsoft.com/office/officeart/2005/8/layout/venn1"/>
    <dgm:cxn modelId="{81C7B4BB-58D0-4E04-A13E-7C579B842E99}" type="presParOf" srcId="{09B57E22-F947-4545-A32B-D9CFCD66ADD5}" destId="{68CB5CC4-DB57-5648-85BF-16AD10F866FB}" srcOrd="2" destOrd="0" presId="urn:microsoft.com/office/officeart/2005/8/layout/venn1"/>
    <dgm:cxn modelId="{4C1C1633-2276-4EF3-9B39-0185813DA23C}" type="presParOf" srcId="{09B57E22-F947-4545-A32B-D9CFCD66ADD5}" destId="{0904D7B3-AA37-2C49-9071-4F188DEBFD37}" srcOrd="3" destOrd="0" presId="urn:microsoft.com/office/officeart/2005/8/layout/venn1"/>
    <dgm:cxn modelId="{339B0225-693B-4FAC-85FD-65C9F268413E}" type="presParOf" srcId="{09B57E22-F947-4545-A32B-D9CFCD66ADD5}" destId="{9F390B2D-32EB-B84F-86CC-AD06C6F7204F}" srcOrd="4" destOrd="0" presId="urn:microsoft.com/office/officeart/2005/8/layout/venn1"/>
    <dgm:cxn modelId="{E588C50F-880D-470D-9E77-153112E043EC}" type="presParOf" srcId="{09B57E22-F947-4545-A32B-D9CFCD66ADD5}" destId="{1B82BBC6-88D0-4E43-B2FE-AAE45DB0CC6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F457C0-A4C2-F046-BCDE-665BEC351A49}" type="doc">
      <dgm:prSet loTypeId="urn:microsoft.com/office/officeart/2005/8/layout/gear1" loCatId="" qsTypeId="urn:microsoft.com/office/officeart/2005/8/quickstyle/simple1" qsCatId="simple" csTypeId="urn:microsoft.com/office/officeart/2005/8/colors/accent1_2" csCatId="accent1"/>
      <dgm:spPr/>
      <dgm:t>
        <a:bodyPr/>
        <a:lstStyle/>
        <a:p>
          <a:endParaRPr lang="zh-CN" altLang="en-US"/>
        </a:p>
      </dgm:t>
    </dgm:pt>
    <dgm:pt modelId="{E211D463-2476-634E-9118-45498531D88A}">
      <dgm:prSet/>
      <dgm:spPr/>
      <dgm:t>
        <a:bodyPr/>
        <a:lstStyle/>
        <a:p>
          <a:r>
            <a:rPr kumimoji="1" lang="zh-CN"/>
            <a:t>内容增速快</a:t>
          </a:r>
          <a:endParaRPr lang="zh-CN"/>
        </a:p>
      </dgm:t>
    </dgm:pt>
    <dgm:pt modelId="{CDF7C6C9-B5B4-3143-B54A-2C66563EF107}" type="parTrans" cxnId="{8B9E4CD9-6D64-4645-9C08-B905FEC7FBB6}">
      <dgm:prSet/>
      <dgm:spPr/>
      <dgm:t>
        <a:bodyPr/>
        <a:lstStyle/>
        <a:p>
          <a:endParaRPr lang="zh-CN" altLang="en-US"/>
        </a:p>
      </dgm:t>
    </dgm:pt>
    <dgm:pt modelId="{AB457A02-0D9D-004C-8F32-29DA3F4347DA}" type="sibTrans" cxnId="{8B9E4CD9-6D64-4645-9C08-B905FEC7FBB6}">
      <dgm:prSet/>
      <dgm:spPr/>
      <dgm:t>
        <a:bodyPr/>
        <a:lstStyle/>
        <a:p>
          <a:endParaRPr lang="zh-CN" altLang="en-US"/>
        </a:p>
      </dgm:t>
    </dgm:pt>
    <dgm:pt modelId="{88A5A298-24C3-8B45-8970-D663030E06D1}">
      <dgm:prSet/>
      <dgm:spPr/>
      <dgm:t>
        <a:bodyPr/>
        <a:lstStyle/>
        <a:p>
          <a:r>
            <a:rPr kumimoji="1" lang="zh-CN"/>
            <a:t>内容总量大</a:t>
          </a:r>
          <a:endParaRPr lang="zh-CN"/>
        </a:p>
      </dgm:t>
    </dgm:pt>
    <dgm:pt modelId="{1807BD57-B712-114D-BCB3-D880198A5496}" type="parTrans" cxnId="{4D2F3EBB-83AB-4F42-8C67-BADD2F47EC4D}">
      <dgm:prSet/>
      <dgm:spPr/>
      <dgm:t>
        <a:bodyPr/>
        <a:lstStyle/>
        <a:p>
          <a:endParaRPr lang="zh-CN" altLang="en-US"/>
        </a:p>
      </dgm:t>
    </dgm:pt>
    <dgm:pt modelId="{70201723-E89E-C74F-99C7-F0C4C7D0C856}" type="sibTrans" cxnId="{4D2F3EBB-83AB-4F42-8C67-BADD2F47EC4D}">
      <dgm:prSet/>
      <dgm:spPr/>
      <dgm:t>
        <a:bodyPr/>
        <a:lstStyle/>
        <a:p>
          <a:endParaRPr lang="zh-CN" altLang="en-US"/>
        </a:p>
      </dgm:t>
    </dgm:pt>
    <dgm:pt modelId="{B7665E30-9902-FB48-9DBB-8A03A6AF0F39}">
      <dgm:prSet/>
      <dgm:spPr/>
      <dgm:t>
        <a:bodyPr/>
        <a:lstStyle/>
        <a:p>
          <a:r>
            <a:rPr kumimoji="1" lang="zh-CN"/>
            <a:t>日均上传多</a:t>
          </a:r>
          <a:endParaRPr lang="zh-CN"/>
        </a:p>
      </dgm:t>
    </dgm:pt>
    <dgm:pt modelId="{4D21F5AD-8544-7F4C-A115-920CE526FF84}" type="parTrans" cxnId="{856FB97B-E210-F44F-ADB1-EB891D822327}">
      <dgm:prSet/>
      <dgm:spPr/>
      <dgm:t>
        <a:bodyPr/>
        <a:lstStyle/>
        <a:p>
          <a:endParaRPr lang="zh-CN" altLang="en-US"/>
        </a:p>
      </dgm:t>
    </dgm:pt>
    <dgm:pt modelId="{FA1A57FD-BBCA-A547-A267-CB0900042B95}" type="sibTrans" cxnId="{856FB97B-E210-F44F-ADB1-EB891D822327}">
      <dgm:prSet/>
      <dgm:spPr/>
      <dgm:t>
        <a:bodyPr/>
        <a:lstStyle/>
        <a:p>
          <a:endParaRPr lang="zh-CN" altLang="en-US"/>
        </a:p>
      </dgm:t>
    </dgm:pt>
    <dgm:pt modelId="{17EAEDDF-0F76-0441-AF81-B39ECC471314}" type="pres">
      <dgm:prSet presAssocID="{C7F457C0-A4C2-F046-BCDE-665BEC351A49}" presName="composite" presStyleCnt="0">
        <dgm:presLayoutVars>
          <dgm:chMax val="3"/>
          <dgm:animLvl val="lvl"/>
          <dgm:resizeHandles val="exact"/>
        </dgm:presLayoutVars>
      </dgm:prSet>
      <dgm:spPr/>
      <dgm:t>
        <a:bodyPr/>
        <a:lstStyle/>
        <a:p>
          <a:endParaRPr lang="zh-CN" altLang="en-US"/>
        </a:p>
      </dgm:t>
    </dgm:pt>
    <dgm:pt modelId="{8442AE3B-7F7F-F641-BC1C-F251F718D6A0}" type="pres">
      <dgm:prSet presAssocID="{E211D463-2476-634E-9118-45498531D88A}" presName="gear1" presStyleLbl="node1" presStyleIdx="0" presStyleCnt="3">
        <dgm:presLayoutVars>
          <dgm:chMax val="1"/>
          <dgm:bulletEnabled val="1"/>
        </dgm:presLayoutVars>
      </dgm:prSet>
      <dgm:spPr/>
      <dgm:t>
        <a:bodyPr/>
        <a:lstStyle/>
        <a:p>
          <a:endParaRPr lang="zh-CN" altLang="en-US"/>
        </a:p>
      </dgm:t>
    </dgm:pt>
    <dgm:pt modelId="{79B53EFF-F701-4F43-A6BE-AA9613968CD7}" type="pres">
      <dgm:prSet presAssocID="{E211D463-2476-634E-9118-45498531D88A}" presName="gear1srcNode" presStyleLbl="node1" presStyleIdx="0" presStyleCnt="3"/>
      <dgm:spPr/>
      <dgm:t>
        <a:bodyPr/>
        <a:lstStyle/>
        <a:p>
          <a:endParaRPr lang="zh-CN" altLang="en-US"/>
        </a:p>
      </dgm:t>
    </dgm:pt>
    <dgm:pt modelId="{76EBFE06-77CF-894A-98CE-7032932D30C1}" type="pres">
      <dgm:prSet presAssocID="{E211D463-2476-634E-9118-45498531D88A}" presName="gear1dstNode" presStyleLbl="node1" presStyleIdx="0" presStyleCnt="3"/>
      <dgm:spPr/>
      <dgm:t>
        <a:bodyPr/>
        <a:lstStyle/>
        <a:p>
          <a:endParaRPr lang="zh-CN" altLang="en-US"/>
        </a:p>
      </dgm:t>
    </dgm:pt>
    <dgm:pt modelId="{12BF5098-D39A-D04D-90E8-2B1E2E4B23BA}" type="pres">
      <dgm:prSet presAssocID="{88A5A298-24C3-8B45-8970-D663030E06D1}" presName="gear2" presStyleLbl="node1" presStyleIdx="1" presStyleCnt="3">
        <dgm:presLayoutVars>
          <dgm:chMax val="1"/>
          <dgm:bulletEnabled val="1"/>
        </dgm:presLayoutVars>
      </dgm:prSet>
      <dgm:spPr/>
      <dgm:t>
        <a:bodyPr/>
        <a:lstStyle/>
        <a:p>
          <a:endParaRPr lang="zh-CN" altLang="en-US"/>
        </a:p>
      </dgm:t>
    </dgm:pt>
    <dgm:pt modelId="{64033E71-1333-4F45-8882-A89D4BEFCCE4}" type="pres">
      <dgm:prSet presAssocID="{88A5A298-24C3-8B45-8970-D663030E06D1}" presName="gear2srcNode" presStyleLbl="node1" presStyleIdx="1" presStyleCnt="3"/>
      <dgm:spPr/>
      <dgm:t>
        <a:bodyPr/>
        <a:lstStyle/>
        <a:p>
          <a:endParaRPr lang="zh-CN" altLang="en-US"/>
        </a:p>
      </dgm:t>
    </dgm:pt>
    <dgm:pt modelId="{8B0C8224-CAC2-C24E-B189-E4C7911F2537}" type="pres">
      <dgm:prSet presAssocID="{88A5A298-24C3-8B45-8970-D663030E06D1}" presName="gear2dstNode" presStyleLbl="node1" presStyleIdx="1" presStyleCnt="3"/>
      <dgm:spPr/>
      <dgm:t>
        <a:bodyPr/>
        <a:lstStyle/>
        <a:p>
          <a:endParaRPr lang="zh-CN" altLang="en-US"/>
        </a:p>
      </dgm:t>
    </dgm:pt>
    <dgm:pt modelId="{94BA49B4-72FD-E042-99B8-5EFAC94D7C8B}" type="pres">
      <dgm:prSet presAssocID="{B7665E30-9902-FB48-9DBB-8A03A6AF0F39}" presName="gear3" presStyleLbl="node1" presStyleIdx="2" presStyleCnt="3"/>
      <dgm:spPr/>
      <dgm:t>
        <a:bodyPr/>
        <a:lstStyle/>
        <a:p>
          <a:endParaRPr lang="zh-CN" altLang="en-US"/>
        </a:p>
      </dgm:t>
    </dgm:pt>
    <dgm:pt modelId="{09E58533-34CC-D940-9D99-B0C7454D5133}" type="pres">
      <dgm:prSet presAssocID="{B7665E30-9902-FB48-9DBB-8A03A6AF0F39}" presName="gear3tx" presStyleLbl="node1" presStyleIdx="2" presStyleCnt="3">
        <dgm:presLayoutVars>
          <dgm:chMax val="1"/>
          <dgm:bulletEnabled val="1"/>
        </dgm:presLayoutVars>
      </dgm:prSet>
      <dgm:spPr/>
      <dgm:t>
        <a:bodyPr/>
        <a:lstStyle/>
        <a:p>
          <a:endParaRPr lang="zh-CN" altLang="en-US"/>
        </a:p>
      </dgm:t>
    </dgm:pt>
    <dgm:pt modelId="{B4573E19-A629-D942-BB72-051982D27789}" type="pres">
      <dgm:prSet presAssocID="{B7665E30-9902-FB48-9DBB-8A03A6AF0F39}" presName="gear3srcNode" presStyleLbl="node1" presStyleIdx="2" presStyleCnt="3"/>
      <dgm:spPr/>
      <dgm:t>
        <a:bodyPr/>
        <a:lstStyle/>
        <a:p>
          <a:endParaRPr lang="zh-CN" altLang="en-US"/>
        </a:p>
      </dgm:t>
    </dgm:pt>
    <dgm:pt modelId="{7676018D-9A5D-5047-A6DF-4A5516F0EE97}" type="pres">
      <dgm:prSet presAssocID="{B7665E30-9902-FB48-9DBB-8A03A6AF0F39}" presName="gear3dstNode" presStyleLbl="node1" presStyleIdx="2" presStyleCnt="3"/>
      <dgm:spPr/>
      <dgm:t>
        <a:bodyPr/>
        <a:lstStyle/>
        <a:p>
          <a:endParaRPr lang="zh-CN" altLang="en-US"/>
        </a:p>
      </dgm:t>
    </dgm:pt>
    <dgm:pt modelId="{DE4A3BBC-9957-F842-905D-655403A5FF64}" type="pres">
      <dgm:prSet presAssocID="{AB457A02-0D9D-004C-8F32-29DA3F4347DA}" presName="connector1" presStyleLbl="sibTrans2D1" presStyleIdx="0" presStyleCnt="3"/>
      <dgm:spPr/>
      <dgm:t>
        <a:bodyPr/>
        <a:lstStyle/>
        <a:p>
          <a:endParaRPr lang="zh-CN" altLang="en-US"/>
        </a:p>
      </dgm:t>
    </dgm:pt>
    <dgm:pt modelId="{956EA8F9-679E-E84C-AB97-8026409BEFAA}" type="pres">
      <dgm:prSet presAssocID="{70201723-E89E-C74F-99C7-F0C4C7D0C856}" presName="connector2" presStyleLbl="sibTrans2D1" presStyleIdx="1" presStyleCnt="3"/>
      <dgm:spPr/>
      <dgm:t>
        <a:bodyPr/>
        <a:lstStyle/>
        <a:p>
          <a:endParaRPr lang="zh-CN" altLang="en-US"/>
        </a:p>
      </dgm:t>
    </dgm:pt>
    <dgm:pt modelId="{D57D1773-0D17-6848-8F7F-C4C815F04D19}" type="pres">
      <dgm:prSet presAssocID="{FA1A57FD-BBCA-A547-A267-CB0900042B95}" presName="connector3" presStyleLbl="sibTrans2D1" presStyleIdx="2" presStyleCnt="3"/>
      <dgm:spPr/>
      <dgm:t>
        <a:bodyPr/>
        <a:lstStyle/>
        <a:p>
          <a:endParaRPr lang="zh-CN" altLang="en-US"/>
        </a:p>
      </dgm:t>
    </dgm:pt>
  </dgm:ptLst>
  <dgm:cxnLst>
    <dgm:cxn modelId="{2987201D-B382-4C59-AB2B-F6DC29E7893B}" type="presOf" srcId="{B7665E30-9902-FB48-9DBB-8A03A6AF0F39}" destId="{94BA49B4-72FD-E042-99B8-5EFAC94D7C8B}" srcOrd="0" destOrd="0" presId="urn:microsoft.com/office/officeart/2005/8/layout/gear1"/>
    <dgm:cxn modelId="{9225E71C-52D8-4350-A339-E38CB9183878}" type="presOf" srcId="{88A5A298-24C3-8B45-8970-D663030E06D1}" destId="{8B0C8224-CAC2-C24E-B189-E4C7911F2537}" srcOrd="2" destOrd="0" presId="urn:microsoft.com/office/officeart/2005/8/layout/gear1"/>
    <dgm:cxn modelId="{5BE26046-631C-40A5-A2BE-1D4646AFF4CF}" type="presOf" srcId="{E211D463-2476-634E-9118-45498531D88A}" destId="{79B53EFF-F701-4F43-A6BE-AA9613968CD7}" srcOrd="1" destOrd="0" presId="urn:microsoft.com/office/officeart/2005/8/layout/gear1"/>
    <dgm:cxn modelId="{60D9C282-CEDA-459B-B495-70981ED2F5F8}" type="presOf" srcId="{E211D463-2476-634E-9118-45498531D88A}" destId="{8442AE3B-7F7F-F641-BC1C-F251F718D6A0}" srcOrd="0" destOrd="0" presId="urn:microsoft.com/office/officeart/2005/8/layout/gear1"/>
    <dgm:cxn modelId="{8B9E4CD9-6D64-4645-9C08-B905FEC7FBB6}" srcId="{C7F457C0-A4C2-F046-BCDE-665BEC351A49}" destId="{E211D463-2476-634E-9118-45498531D88A}" srcOrd="0" destOrd="0" parTransId="{CDF7C6C9-B5B4-3143-B54A-2C66563EF107}" sibTransId="{AB457A02-0D9D-004C-8F32-29DA3F4347DA}"/>
    <dgm:cxn modelId="{01776A97-C49B-4BAC-B507-A1666E7C3663}" type="presOf" srcId="{B7665E30-9902-FB48-9DBB-8A03A6AF0F39}" destId="{7676018D-9A5D-5047-A6DF-4A5516F0EE97}" srcOrd="3" destOrd="0" presId="urn:microsoft.com/office/officeart/2005/8/layout/gear1"/>
    <dgm:cxn modelId="{CBE74453-F927-4AF0-BE19-08F0E42AF776}" type="presOf" srcId="{B7665E30-9902-FB48-9DBB-8A03A6AF0F39}" destId="{B4573E19-A629-D942-BB72-051982D27789}" srcOrd="2" destOrd="0" presId="urn:microsoft.com/office/officeart/2005/8/layout/gear1"/>
    <dgm:cxn modelId="{4D2F3EBB-83AB-4F42-8C67-BADD2F47EC4D}" srcId="{C7F457C0-A4C2-F046-BCDE-665BEC351A49}" destId="{88A5A298-24C3-8B45-8970-D663030E06D1}" srcOrd="1" destOrd="0" parTransId="{1807BD57-B712-114D-BCB3-D880198A5496}" sibTransId="{70201723-E89E-C74F-99C7-F0C4C7D0C856}"/>
    <dgm:cxn modelId="{D657C799-ECF9-450D-8DF8-31D4B76519DE}" type="presOf" srcId="{C7F457C0-A4C2-F046-BCDE-665BEC351A49}" destId="{17EAEDDF-0F76-0441-AF81-B39ECC471314}" srcOrd="0" destOrd="0" presId="urn:microsoft.com/office/officeart/2005/8/layout/gear1"/>
    <dgm:cxn modelId="{03B950CA-2B4B-4587-AFE4-810C8EA3E367}" type="presOf" srcId="{FA1A57FD-BBCA-A547-A267-CB0900042B95}" destId="{D57D1773-0D17-6848-8F7F-C4C815F04D19}" srcOrd="0" destOrd="0" presId="urn:microsoft.com/office/officeart/2005/8/layout/gear1"/>
    <dgm:cxn modelId="{AA68C525-69B2-459A-B61A-0996F4A95E75}" type="presOf" srcId="{88A5A298-24C3-8B45-8970-D663030E06D1}" destId="{64033E71-1333-4F45-8882-A89D4BEFCCE4}" srcOrd="1" destOrd="0" presId="urn:microsoft.com/office/officeart/2005/8/layout/gear1"/>
    <dgm:cxn modelId="{74EFF3BE-2C2B-4682-A110-F932E0B17751}" type="presOf" srcId="{E211D463-2476-634E-9118-45498531D88A}" destId="{76EBFE06-77CF-894A-98CE-7032932D30C1}" srcOrd="2" destOrd="0" presId="urn:microsoft.com/office/officeart/2005/8/layout/gear1"/>
    <dgm:cxn modelId="{1ACDB830-9537-47A2-832C-644308558A8C}" type="presOf" srcId="{70201723-E89E-C74F-99C7-F0C4C7D0C856}" destId="{956EA8F9-679E-E84C-AB97-8026409BEFAA}" srcOrd="0" destOrd="0" presId="urn:microsoft.com/office/officeart/2005/8/layout/gear1"/>
    <dgm:cxn modelId="{856FB97B-E210-F44F-ADB1-EB891D822327}" srcId="{C7F457C0-A4C2-F046-BCDE-665BEC351A49}" destId="{B7665E30-9902-FB48-9DBB-8A03A6AF0F39}" srcOrd="2" destOrd="0" parTransId="{4D21F5AD-8544-7F4C-A115-920CE526FF84}" sibTransId="{FA1A57FD-BBCA-A547-A267-CB0900042B95}"/>
    <dgm:cxn modelId="{B93C7DF1-66D4-4905-B5DD-0CE2C9277809}" type="presOf" srcId="{AB457A02-0D9D-004C-8F32-29DA3F4347DA}" destId="{DE4A3BBC-9957-F842-905D-655403A5FF64}" srcOrd="0" destOrd="0" presId="urn:microsoft.com/office/officeart/2005/8/layout/gear1"/>
    <dgm:cxn modelId="{0DC4145A-AFEA-4DDC-B3E5-1BAB5BDD9B46}" type="presOf" srcId="{88A5A298-24C3-8B45-8970-D663030E06D1}" destId="{12BF5098-D39A-D04D-90E8-2B1E2E4B23BA}" srcOrd="0" destOrd="0" presId="urn:microsoft.com/office/officeart/2005/8/layout/gear1"/>
    <dgm:cxn modelId="{4BC1147D-6B05-44B2-885E-D9698BFA8B79}" type="presOf" srcId="{B7665E30-9902-FB48-9DBB-8A03A6AF0F39}" destId="{09E58533-34CC-D940-9D99-B0C7454D5133}" srcOrd="1" destOrd="0" presId="urn:microsoft.com/office/officeart/2005/8/layout/gear1"/>
    <dgm:cxn modelId="{1349C606-9D10-4A27-AC8C-895B92EF7CD6}" type="presParOf" srcId="{17EAEDDF-0F76-0441-AF81-B39ECC471314}" destId="{8442AE3B-7F7F-F641-BC1C-F251F718D6A0}" srcOrd="0" destOrd="0" presId="urn:microsoft.com/office/officeart/2005/8/layout/gear1"/>
    <dgm:cxn modelId="{A16EC7BC-62E3-4091-BAC0-D0D9491C01BE}" type="presParOf" srcId="{17EAEDDF-0F76-0441-AF81-B39ECC471314}" destId="{79B53EFF-F701-4F43-A6BE-AA9613968CD7}" srcOrd="1" destOrd="0" presId="urn:microsoft.com/office/officeart/2005/8/layout/gear1"/>
    <dgm:cxn modelId="{08FCB901-FFD7-468D-97D1-726BE1900FAA}" type="presParOf" srcId="{17EAEDDF-0F76-0441-AF81-B39ECC471314}" destId="{76EBFE06-77CF-894A-98CE-7032932D30C1}" srcOrd="2" destOrd="0" presId="urn:microsoft.com/office/officeart/2005/8/layout/gear1"/>
    <dgm:cxn modelId="{43D74E0A-95C0-4B8C-B053-167B8EA49F09}" type="presParOf" srcId="{17EAEDDF-0F76-0441-AF81-B39ECC471314}" destId="{12BF5098-D39A-D04D-90E8-2B1E2E4B23BA}" srcOrd="3" destOrd="0" presId="urn:microsoft.com/office/officeart/2005/8/layout/gear1"/>
    <dgm:cxn modelId="{EABCA6A3-B04B-4A70-A673-299ED79D0BA2}" type="presParOf" srcId="{17EAEDDF-0F76-0441-AF81-B39ECC471314}" destId="{64033E71-1333-4F45-8882-A89D4BEFCCE4}" srcOrd="4" destOrd="0" presId="urn:microsoft.com/office/officeart/2005/8/layout/gear1"/>
    <dgm:cxn modelId="{7E38A411-79C6-4185-BE2A-25DF97CD79D4}" type="presParOf" srcId="{17EAEDDF-0F76-0441-AF81-B39ECC471314}" destId="{8B0C8224-CAC2-C24E-B189-E4C7911F2537}" srcOrd="5" destOrd="0" presId="urn:microsoft.com/office/officeart/2005/8/layout/gear1"/>
    <dgm:cxn modelId="{78F15C49-47B7-4BE7-B1C2-DC63ED6DA8EF}" type="presParOf" srcId="{17EAEDDF-0F76-0441-AF81-B39ECC471314}" destId="{94BA49B4-72FD-E042-99B8-5EFAC94D7C8B}" srcOrd="6" destOrd="0" presId="urn:microsoft.com/office/officeart/2005/8/layout/gear1"/>
    <dgm:cxn modelId="{A6893634-ACD2-432A-9E55-BC02C9EBBA2F}" type="presParOf" srcId="{17EAEDDF-0F76-0441-AF81-B39ECC471314}" destId="{09E58533-34CC-D940-9D99-B0C7454D5133}" srcOrd="7" destOrd="0" presId="urn:microsoft.com/office/officeart/2005/8/layout/gear1"/>
    <dgm:cxn modelId="{BD5CBDA4-CBAA-46AF-A390-FF851DCBFF5E}" type="presParOf" srcId="{17EAEDDF-0F76-0441-AF81-B39ECC471314}" destId="{B4573E19-A629-D942-BB72-051982D27789}" srcOrd="8" destOrd="0" presId="urn:microsoft.com/office/officeart/2005/8/layout/gear1"/>
    <dgm:cxn modelId="{948DDA2E-21FA-480B-A98E-A22F65C31714}" type="presParOf" srcId="{17EAEDDF-0F76-0441-AF81-B39ECC471314}" destId="{7676018D-9A5D-5047-A6DF-4A5516F0EE97}" srcOrd="9" destOrd="0" presId="urn:microsoft.com/office/officeart/2005/8/layout/gear1"/>
    <dgm:cxn modelId="{C9D3BB61-DB06-44BE-BA17-B30D946E123D}" type="presParOf" srcId="{17EAEDDF-0F76-0441-AF81-B39ECC471314}" destId="{DE4A3BBC-9957-F842-905D-655403A5FF64}" srcOrd="10" destOrd="0" presId="urn:microsoft.com/office/officeart/2005/8/layout/gear1"/>
    <dgm:cxn modelId="{3A0D44F2-D365-4F6E-95B2-A02A101FB0D5}" type="presParOf" srcId="{17EAEDDF-0F76-0441-AF81-B39ECC471314}" destId="{956EA8F9-679E-E84C-AB97-8026409BEFAA}" srcOrd="11" destOrd="0" presId="urn:microsoft.com/office/officeart/2005/8/layout/gear1"/>
    <dgm:cxn modelId="{A6EA58B3-6AA2-4624-8E4A-63EF98FFF866}" type="presParOf" srcId="{17EAEDDF-0F76-0441-AF81-B39ECC471314}" destId="{D57D1773-0D17-6848-8F7F-C4C815F04D1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0B3DC-D29C-B941-8F7C-D7F2EF91891E}">
      <dsp:nvSpPr>
        <dsp:cNvPr id="0" name=""/>
        <dsp:cNvSpPr/>
      </dsp:nvSpPr>
      <dsp:spPr>
        <a:xfrm>
          <a:off x="0" y="0"/>
          <a:ext cx="6291100" cy="11612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a:t>正面态度：</a:t>
          </a:r>
          <a:r>
            <a:rPr lang="zh-CN" altLang="en-US" sz="1600" kern="1200"/>
            <a:t>现代人的生活节奏快、工作压力大、碎片化时间多，短视频能够很好地为用户提供娱乐休闲内容，缓解焦虑情绪。</a:t>
          </a:r>
        </a:p>
      </dsp:txBody>
      <dsp:txXfrm>
        <a:off x="34013" y="34013"/>
        <a:ext cx="5037989" cy="1093253"/>
      </dsp:txXfrm>
    </dsp:sp>
    <dsp:sp modelId="{38BEF2ED-F5EB-FB4A-86AB-368B641EFFF9}">
      <dsp:nvSpPr>
        <dsp:cNvPr id="0" name=""/>
        <dsp:cNvSpPr/>
      </dsp:nvSpPr>
      <dsp:spPr>
        <a:xfrm>
          <a:off x="555097" y="1354825"/>
          <a:ext cx="6291100" cy="11612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a:t>负面态度：</a:t>
          </a:r>
          <a:r>
            <a:rPr lang="zh-CN" altLang="en-US" sz="1600" kern="1200"/>
            <a:t>高产量、快节奏的短视频形式意味着不可能承载较为复杂的逻辑、深刻的思想和丰富的智慧，最终只能在快速吸引注意力之后快速消散，并被打上“娱乐至死”“泛娱乐化”“粗俗化”的标签。</a:t>
          </a:r>
        </a:p>
      </dsp:txBody>
      <dsp:txXfrm>
        <a:off x="589110" y="1388838"/>
        <a:ext cx="4913146" cy="1093253"/>
      </dsp:txXfrm>
    </dsp:sp>
    <dsp:sp modelId="{9D5FA961-A77E-AF46-B414-532F3683F40A}">
      <dsp:nvSpPr>
        <dsp:cNvPr id="0" name=""/>
        <dsp:cNvSpPr/>
      </dsp:nvSpPr>
      <dsp:spPr>
        <a:xfrm>
          <a:off x="1110194" y="2709651"/>
          <a:ext cx="6291100" cy="11612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a:t>中立态度：</a:t>
          </a:r>
          <a:r>
            <a:rPr lang="zh-CN" altLang="en-US" sz="1600" kern="1200"/>
            <a:t>短视频既有它的娱乐价值，同时也有明显的娱乐过度的问题，政府、社会、组织和个人都应该客观地看待并用好这一工具，扬长避短，形成良性的短视频生态。</a:t>
          </a:r>
        </a:p>
      </dsp:txBody>
      <dsp:txXfrm>
        <a:off x="1144207" y="2743664"/>
        <a:ext cx="4913146" cy="1093253"/>
      </dsp:txXfrm>
    </dsp:sp>
    <dsp:sp modelId="{FF0F70EA-216F-A347-8EB5-E0078E68B62D}">
      <dsp:nvSpPr>
        <dsp:cNvPr id="0" name=""/>
        <dsp:cNvSpPr/>
      </dsp:nvSpPr>
      <dsp:spPr>
        <a:xfrm>
          <a:off x="5536269" y="880636"/>
          <a:ext cx="754831" cy="754831"/>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5706106" y="880636"/>
        <a:ext cx="415157" cy="568010"/>
      </dsp:txXfrm>
    </dsp:sp>
    <dsp:sp modelId="{82F0B367-A7A7-A64C-B149-2404EA30EB16}">
      <dsp:nvSpPr>
        <dsp:cNvPr id="0" name=""/>
        <dsp:cNvSpPr/>
      </dsp:nvSpPr>
      <dsp:spPr>
        <a:xfrm>
          <a:off x="6091366" y="2227720"/>
          <a:ext cx="754831" cy="754831"/>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6261203" y="2227720"/>
        <a:ext cx="415157" cy="5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205C-9C7C-604B-9B3D-E157534A4555}">
      <dsp:nvSpPr>
        <dsp:cNvPr id="0" name=""/>
        <dsp:cNvSpPr/>
      </dsp:nvSpPr>
      <dsp:spPr>
        <a:xfrm>
          <a:off x="1967032" y="0"/>
          <a:ext cx="3640413" cy="364041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08A17-E34D-F648-A87D-E16DA77ABB91}">
      <dsp:nvSpPr>
        <dsp:cNvPr id="0" name=""/>
        <dsp:cNvSpPr/>
      </dsp:nvSpPr>
      <dsp:spPr>
        <a:xfrm>
          <a:off x="2312871" y="345839"/>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a:t>激活内容形成广泛传播</a:t>
          </a:r>
          <a:endParaRPr lang="zh-CN" altLang="en-US" sz="2000" kern="1200"/>
        </a:p>
      </dsp:txBody>
      <dsp:txXfrm>
        <a:off x="2382178" y="415146"/>
        <a:ext cx="1281147" cy="1281147"/>
      </dsp:txXfrm>
    </dsp:sp>
    <dsp:sp modelId="{3A42F3C5-3AFD-8C45-80C1-6EAE29846D81}">
      <dsp:nvSpPr>
        <dsp:cNvPr id="0" name=""/>
        <dsp:cNvSpPr/>
      </dsp:nvSpPr>
      <dsp:spPr>
        <a:xfrm>
          <a:off x="3841845" y="345839"/>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t>获取流量带来粉丝增长</a:t>
          </a:r>
          <a:endParaRPr lang="zh-CN" altLang="en-US" sz="2000" kern="1200" dirty="0"/>
        </a:p>
      </dsp:txBody>
      <dsp:txXfrm>
        <a:off x="3911152" y="415146"/>
        <a:ext cx="1281147" cy="1281147"/>
      </dsp:txXfrm>
    </dsp:sp>
    <dsp:sp modelId="{33E1F235-650E-D641-8D60-C612B07784E2}">
      <dsp:nvSpPr>
        <dsp:cNvPr id="0" name=""/>
        <dsp:cNvSpPr/>
      </dsp:nvSpPr>
      <dsp:spPr>
        <a:xfrm>
          <a:off x="2312871" y="1874812"/>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a:t>深挖价值实现持续收益</a:t>
          </a:r>
          <a:endParaRPr lang="zh-CN" altLang="en-US" sz="2000" kern="1200"/>
        </a:p>
      </dsp:txBody>
      <dsp:txXfrm>
        <a:off x="2382178" y="1944119"/>
        <a:ext cx="1281147" cy="1281147"/>
      </dsp:txXfrm>
    </dsp:sp>
    <dsp:sp modelId="{4E819BCE-644E-964E-B103-9C47A6B985BA}">
      <dsp:nvSpPr>
        <dsp:cNvPr id="0" name=""/>
        <dsp:cNvSpPr/>
      </dsp:nvSpPr>
      <dsp:spPr>
        <a:xfrm>
          <a:off x="3841845" y="1874812"/>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t>服务用户繁荣社会文化</a:t>
          </a:r>
          <a:endParaRPr lang="zh-CN" altLang="en-US" sz="2000" kern="1200" dirty="0"/>
        </a:p>
      </dsp:txBody>
      <dsp:txXfrm>
        <a:off x="3911152" y="1944119"/>
        <a:ext cx="1281147" cy="1281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8D081-75DF-E240-8531-EF044C929CD9}">
      <dsp:nvSpPr>
        <dsp:cNvPr id="0" name=""/>
        <dsp:cNvSpPr/>
      </dsp:nvSpPr>
      <dsp:spPr>
        <a:xfrm>
          <a:off x="0" y="6920"/>
          <a:ext cx="2845522"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zh-CN" sz="1800" kern="1200" dirty="0"/>
            <a:t>新内容的冷启动</a:t>
          </a:r>
          <a:endParaRPr lang="zh-CN" sz="1800" kern="1200" dirty="0"/>
        </a:p>
      </dsp:txBody>
      <dsp:txXfrm>
        <a:off x="23324" y="30244"/>
        <a:ext cx="2798874" cy="431150"/>
      </dsp:txXfrm>
    </dsp:sp>
    <dsp:sp modelId="{802E0965-E738-FA4E-8E08-BFA27BFCABE3}">
      <dsp:nvSpPr>
        <dsp:cNvPr id="0" name=""/>
        <dsp:cNvSpPr/>
      </dsp:nvSpPr>
      <dsp:spPr>
        <a:xfrm>
          <a:off x="0" y="536559"/>
          <a:ext cx="2845522"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zh-CN" sz="1800" kern="1200"/>
            <a:t>老内容的再加热</a:t>
          </a:r>
          <a:endParaRPr lang="zh-CN" sz="1800" kern="1200"/>
        </a:p>
      </dsp:txBody>
      <dsp:txXfrm>
        <a:off x="23324" y="559883"/>
        <a:ext cx="2798874" cy="431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088EE-EF85-7844-9E41-39BDCB35AC58}">
      <dsp:nvSpPr>
        <dsp:cNvPr id="0" name=""/>
        <dsp:cNvSpPr/>
      </dsp:nvSpPr>
      <dsp:spPr>
        <a:xfrm>
          <a:off x="2105003" y="40755"/>
          <a:ext cx="1956255" cy="19562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sz="2800" b="1" kern="1200"/>
            <a:t>内容海量化</a:t>
          </a:r>
          <a:endParaRPr lang="zh-CN" sz="2800" kern="1200"/>
        </a:p>
      </dsp:txBody>
      <dsp:txXfrm>
        <a:off x="2365837" y="383099"/>
        <a:ext cx="1434587" cy="880314"/>
      </dsp:txXfrm>
    </dsp:sp>
    <dsp:sp modelId="{68CB5CC4-DB57-5648-85BF-16AD10F866FB}">
      <dsp:nvSpPr>
        <dsp:cNvPr id="0" name=""/>
        <dsp:cNvSpPr/>
      </dsp:nvSpPr>
      <dsp:spPr>
        <a:xfrm>
          <a:off x="2810885" y="1263414"/>
          <a:ext cx="1956255" cy="19562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sz="2800" b="1" kern="1200"/>
            <a:t>场景碎片化</a:t>
          </a:r>
          <a:endParaRPr lang="zh-CN" sz="2800" kern="1200"/>
        </a:p>
      </dsp:txBody>
      <dsp:txXfrm>
        <a:off x="3409173" y="1768780"/>
        <a:ext cx="1173753" cy="1075940"/>
      </dsp:txXfrm>
    </dsp:sp>
    <dsp:sp modelId="{9F390B2D-32EB-B84F-86CC-AD06C6F7204F}">
      <dsp:nvSpPr>
        <dsp:cNvPr id="0" name=""/>
        <dsp:cNvSpPr/>
      </dsp:nvSpPr>
      <dsp:spPr>
        <a:xfrm>
          <a:off x="1399121" y="1263414"/>
          <a:ext cx="1956255" cy="19562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sz="2800" b="1" kern="1200"/>
            <a:t>用户个性化</a:t>
          </a:r>
          <a:endParaRPr lang="zh-CN" sz="2800" kern="1200"/>
        </a:p>
      </dsp:txBody>
      <dsp:txXfrm>
        <a:off x="1583335" y="1768780"/>
        <a:ext cx="1173753" cy="1075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2AE3B-7F7F-F641-BC1C-F251F718D6A0}">
      <dsp:nvSpPr>
        <dsp:cNvPr id="0" name=""/>
        <dsp:cNvSpPr/>
      </dsp:nvSpPr>
      <dsp:spPr>
        <a:xfrm>
          <a:off x="2385567" y="1455204"/>
          <a:ext cx="1778582" cy="177858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kumimoji="1" lang="zh-CN" sz="1500" kern="1200"/>
            <a:t>内容增速快</a:t>
          </a:r>
          <a:endParaRPr lang="zh-CN" sz="1500" kern="1200"/>
        </a:p>
      </dsp:txBody>
      <dsp:txXfrm>
        <a:off x="2743141" y="1871828"/>
        <a:ext cx="1063434" cy="914228"/>
      </dsp:txXfrm>
    </dsp:sp>
    <dsp:sp modelId="{12BF5098-D39A-D04D-90E8-2B1E2E4B23BA}">
      <dsp:nvSpPr>
        <dsp:cNvPr id="0" name=""/>
        <dsp:cNvSpPr/>
      </dsp:nvSpPr>
      <dsp:spPr>
        <a:xfrm>
          <a:off x="1350755" y="1034811"/>
          <a:ext cx="1293514" cy="129351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kumimoji="1" lang="zh-CN" sz="1500" kern="1200"/>
            <a:t>内容总量大</a:t>
          </a:r>
          <a:endParaRPr lang="zh-CN" sz="1500" kern="1200"/>
        </a:p>
      </dsp:txBody>
      <dsp:txXfrm>
        <a:off x="1676401" y="1362425"/>
        <a:ext cx="642222" cy="638286"/>
      </dsp:txXfrm>
    </dsp:sp>
    <dsp:sp modelId="{94BA49B4-72FD-E042-99B8-5EFAC94D7C8B}">
      <dsp:nvSpPr>
        <dsp:cNvPr id="0" name=""/>
        <dsp:cNvSpPr/>
      </dsp:nvSpPr>
      <dsp:spPr>
        <a:xfrm rot="20700000">
          <a:off x="2075256" y="142418"/>
          <a:ext cx="1267380" cy="126738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kumimoji="1" lang="zh-CN" sz="1500" kern="1200"/>
            <a:t>日均上传多</a:t>
          </a:r>
          <a:endParaRPr lang="zh-CN" sz="1500" kern="1200"/>
        </a:p>
      </dsp:txBody>
      <dsp:txXfrm rot="-20700000">
        <a:off x="2353229" y="420392"/>
        <a:ext cx="711433" cy="711433"/>
      </dsp:txXfrm>
    </dsp:sp>
    <dsp:sp modelId="{DE4A3BBC-9957-F842-905D-655403A5FF64}">
      <dsp:nvSpPr>
        <dsp:cNvPr id="0" name=""/>
        <dsp:cNvSpPr/>
      </dsp:nvSpPr>
      <dsp:spPr>
        <a:xfrm>
          <a:off x="2238551" y="1192601"/>
          <a:ext cx="2276586" cy="2276586"/>
        </a:xfrm>
        <a:prstGeom prst="circularArrow">
          <a:avLst>
            <a:gd name="adj1" fmla="val 4688"/>
            <a:gd name="adj2" fmla="val 299029"/>
            <a:gd name="adj3" fmla="val 2487912"/>
            <a:gd name="adj4" fmla="val 159235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EA8F9-679E-E84C-AB97-8026409BEFAA}">
      <dsp:nvSpPr>
        <dsp:cNvPr id="0" name=""/>
        <dsp:cNvSpPr/>
      </dsp:nvSpPr>
      <dsp:spPr>
        <a:xfrm>
          <a:off x="1121676" y="752728"/>
          <a:ext cx="1654082" cy="16540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7D1773-0D17-6848-8F7F-C4C815F04D19}">
      <dsp:nvSpPr>
        <dsp:cNvPr id="0" name=""/>
        <dsp:cNvSpPr/>
      </dsp:nvSpPr>
      <dsp:spPr>
        <a:xfrm>
          <a:off x="1782097" y="-131063"/>
          <a:ext cx="1783433" cy="17834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8AED8-5AF0-4AAA-AA68-CA4AFA560579}" type="datetimeFigureOut">
              <a:rPr lang="zh-CN" altLang="en-US" smtClean="0"/>
              <a:t>2022/5/15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51A96-A0AC-40BC-B764-D2C9750A543E}" type="slidenum">
              <a:rPr lang="zh-CN" altLang="en-US" smtClean="0"/>
              <a:t>‹#›</a:t>
            </a:fld>
            <a:endParaRPr lang="zh-CN" altLang="en-US"/>
          </a:p>
        </p:txBody>
      </p:sp>
    </p:spTree>
    <p:extLst>
      <p:ext uri="{BB962C8B-B14F-4D97-AF65-F5344CB8AC3E}">
        <p14:creationId xmlns:p14="http://schemas.microsoft.com/office/powerpoint/2010/main" val="344417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extLst>
      <p:ext uri="{BB962C8B-B14F-4D97-AF65-F5344CB8AC3E}">
        <p14:creationId xmlns:p14="http://schemas.microsoft.com/office/powerpoint/2010/main" val="163789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25</a:t>
            </a:fld>
            <a:endParaRPr lang="zh-CN" altLang="en-US"/>
          </a:p>
        </p:txBody>
      </p:sp>
    </p:spTree>
    <p:extLst>
      <p:ext uri="{BB962C8B-B14F-4D97-AF65-F5344CB8AC3E}">
        <p14:creationId xmlns:p14="http://schemas.microsoft.com/office/powerpoint/2010/main" val="85311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26</a:t>
            </a:fld>
            <a:endParaRPr lang="zh-CN" altLang="en-US"/>
          </a:p>
        </p:txBody>
      </p:sp>
    </p:spTree>
    <p:extLst>
      <p:ext uri="{BB962C8B-B14F-4D97-AF65-F5344CB8AC3E}">
        <p14:creationId xmlns:p14="http://schemas.microsoft.com/office/powerpoint/2010/main" val="57461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27</a:t>
            </a:fld>
            <a:endParaRPr lang="zh-CN" altLang="en-US"/>
          </a:p>
        </p:txBody>
      </p:sp>
    </p:spTree>
    <p:extLst>
      <p:ext uri="{BB962C8B-B14F-4D97-AF65-F5344CB8AC3E}">
        <p14:creationId xmlns:p14="http://schemas.microsoft.com/office/powerpoint/2010/main" val="186693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28</a:t>
            </a:fld>
            <a:endParaRPr lang="zh-CN" altLang="en-US"/>
          </a:p>
        </p:txBody>
      </p:sp>
    </p:spTree>
    <p:extLst>
      <p:ext uri="{BB962C8B-B14F-4D97-AF65-F5344CB8AC3E}">
        <p14:creationId xmlns:p14="http://schemas.microsoft.com/office/powerpoint/2010/main" val="153729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29</a:t>
            </a:fld>
            <a:endParaRPr lang="zh-CN" altLang="en-US"/>
          </a:p>
        </p:txBody>
      </p:sp>
    </p:spTree>
    <p:extLst>
      <p:ext uri="{BB962C8B-B14F-4D97-AF65-F5344CB8AC3E}">
        <p14:creationId xmlns:p14="http://schemas.microsoft.com/office/powerpoint/2010/main" val="127255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30</a:t>
            </a:fld>
            <a:endParaRPr lang="zh-CN" altLang="en-US"/>
          </a:p>
        </p:txBody>
      </p:sp>
    </p:spTree>
    <p:extLst>
      <p:ext uri="{BB962C8B-B14F-4D97-AF65-F5344CB8AC3E}">
        <p14:creationId xmlns:p14="http://schemas.microsoft.com/office/powerpoint/2010/main" val="287592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31</a:t>
            </a:fld>
            <a:endParaRPr lang="zh-CN" altLang="en-US"/>
          </a:p>
        </p:txBody>
      </p:sp>
    </p:spTree>
    <p:extLst>
      <p:ext uri="{BB962C8B-B14F-4D97-AF65-F5344CB8AC3E}">
        <p14:creationId xmlns:p14="http://schemas.microsoft.com/office/powerpoint/2010/main" val="296560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32</a:t>
            </a:fld>
            <a:endParaRPr lang="zh-CN" altLang="en-US"/>
          </a:p>
        </p:txBody>
      </p:sp>
    </p:spTree>
    <p:extLst>
      <p:ext uri="{BB962C8B-B14F-4D97-AF65-F5344CB8AC3E}">
        <p14:creationId xmlns:p14="http://schemas.microsoft.com/office/powerpoint/2010/main" val="286089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33</a:t>
            </a:fld>
            <a:endParaRPr lang="zh-CN" altLang="en-US"/>
          </a:p>
        </p:txBody>
      </p:sp>
    </p:spTree>
    <p:extLst>
      <p:ext uri="{BB962C8B-B14F-4D97-AF65-F5344CB8AC3E}">
        <p14:creationId xmlns:p14="http://schemas.microsoft.com/office/powerpoint/2010/main" val="32821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34</a:t>
            </a:fld>
            <a:endParaRPr lang="zh-CN" altLang="en-US"/>
          </a:p>
        </p:txBody>
      </p:sp>
    </p:spTree>
    <p:extLst>
      <p:ext uri="{BB962C8B-B14F-4D97-AF65-F5344CB8AC3E}">
        <p14:creationId xmlns:p14="http://schemas.microsoft.com/office/powerpoint/2010/main" val="62976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extLst>
      <p:ext uri="{BB962C8B-B14F-4D97-AF65-F5344CB8AC3E}">
        <p14:creationId xmlns:p14="http://schemas.microsoft.com/office/powerpoint/2010/main" val="127013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1398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extLst>
      <p:ext uri="{BB962C8B-B14F-4D97-AF65-F5344CB8AC3E}">
        <p14:creationId xmlns:p14="http://schemas.microsoft.com/office/powerpoint/2010/main" val="170682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extLst>
      <p:ext uri="{BB962C8B-B14F-4D97-AF65-F5344CB8AC3E}">
        <p14:creationId xmlns:p14="http://schemas.microsoft.com/office/powerpoint/2010/main" val="327061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extLst>
      <p:ext uri="{BB962C8B-B14F-4D97-AF65-F5344CB8AC3E}">
        <p14:creationId xmlns:p14="http://schemas.microsoft.com/office/powerpoint/2010/main" val="95756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22</a:t>
            </a:fld>
            <a:endParaRPr lang="zh-CN" altLang="en-US"/>
          </a:p>
        </p:txBody>
      </p:sp>
    </p:spTree>
    <p:extLst>
      <p:ext uri="{BB962C8B-B14F-4D97-AF65-F5344CB8AC3E}">
        <p14:creationId xmlns:p14="http://schemas.microsoft.com/office/powerpoint/2010/main" val="95448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23</a:t>
            </a:fld>
            <a:endParaRPr lang="zh-CN" altLang="en-US"/>
          </a:p>
        </p:txBody>
      </p:sp>
    </p:spTree>
    <p:extLst>
      <p:ext uri="{BB962C8B-B14F-4D97-AF65-F5344CB8AC3E}">
        <p14:creationId xmlns:p14="http://schemas.microsoft.com/office/powerpoint/2010/main" val="307857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24</a:t>
            </a:fld>
            <a:endParaRPr lang="zh-CN" altLang="en-US"/>
          </a:p>
        </p:txBody>
      </p:sp>
    </p:spTree>
    <p:extLst>
      <p:ext uri="{BB962C8B-B14F-4D97-AF65-F5344CB8AC3E}">
        <p14:creationId xmlns:p14="http://schemas.microsoft.com/office/powerpoint/2010/main" val="188033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D28EFC-227D-4680-A9AC-A3AD5BE64A5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86E823A-9162-4A79-BF07-505C66CFA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CBBF519-DB83-4A3F-9D6F-9286663A3AB7}"/>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5" name="页脚占位符 4">
            <a:extLst>
              <a:ext uri="{FF2B5EF4-FFF2-40B4-BE49-F238E27FC236}">
                <a16:creationId xmlns:a16="http://schemas.microsoft.com/office/drawing/2014/main" xmlns="" id="{3DA17EDE-1C61-45C2-8E7A-5C036C2B82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37E79BC-9C4C-4FC6-8F56-99CA429C8D4D}"/>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219616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7AF34C-58E6-414D-BCF7-AD9678E4F23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1E34A62-151A-4085-8B1B-93166970F51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DF69791-D5BF-4744-9E41-4C00089F4777}"/>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5" name="页脚占位符 4">
            <a:extLst>
              <a:ext uri="{FF2B5EF4-FFF2-40B4-BE49-F238E27FC236}">
                <a16:creationId xmlns:a16="http://schemas.microsoft.com/office/drawing/2014/main" xmlns="" id="{6E419C85-B5FF-49C4-885B-3D9F70130E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9243736-9354-4249-992E-17F8FFC115EE}"/>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221154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437EBD1-ABF8-413A-A257-45694EDA071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5881DBB-3637-46F8-AA66-1F4E379628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297A54C-2385-49FD-9653-57A0AB184171}"/>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5" name="页脚占位符 4">
            <a:extLst>
              <a:ext uri="{FF2B5EF4-FFF2-40B4-BE49-F238E27FC236}">
                <a16:creationId xmlns:a16="http://schemas.microsoft.com/office/drawing/2014/main" xmlns="" id="{CE0C666B-B25E-4612-BA2C-7141B4B5A5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08016BF-CB09-458B-BB76-06939D8F2800}"/>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344814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A25E20-6803-411D-B20A-FEFAE0A378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C0A58F9-ECCE-47BC-B451-054675C15D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383F8A9-DB81-47E3-B56F-807BD4AF1E23}"/>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5" name="页脚占位符 4">
            <a:extLst>
              <a:ext uri="{FF2B5EF4-FFF2-40B4-BE49-F238E27FC236}">
                <a16:creationId xmlns:a16="http://schemas.microsoft.com/office/drawing/2014/main" xmlns="" id="{9B1265FD-C0CE-4A2F-90FE-21D38FE030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C42AA25-528D-4E01-B49E-27CF2E70A587}"/>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239565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99688C-E812-4D5E-8210-08BBE05CBF1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27A030E-8C0B-487B-A672-A3FC5C256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EA365E1-BA35-42FC-8A40-DF39EDF81F01}"/>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5" name="页脚占位符 4">
            <a:extLst>
              <a:ext uri="{FF2B5EF4-FFF2-40B4-BE49-F238E27FC236}">
                <a16:creationId xmlns:a16="http://schemas.microsoft.com/office/drawing/2014/main" xmlns="" id="{81529151-7500-477F-8825-2DB4BB1374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B734F72-96FD-476E-BFA9-70E759FFB9E5}"/>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318786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6D15CF-8FCD-4A27-8BC7-372FB31F50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CF9FA1B-FD01-47FE-BF22-759BD06DA2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8EC2D417-28B8-4933-8C3C-62AE26A70DF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E52F3D3-FBE2-43BB-8ECB-5E5E5D618978}"/>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6" name="页脚占位符 5">
            <a:extLst>
              <a:ext uri="{FF2B5EF4-FFF2-40B4-BE49-F238E27FC236}">
                <a16:creationId xmlns:a16="http://schemas.microsoft.com/office/drawing/2014/main" xmlns="" id="{C552AFD9-D9A3-4A61-896E-DF7CE65FD8B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58ECA06-010A-4DDD-BD51-C5E2CA77AA1D}"/>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247758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9092C4-894D-44E0-9D29-225DB3AFCB2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70C043E-C956-4A15-A891-3B77974C0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DA5B2E06-A9AD-4C45-92F5-29FC41147EF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DBF04C3C-3A37-458B-98EE-090622FEC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3AB3229-98CF-49ED-8AC4-7C413D750E8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651E3D-1B82-423B-8C00-0B585845302B}"/>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8" name="页脚占位符 7">
            <a:extLst>
              <a:ext uri="{FF2B5EF4-FFF2-40B4-BE49-F238E27FC236}">
                <a16:creationId xmlns:a16="http://schemas.microsoft.com/office/drawing/2014/main" xmlns="" id="{D9AD0A36-D399-4347-B36F-96EF02B6AC1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C88F52D-77C7-4D77-9950-038D41A71DB3}"/>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131983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44F73C-720D-4F90-928D-A940FEE2FAA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31B4E19-C5ED-47B2-8240-70C6E63035CB}"/>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4" name="页脚占位符 3">
            <a:extLst>
              <a:ext uri="{FF2B5EF4-FFF2-40B4-BE49-F238E27FC236}">
                <a16:creationId xmlns:a16="http://schemas.microsoft.com/office/drawing/2014/main" xmlns="" id="{0F6A7D92-9145-4B22-BE0C-46532708621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392A00F2-DDE2-4E92-981A-5458CC5D4589}"/>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88515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6A7716D-6CDC-44CA-B018-B7ABB29B035D}"/>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3" name="页脚占位符 2">
            <a:extLst>
              <a:ext uri="{FF2B5EF4-FFF2-40B4-BE49-F238E27FC236}">
                <a16:creationId xmlns:a16="http://schemas.microsoft.com/office/drawing/2014/main" xmlns="" id="{F03E7906-7940-4E57-8A3B-569DA27F80C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52FDADE-D172-4589-B156-6792F8DF5EFB}"/>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381342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6B7931B-E0F7-42FF-9FE8-78355A6D6EA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3320B5E4-C403-47BE-B338-A3C36BA82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A40D504-F5A9-4873-BB8F-62CB82A15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D505E3A-CBB3-4D2C-81C9-BD7254D44F13}"/>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6" name="页脚占位符 5">
            <a:extLst>
              <a:ext uri="{FF2B5EF4-FFF2-40B4-BE49-F238E27FC236}">
                <a16:creationId xmlns:a16="http://schemas.microsoft.com/office/drawing/2014/main" xmlns="" id="{3B0F29A2-BCA7-4C41-9750-ADF67F8B57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B2D313B-157B-4FC2-8297-1D474B489CE6}"/>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90961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61EA6E-0EB1-43AD-A3C7-D2C73C2D9F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DB4C8505-B84B-4BD2-991E-C959B8A7F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9A4C713-E0F7-423D-A911-48F8BFAC8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F0DBA45-D8A2-403C-8A7E-C61D5136C836}"/>
              </a:ext>
            </a:extLst>
          </p:cNvPr>
          <p:cNvSpPr>
            <a:spLocks noGrp="1"/>
          </p:cNvSpPr>
          <p:nvPr>
            <p:ph type="dt" sz="half" idx="10"/>
          </p:nvPr>
        </p:nvSpPr>
        <p:spPr/>
        <p:txBody>
          <a:bodyPr/>
          <a:lstStyle/>
          <a:p>
            <a:fld id="{BEC4B85F-5751-4FEC-B6F2-712E0A058AAB}" type="datetimeFigureOut">
              <a:rPr lang="zh-CN" altLang="en-US" smtClean="0"/>
              <a:t>2022/5/15</a:t>
            </a:fld>
            <a:endParaRPr lang="zh-CN" altLang="en-US"/>
          </a:p>
        </p:txBody>
      </p:sp>
      <p:sp>
        <p:nvSpPr>
          <p:cNvPr id="6" name="页脚占位符 5">
            <a:extLst>
              <a:ext uri="{FF2B5EF4-FFF2-40B4-BE49-F238E27FC236}">
                <a16:creationId xmlns:a16="http://schemas.microsoft.com/office/drawing/2014/main" xmlns="" id="{58332DB1-985C-4CE5-9A79-4D1349885F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F6694AF-F567-4D22-94A1-CE2233A45AC3}"/>
              </a:ext>
            </a:extLst>
          </p:cNvPr>
          <p:cNvSpPr>
            <a:spLocks noGrp="1"/>
          </p:cNvSpPr>
          <p:nvPr>
            <p:ph type="sldNum" sz="quarter" idx="12"/>
          </p:nvPr>
        </p:nvSpPr>
        <p:spPr/>
        <p:txBody>
          <a:body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261118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85D5C25E-DA4B-4CB0-8670-67466E57F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7F307B9-4141-44AE-96DD-91CC36D0F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8FCA85A-5BE7-4ACA-AD1A-59E5F4D60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4B85F-5751-4FEC-B6F2-712E0A058AAB}" type="datetimeFigureOut">
              <a:rPr lang="zh-CN" altLang="en-US" smtClean="0"/>
              <a:t>2022/5/15</a:t>
            </a:fld>
            <a:endParaRPr lang="zh-CN" altLang="en-US"/>
          </a:p>
        </p:txBody>
      </p:sp>
      <p:sp>
        <p:nvSpPr>
          <p:cNvPr id="5" name="页脚占位符 4">
            <a:extLst>
              <a:ext uri="{FF2B5EF4-FFF2-40B4-BE49-F238E27FC236}">
                <a16:creationId xmlns:a16="http://schemas.microsoft.com/office/drawing/2014/main" xmlns="" id="{BF0E85F4-AD5F-475F-8F17-5ABBB9882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1DD3597-C4C9-436A-A977-265205E69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D6CCD-5DD6-4AE1-BEB1-C63B44C8A6F3}" type="slidenum">
              <a:rPr lang="zh-CN" altLang="en-US" smtClean="0"/>
              <a:t>‹#›</a:t>
            </a:fld>
            <a:endParaRPr lang="zh-CN" altLang="en-US"/>
          </a:p>
        </p:txBody>
      </p:sp>
    </p:spTree>
    <p:extLst>
      <p:ext uri="{BB962C8B-B14F-4D97-AF65-F5344CB8AC3E}">
        <p14:creationId xmlns:p14="http://schemas.microsoft.com/office/powerpoint/2010/main" val="62768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eg"/><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5863829-6031-4150-BF97-4438C034E3EE}"/>
              </a:ext>
            </a:extLst>
          </p:cNvPr>
          <p:cNvPicPr>
            <a:picLocks/>
          </p:cNvPicPr>
          <p:nvPr/>
        </p:nvPicPr>
        <p:blipFill rotWithShape="1">
          <a:blip r:embed="rId2">
            <a:extLst>
              <a:ext uri="{28A0092B-C50C-407E-A947-70E740481C1C}">
                <a14:useLocalDpi xmlns:a14="http://schemas.microsoft.com/office/drawing/2010/main" val="0"/>
              </a:ext>
            </a:extLst>
          </a:blip>
          <a:srcRect t="25907" b="22871"/>
          <a:stretch/>
        </p:blipFill>
        <p:spPr>
          <a:xfrm>
            <a:off x="-4764" y="0"/>
            <a:ext cx="7531200" cy="6858000"/>
          </a:xfrm>
          <a:custGeom>
            <a:avLst/>
            <a:gdLst>
              <a:gd name="connsiteX0" fmla="*/ 0 w 7530051"/>
              <a:gd name="connsiteY0" fmla="*/ 0 h 6858000"/>
              <a:gd name="connsiteX1" fmla="*/ 1755392 w 7530051"/>
              <a:gd name="connsiteY1" fmla="*/ 0 h 6858000"/>
              <a:gd name="connsiteX2" fmla="*/ 7530051 w 7530051"/>
              <a:gd name="connsiteY2" fmla="*/ 6858000 h 6858000"/>
              <a:gd name="connsiteX3" fmla="*/ 0 w 75300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30051" h="6858000">
                <a:moveTo>
                  <a:pt x="0" y="0"/>
                </a:moveTo>
                <a:lnTo>
                  <a:pt x="1755392" y="0"/>
                </a:lnTo>
                <a:lnTo>
                  <a:pt x="7530051" y="6858000"/>
                </a:lnTo>
                <a:lnTo>
                  <a:pt x="0" y="6858000"/>
                </a:lnTo>
                <a:close/>
              </a:path>
            </a:pathLst>
          </a:custGeom>
        </p:spPr>
      </p:pic>
      <p:grpSp>
        <p:nvGrpSpPr>
          <p:cNvPr id="42" name="组合 41">
            <a:extLst>
              <a:ext uri="{FF2B5EF4-FFF2-40B4-BE49-F238E27FC236}">
                <a16:creationId xmlns:a16="http://schemas.microsoft.com/office/drawing/2014/main" xmlns="" id="{DF66B910-9912-4756-9A85-207A2F668BD0}"/>
              </a:ext>
            </a:extLst>
          </p:cNvPr>
          <p:cNvGrpSpPr/>
          <p:nvPr/>
        </p:nvGrpSpPr>
        <p:grpSpPr>
          <a:xfrm>
            <a:off x="1305691" y="-4"/>
            <a:ext cx="4825287" cy="2780782"/>
            <a:chOff x="1305691" y="-4"/>
            <a:chExt cx="5191825" cy="2992016"/>
          </a:xfrm>
        </p:grpSpPr>
        <p:sp>
          <p:nvSpPr>
            <p:cNvPr id="43" name="平行四边形 42">
              <a:extLst>
                <a:ext uri="{FF2B5EF4-FFF2-40B4-BE49-F238E27FC236}">
                  <a16:creationId xmlns:a16="http://schemas.microsoft.com/office/drawing/2014/main" xmlns="" id="{55041BB1-8424-4D99-8CAF-43DF10B37CBA}"/>
                </a:ext>
              </a:extLst>
            </p:cNvPr>
            <p:cNvSpPr/>
            <p:nvPr/>
          </p:nvSpPr>
          <p:spPr>
            <a:xfrm rot="10800000">
              <a:off x="3518661" y="-4"/>
              <a:ext cx="2978855" cy="2410729"/>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a:extLst>
                <a:ext uri="{FF2B5EF4-FFF2-40B4-BE49-F238E27FC236}">
                  <a16:creationId xmlns:a16="http://schemas.microsoft.com/office/drawing/2014/main" xmlns="" id="{292F35A1-E9CE-4913-AEF5-C1D472093050}"/>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平行四边形 44">
            <a:extLst>
              <a:ext uri="{FF2B5EF4-FFF2-40B4-BE49-F238E27FC236}">
                <a16:creationId xmlns:a16="http://schemas.microsoft.com/office/drawing/2014/main" xmlns="" id="{65D1BD84-9669-4B1C-BF0F-64CDD0847955}"/>
              </a:ext>
            </a:extLst>
          </p:cNvPr>
          <p:cNvSpPr/>
          <p:nvPr/>
        </p:nvSpPr>
        <p:spPr>
          <a:xfrm rot="10800000" flipH="1">
            <a:off x="-4763" y="509588"/>
            <a:ext cx="4771527" cy="5039442"/>
          </a:xfrm>
          <a:custGeom>
            <a:avLst/>
            <a:gdLst>
              <a:gd name="connsiteX0" fmla="*/ 0 w 6066285"/>
              <a:gd name="connsiteY0" fmla="*/ 5035466 h 5035466"/>
              <a:gd name="connsiteX1" fmla="*/ 4248674 w 6066285"/>
              <a:gd name="connsiteY1" fmla="*/ 0 h 5035466"/>
              <a:gd name="connsiteX2" fmla="*/ 6066285 w 6066285"/>
              <a:gd name="connsiteY2" fmla="*/ 0 h 5035466"/>
              <a:gd name="connsiteX3" fmla="*/ 1817611 w 6066285"/>
              <a:gd name="connsiteY3" fmla="*/ 5035466 h 5035466"/>
              <a:gd name="connsiteX4" fmla="*/ 0 w 6066285"/>
              <a:gd name="connsiteY4" fmla="*/ 5035466 h 5035466"/>
              <a:gd name="connsiteX0" fmla="*/ 0 w 6066285"/>
              <a:gd name="connsiteY0" fmla="*/ 5035466 h 5039442"/>
              <a:gd name="connsiteX1" fmla="*/ 4248674 w 6066285"/>
              <a:gd name="connsiteY1" fmla="*/ 0 h 5039442"/>
              <a:gd name="connsiteX2" fmla="*/ 6066285 w 6066285"/>
              <a:gd name="connsiteY2" fmla="*/ 0 h 5039442"/>
              <a:gd name="connsiteX3" fmla="*/ 1817611 w 6066285"/>
              <a:gd name="connsiteY3" fmla="*/ 5035466 h 5039442"/>
              <a:gd name="connsiteX4" fmla="*/ 1294758 w 6066285"/>
              <a:gd name="connsiteY4" fmla="*/ 5039442 h 5039442"/>
              <a:gd name="connsiteX5" fmla="*/ 0 w 6066285"/>
              <a:gd name="connsiteY5" fmla="*/ 5035466 h 5039442"/>
              <a:gd name="connsiteX0" fmla="*/ 0 w 6066285"/>
              <a:gd name="connsiteY0" fmla="*/ 5035466 h 5039442"/>
              <a:gd name="connsiteX1" fmla="*/ 1294758 w 6066285"/>
              <a:gd name="connsiteY1" fmla="*/ 3501155 h 5039442"/>
              <a:gd name="connsiteX2" fmla="*/ 4248674 w 6066285"/>
              <a:gd name="connsiteY2" fmla="*/ 0 h 5039442"/>
              <a:gd name="connsiteX3" fmla="*/ 6066285 w 6066285"/>
              <a:gd name="connsiteY3" fmla="*/ 0 h 5039442"/>
              <a:gd name="connsiteX4" fmla="*/ 1817611 w 6066285"/>
              <a:gd name="connsiteY4" fmla="*/ 5035466 h 5039442"/>
              <a:gd name="connsiteX5" fmla="*/ 1294758 w 6066285"/>
              <a:gd name="connsiteY5" fmla="*/ 5039442 h 5039442"/>
              <a:gd name="connsiteX6" fmla="*/ 0 w 6066285"/>
              <a:gd name="connsiteY6" fmla="*/ 5035466 h 5039442"/>
              <a:gd name="connsiteX0" fmla="*/ 0 w 4771527"/>
              <a:gd name="connsiteY0" fmla="*/ 5039442 h 5039442"/>
              <a:gd name="connsiteX1" fmla="*/ 0 w 4771527"/>
              <a:gd name="connsiteY1" fmla="*/ 3501155 h 5039442"/>
              <a:gd name="connsiteX2" fmla="*/ 2953916 w 4771527"/>
              <a:gd name="connsiteY2" fmla="*/ 0 h 5039442"/>
              <a:gd name="connsiteX3" fmla="*/ 4771527 w 4771527"/>
              <a:gd name="connsiteY3" fmla="*/ 0 h 5039442"/>
              <a:gd name="connsiteX4" fmla="*/ 522853 w 4771527"/>
              <a:gd name="connsiteY4" fmla="*/ 5035466 h 5039442"/>
              <a:gd name="connsiteX5" fmla="*/ 0 w 4771527"/>
              <a:gd name="connsiteY5" fmla="*/ 5039442 h 503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527" h="5039442">
                <a:moveTo>
                  <a:pt x="0" y="5039442"/>
                </a:moveTo>
                <a:lnTo>
                  <a:pt x="0" y="3501155"/>
                </a:lnTo>
                <a:lnTo>
                  <a:pt x="2953916" y="0"/>
                </a:lnTo>
                <a:lnTo>
                  <a:pt x="4771527" y="0"/>
                </a:lnTo>
                <a:lnTo>
                  <a:pt x="522853" y="5035466"/>
                </a:lnTo>
                <a:lnTo>
                  <a:pt x="0" y="5039442"/>
                </a:lnTo>
                <a:close/>
              </a:path>
            </a:pathLst>
          </a:custGeom>
          <a:solidFill>
            <a:srgbClr val="EE464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a:extLst>
              <a:ext uri="{FF2B5EF4-FFF2-40B4-BE49-F238E27FC236}">
                <a16:creationId xmlns:a16="http://schemas.microsoft.com/office/drawing/2014/main" xmlns="" id="{E386AEB5-A5CE-42E8-89DC-5CBB6EA3834D}"/>
              </a:ext>
            </a:extLst>
          </p:cNvPr>
          <p:cNvSpPr/>
          <p:nvPr/>
        </p:nvSpPr>
        <p:spPr>
          <a:xfrm rot="10800000" flipH="1">
            <a:off x="-1090" y="0"/>
            <a:ext cx="4378716" cy="4049083"/>
          </a:xfrm>
          <a:custGeom>
            <a:avLst/>
            <a:gdLst>
              <a:gd name="connsiteX0" fmla="*/ 0 w 4874153"/>
              <a:gd name="connsiteY0" fmla="*/ 4045908 h 4045908"/>
              <a:gd name="connsiteX1" fmla="*/ 3413735 w 4874153"/>
              <a:gd name="connsiteY1" fmla="*/ 0 h 4045908"/>
              <a:gd name="connsiteX2" fmla="*/ 4874153 w 4874153"/>
              <a:gd name="connsiteY2" fmla="*/ 0 h 4045908"/>
              <a:gd name="connsiteX3" fmla="*/ 1460418 w 4874153"/>
              <a:gd name="connsiteY3" fmla="*/ 4045908 h 4045908"/>
              <a:gd name="connsiteX4" fmla="*/ 0 w 4874153"/>
              <a:gd name="connsiteY4" fmla="*/ 4045908 h 4045908"/>
              <a:gd name="connsiteX0" fmla="*/ 0 w 4874153"/>
              <a:gd name="connsiteY0" fmla="*/ 4045908 h 4045908"/>
              <a:gd name="connsiteX1" fmla="*/ 498612 w 4874153"/>
              <a:gd name="connsiteY1" fmla="*/ 3452975 h 4045908"/>
              <a:gd name="connsiteX2" fmla="*/ 3413735 w 4874153"/>
              <a:gd name="connsiteY2" fmla="*/ 0 h 4045908"/>
              <a:gd name="connsiteX3" fmla="*/ 4874153 w 4874153"/>
              <a:gd name="connsiteY3" fmla="*/ 0 h 4045908"/>
              <a:gd name="connsiteX4" fmla="*/ 1460418 w 4874153"/>
              <a:gd name="connsiteY4" fmla="*/ 4045908 h 4045908"/>
              <a:gd name="connsiteX5" fmla="*/ 0 w 4874153"/>
              <a:gd name="connsiteY5" fmla="*/ 4045908 h 4045908"/>
              <a:gd name="connsiteX0" fmla="*/ 0 w 4874153"/>
              <a:gd name="connsiteY0" fmla="*/ 4045908 h 4052256"/>
              <a:gd name="connsiteX1" fmla="*/ 492262 w 4874153"/>
              <a:gd name="connsiteY1" fmla="*/ 4052256 h 4052256"/>
              <a:gd name="connsiteX2" fmla="*/ 498612 w 4874153"/>
              <a:gd name="connsiteY2" fmla="*/ 3452975 h 4052256"/>
              <a:gd name="connsiteX3" fmla="*/ 3413735 w 4874153"/>
              <a:gd name="connsiteY3" fmla="*/ 0 h 4052256"/>
              <a:gd name="connsiteX4" fmla="*/ 4874153 w 4874153"/>
              <a:gd name="connsiteY4" fmla="*/ 0 h 4052256"/>
              <a:gd name="connsiteX5" fmla="*/ 1460418 w 4874153"/>
              <a:gd name="connsiteY5" fmla="*/ 4045908 h 4052256"/>
              <a:gd name="connsiteX6" fmla="*/ 0 w 4874153"/>
              <a:gd name="connsiteY6" fmla="*/ 4045908 h 4052256"/>
              <a:gd name="connsiteX0" fmla="*/ 0 w 4874153"/>
              <a:gd name="connsiteY0" fmla="*/ 4045908 h 4052256"/>
              <a:gd name="connsiteX1" fmla="*/ 6487 w 4874153"/>
              <a:gd name="connsiteY1" fmla="*/ 4049081 h 4052256"/>
              <a:gd name="connsiteX2" fmla="*/ 492262 w 4874153"/>
              <a:gd name="connsiteY2" fmla="*/ 4052256 h 4052256"/>
              <a:gd name="connsiteX3" fmla="*/ 498612 w 4874153"/>
              <a:gd name="connsiteY3" fmla="*/ 3452975 h 4052256"/>
              <a:gd name="connsiteX4" fmla="*/ 3413735 w 4874153"/>
              <a:gd name="connsiteY4" fmla="*/ 0 h 4052256"/>
              <a:gd name="connsiteX5" fmla="*/ 4874153 w 4874153"/>
              <a:gd name="connsiteY5" fmla="*/ 0 h 4052256"/>
              <a:gd name="connsiteX6" fmla="*/ 1460418 w 4874153"/>
              <a:gd name="connsiteY6" fmla="*/ 4045908 h 4052256"/>
              <a:gd name="connsiteX7" fmla="*/ 0 w 4874153"/>
              <a:gd name="connsiteY7" fmla="*/ 4045908 h 4052256"/>
              <a:gd name="connsiteX0" fmla="*/ 1453931 w 4867666"/>
              <a:gd name="connsiteY0" fmla="*/ 4045908 h 4052256"/>
              <a:gd name="connsiteX1" fmla="*/ 0 w 4867666"/>
              <a:gd name="connsiteY1" fmla="*/ 4049081 h 4052256"/>
              <a:gd name="connsiteX2" fmla="*/ 485775 w 4867666"/>
              <a:gd name="connsiteY2" fmla="*/ 4052256 h 4052256"/>
              <a:gd name="connsiteX3" fmla="*/ 492125 w 4867666"/>
              <a:gd name="connsiteY3" fmla="*/ 3452975 h 4052256"/>
              <a:gd name="connsiteX4" fmla="*/ 3407248 w 4867666"/>
              <a:gd name="connsiteY4" fmla="*/ 0 h 4052256"/>
              <a:gd name="connsiteX5" fmla="*/ 4867666 w 4867666"/>
              <a:gd name="connsiteY5" fmla="*/ 0 h 4052256"/>
              <a:gd name="connsiteX6" fmla="*/ 1453931 w 4867666"/>
              <a:gd name="connsiteY6"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71331 w 4381891"/>
              <a:gd name="connsiteY0" fmla="*/ 4049083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71331 w 4381891"/>
              <a:gd name="connsiteY5" fmla="*/ 4049083 h 4052256"/>
              <a:gd name="connsiteX0" fmla="*/ 965366 w 4375926"/>
              <a:gd name="connsiteY0" fmla="*/ 4049083 h 4049083"/>
              <a:gd name="connsiteX1" fmla="*/ 3560 w 4375926"/>
              <a:gd name="connsiteY1" fmla="*/ 4049081 h 4049083"/>
              <a:gd name="connsiteX2" fmla="*/ 385 w 4375926"/>
              <a:gd name="connsiteY2" fmla="*/ 3452975 h 4049083"/>
              <a:gd name="connsiteX3" fmla="*/ 2915508 w 4375926"/>
              <a:gd name="connsiteY3" fmla="*/ 0 h 4049083"/>
              <a:gd name="connsiteX4" fmla="*/ 4375926 w 4375926"/>
              <a:gd name="connsiteY4" fmla="*/ 0 h 4049083"/>
              <a:gd name="connsiteX5" fmla="*/ 965366 w 4375926"/>
              <a:gd name="connsiteY5" fmla="*/ 4049083 h 4049083"/>
              <a:gd name="connsiteX0" fmla="*/ 968156 w 4378716"/>
              <a:gd name="connsiteY0" fmla="*/ 4049083 h 4049083"/>
              <a:gd name="connsiteX1" fmla="*/ 0 w 4378716"/>
              <a:gd name="connsiteY1" fmla="*/ 404273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2918298 w 4378716"/>
              <a:gd name="connsiteY3" fmla="*/ 0 h 4049083"/>
              <a:gd name="connsiteX4" fmla="*/ 4378716 w 4378716"/>
              <a:gd name="connsiteY4" fmla="*/ 0 h 4049083"/>
              <a:gd name="connsiteX5" fmla="*/ 968156 w 4378716"/>
              <a:gd name="connsiteY5" fmla="*/ 4049083 h 404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716" h="4049083">
                <a:moveTo>
                  <a:pt x="968156" y="4049083"/>
                </a:moveTo>
                <a:lnTo>
                  <a:pt x="0" y="4049081"/>
                </a:lnTo>
                <a:cubicBezTo>
                  <a:pt x="2117" y="3849321"/>
                  <a:pt x="-1323" y="3655116"/>
                  <a:pt x="794" y="3455356"/>
                </a:cubicBezTo>
                <a:lnTo>
                  <a:pt x="2918298" y="0"/>
                </a:lnTo>
                <a:lnTo>
                  <a:pt x="4378716" y="0"/>
                </a:lnTo>
                <a:lnTo>
                  <a:pt x="968156" y="4049083"/>
                </a:ln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a:extLst>
              <a:ext uri="{FF2B5EF4-FFF2-40B4-BE49-F238E27FC236}">
                <a16:creationId xmlns:a16="http://schemas.microsoft.com/office/drawing/2014/main" xmlns="" id="{865F4C79-922C-4F4F-B340-22F71B41125E}"/>
              </a:ext>
            </a:extLst>
          </p:cNvPr>
          <p:cNvSpPr/>
          <p:nvPr/>
        </p:nvSpPr>
        <p:spPr>
          <a:xfrm rot="10800000" flipH="1">
            <a:off x="3970750" y="5190487"/>
            <a:ext cx="2175027" cy="1667508"/>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a:extLst>
              <a:ext uri="{FF2B5EF4-FFF2-40B4-BE49-F238E27FC236}">
                <a16:creationId xmlns:a16="http://schemas.microsoft.com/office/drawing/2014/main" xmlns="" id="{3F303A1A-604B-49D0-B534-3391DFFB3C08}"/>
              </a:ext>
            </a:extLst>
          </p:cNvPr>
          <p:cNvSpPr/>
          <p:nvPr/>
        </p:nvSpPr>
        <p:spPr>
          <a:xfrm rot="10800000" flipH="1">
            <a:off x="0" y="5029200"/>
            <a:ext cx="1540701" cy="1828796"/>
          </a:xfrm>
          <a:custGeom>
            <a:avLst/>
            <a:gdLst>
              <a:gd name="connsiteX0" fmla="*/ 0 w 5824887"/>
              <a:gd name="connsiteY0" fmla="*/ 4835088 h 4835088"/>
              <a:gd name="connsiteX1" fmla="*/ 4079606 w 5824887"/>
              <a:gd name="connsiteY1" fmla="*/ 0 h 4835088"/>
              <a:gd name="connsiteX2" fmla="*/ 5824887 w 5824887"/>
              <a:gd name="connsiteY2" fmla="*/ 0 h 4835088"/>
              <a:gd name="connsiteX3" fmla="*/ 1745282 w 5824887"/>
              <a:gd name="connsiteY3" fmla="*/ 4835088 h 4835088"/>
              <a:gd name="connsiteX4" fmla="*/ 0 w 5824887"/>
              <a:gd name="connsiteY4" fmla="*/ 4835088 h 4835088"/>
              <a:gd name="connsiteX0" fmla="*/ 0 w 5824887"/>
              <a:gd name="connsiteY0" fmla="*/ 4835088 h 4835088"/>
              <a:gd name="connsiteX1" fmla="*/ 4079606 w 5824887"/>
              <a:gd name="connsiteY1" fmla="*/ 0 h 4835088"/>
              <a:gd name="connsiteX2" fmla="*/ 5824887 w 5824887"/>
              <a:gd name="connsiteY2" fmla="*/ 0 h 4835088"/>
              <a:gd name="connsiteX3" fmla="*/ 4284186 w 5824887"/>
              <a:gd name="connsiteY3" fmla="*/ 1828796 h 4835088"/>
              <a:gd name="connsiteX4" fmla="*/ 1745282 w 5824887"/>
              <a:gd name="connsiteY4" fmla="*/ 4835088 h 4835088"/>
              <a:gd name="connsiteX5" fmla="*/ 0 w 5824887"/>
              <a:gd name="connsiteY5" fmla="*/ 4835088 h 4835088"/>
              <a:gd name="connsiteX0" fmla="*/ 0 w 5824887"/>
              <a:gd name="connsiteY0" fmla="*/ 4835088 h 4835088"/>
              <a:gd name="connsiteX1" fmla="*/ 4079606 w 5824887"/>
              <a:gd name="connsiteY1" fmla="*/ 0 h 4835088"/>
              <a:gd name="connsiteX2" fmla="*/ 4284186 w 5824887"/>
              <a:gd name="connsiteY2" fmla="*/ 4758 h 4835088"/>
              <a:gd name="connsiteX3" fmla="*/ 5824887 w 5824887"/>
              <a:gd name="connsiteY3" fmla="*/ 0 h 4835088"/>
              <a:gd name="connsiteX4" fmla="*/ 4284186 w 5824887"/>
              <a:gd name="connsiteY4" fmla="*/ 1828796 h 4835088"/>
              <a:gd name="connsiteX5" fmla="*/ 1745282 w 5824887"/>
              <a:gd name="connsiteY5" fmla="*/ 4835088 h 4835088"/>
              <a:gd name="connsiteX6" fmla="*/ 0 w 5824887"/>
              <a:gd name="connsiteY6" fmla="*/ 4835088 h 4835088"/>
              <a:gd name="connsiteX0" fmla="*/ 0 w 5824887"/>
              <a:gd name="connsiteY0" fmla="*/ 4835088 h 4835088"/>
              <a:gd name="connsiteX1" fmla="*/ 4284186 w 5824887"/>
              <a:gd name="connsiteY1" fmla="*/ 4758 h 4835088"/>
              <a:gd name="connsiteX2" fmla="*/ 5824887 w 5824887"/>
              <a:gd name="connsiteY2" fmla="*/ 0 h 4835088"/>
              <a:gd name="connsiteX3" fmla="*/ 4284186 w 5824887"/>
              <a:gd name="connsiteY3" fmla="*/ 1828796 h 4835088"/>
              <a:gd name="connsiteX4" fmla="*/ 1745282 w 5824887"/>
              <a:gd name="connsiteY4" fmla="*/ 4835088 h 4835088"/>
              <a:gd name="connsiteX5" fmla="*/ 0 w 5824887"/>
              <a:gd name="connsiteY5" fmla="*/ 4835088 h 4835088"/>
              <a:gd name="connsiteX0" fmla="*/ 0 w 5824887"/>
              <a:gd name="connsiteY0" fmla="*/ 4835088 h 4835088"/>
              <a:gd name="connsiteX1" fmla="*/ 4284186 w 5824887"/>
              <a:gd name="connsiteY1" fmla="*/ 4758 h 4835088"/>
              <a:gd name="connsiteX2" fmla="*/ 5824887 w 5824887"/>
              <a:gd name="connsiteY2" fmla="*/ 0 h 4835088"/>
              <a:gd name="connsiteX3" fmla="*/ 4284186 w 5824887"/>
              <a:gd name="connsiteY3" fmla="*/ 1828796 h 4835088"/>
              <a:gd name="connsiteX4" fmla="*/ 0 w 5824887"/>
              <a:gd name="connsiteY4" fmla="*/ 4835088 h 4835088"/>
              <a:gd name="connsiteX0" fmla="*/ 0 w 1540701"/>
              <a:gd name="connsiteY0" fmla="*/ 1828796 h 1828796"/>
              <a:gd name="connsiteX1" fmla="*/ 0 w 1540701"/>
              <a:gd name="connsiteY1" fmla="*/ 4758 h 1828796"/>
              <a:gd name="connsiteX2" fmla="*/ 1540701 w 1540701"/>
              <a:gd name="connsiteY2" fmla="*/ 0 h 1828796"/>
              <a:gd name="connsiteX3" fmla="*/ 0 w 1540701"/>
              <a:gd name="connsiteY3" fmla="*/ 1828796 h 1828796"/>
            </a:gdLst>
            <a:ahLst/>
            <a:cxnLst>
              <a:cxn ang="0">
                <a:pos x="connsiteX0" y="connsiteY0"/>
              </a:cxn>
              <a:cxn ang="0">
                <a:pos x="connsiteX1" y="connsiteY1"/>
              </a:cxn>
              <a:cxn ang="0">
                <a:pos x="connsiteX2" y="connsiteY2"/>
              </a:cxn>
              <a:cxn ang="0">
                <a:pos x="connsiteX3" y="connsiteY3"/>
              </a:cxn>
            </a:cxnLst>
            <a:rect l="l" t="t" r="r" b="b"/>
            <a:pathLst>
              <a:path w="1540701" h="1828796">
                <a:moveTo>
                  <a:pt x="0" y="1828796"/>
                </a:moveTo>
                <a:lnTo>
                  <a:pt x="0" y="4758"/>
                </a:lnTo>
                <a:lnTo>
                  <a:pt x="1540701" y="0"/>
                </a:lnTo>
                <a:lnTo>
                  <a:pt x="0" y="1828796"/>
                </a:lnTo>
                <a:close/>
              </a:path>
            </a:pathLst>
          </a:custGeom>
          <a:solidFill>
            <a:srgbClr val="EE464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a:extLst>
              <a:ext uri="{FF2B5EF4-FFF2-40B4-BE49-F238E27FC236}">
                <a16:creationId xmlns:a16="http://schemas.microsoft.com/office/drawing/2014/main" xmlns="" id="{7E90C40D-8BB4-4536-90F3-E00B3C45F43E}"/>
              </a:ext>
            </a:extLst>
          </p:cNvPr>
          <p:cNvSpPr/>
          <p:nvPr/>
        </p:nvSpPr>
        <p:spPr>
          <a:xfrm rot="10800000">
            <a:off x="9042681" y="3121025"/>
            <a:ext cx="3152493" cy="3736974"/>
          </a:xfrm>
          <a:custGeom>
            <a:avLst/>
            <a:gdLst>
              <a:gd name="connsiteX0" fmla="*/ 0 w 5818688"/>
              <a:gd name="connsiteY0" fmla="*/ 4440476 h 4440476"/>
              <a:gd name="connsiteX1" fmla="*/ 3746652 w 5818688"/>
              <a:gd name="connsiteY1" fmla="*/ 0 h 4440476"/>
              <a:gd name="connsiteX2" fmla="*/ 5818688 w 5818688"/>
              <a:gd name="connsiteY2" fmla="*/ 0 h 4440476"/>
              <a:gd name="connsiteX3" fmla="*/ 2072036 w 5818688"/>
              <a:gd name="connsiteY3" fmla="*/ 4440476 h 4440476"/>
              <a:gd name="connsiteX4" fmla="*/ 0 w 5818688"/>
              <a:gd name="connsiteY4" fmla="*/ 4440476 h 4440476"/>
              <a:gd name="connsiteX0" fmla="*/ 0 w 5818688"/>
              <a:gd name="connsiteY0" fmla="*/ 4440476 h 4440476"/>
              <a:gd name="connsiteX1" fmla="*/ 3746652 w 5818688"/>
              <a:gd name="connsiteY1" fmla="*/ 0 h 4440476"/>
              <a:gd name="connsiteX2" fmla="*/ 5818688 w 5818688"/>
              <a:gd name="connsiteY2" fmla="*/ 0 h 4440476"/>
              <a:gd name="connsiteX3" fmla="*/ 2666195 w 5818688"/>
              <a:gd name="connsiteY3" fmla="*/ 3736974 h 4440476"/>
              <a:gd name="connsiteX4" fmla="*/ 2072036 w 5818688"/>
              <a:gd name="connsiteY4" fmla="*/ 4440476 h 4440476"/>
              <a:gd name="connsiteX5" fmla="*/ 0 w 5818688"/>
              <a:gd name="connsiteY5" fmla="*/ 4440476 h 4440476"/>
              <a:gd name="connsiteX0" fmla="*/ 0 w 5818688"/>
              <a:gd name="connsiteY0" fmla="*/ 4440476 h 4440476"/>
              <a:gd name="connsiteX1" fmla="*/ 2669370 w 5818688"/>
              <a:gd name="connsiteY1" fmla="*/ 1279524 h 4440476"/>
              <a:gd name="connsiteX2" fmla="*/ 3746652 w 5818688"/>
              <a:gd name="connsiteY2" fmla="*/ 0 h 4440476"/>
              <a:gd name="connsiteX3" fmla="*/ 5818688 w 5818688"/>
              <a:gd name="connsiteY3" fmla="*/ 0 h 4440476"/>
              <a:gd name="connsiteX4" fmla="*/ 2666195 w 5818688"/>
              <a:gd name="connsiteY4" fmla="*/ 3736974 h 4440476"/>
              <a:gd name="connsiteX5" fmla="*/ 2072036 w 5818688"/>
              <a:gd name="connsiteY5" fmla="*/ 4440476 h 4440476"/>
              <a:gd name="connsiteX6" fmla="*/ 0 w 5818688"/>
              <a:gd name="connsiteY6" fmla="*/ 4440476 h 4440476"/>
              <a:gd name="connsiteX0" fmla="*/ 0 w 5818688"/>
              <a:gd name="connsiteY0" fmla="*/ 4440476 h 4440476"/>
              <a:gd name="connsiteX1" fmla="*/ 2669370 w 5818688"/>
              <a:gd name="connsiteY1" fmla="*/ 1279524 h 4440476"/>
              <a:gd name="connsiteX2" fmla="*/ 3746652 w 5818688"/>
              <a:gd name="connsiteY2" fmla="*/ 0 h 4440476"/>
              <a:gd name="connsiteX3" fmla="*/ 5818688 w 5818688"/>
              <a:gd name="connsiteY3" fmla="*/ 0 h 4440476"/>
              <a:gd name="connsiteX4" fmla="*/ 2666195 w 5818688"/>
              <a:gd name="connsiteY4" fmla="*/ 3736974 h 4440476"/>
              <a:gd name="connsiteX5" fmla="*/ 0 w 5818688"/>
              <a:gd name="connsiteY5" fmla="*/ 4440476 h 4440476"/>
              <a:gd name="connsiteX0" fmla="*/ 0 w 3152493"/>
              <a:gd name="connsiteY0" fmla="*/ 3736974 h 3736974"/>
              <a:gd name="connsiteX1" fmla="*/ 3175 w 3152493"/>
              <a:gd name="connsiteY1" fmla="*/ 1279524 h 3736974"/>
              <a:gd name="connsiteX2" fmla="*/ 1080457 w 3152493"/>
              <a:gd name="connsiteY2" fmla="*/ 0 h 3736974"/>
              <a:gd name="connsiteX3" fmla="*/ 3152493 w 3152493"/>
              <a:gd name="connsiteY3" fmla="*/ 0 h 3736974"/>
              <a:gd name="connsiteX4" fmla="*/ 0 w 3152493"/>
              <a:gd name="connsiteY4" fmla="*/ 3736974 h 373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493" h="3736974">
                <a:moveTo>
                  <a:pt x="0" y="3736974"/>
                </a:moveTo>
                <a:cubicBezTo>
                  <a:pt x="1058" y="2917824"/>
                  <a:pt x="2117" y="2098674"/>
                  <a:pt x="3175" y="1279524"/>
                </a:cubicBezTo>
                <a:lnTo>
                  <a:pt x="1080457" y="0"/>
                </a:lnTo>
                <a:lnTo>
                  <a:pt x="3152493" y="0"/>
                </a:lnTo>
                <a:lnTo>
                  <a:pt x="0" y="3736974"/>
                </a:lnTo>
                <a:close/>
              </a:path>
            </a:pathLst>
          </a:cu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平行四边形 49">
            <a:extLst>
              <a:ext uri="{FF2B5EF4-FFF2-40B4-BE49-F238E27FC236}">
                <a16:creationId xmlns:a16="http://schemas.microsoft.com/office/drawing/2014/main" xmlns="" id="{889ECAF0-F9CC-45B2-A0D6-41909DA346E7}"/>
              </a:ext>
            </a:extLst>
          </p:cNvPr>
          <p:cNvSpPr/>
          <p:nvPr/>
        </p:nvSpPr>
        <p:spPr>
          <a:xfrm rot="10800000">
            <a:off x="8187714" y="2051051"/>
            <a:ext cx="4007461" cy="4806950"/>
          </a:xfrm>
          <a:custGeom>
            <a:avLst/>
            <a:gdLst>
              <a:gd name="connsiteX0" fmla="*/ 0 w 5818689"/>
              <a:gd name="connsiteY0" fmla="*/ 6344431 h 6344431"/>
              <a:gd name="connsiteX1" fmla="*/ 5290527 w 5818689"/>
              <a:gd name="connsiteY1" fmla="*/ 0 h 6344431"/>
              <a:gd name="connsiteX2" fmla="*/ 5818689 w 5818689"/>
              <a:gd name="connsiteY2" fmla="*/ 0 h 6344431"/>
              <a:gd name="connsiteX3" fmla="*/ 528162 w 5818689"/>
              <a:gd name="connsiteY3" fmla="*/ 6344431 h 6344431"/>
              <a:gd name="connsiteX4" fmla="*/ 0 w 5818689"/>
              <a:gd name="connsiteY4" fmla="*/ 6344431 h 6344431"/>
              <a:gd name="connsiteX0" fmla="*/ 0 w 5818689"/>
              <a:gd name="connsiteY0" fmla="*/ 6344431 h 6344431"/>
              <a:gd name="connsiteX1" fmla="*/ 5290527 w 5818689"/>
              <a:gd name="connsiteY1" fmla="*/ 0 h 6344431"/>
              <a:gd name="connsiteX2" fmla="*/ 5818689 w 5818689"/>
              <a:gd name="connsiteY2" fmla="*/ 0 h 6344431"/>
              <a:gd name="connsiteX3" fmla="*/ 1817578 w 5818689"/>
              <a:gd name="connsiteY3" fmla="*/ 4806950 h 6344431"/>
              <a:gd name="connsiteX4" fmla="*/ 528162 w 5818689"/>
              <a:gd name="connsiteY4" fmla="*/ 6344431 h 6344431"/>
              <a:gd name="connsiteX5" fmla="*/ 0 w 5818689"/>
              <a:gd name="connsiteY5" fmla="*/ 6344431 h 6344431"/>
              <a:gd name="connsiteX0" fmla="*/ 0 w 5818689"/>
              <a:gd name="connsiteY0" fmla="*/ 6344431 h 6344431"/>
              <a:gd name="connsiteX1" fmla="*/ 1811228 w 5818689"/>
              <a:gd name="connsiteY1" fmla="*/ 4171950 h 6344431"/>
              <a:gd name="connsiteX2" fmla="*/ 5290527 w 5818689"/>
              <a:gd name="connsiteY2" fmla="*/ 0 h 6344431"/>
              <a:gd name="connsiteX3" fmla="*/ 5818689 w 5818689"/>
              <a:gd name="connsiteY3" fmla="*/ 0 h 6344431"/>
              <a:gd name="connsiteX4" fmla="*/ 1817578 w 5818689"/>
              <a:gd name="connsiteY4" fmla="*/ 4806950 h 6344431"/>
              <a:gd name="connsiteX5" fmla="*/ 528162 w 5818689"/>
              <a:gd name="connsiteY5" fmla="*/ 6344431 h 6344431"/>
              <a:gd name="connsiteX6" fmla="*/ 0 w 5818689"/>
              <a:gd name="connsiteY6" fmla="*/ 6344431 h 6344431"/>
              <a:gd name="connsiteX0" fmla="*/ 0 w 5818689"/>
              <a:gd name="connsiteY0" fmla="*/ 6344431 h 6344431"/>
              <a:gd name="connsiteX1" fmla="*/ 1811228 w 5818689"/>
              <a:gd name="connsiteY1" fmla="*/ 4171950 h 6344431"/>
              <a:gd name="connsiteX2" fmla="*/ 5290527 w 5818689"/>
              <a:gd name="connsiteY2" fmla="*/ 0 h 6344431"/>
              <a:gd name="connsiteX3" fmla="*/ 5818689 w 5818689"/>
              <a:gd name="connsiteY3" fmla="*/ 0 h 6344431"/>
              <a:gd name="connsiteX4" fmla="*/ 1817578 w 5818689"/>
              <a:gd name="connsiteY4" fmla="*/ 4806950 h 6344431"/>
              <a:gd name="connsiteX5" fmla="*/ 0 w 5818689"/>
              <a:gd name="connsiteY5" fmla="*/ 6344431 h 6344431"/>
              <a:gd name="connsiteX0" fmla="*/ 6350 w 4007461"/>
              <a:gd name="connsiteY0" fmla="*/ 4806950 h 4806950"/>
              <a:gd name="connsiteX1" fmla="*/ 0 w 4007461"/>
              <a:gd name="connsiteY1" fmla="*/ 4171950 h 4806950"/>
              <a:gd name="connsiteX2" fmla="*/ 3479299 w 4007461"/>
              <a:gd name="connsiteY2" fmla="*/ 0 h 4806950"/>
              <a:gd name="connsiteX3" fmla="*/ 4007461 w 4007461"/>
              <a:gd name="connsiteY3" fmla="*/ 0 h 4806950"/>
              <a:gd name="connsiteX4" fmla="*/ 6350 w 4007461"/>
              <a:gd name="connsiteY4" fmla="*/ 4806950 h 480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461" h="4806950">
                <a:moveTo>
                  <a:pt x="6350" y="4806950"/>
                </a:moveTo>
                <a:cubicBezTo>
                  <a:pt x="4233" y="4595283"/>
                  <a:pt x="2117" y="4383617"/>
                  <a:pt x="0" y="4171950"/>
                </a:cubicBezTo>
                <a:lnTo>
                  <a:pt x="3479299" y="0"/>
                </a:lnTo>
                <a:lnTo>
                  <a:pt x="4007461" y="0"/>
                </a:lnTo>
                <a:lnTo>
                  <a:pt x="6350" y="4806950"/>
                </a:lnTo>
                <a:close/>
              </a:path>
            </a:pathLst>
          </a:custGeom>
          <a:solidFill>
            <a:srgbClr val="FA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xmlns="" id="{98486D5C-BF92-4416-B3C2-39DE4C0FAFCF}"/>
              </a:ext>
            </a:extLst>
          </p:cNvPr>
          <p:cNvSpPr txBox="1"/>
          <p:nvPr/>
        </p:nvSpPr>
        <p:spPr>
          <a:xfrm>
            <a:off x="4640998" y="2804818"/>
            <a:ext cx="6673622" cy="1508105"/>
          </a:xfrm>
          <a:prstGeom prst="rect">
            <a:avLst/>
          </a:prstGeom>
          <a:noFill/>
        </p:spPr>
        <p:txBody>
          <a:bodyPr wrap="none" rtlCol="0">
            <a:spAutoFit/>
            <a:scene3d>
              <a:camera prst="orthographicFront"/>
              <a:lightRig rig="threePt" dir="t"/>
            </a:scene3d>
            <a:sp3d contourW="12700"/>
          </a:bodyPr>
          <a:lstStyle/>
          <a:p>
            <a:pPr lvl="0" algn="r">
              <a:defRPr/>
            </a:pPr>
            <a:r>
              <a:rPr lang="zh-CN" altLang="en-US" sz="4600" b="1" dirty="0">
                <a:solidFill>
                  <a:schemeClr val="tx1">
                    <a:lumMod val="85000"/>
                    <a:lumOff val="15000"/>
                  </a:schemeClr>
                </a:solidFill>
                <a:latin typeface="微软雅黑" panose="020B0503020204020204" pitchFamily="34" charset="-122"/>
                <a:ea typeface="微软雅黑" panose="020B0503020204020204" pitchFamily="34" charset="-122"/>
              </a:rPr>
              <a:t>短视频，移动互联网时代</a:t>
            </a:r>
          </a:p>
          <a:p>
            <a:pPr lvl="0" algn="r">
              <a:defRPr/>
            </a:pPr>
            <a:r>
              <a:rPr lang="zh-CN" altLang="en-US" sz="4600" b="1" dirty="0">
                <a:solidFill>
                  <a:schemeClr val="tx1">
                    <a:lumMod val="85000"/>
                    <a:lumOff val="15000"/>
                  </a:schemeClr>
                </a:solidFill>
                <a:latin typeface="微软雅黑" panose="020B0503020204020204" pitchFamily="34" charset="-122"/>
                <a:ea typeface="微软雅黑" panose="020B0503020204020204" pitchFamily="34" charset="-122"/>
              </a:rPr>
              <a:t>流量新风口</a:t>
            </a:r>
          </a:p>
        </p:txBody>
      </p:sp>
      <p:sp>
        <p:nvSpPr>
          <p:cNvPr id="7" name="文本框 6">
            <a:extLst>
              <a:ext uri="{FF2B5EF4-FFF2-40B4-BE49-F238E27FC236}">
                <a16:creationId xmlns:a16="http://schemas.microsoft.com/office/drawing/2014/main" xmlns="" id="{4E17A73B-81FA-4E7D-B1ED-D0541CB0474C}"/>
              </a:ext>
            </a:extLst>
          </p:cNvPr>
          <p:cNvSpPr txBox="1"/>
          <p:nvPr/>
        </p:nvSpPr>
        <p:spPr>
          <a:xfrm>
            <a:off x="9163070" y="1622566"/>
            <a:ext cx="2151550" cy="1015663"/>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EE464C"/>
                </a:solidFill>
                <a:effectLst/>
                <a:uLnTx/>
                <a:uFillTx/>
                <a:latin typeface="Arial" panose="020B0604020202020204"/>
                <a:ea typeface="微软雅黑" panose="020B0503020204020204" pitchFamily="34" charset="-122"/>
                <a:cs typeface="+mn-cs"/>
              </a:rPr>
              <a:t>第</a:t>
            </a:r>
            <a:r>
              <a:rPr kumimoji="0" lang="en-US" altLang="zh-CN" sz="6000" b="1" i="0" u="none" strike="noStrike" kern="1200" cap="none" spc="0" normalizeH="0" baseline="0" noProof="0" dirty="0">
                <a:ln>
                  <a:noFill/>
                </a:ln>
                <a:solidFill>
                  <a:srgbClr val="EE464C"/>
                </a:solidFill>
                <a:effectLst/>
                <a:uLnTx/>
                <a:uFillTx/>
                <a:latin typeface="Arial" panose="020B0604020202020204"/>
                <a:ea typeface="微软雅黑" panose="020B0503020204020204" pitchFamily="34" charset="-122"/>
                <a:cs typeface="+mn-cs"/>
              </a:rPr>
              <a:t>1</a:t>
            </a:r>
            <a:r>
              <a:rPr kumimoji="0" lang="zh-CN" altLang="en-US" sz="6000" b="1" i="0" u="none" strike="noStrike" kern="1200" cap="none" spc="0" normalizeH="0" baseline="0" noProof="0" dirty="0">
                <a:ln>
                  <a:noFill/>
                </a:ln>
                <a:solidFill>
                  <a:srgbClr val="EE464C"/>
                </a:solidFill>
                <a:effectLst/>
                <a:uLnTx/>
                <a:uFillTx/>
                <a:latin typeface="Arial" panose="020B0604020202020204"/>
                <a:ea typeface="微软雅黑" panose="020B0503020204020204" pitchFamily="34" charset="-122"/>
                <a:cs typeface="+mn-cs"/>
              </a:rPr>
              <a:t>章</a:t>
            </a:r>
          </a:p>
        </p:txBody>
      </p:sp>
      <p:grpSp>
        <p:nvGrpSpPr>
          <p:cNvPr id="14" name="组合 13">
            <a:extLst>
              <a:ext uri="{FF2B5EF4-FFF2-40B4-BE49-F238E27FC236}">
                <a16:creationId xmlns:a16="http://schemas.microsoft.com/office/drawing/2014/main" xmlns="" id="{98ACDC7E-5972-493F-A936-59053C6FB73C}"/>
              </a:ext>
            </a:extLst>
          </p:cNvPr>
          <p:cNvGrpSpPr/>
          <p:nvPr/>
        </p:nvGrpSpPr>
        <p:grpSpPr>
          <a:xfrm>
            <a:off x="7740052" y="238674"/>
            <a:ext cx="3366948" cy="862755"/>
            <a:chOff x="8835743" y="238674"/>
            <a:chExt cx="3366948" cy="862755"/>
          </a:xfrm>
        </p:grpSpPr>
        <p:sp>
          <p:nvSpPr>
            <p:cNvPr id="15" name="矩形 14">
              <a:extLst>
                <a:ext uri="{FF2B5EF4-FFF2-40B4-BE49-F238E27FC236}">
                  <a16:creationId xmlns:a16="http://schemas.microsoft.com/office/drawing/2014/main" xmlns="" id="{9693B052-E54F-4D02-A81B-1D893C79BFFC}"/>
                </a:ext>
              </a:extLst>
            </p:cNvPr>
            <p:cNvSpPr/>
            <p:nvPr/>
          </p:nvSpPr>
          <p:spPr>
            <a:xfrm>
              <a:off x="9542202" y="465406"/>
              <a:ext cx="2660489" cy="421764"/>
            </a:xfrm>
            <a:prstGeom prst="rect">
              <a:avLst/>
            </a:prstGeom>
            <a:noFill/>
            <a:ln w="38100">
              <a:solidFill>
                <a:srgbClr val="EE4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D12D004-084D-44C7-85E2-ED2690C31AFF}"/>
                </a:ext>
              </a:extLst>
            </p:cNvPr>
            <p:cNvSpPr/>
            <p:nvPr/>
          </p:nvSpPr>
          <p:spPr>
            <a:xfrm>
              <a:off x="8835743" y="509588"/>
              <a:ext cx="1261522" cy="417294"/>
            </a:xfrm>
            <a:prstGeom prst="rect">
              <a:avLst/>
            </a:prstGeom>
            <a:noFill/>
            <a:ln w="38100">
              <a:solidFill>
                <a:srgbClr val="EE4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xmlns="" id="{4EEDAADF-94E9-4104-AD3D-428DA5FEBA54}"/>
                </a:ext>
              </a:extLst>
            </p:cNvPr>
            <p:cNvSpPr txBox="1"/>
            <p:nvPr/>
          </p:nvSpPr>
          <p:spPr>
            <a:xfrm>
              <a:off x="9042681" y="238674"/>
              <a:ext cx="1152000" cy="477054"/>
            </a:xfrm>
            <a:prstGeom prst="rect">
              <a:avLst/>
            </a:prstGeom>
            <a:solidFill>
              <a:schemeClr val="bg1"/>
            </a:solidFill>
          </p:spPr>
          <p:txBody>
            <a:bodyPr wrap="square" rtlCol="0">
              <a:spAutoFit/>
              <a:scene3d>
                <a:camera prst="orthographicFront"/>
                <a:lightRig rig="threePt" dir="t"/>
              </a:scene3d>
              <a:sp3d contourW="12700"/>
            </a:bodyPr>
            <a:lstStyle/>
            <a:p>
              <a:pPr lvl="0">
                <a:defRPr/>
              </a:pPr>
              <a:r>
                <a:rPr lang="zh-CN" altLang="en-US" sz="2500" dirty="0">
                  <a:latin typeface="华文行楷" panose="02010800040101010101" pitchFamily="2" charset="-122"/>
                  <a:ea typeface="华文行楷" panose="02010800040101010101" pitchFamily="2" charset="-122"/>
                </a:rPr>
                <a:t>短视频</a:t>
              </a:r>
            </a:p>
          </p:txBody>
        </p:sp>
        <p:sp>
          <p:nvSpPr>
            <p:cNvPr id="18" name="文本框 17">
              <a:extLst>
                <a:ext uri="{FF2B5EF4-FFF2-40B4-BE49-F238E27FC236}">
                  <a16:creationId xmlns:a16="http://schemas.microsoft.com/office/drawing/2014/main" xmlns="" id="{F9466918-92FF-49DC-BB87-769E2BFE0697}"/>
                </a:ext>
              </a:extLst>
            </p:cNvPr>
            <p:cNvSpPr txBox="1"/>
            <p:nvPr/>
          </p:nvSpPr>
          <p:spPr>
            <a:xfrm>
              <a:off x="9493406" y="624375"/>
              <a:ext cx="2506086" cy="477054"/>
            </a:xfrm>
            <a:prstGeom prst="rect">
              <a:avLst/>
            </a:prstGeom>
            <a:solidFill>
              <a:schemeClr val="bg1"/>
            </a:solidFill>
          </p:spPr>
          <p:txBody>
            <a:bodyPr wrap="square">
              <a:spAutoFit/>
            </a:bodyPr>
            <a:lstStyle/>
            <a:p>
              <a:pPr algn="ctr"/>
              <a:r>
                <a:rPr lang="zh-CN" altLang="en-US" sz="2500" dirty="0">
                  <a:latin typeface="华文中宋" panose="02010600040101010101" pitchFamily="2" charset="-122"/>
                  <a:ea typeface="华文中宋" panose="02010600040101010101" pitchFamily="2" charset="-122"/>
                </a:rPr>
                <a:t>运营与案例分析</a:t>
              </a:r>
            </a:p>
          </p:txBody>
        </p:sp>
      </p:grpSp>
    </p:spTree>
    <p:extLst>
      <p:ext uri="{BB962C8B-B14F-4D97-AF65-F5344CB8AC3E}">
        <p14:creationId xmlns:p14="http://schemas.microsoft.com/office/powerpoint/2010/main" val="15522988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7C8C8EF3-1999-419C-B6B8-1D1184FE8BEE}"/>
              </a:ext>
            </a:extLst>
          </p:cNvPr>
          <p:cNvPicPr>
            <a:picLocks noChangeAspect="1"/>
          </p:cNvPicPr>
          <p:nvPr/>
        </p:nvPicPr>
        <p:blipFill rotWithShape="1">
          <a:blip r:embed="rId2">
            <a:extLst>
              <a:ext uri="{28A0092B-C50C-407E-A947-70E740481C1C}">
                <a14:useLocalDpi xmlns:a14="http://schemas.microsoft.com/office/drawing/2010/main" val="0"/>
              </a:ext>
            </a:extLst>
          </a:blip>
          <a:srcRect l="39726" r="7418"/>
          <a:stretch/>
        </p:blipFill>
        <p:spPr>
          <a:xfrm>
            <a:off x="0" y="-1"/>
            <a:ext cx="6438901" cy="6858001"/>
          </a:xfrm>
          <a:custGeom>
            <a:avLst/>
            <a:gdLst>
              <a:gd name="connsiteX0" fmla="*/ 0 w 6438901"/>
              <a:gd name="connsiteY0" fmla="*/ 0 h 6858000"/>
              <a:gd name="connsiteX1" fmla="*/ 6438901 w 6438901"/>
              <a:gd name="connsiteY1" fmla="*/ 0 h 6858000"/>
              <a:gd name="connsiteX2" fmla="*/ 6438901 w 6438901"/>
              <a:gd name="connsiteY2" fmla="*/ 1 h 6858000"/>
              <a:gd name="connsiteX3" fmla="*/ 666751 w 6438901"/>
              <a:gd name="connsiteY3" fmla="*/ 6858000 h 6858000"/>
              <a:gd name="connsiteX4" fmla="*/ 0 w 64389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1" h="6858000">
                <a:moveTo>
                  <a:pt x="0" y="0"/>
                </a:moveTo>
                <a:lnTo>
                  <a:pt x="6438901" y="0"/>
                </a:lnTo>
                <a:lnTo>
                  <a:pt x="6438901" y="1"/>
                </a:lnTo>
                <a:lnTo>
                  <a:pt x="666751" y="6858000"/>
                </a:lnTo>
                <a:lnTo>
                  <a:pt x="0" y="6858000"/>
                </a:lnTo>
                <a:close/>
              </a:path>
            </a:pathLst>
          </a:custGeom>
        </p:spPr>
      </p:pic>
      <p:sp>
        <p:nvSpPr>
          <p:cNvPr id="46" name="平行四边形 45">
            <a:extLst>
              <a:ext uri="{FF2B5EF4-FFF2-40B4-BE49-F238E27FC236}">
                <a16:creationId xmlns:a16="http://schemas.microsoft.com/office/drawing/2014/main" xmlns="" id="{2E5B6E41-B801-4015-BFA6-254693A9F9B9}"/>
              </a:ext>
            </a:extLst>
          </p:cNvPr>
          <p:cNvSpPr/>
          <p:nvPr/>
        </p:nvSpPr>
        <p:spPr>
          <a:xfrm rot="10800000">
            <a:off x="-2381" y="-1"/>
            <a:ext cx="7447609" cy="6858001"/>
          </a:xfrm>
          <a:custGeom>
            <a:avLst/>
            <a:gdLst>
              <a:gd name="connsiteX0" fmla="*/ 0 w 7838928"/>
              <a:gd name="connsiteY0" fmla="*/ 6858000 h 6858000"/>
              <a:gd name="connsiteX1" fmla="*/ 5786438 w 7838928"/>
              <a:gd name="connsiteY1" fmla="*/ 0 h 6858000"/>
              <a:gd name="connsiteX2" fmla="*/ 7838928 w 7838928"/>
              <a:gd name="connsiteY2" fmla="*/ 0 h 6858000"/>
              <a:gd name="connsiteX3" fmla="*/ 2052491 w 7838928"/>
              <a:gd name="connsiteY3" fmla="*/ 6858000 h 6858000"/>
              <a:gd name="connsiteX4" fmla="*/ 0 w 7838928"/>
              <a:gd name="connsiteY4" fmla="*/ 6858000 h 6858000"/>
              <a:gd name="connsiteX0" fmla="*/ 0 w 7838928"/>
              <a:gd name="connsiteY0" fmla="*/ 6858000 h 6858000"/>
              <a:gd name="connsiteX1" fmla="*/ 5786438 w 7838928"/>
              <a:gd name="connsiteY1" fmla="*/ 0 h 6858000"/>
              <a:gd name="connsiteX2" fmla="*/ 7838928 w 7838928"/>
              <a:gd name="connsiteY2" fmla="*/ 0 h 6858000"/>
              <a:gd name="connsiteX3" fmla="*/ 7445228 w 7838928"/>
              <a:gd name="connsiteY3" fmla="*/ 466724 h 6858000"/>
              <a:gd name="connsiteX4" fmla="*/ 2052491 w 7838928"/>
              <a:gd name="connsiteY4" fmla="*/ 6858000 h 6858000"/>
              <a:gd name="connsiteX5" fmla="*/ 0 w 7838928"/>
              <a:gd name="connsiteY5" fmla="*/ 6858000 h 6858000"/>
              <a:gd name="connsiteX0" fmla="*/ 0 w 7838928"/>
              <a:gd name="connsiteY0" fmla="*/ 6858001 h 6858001"/>
              <a:gd name="connsiteX1" fmla="*/ 5786438 w 7838928"/>
              <a:gd name="connsiteY1" fmla="*/ 1 h 6858001"/>
              <a:gd name="connsiteX2" fmla="*/ 7447609 w 7838928"/>
              <a:gd name="connsiteY2" fmla="*/ 0 h 6858001"/>
              <a:gd name="connsiteX3" fmla="*/ 7838928 w 7838928"/>
              <a:gd name="connsiteY3" fmla="*/ 1 h 6858001"/>
              <a:gd name="connsiteX4" fmla="*/ 7445228 w 7838928"/>
              <a:gd name="connsiteY4" fmla="*/ 466725 h 6858001"/>
              <a:gd name="connsiteX5" fmla="*/ 2052491 w 7838928"/>
              <a:gd name="connsiteY5" fmla="*/ 6858001 h 6858001"/>
              <a:gd name="connsiteX6" fmla="*/ 0 w 7838928"/>
              <a:gd name="connsiteY6" fmla="*/ 6858001 h 6858001"/>
              <a:gd name="connsiteX0" fmla="*/ 0 w 7447609"/>
              <a:gd name="connsiteY0" fmla="*/ 6858001 h 6858001"/>
              <a:gd name="connsiteX1" fmla="*/ 5786438 w 7447609"/>
              <a:gd name="connsiteY1" fmla="*/ 1 h 6858001"/>
              <a:gd name="connsiteX2" fmla="*/ 7447609 w 7447609"/>
              <a:gd name="connsiteY2" fmla="*/ 0 h 6858001"/>
              <a:gd name="connsiteX3" fmla="*/ 7445228 w 7447609"/>
              <a:gd name="connsiteY3" fmla="*/ 466725 h 6858001"/>
              <a:gd name="connsiteX4" fmla="*/ 2052491 w 7447609"/>
              <a:gd name="connsiteY4" fmla="*/ 6858001 h 6858001"/>
              <a:gd name="connsiteX5" fmla="*/ 0 w 744760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7609" h="6858001">
                <a:moveTo>
                  <a:pt x="0" y="6858001"/>
                </a:moveTo>
                <a:lnTo>
                  <a:pt x="5786438" y="1"/>
                </a:lnTo>
                <a:lnTo>
                  <a:pt x="7447609" y="0"/>
                </a:lnTo>
                <a:cubicBezTo>
                  <a:pt x="7446815" y="155575"/>
                  <a:pt x="7446022" y="311150"/>
                  <a:pt x="7445228" y="466725"/>
                </a:cubicBezTo>
                <a:lnTo>
                  <a:pt x="2052491" y="6858001"/>
                </a:lnTo>
                <a:lnTo>
                  <a:pt x="0" y="6858001"/>
                </a:lnTo>
                <a:close/>
              </a:path>
            </a:pathLst>
          </a:custGeom>
          <a:solidFill>
            <a:srgbClr val="F4888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xmlns="" id="{6D923298-1E20-46CB-9847-80B0A047B3E2}"/>
              </a:ext>
            </a:extLst>
          </p:cNvPr>
          <p:cNvSpPr txBox="1"/>
          <p:nvPr/>
        </p:nvSpPr>
        <p:spPr>
          <a:xfrm>
            <a:off x="6096000" y="3489404"/>
            <a:ext cx="3262432" cy="553998"/>
          </a:xfrm>
          <a:prstGeom prst="rect">
            <a:avLst/>
          </a:prstGeom>
          <a:noFill/>
        </p:spPr>
        <p:txBody>
          <a:bodyPr wrap="none" rtlCol="0">
            <a:spAutoFit/>
            <a:scene3d>
              <a:camera prst="orthographicFront"/>
              <a:lightRig rig="threePt" dir="t"/>
            </a:scene3d>
            <a:sp3d contourW="12700"/>
          </a:bodyPr>
          <a:lstStyle/>
          <a:p>
            <a:pPr>
              <a:defRPr/>
            </a:pPr>
            <a:r>
              <a:rPr lang="zh-CN" altLang="en-US" sz="3000" b="1" dirty="0">
                <a:solidFill>
                  <a:prstClr val="black"/>
                </a:solidFill>
                <a:latin typeface="Arial"/>
                <a:ea typeface="微软雅黑"/>
              </a:rPr>
              <a:t>短视频平台的类型</a:t>
            </a:r>
          </a:p>
        </p:txBody>
      </p:sp>
      <p:sp>
        <p:nvSpPr>
          <p:cNvPr id="43" name="文本框 42">
            <a:extLst>
              <a:ext uri="{FF2B5EF4-FFF2-40B4-BE49-F238E27FC236}">
                <a16:creationId xmlns:a16="http://schemas.microsoft.com/office/drawing/2014/main" xmlns="" id="{7810C3E1-FB43-49A2-8355-2CFEA428B34E}"/>
              </a:ext>
            </a:extLst>
          </p:cNvPr>
          <p:cNvSpPr txBox="1"/>
          <p:nvPr/>
        </p:nvSpPr>
        <p:spPr>
          <a:xfrm>
            <a:off x="6229516" y="4235390"/>
            <a:ext cx="4775200" cy="1166410"/>
          </a:xfrm>
          <a:prstGeom prst="rect">
            <a:avLst/>
          </a:prstGeom>
          <a:noFill/>
        </p:spPr>
        <p:txBody>
          <a:bodyPr wrap="square" rtlCol="0">
            <a:spAutoFit/>
            <a:scene3d>
              <a:camera prst="orthographicFront"/>
              <a:lightRig rig="threePt" dir="t"/>
            </a:scene3d>
            <a:sp3d contourW="12700"/>
          </a:bodyPr>
          <a:lstStyle/>
          <a:p>
            <a:pPr marL="342900" indent="-342900">
              <a:lnSpc>
                <a:spcPct val="120000"/>
              </a:lnSpc>
              <a:buFont typeface="Arial" panose="020B0604020202020204" pitchFamily="34" charset="0"/>
              <a:buChar char="•"/>
              <a:defRPr/>
            </a:pPr>
            <a:r>
              <a:rPr lang="zh-CN" altLang="en-US" sz="2000" dirty="0">
                <a:solidFill>
                  <a:schemeClr val="tx1">
                    <a:lumMod val="65000"/>
                    <a:lumOff val="35000"/>
                  </a:schemeClr>
                </a:solidFill>
                <a:latin typeface="Arial" panose="020B0604020202020204"/>
                <a:ea typeface="微软雅黑" panose="020B0503020204020204" pitchFamily="34" charset="-122"/>
              </a:rPr>
              <a:t>工具类短视频平台</a:t>
            </a:r>
            <a:endParaRPr lang="en-US" altLang="zh-CN" sz="2000" dirty="0">
              <a:solidFill>
                <a:schemeClr val="tx1">
                  <a:lumMod val="65000"/>
                  <a:lumOff val="35000"/>
                </a:schemeClr>
              </a:solidFill>
              <a:latin typeface="Arial" panose="020B0604020202020204"/>
              <a:ea typeface="微软雅黑" panose="020B0503020204020204" pitchFamily="34" charset="-122"/>
            </a:endParaRPr>
          </a:p>
          <a:p>
            <a:pPr marL="342900" indent="-342900">
              <a:lnSpc>
                <a:spcPct val="120000"/>
              </a:lnSpc>
              <a:buFont typeface="Arial" panose="020B0604020202020204" pitchFamily="34" charset="0"/>
              <a:buChar char="•"/>
              <a:defRPr/>
            </a:pPr>
            <a:r>
              <a:rPr lang="zh-CN" altLang="en-US" sz="2000" dirty="0">
                <a:solidFill>
                  <a:schemeClr val="tx1">
                    <a:lumMod val="65000"/>
                    <a:lumOff val="35000"/>
                  </a:schemeClr>
                </a:solidFill>
                <a:latin typeface="Arial" panose="020B0604020202020204"/>
                <a:ea typeface="微软雅黑" panose="020B0503020204020204" pitchFamily="34" charset="-122"/>
              </a:rPr>
              <a:t>资讯传播类短视频平台</a:t>
            </a:r>
            <a:endParaRPr lang="en-US" altLang="zh-CN" sz="2000" dirty="0">
              <a:solidFill>
                <a:schemeClr val="tx1">
                  <a:lumMod val="65000"/>
                  <a:lumOff val="35000"/>
                </a:schemeClr>
              </a:solidFill>
              <a:latin typeface="Arial" panose="020B0604020202020204"/>
              <a:ea typeface="微软雅黑" panose="020B0503020204020204" pitchFamily="34" charset="-122"/>
            </a:endParaRPr>
          </a:p>
          <a:p>
            <a:pPr marL="342900" indent="-342900">
              <a:lnSpc>
                <a:spcPct val="120000"/>
              </a:lnSpc>
              <a:buFont typeface="Arial" panose="020B0604020202020204" pitchFamily="34" charset="0"/>
              <a:buChar char="•"/>
              <a:defRPr/>
            </a:pPr>
            <a:r>
              <a:rPr lang="zh-CN" altLang="en-US" sz="2000" dirty="0">
                <a:solidFill>
                  <a:schemeClr val="tx1">
                    <a:lumMod val="65000"/>
                    <a:lumOff val="35000"/>
                  </a:schemeClr>
                </a:solidFill>
                <a:latin typeface="Arial" panose="020B0604020202020204"/>
                <a:ea typeface="微软雅黑" panose="020B0503020204020204" pitchFamily="34" charset="-122"/>
              </a:rPr>
              <a:t>社区类短视频平台</a:t>
            </a:r>
            <a:endParaRPr lang="en-US" altLang="zh-CN" sz="2000" dirty="0">
              <a:solidFill>
                <a:schemeClr val="tx1">
                  <a:lumMod val="65000"/>
                  <a:lumOff val="35000"/>
                </a:schemeClr>
              </a:solidFill>
              <a:latin typeface="Arial" panose="020B0604020202020204"/>
              <a:ea typeface="微软雅黑" panose="020B0503020204020204" pitchFamily="34" charset="-122"/>
            </a:endParaRPr>
          </a:p>
        </p:txBody>
      </p:sp>
      <p:cxnSp>
        <p:nvCxnSpPr>
          <p:cNvPr id="44" name="直接连接符 43">
            <a:extLst>
              <a:ext uri="{FF2B5EF4-FFF2-40B4-BE49-F238E27FC236}">
                <a16:creationId xmlns:a16="http://schemas.microsoft.com/office/drawing/2014/main" xmlns="" id="{97E0E449-3DDD-49C5-9D52-74CD31CFD37E}"/>
              </a:ext>
            </a:extLst>
          </p:cNvPr>
          <p:cNvCxnSpPr>
            <a:cxnSpLocks/>
          </p:cNvCxnSpPr>
          <p:nvPr/>
        </p:nvCxnSpPr>
        <p:spPr>
          <a:xfrm>
            <a:off x="5981700" y="2846169"/>
            <a:ext cx="0" cy="1344831"/>
          </a:xfrm>
          <a:prstGeom prst="line">
            <a:avLst/>
          </a:prstGeom>
          <a:noFill/>
          <a:ln w="57150" cap="flat" cmpd="sng" algn="ctr">
            <a:solidFill>
              <a:srgbClr val="EE464C"/>
            </a:solidFill>
            <a:prstDash val="solid"/>
            <a:miter lim="800000"/>
          </a:ln>
          <a:effectLst/>
        </p:spPr>
      </p:cxnSp>
      <p:sp>
        <p:nvSpPr>
          <p:cNvPr id="45" name="文本框 44">
            <a:extLst>
              <a:ext uri="{FF2B5EF4-FFF2-40B4-BE49-F238E27FC236}">
                <a16:creationId xmlns:a16="http://schemas.microsoft.com/office/drawing/2014/main" xmlns="" id="{72F88A27-2EEC-42CB-AF53-F3BDD1C2FA69}"/>
              </a:ext>
            </a:extLst>
          </p:cNvPr>
          <p:cNvSpPr txBox="1"/>
          <p:nvPr/>
        </p:nvSpPr>
        <p:spPr>
          <a:xfrm>
            <a:off x="6096000" y="2846169"/>
            <a:ext cx="898003" cy="707886"/>
          </a:xfrm>
          <a:prstGeom prst="rect">
            <a:avLst/>
          </a:prstGeom>
          <a:noFill/>
        </p:spPr>
        <p:txBody>
          <a:bodyPr wrap="none" rtlCol="0">
            <a:spAutoFit/>
            <a:scene3d>
              <a:camera prst="orthographicFront"/>
              <a:lightRig rig="threePt" dir="t"/>
            </a:scene3d>
            <a:sp3d contourW="12700"/>
          </a:bodyPr>
          <a:lstStyle/>
          <a:p>
            <a:pPr>
              <a:defRPr/>
            </a:pPr>
            <a:r>
              <a:rPr lang="en-US" altLang="zh-CN" sz="4000" b="1" dirty="0">
                <a:solidFill>
                  <a:srgbClr val="EE464C"/>
                </a:solidFill>
                <a:latin typeface="Arial"/>
                <a:ea typeface="微软雅黑"/>
              </a:rPr>
              <a:t>1.3</a:t>
            </a:r>
            <a:endParaRPr lang="zh-CN" altLang="en-US" sz="4000" b="1" dirty="0">
              <a:solidFill>
                <a:srgbClr val="EE464C"/>
              </a:solidFill>
              <a:latin typeface="Arial"/>
              <a:ea typeface="微软雅黑"/>
            </a:endParaRPr>
          </a:p>
        </p:txBody>
      </p:sp>
      <p:sp>
        <p:nvSpPr>
          <p:cNvPr id="48" name="平行四边形 45">
            <a:extLst>
              <a:ext uri="{FF2B5EF4-FFF2-40B4-BE49-F238E27FC236}">
                <a16:creationId xmlns:a16="http://schemas.microsoft.com/office/drawing/2014/main" xmlns="" id="{70BEBA37-5BA3-421A-950D-F75F3ACE821E}"/>
              </a:ext>
            </a:extLst>
          </p:cNvPr>
          <p:cNvSpPr/>
          <p:nvPr/>
        </p:nvSpPr>
        <p:spPr>
          <a:xfrm rot="5400000" flipH="1" flipV="1">
            <a:off x="-458787" y="1636652"/>
            <a:ext cx="4563093" cy="3669734"/>
          </a:xfrm>
          <a:custGeom>
            <a:avLst/>
            <a:gdLst>
              <a:gd name="connsiteX0" fmla="*/ 0 w 4874153"/>
              <a:gd name="connsiteY0" fmla="*/ 4045908 h 4045908"/>
              <a:gd name="connsiteX1" fmla="*/ 3413735 w 4874153"/>
              <a:gd name="connsiteY1" fmla="*/ 0 h 4045908"/>
              <a:gd name="connsiteX2" fmla="*/ 4874153 w 4874153"/>
              <a:gd name="connsiteY2" fmla="*/ 0 h 4045908"/>
              <a:gd name="connsiteX3" fmla="*/ 1460418 w 4874153"/>
              <a:gd name="connsiteY3" fmla="*/ 4045908 h 4045908"/>
              <a:gd name="connsiteX4" fmla="*/ 0 w 4874153"/>
              <a:gd name="connsiteY4" fmla="*/ 4045908 h 4045908"/>
              <a:gd name="connsiteX0" fmla="*/ 0 w 4874153"/>
              <a:gd name="connsiteY0" fmla="*/ 4045908 h 4045908"/>
              <a:gd name="connsiteX1" fmla="*/ 498612 w 4874153"/>
              <a:gd name="connsiteY1" fmla="*/ 3452975 h 4045908"/>
              <a:gd name="connsiteX2" fmla="*/ 3413735 w 4874153"/>
              <a:gd name="connsiteY2" fmla="*/ 0 h 4045908"/>
              <a:gd name="connsiteX3" fmla="*/ 4874153 w 4874153"/>
              <a:gd name="connsiteY3" fmla="*/ 0 h 4045908"/>
              <a:gd name="connsiteX4" fmla="*/ 1460418 w 4874153"/>
              <a:gd name="connsiteY4" fmla="*/ 4045908 h 4045908"/>
              <a:gd name="connsiteX5" fmla="*/ 0 w 4874153"/>
              <a:gd name="connsiteY5" fmla="*/ 4045908 h 4045908"/>
              <a:gd name="connsiteX0" fmla="*/ 0 w 4874153"/>
              <a:gd name="connsiteY0" fmla="*/ 4045908 h 4052256"/>
              <a:gd name="connsiteX1" fmla="*/ 492262 w 4874153"/>
              <a:gd name="connsiteY1" fmla="*/ 4052256 h 4052256"/>
              <a:gd name="connsiteX2" fmla="*/ 498612 w 4874153"/>
              <a:gd name="connsiteY2" fmla="*/ 3452975 h 4052256"/>
              <a:gd name="connsiteX3" fmla="*/ 3413735 w 4874153"/>
              <a:gd name="connsiteY3" fmla="*/ 0 h 4052256"/>
              <a:gd name="connsiteX4" fmla="*/ 4874153 w 4874153"/>
              <a:gd name="connsiteY4" fmla="*/ 0 h 4052256"/>
              <a:gd name="connsiteX5" fmla="*/ 1460418 w 4874153"/>
              <a:gd name="connsiteY5" fmla="*/ 4045908 h 4052256"/>
              <a:gd name="connsiteX6" fmla="*/ 0 w 4874153"/>
              <a:gd name="connsiteY6" fmla="*/ 4045908 h 4052256"/>
              <a:gd name="connsiteX0" fmla="*/ 0 w 4874153"/>
              <a:gd name="connsiteY0" fmla="*/ 4045908 h 4052256"/>
              <a:gd name="connsiteX1" fmla="*/ 6487 w 4874153"/>
              <a:gd name="connsiteY1" fmla="*/ 4049081 h 4052256"/>
              <a:gd name="connsiteX2" fmla="*/ 492262 w 4874153"/>
              <a:gd name="connsiteY2" fmla="*/ 4052256 h 4052256"/>
              <a:gd name="connsiteX3" fmla="*/ 498612 w 4874153"/>
              <a:gd name="connsiteY3" fmla="*/ 3452975 h 4052256"/>
              <a:gd name="connsiteX4" fmla="*/ 3413735 w 4874153"/>
              <a:gd name="connsiteY4" fmla="*/ 0 h 4052256"/>
              <a:gd name="connsiteX5" fmla="*/ 4874153 w 4874153"/>
              <a:gd name="connsiteY5" fmla="*/ 0 h 4052256"/>
              <a:gd name="connsiteX6" fmla="*/ 1460418 w 4874153"/>
              <a:gd name="connsiteY6" fmla="*/ 4045908 h 4052256"/>
              <a:gd name="connsiteX7" fmla="*/ 0 w 4874153"/>
              <a:gd name="connsiteY7" fmla="*/ 4045908 h 4052256"/>
              <a:gd name="connsiteX0" fmla="*/ 1453931 w 4867666"/>
              <a:gd name="connsiteY0" fmla="*/ 4045908 h 4052256"/>
              <a:gd name="connsiteX1" fmla="*/ 0 w 4867666"/>
              <a:gd name="connsiteY1" fmla="*/ 4049081 h 4052256"/>
              <a:gd name="connsiteX2" fmla="*/ 485775 w 4867666"/>
              <a:gd name="connsiteY2" fmla="*/ 4052256 h 4052256"/>
              <a:gd name="connsiteX3" fmla="*/ 492125 w 4867666"/>
              <a:gd name="connsiteY3" fmla="*/ 3452975 h 4052256"/>
              <a:gd name="connsiteX4" fmla="*/ 3407248 w 4867666"/>
              <a:gd name="connsiteY4" fmla="*/ 0 h 4052256"/>
              <a:gd name="connsiteX5" fmla="*/ 4867666 w 4867666"/>
              <a:gd name="connsiteY5" fmla="*/ 0 h 4052256"/>
              <a:gd name="connsiteX6" fmla="*/ 1453931 w 4867666"/>
              <a:gd name="connsiteY6"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71331 w 4381891"/>
              <a:gd name="connsiteY0" fmla="*/ 4049083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71331 w 4381891"/>
              <a:gd name="connsiteY5" fmla="*/ 4049083 h 4052256"/>
              <a:gd name="connsiteX0" fmla="*/ 965366 w 4375926"/>
              <a:gd name="connsiteY0" fmla="*/ 4049083 h 4049083"/>
              <a:gd name="connsiteX1" fmla="*/ 3560 w 4375926"/>
              <a:gd name="connsiteY1" fmla="*/ 4049081 h 4049083"/>
              <a:gd name="connsiteX2" fmla="*/ 385 w 4375926"/>
              <a:gd name="connsiteY2" fmla="*/ 3452975 h 4049083"/>
              <a:gd name="connsiteX3" fmla="*/ 2915508 w 4375926"/>
              <a:gd name="connsiteY3" fmla="*/ 0 h 4049083"/>
              <a:gd name="connsiteX4" fmla="*/ 4375926 w 4375926"/>
              <a:gd name="connsiteY4" fmla="*/ 0 h 4049083"/>
              <a:gd name="connsiteX5" fmla="*/ 965366 w 4375926"/>
              <a:gd name="connsiteY5" fmla="*/ 4049083 h 4049083"/>
              <a:gd name="connsiteX0" fmla="*/ 968156 w 4378716"/>
              <a:gd name="connsiteY0" fmla="*/ 4049083 h 4049083"/>
              <a:gd name="connsiteX1" fmla="*/ 0 w 4378716"/>
              <a:gd name="connsiteY1" fmla="*/ 404273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981063 w 4378716"/>
              <a:gd name="connsiteY3" fmla="*/ 2294700 h 4049083"/>
              <a:gd name="connsiteX4" fmla="*/ 2918298 w 4378716"/>
              <a:gd name="connsiteY4" fmla="*/ 0 h 4049083"/>
              <a:gd name="connsiteX5" fmla="*/ 4378716 w 4378716"/>
              <a:gd name="connsiteY5" fmla="*/ 0 h 4049083"/>
              <a:gd name="connsiteX6" fmla="*/ 968156 w 4378716"/>
              <a:gd name="connsiteY6" fmla="*/ 4049083 h 4049083"/>
              <a:gd name="connsiteX0" fmla="*/ 986410 w 4378716"/>
              <a:gd name="connsiteY0" fmla="*/ 4030832 h 4049081"/>
              <a:gd name="connsiteX1" fmla="*/ 0 w 4378716"/>
              <a:gd name="connsiteY1" fmla="*/ 4049081 h 4049081"/>
              <a:gd name="connsiteX2" fmla="*/ 794 w 4378716"/>
              <a:gd name="connsiteY2" fmla="*/ 3455356 h 4049081"/>
              <a:gd name="connsiteX3" fmla="*/ 981063 w 4378716"/>
              <a:gd name="connsiteY3" fmla="*/ 2294700 h 4049081"/>
              <a:gd name="connsiteX4" fmla="*/ 2918298 w 4378716"/>
              <a:gd name="connsiteY4" fmla="*/ 0 h 4049081"/>
              <a:gd name="connsiteX5" fmla="*/ 4378716 w 4378716"/>
              <a:gd name="connsiteY5" fmla="*/ 0 h 4049081"/>
              <a:gd name="connsiteX6" fmla="*/ 986410 w 4378716"/>
              <a:gd name="connsiteY6" fmla="*/ 4030832 h 4049081"/>
              <a:gd name="connsiteX0" fmla="*/ 985616 w 4377922"/>
              <a:gd name="connsiteY0" fmla="*/ 4030832 h 4030832"/>
              <a:gd name="connsiteX1" fmla="*/ 0 w 4377922"/>
              <a:gd name="connsiteY1" fmla="*/ 3455356 h 4030832"/>
              <a:gd name="connsiteX2" fmla="*/ 980269 w 4377922"/>
              <a:gd name="connsiteY2" fmla="*/ 2294700 h 4030832"/>
              <a:gd name="connsiteX3" fmla="*/ 2917504 w 4377922"/>
              <a:gd name="connsiteY3" fmla="*/ 0 h 4030832"/>
              <a:gd name="connsiteX4" fmla="*/ 4377922 w 4377922"/>
              <a:gd name="connsiteY4" fmla="*/ 0 h 4030832"/>
              <a:gd name="connsiteX5" fmla="*/ 985616 w 4377922"/>
              <a:gd name="connsiteY5" fmla="*/ 4030832 h 4030832"/>
              <a:gd name="connsiteX0" fmla="*/ 5348 w 3397654"/>
              <a:gd name="connsiteY0" fmla="*/ 4030832 h 4030832"/>
              <a:gd name="connsiteX1" fmla="*/ 1 w 3397654"/>
              <a:gd name="connsiteY1" fmla="*/ 2294700 h 4030832"/>
              <a:gd name="connsiteX2" fmla="*/ 1937236 w 3397654"/>
              <a:gd name="connsiteY2" fmla="*/ 0 h 4030832"/>
              <a:gd name="connsiteX3" fmla="*/ 3397654 w 3397654"/>
              <a:gd name="connsiteY3" fmla="*/ 0 h 4030832"/>
              <a:gd name="connsiteX4" fmla="*/ 5348 w 3397654"/>
              <a:gd name="connsiteY4" fmla="*/ 4030832 h 4030832"/>
              <a:gd name="connsiteX0" fmla="*/ 1693 w 3397652"/>
              <a:gd name="connsiteY0" fmla="*/ 4034486 h 4034486"/>
              <a:gd name="connsiteX1" fmla="*/ -1 w 3397652"/>
              <a:gd name="connsiteY1" fmla="*/ 2294700 h 4034486"/>
              <a:gd name="connsiteX2" fmla="*/ 1937234 w 3397652"/>
              <a:gd name="connsiteY2" fmla="*/ 0 h 4034486"/>
              <a:gd name="connsiteX3" fmla="*/ 3397652 w 3397652"/>
              <a:gd name="connsiteY3" fmla="*/ 0 h 4034486"/>
              <a:gd name="connsiteX4" fmla="*/ 1693 w 3397652"/>
              <a:gd name="connsiteY4" fmla="*/ 4034486 h 403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52" h="4034486">
                <a:moveTo>
                  <a:pt x="1693" y="4034486"/>
                </a:moveTo>
                <a:cubicBezTo>
                  <a:pt x="-89" y="3455775"/>
                  <a:pt x="1781" y="2873411"/>
                  <a:pt x="-1" y="2294700"/>
                </a:cubicBezTo>
                <a:lnTo>
                  <a:pt x="1937234" y="0"/>
                </a:lnTo>
                <a:lnTo>
                  <a:pt x="3397652" y="0"/>
                </a:lnTo>
                <a:lnTo>
                  <a:pt x="1693" y="4034486"/>
                </a:ln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2656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ppt_x</p:attrName>
                                        </p:attrNameLst>
                                      </p:cBhvr>
                                      <p:tavLst>
                                        <p:tav tm="0">
                                          <p:val>
                                            <p:strVal val="#ppt_x-#ppt_w*1.125000"/>
                                          </p:val>
                                        </p:tav>
                                        <p:tav tm="100000">
                                          <p:val>
                                            <p:strVal val="#ppt_x"/>
                                          </p:val>
                                        </p:tav>
                                      </p:tavLst>
                                    </p:anim>
                                    <p:animEffect transition="in" filter="wipe(right)">
                                      <p:cBhvr>
                                        <p:cTn id="12" dur="500"/>
                                        <p:tgtEl>
                                          <p:spTgt spid="4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left)">
                                      <p:cBhvr>
                                        <p:cTn id="16" dur="500"/>
                                        <p:tgtEl>
                                          <p:spTgt spid="4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4140877"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1.3.1  </a:t>
            </a:r>
            <a:r>
              <a:rPr lang="zh-CN" altLang="en-US" sz="2800" b="1" dirty="0">
                <a:latin typeface="微软雅黑" panose="020B0503020204020204" pitchFamily="34" charset="-122"/>
                <a:ea typeface="微软雅黑" panose="020B0503020204020204" pitchFamily="34" charset="-122"/>
              </a:rPr>
              <a:t>工具类短视频平台</a:t>
            </a:r>
          </a:p>
        </p:txBody>
      </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5538161"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xmlns="" id="{08F5EEF8-7F06-4D47-AD20-D0B0351B431F}"/>
              </a:ext>
            </a:extLst>
          </p:cNvPr>
          <p:cNvSpPr/>
          <p:nvPr/>
        </p:nvSpPr>
        <p:spPr>
          <a:xfrm>
            <a:off x="2306050" y="1851737"/>
            <a:ext cx="8078022" cy="430374"/>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2000" dirty="0">
                <a:latin typeface="微软雅黑" panose="020B0503020204020204" pitchFamily="34" charset="-122"/>
                <a:ea typeface="微软雅黑" panose="020B0503020204020204" pitchFamily="34" charset="-122"/>
              </a:rPr>
              <a:t>工具类短视频平台主要是指侧重于满足制作短视频需求的工具类平台。</a:t>
            </a:r>
          </a:p>
        </p:txBody>
      </p:sp>
      <p:sp>
        <p:nvSpPr>
          <p:cNvPr id="44" name="椭圆 43">
            <a:extLst>
              <a:ext uri="{FF2B5EF4-FFF2-40B4-BE49-F238E27FC236}">
                <a16:creationId xmlns:a16="http://schemas.microsoft.com/office/drawing/2014/main" xmlns="" id="{3A8D888F-41B0-4B4A-95B7-ADD0D2334ADD}"/>
              </a:ext>
            </a:extLst>
          </p:cNvPr>
          <p:cNvSpPr>
            <a:spLocks noChangeAspect="1"/>
          </p:cNvSpPr>
          <p:nvPr/>
        </p:nvSpPr>
        <p:spPr>
          <a:xfrm>
            <a:off x="3110861" y="2976677"/>
            <a:ext cx="1080000" cy="1080000"/>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小影</a:t>
            </a:r>
          </a:p>
        </p:txBody>
      </p:sp>
      <p:sp>
        <p:nvSpPr>
          <p:cNvPr id="45" name="椭圆 44">
            <a:extLst>
              <a:ext uri="{FF2B5EF4-FFF2-40B4-BE49-F238E27FC236}">
                <a16:creationId xmlns:a16="http://schemas.microsoft.com/office/drawing/2014/main" xmlns="" id="{991A002D-C7D6-4C1D-B8C6-9887D57C33B6}"/>
              </a:ext>
            </a:extLst>
          </p:cNvPr>
          <p:cNvSpPr>
            <a:spLocks noChangeAspect="1"/>
          </p:cNvSpPr>
          <p:nvPr/>
        </p:nvSpPr>
        <p:spPr>
          <a:xfrm>
            <a:off x="5742100" y="2976677"/>
            <a:ext cx="1080000" cy="1080000"/>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en-US" altLang="zh-CN" sz="2000" b="1" kern="0" dirty="0">
                <a:latin typeface="Arial"/>
                <a:ea typeface="微软雅黑"/>
                <a:sym typeface="Helvetica Light"/>
              </a:rPr>
              <a:t>VUE</a:t>
            </a:r>
            <a:endParaRPr lang="zh-CN" altLang="en-US" sz="2000" b="1" kern="0" dirty="0">
              <a:latin typeface="Arial"/>
              <a:ea typeface="微软雅黑"/>
              <a:sym typeface="Helvetica Light"/>
            </a:endParaRPr>
          </a:p>
        </p:txBody>
      </p:sp>
      <p:sp>
        <p:nvSpPr>
          <p:cNvPr id="46" name="椭圆 45">
            <a:extLst>
              <a:ext uri="{FF2B5EF4-FFF2-40B4-BE49-F238E27FC236}">
                <a16:creationId xmlns:a16="http://schemas.microsoft.com/office/drawing/2014/main" xmlns="" id="{A5D6E881-3B3E-47AA-8D55-EAFEC0C33FBC}"/>
              </a:ext>
            </a:extLst>
          </p:cNvPr>
          <p:cNvSpPr>
            <a:spLocks noChangeAspect="1"/>
          </p:cNvSpPr>
          <p:nvPr/>
        </p:nvSpPr>
        <p:spPr>
          <a:xfrm>
            <a:off x="8373339" y="2976677"/>
            <a:ext cx="1080000" cy="1080000"/>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剪映</a:t>
            </a:r>
          </a:p>
        </p:txBody>
      </p:sp>
      <p:sp>
        <p:nvSpPr>
          <p:cNvPr id="47" name="椭圆 46">
            <a:extLst>
              <a:ext uri="{FF2B5EF4-FFF2-40B4-BE49-F238E27FC236}">
                <a16:creationId xmlns:a16="http://schemas.microsoft.com/office/drawing/2014/main" xmlns="" id="{69463140-C063-4507-AB2C-42F3E9C14F77}"/>
              </a:ext>
            </a:extLst>
          </p:cNvPr>
          <p:cNvSpPr>
            <a:spLocks noChangeAspect="1"/>
          </p:cNvSpPr>
          <p:nvPr/>
        </p:nvSpPr>
        <p:spPr>
          <a:xfrm>
            <a:off x="4426481" y="4554717"/>
            <a:ext cx="1080000" cy="1080000"/>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快影</a:t>
            </a:r>
          </a:p>
        </p:txBody>
      </p:sp>
      <p:sp>
        <p:nvSpPr>
          <p:cNvPr id="48" name="椭圆 47">
            <a:extLst>
              <a:ext uri="{FF2B5EF4-FFF2-40B4-BE49-F238E27FC236}">
                <a16:creationId xmlns:a16="http://schemas.microsoft.com/office/drawing/2014/main" xmlns="" id="{CAD8E53A-F296-4680-B8C4-25D86F43141F}"/>
              </a:ext>
            </a:extLst>
          </p:cNvPr>
          <p:cNvSpPr>
            <a:spLocks noChangeAspect="1"/>
          </p:cNvSpPr>
          <p:nvPr/>
        </p:nvSpPr>
        <p:spPr>
          <a:xfrm>
            <a:off x="7057719" y="4554717"/>
            <a:ext cx="1080000" cy="1080000"/>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随刻创作</a:t>
            </a:r>
          </a:p>
        </p:txBody>
      </p:sp>
    </p:spTree>
    <p:extLst>
      <p:ext uri="{BB962C8B-B14F-4D97-AF65-F5344CB8AC3E}">
        <p14:creationId xmlns:p14="http://schemas.microsoft.com/office/powerpoint/2010/main" val="30555871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5" grpId="0" animBg="1"/>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4859022"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1.3.2  </a:t>
            </a:r>
            <a:r>
              <a:rPr lang="zh-CN" altLang="en-US" sz="2800" b="1" dirty="0">
                <a:latin typeface="微软雅黑" panose="020B0503020204020204" pitchFamily="34" charset="-122"/>
                <a:ea typeface="微软雅黑" panose="020B0503020204020204" pitchFamily="34" charset="-122"/>
              </a:rPr>
              <a:t>资讯传播类短视频平台</a:t>
            </a:r>
          </a:p>
        </p:txBody>
      </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6227183"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25E7318C-9377-43F7-80EF-3391B8F0FDBF}"/>
              </a:ext>
            </a:extLst>
          </p:cNvPr>
          <p:cNvSpPr/>
          <p:nvPr/>
        </p:nvSpPr>
        <p:spPr>
          <a:xfrm>
            <a:off x="2306050" y="2214992"/>
            <a:ext cx="8078022" cy="79970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2000" dirty="0">
                <a:latin typeface="微软雅黑" panose="020B0503020204020204" pitchFamily="34" charset="-122"/>
                <a:ea typeface="微软雅黑" panose="020B0503020204020204" pitchFamily="34" charset="-122"/>
              </a:rPr>
              <a:t>资讯传播类短视频平台主要是指侧重于传递有价值的新闻，满足发现新鲜事物需求的资讯类平台。</a:t>
            </a:r>
          </a:p>
        </p:txBody>
      </p:sp>
      <p:sp>
        <p:nvSpPr>
          <p:cNvPr id="21" name="椭圆 20">
            <a:extLst>
              <a:ext uri="{FF2B5EF4-FFF2-40B4-BE49-F238E27FC236}">
                <a16:creationId xmlns:a16="http://schemas.microsoft.com/office/drawing/2014/main" xmlns="" id="{8E19947E-8220-4528-8CC2-BD1BB2632EF0}"/>
              </a:ext>
            </a:extLst>
          </p:cNvPr>
          <p:cNvSpPr>
            <a:spLocks noChangeAspect="1"/>
          </p:cNvSpPr>
          <p:nvPr/>
        </p:nvSpPr>
        <p:spPr>
          <a:xfrm>
            <a:off x="2440967" y="3640555"/>
            <a:ext cx="1229881" cy="1229881"/>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梨视频</a:t>
            </a:r>
          </a:p>
        </p:txBody>
      </p:sp>
    </p:spTree>
    <p:extLst>
      <p:ext uri="{BB962C8B-B14F-4D97-AF65-F5344CB8AC3E}">
        <p14:creationId xmlns:p14="http://schemas.microsoft.com/office/powerpoint/2010/main" val="32830332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4140877"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1.3.3  </a:t>
            </a:r>
            <a:r>
              <a:rPr lang="zh-CN" altLang="en-US" sz="2800" b="1" dirty="0">
                <a:latin typeface="微软雅黑" panose="020B0503020204020204" pitchFamily="34" charset="-122"/>
                <a:ea typeface="微软雅黑" panose="020B0503020204020204" pitchFamily="34" charset="-122"/>
              </a:rPr>
              <a:t>社区类短视频平台</a:t>
            </a:r>
          </a:p>
        </p:txBody>
      </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5500673"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25E7318C-9377-43F7-80EF-3391B8F0FDBF}"/>
              </a:ext>
            </a:extLst>
          </p:cNvPr>
          <p:cNvSpPr/>
          <p:nvPr/>
        </p:nvSpPr>
        <p:spPr>
          <a:xfrm>
            <a:off x="2306050" y="1951945"/>
            <a:ext cx="8078022" cy="116903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2000" dirty="0">
                <a:latin typeface="微软雅黑" panose="020B0503020204020204" pitchFamily="34" charset="-122"/>
                <a:ea typeface="微软雅黑" panose="020B0503020204020204" pitchFamily="34" charset="-122"/>
              </a:rPr>
              <a:t>社区类短视频平台主要指侧重于满足用户社交需求的视频平台，以快手、抖音等为代表，通过互动式创作分享，营造浓郁的社交氛围，吸引高黏性用户。</a:t>
            </a:r>
          </a:p>
        </p:txBody>
      </p:sp>
      <p:sp>
        <p:nvSpPr>
          <p:cNvPr id="21" name="椭圆 20">
            <a:extLst>
              <a:ext uri="{FF2B5EF4-FFF2-40B4-BE49-F238E27FC236}">
                <a16:creationId xmlns:a16="http://schemas.microsoft.com/office/drawing/2014/main" xmlns="" id="{8E19947E-8220-4528-8CC2-BD1BB2632EF0}"/>
              </a:ext>
            </a:extLst>
          </p:cNvPr>
          <p:cNvSpPr>
            <a:spLocks noChangeAspect="1"/>
          </p:cNvSpPr>
          <p:nvPr/>
        </p:nvSpPr>
        <p:spPr>
          <a:xfrm>
            <a:off x="3017165" y="3916127"/>
            <a:ext cx="1229881" cy="1229881"/>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快手</a:t>
            </a:r>
          </a:p>
        </p:txBody>
      </p:sp>
      <p:sp>
        <p:nvSpPr>
          <p:cNvPr id="9" name="椭圆 8">
            <a:extLst>
              <a:ext uri="{FF2B5EF4-FFF2-40B4-BE49-F238E27FC236}">
                <a16:creationId xmlns:a16="http://schemas.microsoft.com/office/drawing/2014/main" xmlns="" id="{A8D854CA-2C7E-4C63-9CCB-EAF0196A34C3}"/>
              </a:ext>
            </a:extLst>
          </p:cNvPr>
          <p:cNvSpPr>
            <a:spLocks noChangeAspect="1"/>
          </p:cNvSpPr>
          <p:nvPr/>
        </p:nvSpPr>
        <p:spPr>
          <a:xfrm>
            <a:off x="5772891" y="3916127"/>
            <a:ext cx="1229881" cy="1229881"/>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抖音</a:t>
            </a:r>
          </a:p>
        </p:txBody>
      </p:sp>
      <p:sp>
        <p:nvSpPr>
          <p:cNvPr id="10" name="椭圆 9">
            <a:extLst>
              <a:ext uri="{FF2B5EF4-FFF2-40B4-BE49-F238E27FC236}">
                <a16:creationId xmlns:a16="http://schemas.microsoft.com/office/drawing/2014/main" xmlns="" id="{54A79999-E66C-439D-8378-B19027E049B5}"/>
              </a:ext>
            </a:extLst>
          </p:cNvPr>
          <p:cNvSpPr>
            <a:spLocks noChangeAspect="1"/>
          </p:cNvSpPr>
          <p:nvPr/>
        </p:nvSpPr>
        <p:spPr>
          <a:xfrm>
            <a:off x="8528617" y="3916127"/>
            <a:ext cx="1229881" cy="1229881"/>
          </a:xfrm>
          <a:prstGeom prst="ellipse">
            <a:avLst/>
          </a:prstGeom>
          <a:solidFill>
            <a:srgbClr val="F4888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lvl="0" algn="ctr" defTabSz="825500" hangingPunct="0"/>
            <a:r>
              <a:rPr lang="zh-CN" altLang="en-US" sz="2000" b="1" kern="0" dirty="0">
                <a:latin typeface="Arial"/>
                <a:ea typeface="微软雅黑"/>
                <a:sym typeface="Helvetica Light"/>
              </a:rPr>
              <a:t>美拍</a:t>
            </a:r>
          </a:p>
        </p:txBody>
      </p:sp>
    </p:spTree>
    <p:extLst>
      <p:ext uri="{BB962C8B-B14F-4D97-AF65-F5344CB8AC3E}">
        <p14:creationId xmlns:p14="http://schemas.microsoft.com/office/powerpoint/2010/main" val="23500578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52DA9DF8-4045-4528-B979-B49C2CC6F12D}"/>
              </a:ext>
            </a:extLst>
          </p:cNvPr>
          <p:cNvSpPr/>
          <p:nvPr/>
        </p:nvSpPr>
        <p:spPr>
          <a:xfrm>
            <a:off x="0" y="0"/>
            <a:ext cx="12192000" cy="839244"/>
          </a:xfrm>
          <a:prstGeom prst="rect">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xmlns="" id="{48951C72-0DFA-4671-BB66-44FB9EE80DD4}"/>
              </a:ext>
            </a:extLst>
          </p:cNvPr>
          <p:cNvSpPr/>
          <p:nvPr/>
        </p:nvSpPr>
        <p:spPr>
          <a:xfrm>
            <a:off x="837006" y="197469"/>
            <a:ext cx="621969" cy="641775"/>
          </a:xfrm>
          <a:prstGeom prst="triangle">
            <a:avLst/>
          </a:prstGeom>
          <a:solidFill>
            <a:srgbClr val="F4888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xmlns="" id="{3E80640F-CEDA-4C47-B2C2-8799E41DEC99}"/>
              </a:ext>
            </a:extLst>
          </p:cNvPr>
          <p:cNvSpPr/>
          <p:nvPr/>
        </p:nvSpPr>
        <p:spPr>
          <a:xfrm>
            <a:off x="255349" y="0"/>
            <a:ext cx="813344" cy="839244"/>
          </a:xfrm>
          <a:prstGeom prst="triangle">
            <a:avLst/>
          </a:prstGeom>
          <a:solidFill>
            <a:srgbClr val="F48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0D625C8-7A2C-4E4D-B984-75BC996F60F8}"/>
              </a:ext>
            </a:extLst>
          </p:cNvPr>
          <p:cNvSpPr txBox="1"/>
          <p:nvPr/>
        </p:nvSpPr>
        <p:spPr>
          <a:xfrm>
            <a:off x="1774979" y="131358"/>
            <a:ext cx="2236510"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课后习题</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xmlns="" id="{DC51E8DA-E36D-436E-B37E-E67CF334E329}"/>
              </a:ext>
            </a:extLst>
          </p:cNvPr>
          <p:cNvPicPr>
            <a:picLocks noChangeAspect="1"/>
          </p:cNvPicPr>
          <p:nvPr/>
        </p:nvPicPr>
        <p:blipFill>
          <a:blip r:embed="rId2"/>
          <a:stretch>
            <a:fillRect/>
          </a:stretch>
        </p:blipFill>
        <p:spPr>
          <a:xfrm>
            <a:off x="1317779" y="1934495"/>
            <a:ext cx="457200" cy="457200"/>
          </a:xfrm>
          <a:prstGeom prst="rect">
            <a:avLst/>
          </a:prstGeom>
        </p:spPr>
      </p:pic>
      <p:pic>
        <p:nvPicPr>
          <p:cNvPr id="19" name="图片 18">
            <a:extLst>
              <a:ext uri="{FF2B5EF4-FFF2-40B4-BE49-F238E27FC236}">
                <a16:creationId xmlns:a16="http://schemas.microsoft.com/office/drawing/2014/main" xmlns="" id="{F16F668E-816B-4438-8229-65B25D05BDF7}"/>
              </a:ext>
            </a:extLst>
          </p:cNvPr>
          <p:cNvPicPr>
            <a:picLocks noChangeAspect="1"/>
          </p:cNvPicPr>
          <p:nvPr/>
        </p:nvPicPr>
        <p:blipFill>
          <a:blip r:embed="rId2"/>
          <a:stretch>
            <a:fillRect/>
          </a:stretch>
        </p:blipFill>
        <p:spPr>
          <a:xfrm>
            <a:off x="1319400" y="2668561"/>
            <a:ext cx="457200" cy="457200"/>
          </a:xfrm>
          <a:prstGeom prst="rect">
            <a:avLst/>
          </a:prstGeom>
        </p:spPr>
      </p:pic>
      <p:sp>
        <p:nvSpPr>
          <p:cNvPr id="11" name="文本框 10">
            <a:extLst>
              <a:ext uri="{FF2B5EF4-FFF2-40B4-BE49-F238E27FC236}">
                <a16:creationId xmlns:a16="http://schemas.microsoft.com/office/drawing/2014/main" xmlns="" id="{03E68B59-2AE4-4F72-B67A-EB7B92C4B42A}"/>
              </a:ext>
            </a:extLst>
          </p:cNvPr>
          <p:cNvSpPr txBox="1"/>
          <p:nvPr/>
        </p:nvSpPr>
        <p:spPr>
          <a:xfrm>
            <a:off x="1848016" y="1932908"/>
            <a:ext cx="6292684" cy="1169038"/>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．短视频有什么特点？爆款短视频需要具备哪些要素？</a:t>
            </a:r>
            <a:endParaRPr lang="en-US" altLang="zh-CN" sz="2000" dirty="0">
              <a:latin typeface="微软雅黑" panose="020B0503020204020204" pitchFamily="34" charset="-122"/>
              <a:ea typeface="微软雅黑" panose="020B0503020204020204" pitchFamily="34" charset="-122"/>
            </a:endParaRPr>
          </a:p>
          <a:p>
            <a:pPr>
              <a:lnSpc>
                <a:spcPct val="120000"/>
              </a:lnSpc>
              <a:defRPr/>
            </a:pPr>
            <a:endParaRPr lang="zh-CN" altLang="en-US" sz="2000" dirty="0">
              <a:latin typeface="微软雅黑" panose="020B0503020204020204" pitchFamily="34" charset="-122"/>
              <a:ea typeface="微软雅黑" panose="020B0503020204020204" pitchFamily="34" charset="-122"/>
            </a:endParaRPr>
          </a:p>
          <a:p>
            <a:pPr>
              <a:lnSpc>
                <a:spcPct val="120000"/>
              </a:lnSpc>
              <a:defRPr/>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．当前，短视频平台有哪些类型？</a:t>
            </a:r>
            <a:endParaRPr lang="en-US" altLang="zh-CN" sz="2000"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xmlns="" id="{472C43C1-ADEE-4549-8C39-5005726AE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103" y="1932908"/>
            <a:ext cx="2784660" cy="4926307"/>
          </a:xfrm>
          <a:prstGeom prst="rect">
            <a:avLst/>
          </a:prstGeom>
        </p:spPr>
      </p:pic>
    </p:spTree>
    <p:extLst>
      <p:ext uri="{BB962C8B-B14F-4D97-AF65-F5344CB8AC3E}">
        <p14:creationId xmlns:p14="http://schemas.microsoft.com/office/powerpoint/2010/main" val="1774588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par>
                                <p:cTn id="11" presetID="10" presetClass="entr" presetSubtype="0"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0" b="1" dirty="0">
                <a:solidFill>
                  <a:schemeClr val="bg1"/>
                </a:solidFill>
                <a:latin typeface="FuturaBookC" charset="-52"/>
              </a:rPr>
              <a:t>二</a:t>
            </a:r>
          </a:p>
        </p:txBody>
      </p:sp>
      <p:sp>
        <p:nvSpPr>
          <p:cNvPr id="8" name="文本框 7"/>
          <p:cNvSpPr txBox="1"/>
          <p:nvPr/>
        </p:nvSpPr>
        <p:spPr>
          <a:xfrm>
            <a:off x="4476985" y="2420811"/>
            <a:ext cx="6590818" cy="769441"/>
          </a:xfrm>
          <a:prstGeom prst="rect">
            <a:avLst/>
          </a:prstGeom>
          <a:noFill/>
        </p:spPr>
        <p:txBody>
          <a:bodyPr wrap="square" rtlCol="0">
            <a:spAutoFit/>
          </a:bodyPr>
          <a:lstStyle/>
          <a:p>
            <a:pPr algn="dist"/>
            <a:r>
              <a:rPr lang="zh-CN" altLang="en-US" sz="4400" dirty="0">
                <a:solidFill>
                  <a:srgbClr val="1C4885"/>
                </a:solidFill>
                <a:latin typeface="黑体" panose="02010609060101010101" charset="-122"/>
                <a:ea typeface="黑体" panose="02010609060101010101" charset="-122"/>
              </a:rPr>
              <a:t>短视频运营的重要价值</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6049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5" name="图片 45" descr="图表, 条形图&#10;&#10;描述已自动生成">
            <a:extLst>
              <a:ext uri="{FF2B5EF4-FFF2-40B4-BE49-F238E27FC236}">
                <a16:creationId xmlns:a16="http://schemas.microsoft.com/office/drawing/2014/main" xmlns="" id="{24CE222F-74D7-724E-9192-EA073A898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140" y="2873828"/>
            <a:ext cx="4897901" cy="269089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xmlns="" id="{FD25CB51-D546-A747-B5FB-44077C7350C3}"/>
              </a:ext>
            </a:extLst>
          </p:cNvPr>
          <p:cNvSpPr txBox="1"/>
          <p:nvPr/>
        </p:nvSpPr>
        <p:spPr>
          <a:xfrm>
            <a:off x="6267203" y="1920270"/>
            <a:ext cx="6097978" cy="369332"/>
          </a:xfrm>
          <a:prstGeom prst="rect">
            <a:avLst/>
          </a:prstGeom>
          <a:noFill/>
        </p:spPr>
        <p:txBody>
          <a:bodyPr wrap="square">
            <a:spAutoFit/>
          </a:bodyPr>
          <a:lstStyle/>
          <a:p>
            <a:r>
              <a:rPr lang="en-US" altLang="zh-CN" sz="1800" dirty="0"/>
              <a:t>①</a:t>
            </a:r>
            <a:r>
              <a:rPr lang="zh-CN" altLang="en-US" sz="1800" dirty="0"/>
              <a:t>传播价值</a:t>
            </a:r>
          </a:p>
        </p:txBody>
      </p:sp>
      <p:graphicFrame>
        <p:nvGraphicFramePr>
          <p:cNvPr id="12" name="表格 11">
            <a:extLst>
              <a:ext uri="{FF2B5EF4-FFF2-40B4-BE49-F238E27FC236}">
                <a16:creationId xmlns:a16="http://schemas.microsoft.com/office/drawing/2014/main" xmlns="" id="{5BC2B9F5-3EA0-AC49-9693-4CDF74BECE7C}"/>
              </a:ext>
            </a:extLst>
          </p:cNvPr>
          <p:cNvGraphicFramePr>
            <a:graphicFrameLocks noGrp="1"/>
          </p:cNvGraphicFramePr>
          <p:nvPr>
            <p:extLst/>
          </p:nvPr>
        </p:nvGraphicFramePr>
        <p:xfrm>
          <a:off x="6267203" y="2347206"/>
          <a:ext cx="5350510" cy="3661410"/>
        </p:xfrm>
        <a:graphic>
          <a:graphicData uri="http://schemas.openxmlformats.org/drawingml/2006/table">
            <a:tbl>
              <a:tblPr firstRow="1" firstCol="1" bandRow="1"/>
              <a:tblGrid>
                <a:gridCol w="1129665">
                  <a:extLst>
                    <a:ext uri="{9D8B030D-6E8A-4147-A177-3AD203B41FA5}">
                      <a16:colId xmlns:a16="http://schemas.microsoft.com/office/drawing/2014/main" xmlns="" val="3179867643"/>
                    </a:ext>
                  </a:extLst>
                </a:gridCol>
                <a:gridCol w="2962275">
                  <a:extLst>
                    <a:ext uri="{9D8B030D-6E8A-4147-A177-3AD203B41FA5}">
                      <a16:colId xmlns:a16="http://schemas.microsoft.com/office/drawing/2014/main" xmlns="" val="3843037229"/>
                    </a:ext>
                  </a:extLst>
                </a:gridCol>
                <a:gridCol w="1258570">
                  <a:extLst>
                    <a:ext uri="{9D8B030D-6E8A-4147-A177-3AD203B41FA5}">
                      <a16:colId xmlns:a16="http://schemas.microsoft.com/office/drawing/2014/main" xmlns="" val="3939320643"/>
                    </a:ext>
                  </a:extLst>
                </a:gridCol>
              </a:tblGrid>
              <a:tr h="232410">
                <a:tc>
                  <a:txBody>
                    <a:bodyPr/>
                    <a:lstStyle/>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5i</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传播价值</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举例</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1963628"/>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吸睛力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interestingness</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在前三秒激发受众兴趣并争取留存，三秒后需要输出足够的信息量供观看者脑海中加工。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第一印象决定了用户是否继续看下去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4438315"/>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信息量</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informativeness</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信息密度高，传播节奏快，争分夺秒满足观众对信息量密集度的需求才能不让人感到无聊。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语速调快、镜头切换频繁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8319537"/>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交流感</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interflow</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短视频社交快速兴起，它能在短时间拉近与观众的心理距离，并形成社交货币引爆传播。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短视频弹幕、评论互动、加好友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2246288"/>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内化力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internalization</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短视频通过讲故事的方式将观点简单化、标签化降低了用户的认知成本和信任门槛。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短视频内容融入到用户的言谈举止中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5884066"/>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认同力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identification</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短视频表达的观点、展示的生活方式经过不断的沉淀和内化，会深刻地影响用户态度和行为。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短视频带货，李子柒卖螺蛳粉等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4705906"/>
                  </a:ext>
                </a:extLst>
              </a:tr>
            </a:tbl>
          </a:graphicData>
        </a:graphic>
      </p:graphicFrame>
    </p:spTree>
    <p:extLst>
      <p:ext uri="{BB962C8B-B14F-4D97-AF65-F5344CB8AC3E}">
        <p14:creationId xmlns:p14="http://schemas.microsoft.com/office/powerpoint/2010/main" val="71731346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xmlns="" id="{FD25CB51-D546-A747-B5FB-44077C7350C3}"/>
              </a:ext>
            </a:extLst>
          </p:cNvPr>
          <p:cNvSpPr txBox="1"/>
          <p:nvPr/>
        </p:nvSpPr>
        <p:spPr>
          <a:xfrm>
            <a:off x="1120140" y="2556411"/>
            <a:ext cx="6097978" cy="369332"/>
          </a:xfrm>
          <a:prstGeom prst="rect">
            <a:avLst/>
          </a:prstGeom>
          <a:noFill/>
        </p:spPr>
        <p:txBody>
          <a:bodyPr wrap="square">
            <a:spAutoFit/>
          </a:bodyPr>
          <a:lstStyle/>
          <a:p>
            <a:r>
              <a:rPr lang="en-US" altLang="zh-CN" sz="1800" dirty="0"/>
              <a:t>②</a:t>
            </a:r>
            <a:r>
              <a:rPr lang="zh-CN" altLang="en-US" dirty="0"/>
              <a:t>娱乐</a:t>
            </a:r>
            <a:r>
              <a:rPr lang="zh-CN" altLang="en-US" sz="1800" dirty="0"/>
              <a:t>价值</a:t>
            </a:r>
          </a:p>
        </p:txBody>
      </p:sp>
      <p:graphicFrame>
        <p:nvGraphicFramePr>
          <p:cNvPr id="8" name="图示 7">
            <a:extLst>
              <a:ext uri="{FF2B5EF4-FFF2-40B4-BE49-F238E27FC236}">
                <a16:creationId xmlns:a16="http://schemas.microsoft.com/office/drawing/2014/main" xmlns="" id="{F63A9C73-C24C-DB45-8E04-F3679C95EE7D}"/>
              </a:ext>
            </a:extLst>
          </p:cNvPr>
          <p:cNvGraphicFramePr/>
          <p:nvPr>
            <p:extLst/>
          </p:nvPr>
        </p:nvGraphicFramePr>
        <p:xfrm>
          <a:off x="3016332" y="2556411"/>
          <a:ext cx="7401295" cy="387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852722"/>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xmlns="" id="{FD25CB51-D546-A747-B5FB-44077C7350C3}"/>
              </a:ext>
            </a:extLst>
          </p:cNvPr>
          <p:cNvSpPr txBox="1"/>
          <p:nvPr/>
        </p:nvSpPr>
        <p:spPr>
          <a:xfrm>
            <a:off x="1120140" y="2556411"/>
            <a:ext cx="6097978" cy="369332"/>
          </a:xfrm>
          <a:prstGeom prst="rect">
            <a:avLst/>
          </a:prstGeom>
          <a:noFill/>
        </p:spPr>
        <p:txBody>
          <a:bodyPr wrap="square">
            <a:spAutoFit/>
          </a:bodyPr>
          <a:lstStyle/>
          <a:p>
            <a:r>
              <a:rPr lang="en-US" altLang="zh-CN" dirty="0"/>
              <a:t>③</a:t>
            </a:r>
            <a:r>
              <a:rPr lang="zh-CN" altLang="en-US" sz="1800" dirty="0"/>
              <a:t>营销价值</a:t>
            </a:r>
          </a:p>
        </p:txBody>
      </p:sp>
      <p:sp>
        <p:nvSpPr>
          <p:cNvPr id="5" name="Rectangle 2">
            <a:extLst>
              <a:ext uri="{FF2B5EF4-FFF2-40B4-BE49-F238E27FC236}">
                <a16:creationId xmlns:a16="http://schemas.microsoft.com/office/drawing/2014/main" xmlns="" id="{82800288-DBA5-9646-9192-DF564FBF575F}"/>
              </a:ext>
            </a:extLst>
          </p:cNvPr>
          <p:cNvSpPr>
            <a:spLocks noChangeArrowheads="1"/>
          </p:cNvSpPr>
          <p:nvPr/>
        </p:nvSpPr>
        <p:spPr bwMode="auto">
          <a:xfrm>
            <a:off x="2685415" y="1793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193" name="图片 6" descr="IMG_256">
            <a:extLst>
              <a:ext uri="{FF2B5EF4-FFF2-40B4-BE49-F238E27FC236}">
                <a16:creationId xmlns:a16="http://schemas.microsoft.com/office/drawing/2014/main" xmlns="" id="{B07CF5C5-5747-FC46-89EE-B58B0EA0B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849" y="2556411"/>
            <a:ext cx="5397500" cy="2565400"/>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xmlns="" id="{4813E888-0E99-234A-B182-322C7C1781C6}"/>
              </a:ext>
            </a:extLst>
          </p:cNvPr>
          <p:cNvSpPr txBox="1"/>
          <p:nvPr/>
        </p:nvSpPr>
        <p:spPr>
          <a:xfrm>
            <a:off x="2376055" y="5554256"/>
            <a:ext cx="7439890" cy="369332"/>
          </a:xfrm>
          <a:prstGeom prst="rect">
            <a:avLst/>
          </a:prstGeom>
          <a:noFill/>
        </p:spPr>
        <p:txBody>
          <a:bodyPr wrap="square">
            <a:spAutoFit/>
          </a:bodyPr>
          <a:lstStyle/>
          <a:p>
            <a:pPr algn="ctr"/>
            <a:r>
              <a:rPr lang="zh-CN" altLang="zh-CN" sz="1800" kern="100" dirty="0">
                <a:effectLst/>
                <a:ea typeface="宋体" panose="02010600030101010101" pitchFamily="2" charset="-122"/>
                <a:cs typeface="宋体" panose="02010600030101010101" pitchFamily="2" charset="-122"/>
              </a:rPr>
              <a:t>短视频的“种草</a:t>
            </a:r>
            <a:r>
              <a:rPr lang="en-US" altLang="zh-CN" sz="1800" kern="100" dirty="0">
                <a:effectLst/>
                <a:ea typeface="宋体" panose="02010600030101010101" pitchFamily="2" charset="-122"/>
                <a:cs typeface="宋体" panose="02010600030101010101" pitchFamily="2" charset="-122"/>
              </a:rPr>
              <a:t>+</a:t>
            </a:r>
            <a:r>
              <a:rPr lang="zh-CN" altLang="zh-CN" sz="1800" kern="100" dirty="0">
                <a:effectLst/>
                <a:ea typeface="宋体" panose="02010600030101010101" pitchFamily="2" charset="-122"/>
                <a:cs typeface="宋体" panose="02010600030101010101" pitchFamily="2" charset="-122"/>
              </a:rPr>
              <a:t>转化”营销价值</a:t>
            </a:r>
            <a:r>
              <a:rPr lang="zh-CN" altLang="zh-CN" dirty="0">
                <a:effectLst/>
              </a:rPr>
              <a:t> </a:t>
            </a:r>
            <a:endParaRPr lang="zh-CN" altLang="en-US" dirty="0"/>
          </a:p>
        </p:txBody>
      </p:sp>
    </p:spTree>
    <p:extLst>
      <p:ext uri="{BB962C8B-B14F-4D97-AF65-F5344CB8AC3E}">
        <p14:creationId xmlns:p14="http://schemas.microsoft.com/office/powerpoint/2010/main" val="104321449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6841B678-0635-4234-9883-E2B21EC1AF5C}"/>
              </a:ext>
            </a:extLst>
          </p:cNvPr>
          <p:cNvGrpSpPr/>
          <p:nvPr/>
        </p:nvGrpSpPr>
        <p:grpSpPr>
          <a:xfrm>
            <a:off x="1039779" y="2500672"/>
            <a:ext cx="2334293" cy="1575644"/>
            <a:chOff x="894107" y="2413337"/>
            <a:chExt cx="2334293" cy="1575644"/>
          </a:xfrm>
        </p:grpSpPr>
        <p:sp>
          <p:nvSpPr>
            <p:cNvPr id="18" name="文本框 17">
              <a:extLst>
                <a:ext uri="{FF2B5EF4-FFF2-40B4-BE49-F238E27FC236}">
                  <a16:creationId xmlns:a16="http://schemas.microsoft.com/office/drawing/2014/main" xmlns="" id="{3752F2AD-402E-42FE-8EA7-ED1CD88460DE}"/>
                </a:ext>
              </a:extLst>
            </p:cNvPr>
            <p:cNvSpPr txBox="1"/>
            <p:nvPr/>
          </p:nvSpPr>
          <p:spPr>
            <a:xfrm>
              <a:off x="894107" y="3465761"/>
              <a:ext cx="2334293" cy="523220"/>
            </a:xfrm>
            <a:prstGeom prst="rect">
              <a:avLst/>
            </a:prstGeom>
            <a:noFill/>
            <a:effectLst/>
          </p:spPr>
          <p:txBody>
            <a:bodyPr wrap="none" rtlCol="0">
              <a:spAutoFit/>
            </a:bodyPr>
            <a:lstStyle/>
            <a:p>
              <a:pPr algn="ctr"/>
              <a:r>
                <a:rPr lang="en-US" altLang="zh-CN" sz="2800" b="1" dirty="0">
                  <a:solidFill>
                    <a:schemeClr val="tx1">
                      <a:lumMod val="65000"/>
                      <a:lumOff val="35000"/>
                    </a:schemeClr>
                  </a:solidFill>
                  <a:latin typeface="Kartika" panose="02020503030404060203" pitchFamily="18" charset="0"/>
                  <a:ea typeface="方正姚体" panose="02010601030101010101" pitchFamily="2" charset="-122"/>
                  <a:cs typeface="Kartika" panose="02020503030404060203" pitchFamily="18" charset="0"/>
                </a:rPr>
                <a:t>CONTENTS</a:t>
              </a:r>
            </a:p>
          </p:txBody>
        </p:sp>
        <p:sp>
          <p:nvSpPr>
            <p:cNvPr id="19" name="文本框 1">
              <a:extLst>
                <a:ext uri="{FF2B5EF4-FFF2-40B4-BE49-F238E27FC236}">
                  <a16:creationId xmlns:a16="http://schemas.microsoft.com/office/drawing/2014/main" xmlns="" id="{CE3D2720-C14F-4A3F-9020-A197A3E30B29}"/>
                </a:ext>
              </a:extLst>
            </p:cNvPr>
            <p:cNvSpPr>
              <a:spLocks noChangeArrowheads="1"/>
            </p:cNvSpPr>
            <p:nvPr/>
          </p:nvSpPr>
          <p:spPr bwMode="auto">
            <a:xfrm>
              <a:off x="970249" y="2413337"/>
              <a:ext cx="21820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000" b="1" dirty="0">
                  <a:solidFill>
                    <a:srgbClr val="EE464C"/>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en-US" altLang="en-US" sz="6000" b="1" dirty="0">
                <a:solidFill>
                  <a:srgbClr val="EE464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a:extLst>
              <a:ext uri="{FF2B5EF4-FFF2-40B4-BE49-F238E27FC236}">
                <a16:creationId xmlns:a16="http://schemas.microsoft.com/office/drawing/2014/main" xmlns="" id="{C2223C26-8C7B-4429-A7F0-8544DABEB5B8}"/>
              </a:ext>
            </a:extLst>
          </p:cNvPr>
          <p:cNvGrpSpPr/>
          <p:nvPr/>
        </p:nvGrpSpPr>
        <p:grpSpPr>
          <a:xfrm>
            <a:off x="9654115" y="3809999"/>
            <a:ext cx="2541060" cy="3048001"/>
            <a:chOff x="8187714" y="2051051"/>
            <a:chExt cx="4007461" cy="4806950"/>
          </a:xfrm>
        </p:grpSpPr>
        <p:sp>
          <p:nvSpPr>
            <p:cNvPr id="26" name="平行四边形 48">
              <a:extLst>
                <a:ext uri="{FF2B5EF4-FFF2-40B4-BE49-F238E27FC236}">
                  <a16:creationId xmlns:a16="http://schemas.microsoft.com/office/drawing/2014/main" xmlns="" id="{B16BA12B-69BF-4E19-B00A-984D8D0DFC8B}"/>
                </a:ext>
              </a:extLst>
            </p:cNvPr>
            <p:cNvSpPr/>
            <p:nvPr/>
          </p:nvSpPr>
          <p:spPr>
            <a:xfrm rot="10800000">
              <a:off x="9042681" y="3121025"/>
              <a:ext cx="3152493" cy="3736974"/>
            </a:xfrm>
            <a:custGeom>
              <a:avLst/>
              <a:gdLst>
                <a:gd name="connsiteX0" fmla="*/ 0 w 5818688"/>
                <a:gd name="connsiteY0" fmla="*/ 4440476 h 4440476"/>
                <a:gd name="connsiteX1" fmla="*/ 3746652 w 5818688"/>
                <a:gd name="connsiteY1" fmla="*/ 0 h 4440476"/>
                <a:gd name="connsiteX2" fmla="*/ 5818688 w 5818688"/>
                <a:gd name="connsiteY2" fmla="*/ 0 h 4440476"/>
                <a:gd name="connsiteX3" fmla="*/ 2072036 w 5818688"/>
                <a:gd name="connsiteY3" fmla="*/ 4440476 h 4440476"/>
                <a:gd name="connsiteX4" fmla="*/ 0 w 5818688"/>
                <a:gd name="connsiteY4" fmla="*/ 4440476 h 4440476"/>
                <a:gd name="connsiteX0" fmla="*/ 0 w 5818688"/>
                <a:gd name="connsiteY0" fmla="*/ 4440476 h 4440476"/>
                <a:gd name="connsiteX1" fmla="*/ 3746652 w 5818688"/>
                <a:gd name="connsiteY1" fmla="*/ 0 h 4440476"/>
                <a:gd name="connsiteX2" fmla="*/ 5818688 w 5818688"/>
                <a:gd name="connsiteY2" fmla="*/ 0 h 4440476"/>
                <a:gd name="connsiteX3" fmla="*/ 2666195 w 5818688"/>
                <a:gd name="connsiteY3" fmla="*/ 3736974 h 4440476"/>
                <a:gd name="connsiteX4" fmla="*/ 2072036 w 5818688"/>
                <a:gd name="connsiteY4" fmla="*/ 4440476 h 4440476"/>
                <a:gd name="connsiteX5" fmla="*/ 0 w 5818688"/>
                <a:gd name="connsiteY5" fmla="*/ 4440476 h 4440476"/>
                <a:gd name="connsiteX0" fmla="*/ 0 w 5818688"/>
                <a:gd name="connsiteY0" fmla="*/ 4440476 h 4440476"/>
                <a:gd name="connsiteX1" fmla="*/ 2669370 w 5818688"/>
                <a:gd name="connsiteY1" fmla="*/ 1279524 h 4440476"/>
                <a:gd name="connsiteX2" fmla="*/ 3746652 w 5818688"/>
                <a:gd name="connsiteY2" fmla="*/ 0 h 4440476"/>
                <a:gd name="connsiteX3" fmla="*/ 5818688 w 5818688"/>
                <a:gd name="connsiteY3" fmla="*/ 0 h 4440476"/>
                <a:gd name="connsiteX4" fmla="*/ 2666195 w 5818688"/>
                <a:gd name="connsiteY4" fmla="*/ 3736974 h 4440476"/>
                <a:gd name="connsiteX5" fmla="*/ 2072036 w 5818688"/>
                <a:gd name="connsiteY5" fmla="*/ 4440476 h 4440476"/>
                <a:gd name="connsiteX6" fmla="*/ 0 w 5818688"/>
                <a:gd name="connsiteY6" fmla="*/ 4440476 h 4440476"/>
                <a:gd name="connsiteX0" fmla="*/ 0 w 5818688"/>
                <a:gd name="connsiteY0" fmla="*/ 4440476 h 4440476"/>
                <a:gd name="connsiteX1" fmla="*/ 2669370 w 5818688"/>
                <a:gd name="connsiteY1" fmla="*/ 1279524 h 4440476"/>
                <a:gd name="connsiteX2" fmla="*/ 3746652 w 5818688"/>
                <a:gd name="connsiteY2" fmla="*/ 0 h 4440476"/>
                <a:gd name="connsiteX3" fmla="*/ 5818688 w 5818688"/>
                <a:gd name="connsiteY3" fmla="*/ 0 h 4440476"/>
                <a:gd name="connsiteX4" fmla="*/ 2666195 w 5818688"/>
                <a:gd name="connsiteY4" fmla="*/ 3736974 h 4440476"/>
                <a:gd name="connsiteX5" fmla="*/ 0 w 5818688"/>
                <a:gd name="connsiteY5" fmla="*/ 4440476 h 4440476"/>
                <a:gd name="connsiteX0" fmla="*/ 0 w 3152493"/>
                <a:gd name="connsiteY0" fmla="*/ 3736974 h 3736974"/>
                <a:gd name="connsiteX1" fmla="*/ 3175 w 3152493"/>
                <a:gd name="connsiteY1" fmla="*/ 1279524 h 3736974"/>
                <a:gd name="connsiteX2" fmla="*/ 1080457 w 3152493"/>
                <a:gd name="connsiteY2" fmla="*/ 0 h 3736974"/>
                <a:gd name="connsiteX3" fmla="*/ 3152493 w 3152493"/>
                <a:gd name="connsiteY3" fmla="*/ 0 h 3736974"/>
                <a:gd name="connsiteX4" fmla="*/ 0 w 3152493"/>
                <a:gd name="connsiteY4" fmla="*/ 3736974 h 373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493" h="3736974">
                  <a:moveTo>
                    <a:pt x="0" y="3736974"/>
                  </a:moveTo>
                  <a:cubicBezTo>
                    <a:pt x="1058" y="2917824"/>
                    <a:pt x="2117" y="2098674"/>
                    <a:pt x="3175" y="1279524"/>
                  </a:cubicBezTo>
                  <a:lnTo>
                    <a:pt x="1080457" y="0"/>
                  </a:lnTo>
                  <a:lnTo>
                    <a:pt x="3152493" y="0"/>
                  </a:lnTo>
                  <a:lnTo>
                    <a:pt x="0" y="3736974"/>
                  </a:lnTo>
                  <a:close/>
                </a:path>
              </a:pathLst>
            </a:cu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平行四边形 49">
              <a:extLst>
                <a:ext uri="{FF2B5EF4-FFF2-40B4-BE49-F238E27FC236}">
                  <a16:creationId xmlns:a16="http://schemas.microsoft.com/office/drawing/2014/main" xmlns="" id="{1ED582C6-1615-4DF9-A5FC-537FE1E0B2F0}"/>
                </a:ext>
              </a:extLst>
            </p:cNvPr>
            <p:cNvSpPr/>
            <p:nvPr/>
          </p:nvSpPr>
          <p:spPr>
            <a:xfrm rot="10800000">
              <a:off x="8187714" y="2051051"/>
              <a:ext cx="4007461" cy="4806950"/>
            </a:xfrm>
            <a:custGeom>
              <a:avLst/>
              <a:gdLst>
                <a:gd name="connsiteX0" fmla="*/ 0 w 5818689"/>
                <a:gd name="connsiteY0" fmla="*/ 6344431 h 6344431"/>
                <a:gd name="connsiteX1" fmla="*/ 5290527 w 5818689"/>
                <a:gd name="connsiteY1" fmla="*/ 0 h 6344431"/>
                <a:gd name="connsiteX2" fmla="*/ 5818689 w 5818689"/>
                <a:gd name="connsiteY2" fmla="*/ 0 h 6344431"/>
                <a:gd name="connsiteX3" fmla="*/ 528162 w 5818689"/>
                <a:gd name="connsiteY3" fmla="*/ 6344431 h 6344431"/>
                <a:gd name="connsiteX4" fmla="*/ 0 w 5818689"/>
                <a:gd name="connsiteY4" fmla="*/ 6344431 h 6344431"/>
                <a:gd name="connsiteX0" fmla="*/ 0 w 5818689"/>
                <a:gd name="connsiteY0" fmla="*/ 6344431 h 6344431"/>
                <a:gd name="connsiteX1" fmla="*/ 5290527 w 5818689"/>
                <a:gd name="connsiteY1" fmla="*/ 0 h 6344431"/>
                <a:gd name="connsiteX2" fmla="*/ 5818689 w 5818689"/>
                <a:gd name="connsiteY2" fmla="*/ 0 h 6344431"/>
                <a:gd name="connsiteX3" fmla="*/ 1817578 w 5818689"/>
                <a:gd name="connsiteY3" fmla="*/ 4806950 h 6344431"/>
                <a:gd name="connsiteX4" fmla="*/ 528162 w 5818689"/>
                <a:gd name="connsiteY4" fmla="*/ 6344431 h 6344431"/>
                <a:gd name="connsiteX5" fmla="*/ 0 w 5818689"/>
                <a:gd name="connsiteY5" fmla="*/ 6344431 h 6344431"/>
                <a:gd name="connsiteX0" fmla="*/ 0 w 5818689"/>
                <a:gd name="connsiteY0" fmla="*/ 6344431 h 6344431"/>
                <a:gd name="connsiteX1" fmla="*/ 1811228 w 5818689"/>
                <a:gd name="connsiteY1" fmla="*/ 4171950 h 6344431"/>
                <a:gd name="connsiteX2" fmla="*/ 5290527 w 5818689"/>
                <a:gd name="connsiteY2" fmla="*/ 0 h 6344431"/>
                <a:gd name="connsiteX3" fmla="*/ 5818689 w 5818689"/>
                <a:gd name="connsiteY3" fmla="*/ 0 h 6344431"/>
                <a:gd name="connsiteX4" fmla="*/ 1817578 w 5818689"/>
                <a:gd name="connsiteY4" fmla="*/ 4806950 h 6344431"/>
                <a:gd name="connsiteX5" fmla="*/ 528162 w 5818689"/>
                <a:gd name="connsiteY5" fmla="*/ 6344431 h 6344431"/>
                <a:gd name="connsiteX6" fmla="*/ 0 w 5818689"/>
                <a:gd name="connsiteY6" fmla="*/ 6344431 h 6344431"/>
                <a:gd name="connsiteX0" fmla="*/ 0 w 5818689"/>
                <a:gd name="connsiteY0" fmla="*/ 6344431 h 6344431"/>
                <a:gd name="connsiteX1" fmla="*/ 1811228 w 5818689"/>
                <a:gd name="connsiteY1" fmla="*/ 4171950 h 6344431"/>
                <a:gd name="connsiteX2" fmla="*/ 5290527 w 5818689"/>
                <a:gd name="connsiteY2" fmla="*/ 0 h 6344431"/>
                <a:gd name="connsiteX3" fmla="*/ 5818689 w 5818689"/>
                <a:gd name="connsiteY3" fmla="*/ 0 h 6344431"/>
                <a:gd name="connsiteX4" fmla="*/ 1817578 w 5818689"/>
                <a:gd name="connsiteY4" fmla="*/ 4806950 h 6344431"/>
                <a:gd name="connsiteX5" fmla="*/ 0 w 5818689"/>
                <a:gd name="connsiteY5" fmla="*/ 6344431 h 6344431"/>
                <a:gd name="connsiteX0" fmla="*/ 6350 w 4007461"/>
                <a:gd name="connsiteY0" fmla="*/ 4806950 h 4806950"/>
                <a:gd name="connsiteX1" fmla="*/ 0 w 4007461"/>
                <a:gd name="connsiteY1" fmla="*/ 4171950 h 4806950"/>
                <a:gd name="connsiteX2" fmla="*/ 3479299 w 4007461"/>
                <a:gd name="connsiteY2" fmla="*/ 0 h 4806950"/>
                <a:gd name="connsiteX3" fmla="*/ 4007461 w 4007461"/>
                <a:gd name="connsiteY3" fmla="*/ 0 h 4806950"/>
                <a:gd name="connsiteX4" fmla="*/ 6350 w 4007461"/>
                <a:gd name="connsiteY4" fmla="*/ 4806950 h 480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461" h="4806950">
                  <a:moveTo>
                    <a:pt x="6350" y="4806950"/>
                  </a:moveTo>
                  <a:cubicBezTo>
                    <a:pt x="4233" y="4595283"/>
                    <a:pt x="2117" y="4383617"/>
                    <a:pt x="0" y="4171950"/>
                  </a:cubicBezTo>
                  <a:lnTo>
                    <a:pt x="3479299" y="0"/>
                  </a:lnTo>
                  <a:lnTo>
                    <a:pt x="4007461" y="0"/>
                  </a:lnTo>
                  <a:lnTo>
                    <a:pt x="6350" y="4806950"/>
                  </a:lnTo>
                  <a:close/>
                </a:path>
              </a:pathLst>
            </a:custGeom>
            <a:solidFill>
              <a:srgbClr val="FA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3" name="组合 32">
            <a:extLst>
              <a:ext uri="{FF2B5EF4-FFF2-40B4-BE49-F238E27FC236}">
                <a16:creationId xmlns:a16="http://schemas.microsoft.com/office/drawing/2014/main" xmlns="" id="{A984866E-F3EA-4424-B966-DE5D728AF58E}"/>
              </a:ext>
            </a:extLst>
          </p:cNvPr>
          <p:cNvGrpSpPr/>
          <p:nvPr/>
        </p:nvGrpSpPr>
        <p:grpSpPr>
          <a:xfrm flipH="1" flipV="1">
            <a:off x="0" y="0"/>
            <a:ext cx="2541060" cy="3048001"/>
            <a:chOff x="8187714" y="2051051"/>
            <a:chExt cx="4007461" cy="4806950"/>
          </a:xfrm>
        </p:grpSpPr>
        <p:sp>
          <p:nvSpPr>
            <p:cNvPr id="34" name="平行四边形 48">
              <a:extLst>
                <a:ext uri="{FF2B5EF4-FFF2-40B4-BE49-F238E27FC236}">
                  <a16:creationId xmlns:a16="http://schemas.microsoft.com/office/drawing/2014/main" xmlns="" id="{EEF088EF-2644-48FD-B062-6FD22EF8AFC2}"/>
                </a:ext>
              </a:extLst>
            </p:cNvPr>
            <p:cNvSpPr/>
            <p:nvPr/>
          </p:nvSpPr>
          <p:spPr>
            <a:xfrm rot="10800000">
              <a:off x="9042681" y="3121025"/>
              <a:ext cx="3152493" cy="3736974"/>
            </a:xfrm>
            <a:custGeom>
              <a:avLst/>
              <a:gdLst>
                <a:gd name="connsiteX0" fmla="*/ 0 w 5818688"/>
                <a:gd name="connsiteY0" fmla="*/ 4440476 h 4440476"/>
                <a:gd name="connsiteX1" fmla="*/ 3746652 w 5818688"/>
                <a:gd name="connsiteY1" fmla="*/ 0 h 4440476"/>
                <a:gd name="connsiteX2" fmla="*/ 5818688 w 5818688"/>
                <a:gd name="connsiteY2" fmla="*/ 0 h 4440476"/>
                <a:gd name="connsiteX3" fmla="*/ 2072036 w 5818688"/>
                <a:gd name="connsiteY3" fmla="*/ 4440476 h 4440476"/>
                <a:gd name="connsiteX4" fmla="*/ 0 w 5818688"/>
                <a:gd name="connsiteY4" fmla="*/ 4440476 h 4440476"/>
                <a:gd name="connsiteX0" fmla="*/ 0 w 5818688"/>
                <a:gd name="connsiteY0" fmla="*/ 4440476 h 4440476"/>
                <a:gd name="connsiteX1" fmla="*/ 3746652 w 5818688"/>
                <a:gd name="connsiteY1" fmla="*/ 0 h 4440476"/>
                <a:gd name="connsiteX2" fmla="*/ 5818688 w 5818688"/>
                <a:gd name="connsiteY2" fmla="*/ 0 h 4440476"/>
                <a:gd name="connsiteX3" fmla="*/ 2666195 w 5818688"/>
                <a:gd name="connsiteY3" fmla="*/ 3736974 h 4440476"/>
                <a:gd name="connsiteX4" fmla="*/ 2072036 w 5818688"/>
                <a:gd name="connsiteY4" fmla="*/ 4440476 h 4440476"/>
                <a:gd name="connsiteX5" fmla="*/ 0 w 5818688"/>
                <a:gd name="connsiteY5" fmla="*/ 4440476 h 4440476"/>
                <a:gd name="connsiteX0" fmla="*/ 0 w 5818688"/>
                <a:gd name="connsiteY0" fmla="*/ 4440476 h 4440476"/>
                <a:gd name="connsiteX1" fmla="*/ 2669370 w 5818688"/>
                <a:gd name="connsiteY1" fmla="*/ 1279524 h 4440476"/>
                <a:gd name="connsiteX2" fmla="*/ 3746652 w 5818688"/>
                <a:gd name="connsiteY2" fmla="*/ 0 h 4440476"/>
                <a:gd name="connsiteX3" fmla="*/ 5818688 w 5818688"/>
                <a:gd name="connsiteY3" fmla="*/ 0 h 4440476"/>
                <a:gd name="connsiteX4" fmla="*/ 2666195 w 5818688"/>
                <a:gd name="connsiteY4" fmla="*/ 3736974 h 4440476"/>
                <a:gd name="connsiteX5" fmla="*/ 2072036 w 5818688"/>
                <a:gd name="connsiteY5" fmla="*/ 4440476 h 4440476"/>
                <a:gd name="connsiteX6" fmla="*/ 0 w 5818688"/>
                <a:gd name="connsiteY6" fmla="*/ 4440476 h 4440476"/>
                <a:gd name="connsiteX0" fmla="*/ 0 w 5818688"/>
                <a:gd name="connsiteY0" fmla="*/ 4440476 h 4440476"/>
                <a:gd name="connsiteX1" fmla="*/ 2669370 w 5818688"/>
                <a:gd name="connsiteY1" fmla="*/ 1279524 h 4440476"/>
                <a:gd name="connsiteX2" fmla="*/ 3746652 w 5818688"/>
                <a:gd name="connsiteY2" fmla="*/ 0 h 4440476"/>
                <a:gd name="connsiteX3" fmla="*/ 5818688 w 5818688"/>
                <a:gd name="connsiteY3" fmla="*/ 0 h 4440476"/>
                <a:gd name="connsiteX4" fmla="*/ 2666195 w 5818688"/>
                <a:gd name="connsiteY4" fmla="*/ 3736974 h 4440476"/>
                <a:gd name="connsiteX5" fmla="*/ 0 w 5818688"/>
                <a:gd name="connsiteY5" fmla="*/ 4440476 h 4440476"/>
                <a:gd name="connsiteX0" fmla="*/ 0 w 3152493"/>
                <a:gd name="connsiteY0" fmla="*/ 3736974 h 3736974"/>
                <a:gd name="connsiteX1" fmla="*/ 3175 w 3152493"/>
                <a:gd name="connsiteY1" fmla="*/ 1279524 h 3736974"/>
                <a:gd name="connsiteX2" fmla="*/ 1080457 w 3152493"/>
                <a:gd name="connsiteY2" fmla="*/ 0 h 3736974"/>
                <a:gd name="connsiteX3" fmla="*/ 3152493 w 3152493"/>
                <a:gd name="connsiteY3" fmla="*/ 0 h 3736974"/>
                <a:gd name="connsiteX4" fmla="*/ 0 w 3152493"/>
                <a:gd name="connsiteY4" fmla="*/ 3736974 h 373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493" h="3736974">
                  <a:moveTo>
                    <a:pt x="0" y="3736974"/>
                  </a:moveTo>
                  <a:cubicBezTo>
                    <a:pt x="1058" y="2917824"/>
                    <a:pt x="2117" y="2098674"/>
                    <a:pt x="3175" y="1279524"/>
                  </a:cubicBezTo>
                  <a:lnTo>
                    <a:pt x="1080457" y="0"/>
                  </a:lnTo>
                  <a:lnTo>
                    <a:pt x="3152493" y="0"/>
                  </a:lnTo>
                  <a:lnTo>
                    <a:pt x="0" y="3736974"/>
                  </a:lnTo>
                  <a:close/>
                </a:path>
              </a:pathLst>
            </a:cu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平行四边形 49">
              <a:extLst>
                <a:ext uri="{FF2B5EF4-FFF2-40B4-BE49-F238E27FC236}">
                  <a16:creationId xmlns:a16="http://schemas.microsoft.com/office/drawing/2014/main" xmlns="" id="{0A919EF0-50D5-4A4A-A879-58B1752525C4}"/>
                </a:ext>
              </a:extLst>
            </p:cNvPr>
            <p:cNvSpPr/>
            <p:nvPr/>
          </p:nvSpPr>
          <p:spPr>
            <a:xfrm rot="10800000">
              <a:off x="8187714" y="2051051"/>
              <a:ext cx="4007461" cy="4806950"/>
            </a:xfrm>
            <a:custGeom>
              <a:avLst/>
              <a:gdLst>
                <a:gd name="connsiteX0" fmla="*/ 0 w 5818689"/>
                <a:gd name="connsiteY0" fmla="*/ 6344431 h 6344431"/>
                <a:gd name="connsiteX1" fmla="*/ 5290527 w 5818689"/>
                <a:gd name="connsiteY1" fmla="*/ 0 h 6344431"/>
                <a:gd name="connsiteX2" fmla="*/ 5818689 w 5818689"/>
                <a:gd name="connsiteY2" fmla="*/ 0 h 6344431"/>
                <a:gd name="connsiteX3" fmla="*/ 528162 w 5818689"/>
                <a:gd name="connsiteY3" fmla="*/ 6344431 h 6344431"/>
                <a:gd name="connsiteX4" fmla="*/ 0 w 5818689"/>
                <a:gd name="connsiteY4" fmla="*/ 6344431 h 6344431"/>
                <a:gd name="connsiteX0" fmla="*/ 0 w 5818689"/>
                <a:gd name="connsiteY0" fmla="*/ 6344431 h 6344431"/>
                <a:gd name="connsiteX1" fmla="*/ 5290527 w 5818689"/>
                <a:gd name="connsiteY1" fmla="*/ 0 h 6344431"/>
                <a:gd name="connsiteX2" fmla="*/ 5818689 w 5818689"/>
                <a:gd name="connsiteY2" fmla="*/ 0 h 6344431"/>
                <a:gd name="connsiteX3" fmla="*/ 1817578 w 5818689"/>
                <a:gd name="connsiteY3" fmla="*/ 4806950 h 6344431"/>
                <a:gd name="connsiteX4" fmla="*/ 528162 w 5818689"/>
                <a:gd name="connsiteY4" fmla="*/ 6344431 h 6344431"/>
                <a:gd name="connsiteX5" fmla="*/ 0 w 5818689"/>
                <a:gd name="connsiteY5" fmla="*/ 6344431 h 6344431"/>
                <a:gd name="connsiteX0" fmla="*/ 0 w 5818689"/>
                <a:gd name="connsiteY0" fmla="*/ 6344431 h 6344431"/>
                <a:gd name="connsiteX1" fmla="*/ 1811228 w 5818689"/>
                <a:gd name="connsiteY1" fmla="*/ 4171950 h 6344431"/>
                <a:gd name="connsiteX2" fmla="*/ 5290527 w 5818689"/>
                <a:gd name="connsiteY2" fmla="*/ 0 h 6344431"/>
                <a:gd name="connsiteX3" fmla="*/ 5818689 w 5818689"/>
                <a:gd name="connsiteY3" fmla="*/ 0 h 6344431"/>
                <a:gd name="connsiteX4" fmla="*/ 1817578 w 5818689"/>
                <a:gd name="connsiteY4" fmla="*/ 4806950 h 6344431"/>
                <a:gd name="connsiteX5" fmla="*/ 528162 w 5818689"/>
                <a:gd name="connsiteY5" fmla="*/ 6344431 h 6344431"/>
                <a:gd name="connsiteX6" fmla="*/ 0 w 5818689"/>
                <a:gd name="connsiteY6" fmla="*/ 6344431 h 6344431"/>
                <a:gd name="connsiteX0" fmla="*/ 0 w 5818689"/>
                <a:gd name="connsiteY0" fmla="*/ 6344431 h 6344431"/>
                <a:gd name="connsiteX1" fmla="*/ 1811228 w 5818689"/>
                <a:gd name="connsiteY1" fmla="*/ 4171950 h 6344431"/>
                <a:gd name="connsiteX2" fmla="*/ 5290527 w 5818689"/>
                <a:gd name="connsiteY2" fmla="*/ 0 h 6344431"/>
                <a:gd name="connsiteX3" fmla="*/ 5818689 w 5818689"/>
                <a:gd name="connsiteY3" fmla="*/ 0 h 6344431"/>
                <a:gd name="connsiteX4" fmla="*/ 1817578 w 5818689"/>
                <a:gd name="connsiteY4" fmla="*/ 4806950 h 6344431"/>
                <a:gd name="connsiteX5" fmla="*/ 0 w 5818689"/>
                <a:gd name="connsiteY5" fmla="*/ 6344431 h 6344431"/>
                <a:gd name="connsiteX0" fmla="*/ 6350 w 4007461"/>
                <a:gd name="connsiteY0" fmla="*/ 4806950 h 4806950"/>
                <a:gd name="connsiteX1" fmla="*/ 0 w 4007461"/>
                <a:gd name="connsiteY1" fmla="*/ 4171950 h 4806950"/>
                <a:gd name="connsiteX2" fmla="*/ 3479299 w 4007461"/>
                <a:gd name="connsiteY2" fmla="*/ 0 h 4806950"/>
                <a:gd name="connsiteX3" fmla="*/ 4007461 w 4007461"/>
                <a:gd name="connsiteY3" fmla="*/ 0 h 4806950"/>
                <a:gd name="connsiteX4" fmla="*/ 6350 w 4007461"/>
                <a:gd name="connsiteY4" fmla="*/ 4806950 h 480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461" h="4806950">
                  <a:moveTo>
                    <a:pt x="6350" y="4806950"/>
                  </a:moveTo>
                  <a:cubicBezTo>
                    <a:pt x="4233" y="4595283"/>
                    <a:pt x="2117" y="4383617"/>
                    <a:pt x="0" y="4171950"/>
                  </a:cubicBezTo>
                  <a:lnTo>
                    <a:pt x="3479299" y="0"/>
                  </a:lnTo>
                  <a:lnTo>
                    <a:pt x="4007461" y="0"/>
                  </a:lnTo>
                  <a:lnTo>
                    <a:pt x="6350" y="4806950"/>
                  </a:lnTo>
                  <a:close/>
                </a:path>
              </a:pathLst>
            </a:custGeom>
            <a:solidFill>
              <a:srgbClr val="FA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 name="组合 4">
            <a:extLst>
              <a:ext uri="{FF2B5EF4-FFF2-40B4-BE49-F238E27FC236}">
                <a16:creationId xmlns:a16="http://schemas.microsoft.com/office/drawing/2014/main" xmlns="" id="{46321183-B2AD-4A0F-B16E-FA359F4E70F3}"/>
              </a:ext>
            </a:extLst>
          </p:cNvPr>
          <p:cNvGrpSpPr/>
          <p:nvPr/>
        </p:nvGrpSpPr>
        <p:grpSpPr>
          <a:xfrm rot="16200000" flipV="1">
            <a:off x="288361" y="3418367"/>
            <a:ext cx="3159345" cy="3729444"/>
            <a:chOff x="1603373" y="777103"/>
            <a:chExt cx="4542403" cy="6080893"/>
          </a:xfrm>
        </p:grpSpPr>
        <p:sp>
          <p:nvSpPr>
            <p:cNvPr id="36" name="平行四边形 44">
              <a:extLst>
                <a:ext uri="{FF2B5EF4-FFF2-40B4-BE49-F238E27FC236}">
                  <a16:creationId xmlns:a16="http://schemas.microsoft.com/office/drawing/2014/main" xmlns="" id="{13BD61BA-5D6A-4B04-B693-8276F5964E5E}"/>
                </a:ext>
              </a:extLst>
            </p:cNvPr>
            <p:cNvSpPr/>
            <p:nvPr/>
          </p:nvSpPr>
          <p:spPr>
            <a:xfrm rot="10800000" flipH="1">
              <a:off x="1603373" y="1819677"/>
              <a:ext cx="3578636" cy="4240623"/>
            </a:xfrm>
            <a:custGeom>
              <a:avLst/>
              <a:gdLst>
                <a:gd name="connsiteX0" fmla="*/ 0 w 6066285"/>
                <a:gd name="connsiteY0" fmla="*/ 5035466 h 5035466"/>
                <a:gd name="connsiteX1" fmla="*/ 4248674 w 6066285"/>
                <a:gd name="connsiteY1" fmla="*/ 0 h 5035466"/>
                <a:gd name="connsiteX2" fmla="*/ 6066285 w 6066285"/>
                <a:gd name="connsiteY2" fmla="*/ 0 h 5035466"/>
                <a:gd name="connsiteX3" fmla="*/ 1817611 w 6066285"/>
                <a:gd name="connsiteY3" fmla="*/ 5035466 h 5035466"/>
                <a:gd name="connsiteX4" fmla="*/ 0 w 6066285"/>
                <a:gd name="connsiteY4" fmla="*/ 5035466 h 5035466"/>
                <a:gd name="connsiteX0" fmla="*/ 0 w 6066285"/>
                <a:gd name="connsiteY0" fmla="*/ 5035466 h 5039442"/>
                <a:gd name="connsiteX1" fmla="*/ 4248674 w 6066285"/>
                <a:gd name="connsiteY1" fmla="*/ 0 h 5039442"/>
                <a:gd name="connsiteX2" fmla="*/ 6066285 w 6066285"/>
                <a:gd name="connsiteY2" fmla="*/ 0 h 5039442"/>
                <a:gd name="connsiteX3" fmla="*/ 1817611 w 6066285"/>
                <a:gd name="connsiteY3" fmla="*/ 5035466 h 5039442"/>
                <a:gd name="connsiteX4" fmla="*/ 1294758 w 6066285"/>
                <a:gd name="connsiteY4" fmla="*/ 5039442 h 5039442"/>
                <a:gd name="connsiteX5" fmla="*/ 0 w 6066285"/>
                <a:gd name="connsiteY5" fmla="*/ 5035466 h 5039442"/>
                <a:gd name="connsiteX0" fmla="*/ 0 w 6066285"/>
                <a:gd name="connsiteY0" fmla="*/ 5035466 h 5039442"/>
                <a:gd name="connsiteX1" fmla="*/ 1294758 w 6066285"/>
                <a:gd name="connsiteY1" fmla="*/ 3501155 h 5039442"/>
                <a:gd name="connsiteX2" fmla="*/ 4248674 w 6066285"/>
                <a:gd name="connsiteY2" fmla="*/ 0 h 5039442"/>
                <a:gd name="connsiteX3" fmla="*/ 6066285 w 6066285"/>
                <a:gd name="connsiteY3" fmla="*/ 0 h 5039442"/>
                <a:gd name="connsiteX4" fmla="*/ 1817611 w 6066285"/>
                <a:gd name="connsiteY4" fmla="*/ 5035466 h 5039442"/>
                <a:gd name="connsiteX5" fmla="*/ 1294758 w 6066285"/>
                <a:gd name="connsiteY5" fmla="*/ 5039442 h 5039442"/>
                <a:gd name="connsiteX6" fmla="*/ 0 w 6066285"/>
                <a:gd name="connsiteY6" fmla="*/ 5035466 h 5039442"/>
                <a:gd name="connsiteX0" fmla="*/ 0 w 4771527"/>
                <a:gd name="connsiteY0" fmla="*/ 5039442 h 5039442"/>
                <a:gd name="connsiteX1" fmla="*/ 0 w 4771527"/>
                <a:gd name="connsiteY1" fmla="*/ 3501155 h 5039442"/>
                <a:gd name="connsiteX2" fmla="*/ 2953916 w 4771527"/>
                <a:gd name="connsiteY2" fmla="*/ 0 h 5039442"/>
                <a:gd name="connsiteX3" fmla="*/ 4771527 w 4771527"/>
                <a:gd name="connsiteY3" fmla="*/ 0 h 5039442"/>
                <a:gd name="connsiteX4" fmla="*/ 522853 w 4771527"/>
                <a:gd name="connsiteY4" fmla="*/ 5035466 h 5039442"/>
                <a:gd name="connsiteX5" fmla="*/ 0 w 4771527"/>
                <a:gd name="connsiteY5" fmla="*/ 5039442 h 5039442"/>
                <a:gd name="connsiteX0" fmla="*/ 0 w 4771527"/>
                <a:gd name="connsiteY0" fmla="*/ 5039442 h 5039442"/>
                <a:gd name="connsiteX1" fmla="*/ 0 w 4771527"/>
                <a:gd name="connsiteY1" fmla="*/ 3501155 h 5039442"/>
                <a:gd name="connsiteX2" fmla="*/ 976525 w 4771527"/>
                <a:gd name="connsiteY2" fmla="*/ 2342634 h 5039442"/>
                <a:gd name="connsiteX3" fmla="*/ 2953916 w 4771527"/>
                <a:gd name="connsiteY3" fmla="*/ 0 h 5039442"/>
                <a:gd name="connsiteX4" fmla="*/ 4771527 w 4771527"/>
                <a:gd name="connsiteY4" fmla="*/ 0 h 5039442"/>
                <a:gd name="connsiteX5" fmla="*/ 522853 w 4771527"/>
                <a:gd name="connsiteY5" fmla="*/ 5035466 h 5039442"/>
                <a:gd name="connsiteX6" fmla="*/ 0 w 4771527"/>
                <a:gd name="connsiteY6" fmla="*/ 5039442 h 5039442"/>
                <a:gd name="connsiteX0" fmla="*/ 0 w 4771527"/>
                <a:gd name="connsiteY0" fmla="*/ 5039442 h 5039442"/>
                <a:gd name="connsiteX1" fmla="*/ 0 w 4771527"/>
                <a:gd name="connsiteY1" fmla="*/ 3501155 h 5039442"/>
                <a:gd name="connsiteX2" fmla="*/ 976525 w 4771527"/>
                <a:gd name="connsiteY2" fmla="*/ 2342634 h 5039442"/>
                <a:gd name="connsiteX3" fmla="*/ 2953916 w 4771527"/>
                <a:gd name="connsiteY3" fmla="*/ 0 h 5039442"/>
                <a:gd name="connsiteX4" fmla="*/ 4771527 w 4771527"/>
                <a:gd name="connsiteY4" fmla="*/ 0 h 5039442"/>
                <a:gd name="connsiteX5" fmla="*/ 972889 w 4771527"/>
                <a:gd name="connsiteY5" fmla="*/ 4501321 h 5039442"/>
                <a:gd name="connsiteX6" fmla="*/ 522853 w 4771527"/>
                <a:gd name="connsiteY6" fmla="*/ 5035466 h 5039442"/>
                <a:gd name="connsiteX7" fmla="*/ 0 w 4771527"/>
                <a:gd name="connsiteY7" fmla="*/ 5039442 h 5039442"/>
                <a:gd name="connsiteX0" fmla="*/ 0 w 4771527"/>
                <a:gd name="connsiteY0" fmla="*/ 5039442 h 5039442"/>
                <a:gd name="connsiteX1" fmla="*/ 0 w 4771527"/>
                <a:gd name="connsiteY1" fmla="*/ 3501155 h 5039442"/>
                <a:gd name="connsiteX2" fmla="*/ 976525 w 4771527"/>
                <a:gd name="connsiteY2" fmla="*/ 2342634 h 5039442"/>
                <a:gd name="connsiteX3" fmla="*/ 2953916 w 4771527"/>
                <a:gd name="connsiteY3" fmla="*/ 0 h 5039442"/>
                <a:gd name="connsiteX4" fmla="*/ 4771527 w 4771527"/>
                <a:gd name="connsiteY4" fmla="*/ 0 h 5039442"/>
                <a:gd name="connsiteX5" fmla="*/ 972889 w 4771527"/>
                <a:gd name="connsiteY5" fmla="*/ 4501321 h 5039442"/>
                <a:gd name="connsiteX6" fmla="*/ 0 w 4771527"/>
                <a:gd name="connsiteY6" fmla="*/ 5039442 h 5039442"/>
                <a:gd name="connsiteX0" fmla="*/ 972889 w 4771527"/>
                <a:gd name="connsiteY0" fmla="*/ 4501321 h 4501321"/>
                <a:gd name="connsiteX1" fmla="*/ 0 w 4771527"/>
                <a:gd name="connsiteY1" fmla="*/ 3501155 h 4501321"/>
                <a:gd name="connsiteX2" fmla="*/ 976525 w 4771527"/>
                <a:gd name="connsiteY2" fmla="*/ 2342634 h 4501321"/>
                <a:gd name="connsiteX3" fmla="*/ 2953916 w 4771527"/>
                <a:gd name="connsiteY3" fmla="*/ 0 h 4501321"/>
                <a:gd name="connsiteX4" fmla="*/ 4771527 w 4771527"/>
                <a:gd name="connsiteY4" fmla="*/ 0 h 4501321"/>
                <a:gd name="connsiteX5" fmla="*/ 972889 w 4771527"/>
                <a:gd name="connsiteY5" fmla="*/ 4501321 h 4501321"/>
                <a:gd name="connsiteX0" fmla="*/ 0 w 3798638"/>
                <a:gd name="connsiteY0" fmla="*/ 4501321 h 4501321"/>
                <a:gd name="connsiteX1" fmla="*/ 3636 w 3798638"/>
                <a:gd name="connsiteY1" fmla="*/ 2342634 h 4501321"/>
                <a:gd name="connsiteX2" fmla="*/ 1981027 w 3798638"/>
                <a:gd name="connsiteY2" fmla="*/ 0 h 4501321"/>
                <a:gd name="connsiteX3" fmla="*/ 3798638 w 3798638"/>
                <a:gd name="connsiteY3" fmla="*/ 0 h 4501321"/>
                <a:gd name="connsiteX4" fmla="*/ 0 w 3798638"/>
                <a:gd name="connsiteY4" fmla="*/ 4501321 h 450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38" h="4501321">
                  <a:moveTo>
                    <a:pt x="0" y="4501321"/>
                  </a:moveTo>
                  <a:lnTo>
                    <a:pt x="3636" y="2342634"/>
                  </a:lnTo>
                  <a:lnTo>
                    <a:pt x="1981027" y="0"/>
                  </a:lnTo>
                  <a:lnTo>
                    <a:pt x="3798638" y="0"/>
                  </a:lnTo>
                  <a:lnTo>
                    <a:pt x="0" y="4501321"/>
                  </a:lnTo>
                  <a:close/>
                </a:path>
              </a:pathLst>
            </a:custGeom>
            <a:solidFill>
              <a:srgbClr val="EE464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45">
              <a:extLst>
                <a:ext uri="{FF2B5EF4-FFF2-40B4-BE49-F238E27FC236}">
                  <a16:creationId xmlns:a16="http://schemas.microsoft.com/office/drawing/2014/main" xmlns="" id="{F6222438-0D57-4BAD-95A0-000C3BB4E2B6}"/>
                </a:ext>
              </a:extLst>
            </p:cNvPr>
            <p:cNvSpPr/>
            <p:nvPr/>
          </p:nvSpPr>
          <p:spPr>
            <a:xfrm rot="10800000" flipH="1">
              <a:off x="1606800" y="777103"/>
              <a:ext cx="3186068" cy="3783248"/>
            </a:xfrm>
            <a:custGeom>
              <a:avLst/>
              <a:gdLst>
                <a:gd name="connsiteX0" fmla="*/ 0 w 4874153"/>
                <a:gd name="connsiteY0" fmla="*/ 4045908 h 4045908"/>
                <a:gd name="connsiteX1" fmla="*/ 3413735 w 4874153"/>
                <a:gd name="connsiteY1" fmla="*/ 0 h 4045908"/>
                <a:gd name="connsiteX2" fmla="*/ 4874153 w 4874153"/>
                <a:gd name="connsiteY2" fmla="*/ 0 h 4045908"/>
                <a:gd name="connsiteX3" fmla="*/ 1460418 w 4874153"/>
                <a:gd name="connsiteY3" fmla="*/ 4045908 h 4045908"/>
                <a:gd name="connsiteX4" fmla="*/ 0 w 4874153"/>
                <a:gd name="connsiteY4" fmla="*/ 4045908 h 4045908"/>
                <a:gd name="connsiteX0" fmla="*/ 0 w 4874153"/>
                <a:gd name="connsiteY0" fmla="*/ 4045908 h 4045908"/>
                <a:gd name="connsiteX1" fmla="*/ 498612 w 4874153"/>
                <a:gd name="connsiteY1" fmla="*/ 3452975 h 4045908"/>
                <a:gd name="connsiteX2" fmla="*/ 3413735 w 4874153"/>
                <a:gd name="connsiteY2" fmla="*/ 0 h 4045908"/>
                <a:gd name="connsiteX3" fmla="*/ 4874153 w 4874153"/>
                <a:gd name="connsiteY3" fmla="*/ 0 h 4045908"/>
                <a:gd name="connsiteX4" fmla="*/ 1460418 w 4874153"/>
                <a:gd name="connsiteY4" fmla="*/ 4045908 h 4045908"/>
                <a:gd name="connsiteX5" fmla="*/ 0 w 4874153"/>
                <a:gd name="connsiteY5" fmla="*/ 4045908 h 4045908"/>
                <a:gd name="connsiteX0" fmla="*/ 0 w 4874153"/>
                <a:gd name="connsiteY0" fmla="*/ 4045908 h 4052256"/>
                <a:gd name="connsiteX1" fmla="*/ 492262 w 4874153"/>
                <a:gd name="connsiteY1" fmla="*/ 4052256 h 4052256"/>
                <a:gd name="connsiteX2" fmla="*/ 498612 w 4874153"/>
                <a:gd name="connsiteY2" fmla="*/ 3452975 h 4052256"/>
                <a:gd name="connsiteX3" fmla="*/ 3413735 w 4874153"/>
                <a:gd name="connsiteY3" fmla="*/ 0 h 4052256"/>
                <a:gd name="connsiteX4" fmla="*/ 4874153 w 4874153"/>
                <a:gd name="connsiteY4" fmla="*/ 0 h 4052256"/>
                <a:gd name="connsiteX5" fmla="*/ 1460418 w 4874153"/>
                <a:gd name="connsiteY5" fmla="*/ 4045908 h 4052256"/>
                <a:gd name="connsiteX6" fmla="*/ 0 w 4874153"/>
                <a:gd name="connsiteY6" fmla="*/ 4045908 h 4052256"/>
                <a:gd name="connsiteX0" fmla="*/ 0 w 4874153"/>
                <a:gd name="connsiteY0" fmla="*/ 4045908 h 4052256"/>
                <a:gd name="connsiteX1" fmla="*/ 6487 w 4874153"/>
                <a:gd name="connsiteY1" fmla="*/ 4049081 h 4052256"/>
                <a:gd name="connsiteX2" fmla="*/ 492262 w 4874153"/>
                <a:gd name="connsiteY2" fmla="*/ 4052256 h 4052256"/>
                <a:gd name="connsiteX3" fmla="*/ 498612 w 4874153"/>
                <a:gd name="connsiteY3" fmla="*/ 3452975 h 4052256"/>
                <a:gd name="connsiteX4" fmla="*/ 3413735 w 4874153"/>
                <a:gd name="connsiteY4" fmla="*/ 0 h 4052256"/>
                <a:gd name="connsiteX5" fmla="*/ 4874153 w 4874153"/>
                <a:gd name="connsiteY5" fmla="*/ 0 h 4052256"/>
                <a:gd name="connsiteX6" fmla="*/ 1460418 w 4874153"/>
                <a:gd name="connsiteY6" fmla="*/ 4045908 h 4052256"/>
                <a:gd name="connsiteX7" fmla="*/ 0 w 4874153"/>
                <a:gd name="connsiteY7" fmla="*/ 4045908 h 4052256"/>
                <a:gd name="connsiteX0" fmla="*/ 1453931 w 4867666"/>
                <a:gd name="connsiteY0" fmla="*/ 4045908 h 4052256"/>
                <a:gd name="connsiteX1" fmla="*/ 0 w 4867666"/>
                <a:gd name="connsiteY1" fmla="*/ 4049081 h 4052256"/>
                <a:gd name="connsiteX2" fmla="*/ 485775 w 4867666"/>
                <a:gd name="connsiteY2" fmla="*/ 4052256 h 4052256"/>
                <a:gd name="connsiteX3" fmla="*/ 492125 w 4867666"/>
                <a:gd name="connsiteY3" fmla="*/ 3452975 h 4052256"/>
                <a:gd name="connsiteX4" fmla="*/ 3407248 w 4867666"/>
                <a:gd name="connsiteY4" fmla="*/ 0 h 4052256"/>
                <a:gd name="connsiteX5" fmla="*/ 4867666 w 4867666"/>
                <a:gd name="connsiteY5" fmla="*/ 0 h 4052256"/>
                <a:gd name="connsiteX6" fmla="*/ 1453931 w 4867666"/>
                <a:gd name="connsiteY6"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71331 w 4381891"/>
                <a:gd name="connsiteY0" fmla="*/ 4049083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71331 w 4381891"/>
                <a:gd name="connsiteY5" fmla="*/ 4049083 h 4052256"/>
                <a:gd name="connsiteX0" fmla="*/ 965366 w 4375926"/>
                <a:gd name="connsiteY0" fmla="*/ 4049083 h 4049083"/>
                <a:gd name="connsiteX1" fmla="*/ 3560 w 4375926"/>
                <a:gd name="connsiteY1" fmla="*/ 4049081 h 4049083"/>
                <a:gd name="connsiteX2" fmla="*/ 385 w 4375926"/>
                <a:gd name="connsiteY2" fmla="*/ 3452975 h 4049083"/>
                <a:gd name="connsiteX3" fmla="*/ 2915508 w 4375926"/>
                <a:gd name="connsiteY3" fmla="*/ 0 h 4049083"/>
                <a:gd name="connsiteX4" fmla="*/ 4375926 w 4375926"/>
                <a:gd name="connsiteY4" fmla="*/ 0 h 4049083"/>
                <a:gd name="connsiteX5" fmla="*/ 965366 w 4375926"/>
                <a:gd name="connsiteY5" fmla="*/ 4049083 h 4049083"/>
                <a:gd name="connsiteX0" fmla="*/ 968156 w 4378716"/>
                <a:gd name="connsiteY0" fmla="*/ 4049083 h 4049083"/>
                <a:gd name="connsiteX1" fmla="*/ 0 w 4378716"/>
                <a:gd name="connsiteY1" fmla="*/ 404273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981063 w 4378716"/>
                <a:gd name="connsiteY3" fmla="*/ 2294700 h 4049083"/>
                <a:gd name="connsiteX4" fmla="*/ 2918298 w 4378716"/>
                <a:gd name="connsiteY4" fmla="*/ 0 h 4049083"/>
                <a:gd name="connsiteX5" fmla="*/ 4378716 w 4378716"/>
                <a:gd name="connsiteY5" fmla="*/ 0 h 4049083"/>
                <a:gd name="connsiteX6" fmla="*/ 968156 w 4378716"/>
                <a:gd name="connsiteY6" fmla="*/ 4049083 h 4049083"/>
                <a:gd name="connsiteX0" fmla="*/ 986410 w 4378716"/>
                <a:gd name="connsiteY0" fmla="*/ 4030832 h 4049081"/>
                <a:gd name="connsiteX1" fmla="*/ 0 w 4378716"/>
                <a:gd name="connsiteY1" fmla="*/ 4049081 h 4049081"/>
                <a:gd name="connsiteX2" fmla="*/ 794 w 4378716"/>
                <a:gd name="connsiteY2" fmla="*/ 3455356 h 4049081"/>
                <a:gd name="connsiteX3" fmla="*/ 981063 w 4378716"/>
                <a:gd name="connsiteY3" fmla="*/ 2294700 h 4049081"/>
                <a:gd name="connsiteX4" fmla="*/ 2918298 w 4378716"/>
                <a:gd name="connsiteY4" fmla="*/ 0 h 4049081"/>
                <a:gd name="connsiteX5" fmla="*/ 4378716 w 4378716"/>
                <a:gd name="connsiteY5" fmla="*/ 0 h 4049081"/>
                <a:gd name="connsiteX6" fmla="*/ 986410 w 4378716"/>
                <a:gd name="connsiteY6" fmla="*/ 4030832 h 4049081"/>
                <a:gd name="connsiteX0" fmla="*/ 985616 w 4377922"/>
                <a:gd name="connsiteY0" fmla="*/ 4030832 h 4030832"/>
                <a:gd name="connsiteX1" fmla="*/ 0 w 4377922"/>
                <a:gd name="connsiteY1" fmla="*/ 3455356 h 4030832"/>
                <a:gd name="connsiteX2" fmla="*/ 980269 w 4377922"/>
                <a:gd name="connsiteY2" fmla="*/ 2294700 h 4030832"/>
                <a:gd name="connsiteX3" fmla="*/ 2917504 w 4377922"/>
                <a:gd name="connsiteY3" fmla="*/ 0 h 4030832"/>
                <a:gd name="connsiteX4" fmla="*/ 4377922 w 4377922"/>
                <a:gd name="connsiteY4" fmla="*/ 0 h 4030832"/>
                <a:gd name="connsiteX5" fmla="*/ 985616 w 4377922"/>
                <a:gd name="connsiteY5" fmla="*/ 4030832 h 4030832"/>
                <a:gd name="connsiteX0" fmla="*/ 5348 w 3397654"/>
                <a:gd name="connsiteY0" fmla="*/ 4030832 h 4030832"/>
                <a:gd name="connsiteX1" fmla="*/ 1 w 3397654"/>
                <a:gd name="connsiteY1" fmla="*/ 2294700 h 4030832"/>
                <a:gd name="connsiteX2" fmla="*/ 1937236 w 3397654"/>
                <a:gd name="connsiteY2" fmla="*/ 0 h 4030832"/>
                <a:gd name="connsiteX3" fmla="*/ 3397654 w 3397654"/>
                <a:gd name="connsiteY3" fmla="*/ 0 h 4030832"/>
                <a:gd name="connsiteX4" fmla="*/ 5348 w 3397654"/>
                <a:gd name="connsiteY4" fmla="*/ 4030832 h 4030832"/>
                <a:gd name="connsiteX0" fmla="*/ 1693 w 3397652"/>
                <a:gd name="connsiteY0" fmla="*/ 4034486 h 4034486"/>
                <a:gd name="connsiteX1" fmla="*/ -1 w 3397652"/>
                <a:gd name="connsiteY1" fmla="*/ 2294700 h 4034486"/>
                <a:gd name="connsiteX2" fmla="*/ 1937234 w 3397652"/>
                <a:gd name="connsiteY2" fmla="*/ 0 h 4034486"/>
                <a:gd name="connsiteX3" fmla="*/ 3397652 w 3397652"/>
                <a:gd name="connsiteY3" fmla="*/ 0 h 4034486"/>
                <a:gd name="connsiteX4" fmla="*/ 1693 w 3397652"/>
                <a:gd name="connsiteY4" fmla="*/ 4034486 h 403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52" h="4034486">
                  <a:moveTo>
                    <a:pt x="1693" y="4034486"/>
                  </a:moveTo>
                  <a:cubicBezTo>
                    <a:pt x="-89" y="3455775"/>
                    <a:pt x="1781" y="2873411"/>
                    <a:pt x="-1" y="2294700"/>
                  </a:cubicBezTo>
                  <a:lnTo>
                    <a:pt x="1937234" y="0"/>
                  </a:lnTo>
                  <a:lnTo>
                    <a:pt x="3397652" y="0"/>
                  </a:lnTo>
                  <a:lnTo>
                    <a:pt x="1693" y="4034486"/>
                  </a:ln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a:extLst>
                <a:ext uri="{FF2B5EF4-FFF2-40B4-BE49-F238E27FC236}">
                  <a16:creationId xmlns:a16="http://schemas.microsoft.com/office/drawing/2014/main" xmlns="" id="{E575244A-F01B-4EF9-A180-9F7718583B2F}"/>
                </a:ext>
              </a:extLst>
            </p:cNvPr>
            <p:cNvSpPr/>
            <p:nvPr/>
          </p:nvSpPr>
          <p:spPr>
            <a:xfrm rot="10800000" flipH="1">
              <a:off x="3970749" y="5190488"/>
              <a:ext cx="2175027" cy="1667508"/>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xmlns="" id="{A4962DC1-F2F1-41BB-A167-90D9658AB913}"/>
              </a:ext>
            </a:extLst>
          </p:cNvPr>
          <p:cNvGrpSpPr/>
          <p:nvPr/>
        </p:nvGrpSpPr>
        <p:grpSpPr>
          <a:xfrm>
            <a:off x="4942712" y="1112405"/>
            <a:ext cx="3606470" cy="972000"/>
            <a:chOff x="4537526" y="940070"/>
            <a:chExt cx="3606470" cy="972000"/>
          </a:xfrm>
        </p:grpSpPr>
        <p:grpSp>
          <p:nvGrpSpPr>
            <p:cNvPr id="78" name="组合 77">
              <a:extLst>
                <a:ext uri="{FF2B5EF4-FFF2-40B4-BE49-F238E27FC236}">
                  <a16:creationId xmlns:a16="http://schemas.microsoft.com/office/drawing/2014/main" xmlns="" id="{A586DF79-9CAC-4895-A6E6-011FAB257AD0}"/>
                </a:ext>
              </a:extLst>
            </p:cNvPr>
            <p:cNvGrpSpPr/>
            <p:nvPr/>
          </p:nvGrpSpPr>
          <p:grpSpPr>
            <a:xfrm>
              <a:off x="4537526" y="940070"/>
              <a:ext cx="972000" cy="972000"/>
              <a:chOff x="2492372" y="2609850"/>
              <a:chExt cx="1101726" cy="1101726"/>
            </a:xfrm>
          </p:grpSpPr>
          <p:sp>
            <p:nvSpPr>
              <p:cNvPr id="79" name="椭圆 78">
                <a:extLst>
                  <a:ext uri="{FF2B5EF4-FFF2-40B4-BE49-F238E27FC236}">
                    <a16:creationId xmlns:a16="http://schemas.microsoft.com/office/drawing/2014/main" xmlns="" id="{C261A1D0-3295-4A03-BFB9-5A60E5D9C417}"/>
                  </a:ext>
                </a:extLst>
              </p:cNvPr>
              <p:cNvSpPr/>
              <p:nvPr/>
            </p:nvSpPr>
            <p:spPr>
              <a:xfrm>
                <a:off x="2492372" y="2609850"/>
                <a:ext cx="1101726" cy="1101726"/>
              </a:xfrm>
              <a:prstGeom prst="ellipse">
                <a:avLst/>
              </a:prstGeom>
              <a:solidFill>
                <a:srgbClr val="EE464C">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0" name="椭圆 79">
                <a:extLst>
                  <a:ext uri="{FF2B5EF4-FFF2-40B4-BE49-F238E27FC236}">
                    <a16:creationId xmlns:a16="http://schemas.microsoft.com/office/drawing/2014/main" xmlns="" id="{2B7D0292-7424-4FA8-93B2-2418735444A6}"/>
                  </a:ext>
                </a:extLst>
              </p:cNvPr>
              <p:cNvSpPr/>
              <p:nvPr/>
            </p:nvSpPr>
            <p:spPr>
              <a:xfrm>
                <a:off x="2566219" y="2683697"/>
                <a:ext cx="954033" cy="954033"/>
              </a:xfrm>
              <a:prstGeom prst="ellipse">
                <a:avLst/>
              </a:prstGeom>
              <a:solidFill>
                <a:srgbClr val="EE464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p:txBody>
          </p:sp>
        </p:grpSp>
        <p:sp>
          <p:nvSpPr>
            <p:cNvPr id="82" name="文本框 81">
              <a:extLst>
                <a:ext uri="{FF2B5EF4-FFF2-40B4-BE49-F238E27FC236}">
                  <a16:creationId xmlns:a16="http://schemas.microsoft.com/office/drawing/2014/main" xmlns="" id="{3DB4C8A8-4BF6-4B7D-9F4B-4AE57BD1EF92}"/>
                </a:ext>
              </a:extLst>
            </p:cNvPr>
            <p:cNvSpPr txBox="1"/>
            <p:nvPr/>
          </p:nvSpPr>
          <p:spPr>
            <a:xfrm>
              <a:off x="4616454" y="1102905"/>
              <a:ext cx="3527542" cy="646331"/>
            </a:xfrm>
            <a:prstGeom prst="rect">
              <a:avLst/>
            </a:prstGeom>
            <a:noFill/>
          </p:spPr>
          <p:txBody>
            <a:bodyPr wrap="square" rtlCol="0">
              <a:spAutoFit/>
              <a:scene3d>
                <a:camera prst="orthographicFront"/>
                <a:lightRig rig="threePt" dir="t"/>
              </a:scene3d>
              <a:sp3d contourW="12700"/>
            </a:bodyPr>
            <a:lstStyle/>
            <a:p>
              <a:pPr algn="just" fontAlgn="ctr">
                <a:defRPr/>
              </a:pPr>
              <a:r>
                <a:rPr lang="en-US" altLang="zh-CN" sz="3600" b="1" dirty="0">
                  <a:solidFill>
                    <a:schemeClr val="bg1"/>
                  </a:solidFill>
                  <a:latin typeface="Arial" panose="020B0604020202020204" pitchFamily="34" charset="0"/>
                  <a:ea typeface="微软雅黑"/>
                  <a:cs typeface="Arial" panose="020B0604020202020204" pitchFamily="34" charset="0"/>
                </a:rPr>
                <a:t>1.1</a:t>
              </a:r>
              <a:r>
                <a:rPr lang="en-US" altLang="zh-CN" sz="3000" b="1" dirty="0">
                  <a:solidFill>
                    <a:prstClr val="black"/>
                  </a:solidFill>
                  <a:latin typeface="Arial"/>
                  <a:ea typeface="微软雅黑"/>
                </a:rPr>
                <a:t>   </a:t>
              </a:r>
              <a:r>
                <a:rPr lang="zh-CN" altLang="en-US" sz="3000" b="1" dirty="0">
                  <a:solidFill>
                    <a:prstClr val="black"/>
                  </a:solidFill>
                  <a:latin typeface="Arial"/>
                  <a:ea typeface="微软雅黑"/>
                </a:rPr>
                <a:t>什么是短视频</a:t>
              </a:r>
            </a:p>
          </p:txBody>
        </p:sp>
      </p:grpSp>
      <p:grpSp>
        <p:nvGrpSpPr>
          <p:cNvPr id="31" name="组合 30">
            <a:extLst>
              <a:ext uri="{FF2B5EF4-FFF2-40B4-BE49-F238E27FC236}">
                <a16:creationId xmlns:a16="http://schemas.microsoft.com/office/drawing/2014/main" xmlns="" id="{070A83CB-DC32-47FB-94C9-B4F108BB8A69}"/>
              </a:ext>
            </a:extLst>
          </p:cNvPr>
          <p:cNvGrpSpPr/>
          <p:nvPr/>
        </p:nvGrpSpPr>
        <p:grpSpPr>
          <a:xfrm>
            <a:off x="4942712" y="2665264"/>
            <a:ext cx="5845524" cy="972000"/>
            <a:chOff x="4537526" y="940070"/>
            <a:chExt cx="5845524" cy="972000"/>
          </a:xfrm>
        </p:grpSpPr>
        <p:grpSp>
          <p:nvGrpSpPr>
            <p:cNvPr id="32" name="组合 31">
              <a:extLst>
                <a:ext uri="{FF2B5EF4-FFF2-40B4-BE49-F238E27FC236}">
                  <a16:creationId xmlns:a16="http://schemas.microsoft.com/office/drawing/2014/main" xmlns="" id="{37AA95B7-036F-4761-BF02-A6C8320C7BF2}"/>
                </a:ext>
              </a:extLst>
            </p:cNvPr>
            <p:cNvGrpSpPr/>
            <p:nvPr/>
          </p:nvGrpSpPr>
          <p:grpSpPr>
            <a:xfrm>
              <a:off x="4537526" y="940070"/>
              <a:ext cx="972000" cy="972000"/>
              <a:chOff x="2492372" y="2609850"/>
              <a:chExt cx="1101726" cy="1101726"/>
            </a:xfrm>
          </p:grpSpPr>
          <p:sp>
            <p:nvSpPr>
              <p:cNvPr id="40" name="椭圆 39">
                <a:extLst>
                  <a:ext uri="{FF2B5EF4-FFF2-40B4-BE49-F238E27FC236}">
                    <a16:creationId xmlns:a16="http://schemas.microsoft.com/office/drawing/2014/main" xmlns="" id="{530C863F-4C79-4F59-B18B-92C1C6758A45}"/>
                  </a:ext>
                </a:extLst>
              </p:cNvPr>
              <p:cNvSpPr/>
              <p:nvPr/>
            </p:nvSpPr>
            <p:spPr>
              <a:xfrm>
                <a:off x="2492372" y="2609850"/>
                <a:ext cx="1101726" cy="1101726"/>
              </a:xfrm>
              <a:prstGeom prst="ellipse">
                <a:avLst/>
              </a:prstGeom>
              <a:solidFill>
                <a:srgbClr val="EE464C">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椭圆 40">
                <a:extLst>
                  <a:ext uri="{FF2B5EF4-FFF2-40B4-BE49-F238E27FC236}">
                    <a16:creationId xmlns:a16="http://schemas.microsoft.com/office/drawing/2014/main" xmlns="" id="{CD0F11A1-7002-4AE5-B5EA-45A8028C8B38}"/>
                  </a:ext>
                </a:extLst>
              </p:cNvPr>
              <p:cNvSpPr/>
              <p:nvPr/>
            </p:nvSpPr>
            <p:spPr>
              <a:xfrm>
                <a:off x="2566219" y="2683697"/>
                <a:ext cx="954033" cy="954033"/>
              </a:xfrm>
              <a:prstGeom prst="ellipse">
                <a:avLst/>
              </a:prstGeom>
              <a:solidFill>
                <a:srgbClr val="EE464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p:txBody>
          </p:sp>
        </p:grpSp>
        <p:sp>
          <p:nvSpPr>
            <p:cNvPr id="39" name="文本框 38">
              <a:extLst>
                <a:ext uri="{FF2B5EF4-FFF2-40B4-BE49-F238E27FC236}">
                  <a16:creationId xmlns:a16="http://schemas.microsoft.com/office/drawing/2014/main" xmlns="" id="{2D174855-F140-487A-8199-72811E67692A}"/>
                </a:ext>
              </a:extLst>
            </p:cNvPr>
            <p:cNvSpPr txBox="1"/>
            <p:nvPr/>
          </p:nvSpPr>
          <p:spPr>
            <a:xfrm>
              <a:off x="4616453" y="1102905"/>
              <a:ext cx="5766597" cy="646331"/>
            </a:xfrm>
            <a:prstGeom prst="rect">
              <a:avLst/>
            </a:prstGeom>
            <a:noFill/>
          </p:spPr>
          <p:txBody>
            <a:bodyPr wrap="square" rtlCol="0">
              <a:spAutoFit/>
              <a:scene3d>
                <a:camera prst="orthographicFront"/>
                <a:lightRig rig="threePt" dir="t"/>
              </a:scene3d>
              <a:sp3d contourW="12700"/>
            </a:bodyPr>
            <a:lstStyle/>
            <a:p>
              <a:pPr algn="just" fontAlgn="ctr">
                <a:defRPr/>
              </a:pPr>
              <a:r>
                <a:rPr lang="en-US" altLang="zh-CN" sz="3600" b="1" dirty="0">
                  <a:solidFill>
                    <a:schemeClr val="bg1"/>
                  </a:solidFill>
                  <a:latin typeface="Arial" panose="020B0604020202020204" pitchFamily="34" charset="0"/>
                  <a:ea typeface="微软雅黑"/>
                  <a:cs typeface="Arial" panose="020B0604020202020204" pitchFamily="34" charset="0"/>
                </a:rPr>
                <a:t>1.2</a:t>
              </a:r>
              <a:r>
                <a:rPr lang="en-US" altLang="zh-CN" sz="3000" b="1" dirty="0">
                  <a:solidFill>
                    <a:prstClr val="black"/>
                  </a:solidFill>
                  <a:latin typeface="Arial"/>
                  <a:ea typeface="微软雅黑"/>
                </a:rPr>
                <a:t>   </a:t>
              </a:r>
              <a:r>
                <a:rPr lang="zh-CN" altLang="en-US" sz="3000" b="1" dirty="0">
                  <a:solidFill>
                    <a:prstClr val="black"/>
                  </a:solidFill>
                  <a:latin typeface="Arial"/>
                  <a:ea typeface="微软雅黑"/>
                </a:rPr>
                <a:t>短视频获得快速发展的原因</a:t>
              </a:r>
            </a:p>
          </p:txBody>
        </p:sp>
      </p:grpSp>
      <p:grpSp>
        <p:nvGrpSpPr>
          <p:cNvPr id="42" name="组合 41">
            <a:extLst>
              <a:ext uri="{FF2B5EF4-FFF2-40B4-BE49-F238E27FC236}">
                <a16:creationId xmlns:a16="http://schemas.microsoft.com/office/drawing/2014/main" xmlns="" id="{7C4EACD1-7429-49E3-A864-1E2E93D895CC}"/>
              </a:ext>
            </a:extLst>
          </p:cNvPr>
          <p:cNvGrpSpPr/>
          <p:nvPr/>
        </p:nvGrpSpPr>
        <p:grpSpPr>
          <a:xfrm>
            <a:off x="4942712" y="4218123"/>
            <a:ext cx="4296704" cy="972000"/>
            <a:chOff x="4537526" y="940070"/>
            <a:chExt cx="4296704" cy="972000"/>
          </a:xfrm>
        </p:grpSpPr>
        <p:grpSp>
          <p:nvGrpSpPr>
            <p:cNvPr id="43" name="组合 42">
              <a:extLst>
                <a:ext uri="{FF2B5EF4-FFF2-40B4-BE49-F238E27FC236}">
                  <a16:creationId xmlns:a16="http://schemas.microsoft.com/office/drawing/2014/main" xmlns="" id="{C4654713-C96A-4AF5-9D3F-33691EE9C685}"/>
                </a:ext>
              </a:extLst>
            </p:cNvPr>
            <p:cNvGrpSpPr/>
            <p:nvPr/>
          </p:nvGrpSpPr>
          <p:grpSpPr>
            <a:xfrm>
              <a:off x="4537526" y="940070"/>
              <a:ext cx="972000" cy="972000"/>
              <a:chOff x="2492372" y="2609850"/>
              <a:chExt cx="1101726" cy="1101726"/>
            </a:xfrm>
          </p:grpSpPr>
          <p:sp>
            <p:nvSpPr>
              <p:cNvPr id="45" name="椭圆 44">
                <a:extLst>
                  <a:ext uri="{FF2B5EF4-FFF2-40B4-BE49-F238E27FC236}">
                    <a16:creationId xmlns:a16="http://schemas.microsoft.com/office/drawing/2014/main" xmlns="" id="{E45076EB-9AA9-4FAB-9957-C00238464DEE}"/>
                  </a:ext>
                </a:extLst>
              </p:cNvPr>
              <p:cNvSpPr/>
              <p:nvPr/>
            </p:nvSpPr>
            <p:spPr>
              <a:xfrm>
                <a:off x="2492372" y="2609850"/>
                <a:ext cx="1101726" cy="1101726"/>
              </a:xfrm>
              <a:prstGeom prst="ellipse">
                <a:avLst/>
              </a:prstGeom>
              <a:solidFill>
                <a:srgbClr val="EE464C">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6" name="椭圆 45">
                <a:extLst>
                  <a:ext uri="{FF2B5EF4-FFF2-40B4-BE49-F238E27FC236}">
                    <a16:creationId xmlns:a16="http://schemas.microsoft.com/office/drawing/2014/main" xmlns="" id="{B6CC9D9A-B614-4AD8-842F-A4D74C248BD4}"/>
                  </a:ext>
                </a:extLst>
              </p:cNvPr>
              <p:cNvSpPr/>
              <p:nvPr/>
            </p:nvSpPr>
            <p:spPr>
              <a:xfrm>
                <a:off x="2566219" y="2683697"/>
                <a:ext cx="954033" cy="954033"/>
              </a:xfrm>
              <a:prstGeom prst="ellipse">
                <a:avLst/>
              </a:prstGeom>
              <a:solidFill>
                <a:srgbClr val="EE464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p:txBody>
          </p:sp>
        </p:grpSp>
        <p:sp>
          <p:nvSpPr>
            <p:cNvPr id="44" name="文本框 43">
              <a:extLst>
                <a:ext uri="{FF2B5EF4-FFF2-40B4-BE49-F238E27FC236}">
                  <a16:creationId xmlns:a16="http://schemas.microsoft.com/office/drawing/2014/main" xmlns="" id="{864B95FA-D9A6-4C3B-A063-AA5B30591F6E}"/>
                </a:ext>
              </a:extLst>
            </p:cNvPr>
            <p:cNvSpPr txBox="1"/>
            <p:nvPr/>
          </p:nvSpPr>
          <p:spPr>
            <a:xfrm>
              <a:off x="4616453" y="1102905"/>
              <a:ext cx="4217777" cy="646331"/>
            </a:xfrm>
            <a:prstGeom prst="rect">
              <a:avLst/>
            </a:prstGeom>
            <a:noFill/>
          </p:spPr>
          <p:txBody>
            <a:bodyPr wrap="square" rtlCol="0">
              <a:spAutoFit/>
              <a:scene3d>
                <a:camera prst="orthographicFront"/>
                <a:lightRig rig="threePt" dir="t"/>
              </a:scene3d>
              <a:sp3d contourW="12700"/>
            </a:bodyPr>
            <a:lstStyle/>
            <a:p>
              <a:pPr algn="just" fontAlgn="ctr">
                <a:defRPr/>
              </a:pPr>
              <a:r>
                <a:rPr lang="en-US" altLang="zh-CN" sz="3600" b="1" dirty="0">
                  <a:solidFill>
                    <a:schemeClr val="bg1"/>
                  </a:solidFill>
                  <a:latin typeface="Arial" panose="020B0604020202020204" pitchFamily="34" charset="0"/>
                  <a:ea typeface="微软雅黑"/>
                  <a:cs typeface="Arial" panose="020B0604020202020204" pitchFamily="34" charset="0"/>
                </a:rPr>
                <a:t>1.3</a:t>
              </a:r>
              <a:r>
                <a:rPr lang="en-US" altLang="zh-CN" sz="3000" b="1" dirty="0">
                  <a:solidFill>
                    <a:prstClr val="black"/>
                  </a:solidFill>
                  <a:latin typeface="Arial"/>
                  <a:ea typeface="微软雅黑"/>
                </a:rPr>
                <a:t>   </a:t>
              </a:r>
              <a:r>
                <a:rPr lang="zh-CN" altLang="en-US" sz="3000" b="1" dirty="0">
                  <a:solidFill>
                    <a:prstClr val="black"/>
                  </a:solidFill>
                  <a:latin typeface="Arial"/>
                  <a:ea typeface="微软雅黑"/>
                </a:rPr>
                <a:t>短视频平台的类型</a:t>
              </a:r>
            </a:p>
          </p:txBody>
        </p:sp>
      </p:grpSp>
    </p:spTree>
    <p:extLst>
      <p:ext uri="{BB962C8B-B14F-4D97-AF65-F5344CB8AC3E}">
        <p14:creationId xmlns:p14="http://schemas.microsoft.com/office/powerpoint/2010/main" val="1033231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1+#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xmlns="" id="{FD25CB51-D546-A747-B5FB-44077C7350C3}"/>
              </a:ext>
            </a:extLst>
          </p:cNvPr>
          <p:cNvSpPr txBox="1"/>
          <p:nvPr/>
        </p:nvSpPr>
        <p:spPr>
          <a:xfrm>
            <a:off x="1120140" y="2556411"/>
            <a:ext cx="6097978" cy="369332"/>
          </a:xfrm>
          <a:prstGeom prst="rect">
            <a:avLst/>
          </a:prstGeom>
          <a:noFill/>
        </p:spPr>
        <p:txBody>
          <a:bodyPr wrap="square">
            <a:spAutoFit/>
          </a:bodyPr>
          <a:lstStyle/>
          <a:p>
            <a:r>
              <a:rPr lang="en-US" altLang="zh-CN" sz="1800" dirty="0"/>
              <a:t>④</a:t>
            </a:r>
            <a:r>
              <a:rPr lang="zh-CN" altLang="en-US" dirty="0"/>
              <a:t>文化</a:t>
            </a:r>
            <a:r>
              <a:rPr lang="zh-CN" altLang="en-US" sz="1800" dirty="0"/>
              <a:t>价值</a:t>
            </a:r>
          </a:p>
        </p:txBody>
      </p:sp>
      <p:sp>
        <p:nvSpPr>
          <p:cNvPr id="5" name="Rectangle 2">
            <a:extLst>
              <a:ext uri="{FF2B5EF4-FFF2-40B4-BE49-F238E27FC236}">
                <a16:creationId xmlns:a16="http://schemas.microsoft.com/office/drawing/2014/main" xmlns="" id="{82800288-DBA5-9646-9192-DF564FBF575F}"/>
              </a:ext>
            </a:extLst>
          </p:cNvPr>
          <p:cNvSpPr>
            <a:spLocks noChangeArrowheads="1"/>
          </p:cNvSpPr>
          <p:nvPr/>
        </p:nvSpPr>
        <p:spPr bwMode="auto">
          <a:xfrm>
            <a:off x="2685415" y="1793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表格 8">
            <a:extLst>
              <a:ext uri="{FF2B5EF4-FFF2-40B4-BE49-F238E27FC236}">
                <a16:creationId xmlns:a16="http://schemas.microsoft.com/office/drawing/2014/main" xmlns="" id="{45019D00-DBE3-AF41-8F09-093788E7F389}"/>
              </a:ext>
            </a:extLst>
          </p:cNvPr>
          <p:cNvGraphicFramePr>
            <a:graphicFrameLocks noGrp="1"/>
          </p:cNvGraphicFramePr>
          <p:nvPr>
            <p:extLst/>
          </p:nvPr>
        </p:nvGraphicFramePr>
        <p:xfrm>
          <a:off x="2685414" y="2435891"/>
          <a:ext cx="8386445" cy="3741724"/>
        </p:xfrm>
        <a:graphic>
          <a:graphicData uri="http://schemas.openxmlformats.org/drawingml/2006/table">
            <a:tbl>
              <a:tblPr firstRow="1" firstCol="1" bandRow="1"/>
              <a:tblGrid>
                <a:gridCol w="1027394">
                  <a:extLst>
                    <a:ext uri="{9D8B030D-6E8A-4147-A177-3AD203B41FA5}">
                      <a16:colId xmlns:a16="http://schemas.microsoft.com/office/drawing/2014/main" xmlns="" val="3775996416"/>
                    </a:ext>
                  </a:extLst>
                </a:gridCol>
                <a:gridCol w="3527976">
                  <a:extLst>
                    <a:ext uri="{9D8B030D-6E8A-4147-A177-3AD203B41FA5}">
                      <a16:colId xmlns:a16="http://schemas.microsoft.com/office/drawing/2014/main" xmlns="" val="3068306454"/>
                    </a:ext>
                  </a:extLst>
                </a:gridCol>
                <a:gridCol w="3831075">
                  <a:extLst>
                    <a:ext uri="{9D8B030D-6E8A-4147-A177-3AD203B41FA5}">
                      <a16:colId xmlns:a16="http://schemas.microsoft.com/office/drawing/2014/main" xmlns="" val="2218828501"/>
                    </a:ext>
                  </a:extLst>
                </a:gridCol>
              </a:tblGrid>
              <a:tr h="206515">
                <a:tc>
                  <a:txBody>
                    <a:bodyPr/>
                    <a:lstStyle/>
                    <a:p>
                      <a:pPr algn="ctr">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特征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解释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文化价值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3915462"/>
                  </a:ext>
                </a:extLst>
              </a:tr>
              <a:tr h="1337462">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片断性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要在相对短的片断中吸引人的注意力，由于其</a:t>
                      </a:r>
                      <a:r>
                        <a:rPr 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a:t>
                      </a:r>
                      <a:r>
                        <a:rPr 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，往往就追求一种碎片化的、截取的某些瞬间。这些瞬间让人感兴趣的正是其驳杂丰富的内容中的某些具有某种让它的受众感受到吸引力的片断。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片断性正是其适应青少年文化的特色所在。短小的片断并不追求很深的意义，而是让大量的趣味性片断充斥于应用之中，供处于零碎时间中的年轻人不断用刷屏的形态来汲取。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4143784"/>
                  </a:ext>
                </a:extLst>
              </a:tr>
              <a:tr h="1337462">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表演性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需要在其间凸显瞬间所创造的引人注目的某种戏剧性。这往往是一种偶发式、有某种即兴性表演的记录。这些表演形式随意，花样繁多，内容也相当芜杂，往往以模仿流行歌曲或舞蹈等“秀”作为基础。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其中心是一种对于趣味性的追求，一种片断的、瞬间性的“流”状的生活记录“表演性”的展开。大量的短小视频所追求的是某种片刻的“感觉”，其展现的趣味是今天常说的“爽”和“萌”。或让人开心一笑，或让人偶有顿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9281627"/>
                  </a:ext>
                </a:extLst>
              </a:tr>
              <a:tr h="658893">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互动性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观看者的反应通过各种方式形成了一种社交效应，让短视频可以被观看的同时还能够随时被讨论、品评。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这种特性具有和多人互动而产生的交流体验，这种交流也是互联网青少年文化的重要需求。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56188"/>
                  </a:ext>
                </a:extLst>
              </a:tr>
            </a:tbl>
          </a:graphicData>
        </a:graphic>
      </p:graphicFrame>
      <p:sp>
        <p:nvSpPr>
          <p:cNvPr id="15" name="文本框 14">
            <a:extLst>
              <a:ext uri="{FF2B5EF4-FFF2-40B4-BE49-F238E27FC236}">
                <a16:creationId xmlns:a16="http://schemas.microsoft.com/office/drawing/2014/main" xmlns="" id="{954AC163-83AA-8B47-A687-5F61F8563083}"/>
              </a:ext>
            </a:extLst>
          </p:cNvPr>
          <p:cNvSpPr txBox="1"/>
          <p:nvPr/>
        </p:nvSpPr>
        <p:spPr>
          <a:xfrm>
            <a:off x="3341684" y="6266763"/>
            <a:ext cx="7439890" cy="369332"/>
          </a:xfrm>
          <a:prstGeom prst="rect">
            <a:avLst/>
          </a:prstGeom>
          <a:noFill/>
        </p:spPr>
        <p:txBody>
          <a:bodyPr wrap="square">
            <a:spAutoFit/>
          </a:bodyPr>
          <a:lstStyle/>
          <a:p>
            <a:pPr algn="ct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短视频的三大特性及其文化价值</a:t>
            </a:r>
            <a:r>
              <a:rPr lang="zh-CN" altLang="zh-CN" dirty="0">
                <a:effectLst/>
              </a:rPr>
              <a:t> </a:t>
            </a:r>
            <a:endParaRPr lang="zh-CN" altLang="en-US" dirty="0"/>
          </a:p>
        </p:txBody>
      </p:sp>
    </p:spTree>
    <p:extLst>
      <p:ext uri="{BB962C8B-B14F-4D97-AF65-F5344CB8AC3E}">
        <p14:creationId xmlns:p14="http://schemas.microsoft.com/office/powerpoint/2010/main" val="324260734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830997"/>
          </a:xfrm>
          <a:prstGeom prst="rect">
            <a:avLst/>
          </a:prstGeom>
          <a:noFill/>
        </p:spPr>
        <p:txBody>
          <a:bodyPr wrap="square" rtlCol="0">
            <a:spAutoFit/>
          </a:bodyPr>
          <a:lstStyle/>
          <a:p>
            <a:r>
              <a:rPr lang="en-US" altLang="zh-CN" sz="2400" dirty="0"/>
              <a:t>1.2.2</a:t>
            </a:r>
            <a:r>
              <a:rPr lang="zh-CN" altLang="en-US" sz="2400" dirty="0"/>
              <a:t>短视频运营的价值</a:t>
            </a:r>
          </a:p>
          <a:p>
            <a:endParaRPr lang="zh-CN" altLang="en-US" sz="2400" dirty="0"/>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图示 8">
            <a:extLst>
              <a:ext uri="{FF2B5EF4-FFF2-40B4-BE49-F238E27FC236}">
                <a16:creationId xmlns:a16="http://schemas.microsoft.com/office/drawing/2014/main" xmlns="" id="{1D5D61FE-D7F6-4748-B2A5-2C46E9D733DB}"/>
              </a:ext>
            </a:extLst>
          </p:cNvPr>
          <p:cNvGraphicFramePr/>
          <p:nvPr>
            <p:extLst/>
          </p:nvPr>
        </p:nvGraphicFramePr>
        <p:xfrm>
          <a:off x="2308761" y="2178496"/>
          <a:ext cx="7574478" cy="364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42903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1138773"/>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①</a:t>
            </a:r>
            <a:r>
              <a:rPr lang="zh-CN" altLang="en-US" sz="2000" dirty="0">
                <a:latin typeface="SimHei" panose="02010609060101010101" pitchFamily="49" charset="-122"/>
                <a:ea typeface="SimHei" panose="02010609060101010101" pitchFamily="49" charset="-122"/>
              </a:rPr>
              <a:t>激活内容形成广泛传播</a:t>
            </a:r>
          </a:p>
          <a:p>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图示 7">
            <a:extLst>
              <a:ext uri="{FF2B5EF4-FFF2-40B4-BE49-F238E27FC236}">
                <a16:creationId xmlns:a16="http://schemas.microsoft.com/office/drawing/2014/main" xmlns="" id="{9FB74E1F-F570-1946-968F-0F6D4ECE515D}"/>
              </a:ext>
            </a:extLst>
          </p:cNvPr>
          <p:cNvGraphicFramePr/>
          <p:nvPr>
            <p:extLst/>
          </p:nvPr>
        </p:nvGraphicFramePr>
        <p:xfrm>
          <a:off x="1205414" y="2356776"/>
          <a:ext cx="2845522" cy="102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xmlns="" id="{68E08B62-0371-3449-84FC-C1619E227B6C}"/>
              </a:ext>
            </a:extLst>
          </p:cNvPr>
          <p:cNvPicPr/>
          <p:nvPr/>
        </p:nvPicPr>
        <p:blipFill>
          <a:blip r:embed="rId8"/>
          <a:stretch>
            <a:fillRect/>
          </a:stretch>
        </p:blipFill>
        <p:spPr>
          <a:xfrm>
            <a:off x="5300344" y="1928986"/>
            <a:ext cx="5701137" cy="3000027"/>
          </a:xfrm>
          <a:prstGeom prst="rect">
            <a:avLst/>
          </a:prstGeom>
        </p:spPr>
      </p:pic>
      <p:sp>
        <p:nvSpPr>
          <p:cNvPr id="12" name="文本框 11">
            <a:extLst>
              <a:ext uri="{FF2B5EF4-FFF2-40B4-BE49-F238E27FC236}">
                <a16:creationId xmlns:a16="http://schemas.microsoft.com/office/drawing/2014/main" xmlns="" id="{966D693A-3A99-4A4B-BB23-D96EA35CA01B}"/>
              </a:ext>
            </a:extLst>
          </p:cNvPr>
          <p:cNvSpPr txBox="1"/>
          <p:nvPr/>
        </p:nvSpPr>
        <p:spPr>
          <a:xfrm>
            <a:off x="5300344" y="5117168"/>
            <a:ext cx="6097978" cy="373372"/>
          </a:xfrm>
          <a:prstGeom prst="rect">
            <a:avLst/>
          </a:prstGeom>
          <a:noFill/>
        </p:spPr>
        <p:txBody>
          <a:bodyPr wrap="square">
            <a:spAutoFit/>
          </a:bodyPr>
          <a:lstStyle/>
          <a:p>
            <a:pPr algn="ctr">
              <a:lnSpc>
                <a:spcPct val="125000"/>
              </a:lnSpc>
            </a:pPr>
            <a:r>
              <a:rPr lang="zh-CN" altLang="zh-CN" sz="1600" kern="100" dirty="0">
                <a:effectLst/>
                <a:latin typeface="Calibri" panose="020F0502020204030204" pitchFamily="34" charset="0"/>
                <a:ea typeface="宋体" panose="02010600030101010101" pitchFamily="2" charset="-122"/>
                <a:cs typeface="宋体" panose="02010600030101010101" pitchFamily="2" charset="-122"/>
              </a:rPr>
              <a:t>短视频运营要助力内容快速完成首次曝光并进入更大流量池</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1682789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769441"/>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②</a:t>
            </a:r>
            <a:r>
              <a:rPr lang="zh-CN" altLang="en-US" sz="2000" dirty="0">
                <a:latin typeface="SimHei" panose="02010609060101010101" pitchFamily="49" charset="-122"/>
                <a:ea typeface="SimHei" panose="02010609060101010101" pitchFamily="49" charset="-122"/>
              </a:rPr>
              <a:t>获取流量带来粉丝增长</a:t>
            </a:r>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文本框 11">
            <a:extLst>
              <a:ext uri="{FF2B5EF4-FFF2-40B4-BE49-F238E27FC236}">
                <a16:creationId xmlns:a16="http://schemas.microsoft.com/office/drawing/2014/main" xmlns="" id="{966D693A-3A99-4A4B-BB23-D96EA35CA01B}"/>
              </a:ext>
            </a:extLst>
          </p:cNvPr>
          <p:cNvSpPr txBox="1"/>
          <p:nvPr/>
        </p:nvSpPr>
        <p:spPr>
          <a:xfrm>
            <a:off x="5300344" y="5117168"/>
            <a:ext cx="6097978" cy="373372"/>
          </a:xfrm>
          <a:prstGeom prst="rect">
            <a:avLst/>
          </a:prstGeom>
          <a:noFill/>
        </p:spPr>
        <p:txBody>
          <a:bodyPr wrap="square">
            <a:spAutoFit/>
          </a:bodyPr>
          <a:lstStyle/>
          <a:p>
            <a:pPr algn="ctr">
              <a:lnSpc>
                <a:spcPct val="125000"/>
              </a:lnSpc>
            </a:pPr>
            <a:r>
              <a:rPr lang="zh-CN" altLang="en-US" sz="1600" kern="100" dirty="0">
                <a:latin typeface="Calibri" panose="020F0502020204030204" pitchFamily="34" charset="0"/>
                <a:ea typeface="宋体" panose="02010600030101010101" pitchFamily="2" charset="-122"/>
                <a:cs typeface="宋体" panose="02010600030101010101" pitchFamily="2" charset="-122"/>
              </a:rPr>
              <a:t>短视频运营乘法法则示意图 </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xmlns="" id="{E0844098-DFDC-2E40-BEE0-5101D319A212}"/>
              </a:ext>
            </a:extLst>
          </p:cNvPr>
          <p:cNvPicPr/>
          <p:nvPr/>
        </p:nvPicPr>
        <p:blipFill>
          <a:blip r:embed="rId3"/>
          <a:srcRect l="12117" t="20240" r="15915" b="10602"/>
          <a:stretch>
            <a:fillRect/>
          </a:stretch>
        </p:blipFill>
        <p:spPr>
          <a:xfrm>
            <a:off x="5485527" y="2144154"/>
            <a:ext cx="5434503" cy="2822690"/>
          </a:xfrm>
          <a:prstGeom prst="rect">
            <a:avLst/>
          </a:prstGeom>
        </p:spPr>
      </p:pic>
      <p:sp>
        <p:nvSpPr>
          <p:cNvPr id="13" name="文本框 12">
            <a:extLst>
              <a:ext uri="{FF2B5EF4-FFF2-40B4-BE49-F238E27FC236}">
                <a16:creationId xmlns:a16="http://schemas.microsoft.com/office/drawing/2014/main" xmlns="" id="{88783FAE-607A-5640-B904-075FC1DE8F81}"/>
              </a:ext>
            </a:extLst>
          </p:cNvPr>
          <p:cNvSpPr txBox="1"/>
          <p:nvPr/>
        </p:nvSpPr>
        <p:spPr>
          <a:xfrm>
            <a:off x="1036319" y="2566556"/>
            <a:ext cx="4010694" cy="1200329"/>
          </a:xfrm>
          <a:prstGeom prst="rect">
            <a:avLst/>
          </a:prstGeom>
          <a:noFill/>
        </p:spPr>
        <p:txBody>
          <a:bodyPr wrap="square">
            <a:spAutoFit/>
          </a:bodyPr>
          <a:lstStyle/>
          <a:p>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如果说短视频内容的自生长遵循的是一种加法法则，那么短视频运营带来的流量和用户增长遵循的则是一种乘法法则</a:t>
            </a:r>
            <a:r>
              <a:rPr lang="zh-CN" altLang="zh-CN" dirty="0">
                <a:effectLst/>
              </a:rPr>
              <a:t> </a:t>
            </a:r>
            <a:endParaRPr lang="zh-CN" altLang="en-US" dirty="0"/>
          </a:p>
        </p:txBody>
      </p:sp>
    </p:spTree>
    <p:extLst>
      <p:ext uri="{BB962C8B-B14F-4D97-AF65-F5344CB8AC3E}">
        <p14:creationId xmlns:p14="http://schemas.microsoft.com/office/powerpoint/2010/main" val="150870844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1138773"/>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③</a:t>
            </a:r>
            <a:r>
              <a:rPr lang="zh-CN" altLang="en-US" sz="2000" dirty="0">
                <a:latin typeface="SimHei" panose="02010609060101010101" pitchFamily="49" charset="-122"/>
                <a:ea typeface="SimHei" panose="02010609060101010101" pitchFamily="49" charset="-122"/>
              </a:rPr>
              <a:t>深挖价值实现持续收益</a:t>
            </a:r>
          </a:p>
          <a:p>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表格 4">
            <a:extLst>
              <a:ext uri="{FF2B5EF4-FFF2-40B4-BE49-F238E27FC236}">
                <a16:creationId xmlns:a16="http://schemas.microsoft.com/office/drawing/2014/main" xmlns="" id="{2B11A0D8-79C2-EB49-8E2E-A60B9AF178C8}"/>
              </a:ext>
            </a:extLst>
          </p:cNvPr>
          <p:cNvGraphicFramePr>
            <a:graphicFrameLocks noGrp="1"/>
          </p:cNvGraphicFramePr>
          <p:nvPr>
            <p:extLst/>
          </p:nvPr>
        </p:nvGraphicFramePr>
        <p:xfrm>
          <a:off x="1932823" y="2178496"/>
          <a:ext cx="8517463" cy="2400300"/>
        </p:xfrm>
        <a:graphic>
          <a:graphicData uri="http://schemas.openxmlformats.org/drawingml/2006/table">
            <a:tbl>
              <a:tblPr firstRow="1" firstCol="1" bandRow="1">
                <a:tableStyleId>{5C22544A-7EE6-4342-B048-85BDC9FD1C3A}</a:tableStyleId>
              </a:tblPr>
              <a:tblGrid>
                <a:gridCol w="590276">
                  <a:extLst>
                    <a:ext uri="{9D8B030D-6E8A-4147-A177-3AD203B41FA5}">
                      <a16:colId xmlns:a16="http://schemas.microsoft.com/office/drawing/2014/main" xmlns="" val="3861508384"/>
                    </a:ext>
                  </a:extLst>
                </a:gridCol>
                <a:gridCol w="665232">
                  <a:extLst>
                    <a:ext uri="{9D8B030D-6E8A-4147-A177-3AD203B41FA5}">
                      <a16:colId xmlns:a16="http://schemas.microsoft.com/office/drawing/2014/main" xmlns="" val="2010077677"/>
                    </a:ext>
                  </a:extLst>
                </a:gridCol>
                <a:gridCol w="604643">
                  <a:extLst>
                    <a:ext uri="{9D8B030D-6E8A-4147-A177-3AD203B41FA5}">
                      <a16:colId xmlns:a16="http://schemas.microsoft.com/office/drawing/2014/main" xmlns="" val="2348062950"/>
                    </a:ext>
                  </a:extLst>
                </a:gridCol>
                <a:gridCol w="6657312">
                  <a:extLst>
                    <a:ext uri="{9D8B030D-6E8A-4147-A177-3AD203B41FA5}">
                      <a16:colId xmlns:a16="http://schemas.microsoft.com/office/drawing/2014/main" xmlns="" val="189547324"/>
                    </a:ext>
                  </a:extLst>
                </a:gridCol>
              </a:tblGrid>
              <a:tr h="0">
                <a:tc>
                  <a:txBody>
                    <a:bodyPr/>
                    <a:lstStyle/>
                    <a:p>
                      <a:pPr algn="just">
                        <a:lnSpc>
                          <a:spcPct val="125000"/>
                        </a:lnSpc>
                      </a:pPr>
                      <a:r>
                        <a:rPr lang="zh-CN" sz="1400" kern="100">
                          <a:effectLst/>
                        </a:rPr>
                        <a:t>序号</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底层逻辑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2">
                  <a:txBody>
                    <a:bodyPr/>
                    <a:lstStyle/>
                    <a:p>
                      <a:pPr algn="ctr">
                        <a:lnSpc>
                          <a:spcPct val="125000"/>
                        </a:lnSpc>
                      </a:pPr>
                      <a:r>
                        <a:rPr lang="zh-CN" sz="1400" kern="100">
                          <a:effectLst/>
                        </a:rPr>
                        <a:t>主要体现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xmlns="" val="3340187311"/>
                  </a:ext>
                </a:extLst>
              </a:tr>
              <a:tr h="0">
                <a:tc rowSpan="2">
                  <a:txBody>
                    <a:bodyPr/>
                    <a:lstStyle/>
                    <a:p>
                      <a:pPr algn="just">
                        <a:lnSpc>
                          <a:spcPct val="125000"/>
                        </a:lnSpc>
                      </a:pPr>
                      <a:r>
                        <a:rPr lang="en-US" sz="1400" kern="100">
                          <a:effectLst/>
                        </a:rPr>
                        <a:t>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just">
                        <a:lnSpc>
                          <a:spcPct val="125000"/>
                        </a:lnSpc>
                      </a:pPr>
                      <a:r>
                        <a:rPr lang="zh-CN" sz="1400" kern="100">
                          <a:effectLst/>
                        </a:rPr>
                        <a:t>流量就是货币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平台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流量就是用户的下载量、日活量等这些都可以增加平台的市值、估值和盈利空间</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73283846"/>
                  </a:ext>
                </a:extLst>
              </a:tr>
              <a:tr h="0">
                <a:tc vMerge="1">
                  <a:txBody>
                    <a:bodyPr/>
                    <a:lstStyle/>
                    <a:p>
                      <a:endParaRPr lang="zh-CN" altLang="en-US"/>
                    </a:p>
                  </a:txBody>
                  <a:tcPr/>
                </a:tc>
                <a:tc vMerge="1">
                  <a:txBody>
                    <a:bodyPr/>
                    <a:lstStyle/>
                    <a:p>
                      <a:endParaRPr lang="zh-CN" altLang="en-US"/>
                    </a:p>
                  </a:txBody>
                  <a:tcPr/>
                </a:tc>
                <a:tc>
                  <a:txBody>
                    <a:bodyPr/>
                    <a:lstStyle/>
                    <a:p>
                      <a:pPr algn="just">
                        <a:lnSpc>
                          <a:spcPct val="125000"/>
                        </a:lnSpc>
                      </a:pPr>
                      <a:r>
                        <a:rPr lang="zh-CN" sz="1400" kern="100">
                          <a:effectLst/>
                        </a:rPr>
                        <a:t>创作者</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流量并不只是单纯的粉丝量，短视频平台现在大部分在用算法、</a:t>
                      </a:r>
                      <a:r>
                        <a:rPr lang="en-US" sz="1400" kern="100" dirty="0">
                          <a:effectLst/>
                        </a:rPr>
                        <a:t>AI</a:t>
                      </a:r>
                      <a:r>
                        <a:rPr lang="zh-CN" sz="1400" kern="100" dirty="0">
                          <a:effectLst/>
                        </a:rPr>
                        <a:t>智能进行流量的分发。创作者获取流量的核心是内容，内容即流量。</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222966279"/>
                  </a:ext>
                </a:extLst>
              </a:tr>
              <a:tr h="0">
                <a:tc rowSpan="2">
                  <a:txBody>
                    <a:bodyPr/>
                    <a:lstStyle/>
                    <a:p>
                      <a:pPr algn="just">
                        <a:lnSpc>
                          <a:spcPct val="125000"/>
                        </a:lnSpc>
                      </a:pPr>
                      <a:r>
                        <a:rPr lang="en-US" sz="1400" kern="100">
                          <a:effectLst/>
                        </a:rPr>
                        <a:t>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just">
                        <a:lnSpc>
                          <a:spcPct val="125000"/>
                        </a:lnSpc>
                      </a:pPr>
                      <a:r>
                        <a:rPr lang="zh-CN" sz="1400" kern="100">
                          <a:effectLst/>
                        </a:rPr>
                        <a:t>信任就是交易</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平台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强大的品牌效应，良好的用户体验，可吸引大量的用户。平衡创作者、厂商、平台、用户四者的利益和体验关系，可以维护好厂商和创作者的持续跟随以及用户的黏性。</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76863483"/>
                  </a:ext>
                </a:extLst>
              </a:tr>
              <a:tr h="0">
                <a:tc vMerge="1">
                  <a:txBody>
                    <a:bodyPr/>
                    <a:lstStyle/>
                    <a:p>
                      <a:endParaRPr lang="zh-CN" altLang="en-US"/>
                    </a:p>
                  </a:txBody>
                  <a:tcPr/>
                </a:tc>
                <a:tc vMerge="1">
                  <a:txBody>
                    <a:bodyPr/>
                    <a:lstStyle/>
                    <a:p>
                      <a:endParaRPr lang="zh-CN" altLang="en-US"/>
                    </a:p>
                  </a:txBody>
                  <a:tcPr/>
                </a:tc>
                <a:tc>
                  <a:txBody>
                    <a:bodyPr/>
                    <a:lstStyle/>
                    <a:p>
                      <a:pPr algn="just">
                        <a:lnSpc>
                          <a:spcPct val="125000"/>
                        </a:lnSpc>
                      </a:pPr>
                      <a:r>
                        <a:rPr lang="zh-CN" sz="1400" kern="100">
                          <a:effectLst/>
                        </a:rPr>
                        <a:t>创作者</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深度了解各平台的游戏规则和玩法，得到平台的信任。利用内容价值输出来得到粉丝用户的信任，人即是产品。</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169465028"/>
                  </a:ext>
                </a:extLst>
              </a:tr>
            </a:tbl>
          </a:graphicData>
        </a:graphic>
      </p:graphicFrame>
      <p:sp>
        <p:nvSpPr>
          <p:cNvPr id="14" name="文本框 13">
            <a:extLst>
              <a:ext uri="{FF2B5EF4-FFF2-40B4-BE49-F238E27FC236}">
                <a16:creationId xmlns:a16="http://schemas.microsoft.com/office/drawing/2014/main" xmlns="" id="{7E873929-6175-274F-AF02-12A0D5A37A34}"/>
              </a:ext>
            </a:extLst>
          </p:cNvPr>
          <p:cNvSpPr txBox="1"/>
          <p:nvPr/>
        </p:nvSpPr>
        <p:spPr>
          <a:xfrm>
            <a:off x="3168331" y="4844192"/>
            <a:ext cx="6097978" cy="369332"/>
          </a:xfrm>
          <a:prstGeom prst="rect">
            <a:avLst/>
          </a:prstGeom>
          <a:noFill/>
        </p:spPr>
        <p:txBody>
          <a:bodyPr wrap="square">
            <a:spAutoFit/>
          </a:bodyPr>
          <a:lstStyle/>
          <a:p>
            <a:pPr algn="ct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短视频价值闭环的底层逻辑</a:t>
            </a:r>
            <a:r>
              <a:rPr lang="zh-CN" altLang="zh-CN" dirty="0">
                <a:effectLst/>
              </a:rPr>
              <a:t> </a:t>
            </a:r>
            <a:endParaRPr lang="zh-CN" altLang="en-US" dirty="0"/>
          </a:p>
        </p:txBody>
      </p:sp>
    </p:spTree>
    <p:extLst>
      <p:ext uri="{BB962C8B-B14F-4D97-AF65-F5344CB8AC3E}">
        <p14:creationId xmlns:p14="http://schemas.microsoft.com/office/powerpoint/2010/main" val="109844082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769441"/>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④</a:t>
            </a:r>
            <a:r>
              <a:rPr lang="zh-CN" altLang="en-US" sz="2000" dirty="0">
                <a:latin typeface="SimHei" panose="02010609060101010101" pitchFamily="49" charset="-122"/>
                <a:ea typeface="SimHei" panose="02010609060101010101" pitchFamily="49" charset="-122"/>
              </a:rPr>
              <a:t>服务用户繁荣社会文化 </a:t>
            </a:r>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xmlns=""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xmlns="" id="{7E873929-6175-274F-AF02-12A0D5A37A34}"/>
              </a:ext>
            </a:extLst>
          </p:cNvPr>
          <p:cNvSpPr txBox="1"/>
          <p:nvPr/>
        </p:nvSpPr>
        <p:spPr>
          <a:xfrm>
            <a:off x="3168331" y="5129198"/>
            <a:ext cx="6097978" cy="369332"/>
          </a:xfrm>
          <a:prstGeom prst="rect">
            <a:avLst/>
          </a:prstGeom>
          <a:noFill/>
        </p:spPr>
        <p:txBody>
          <a:bodyPr wrap="square">
            <a:spAutoFit/>
          </a:bodyPr>
          <a:lstStyle/>
          <a:p>
            <a:pPr algn="ctr"/>
            <a:r>
              <a:rPr lang="zh-CN" altLang="zh-CN" dirty="0"/>
              <a:t>“国民团宠”汪汪和喵喵在快手平台的数据表现 </a:t>
            </a:r>
            <a:endParaRPr lang="zh-CN" altLang="en-US" dirty="0"/>
          </a:p>
        </p:txBody>
      </p:sp>
      <p:pic>
        <p:nvPicPr>
          <p:cNvPr id="9" name="图片 8" descr="4034970a304e251f43c4a6bfe283ec107f3e5356">
            <a:extLst>
              <a:ext uri="{FF2B5EF4-FFF2-40B4-BE49-F238E27FC236}">
                <a16:creationId xmlns:a16="http://schemas.microsoft.com/office/drawing/2014/main" xmlns="" id="{208C4841-1454-8A44-9B0F-68EA19AFA4DD}"/>
              </a:ext>
            </a:extLst>
          </p:cNvPr>
          <p:cNvPicPr/>
          <p:nvPr/>
        </p:nvPicPr>
        <p:blipFill>
          <a:blip r:embed="rId3"/>
          <a:stretch>
            <a:fillRect/>
          </a:stretch>
        </p:blipFill>
        <p:spPr>
          <a:xfrm>
            <a:off x="3461385" y="2234138"/>
            <a:ext cx="5269230" cy="2959735"/>
          </a:xfrm>
          <a:prstGeom prst="rect">
            <a:avLst/>
          </a:prstGeom>
        </p:spPr>
      </p:pic>
    </p:spTree>
    <p:extLst>
      <p:ext uri="{BB962C8B-B14F-4D97-AF65-F5344CB8AC3E}">
        <p14:creationId xmlns:p14="http://schemas.microsoft.com/office/powerpoint/2010/main" val="247237906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0" b="1" dirty="0">
                <a:solidFill>
                  <a:schemeClr val="bg1"/>
                </a:solidFill>
                <a:latin typeface="FuturaBookC" charset="-52"/>
              </a:rPr>
              <a:t>三</a:t>
            </a:r>
          </a:p>
        </p:txBody>
      </p:sp>
      <p:sp>
        <p:nvSpPr>
          <p:cNvPr id="8" name="文本框 7"/>
          <p:cNvSpPr txBox="1"/>
          <p:nvPr/>
        </p:nvSpPr>
        <p:spPr>
          <a:xfrm>
            <a:off x="4476984" y="2420811"/>
            <a:ext cx="6388937" cy="769441"/>
          </a:xfrm>
          <a:prstGeom prst="rect">
            <a:avLst/>
          </a:prstGeom>
          <a:noFill/>
        </p:spPr>
        <p:txBody>
          <a:bodyPr wrap="square" rtlCol="0">
            <a:spAutoFit/>
          </a:bodyPr>
          <a:lstStyle/>
          <a:p>
            <a:pPr algn="dist"/>
            <a:r>
              <a:rPr lang="zh-CN" altLang="en-US" sz="4400" dirty="0">
                <a:solidFill>
                  <a:srgbClr val="1C4885"/>
                </a:solidFill>
                <a:latin typeface="黑体" panose="02010609060101010101" charset="-122"/>
                <a:ea typeface="黑体" panose="02010609060101010101" charset="-122"/>
              </a:rPr>
              <a:t>短视频运营的核心逻辑</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37635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graphicFrame>
        <p:nvGraphicFramePr>
          <p:cNvPr id="8" name="图示 7">
            <a:extLst>
              <a:ext uri="{FF2B5EF4-FFF2-40B4-BE49-F238E27FC236}">
                <a16:creationId xmlns:a16="http://schemas.microsoft.com/office/drawing/2014/main" xmlns="" id="{37F333A3-5D29-1F47-B610-601B080AF57E}"/>
              </a:ext>
            </a:extLst>
          </p:cNvPr>
          <p:cNvGraphicFramePr/>
          <p:nvPr>
            <p:extLst/>
          </p:nvPr>
        </p:nvGraphicFramePr>
        <p:xfrm>
          <a:off x="3012869" y="1979006"/>
          <a:ext cx="6166262" cy="326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56359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graphicFrame>
        <p:nvGraphicFramePr>
          <p:cNvPr id="3" name="图示 2">
            <a:extLst>
              <a:ext uri="{FF2B5EF4-FFF2-40B4-BE49-F238E27FC236}">
                <a16:creationId xmlns:a16="http://schemas.microsoft.com/office/drawing/2014/main" xmlns="" id="{B19D0F1E-81FC-4E4A-B000-5FB42A22D8B8}"/>
              </a:ext>
            </a:extLst>
          </p:cNvPr>
          <p:cNvGraphicFramePr/>
          <p:nvPr>
            <p:extLst/>
          </p:nvPr>
        </p:nvGraphicFramePr>
        <p:xfrm>
          <a:off x="6638308" y="2240295"/>
          <a:ext cx="5094514" cy="32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xmlns="" id="{3B3F0477-CC17-6E41-9373-F4D8BDD16860}"/>
              </a:ext>
            </a:extLst>
          </p:cNvPr>
          <p:cNvSpPr txBox="1"/>
          <p:nvPr/>
        </p:nvSpPr>
        <p:spPr>
          <a:xfrm>
            <a:off x="1721922" y="2030681"/>
            <a:ext cx="1569660" cy="369332"/>
          </a:xfrm>
          <a:prstGeom prst="rect">
            <a:avLst/>
          </a:prstGeom>
          <a:noFill/>
        </p:spPr>
        <p:txBody>
          <a:bodyPr wrap="none" rtlCol="0">
            <a:spAutoFit/>
          </a:bodyPr>
          <a:lstStyle/>
          <a:p>
            <a:r>
              <a:rPr kumimoji="1" lang="en-US" altLang="zh-CN" dirty="0"/>
              <a:t>①</a:t>
            </a:r>
            <a:r>
              <a:rPr kumimoji="1" lang="zh-CN" altLang="en-US" dirty="0"/>
              <a:t>内容海量化</a:t>
            </a:r>
          </a:p>
        </p:txBody>
      </p:sp>
      <p:pic>
        <p:nvPicPr>
          <p:cNvPr id="10" name="图片 9" descr="IMG_256">
            <a:extLst>
              <a:ext uri="{FF2B5EF4-FFF2-40B4-BE49-F238E27FC236}">
                <a16:creationId xmlns:a16="http://schemas.microsoft.com/office/drawing/2014/main" xmlns="" id="{2012B31B-7CA0-1A4C-8B8D-446A9690411C}"/>
              </a:ext>
            </a:extLst>
          </p:cNvPr>
          <p:cNvPicPr/>
          <p:nvPr/>
        </p:nvPicPr>
        <p:blipFill>
          <a:blip r:embed="rId8"/>
          <a:stretch>
            <a:fillRect/>
          </a:stretch>
        </p:blipFill>
        <p:spPr>
          <a:xfrm>
            <a:off x="1721922" y="2665444"/>
            <a:ext cx="5259070" cy="2446655"/>
          </a:xfrm>
          <a:prstGeom prst="rect">
            <a:avLst/>
          </a:prstGeom>
          <a:noFill/>
          <a:ln w="9525">
            <a:noFill/>
          </a:ln>
        </p:spPr>
      </p:pic>
      <p:sp>
        <p:nvSpPr>
          <p:cNvPr id="11" name="文本框 10">
            <a:extLst>
              <a:ext uri="{FF2B5EF4-FFF2-40B4-BE49-F238E27FC236}">
                <a16:creationId xmlns:a16="http://schemas.microsoft.com/office/drawing/2014/main" xmlns="" id="{8AE8586B-A9D7-1B46-BB8C-E642E10BF71B}"/>
              </a:ext>
            </a:extLst>
          </p:cNvPr>
          <p:cNvSpPr txBox="1"/>
          <p:nvPr/>
        </p:nvSpPr>
        <p:spPr>
          <a:xfrm>
            <a:off x="1721922" y="5293006"/>
            <a:ext cx="6097978" cy="369332"/>
          </a:xfrm>
          <a:prstGeom prst="rect">
            <a:avLst/>
          </a:prstGeom>
          <a:noFill/>
        </p:spPr>
        <p:txBody>
          <a:bodyPr wrap="square">
            <a:spAutoFit/>
          </a:bodyPr>
          <a:lstStyle/>
          <a:p>
            <a:r>
              <a:rPr lang="zh-CN" altLang="zh-CN" sz="1800" kern="100" dirty="0">
                <a:effectLst/>
                <a:ea typeface="宋体" panose="02010600030101010101" pitchFamily="2" charset="-122"/>
                <a:cs typeface="宋体" panose="02010600030101010101" pitchFamily="2" charset="-122"/>
              </a:rPr>
              <a:t>抖音平台美食类短视频发布量（</a:t>
            </a:r>
            <a:r>
              <a:rPr lang="en-US" altLang="zh-CN" sz="1800" kern="100" dirty="0">
                <a:effectLst/>
                <a:ea typeface="宋体" panose="02010600030101010101" pitchFamily="2" charset="-122"/>
                <a:cs typeface="宋体" panose="02010600030101010101" pitchFamily="2" charset="-122"/>
              </a:rPr>
              <a:t>2020</a:t>
            </a:r>
            <a:r>
              <a:rPr lang="zh-CN" altLang="zh-CN" sz="1800" kern="100" dirty="0">
                <a:effectLst/>
                <a:ea typeface="宋体" panose="02010600030101010101" pitchFamily="2" charset="-122"/>
                <a:cs typeface="宋体" panose="02010600030101010101" pitchFamily="2" charset="-122"/>
              </a:rPr>
              <a:t>年</a:t>
            </a:r>
            <a:r>
              <a:rPr lang="en-US" altLang="zh-CN" sz="1800" kern="100" dirty="0">
                <a:effectLst/>
                <a:ea typeface="宋体" panose="02010600030101010101" pitchFamily="2" charset="-122"/>
                <a:cs typeface="宋体" panose="02010600030101010101" pitchFamily="2" charset="-122"/>
              </a:rPr>
              <a:t>6</a:t>
            </a:r>
            <a:r>
              <a:rPr lang="zh-CN" altLang="zh-CN" sz="1800" kern="100" dirty="0">
                <a:effectLst/>
                <a:ea typeface="宋体" panose="02010600030101010101" pitchFamily="2" charset="-122"/>
                <a:cs typeface="宋体" panose="02010600030101010101" pitchFamily="2" charset="-122"/>
              </a:rPr>
              <a:t>月</a:t>
            </a:r>
            <a:r>
              <a:rPr lang="en-US" altLang="zh-CN" sz="1800" kern="100" dirty="0">
                <a:effectLst/>
                <a:ea typeface="宋体" panose="02010600030101010101" pitchFamily="2" charset="-122"/>
                <a:cs typeface="宋体" panose="02010600030101010101" pitchFamily="2" charset="-122"/>
              </a:rPr>
              <a:t>1-4</a:t>
            </a:r>
            <a:r>
              <a:rPr lang="zh-CN" altLang="zh-CN" sz="1800" kern="100" dirty="0">
                <a:effectLst/>
                <a:ea typeface="宋体" panose="02010600030101010101" pitchFamily="2" charset="-122"/>
                <a:cs typeface="宋体" panose="02010600030101010101" pitchFamily="2" charset="-122"/>
              </a:rPr>
              <a:t>日）</a:t>
            </a:r>
            <a:r>
              <a:rPr lang="zh-CN" altLang="zh-CN" dirty="0">
                <a:effectLst/>
              </a:rPr>
              <a:t> </a:t>
            </a:r>
            <a:endParaRPr lang="zh-CN" altLang="en-US" dirty="0"/>
          </a:p>
        </p:txBody>
      </p:sp>
    </p:spTree>
    <p:extLst>
      <p:ext uri="{BB962C8B-B14F-4D97-AF65-F5344CB8AC3E}">
        <p14:creationId xmlns:p14="http://schemas.microsoft.com/office/powerpoint/2010/main" val="223768538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sp>
        <p:nvSpPr>
          <p:cNvPr id="5" name="文本框 4">
            <a:extLst>
              <a:ext uri="{FF2B5EF4-FFF2-40B4-BE49-F238E27FC236}">
                <a16:creationId xmlns:a16="http://schemas.microsoft.com/office/drawing/2014/main" xmlns="" id="{3B3F0477-CC17-6E41-9373-F4D8BDD16860}"/>
              </a:ext>
            </a:extLst>
          </p:cNvPr>
          <p:cNvSpPr txBox="1"/>
          <p:nvPr/>
        </p:nvSpPr>
        <p:spPr>
          <a:xfrm>
            <a:off x="1721922" y="2030681"/>
            <a:ext cx="1569660" cy="369332"/>
          </a:xfrm>
          <a:prstGeom prst="rect">
            <a:avLst/>
          </a:prstGeom>
          <a:noFill/>
        </p:spPr>
        <p:txBody>
          <a:bodyPr wrap="none" rtlCol="0">
            <a:spAutoFit/>
          </a:bodyPr>
          <a:lstStyle/>
          <a:p>
            <a:r>
              <a:rPr kumimoji="1" lang="en-US" altLang="zh-CN" dirty="0"/>
              <a:t>②</a:t>
            </a:r>
            <a:r>
              <a:rPr kumimoji="1" lang="zh-CN" altLang="en-US" dirty="0"/>
              <a:t>场景碎片化</a:t>
            </a:r>
          </a:p>
        </p:txBody>
      </p:sp>
      <p:sp>
        <p:nvSpPr>
          <p:cNvPr id="12" name="文本框 11">
            <a:extLst>
              <a:ext uri="{FF2B5EF4-FFF2-40B4-BE49-F238E27FC236}">
                <a16:creationId xmlns:a16="http://schemas.microsoft.com/office/drawing/2014/main" xmlns="" id="{DB82FBF1-A330-ED40-A0CC-0ED2616E4073}"/>
              </a:ext>
            </a:extLst>
          </p:cNvPr>
          <p:cNvSpPr txBox="1"/>
          <p:nvPr/>
        </p:nvSpPr>
        <p:spPr>
          <a:xfrm>
            <a:off x="6742217" y="2215347"/>
            <a:ext cx="3007425" cy="3178434"/>
          </a:xfrm>
          <a:prstGeom prst="rect">
            <a:avLst/>
          </a:prstGeom>
          <a:noFill/>
        </p:spPr>
        <p:txBody>
          <a:bodyPr wrap="square">
            <a:spAutoFit/>
          </a:bodyPr>
          <a:lstStyle/>
          <a:p>
            <a:pPr indent="266700" algn="just">
              <a:lnSpc>
                <a:spcPct val="125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快节奏的生活带来了生活场景的频繁切换，使得用户的注意力越来越碎片化，信息消费和内容消费也随之碎片化。比如，城市地区用户在上下班通勤路上收听移动广播或喜马拉雅</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FM</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等移动应用，就是一种典型的碎片化内容消费行为。</a:t>
            </a:r>
          </a:p>
        </p:txBody>
      </p:sp>
      <p:pic>
        <p:nvPicPr>
          <p:cNvPr id="13" name="图片 12">
            <a:extLst>
              <a:ext uri="{FF2B5EF4-FFF2-40B4-BE49-F238E27FC236}">
                <a16:creationId xmlns:a16="http://schemas.microsoft.com/office/drawing/2014/main" xmlns="" id="{99324AD7-D65D-3044-8EED-BB06A4A745F8}"/>
              </a:ext>
            </a:extLst>
          </p:cNvPr>
          <p:cNvPicPr/>
          <p:nvPr/>
        </p:nvPicPr>
        <p:blipFill>
          <a:blip r:embed="rId3"/>
          <a:srcRect l="3665" t="5577" r="5331" b="4462"/>
          <a:stretch>
            <a:fillRect/>
          </a:stretch>
        </p:blipFill>
        <p:spPr>
          <a:xfrm>
            <a:off x="3494405" y="2215347"/>
            <a:ext cx="2601595" cy="3072765"/>
          </a:xfrm>
          <a:prstGeom prst="rect">
            <a:avLst/>
          </a:prstGeom>
        </p:spPr>
      </p:pic>
    </p:spTree>
    <p:extLst>
      <p:ext uri="{BB962C8B-B14F-4D97-AF65-F5344CB8AC3E}">
        <p14:creationId xmlns:p14="http://schemas.microsoft.com/office/powerpoint/2010/main" val="196274927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7C8C8EF3-1999-419C-B6B8-1D1184FE8BEE}"/>
              </a:ext>
            </a:extLst>
          </p:cNvPr>
          <p:cNvPicPr>
            <a:picLocks noChangeAspect="1"/>
          </p:cNvPicPr>
          <p:nvPr/>
        </p:nvPicPr>
        <p:blipFill rotWithShape="1">
          <a:blip r:embed="rId2">
            <a:extLst>
              <a:ext uri="{28A0092B-C50C-407E-A947-70E740481C1C}">
                <a14:useLocalDpi xmlns:a14="http://schemas.microsoft.com/office/drawing/2010/main" val="0"/>
              </a:ext>
            </a:extLst>
          </a:blip>
          <a:srcRect l="39726" r="7418"/>
          <a:stretch/>
        </p:blipFill>
        <p:spPr>
          <a:xfrm>
            <a:off x="0" y="-1"/>
            <a:ext cx="6438901" cy="6858001"/>
          </a:xfrm>
          <a:custGeom>
            <a:avLst/>
            <a:gdLst>
              <a:gd name="connsiteX0" fmla="*/ 0 w 6438901"/>
              <a:gd name="connsiteY0" fmla="*/ 0 h 6858000"/>
              <a:gd name="connsiteX1" fmla="*/ 6438901 w 6438901"/>
              <a:gd name="connsiteY1" fmla="*/ 0 h 6858000"/>
              <a:gd name="connsiteX2" fmla="*/ 6438901 w 6438901"/>
              <a:gd name="connsiteY2" fmla="*/ 1 h 6858000"/>
              <a:gd name="connsiteX3" fmla="*/ 666751 w 6438901"/>
              <a:gd name="connsiteY3" fmla="*/ 6858000 h 6858000"/>
              <a:gd name="connsiteX4" fmla="*/ 0 w 64389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1" h="6858000">
                <a:moveTo>
                  <a:pt x="0" y="0"/>
                </a:moveTo>
                <a:lnTo>
                  <a:pt x="6438901" y="0"/>
                </a:lnTo>
                <a:lnTo>
                  <a:pt x="6438901" y="1"/>
                </a:lnTo>
                <a:lnTo>
                  <a:pt x="666751" y="6858000"/>
                </a:lnTo>
                <a:lnTo>
                  <a:pt x="0" y="6858000"/>
                </a:lnTo>
                <a:close/>
              </a:path>
            </a:pathLst>
          </a:custGeom>
        </p:spPr>
      </p:pic>
      <p:sp>
        <p:nvSpPr>
          <p:cNvPr id="46" name="平行四边形 45">
            <a:extLst>
              <a:ext uri="{FF2B5EF4-FFF2-40B4-BE49-F238E27FC236}">
                <a16:creationId xmlns:a16="http://schemas.microsoft.com/office/drawing/2014/main" xmlns="" id="{2E5B6E41-B801-4015-BFA6-254693A9F9B9}"/>
              </a:ext>
            </a:extLst>
          </p:cNvPr>
          <p:cNvSpPr/>
          <p:nvPr/>
        </p:nvSpPr>
        <p:spPr>
          <a:xfrm rot="10800000">
            <a:off x="-2381" y="-1"/>
            <a:ext cx="7447609" cy="6858001"/>
          </a:xfrm>
          <a:custGeom>
            <a:avLst/>
            <a:gdLst>
              <a:gd name="connsiteX0" fmla="*/ 0 w 7838928"/>
              <a:gd name="connsiteY0" fmla="*/ 6858000 h 6858000"/>
              <a:gd name="connsiteX1" fmla="*/ 5786438 w 7838928"/>
              <a:gd name="connsiteY1" fmla="*/ 0 h 6858000"/>
              <a:gd name="connsiteX2" fmla="*/ 7838928 w 7838928"/>
              <a:gd name="connsiteY2" fmla="*/ 0 h 6858000"/>
              <a:gd name="connsiteX3" fmla="*/ 2052491 w 7838928"/>
              <a:gd name="connsiteY3" fmla="*/ 6858000 h 6858000"/>
              <a:gd name="connsiteX4" fmla="*/ 0 w 7838928"/>
              <a:gd name="connsiteY4" fmla="*/ 6858000 h 6858000"/>
              <a:gd name="connsiteX0" fmla="*/ 0 w 7838928"/>
              <a:gd name="connsiteY0" fmla="*/ 6858000 h 6858000"/>
              <a:gd name="connsiteX1" fmla="*/ 5786438 w 7838928"/>
              <a:gd name="connsiteY1" fmla="*/ 0 h 6858000"/>
              <a:gd name="connsiteX2" fmla="*/ 7838928 w 7838928"/>
              <a:gd name="connsiteY2" fmla="*/ 0 h 6858000"/>
              <a:gd name="connsiteX3" fmla="*/ 7445228 w 7838928"/>
              <a:gd name="connsiteY3" fmla="*/ 466724 h 6858000"/>
              <a:gd name="connsiteX4" fmla="*/ 2052491 w 7838928"/>
              <a:gd name="connsiteY4" fmla="*/ 6858000 h 6858000"/>
              <a:gd name="connsiteX5" fmla="*/ 0 w 7838928"/>
              <a:gd name="connsiteY5" fmla="*/ 6858000 h 6858000"/>
              <a:gd name="connsiteX0" fmla="*/ 0 w 7838928"/>
              <a:gd name="connsiteY0" fmla="*/ 6858001 h 6858001"/>
              <a:gd name="connsiteX1" fmla="*/ 5786438 w 7838928"/>
              <a:gd name="connsiteY1" fmla="*/ 1 h 6858001"/>
              <a:gd name="connsiteX2" fmla="*/ 7447609 w 7838928"/>
              <a:gd name="connsiteY2" fmla="*/ 0 h 6858001"/>
              <a:gd name="connsiteX3" fmla="*/ 7838928 w 7838928"/>
              <a:gd name="connsiteY3" fmla="*/ 1 h 6858001"/>
              <a:gd name="connsiteX4" fmla="*/ 7445228 w 7838928"/>
              <a:gd name="connsiteY4" fmla="*/ 466725 h 6858001"/>
              <a:gd name="connsiteX5" fmla="*/ 2052491 w 7838928"/>
              <a:gd name="connsiteY5" fmla="*/ 6858001 h 6858001"/>
              <a:gd name="connsiteX6" fmla="*/ 0 w 7838928"/>
              <a:gd name="connsiteY6" fmla="*/ 6858001 h 6858001"/>
              <a:gd name="connsiteX0" fmla="*/ 0 w 7447609"/>
              <a:gd name="connsiteY0" fmla="*/ 6858001 h 6858001"/>
              <a:gd name="connsiteX1" fmla="*/ 5786438 w 7447609"/>
              <a:gd name="connsiteY1" fmla="*/ 1 h 6858001"/>
              <a:gd name="connsiteX2" fmla="*/ 7447609 w 7447609"/>
              <a:gd name="connsiteY2" fmla="*/ 0 h 6858001"/>
              <a:gd name="connsiteX3" fmla="*/ 7445228 w 7447609"/>
              <a:gd name="connsiteY3" fmla="*/ 466725 h 6858001"/>
              <a:gd name="connsiteX4" fmla="*/ 2052491 w 7447609"/>
              <a:gd name="connsiteY4" fmla="*/ 6858001 h 6858001"/>
              <a:gd name="connsiteX5" fmla="*/ 0 w 744760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7609" h="6858001">
                <a:moveTo>
                  <a:pt x="0" y="6858001"/>
                </a:moveTo>
                <a:lnTo>
                  <a:pt x="5786438" y="1"/>
                </a:lnTo>
                <a:lnTo>
                  <a:pt x="7447609" y="0"/>
                </a:lnTo>
                <a:cubicBezTo>
                  <a:pt x="7446815" y="155575"/>
                  <a:pt x="7446022" y="311150"/>
                  <a:pt x="7445228" y="466725"/>
                </a:cubicBezTo>
                <a:lnTo>
                  <a:pt x="2052491" y="6858001"/>
                </a:lnTo>
                <a:lnTo>
                  <a:pt x="0" y="6858001"/>
                </a:lnTo>
                <a:close/>
              </a:path>
            </a:pathLst>
          </a:custGeom>
          <a:solidFill>
            <a:srgbClr val="F4888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xmlns="" id="{6D923298-1E20-46CB-9847-80B0A047B3E2}"/>
              </a:ext>
            </a:extLst>
          </p:cNvPr>
          <p:cNvSpPr txBox="1"/>
          <p:nvPr/>
        </p:nvSpPr>
        <p:spPr>
          <a:xfrm>
            <a:off x="6096000" y="3489404"/>
            <a:ext cx="2492990" cy="553998"/>
          </a:xfrm>
          <a:prstGeom prst="rect">
            <a:avLst/>
          </a:prstGeom>
          <a:noFill/>
        </p:spPr>
        <p:txBody>
          <a:bodyPr wrap="none" rtlCol="0">
            <a:spAutoFit/>
            <a:scene3d>
              <a:camera prst="orthographicFront"/>
              <a:lightRig rig="threePt" dir="t"/>
            </a:scene3d>
            <a:sp3d contourW="12700"/>
          </a:bodyPr>
          <a:lstStyle/>
          <a:p>
            <a:pPr>
              <a:defRPr/>
            </a:pPr>
            <a:r>
              <a:rPr lang="zh-CN" altLang="en-US" sz="3000" b="1" dirty="0">
                <a:solidFill>
                  <a:prstClr val="black"/>
                </a:solidFill>
                <a:latin typeface="Arial"/>
                <a:ea typeface="微软雅黑"/>
              </a:rPr>
              <a:t>什么是短视频</a:t>
            </a:r>
          </a:p>
        </p:txBody>
      </p:sp>
      <p:sp>
        <p:nvSpPr>
          <p:cNvPr id="43" name="文本框 42">
            <a:extLst>
              <a:ext uri="{FF2B5EF4-FFF2-40B4-BE49-F238E27FC236}">
                <a16:creationId xmlns:a16="http://schemas.microsoft.com/office/drawing/2014/main" xmlns="" id="{7810C3E1-FB43-49A2-8355-2CFEA428B34E}"/>
              </a:ext>
            </a:extLst>
          </p:cNvPr>
          <p:cNvSpPr txBox="1"/>
          <p:nvPr/>
        </p:nvSpPr>
        <p:spPr>
          <a:xfrm>
            <a:off x="6096000" y="4235390"/>
            <a:ext cx="4775200" cy="1537857"/>
          </a:xfrm>
          <a:prstGeom prst="rect">
            <a:avLst/>
          </a:prstGeom>
          <a:noFill/>
        </p:spPr>
        <p:txBody>
          <a:bodyPr wrap="square" rtlCol="0">
            <a:spAutoFit/>
            <a:scene3d>
              <a:camera prst="orthographicFront"/>
              <a:lightRig rig="threePt" dir="t"/>
            </a:scene3d>
            <a:sp3d contourW="12700"/>
          </a:bodyPr>
          <a:lstStyle/>
          <a:p>
            <a:pPr indent="522000" algn="just">
              <a:lnSpc>
                <a:spcPct val="120000"/>
              </a:lnSpc>
              <a:defRPr/>
            </a:pPr>
            <a:r>
              <a:rPr lang="zh-CN" altLang="en-US" sz="2000" dirty="0">
                <a:solidFill>
                  <a:schemeClr val="tx1">
                    <a:lumMod val="65000"/>
                    <a:lumOff val="35000"/>
                  </a:schemeClr>
                </a:solidFill>
                <a:latin typeface="Arial" panose="020B0604020202020204"/>
                <a:ea typeface="微软雅黑" panose="020B0503020204020204" pitchFamily="34" charset="-122"/>
              </a:rPr>
              <a:t>短视频是指视频长度以“秒”计数，主要依托于移动智能终端实现快速拍摄和美化编辑，可以在社交媒体平台实现实时分享的一种新型媒体传播形式。</a:t>
            </a:r>
            <a:endParaRPr lang="en-US" altLang="zh-CN" sz="2000" dirty="0">
              <a:solidFill>
                <a:schemeClr val="tx1">
                  <a:lumMod val="65000"/>
                  <a:lumOff val="35000"/>
                </a:schemeClr>
              </a:solidFill>
              <a:latin typeface="Arial" panose="020B0604020202020204"/>
              <a:ea typeface="微软雅黑" panose="020B0503020204020204" pitchFamily="34" charset="-122"/>
            </a:endParaRPr>
          </a:p>
        </p:txBody>
      </p:sp>
      <p:cxnSp>
        <p:nvCxnSpPr>
          <p:cNvPr id="44" name="直接连接符 43">
            <a:extLst>
              <a:ext uri="{FF2B5EF4-FFF2-40B4-BE49-F238E27FC236}">
                <a16:creationId xmlns:a16="http://schemas.microsoft.com/office/drawing/2014/main" xmlns="" id="{97E0E449-3DDD-49C5-9D52-74CD31CFD37E}"/>
              </a:ext>
            </a:extLst>
          </p:cNvPr>
          <p:cNvCxnSpPr>
            <a:cxnSpLocks/>
          </p:cNvCxnSpPr>
          <p:nvPr/>
        </p:nvCxnSpPr>
        <p:spPr>
          <a:xfrm>
            <a:off x="5981700" y="2846169"/>
            <a:ext cx="0" cy="1344831"/>
          </a:xfrm>
          <a:prstGeom prst="line">
            <a:avLst/>
          </a:prstGeom>
          <a:noFill/>
          <a:ln w="57150" cap="flat" cmpd="sng" algn="ctr">
            <a:solidFill>
              <a:srgbClr val="EE464C"/>
            </a:solidFill>
            <a:prstDash val="solid"/>
            <a:miter lim="800000"/>
          </a:ln>
          <a:effectLst/>
        </p:spPr>
      </p:cxnSp>
      <p:sp>
        <p:nvSpPr>
          <p:cNvPr id="45" name="文本框 44">
            <a:extLst>
              <a:ext uri="{FF2B5EF4-FFF2-40B4-BE49-F238E27FC236}">
                <a16:creationId xmlns:a16="http://schemas.microsoft.com/office/drawing/2014/main" xmlns="" id="{72F88A27-2EEC-42CB-AF53-F3BDD1C2FA69}"/>
              </a:ext>
            </a:extLst>
          </p:cNvPr>
          <p:cNvSpPr txBox="1"/>
          <p:nvPr/>
        </p:nvSpPr>
        <p:spPr>
          <a:xfrm>
            <a:off x="6096000" y="2846169"/>
            <a:ext cx="898003" cy="707886"/>
          </a:xfrm>
          <a:prstGeom prst="rect">
            <a:avLst/>
          </a:prstGeom>
          <a:noFill/>
        </p:spPr>
        <p:txBody>
          <a:bodyPr wrap="none" rtlCol="0">
            <a:spAutoFit/>
            <a:scene3d>
              <a:camera prst="orthographicFront"/>
              <a:lightRig rig="threePt" dir="t"/>
            </a:scene3d>
            <a:sp3d contourW="12700"/>
          </a:bodyPr>
          <a:lstStyle/>
          <a:p>
            <a:pPr>
              <a:defRPr/>
            </a:pPr>
            <a:r>
              <a:rPr lang="en-US" altLang="zh-CN" sz="4000" b="1" dirty="0">
                <a:solidFill>
                  <a:srgbClr val="EE464C"/>
                </a:solidFill>
                <a:latin typeface="Arial"/>
                <a:ea typeface="微软雅黑"/>
              </a:rPr>
              <a:t>1.1</a:t>
            </a:r>
            <a:endParaRPr lang="zh-CN" altLang="en-US" sz="4000" b="1" dirty="0">
              <a:solidFill>
                <a:srgbClr val="EE464C"/>
              </a:solidFill>
              <a:latin typeface="Arial"/>
              <a:ea typeface="微软雅黑"/>
            </a:endParaRPr>
          </a:p>
        </p:txBody>
      </p:sp>
      <p:sp>
        <p:nvSpPr>
          <p:cNvPr id="48" name="平行四边形 45">
            <a:extLst>
              <a:ext uri="{FF2B5EF4-FFF2-40B4-BE49-F238E27FC236}">
                <a16:creationId xmlns:a16="http://schemas.microsoft.com/office/drawing/2014/main" xmlns="" id="{70BEBA37-5BA3-421A-950D-F75F3ACE821E}"/>
              </a:ext>
            </a:extLst>
          </p:cNvPr>
          <p:cNvSpPr/>
          <p:nvPr/>
        </p:nvSpPr>
        <p:spPr>
          <a:xfrm rot="5400000" flipH="1" flipV="1">
            <a:off x="-458787" y="1636652"/>
            <a:ext cx="4563093" cy="3669734"/>
          </a:xfrm>
          <a:custGeom>
            <a:avLst/>
            <a:gdLst>
              <a:gd name="connsiteX0" fmla="*/ 0 w 4874153"/>
              <a:gd name="connsiteY0" fmla="*/ 4045908 h 4045908"/>
              <a:gd name="connsiteX1" fmla="*/ 3413735 w 4874153"/>
              <a:gd name="connsiteY1" fmla="*/ 0 h 4045908"/>
              <a:gd name="connsiteX2" fmla="*/ 4874153 w 4874153"/>
              <a:gd name="connsiteY2" fmla="*/ 0 h 4045908"/>
              <a:gd name="connsiteX3" fmla="*/ 1460418 w 4874153"/>
              <a:gd name="connsiteY3" fmla="*/ 4045908 h 4045908"/>
              <a:gd name="connsiteX4" fmla="*/ 0 w 4874153"/>
              <a:gd name="connsiteY4" fmla="*/ 4045908 h 4045908"/>
              <a:gd name="connsiteX0" fmla="*/ 0 w 4874153"/>
              <a:gd name="connsiteY0" fmla="*/ 4045908 h 4045908"/>
              <a:gd name="connsiteX1" fmla="*/ 498612 w 4874153"/>
              <a:gd name="connsiteY1" fmla="*/ 3452975 h 4045908"/>
              <a:gd name="connsiteX2" fmla="*/ 3413735 w 4874153"/>
              <a:gd name="connsiteY2" fmla="*/ 0 h 4045908"/>
              <a:gd name="connsiteX3" fmla="*/ 4874153 w 4874153"/>
              <a:gd name="connsiteY3" fmla="*/ 0 h 4045908"/>
              <a:gd name="connsiteX4" fmla="*/ 1460418 w 4874153"/>
              <a:gd name="connsiteY4" fmla="*/ 4045908 h 4045908"/>
              <a:gd name="connsiteX5" fmla="*/ 0 w 4874153"/>
              <a:gd name="connsiteY5" fmla="*/ 4045908 h 4045908"/>
              <a:gd name="connsiteX0" fmla="*/ 0 w 4874153"/>
              <a:gd name="connsiteY0" fmla="*/ 4045908 h 4052256"/>
              <a:gd name="connsiteX1" fmla="*/ 492262 w 4874153"/>
              <a:gd name="connsiteY1" fmla="*/ 4052256 h 4052256"/>
              <a:gd name="connsiteX2" fmla="*/ 498612 w 4874153"/>
              <a:gd name="connsiteY2" fmla="*/ 3452975 h 4052256"/>
              <a:gd name="connsiteX3" fmla="*/ 3413735 w 4874153"/>
              <a:gd name="connsiteY3" fmla="*/ 0 h 4052256"/>
              <a:gd name="connsiteX4" fmla="*/ 4874153 w 4874153"/>
              <a:gd name="connsiteY4" fmla="*/ 0 h 4052256"/>
              <a:gd name="connsiteX5" fmla="*/ 1460418 w 4874153"/>
              <a:gd name="connsiteY5" fmla="*/ 4045908 h 4052256"/>
              <a:gd name="connsiteX6" fmla="*/ 0 w 4874153"/>
              <a:gd name="connsiteY6" fmla="*/ 4045908 h 4052256"/>
              <a:gd name="connsiteX0" fmla="*/ 0 w 4874153"/>
              <a:gd name="connsiteY0" fmla="*/ 4045908 h 4052256"/>
              <a:gd name="connsiteX1" fmla="*/ 6487 w 4874153"/>
              <a:gd name="connsiteY1" fmla="*/ 4049081 h 4052256"/>
              <a:gd name="connsiteX2" fmla="*/ 492262 w 4874153"/>
              <a:gd name="connsiteY2" fmla="*/ 4052256 h 4052256"/>
              <a:gd name="connsiteX3" fmla="*/ 498612 w 4874153"/>
              <a:gd name="connsiteY3" fmla="*/ 3452975 h 4052256"/>
              <a:gd name="connsiteX4" fmla="*/ 3413735 w 4874153"/>
              <a:gd name="connsiteY4" fmla="*/ 0 h 4052256"/>
              <a:gd name="connsiteX5" fmla="*/ 4874153 w 4874153"/>
              <a:gd name="connsiteY5" fmla="*/ 0 h 4052256"/>
              <a:gd name="connsiteX6" fmla="*/ 1460418 w 4874153"/>
              <a:gd name="connsiteY6" fmla="*/ 4045908 h 4052256"/>
              <a:gd name="connsiteX7" fmla="*/ 0 w 4874153"/>
              <a:gd name="connsiteY7" fmla="*/ 4045908 h 4052256"/>
              <a:gd name="connsiteX0" fmla="*/ 1453931 w 4867666"/>
              <a:gd name="connsiteY0" fmla="*/ 4045908 h 4052256"/>
              <a:gd name="connsiteX1" fmla="*/ 0 w 4867666"/>
              <a:gd name="connsiteY1" fmla="*/ 4049081 h 4052256"/>
              <a:gd name="connsiteX2" fmla="*/ 485775 w 4867666"/>
              <a:gd name="connsiteY2" fmla="*/ 4052256 h 4052256"/>
              <a:gd name="connsiteX3" fmla="*/ 492125 w 4867666"/>
              <a:gd name="connsiteY3" fmla="*/ 3452975 h 4052256"/>
              <a:gd name="connsiteX4" fmla="*/ 3407248 w 4867666"/>
              <a:gd name="connsiteY4" fmla="*/ 0 h 4052256"/>
              <a:gd name="connsiteX5" fmla="*/ 4867666 w 4867666"/>
              <a:gd name="connsiteY5" fmla="*/ 0 h 4052256"/>
              <a:gd name="connsiteX6" fmla="*/ 1453931 w 4867666"/>
              <a:gd name="connsiteY6"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71331 w 4381891"/>
              <a:gd name="connsiteY0" fmla="*/ 4049083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71331 w 4381891"/>
              <a:gd name="connsiteY5" fmla="*/ 4049083 h 4052256"/>
              <a:gd name="connsiteX0" fmla="*/ 965366 w 4375926"/>
              <a:gd name="connsiteY0" fmla="*/ 4049083 h 4049083"/>
              <a:gd name="connsiteX1" fmla="*/ 3560 w 4375926"/>
              <a:gd name="connsiteY1" fmla="*/ 4049081 h 4049083"/>
              <a:gd name="connsiteX2" fmla="*/ 385 w 4375926"/>
              <a:gd name="connsiteY2" fmla="*/ 3452975 h 4049083"/>
              <a:gd name="connsiteX3" fmla="*/ 2915508 w 4375926"/>
              <a:gd name="connsiteY3" fmla="*/ 0 h 4049083"/>
              <a:gd name="connsiteX4" fmla="*/ 4375926 w 4375926"/>
              <a:gd name="connsiteY4" fmla="*/ 0 h 4049083"/>
              <a:gd name="connsiteX5" fmla="*/ 965366 w 4375926"/>
              <a:gd name="connsiteY5" fmla="*/ 4049083 h 4049083"/>
              <a:gd name="connsiteX0" fmla="*/ 968156 w 4378716"/>
              <a:gd name="connsiteY0" fmla="*/ 4049083 h 4049083"/>
              <a:gd name="connsiteX1" fmla="*/ 0 w 4378716"/>
              <a:gd name="connsiteY1" fmla="*/ 404273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981063 w 4378716"/>
              <a:gd name="connsiteY3" fmla="*/ 2294700 h 4049083"/>
              <a:gd name="connsiteX4" fmla="*/ 2918298 w 4378716"/>
              <a:gd name="connsiteY4" fmla="*/ 0 h 4049083"/>
              <a:gd name="connsiteX5" fmla="*/ 4378716 w 4378716"/>
              <a:gd name="connsiteY5" fmla="*/ 0 h 4049083"/>
              <a:gd name="connsiteX6" fmla="*/ 968156 w 4378716"/>
              <a:gd name="connsiteY6" fmla="*/ 4049083 h 4049083"/>
              <a:gd name="connsiteX0" fmla="*/ 986410 w 4378716"/>
              <a:gd name="connsiteY0" fmla="*/ 4030832 h 4049081"/>
              <a:gd name="connsiteX1" fmla="*/ 0 w 4378716"/>
              <a:gd name="connsiteY1" fmla="*/ 4049081 h 4049081"/>
              <a:gd name="connsiteX2" fmla="*/ 794 w 4378716"/>
              <a:gd name="connsiteY2" fmla="*/ 3455356 h 4049081"/>
              <a:gd name="connsiteX3" fmla="*/ 981063 w 4378716"/>
              <a:gd name="connsiteY3" fmla="*/ 2294700 h 4049081"/>
              <a:gd name="connsiteX4" fmla="*/ 2918298 w 4378716"/>
              <a:gd name="connsiteY4" fmla="*/ 0 h 4049081"/>
              <a:gd name="connsiteX5" fmla="*/ 4378716 w 4378716"/>
              <a:gd name="connsiteY5" fmla="*/ 0 h 4049081"/>
              <a:gd name="connsiteX6" fmla="*/ 986410 w 4378716"/>
              <a:gd name="connsiteY6" fmla="*/ 4030832 h 4049081"/>
              <a:gd name="connsiteX0" fmla="*/ 985616 w 4377922"/>
              <a:gd name="connsiteY0" fmla="*/ 4030832 h 4030832"/>
              <a:gd name="connsiteX1" fmla="*/ 0 w 4377922"/>
              <a:gd name="connsiteY1" fmla="*/ 3455356 h 4030832"/>
              <a:gd name="connsiteX2" fmla="*/ 980269 w 4377922"/>
              <a:gd name="connsiteY2" fmla="*/ 2294700 h 4030832"/>
              <a:gd name="connsiteX3" fmla="*/ 2917504 w 4377922"/>
              <a:gd name="connsiteY3" fmla="*/ 0 h 4030832"/>
              <a:gd name="connsiteX4" fmla="*/ 4377922 w 4377922"/>
              <a:gd name="connsiteY4" fmla="*/ 0 h 4030832"/>
              <a:gd name="connsiteX5" fmla="*/ 985616 w 4377922"/>
              <a:gd name="connsiteY5" fmla="*/ 4030832 h 4030832"/>
              <a:gd name="connsiteX0" fmla="*/ 5348 w 3397654"/>
              <a:gd name="connsiteY0" fmla="*/ 4030832 h 4030832"/>
              <a:gd name="connsiteX1" fmla="*/ 1 w 3397654"/>
              <a:gd name="connsiteY1" fmla="*/ 2294700 h 4030832"/>
              <a:gd name="connsiteX2" fmla="*/ 1937236 w 3397654"/>
              <a:gd name="connsiteY2" fmla="*/ 0 h 4030832"/>
              <a:gd name="connsiteX3" fmla="*/ 3397654 w 3397654"/>
              <a:gd name="connsiteY3" fmla="*/ 0 h 4030832"/>
              <a:gd name="connsiteX4" fmla="*/ 5348 w 3397654"/>
              <a:gd name="connsiteY4" fmla="*/ 4030832 h 4030832"/>
              <a:gd name="connsiteX0" fmla="*/ 1693 w 3397652"/>
              <a:gd name="connsiteY0" fmla="*/ 4034486 h 4034486"/>
              <a:gd name="connsiteX1" fmla="*/ -1 w 3397652"/>
              <a:gd name="connsiteY1" fmla="*/ 2294700 h 4034486"/>
              <a:gd name="connsiteX2" fmla="*/ 1937234 w 3397652"/>
              <a:gd name="connsiteY2" fmla="*/ 0 h 4034486"/>
              <a:gd name="connsiteX3" fmla="*/ 3397652 w 3397652"/>
              <a:gd name="connsiteY3" fmla="*/ 0 h 4034486"/>
              <a:gd name="connsiteX4" fmla="*/ 1693 w 3397652"/>
              <a:gd name="connsiteY4" fmla="*/ 4034486 h 403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52" h="4034486">
                <a:moveTo>
                  <a:pt x="1693" y="4034486"/>
                </a:moveTo>
                <a:cubicBezTo>
                  <a:pt x="-89" y="3455775"/>
                  <a:pt x="1781" y="2873411"/>
                  <a:pt x="-1" y="2294700"/>
                </a:cubicBezTo>
                <a:lnTo>
                  <a:pt x="1937234" y="0"/>
                </a:lnTo>
                <a:lnTo>
                  <a:pt x="3397652" y="0"/>
                </a:lnTo>
                <a:lnTo>
                  <a:pt x="1693" y="4034486"/>
                </a:ln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1029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ppt_x</p:attrName>
                                        </p:attrNameLst>
                                      </p:cBhvr>
                                      <p:tavLst>
                                        <p:tav tm="0">
                                          <p:val>
                                            <p:strVal val="#ppt_x-#ppt_w*1.125000"/>
                                          </p:val>
                                        </p:tav>
                                        <p:tav tm="100000">
                                          <p:val>
                                            <p:strVal val="#ppt_x"/>
                                          </p:val>
                                        </p:tav>
                                      </p:tavLst>
                                    </p:anim>
                                    <p:animEffect transition="in" filter="wipe(right)">
                                      <p:cBhvr>
                                        <p:cTn id="12" dur="500"/>
                                        <p:tgtEl>
                                          <p:spTgt spid="4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left)">
                                      <p:cBhvr>
                                        <p:cTn id="16" dur="500"/>
                                        <p:tgtEl>
                                          <p:spTgt spid="4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sp>
        <p:nvSpPr>
          <p:cNvPr id="5" name="文本框 4">
            <a:extLst>
              <a:ext uri="{FF2B5EF4-FFF2-40B4-BE49-F238E27FC236}">
                <a16:creationId xmlns:a16="http://schemas.microsoft.com/office/drawing/2014/main" xmlns="" id="{3B3F0477-CC17-6E41-9373-F4D8BDD16860}"/>
              </a:ext>
            </a:extLst>
          </p:cNvPr>
          <p:cNvSpPr txBox="1"/>
          <p:nvPr/>
        </p:nvSpPr>
        <p:spPr>
          <a:xfrm>
            <a:off x="1721922" y="2030681"/>
            <a:ext cx="1569660" cy="369332"/>
          </a:xfrm>
          <a:prstGeom prst="rect">
            <a:avLst/>
          </a:prstGeom>
          <a:noFill/>
        </p:spPr>
        <p:txBody>
          <a:bodyPr wrap="none" rtlCol="0">
            <a:spAutoFit/>
          </a:bodyPr>
          <a:lstStyle/>
          <a:p>
            <a:r>
              <a:rPr kumimoji="1" lang="en-US" altLang="zh-CN" dirty="0"/>
              <a:t>③</a:t>
            </a:r>
            <a:r>
              <a:rPr kumimoji="1" lang="zh-CN" altLang="en-US" dirty="0"/>
              <a:t>用户个性化</a:t>
            </a:r>
          </a:p>
        </p:txBody>
      </p:sp>
      <p:sp>
        <p:nvSpPr>
          <p:cNvPr id="3" name="Rectangle 2">
            <a:extLst>
              <a:ext uri="{FF2B5EF4-FFF2-40B4-BE49-F238E27FC236}">
                <a16:creationId xmlns:a16="http://schemas.microsoft.com/office/drawing/2014/main" xmlns=""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385" name="图片 9" descr="TalkingData-快手用户人群洞察报告_1542006924729-16">
            <a:extLst>
              <a:ext uri="{FF2B5EF4-FFF2-40B4-BE49-F238E27FC236}">
                <a16:creationId xmlns:a16="http://schemas.microsoft.com/office/drawing/2014/main" xmlns="" id="{C0C9055F-024A-1A41-8672-7B3EC5BC1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72"/>
          <a:stretch>
            <a:fillRect/>
          </a:stretch>
        </p:blipFill>
        <p:spPr bwMode="auto">
          <a:xfrm>
            <a:off x="3718150" y="2074008"/>
            <a:ext cx="7777324" cy="3541962"/>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xmlns="" id="{47E92808-943B-494E-BBFD-A8F8E6F2CEAC}"/>
              </a:ext>
            </a:extLst>
          </p:cNvPr>
          <p:cNvSpPr txBox="1"/>
          <p:nvPr/>
        </p:nvSpPr>
        <p:spPr>
          <a:xfrm>
            <a:off x="4960917" y="5740062"/>
            <a:ext cx="6097978" cy="369332"/>
          </a:xfrm>
          <a:prstGeom prst="rect">
            <a:avLst/>
          </a:prstGeom>
          <a:noFill/>
        </p:spPr>
        <p:txBody>
          <a:bodyPr wrap="square">
            <a:spAutoFit/>
          </a:bodyPr>
          <a:lstStyle/>
          <a:p>
            <a:pPr algn="ct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快手女性用户的数据画像及美容需求</a:t>
            </a:r>
            <a:r>
              <a:rPr lang="zh-CN" altLang="zh-CN" dirty="0">
                <a:effectLst/>
              </a:rPr>
              <a:t> </a:t>
            </a:r>
            <a:endParaRPr lang="zh-CN" altLang="en-US" dirty="0"/>
          </a:p>
        </p:txBody>
      </p:sp>
    </p:spTree>
    <p:extLst>
      <p:ext uri="{BB962C8B-B14F-4D97-AF65-F5344CB8AC3E}">
        <p14:creationId xmlns:p14="http://schemas.microsoft.com/office/powerpoint/2010/main" val="415656964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6348232" cy="954107"/>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1.3.2</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短视频运营的目标、流程与能力</a:t>
            </a:r>
          </a:p>
          <a:p>
            <a:endParaRPr lang="zh-CN" altLang="en-US" sz="2800" dirty="0">
              <a:solidFill>
                <a:srgbClr val="1C4885"/>
              </a:solidFill>
              <a:latin typeface="黑体" panose="02010609060101010101" charset="-122"/>
              <a:ea typeface="黑体" panose="02010609060101010101" charset="-122"/>
              <a:cs typeface="黑体" panose="02010609060101010101" charset="-122"/>
            </a:endParaRPr>
          </a:p>
        </p:txBody>
      </p:sp>
      <p:sp>
        <p:nvSpPr>
          <p:cNvPr id="5" name="文本框 4">
            <a:extLst>
              <a:ext uri="{FF2B5EF4-FFF2-40B4-BE49-F238E27FC236}">
                <a16:creationId xmlns:a16="http://schemas.microsoft.com/office/drawing/2014/main" xmlns="" id="{3B3F0477-CC17-6E41-9373-F4D8BDD16860}"/>
              </a:ext>
            </a:extLst>
          </p:cNvPr>
          <p:cNvSpPr txBox="1"/>
          <p:nvPr/>
        </p:nvSpPr>
        <p:spPr>
          <a:xfrm>
            <a:off x="1721922" y="2030681"/>
            <a:ext cx="2767104" cy="369332"/>
          </a:xfrm>
          <a:prstGeom prst="rect">
            <a:avLst/>
          </a:prstGeom>
          <a:noFill/>
        </p:spPr>
        <p:txBody>
          <a:bodyPr wrap="none" rtlCol="0">
            <a:spAutoFit/>
          </a:bodyPr>
          <a:lstStyle/>
          <a:p>
            <a:r>
              <a:rPr kumimoji="1" lang="en-US" altLang="zh-CN" dirty="0"/>
              <a:t>①</a:t>
            </a:r>
            <a:r>
              <a:rPr kumimoji="1" lang="zh-CN" altLang="en-US" dirty="0"/>
              <a:t>短视频运营的主要目标</a:t>
            </a:r>
          </a:p>
        </p:txBody>
      </p:sp>
      <p:sp>
        <p:nvSpPr>
          <p:cNvPr id="3" name="Rectangle 2">
            <a:extLst>
              <a:ext uri="{FF2B5EF4-FFF2-40B4-BE49-F238E27FC236}">
                <a16:creationId xmlns:a16="http://schemas.microsoft.com/office/drawing/2014/main" xmlns=""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表格 6">
            <a:extLst>
              <a:ext uri="{FF2B5EF4-FFF2-40B4-BE49-F238E27FC236}">
                <a16:creationId xmlns:a16="http://schemas.microsoft.com/office/drawing/2014/main" xmlns="" id="{BCD68A1D-62BD-A144-8C75-E5C25C3866B1}"/>
              </a:ext>
            </a:extLst>
          </p:cNvPr>
          <p:cNvGraphicFramePr>
            <a:graphicFrameLocks noGrp="1"/>
          </p:cNvGraphicFramePr>
          <p:nvPr>
            <p:extLst/>
          </p:nvPr>
        </p:nvGraphicFramePr>
        <p:xfrm>
          <a:off x="1855623" y="2639162"/>
          <a:ext cx="8407730" cy="3467100"/>
        </p:xfrm>
        <a:graphic>
          <a:graphicData uri="http://schemas.openxmlformats.org/drawingml/2006/table">
            <a:tbl>
              <a:tblPr firstRow="1" firstCol="1" bandRow="1">
                <a:tableStyleId>{5C22544A-7EE6-4342-B048-85BDC9FD1C3A}</a:tableStyleId>
              </a:tblPr>
              <a:tblGrid>
                <a:gridCol w="856940">
                  <a:extLst>
                    <a:ext uri="{9D8B030D-6E8A-4147-A177-3AD203B41FA5}">
                      <a16:colId xmlns:a16="http://schemas.microsoft.com/office/drawing/2014/main" xmlns="" val="3089371042"/>
                    </a:ext>
                  </a:extLst>
                </a:gridCol>
                <a:gridCol w="1428233">
                  <a:extLst>
                    <a:ext uri="{9D8B030D-6E8A-4147-A177-3AD203B41FA5}">
                      <a16:colId xmlns:a16="http://schemas.microsoft.com/office/drawing/2014/main" xmlns="" val="432820421"/>
                    </a:ext>
                  </a:extLst>
                </a:gridCol>
                <a:gridCol w="4019881">
                  <a:extLst>
                    <a:ext uri="{9D8B030D-6E8A-4147-A177-3AD203B41FA5}">
                      <a16:colId xmlns:a16="http://schemas.microsoft.com/office/drawing/2014/main" xmlns="" val="123869236"/>
                    </a:ext>
                  </a:extLst>
                </a:gridCol>
                <a:gridCol w="2102676">
                  <a:extLst>
                    <a:ext uri="{9D8B030D-6E8A-4147-A177-3AD203B41FA5}">
                      <a16:colId xmlns:a16="http://schemas.microsoft.com/office/drawing/2014/main" xmlns="" val="2641759087"/>
                    </a:ext>
                  </a:extLst>
                </a:gridCol>
              </a:tblGrid>
              <a:tr h="245577">
                <a:tc>
                  <a:txBody>
                    <a:bodyPr/>
                    <a:lstStyle/>
                    <a:p>
                      <a:pPr algn="just">
                        <a:lnSpc>
                          <a:spcPct val="125000"/>
                        </a:lnSpc>
                      </a:pPr>
                      <a:r>
                        <a:rPr lang="zh-CN" sz="1400" kern="100" dirty="0">
                          <a:effectLst/>
                        </a:rPr>
                        <a:t>序号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目标</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具体内容</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举例</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34321498"/>
                  </a:ext>
                </a:extLst>
              </a:tr>
              <a:tr h="413058">
                <a:tc>
                  <a:txBody>
                    <a:bodyPr/>
                    <a:lstStyle/>
                    <a:p>
                      <a:pPr algn="just">
                        <a:lnSpc>
                          <a:spcPct val="125000"/>
                        </a:lnSpc>
                      </a:pPr>
                      <a:r>
                        <a:rPr lang="en-US" sz="1400" kern="100">
                          <a:effectLst/>
                        </a:rPr>
                        <a:t>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流量增长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提升点击量、阅读量、点赞量、转发量、评论量、完播率等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“抖加”推广加热某条短视频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686866800"/>
                  </a:ext>
                </a:extLst>
              </a:tr>
              <a:tr h="413058">
                <a:tc>
                  <a:txBody>
                    <a:bodyPr/>
                    <a:lstStyle/>
                    <a:p>
                      <a:pPr algn="just">
                        <a:lnSpc>
                          <a:spcPct val="125000"/>
                        </a:lnSpc>
                      </a:pPr>
                      <a:r>
                        <a:rPr lang="en-US" sz="1400" kern="100">
                          <a:effectLst/>
                        </a:rPr>
                        <a:t>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粉丝增长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从</a:t>
                      </a:r>
                      <a:r>
                        <a:rPr lang="en-US" sz="1400" kern="100">
                          <a:effectLst/>
                        </a:rPr>
                        <a:t>0</a:t>
                      </a:r>
                      <a:r>
                        <a:rPr lang="zh-CN" sz="1400" kern="100">
                          <a:effectLst/>
                        </a:rPr>
                        <a:t>到</a:t>
                      </a:r>
                      <a:r>
                        <a:rPr lang="en-US" sz="1400" kern="100">
                          <a:effectLst/>
                        </a:rPr>
                        <a:t>1</a:t>
                      </a:r>
                      <a:r>
                        <a:rPr lang="zh-CN" sz="1400" kern="100">
                          <a:effectLst/>
                        </a:rPr>
                        <a:t>，从</a:t>
                      </a:r>
                      <a:r>
                        <a:rPr lang="en-US" sz="1400" kern="100">
                          <a:effectLst/>
                        </a:rPr>
                        <a:t>100</a:t>
                      </a:r>
                      <a:r>
                        <a:rPr lang="zh-CN" sz="1400" kern="100">
                          <a:effectLst/>
                        </a:rPr>
                        <a:t>到</a:t>
                      </a:r>
                      <a:r>
                        <a:rPr lang="en-US" sz="1400" kern="100">
                          <a:effectLst/>
                        </a:rPr>
                        <a:t>100</a:t>
                      </a:r>
                      <a:r>
                        <a:rPr lang="zh-CN" sz="1400" kern="100">
                          <a:effectLst/>
                        </a:rPr>
                        <a:t>万，增加粉丝的绝对数量和活跃粉丝的相对数量</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借助相关插件实现粉丝的裂变式增长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8041154"/>
                  </a:ext>
                </a:extLst>
              </a:tr>
              <a:tr h="413058">
                <a:tc>
                  <a:txBody>
                    <a:bodyPr/>
                    <a:lstStyle/>
                    <a:p>
                      <a:pPr algn="just">
                        <a:lnSpc>
                          <a:spcPct val="125000"/>
                        </a:lnSpc>
                      </a:pPr>
                      <a:r>
                        <a:rPr lang="en-US" sz="1400" kern="100">
                          <a:effectLst/>
                        </a:rPr>
                        <a:t>3</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广告曝光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植入客户的品牌广告或效果广告，提升广告的曝光度和品牌的知名度</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旅游类</a:t>
                      </a:r>
                      <a:r>
                        <a:rPr lang="en-US" sz="1400" kern="100">
                          <a:effectLst/>
                        </a:rPr>
                        <a:t>KOL</a:t>
                      </a:r>
                      <a:r>
                        <a:rPr lang="zh-CN" sz="1400" kern="100">
                          <a:effectLst/>
                        </a:rPr>
                        <a:t>为汽车品牌量身定制短视频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638016432"/>
                  </a:ext>
                </a:extLst>
              </a:tr>
              <a:tr h="413058">
                <a:tc>
                  <a:txBody>
                    <a:bodyPr/>
                    <a:lstStyle/>
                    <a:p>
                      <a:pPr algn="just">
                        <a:lnSpc>
                          <a:spcPct val="125000"/>
                        </a:lnSpc>
                      </a:pPr>
                      <a:r>
                        <a:rPr lang="en-US" sz="14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带货销售</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短视频和直播内容中直接嵌入带货商品的链接，引导用户点击下单</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短视频内容中的同款商品或橱窗功能</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26875736"/>
                  </a:ext>
                </a:extLst>
              </a:tr>
              <a:tr h="413058">
                <a:tc>
                  <a:txBody>
                    <a:bodyPr/>
                    <a:lstStyle/>
                    <a:p>
                      <a:pPr algn="just">
                        <a:lnSpc>
                          <a:spcPct val="125000"/>
                        </a:lnSpc>
                      </a:pPr>
                      <a:r>
                        <a:rPr lang="en-US" sz="1400" kern="100">
                          <a:effectLst/>
                        </a:rPr>
                        <a:t>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商业变现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提升短视频账号或企业的多元化经营收入和利润，实现效益的稳步增长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知识付费，版权售卖，周边开发等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6143005"/>
                  </a:ext>
                </a:extLst>
              </a:tr>
              <a:tr h="413058">
                <a:tc>
                  <a:txBody>
                    <a:bodyPr/>
                    <a:lstStyle/>
                    <a:p>
                      <a:pPr algn="just">
                        <a:lnSpc>
                          <a:spcPct val="125000"/>
                        </a:lnSpc>
                      </a:pPr>
                      <a:r>
                        <a:rPr lang="en-US" sz="1400" kern="100">
                          <a:effectLst/>
                        </a:rPr>
                        <a:t>6</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黏着用户</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为用户提供更加丰富的价值和服务，提升用户的体验和黏着度，增加活跃度</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组织线上线下社群活动等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62353837"/>
                  </a:ext>
                </a:extLst>
              </a:tr>
            </a:tbl>
          </a:graphicData>
        </a:graphic>
      </p:graphicFrame>
    </p:spTree>
    <p:extLst>
      <p:ext uri="{BB962C8B-B14F-4D97-AF65-F5344CB8AC3E}">
        <p14:creationId xmlns:p14="http://schemas.microsoft.com/office/powerpoint/2010/main" val="393953378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6348232" cy="954107"/>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1.3.2</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短视频运营的目标、流程与能力</a:t>
            </a:r>
          </a:p>
          <a:p>
            <a:endParaRPr lang="zh-CN" altLang="en-US" sz="2800" dirty="0">
              <a:solidFill>
                <a:srgbClr val="1C4885"/>
              </a:solidFill>
              <a:latin typeface="黑体" panose="02010609060101010101" charset="-122"/>
              <a:ea typeface="黑体" panose="02010609060101010101" charset="-122"/>
              <a:cs typeface="黑体" panose="02010609060101010101" charset="-122"/>
            </a:endParaRPr>
          </a:p>
        </p:txBody>
      </p:sp>
      <p:sp>
        <p:nvSpPr>
          <p:cNvPr id="5" name="文本框 4">
            <a:extLst>
              <a:ext uri="{FF2B5EF4-FFF2-40B4-BE49-F238E27FC236}">
                <a16:creationId xmlns:a16="http://schemas.microsoft.com/office/drawing/2014/main" xmlns="" id="{3B3F0477-CC17-6E41-9373-F4D8BDD16860}"/>
              </a:ext>
            </a:extLst>
          </p:cNvPr>
          <p:cNvSpPr txBox="1"/>
          <p:nvPr/>
        </p:nvSpPr>
        <p:spPr>
          <a:xfrm>
            <a:off x="1721922" y="2030681"/>
            <a:ext cx="2723823" cy="646331"/>
          </a:xfrm>
          <a:prstGeom prst="rect">
            <a:avLst/>
          </a:prstGeom>
          <a:noFill/>
        </p:spPr>
        <p:txBody>
          <a:bodyPr wrap="none" rtlCol="0">
            <a:spAutoFit/>
          </a:bodyPr>
          <a:lstStyle/>
          <a:p>
            <a:r>
              <a:rPr kumimoji="1" lang="en-US" altLang="zh-CN" dirty="0"/>
              <a:t>②</a:t>
            </a:r>
            <a:r>
              <a:rPr kumimoji="1" lang="zh-CN" altLang="en-US" dirty="0"/>
              <a:t>短视频运营的基本流程</a:t>
            </a:r>
          </a:p>
          <a:p>
            <a:endParaRPr kumimoji="1" lang="zh-CN" altLang="en-US" dirty="0"/>
          </a:p>
        </p:txBody>
      </p:sp>
      <p:sp>
        <p:nvSpPr>
          <p:cNvPr id="3" name="Rectangle 2">
            <a:extLst>
              <a:ext uri="{FF2B5EF4-FFF2-40B4-BE49-F238E27FC236}">
                <a16:creationId xmlns:a16="http://schemas.microsoft.com/office/drawing/2014/main" xmlns=""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descr="图片1">
            <a:extLst>
              <a:ext uri="{FF2B5EF4-FFF2-40B4-BE49-F238E27FC236}">
                <a16:creationId xmlns:a16="http://schemas.microsoft.com/office/drawing/2014/main" xmlns="" id="{DBBD060D-B266-B14D-A3B2-C78E480D3483}"/>
              </a:ext>
            </a:extLst>
          </p:cNvPr>
          <p:cNvPicPr/>
          <p:nvPr/>
        </p:nvPicPr>
        <p:blipFill>
          <a:blip r:embed="rId3"/>
          <a:srcRect t="40482" b="39938"/>
          <a:stretch>
            <a:fillRect/>
          </a:stretch>
        </p:blipFill>
        <p:spPr>
          <a:xfrm>
            <a:off x="2775960" y="2823705"/>
            <a:ext cx="6567055" cy="954107"/>
          </a:xfrm>
          <a:prstGeom prst="rect">
            <a:avLst/>
          </a:prstGeom>
        </p:spPr>
      </p:pic>
    </p:spTree>
    <p:extLst>
      <p:ext uri="{BB962C8B-B14F-4D97-AF65-F5344CB8AC3E}">
        <p14:creationId xmlns:p14="http://schemas.microsoft.com/office/powerpoint/2010/main" val="102306446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6348232" cy="954107"/>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1.3.2</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短视频运营的目标、流程与能力</a:t>
            </a:r>
          </a:p>
          <a:p>
            <a:endParaRPr lang="zh-CN" altLang="en-US" sz="2800" dirty="0">
              <a:solidFill>
                <a:srgbClr val="1C4885"/>
              </a:solidFill>
              <a:latin typeface="黑体" panose="02010609060101010101" charset="-122"/>
              <a:ea typeface="黑体" panose="02010609060101010101" charset="-122"/>
              <a:cs typeface="黑体" panose="02010609060101010101" charset="-122"/>
            </a:endParaRPr>
          </a:p>
        </p:txBody>
      </p:sp>
      <p:sp>
        <p:nvSpPr>
          <p:cNvPr id="5" name="文本框 4">
            <a:extLst>
              <a:ext uri="{FF2B5EF4-FFF2-40B4-BE49-F238E27FC236}">
                <a16:creationId xmlns:a16="http://schemas.microsoft.com/office/drawing/2014/main" xmlns="" id="{3B3F0477-CC17-6E41-9373-F4D8BDD16860}"/>
              </a:ext>
            </a:extLst>
          </p:cNvPr>
          <p:cNvSpPr txBox="1"/>
          <p:nvPr/>
        </p:nvSpPr>
        <p:spPr>
          <a:xfrm>
            <a:off x="1721922" y="2030681"/>
            <a:ext cx="3060453" cy="369332"/>
          </a:xfrm>
          <a:prstGeom prst="rect">
            <a:avLst/>
          </a:prstGeom>
          <a:noFill/>
        </p:spPr>
        <p:txBody>
          <a:bodyPr wrap="none" rtlCol="0">
            <a:spAutoFit/>
          </a:bodyPr>
          <a:lstStyle/>
          <a:p>
            <a:r>
              <a:rPr kumimoji="1" lang="en-US" altLang="zh-CN" dirty="0"/>
              <a:t>③</a:t>
            </a:r>
            <a:r>
              <a:rPr kumimoji="1" lang="zh-CN" altLang="en-US" dirty="0"/>
              <a:t>短视频运营的重点及策略</a:t>
            </a:r>
          </a:p>
        </p:txBody>
      </p:sp>
      <p:sp>
        <p:nvSpPr>
          <p:cNvPr id="3" name="Rectangle 2">
            <a:extLst>
              <a:ext uri="{FF2B5EF4-FFF2-40B4-BE49-F238E27FC236}">
                <a16:creationId xmlns:a16="http://schemas.microsoft.com/office/drawing/2014/main" xmlns=""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表格 6">
            <a:extLst>
              <a:ext uri="{FF2B5EF4-FFF2-40B4-BE49-F238E27FC236}">
                <a16:creationId xmlns:a16="http://schemas.microsoft.com/office/drawing/2014/main" xmlns="" id="{E76030A8-24DB-7E4E-B9EE-FBF4447F0090}"/>
              </a:ext>
            </a:extLst>
          </p:cNvPr>
          <p:cNvGraphicFramePr>
            <a:graphicFrameLocks noGrp="1"/>
          </p:cNvGraphicFramePr>
          <p:nvPr>
            <p:extLst/>
          </p:nvPr>
        </p:nvGraphicFramePr>
        <p:xfrm>
          <a:off x="2265878" y="2692400"/>
          <a:ext cx="7587220" cy="2667000"/>
        </p:xfrm>
        <a:graphic>
          <a:graphicData uri="http://schemas.openxmlformats.org/drawingml/2006/table">
            <a:tbl>
              <a:tblPr firstRow="1" firstCol="1" bandRow="1">
                <a:tableStyleId>{5C22544A-7EE6-4342-B048-85BDC9FD1C3A}</a:tableStyleId>
              </a:tblPr>
              <a:tblGrid>
                <a:gridCol w="1045028">
                  <a:extLst>
                    <a:ext uri="{9D8B030D-6E8A-4147-A177-3AD203B41FA5}">
                      <a16:colId xmlns:a16="http://schemas.microsoft.com/office/drawing/2014/main" xmlns="" val="1856301465"/>
                    </a:ext>
                  </a:extLst>
                </a:gridCol>
                <a:gridCol w="1099776">
                  <a:extLst>
                    <a:ext uri="{9D8B030D-6E8A-4147-A177-3AD203B41FA5}">
                      <a16:colId xmlns:a16="http://schemas.microsoft.com/office/drawing/2014/main" xmlns="" val="414810439"/>
                    </a:ext>
                  </a:extLst>
                </a:gridCol>
                <a:gridCol w="5442416">
                  <a:extLst>
                    <a:ext uri="{9D8B030D-6E8A-4147-A177-3AD203B41FA5}">
                      <a16:colId xmlns:a16="http://schemas.microsoft.com/office/drawing/2014/main" xmlns="" val="762445301"/>
                    </a:ext>
                  </a:extLst>
                </a:gridCol>
              </a:tblGrid>
              <a:tr h="246601">
                <a:tc>
                  <a:txBody>
                    <a:bodyPr/>
                    <a:lstStyle/>
                    <a:p>
                      <a:pPr algn="just">
                        <a:lnSpc>
                          <a:spcPct val="125000"/>
                        </a:lnSpc>
                      </a:pPr>
                      <a:r>
                        <a:rPr lang="zh-CN" sz="1400" kern="100">
                          <a:effectLst/>
                        </a:rPr>
                        <a:t>级别</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运营方向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主要内容</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085989166"/>
                  </a:ext>
                </a:extLst>
              </a:tr>
              <a:tr h="246601">
                <a:tc rowSpan="2">
                  <a:txBody>
                    <a:bodyPr/>
                    <a:lstStyle/>
                    <a:p>
                      <a:pPr algn="just">
                        <a:lnSpc>
                          <a:spcPct val="125000"/>
                        </a:lnSpc>
                      </a:pPr>
                      <a:r>
                        <a:rPr lang="zh-CN" sz="1400" kern="100">
                          <a:effectLst/>
                        </a:rPr>
                        <a:t>初级运营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账号运营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账号名称、简介、视觉形象、基本风格、垂直定位等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621048453"/>
                  </a:ext>
                </a:extLst>
              </a:tr>
              <a:tr h="265843">
                <a:tc vMerge="1">
                  <a:txBody>
                    <a:bodyPr/>
                    <a:lstStyle/>
                    <a:p>
                      <a:endParaRPr lang="zh-CN" altLang="en-US"/>
                    </a:p>
                  </a:txBody>
                  <a:tcPr/>
                </a:tc>
                <a:tc>
                  <a:txBody>
                    <a:bodyPr/>
                    <a:lstStyle/>
                    <a:p>
                      <a:pPr algn="just">
                        <a:lnSpc>
                          <a:spcPct val="125000"/>
                        </a:lnSpc>
                      </a:pPr>
                      <a:r>
                        <a:rPr lang="zh-CN" sz="1400" kern="100">
                          <a:effectLst/>
                        </a:rPr>
                        <a:t>内容运营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内容的选题方向、创意策划、批量生产、持续输出等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98924261"/>
                  </a:ext>
                </a:extLst>
              </a:tr>
              <a:tr h="246601">
                <a:tc rowSpan="2">
                  <a:txBody>
                    <a:bodyPr/>
                    <a:lstStyle/>
                    <a:p>
                      <a:pPr algn="just">
                        <a:lnSpc>
                          <a:spcPct val="125000"/>
                        </a:lnSpc>
                      </a:pPr>
                      <a:r>
                        <a:rPr lang="zh-CN" sz="1400" kern="100">
                          <a:effectLst/>
                        </a:rPr>
                        <a:t>中级运营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en-US" sz="1400" kern="100">
                          <a:effectLst/>
                        </a:rPr>
                        <a:t>IP</a:t>
                      </a:r>
                      <a:r>
                        <a:rPr lang="zh-CN" sz="1400" kern="100">
                          <a:effectLst/>
                        </a:rPr>
                        <a:t>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en-US" sz="1400" kern="100">
                          <a:effectLst/>
                        </a:rPr>
                        <a:t>IP</a:t>
                      </a:r>
                      <a:r>
                        <a:rPr lang="zh-CN" sz="1400" kern="100">
                          <a:effectLst/>
                        </a:rPr>
                        <a:t>的人设标签、系列内容、出圈策略、深度开发等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132434181"/>
                  </a:ext>
                </a:extLst>
              </a:tr>
              <a:tr h="265843">
                <a:tc vMerge="1">
                  <a:txBody>
                    <a:bodyPr/>
                    <a:lstStyle/>
                    <a:p>
                      <a:endParaRPr lang="zh-CN" altLang="en-US"/>
                    </a:p>
                  </a:txBody>
                  <a:tcPr/>
                </a:tc>
                <a:tc>
                  <a:txBody>
                    <a:bodyPr/>
                    <a:lstStyle/>
                    <a:p>
                      <a:pPr algn="just">
                        <a:lnSpc>
                          <a:spcPct val="125000"/>
                        </a:lnSpc>
                      </a:pPr>
                      <a:r>
                        <a:rPr lang="zh-CN" sz="1400" kern="100">
                          <a:effectLst/>
                        </a:rPr>
                        <a:t>流量运营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内容分发、流量扩大、公域流量、私域流量等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34720502"/>
                  </a:ext>
                </a:extLst>
              </a:tr>
              <a:tr h="246601">
                <a:tc rowSpan="3">
                  <a:txBody>
                    <a:bodyPr/>
                    <a:lstStyle/>
                    <a:p>
                      <a:pPr algn="just">
                        <a:lnSpc>
                          <a:spcPct val="125000"/>
                        </a:lnSpc>
                      </a:pPr>
                      <a:r>
                        <a:rPr lang="zh-CN" sz="1400" kern="100">
                          <a:effectLst/>
                        </a:rPr>
                        <a:t>高级运营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带货运营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带货的选品、话术、内容创新、更多探索等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497035479"/>
                  </a:ext>
                </a:extLst>
              </a:tr>
              <a:tr h="246601">
                <a:tc vMerge="1">
                  <a:txBody>
                    <a:bodyPr/>
                    <a:lstStyle/>
                    <a:p>
                      <a:endParaRPr lang="zh-CN" altLang="en-US"/>
                    </a:p>
                  </a:txBody>
                  <a:tcPr/>
                </a:tc>
                <a:tc>
                  <a:txBody>
                    <a:bodyPr/>
                    <a:lstStyle/>
                    <a:p>
                      <a:pPr algn="just">
                        <a:lnSpc>
                          <a:spcPct val="125000"/>
                        </a:lnSpc>
                      </a:pPr>
                      <a:r>
                        <a:rPr lang="zh-CN" sz="1400" kern="100">
                          <a:effectLst/>
                        </a:rPr>
                        <a:t>变现运营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广告变现、知识变现、社群变现及更多变现策略等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240344503"/>
                  </a:ext>
                </a:extLst>
              </a:tr>
              <a:tr h="246601">
                <a:tc vMerge="1">
                  <a:txBody>
                    <a:bodyPr/>
                    <a:lstStyle/>
                    <a:p>
                      <a:endParaRPr lang="zh-CN" altLang="en-US"/>
                    </a:p>
                  </a:txBody>
                  <a:tcPr/>
                </a:tc>
                <a:tc>
                  <a:txBody>
                    <a:bodyPr/>
                    <a:lstStyle/>
                    <a:p>
                      <a:pPr algn="just">
                        <a:lnSpc>
                          <a:spcPct val="125000"/>
                        </a:lnSpc>
                      </a:pPr>
                      <a:r>
                        <a:rPr lang="zh-CN" sz="1400" kern="100">
                          <a:effectLst/>
                        </a:rPr>
                        <a:t>矩阵运营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从短视频到新媒体、从全媒体到全生态的矩阵等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18185554"/>
                  </a:ext>
                </a:extLst>
              </a:tr>
              <a:tr h="246601">
                <a:tc rowSpan="2">
                  <a:txBody>
                    <a:bodyPr/>
                    <a:lstStyle/>
                    <a:p>
                      <a:pPr algn="just">
                        <a:lnSpc>
                          <a:spcPct val="125000"/>
                        </a:lnSpc>
                      </a:pPr>
                      <a:r>
                        <a:rPr lang="zh-CN" sz="1400" kern="100">
                          <a:effectLst/>
                        </a:rPr>
                        <a:t>终级运营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团队运营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短视频团队的搭建、激励、考核、文化建设等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535811151"/>
                  </a:ext>
                </a:extLst>
              </a:tr>
              <a:tr h="265843">
                <a:tc vMerge="1">
                  <a:txBody>
                    <a:bodyPr/>
                    <a:lstStyle/>
                    <a:p>
                      <a:endParaRPr lang="zh-CN" altLang="en-US"/>
                    </a:p>
                  </a:txBody>
                  <a:tcPr/>
                </a:tc>
                <a:tc>
                  <a:txBody>
                    <a:bodyPr/>
                    <a:lstStyle/>
                    <a:p>
                      <a:pPr algn="just">
                        <a:lnSpc>
                          <a:spcPct val="125000"/>
                        </a:lnSpc>
                      </a:pPr>
                      <a:r>
                        <a:rPr lang="zh-CN" sz="1400" kern="100">
                          <a:effectLst/>
                        </a:rPr>
                        <a:t>企业运营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企业的产品、产业、资本、产融等层面的运营等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802776091"/>
                  </a:ext>
                </a:extLst>
              </a:tr>
            </a:tbl>
          </a:graphicData>
        </a:graphic>
      </p:graphicFrame>
    </p:spTree>
    <p:extLst>
      <p:ext uri="{BB962C8B-B14F-4D97-AF65-F5344CB8AC3E}">
        <p14:creationId xmlns:p14="http://schemas.microsoft.com/office/powerpoint/2010/main" val="17993775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0998" y="512162"/>
            <a:ext cx="2538453"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拓展实训</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rot="8100000">
            <a:off x="6435337" y="1402782"/>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rot="8100000">
            <a:off x="4552689" y="2045041"/>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8100000">
            <a:off x="2670040" y="2707457"/>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rot="8100000">
            <a:off x="801242" y="3363056"/>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709487" y="4767018"/>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01</a:t>
            </a:r>
            <a:endParaRPr lang="zh-CN" altLang="en-US" sz="3200" b="1" dirty="0">
              <a:solidFill>
                <a:schemeClr val="tx1">
                  <a:lumMod val="75000"/>
                  <a:lumOff val="25000"/>
                </a:schemeClr>
              </a:solidFill>
              <a:latin typeface="FuturaBookC" charset="-52"/>
            </a:endParaRPr>
          </a:p>
        </p:txBody>
      </p:sp>
      <p:sp>
        <p:nvSpPr>
          <p:cNvPr id="13" name="文本框 12"/>
          <p:cNvSpPr txBox="1"/>
          <p:nvPr/>
        </p:nvSpPr>
        <p:spPr>
          <a:xfrm>
            <a:off x="4580597" y="4115570"/>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02</a:t>
            </a:r>
            <a:endParaRPr lang="zh-CN" altLang="en-US" sz="3200" b="1" dirty="0">
              <a:solidFill>
                <a:schemeClr val="tx1">
                  <a:lumMod val="75000"/>
                  <a:lumOff val="25000"/>
                </a:schemeClr>
              </a:solidFill>
              <a:latin typeface="FuturaBookC" charset="-52"/>
            </a:endParaRPr>
          </a:p>
        </p:txBody>
      </p:sp>
      <p:sp>
        <p:nvSpPr>
          <p:cNvPr id="14" name="文本框 13"/>
          <p:cNvSpPr txBox="1"/>
          <p:nvPr/>
        </p:nvSpPr>
        <p:spPr>
          <a:xfrm>
            <a:off x="6478975" y="3427885"/>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03</a:t>
            </a:r>
            <a:endParaRPr lang="zh-CN" altLang="en-US" sz="3200" b="1" dirty="0">
              <a:solidFill>
                <a:schemeClr val="tx1">
                  <a:lumMod val="75000"/>
                  <a:lumOff val="25000"/>
                </a:schemeClr>
              </a:solidFill>
              <a:latin typeface="FuturaBookC" charset="-52"/>
            </a:endParaRPr>
          </a:p>
        </p:txBody>
      </p:sp>
      <p:sp>
        <p:nvSpPr>
          <p:cNvPr id="15" name="文本框 14"/>
          <p:cNvSpPr txBox="1"/>
          <p:nvPr/>
        </p:nvSpPr>
        <p:spPr>
          <a:xfrm>
            <a:off x="8364737" y="2788261"/>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04</a:t>
            </a:r>
            <a:endParaRPr lang="zh-CN" altLang="en-US" sz="3200" b="1" dirty="0">
              <a:solidFill>
                <a:schemeClr val="tx1">
                  <a:lumMod val="75000"/>
                  <a:lumOff val="25000"/>
                </a:schemeClr>
              </a:solidFill>
              <a:latin typeface="FuturaBookC" charset="-52"/>
            </a:endParaRPr>
          </a:p>
        </p:txBody>
      </p:sp>
      <p:sp>
        <p:nvSpPr>
          <p:cNvPr id="16" name="文本框 15"/>
          <p:cNvSpPr txBox="1"/>
          <p:nvPr/>
        </p:nvSpPr>
        <p:spPr>
          <a:xfrm>
            <a:off x="8386184" y="3427885"/>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rPr>
              <a:t>【实训要求】</a:t>
            </a:r>
          </a:p>
        </p:txBody>
      </p:sp>
      <p:sp>
        <p:nvSpPr>
          <p:cNvPr id="17" name="文本框 16"/>
          <p:cNvSpPr txBox="1"/>
          <p:nvPr/>
        </p:nvSpPr>
        <p:spPr>
          <a:xfrm>
            <a:off x="8386184" y="3783325"/>
            <a:ext cx="2865120" cy="830997"/>
          </a:xfrm>
          <a:prstGeom prst="rect">
            <a:avLst/>
          </a:prstGeom>
          <a:noFill/>
        </p:spPr>
        <p:txBody>
          <a:bodyPr wrap="square" rtlCol="0">
            <a:spAutoFit/>
          </a:bodyPr>
          <a:lstStyle/>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1</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）要求调查的短视频账号粉丝数量在</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100</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万以上；</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2</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）查找的数据或资料应该为最新的信息。</a:t>
            </a:r>
          </a:p>
        </p:txBody>
      </p:sp>
      <p:sp>
        <p:nvSpPr>
          <p:cNvPr id="18" name="文本框 17"/>
          <p:cNvSpPr txBox="1"/>
          <p:nvPr/>
        </p:nvSpPr>
        <p:spPr>
          <a:xfrm>
            <a:off x="6529138" y="4110446"/>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rPr>
              <a:t>【实训内容】</a:t>
            </a:r>
          </a:p>
        </p:txBody>
      </p:sp>
      <p:sp>
        <p:nvSpPr>
          <p:cNvPr id="19" name="文本框 18"/>
          <p:cNvSpPr txBox="1"/>
          <p:nvPr/>
        </p:nvSpPr>
        <p:spPr>
          <a:xfrm>
            <a:off x="6529138" y="4445566"/>
            <a:ext cx="2865120" cy="1015663"/>
          </a:xfrm>
          <a:prstGeom prst="rect">
            <a:avLst/>
          </a:prstGeom>
          <a:noFill/>
        </p:spPr>
        <p:txBody>
          <a:bodyPr wrap="square" rtlCol="0">
            <a:spAutoFit/>
          </a:bodyPr>
          <a:lstStyle/>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选择一个头部短视频账号： </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1</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）查找该账号的发展历程的相关资料； </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2</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）分析账号的用户特点、内容特点等； </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3</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）分析账号的优势以及可能存在的问题和困境，并据此提出一些建议。</a:t>
            </a:r>
            <a:endParaRPr sz="12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4612214" y="4751964"/>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rPr>
              <a:t>【实训目标】</a:t>
            </a:r>
          </a:p>
        </p:txBody>
      </p:sp>
      <p:sp>
        <p:nvSpPr>
          <p:cNvPr id="21" name="文本框 20"/>
          <p:cNvSpPr txBox="1"/>
          <p:nvPr/>
        </p:nvSpPr>
        <p:spPr>
          <a:xfrm>
            <a:off x="3739724" y="5100419"/>
            <a:ext cx="2988538" cy="461665"/>
          </a:xfrm>
          <a:prstGeom prst="rect">
            <a:avLst/>
          </a:prstGeom>
          <a:noFill/>
        </p:spPr>
        <p:txBody>
          <a:bodyPr wrap="square" rtlCol="0">
            <a:spAutoFit/>
          </a:bodyPr>
          <a:lstStyle/>
          <a:p>
            <a:r>
              <a:rPr lang="zh-CN" altLang="en-US" sz="1200" dirty="0">
                <a:solidFill>
                  <a:schemeClr val="tx1">
                    <a:lumMod val="75000"/>
                    <a:lumOff val="25000"/>
                  </a:schemeClr>
                </a:solidFill>
                <a:latin typeface="黑体" panose="02010609060101010101" charset="-122"/>
                <a:ea typeface="黑体" panose="02010609060101010101" charset="-122"/>
              </a:rPr>
              <a:t>了解一个短视频账号的发展历程、崛起原因等，加深对本章知识的理解和认识</a:t>
            </a:r>
            <a:r>
              <a:rPr sz="1200" dirty="0">
                <a:solidFill>
                  <a:schemeClr val="tx1">
                    <a:lumMod val="75000"/>
                    <a:lumOff val="25000"/>
                  </a:schemeClr>
                </a:solidFill>
                <a:latin typeface="黑体" panose="02010609060101010101" charset="-122"/>
                <a:ea typeface="黑体" panose="02010609060101010101" charset="-122"/>
              </a:rPr>
              <a:t>。</a:t>
            </a:r>
          </a:p>
        </p:txBody>
      </p:sp>
      <p:sp>
        <p:nvSpPr>
          <p:cNvPr id="22" name="文本框 21"/>
          <p:cNvSpPr txBox="1"/>
          <p:nvPr/>
        </p:nvSpPr>
        <p:spPr>
          <a:xfrm>
            <a:off x="2723515" y="5467350"/>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sym typeface="+mn-ea"/>
              </a:rPr>
              <a:t>【实训】</a:t>
            </a:r>
            <a:endParaRPr lang="zh-CN" altLang="en-US" sz="1600" dirty="0">
              <a:solidFill>
                <a:schemeClr val="tx1">
                  <a:lumMod val="75000"/>
                  <a:lumOff val="25000"/>
                </a:schemeClr>
              </a:solidFill>
              <a:latin typeface="黑体" panose="02010609060101010101" charset="-122"/>
              <a:ea typeface="黑体" panose="02010609060101010101" charset="-122"/>
            </a:endParaRPr>
          </a:p>
        </p:txBody>
      </p:sp>
      <p:sp>
        <p:nvSpPr>
          <p:cNvPr id="23" name="文本框 22"/>
          <p:cNvSpPr txBox="1"/>
          <p:nvPr/>
        </p:nvSpPr>
        <p:spPr>
          <a:xfrm>
            <a:off x="2723493" y="5813714"/>
            <a:ext cx="2988538" cy="460375"/>
          </a:xfrm>
          <a:prstGeom prst="rect">
            <a:avLst/>
          </a:prstGeom>
          <a:noFill/>
        </p:spPr>
        <p:txBody>
          <a:bodyPr wrap="square" rtlCol="0">
            <a:spAutoFit/>
          </a:bodyPr>
          <a:lstStyle/>
          <a:p>
            <a:r>
              <a:rPr sz="1200" dirty="0">
                <a:solidFill>
                  <a:schemeClr val="tx1">
                    <a:lumMod val="75000"/>
                    <a:lumOff val="25000"/>
                  </a:schemeClr>
                </a:solidFill>
                <a:latin typeface="黑体" panose="02010609060101010101" charset="-122"/>
                <a:ea typeface="黑体" panose="02010609060101010101" charset="-122"/>
              </a:rPr>
              <a:t>为了更好地理解短视频账号运营的相关理论知识，通过具体的实训来进行练习。</a:t>
            </a:r>
          </a:p>
        </p:txBody>
      </p:sp>
    </p:spTree>
    <p:extLst>
      <p:ext uri="{BB962C8B-B14F-4D97-AF65-F5344CB8AC3E}">
        <p14:creationId xmlns:p14="http://schemas.microsoft.com/office/powerpoint/2010/main" val="150273158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4789299"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3422732"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1.1.1  </a:t>
            </a:r>
            <a:r>
              <a:rPr lang="zh-CN" altLang="en-US" sz="2800" b="1" dirty="0">
                <a:latin typeface="微软雅黑" panose="020B0503020204020204" pitchFamily="34" charset="-122"/>
                <a:ea typeface="微软雅黑" panose="020B0503020204020204" pitchFamily="34" charset="-122"/>
              </a:rPr>
              <a:t>短视频的特点</a:t>
            </a:r>
          </a:p>
        </p:txBody>
      </p:sp>
      <p:grpSp>
        <p:nvGrpSpPr>
          <p:cNvPr id="2" name="组合 1">
            <a:extLst>
              <a:ext uri="{FF2B5EF4-FFF2-40B4-BE49-F238E27FC236}">
                <a16:creationId xmlns:a16="http://schemas.microsoft.com/office/drawing/2014/main" xmlns="" id="{FB1F64D9-509E-4A99-AE94-F670A610416F}"/>
              </a:ext>
            </a:extLst>
          </p:cNvPr>
          <p:cNvGrpSpPr/>
          <p:nvPr/>
        </p:nvGrpSpPr>
        <p:grpSpPr>
          <a:xfrm>
            <a:off x="1241337" y="2142797"/>
            <a:ext cx="3948479" cy="540469"/>
            <a:chOff x="1741119" y="2053897"/>
            <a:chExt cx="3948479" cy="540469"/>
          </a:xfrm>
        </p:grpSpPr>
        <p:sp>
          <p:nvSpPr>
            <p:cNvPr id="36" name="椭圆 35">
              <a:extLst>
                <a:ext uri="{FF2B5EF4-FFF2-40B4-BE49-F238E27FC236}">
                  <a16:creationId xmlns:a16="http://schemas.microsoft.com/office/drawing/2014/main" xmlns="" id="{D963486E-F925-4D67-8824-77FB55E391B0}"/>
                </a:ext>
              </a:extLst>
            </p:cNvPr>
            <p:cNvSpPr/>
            <p:nvPr/>
          </p:nvSpPr>
          <p:spPr>
            <a:xfrm>
              <a:off x="1741119" y="2061020"/>
              <a:ext cx="533348" cy="533346"/>
            </a:xfrm>
            <a:prstGeom prst="ellipse">
              <a:avLst/>
            </a:prstGeom>
            <a:solidFill>
              <a:srgbClr val="EE464C"/>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微软雅黑"/>
                <a:sym typeface="Helvetica Light"/>
              </a:endParaRPr>
            </a:p>
          </p:txBody>
        </p:sp>
        <p:sp>
          <p:nvSpPr>
            <p:cNvPr id="35" name="矩形 34">
              <a:extLst>
                <a:ext uri="{FF2B5EF4-FFF2-40B4-BE49-F238E27FC236}">
                  <a16:creationId xmlns:a16="http://schemas.microsoft.com/office/drawing/2014/main" xmlns="" id="{6F18DAFB-E9F4-448C-9B55-06332CE54634}"/>
                </a:ext>
              </a:extLst>
            </p:cNvPr>
            <p:cNvSpPr/>
            <p:nvPr/>
          </p:nvSpPr>
          <p:spPr>
            <a:xfrm>
              <a:off x="2362097" y="2053897"/>
              <a:ext cx="3327501" cy="5148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微软雅黑"/>
                  <a:ea typeface="微软雅黑"/>
                </a:rPr>
                <a:t>短小精悍，内容丰富</a:t>
              </a:r>
            </a:p>
          </p:txBody>
        </p:sp>
        <p:sp>
          <p:nvSpPr>
            <p:cNvPr id="37" name="椭圆 24">
              <a:extLst>
                <a:ext uri="{FF2B5EF4-FFF2-40B4-BE49-F238E27FC236}">
                  <a16:creationId xmlns:a16="http://schemas.microsoft.com/office/drawing/2014/main" xmlns="" id="{29534006-2739-4BCB-B26C-5F02F92C9A9C}"/>
                </a:ext>
              </a:extLst>
            </p:cNvPr>
            <p:cNvSpPr/>
            <p:nvPr/>
          </p:nvSpPr>
          <p:spPr>
            <a:xfrm rot="5400000">
              <a:off x="1848276" y="21684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ysClr val="window" lastClr="FFFFFF"/>
            </a:solidFill>
            <a:ln w="12700" cap="flat">
              <a:noFill/>
              <a:miter lim="400000"/>
            </a:ln>
            <a:effectLst/>
            <a:sp3d/>
          </p:spPr>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Helvetica Light"/>
              </a:endParaRPr>
            </a:p>
          </p:txBody>
        </p:sp>
      </p:grpSp>
      <p:grpSp>
        <p:nvGrpSpPr>
          <p:cNvPr id="38" name="组合 37">
            <a:extLst>
              <a:ext uri="{FF2B5EF4-FFF2-40B4-BE49-F238E27FC236}">
                <a16:creationId xmlns:a16="http://schemas.microsoft.com/office/drawing/2014/main" xmlns="" id="{3B19DB8C-9502-4D55-90B7-FCE4E7680D2C}"/>
              </a:ext>
            </a:extLst>
          </p:cNvPr>
          <p:cNvGrpSpPr/>
          <p:nvPr/>
        </p:nvGrpSpPr>
        <p:grpSpPr>
          <a:xfrm>
            <a:off x="1241337" y="3501697"/>
            <a:ext cx="4392981" cy="540469"/>
            <a:chOff x="1741119" y="2053897"/>
            <a:chExt cx="4392981" cy="540469"/>
          </a:xfrm>
        </p:grpSpPr>
        <p:sp>
          <p:nvSpPr>
            <p:cNvPr id="39" name="椭圆 38">
              <a:extLst>
                <a:ext uri="{FF2B5EF4-FFF2-40B4-BE49-F238E27FC236}">
                  <a16:creationId xmlns:a16="http://schemas.microsoft.com/office/drawing/2014/main" xmlns="" id="{98DA8804-3E4E-4451-A614-6939533FF0DD}"/>
                </a:ext>
              </a:extLst>
            </p:cNvPr>
            <p:cNvSpPr/>
            <p:nvPr/>
          </p:nvSpPr>
          <p:spPr>
            <a:xfrm>
              <a:off x="1741119" y="2061020"/>
              <a:ext cx="533348" cy="533346"/>
            </a:xfrm>
            <a:prstGeom prst="ellipse">
              <a:avLst/>
            </a:prstGeom>
            <a:solidFill>
              <a:srgbClr val="EE464C"/>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微软雅黑"/>
                <a:sym typeface="Helvetica Light"/>
              </a:endParaRPr>
            </a:p>
          </p:txBody>
        </p:sp>
        <p:sp>
          <p:nvSpPr>
            <p:cNvPr id="40" name="矩形 39">
              <a:extLst>
                <a:ext uri="{FF2B5EF4-FFF2-40B4-BE49-F238E27FC236}">
                  <a16:creationId xmlns:a16="http://schemas.microsoft.com/office/drawing/2014/main" xmlns="" id="{B3ED774C-3E5F-40C5-8644-7DE3ECF917A4}"/>
                </a:ext>
              </a:extLst>
            </p:cNvPr>
            <p:cNvSpPr/>
            <p:nvPr/>
          </p:nvSpPr>
          <p:spPr>
            <a:xfrm>
              <a:off x="2362097" y="2053897"/>
              <a:ext cx="3772003" cy="5148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微软雅黑"/>
                  <a:ea typeface="微软雅黑"/>
                </a:rPr>
                <a:t>门槛低，生产流程简单</a:t>
              </a:r>
            </a:p>
          </p:txBody>
        </p:sp>
        <p:sp>
          <p:nvSpPr>
            <p:cNvPr id="41" name="椭圆 24">
              <a:extLst>
                <a:ext uri="{FF2B5EF4-FFF2-40B4-BE49-F238E27FC236}">
                  <a16:creationId xmlns:a16="http://schemas.microsoft.com/office/drawing/2014/main" xmlns="" id="{E8A6A6F3-B5DF-4A24-A58B-5E2C89EADB53}"/>
                </a:ext>
              </a:extLst>
            </p:cNvPr>
            <p:cNvSpPr/>
            <p:nvPr/>
          </p:nvSpPr>
          <p:spPr>
            <a:xfrm rot="5400000">
              <a:off x="1848276" y="21684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ysClr val="window" lastClr="FFFFFF"/>
            </a:solidFill>
            <a:ln w="12700" cap="flat">
              <a:noFill/>
              <a:miter lim="400000"/>
            </a:ln>
            <a:effectLst/>
            <a:sp3d/>
          </p:spPr>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Helvetica Light"/>
              </a:endParaRPr>
            </a:p>
          </p:txBody>
        </p:sp>
      </p:grpSp>
      <p:grpSp>
        <p:nvGrpSpPr>
          <p:cNvPr id="47" name="组合 46">
            <a:extLst>
              <a:ext uri="{FF2B5EF4-FFF2-40B4-BE49-F238E27FC236}">
                <a16:creationId xmlns:a16="http://schemas.microsoft.com/office/drawing/2014/main" xmlns="" id="{B0B2F0EC-2167-4D36-863E-837664E8EB0F}"/>
              </a:ext>
            </a:extLst>
          </p:cNvPr>
          <p:cNvGrpSpPr/>
          <p:nvPr/>
        </p:nvGrpSpPr>
        <p:grpSpPr>
          <a:xfrm>
            <a:off x="1241337" y="4860597"/>
            <a:ext cx="4291381" cy="540469"/>
            <a:chOff x="1741119" y="2053897"/>
            <a:chExt cx="4291381" cy="540469"/>
          </a:xfrm>
        </p:grpSpPr>
        <p:sp>
          <p:nvSpPr>
            <p:cNvPr id="49" name="椭圆 48">
              <a:extLst>
                <a:ext uri="{FF2B5EF4-FFF2-40B4-BE49-F238E27FC236}">
                  <a16:creationId xmlns:a16="http://schemas.microsoft.com/office/drawing/2014/main" xmlns="" id="{F785017A-2770-4A4D-871E-268DEA80C67A}"/>
                </a:ext>
              </a:extLst>
            </p:cNvPr>
            <p:cNvSpPr/>
            <p:nvPr/>
          </p:nvSpPr>
          <p:spPr>
            <a:xfrm>
              <a:off x="1741119" y="2061020"/>
              <a:ext cx="533348" cy="533346"/>
            </a:xfrm>
            <a:prstGeom prst="ellipse">
              <a:avLst/>
            </a:prstGeom>
            <a:solidFill>
              <a:srgbClr val="EE464C"/>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微软雅黑"/>
                <a:sym typeface="Helvetica Light"/>
              </a:endParaRPr>
            </a:p>
          </p:txBody>
        </p:sp>
        <p:sp>
          <p:nvSpPr>
            <p:cNvPr id="50" name="矩形 49">
              <a:extLst>
                <a:ext uri="{FF2B5EF4-FFF2-40B4-BE49-F238E27FC236}">
                  <a16:creationId xmlns:a16="http://schemas.microsoft.com/office/drawing/2014/main" xmlns="" id="{A9A840B3-26EB-40D1-BCFF-E80951212ABB}"/>
                </a:ext>
              </a:extLst>
            </p:cNvPr>
            <p:cNvSpPr/>
            <p:nvPr/>
          </p:nvSpPr>
          <p:spPr>
            <a:xfrm>
              <a:off x="2362097" y="2053897"/>
              <a:ext cx="3670403" cy="5148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微软雅黑"/>
                  <a:ea typeface="微软雅黑"/>
                </a:rPr>
                <a:t>富有创意，极具个性化</a:t>
              </a:r>
            </a:p>
          </p:txBody>
        </p:sp>
        <p:sp>
          <p:nvSpPr>
            <p:cNvPr id="51" name="椭圆 24">
              <a:extLst>
                <a:ext uri="{FF2B5EF4-FFF2-40B4-BE49-F238E27FC236}">
                  <a16:creationId xmlns:a16="http://schemas.microsoft.com/office/drawing/2014/main" xmlns="" id="{9DE30D97-73D4-4E7D-8AC5-9C76B93CC23E}"/>
                </a:ext>
              </a:extLst>
            </p:cNvPr>
            <p:cNvSpPr/>
            <p:nvPr/>
          </p:nvSpPr>
          <p:spPr>
            <a:xfrm rot="5400000">
              <a:off x="1848276" y="21684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ysClr val="window" lastClr="FFFFFF"/>
            </a:solidFill>
            <a:ln w="12700" cap="flat">
              <a:noFill/>
              <a:miter lim="400000"/>
            </a:ln>
            <a:effectLst/>
            <a:sp3d/>
          </p:spPr>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Helvetica Light"/>
              </a:endParaRPr>
            </a:p>
          </p:txBody>
        </p:sp>
      </p:grpSp>
      <p:grpSp>
        <p:nvGrpSpPr>
          <p:cNvPr id="52" name="组合 51">
            <a:extLst>
              <a:ext uri="{FF2B5EF4-FFF2-40B4-BE49-F238E27FC236}">
                <a16:creationId xmlns:a16="http://schemas.microsoft.com/office/drawing/2014/main" xmlns="" id="{6385509D-743F-4ADD-A909-38D118F6BF1B}"/>
              </a:ext>
            </a:extLst>
          </p:cNvPr>
          <p:cNvGrpSpPr/>
          <p:nvPr/>
        </p:nvGrpSpPr>
        <p:grpSpPr>
          <a:xfrm>
            <a:off x="6895551" y="2142797"/>
            <a:ext cx="3948479" cy="540469"/>
            <a:chOff x="1741119" y="2053897"/>
            <a:chExt cx="3948479" cy="540469"/>
          </a:xfrm>
        </p:grpSpPr>
        <p:sp>
          <p:nvSpPr>
            <p:cNvPr id="53" name="椭圆 52">
              <a:extLst>
                <a:ext uri="{FF2B5EF4-FFF2-40B4-BE49-F238E27FC236}">
                  <a16:creationId xmlns:a16="http://schemas.microsoft.com/office/drawing/2014/main" xmlns="" id="{C984F7A9-5FB0-4B56-A03B-D90D54C65942}"/>
                </a:ext>
              </a:extLst>
            </p:cNvPr>
            <p:cNvSpPr/>
            <p:nvPr/>
          </p:nvSpPr>
          <p:spPr>
            <a:xfrm>
              <a:off x="1741119" y="2061020"/>
              <a:ext cx="533348" cy="533346"/>
            </a:xfrm>
            <a:prstGeom prst="ellipse">
              <a:avLst/>
            </a:prstGeom>
            <a:solidFill>
              <a:srgbClr val="EE464C"/>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微软雅黑"/>
                <a:sym typeface="Helvetica Light"/>
              </a:endParaRPr>
            </a:p>
          </p:txBody>
        </p:sp>
        <p:sp>
          <p:nvSpPr>
            <p:cNvPr id="54" name="矩形 53">
              <a:extLst>
                <a:ext uri="{FF2B5EF4-FFF2-40B4-BE49-F238E27FC236}">
                  <a16:creationId xmlns:a16="http://schemas.microsoft.com/office/drawing/2014/main" xmlns="" id="{2CEC0C2A-F152-4A9D-A5C0-BF029D441EA4}"/>
                </a:ext>
              </a:extLst>
            </p:cNvPr>
            <p:cNvSpPr/>
            <p:nvPr/>
          </p:nvSpPr>
          <p:spPr>
            <a:xfrm>
              <a:off x="2362097" y="2053897"/>
              <a:ext cx="3327501" cy="5148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微软雅黑"/>
                  <a:ea typeface="微软雅黑"/>
                </a:rPr>
                <a:t>传播迅速，交互性强</a:t>
              </a:r>
            </a:p>
          </p:txBody>
        </p:sp>
        <p:sp>
          <p:nvSpPr>
            <p:cNvPr id="55" name="椭圆 24">
              <a:extLst>
                <a:ext uri="{FF2B5EF4-FFF2-40B4-BE49-F238E27FC236}">
                  <a16:creationId xmlns:a16="http://schemas.microsoft.com/office/drawing/2014/main" xmlns="" id="{FB77B10E-172F-41ED-B927-C66F2D32BDA0}"/>
                </a:ext>
              </a:extLst>
            </p:cNvPr>
            <p:cNvSpPr/>
            <p:nvPr/>
          </p:nvSpPr>
          <p:spPr>
            <a:xfrm rot="5400000">
              <a:off x="1848276" y="21684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ysClr val="window" lastClr="FFFFFF"/>
            </a:solidFill>
            <a:ln w="12700" cap="flat">
              <a:noFill/>
              <a:miter lim="400000"/>
            </a:ln>
            <a:effectLst/>
            <a:sp3d/>
          </p:spPr>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Helvetica Light"/>
              </a:endParaRPr>
            </a:p>
          </p:txBody>
        </p:sp>
      </p:grpSp>
      <p:grpSp>
        <p:nvGrpSpPr>
          <p:cNvPr id="56" name="组合 55">
            <a:extLst>
              <a:ext uri="{FF2B5EF4-FFF2-40B4-BE49-F238E27FC236}">
                <a16:creationId xmlns:a16="http://schemas.microsoft.com/office/drawing/2014/main" xmlns="" id="{9F2C7804-6DB8-4B6F-B80B-EE527E423AB9}"/>
              </a:ext>
            </a:extLst>
          </p:cNvPr>
          <p:cNvGrpSpPr/>
          <p:nvPr/>
        </p:nvGrpSpPr>
        <p:grpSpPr>
          <a:xfrm>
            <a:off x="6895551" y="3501697"/>
            <a:ext cx="4392981" cy="540469"/>
            <a:chOff x="1741119" y="2053897"/>
            <a:chExt cx="4392981" cy="540469"/>
          </a:xfrm>
        </p:grpSpPr>
        <p:sp>
          <p:nvSpPr>
            <p:cNvPr id="57" name="椭圆 56">
              <a:extLst>
                <a:ext uri="{FF2B5EF4-FFF2-40B4-BE49-F238E27FC236}">
                  <a16:creationId xmlns:a16="http://schemas.microsoft.com/office/drawing/2014/main" xmlns="" id="{3FC38F77-0687-43C4-89D0-A1F64CE673A5}"/>
                </a:ext>
              </a:extLst>
            </p:cNvPr>
            <p:cNvSpPr/>
            <p:nvPr/>
          </p:nvSpPr>
          <p:spPr>
            <a:xfrm>
              <a:off x="1741119" y="2061020"/>
              <a:ext cx="533348" cy="533346"/>
            </a:xfrm>
            <a:prstGeom prst="ellipse">
              <a:avLst/>
            </a:prstGeom>
            <a:solidFill>
              <a:srgbClr val="EE464C"/>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微软雅黑"/>
                <a:sym typeface="Helvetica Light"/>
              </a:endParaRPr>
            </a:p>
          </p:txBody>
        </p:sp>
        <p:sp>
          <p:nvSpPr>
            <p:cNvPr id="58" name="矩形 57">
              <a:extLst>
                <a:ext uri="{FF2B5EF4-FFF2-40B4-BE49-F238E27FC236}">
                  <a16:creationId xmlns:a16="http://schemas.microsoft.com/office/drawing/2014/main" xmlns="" id="{B7C9C438-64A1-4FD9-8E3F-6DDDBA61BDA2}"/>
                </a:ext>
              </a:extLst>
            </p:cNvPr>
            <p:cNvSpPr/>
            <p:nvPr/>
          </p:nvSpPr>
          <p:spPr>
            <a:xfrm>
              <a:off x="2362097" y="2053897"/>
              <a:ext cx="3772003" cy="5148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微软雅黑"/>
                  <a:ea typeface="微软雅黑"/>
                </a:rPr>
                <a:t>观点鲜明，信息接受度高</a:t>
              </a:r>
            </a:p>
          </p:txBody>
        </p:sp>
        <p:sp>
          <p:nvSpPr>
            <p:cNvPr id="59" name="椭圆 24">
              <a:extLst>
                <a:ext uri="{FF2B5EF4-FFF2-40B4-BE49-F238E27FC236}">
                  <a16:creationId xmlns:a16="http://schemas.microsoft.com/office/drawing/2014/main" xmlns="" id="{6D6533A4-C732-40DC-817F-03F188D8706B}"/>
                </a:ext>
              </a:extLst>
            </p:cNvPr>
            <p:cNvSpPr/>
            <p:nvPr/>
          </p:nvSpPr>
          <p:spPr>
            <a:xfrm rot="5400000">
              <a:off x="1848276" y="21684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ysClr val="window" lastClr="FFFFFF"/>
            </a:solidFill>
            <a:ln w="12700" cap="flat">
              <a:noFill/>
              <a:miter lim="400000"/>
            </a:ln>
            <a:effectLst/>
            <a:sp3d/>
          </p:spPr>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Helvetica Light"/>
              </a:endParaRPr>
            </a:p>
          </p:txBody>
        </p:sp>
      </p:grpSp>
      <p:grpSp>
        <p:nvGrpSpPr>
          <p:cNvPr id="60" name="组合 59">
            <a:extLst>
              <a:ext uri="{FF2B5EF4-FFF2-40B4-BE49-F238E27FC236}">
                <a16:creationId xmlns:a16="http://schemas.microsoft.com/office/drawing/2014/main" xmlns="" id="{C4130B9B-0DB0-4B50-9E87-C782511E711E}"/>
              </a:ext>
            </a:extLst>
          </p:cNvPr>
          <p:cNvGrpSpPr/>
          <p:nvPr/>
        </p:nvGrpSpPr>
        <p:grpSpPr>
          <a:xfrm>
            <a:off x="6895551" y="4860597"/>
            <a:ext cx="4392981" cy="540469"/>
            <a:chOff x="1741119" y="2053897"/>
            <a:chExt cx="4392981" cy="540469"/>
          </a:xfrm>
        </p:grpSpPr>
        <p:sp>
          <p:nvSpPr>
            <p:cNvPr id="61" name="椭圆 60">
              <a:extLst>
                <a:ext uri="{FF2B5EF4-FFF2-40B4-BE49-F238E27FC236}">
                  <a16:creationId xmlns:a16="http://schemas.microsoft.com/office/drawing/2014/main" xmlns="" id="{00C1E4A0-1344-469E-A297-0764EF10F434}"/>
                </a:ext>
              </a:extLst>
            </p:cNvPr>
            <p:cNvSpPr/>
            <p:nvPr/>
          </p:nvSpPr>
          <p:spPr>
            <a:xfrm>
              <a:off x="1741119" y="2061020"/>
              <a:ext cx="533348" cy="533346"/>
            </a:xfrm>
            <a:prstGeom prst="ellipse">
              <a:avLst/>
            </a:prstGeom>
            <a:solidFill>
              <a:srgbClr val="EE464C"/>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微软雅黑"/>
                <a:sym typeface="Helvetica Light"/>
              </a:endParaRPr>
            </a:p>
          </p:txBody>
        </p:sp>
        <p:sp>
          <p:nvSpPr>
            <p:cNvPr id="62" name="矩形 61">
              <a:extLst>
                <a:ext uri="{FF2B5EF4-FFF2-40B4-BE49-F238E27FC236}">
                  <a16:creationId xmlns:a16="http://schemas.microsoft.com/office/drawing/2014/main" xmlns="" id="{EACCD2CD-7E12-4B41-9D98-22FD125B5C11}"/>
                </a:ext>
              </a:extLst>
            </p:cNvPr>
            <p:cNvSpPr/>
            <p:nvPr/>
          </p:nvSpPr>
          <p:spPr>
            <a:xfrm>
              <a:off x="2362097" y="2053897"/>
              <a:ext cx="3772003" cy="5148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微软雅黑"/>
                  <a:ea typeface="微软雅黑"/>
                </a:rPr>
                <a:t>目标精准，触发营销效应</a:t>
              </a:r>
            </a:p>
          </p:txBody>
        </p:sp>
        <p:sp>
          <p:nvSpPr>
            <p:cNvPr id="63" name="椭圆 24">
              <a:extLst>
                <a:ext uri="{FF2B5EF4-FFF2-40B4-BE49-F238E27FC236}">
                  <a16:creationId xmlns:a16="http://schemas.microsoft.com/office/drawing/2014/main" xmlns="" id="{41BB32F7-7225-4925-8673-551BD25F28FB}"/>
                </a:ext>
              </a:extLst>
            </p:cNvPr>
            <p:cNvSpPr/>
            <p:nvPr/>
          </p:nvSpPr>
          <p:spPr>
            <a:xfrm rot="5400000">
              <a:off x="1848276" y="21684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ysClr val="window" lastClr="FFFFFF"/>
            </a:solidFill>
            <a:ln w="12700" cap="flat">
              <a:noFill/>
              <a:miter lim="400000"/>
            </a:ln>
            <a:effectLst/>
            <a:sp3d/>
          </p:spPr>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Helvetica Light"/>
              </a:endParaRPr>
            </a:p>
          </p:txBody>
        </p:sp>
      </p:grpSp>
    </p:spTree>
    <p:extLst>
      <p:ext uri="{BB962C8B-B14F-4D97-AF65-F5344CB8AC3E}">
        <p14:creationId xmlns:p14="http://schemas.microsoft.com/office/powerpoint/2010/main" val="28224686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650" fill="hold"/>
                                        <p:tgtEl>
                                          <p:spTgt spid="2"/>
                                        </p:tgtEl>
                                        <p:attrNameLst>
                                          <p:attrName>ppt_w</p:attrName>
                                        </p:attrNameLst>
                                      </p:cBhvr>
                                      <p:tavLst>
                                        <p:tav tm="0">
                                          <p:val>
                                            <p:strVal val="#ppt_w+.3"/>
                                          </p:val>
                                        </p:tav>
                                        <p:tav tm="100000">
                                          <p:val>
                                            <p:strVal val="#ppt_w"/>
                                          </p:val>
                                        </p:tav>
                                      </p:tavLst>
                                    </p:anim>
                                    <p:anim calcmode="lin" valueType="num">
                                      <p:cBhvr>
                                        <p:cTn id="8" dur="650" fill="hold"/>
                                        <p:tgtEl>
                                          <p:spTgt spid="2"/>
                                        </p:tgtEl>
                                        <p:attrNameLst>
                                          <p:attrName>ppt_h</p:attrName>
                                        </p:attrNameLst>
                                      </p:cBhvr>
                                      <p:tavLst>
                                        <p:tav tm="0">
                                          <p:val>
                                            <p:strVal val="#ppt_h"/>
                                          </p:val>
                                        </p:tav>
                                        <p:tav tm="100000">
                                          <p:val>
                                            <p:strVal val="#ppt_h"/>
                                          </p:val>
                                        </p:tav>
                                      </p:tavLst>
                                    </p:anim>
                                    <p:animEffect transition="in" filter="fade">
                                      <p:cBhvr>
                                        <p:cTn id="9" dur="650"/>
                                        <p:tgtEl>
                                          <p:spTgt spid="2"/>
                                        </p:tgtEl>
                                      </p:cBhvr>
                                    </p:animEffect>
                                  </p:childTnLst>
                                </p:cTn>
                              </p:par>
                            </p:childTnLst>
                          </p:cTn>
                        </p:par>
                        <p:par>
                          <p:cTn id="10" fill="hold">
                            <p:stCondLst>
                              <p:cond delay="650"/>
                            </p:stCondLst>
                            <p:childTnLst>
                              <p:par>
                                <p:cTn id="11" presetID="50" presetClass="entr" presetSubtype="0" decel="10000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650" fill="hold"/>
                                        <p:tgtEl>
                                          <p:spTgt spid="38"/>
                                        </p:tgtEl>
                                        <p:attrNameLst>
                                          <p:attrName>ppt_w</p:attrName>
                                        </p:attrNameLst>
                                      </p:cBhvr>
                                      <p:tavLst>
                                        <p:tav tm="0">
                                          <p:val>
                                            <p:strVal val="#ppt_w+.3"/>
                                          </p:val>
                                        </p:tav>
                                        <p:tav tm="100000">
                                          <p:val>
                                            <p:strVal val="#ppt_w"/>
                                          </p:val>
                                        </p:tav>
                                      </p:tavLst>
                                    </p:anim>
                                    <p:anim calcmode="lin" valueType="num">
                                      <p:cBhvr>
                                        <p:cTn id="14" dur="650" fill="hold"/>
                                        <p:tgtEl>
                                          <p:spTgt spid="38"/>
                                        </p:tgtEl>
                                        <p:attrNameLst>
                                          <p:attrName>ppt_h</p:attrName>
                                        </p:attrNameLst>
                                      </p:cBhvr>
                                      <p:tavLst>
                                        <p:tav tm="0">
                                          <p:val>
                                            <p:strVal val="#ppt_h"/>
                                          </p:val>
                                        </p:tav>
                                        <p:tav tm="100000">
                                          <p:val>
                                            <p:strVal val="#ppt_h"/>
                                          </p:val>
                                        </p:tav>
                                      </p:tavLst>
                                    </p:anim>
                                    <p:animEffect transition="in" filter="fade">
                                      <p:cBhvr>
                                        <p:cTn id="15" dur="650"/>
                                        <p:tgtEl>
                                          <p:spTgt spid="38"/>
                                        </p:tgtEl>
                                      </p:cBhvr>
                                    </p:animEffect>
                                  </p:childTnLst>
                                </p:cTn>
                              </p:par>
                            </p:childTnLst>
                          </p:cTn>
                        </p:par>
                        <p:par>
                          <p:cTn id="16" fill="hold">
                            <p:stCondLst>
                              <p:cond delay="1300"/>
                            </p:stCondLst>
                            <p:childTnLst>
                              <p:par>
                                <p:cTn id="17" presetID="50" presetClass="entr" presetSubtype="0" decel="1000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650" fill="hold"/>
                                        <p:tgtEl>
                                          <p:spTgt spid="47"/>
                                        </p:tgtEl>
                                        <p:attrNameLst>
                                          <p:attrName>ppt_w</p:attrName>
                                        </p:attrNameLst>
                                      </p:cBhvr>
                                      <p:tavLst>
                                        <p:tav tm="0">
                                          <p:val>
                                            <p:strVal val="#ppt_w+.3"/>
                                          </p:val>
                                        </p:tav>
                                        <p:tav tm="100000">
                                          <p:val>
                                            <p:strVal val="#ppt_w"/>
                                          </p:val>
                                        </p:tav>
                                      </p:tavLst>
                                    </p:anim>
                                    <p:anim calcmode="lin" valueType="num">
                                      <p:cBhvr>
                                        <p:cTn id="20" dur="650" fill="hold"/>
                                        <p:tgtEl>
                                          <p:spTgt spid="47"/>
                                        </p:tgtEl>
                                        <p:attrNameLst>
                                          <p:attrName>ppt_h</p:attrName>
                                        </p:attrNameLst>
                                      </p:cBhvr>
                                      <p:tavLst>
                                        <p:tav tm="0">
                                          <p:val>
                                            <p:strVal val="#ppt_h"/>
                                          </p:val>
                                        </p:tav>
                                        <p:tav tm="100000">
                                          <p:val>
                                            <p:strVal val="#ppt_h"/>
                                          </p:val>
                                        </p:tav>
                                      </p:tavLst>
                                    </p:anim>
                                    <p:animEffect transition="in" filter="fade">
                                      <p:cBhvr>
                                        <p:cTn id="21" dur="650"/>
                                        <p:tgtEl>
                                          <p:spTgt spid="47"/>
                                        </p:tgtEl>
                                      </p:cBhvr>
                                    </p:animEffect>
                                  </p:childTnLst>
                                </p:cTn>
                              </p:par>
                            </p:childTnLst>
                          </p:cTn>
                        </p:par>
                        <p:par>
                          <p:cTn id="22" fill="hold">
                            <p:stCondLst>
                              <p:cond delay="1950"/>
                            </p:stCondLst>
                            <p:childTnLst>
                              <p:par>
                                <p:cTn id="23" presetID="50" presetClass="entr" presetSubtype="0" decel="10000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650" fill="hold"/>
                                        <p:tgtEl>
                                          <p:spTgt spid="52"/>
                                        </p:tgtEl>
                                        <p:attrNameLst>
                                          <p:attrName>ppt_w</p:attrName>
                                        </p:attrNameLst>
                                      </p:cBhvr>
                                      <p:tavLst>
                                        <p:tav tm="0">
                                          <p:val>
                                            <p:strVal val="#ppt_w+.3"/>
                                          </p:val>
                                        </p:tav>
                                        <p:tav tm="100000">
                                          <p:val>
                                            <p:strVal val="#ppt_w"/>
                                          </p:val>
                                        </p:tav>
                                      </p:tavLst>
                                    </p:anim>
                                    <p:anim calcmode="lin" valueType="num">
                                      <p:cBhvr>
                                        <p:cTn id="26" dur="650" fill="hold"/>
                                        <p:tgtEl>
                                          <p:spTgt spid="52"/>
                                        </p:tgtEl>
                                        <p:attrNameLst>
                                          <p:attrName>ppt_h</p:attrName>
                                        </p:attrNameLst>
                                      </p:cBhvr>
                                      <p:tavLst>
                                        <p:tav tm="0">
                                          <p:val>
                                            <p:strVal val="#ppt_h"/>
                                          </p:val>
                                        </p:tav>
                                        <p:tav tm="100000">
                                          <p:val>
                                            <p:strVal val="#ppt_h"/>
                                          </p:val>
                                        </p:tav>
                                      </p:tavLst>
                                    </p:anim>
                                    <p:animEffect transition="in" filter="fade">
                                      <p:cBhvr>
                                        <p:cTn id="27" dur="650"/>
                                        <p:tgtEl>
                                          <p:spTgt spid="52"/>
                                        </p:tgtEl>
                                      </p:cBhvr>
                                    </p:animEffect>
                                  </p:childTnLst>
                                </p:cTn>
                              </p:par>
                            </p:childTnLst>
                          </p:cTn>
                        </p:par>
                        <p:par>
                          <p:cTn id="28" fill="hold">
                            <p:stCondLst>
                              <p:cond delay="2600"/>
                            </p:stCondLst>
                            <p:childTnLst>
                              <p:par>
                                <p:cTn id="29" presetID="50" presetClass="entr" presetSubtype="0" decel="10000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650" fill="hold"/>
                                        <p:tgtEl>
                                          <p:spTgt spid="56"/>
                                        </p:tgtEl>
                                        <p:attrNameLst>
                                          <p:attrName>ppt_w</p:attrName>
                                        </p:attrNameLst>
                                      </p:cBhvr>
                                      <p:tavLst>
                                        <p:tav tm="0">
                                          <p:val>
                                            <p:strVal val="#ppt_w+.3"/>
                                          </p:val>
                                        </p:tav>
                                        <p:tav tm="100000">
                                          <p:val>
                                            <p:strVal val="#ppt_w"/>
                                          </p:val>
                                        </p:tav>
                                      </p:tavLst>
                                    </p:anim>
                                    <p:anim calcmode="lin" valueType="num">
                                      <p:cBhvr>
                                        <p:cTn id="32" dur="650" fill="hold"/>
                                        <p:tgtEl>
                                          <p:spTgt spid="56"/>
                                        </p:tgtEl>
                                        <p:attrNameLst>
                                          <p:attrName>ppt_h</p:attrName>
                                        </p:attrNameLst>
                                      </p:cBhvr>
                                      <p:tavLst>
                                        <p:tav tm="0">
                                          <p:val>
                                            <p:strVal val="#ppt_h"/>
                                          </p:val>
                                        </p:tav>
                                        <p:tav tm="100000">
                                          <p:val>
                                            <p:strVal val="#ppt_h"/>
                                          </p:val>
                                        </p:tav>
                                      </p:tavLst>
                                    </p:anim>
                                    <p:animEffect transition="in" filter="fade">
                                      <p:cBhvr>
                                        <p:cTn id="33" dur="650"/>
                                        <p:tgtEl>
                                          <p:spTgt spid="56"/>
                                        </p:tgtEl>
                                      </p:cBhvr>
                                    </p:animEffect>
                                  </p:childTnLst>
                                </p:cTn>
                              </p:par>
                            </p:childTnLst>
                          </p:cTn>
                        </p:par>
                        <p:par>
                          <p:cTn id="34" fill="hold">
                            <p:stCondLst>
                              <p:cond delay="3250"/>
                            </p:stCondLst>
                            <p:childTnLst>
                              <p:par>
                                <p:cTn id="35" presetID="50" presetClass="entr" presetSubtype="0" decel="10000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650" fill="hold"/>
                                        <p:tgtEl>
                                          <p:spTgt spid="60"/>
                                        </p:tgtEl>
                                        <p:attrNameLst>
                                          <p:attrName>ppt_w</p:attrName>
                                        </p:attrNameLst>
                                      </p:cBhvr>
                                      <p:tavLst>
                                        <p:tav tm="0">
                                          <p:val>
                                            <p:strVal val="#ppt_w+.3"/>
                                          </p:val>
                                        </p:tav>
                                        <p:tav tm="100000">
                                          <p:val>
                                            <p:strVal val="#ppt_w"/>
                                          </p:val>
                                        </p:tav>
                                      </p:tavLst>
                                    </p:anim>
                                    <p:anim calcmode="lin" valueType="num">
                                      <p:cBhvr>
                                        <p:cTn id="38" dur="650" fill="hold"/>
                                        <p:tgtEl>
                                          <p:spTgt spid="60"/>
                                        </p:tgtEl>
                                        <p:attrNameLst>
                                          <p:attrName>ppt_h</p:attrName>
                                        </p:attrNameLst>
                                      </p:cBhvr>
                                      <p:tavLst>
                                        <p:tav tm="0">
                                          <p:val>
                                            <p:strVal val="#ppt_h"/>
                                          </p:val>
                                        </p:tav>
                                        <p:tav tm="100000">
                                          <p:val>
                                            <p:strVal val="#ppt_h"/>
                                          </p:val>
                                        </p:tav>
                                      </p:tavLst>
                                    </p:anim>
                                    <p:animEffect transition="in" filter="fade">
                                      <p:cBhvr>
                                        <p:cTn id="39" dur="6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5513199"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4140877"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1.1.2  </a:t>
            </a:r>
            <a:r>
              <a:rPr lang="zh-CN" altLang="en-US" sz="2800" b="1" dirty="0">
                <a:latin typeface="微软雅黑" panose="020B0503020204020204" pitchFamily="34" charset="-122"/>
                <a:ea typeface="微软雅黑" panose="020B0503020204020204" pitchFamily="34" charset="-122"/>
              </a:rPr>
              <a:t>短视频的发展历程</a:t>
            </a:r>
          </a:p>
        </p:txBody>
      </p:sp>
      <p:grpSp>
        <p:nvGrpSpPr>
          <p:cNvPr id="45" name="组合 44">
            <a:extLst>
              <a:ext uri="{FF2B5EF4-FFF2-40B4-BE49-F238E27FC236}">
                <a16:creationId xmlns:a16="http://schemas.microsoft.com/office/drawing/2014/main" xmlns="" id="{1D421F98-659D-4AD5-816D-9F6E2EE4AE4F}"/>
              </a:ext>
            </a:extLst>
          </p:cNvPr>
          <p:cNvGrpSpPr/>
          <p:nvPr/>
        </p:nvGrpSpPr>
        <p:grpSpPr>
          <a:xfrm>
            <a:off x="3946269" y="1493764"/>
            <a:ext cx="95251" cy="5364235"/>
            <a:chOff x="7420882" y="2013718"/>
            <a:chExt cx="95251" cy="5364235"/>
          </a:xfrm>
        </p:grpSpPr>
        <p:sp>
          <p:nvSpPr>
            <p:cNvPr id="46" name="Shape 474">
              <a:extLst>
                <a:ext uri="{FF2B5EF4-FFF2-40B4-BE49-F238E27FC236}">
                  <a16:creationId xmlns:a16="http://schemas.microsoft.com/office/drawing/2014/main" xmlns="" id="{4AF34181-25CD-4E81-904F-B9274D91783E}"/>
                </a:ext>
              </a:extLst>
            </p:cNvPr>
            <p:cNvSpPr/>
            <p:nvPr/>
          </p:nvSpPr>
          <p:spPr>
            <a:xfrm flipV="1">
              <a:off x="7468508" y="2106320"/>
              <a:ext cx="0" cy="5271633"/>
            </a:xfrm>
            <a:prstGeom prst="line">
              <a:avLst/>
            </a:prstGeom>
            <a:ln w="12700">
              <a:solidFill>
                <a:schemeClr val="bg1">
                  <a:lumMod val="75000"/>
                </a:schemeClr>
              </a:solidFill>
              <a:miter lim="400000"/>
            </a:ln>
          </p:spPr>
          <p:txBody>
            <a:bodyPr lIns="25400" tIns="25400" rIns="25400" bIns="25400" anchor="ctr"/>
            <a:lstStyle/>
            <a:p>
              <a:pPr algn="ctr" defTabSz="412750" hangingPunct="0">
                <a:defRPr sz="3200"/>
              </a:pPr>
              <a:endParaRPr sz="1600" kern="0">
                <a:solidFill>
                  <a:srgbClr val="000000"/>
                </a:solidFill>
                <a:latin typeface="Helvetica Light"/>
                <a:ea typeface="微软雅黑"/>
                <a:sym typeface="Helvetica Light"/>
              </a:endParaRPr>
            </a:p>
          </p:txBody>
        </p:sp>
        <p:sp>
          <p:nvSpPr>
            <p:cNvPr id="48" name="Shape 478">
              <a:extLst>
                <a:ext uri="{FF2B5EF4-FFF2-40B4-BE49-F238E27FC236}">
                  <a16:creationId xmlns:a16="http://schemas.microsoft.com/office/drawing/2014/main" xmlns="" id="{ECBD979C-2581-45F4-B4E9-00B4C78E02B6}"/>
                </a:ext>
              </a:extLst>
            </p:cNvPr>
            <p:cNvSpPr/>
            <p:nvPr/>
          </p:nvSpPr>
          <p:spPr>
            <a:xfrm>
              <a:off x="7420882" y="2013718"/>
              <a:ext cx="95251" cy="95251"/>
            </a:xfrm>
            <a:prstGeom prst="ellipse">
              <a:avLst/>
            </a:prstGeom>
            <a:solidFill>
              <a:schemeClr val="bg1">
                <a:lumMod val="75000"/>
              </a:schemeClr>
            </a:solidFill>
            <a:ln w="12700">
              <a:solidFill>
                <a:schemeClr val="bg1">
                  <a:lumMod val="75000"/>
                </a:schemeClr>
              </a:solidFill>
              <a:miter lim="400000"/>
            </a:ln>
          </p:spPr>
          <p:txBody>
            <a:bodyPr lIns="25400" tIns="25400" rIns="25400" bIns="25400" anchor="ctr"/>
            <a:lstStyle/>
            <a:p>
              <a:pPr algn="ctr" defTabSz="412750" hangingPunct="0">
                <a:defRPr sz="3200">
                  <a:solidFill>
                    <a:srgbClr val="FFFFFF"/>
                  </a:solidFill>
                  <a:latin typeface="+mj-lt"/>
                  <a:ea typeface="+mj-ea"/>
                  <a:cs typeface="+mj-cs"/>
                  <a:sym typeface="Open Sans" panose="020B0606030504020204"/>
                </a:defRPr>
              </a:pPr>
              <a:endParaRPr sz="1600" kern="0">
                <a:solidFill>
                  <a:srgbClr val="FFFFFF"/>
                </a:solidFill>
                <a:latin typeface="Open Sans" panose="020B0606030504020204"/>
                <a:ea typeface="Open Sans" panose="020B0606030504020204"/>
                <a:cs typeface="Open Sans" panose="020B0606030504020204"/>
                <a:sym typeface="Open Sans" panose="020B0606030504020204"/>
              </a:endParaRPr>
            </a:p>
          </p:txBody>
        </p:sp>
      </p:grpSp>
      <p:grpSp>
        <p:nvGrpSpPr>
          <p:cNvPr id="3" name="组合 2">
            <a:extLst>
              <a:ext uri="{FF2B5EF4-FFF2-40B4-BE49-F238E27FC236}">
                <a16:creationId xmlns:a16="http://schemas.microsoft.com/office/drawing/2014/main" xmlns="" id="{8CF814E4-24EE-4024-8399-A5EAE331A26D}"/>
              </a:ext>
            </a:extLst>
          </p:cNvPr>
          <p:cNvGrpSpPr/>
          <p:nvPr/>
        </p:nvGrpSpPr>
        <p:grpSpPr>
          <a:xfrm>
            <a:off x="3466117" y="2072809"/>
            <a:ext cx="1055554" cy="457201"/>
            <a:chOff x="4985421" y="2185543"/>
            <a:chExt cx="1055554" cy="457201"/>
          </a:xfrm>
        </p:grpSpPr>
        <p:sp>
          <p:nvSpPr>
            <p:cNvPr id="64" name="Shape 483">
              <a:extLst>
                <a:ext uri="{FF2B5EF4-FFF2-40B4-BE49-F238E27FC236}">
                  <a16:creationId xmlns:a16="http://schemas.microsoft.com/office/drawing/2014/main" xmlns="" id="{E4581B42-786C-481C-A64F-A69BBB87B6D7}"/>
                </a:ext>
              </a:extLst>
            </p:cNvPr>
            <p:cNvSpPr/>
            <p:nvPr/>
          </p:nvSpPr>
          <p:spPr>
            <a:xfrm>
              <a:off x="4985421" y="2185543"/>
              <a:ext cx="1055554" cy="457201"/>
            </a:xfrm>
            <a:prstGeom prst="rect">
              <a:avLst/>
            </a:prstGeom>
            <a:solidFill>
              <a:srgbClr val="EE464C"/>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tabLst/>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Open Sans" panose="020B0606030504020204"/>
                <a:ea typeface="Open Sans" panose="020B0606030504020204"/>
                <a:cs typeface="Open Sans" panose="020B0606030504020204"/>
                <a:sym typeface="Open Sans" panose="020B0606030504020204"/>
              </a:endParaRPr>
            </a:p>
          </p:txBody>
        </p:sp>
        <p:sp>
          <p:nvSpPr>
            <p:cNvPr id="68" name="Shape 484">
              <a:extLst>
                <a:ext uri="{FF2B5EF4-FFF2-40B4-BE49-F238E27FC236}">
                  <a16:creationId xmlns:a16="http://schemas.microsoft.com/office/drawing/2014/main" xmlns="" id="{8224C58D-6BC7-4519-8CAC-2FEDA0B537E1}"/>
                </a:ext>
              </a:extLst>
            </p:cNvPr>
            <p:cNvSpPr/>
            <p:nvPr/>
          </p:nvSpPr>
          <p:spPr>
            <a:xfrm>
              <a:off x="5064357" y="2219219"/>
              <a:ext cx="897683" cy="389850"/>
            </a:xfrm>
            <a:prstGeom prst="rect">
              <a:avLst/>
            </a:prstGeom>
            <a:ln w="12700">
              <a:miter lim="400000"/>
            </a:ln>
          </p:spPr>
          <p:txBody>
            <a:bodyPr wrap="none" lIns="25400" tIns="25400" rIns="25400" bIns="25400" anchor="ctr">
              <a:sp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2200" b="1" kern="0" dirty="0">
                  <a:latin typeface="微软雅黑" panose="020B0503020204020204" pitchFamily="34" charset="-122"/>
                  <a:ea typeface="微软雅黑" panose="020B0503020204020204" pitchFamily="34" charset="-122"/>
                </a:rPr>
                <a:t>萌芽期</a:t>
              </a:r>
            </a:p>
          </p:txBody>
        </p:sp>
      </p:grpSp>
      <p:sp>
        <p:nvSpPr>
          <p:cNvPr id="71" name="矩形 70">
            <a:extLst>
              <a:ext uri="{FF2B5EF4-FFF2-40B4-BE49-F238E27FC236}">
                <a16:creationId xmlns:a16="http://schemas.microsoft.com/office/drawing/2014/main" xmlns="" id="{4A2CA22D-7F07-48E1-B8AA-8C248C8412C6}"/>
              </a:ext>
            </a:extLst>
          </p:cNvPr>
          <p:cNvSpPr/>
          <p:nvPr/>
        </p:nvSpPr>
        <p:spPr>
          <a:xfrm>
            <a:off x="4719055" y="2089674"/>
            <a:ext cx="2171577" cy="430887"/>
          </a:xfrm>
          <a:prstGeom prst="rect">
            <a:avLst/>
          </a:prstGeom>
        </p:spPr>
        <p:txBody>
          <a:bodyPr wrap="square">
            <a:spAutoFit/>
            <a:scene3d>
              <a:camera prst="orthographicFront"/>
              <a:lightRig rig="threePt" dir="t"/>
            </a:scene3d>
            <a:sp3d contourW="12700"/>
          </a:bodyPr>
          <a:lstStyle/>
          <a:p>
            <a:r>
              <a:rPr lang="zh-CN" altLang="en-US" sz="2200" dirty="0">
                <a:latin typeface="微软雅黑" panose="020B0503020204020204" pitchFamily="34" charset="-122"/>
                <a:ea typeface="微软雅黑" panose="020B0503020204020204" pitchFamily="34" charset="-122"/>
              </a:rPr>
              <a:t>短视频初露锋芒</a:t>
            </a:r>
          </a:p>
        </p:txBody>
      </p:sp>
      <p:grpSp>
        <p:nvGrpSpPr>
          <p:cNvPr id="4" name="组合 3">
            <a:extLst>
              <a:ext uri="{FF2B5EF4-FFF2-40B4-BE49-F238E27FC236}">
                <a16:creationId xmlns:a16="http://schemas.microsoft.com/office/drawing/2014/main" xmlns="" id="{D132D1DD-1D04-4907-A1CE-6EB7594D63CE}"/>
              </a:ext>
            </a:extLst>
          </p:cNvPr>
          <p:cNvGrpSpPr/>
          <p:nvPr/>
        </p:nvGrpSpPr>
        <p:grpSpPr>
          <a:xfrm>
            <a:off x="3466117" y="2941709"/>
            <a:ext cx="1055554" cy="457201"/>
            <a:chOff x="4985421" y="3010671"/>
            <a:chExt cx="1055554" cy="457201"/>
          </a:xfrm>
        </p:grpSpPr>
        <p:sp>
          <p:nvSpPr>
            <p:cNvPr id="73" name="Shape 483">
              <a:extLst>
                <a:ext uri="{FF2B5EF4-FFF2-40B4-BE49-F238E27FC236}">
                  <a16:creationId xmlns:a16="http://schemas.microsoft.com/office/drawing/2014/main" xmlns="" id="{17CC8864-2D7C-4E0A-A460-71F1219E5812}"/>
                </a:ext>
              </a:extLst>
            </p:cNvPr>
            <p:cNvSpPr/>
            <p:nvPr/>
          </p:nvSpPr>
          <p:spPr>
            <a:xfrm>
              <a:off x="4985421" y="3010671"/>
              <a:ext cx="1055554" cy="457201"/>
            </a:xfrm>
            <a:prstGeom prst="rect">
              <a:avLst/>
            </a:prstGeom>
            <a:solidFill>
              <a:srgbClr val="EE464C"/>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tabLst/>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Open Sans" panose="020B0606030504020204"/>
                <a:ea typeface="Open Sans" panose="020B0606030504020204"/>
                <a:cs typeface="Open Sans" panose="020B0606030504020204"/>
                <a:sym typeface="Open Sans" panose="020B0606030504020204"/>
              </a:endParaRPr>
            </a:p>
          </p:txBody>
        </p:sp>
        <p:sp>
          <p:nvSpPr>
            <p:cNvPr id="74" name="Shape 484">
              <a:extLst>
                <a:ext uri="{FF2B5EF4-FFF2-40B4-BE49-F238E27FC236}">
                  <a16:creationId xmlns:a16="http://schemas.microsoft.com/office/drawing/2014/main" xmlns="" id="{C2CFEB4C-A24C-4315-85C7-556D45723A6C}"/>
                </a:ext>
              </a:extLst>
            </p:cNvPr>
            <p:cNvSpPr/>
            <p:nvPr/>
          </p:nvSpPr>
          <p:spPr>
            <a:xfrm>
              <a:off x="5064357" y="3044347"/>
              <a:ext cx="897683" cy="389850"/>
            </a:xfrm>
            <a:prstGeom prst="rect">
              <a:avLst/>
            </a:prstGeom>
            <a:ln w="12700">
              <a:miter lim="400000"/>
            </a:ln>
          </p:spPr>
          <p:txBody>
            <a:bodyPr wrap="none" lIns="25400" tIns="25400" rIns="25400" bIns="25400" anchor="ctr">
              <a:sp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2200" b="1" kern="0" dirty="0">
                  <a:latin typeface="微软雅黑" panose="020B0503020204020204" pitchFamily="34" charset="-122"/>
                  <a:ea typeface="微软雅黑" panose="020B0503020204020204" pitchFamily="34" charset="-122"/>
                </a:rPr>
                <a:t>探索期</a:t>
              </a:r>
            </a:p>
          </p:txBody>
        </p:sp>
      </p:grpSp>
      <p:sp>
        <p:nvSpPr>
          <p:cNvPr id="77" name="矩形 76">
            <a:extLst>
              <a:ext uri="{FF2B5EF4-FFF2-40B4-BE49-F238E27FC236}">
                <a16:creationId xmlns:a16="http://schemas.microsoft.com/office/drawing/2014/main" xmlns="" id="{02990E54-41EB-4E0A-9134-D2356E966CF5}"/>
              </a:ext>
            </a:extLst>
          </p:cNvPr>
          <p:cNvSpPr/>
          <p:nvPr/>
        </p:nvSpPr>
        <p:spPr>
          <a:xfrm>
            <a:off x="4719054" y="2962087"/>
            <a:ext cx="2735835" cy="430887"/>
          </a:xfrm>
          <a:prstGeom prst="rect">
            <a:avLst/>
          </a:prstGeom>
        </p:spPr>
        <p:txBody>
          <a:bodyPr wrap="square">
            <a:spAutoFit/>
            <a:scene3d>
              <a:camera prst="orthographicFront"/>
              <a:lightRig rig="threePt" dir="t"/>
            </a:scene3d>
            <a:sp3d contourW="12700"/>
          </a:bodyPr>
          <a:lstStyle/>
          <a:p>
            <a:r>
              <a:rPr lang="zh-CN" altLang="en-US" sz="2200" dirty="0">
                <a:latin typeface="微软雅黑" panose="020B0503020204020204" pitchFamily="34" charset="-122"/>
                <a:ea typeface="微软雅黑" panose="020B0503020204020204" pitchFamily="34" charset="-122"/>
              </a:rPr>
              <a:t>各类短视频平台崛起</a:t>
            </a:r>
          </a:p>
        </p:txBody>
      </p:sp>
      <p:grpSp>
        <p:nvGrpSpPr>
          <p:cNvPr id="5" name="组合 4">
            <a:extLst>
              <a:ext uri="{FF2B5EF4-FFF2-40B4-BE49-F238E27FC236}">
                <a16:creationId xmlns:a16="http://schemas.microsoft.com/office/drawing/2014/main" xmlns="" id="{BFA023B1-3247-42B3-B846-A6E07B57ECEE}"/>
              </a:ext>
            </a:extLst>
          </p:cNvPr>
          <p:cNvGrpSpPr/>
          <p:nvPr/>
        </p:nvGrpSpPr>
        <p:grpSpPr>
          <a:xfrm>
            <a:off x="3466117" y="3810609"/>
            <a:ext cx="1055554" cy="457201"/>
            <a:chOff x="4985421" y="3747271"/>
            <a:chExt cx="1055554" cy="457201"/>
          </a:xfrm>
        </p:grpSpPr>
        <p:sp>
          <p:nvSpPr>
            <p:cNvPr id="78" name="Shape 483">
              <a:extLst>
                <a:ext uri="{FF2B5EF4-FFF2-40B4-BE49-F238E27FC236}">
                  <a16:creationId xmlns:a16="http://schemas.microsoft.com/office/drawing/2014/main" xmlns="" id="{C7ED4C71-CB7E-4AA4-8386-A77AB1D4E003}"/>
                </a:ext>
              </a:extLst>
            </p:cNvPr>
            <p:cNvSpPr/>
            <p:nvPr/>
          </p:nvSpPr>
          <p:spPr>
            <a:xfrm>
              <a:off x="4985421" y="3747271"/>
              <a:ext cx="1055554" cy="457201"/>
            </a:xfrm>
            <a:prstGeom prst="rect">
              <a:avLst/>
            </a:prstGeom>
            <a:solidFill>
              <a:srgbClr val="EE464C"/>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tabLst/>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Open Sans" panose="020B0606030504020204"/>
                <a:ea typeface="Open Sans" panose="020B0606030504020204"/>
                <a:cs typeface="Open Sans" panose="020B0606030504020204"/>
                <a:sym typeface="Open Sans" panose="020B0606030504020204"/>
              </a:endParaRPr>
            </a:p>
          </p:txBody>
        </p:sp>
        <p:sp>
          <p:nvSpPr>
            <p:cNvPr id="79" name="Shape 484">
              <a:extLst>
                <a:ext uri="{FF2B5EF4-FFF2-40B4-BE49-F238E27FC236}">
                  <a16:creationId xmlns:a16="http://schemas.microsoft.com/office/drawing/2014/main" xmlns="" id="{F76F6F02-06EE-445C-A168-AD531B6F5518}"/>
                </a:ext>
              </a:extLst>
            </p:cNvPr>
            <p:cNvSpPr/>
            <p:nvPr/>
          </p:nvSpPr>
          <p:spPr>
            <a:xfrm>
              <a:off x="5064357" y="3780947"/>
              <a:ext cx="897683" cy="389850"/>
            </a:xfrm>
            <a:prstGeom prst="rect">
              <a:avLst/>
            </a:prstGeom>
            <a:ln w="12700">
              <a:miter lim="400000"/>
            </a:ln>
          </p:spPr>
          <p:txBody>
            <a:bodyPr wrap="none" lIns="25400" tIns="25400" rIns="25400" bIns="25400" anchor="ctr">
              <a:sp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2200" b="1" kern="0" dirty="0">
                  <a:latin typeface="微软雅黑" panose="020B0503020204020204" pitchFamily="34" charset="-122"/>
                  <a:ea typeface="微软雅黑" panose="020B0503020204020204" pitchFamily="34" charset="-122"/>
                </a:rPr>
                <a:t>成长期</a:t>
              </a:r>
            </a:p>
          </p:txBody>
        </p:sp>
      </p:grpSp>
      <p:sp>
        <p:nvSpPr>
          <p:cNvPr id="81" name="矩形 80">
            <a:extLst>
              <a:ext uri="{FF2B5EF4-FFF2-40B4-BE49-F238E27FC236}">
                <a16:creationId xmlns:a16="http://schemas.microsoft.com/office/drawing/2014/main" xmlns="" id="{73195FB0-080D-4634-8CB1-F738EC91E044}"/>
              </a:ext>
            </a:extLst>
          </p:cNvPr>
          <p:cNvSpPr/>
          <p:nvPr/>
        </p:nvSpPr>
        <p:spPr>
          <a:xfrm>
            <a:off x="4719055" y="3826026"/>
            <a:ext cx="3118581" cy="430887"/>
          </a:xfrm>
          <a:prstGeom prst="rect">
            <a:avLst/>
          </a:prstGeom>
        </p:spPr>
        <p:txBody>
          <a:bodyPr wrap="square">
            <a:spAutoFit/>
            <a:scene3d>
              <a:camera prst="orthographicFront"/>
              <a:lightRig rig="threePt" dir="t"/>
            </a:scene3d>
            <a:sp3d contourW="12700"/>
          </a:bodyPr>
          <a:lstStyle/>
          <a:p>
            <a:r>
              <a:rPr lang="zh-CN" altLang="en-US" sz="2200" dirty="0">
                <a:latin typeface="微软雅黑" panose="020B0503020204020204" pitchFamily="34" charset="-122"/>
                <a:ea typeface="微软雅黑" panose="020B0503020204020204" pitchFamily="34" charset="-122"/>
              </a:rPr>
              <a:t>短视频行业井喷式爆发</a:t>
            </a:r>
          </a:p>
        </p:txBody>
      </p:sp>
      <p:grpSp>
        <p:nvGrpSpPr>
          <p:cNvPr id="6" name="组合 5">
            <a:extLst>
              <a:ext uri="{FF2B5EF4-FFF2-40B4-BE49-F238E27FC236}">
                <a16:creationId xmlns:a16="http://schemas.microsoft.com/office/drawing/2014/main" xmlns="" id="{CB7ED784-DA5E-499E-A1C6-67E089664BEB}"/>
              </a:ext>
            </a:extLst>
          </p:cNvPr>
          <p:cNvGrpSpPr/>
          <p:nvPr/>
        </p:nvGrpSpPr>
        <p:grpSpPr>
          <a:xfrm>
            <a:off x="3466117" y="4679509"/>
            <a:ext cx="1055554" cy="457201"/>
            <a:chOff x="4985421" y="4572771"/>
            <a:chExt cx="1055554" cy="457201"/>
          </a:xfrm>
        </p:grpSpPr>
        <p:sp>
          <p:nvSpPr>
            <p:cNvPr id="83" name="Shape 483">
              <a:extLst>
                <a:ext uri="{FF2B5EF4-FFF2-40B4-BE49-F238E27FC236}">
                  <a16:creationId xmlns:a16="http://schemas.microsoft.com/office/drawing/2014/main" xmlns="" id="{42CFF944-8F2D-4283-9AC9-052396B98F48}"/>
                </a:ext>
              </a:extLst>
            </p:cNvPr>
            <p:cNvSpPr/>
            <p:nvPr/>
          </p:nvSpPr>
          <p:spPr>
            <a:xfrm>
              <a:off x="4985421" y="4572771"/>
              <a:ext cx="1055554" cy="457201"/>
            </a:xfrm>
            <a:prstGeom prst="rect">
              <a:avLst/>
            </a:prstGeom>
            <a:solidFill>
              <a:srgbClr val="EE464C"/>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tabLst/>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Open Sans" panose="020B0606030504020204"/>
                <a:ea typeface="Open Sans" panose="020B0606030504020204"/>
                <a:cs typeface="Open Sans" panose="020B0606030504020204"/>
                <a:sym typeface="Open Sans" panose="020B0606030504020204"/>
              </a:endParaRPr>
            </a:p>
          </p:txBody>
        </p:sp>
        <p:sp>
          <p:nvSpPr>
            <p:cNvPr id="84" name="Shape 484">
              <a:extLst>
                <a:ext uri="{FF2B5EF4-FFF2-40B4-BE49-F238E27FC236}">
                  <a16:creationId xmlns:a16="http://schemas.microsoft.com/office/drawing/2014/main" xmlns="" id="{2B42AD51-E9A3-462F-A185-8F3F1054676C}"/>
                </a:ext>
              </a:extLst>
            </p:cNvPr>
            <p:cNvSpPr/>
            <p:nvPr/>
          </p:nvSpPr>
          <p:spPr>
            <a:xfrm>
              <a:off x="5064357" y="4606447"/>
              <a:ext cx="897683" cy="389850"/>
            </a:xfrm>
            <a:prstGeom prst="rect">
              <a:avLst/>
            </a:prstGeom>
            <a:ln w="12700">
              <a:miter lim="400000"/>
            </a:ln>
          </p:spPr>
          <p:txBody>
            <a:bodyPr wrap="none" lIns="25400" tIns="25400" rIns="25400" bIns="25400" anchor="ctr">
              <a:sp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2200" b="1" kern="0" dirty="0">
                  <a:latin typeface="微软雅黑" panose="020B0503020204020204" pitchFamily="34" charset="-122"/>
                  <a:ea typeface="微软雅黑" panose="020B0503020204020204" pitchFamily="34" charset="-122"/>
                </a:rPr>
                <a:t>成熟期</a:t>
              </a:r>
            </a:p>
          </p:txBody>
        </p:sp>
      </p:grpSp>
      <p:grpSp>
        <p:nvGrpSpPr>
          <p:cNvPr id="7" name="组合 6">
            <a:extLst>
              <a:ext uri="{FF2B5EF4-FFF2-40B4-BE49-F238E27FC236}">
                <a16:creationId xmlns:a16="http://schemas.microsoft.com/office/drawing/2014/main" xmlns="" id="{76635548-9B7E-40BA-944D-B33A265D82D9}"/>
              </a:ext>
            </a:extLst>
          </p:cNvPr>
          <p:cNvGrpSpPr/>
          <p:nvPr/>
        </p:nvGrpSpPr>
        <p:grpSpPr>
          <a:xfrm>
            <a:off x="3466117" y="5548409"/>
            <a:ext cx="1055554" cy="457201"/>
            <a:chOff x="4985421" y="5385571"/>
            <a:chExt cx="1055554" cy="457201"/>
          </a:xfrm>
        </p:grpSpPr>
        <p:sp>
          <p:nvSpPr>
            <p:cNvPr id="88" name="Shape 483">
              <a:extLst>
                <a:ext uri="{FF2B5EF4-FFF2-40B4-BE49-F238E27FC236}">
                  <a16:creationId xmlns:a16="http://schemas.microsoft.com/office/drawing/2014/main" xmlns="" id="{A9D0F23F-3195-44A6-AEFA-D6853AE2FCCE}"/>
                </a:ext>
              </a:extLst>
            </p:cNvPr>
            <p:cNvSpPr/>
            <p:nvPr/>
          </p:nvSpPr>
          <p:spPr>
            <a:xfrm>
              <a:off x="4985421" y="5385571"/>
              <a:ext cx="1055554" cy="457201"/>
            </a:xfrm>
            <a:prstGeom prst="rect">
              <a:avLst/>
            </a:prstGeom>
            <a:solidFill>
              <a:srgbClr val="EE464C"/>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tabLst/>
                <a:defRPr sz="3200">
                  <a:solidFill>
                    <a:srgbClr val="FFFFFF"/>
                  </a:solidFill>
                  <a:latin typeface="+mj-lt"/>
                  <a:ea typeface="+mj-ea"/>
                  <a:cs typeface="+mj-cs"/>
                  <a:sym typeface="Open Sans" panose="020B0606030504020204"/>
                </a:defRPr>
              </a:pPr>
              <a:endParaRPr kumimoji="0" sz="1600" b="0" i="0" u="none" strike="noStrike" kern="0" cap="none" spc="0" normalizeH="0" baseline="0" noProof="0">
                <a:ln>
                  <a:noFill/>
                </a:ln>
                <a:solidFill>
                  <a:srgbClr val="FFFFFF"/>
                </a:solidFill>
                <a:effectLst/>
                <a:uLnTx/>
                <a:uFillTx/>
                <a:latin typeface="Open Sans" panose="020B0606030504020204"/>
                <a:ea typeface="Open Sans" panose="020B0606030504020204"/>
                <a:cs typeface="Open Sans" panose="020B0606030504020204"/>
                <a:sym typeface="Open Sans" panose="020B0606030504020204"/>
              </a:endParaRPr>
            </a:p>
          </p:txBody>
        </p:sp>
        <p:sp>
          <p:nvSpPr>
            <p:cNvPr id="89" name="Shape 484">
              <a:extLst>
                <a:ext uri="{FF2B5EF4-FFF2-40B4-BE49-F238E27FC236}">
                  <a16:creationId xmlns:a16="http://schemas.microsoft.com/office/drawing/2014/main" xmlns="" id="{27FB4ED6-1966-4517-A95B-483DB245430F}"/>
                </a:ext>
              </a:extLst>
            </p:cNvPr>
            <p:cNvSpPr/>
            <p:nvPr/>
          </p:nvSpPr>
          <p:spPr>
            <a:xfrm>
              <a:off x="5064357" y="5419247"/>
              <a:ext cx="897683" cy="389850"/>
            </a:xfrm>
            <a:prstGeom prst="rect">
              <a:avLst/>
            </a:prstGeom>
            <a:ln w="12700">
              <a:miter lim="400000"/>
            </a:ln>
          </p:spPr>
          <p:txBody>
            <a:bodyPr wrap="none" lIns="25400" tIns="25400" rIns="25400" bIns="25400" anchor="ctr">
              <a:spAutoFit/>
            </a:bodyPr>
            <a:lstStyle>
              <a:lvl1pPr>
                <a:lnSpc>
                  <a:spcPct val="90000"/>
                </a:lnSpc>
                <a:defRPr sz="2400">
                  <a:solidFill>
                    <a:srgbClr val="FFFFFF"/>
                  </a:solidFill>
                  <a:latin typeface="Aileron SemiBold"/>
                  <a:ea typeface="Aileron SemiBold"/>
                  <a:cs typeface="Aileron SemiBold"/>
                  <a:sym typeface="Aileron SemiBold"/>
                </a:defRPr>
              </a:lvl1pPr>
            </a:lstStyle>
            <a:p>
              <a:pPr algn="ctr" defTabSz="412750" hangingPunct="0">
                <a:lnSpc>
                  <a:spcPct val="100000"/>
                </a:lnSpc>
              </a:pPr>
              <a:r>
                <a:rPr lang="zh-CN" altLang="en-US" sz="2200" b="1" kern="0" dirty="0">
                  <a:latin typeface="微软雅黑" panose="020B0503020204020204" pitchFamily="34" charset="-122"/>
                  <a:ea typeface="微软雅黑" panose="020B0503020204020204" pitchFamily="34" charset="-122"/>
                </a:rPr>
                <a:t>突破期</a:t>
              </a:r>
            </a:p>
          </p:txBody>
        </p:sp>
      </p:grpSp>
      <p:sp>
        <p:nvSpPr>
          <p:cNvPr id="91" name="矩形 90">
            <a:extLst>
              <a:ext uri="{FF2B5EF4-FFF2-40B4-BE49-F238E27FC236}">
                <a16:creationId xmlns:a16="http://schemas.microsoft.com/office/drawing/2014/main" xmlns="" id="{5CF047A2-6509-47E0-A699-84A64FFB9F0C}"/>
              </a:ext>
            </a:extLst>
          </p:cNvPr>
          <p:cNvSpPr/>
          <p:nvPr/>
        </p:nvSpPr>
        <p:spPr>
          <a:xfrm>
            <a:off x="4719055" y="5557987"/>
            <a:ext cx="3782461" cy="430887"/>
          </a:xfrm>
          <a:prstGeom prst="rect">
            <a:avLst/>
          </a:prstGeom>
        </p:spPr>
        <p:txBody>
          <a:bodyPr wrap="square">
            <a:spAutoFit/>
            <a:scene3d>
              <a:camera prst="orthographicFront"/>
              <a:lightRig rig="threePt" dir="t"/>
            </a:scene3d>
            <a:sp3d contourW="12700"/>
          </a:bodyPr>
          <a:lstStyle/>
          <a:p>
            <a:r>
              <a:rPr lang="zh-CN" altLang="en-US" sz="2200" dirty="0">
                <a:latin typeface="微软雅黑" panose="020B0503020204020204" pitchFamily="34" charset="-122"/>
                <a:ea typeface="微软雅黑" panose="020B0503020204020204" pitchFamily="34" charset="-122"/>
              </a:rPr>
              <a:t>寻找短视频市场的蓝海领域</a:t>
            </a:r>
          </a:p>
        </p:txBody>
      </p:sp>
      <p:sp>
        <p:nvSpPr>
          <p:cNvPr id="95" name="矩形 94">
            <a:extLst>
              <a:ext uri="{FF2B5EF4-FFF2-40B4-BE49-F238E27FC236}">
                <a16:creationId xmlns:a16="http://schemas.microsoft.com/office/drawing/2014/main" xmlns="" id="{CB7CA1EC-5F53-4BD3-B2DC-977625BCF9A5}"/>
              </a:ext>
            </a:extLst>
          </p:cNvPr>
          <p:cNvSpPr/>
          <p:nvPr/>
        </p:nvSpPr>
        <p:spPr>
          <a:xfrm>
            <a:off x="4719055" y="4688176"/>
            <a:ext cx="3281940" cy="430887"/>
          </a:xfrm>
          <a:prstGeom prst="rect">
            <a:avLst/>
          </a:prstGeom>
        </p:spPr>
        <p:txBody>
          <a:bodyPr wrap="square">
            <a:spAutoFit/>
            <a:scene3d>
              <a:camera prst="orthographicFront"/>
              <a:lightRig rig="threePt" dir="t"/>
            </a:scene3d>
            <a:sp3d contourW="12700"/>
          </a:bodyPr>
          <a:lstStyle/>
          <a:p>
            <a:r>
              <a:rPr lang="zh-CN" altLang="en-US" sz="2200" dirty="0">
                <a:latin typeface="微软雅黑" panose="020B0503020204020204" pitchFamily="34" charset="-122"/>
                <a:ea typeface="微软雅黑" panose="020B0503020204020204" pitchFamily="34" charset="-122"/>
              </a:rPr>
              <a:t>短视频行业发展回归理性</a:t>
            </a:r>
          </a:p>
        </p:txBody>
      </p:sp>
    </p:spTree>
    <p:extLst>
      <p:ext uri="{BB962C8B-B14F-4D97-AF65-F5344CB8AC3E}">
        <p14:creationId xmlns:p14="http://schemas.microsoft.com/office/powerpoint/2010/main" val="647765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wipe(left)">
                                      <p:cBhvr>
                                        <p:cTn id="47" dur="500"/>
                                        <p:tgtEl>
                                          <p:spTgt spid="95"/>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wipe(left)">
                                      <p:cBhvr>
                                        <p:cTn id="5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7" grpId="0"/>
      <p:bldP spid="81" grpId="0"/>
      <p:bldP spid="91"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5863927"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4499950"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1.1.3  </a:t>
            </a:r>
            <a:r>
              <a:rPr lang="zh-CN" altLang="en-US" sz="2800" b="1" dirty="0">
                <a:latin typeface="微软雅黑" panose="020B0503020204020204" pitchFamily="34" charset="-122"/>
                <a:ea typeface="微软雅黑" panose="020B0503020204020204" pitchFamily="34" charset="-122"/>
              </a:rPr>
              <a:t>爆款短视频必备要素</a:t>
            </a:r>
          </a:p>
        </p:txBody>
      </p:sp>
      <p:grpSp>
        <p:nvGrpSpPr>
          <p:cNvPr id="16" name="组合 15">
            <a:extLst>
              <a:ext uri="{FF2B5EF4-FFF2-40B4-BE49-F238E27FC236}">
                <a16:creationId xmlns:a16="http://schemas.microsoft.com/office/drawing/2014/main" xmlns="" id="{E45BE3E7-E6A9-4D62-8809-00D27D787024}"/>
              </a:ext>
            </a:extLst>
          </p:cNvPr>
          <p:cNvGrpSpPr/>
          <p:nvPr/>
        </p:nvGrpSpPr>
        <p:grpSpPr>
          <a:xfrm>
            <a:off x="2507798" y="1801364"/>
            <a:ext cx="7176404" cy="3950629"/>
            <a:chOff x="2507798" y="1801364"/>
            <a:chExt cx="7176404" cy="3950629"/>
          </a:xfrm>
        </p:grpSpPr>
        <p:grpSp>
          <p:nvGrpSpPr>
            <p:cNvPr id="14" name="组合 13">
              <a:extLst>
                <a:ext uri="{FF2B5EF4-FFF2-40B4-BE49-F238E27FC236}">
                  <a16:creationId xmlns:a16="http://schemas.microsoft.com/office/drawing/2014/main" xmlns="" id="{3CFA171C-351E-4075-A9A9-BF78B904D27C}"/>
                </a:ext>
              </a:extLst>
            </p:cNvPr>
            <p:cNvGrpSpPr/>
            <p:nvPr/>
          </p:nvGrpSpPr>
          <p:grpSpPr>
            <a:xfrm>
              <a:off x="2507798" y="1801364"/>
              <a:ext cx="7176404" cy="3950629"/>
              <a:chOff x="2507798" y="1801364"/>
              <a:chExt cx="7176404" cy="3950629"/>
            </a:xfrm>
          </p:grpSpPr>
          <p:sp>
            <p:nvSpPr>
              <p:cNvPr id="100" name="i$liḋe-AutoShape 4">
                <a:extLst>
                  <a:ext uri="{FF2B5EF4-FFF2-40B4-BE49-F238E27FC236}">
                    <a16:creationId xmlns:a16="http://schemas.microsoft.com/office/drawing/2014/main" xmlns="" id="{7CD61CD2-0709-4E3B-94BE-E06AAD1268EA}"/>
                  </a:ext>
                </a:extLst>
              </p:cNvPr>
              <p:cNvSpPr/>
              <p:nvPr/>
            </p:nvSpPr>
            <p:spPr bwMode="auto">
              <a:xfrm>
                <a:off x="4156579" y="2352827"/>
                <a:ext cx="3897814" cy="3399166"/>
              </a:xfrm>
              <a:custGeom>
                <a:avLst/>
                <a:gdLst>
                  <a:gd name="T0" fmla="*/ 4504532 w 21410"/>
                  <a:gd name="T1" fmla="*/ 3928635 h 21460"/>
                  <a:gd name="T2" fmla="*/ 4504532 w 21410"/>
                  <a:gd name="T3" fmla="*/ 3928635 h 21460"/>
                  <a:gd name="T4" fmla="*/ 4504532 w 21410"/>
                  <a:gd name="T5" fmla="*/ 3928635 h 21460"/>
                  <a:gd name="T6" fmla="*/ 4504532 w 21410"/>
                  <a:gd name="T7" fmla="*/ 3928635 h 21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10" h="21460">
                    <a:moveTo>
                      <a:pt x="10087" y="1"/>
                    </a:moveTo>
                    <a:cubicBezTo>
                      <a:pt x="10004" y="-1"/>
                      <a:pt x="9920" y="0"/>
                      <a:pt x="9836" y="6"/>
                    </a:cubicBezTo>
                    <a:cubicBezTo>
                      <a:pt x="8489" y="98"/>
                      <a:pt x="7334" y="1235"/>
                      <a:pt x="7100" y="2753"/>
                    </a:cubicBezTo>
                    <a:cubicBezTo>
                      <a:pt x="6862" y="4295"/>
                      <a:pt x="7371" y="5484"/>
                      <a:pt x="8475" y="6368"/>
                    </a:cubicBezTo>
                    <a:cubicBezTo>
                      <a:pt x="9015" y="6801"/>
                      <a:pt x="9217" y="7418"/>
                      <a:pt x="9104" y="8148"/>
                    </a:cubicBezTo>
                    <a:cubicBezTo>
                      <a:pt x="8997" y="8863"/>
                      <a:pt x="8639" y="9355"/>
                      <a:pt x="8019" y="9582"/>
                    </a:cubicBezTo>
                    <a:cubicBezTo>
                      <a:pt x="7593" y="9738"/>
                      <a:pt x="7177" y="9921"/>
                      <a:pt x="6789" y="10183"/>
                    </a:cubicBezTo>
                    <a:cubicBezTo>
                      <a:pt x="6216" y="10568"/>
                      <a:pt x="5627" y="10604"/>
                      <a:pt x="5059" y="10185"/>
                    </a:cubicBezTo>
                    <a:cubicBezTo>
                      <a:pt x="4495" y="9770"/>
                      <a:pt x="4253" y="9160"/>
                      <a:pt x="4331" y="8392"/>
                    </a:cubicBezTo>
                    <a:cubicBezTo>
                      <a:pt x="4375" y="7950"/>
                      <a:pt x="4324" y="7528"/>
                      <a:pt x="4162" y="7122"/>
                    </a:cubicBezTo>
                    <a:cubicBezTo>
                      <a:pt x="3814" y="6252"/>
                      <a:pt x="3220" y="5773"/>
                      <a:pt x="2397" y="5725"/>
                    </a:cubicBezTo>
                    <a:cubicBezTo>
                      <a:pt x="1542" y="5676"/>
                      <a:pt x="877" y="6108"/>
                      <a:pt x="473" y="6978"/>
                    </a:cubicBezTo>
                    <a:cubicBezTo>
                      <a:pt x="84" y="7815"/>
                      <a:pt x="139" y="8668"/>
                      <a:pt x="615" y="9438"/>
                    </a:cubicBezTo>
                    <a:cubicBezTo>
                      <a:pt x="1175" y="10345"/>
                      <a:pt x="1970" y="10582"/>
                      <a:pt x="2890" y="10364"/>
                    </a:cubicBezTo>
                    <a:cubicBezTo>
                      <a:pt x="3411" y="10239"/>
                      <a:pt x="3861" y="10412"/>
                      <a:pt x="4243" y="10814"/>
                    </a:cubicBezTo>
                    <a:cubicBezTo>
                      <a:pt x="4798" y="11395"/>
                      <a:pt x="4894" y="12143"/>
                      <a:pt x="4553" y="13089"/>
                    </a:cubicBezTo>
                    <a:cubicBezTo>
                      <a:pt x="4293" y="13810"/>
                      <a:pt x="4158" y="14530"/>
                      <a:pt x="4139" y="15252"/>
                    </a:cubicBezTo>
                    <a:lnTo>
                      <a:pt x="4137" y="15237"/>
                    </a:lnTo>
                    <a:cubicBezTo>
                      <a:pt x="4088" y="15740"/>
                      <a:pt x="3871" y="16114"/>
                      <a:pt x="3452" y="16295"/>
                    </a:cubicBezTo>
                    <a:cubicBezTo>
                      <a:pt x="3035" y="16473"/>
                      <a:pt x="2657" y="16379"/>
                      <a:pt x="2331" y="16026"/>
                    </a:cubicBezTo>
                    <a:cubicBezTo>
                      <a:pt x="2145" y="15823"/>
                      <a:pt x="1929" y="15688"/>
                      <a:pt x="1677" y="15625"/>
                    </a:cubicBezTo>
                    <a:cubicBezTo>
                      <a:pt x="1136" y="15491"/>
                      <a:pt x="676" y="15662"/>
                      <a:pt x="328" y="16148"/>
                    </a:cubicBezTo>
                    <a:cubicBezTo>
                      <a:pt x="-34" y="16650"/>
                      <a:pt x="-98" y="17229"/>
                      <a:pt x="143" y="17823"/>
                    </a:cubicBezTo>
                    <a:cubicBezTo>
                      <a:pt x="377" y="18393"/>
                      <a:pt x="792" y="18697"/>
                      <a:pt x="1337" y="18713"/>
                    </a:cubicBezTo>
                    <a:cubicBezTo>
                      <a:pt x="1980" y="18731"/>
                      <a:pt x="2406" y="18341"/>
                      <a:pt x="2671" y="17690"/>
                    </a:cubicBezTo>
                    <a:cubicBezTo>
                      <a:pt x="2820" y="17323"/>
                      <a:pt x="3079" y="17117"/>
                      <a:pt x="3416" y="17042"/>
                    </a:cubicBezTo>
                    <a:cubicBezTo>
                      <a:pt x="3854" y="16946"/>
                      <a:pt x="4210" y="17077"/>
                      <a:pt x="4519" y="17667"/>
                    </a:cubicBezTo>
                    <a:cubicBezTo>
                      <a:pt x="4534" y="17712"/>
                      <a:pt x="4844" y="18471"/>
                      <a:pt x="5042" y="18820"/>
                    </a:cubicBezTo>
                    <a:cubicBezTo>
                      <a:pt x="5340" y="19343"/>
                      <a:pt x="5710" y="19797"/>
                      <a:pt x="6126" y="20175"/>
                    </a:cubicBezTo>
                    <a:cubicBezTo>
                      <a:pt x="6126" y="20175"/>
                      <a:pt x="6162" y="20211"/>
                      <a:pt x="6244" y="20282"/>
                    </a:cubicBezTo>
                    <a:lnTo>
                      <a:pt x="6237" y="20279"/>
                    </a:lnTo>
                    <a:cubicBezTo>
                      <a:pt x="6241" y="20283"/>
                      <a:pt x="6246" y="20287"/>
                      <a:pt x="6250" y="20291"/>
                    </a:cubicBezTo>
                    <a:cubicBezTo>
                      <a:pt x="7100" y="21006"/>
                      <a:pt x="8135" y="21438"/>
                      <a:pt x="9250" y="21457"/>
                    </a:cubicBezTo>
                    <a:cubicBezTo>
                      <a:pt x="10097" y="21487"/>
                      <a:pt x="10913" y="21286"/>
                      <a:pt x="11638" y="20903"/>
                    </a:cubicBezTo>
                    <a:cubicBezTo>
                      <a:pt x="12539" y="20410"/>
                      <a:pt x="13259" y="19679"/>
                      <a:pt x="13837" y="18730"/>
                    </a:cubicBezTo>
                    <a:cubicBezTo>
                      <a:pt x="14194" y="18144"/>
                      <a:pt x="14708" y="17915"/>
                      <a:pt x="15319" y="18009"/>
                    </a:cubicBezTo>
                    <a:cubicBezTo>
                      <a:pt x="15928" y="18105"/>
                      <a:pt x="16359" y="18483"/>
                      <a:pt x="16591" y="19150"/>
                    </a:cubicBezTo>
                    <a:cubicBezTo>
                      <a:pt x="16680" y="19406"/>
                      <a:pt x="16737" y="19673"/>
                      <a:pt x="16849" y="19921"/>
                    </a:cubicBezTo>
                    <a:cubicBezTo>
                      <a:pt x="17336" y="21003"/>
                      <a:pt x="18386" y="21598"/>
                      <a:pt x="19439" y="21373"/>
                    </a:cubicBezTo>
                    <a:cubicBezTo>
                      <a:pt x="20487" y="21148"/>
                      <a:pt x="21296" y="20132"/>
                      <a:pt x="21399" y="18907"/>
                    </a:cubicBezTo>
                    <a:cubicBezTo>
                      <a:pt x="21501" y="17691"/>
                      <a:pt x="20870" y="16487"/>
                      <a:pt x="19887" y="16060"/>
                    </a:cubicBezTo>
                    <a:cubicBezTo>
                      <a:pt x="18905" y="15631"/>
                      <a:pt x="18039" y="15899"/>
                      <a:pt x="17261" y="16670"/>
                    </a:cubicBezTo>
                    <a:cubicBezTo>
                      <a:pt x="16774" y="17152"/>
                      <a:pt x="16217" y="17206"/>
                      <a:pt x="15646" y="16928"/>
                    </a:cubicBezTo>
                    <a:cubicBezTo>
                      <a:pt x="15087" y="16656"/>
                      <a:pt x="14734" y="16170"/>
                      <a:pt x="14692" y="15444"/>
                    </a:cubicBezTo>
                    <a:cubicBezTo>
                      <a:pt x="14658" y="14883"/>
                      <a:pt x="14601" y="14326"/>
                      <a:pt x="14488" y="13780"/>
                    </a:cubicBezTo>
                    <a:lnTo>
                      <a:pt x="14479" y="13765"/>
                    </a:lnTo>
                    <a:cubicBezTo>
                      <a:pt x="14327" y="13035"/>
                      <a:pt x="14462" y="12374"/>
                      <a:pt x="14958" y="11839"/>
                    </a:cubicBezTo>
                    <a:cubicBezTo>
                      <a:pt x="15480" y="11275"/>
                      <a:pt x="16094" y="11145"/>
                      <a:pt x="16767" y="11438"/>
                    </a:cubicBezTo>
                    <a:cubicBezTo>
                      <a:pt x="17155" y="11607"/>
                      <a:pt x="17549" y="11654"/>
                      <a:pt x="17957" y="11568"/>
                    </a:cubicBezTo>
                    <a:cubicBezTo>
                      <a:pt x="18833" y="11381"/>
                      <a:pt x="19424" y="10797"/>
                      <a:pt x="19681" y="9827"/>
                    </a:cubicBezTo>
                    <a:cubicBezTo>
                      <a:pt x="19948" y="8820"/>
                      <a:pt x="19730" y="7915"/>
                      <a:pt x="19050" y="7206"/>
                    </a:cubicBezTo>
                    <a:cubicBezTo>
                      <a:pt x="18397" y="6524"/>
                      <a:pt x="17614" y="6367"/>
                      <a:pt x="16794" y="6733"/>
                    </a:cubicBezTo>
                    <a:cubicBezTo>
                      <a:pt x="15828" y="7164"/>
                      <a:pt x="15406" y="8050"/>
                      <a:pt x="15364" y="9206"/>
                    </a:cubicBezTo>
                    <a:cubicBezTo>
                      <a:pt x="15340" y="9859"/>
                      <a:pt x="15067" y="10350"/>
                      <a:pt x="14604" y="10700"/>
                    </a:cubicBezTo>
                    <a:cubicBezTo>
                      <a:pt x="13935" y="11210"/>
                      <a:pt x="13235" y="11130"/>
                      <a:pt x="12469" y="10476"/>
                    </a:cubicBezTo>
                    <a:cubicBezTo>
                      <a:pt x="12469" y="10476"/>
                      <a:pt x="11702" y="9992"/>
                      <a:pt x="11302" y="9766"/>
                    </a:cubicBezTo>
                    <a:cubicBezTo>
                      <a:pt x="10245" y="9174"/>
                      <a:pt x="10121" y="7465"/>
                      <a:pt x="11070" y="6668"/>
                    </a:cubicBezTo>
                    <a:cubicBezTo>
                      <a:pt x="11236" y="6529"/>
                      <a:pt x="11428" y="6435"/>
                      <a:pt x="11604" y="6312"/>
                    </a:cubicBezTo>
                    <a:cubicBezTo>
                      <a:pt x="12745" y="5503"/>
                      <a:pt x="13256" y="3864"/>
                      <a:pt x="12841" y="2360"/>
                    </a:cubicBezTo>
                    <a:cubicBezTo>
                      <a:pt x="12462" y="984"/>
                      <a:pt x="11338" y="38"/>
                      <a:pt x="10087" y="1"/>
                    </a:cubicBezTo>
                    <a:close/>
                    <a:moveTo>
                      <a:pt x="9231" y="10126"/>
                    </a:moveTo>
                    <a:cubicBezTo>
                      <a:pt x="9387" y="10117"/>
                      <a:pt x="9544" y="10116"/>
                      <a:pt x="9704" y="10126"/>
                    </a:cubicBezTo>
                    <a:cubicBezTo>
                      <a:pt x="12172" y="10277"/>
                      <a:pt x="14141" y="12744"/>
                      <a:pt x="14021" y="15643"/>
                    </a:cubicBezTo>
                    <a:cubicBezTo>
                      <a:pt x="13906" y="18437"/>
                      <a:pt x="11810" y="20694"/>
                      <a:pt x="9330" y="20606"/>
                    </a:cubicBezTo>
                    <a:cubicBezTo>
                      <a:pt x="6814" y="20563"/>
                      <a:pt x="4772" y="18048"/>
                      <a:pt x="4897" y="15109"/>
                    </a:cubicBezTo>
                    <a:cubicBezTo>
                      <a:pt x="5010" y="12454"/>
                      <a:pt x="6895" y="10263"/>
                      <a:pt x="9231" y="10126"/>
                    </a:cubicBezTo>
                    <a:close/>
                  </a:path>
                </a:pathLst>
              </a:custGeom>
              <a:solidFill>
                <a:sysClr val="window" lastClr="FFFFFF">
                  <a:lumMod val="85000"/>
                </a:sysClr>
              </a:solidFill>
              <a:ln>
                <a:noFill/>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44546A"/>
                  </a:solidFill>
                  <a:effectLst/>
                  <a:uLnTx/>
                  <a:uFillTx/>
                  <a:latin typeface="Arial"/>
                  <a:ea typeface="微软雅黑"/>
                </a:endParaRPr>
              </a:p>
            </p:txBody>
          </p:sp>
          <p:grpSp>
            <p:nvGrpSpPr>
              <p:cNvPr id="101" name="组合 100">
                <a:extLst>
                  <a:ext uri="{FF2B5EF4-FFF2-40B4-BE49-F238E27FC236}">
                    <a16:creationId xmlns:a16="http://schemas.microsoft.com/office/drawing/2014/main" xmlns="" id="{DA672DA7-C21D-4E2F-A2A4-4D55C7875B2E}"/>
                  </a:ext>
                </a:extLst>
              </p:cNvPr>
              <p:cNvGrpSpPr/>
              <p:nvPr/>
            </p:nvGrpSpPr>
            <p:grpSpPr>
              <a:xfrm>
                <a:off x="7318982" y="4982273"/>
                <a:ext cx="641504" cy="641503"/>
                <a:chOff x="5675954" y="2249137"/>
                <a:chExt cx="648072" cy="648072"/>
              </a:xfrm>
            </p:grpSpPr>
            <p:sp>
              <p:nvSpPr>
                <p:cNvPr id="114" name="i$liḋe-Oval 24">
                  <a:extLst>
                    <a:ext uri="{FF2B5EF4-FFF2-40B4-BE49-F238E27FC236}">
                      <a16:creationId xmlns:a16="http://schemas.microsoft.com/office/drawing/2014/main" xmlns="" id="{EF017B7D-821E-4550-A101-9689642FBF77}"/>
                    </a:ext>
                  </a:extLst>
                </p:cNvPr>
                <p:cNvSpPr/>
                <p:nvPr/>
              </p:nvSpPr>
              <p:spPr>
                <a:xfrm>
                  <a:off x="5675954" y="2249137"/>
                  <a:ext cx="648072" cy="648072"/>
                </a:xfrm>
                <a:prstGeom prst="ellipse">
                  <a:avLst/>
                </a:prstGeom>
                <a:solidFill>
                  <a:srgbClr val="EE464C"/>
                </a:solidFill>
                <a:ln w="28575"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15" name="i$liḋe-Freeform 428">
                  <a:extLst>
                    <a:ext uri="{FF2B5EF4-FFF2-40B4-BE49-F238E27FC236}">
                      <a16:creationId xmlns:a16="http://schemas.microsoft.com/office/drawing/2014/main" xmlns="" id="{8AC56FDA-A7FC-4F05-B29E-D64B90425AAF}"/>
                    </a:ext>
                  </a:extLst>
                </p:cNvPr>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112" name="i$liḋe-Oval 22">
                <a:extLst>
                  <a:ext uri="{FF2B5EF4-FFF2-40B4-BE49-F238E27FC236}">
                    <a16:creationId xmlns:a16="http://schemas.microsoft.com/office/drawing/2014/main" xmlns="" id="{3A5BB5C4-DC1C-4FC0-B596-C5E7A6A0C7C1}"/>
                  </a:ext>
                </a:extLst>
              </p:cNvPr>
              <p:cNvSpPr/>
              <p:nvPr/>
            </p:nvSpPr>
            <p:spPr>
              <a:xfrm>
                <a:off x="4228898" y="4885955"/>
                <a:ext cx="357243" cy="357243"/>
              </a:xfrm>
              <a:prstGeom prst="ellipse">
                <a:avLst/>
              </a:prstGeom>
              <a:solidFill>
                <a:srgbClr val="EE464C"/>
              </a:solidFill>
              <a:ln w="12700"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10" name="i$liḋe-Oval 20">
                <a:extLst>
                  <a:ext uri="{FF2B5EF4-FFF2-40B4-BE49-F238E27FC236}">
                    <a16:creationId xmlns:a16="http://schemas.microsoft.com/office/drawing/2014/main" xmlns="" id="{9DFA03C1-ADF2-42B3-AA38-138BD9F21D63}"/>
                  </a:ext>
                </a:extLst>
              </p:cNvPr>
              <p:cNvSpPr/>
              <p:nvPr/>
            </p:nvSpPr>
            <p:spPr>
              <a:xfrm>
                <a:off x="7088570" y="3507545"/>
                <a:ext cx="551035" cy="551035"/>
              </a:xfrm>
              <a:prstGeom prst="ellipse">
                <a:avLst/>
              </a:prstGeom>
              <a:solidFill>
                <a:srgbClr val="EE464C"/>
              </a:solidFill>
              <a:ln w="28575"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8" name="i$liḋe-Oval 18">
                <a:extLst>
                  <a:ext uri="{FF2B5EF4-FFF2-40B4-BE49-F238E27FC236}">
                    <a16:creationId xmlns:a16="http://schemas.microsoft.com/office/drawing/2014/main" xmlns="" id="{CB4349FF-FA84-4F85-9DF7-9417F5F64AA7}"/>
                  </a:ext>
                </a:extLst>
              </p:cNvPr>
              <p:cNvSpPr/>
              <p:nvPr/>
            </p:nvSpPr>
            <p:spPr>
              <a:xfrm>
                <a:off x="5570796" y="2477327"/>
                <a:ext cx="826825" cy="826824"/>
              </a:xfrm>
              <a:prstGeom prst="ellipse">
                <a:avLst/>
              </a:prstGeom>
              <a:solidFill>
                <a:srgbClr val="EE464C"/>
              </a:solidFill>
              <a:ln w="38100"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06" name="i$liḋe-Oval 16">
                <a:extLst>
                  <a:ext uri="{FF2B5EF4-FFF2-40B4-BE49-F238E27FC236}">
                    <a16:creationId xmlns:a16="http://schemas.microsoft.com/office/drawing/2014/main" xmlns="" id="{B5A34AB8-FC7F-4A31-B7BF-36672BBA5DB9}"/>
                  </a:ext>
                </a:extLst>
              </p:cNvPr>
              <p:cNvSpPr/>
              <p:nvPr/>
            </p:nvSpPr>
            <p:spPr>
              <a:xfrm>
                <a:off x="4264991" y="3333079"/>
                <a:ext cx="579159" cy="579159"/>
              </a:xfrm>
              <a:prstGeom prst="ellipse">
                <a:avLst/>
              </a:prstGeom>
              <a:solidFill>
                <a:srgbClr val="EE464C"/>
              </a:solidFill>
              <a:ln w="28575"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1" name="矩形 120">
                <a:extLst>
                  <a:ext uri="{FF2B5EF4-FFF2-40B4-BE49-F238E27FC236}">
                    <a16:creationId xmlns:a16="http://schemas.microsoft.com/office/drawing/2014/main" xmlns="" id="{917E448C-3DC3-4C10-8C23-A79A1AE9B255}"/>
                  </a:ext>
                </a:extLst>
              </p:cNvPr>
              <p:cNvSpPr/>
              <p:nvPr/>
            </p:nvSpPr>
            <p:spPr>
              <a:xfrm>
                <a:off x="2507798" y="4816405"/>
                <a:ext cx="1552844" cy="4973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Arial"/>
                    <a:ea typeface="微软雅黑"/>
                  </a:rPr>
                  <a:t>创意标题</a:t>
                </a:r>
              </a:p>
            </p:txBody>
          </p:sp>
          <p:pic>
            <p:nvPicPr>
              <p:cNvPr id="8" name="图片 7">
                <a:extLst>
                  <a:ext uri="{FF2B5EF4-FFF2-40B4-BE49-F238E27FC236}">
                    <a16:creationId xmlns:a16="http://schemas.microsoft.com/office/drawing/2014/main" xmlns="" id="{D77597FA-0A6A-4F09-8C37-8E1C561F68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990562" y="3938786"/>
                <a:ext cx="1728111" cy="1728111"/>
              </a:xfrm>
              <a:custGeom>
                <a:avLst/>
                <a:gdLst>
                  <a:gd name="connsiteX0" fmla="*/ 1058694 w 2117388"/>
                  <a:gd name="connsiteY0" fmla="*/ 0 h 2117388"/>
                  <a:gd name="connsiteX1" fmla="*/ 2117388 w 2117388"/>
                  <a:gd name="connsiteY1" fmla="*/ 1058694 h 2117388"/>
                  <a:gd name="connsiteX2" fmla="*/ 1058694 w 2117388"/>
                  <a:gd name="connsiteY2" fmla="*/ 2117388 h 2117388"/>
                  <a:gd name="connsiteX3" fmla="*/ 0 w 2117388"/>
                  <a:gd name="connsiteY3" fmla="*/ 1058694 h 2117388"/>
                  <a:gd name="connsiteX4" fmla="*/ 1058694 w 2117388"/>
                  <a:gd name="connsiteY4" fmla="*/ 0 h 211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388" h="2117388">
                    <a:moveTo>
                      <a:pt x="1058694" y="0"/>
                    </a:moveTo>
                    <a:cubicBezTo>
                      <a:pt x="1643395" y="0"/>
                      <a:pt x="2117388" y="473993"/>
                      <a:pt x="2117388" y="1058694"/>
                    </a:cubicBezTo>
                    <a:cubicBezTo>
                      <a:pt x="2117388" y="1643395"/>
                      <a:pt x="1643395" y="2117388"/>
                      <a:pt x="1058694" y="2117388"/>
                    </a:cubicBezTo>
                    <a:cubicBezTo>
                      <a:pt x="473993" y="2117388"/>
                      <a:pt x="0" y="1643395"/>
                      <a:pt x="0" y="1058694"/>
                    </a:cubicBezTo>
                    <a:cubicBezTo>
                      <a:pt x="0" y="473993"/>
                      <a:pt x="473993" y="0"/>
                      <a:pt x="1058694" y="0"/>
                    </a:cubicBezTo>
                    <a:close/>
                  </a:path>
                </a:pathLst>
              </a:custGeom>
            </p:spPr>
          </p:pic>
          <p:sp>
            <p:nvSpPr>
              <p:cNvPr id="128" name="矩形 127">
                <a:extLst>
                  <a:ext uri="{FF2B5EF4-FFF2-40B4-BE49-F238E27FC236}">
                    <a16:creationId xmlns:a16="http://schemas.microsoft.com/office/drawing/2014/main" xmlns="" id="{F9175953-C0CC-4D74-9FF5-4C7DB8BD8B03}"/>
                  </a:ext>
                </a:extLst>
              </p:cNvPr>
              <p:cNvSpPr/>
              <p:nvPr/>
            </p:nvSpPr>
            <p:spPr>
              <a:xfrm>
                <a:off x="2583998" y="3246685"/>
                <a:ext cx="1552844" cy="4973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Arial"/>
                    <a:ea typeface="微软雅黑"/>
                  </a:rPr>
                  <a:t>内容为王</a:t>
                </a:r>
              </a:p>
            </p:txBody>
          </p:sp>
          <p:sp>
            <p:nvSpPr>
              <p:cNvPr id="129" name="矩形 128">
                <a:extLst>
                  <a:ext uri="{FF2B5EF4-FFF2-40B4-BE49-F238E27FC236}">
                    <a16:creationId xmlns:a16="http://schemas.microsoft.com/office/drawing/2014/main" xmlns="" id="{545A6D24-66BE-49F4-91CA-259FD6140253}"/>
                  </a:ext>
                </a:extLst>
              </p:cNvPr>
              <p:cNvSpPr/>
              <p:nvPr/>
            </p:nvSpPr>
            <p:spPr>
              <a:xfrm>
                <a:off x="5207787" y="1801364"/>
                <a:ext cx="1552844" cy="497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Arial"/>
                    <a:ea typeface="微软雅黑"/>
                  </a:rPr>
                  <a:t>背景配乐</a:t>
                </a:r>
              </a:p>
            </p:txBody>
          </p:sp>
          <p:sp>
            <p:nvSpPr>
              <p:cNvPr id="130" name="矩形 129">
                <a:extLst>
                  <a:ext uri="{FF2B5EF4-FFF2-40B4-BE49-F238E27FC236}">
                    <a16:creationId xmlns:a16="http://schemas.microsoft.com/office/drawing/2014/main" xmlns="" id="{5D506839-B901-4151-913D-6893936AE2DF}"/>
                  </a:ext>
                </a:extLst>
              </p:cNvPr>
              <p:cNvSpPr/>
              <p:nvPr/>
            </p:nvSpPr>
            <p:spPr>
              <a:xfrm>
                <a:off x="7318982" y="2882012"/>
                <a:ext cx="1552844" cy="497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Arial"/>
                    <a:ea typeface="微软雅黑"/>
                  </a:rPr>
                  <a:t>画质清晰</a:t>
                </a:r>
              </a:p>
            </p:txBody>
          </p:sp>
          <p:sp>
            <p:nvSpPr>
              <p:cNvPr id="131" name="矩形 130">
                <a:extLst>
                  <a:ext uri="{FF2B5EF4-FFF2-40B4-BE49-F238E27FC236}">
                    <a16:creationId xmlns:a16="http://schemas.microsoft.com/office/drawing/2014/main" xmlns="" id="{EB5DFC58-D7FB-43D1-A482-EECD35057D47}"/>
                  </a:ext>
                </a:extLst>
              </p:cNvPr>
              <p:cNvSpPr/>
              <p:nvPr/>
            </p:nvSpPr>
            <p:spPr>
              <a:xfrm>
                <a:off x="8131358" y="5045005"/>
                <a:ext cx="1552844" cy="497316"/>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latin typeface="Arial"/>
                    <a:ea typeface="微软雅黑"/>
                  </a:rPr>
                  <a:t>精雕细琢</a:t>
                </a:r>
              </a:p>
            </p:txBody>
          </p:sp>
          <p:sp>
            <p:nvSpPr>
              <p:cNvPr id="141" name="椭圆 12">
                <a:extLst>
                  <a:ext uri="{FF2B5EF4-FFF2-40B4-BE49-F238E27FC236}">
                    <a16:creationId xmlns:a16="http://schemas.microsoft.com/office/drawing/2014/main" xmlns="" id="{40F50B7A-D4F8-47CE-A10E-B7F9F76EE1AB}"/>
                  </a:ext>
                </a:extLst>
              </p:cNvPr>
              <p:cNvSpPr/>
              <p:nvPr/>
            </p:nvSpPr>
            <p:spPr>
              <a:xfrm>
                <a:off x="4333195" y="4947897"/>
                <a:ext cx="147554" cy="242883"/>
              </a:xfrm>
              <a:custGeom>
                <a:avLst/>
                <a:gdLst>
                  <a:gd name="connsiteX0" fmla="*/ 139276 w 369275"/>
                  <a:gd name="connsiteY0" fmla="*/ 570066 h 607851"/>
                  <a:gd name="connsiteX1" fmla="*/ 156809 w 369275"/>
                  <a:gd name="connsiteY1" fmla="*/ 570811 h 607851"/>
                  <a:gd name="connsiteX2" fmla="*/ 212465 w 369275"/>
                  <a:gd name="connsiteY2" fmla="*/ 570811 h 607851"/>
                  <a:gd name="connsiteX3" fmla="*/ 229998 w 369275"/>
                  <a:gd name="connsiteY3" fmla="*/ 570066 h 607851"/>
                  <a:gd name="connsiteX4" fmla="*/ 230818 w 369275"/>
                  <a:gd name="connsiteY4" fmla="*/ 587580 h 607851"/>
                  <a:gd name="connsiteX5" fmla="*/ 184637 w 369275"/>
                  <a:gd name="connsiteY5" fmla="*/ 607851 h 607851"/>
                  <a:gd name="connsiteX6" fmla="*/ 138456 w 369275"/>
                  <a:gd name="connsiteY6" fmla="*/ 587580 h 607851"/>
                  <a:gd name="connsiteX7" fmla="*/ 139276 w 369275"/>
                  <a:gd name="connsiteY7" fmla="*/ 570066 h 607851"/>
                  <a:gd name="connsiteX8" fmla="*/ 273919 w 369275"/>
                  <a:gd name="connsiteY8" fmla="*/ 497785 h 607851"/>
                  <a:gd name="connsiteX9" fmla="*/ 288986 w 369275"/>
                  <a:gd name="connsiteY9" fmla="*/ 506874 h 607851"/>
                  <a:gd name="connsiteX10" fmla="*/ 279961 w 369275"/>
                  <a:gd name="connsiteY10" fmla="*/ 521849 h 607851"/>
                  <a:gd name="connsiteX11" fmla="*/ 95356 w 369275"/>
                  <a:gd name="connsiteY11" fmla="*/ 567966 h 607851"/>
                  <a:gd name="connsiteX12" fmla="*/ 80289 w 369275"/>
                  <a:gd name="connsiteY12" fmla="*/ 558951 h 607851"/>
                  <a:gd name="connsiteX13" fmla="*/ 89314 w 369275"/>
                  <a:gd name="connsiteY13" fmla="*/ 543902 h 607851"/>
                  <a:gd name="connsiteX14" fmla="*/ 273919 w 369275"/>
                  <a:gd name="connsiteY14" fmla="*/ 497785 h 607851"/>
                  <a:gd name="connsiteX15" fmla="*/ 273919 w 369275"/>
                  <a:gd name="connsiteY15" fmla="*/ 452696 h 607851"/>
                  <a:gd name="connsiteX16" fmla="*/ 288986 w 369275"/>
                  <a:gd name="connsiteY16" fmla="*/ 461701 h 607851"/>
                  <a:gd name="connsiteX17" fmla="*/ 279961 w 369275"/>
                  <a:gd name="connsiteY17" fmla="*/ 476736 h 607851"/>
                  <a:gd name="connsiteX18" fmla="*/ 95356 w 369275"/>
                  <a:gd name="connsiteY18" fmla="*/ 522731 h 607851"/>
                  <a:gd name="connsiteX19" fmla="*/ 80289 w 369275"/>
                  <a:gd name="connsiteY19" fmla="*/ 513726 h 607851"/>
                  <a:gd name="connsiteX20" fmla="*/ 89314 w 369275"/>
                  <a:gd name="connsiteY20" fmla="*/ 498691 h 607851"/>
                  <a:gd name="connsiteX21" fmla="*/ 273919 w 369275"/>
                  <a:gd name="connsiteY21" fmla="*/ 452696 h 607851"/>
                  <a:gd name="connsiteX22" fmla="*/ 184673 w 369275"/>
                  <a:gd name="connsiteY22" fmla="*/ 227009 h 607851"/>
                  <a:gd name="connsiteX23" fmla="*/ 198173 w 369275"/>
                  <a:gd name="connsiteY23" fmla="*/ 227456 h 607851"/>
                  <a:gd name="connsiteX24" fmla="*/ 211748 w 369275"/>
                  <a:gd name="connsiteY24" fmla="*/ 228947 h 607851"/>
                  <a:gd name="connsiteX25" fmla="*/ 225248 w 369275"/>
                  <a:gd name="connsiteY25" fmla="*/ 231406 h 607851"/>
                  <a:gd name="connsiteX26" fmla="*/ 238674 w 369275"/>
                  <a:gd name="connsiteY26" fmla="*/ 234908 h 607851"/>
                  <a:gd name="connsiteX27" fmla="*/ 242776 w 369275"/>
                  <a:gd name="connsiteY27" fmla="*/ 256593 h 607851"/>
                  <a:gd name="connsiteX28" fmla="*/ 241657 w 369275"/>
                  <a:gd name="connsiteY28" fmla="*/ 257562 h 607851"/>
                  <a:gd name="connsiteX29" fmla="*/ 240464 w 369275"/>
                  <a:gd name="connsiteY29" fmla="*/ 258680 h 607851"/>
                  <a:gd name="connsiteX30" fmla="*/ 239271 w 369275"/>
                  <a:gd name="connsiteY30" fmla="*/ 260021 h 607851"/>
                  <a:gd name="connsiteX31" fmla="*/ 238003 w 369275"/>
                  <a:gd name="connsiteY31" fmla="*/ 261586 h 607851"/>
                  <a:gd name="connsiteX32" fmla="*/ 236735 w 369275"/>
                  <a:gd name="connsiteY32" fmla="*/ 263449 h 607851"/>
                  <a:gd name="connsiteX33" fmla="*/ 235467 w 369275"/>
                  <a:gd name="connsiteY33" fmla="*/ 265461 h 607851"/>
                  <a:gd name="connsiteX34" fmla="*/ 234199 w 369275"/>
                  <a:gd name="connsiteY34" fmla="*/ 267697 h 607851"/>
                  <a:gd name="connsiteX35" fmla="*/ 233080 w 369275"/>
                  <a:gd name="connsiteY35" fmla="*/ 269932 h 607851"/>
                  <a:gd name="connsiteX36" fmla="*/ 231812 w 369275"/>
                  <a:gd name="connsiteY36" fmla="*/ 272615 h 607851"/>
                  <a:gd name="connsiteX37" fmla="*/ 230618 w 369275"/>
                  <a:gd name="connsiteY37" fmla="*/ 275521 h 607851"/>
                  <a:gd name="connsiteX38" fmla="*/ 229425 w 369275"/>
                  <a:gd name="connsiteY38" fmla="*/ 278726 h 607851"/>
                  <a:gd name="connsiteX39" fmla="*/ 228232 w 369275"/>
                  <a:gd name="connsiteY39" fmla="*/ 282079 h 607851"/>
                  <a:gd name="connsiteX40" fmla="*/ 227113 w 369275"/>
                  <a:gd name="connsiteY40" fmla="*/ 285656 h 607851"/>
                  <a:gd name="connsiteX41" fmla="*/ 225994 w 369275"/>
                  <a:gd name="connsiteY41" fmla="*/ 289457 h 607851"/>
                  <a:gd name="connsiteX42" fmla="*/ 224950 w 369275"/>
                  <a:gd name="connsiteY42" fmla="*/ 293555 h 607851"/>
                  <a:gd name="connsiteX43" fmla="*/ 223906 w 369275"/>
                  <a:gd name="connsiteY43" fmla="*/ 297803 h 607851"/>
                  <a:gd name="connsiteX44" fmla="*/ 222936 w 369275"/>
                  <a:gd name="connsiteY44" fmla="*/ 302274 h 607851"/>
                  <a:gd name="connsiteX45" fmla="*/ 221071 w 369275"/>
                  <a:gd name="connsiteY45" fmla="*/ 311813 h 607851"/>
                  <a:gd name="connsiteX46" fmla="*/ 219430 w 369275"/>
                  <a:gd name="connsiteY46" fmla="*/ 322245 h 607851"/>
                  <a:gd name="connsiteX47" fmla="*/ 218237 w 369275"/>
                  <a:gd name="connsiteY47" fmla="*/ 330964 h 607851"/>
                  <a:gd name="connsiteX48" fmla="*/ 216969 w 369275"/>
                  <a:gd name="connsiteY48" fmla="*/ 342887 h 607851"/>
                  <a:gd name="connsiteX49" fmla="*/ 215776 w 369275"/>
                  <a:gd name="connsiteY49" fmla="*/ 355630 h 607851"/>
                  <a:gd name="connsiteX50" fmla="*/ 214880 w 369275"/>
                  <a:gd name="connsiteY50" fmla="*/ 369193 h 607851"/>
                  <a:gd name="connsiteX51" fmla="*/ 201753 w 369275"/>
                  <a:gd name="connsiteY51" fmla="*/ 380818 h 607851"/>
                  <a:gd name="connsiteX52" fmla="*/ 190117 w 369275"/>
                  <a:gd name="connsiteY52" fmla="*/ 367702 h 607851"/>
                  <a:gd name="connsiteX53" fmla="*/ 191385 w 369275"/>
                  <a:gd name="connsiteY53" fmla="*/ 349221 h 607851"/>
                  <a:gd name="connsiteX54" fmla="*/ 192206 w 369275"/>
                  <a:gd name="connsiteY54" fmla="*/ 340428 h 607851"/>
                  <a:gd name="connsiteX55" fmla="*/ 193101 w 369275"/>
                  <a:gd name="connsiteY55" fmla="*/ 332007 h 607851"/>
                  <a:gd name="connsiteX56" fmla="*/ 194071 w 369275"/>
                  <a:gd name="connsiteY56" fmla="*/ 323959 h 607851"/>
                  <a:gd name="connsiteX57" fmla="*/ 194816 w 369275"/>
                  <a:gd name="connsiteY57" fmla="*/ 318743 h 607851"/>
                  <a:gd name="connsiteX58" fmla="*/ 196010 w 369275"/>
                  <a:gd name="connsiteY58" fmla="*/ 311216 h 607851"/>
                  <a:gd name="connsiteX59" fmla="*/ 197203 w 369275"/>
                  <a:gd name="connsiteY59" fmla="*/ 303988 h 607851"/>
                  <a:gd name="connsiteX60" fmla="*/ 198620 w 369275"/>
                  <a:gd name="connsiteY60" fmla="*/ 297132 h 607851"/>
                  <a:gd name="connsiteX61" fmla="*/ 200038 w 369275"/>
                  <a:gd name="connsiteY61" fmla="*/ 290574 h 607851"/>
                  <a:gd name="connsiteX62" fmla="*/ 201604 w 369275"/>
                  <a:gd name="connsiteY62" fmla="*/ 284389 h 607851"/>
                  <a:gd name="connsiteX63" fmla="*/ 203319 w 369275"/>
                  <a:gd name="connsiteY63" fmla="*/ 278502 h 607851"/>
                  <a:gd name="connsiteX64" fmla="*/ 205110 w 369275"/>
                  <a:gd name="connsiteY64" fmla="*/ 272839 h 607851"/>
                  <a:gd name="connsiteX65" fmla="*/ 207049 w 369275"/>
                  <a:gd name="connsiteY65" fmla="*/ 267548 h 607851"/>
                  <a:gd name="connsiteX66" fmla="*/ 209137 w 369275"/>
                  <a:gd name="connsiteY66" fmla="*/ 262629 h 607851"/>
                  <a:gd name="connsiteX67" fmla="*/ 211300 w 369275"/>
                  <a:gd name="connsiteY67" fmla="*/ 257935 h 607851"/>
                  <a:gd name="connsiteX68" fmla="*/ 212419 w 369275"/>
                  <a:gd name="connsiteY68" fmla="*/ 255848 h 607851"/>
                  <a:gd name="connsiteX69" fmla="*/ 213240 w 369275"/>
                  <a:gd name="connsiteY69" fmla="*/ 254358 h 607851"/>
                  <a:gd name="connsiteX70" fmla="*/ 208093 w 369275"/>
                  <a:gd name="connsiteY70" fmla="*/ 253538 h 607851"/>
                  <a:gd name="connsiteX71" fmla="*/ 196383 w 369275"/>
                  <a:gd name="connsiteY71" fmla="*/ 252197 h 607851"/>
                  <a:gd name="connsiteX72" fmla="*/ 184673 w 369275"/>
                  <a:gd name="connsiteY72" fmla="*/ 251824 h 607851"/>
                  <a:gd name="connsiteX73" fmla="*/ 172962 w 369275"/>
                  <a:gd name="connsiteY73" fmla="*/ 252197 h 607851"/>
                  <a:gd name="connsiteX74" fmla="*/ 161252 w 369275"/>
                  <a:gd name="connsiteY74" fmla="*/ 253538 h 607851"/>
                  <a:gd name="connsiteX75" fmla="*/ 156106 w 369275"/>
                  <a:gd name="connsiteY75" fmla="*/ 254358 h 607851"/>
                  <a:gd name="connsiteX76" fmla="*/ 157001 w 369275"/>
                  <a:gd name="connsiteY76" fmla="*/ 255848 h 607851"/>
                  <a:gd name="connsiteX77" fmla="*/ 158045 w 369275"/>
                  <a:gd name="connsiteY77" fmla="*/ 257935 h 607851"/>
                  <a:gd name="connsiteX78" fmla="*/ 160208 w 369275"/>
                  <a:gd name="connsiteY78" fmla="*/ 262629 h 607851"/>
                  <a:gd name="connsiteX79" fmla="*/ 162296 w 369275"/>
                  <a:gd name="connsiteY79" fmla="*/ 267548 h 607851"/>
                  <a:gd name="connsiteX80" fmla="*/ 164236 w 369275"/>
                  <a:gd name="connsiteY80" fmla="*/ 272839 h 607851"/>
                  <a:gd name="connsiteX81" fmla="*/ 166026 w 369275"/>
                  <a:gd name="connsiteY81" fmla="*/ 278502 h 607851"/>
                  <a:gd name="connsiteX82" fmla="*/ 167741 w 369275"/>
                  <a:gd name="connsiteY82" fmla="*/ 284389 h 607851"/>
                  <a:gd name="connsiteX83" fmla="*/ 169308 w 369275"/>
                  <a:gd name="connsiteY83" fmla="*/ 290574 h 607851"/>
                  <a:gd name="connsiteX84" fmla="*/ 170725 w 369275"/>
                  <a:gd name="connsiteY84" fmla="*/ 297132 h 607851"/>
                  <a:gd name="connsiteX85" fmla="*/ 172142 w 369275"/>
                  <a:gd name="connsiteY85" fmla="*/ 303988 h 607851"/>
                  <a:gd name="connsiteX86" fmla="*/ 173410 w 369275"/>
                  <a:gd name="connsiteY86" fmla="*/ 311216 h 607851"/>
                  <a:gd name="connsiteX87" fmla="*/ 174529 w 369275"/>
                  <a:gd name="connsiteY87" fmla="*/ 318743 h 607851"/>
                  <a:gd name="connsiteX88" fmla="*/ 176244 w 369275"/>
                  <a:gd name="connsiteY88" fmla="*/ 332007 h 607851"/>
                  <a:gd name="connsiteX89" fmla="*/ 177960 w 369275"/>
                  <a:gd name="connsiteY89" fmla="*/ 349221 h 607851"/>
                  <a:gd name="connsiteX90" fmla="*/ 179228 w 369275"/>
                  <a:gd name="connsiteY90" fmla="*/ 367702 h 607851"/>
                  <a:gd name="connsiteX91" fmla="*/ 167592 w 369275"/>
                  <a:gd name="connsiteY91" fmla="*/ 380818 h 607851"/>
                  <a:gd name="connsiteX92" fmla="*/ 154465 w 369275"/>
                  <a:gd name="connsiteY92" fmla="*/ 369193 h 607851"/>
                  <a:gd name="connsiteX93" fmla="*/ 153570 w 369275"/>
                  <a:gd name="connsiteY93" fmla="*/ 355630 h 607851"/>
                  <a:gd name="connsiteX94" fmla="*/ 152451 w 369275"/>
                  <a:gd name="connsiteY94" fmla="*/ 342887 h 607851"/>
                  <a:gd name="connsiteX95" fmla="*/ 151108 w 369275"/>
                  <a:gd name="connsiteY95" fmla="*/ 330964 h 607851"/>
                  <a:gd name="connsiteX96" fmla="*/ 149915 w 369275"/>
                  <a:gd name="connsiteY96" fmla="*/ 322245 h 607851"/>
                  <a:gd name="connsiteX97" fmla="*/ 148274 w 369275"/>
                  <a:gd name="connsiteY97" fmla="*/ 311813 h 607851"/>
                  <a:gd name="connsiteX98" fmla="*/ 146409 w 369275"/>
                  <a:gd name="connsiteY98" fmla="*/ 302274 h 607851"/>
                  <a:gd name="connsiteX99" fmla="*/ 144395 w 369275"/>
                  <a:gd name="connsiteY99" fmla="*/ 293555 h 607851"/>
                  <a:gd name="connsiteX100" fmla="*/ 142232 w 369275"/>
                  <a:gd name="connsiteY100" fmla="*/ 285656 h 607851"/>
                  <a:gd name="connsiteX101" fmla="*/ 141113 w 369275"/>
                  <a:gd name="connsiteY101" fmla="*/ 282079 h 607851"/>
                  <a:gd name="connsiteX102" fmla="*/ 139920 w 369275"/>
                  <a:gd name="connsiteY102" fmla="*/ 278726 h 607851"/>
                  <a:gd name="connsiteX103" fmla="*/ 138727 w 369275"/>
                  <a:gd name="connsiteY103" fmla="*/ 275521 h 607851"/>
                  <a:gd name="connsiteX104" fmla="*/ 137533 w 369275"/>
                  <a:gd name="connsiteY104" fmla="*/ 272615 h 607851"/>
                  <a:gd name="connsiteX105" fmla="*/ 136265 w 369275"/>
                  <a:gd name="connsiteY105" fmla="*/ 269932 h 607851"/>
                  <a:gd name="connsiteX106" fmla="*/ 135146 w 369275"/>
                  <a:gd name="connsiteY106" fmla="*/ 267697 h 607851"/>
                  <a:gd name="connsiteX107" fmla="*/ 133878 w 369275"/>
                  <a:gd name="connsiteY107" fmla="*/ 265461 h 607851"/>
                  <a:gd name="connsiteX108" fmla="*/ 132611 w 369275"/>
                  <a:gd name="connsiteY108" fmla="*/ 263449 h 607851"/>
                  <a:gd name="connsiteX109" fmla="*/ 131343 w 369275"/>
                  <a:gd name="connsiteY109" fmla="*/ 261586 h 607851"/>
                  <a:gd name="connsiteX110" fmla="*/ 130075 w 369275"/>
                  <a:gd name="connsiteY110" fmla="*/ 260021 h 607851"/>
                  <a:gd name="connsiteX111" fmla="*/ 128881 w 369275"/>
                  <a:gd name="connsiteY111" fmla="*/ 258680 h 607851"/>
                  <a:gd name="connsiteX112" fmla="*/ 127688 w 369275"/>
                  <a:gd name="connsiteY112" fmla="*/ 257562 h 607851"/>
                  <a:gd name="connsiteX113" fmla="*/ 126569 w 369275"/>
                  <a:gd name="connsiteY113" fmla="*/ 256593 h 607851"/>
                  <a:gd name="connsiteX114" fmla="*/ 130671 w 369275"/>
                  <a:gd name="connsiteY114" fmla="*/ 234908 h 607851"/>
                  <a:gd name="connsiteX115" fmla="*/ 144097 w 369275"/>
                  <a:gd name="connsiteY115" fmla="*/ 231406 h 607851"/>
                  <a:gd name="connsiteX116" fmla="*/ 157597 w 369275"/>
                  <a:gd name="connsiteY116" fmla="*/ 228947 h 607851"/>
                  <a:gd name="connsiteX117" fmla="*/ 171172 w 369275"/>
                  <a:gd name="connsiteY117" fmla="*/ 227456 h 607851"/>
                  <a:gd name="connsiteX118" fmla="*/ 184673 w 369275"/>
                  <a:gd name="connsiteY118" fmla="*/ 227009 h 607851"/>
                  <a:gd name="connsiteX119" fmla="*/ 184638 w 369275"/>
                  <a:gd name="connsiteY119" fmla="*/ 0 h 607851"/>
                  <a:gd name="connsiteX120" fmla="*/ 336088 w 369275"/>
                  <a:gd name="connsiteY120" fmla="*/ 78887 h 607851"/>
                  <a:gd name="connsiteX121" fmla="*/ 357873 w 369275"/>
                  <a:gd name="connsiteY121" fmla="*/ 248058 h 607851"/>
                  <a:gd name="connsiteX122" fmla="*/ 262900 w 369275"/>
                  <a:gd name="connsiteY122" fmla="*/ 410227 h 607851"/>
                  <a:gd name="connsiteX123" fmla="*/ 273941 w 369275"/>
                  <a:gd name="connsiteY123" fmla="*/ 407471 h 607851"/>
                  <a:gd name="connsiteX124" fmla="*/ 289012 w 369275"/>
                  <a:gd name="connsiteY124" fmla="*/ 416484 h 607851"/>
                  <a:gd name="connsiteX125" fmla="*/ 279984 w 369275"/>
                  <a:gd name="connsiteY125" fmla="*/ 431532 h 607851"/>
                  <a:gd name="connsiteX126" fmla="*/ 95334 w 369275"/>
                  <a:gd name="connsiteY126" fmla="*/ 477642 h 607851"/>
                  <a:gd name="connsiteX127" fmla="*/ 80263 w 369275"/>
                  <a:gd name="connsiteY127" fmla="*/ 468554 h 607851"/>
                  <a:gd name="connsiteX128" fmla="*/ 89291 w 369275"/>
                  <a:gd name="connsiteY128" fmla="*/ 453507 h 607851"/>
                  <a:gd name="connsiteX129" fmla="*/ 240145 w 369275"/>
                  <a:gd name="connsiteY129" fmla="*/ 415888 h 607851"/>
                  <a:gd name="connsiteX130" fmla="*/ 238205 w 369275"/>
                  <a:gd name="connsiteY130" fmla="*/ 407396 h 607851"/>
                  <a:gd name="connsiteX131" fmla="*/ 240965 w 369275"/>
                  <a:gd name="connsiteY131" fmla="*/ 392051 h 607851"/>
                  <a:gd name="connsiteX132" fmla="*/ 245069 w 369275"/>
                  <a:gd name="connsiteY132" fmla="*/ 377674 h 607851"/>
                  <a:gd name="connsiteX133" fmla="*/ 250216 w 369275"/>
                  <a:gd name="connsiteY133" fmla="*/ 364265 h 607851"/>
                  <a:gd name="connsiteX134" fmla="*/ 256185 w 369275"/>
                  <a:gd name="connsiteY134" fmla="*/ 351751 h 607851"/>
                  <a:gd name="connsiteX135" fmla="*/ 262900 w 369275"/>
                  <a:gd name="connsiteY135" fmla="*/ 340205 h 607851"/>
                  <a:gd name="connsiteX136" fmla="*/ 270062 w 369275"/>
                  <a:gd name="connsiteY136" fmla="*/ 329403 h 607851"/>
                  <a:gd name="connsiteX137" fmla="*/ 277522 w 369275"/>
                  <a:gd name="connsiteY137" fmla="*/ 319347 h 607851"/>
                  <a:gd name="connsiteX138" fmla="*/ 285058 w 369275"/>
                  <a:gd name="connsiteY138" fmla="*/ 309812 h 607851"/>
                  <a:gd name="connsiteX139" fmla="*/ 292593 w 369275"/>
                  <a:gd name="connsiteY139" fmla="*/ 300724 h 607851"/>
                  <a:gd name="connsiteX140" fmla="*/ 299531 w 369275"/>
                  <a:gd name="connsiteY140" fmla="*/ 292530 h 607851"/>
                  <a:gd name="connsiteX141" fmla="*/ 303038 w 369275"/>
                  <a:gd name="connsiteY141" fmla="*/ 288284 h 607851"/>
                  <a:gd name="connsiteX142" fmla="*/ 309827 w 369275"/>
                  <a:gd name="connsiteY142" fmla="*/ 279941 h 607851"/>
                  <a:gd name="connsiteX143" fmla="*/ 316168 w 369275"/>
                  <a:gd name="connsiteY143" fmla="*/ 271821 h 607851"/>
                  <a:gd name="connsiteX144" fmla="*/ 321838 w 369275"/>
                  <a:gd name="connsiteY144" fmla="*/ 263776 h 607851"/>
                  <a:gd name="connsiteX145" fmla="*/ 326837 w 369275"/>
                  <a:gd name="connsiteY145" fmla="*/ 255731 h 607851"/>
                  <a:gd name="connsiteX146" fmla="*/ 331090 w 369275"/>
                  <a:gd name="connsiteY146" fmla="*/ 247686 h 607851"/>
                  <a:gd name="connsiteX147" fmla="*/ 334596 w 369275"/>
                  <a:gd name="connsiteY147" fmla="*/ 239492 h 607851"/>
                  <a:gd name="connsiteX148" fmla="*/ 315721 w 369275"/>
                  <a:gd name="connsiteY148" fmla="*/ 93115 h 607851"/>
                  <a:gd name="connsiteX149" fmla="*/ 184638 w 369275"/>
                  <a:gd name="connsiteY149" fmla="*/ 24806 h 607851"/>
                  <a:gd name="connsiteX150" fmla="*/ 53554 w 369275"/>
                  <a:gd name="connsiteY150" fmla="*/ 93115 h 607851"/>
                  <a:gd name="connsiteX151" fmla="*/ 34679 w 369275"/>
                  <a:gd name="connsiteY151" fmla="*/ 239492 h 607851"/>
                  <a:gd name="connsiteX152" fmla="*/ 37066 w 369275"/>
                  <a:gd name="connsiteY152" fmla="*/ 245302 h 607851"/>
                  <a:gd name="connsiteX153" fmla="*/ 39827 w 369275"/>
                  <a:gd name="connsiteY153" fmla="*/ 251038 h 607851"/>
                  <a:gd name="connsiteX154" fmla="*/ 43035 w 369275"/>
                  <a:gd name="connsiteY154" fmla="*/ 256699 h 607851"/>
                  <a:gd name="connsiteX155" fmla="*/ 46541 w 369275"/>
                  <a:gd name="connsiteY155" fmla="*/ 262361 h 607851"/>
                  <a:gd name="connsiteX156" fmla="*/ 50421 w 369275"/>
                  <a:gd name="connsiteY156" fmla="*/ 268096 h 607851"/>
                  <a:gd name="connsiteX157" fmla="*/ 52957 w 369275"/>
                  <a:gd name="connsiteY157" fmla="*/ 271598 h 607851"/>
                  <a:gd name="connsiteX158" fmla="*/ 57359 w 369275"/>
                  <a:gd name="connsiteY158" fmla="*/ 277333 h 607851"/>
                  <a:gd name="connsiteX159" fmla="*/ 61985 w 369275"/>
                  <a:gd name="connsiteY159" fmla="*/ 283144 h 607851"/>
                  <a:gd name="connsiteX160" fmla="*/ 66909 w 369275"/>
                  <a:gd name="connsiteY160" fmla="*/ 289103 h 607851"/>
                  <a:gd name="connsiteX161" fmla="*/ 72579 w 369275"/>
                  <a:gd name="connsiteY161" fmla="*/ 295882 h 607851"/>
                  <a:gd name="connsiteX162" fmla="*/ 78547 w 369275"/>
                  <a:gd name="connsiteY162" fmla="*/ 302959 h 607851"/>
                  <a:gd name="connsiteX163" fmla="*/ 83844 w 369275"/>
                  <a:gd name="connsiteY163" fmla="*/ 309365 h 607851"/>
                  <a:gd name="connsiteX164" fmla="*/ 89216 w 369275"/>
                  <a:gd name="connsiteY164" fmla="*/ 315995 h 607851"/>
                  <a:gd name="connsiteX165" fmla="*/ 94513 w 369275"/>
                  <a:gd name="connsiteY165" fmla="*/ 322922 h 607851"/>
                  <a:gd name="connsiteX166" fmla="*/ 99736 w 369275"/>
                  <a:gd name="connsiteY166" fmla="*/ 330223 h 607851"/>
                  <a:gd name="connsiteX167" fmla="*/ 104883 w 369275"/>
                  <a:gd name="connsiteY167" fmla="*/ 337821 h 607851"/>
                  <a:gd name="connsiteX168" fmla="*/ 107868 w 369275"/>
                  <a:gd name="connsiteY168" fmla="*/ 342737 h 607851"/>
                  <a:gd name="connsiteX169" fmla="*/ 112642 w 369275"/>
                  <a:gd name="connsiteY169" fmla="*/ 350931 h 607851"/>
                  <a:gd name="connsiteX170" fmla="*/ 116970 w 369275"/>
                  <a:gd name="connsiteY170" fmla="*/ 359572 h 607851"/>
                  <a:gd name="connsiteX171" fmla="*/ 120998 w 369275"/>
                  <a:gd name="connsiteY171" fmla="*/ 368735 h 607851"/>
                  <a:gd name="connsiteX172" fmla="*/ 124505 w 369275"/>
                  <a:gd name="connsiteY172" fmla="*/ 378344 h 607851"/>
                  <a:gd name="connsiteX173" fmla="*/ 127415 w 369275"/>
                  <a:gd name="connsiteY173" fmla="*/ 388401 h 607851"/>
                  <a:gd name="connsiteX174" fmla="*/ 118462 w 369275"/>
                  <a:gd name="connsiteY174" fmla="*/ 403523 h 607851"/>
                  <a:gd name="connsiteX175" fmla="*/ 103391 w 369275"/>
                  <a:gd name="connsiteY175" fmla="*/ 394584 h 607851"/>
                  <a:gd name="connsiteX176" fmla="*/ 11402 w 369275"/>
                  <a:gd name="connsiteY176" fmla="*/ 248058 h 607851"/>
                  <a:gd name="connsiteX177" fmla="*/ 33187 w 369275"/>
                  <a:gd name="connsiteY177" fmla="*/ 78887 h 607851"/>
                  <a:gd name="connsiteX178" fmla="*/ 184638 w 369275"/>
                  <a:gd name="connsiteY178"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0" name="îŝḷîḓé-AutoShape 21">
                <a:extLst>
                  <a:ext uri="{FF2B5EF4-FFF2-40B4-BE49-F238E27FC236}">
                    <a16:creationId xmlns:a16="http://schemas.microsoft.com/office/drawing/2014/main" xmlns="" id="{AE07EFAF-B81E-4625-9C78-A9EDCACE3544}"/>
                  </a:ext>
                </a:extLst>
              </p:cNvPr>
              <p:cNvSpPr/>
              <p:nvPr/>
            </p:nvSpPr>
            <p:spPr bwMode="auto">
              <a:xfrm>
                <a:off x="4400884" y="3508855"/>
                <a:ext cx="301291" cy="241965"/>
              </a:xfrm>
              <a:custGeom>
                <a:avLst/>
                <a:gdLst>
                  <a:gd name="T0" fmla="*/ 358758 w 21335"/>
                  <a:gd name="T1" fmla="*/ 292570 h 21422"/>
                  <a:gd name="T2" fmla="*/ 358758 w 21335"/>
                  <a:gd name="T3" fmla="*/ 292570 h 21422"/>
                  <a:gd name="T4" fmla="*/ 358758 w 21335"/>
                  <a:gd name="T5" fmla="*/ 292570 h 21422"/>
                  <a:gd name="T6" fmla="*/ 358758 w 21335"/>
                  <a:gd name="T7" fmla="*/ 292570 h 21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35" h="21422">
                    <a:moveTo>
                      <a:pt x="19499" y="4188"/>
                    </a:moveTo>
                    <a:lnTo>
                      <a:pt x="17977" y="2290"/>
                    </a:lnTo>
                    <a:cubicBezTo>
                      <a:pt x="17713" y="1961"/>
                      <a:pt x="17284" y="1961"/>
                      <a:pt x="17018" y="2290"/>
                    </a:cubicBezTo>
                    <a:lnTo>
                      <a:pt x="8914" y="12399"/>
                    </a:lnTo>
                    <a:cubicBezTo>
                      <a:pt x="8384" y="13060"/>
                      <a:pt x="7524" y="13060"/>
                      <a:pt x="6996" y="12399"/>
                    </a:cubicBezTo>
                    <a:lnTo>
                      <a:pt x="4317" y="9058"/>
                    </a:lnTo>
                    <a:cubicBezTo>
                      <a:pt x="4051" y="8728"/>
                      <a:pt x="3622" y="8728"/>
                      <a:pt x="3358" y="9058"/>
                    </a:cubicBezTo>
                    <a:lnTo>
                      <a:pt x="1836" y="10956"/>
                    </a:lnTo>
                    <a:cubicBezTo>
                      <a:pt x="1572" y="11286"/>
                      <a:pt x="1572" y="11821"/>
                      <a:pt x="1836" y="12152"/>
                    </a:cubicBezTo>
                    <a:lnTo>
                      <a:pt x="7523" y="19246"/>
                    </a:lnTo>
                    <a:cubicBezTo>
                      <a:pt x="7788" y="19575"/>
                      <a:pt x="8218" y="19575"/>
                      <a:pt x="8482" y="19246"/>
                    </a:cubicBezTo>
                    <a:lnTo>
                      <a:pt x="10004" y="17348"/>
                    </a:lnTo>
                    <a:cubicBezTo>
                      <a:pt x="10076" y="17257"/>
                      <a:pt x="10125" y="17149"/>
                      <a:pt x="10158" y="17036"/>
                    </a:cubicBezTo>
                    <a:lnTo>
                      <a:pt x="19499" y="5385"/>
                    </a:lnTo>
                    <a:cubicBezTo>
                      <a:pt x="19763" y="5053"/>
                      <a:pt x="19763" y="4518"/>
                      <a:pt x="19499" y="4188"/>
                    </a:cubicBezTo>
                    <a:cubicBezTo>
                      <a:pt x="19499" y="4188"/>
                      <a:pt x="19499" y="4188"/>
                      <a:pt x="19499" y="4188"/>
                    </a:cubicBezTo>
                    <a:close/>
                    <a:moveTo>
                      <a:pt x="20938" y="5983"/>
                    </a:moveTo>
                    <a:lnTo>
                      <a:pt x="8951" y="20934"/>
                    </a:lnTo>
                    <a:cubicBezTo>
                      <a:pt x="8675" y="21278"/>
                      <a:pt x="8314" y="21434"/>
                      <a:pt x="7955" y="21420"/>
                    </a:cubicBezTo>
                    <a:cubicBezTo>
                      <a:pt x="7597" y="21434"/>
                      <a:pt x="7233" y="21278"/>
                      <a:pt x="6958" y="20934"/>
                    </a:cubicBezTo>
                    <a:lnTo>
                      <a:pt x="397" y="12750"/>
                    </a:lnTo>
                    <a:cubicBezTo>
                      <a:pt x="-132" y="12090"/>
                      <a:pt x="-132" y="11019"/>
                      <a:pt x="397" y="10358"/>
                    </a:cubicBezTo>
                    <a:lnTo>
                      <a:pt x="2878" y="7263"/>
                    </a:lnTo>
                    <a:cubicBezTo>
                      <a:pt x="3408" y="6602"/>
                      <a:pt x="4267" y="6602"/>
                      <a:pt x="4797" y="7263"/>
                    </a:cubicBezTo>
                    <a:lnTo>
                      <a:pt x="7955" y="11203"/>
                    </a:lnTo>
                    <a:lnTo>
                      <a:pt x="16538" y="495"/>
                    </a:lnTo>
                    <a:cubicBezTo>
                      <a:pt x="17068" y="-165"/>
                      <a:pt x="17928" y="-165"/>
                      <a:pt x="18458" y="495"/>
                    </a:cubicBezTo>
                    <a:lnTo>
                      <a:pt x="20938" y="3590"/>
                    </a:lnTo>
                    <a:cubicBezTo>
                      <a:pt x="21467" y="4251"/>
                      <a:pt x="21467" y="5322"/>
                      <a:pt x="20938" y="5983"/>
                    </a:cubicBezTo>
                    <a:cubicBezTo>
                      <a:pt x="20938" y="5983"/>
                      <a:pt x="20938" y="5983"/>
                      <a:pt x="20938" y="5983"/>
                    </a:cubicBezTo>
                    <a:close/>
                  </a:path>
                </a:pathLst>
              </a:custGeom>
              <a:solidFill>
                <a:schemeClr val="bg1"/>
              </a:solidFill>
              <a:ln>
                <a:noFill/>
              </a:ln>
              <a:effectLst/>
            </p:spPr>
            <p:txBody>
              <a:bodyPr lIns="51954" tIns="51954" rIns="51954" bIns="51954" anchor="ctr"/>
              <a:lstStyle/>
              <a:p>
                <a:endParaRPr lang="id-ID">
                  <a:solidFill>
                    <a:schemeClr val="tx2"/>
                  </a:solidFill>
                </a:endParaRPr>
              </a:p>
            </p:txBody>
          </p:sp>
          <p:grpSp>
            <p:nvGrpSpPr>
              <p:cNvPr id="151" name="PA-图片-284944">
                <a:extLst>
                  <a:ext uri="{FF2B5EF4-FFF2-40B4-BE49-F238E27FC236}">
                    <a16:creationId xmlns:a16="http://schemas.microsoft.com/office/drawing/2014/main" xmlns="" id="{B001CEC7-2C1D-4827-BE6E-63D06AEDC7A2}"/>
                  </a:ext>
                </a:extLst>
              </p:cNvPr>
              <p:cNvGrpSpPr>
                <a:grpSpLocks noChangeAspect="1"/>
              </p:cNvGrpSpPr>
              <p:nvPr>
                <p:custDataLst>
                  <p:tags r:id="rId3"/>
                </p:custDataLst>
              </p:nvPr>
            </p:nvGrpSpPr>
            <p:grpSpPr bwMode="auto">
              <a:xfrm>
                <a:off x="7175512" y="3627890"/>
                <a:ext cx="386593" cy="296409"/>
                <a:chOff x="3243" y="1715"/>
                <a:chExt cx="1196" cy="917"/>
              </a:xfrm>
              <a:solidFill>
                <a:schemeClr val="bg1"/>
              </a:solidFill>
            </p:grpSpPr>
            <p:sp>
              <p:nvSpPr>
                <p:cNvPr id="152" name="PA-椭圆 94">
                  <a:extLst>
                    <a:ext uri="{FF2B5EF4-FFF2-40B4-BE49-F238E27FC236}">
                      <a16:creationId xmlns:a16="http://schemas.microsoft.com/office/drawing/2014/main" xmlns="" id="{C0CF61E2-2F0C-42F5-9617-6913CF877DD1}"/>
                    </a:ext>
                  </a:extLst>
                </p:cNvPr>
                <p:cNvSpPr>
                  <a:spLocks noChangeArrowheads="1"/>
                </p:cNvSpPr>
                <p:nvPr>
                  <p:custDataLst>
                    <p:tags r:id="rId4"/>
                  </p:custDataLst>
                </p:nvPr>
              </p:nvSpPr>
              <p:spPr bwMode="auto">
                <a:xfrm>
                  <a:off x="3308" y="1715"/>
                  <a:ext cx="197" cy="199"/>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PA-任意多边形 95">
                  <a:extLst>
                    <a:ext uri="{FF2B5EF4-FFF2-40B4-BE49-F238E27FC236}">
                      <a16:creationId xmlns:a16="http://schemas.microsoft.com/office/drawing/2014/main" xmlns="" id="{DCF20762-1FC4-47D7-987D-CE611D1EFA1A}"/>
                    </a:ext>
                  </a:extLst>
                </p:cNvPr>
                <p:cNvSpPr>
                  <a:spLocks/>
                </p:cNvSpPr>
                <p:nvPr>
                  <p:custDataLst>
                    <p:tags r:id="rId5"/>
                  </p:custDataLst>
                </p:nvPr>
              </p:nvSpPr>
              <p:spPr bwMode="auto">
                <a:xfrm>
                  <a:off x="3243" y="1898"/>
                  <a:ext cx="489" cy="734"/>
                </a:xfrm>
                <a:custGeom>
                  <a:avLst/>
                  <a:gdLst>
                    <a:gd name="T0" fmla="*/ 1207 w 1296"/>
                    <a:gd name="T1" fmla="*/ 47 h 1944"/>
                    <a:gd name="T2" fmla="*/ 1198 w 1296"/>
                    <a:gd name="T3" fmla="*/ 42 h 1944"/>
                    <a:gd name="T4" fmla="*/ 1001 w 1296"/>
                    <a:gd name="T5" fmla="*/ 91 h 1944"/>
                    <a:gd name="T6" fmla="*/ 41 w 1296"/>
                    <a:gd name="T7" fmla="*/ 1698 h 1944"/>
                    <a:gd name="T8" fmla="*/ 90 w 1296"/>
                    <a:gd name="T9" fmla="*/ 1897 h 1944"/>
                    <a:gd name="T10" fmla="*/ 98 w 1296"/>
                    <a:gd name="T11" fmla="*/ 1903 h 1944"/>
                    <a:gd name="T12" fmla="*/ 295 w 1296"/>
                    <a:gd name="T13" fmla="*/ 1854 h 1944"/>
                    <a:gd name="T14" fmla="*/ 1255 w 1296"/>
                    <a:gd name="T15" fmla="*/ 247 h 1944"/>
                    <a:gd name="T16" fmla="*/ 1207 w 1296"/>
                    <a:gd name="T17" fmla="*/ 47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1944">
                      <a:moveTo>
                        <a:pt x="1207" y="47"/>
                      </a:moveTo>
                      <a:lnTo>
                        <a:pt x="1198" y="42"/>
                      </a:lnTo>
                      <a:cubicBezTo>
                        <a:pt x="1130" y="0"/>
                        <a:pt x="1042" y="22"/>
                        <a:pt x="1001" y="91"/>
                      </a:cubicBezTo>
                      <a:lnTo>
                        <a:pt x="41" y="1698"/>
                      </a:lnTo>
                      <a:cubicBezTo>
                        <a:pt x="0" y="1766"/>
                        <a:pt x="22" y="1856"/>
                        <a:pt x="90" y="1897"/>
                      </a:cubicBezTo>
                      <a:lnTo>
                        <a:pt x="98" y="1903"/>
                      </a:lnTo>
                      <a:cubicBezTo>
                        <a:pt x="166" y="1944"/>
                        <a:pt x="254" y="1922"/>
                        <a:pt x="295" y="1854"/>
                      </a:cubicBezTo>
                      <a:lnTo>
                        <a:pt x="1255" y="247"/>
                      </a:lnTo>
                      <a:cubicBezTo>
                        <a:pt x="1296" y="178"/>
                        <a:pt x="1275" y="89"/>
                        <a:pt x="1207" y="47"/>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PA-任意多边形 96">
                  <a:extLst>
                    <a:ext uri="{FF2B5EF4-FFF2-40B4-BE49-F238E27FC236}">
                      <a16:creationId xmlns:a16="http://schemas.microsoft.com/office/drawing/2014/main" xmlns="" id="{65208912-FBAA-4DE0-905B-F06C6DCC2EFA}"/>
                    </a:ext>
                  </a:extLst>
                </p:cNvPr>
                <p:cNvSpPr>
                  <a:spLocks/>
                </p:cNvSpPr>
                <p:nvPr>
                  <p:custDataLst>
                    <p:tags r:id="rId6"/>
                  </p:custDataLst>
                </p:nvPr>
              </p:nvSpPr>
              <p:spPr bwMode="auto">
                <a:xfrm>
                  <a:off x="3250" y="2510"/>
                  <a:ext cx="1180" cy="114"/>
                </a:xfrm>
                <a:custGeom>
                  <a:avLst/>
                  <a:gdLst>
                    <a:gd name="T0" fmla="*/ 2980 w 3125"/>
                    <a:gd name="T1" fmla="*/ 0 h 301"/>
                    <a:gd name="T2" fmla="*/ 145 w 3125"/>
                    <a:gd name="T3" fmla="*/ 0 h 301"/>
                    <a:gd name="T4" fmla="*/ 0 w 3125"/>
                    <a:gd name="T5" fmla="*/ 145 h 301"/>
                    <a:gd name="T6" fmla="*/ 0 w 3125"/>
                    <a:gd name="T7" fmla="*/ 155 h 301"/>
                    <a:gd name="T8" fmla="*/ 145 w 3125"/>
                    <a:gd name="T9" fmla="*/ 301 h 301"/>
                    <a:gd name="T10" fmla="*/ 2980 w 3125"/>
                    <a:gd name="T11" fmla="*/ 301 h 301"/>
                    <a:gd name="T12" fmla="*/ 3125 w 3125"/>
                    <a:gd name="T13" fmla="*/ 155 h 301"/>
                    <a:gd name="T14" fmla="*/ 3125 w 3125"/>
                    <a:gd name="T15" fmla="*/ 145 h 301"/>
                    <a:gd name="T16" fmla="*/ 2980 w 3125"/>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5" h="301">
                      <a:moveTo>
                        <a:pt x="2980" y="0"/>
                      </a:moveTo>
                      <a:lnTo>
                        <a:pt x="145" y="0"/>
                      </a:lnTo>
                      <a:cubicBezTo>
                        <a:pt x="65" y="0"/>
                        <a:pt x="0" y="65"/>
                        <a:pt x="0" y="145"/>
                      </a:cubicBezTo>
                      <a:lnTo>
                        <a:pt x="0" y="155"/>
                      </a:lnTo>
                      <a:cubicBezTo>
                        <a:pt x="0" y="236"/>
                        <a:pt x="65" y="301"/>
                        <a:pt x="145" y="301"/>
                      </a:cubicBezTo>
                      <a:lnTo>
                        <a:pt x="2980" y="301"/>
                      </a:lnTo>
                      <a:cubicBezTo>
                        <a:pt x="3060" y="301"/>
                        <a:pt x="3125" y="236"/>
                        <a:pt x="3125" y="155"/>
                      </a:cubicBezTo>
                      <a:lnTo>
                        <a:pt x="3125" y="145"/>
                      </a:lnTo>
                      <a:cubicBezTo>
                        <a:pt x="3125" y="65"/>
                        <a:pt x="3060" y="0"/>
                        <a:pt x="2980" y="0"/>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PA-任意多边形 97">
                  <a:extLst>
                    <a:ext uri="{FF2B5EF4-FFF2-40B4-BE49-F238E27FC236}">
                      <a16:creationId xmlns:a16="http://schemas.microsoft.com/office/drawing/2014/main" xmlns="" id="{5387B991-A841-4266-9B1B-36F63DA7C86A}"/>
                    </a:ext>
                  </a:extLst>
                </p:cNvPr>
                <p:cNvSpPr>
                  <a:spLocks/>
                </p:cNvSpPr>
                <p:nvPr>
                  <p:custDataLst>
                    <p:tags r:id="rId7"/>
                  </p:custDataLst>
                </p:nvPr>
              </p:nvSpPr>
              <p:spPr bwMode="auto">
                <a:xfrm>
                  <a:off x="4066" y="1776"/>
                  <a:ext cx="373" cy="852"/>
                </a:xfrm>
                <a:custGeom>
                  <a:avLst/>
                  <a:gdLst>
                    <a:gd name="T0" fmla="*/ 964 w 987"/>
                    <a:gd name="T1" fmla="*/ 2060 h 2256"/>
                    <a:gd name="T2" fmla="*/ 291 w 987"/>
                    <a:gd name="T3" fmla="*/ 109 h 2256"/>
                    <a:gd name="T4" fmla="*/ 118 w 987"/>
                    <a:gd name="T5" fmla="*/ 25 h 2256"/>
                    <a:gd name="T6" fmla="*/ 109 w 987"/>
                    <a:gd name="T7" fmla="*/ 28 h 2256"/>
                    <a:gd name="T8" fmla="*/ 25 w 987"/>
                    <a:gd name="T9" fmla="*/ 205 h 2256"/>
                    <a:gd name="T10" fmla="*/ 710 w 987"/>
                    <a:gd name="T11" fmla="*/ 2157 h 2256"/>
                    <a:gd name="T12" fmla="*/ 875 w 987"/>
                    <a:gd name="T13" fmla="*/ 2230 h 2256"/>
                    <a:gd name="T14" fmla="*/ 883 w 987"/>
                    <a:gd name="T15" fmla="*/ 2226 h 2256"/>
                    <a:gd name="T16" fmla="*/ 964 w 987"/>
                    <a:gd name="T17" fmla="*/ 2060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2256">
                      <a:moveTo>
                        <a:pt x="964" y="2060"/>
                      </a:moveTo>
                      <a:lnTo>
                        <a:pt x="291" y="109"/>
                      </a:lnTo>
                      <a:cubicBezTo>
                        <a:pt x="267" y="37"/>
                        <a:pt x="189" y="0"/>
                        <a:pt x="118" y="25"/>
                      </a:cubicBezTo>
                      <a:lnTo>
                        <a:pt x="109" y="28"/>
                      </a:lnTo>
                      <a:cubicBezTo>
                        <a:pt x="38" y="54"/>
                        <a:pt x="0" y="133"/>
                        <a:pt x="25" y="205"/>
                      </a:cubicBezTo>
                      <a:lnTo>
                        <a:pt x="710" y="2157"/>
                      </a:lnTo>
                      <a:cubicBezTo>
                        <a:pt x="734" y="2224"/>
                        <a:pt x="807" y="2256"/>
                        <a:pt x="875" y="2230"/>
                      </a:cubicBezTo>
                      <a:lnTo>
                        <a:pt x="883" y="2226"/>
                      </a:lnTo>
                      <a:cubicBezTo>
                        <a:pt x="951" y="2200"/>
                        <a:pt x="987" y="2126"/>
                        <a:pt x="964" y="2060"/>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PA-任意多边形 98">
                  <a:extLst>
                    <a:ext uri="{FF2B5EF4-FFF2-40B4-BE49-F238E27FC236}">
                      <a16:creationId xmlns:a16="http://schemas.microsoft.com/office/drawing/2014/main" xmlns="" id="{5279008B-C09C-440A-B377-4FDB125DF066}"/>
                    </a:ext>
                  </a:extLst>
                </p:cNvPr>
                <p:cNvSpPr>
                  <a:spLocks/>
                </p:cNvSpPr>
                <p:nvPr>
                  <p:custDataLst>
                    <p:tags r:id="rId8"/>
                  </p:custDataLst>
                </p:nvPr>
              </p:nvSpPr>
              <p:spPr bwMode="auto">
                <a:xfrm>
                  <a:off x="3605" y="1898"/>
                  <a:ext cx="320" cy="434"/>
                </a:xfrm>
                <a:custGeom>
                  <a:avLst/>
                  <a:gdLst>
                    <a:gd name="T0" fmla="*/ 806 w 849"/>
                    <a:gd name="T1" fmla="*/ 899 h 1149"/>
                    <a:gd name="T2" fmla="*/ 292 w 849"/>
                    <a:gd name="T3" fmla="*/ 87 h 1149"/>
                    <a:gd name="T4" fmla="*/ 94 w 849"/>
                    <a:gd name="T5" fmla="*/ 43 h 1149"/>
                    <a:gd name="T6" fmla="*/ 86 w 849"/>
                    <a:gd name="T7" fmla="*/ 48 h 1149"/>
                    <a:gd name="T8" fmla="*/ 42 w 849"/>
                    <a:gd name="T9" fmla="*/ 249 h 1149"/>
                    <a:gd name="T10" fmla="*/ 556 w 849"/>
                    <a:gd name="T11" fmla="*/ 1062 h 1149"/>
                    <a:gd name="T12" fmla="*/ 754 w 849"/>
                    <a:gd name="T13" fmla="*/ 1106 h 1149"/>
                    <a:gd name="T14" fmla="*/ 763 w 849"/>
                    <a:gd name="T15" fmla="*/ 1100 h 1149"/>
                    <a:gd name="T16" fmla="*/ 806 w 849"/>
                    <a:gd name="T17" fmla="*/ 89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1149">
                      <a:moveTo>
                        <a:pt x="806" y="899"/>
                      </a:moveTo>
                      <a:lnTo>
                        <a:pt x="292" y="87"/>
                      </a:lnTo>
                      <a:cubicBezTo>
                        <a:pt x="250" y="19"/>
                        <a:pt x="161" y="0"/>
                        <a:pt x="94" y="43"/>
                      </a:cubicBezTo>
                      <a:lnTo>
                        <a:pt x="86" y="48"/>
                      </a:lnTo>
                      <a:cubicBezTo>
                        <a:pt x="19" y="92"/>
                        <a:pt x="0" y="182"/>
                        <a:pt x="42" y="249"/>
                      </a:cubicBezTo>
                      <a:lnTo>
                        <a:pt x="556" y="1062"/>
                      </a:lnTo>
                      <a:cubicBezTo>
                        <a:pt x="599" y="1129"/>
                        <a:pt x="688" y="1149"/>
                        <a:pt x="754" y="1106"/>
                      </a:cubicBezTo>
                      <a:lnTo>
                        <a:pt x="763" y="1100"/>
                      </a:lnTo>
                      <a:cubicBezTo>
                        <a:pt x="830" y="1057"/>
                        <a:pt x="849" y="967"/>
                        <a:pt x="806" y="89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PA-任意多边形 99">
                  <a:extLst>
                    <a:ext uri="{FF2B5EF4-FFF2-40B4-BE49-F238E27FC236}">
                      <a16:creationId xmlns:a16="http://schemas.microsoft.com/office/drawing/2014/main" xmlns="" id="{6FE8B44D-5219-4AFF-B85E-029E3F298802}"/>
                    </a:ext>
                  </a:extLst>
                </p:cNvPr>
                <p:cNvSpPr>
                  <a:spLocks/>
                </p:cNvSpPr>
                <p:nvPr>
                  <p:custDataLst>
                    <p:tags r:id="rId9"/>
                  </p:custDataLst>
                </p:nvPr>
              </p:nvSpPr>
              <p:spPr bwMode="auto">
                <a:xfrm>
                  <a:off x="3800" y="1775"/>
                  <a:ext cx="388" cy="565"/>
                </a:xfrm>
                <a:custGeom>
                  <a:avLst/>
                  <a:gdLst>
                    <a:gd name="T0" fmla="*/ 933 w 1026"/>
                    <a:gd name="T1" fmla="*/ 42 h 1497"/>
                    <a:gd name="T2" fmla="*/ 924 w 1026"/>
                    <a:gd name="T3" fmla="*/ 37 h 1497"/>
                    <a:gd name="T4" fmla="*/ 728 w 1026"/>
                    <a:gd name="T5" fmla="*/ 90 h 1497"/>
                    <a:gd name="T6" fmla="*/ 43 w 1026"/>
                    <a:gd name="T7" fmla="*/ 1245 h 1497"/>
                    <a:gd name="T8" fmla="*/ 93 w 1026"/>
                    <a:gd name="T9" fmla="*/ 1451 h 1497"/>
                    <a:gd name="T10" fmla="*/ 102 w 1026"/>
                    <a:gd name="T11" fmla="*/ 1456 h 1497"/>
                    <a:gd name="T12" fmla="*/ 308 w 1026"/>
                    <a:gd name="T13" fmla="*/ 1398 h 1497"/>
                    <a:gd name="T14" fmla="*/ 987 w 1026"/>
                    <a:gd name="T15" fmla="*/ 232 h 1497"/>
                    <a:gd name="T16" fmla="*/ 933 w 1026"/>
                    <a:gd name="T17" fmla="*/ 42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6" h="1497">
                      <a:moveTo>
                        <a:pt x="933" y="42"/>
                      </a:moveTo>
                      <a:lnTo>
                        <a:pt x="924" y="37"/>
                      </a:lnTo>
                      <a:cubicBezTo>
                        <a:pt x="855" y="0"/>
                        <a:pt x="767" y="23"/>
                        <a:pt x="728" y="90"/>
                      </a:cubicBezTo>
                      <a:lnTo>
                        <a:pt x="43" y="1245"/>
                      </a:lnTo>
                      <a:cubicBezTo>
                        <a:pt x="0" y="1317"/>
                        <a:pt x="22" y="1410"/>
                        <a:pt x="93" y="1451"/>
                      </a:cubicBezTo>
                      <a:lnTo>
                        <a:pt x="102" y="1456"/>
                      </a:lnTo>
                      <a:cubicBezTo>
                        <a:pt x="173" y="1497"/>
                        <a:pt x="265" y="1471"/>
                        <a:pt x="308" y="1398"/>
                      </a:cubicBezTo>
                      <a:lnTo>
                        <a:pt x="987" y="232"/>
                      </a:lnTo>
                      <a:cubicBezTo>
                        <a:pt x="1026" y="164"/>
                        <a:pt x="1002" y="79"/>
                        <a:pt x="933" y="42"/>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58" name="PA-34-34072-Musical note symbol-403257">
              <a:extLst>
                <a:ext uri="{FF2B5EF4-FFF2-40B4-BE49-F238E27FC236}">
                  <a16:creationId xmlns:a16="http://schemas.microsoft.com/office/drawing/2014/main" xmlns="" id="{DB21914C-EED1-4609-81C1-9504DFD65C4E}"/>
                </a:ext>
              </a:extLst>
            </p:cNvPr>
            <p:cNvGrpSpPr/>
            <p:nvPr>
              <p:custDataLst>
                <p:tags r:id="rId1"/>
              </p:custDataLst>
            </p:nvPr>
          </p:nvGrpSpPr>
          <p:grpSpPr>
            <a:xfrm>
              <a:off x="5725373" y="2674097"/>
              <a:ext cx="439088" cy="439088"/>
              <a:chOff x="9141643" y="3521893"/>
              <a:chExt cx="1527142" cy="1527142"/>
            </a:xfrm>
            <a:solidFill>
              <a:schemeClr val="bg1"/>
            </a:solidFill>
          </p:grpSpPr>
          <p:sp>
            <p:nvSpPr>
              <p:cNvPr id="159" name="PA-任意多边形: 形状 758">
                <a:extLst>
                  <a:ext uri="{FF2B5EF4-FFF2-40B4-BE49-F238E27FC236}">
                    <a16:creationId xmlns:a16="http://schemas.microsoft.com/office/drawing/2014/main" xmlns="" id="{D54945D1-F47E-47E1-AB1D-76B05F62C500}"/>
                  </a:ext>
                </a:extLst>
              </p:cNvPr>
              <p:cNvSpPr/>
              <p:nvPr>
                <p:custDataLst>
                  <p:tags r:id="rId2"/>
                </p:custDataLst>
              </p:nvPr>
            </p:nvSpPr>
            <p:spPr>
              <a:xfrm>
                <a:off x="9141643" y="3521893"/>
                <a:ext cx="1527142" cy="1527142"/>
              </a:xfrm>
              <a:custGeom>
                <a:avLst/>
                <a:gdLst>
                  <a:gd name="connsiteX0" fmla="*/ 155108 h 170385"/>
                  <a:gd name="connsiteY0" fmla="*/ 155108 h 170385"/>
                  <a:gd name="connsiteX1" fmla="*/ 155108 h 170385"/>
                  <a:gd name="connsiteY1" fmla="*/ 155108 h 170385"/>
                  <a:gd name="connsiteX2" fmla="*/ 155108 h 170385"/>
                  <a:gd name="connsiteY2" fmla="*/ 155108 h 170385"/>
                  <a:gd name="connsiteX3" fmla="*/ 155108 h 170385"/>
                  <a:gd name="connsiteY3" fmla="*/ 155108 h 170385"/>
                  <a:gd name="connsiteX4" fmla="*/ 155108 h 170385"/>
                  <a:gd name="connsiteY4" fmla="*/ 155108 h 170385"/>
                  <a:gd name="connsiteX5" fmla="*/ 155108 h 170385"/>
                  <a:gd name="connsiteY5" fmla="*/ 155108 h 170385"/>
                  <a:gd name="connsiteX6" fmla="*/ 155108 h 170385"/>
                  <a:gd name="connsiteY6" fmla="*/ 155108 h 170385"/>
                  <a:gd name="connsiteX7" fmla="*/ 155108 h 170385"/>
                  <a:gd name="connsiteY7" fmla="*/ 155108 h 170385"/>
                  <a:gd name="connsiteX8" fmla="*/ 155108 h 170385"/>
                  <a:gd name="connsiteY8" fmla="*/ 155108 h 170385"/>
                  <a:gd name="connsiteX9" fmla="*/ 155108 h 170385"/>
                  <a:gd name="connsiteY9" fmla="*/ 155108 h 170385"/>
                  <a:gd name="connsiteX10" fmla="*/ 155108 h 170385"/>
                  <a:gd name="connsiteY10" fmla="*/ 155108 h 170385"/>
                  <a:gd name="connsiteX11" fmla="*/ 155108 h 170385"/>
                  <a:gd name="connsiteY11" fmla="*/ 155108 h 170385"/>
                  <a:gd name="connsiteX12" fmla="*/ 155108 h 170385"/>
                  <a:gd name="connsiteY12" fmla="*/ 155108 h 170385"/>
                  <a:gd name="connsiteX13" fmla="*/ 155108 h 170385"/>
                  <a:gd name="connsiteY13" fmla="*/ 155108 h 170385"/>
                  <a:gd name="connsiteX14" fmla="*/ 155108 h 170385"/>
                  <a:gd name="connsiteY14" fmla="*/ 155108 h 17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7142" h="1527142">
                    <a:moveTo>
                      <a:pt x="478816" y="288234"/>
                    </a:moveTo>
                    <a:lnTo>
                      <a:pt x="478816" y="1195272"/>
                    </a:lnTo>
                    <a:cubicBezTo>
                      <a:pt x="428200" y="1164839"/>
                      <a:pt x="361750" y="1145847"/>
                      <a:pt x="288234" y="1145847"/>
                    </a:cubicBezTo>
                    <a:cubicBezTo>
                      <a:pt x="130407" y="1145847"/>
                      <a:pt x="2357" y="1231112"/>
                      <a:pt x="2357" y="1336435"/>
                    </a:cubicBezTo>
                    <a:cubicBezTo>
                      <a:pt x="2357" y="1441773"/>
                      <a:pt x="130404" y="1527023"/>
                      <a:pt x="288234" y="1527023"/>
                    </a:cubicBezTo>
                    <a:cubicBezTo>
                      <a:pt x="446064" y="1527023"/>
                      <a:pt x="574111" y="1441773"/>
                      <a:pt x="574111" y="1336435"/>
                    </a:cubicBezTo>
                    <a:lnTo>
                      <a:pt x="574111" y="452857"/>
                    </a:lnTo>
                    <a:lnTo>
                      <a:pt x="1431743" y="218903"/>
                    </a:lnTo>
                    <a:lnTo>
                      <a:pt x="1431743" y="909401"/>
                    </a:lnTo>
                    <a:cubicBezTo>
                      <a:pt x="1381118" y="878968"/>
                      <a:pt x="1314684" y="859976"/>
                      <a:pt x="1241155" y="859976"/>
                    </a:cubicBezTo>
                    <a:cubicBezTo>
                      <a:pt x="1083325" y="859976"/>
                      <a:pt x="955271" y="945226"/>
                      <a:pt x="955271" y="1050567"/>
                    </a:cubicBezTo>
                    <a:cubicBezTo>
                      <a:pt x="955271" y="1155905"/>
                      <a:pt x="1083328" y="1241152"/>
                      <a:pt x="1241155" y="1241152"/>
                    </a:cubicBezTo>
                    <a:cubicBezTo>
                      <a:pt x="1398982" y="1241152"/>
                      <a:pt x="1527026" y="1155905"/>
                      <a:pt x="1527026" y="1050567"/>
                    </a:cubicBezTo>
                    <a:lnTo>
                      <a:pt x="1527026" y="2357"/>
                    </a:lnTo>
                    <a:lnTo>
                      <a:pt x="478816" y="288234"/>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extLst>
      <p:ext uri="{BB962C8B-B14F-4D97-AF65-F5344CB8AC3E}">
        <p14:creationId xmlns:p14="http://schemas.microsoft.com/office/powerpoint/2010/main" val="30498953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7C8C8EF3-1999-419C-B6B8-1D1184FE8BEE}"/>
              </a:ext>
            </a:extLst>
          </p:cNvPr>
          <p:cNvPicPr>
            <a:picLocks noChangeAspect="1"/>
          </p:cNvPicPr>
          <p:nvPr/>
        </p:nvPicPr>
        <p:blipFill rotWithShape="1">
          <a:blip r:embed="rId2">
            <a:extLst>
              <a:ext uri="{28A0092B-C50C-407E-A947-70E740481C1C}">
                <a14:useLocalDpi xmlns:a14="http://schemas.microsoft.com/office/drawing/2010/main" val="0"/>
              </a:ext>
            </a:extLst>
          </a:blip>
          <a:srcRect l="39726" r="7418"/>
          <a:stretch/>
        </p:blipFill>
        <p:spPr>
          <a:xfrm>
            <a:off x="0" y="-1"/>
            <a:ext cx="6438901" cy="6858001"/>
          </a:xfrm>
          <a:custGeom>
            <a:avLst/>
            <a:gdLst>
              <a:gd name="connsiteX0" fmla="*/ 0 w 6438901"/>
              <a:gd name="connsiteY0" fmla="*/ 0 h 6858000"/>
              <a:gd name="connsiteX1" fmla="*/ 6438901 w 6438901"/>
              <a:gd name="connsiteY1" fmla="*/ 0 h 6858000"/>
              <a:gd name="connsiteX2" fmla="*/ 6438901 w 6438901"/>
              <a:gd name="connsiteY2" fmla="*/ 1 h 6858000"/>
              <a:gd name="connsiteX3" fmla="*/ 666751 w 6438901"/>
              <a:gd name="connsiteY3" fmla="*/ 6858000 h 6858000"/>
              <a:gd name="connsiteX4" fmla="*/ 0 w 64389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1" h="6858000">
                <a:moveTo>
                  <a:pt x="0" y="0"/>
                </a:moveTo>
                <a:lnTo>
                  <a:pt x="6438901" y="0"/>
                </a:lnTo>
                <a:lnTo>
                  <a:pt x="6438901" y="1"/>
                </a:lnTo>
                <a:lnTo>
                  <a:pt x="666751" y="6858000"/>
                </a:lnTo>
                <a:lnTo>
                  <a:pt x="0" y="6858000"/>
                </a:lnTo>
                <a:close/>
              </a:path>
            </a:pathLst>
          </a:custGeom>
        </p:spPr>
      </p:pic>
      <p:sp>
        <p:nvSpPr>
          <p:cNvPr id="46" name="平行四边形 45">
            <a:extLst>
              <a:ext uri="{FF2B5EF4-FFF2-40B4-BE49-F238E27FC236}">
                <a16:creationId xmlns:a16="http://schemas.microsoft.com/office/drawing/2014/main" xmlns="" id="{2E5B6E41-B801-4015-BFA6-254693A9F9B9}"/>
              </a:ext>
            </a:extLst>
          </p:cNvPr>
          <p:cNvSpPr/>
          <p:nvPr/>
        </p:nvSpPr>
        <p:spPr>
          <a:xfrm rot="10800000">
            <a:off x="-2381" y="-1"/>
            <a:ext cx="7447609" cy="6858001"/>
          </a:xfrm>
          <a:custGeom>
            <a:avLst/>
            <a:gdLst>
              <a:gd name="connsiteX0" fmla="*/ 0 w 7838928"/>
              <a:gd name="connsiteY0" fmla="*/ 6858000 h 6858000"/>
              <a:gd name="connsiteX1" fmla="*/ 5786438 w 7838928"/>
              <a:gd name="connsiteY1" fmla="*/ 0 h 6858000"/>
              <a:gd name="connsiteX2" fmla="*/ 7838928 w 7838928"/>
              <a:gd name="connsiteY2" fmla="*/ 0 h 6858000"/>
              <a:gd name="connsiteX3" fmla="*/ 2052491 w 7838928"/>
              <a:gd name="connsiteY3" fmla="*/ 6858000 h 6858000"/>
              <a:gd name="connsiteX4" fmla="*/ 0 w 7838928"/>
              <a:gd name="connsiteY4" fmla="*/ 6858000 h 6858000"/>
              <a:gd name="connsiteX0" fmla="*/ 0 w 7838928"/>
              <a:gd name="connsiteY0" fmla="*/ 6858000 h 6858000"/>
              <a:gd name="connsiteX1" fmla="*/ 5786438 w 7838928"/>
              <a:gd name="connsiteY1" fmla="*/ 0 h 6858000"/>
              <a:gd name="connsiteX2" fmla="*/ 7838928 w 7838928"/>
              <a:gd name="connsiteY2" fmla="*/ 0 h 6858000"/>
              <a:gd name="connsiteX3" fmla="*/ 7445228 w 7838928"/>
              <a:gd name="connsiteY3" fmla="*/ 466724 h 6858000"/>
              <a:gd name="connsiteX4" fmla="*/ 2052491 w 7838928"/>
              <a:gd name="connsiteY4" fmla="*/ 6858000 h 6858000"/>
              <a:gd name="connsiteX5" fmla="*/ 0 w 7838928"/>
              <a:gd name="connsiteY5" fmla="*/ 6858000 h 6858000"/>
              <a:gd name="connsiteX0" fmla="*/ 0 w 7838928"/>
              <a:gd name="connsiteY0" fmla="*/ 6858001 h 6858001"/>
              <a:gd name="connsiteX1" fmla="*/ 5786438 w 7838928"/>
              <a:gd name="connsiteY1" fmla="*/ 1 h 6858001"/>
              <a:gd name="connsiteX2" fmla="*/ 7447609 w 7838928"/>
              <a:gd name="connsiteY2" fmla="*/ 0 h 6858001"/>
              <a:gd name="connsiteX3" fmla="*/ 7838928 w 7838928"/>
              <a:gd name="connsiteY3" fmla="*/ 1 h 6858001"/>
              <a:gd name="connsiteX4" fmla="*/ 7445228 w 7838928"/>
              <a:gd name="connsiteY4" fmla="*/ 466725 h 6858001"/>
              <a:gd name="connsiteX5" fmla="*/ 2052491 w 7838928"/>
              <a:gd name="connsiteY5" fmla="*/ 6858001 h 6858001"/>
              <a:gd name="connsiteX6" fmla="*/ 0 w 7838928"/>
              <a:gd name="connsiteY6" fmla="*/ 6858001 h 6858001"/>
              <a:gd name="connsiteX0" fmla="*/ 0 w 7447609"/>
              <a:gd name="connsiteY0" fmla="*/ 6858001 h 6858001"/>
              <a:gd name="connsiteX1" fmla="*/ 5786438 w 7447609"/>
              <a:gd name="connsiteY1" fmla="*/ 1 h 6858001"/>
              <a:gd name="connsiteX2" fmla="*/ 7447609 w 7447609"/>
              <a:gd name="connsiteY2" fmla="*/ 0 h 6858001"/>
              <a:gd name="connsiteX3" fmla="*/ 7445228 w 7447609"/>
              <a:gd name="connsiteY3" fmla="*/ 466725 h 6858001"/>
              <a:gd name="connsiteX4" fmla="*/ 2052491 w 7447609"/>
              <a:gd name="connsiteY4" fmla="*/ 6858001 h 6858001"/>
              <a:gd name="connsiteX5" fmla="*/ 0 w 744760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7609" h="6858001">
                <a:moveTo>
                  <a:pt x="0" y="6858001"/>
                </a:moveTo>
                <a:lnTo>
                  <a:pt x="5786438" y="1"/>
                </a:lnTo>
                <a:lnTo>
                  <a:pt x="7447609" y="0"/>
                </a:lnTo>
                <a:cubicBezTo>
                  <a:pt x="7446815" y="155575"/>
                  <a:pt x="7446022" y="311150"/>
                  <a:pt x="7445228" y="466725"/>
                </a:cubicBezTo>
                <a:lnTo>
                  <a:pt x="2052491" y="6858001"/>
                </a:lnTo>
                <a:lnTo>
                  <a:pt x="0" y="6858001"/>
                </a:lnTo>
                <a:close/>
              </a:path>
            </a:pathLst>
          </a:custGeom>
          <a:solidFill>
            <a:srgbClr val="F4888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xmlns="" id="{6D923298-1E20-46CB-9847-80B0A047B3E2}"/>
              </a:ext>
            </a:extLst>
          </p:cNvPr>
          <p:cNvSpPr txBox="1"/>
          <p:nvPr/>
        </p:nvSpPr>
        <p:spPr>
          <a:xfrm>
            <a:off x="6096000" y="3489404"/>
            <a:ext cx="4908716" cy="553998"/>
          </a:xfrm>
          <a:prstGeom prst="rect">
            <a:avLst/>
          </a:prstGeom>
          <a:noFill/>
        </p:spPr>
        <p:txBody>
          <a:bodyPr wrap="none" rtlCol="0">
            <a:spAutoFit/>
            <a:scene3d>
              <a:camera prst="orthographicFront"/>
              <a:lightRig rig="threePt" dir="t"/>
            </a:scene3d>
            <a:sp3d contourW="12700"/>
          </a:bodyPr>
          <a:lstStyle/>
          <a:p>
            <a:pPr>
              <a:defRPr/>
            </a:pPr>
            <a:r>
              <a:rPr lang="zh-CN" altLang="en-US" sz="3000" b="1" dirty="0">
                <a:solidFill>
                  <a:prstClr val="black"/>
                </a:solidFill>
                <a:latin typeface="Arial"/>
                <a:ea typeface="微软雅黑"/>
              </a:rPr>
              <a:t> 短视频获得快速发展的原因</a:t>
            </a:r>
          </a:p>
        </p:txBody>
      </p:sp>
      <p:sp>
        <p:nvSpPr>
          <p:cNvPr id="43" name="文本框 42">
            <a:extLst>
              <a:ext uri="{FF2B5EF4-FFF2-40B4-BE49-F238E27FC236}">
                <a16:creationId xmlns:a16="http://schemas.microsoft.com/office/drawing/2014/main" xmlns="" id="{7810C3E1-FB43-49A2-8355-2CFEA428B34E}"/>
              </a:ext>
            </a:extLst>
          </p:cNvPr>
          <p:cNvSpPr txBox="1"/>
          <p:nvPr/>
        </p:nvSpPr>
        <p:spPr>
          <a:xfrm>
            <a:off x="6229516" y="4235390"/>
            <a:ext cx="4775200" cy="1168525"/>
          </a:xfrm>
          <a:prstGeom prst="rect">
            <a:avLst/>
          </a:prstGeom>
          <a:noFill/>
        </p:spPr>
        <p:txBody>
          <a:bodyPr wrap="square" rtlCol="0">
            <a:spAutoFit/>
            <a:scene3d>
              <a:camera prst="orthographicFront"/>
              <a:lightRig rig="threePt" dir="t"/>
            </a:scene3d>
            <a:sp3d contourW="12700"/>
          </a:bodyPr>
          <a:lstStyle/>
          <a:p>
            <a:pPr marL="342900" indent="-342900">
              <a:lnSpc>
                <a:spcPct val="120000"/>
              </a:lnSpc>
              <a:buFont typeface="Arial" panose="020B0604020202020204" pitchFamily="34" charset="0"/>
              <a:buChar char="•"/>
              <a:defRPr/>
            </a:pPr>
            <a:r>
              <a:rPr lang="zh-CN" altLang="en-US" sz="2000" dirty="0">
                <a:solidFill>
                  <a:schemeClr val="tx1">
                    <a:lumMod val="65000"/>
                    <a:lumOff val="35000"/>
                  </a:schemeClr>
                </a:solidFill>
                <a:latin typeface="Arial" panose="020B0604020202020204"/>
                <a:ea typeface="微软雅黑" panose="020B0503020204020204" pitchFamily="34" charset="-122"/>
              </a:rPr>
              <a:t>契合用户对内容消费的需求</a:t>
            </a:r>
            <a:endParaRPr lang="en-US" altLang="zh-CN" sz="2000" dirty="0">
              <a:solidFill>
                <a:schemeClr val="tx1">
                  <a:lumMod val="65000"/>
                  <a:lumOff val="35000"/>
                </a:schemeClr>
              </a:solidFill>
              <a:latin typeface="Arial" panose="020B0604020202020204"/>
              <a:ea typeface="微软雅黑" panose="020B0503020204020204" pitchFamily="34" charset="-122"/>
            </a:endParaRPr>
          </a:p>
          <a:p>
            <a:pPr marL="342900" indent="-342900">
              <a:lnSpc>
                <a:spcPct val="120000"/>
              </a:lnSpc>
              <a:buFont typeface="Arial" panose="020B0604020202020204" pitchFamily="34" charset="0"/>
              <a:buChar char="•"/>
              <a:defRPr/>
            </a:pPr>
            <a:r>
              <a:rPr lang="zh-CN" altLang="en-US" sz="2000" dirty="0">
                <a:solidFill>
                  <a:schemeClr val="tx1">
                    <a:lumMod val="65000"/>
                    <a:lumOff val="35000"/>
                  </a:schemeClr>
                </a:solidFill>
                <a:latin typeface="Arial" panose="020B0604020202020204"/>
                <a:ea typeface="微软雅黑" panose="020B0503020204020204" pitchFamily="34" charset="-122"/>
              </a:rPr>
              <a:t>短视频制作的门槛低</a:t>
            </a:r>
            <a:endParaRPr lang="en-US" altLang="zh-CN" sz="2000" dirty="0">
              <a:solidFill>
                <a:schemeClr val="tx1">
                  <a:lumMod val="65000"/>
                  <a:lumOff val="35000"/>
                </a:schemeClr>
              </a:solidFill>
              <a:latin typeface="Arial" panose="020B0604020202020204"/>
              <a:ea typeface="微软雅黑" panose="020B0503020204020204" pitchFamily="34" charset="-122"/>
            </a:endParaRPr>
          </a:p>
          <a:p>
            <a:pPr marL="342900" indent="-342900">
              <a:lnSpc>
                <a:spcPct val="120000"/>
              </a:lnSpc>
              <a:buFont typeface="Arial" panose="020B0604020202020204" pitchFamily="34" charset="0"/>
              <a:buChar char="•"/>
              <a:defRPr/>
            </a:pPr>
            <a:r>
              <a:rPr lang="zh-CN" altLang="en-US" sz="2000" dirty="0">
                <a:solidFill>
                  <a:schemeClr val="tx1">
                    <a:lumMod val="65000"/>
                    <a:lumOff val="35000"/>
                  </a:schemeClr>
                </a:solidFill>
                <a:latin typeface="Arial" panose="020B0604020202020204"/>
                <a:ea typeface="微软雅黑" panose="020B0503020204020204" pitchFamily="34" charset="-122"/>
              </a:rPr>
              <a:t>互联网技术的助推</a:t>
            </a:r>
            <a:endParaRPr lang="en-US" altLang="zh-CN" sz="2000" dirty="0">
              <a:solidFill>
                <a:schemeClr val="tx1">
                  <a:lumMod val="65000"/>
                  <a:lumOff val="35000"/>
                </a:schemeClr>
              </a:solidFill>
              <a:latin typeface="Arial" panose="020B0604020202020204"/>
              <a:ea typeface="微软雅黑" panose="020B0503020204020204" pitchFamily="34" charset="-122"/>
            </a:endParaRPr>
          </a:p>
        </p:txBody>
      </p:sp>
      <p:cxnSp>
        <p:nvCxnSpPr>
          <p:cNvPr id="44" name="直接连接符 43">
            <a:extLst>
              <a:ext uri="{FF2B5EF4-FFF2-40B4-BE49-F238E27FC236}">
                <a16:creationId xmlns:a16="http://schemas.microsoft.com/office/drawing/2014/main" xmlns="" id="{97E0E449-3DDD-49C5-9D52-74CD31CFD37E}"/>
              </a:ext>
            </a:extLst>
          </p:cNvPr>
          <p:cNvCxnSpPr>
            <a:cxnSpLocks/>
          </p:cNvCxnSpPr>
          <p:nvPr/>
        </p:nvCxnSpPr>
        <p:spPr>
          <a:xfrm>
            <a:off x="5981700" y="2846169"/>
            <a:ext cx="0" cy="1344831"/>
          </a:xfrm>
          <a:prstGeom prst="line">
            <a:avLst/>
          </a:prstGeom>
          <a:noFill/>
          <a:ln w="57150" cap="flat" cmpd="sng" algn="ctr">
            <a:solidFill>
              <a:srgbClr val="EE464C"/>
            </a:solidFill>
            <a:prstDash val="solid"/>
            <a:miter lim="800000"/>
          </a:ln>
          <a:effectLst/>
        </p:spPr>
      </p:cxnSp>
      <p:sp>
        <p:nvSpPr>
          <p:cNvPr id="45" name="文本框 44">
            <a:extLst>
              <a:ext uri="{FF2B5EF4-FFF2-40B4-BE49-F238E27FC236}">
                <a16:creationId xmlns:a16="http://schemas.microsoft.com/office/drawing/2014/main" xmlns="" id="{72F88A27-2EEC-42CB-AF53-F3BDD1C2FA69}"/>
              </a:ext>
            </a:extLst>
          </p:cNvPr>
          <p:cNvSpPr txBox="1"/>
          <p:nvPr/>
        </p:nvSpPr>
        <p:spPr>
          <a:xfrm>
            <a:off x="6096000" y="2846169"/>
            <a:ext cx="898003" cy="707886"/>
          </a:xfrm>
          <a:prstGeom prst="rect">
            <a:avLst/>
          </a:prstGeom>
          <a:noFill/>
        </p:spPr>
        <p:txBody>
          <a:bodyPr wrap="none" rtlCol="0">
            <a:spAutoFit/>
            <a:scene3d>
              <a:camera prst="orthographicFront"/>
              <a:lightRig rig="threePt" dir="t"/>
            </a:scene3d>
            <a:sp3d contourW="12700"/>
          </a:bodyPr>
          <a:lstStyle/>
          <a:p>
            <a:pPr>
              <a:defRPr/>
            </a:pPr>
            <a:r>
              <a:rPr lang="en-US" altLang="zh-CN" sz="4000" b="1" dirty="0">
                <a:solidFill>
                  <a:srgbClr val="EE464C"/>
                </a:solidFill>
                <a:latin typeface="Arial"/>
                <a:ea typeface="微软雅黑"/>
              </a:rPr>
              <a:t>1.2</a:t>
            </a:r>
            <a:endParaRPr lang="zh-CN" altLang="en-US" sz="4000" b="1" dirty="0">
              <a:solidFill>
                <a:srgbClr val="EE464C"/>
              </a:solidFill>
              <a:latin typeface="Arial"/>
              <a:ea typeface="微软雅黑"/>
            </a:endParaRPr>
          </a:p>
        </p:txBody>
      </p:sp>
      <p:sp>
        <p:nvSpPr>
          <p:cNvPr id="48" name="平行四边形 45">
            <a:extLst>
              <a:ext uri="{FF2B5EF4-FFF2-40B4-BE49-F238E27FC236}">
                <a16:creationId xmlns:a16="http://schemas.microsoft.com/office/drawing/2014/main" xmlns="" id="{70BEBA37-5BA3-421A-950D-F75F3ACE821E}"/>
              </a:ext>
            </a:extLst>
          </p:cNvPr>
          <p:cNvSpPr/>
          <p:nvPr/>
        </p:nvSpPr>
        <p:spPr>
          <a:xfrm rot="5400000" flipH="1" flipV="1">
            <a:off x="-458787" y="1636652"/>
            <a:ext cx="4563093" cy="3669734"/>
          </a:xfrm>
          <a:custGeom>
            <a:avLst/>
            <a:gdLst>
              <a:gd name="connsiteX0" fmla="*/ 0 w 4874153"/>
              <a:gd name="connsiteY0" fmla="*/ 4045908 h 4045908"/>
              <a:gd name="connsiteX1" fmla="*/ 3413735 w 4874153"/>
              <a:gd name="connsiteY1" fmla="*/ 0 h 4045908"/>
              <a:gd name="connsiteX2" fmla="*/ 4874153 w 4874153"/>
              <a:gd name="connsiteY2" fmla="*/ 0 h 4045908"/>
              <a:gd name="connsiteX3" fmla="*/ 1460418 w 4874153"/>
              <a:gd name="connsiteY3" fmla="*/ 4045908 h 4045908"/>
              <a:gd name="connsiteX4" fmla="*/ 0 w 4874153"/>
              <a:gd name="connsiteY4" fmla="*/ 4045908 h 4045908"/>
              <a:gd name="connsiteX0" fmla="*/ 0 w 4874153"/>
              <a:gd name="connsiteY0" fmla="*/ 4045908 h 4045908"/>
              <a:gd name="connsiteX1" fmla="*/ 498612 w 4874153"/>
              <a:gd name="connsiteY1" fmla="*/ 3452975 h 4045908"/>
              <a:gd name="connsiteX2" fmla="*/ 3413735 w 4874153"/>
              <a:gd name="connsiteY2" fmla="*/ 0 h 4045908"/>
              <a:gd name="connsiteX3" fmla="*/ 4874153 w 4874153"/>
              <a:gd name="connsiteY3" fmla="*/ 0 h 4045908"/>
              <a:gd name="connsiteX4" fmla="*/ 1460418 w 4874153"/>
              <a:gd name="connsiteY4" fmla="*/ 4045908 h 4045908"/>
              <a:gd name="connsiteX5" fmla="*/ 0 w 4874153"/>
              <a:gd name="connsiteY5" fmla="*/ 4045908 h 4045908"/>
              <a:gd name="connsiteX0" fmla="*/ 0 w 4874153"/>
              <a:gd name="connsiteY0" fmla="*/ 4045908 h 4052256"/>
              <a:gd name="connsiteX1" fmla="*/ 492262 w 4874153"/>
              <a:gd name="connsiteY1" fmla="*/ 4052256 h 4052256"/>
              <a:gd name="connsiteX2" fmla="*/ 498612 w 4874153"/>
              <a:gd name="connsiteY2" fmla="*/ 3452975 h 4052256"/>
              <a:gd name="connsiteX3" fmla="*/ 3413735 w 4874153"/>
              <a:gd name="connsiteY3" fmla="*/ 0 h 4052256"/>
              <a:gd name="connsiteX4" fmla="*/ 4874153 w 4874153"/>
              <a:gd name="connsiteY4" fmla="*/ 0 h 4052256"/>
              <a:gd name="connsiteX5" fmla="*/ 1460418 w 4874153"/>
              <a:gd name="connsiteY5" fmla="*/ 4045908 h 4052256"/>
              <a:gd name="connsiteX6" fmla="*/ 0 w 4874153"/>
              <a:gd name="connsiteY6" fmla="*/ 4045908 h 4052256"/>
              <a:gd name="connsiteX0" fmla="*/ 0 w 4874153"/>
              <a:gd name="connsiteY0" fmla="*/ 4045908 h 4052256"/>
              <a:gd name="connsiteX1" fmla="*/ 6487 w 4874153"/>
              <a:gd name="connsiteY1" fmla="*/ 4049081 h 4052256"/>
              <a:gd name="connsiteX2" fmla="*/ 492262 w 4874153"/>
              <a:gd name="connsiteY2" fmla="*/ 4052256 h 4052256"/>
              <a:gd name="connsiteX3" fmla="*/ 498612 w 4874153"/>
              <a:gd name="connsiteY3" fmla="*/ 3452975 h 4052256"/>
              <a:gd name="connsiteX4" fmla="*/ 3413735 w 4874153"/>
              <a:gd name="connsiteY4" fmla="*/ 0 h 4052256"/>
              <a:gd name="connsiteX5" fmla="*/ 4874153 w 4874153"/>
              <a:gd name="connsiteY5" fmla="*/ 0 h 4052256"/>
              <a:gd name="connsiteX6" fmla="*/ 1460418 w 4874153"/>
              <a:gd name="connsiteY6" fmla="*/ 4045908 h 4052256"/>
              <a:gd name="connsiteX7" fmla="*/ 0 w 4874153"/>
              <a:gd name="connsiteY7" fmla="*/ 4045908 h 4052256"/>
              <a:gd name="connsiteX0" fmla="*/ 1453931 w 4867666"/>
              <a:gd name="connsiteY0" fmla="*/ 4045908 h 4052256"/>
              <a:gd name="connsiteX1" fmla="*/ 0 w 4867666"/>
              <a:gd name="connsiteY1" fmla="*/ 4049081 h 4052256"/>
              <a:gd name="connsiteX2" fmla="*/ 485775 w 4867666"/>
              <a:gd name="connsiteY2" fmla="*/ 4052256 h 4052256"/>
              <a:gd name="connsiteX3" fmla="*/ 492125 w 4867666"/>
              <a:gd name="connsiteY3" fmla="*/ 3452975 h 4052256"/>
              <a:gd name="connsiteX4" fmla="*/ 3407248 w 4867666"/>
              <a:gd name="connsiteY4" fmla="*/ 0 h 4052256"/>
              <a:gd name="connsiteX5" fmla="*/ 4867666 w 4867666"/>
              <a:gd name="connsiteY5" fmla="*/ 0 h 4052256"/>
              <a:gd name="connsiteX6" fmla="*/ 1453931 w 4867666"/>
              <a:gd name="connsiteY6"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68156 w 4381891"/>
              <a:gd name="connsiteY0" fmla="*/ 4045908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68156 w 4381891"/>
              <a:gd name="connsiteY5" fmla="*/ 4045908 h 4052256"/>
              <a:gd name="connsiteX0" fmla="*/ 971331 w 4381891"/>
              <a:gd name="connsiteY0" fmla="*/ 4049083 h 4052256"/>
              <a:gd name="connsiteX1" fmla="*/ 0 w 4381891"/>
              <a:gd name="connsiteY1" fmla="*/ 4052256 h 4052256"/>
              <a:gd name="connsiteX2" fmla="*/ 6350 w 4381891"/>
              <a:gd name="connsiteY2" fmla="*/ 3452975 h 4052256"/>
              <a:gd name="connsiteX3" fmla="*/ 2921473 w 4381891"/>
              <a:gd name="connsiteY3" fmla="*/ 0 h 4052256"/>
              <a:gd name="connsiteX4" fmla="*/ 4381891 w 4381891"/>
              <a:gd name="connsiteY4" fmla="*/ 0 h 4052256"/>
              <a:gd name="connsiteX5" fmla="*/ 971331 w 4381891"/>
              <a:gd name="connsiteY5" fmla="*/ 4049083 h 4052256"/>
              <a:gd name="connsiteX0" fmla="*/ 965366 w 4375926"/>
              <a:gd name="connsiteY0" fmla="*/ 4049083 h 4049083"/>
              <a:gd name="connsiteX1" fmla="*/ 3560 w 4375926"/>
              <a:gd name="connsiteY1" fmla="*/ 4049081 h 4049083"/>
              <a:gd name="connsiteX2" fmla="*/ 385 w 4375926"/>
              <a:gd name="connsiteY2" fmla="*/ 3452975 h 4049083"/>
              <a:gd name="connsiteX3" fmla="*/ 2915508 w 4375926"/>
              <a:gd name="connsiteY3" fmla="*/ 0 h 4049083"/>
              <a:gd name="connsiteX4" fmla="*/ 4375926 w 4375926"/>
              <a:gd name="connsiteY4" fmla="*/ 0 h 4049083"/>
              <a:gd name="connsiteX5" fmla="*/ 965366 w 4375926"/>
              <a:gd name="connsiteY5" fmla="*/ 4049083 h 4049083"/>
              <a:gd name="connsiteX0" fmla="*/ 968156 w 4378716"/>
              <a:gd name="connsiteY0" fmla="*/ 4049083 h 4049083"/>
              <a:gd name="connsiteX1" fmla="*/ 0 w 4378716"/>
              <a:gd name="connsiteY1" fmla="*/ 404273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3175 w 4378716"/>
              <a:gd name="connsiteY2" fmla="*/ 3452975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2918298 w 4378716"/>
              <a:gd name="connsiteY3" fmla="*/ 0 h 4049083"/>
              <a:gd name="connsiteX4" fmla="*/ 4378716 w 4378716"/>
              <a:gd name="connsiteY4" fmla="*/ 0 h 4049083"/>
              <a:gd name="connsiteX5" fmla="*/ 968156 w 4378716"/>
              <a:gd name="connsiteY5" fmla="*/ 4049083 h 4049083"/>
              <a:gd name="connsiteX0" fmla="*/ 968156 w 4378716"/>
              <a:gd name="connsiteY0" fmla="*/ 4049083 h 4049083"/>
              <a:gd name="connsiteX1" fmla="*/ 0 w 4378716"/>
              <a:gd name="connsiteY1" fmla="*/ 4049081 h 4049083"/>
              <a:gd name="connsiteX2" fmla="*/ 794 w 4378716"/>
              <a:gd name="connsiteY2" fmla="*/ 3455356 h 4049083"/>
              <a:gd name="connsiteX3" fmla="*/ 981063 w 4378716"/>
              <a:gd name="connsiteY3" fmla="*/ 2294700 h 4049083"/>
              <a:gd name="connsiteX4" fmla="*/ 2918298 w 4378716"/>
              <a:gd name="connsiteY4" fmla="*/ 0 h 4049083"/>
              <a:gd name="connsiteX5" fmla="*/ 4378716 w 4378716"/>
              <a:gd name="connsiteY5" fmla="*/ 0 h 4049083"/>
              <a:gd name="connsiteX6" fmla="*/ 968156 w 4378716"/>
              <a:gd name="connsiteY6" fmla="*/ 4049083 h 4049083"/>
              <a:gd name="connsiteX0" fmla="*/ 986410 w 4378716"/>
              <a:gd name="connsiteY0" fmla="*/ 4030832 h 4049081"/>
              <a:gd name="connsiteX1" fmla="*/ 0 w 4378716"/>
              <a:gd name="connsiteY1" fmla="*/ 4049081 h 4049081"/>
              <a:gd name="connsiteX2" fmla="*/ 794 w 4378716"/>
              <a:gd name="connsiteY2" fmla="*/ 3455356 h 4049081"/>
              <a:gd name="connsiteX3" fmla="*/ 981063 w 4378716"/>
              <a:gd name="connsiteY3" fmla="*/ 2294700 h 4049081"/>
              <a:gd name="connsiteX4" fmla="*/ 2918298 w 4378716"/>
              <a:gd name="connsiteY4" fmla="*/ 0 h 4049081"/>
              <a:gd name="connsiteX5" fmla="*/ 4378716 w 4378716"/>
              <a:gd name="connsiteY5" fmla="*/ 0 h 4049081"/>
              <a:gd name="connsiteX6" fmla="*/ 986410 w 4378716"/>
              <a:gd name="connsiteY6" fmla="*/ 4030832 h 4049081"/>
              <a:gd name="connsiteX0" fmla="*/ 985616 w 4377922"/>
              <a:gd name="connsiteY0" fmla="*/ 4030832 h 4030832"/>
              <a:gd name="connsiteX1" fmla="*/ 0 w 4377922"/>
              <a:gd name="connsiteY1" fmla="*/ 3455356 h 4030832"/>
              <a:gd name="connsiteX2" fmla="*/ 980269 w 4377922"/>
              <a:gd name="connsiteY2" fmla="*/ 2294700 h 4030832"/>
              <a:gd name="connsiteX3" fmla="*/ 2917504 w 4377922"/>
              <a:gd name="connsiteY3" fmla="*/ 0 h 4030832"/>
              <a:gd name="connsiteX4" fmla="*/ 4377922 w 4377922"/>
              <a:gd name="connsiteY4" fmla="*/ 0 h 4030832"/>
              <a:gd name="connsiteX5" fmla="*/ 985616 w 4377922"/>
              <a:gd name="connsiteY5" fmla="*/ 4030832 h 4030832"/>
              <a:gd name="connsiteX0" fmla="*/ 5348 w 3397654"/>
              <a:gd name="connsiteY0" fmla="*/ 4030832 h 4030832"/>
              <a:gd name="connsiteX1" fmla="*/ 1 w 3397654"/>
              <a:gd name="connsiteY1" fmla="*/ 2294700 h 4030832"/>
              <a:gd name="connsiteX2" fmla="*/ 1937236 w 3397654"/>
              <a:gd name="connsiteY2" fmla="*/ 0 h 4030832"/>
              <a:gd name="connsiteX3" fmla="*/ 3397654 w 3397654"/>
              <a:gd name="connsiteY3" fmla="*/ 0 h 4030832"/>
              <a:gd name="connsiteX4" fmla="*/ 5348 w 3397654"/>
              <a:gd name="connsiteY4" fmla="*/ 4030832 h 4030832"/>
              <a:gd name="connsiteX0" fmla="*/ 1693 w 3397652"/>
              <a:gd name="connsiteY0" fmla="*/ 4034486 h 4034486"/>
              <a:gd name="connsiteX1" fmla="*/ -1 w 3397652"/>
              <a:gd name="connsiteY1" fmla="*/ 2294700 h 4034486"/>
              <a:gd name="connsiteX2" fmla="*/ 1937234 w 3397652"/>
              <a:gd name="connsiteY2" fmla="*/ 0 h 4034486"/>
              <a:gd name="connsiteX3" fmla="*/ 3397652 w 3397652"/>
              <a:gd name="connsiteY3" fmla="*/ 0 h 4034486"/>
              <a:gd name="connsiteX4" fmla="*/ 1693 w 3397652"/>
              <a:gd name="connsiteY4" fmla="*/ 4034486 h 403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52" h="4034486">
                <a:moveTo>
                  <a:pt x="1693" y="4034486"/>
                </a:moveTo>
                <a:cubicBezTo>
                  <a:pt x="-89" y="3455775"/>
                  <a:pt x="1781" y="2873411"/>
                  <a:pt x="-1" y="2294700"/>
                </a:cubicBezTo>
                <a:lnTo>
                  <a:pt x="1937234" y="0"/>
                </a:lnTo>
                <a:lnTo>
                  <a:pt x="3397652" y="0"/>
                </a:lnTo>
                <a:lnTo>
                  <a:pt x="1693" y="4034486"/>
                </a:ln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2960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ppt_x</p:attrName>
                                        </p:attrNameLst>
                                      </p:cBhvr>
                                      <p:tavLst>
                                        <p:tav tm="0">
                                          <p:val>
                                            <p:strVal val="#ppt_x-#ppt_w*1.125000"/>
                                          </p:val>
                                        </p:tav>
                                        <p:tav tm="100000">
                                          <p:val>
                                            <p:strVal val="#ppt_x"/>
                                          </p:val>
                                        </p:tav>
                                      </p:tavLst>
                                    </p:anim>
                                    <p:animEffect transition="in" filter="wipe(right)">
                                      <p:cBhvr>
                                        <p:cTn id="12" dur="500"/>
                                        <p:tgtEl>
                                          <p:spTgt spid="4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left)">
                                      <p:cBhvr>
                                        <p:cTn id="16" dur="500"/>
                                        <p:tgtEl>
                                          <p:spTgt spid="4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5577168"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1.2.1  </a:t>
            </a:r>
            <a:r>
              <a:rPr lang="zh-CN" altLang="en-US" sz="2800" b="1" dirty="0">
                <a:latin typeface="微软雅黑" panose="020B0503020204020204" pitchFamily="34" charset="-122"/>
                <a:ea typeface="微软雅黑" panose="020B0503020204020204" pitchFamily="34" charset="-122"/>
              </a:rPr>
              <a:t>符合用户对内容消费的需求</a:t>
            </a:r>
          </a:p>
        </p:txBody>
      </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6897292"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176" name="矩形 175">
            <a:extLst>
              <a:ext uri="{FF2B5EF4-FFF2-40B4-BE49-F238E27FC236}">
                <a16:creationId xmlns:a16="http://schemas.microsoft.com/office/drawing/2014/main" xmlns="" id="{51F9829E-7168-4F6A-9B86-1F039C29CD9D}"/>
              </a:ext>
            </a:extLst>
          </p:cNvPr>
          <p:cNvSpPr/>
          <p:nvPr/>
        </p:nvSpPr>
        <p:spPr>
          <a:xfrm>
            <a:off x="2643515" y="2318358"/>
            <a:ext cx="2009378" cy="4973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prstClr val="black"/>
                </a:solidFill>
                <a:latin typeface="Arial"/>
                <a:ea typeface="微软雅黑"/>
              </a:rPr>
              <a:t>快餐化消费</a:t>
            </a:r>
          </a:p>
        </p:txBody>
      </p:sp>
      <p:sp>
        <p:nvSpPr>
          <p:cNvPr id="189" name="矩形 188">
            <a:extLst>
              <a:ext uri="{FF2B5EF4-FFF2-40B4-BE49-F238E27FC236}">
                <a16:creationId xmlns:a16="http://schemas.microsoft.com/office/drawing/2014/main" xmlns="" id="{3604FEE7-7ECA-496B-BD95-A7CF04C7954A}"/>
              </a:ext>
            </a:extLst>
          </p:cNvPr>
          <p:cNvSpPr/>
          <p:nvPr/>
        </p:nvSpPr>
        <p:spPr>
          <a:xfrm>
            <a:off x="2004686" y="3851404"/>
            <a:ext cx="2648207" cy="4973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prstClr val="black"/>
                </a:solidFill>
                <a:latin typeface="Arial"/>
                <a:ea typeface="微软雅黑"/>
              </a:rPr>
              <a:t>寻求消费指导</a:t>
            </a:r>
          </a:p>
        </p:txBody>
      </p:sp>
      <p:sp>
        <p:nvSpPr>
          <p:cNvPr id="190" name="矩形 189">
            <a:extLst>
              <a:ext uri="{FF2B5EF4-FFF2-40B4-BE49-F238E27FC236}">
                <a16:creationId xmlns:a16="http://schemas.microsoft.com/office/drawing/2014/main" xmlns="" id="{CADB4FD1-1BC3-49F3-B54A-462E24559435}"/>
              </a:ext>
            </a:extLst>
          </p:cNvPr>
          <p:cNvSpPr/>
          <p:nvPr/>
        </p:nvSpPr>
        <p:spPr>
          <a:xfrm>
            <a:off x="7478561" y="3145076"/>
            <a:ext cx="2129423" cy="497316"/>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prstClr val="black"/>
                </a:solidFill>
                <a:latin typeface="Arial"/>
                <a:ea typeface="微软雅黑"/>
              </a:rPr>
              <a:t>获取新闻资讯</a:t>
            </a:r>
          </a:p>
        </p:txBody>
      </p:sp>
      <p:sp>
        <p:nvSpPr>
          <p:cNvPr id="191" name="矩形 190">
            <a:extLst>
              <a:ext uri="{FF2B5EF4-FFF2-40B4-BE49-F238E27FC236}">
                <a16:creationId xmlns:a16="http://schemas.microsoft.com/office/drawing/2014/main" xmlns="" id="{CFEAE5B9-39D3-48FD-808E-161A6AE9149C}"/>
              </a:ext>
            </a:extLst>
          </p:cNvPr>
          <p:cNvSpPr/>
          <p:nvPr/>
        </p:nvSpPr>
        <p:spPr>
          <a:xfrm>
            <a:off x="7478561" y="4666292"/>
            <a:ext cx="2129423" cy="497316"/>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prstClr val="black"/>
                </a:solidFill>
                <a:latin typeface="Arial"/>
                <a:ea typeface="微软雅黑"/>
              </a:rPr>
              <a:t>进行深度阅读</a:t>
            </a:r>
          </a:p>
        </p:txBody>
      </p:sp>
      <p:grpSp>
        <p:nvGrpSpPr>
          <p:cNvPr id="3" name="组合 2">
            <a:extLst>
              <a:ext uri="{FF2B5EF4-FFF2-40B4-BE49-F238E27FC236}">
                <a16:creationId xmlns:a16="http://schemas.microsoft.com/office/drawing/2014/main" xmlns="" id="{3CD7971E-6DA9-4FEB-AE38-F38B12B27C02}"/>
              </a:ext>
            </a:extLst>
          </p:cNvPr>
          <p:cNvGrpSpPr/>
          <p:nvPr/>
        </p:nvGrpSpPr>
        <p:grpSpPr>
          <a:xfrm>
            <a:off x="5051601" y="2336800"/>
            <a:ext cx="2241198" cy="3006726"/>
            <a:chOff x="5051601" y="2336800"/>
            <a:chExt cx="2241198" cy="3006726"/>
          </a:xfrm>
        </p:grpSpPr>
        <p:grpSp>
          <p:nvGrpSpPr>
            <p:cNvPr id="159" name="5cde36bc-7f68-4f5b-86a9-0a89be0b3539">
              <a:extLst>
                <a:ext uri="{FF2B5EF4-FFF2-40B4-BE49-F238E27FC236}">
                  <a16:creationId xmlns:a16="http://schemas.microsoft.com/office/drawing/2014/main" xmlns="" id="{AB1F8B15-F788-48D7-B562-17136C4978C8}"/>
                </a:ext>
              </a:extLst>
            </p:cNvPr>
            <p:cNvGrpSpPr>
              <a:grpSpLocks noChangeAspect="1"/>
            </p:cNvGrpSpPr>
            <p:nvPr/>
          </p:nvGrpSpPr>
          <p:grpSpPr>
            <a:xfrm>
              <a:off x="5051601" y="2336800"/>
              <a:ext cx="2241198" cy="3006726"/>
              <a:chOff x="4792014" y="1826650"/>
              <a:chExt cx="2788488" cy="3740956"/>
            </a:xfrm>
          </p:grpSpPr>
          <p:sp>
            <p:nvSpPr>
              <p:cNvPr id="160" name="îṥļîḑé-Freeform: Shape 1">
                <a:extLst>
                  <a:ext uri="{FF2B5EF4-FFF2-40B4-BE49-F238E27FC236}">
                    <a16:creationId xmlns:a16="http://schemas.microsoft.com/office/drawing/2014/main" xmlns="" id="{EC7F97F5-4E8B-40DB-980C-9EA62664288A}"/>
                  </a:ext>
                </a:extLst>
              </p:cNvPr>
              <p:cNvSpPr/>
              <p:nvPr/>
            </p:nvSpPr>
            <p:spPr>
              <a:xfrm rot="14400000" flipH="1">
                <a:off x="6185974" y="4241568"/>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rgbClr val="EE464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1" name="îṥļîḑé-Freeform: Shape 2">
                <a:extLst>
                  <a:ext uri="{FF2B5EF4-FFF2-40B4-BE49-F238E27FC236}">
                    <a16:creationId xmlns:a16="http://schemas.microsoft.com/office/drawing/2014/main" xmlns="" id="{5393C80E-EC36-4D10-ABCC-ACF29C0AF3C2}"/>
                  </a:ext>
                </a:extLst>
              </p:cNvPr>
              <p:cNvSpPr/>
              <p:nvPr/>
            </p:nvSpPr>
            <p:spPr>
              <a:xfrm rot="900000">
                <a:off x="6166814" y="2864392"/>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rgbClr val="EE464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2" name="îṥļîḑé-Freeform: Shape 3">
                <a:extLst>
                  <a:ext uri="{FF2B5EF4-FFF2-40B4-BE49-F238E27FC236}">
                    <a16:creationId xmlns:a16="http://schemas.microsoft.com/office/drawing/2014/main" xmlns="" id="{2920A515-9A87-419F-BD49-AED9BECDDD56}"/>
                  </a:ext>
                </a:extLst>
              </p:cNvPr>
              <p:cNvSpPr/>
              <p:nvPr/>
            </p:nvSpPr>
            <p:spPr>
              <a:xfrm rot="14400000" flipH="1">
                <a:off x="4814178" y="3205441"/>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rgbClr val="EE464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3" name="îṥļîḑé-Freeform: Shape 4">
                <a:extLst>
                  <a:ext uri="{FF2B5EF4-FFF2-40B4-BE49-F238E27FC236}">
                    <a16:creationId xmlns:a16="http://schemas.microsoft.com/office/drawing/2014/main" xmlns="" id="{CE0F5A44-1656-4348-94E5-1FFBBE3E396F}"/>
                  </a:ext>
                </a:extLst>
              </p:cNvPr>
              <p:cNvSpPr/>
              <p:nvPr/>
            </p:nvSpPr>
            <p:spPr>
              <a:xfrm rot="900000">
                <a:off x="4792014" y="1826650"/>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rgbClr val="EE464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185" name="PA-A000320150714B88PPSH-4053">
              <a:extLst>
                <a:ext uri="{FF2B5EF4-FFF2-40B4-BE49-F238E27FC236}">
                  <a16:creationId xmlns:a16="http://schemas.microsoft.com/office/drawing/2014/main" xmlns="" id="{080B9326-C3BD-4C41-A6A4-0D82ADE38113}"/>
                </a:ext>
              </a:extLst>
            </p:cNvPr>
            <p:cNvSpPr>
              <a:spLocks/>
            </p:cNvSpPr>
            <p:nvPr>
              <p:custDataLst>
                <p:tags r:id="rId1"/>
              </p:custDataLst>
            </p:nvPr>
          </p:nvSpPr>
          <p:spPr bwMode="auto">
            <a:xfrm>
              <a:off x="5138044" y="3610713"/>
              <a:ext cx="716090" cy="621369"/>
            </a:xfrm>
            <a:custGeom>
              <a:avLst/>
              <a:gdLst>
                <a:gd name="T0" fmla="*/ 545634 w 2775"/>
                <a:gd name="T1" fmla="*/ 950811 h 2403"/>
                <a:gd name="T2" fmla="*/ 560556 w 2775"/>
                <a:gd name="T3" fmla="*/ 1020953 h 2403"/>
                <a:gd name="T4" fmla="*/ 1734220 w 2775"/>
                <a:gd name="T5" fmla="*/ 1130062 h 2403"/>
                <a:gd name="T6" fmla="*/ 480106 w 2775"/>
                <a:gd name="T7" fmla="*/ 880669 h 2403"/>
                <a:gd name="T8" fmla="*/ 184257 w 2775"/>
                <a:gd name="T9" fmla="*/ 138335 h 2403"/>
                <a:gd name="T10" fmla="*/ 97968 w 2775"/>
                <a:gd name="T11" fmla="*/ 0 h 2403"/>
                <a:gd name="T12" fmla="*/ 302337 w 2775"/>
                <a:gd name="T13" fmla="*/ 64946 h 2403"/>
                <a:gd name="T14" fmla="*/ 1719947 w 2775"/>
                <a:gd name="T15" fmla="*/ 250043 h 2403"/>
                <a:gd name="T16" fmla="*/ 1727084 w 2775"/>
                <a:gd name="T17" fmla="*/ 348111 h 2403"/>
                <a:gd name="T18" fmla="*/ 1726435 w 2775"/>
                <a:gd name="T19" fmla="*/ 316288 h 2403"/>
                <a:gd name="T20" fmla="*/ 1727084 w 2775"/>
                <a:gd name="T21" fmla="*/ 366946 h 2403"/>
                <a:gd name="T22" fmla="*/ 1799748 w 2775"/>
                <a:gd name="T23" fmla="*/ 348111 h 2403"/>
                <a:gd name="T24" fmla="*/ 1800397 w 2775"/>
                <a:gd name="T25" fmla="*/ 817672 h 2403"/>
                <a:gd name="T26" fmla="*/ 685773 w 2775"/>
                <a:gd name="T27" fmla="*/ 876123 h 2403"/>
                <a:gd name="T28" fmla="*/ 558610 w 2775"/>
                <a:gd name="T29" fmla="*/ 879370 h 2403"/>
                <a:gd name="T30" fmla="*/ 648792 w 2775"/>
                <a:gd name="T31" fmla="*/ 654007 h 2403"/>
                <a:gd name="T32" fmla="*/ 585859 w 2775"/>
                <a:gd name="T33" fmla="*/ 276021 h 2403"/>
                <a:gd name="T34" fmla="*/ 600781 w 2775"/>
                <a:gd name="T35" fmla="*/ 366946 h 2403"/>
                <a:gd name="T36" fmla="*/ 424310 w 2775"/>
                <a:gd name="T37" fmla="*/ 421500 h 2403"/>
                <a:gd name="T38" fmla="*/ 609864 w 2775"/>
                <a:gd name="T39" fmla="*/ 421500 h 2403"/>
                <a:gd name="T40" fmla="*/ 479457 w 2775"/>
                <a:gd name="T41" fmla="*/ 595556 h 2403"/>
                <a:gd name="T42" fmla="*/ 868083 w 2775"/>
                <a:gd name="T43" fmla="*/ 285763 h 2403"/>
                <a:gd name="T44" fmla="*/ 872625 w 2775"/>
                <a:gd name="T45" fmla="*/ 366946 h 2403"/>
                <a:gd name="T46" fmla="*/ 666309 w 2775"/>
                <a:gd name="T47" fmla="*/ 421500 h 2403"/>
                <a:gd name="T48" fmla="*/ 875220 w 2775"/>
                <a:gd name="T49" fmla="*/ 421500 h 2403"/>
                <a:gd name="T50" fmla="*/ 695505 w 2775"/>
                <a:gd name="T51" fmla="*/ 595556 h 2403"/>
                <a:gd name="T52" fmla="*/ 888196 w 2775"/>
                <a:gd name="T53" fmla="*/ 654007 h 2403"/>
                <a:gd name="T54" fmla="*/ 890791 w 2775"/>
                <a:gd name="T55" fmla="*/ 710510 h 2403"/>
                <a:gd name="T56" fmla="*/ 724052 w 2775"/>
                <a:gd name="T57" fmla="*/ 765715 h 2403"/>
                <a:gd name="T58" fmla="*/ 894035 w 2775"/>
                <a:gd name="T59" fmla="*/ 765715 h 2403"/>
                <a:gd name="T60" fmla="*/ 929070 w 2775"/>
                <a:gd name="T61" fmla="*/ 366946 h 2403"/>
                <a:gd name="T62" fmla="*/ 1163284 w 2775"/>
                <a:gd name="T63" fmla="*/ 421500 h 2403"/>
                <a:gd name="T64" fmla="*/ 1166527 w 2775"/>
                <a:gd name="T65" fmla="*/ 481251 h 2403"/>
                <a:gd name="T66" fmla="*/ 938153 w 2775"/>
                <a:gd name="T67" fmla="*/ 535805 h 2403"/>
                <a:gd name="T68" fmla="*/ 1168474 w 2775"/>
                <a:gd name="T69" fmla="*/ 535805 h 2403"/>
                <a:gd name="T70" fmla="*/ 947236 w 2775"/>
                <a:gd name="T71" fmla="*/ 710510 h 2403"/>
                <a:gd name="T72" fmla="*/ 1178855 w 2775"/>
                <a:gd name="T73" fmla="*/ 765715 h 2403"/>
                <a:gd name="T74" fmla="*/ 1183396 w 2775"/>
                <a:gd name="T75" fmla="*/ 863783 h 2403"/>
                <a:gd name="T76" fmla="*/ 1214538 w 2775"/>
                <a:gd name="T77" fmla="*/ 298103 h 2403"/>
                <a:gd name="T78" fmla="*/ 1468864 w 2775"/>
                <a:gd name="T79" fmla="*/ 307195 h 2403"/>
                <a:gd name="T80" fmla="*/ 1222324 w 2775"/>
                <a:gd name="T81" fmla="*/ 481251 h 2403"/>
                <a:gd name="T82" fmla="*/ 1468864 w 2775"/>
                <a:gd name="T83" fmla="*/ 535805 h 2403"/>
                <a:gd name="T84" fmla="*/ 1468864 w 2775"/>
                <a:gd name="T85" fmla="*/ 595556 h 2403"/>
                <a:gd name="T86" fmla="*/ 1230758 w 2775"/>
                <a:gd name="T87" fmla="*/ 654007 h 2403"/>
                <a:gd name="T88" fmla="*/ 1468864 w 2775"/>
                <a:gd name="T89" fmla="*/ 654007 h 2403"/>
                <a:gd name="T90" fmla="*/ 1239841 w 2775"/>
                <a:gd name="T91" fmla="*/ 862484 h 2403"/>
                <a:gd name="T92" fmla="*/ 1727084 w 2775"/>
                <a:gd name="T93" fmla="*/ 421500 h 2403"/>
                <a:gd name="T94" fmla="*/ 1727084 w 2775"/>
                <a:gd name="T95" fmla="*/ 481251 h 2403"/>
                <a:gd name="T96" fmla="*/ 1525309 w 2775"/>
                <a:gd name="T97" fmla="*/ 535805 h 2403"/>
                <a:gd name="T98" fmla="*/ 1727084 w 2775"/>
                <a:gd name="T99" fmla="*/ 535805 h 2403"/>
                <a:gd name="T100" fmla="*/ 1525309 w 2775"/>
                <a:gd name="T101" fmla="*/ 710510 h 2403"/>
                <a:gd name="T102" fmla="*/ 1727084 w 2775"/>
                <a:gd name="T103" fmla="*/ 765715 h 2403"/>
                <a:gd name="T104" fmla="*/ 1726435 w 2775"/>
                <a:gd name="T105" fmla="*/ 850145 h 2403"/>
                <a:gd name="T106" fmla="*/ 1727084 w 2775"/>
                <a:gd name="T107" fmla="*/ 765715 h 2403"/>
                <a:gd name="T108" fmla="*/ 771413 w 2775"/>
                <a:gd name="T109" fmla="*/ 1560655 h 2403"/>
                <a:gd name="T110" fmla="*/ 771413 w 2775"/>
                <a:gd name="T111" fmla="*/ 1459989 h 2403"/>
                <a:gd name="T112" fmla="*/ 687070 w 2775"/>
                <a:gd name="T113" fmla="*/ 1375559 h 2403"/>
                <a:gd name="T114" fmla="*/ 1724488 w 2775"/>
                <a:gd name="T115" fmla="*/ 1375559 h 2403"/>
                <a:gd name="T116" fmla="*/ 1539583 w 2775"/>
                <a:gd name="T117" fmla="*/ 1190462 h 2403"/>
                <a:gd name="T118" fmla="*/ 1539583 w 2775"/>
                <a:gd name="T119" fmla="*/ 1291129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rgbClr val="EE464C"/>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nvGrpSpPr>
            <p:cNvPr id="186" name="PA-手机_1-284799">
              <a:extLst>
                <a:ext uri="{FF2B5EF4-FFF2-40B4-BE49-F238E27FC236}">
                  <a16:creationId xmlns:a16="http://schemas.microsoft.com/office/drawing/2014/main" xmlns="" id="{0C492F04-BB36-4C86-BAE3-C91910F0D499}"/>
                </a:ext>
              </a:extLst>
            </p:cNvPr>
            <p:cNvGrpSpPr>
              <a:grpSpLocks noChangeAspect="1"/>
            </p:cNvGrpSpPr>
            <p:nvPr>
              <p:custDataLst>
                <p:tags r:id="rId2"/>
              </p:custDataLst>
            </p:nvPr>
          </p:nvGrpSpPr>
          <p:grpSpPr bwMode="auto">
            <a:xfrm>
              <a:off x="5258339" y="2433704"/>
              <a:ext cx="511292" cy="621370"/>
              <a:chOff x="3343" y="1556"/>
              <a:chExt cx="994" cy="1208"/>
            </a:xfrm>
            <a:solidFill>
              <a:srgbClr val="EE464C"/>
            </a:solidFill>
          </p:grpSpPr>
          <p:sp>
            <p:nvSpPr>
              <p:cNvPr id="187" name="PA-任意多边形 62">
                <a:extLst>
                  <a:ext uri="{FF2B5EF4-FFF2-40B4-BE49-F238E27FC236}">
                    <a16:creationId xmlns:a16="http://schemas.microsoft.com/office/drawing/2014/main" xmlns="" id="{28BBF7F9-134D-4121-B37C-D9509DDE7494}"/>
                  </a:ext>
                </a:extLst>
              </p:cNvPr>
              <p:cNvSpPr>
                <a:spLocks noEditPoints="1"/>
              </p:cNvSpPr>
              <p:nvPr>
                <p:custDataLst>
                  <p:tags r:id="rId12"/>
                </p:custDataLst>
              </p:nvPr>
            </p:nvSpPr>
            <p:spPr bwMode="auto">
              <a:xfrm>
                <a:off x="3343" y="1556"/>
                <a:ext cx="645" cy="1208"/>
              </a:xfrm>
              <a:custGeom>
                <a:avLst/>
                <a:gdLst>
                  <a:gd name="T0" fmla="*/ 1440 w 1707"/>
                  <a:gd name="T1" fmla="*/ 0 h 3200"/>
                  <a:gd name="T2" fmla="*/ 267 w 1707"/>
                  <a:gd name="T3" fmla="*/ 0 h 3200"/>
                  <a:gd name="T4" fmla="*/ 0 w 1707"/>
                  <a:gd name="T5" fmla="*/ 268 h 3200"/>
                  <a:gd name="T6" fmla="*/ 0 w 1707"/>
                  <a:gd name="T7" fmla="*/ 2933 h 3200"/>
                  <a:gd name="T8" fmla="*/ 267 w 1707"/>
                  <a:gd name="T9" fmla="*/ 3200 h 3200"/>
                  <a:gd name="T10" fmla="*/ 1440 w 1707"/>
                  <a:gd name="T11" fmla="*/ 3200 h 3200"/>
                  <a:gd name="T12" fmla="*/ 1707 w 1707"/>
                  <a:gd name="T13" fmla="*/ 2933 h 3200"/>
                  <a:gd name="T14" fmla="*/ 1707 w 1707"/>
                  <a:gd name="T15" fmla="*/ 268 h 3200"/>
                  <a:gd name="T16" fmla="*/ 1440 w 1707"/>
                  <a:gd name="T17" fmla="*/ 0 h 3200"/>
                  <a:gd name="T18" fmla="*/ 694 w 1707"/>
                  <a:gd name="T19" fmla="*/ 213 h 3200"/>
                  <a:gd name="T20" fmla="*/ 1014 w 1707"/>
                  <a:gd name="T21" fmla="*/ 213 h 3200"/>
                  <a:gd name="T22" fmla="*/ 1067 w 1707"/>
                  <a:gd name="T23" fmla="*/ 266 h 3200"/>
                  <a:gd name="T24" fmla="*/ 1014 w 1707"/>
                  <a:gd name="T25" fmla="*/ 319 h 3200"/>
                  <a:gd name="T26" fmla="*/ 694 w 1707"/>
                  <a:gd name="T27" fmla="*/ 319 h 3200"/>
                  <a:gd name="T28" fmla="*/ 641 w 1707"/>
                  <a:gd name="T29" fmla="*/ 266 h 3200"/>
                  <a:gd name="T30" fmla="*/ 694 w 1707"/>
                  <a:gd name="T31" fmla="*/ 213 h 3200"/>
                  <a:gd name="T32" fmla="*/ 854 w 1707"/>
                  <a:gd name="T33" fmla="*/ 3093 h 3200"/>
                  <a:gd name="T34" fmla="*/ 694 w 1707"/>
                  <a:gd name="T35" fmla="*/ 2933 h 3200"/>
                  <a:gd name="T36" fmla="*/ 854 w 1707"/>
                  <a:gd name="T37" fmla="*/ 2773 h 3200"/>
                  <a:gd name="T38" fmla="*/ 1014 w 1707"/>
                  <a:gd name="T39" fmla="*/ 2933 h 3200"/>
                  <a:gd name="T40" fmla="*/ 854 w 1707"/>
                  <a:gd name="T41" fmla="*/ 3093 h 3200"/>
                  <a:gd name="T42" fmla="*/ 1600 w 1707"/>
                  <a:gd name="T43" fmla="*/ 2666 h 3200"/>
                  <a:gd name="T44" fmla="*/ 107 w 1707"/>
                  <a:gd name="T45" fmla="*/ 2666 h 3200"/>
                  <a:gd name="T46" fmla="*/ 107 w 1707"/>
                  <a:gd name="T47" fmla="*/ 533 h 3200"/>
                  <a:gd name="T48" fmla="*/ 1600 w 1707"/>
                  <a:gd name="T49" fmla="*/ 533 h 3200"/>
                  <a:gd name="T50" fmla="*/ 1600 w 1707"/>
                  <a:gd name="T51" fmla="*/ 2666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7" h="3200">
                    <a:moveTo>
                      <a:pt x="1440" y="0"/>
                    </a:moveTo>
                    <a:lnTo>
                      <a:pt x="267" y="0"/>
                    </a:lnTo>
                    <a:cubicBezTo>
                      <a:pt x="120" y="0"/>
                      <a:pt x="0" y="120"/>
                      <a:pt x="0" y="268"/>
                    </a:cubicBezTo>
                    <a:lnTo>
                      <a:pt x="0" y="2933"/>
                    </a:lnTo>
                    <a:cubicBezTo>
                      <a:pt x="0" y="3080"/>
                      <a:pt x="120" y="3200"/>
                      <a:pt x="267" y="3200"/>
                    </a:cubicBezTo>
                    <a:lnTo>
                      <a:pt x="1440" y="3200"/>
                    </a:lnTo>
                    <a:cubicBezTo>
                      <a:pt x="1587" y="3200"/>
                      <a:pt x="1707" y="3080"/>
                      <a:pt x="1707" y="2933"/>
                    </a:cubicBezTo>
                    <a:lnTo>
                      <a:pt x="1707" y="268"/>
                    </a:lnTo>
                    <a:cubicBezTo>
                      <a:pt x="1707" y="120"/>
                      <a:pt x="1587" y="0"/>
                      <a:pt x="1440" y="0"/>
                    </a:cubicBezTo>
                    <a:moveTo>
                      <a:pt x="694" y="213"/>
                    </a:moveTo>
                    <a:lnTo>
                      <a:pt x="1014" y="213"/>
                    </a:lnTo>
                    <a:cubicBezTo>
                      <a:pt x="1043" y="213"/>
                      <a:pt x="1067" y="237"/>
                      <a:pt x="1067" y="266"/>
                    </a:cubicBezTo>
                    <a:cubicBezTo>
                      <a:pt x="1067" y="295"/>
                      <a:pt x="1043" y="319"/>
                      <a:pt x="1014" y="319"/>
                    </a:cubicBezTo>
                    <a:lnTo>
                      <a:pt x="694" y="319"/>
                    </a:lnTo>
                    <a:cubicBezTo>
                      <a:pt x="665" y="319"/>
                      <a:pt x="641" y="295"/>
                      <a:pt x="641" y="266"/>
                    </a:cubicBezTo>
                    <a:cubicBezTo>
                      <a:pt x="640" y="237"/>
                      <a:pt x="664" y="213"/>
                      <a:pt x="694" y="213"/>
                    </a:cubicBezTo>
                    <a:moveTo>
                      <a:pt x="854" y="3093"/>
                    </a:moveTo>
                    <a:cubicBezTo>
                      <a:pt x="766" y="3093"/>
                      <a:pt x="694" y="3021"/>
                      <a:pt x="694" y="2933"/>
                    </a:cubicBezTo>
                    <a:cubicBezTo>
                      <a:pt x="694" y="2845"/>
                      <a:pt x="766" y="2773"/>
                      <a:pt x="854" y="2773"/>
                    </a:cubicBezTo>
                    <a:cubicBezTo>
                      <a:pt x="942" y="2773"/>
                      <a:pt x="1014" y="2845"/>
                      <a:pt x="1014" y="2933"/>
                    </a:cubicBezTo>
                    <a:cubicBezTo>
                      <a:pt x="1014" y="3021"/>
                      <a:pt x="942" y="3093"/>
                      <a:pt x="854" y="3093"/>
                    </a:cubicBezTo>
                    <a:moveTo>
                      <a:pt x="1600" y="2666"/>
                    </a:moveTo>
                    <a:lnTo>
                      <a:pt x="107" y="2666"/>
                    </a:lnTo>
                    <a:lnTo>
                      <a:pt x="107" y="533"/>
                    </a:lnTo>
                    <a:lnTo>
                      <a:pt x="1600" y="533"/>
                    </a:lnTo>
                    <a:lnTo>
                      <a:pt x="1600" y="2666"/>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PA-任意多边形 63">
                <a:extLst>
                  <a:ext uri="{FF2B5EF4-FFF2-40B4-BE49-F238E27FC236}">
                    <a16:creationId xmlns:a16="http://schemas.microsoft.com/office/drawing/2014/main" xmlns="" id="{3A3A39CB-EC03-4CF0-A8F0-BDE42CEF61B9}"/>
                  </a:ext>
                </a:extLst>
              </p:cNvPr>
              <p:cNvSpPr>
                <a:spLocks/>
              </p:cNvSpPr>
              <p:nvPr>
                <p:custDataLst>
                  <p:tags r:id="rId13"/>
                </p:custDataLst>
              </p:nvPr>
            </p:nvSpPr>
            <p:spPr bwMode="auto">
              <a:xfrm>
                <a:off x="3887" y="1635"/>
                <a:ext cx="450" cy="1127"/>
              </a:xfrm>
              <a:custGeom>
                <a:avLst/>
                <a:gdLst>
                  <a:gd name="T0" fmla="*/ 944 w 1193"/>
                  <a:gd name="T1" fmla="*/ 0 h 2988"/>
                  <a:gd name="T2" fmla="*/ 262 w 1193"/>
                  <a:gd name="T3" fmla="*/ 0 h 2988"/>
                  <a:gd name="T4" fmla="*/ 268 w 1193"/>
                  <a:gd name="T5" fmla="*/ 58 h 2988"/>
                  <a:gd name="T6" fmla="*/ 268 w 1193"/>
                  <a:gd name="T7" fmla="*/ 199 h 2988"/>
                  <a:gd name="T8" fmla="*/ 545 w 1193"/>
                  <a:gd name="T9" fmla="*/ 199 h 2988"/>
                  <a:gd name="T10" fmla="*/ 595 w 1193"/>
                  <a:gd name="T11" fmla="*/ 248 h 2988"/>
                  <a:gd name="T12" fmla="*/ 545 w 1193"/>
                  <a:gd name="T13" fmla="*/ 298 h 2988"/>
                  <a:gd name="T14" fmla="*/ 268 w 1193"/>
                  <a:gd name="T15" fmla="*/ 298 h 2988"/>
                  <a:gd name="T16" fmla="*/ 268 w 1193"/>
                  <a:gd name="T17" fmla="*/ 498 h 2988"/>
                  <a:gd name="T18" fmla="*/ 1092 w 1193"/>
                  <a:gd name="T19" fmla="*/ 498 h 2988"/>
                  <a:gd name="T20" fmla="*/ 1092 w 1193"/>
                  <a:gd name="T21" fmla="*/ 2492 h 2988"/>
                  <a:gd name="T22" fmla="*/ 267 w 1193"/>
                  <a:gd name="T23" fmla="*/ 2492 h 2988"/>
                  <a:gd name="T24" fmla="*/ 267 w 1193"/>
                  <a:gd name="T25" fmla="*/ 2663 h 2988"/>
                  <a:gd name="T26" fmla="*/ 393 w 1193"/>
                  <a:gd name="T27" fmla="*/ 2591 h 2988"/>
                  <a:gd name="T28" fmla="*/ 542 w 1193"/>
                  <a:gd name="T29" fmla="*/ 2740 h 2988"/>
                  <a:gd name="T30" fmla="*/ 393 w 1193"/>
                  <a:gd name="T31" fmla="*/ 2888 h 2988"/>
                  <a:gd name="T32" fmla="*/ 256 w 1193"/>
                  <a:gd name="T33" fmla="*/ 2796 h 2988"/>
                  <a:gd name="T34" fmla="*/ 0 w 1193"/>
                  <a:gd name="T35" fmla="*/ 2988 h 2988"/>
                  <a:gd name="T36" fmla="*/ 942 w 1193"/>
                  <a:gd name="T37" fmla="*/ 2988 h 2988"/>
                  <a:gd name="T38" fmla="*/ 1192 w 1193"/>
                  <a:gd name="T39" fmla="*/ 2738 h 2988"/>
                  <a:gd name="T40" fmla="*/ 1192 w 1193"/>
                  <a:gd name="T41" fmla="*/ 250 h 2988"/>
                  <a:gd name="T42" fmla="*/ 944 w 1193"/>
                  <a:gd name="T43" fmla="*/ 0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3" h="2988">
                    <a:moveTo>
                      <a:pt x="944" y="0"/>
                    </a:moveTo>
                    <a:lnTo>
                      <a:pt x="262" y="0"/>
                    </a:lnTo>
                    <a:cubicBezTo>
                      <a:pt x="267" y="20"/>
                      <a:pt x="268" y="39"/>
                      <a:pt x="268" y="58"/>
                    </a:cubicBezTo>
                    <a:lnTo>
                      <a:pt x="268" y="199"/>
                    </a:lnTo>
                    <a:lnTo>
                      <a:pt x="545" y="199"/>
                    </a:lnTo>
                    <a:cubicBezTo>
                      <a:pt x="572" y="199"/>
                      <a:pt x="595" y="221"/>
                      <a:pt x="595" y="248"/>
                    </a:cubicBezTo>
                    <a:cubicBezTo>
                      <a:pt x="595" y="276"/>
                      <a:pt x="572" y="298"/>
                      <a:pt x="545" y="298"/>
                    </a:cubicBezTo>
                    <a:lnTo>
                      <a:pt x="268" y="298"/>
                    </a:lnTo>
                    <a:lnTo>
                      <a:pt x="268" y="498"/>
                    </a:lnTo>
                    <a:lnTo>
                      <a:pt x="1092" y="498"/>
                    </a:lnTo>
                    <a:lnTo>
                      <a:pt x="1092" y="2492"/>
                    </a:lnTo>
                    <a:lnTo>
                      <a:pt x="267" y="2492"/>
                    </a:lnTo>
                    <a:lnTo>
                      <a:pt x="267" y="2663"/>
                    </a:lnTo>
                    <a:cubicBezTo>
                      <a:pt x="292" y="2620"/>
                      <a:pt x="340" y="2591"/>
                      <a:pt x="393" y="2591"/>
                    </a:cubicBezTo>
                    <a:cubicBezTo>
                      <a:pt x="476" y="2591"/>
                      <a:pt x="542" y="2658"/>
                      <a:pt x="542" y="2740"/>
                    </a:cubicBezTo>
                    <a:cubicBezTo>
                      <a:pt x="542" y="2823"/>
                      <a:pt x="475" y="2888"/>
                      <a:pt x="393" y="2888"/>
                    </a:cubicBezTo>
                    <a:cubicBezTo>
                      <a:pt x="331" y="2888"/>
                      <a:pt x="278" y="2850"/>
                      <a:pt x="256" y="2796"/>
                    </a:cubicBezTo>
                    <a:cubicBezTo>
                      <a:pt x="224" y="2906"/>
                      <a:pt x="121" y="2988"/>
                      <a:pt x="0" y="2988"/>
                    </a:cubicBezTo>
                    <a:lnTo>
                      <a:pt x="942" y="2988"/>
                    </a:lnTo>
                    <a:cubicBezTo>
                      <a:pt x="1080" y="2988"/>
                      <a:pt x="1192" y="2876"/>
                      <a:pt x="1192" y="2738"/>
                    </a:cubicBezTo>
                    <a:lnTo>
                      <a:pt x="1192" y="250"/>
                    </a:lnTo>
                    <a:cubicBezTo>
                      <a:pt x="1193" y="112"/>
                      <a:pt x="1080" y="0"/>
                      <a:pt x="944" y="0"/>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7" name="PA-文件-284194">
              <a:extLst>
                <a:ext uri="{FF2B5EF4-FFF2-40B4-BE49-F238E27FC236}">
                  <a16:creationId xmlns:a16="http://schemas.microsoft.com/office/drawing/2014/main" xmlns="" id="{D9CDE381-1D1D-4101-91CD-DA272A67C721}"/>
                </a:ext>
              </a:extLst>
            </p:cNvPr>
            <p:cNvGrpSpPr>
              <a:grpSpLocks noChangeAspect="1"/>
            </p:cNvGrpSpPr>
            <p:nvPr>
              <p:custDataLst>
                <p:tags r:id="rId3"/>
              </p:custDataLst>
            </p:nvPr>
          </p:nvGrpSpPr>
          <p:grpSpPr bwMode="auto">
            <a:xfrm>
              <a:off x="6379929" y="3294382"/>
              <a:ext cx="527322" cy="579704"/>
              <a:chOff x="3444" y="1783"/>
              <a:chExt cx="755" cy="830"/>
            </a:xfrm>
            <a:solidFill>
              <a:srgbClr val="EE464C"/>
            </a:solidFill>
          </p:grpSpPr>
          <p:sp>
            <p:nvSpPr>
              <p:cNvPr id="208" name="PA-任意多边形 96">
                <a:extLst>
                  <a:ext uri="{FF2B5EF4-FFF2-40B4-BE49-F238E27FC236}">
                    <a16:creationId xmlns:a16="http://schemas.microsoft.com/office/drawing/2014/main" xmlns="" id="{F510AEE4-C378-4C77-A710-3D509D30D2A4}"/>
                  </a:ext>
                </a:extLst>
              </p:cNvPr>
              <p:cNvSpPr>
                <a:spLocks noEditPoints="1"/>
              </p:cNvSpPr>
              <p:nvPr>
                <p:custDataLst>
                  <p:tags r:id="rId10"/>
                </p:custDataLst>
              </p:nvPr>
            </p:nvSpPr>
            <p:spPr bwMode="auto">
              <a:xfrm>
                <a:off x="3727" y="2009"/>
                <a:ext cx="339" cy="227"/>
              </a:xfrm>
              <a:custGeom>
                <a:avLst/>
                <a:gdLst>
                  <a:gd name="T0" fmla="*/ 50 w 900"/>
                  <a:gd name="T1" fmla="*/ 0 h 600"/>
                  <a:gd name="T2" fmla="*/ 850 w 900"/>
                  <a:gd name="T3" fmla="*/ 0 h 600"/>
                  <a:gd name="T4" fmla="*/ 900 w 900"/>
                  <a:gd name="T5" fmla="*/ 50 h 600"/>
                  <a:gd name="T6" fmla="*/ 850 w 900"/>
                  <a:gd name="T7" fmla="*/ 100 h 600"/>
                  <a:gd name="T8" fmla="*/ 50 w 900"/>
                  <a:gd name="T9" fmla="*/ 100 h 600"/>
                  <a:gd name="T10" fmla="*/ 0 w 900"/>
                  <a:gd name="T11" fmla="*/ 50 h 600"/>
                  <a:gd name="T12" fmla="*/ 50 w 900"/>
                  <a:gd name="T13" fmla="*/ 0 h 600"/>
                  <a:gd name="T14" fmla="*/ 50 w 900"/>
                  <a:gd name="T15" fmla="*/ 250 h 600"/>
                  <a:gd name="T16" fmla="*/ 850 w 900"/>
                  <a:gd name="T17" fmla="*/ 250 h 600"/>
                  <a:gd name="T18" fmla="*/ 900 w 900"/>
                  <a:gd name="T19" fmla="*/ 300 h 600"/>
                  <a:gd name="T20" fmla="*/ 850 w 900"/>
                  <a:gd name="T21" fmla="*/ 350 h 600"/>
                  <a:gd name="T22" fmla="*/ 50 w 900"/>
                  <a:gd name="T23" fmla="*/ 350 h 600"/>
                  <a:gd name="T24" fmla="*/ 0 w 900"/>
                  <a:gd name="T25" fmla="*/ 300 h 600"/>
                  <a:gd name="T26" fmla="*/ 50 w 900"/>
                  <a:gd name="T27" fmla="*/ 250 h 600"/>
                  <a:gd name="T28" fmla="*/ 50 w 900"/>
                  <a:gd name="T29" fmla="*/ 500 h 600"/>
                  <a:gd name="T30" fmla="*/ 350 w 900"/>
                  <a:gd name="T31" fmla="*/ 500 h 600"/>
                  <a:gd name="T32" fmla="*/ 400 w 900"/>
                  <a:gd name="T33" fmla="*/ 550 h 600"/>
                  <a:gd name="T34" fmla="*/ 350 w 900"/>
                  <a:gd name="T35" fmla="*/ 600 h 600"/>
                  <a:gd name="T36" fmla="*/ 50 w 900"/>
                  <a:gd name="T37" fmla="*/ 600 h 600"/>
                  <a:gd name="T38" fmla="*/ 0 w 900"/>
                  <a:gd name="T39" fmla="*/ 550 h 600"/>
                  <a:gd name="T40" fmla="*/ 50 w 900"/>
                  <a:gd name="T41" fmla="*/ 5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0" h="600">
                    <a:moveTo>
                      <a:pt x="50" y="0"/>
                    </a:moveTo>
                    <a:lnTo>
                      <a:pt x="850" y="0"/>
                    </a:lnTo>
                    <a:cubicBezTo>
                      <a:pt x="878" y="0"/>
                      <a:pt x="900" y="23"/>
                      <a:pt x="900" y="50"/>
                    </a:cubicBezTo>
                    <a:cubicBezTo>
                      <a:pt x="900" y="78"/>
                      <a:pt x="878" y="100"/>
                      <a:pt x="850" y="100"/>
                    </a:cubicBezTo>
                    <a:lnTo>
                      <a:pt x="50" y="100"/>
                    </a:lnTo>
                    <a:cubicBezTo>
                      <a:pt x="23" y="100"/>
                      <a:pt x="0" y="78"/>
                      <a:pt x="0" y="50"/>
                    </a:cubicBezTo>
                    <a:cubicBezTo>
                      <a:pt x="0" y="23"/>
                      <a:pt x="23" y="0"/>
                      <a:pt x="50" y="0"/>
                    </a:cubicBezTo>
                    <a:close/>
                    <a:moveTo>
                      <a:pt x="50" y="250"/>
                    </a:moveTo>
                    <a:lnTo>
                      <a:pt x="850" y="250"/>
                    </a:lnTo>
                    <a:cubicBezTo>
                      <a:pt x="878" y="250"/>
                      <a:pt x="900" y="273"/>
                      <a:pt x="900" y="300"/>
                    </a:cubicBezTo>
                    <a:cubicBezTo>
                      <a:pt x="900" y="328"/>
                      <a:pt x="878" y="350"/>
                      <a:pt x="850" y="350"/>
                    </a:cubicBezTo>
                    <a:lnTo>
                      <a:pt x="50" y="350"/>
                    </a:lnTo>
                    <a:cubicBezTo>
                      <a:pt x="23" y="350"/>
                      <a:pt x="0" y="328"/>
                      <a:pt x="0" y="300"/>
                    </a:cubicBezTo>
                    <a:cubicBezTo>
                      <a:pt x="0" y="273"/>
                      <a:pt x="23" y="250"/>
                      <a:pt x="50" y="250"/>
                    </a:cubicBezTo>
                    <a:close/>
                    <a:moveTo>
                      <a:pt x="50" y="500"/>
                    </a:moveTo>
                    <a:lnTo>
                      <a:pt x="350" y="500"/>
                    </a:lnTo>
                    <a:cubicBezTo>
                      <a:pt x="378" y="500"/>
                      <a:pt x="400" y="523"/>
                      <a:pt x="400" y="550"/>
                    </a:cubicBezTo>
                    <a:cubicBezTo>
                      <a:pt x="400" y="578"/>
                      <a:pt x="378" y="600"/>
                      <a:pt x="350" y="600"/>
                    </a:cubicBezTo>
                    <a:lnTo>
                      <a:pt x="50" y="600"/>
                    </a:lnTo>
                    <a:cubicBezTo>
                      <a:pt x="23" y="600"/>
                      <a:pt x="0" y="578"/>
                      <a:pt x="0" y="550"/>
                    </a:cubicBezTo>
                    <a:cubicBezTo>
                      <a:pt x="0" y="523"/>
                      <a:pt x="23" y="500"/>
                      <a:pt x="50" y="500"/>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PA-任意多边形 97">
                <a:extLst>
                  <a:ext uri="{FF2B5EF4-FFF2-40B4-BE49-F238E27FC236}">
                    <a16:creationId xmlns:a16="http://schemas.microsoft.com/office/drawing/2014/main" xmlns="" id="{949B9AA9-1313-429A-8180-1623D1332D5F}"/>
                  </a:ext>
                </a:extLst>
              </p:cNvPr>
              <p:cNvSpPr>
                <a:spLocks noEditPoints="1"/>
              </p:cNvSpPr>
              <p:nvPr>
                <p:custDataLst>
                  <p:tags r:id="rId11"/>
                </p:custDataLst>
              </p:nvPr>
            </p:nvSpPr>
            <p:spPr bwMode="auto">
              <a:xfrm>
                <a:off x="3444" y="1783"/>
                <a:ext cx="755" cy="830"/>
              </a:xfrm>
              <a:custGeom>
                <a:avLst/>
                <a:gdLst>
                  <a:gd name="T0" fmla="*/ 400 w 2000"/>
                  <a:gd name="T1" fmla="*/ 600 h 2200"/>
                  <a:gd name="T2" fmla="*/ 200 w 2000"/>
                  <a:gd name="T3" fmla="*/ 600 h 2200"/>
                  <a:gd name="T4" fmla="*/ 200 w 2000"/>
                  <a:gd name="T5" fmla="*/ 2000 h 2200"/>
                  <a:gd name="T6" fmla="*/ 1400 w 2000"/>
                  <a:gd name="T7" fmla="*/ 2000 h 2200"/>
                  <a:gd name="T8" fmla="*/ 1400 w 2000"/>
                  <a:gd name="T9" fmla="*/ 1800 h 2200"/>
                  <a:gd name="T10" fmla="*/ 600 w 2000"/>
                  <a:gd name="T11" fmla="*/ 1800 h 2200"/>
                  <a:gd name="T12" fmla="*/ 400 w 2000"/>
                  <a:gd name="T13" fmla="*/ 1600 h 2200"/>
                  <a:gd name="T14" fmla="*/ 400 w 2000"/>
                  <a:gd name="T15" fmla="*/ 600 h 2200"/>
                  <a:gd name="T16" fmla="*/ 1600 w 2000"/>
                  <a:gd name="T17" fmla="*/ 1800 h 2200"/>
                  <a:gd name="T18" fmla="*/ 1600 w 2000"/>
                  <a:gd name="T19" fmla="*/ 2000 h 2200"/>
                  <a:gd name="T20" fmla="*/ 1400 w 2000"/>
                  <a:gd name="T21" fmla="*/ 2200 h 2200"/>
                  <a:gd name="T22" fmla="*/ 200 w 2000"/>
                  <a:gd name="T23" fmla="*/ 2200 h 2200"/>
                  <a:gd name="T24" fmla="*/ 0 w 2000"/>
                  <a:gd name="T25" fmla="*/ 2000 h 2200"/>
                  <a:gd name="T26" fmla="*/ 0 w 2000"/>
                  <a:gd name="T27" fmla="*/ 600 h 2200"/>
                  <a:gd name="T28" fmla="*/ 200 w 2000"/>
                  <a:gd name="T29" fmla="*/ 400 h 2200"/>
                  <a:gd name="T30" fmla="*/ 400 w 2000"/>
                  <a:gd name="T31" fmla="*/ 400 h 2200"/>
                  <a:gd name="T32" fmla="*/ 400 w 2000"/>
                  <a:gd name="T33" fmla="*/ 200 h 2200"/>
                  <a:gd name="T34" fmla="*/ 600 w 2000"/>
                  <a:gd name="T35" fmla="*/ 0 h 2200"/>
                  <a:gd name="T36" fmla="*/ 1800 w 2000"/>
                  <a:gd name="T37" fmla="*/ 0 h 2200"/>
                  <a:gd name="T38" fmla="*/ 2000 w 2000"/>
                  <a:gd name="T39" fmla="*/ 200 h 2200"/>
                  <a:gd name="T40" fmla="*/ 2000 w 2000"/>
                  <a:gd name="T41" fmla="*/ 1600 h 2200"/>
                  <a:gd name="T42" fmla="*/ 1800 w 2000"/>
                  <a:gd name="T43" fmla="*/ 1800 h 2200"/>
                  <a:gd name="T44" fmla="*/ 1600 w 2000"/>
                  <a:gd name="T45" fmla="*/ 1800 h 2200"/>
                  <a:gd name="T46" fmla="*/ 600 w 2000"/>
                  <a:gd name="T47" fmla="*/ 200 h 2200"/>
                  <a:gd name="T48" fmla="*/ 600 w 2000"/>
                  <a:gd name="T49" fmla="*/ 1600 h 2200"/>
                  <a:gd name="T50" fmla="*/ 1800 w 2000"/>
                  <a:gd name="T51" fmla="*/ 1600 h 2200"/>
                  <a:gd name="T52" fmla="*/ 1800 w 2000"/>
                  <a:gd name="T53" fmla="*/ 200 h 2200"/>
                  <a:gd name="T54" fmla="*/ 600 w 2000"/>
                  <a:gd name="T55" fmla="*/ 20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200">
                    <a:moveTo>
                      <a:pt x="400" y="600"/>
                    </a:moveTo>
                    <a:lnTo>
                      <a:pt x="200" y="600"/>
                    </a:lnTo>
                    <a:lnTo>
                      <a:pt x="200" y="2000"/>
                    </a:lnTo>
                    <a:lnTo>
                      <a:pt x="1400" y="2000"/>
                    </a:lnTo>
                    <a:lnTo>
                      <a:pt x="1400" y="1800"/>
                    </a:lnTo>
                    <a:lnTo>
                      <a:pt x="600" y="1800"/>
                    </a:lnTo>
                    <a:cubicBezTo>
                      <a:pt x="490" y="1800"/>
                      <a:pt x="400" y="1711"/>
                      <a:pt x="400" y="1600"/>
                    </a:cubicBezTo>
                    <a:lnTo>
                      <a:pt x="400" y="600"/>
                    </a:lnTo>
                    <a:close/>
                    <a:moveTo>
                      <a:pt x="1600" y="1800"/>
                    </a:moveTo>
                    <a:lnTo>
                      <a:pt x="1600" y="2000"/>
                    </a:lnTo>
                    <a:cubicBezTo>
                      <a:pt x="1600" y="2111"/>
                      <a:pt x="1511" y="2200"/>
                      <a:pt x="1400" y="2200"/>
                    </a:cubicBezTo>
                    <a:lnTo>
                      <a:pt x="200" y="2200"/>
                    </a:lnTo>
                    <a:cubicBezTo>
                      <a:pt x="90" y="2200"/>
                      <a:pt x="0" y="2111"/>
                      <a:pt x="0" y="2000"/>
                    </a:cubicBezTo>
                    <a:lnTo>
                      <a:pt x="0" y="600"/>
                    </a:lnTo>
                    <a:cubicBezTo>
                      <a:pt x="0" y="490"/>
                      <a:pt x="90" y="400"/>
                      <a:pt x="200" y="400"/>
                    </a:cubicBezTo>
                    <a:lnTo>
                      <a:pt x="400" y="400"/>
                    </a:lnTo>
                    <a:lnTo>
                      <a:pt x="400" y="200"/>
                    </a:lnTo>
                    <a:cubicBezTo>
                      <a:pt x="400" y="90"/>
                      <a:pt x="490" y="0"/>
                      <a:pt x="600" y="0"/>
                    </a:cubicBezTo>
                    <a:lnTo>
                      <a:pt x="1800" y="0"/>
                    </a:lnTo>
                    <a:cubicBezTo>
                      <a:pt x="1911" y="0"/>
                      <a:pt x="2000" y="90"/>
                      <a:pt x="2000" y="200"/>
                    </a:cubicBezTo>
                    <a:lnTo>
                      <a:pt x="2000" y="1600"/>
                    </a:lnTo>
                    <a:cubicBezTo>
                      <a:pt x="2000" y="1711"/>
                      <a:pt x="1911" y="1800"/>
                      <a:pt x="1800" y="1800"/>
                    </a:cubicBezTo>
                    <a:lnTo>
                      <a:pt x="1600" y="1800"/>
                    </a:lnTo>
                    <a:close/>
                    <a:moveTo>
                      <a:pt x="600" y="200"/>
                    </a:moveTo>
                    <a:lnTo>
                      <a:pt x="600" y="1600"/>
                    </a:lnTo>
                    <a:lnTo>
                      <a:pt x="1800" y="1600"/>
                    </a:lnTo>
                    <a:lnTo>
                      <a:pt x="1800" y="200"/>
                    </a:lnTo>
                    <a:lnTo>
                      <a:pt x="600" y="200"/>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PA-检查-286966">
              <a:extLst>
                <a:ext uri="{FF2B5EF4-FFF2-40B4-BE49-F238E27FC236}">
                  <a16:creationId xmlns:a16="http://schemas.microsoft.com/office/drawing/2014/main" xmlns="" id="{ED351180-30CB-4083-910E-8B6CC0906666}"/>
                </a:ext>
              </a:extLst>
            </p:cNvPr>
            <p:cNvGrpSpPr>
              <a:grpSpLocks noChangeAspect="1"/>
            </p:cNvGrpSpPr>
            <p:nvPr>
              <p:custDataLst>
                <p:tags r:id="rId4"/>
              </p:custDataLst>
            </p:nvPr>
          </p:nvGrpSpPr>
          <p:grpSpPr bwMode="auto">
            <a:xfrm>
              <a:off x="6364299" y="4431684"/>
              <a:ext cx="558582" cy="558582"/>
              <a:chOff x="3236" y="1556"/>
              <a:chExt cx="1208" cy="1208"/>
            </a:xfrm>
          </p:grpSpPr>
          <p:sp>
            <p:nvSpPr>
              <p:cNvPr id="216" name="PA-矩形 86">
                <a:extLst>
                  <a:ext uri="{FF2B5EF4-FFF2-40B4-BE49-F238E27FC236}">
                    <a16:creationId xmlns:a16="http://schemas.microsoft.com/office/drawing/2014/main" xmlns="" id="{83559CF5-E559-466B-9C58-FF80210F98CE}"/>
                  </a:ext>
                </a:extLst>
              </p:cNvPr>
              <p:cNvSpPr>
                <a:spLocks noChangeArrowheads="1"/>
              </p:cNvSpPr>
              <p:nvPr>
                <p:custDataLst>
                  <p:tags r:id="rId5"/>
                </p:custDataLst>
              </p:nvPr>
            </p:nvSpPr>
            <p:spPr bwMode="auto">
              <a:xfrm>
                <a:off x="3274" y="1594"/>
                <a:ext cx="1132" cy="1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PA-任意多边形 87">
                <a:extLst>
                  <a:ext uri="{FF2B5EF4-FFF2-40B4-BE49-F238E27FC236}">
                    <a16:creationId xmlns:a16="http://schemas.microsoft.com/office/drawing/2014/main" xmlns="" id="{CF17A041-18A1-46DD-8DD2-AF53C0D2E1C3}"/>
                  </a:ext>
                </a:extLst>
              </p:cNvPr>
              <p:cNvSpPr>
                <a:spLocks noEditPoints="1"/>
              </p:cNvSpPr>
              <p:nvPr>
                <p:custDataLst>
                  <p:tags r:id="rId6"/>
                </p:custDataLst>
              </p:nvPr>
            </p:nvSpPr>
            <p:spPr bwMode="auto">
              <a:xfrm>
                <a:off x="3236" y="1556"/>
                <a:ext cx="1208" cy="1208"/>
              </a:xfrm>
              <a:custGeom>
                <a:avLst/>
                <a:gdLst>
                  <a:gd name="T0" fmla="*/ 0 w 1208"/>
                  <a:gd name="T1" fmla="*/ 0 h 1208"/>
                  <a:gd name="T2" fmla="*/ 0 w 1208"/>
                  <a:gd name="T3" fmla="*/ 1208 h 1208"/>
                  <a:gd name="T4" fmla="*/ 1208 w 1208"/>
                  <a:gd name="T5" fmla="*/ 1208 h 1208"/>
                  <a:gd name="T6" fmla="*/ 1208 w 1208"/>
                  <a:gd name="T7" fmla="*/ 0 h 1208"/>
                  <a:gd name="T8" fmla="*/ 0 w 1208"/>
                  <a:gd name="T9" fmla="*/ 0 h 1208"/>
                  <a:gd name="T10" fmla="*/ 1170 w 1208"/>
                  <a:gd name="T11" fmla="*/ 1170 h 1208"/>
                  <a:gd name="T12" fmla="*/ 38 w 1208"/>
                  <a:gd name="T13" fmla="*/ 1170 h 1208"/>
                  <a:gd name="T14" fmla="*/ 38 w 1208"/>
                  <a:gd name="T15" fmla="*/ 38 h 1208"/>
                  <a:gd name="T16" fmla="*/ 1170 w 1208"/>
                  <a:gd name="T17" fmla="*/ 38 h 1208"/>
                  <a:gd name="T18" fmla="*/ 1170 w 1208"/>
                  <a:gd name="T19" fmla="*/ 117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8" h="1208">
                    <a:moveTo>
                      <a:pt x="0" y="0"/>
                    </a:moveTo>
                    <a:lnTo>
                      <a:pt x="0" y="1208"/>
                    </a:lnTo>
                    <a:lnTo>
                      <a:pt x="1208" y="1208"/>
                    </a:lnTo>
                    <a:lnTo>
                      <a:pt x="1208" y="0"/>
                    </a:lnTo>
                    <a:lnTo>
                      <a:pt x="0" y="0"/>
                    </a:lnTo>
                    <a:close/>
                    <a:moveTo>
                      <a:pt x="1170" y="1170"/>
                    </a:moveTo>
                    <a:lnTo>
                      <a:pt x="38" y="1170"/>
                    </a:lnTo>
                    <a:lnTo>
                      <a:pt x="38" y="38"/>
                    </a:lnTo>
                    <a:lnTo>
                      <a:pt x="1170" y="38"/>
                    </a:lnTo>
                    <a:lnTo>
                      <a:pt x="1170" y="1170"/>
                    </a:lnTo>
                    <a:close/>
                  </a:path>
                </a:pathLst>
              </a:custGeom>
              <a:solidFill>
                <a:srgbClr val="EE4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PA-矩形 88">
                <a:extLst>
                  <a:ext uri="{FF2B5EF4-FFF2-40B4-BE49-F238E27FC236}">
                    <a16:creationId xmlns:a16="http://schemas.microsoft.com/office/drawing/2014/main" xmlns="" id="{53BDE322-F6CA-4B6E-B953-FAAEBA04D94C}"/>
                  </a:ext>
                </a:extLst>
              </p:cNvPr>
              <p:cNvSpPr>
                <a:spLocks noChangeArrowheads="1"/>
              </p:cNvSpPr>
              <p:nvPr>
                <p:custDataLst>
                  <p:tags r:id="rId7"/>
                </p:custDataLst>
              </p:nvPr>
            </p:nvSpPr>
            <p:spPr bwMode="auto">
              <a:xfrm>
                <a:off x="3349" y="1669"/>
                <a:ext cx="982" cy="982"/>
              </a:xfrm>
              <a:prstGeom prst="rect">
                <a:avLst/>
              </a:prstGeom>
              <a:solidFill>
                <a:srgbClr val="EE46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PA-任意多边形 89">
                <a:extLst>
                  <a:ext uri="{FF2B5EF4-FFF2-40B4-BE49-F238E27FC236}">
                    <a16:creationId xmlns:a16="http://schemas.microsoft.com/office/drawing/2014/main" xmlns="" id="{63BEBC9B-F2C2-4802-BE1C-9589CC27B8B4}"/>
                  </a:ext>
                </a:extLst>
              </p:cNvPr>
              <p:cNvSpPr>
                <a:spLocks/>
              </p:cNvSpPr>
              <p:nvPr>
                <p:custDataLst>
                  <p:tags r:id="rId8"/>
                </p:custDataLst>
              </p:nvPr>
            </p:nvSpPr>
            <p:spPr bwMode="auto">
              <a:xfrm>
                <a:off x="3540" y="1909"/>
                <a:ext cx="600" cy="502"/>
              </a:xfrm>
              <a:custGeom>
                <a:avLst/>
                <a:gdLst>
                  <a:gd name="T0" fmla="*/ 528 w 600"/>
                  <a:gd name="T1" fmla="*/ 0 h 502"/>
                  <a:gd name="T2" fmla="*/ 217 w 600"/>
                  <a:gd name="T3" fmla="*/ 368 h 502"/>
                  <a:gd name="T4" fmla="*/ 62 w 600"/>
                  <a:gd name="T5" fmla="*/ 232 h 502"/>
                  <a:gd name="T6" fmla="*/ 0 w 600"/>
                  <a:gd name="T7" fmla="*/ 304 h 502"/>
                  <a:gd name="T8" fmla="*/ 226 w 600"/>
                  <a:gd name="T9" fmla="*/ 502 h 502"/>
                  <a:gd name="T10" fmla="*/ 600 w 600"/>
                  <a:gd name="T11" fmla="*/ 60 h 502"/>
                  <a:gd name="T12" fmla="*/ 528 w 600"/>
                  <a:gd name="T13" fmla="*/ 0 h 502"/>
                </a:gdLst>
                <a:ahLst/>
                <a:cxnLst>
                  <a:cxn ang="0">
                    <a:pos x="T0" y="T1"/>
                  </a:cxn>
                  <a:cxn ang="0">
                    <a:pos x="T2" y="T3"/>
                  </a:cxn>
                  <a:cxn ang="0">
                    <a:pos x="T4" y="T5"/>
                  </a:cxn>
                  <a:cxn ang="0">
                    <a:pos x="T6" y="T7"/>
                  </a:cxn>
                  <a:cxn ang="0">
                    <a:pos x="T8" y="T9"/>
                  </a:cxn>
                  <a:cxn ang="0">
                    <a:pos x="T10" y="T11"/>
                  </a:cxn>
                  <a:cxn ang="0">
                    <a:pos x="T12" y="T13"/>
                  </a:cxn>
                </a:cxnLst>
                <a:rect l="0" t="0" r="r" b="b"/>
                <a:pathLst>
                  <a:path w="600" h="502">
                    <a:moveTo>
                      <a:pt x="528" y="0"/>
                    </a:moveTo>
                    <a:lnTo>
                      <a:pt x="217" y="368"/>
                    </a:lnTo>
                    <a:lnTo>
                      <a:pt x="62" y="232"/>
                    </a:lnTo>
                    <a:lnTo>
                      <a:pt x="0" y="304"/>
                    </a:lnTo>
                    <a:lnTo>
                      <a:pt x="226" y="502"/>
                    </a:lnTo>
                    <a:lnTo>
                      <a:pt x="600" y="60"/>
                    </a:lnTo>
                    <a:lnTo>
                      <a:pt x="5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 name="PA-任意多边形 90">
                <a:extLst>
                  <a:ext uri="{FF2B5EF4-FFF2-40B4-BE49-F238E27FC236}">
                    <a16:creationId xmlns:a16="http://schemas.microsoft.com/office/drawing/2014/main" xmlns="" id="{4D964B0F-E1AF-48BA-AF4F-5D8661BAA9B7}"/>
                  </a:ext>
                </a:extLst>
              </p:cNvPr>
              <p:cNvSpPr>
                <a:spLocks noEditPoints="1"/>
              </p:cNvSpPr>
              <p:nvPr>
                <p:custDataLst>
                  <p:tags r:id="rId9"/>
                </p:custDataLst>
              </p:nvPr>
            </p:nvSpPr>
            <p:spPr bwMode="auto">
              <a:xfrm>
                <a:off x="3487" y="1856"/>
                <a:ext cx="708" cy="610"/>
              </a:xfrm>
              <a:custGeom>
                <a:avLst/>
                <a:gdLst>
                  <a:gd name="T0" fmla="*/ 576 w 708"/>
                  <a:gd name="T1" fmla="*/ 0 h 610"/>
                  <a:gd name="T2" fmla="*/ 266 w 708"/>
                  <a:gd name="T3" fmla="*/ 366 h 610"/>
                  <a:gd name="T4" fmla="*/ 111 w 708"/>
                  <a:gd name="T5" fmla="*/ 232 h 610"/>
                  <a:gd name="T6" fmla="*/ 0 w 708"/>
                  <a:gd name="T7" fmla="*/ 361 h 610"/>
                  <a:gd name="T8" fmla="*/ 285 w 708"/>
                  <a:gd name="T9" fmla="*/ 610 h 610"/>
                  <a:gd name="T10" fmla="*/ 708 w 708"/>
                  <a:gd name="T11" fmla="*/ 110 h 610"/>
                  <a:gd name="T12" fmla="*/ 576 w 708"/>
                  <a:gd name="T13" fmla="*/ 0 h 610"/>
                  <a:gd name="T14" fmla="*/ 53 w 708"/>
                  <a:gd name="T15" fmla="*/ 357 h 610"/>
                  <a:gd name="T16" fmla="*/ 115 w 708"/>
                  <a:gd name="T17" fmla="*/ 285 h 610"/>
                  <a:gd name="T18" fmla="*/ 270 w 708"/>
                  <a:gd name="T19" fmla="*/ 421 h 610"/>
                  <a:gd name="T20" fmla="*/ 581 w 708"/>
                  <a:gd name="T21" fmla="*/ 53 h 610"/>
                  <a:gd name="T22" fmla="*/ 653 w 708"/>
                  <a:gd name="T23" fmla="*/ 113 h 610"/>
                  <a:gd name="T24" fmla="*/ 279 w 708"/>
                  <a:gd name="T25" fmla="*/ 555 h 610"/>
                  <a:gd name="T26" fmla="*/ 53 w 708"/>
                  <a:gd name="T27" fmla="*/ 35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610">
                    <a:moveTo>
                      <a:pt x="576" y="0"/>
                    </a:moveTo>
                    <a:lnTo>
                      <a:pt x="266" y="366"/>
                    </a:lnTo>
                    <a:lnTo>
                      <a:pt x="111" y="232"/>
                    </a:lnTo>
                    <a:lnTo>
                      <a:pt x="0" y="361"/>
                    </a:lnTo>
                    <a:lnTo>
                      <a:pt x="285" y="610"/>
                    </a:lnTo>
                    <a:lnTo>
                      <a:pt x="708" y="110"/>
                    </a:lnTo>
                    <a:lnTo>
                      <a:pt x="576" y="0"/>
                    </a:lnTo>
                    <a:close/>
                    <a:moveTo>
                      <a:pt x="53" y="357"/>
                    </a:moveTo>
                    <a:lnTo>
                      <a:pt x="115" y="285"/>
                    </a:lnTo>
                    <a:lnTo>
                      <a:pt x="270" y="421"/>
                    </a:lnTo>
                    <a:lnTo>
                      <a:pt x="581" y="53"/>
                    </a:lnTo>
                    <a:lnTo>
                      <a:pt x="653" y="113"/>
                    </a:lnTo>
                    <a:lnTo>
                      <a:pt x="279" y="555"/>
                    </a:lnTo>
                    <a:lnTo>
                      <a:pt x="53" y="357"/>
                    </a:lnTo>
                    <a:close/>
                  </a:path>
                </a:pathLst>
              </a:custGeom>
              <a:solidFill>
                <a:srgbClr val="EE4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extLst>
      <p:ext uri="{BB962C8B-B14F-4D97-AF65-F5344CB8AC3E}">
        <p14:creationId xmlns:p14="http://schemas.microsoft.com/office/powerpoint/2010/main" val="22536012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176"/>
                                        </p:tgtEl>
                                        <p:attrNameLst>
                                          <p:attrName>style.visibility</p:attrName>
                                        </p:attrNameLst>
                                      </p:cBhvr>
                                      <p:to>
                                        <p:strVal val="visible"/>
                                      </p:to>
                                    </p:set>
                                    <p:anim calcmode="lin" valueType="num">
                                      <p:cBhvr additive="base">
                                        <p:cTn id="14" dur="500"/>
                                        <p:tgtEl>
                                          <p:spTgt spid="176"/>
                                        </p:tgtEl>
                                        <p:attrNameLst>
                                          <p:attrName>ppt_x</p:attrName>
                                        </p:attrNameLst>
                                      </p:cBhvr>
                                      <p:tavLst>
                                        <p:tav tm="0">
                                          <p:val>
                                            <p:strVal val="#ppt_x+#ppt_w*1.125000"/>
                                          </p:val>
                                        </p:tav>
                                        <p:tav tm="100000">
                                          <p:val>
                                            <p:strVal val="#ppt_x"/>
                                          </p:val>
                                        </p:tav>
                                      </p:tavLst>
                                    </p:anim>
                                    <p:animEffect transition="in" filter="wipe(left)">
                                      <p:cBhvr>
                                        <p:cTn id="15" dur="500"/>
                                        <p:tgtEl>
                                          <p:spTgt spid="176"/>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89"/>
                                        </p:tgtEl>
                                        <p:attrNameLst>
                                          <p:attrName>style.visibility</p:attrName>
                                        </p:attrNameLst>
                                      </p:cBhvr>
                                      <p:to>
                                        <p:strVal val="visible"/>
                                      </p:to>
                                    </p:set>
                                    <p:anim calcmode="lin" valueType="num">
                                      <p:cBhvr additive="base">
                                        <p:cTn id="18" dur="500"/>
                                        <p:tgtEl>
                                          <p:spTgt spid="189"/>
                                        </p:tgtEl>
                                        <p:attrNameLst>
                                          <p:attrName>ppt_x</p:attrName>
                                        </p:attrNameLst>
                                      </p:cBhvr>
                                      <p:tavLst>
                                        <p:tav tm="0">
                                          <p:val>
                                            <p:strVal val="#ppt_x+#ppt_w*1.125000"/>
                                          </p:val>
                                        </p:tav>
                                        <p:tav tm="100000">
                                          <p:val>
                                            <p:strVal val="#ppt_x"/>
                                          </p:val>
                                        </p:tav>
                                      </p:tavLst>
                                    </p:anim>
                                    <p:animEffect transition="in" filter="wipe(left)">
                                      <p:cBhvr>
                                        <p:cTn id="19" dur="500"/>
                                        <p:tgtEl>
                                          <p:spTgt spid="189"/>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90"/>
                                        </p:tgtEl>
                                        <p:attrNameLst>
                                          <p:attrName>style.visibility</p:attrName>
                                        </p:attrNameLst>
                                      </p:cBhvr>
                                      <p:to>
                                        <p:strVal val="visible"/>
                                      </p:to>
                                    </p:set>
                                    <p:anim calcmode="lin" valueType="num">
                                      <p:cBhvr additive="base">
                                        <p:cTn id="22" dur="500"/>
                                        <p:tgtEl>
                                          <p:spTgt spid="190"/>
                                        </p:tgtEl>
                                        <p:attrNameLst>
                                          <p:attrName>ppt_x</p:attrName>
                                        </p:attrNameLst>
                                      </p:cBhvr>
                                      <p:tavLst>
                                        <p:tav tm="0">
                                          <p:val>
                                            <p:strVal val="#ppt_x-#ppt_w*1.125000"/>
                                          </p:val>
                                        </p:tav>
                                        <p:tav tm="100000">
                                          <p:val>
                                            <p:strVal val="#ppt_x"/>
                                          </p:val>
                                        </p:tav>
                                      </p:tavLst>
                                    </p:anim>
                                    <p:animEffect transition="in" filter="wipe(right)">
                                      <p:cBhvr>
                                        <p:cTn id="23" dur="500"/>
                                        <p:tgtEl>
                                          <p:spTgt spid="19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500"/>
                                        <p:tgtEl>
                                          <p:spTgt spid="191"/>
                                        </p:tgtEl>
                                        <p:attrNameLst>
                                          <p:attrName>ppt_x</p:attrName>
                                        </p:attrNameLst>
                                      </p:cBhvr>
                                      <p:tavLst>
                                        <p:tav tm="0">
                                          <p:val>
                                            <p:strVal val="#ppt_x-#ppt_w*1.125000"/>
                                          </p:val>
                                        </p:tav>
                                        <p:tav tm="100000">
                                          <p:val>
                                            <p:strVal val="#ppt_x"/>
                                          </p:val>
                                        </p:tav>
                                      </p:tavLst>
                                    </p:anim>
                                    <p:animEffect transition="in" filter="wipe(right)">
                                      <p:cBhvr>
                                        <p:cTn id="2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8D665563-E681-47D4-A5E5-B88EBFF01E76}"/>
              </a:ext>
            </a:extLst>
          </p:cNvPr>
          <p:cNvGrpSpPr/>
          <p:nvPr/>
        </p:nvGrpSpPr>
        <p:grpSpPr>
          <a:xfrm>
            <a:off x="1" y="0"/>
            <a:ext cx="1473199" cy="1144644"/>
            <a:chOff x="1305691" y="-7"/>
            <a:chExt cx="5191825" cy="4033937"/>
          </a:xfrm>
        </p:grpSpPr>
        <p:sp>
          <p:nvSpPr>
            <p:cNvPr id="22" name="平行四边形 21">
              <a:extLst>
                <a:ext uri="{FF2B5EF4-FFF2-40B4-BE49-F238E27FC236}">
                  <a16:creationId xmlns:a16="http://schemas.microsoft.com/office/drawing/2014/main" xmlns="" id="{E2A07789-4F47-4422-BF57-7FCFA67AF441}"/>
                </a:ext>
              </a:extLst>
            </p:cNvPr>
            <p:cNvSpPr/>
            <p:nvPr/>
          </p:nvSpPr>
          <p:spPr>
            <a:xfrm rot="10800000">
              <a:off x="1716551" y="-7"/>
              <a:ext cx="4780965" cy="4033937"/>
            </a:xfrm>
            <a:prstGeom prst="parallelogram">
              <a:avLst>
                <a:gd name="adj" fmla="val 84375"/>
              </a:avLst>
            </a:prstGeom>
            <a:solidFill>
              <a:srgbClr val="FD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xmlns="" id="{E0D636DF-863E-48D9-9D21-6D4CBC72D7BA}"/>
                </a:ext>
              </a:extLst>
            </p:cNvPr>
            <p:cNvSpPr/>
            <p:nvPr/>
          </p:nvSpPr>
          <p:spPr>
            <a:xfrm rot="10800000" flipH="1">
              <a:off x="1305691" y="-1"/>
              <a:ext cx="3604512" cy="2992013"/>
            </a:xfrm>
            <a:prstGeom prst="parallelogram">
              <a:avLst>
                <a:gd name="adj" fmla="val 84375"/>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xmlns="" id="{7647E902-F826-4441-996D-57E48AF85B89}"/>
              </a:ext>
            </a:extLst>
          </p:cNvPr>
          <p:cNvSpPr txBox="1"/>
          <p:nvPr/>
        </p:nvSpPr>
        <p:spPr>
          <a:xfrm>
            <a:off x="1241337" y="440872"/>
            <a:ext cx="4140877" cy="523220"/>
          </a:xfrm>
          <a:prstGeom prst="rect">
            <a:avLst/>
          </a:prstGeom>
          <a:noFill/>
        </p:spPr>
        <p:txBody>
          <a:bodyPr wrap="none" rtlCol="0">
            <a:spAutoFit/>
            <a:scene3d>
              <a:camera prst="orthographicFront"/>
              <a:lightRig rig="threePt" dir="t"/>
            </a:scene3d>
            <a:sp3d contourW="12700"/>
          </a:bodyPr>
          <a:lstStyle/>
          <a:p>
            <a:pPr lvl="0">
              <a:defRPr/>
            </a:pPr>
            <a:r>
              <a:rPr lang="en-US" altLang="zh-CN" sz="2800" b="1" dirty="0">
                <a:latin typeface="微软雅黑" panose="020B0503020204020204" pitchFamily="34" charset="-122"/>
                <a:ea typeface="微软雅黑" panose="020B0503020204020204" pitchFamily="34" charset="-122"/>
              </a:rPr>
              <a:t>1.2.2  </a:t>
            </a:r>
            <a:r>
              <a:rPr lang="zh-CN" altLang="en-US" sz="2800" b="1" dirty="0">
                <a:latin typeface="微软雅黑" panose="020B0503020204020204" pitchFamily="34" charset="-122"/>
                <a:ea typeface="微软雅黑" panose="020B0503020204020204" pitchFamily="34" charset="-122"/>
              </a:rPr>
              <a:t>互联网技术的助推</a:t>
            </a:r>
          </a:p>
        </p:txBody>
      </p:sp>
      <p:cxnSp>
        <p:nvCxnSpPr>
          <p:cNvPr id="24" name="直接连接符 23">
            <a:extLst>
              <a:ext uri="{FF2B5EF4-FFF2-40B4-BE49-F238E27FC236}">
                <a16:creationId xmlns:a16="http://schemas.microsoft.com/office/drawing/2014/main" xmlns="" id="{F3035F5B-93D2-4476-B8EE-430664525C81}"/>
              </a:ext>
            </a:extLst>
          </p:cNvPr>
          <p:cNvCxnSpPr>
            <a:cxnSpLocks/>
          </p:cNvCxnSpPr>
          <p:nvPr/>
        </p:nvCxnSpPr>
        <p:spPr>
          <a:xfrm>
            <a:off x="5513199" y="495183"/>
            <a:ext cx="0" cy="406691"/>
          </a:xfrm>
          <a:prstGeom prst="line">
            <a:avLst/>
          </a:prstGeom>
          <a:ln w="28575">
            <a:solidFill>
              <a:srgbClr val="EE464C"/>
            </a:solidFill>
          </a:ln>
        </p:spPr>
        <p:style>
          <a:lnRef idx="1">
            <a:schemeClr val="accent1"/>
          </a:lnRef>
          <a:fillRef idx="0">
            <a:schemeClr val="accent1"/>
          </a:fillRef>
          <a:effectRef idx="0">
            <a:schemeClr val="accent1"/>
          </a:effectRef>
          <a:fontRef idx="minor">
            <a:schemeClr val="tx1"/>
          </a:fontRef>
        </p:style>
      </p:cxnSp>
      <p:sp>
        <p:nvSpPr>
          <p:cNvPr id="107" name="矩形 106">
            <a:extLst>
              <a:ext uri="{FF2B5EF4-FFF2-40B4-BE49-F238E27FC236}">
                <a16:creationId xmlns:a16="http://schemas.microsoft.com/office/drawing/2014/main" xmlns="" id="{7FCA5802-6F02-4DB3-8CCE-5A1C24507BD0}"/>
              </a:ext>
            </a:extLst>
          </p:cNvPr>
          <p:cNvSpPr/>
          <p:nvPr/>
        </p:nvSpPr>
        <p:spPr>
          <a:xfrm>
            <a:off x="7382908" y="3744970"/>
            <a:ext cx="1568987"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prstClr val="black"/>
                </a:solidFill>
                <a:latin typeface="微软雅黑"/>
                <a:ea typeface="微软雅黑"/>
              </a:rPr>
              <a:t>推荐算法</a:t>
            </a:r>
          </a:p>
        </p:txBody>
      </p:sp>
      <p:sp>
        <p:nvSpPr>
          <p:cNvPr id="110" name="矩形 109">
            <a:extLst>
              <a:ext uri="{FF2B5EF4-FFF2-40B4-BE49-F238E27FC236}">
                <a16:creationId xmlns:a16="http://schemas.microsoft.com/office/drawing/2014/main" xmlns="" id="{4F22BF16-ECC3-4274-A825-A5C008E596FB}"/>
              </a:ext>
            </a:extLst>
          </p:cNvPr>
          <p:cNvSpPr/>
          <p:nvPr/>
        </p:nvSpPr>
        <p:spPr>
          <a:xfrm>
            <a:off x="2812187" y="3752126"/>
            <a:ext cx="2050552"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prstClr val="black"/>
                </a:solidFill>
                <a:latin typeface="微软雅黑"/>
                <a:ea typeface="微软雅黑"/>
              </a:rPr>
              <a:t>网络通信技术</a:t>
            </a:r>
          </a:p>
        </p:txBody>
      </p:sp>
      <p:grpSp>
        <p:nvGrpSpPr>
          <p:cNvPr id="2" name="组合 1">
            <a:extLst>
              <a:ext uri="{FF2B5EF4-FFF2-40B4-BE49-F238E27FC236}">
                <a16:creationId xmlns:a16="http://schemas.microsoft.com/office/drawing/2014/main" xmlns="" id="{E38B4402-5408-40D0-8E3C-70F06219A388}"/>
              </a:ext>
            </a:extLst>
          </p:cNvPr>
          <p:cNvGrpSpPr/>
          <p:nvPr/>
        </p:nvGrpSpPr>
        <p:grpSpPr>
          <a:xfrm>
            <a:off x="3311775" y="2812244"/>
            <a:ext cx="939882" cy="939882"/>
            <a:chOff x="3311775" y="2812244"/>
            <a:chExt cx="939882" cy="939882"/>
          </a:xfrm>
        </p:grpSpPr>
        <p:sp>
          <p:nvSpPr>
            <p:cNvPr id="86" name="Rectangle 15">
              <a:extLst>
                <a:ext uri="{FF2B5EF4-FFF2-40B4-BE49-F238E27FC236}">
                  <a16:creationId xmlns:a16="http://schemas.microsoft.com/office/drawing/2014/main" xmlns="" id="{93086315-0F99-4B9D-B5BF-323C2DBEBFF7}"/>
                </a:ext>
              </a:extLst>
            </p:cNvPr>
            <p:cNvSpPr/>
            <p:nvPr/>
          </p:nvSpPr>
          <p:spPr>
            <a:xfrm>
              <a:off x="3311775" y="2812244"/>
              <a:ext cx="939882" cy="939882"/>
            </a:xfrm>
            <a:prstGeom prst="rect">
              <a:avLst/>
            </a:prstGeom>
            <a:solidFill>
              <a:srgbClr val="EE46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微软雅黑"/>
                <a:cs typeface="+mn-cs"/>
              </a:endParaRPr>
            </a:p>
          </p:txBody>
        </p:sp>
        <p:sp>
          <p:nvSpPr>
            <p:cNvPr id="118" name="PA-任意多边形 1089-38224">
              <a:extLst>
                <a:ext uri="{FF2B5EF4-FFF2-40B4-BE49-F238E27FC236}">
                  <a16:creationId xmlns:a16="http://schemas.microsoft.com/office/drawing/2014/main" xmlns="" id="{32FA909C-6194-437C-814D-E2396E93C452}"/>
                </a:ext>
              </a:extLst>
            </p:cNvPr>
            <p:cNvSpPr>
              <a:spLocks noEditPoints="1"/>
            </p:cNvSpPr>
            <p:nvPr>
              <p:custDataLst>
                <p:tags r:id="rId5"/>
              </p:custDataLst>
            </p:nvPr>
          </p:nvSpPr>
          <p:spPr bwMode="auto">
            <a:xfrm>
              <a:off x="3529542" y="3065504"/>
              <a:ext cx="447185" cy="440761"/>
            </a:xfrm>
            <a:custGeom>
              <a:avLst/>
              <a:gdLst>
                <a:gd name="T0" fmla="*/ 70 w 147"/>
                <a:gd name="T1" fmla="*/ 74 h 145"/>
                <a:gd name="T2" fmla="*/ 8 w 147"/>
                <a:gd name="T3" fmla="*/ 48 h 145"/>
                <a:gd name="T4" fmla="*/ 0 w 147"/>
                <a:gd name="T5" fmla="*/ 56 h 145"/>
                <a:gd name="T6" fmla="*/ 0 w 147"/>
                <a:gd name="T7" fmla="*/ 70 h 145"/>
                <a:gd name="T8" fmla="*/ 8 w 147"/>
                <a:gd name="T9" fmla="*/ 78 h 145"/>
                <a:gd name="T10" fmla="*/ 49 w 147"/>
                <a:gd name="T11" fmla="*/ 92 h 145"/>
                <a:gd name="T12" fmla="*/ 68 w 147"/>
                <a:gd name="T13" fmla="*/ 137 h 145"/>
                <a:gd name="T14" fmla="*/ 75 w 147"/>
                <a:gd name="T15" fmla="*/ 145 h 145"/>
                <a:gd name="T16" fmla="*/ 91 w 147"/>
                <a:gd name="T17" fmla="*/ 145 h 145"/>
                <a:gd name="T18" fmla="*/ 96 w 147"/>
                <a:gd name="T19" fmla="*/ 137 h 145"/>
                <a:gd name="T20" fmla="*/ 70 w 147"/>
                <a:gd name="T21" fmla="*/ 74 h 145"/>
                <a:gd name="T22" fmla="*/ 21 w 147"/>
                <a:gd name="T23" fmla="*/ 106 h 145"/>
                <a:gd name="T24" fmla="*/ 1 w 147"/>
                <a:gd name="T25" fmla="*/ 125 h 145"/>
                <a:gd name="T26" fmla="*/ 21 w 147"/>
                <a:gd name="T27" fmla="*/ 145 h 145"/>
                <a:gd name="T28" fmla="*/ 41 w 147"/>
                <a:gd name="T29" fmla="*/ 125 h 145"/>
                <a:gd name="T30" fmla="*/ 21 w 147"/>
                <a:gd name="T31" fmla="*/ 106 h 145"/>
                <a:gd name="T32" fmla="*/ 109 w 147"/>
                <a:gd name="T33" fmla="*/ 46 h 145"/>
                <a:gd name="T34" fmla="*/ 8 w 147"/>
                <a:gd name="T35" fmla="*/ 0 h 145"/>
                <a:gd name="T36" fmla="*/ 0 w 147"/>
                <a:gd name="T37" fmla="*/ 7 h 145"/>
                <a:gd name="T38" fmla="*/ 0 w 147"/>
                <a:gd name="T39" fmla="*/ 21 h 145"/>
                <a:gd name="T40" fmla="*/ 8 w 147"/>
                <a:gd name="T41" fmla="*/ 29 h 145"/>
                <a:gd name="T42" fmla="*/ 82 w 147"/>
                <a:gd name="T43" fmla="*/ 62 h 145"/>
                <a:gd name="T44" fmla="*/ 116 w 147"/>
                <a:gd name="T45" fmla="*/ 137 h 145"/>
                <a:gd name="T46" fmla="*/ 124 w 147"/>
                <a:gd name="T47" fmla="*/ 145 h 145"/>
                <a:gd name="T48" fmla="*/ 140 w 147"/>
                <a:gd name="T49" fmla="*/ 145 h 145"/>
                <a:gd name="T50" fmla="*/ 147 w 147"/>
                <a:gd name="T51" fmla="*/ 137 h 145"/>
                <a:gd name="T52" fmla="*/ 109 w 147"/>
                <a:gd name="T53" fmla="*/ 4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5">
                  <a:moveTo>
                    <a:pt x="70" y="74"/>
                  </a:moveTo>
                  <a:cubicBezTo>
                    <a:pt x="48" y="53"/>
                    <a:pt x="8" y="48"/>
                    <a:pt x="8" y="48"/>
                  </a:cubicBezTo>
                  <a:cubicBezTo>
                    <a:pt x="4" y="48"/>
                    <a:pt x="0" y="52"/>
                    <a:pt x="0" y="56"/>
                  </a:cubicBezTo>
                  <a:cubicBezTo>
                    <a:pt x="0" y="70"/>
                    <a:pt x="0" y="70"/>
                    <a:pt x="0" y="70"/>
                  </a:cubicBezTo>
                  <a:cubicBezTo>
                    <a:pt x="0" y="74"/>
                    <a:pt x="4" y="78"/>
                    <a:pt x="8" y="78"/>
                  </a:cubicBezTo>
                  <a:cubicBezTo>
                    <a:pt x="8" y="78"/>
                    <a:pt x="34" y="78"/>
                    <a:pt x="49" y="92"/>
                  </a:cubicBezTo>
                  <a:cubicBezTo>
                    <a:pt x="69" y="111"/>
                    <a:pt x="68" y="137"/>
                    <a:pt x="68" y="137"/>
                  </a:cubicBezTo>
                  <a:cubicBezTo>
                    <a:pt x="68" y="141"/>
                    <a:pt x="71" y="145"/>
                    <a:pt x="75" y="145"/>
                  </a:cubicBezTo>
                  <a:cubicBezTo>
                    <a:pt x="91" y="145"/>
                    <a:pt x="91" y="145"/>
                    <a:pt x="91" y="145"/>
                  </a:cubicBezTo>
                  <a:cubicBezTo>
                    <a:pt x="95" y="145"/>
                    <a:pt x="96" y="141"/>
                    <a:pt x="96" y="137"/>
                  </a:cubicBezTo>
                  <a:cubicBezTo>
                    <a:pt x="96" y="137"/>
                    <a:pt x="92" y="95"/>
                    <a:pt x="70" y="74"/>
                  </a:cubicBezTo>
                  <a:close/>
                  <a:moveTo>
                    <a:pt x="21" y="106"/>
                  </a:moveTo>
                  <a:cubicBezTo>
                    <a:pt x="10" y="106"/>
                    <a:pt x="1" y="114"/>
                    <a:pt x="1" y="125"/>
                  </a:cubicBezTo>
                  <a:cubicBezTo>
                    <a:pt x="1" y="137"/>
                    <a:pt x="10" y="145"/>
                    <a:pt x="21" y="145"/>
                  </a:cubicBezTo>
                  <a:cubicBezTo>
                    <a:pt x="32" y="145"/>
                    <a:pt x="41" y="137"/>
                    <a:pt x="41" y="125"/>
                  </a:cubicBezTo>
                  <a:cubicBezTo>
                    <a:pt x="41" y="114"/>
                    <a:pt x="32" y="106"/>
                    <a:pt x="21" y="106"/>
                  </a:cubicBezTo>
                  <a:close/>
                  <a:moveTo>
                    <a:pt x="109" y="46"/>
                  </a:moveTo>
                  <a:cubicBezTo>
                    <a:pt x="75" y="4"/>
                    <a:pt x="8" y="0"/>
                    <a:pt x="8" y="0"/>
                  </a:cubicBezTo>
                  <a:cubicBezTo>
                    <a:pt x="4" y="0"/>
                    <a:pt x="0" y="3"/>
                    <a:pt x="0" y="7"/>
                  </a:cubicBezTo>
                  <a:cubicBezTo>
                    <a:pt x="0" y="21"/>
                    <a:pt x="0" y="21"/>
                    <a:pt x="0" y="21"/>
                  </a:cubicBezTo>
                  <a:cubicBezTo>
                    <a:pt x="0" y="26"/>
                    <a:pt x="4" y="29"/>
                    <a:pt x="8" y="29"/>
                  </a:cubicBezTo>
                  <a:cubicBezTo>
                    <a:pt x="8" y="29"/>
                    <a:pt x="56" y="30"/>
                    <a:pt x="82" y="62"/>
                  </a:cubicBezTo>
                  <a:cubicBezTo>
                    <a:pt x="119" y="100"/>
                    <a:pt x="116" y="137"/>
                    <a:pt x="116" y="137"/>
                  </a:cubicBezTo>
                  <a:cubicBezTo>
                    <a:pt x="116" y="142"/>
                    <a:pt x="120" y="145"/>
                    <a:pt x="124" y="145"/>
                  </a:cubicBezTo>
                  <a:cubicBezTo>
                    <a:pt x="140" y="145"/>
                    <a:pt x="140" y="145"/>
                    <a:pt x="140" y="145"/>
                  </a:cubicBezTo>
                  <a:cubicBezTo>
                    <a:pt x="144" y="145"/>
                    <a:pt x="147" y="142"/>
                    <a:pt x="147" y="137"/>
                  </a:cubicBezTo>
                  <a:cubicBezTo>
                    <a:pt x="147" y="137"/>
                    <a:pt x="144" y="78"/>
                    <a:pt x="109"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act"/>
                <a:ea typeface="微软雅黑"/>
                <a:cs typeface="+mn-cs"/>
              </a:endParaRPr>
            </a:p>
          </p:txBody>
        </p:sp>
      </p:grpSp>
      <p:grpSp>
        <p:nvGrpSpPr>
          <p:cNvPr id="9" name="组合 8">
            <a:extLst>
              <a:ext uri="{FF2B5EF4-FFF2-40B4-BE49-F238E27FC236}">
                <a16:creationId xmlns:a16="http://schemas.microsoft.com/office/drawing/2014/main" xmlns="" id="{9229DC48-DB9A-4529-85B8-E010419E8572}"/>
              </a:ext>
            </a:extLst>
          </p:cNvPr>
          <p:cNvGrpSpPr/>
          <p:nvPr/>
        </p:nvGrpSpPr>
        <p:grpSpPr>
          <a:xfrm>
            <a:off x="7614489" y="2812244"/>
            <a:ext cx="939882" cy="939882"/>
            <a:chOff x="7614489" y="2812244"/>
            <a:chExt cx="939882" cy="939882"/>
          </a:xfrm>
        </p:grpSpPr>
        <p:sp>
          <p:nvSpPr>
            <p:cNvPr id="100" name="Rectangle 13">
              <a:extLst>
                <a:ext uri="{FF2B5EF4-FFF2-40B4-BE49-F238E27FC236}">
                  <a16:creationId xmlns:a16="http://schemas.microsoft.com/office/drawing/2014/main" xmlns="" id="{B1959B46-AC0D-4003-81F3-FCF9CBC5611B}"/>
                </a:ext>
              </a:extLst>
            </p:cNvPr>
            <p:cNvSpPr/>
            <p:nvPr/>
          </p:nvSpPr>
          <p:spPr>
            <a:xfrm>
              <a:off x="7614489" y="2812244"/>
              <a:ext cx="939882" cy="939882"/>
            </a:xfrm>
            <a:prstGeom prst="rect">
              <a:avLst/>
            </a:prstGeom>
            <a:solidFill>
              <a:srgbClr val="EE46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119" name="PA-301-301749-Download-359478">
              <a:extLst>
                <a:ext uri="{FF2B5EF4-FFF2-40B4-BE49-F238E27FC236}">
                  <a16:creationId xmlns:a16="http://schemas.microsoft.com/office/drawing/2014/main" xmlns="" id="{7A96C880-E63C-4EF0-BBDD-89FFACD6E9D4}"/>
                </a:ext>
              </a:extLst>
            </p:cNvPr>
            <p:cNvGrpSpPr/>
            <p:nvPr>
              <p:custDataLst>
                <p:tags r:id="rId1"/>
              </p:custDataLst>
            </p:nvPr>
          </p:nvGrpSpPr>
          <p:grpSpPr>
            <a:xfrm>
              <a:off x="7747422" y="3054350"/>
              <a:ext cx="647999" cy="426515"/>
              <a:chOff x="-1524698" y="24357752"/>
              <a:chExt cx="1524000" cy="1003102"/>
            </a:xfrm>
          </p:grpSpPr>
          <p:sp>
            <p:nvSpPr>
              <p:cNvPr id="120" name="PA-任意多边形: 形状 3393">
                <a:extLst>
                  <a:ext uri="{FF2B5EF4-FFF2-40B4-BE49-F238E27FC236}">
                    <a16:creationId xmlns:a16="http://schemas.microsoft.com/office/drawing/2014/main" xmlns="" id="{74BAB152-D079-4354-BA03-EE6F8FA9A2AB}"/>
                  </a:ext>
                </a:extLst>
              </p:cNvPr>
              <p:cNvSpPr/>
              <p:nvPr>
                <p:custDataLst>
                  <p:tags r:id="rId2"/>
                </p:custDataLst>
              </p:nvPr>
            </p:nvSpPr>
            <p:spPr>
              <a:xfrm>
                <a:off x="-1500331" y="24382121"/>
                <a:ext cx="1476375" cy="955477"/>
              </a:xfrm>
              <a:custGeom>
                <a:avLst/>
                <a:gdLst>
                  <a:gd name="connsiteX0" fmla="*/ 1194710 w 1476375"/>
                  <a:gd name="connsiteY0" fmla="*/ 393059 h 955476"/>
                  <a:gd name="connsiteX1" fmla="*/ 1156488 w 1476375"/>
                  <a:gd name="connsiteY1" fmla="*/ 395655 h 955476"/>
                  <a:gd name="connsiteX2" fmla="*/ 755923 w 1476375"/>
                  <a:gd name="connsiteY2" fmla="*/ 698 h 955476"/>
                  <a:gd name="connsiteX3" fmla="*/ 367505 w 1476375"/>
                  <a:gd name="connsiteY3" fmla="*/ 302831 h 955476"/>
                  <a:gd name="connsiteX4" fmla="*/ 328245 w 1476375"/>
                  <a:gd name="connsiteY4" fmla="*/ 300479 h 955476"/>
                  <a:gd name="connsiteX5" fmla="*/ 698 w 1476375"/>
                  <a:gd name="connsiteY5" fmla="*/ 628023 h 955476"/>
                  <a:gd name="connsiteX6" fmla="*/ 328245 w 1476375"/>
                  <a:gd name="connsiteY6" fmla="*/ 955567 h 955476"/>
                  <a:gd name="connsiteX7" fmla="*/ 1194710 w 1476375"/>
                  <a:gd name="connsiteY7" fmla="*/ 955567 h 955476"/>
                  <a:gd name="connsiteX8" fmla="*/ 1475968 w 1476375"/>
                  <a:gd name="connsiteY8" fmla="*/ 674312 h 955476"/>
                  <a:gd name="connsiteX9" fmla="*/ 1194710 w 1476375"/>
                  <a:gd name="connsiteY9" fmla="*/ 393059 h 95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6375" h="955476">
                    <a:moveTo>
                      <a:pt x="1194710" y="393059"/>
                    </a:moveTo>
                    <a:cubicBezTo>
                      <a:pt x="1181744" y="393059"/>
                      <a:pt x="1168987" y="393955"/>
                      <a:pt x="1156488" y="395655"/>
                    </a:cubicBezTo>
                    <a:cubicBezTo>
                      <a:pt x="1153446" y="177011"/>
                      <a:pt x="975290" y="698"/>
                      <a:pt x="755923" y="698"/>
                    </a:cubicBezTo>
                    <a:cubicBezTo>
                      <a:pt x="568653" y="698"/>
                      <a:pt x="411401" y="129199"/>
                      <a:pt x="367505" y="302831"/>
                    </a:cubicBezTo>
                    <a:cubicBezTo>
                      <a:pt x="354632" y="301292"/>
                      <a:pt x="341535" y="300479"/>
                      <a:pt x="328245" y="300479"/>
                    </a:cubicBezTo>
                    <a:cubicBezTo>
                      <a:pt x="147347" y="300479"/>
                      <a:pt x="698" y="447125"/>
                      <a:pt x="698" y="628023"/>
                    </a:cubicBezTo>
                    <a:cubicBezTo>
                      <a:pt x="698" y="808924"/>
                      <a:pt x="147347" y="955567"/>
                      <a:pt x="328245" y="955567"/>
                    </a:cubicBezTo>
                    <a:lnTo>
                      <a:pt x="1194710" y="955567"/>
                    </a:lnTo>
                    <a:cubicBezTo>
                      <a:pt x="1350045" y="955567"/>
                      <a:pt x="1475968" y="829644"/>
                      <a:pt x="1475968" y="674312"/>
                    </a:cubicBezTo>
                    <a:cubicBezTo>
                      <a:pt x="1475968" y="518980"/>
                      <a:pt x="1350045" y="393059"/>
                      <a:pt x="1194710" y="393059"/>
                    </a:cubicBezTo>
                    <a:close/>
                  </a:path>
                </a:pathLst>
              </a:custGeom>
              <a:solidFill>
                <a:schemeClr val="bg1"/>
              </a:solidFill>
              <a:ln w="297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PA-任意多边形: 形状 3394">
                <a:extLst>
                  <a:ext uri="{FF2B5EF4-FFF2-40B4-BE49-F238E27FC236}">
                    <a16:creationId xmlns:a16="http://schemas.microsoft.com/office/drawing/2014/main" xmlns="" id="{3C2C64D8-6BBB-47C7-A8A2-89334BC04F33}"/>
                  </a:ext>
                </a:extLst>
              </p:cNvPr>
              <p:cNvSpPr/>
              <p:nvPr>
                <p:custDataLst>
                  <p:tags r:id="rId3"/>
                </p:custDataLst>
              </p:nvPr>
            </p:nvSpPr>
            <p:spPr>
              <a:xfrm>
                <a:off x="-982881" y="24607375"/>
                <a:ext cx="440531" cy="583406"/>
              </a:xfrm>
              <a:custGeom>
                <a:avLst/>
                <a:gdLst>
                  <a:gd name="connsiteX0" fmla="*/ 406535 w 440531"/>
                  <a:gd name="connsiteY0" fmla="*/ 337659 h 583406"/>
                  <a:gd name="connsiteX1" fmla="*/ 353689 w 440531"/>
                  <a:gd name="connsiteY1" fmla="*/ 337659 h 583406"/>
                  <a:gd name="connsiteX2" fmla="*/ 355725 w 440531"/>
                  <a:gd name="connsiteY2" fmla="*/ 321869 h 583406"/>
                  <a:gd name="connsiteX3" fmla="*/ 355725 w 440531"/>
                  <a:gd name="connsiteY3" fmla="*/ 65670 h 583406"/>
                  <a:gd name="connsiteX4" fmla="*/ 290752 w 440531"/>
                  <a:gd name="connsiteY4" fmla="*/ 698 h 583406"/>
                  <a:gd name="connsiteX5" fmla="*/ 150982 w 440531"/>
                  <a:gd name="connsiteY5" fmla="*/ 698 h 583406"/>
                  <a:gd name="connsiteX6" fmla="*/ 86010 w 440531"/>
                  <a:gd name="connsiteY6" fmla="*/ 65670 h 583406"/>
                  <a:gd name="connsiteX7" fmla="*/ 86010 w 440531"/>
                  <a:gd name="connsiteY7" fmla="*/ 321869 h 583406"/>
                  <a:gd name="connsiteX8" fmla="*/ 88043 w 440531"/>
                  <a:gd name="connsiteY8" fmla="*/ 337659 h 583406"/>
                  <a:gd name="connsiteX9" fmla="*/ 35226 w 440531"/>
                  <a:gd name="connsiteY9" fmla="*/ 337659 h 583406"/>
                  <a:gd name="connsiteX10" fmla="*/ 13947 w 440531"/>
                  <a:gd name="connsiteY10" fmla="*/ 385746 h 583406"/>
                  <a:gd name="connsiteX11" fmla="*/ 177185 w 440531"/>
                  <a:gd name="connsiteY11" fmla="*/ 565393 h 583406"/>
                  <a:gd name="connsiteX12" fmla="*/ 264574 w 440531"/>
                  <a:gd name="connsiteY12" fmla="*/ 565393 h 583406"/>
                  <a:gd name="connsiteX13" fmla="*/ 427811 w 440531"/>
                  <a:gd name="connsiteY13" fmla="*/ 385746 h 583406"/>
                  <a:gd name="connsiteX14" fmla="*/ 406535 w 440531"/>
                  <a:gd name="connsiteY14" fmla="*/ 337659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531" h="583406">
                    <a:moveTo>
                      <a:pt x="406535" y="337659"/>
                    </a:moveTo>
                    <a:lnTo>
                      <a:pt x="353689" y="337659"/>
                    </a:lnTo>
                    <a:cubicBezTo>
                      <a:pt x="354972" y="332587"/>
                      <a:pt x="355725" y="327316"/>
                      <a:pt x="355725" y="321869"/>
                    </a:cubicBezTo>
                    <a:lnTo>
                      <a:pt x="355725" y="65670"/>
                    </a:lnTo>
                    <a:cubicBezTo>
                      <a:pt x="355725" y="29936"/>
                      <a:pt x="326486" y="698"/>
                      <a:pt x="290752" y="698"/>
                    </a:cubicBezTo>
                    <a:lnTo>
                      <a:pt x="150982" y="698"/>
                    </a:lnTo>
                    <a:cubicBezTo>
                      <a:pt x="115248" y="698"/>
                      <a:pt x="86010" y="29936"/>
                      <a:pt x="86010" y="65670"/>
                    </a:cubicBezTo>
                    <a:lnTo>
                      <a:pt x="86010" y="321869"/>
                    </a:lnTo>
                    <a:cubicBezTo>
                      <a:pt x="86010" y="327319"/>
                      <a:pt x="86763" y="332593"/>
                      <a:pt x="88043" y="337659"/>
                    </a:cubicBezTo>
                    <a:lnTo>
                      <a:pt x="35226" y="337659"/>
                    </a:lnTo>
                    <a:cubicBezTo>
                      <a:pt x="-507" y="337659"/>
                      <a:pt x="-10083" y="359299"/>
                      <a:pt x="13947" y="385746"/>
                    </a:cubicBezTo>
                    <a:lnTo>
                      <a:pt x="177185" y="565393"/>
                    </a:lnTo>
                    <a:cubicBezTo>
                      <a:pt x="201217" y="591840"/>
                      <a:pt x="240544" y="591840"/>
                      <a:pt x="264574" y="565393"/>
                    </a:cubicBezTo>
                    <a:lnTo>
                      <a:pt x="427811" y="385746"/>
                    </a:lnTo>
                    <a:cubicBezTo>
                      <a:pt x="451844" y="359299"/>
                      <a:pt x="442271" y="337659"/>
                      <a:pt x="406535" y="337659"/>
                    </a:cubicBezTo>
                    <a:close/>
                  </a:path>
                </a:pathLst>
              </a:custGeom>
              <a:solidFill>
                <a:srgbClr val="EE464C"/>
              </a:solidFill>
              <a:ln w="297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PA-任意多边形: 形状 3395">
                <a:extLst>
                  <a:ext uri="{FF2B5EF4-FFF2-40B4-BE49-F238E27FC236}">
                    <a16:creationId xmlns:a16="http://schemas.microsoft.com/office/drawing/2014/main" xmlns="" id="{6D06F3B1-CFB2-4815-ACE7-E78804685EDC}"/>
                  </a:ext>
                </a:extLst>
              </p:cNvPr>
              <p:cNvSpPr/>
              <p:nvPr>
                <p:custDataLst>
                  <p:tags r:id="rId4"/>
                </p:custDataLst>
              </p:nvPr>
            </p:nvSpPr>
            <p:spPr>
              <a:xfrm>
                <a:off x="-1524698" y="24357752"/>
                <a:ext cx="1524000" cy="1003102"/>
              </a:xfrm>
              <a:custGeom>
                <a:avLst/>
                <a:gdLst>
                  <a:gd name="connsiteX0" fmla="*/ 1219076 w 1524000"/>
                  <a:gd name="connsiteY0" fmla="*/ 1004302 h 1003101"/>
                  <a:gd name="connsiteX1" fmla="*/ 352611 w 1524000"/>
                  <a:gd name="connsiteY1" fmla="*/ 1004302 h 1003101"/>
                  <a:gd name="connsiteX2" fmla="*/ 698 w 1524000"/>
                  <a:gd name="connsiteY2" fmla="*/ 652392 h 1003101"/>
                  <a:gd name="connsiteX3" fmla="*/ 352611 w 1524000"/>
                  <a:gd name="connsiteY3" fmla="*/ 300482 h 1003101"/>
                  <a:gd name="connsiteX4" fmla="*/ 373854 w 1524000"/>
                  <a:gd name="connsiteY4" fmla="*/ 301125 h 1003101"/>
                  <a:gd name="connsiteX5" fmla="*/ 780292 w 1524000"/>
                  <a:gd name="connsiteY5" fmla="*/ 698 h 1003101"/>
                  <a:gd name="connsiteX6" fmla="*/ 1078815 w 1524000"/>
                  <a:gd name="connsiteY6" fmla="*/ 123210 h 1003101"/>
                  <a:gd name="connsiteX7" fmla="*/ 1204059 w 1524000"/>
                  <a:gd name="connsiteY7" fmla="*/ 393431 h 1003101"/>
                  <a:gd name="connsiteX8" fmla="*/ 1219082 w 1524000"/>
                  <a:gd name="connsiteY8" fmla="*/ 393062 h 1003101"/>
                  <a:gd name="connsiteX9" fmla="*/ 1524704 w 1524000"/>
                  <a:gd name="connsiteY9" fmla="*/ 698681 h 1003101"/>
                  <a:gd name="connsiteX10" fmla="*/ 1219076 w 1524000"/>
                  <a:gd name="connsiteY10" fmla="*/ 1004302 h 1003101"/>
                  <a:gd name="connsiteX11" fmla="*/ 352611 w 1524000"/>
                  <a:gd name="connsiteY11" fmla="*/ 349211 h 1003101"/>
                  <a:gd name="connsiteX12" fmla="*/ 49427 w 1524000"/>
                  <a:gd name="connsiteY12" fmla="*/ 652392 h 1003101"/>
                  <a:gd name="connsiteX13" fmla="*/ 352611 w 1524000"/>
                  <a:gd name="connsiteY13" fmla="*/ 955573 h 1003101"/>
                  <a:gd name="connsiteX14" fmla="*/ 1219076 w 1524000"/>
                  <a:gd name="connsiteY14" fmla="*/ 955573 h 1003101"/>
                  <a:gd name="connsiteX15" fmla="*/ 1475968 w 1524000"/>
                  <a:gd name="connsiteY15" fmla="*/ 698684 h 1003101"/>
                  <a:gd name="connsiteX16" fmla="*/ 1219076 w 1524000"/>
                  <a:gd name="connsiteY16" fmla="*/ 441794 h 1003101"/>
                  <a:gd name="connsiteX17" fmla="*/ 1184131 w 1524000"/>
                  <a:gd name="connsiteY17" fmla="*/ 444167 h 1003101"/>
                  <a:gd name="connsiteX18" fmla="*/ 1164953 w 1524000"/>
                  <a:gd name="connsiteY18" fmla="*/ 438485 h 1003101"/>
                  <a:gd name="connsiteX19" fmla="*/ 1156491 w 1524000"/>
                  <a:gd name="connsiteY19" fmla="*/ 420363 h 1003101"/>
                  <a:gd name="connsiteX20" fmla="*/ 1044575 w 1524000"/>
                  <a:gd name="connsiteY20" fmla="*/ 157893 h 1003101"/>
                  <a:gd name="connsiteX21" fmla="*/ 780289 w 1524000"/>
                  <a:gd name="connsiteY21" fmla="*/ 49430 h 1003101"/>
                  <a:gd name="connsiteX22" fmla="*/ 415494 w 1524000"/>
                  <a:gd name="connsiteY22" fmla="*/ 333171 h 1003101"/>
                  <a:gd name="connsiteX23" fmla="*/ 388981 w 1524000"/>
                  <a:gd name="connsiteY23" fmla="*/ 351393 h 1003101"/>
                  <a:gd name="connsiteX24" fmla="*/ 352611 w 1524000"/>
                  <a:gd name="connsiteY24" fmla="*/ 349211 h 100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0" h="1003101">
                    <a:moveTo>
                      <a:pt x="1219076" y="1004302"/>
                    </a:moveTo>
                    <a:lnTo>
                      <a:pt x="352611" y="1004302"/>
                    </a:lnTo>
                    <a:cubicBezTo>
                      <a:pt x="158566" y="1004302"/>
                      <a:pt x="698" y="846437"/>
                      <a:pt x="698" y="652392"/>
                    </a:cubicBezTo>
                    <a:cubicBezTo>
                      <a:pt x="698" y="458350"/>
                      <a:pt x="158566" y="300482"/>
                      <a:pt x="352611" y="300482"/>
                    </a:cubicBezTo>
                    <a:cubicBezTo>
                      <a:pt x="359653" y="300482"/>
                      <a:pt x="366752" y="300696"/>
                      <a:pt x="373854" y="301125"/>
                    </a:cubicBezTo>
                    <a:cubicBezTo>
                      <a:pt x="428159" y="123207"/>
                      <a:pt x="592394" y="698"/>
                      <a:pt x="780292" y="698"/>
                    </a:cubicBezTo>
                    <a:cubicBezTo>
                      <a:pt x="892762" y="698"/>
                      <a:pt x="998778" y="44209"/>
                      <a:pt x="1078815" y="123210"/>
                    </a:cubicBezTo>
                    <a:cubicBezTo>
                      <a:pt x="1152502" y="195951"/>
                      <a:pt x="1196410" y="291091"/>
                      <a:pt x="1204059" y="393431"/>
                    </a:cubicBezTo>
                    <a:cubicBezTo>
                      <a:pt x="1209078" y="393184"/>
                      <a:pt x="1214093" y="393062"/>
                      <a:pt x="1219082" y="393062"/>
                    </a:cubicBezTo>
                    <a:cubicBezTo>
                      <a:pt x="1387603" y="393062"/>
                      <a:pt x="1524704" y="530163"/>
                      <a:pt x="1524704" y="698681"/>
                    </a:cubicBezTo>
                    <a:cubicBezTo>
                      <a:pt x="1524698" y="867202"/>
                      <a:pt x="1387594" y="1004302"/>
                      <a:pt x="1219076" y="1004302"/>
                    </a:cubicBezTo>
                    <a:close/>
                    <a:moveTo>
                      <a:pt x="352611" y="349211"/>
                    </a:moveTo>
                    <a:cubicBezTo>
                      <a:pt x="185435" y="349211"/>
                      <a:pt x="49427" y="485217"/>
                      <a:pt x="49427" y="652392"/>
                    </a:cubicBezTo>
                    <a:cubicBezTo>
                      <a:pt x="49427" y="819568"/>
                      <a:pt x="185435" y="955573"/>
                      <a:pt x="352611" y="955573"/>
                    </a:cubicBezTo>
                    <a:lnTo>
                      <a:pt x="1219076" y="955573"/>
                    </a:lnTo>
                    <a:cubicBezTo>
                      <a:pt x="1360728" y="955573"/>
                      <a:pt x="1475968" y="840329"/>
                      <a:pt x="1475968" y="698684"/>
                    </a:cubicBezTo>
                    <a:cubicBezTo>
                      <a:pt x="1475968" y="557032"/>
                      <a:pt x="1360725" y="441794"/>
                      <a:pt x="1219076" y="441794"/>
                    </a:cubicBezTo>
                    <a:cubicBezTo>
                      <a:pt x="1207488" y="441794"/>
                      <a:pt x="1195731" y="442592"/>
                      <a:pt x="1184131" y="444167"/>
                    </a:cubicBezTo>
                    <a:cubicBezTo>
                      <a:pt x="1177223" y="445101"/>
                      <a:pt x="1170240" y="443036"/>
                      <a:pt x="1164953" y="438485"/>
                    </a:cubicBezTo>
                    <a:cubicBezTo>
                      <a:pt x="1159667" y="433936"/>
                      <a:pt x="1156589" y="427334"/>
                      <a:pt x="1156491" y="420363"/>
                    </a:cubicBezTo>
                    <a:cubicBezTo>
                      <a:pt x="1155107" y="320985"/>
                      <a:pt x="1115364" y="227771"/>
                      <a:pt x="1044575" y="157893"/>
                    </a:cubicBezTo>
                    <a:cubicBezTo>
                      <a:pt x="973718" y="87953"/>
                      <a:pt x="879861" y="49430"/>
                      <a:pt x="780289" y="49430"/>
                    </a:cubicBezTo>
                    <a:cubicBezTo>
                      <a:pt x="607738" y="49430"/>
                      <a:pt x="457728" y="166108"/>
                      <a:pt x="415494" y="333171"/>
                    </a:cubicBezTo>
                    <a:cubicBezTo>
                      <a:pt x="412493" y="345044"/>
                      <a:pt x="401105" y="352855"/>
                      <a:pt x="388981" y="351393"/>
                    </a:cubicBezTo>
                    <a:cubicBezTo>
                      <a:pt x="376885" y="349947"/>
                      <a:pt x="364645" y="349211"/>
                      <a:pt x="352611" y="349211"/>
                    </a:cubicBezTo>
                    <a:close/>
                  </a:path>
                </a:pathLst>
              </a:custGeom>
              <a:solidFill>
                <a:schemeClr val="bg1"/>
              </a:solidFill>
              <a:ln w="297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extLst>
      <p:ext uri="{BB962C8B-B14F-4D97-AF65-F5344CB8AC3E}">
        <p14:creationId xmlns:p14="http://schemas.microsoft.com/office/powerpoint/2010/main" val="11688717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p:tgtEl>
                                          <p:spTgt spid="110"/>
                                        </p:tgtEl>
                                        <p:attrNameLst>
                                          <p:attrName>ppt_y</p:attrName>
                                        </p:attrNameLst>
                                      </p:cBhvr>
                                      <p:tavLst>
                                        <p:tav tm="0">
                                          <p:val>
                                            <p:strVal val="#ppt_y-#ppt_h*1.125000"/>
                                          </p:val>
                                        </p:tav>
                                        <p:tav tm="100000">
                                          <p:val>
                                            <p:strVal val="#ppt_y"/>
                                          </p:val>
                                        </p:tav>
                                      </p:tavLst>
                                    </p:anim>
                                    <p:animEffect transition="in" filter="wipe(down)">
                                      <p:cBhvr>
                                        <p:cTn id="18" dur="500"/>
                                        <p:tgtEl>
                                          <p:spTgt spid="110"/>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 calcmode="lin" valueType="num">
                                      <p:cBhvr additive="base">
                                        <p:cTn id="22" dur="500"/>
                                        <p:tgtEl>
                                          <p:spTgt spid="107"/>
                                        </p:tgtEl>
                                        <p:attrNameLst>
                                          <p:attrName>ppt_y</p:attrName>
                                        </p:attrNameLst>
                                      </p:cBhvr>
                                      <p:tavLst>
                                        <p:tav tm="0">
                                          <p:val>
                                            <p:strVal val="#ppt_y-#ppt_h*1.125000"/>
                                          </p:val>
                                        </p:tav>
                                        <p:tav tm="100000">
                                          <p:val>
                                            <p:strVal val="#ppt_y"/>
                                          </p:val>
                                        </p:tav>
                                      </p:tavLst>
                                    </p:anim>
                                    <p:animEffect transition="in" filter="wipe(down)">
                                      <p:cBhvr>
                                        <p:cTn id="2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7"/>
  <p:tag name="PAMAINTYPE" val="4"/>
  <p:tag name="PATYPE" val="155"/>
  <p:tag name="PASUBTYPE" val="313"/>
  <p:tag name="RESOURCELIBID_SHAPE" val="403257"/>
  <p:tag name="RESOURCELIB_SHAPETYPE" val="4"/>
</p:tagLst>
</file>

<file path=ppt/tags/tag10.xml><?xml version="1.0" encoding="utf-8"?>
<p:tagLst xmlns:a="http://schemas.openxmlformats.org/drawingml/2006/main" xmlns:r="http://schemas.openxmlformats.org/officeDocument/2006/relationships" xmlns:p="http://schemas.openxmlformats.org/presentationml/2006/main">
  <p:tag name="PA" val="v5.2.7"/>
  <p:tag name="PAMAINTYPE" val="4"/>
  <p:tag name="PATYPE" val="150"/>
  <p:tag name="PASUBTYPE" val="151"/>
  <p:tag name="RESOURCELIBID_SHAPE" val="4053"/>
  <p:tag name="RESOURCELIB_SHAPETYPE" val="4"/>
</p:tagLst>
</file>

<file path=ppt/tags/tag11.xml><?xml version="1.0" encoding="utf-8"?>
<p:tagLst xmlns:a="http://schemas.openxmlformats.org/drawingml/2006/main" xmlns:r="http://schemas.openxmlformats.org/officeDocument/2006/relationships" xmlns:p="http://schemas.openxmlformats.org/presentationml/2006/main">
  <p:tag name="PA" val="v5.2.7"/>
  <p:tag name="PAMAINTYPE" val="4"/>
  <p:tag name="PATYPE" val="163"/>
  <p:tag name="PASUBTYPE" val="164"/>
  <p:tag name="RESOURCELIBID_SHAPE" val="284799"/>
  <p:tag name="RESOURCELIB_SHAPETYPE" val="4"/>
</p:tagLst>
</file>

<file path=ppt/tags/tag12.xml><?xml version="1.0" encoding="utf-8"?>
<p:tagLst xmlns:a="http://schemas.openxmlformats.org/drawingml/2006/main" xmlns:r="http://schemas.openxmlformats.org/officeDocument/2006/relationships" xmlns:p="http://schemas.openxmlformats.org/presentationml/2006/main">
  <p:tag name="PA" val="v5.2.7"/>
  <p:tag name="PAMAINTYPE" val="4"/>
  <p:tag name="PATYPE" val="163"/>
  <p:tag name="PASUBTYPE" val="288"/>
  <p:tag name="RESOURCELIBID_SHAPE" val="284194"/>
  <p:tag name="RESOURCELIB_SHAPETYPE" val="4"/>
</p:tagLst>
</file>

<file path=ppt/tags/tag13.xml><?xml version="1.0" encoding="utf-8"?>
<p:tagLst xmlns:a="http://schemas.openxmlformats.org/drawingml/2006/main" xmlns:r="http://schemas.openxmlformats.org/officeDocument/2006/relationships" xmlns:p="http://schemas.openxmlformats.org/presentationml/2006/main">
  <p:tag name="PA" val="v5.2.7"/>
  <p:tag name="PAMAINTYPE" val="4"/>
  <p:tag name="PATYPE" val="176"/>
  <p:tag name="PASUBTYPE" val="282"/>
  <p:tag name="RESOURCELIBID_SHAPE" val="286966"/>
  <p:tag name="RESOURCELIB_SHAPETYPE" val="4"/>
</p:tagLst>
</file>

<file path=ppt/tags/tag14.xml><?xml version="1.0" encoding="utf-8"?>
<p:tagLst xmlns:a="http://schemas.openxmlformats.org/drawingml/2006/main" xmlns:r="http://schemas.openxmlformats.org/officeDocument/2006/relationships" xmlns:p="http://schemas.openxmlformats.org/presentationml/2006/main">
  <p:tag name="PA" val="v5.2.7"/>
</p:tagLst>
</file>

<file path=ppt/tags/tag15.xml><?xml version="1.0" encoding="utf-8"?>
<p:tagLst xmlns:a="http://schemas.openxmlformats.org/drawingml/2006/main" xmlns:r="http://schemas.openxmlformats.org/officeDocument/2006/relationships" xmlns:p="http://schemas.openxmlformats.org/presentationml/2006/main">
  <p:tag name="PA" val="v5.2.7"/>
</p:tagLst>
</file>

<file path=ppt/tags/tag16.xml><?xml version="1.0" encoding="utf-8"?>
<p:tagLst xmlns:a="http://schemas.openxmlformats.org/drawingml/2006/main" xmlns:r="http://schemas.openxmlformats.org/officeDocument/2006/relationships" xmlns:p="http://schemas.openxmlformats.org/presentationml/2006/main">
  <p:tag name="PA" val="v5.2.7"/>
</p:tagLst>
</file>

<file path=ppt/tags/tag17.xml><?xml version="1.0" encoding="utf-8"?>
<p:tagLst xmlns:a="http://schemas.openxmlformats.org/drawingml/2006/main" xmlns:r="http://schemas.openxmlformats.org/officeDocument/2006/relationships" xmlns:p="http://schemas.openxmlformats.org/presentationml/2006/main">
  <p:tag name="PA" val="v5.2.7"/>
</p:tagLst>
</file>

<file path=ppt/tags/tag18.xml><?xml version="1.0" encoding="utf-8"?>
<p:tagLst xmlns:a="http://schemas.openxmlformats.org/drawingml/2006/main" xmlns:r="http://schemas.openxmlformats.org/officeDocument/2006/relationships" xmlns:p="http://schemas.openxmlformats.org/presentationml/2006/main">
  <p:tag name="PA" val="v5.2.7"/>
</p:tagLst>
</file>

<file path=ppt/tags/tag19.xml><?xml version="1.0" encoding="utf-8"?>
<p:tagLst xmlns:a="http://schemas.openxmlformats.org/drawingml/2006/main" xmlns:r="http://schemas.openxmlformats.org/officeDocument/2006/relationships" xmlns:p="http://schemas.openxmlformats.org/presentationml/2006/main">
  <p:tag name="PA" val="v5.2.7"/>
</p:tagLst>
</file>

<file path=ppt/tags/tag2.xml><?xml version="1.0" encoding="utf-8"?>
<p:tagLst xmlns:a="http://schemas.openxmlformats.org/drawingml/2006/main" xmlns:r="http://schemas.openxmlformats.org/officeDocument/2006/relationships" xmlns:p="http://schemas.openxmlformats.org/presentationml/2006/main">
  <p:tag name="PA" val="v5.2.7"/>
</p:tagLst>
</file>

<file path=ppt/tags/tag20.xml><?xml version="1.0" encoding="utf-8"?>
<p:tagLst xmlns:a="http://schemas.openxmlformats.org/drawingml/2006/main" xmlns:r="http://schemas.openxmlformats.org/officeDocument/2006/relationships" xmlns:p="http://schemas.openxmlformats.org/presentationml/2006/main">
  <p:tag name="PA" val="v5.2.7"/>
</p:tagLst>
</file>

<file path=ppt/tags/tag21.xml><?xml version="1.0" encoding="utf-8"?>
<p:tagLst xmlns:a="http://schemas.openxmlformats.org/drawingml/2006/main" xmlns:r="http://schemas.openxmlformats.org/officeDocument/2006/relationships" xmlns:p="http://schemas.openxmlformats.org/presentationml/2006/main">
  <p:tag name="PA" val="v5.2.7"/>
</p:tagLst>
</file>

<file path=ppt/tags/tag22.xml><?xml version="1.0" encoding="utf-8"?>
<p:tagLst xmlns:a="http://schemas.openxmlformats.org/drawingml/2006/main" xmlns:r="http://schemas.openxmlformats.org/officeDocument/2006/relationships" xmlns:p="http://schemas.openxmlformats.org/presentationml/2006/main">
  <p:tag name="PA" val="v5.2.7"/>
</p:tagLst>
</file>

<file path=ppt/tags/tag23.xml><?xml version="1.0" encoding="utf-8"?>
<p:tagLst xmlns:a="http://schemas.openxmlformats.org/drawingml/2006/main" xmlns:r="http://schemas.openxmlformats.org/officeDocument/2006/relationships" xmlns:p="http://schemas.openxmlformats.org/presentationml/2006/main">
  <p:tag name="PA" val="v5.2.7"/>
  <p:tag name="PAMAINTYPE" val="4"/>
  <p:tag name="PATYPE" val="176"/>
  <p:tag name="PASUBTYPE" val="285"/>
  <p:tag name="RESOURCELIBID_SHAPE" val="359478"/>
  <p:tag name="RESOURCELIB_SHAPETYPE" val="4"/>
</p:tagLst>
</file>

<file path=ppt/tags/tag24.xml><?xml version="1.0" encoding="utf-8"?>
<p:tagLst xmlns:a="http://schemas.openxmlformats.org/drawingml/2006/main" xmlns:r="http://schemas.openxmlformats.org/officeDocument/2006/relationships" xmlns:p="http://schemas.openxmlformats.org/presentationml/2006/main">
  <p:tag name="PA" val="v5.2.7"/>
</p:tagLst>
</file>

<file path=ppt/tags/tag25.xml><?xml version="1.0" encoding="utf-8"?>
<p:tagLst xmlns:a="http://schemas.openxmlformats.org/drawingml/2006/main" xmlns:r="http://schemas.openxmlformats.org/officeDocument/2006/relationships" xmlns:p="http://schemas.openxmlformats.org/presentationml/2006/main">
  <p:tag name="PA" val="v5.2.7"/>
</p:tagLst>
</file>

<file path=ppt/tags/tag26.xml><?xml version="1.0" encoding="utf-8"?>
<p:tagLst xmlns:a="http://schemas.openxmlformats.org/drawingml/2006/main" xmlns:r="http://schemas.openxmlformats.org/officeDocument/2006/relationships" xmlns:p="http://schemas.openxmlformats.org/presentationml/2006/main">
  <p:tag name="PA" val="v5.2.7"/>
</p:tagLst>
</file>

<file path=ppt/tags/tag27.xml><?xml version="1.0" encoding="utf-8"?>
<p:tagLst xmlns:a="http://schemas.openxmlformats.org/drawingml/2006/main" xmlns:r="http://schemas.openxmlformats.org/officeDocument/2006/relationships" xmlns:p="http://schemas.openxmlformats.org/presentationml/2006/main">
  <p:tag name="PA" val="v5.2.7"/>
  <p:tag name="PAMAINTYPE" val="4"/>
  <p:tag name="PATYPE" val="176"/>
  <p:tag name="PASUBTYPE" val="285"/>
  <p:tag name="RESOURCELIBID_SHAPE" val="38224"/>
  <p:tag name="RESOURCELIB_SHAPETYPE" val="4"/>
</p:tagLst>
</file>

<file path=ppt/tags/tag3.xml><?xml version="1.0" encoding="utf-8"?>
<p:tagLst xmlns:a="http://schemas.openxmlformats.org/drawingml/2006/main" xmlns:r="http://schemas.openxmlformats.org/officeDocument/2006/relationships" xmlns:p="http://schemas.openxmlformats.org/presentationml/2006/main">
  <p:tag name="PA" val="v5.2.7"/>
  <p:tag name="PAMAINTYPE" val="4"/>
  <p:tag name="PATYPE" val="163"/>
  <p:tag name="PASUBTYPE" val="164"/>
  <p:tag name="RESOURCELIBID_SHAPE" val="284944"/>
  <p:tag name="RESOURCELIB_SHAPETYPE" val="4"/>
</p:tagLst>
</file>

<file path=ppt/tags/tag4.xml><?xml version="1.0" encoding="utf-8"?>
<p:tagLst xmlns:a="http://schemas.openxmlformats.org/drawingml/2006/main" xmlns:r="http://schemas.openxmlformats.org/officeDocument/2006/relationships" xmlns:p="http://schemas.openxmlformats.org/presentationml/2006/main">
  <p:tag name="PA" val="v5.2.7"/>
</p:tagLst>
</file>

<file path=ppt/tags/tag5.xml><?xml version="1.0" encoding="utf-8"?>
<p:tagLst xmlns:a="http://schemas.openxmlformats.org/drawingml/2006/main" xmlns:r="http://schemas.openxmlformats.org/officeDocument/2006/relationships" xmlns:p="http://schemas.openxmlformats.org/presentationml/2006/main">
  <p:tag name="PA" val="v5.2.7"/>
</p:tagLst>
</file>

<file path=ppt/tags/tag6.xml><?xml version="1.0" encoding="utf-8"?>
<p:tagLst xmlns:a="http://schemas.openxmlformats.org/drawingml/2006/main" xmlns:r="http://schemas.openxmlformats.org/officeDocument/2006/relationships" xmlns:p="http://schemas.openxmlformats.org/presentationml/2006/main">
  <p:tag name="PA" val="v5.2.7"/>
</p:tagLst>
</file>

<file path=ppt/tags/tag7.xml><?xml version="1.0" encoding="utf-8"?>
<p:tagLst xmlns:a="http://schemas.openxmlformats.org/drawingml/2006/main" xmlns:r="http://schemas.openxmlformats.org/officeDocument/2006/relationships" xmlns:p="http://schemas.openxmlformats.org/presentationml/2006/main">
  <p:tag name="PA" val="v5.2.7"/>
</p:tagLst>
</file>

<file path=ppt/tags/tag8.xml><?xml version="1.0" encoding="utf-8"?>
<p:tagLst xmlns:a="http://schemas.openxmlformats.org/drawingml/2006/main" xmlns:r="http://schemas.openxmlformats.org/officeDocument/2006/relationships" xmlns:p="http://schemas.openxmlformats.org/presentationml/2006/main">
  <p:tag name="PA" val="v5.2.7"/>
</p:tagLst>
</file>

<file path=ppt/tags/tag9.xml><?xml version="1.0" encoding="utf-8"?>
<p:tagLst xmlns:a="http://schemas.openxmlformats.org/drawingml/2006/main" xmlns:r="http://schemas.openxmlformats.org/officeDocument/2006/relationships" xmlns:p="http://schemas.openxmlformats.org/presentationml/2006/main">
  <p:tag name="PA" val="v5.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3530</Words>
  <Application>Microsoft Office PowerPoint</Application>
  <PresentationFormat>宽屏</PresentationFormat>
  <Paragraphs>288</Paragraphs>
  <Slides>34</Slides>
  <Notes>19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34</vt:i4>
      </vt:variant>
    </vt:vector>
  </HeadingPairs>
  <TitlesOfParts>
    <vt:vector size="54" baseType="lpstr">
      <vt:lpstr>Aileron SemiBold</vt:lpstr>
      <vt:lpstr>Helvetica Light</vt:lpstr>
      <vt:lpstr>Kartika</vt:lpstr>
      <vt:lpstr>等线</vt:lpstr>
      <vt:lpstr>等线 Light</vt:lpstr>
      <vt:lpstr>方正姚体</vt:lpstr>
      <vt:lpstr>黑体</vt:lpstr>
      <vt:lpstr>黑体</vt:lpstr>
      <vt:lpstr>华文行楷</vt:lpstr>
      <vt:lpstr>华文中宋</vt:lpstr>
      <vt:lpstr>宋体</vt:lpstr>
      <vt:lpstr>微软雅黑</vt:lpstr>
      <vt:lpstr>Arial</vt:lpstr>
      <vt:lpstr>Calibri</vt:lpstr>
      <vt:lpstr>FuturaBookC</vt:lpstr>
      <vt:lpstr>FZZhengHeiS-DB-GB</vt:lpstr>
      <vt:lpstr>Impact</vt:lpstr>
      <vt:lpstr>Open Sans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China</cp:lastModifiedBy>
  <cp:revision>385</cp:revision>
  <dcterms:created xsi:type="dcterms:W3CDTF">2020-12-29T02:13:24Z</dcterms:created>
  <dcterms:modified xsi:type="dcterms:W3CDTF">2022-05-15T01:40:38Z</dcterms:modified>
</cp:coreProperties>
</file>