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7" r:id="rId3"/>
    <p:sldId id="296" r:id="rId4"/>
    <p:sldId id="260" r:id="rId5"/>
    <p:sldId id="282" r:id="rId6"/>
    <p:sldId id="279" r:id="rId7"/>
    <p:sldId id="261" r:id="rId8"/>
    <p:sldId id="262" r:id="rId9"/>
    <p:sldId id="299" r:id="rId10"/>
    <p:sldId id="263" r:id="rId11"/>
    <p:sldId id="284" r:id="rId12"/>
    <p:sldId id="285" r:id="rId13"/>
    <p:sldId id="269" r:id="rId14"/>
    <p:sldId id="270" r:id="rId15"/>
    <p:sldId id="271" r:id="rId16"/>
    <p:sldId id="298" r:id="rId17"/>
    <p:sldId id="273" r:id="rId18"/>
    <p:sldId id="297" r:id="rId19"/>
    <p:sldId id="274" r:id="rId20"/>
    <p:sldId id="286" r:id="rId21"/>
    <p:sldId id="275" r:id="rId22"/>
    <p:sldId id="280" r:id="rId23"/>
    <p:sldId id="276" r:id="rId24"/>
    <p:sldId id="277" r:id="rId25"/>
    <p:sldId id="278" r:id="rId26"/>
    <p:sldId id="300" r:id="rId27"/>
    <p:sldId id="301" r:id="rId28"/>
    <p:sldId id="302" r:id="rId29"/>
    <p:sldId id="303" r:id="rId30"/>
    <p:sldId id="304" r:id="rId31"/>
    <p:sldId id="306" r:id="rId32"/>
    <p:sldId id="305" r:id="rId33"/>
  </p:sldIdLst>
  <p:sldSz cx="9144000" cy="5143500" type="screen16x9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9" y="-5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CE9A-6D76-4D75-B281-182C03B77C8D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5032-86F7-4988-A726-B4F0F32521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94"/>
            <a:ext cx="9144000" cy="494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184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8593" r="12500" b="13889"/>
          <a:stretch>
            <a:fillRect/>
          </a:stretch>
        </p:blipFill>
        <p:spPr>
          <a:xfrm>
            <a:off x="285720" y="71420"/>
            <a:ext cx="8646306" cy="46434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142858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r="10072"/>
          <a:stretch>
            <a:fillRect/>
          </a:stretch>
        </p:blipFill>
        <p:spPr>
          <a:xfrm>
            <a:off x="0" y="214298"/>
            <a:ext cx="8929718" cy="4339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321453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928662" y="4393422"/>
            <a:ext cx="7858180" cy="69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板平面注写主要包括板块集中标注和板支座原位标注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609" r="6087"/>
          <a:stretch>
            <a:fillRect/>
          </a:stretch>
        </p:blipFill>
        <p:spPr bwMode="auto">
          <a:xfrm>
            <a:off x="928662" y="696502"/>
            <a:ext cx="8001056" cy="38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185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8633" r="11511"/>
          <a:stretch>
            <a:fillRect/>
          </a:stretch>
        </p:blipFill>
        <p:spPr>
          <a:xfrm>
            <a:off x="285720" y="330159"/>
            <a:ext cx="8715436" cy="46526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71406" y="428610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185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r="10156" b="8333"/>
          <a:stretch>
            <a:fillRect/>
          </a:stretch>
        </p:blipFill>
        <p:spPr>
          <a:xfrm>
            <a:off x="0" y="642925"/>
            <a:ext cx="9086662" cy="42148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750081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286380" y="1428743"/>
            <a:ext cx="2571768" cy="117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858148" y="857238"/>
            <a:ext cx="121441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第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号楼面板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812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7031" r="14843"/>
          <a:stretch>
            <a:fillRect/>
          </a:stretch>
        </p:blipFill>
        <p:spPr>
          <a:xfrm>
            <a:off x="142844" y="285734"/>
            <a:ext cx="7786710" cy="42047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285734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42844" y="4125526"/>
            <a:ext cx="9001156" cy="1017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/>
              <a:t>板厚注写为 </a:t>
            </a:r>
            <a:r>
              <a:rPr lang="en-US" altLang="zh-CN" sz="2400" dirty="0" smtClean="0"/>
              <a:t>h=xxx</a:t>
            </a:r>
            <a:r>
              <a:rPr lang="zh-CN" altLang="en-US" sz="2400" dirty="0" smtClean="0"/>
              <a:t>，例如 </a:t>
            </a:r>
            <a:r>
              <a:rPr lang="en-US" altLang="zh-CN" sz="2400" dirty="0" smtClean="0"/>
              <a:t>h=100</a:t>
            </a:r>
            <a:r>
              <a:rPr lang="zh-CN" altLang="en-US" sz="2400" dirty="0" smtClean="0"/>
              <a:t>；当悬挑板的端部改变截面厚度时，用斜线分隔根部与端部高度值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7072330" y="1071555"/>
            <a:ext cx="2071670" cy="1553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“h=100”</a:t>
            </a:r>
            <a:r>
              <a:rPr lang="zh-CN" altLang="en-US" sz="2400" dirty="0" smtClean="0"/>
              <a:t>，表示楼面板 </a:t>
            </a:r>
            <a:r>
              <a:rPr lang="en-US" altLang="zh-CN" sz="2400" dirty="0" smtClean="0"/>
              <a:t>LB1 </a:t>
            </a:r>
            <a:r>
              <a:rPr lang="zh-CN" altLang="en-US" sz="2400" dirty="0" smtClean="0"/>
              <a:t>的板厚为 </a:t>
            </a:r>
            <a:r>
              <a:rPr lang="en-US" altLang="zh-CN" sz="2400" dirty="0" smtClean="0"/>
              <a:t>100mm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854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10156" r="1562" b="12500"/>
          <a:stretch>
            <a:fillRect/>
          </a:stretch>
        </p:blipFill>
        <p:spPr>
          <a:xfrm>
            <a:off x="0" y="-1"/>
            <a:ext cx="9001156" cy="3763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3750480"/>
            <a:ext cx="9144000" cy="133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/>
              <a:t>贯通纵筋按板块的下部和上部分别注写（当板块上部不配贯通纵筋时可不注），</a:t>
            </a:r>
            <a:r>
              <a:rPr lang="en-US" altLang="zh-CN" sz="2400" dirty="0" smtClean="0"/>
              <a:t>B </a:t>
            </a:r>
            <a:r>
              <a:rPr lang="zh-CN" altLang="en-US" sz="2400" dirty="0" smtClean="0"/>
              <a:t>代表下部，</a:t>
            </a:r>
            <a:r>
              <a:rPr lang="en-US" altLang="zh-CN" sz="2400" dirty="0" smtClean="0"/>
              <a:t>T </a:t>
            </a:r>
            <a:r>
              <a:rPr lang="zh-CN" altLang="en-US" sz="2400" dirty="0" smtClean="0"/>
              <a:t>代表上部，</a:t>
            </a:r>
            <a:r>
              <a:rPr lang="en-US" altLang="zh-CN" sz="2400" dirty="0" smtClean="0"/>
              <a:t>B&amp;T </a:t>
            </a:r>
            <a:r>
              <a:rPr lang="zh-CN" altLang="en-US" sz="2400" dirty="0" smtClean="0"/>
              <a:t>代表下部与上部；</a:t>
            </a:r>
            <a:r>
              <a:rPr lang="en-US" altLang="zh-CN" sz="2400" dirty="0" smtClean="0"/>
              <a:t>X </a:t>
            </a:r>
            <a:r>
              <a:rPr lang="zh-CN" altLang="en-US" sz="2400" dirty="0" smtClean="0"/>
              <a:t>向贯通筋以 </a:t>
            </a:r>
            <a:r>
              <a:rPr lang="en-US" altLang="zh-CN" sz="2400" dirty="0" smtClean="0"/>
              <a:t>X </a:t>
            </a:r>
            <a:r>
              <a:rPr lang="zh-CN" altLang="en-US" sz="2400" dirty="0" smtClean="0"/>
              <a:t>打头，</a:t>
            </a:r>
            <a:r>
              <a:rPr lang="en-US" altLang="zh-CN" sz="2400" dirty="0" smtClean="0"/>
              <a:t>Y </a:t>
            </a:r>
            <a:r>
              <a:rPr lang="zh-CN" altLang="en-US" sz="2400" dirty="0" smtClean="0"/>
              <a:t>向贯通筋以 </a:t>
            </a:r>
            <a:r>
              <a:rPr lang="en-US" altLang="zh-CN" sz="2400" dirty="0" smtClean="0"/>
              <a:t>Y </a:t>
            </a:r>
            <a:r>
              <a:rPr lang="zh-CN" altLang="en-US" sz="2400" dirty="0" smtClean="0"/>
              <a:t>打头。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7429520" y="964397"/>
            <a:ext cx="1714480" cy="2464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 </a:t>
            </a:r>
            <a:r>
              <a:rPr lang="en-US" altLang="zh-CN" sz="2400" dirty="0" smtClean="0"/>
              <a:t>LB1 </a:t>
            </a:r>
            <a:r>
              <a:rPr lang="zh-CN" altLang="en-US" sz="2400" dirty="0" smtClean="0"/>
              <a:t>板下部配置贯通筋，</a:t>
            </a:r>
            <a:r>
              <a:rPr lang="en-US" altLang="zh-CN" sz="2400" dirty="0" smtClean="0"/>
              <a:t>X </a:t>
            </a:r>
            <a:r>
              <a:rPr lang="zh-CN" altLang="en-US" sz="2400" dirty="0" smtClean="0"/>
              <a:t>向为 </a:t>
            </a:r>
            <a:r>
              <a:rPr lang="en-US" altLang="zh-CN" sz="2400" dirty="0" smtClean="0"/>
              <a:t>C8@150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/>
              <a:t>Y </a:t>
            </a:r>
            <a:r>
              <a:rPr lang="zh-CN" altLang="en-US" sz="2400" dirty="0" smtClean="0"/>
              <a:t>向为 </a:t>
            </a:r>
            <a:r>
              <a:rPr lang="en-US" altLang="zh-CN" sz="2400" dirty="0" smtClean="0"/>
              <a:t>C8@200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972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4687" b="11111"/>
          <a:stretch>
            <a:fillRect/>
          </a:stretch>
        </p:blipFill>
        <p:spPr>
          <a:xfrm>
            <a:off x="428596" y="285735"/>
            <a:ext cx="8715404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285734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5468" b="11110"/>
          <a:stretch>
            <a:fillRect/>
          </a:stretch>
        </p:blipFill>
        <p:spPr>
          <a:xfrm>
            <a:off x="214282" y="142858"/>
            <a:ext cx="8929718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375032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382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4298"/>
            <a:ext cx="9144000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375032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0" y="3643320"/>
            <a:ext cx="9144000" cy="1500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/>
              <a:t>当贯通筋采用两种规格钢筋“隔一布一”方式时，用斜线分隔两种钢筋的直径，例如 </a:t>
            </a:r>
            <a:r>
              <a:rPr lang="en-US" altLang="zh-CN" sz="2400" dirty="0" smtClean="0"/>
              <a:t>C10/8@100</a:t>
            </a:r>
            <a:r>
              <a:rPr lang="zh-CN" altLang="en-US" sz="2400" dirty="0" smtClean="0"/>
              <a:t>，表示直径为 </a:t>
            </a:r>
            <a:r>
              <a:rPr lang="en-US" altLang="zh-CN" sz="2400" dirty="0" smtClean="0"/>
              <a:t>10mm </a:t>
            </a:r>
            <a:r>
              <a:rPr lang="zh-CN" altLang="en-US" sz="2400" dirty="0" smtClean="0"/>
              <a:t>和 </a:t>
            </a:r>
            <a:r>
              <a:rPr lang="en-US" altLang="zh-CN" sz="2400" dirty="0" smtClean="0"/>
              <a:t>8mm </a:t>
            </a:r>
            <a:r>
              <a:rPr lang="zh-CN" altLang="en-US" sz="2400" dirty="0" smtClean="0"/>
              <a:t>的钢筋，二者之间间距为 </a:t>
            </a:r>
            <a:r>
              <a:rPr lang="en-US" altLang="zh-CN" sz="2400" dirty="0" smtClean="0"/>
              <a:t>100mm</a:t>
            </a:r>
            <a:r>
              <a:rPr lang="zh-CN" altLang="en-US" sz="2400" dirty="0" smtClean="0"/>
              <a:t>，直径 </a:t>
            </a:r>
            <a:r>
              <a:rPr lang="en-US" altLang="zh-CN" sz="2400" dirty="0" smtClean="0"/>
              <a:t>10mm </a:t>
            </a:r>
            <a:r>
              <a:rPr lang="zh-CN" altLang="en-US" sz="2400" dirty="0" smtClean="0"/>
              <a:t>的钢筋间距为 </a:t>
            </a:r>
            <a:r>
              <a:rPr lang="en-US" altLang="zh-CN" sz="2400" dirty="0" smtClean="0"/>
              <a:t>200mm</a:t>
            </a:r>
            <a:r>
              <a:rPr lang="zh-CN" altLang="en-US" sz="2400" dirty="0" smtClean="0"/>
              <a:t>，直径 </a:t>
            </a:r>
            <a:r>
              <a:rPr lang="en-US" altLang="zh-CN" sz="2400" dirty="0" smtClean="0"/>
              <a:t>8mm </a:t>
            </a:r>
            <a:r>
              <a:rPr lang="zh-CN" altLang="en-US" sz="2400" dirty="0" smtClean="0"/>
              <a:t>的钢筋间距也为 </a:t>
            </a:r>
            <a:r>
              <a:rPr lang="en-US" altLang="zh-CN" sz="2400" dirty="0" smtClean="0"/>
              <a:t>200mm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800"/>
            <a:ext cx="9144000" cy="287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382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8886" r="13281" b="14930"/>
          <a:stretch>
            <a:fillRect/>
          </a:stretch>
        </p:blipFill>
        <p:spPr>
          <a:xfrm>
            <a:off x="214282" y="535767"/>
            <a:ext cx="8929718" cy="41175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750081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881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/>
          <p:nvPr/>
        </p:nvSpPr>
        <p:spPr>
          <a:xfrm>
            <a:off x="3143255" y="3053956"/>
            <a:ext cx="5643563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板平法制图规则</a:t>
            </a: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70163" y="2975372"/>
            <a:ext cx="62690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 txBox="1"/>
          <p:nvPr/>
        </p:nvSpPr>
        <p:spPr>
          <a:xfrm>
            <a:off x="5643577" y="2250281"/>
            <a:ext cx="2370625" cy="7203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3600" cap="all" dirty="0" smtClean="0">
                <a:solidFill>
                  <a:srgbClr val="F0A22E"/>
                </a:solidFill>
                <a:effectLst>
                  <a:reflection blurRad="12700" stA="48000" endA="300" endPos="550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2.1.4</a:t>
            </a:r>
            <a:endParaRPr lang="zh-CN" altLang="en-US" sz="3600" cap="all" dirty="0">
              <a:solidFill>
                <a:srgbClr val="F0A22E"/>
              </a:solidFill>
              <a:effectLst>
                <a:reflection blurRad="12700" stA="48000" endA="300" endPos="55000" dir="5400000" sy="-9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7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59"/>
            <a:ext cx="9144000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214296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57238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929058" y="285735"/>
            <a:ext cx="1714512" cy="48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示例解读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881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0" y="214296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42844" y="160720"/>
            <a:ext cx="90011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    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支座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原位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标注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zh-CN" altLang="en-US" sz="28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/>
              <a:t>        板支座原位标注的内容为：</a:t>
            </a:r>
            <a:r>
              <a:rPr lang="zh-CN" altLang="en-US" sz="2400" dirty="0" smtClean="0">
                <a:solidFill>
                  <a:srgbClr val="FF0000"/>
                </a:solidFill>
              </a:rPr>
              <a:t>支座上部非贯通纵筋和悬挑板上部受力钢筋。</a:t>
            </a:r>
          </a:p>
          <a:p>
            <a:r>
              <a:rPr lang="zh-CN" altLang="en-US" sz="2400" dirty="0" smtClean="0"/>
              <a:t>        板支座原位标注的钢筋，应在配置相同的第一跨表达，用一段垂直于板支座的中粗实线表达。线段上方注写钢筋编号、配筋值、横向连续布置的跨数，以及是否横向布置到梁的悬挑端。</a:t>
            </a:r>
          </a:p>
          <a:p>
            <a:r>
              <a:rPr lang="zh-CN" altLang="en-US" sz="2400" dirty="0" smtClean="0"/>
              <a:t>        支座上部非贯通纵筋下方注写支座一侧长度，即自支座中线向跨内的伸出长度。</a:t>
            </a:r>
          </a:p>
          <a:p>
            <a:r>
              <a:rPr lang="zh-CN" altLang="en-US" sz="2400" dirty="0" smtClean="0"/>
              <a:t>        当支座两侧对称伸出时，可仅在一侧注写。贯通全跨或全悬挑长度的可不注长度。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281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13250" r="17187" b="15200"/>
          <a:stretch>
            <a:fillRect/>
          </a:stretch>
        </p:blipFill>
        <p:spPr>
          <a:xfrm>
            <a:off x="785786" y="214297"/>
            <a:ext cx="8143932" cy="45373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321440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281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14724" r="14724" b="10870"/>
          <a:stretch>
            <a:fillRect/>
          </a:stretch>
        </p:blipFill>
        <p:spPr>
          <a:xfrm>
            <a:off x="785786" y="267876"/>
            <a:ext cx="8215370" cy="48042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-71470" y="428610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6" name="线形标注 1 5"/>
          <p:cNvSpPr/>
          <p:nvPr/>
        </p:nvSpPr>
        <p:spPr>
          <a:xfrm>
            <a:off x="4929158" y="1071553"/>
            <a:ext cx="4000560" cy="133946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该支座处钢筋为上部非贯通纵筋，编号为</a:t>
            </a:r>
            <a:r>
              <a:rPr lang="en-US" altLang="zh-CN" sz="2400" dirty="0" smtClean="0"/>
              <a:t>①</a:t>
            </a:r>
            <a:r>
              <a:rPr lang="zh-CN" altLang="en-US" sz="2400" dirty="0" smtClean="0"/>
              <a:t>，配置 </a:t>
            </a:r>
            <a:r>
              <a:rPr lang="en-US" altLang="zh-CN" sz="2400" dirty="0" smtClean="0"/>
              <a:t>C10@180</a:t>
            </a:r>
            <a:r>
              <a:rPr lang="zh-CN" altLang="en-US" sz="2400" dirty="0" smtClean="0"/>
              <a:t>，支座两侧钢筋长度对称，总长 </a:t>
            </a:r>
            <a:r>
              <a:rPr lang="en-US" altLang="zh-CN" sz="2400" dirty="0" smtClean="0"/>
              <a:t>1200mm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6688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7692" r="16026" b="2381"/>
          <a:stretch>
            <a:fillRect/>
          </a:stretch>
        </p:blipFill>
        <p:spPr>
          <a:xfrm>
            <a:off x="142849" y="160717"/>
            <a:ext cx="9019483" cy="4661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0" y="375032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071670" y="1232288"/>
            <a:ext cx="285752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 flipH="1">
            <a:off x="4152303" y="2009176"/>
            <a:ext cx="19109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97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18178" r="24855" b="8889"/>
          <a:stretch>
            <a:fillRect/>
          </a:stretch>
        </p:blipFill>
        <p:spPr>
          <a:xfrm>
            <a:off x="71406" y="71421"/>
            <a:ext cx="7500958" cy="468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0449" t="18750" r="1276" b="18750"/>
          <a:stretch>
            <a:fillRect/>
          </a:stretch>
        </p:blipFill>
        <p:spPr bwMode="auto">
          <a:xfrm>
            <a:off x="4134530" y="1714494"/>
            <a:ext cx="4938064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929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7031" b="6557"/>
          <a:stretch>
            <a:fillRect/>
          </a:stretch>
        </p:blipFill>
        <p:spPr>
          <a:xfrm>
            <a:off x="13164" y="142858"/>
            <a:ext cx="9130836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7031" b="6557"/>
          <a:stretch>
            <a:fillRect/>
          </a:stretch>
        </p:blipFill>
        <p:spPr>
          <a:xfrm>
            <a:off x="13164" y="142858"/>
            <a:ext cx="9130836" cy="4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14155"/>
          <a:stretch>
            <a:fillRect/>
          </a:stretch>
        </p:blipFill>
        <p:spPr bwMode="auto">
          <a:xfrm>
            <a:off x="785786" y="719256"/>
            <a:ext cx="7643866" cy="409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7031" b="6557"/>
          <a:stretch>
            <a:fillRect/>
          </a:stretch>
        </p:blipFill>
        <p:spPr>
          <a:xfrm>
            <a:off x="13164" y="142858"/>
            <a:ext cx="9130836" cy="4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8929" r="15990" b="37500"/>
          <a:stretch>
            <a:fillRect/>
          </a:stretch>
        </p:blipFill>
        <p:spPr bwMode="auto">
          <a:xfrm>
            <a:off x="857224" y="1000114"/>
            <a:ext cx="82153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7031" r="62554" b="67437"/>
          <a:stretch>
            <a:fillRect/>
          </a:stretch>
        </p:blipFill>
        <p:spPr>
          <a:xfrm>
            <a:off x="13164" y="142858"/>
            <a:ext cx="2987200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18107"/>
          <a:stretch>
            <a:fillRect/>
          </a:stretch>
        </p:blipFill>
        <p:spPr bwMode="auto">
          <a:xfrm>
            <a:off x="928662" y="710394"/>
            <a:ext cx="7072362" cy="434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2492" y="751201"/>
            <a:ext cx="2921508" cy="4392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734" y="928678"/>
            <a:ext cx="5815965" cy="1357322"/>
          </a:xfrm>
          <a:custGeom>
            <a:avLst/>
            <a:gdLst/>
            <a:ahLst/>
            <a:cxnLst/>
            <a:rect l="l" t="t" r="r" b="b"/>
            <a:pathLst>
              <a:path w="7754620" h="1384300">
                <a:moveTo>
                  <a:pt x="7523480" y="0"/>
                </a:moveTo>
                <a:lnTo>
                  <a:pt x="230644" y="0"/>
                </a:lnTo>
                <a:lnTo>
                  <a:pt x="184161" y="4685"/>
                </a:lnTo>
                <a:lnTo>
                  <a:pt x="140867" y="18123"/>
                </a:lnTo>
                <a:lnTo>
                  <a:pt x="101689" y="39386"/>
                </a:lnTo>
                <a:lnTo>
                  <a:pt x="67554" y="67548"/>
                </a:lnTo>
                <a:lnTo>
                  <a:pt x="39390" y="101680"/>
                </a:lnTo>
                <a:lnTo>
                  <a:pt x="18125" y="140856"/>
                </a:lnTo>
                <a:lnTo>
                  <a:pt x="4685" y="184149"/>
                </a:lnTo>
                <a:lnTo>
                  <a:pt x="0" y="230631"/>
                </a:lnTo>
                <a:lnTo>
                  <a:pt x="0" y="1153159"/>
                </a:lnTo>
                <a:lnTo>
                  <a:pt x="4685" y="1199642"/>
                </a:lnTo>
                <a:lnTo>
                  <a:pt x="18125" y="1242935"/>
                </a:lnTo>
                <a:lnTo>
                  <a:pt x="39390" y="1282111"/>
                </a:lnTo>
                <a:lnTo>
                  <a:pt x="67554" y="1316243"/>
                </a:lnTo>
                <a:lnTo>
                  <a:pt x="101689" y="1344405"/>
                </a:lnTo>
                <a:lnTo>
                  <a:pt x="140867" y="1365668"/>
                </a:lnTo>
                <a:lnTo>
                  <a:pt x="184161" y="1379106"/>
                </a:lnTo>
                <a:lnTo>
                  <a:pt x="230644" y="1383791"/>
                </a:lnTo>
                <a:lnTo>
                  <a:pt x="7523480" y="1383791"/>
                </a:lnTo>
                <a:lnTo>
                  <a:pt x="7569962" y="1379106"/>
                </a:lnTo>
                <a:lnTo>
                  <a:pt x="7613255" y="1365668"/>
                </a:lnTo>
                <a:lnTo>
                  <a:pt x="7652431" y="1344405"/>
                </a:lnTo>
                <a:lnTo>
                  <a:pt x="7686563" y="1316243"/>
                </a:lnTo>
                <a:lnTo>
                  <a:pt x="7714725" y="1282111"/>
                </a:lnTo>
                <a:lnTo>
                  <a:pt x="7735988" y="1242935"/>
                </a:lnTo>
                <a:lnTo>
                  <a:pt x="7749426" y="1199642"/>
                </a:lnTo>
                <a:lnTo>
                  <a:pt x="7754112" y="1153159"/>
                </a:lnTo>
                <a:lnTo>
                  <a:pt x="7754112" y="230631"/>
                </a:lnTo>
                <a:lnTo>
                  <a:pt x="7749426" y="184149"/>
                </a:lnTo>
                <a:lnTo>
                  <a:pt x="7735988" y="140856"/>
                </a:lnTo>
                <a:lnTo>
                  <a:pt x="7714725" y="101680"/>
                </a:lnTo>
                <a:lnTo>
                  <a:pt x="7686563" y="67548"/>
                </a:lnTo>
                <a:lnTo>
                  <a:pt x="7652431" y="39386"/>
                </a:lnTo>
                <a:lnTo>
                  <a:pt x="7613255" y="18123"/>
                </a:lnTo>
                <a:lnTo>
                  <a:pt x="7569962" y="4685"/>
                </a:lnTo>
                <a:lnTo>
                  <a:pt x="7523480" y="0"/>
                </a:lnTo>
                <a:close/>
              </a:path>
            </a:pathLst>
          </a:custGeom>
          <a:solidFill>
            <a:srgbClr val="AE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763" y="890404"/>
            <a:ext cx="5815965" cy="1395601"/>
          </a:xfrm>
          <a:custGeom>
            <a:avLst/>
            <a:gdLst/>
            <a:ahLst/>
            <a:cxnLst/>
            <a:rect l="l" t="t" r="r" b="b"/>
            <a:pathLst>
              <a:path w="7754620" h="1384300">
                <a:moveTo>
                  <a:pt x="0" y="230631"/>
                </a:moveTo>
                <a:lnTo>
                  <a:pt x="4685" y="184149"/>
                </a:lnTo>
                <a:lnTo>
                  <a:pt x="18125" y="140856"/>
                </a:lnTo>
                <a:lnTo>
                  <a:pt x="39390" y="101680"/>
                </a:lnTo>
                <a:lnTo>
                  <a:pt x="67554" y="67548"/>
                </a:lnTo>
                <a:lnTo>
                  <a:pt x="101689" y="39386"/>
                </a:lnTo>
                <a:lnTo>
                  <a:pt x="140867" y="18123"/>
                </a:lnTo>
                <a:lnTo>
                  <a:pt x="184161" y="4685"/>
                </a:lnTo>
                <a:lnTo>
                  <a:pt x="230644" y="0"/>
                </a:lnTo>
                <a:lnTo>
                  <a:pt x="7523480" y="0"/>
                </a:lnTo>
                <a:lnTo>
                  <a:pt x="7569962" y="4685"/>
                </a:lnTo>
                <a:lnTo>
                  <a:pt x="7613255" y="18123"/>
                </a:lnTo>
                <a:lnTo>
                  <a:pt x="7652431" y="39386"/>
                </a:lnTo>
                <a:lnTo>
                  <a:pt x="7686563" y="67548"/>
                </a:lnTo>
                <a:lnTo>
                  <a:pt x="7714725" y="101680"/>
                </a:lnTo>
                <a:lnTo>
                  <a:pt x="7735988" y="140856"/>
                </a:lnTo>
                <a:lnTo>
                  <a:pt x="7749426" y="184149"/>
                </a:lnTo>
                <a:lnTo>
                  <a:pt x="7754112" y="230631"/>
                </a:lnTo>
                <a:lnTo>
                  <a:pt x="7754112" y="1153159"/>
                </a:lnTo>
                <a:lnTo>
                  <a:pt x="7749426" y="1199642"/>
                </a:lnTo>
                <a:lnTo>
                  <a:pt x="7735988" y="1242935"/>
                </a:lnTo>
                <a:lnTo>
                  <a:pt x="7714725" y="1282111"/>
                </a:lnTo>
                <a:lnTo>
                  <a:pt x="7686563" y="1316243"/>
                </a:lnTo>
                <a:lnTo>
                  <a:pt x="7652431" y="1344405"/>
                </a:lnTo>
                <a:lnTo>
                  <a:pt x="7613255" y="1365668"/>
                </a:lnTo>
                <a:lnTo>
                  <a:pt x="7569962" y="1379106"/>
                </a:lnTo>
                <a:lnTo>
                  <a:pt x="7523480" y="1383791"/>
                </a:lnTo>
                <a:lnTo>
                  <a:pt x="230644" y="1383791"/>
                </a:lnTo>
                <a:lnTo>
                  <a:pt x="184161" y="1379106"/>
                </a:lnTo>
                <a:lnTo>
                  <a:pt x="140867" y="1365668"/>
                </a:lnTo>
                <a:lnTo>
                  <a:pt x="101689" y="1344405"/>
                </a:lnTo>
                <a:lnTo>
                  <a:pt x="67554" y="1316243"/>
                </a:lnTo>
                <a:lnTo>
                  <a:pt x="39390" y="1282111"/>
                </a:lnTo>
                <a:lnTo>
                  <a:pt x="18125" y="1242935"/>
                </a:lnTo>
                <a:lnTo>
                  <a:pt x="4685" y="1199642"/>
                </a:lnTo>
                <a:lnTo>
                  <a:pt x="0" y="1153159"/>
                </a:lnTo>
                <a:lnTo>
                  <a:pt x="0" y="23063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8611" y="1071552"/>
            <a:ext cx="54419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微软雅黑"/>
                <a:cs typeface="微软雅黑"/>
              </a:rPr>
              <a:t>1</a:t>
            </a:r>
            <a:r>
              <a:rPr sz="3600" dirty="0" smtClean="0">
                <a:latin typeface="微软雅黑"/>
                <a:cs typeface="微软雅黑"/>
              </a:rPr>
              <a:t>、</a:t>
            </a:r>
            <a:r>
              <a:rPr lang="zh-CN" altLang="en-US" sz="3600" dirty="0" smtClean="0">
                <a:latin typeface="微软雅黑"/>
                <a:cs typeface="微软雅黑"/>
              </a:rPr>
              <a:t>板的分类</a:t>
            </a:r>
            <a:endParaRPr sz="3600" b="1" i="1" dirty="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044" y="2846069"/>
            <a:ext cx="5887879" cy="1297317"/>
          </a:xfrm>
          <a:custGeom>
            <a:avLst/>
            <a:gdLst/>
            <a:ahLst/>
            <a:cxnLst/>
            <a:rect l="l" t="t" r="r" b="b"/>
            <a:pathLst>
              <a:path w="7850505" h="1385570">
                <a:moveTo>
                  <a:pt x="7619237" y="0"/>
                </a:moveTo>
                <a:lnTo>
                  <a:pt x="230898" y="0"/>
                </a:lnTo>
                <a:lnTo>
                  <a:pt x="184364" y="4691"/>
                </a:lnTo>
                <a:lnTo>
                  <a:pt x="141022" y="18145"/>
                </a:lnTo>
                <a:lnTo>
                  <a:pt x="101801" y="39433"/>
                </a:lnTo>
                <a:lnTo>
                  <a:pt x="67629" y="67627"/>
                </a:lnTo>
                <a:lnTo>
                  <a:pt x="39434" y="101798"/>
                </a:lnTo>
                <a:lnTo>
                  <a:pt x="18145" y="141017"/>
                </a:lnTo>
                <a:lnTo>
                  <a:pt x="4691" y="184356"/>
                </a:lnTo>
                <a:lnTo>
                  <a:pt x="0" y="230885"/>
                </a:lnTo>
                <a:lnTo>
                  <a:pt x="0" y="1154429"/>
                </a:lnTo>
                <a:lnTo>
                  <a:pt x="4691" y="1200959"/>
                </a:lnTo>
                <a:lnTo>
                  <a:pt x="18145" y="1244298"/>
                </a:lnTo>
                <a:lnTo>
                  <a:pt x="39434" y="1283517"/>
                </a:lnTo>
                <a:lnTo>
                  <a:pt x="67629" y="1317688"/>
                </a:lnTo>
                <a:lnTo>
                  <a:pt x="101801" y="1345882"/>
                </a:lnTo>
                <a:lnTo>
                  <a:pt x="141022" y="1367170"/>
                </a:lnTo>
                <a:lnTo>
                  <a:pt x="184364" y="1380624"/>
                </a:lnTo>
                <a:lnTo>
                  <a:pt x="230898" y="1385315"/>
                </a:lnTo>
                <a:lnTo>
                  <a:pt x="7619237" y="1385315"/>
                </a:lnTo>
                <a:lnTo>
                  <a:pt x="7665767" y="1380624"/>
                </a:lnTo>
                <a:lnTo>
                  <a:pt x="7709106" y="1367170"/>
                </a:lnTo>
                <a:lnTo>
                  <a:pt x="7748325" y="1345882"/>
                </a:lnTo>
                <a:lnTo>
                  <a:pt x="7782496" y="1317688"/>
                </a:lnTo>
                <a:lnTo>
                  <a:pt x="7810690" y="1283517"/>
                </a:lnTo>
                <a:lnTo>
                  <a:pt x="7831978" y="1244298"/>
                </a:lnTo>
                <a:lnTo>
                  <a:pt x="7845432" y="1200959"/>
                </a:lnTo>
                <a:lnTo>
                  <a:pt x="7850124" y="1154429"/>
                </a:lnTo>
                <a:lnTo>
                  <a:pt x="7850124" y="230885"/>
                </a:lnTo>
                <a:lnTo>
                  <a:pt x="7845432" y="184356"/>
                </a:lnTo>
                <a:lnTo>
                  <a:pt x="7831978" y="141017"/>
                </a:lnTo>
                <a:lnTo>
                  <a:pt x="7810690" y="101798"/>
                </a:lnTo>
                <a:lnTo>
                  <a:pt x="7782496" y="67627"/>
                </a:lnTo>
                <a:lnTo>
                  <a:pt x="7748325" y="39433"/>
                </a:lnTo>
                <a:lnTo>
                  <a:pt x="7709106" y="18145"/>
                </a:lnTo>
                <a:lnTo>
                  <a:pt x="7665767" y="4691"/>
                </a:lnTo>
                <a:lnTo>
                  <a:pt x="7619237" y="0"/>
                </a:lnTo>
                <a:close/>
              </a:path>
            </a:pathLst>
          </a:custGeom>
          <a:solidFill>
            <a:srgbClr val="AE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044" y="2846069"/>
            <a:ext cx="5887879" cy="1297317"/>
          </a:xfrm>
          <a:custGeom>
            <a:avLst/>
            <a:gdLst/>
            <a:ahLst/>
            <a:cxnLst/>
            <a:rect l="l" t="t" r="r" b="b"/>
            <a:pathLst>
              <a:path w="7850505" h="1385570">
                <a:moveTo>
                  <a:pt x="0" y="230885"/>
                </a:moveTo>
                <a:lnTo>
                  <a:pt x="4691" y="184356"/>
                </a:lnTo>
                <a:lnTo>
                  <a:pt x="18145" y="141017"/>
                </a:lnTo>
                <a:lnTo>
                  <a:pt x="39434" y="101798"/>
                </a:lnTo>
                <a:lnTo>
                  <a:pt x="67629" y="67627"/>
                </a:lnTo>
                <a:lnTo>
                  <a:pt x="101801" y="39433"/>
                </a:lnTo>
                <a:lnTo>
                  <a:pt x="141022" y="18145"/>
                </a:lnTo>
                <a:lnTo>
                  <a:pt x="184364" y="4691"/>
                </a:lnTo>
                <a:lnTo>
                  <a:pt x="230898" y="0"/>
                </a:lnTo>
                <a:lnTo>
                  <a:pt x="7619237" y="0"/>
                </a:lnTo>
                <a:lnTo>
                  <a:pt x="7665767" y="4691"/>
                </a:lnTo>
                <a:lnTo>
                  <a:pt x="7709106" y="18145"/>
                </a:lnTo>
                <a:lnTo>
                  <a:pt x="7748325" y="39433"/>
                </a:lnTo>
                <a:lnTo>
                  <a:pt x="7782496" y="67627"/>
                </a:lnTo>
                <a:lnTo>
                  <a:pt x="7810690" y="101798"/>
                </a:lnTo>
                <a:lnTo>
                  <a:pt x="7831978" y="141017"/>
                </a:lnTo>
                <a:lnTo>
                  <a:pt x="7845432" y="184356"/>
                </a:lnTo>
                <a:lnTo>
                  <a:pt x="7850124" y="230885"/>
                </a:lnTo>
                <a:lnTo>
                  <a:pt x="7850124" y="1154429"/>
                </a:lnTo>
                <a:lnTo>
                  <a:pt x="7845432" y="1200959"/>
                </a:lnTo>
                <a:lnTo>
                  <a:pt x="7831978" y="1244298"/>
                </a:lnTo>
                <a:lnTo>
                  <a:pt x="7810690" y="1283517"/>
                </a:lnTo>
                <a:lnTo>
                  <a:pt x="7782496" y="1317688"/>
                </a:lnTo>
                <a:lnTo>
                  <a:pt x="7748325" y="1345882"/>
                </a:lnTo>
                <a:lnTo>
                  <a:pt x="7709106" y="1367170"/>
                </a:lnTo>
                <a:lnTo>
                  <a:pt x="7665767" y="1380624"/>
                </a:lnTo>
                <a:lnTo>
                  <a:pt x="7619237" y="1385315"/>
                </a:lnTo>
                <a:lnTo>
                  <a:pt x="230898" y="1385315"/>
                </a:lnTo>
                <a:lnTo>
                  <a:pt x="184364" y="1380624"/>
                </a:lnTo>
                <a:lnTo>
                  <a:pt x="141022" y="1367170"/>
                </a:lnTo>
                <a:lnTo>
                  <a:pt x="101801" y="1345882"/>
                </a:lnTo>
                <a:lnTo>
                  <a:pt x="67629" y="1317688"/>
                </a:lnTo>
                <a:lnTo>
                  <a:pt x="39434" y="1283517"/>
                </a:lnTo>
                <a:lnTo>
                  <a:pt x="18145" y="1244298"/>
                </a:lnTo>
                <a:lnTo>
                  <a:pt x="4691" y="1200959"/>
                </a:lnTo>
                <a:lnTo>
                  <a:pt x="0" y="1154429"/>
                </a:lnTo>
                <a:lnTo>
                  <a:pt x="0" y="23088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7158" y="3000377"/>
            <a:ext cx="56623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微软雅黑"/>
                <a:cs typeface="微软雅黑"/>
              </a:rPr>
              <a:t>2</a:t>
            </a:r>
            <a:r>
              <a:rPr sz="3600" dirty="0" smtClean="0">
                <a:latin typeface="微软雅黑"/>
                <a:cs typeface="微软雅黑"/>
              </a:rPr>
              <a:t>、</a:t>
            </a:r>
            <a:r>
              <a:rPr lang="zh-CN" altLang="en-US" sz="3600" dirty="0" smtClean="0">
                <a:latin typeface="微软雅黑"/>
                <a:cs typeface="微软雅黑"/>
              </a:rPr>
              <a:t>板平面注写内容</a:t>
            </a:r>
            <a:endParaRPr sz="3600" dirty="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7031" b="6557"/>
          <a:stretch>
            <a:fillRect/>
          </a:stretch>
        </p:blipFill>
        <p:spPr>
          <a:xfrm>
            <a:off x="13164" y="71420"/>
            <a:ext cx="9130836" cy="4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b="8943"/>
          <a:stretch>
            <a:fillRect/>
          </a:stretch>
        </p:blipFill>
        <p:spPr bwMode="auto">
          <a:xfrm>
            <a:off x="1000100" y="642923"/>
            <a:ext cx="8015088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18"/>
            <a:ext cx="7429552" cy="50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929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929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85720" y="214296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4" name="圆角矩形 3"/>
          <p:cNvSpPr/>
          <p:nvPr/>
        </p:nvSpPr>
        <p:spPr>
          <a:xfrm>
            <a:off x="1643042" y="214298"/>
            <a:ext cx="1928826" cy="535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概述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28596" y="85724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 板平法施工图，系在楼面板和屋面板布置图上，采用平面注写的表达方式。分为有梁楼盖平法施工图和无梁楼盖平法施工图，这里介绍常见的有梁楼盖板平法施工图。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214414" y="203596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平法图中，板分为楼面板、屋面板、悬挑板三类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802" b="4400"/>
          <a:stretch>
            <a:fillRect/>
          </a:stretch>
        </p:blipFill>
        <p:spPr bwMode="auto">
          <a:xfrm>
            <a:off x="714348" y="2518173"/>
            <a:ext cx="7786742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85720" y="214296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4" name="圆角矩形 3"/>
          <p:cNvSpPr/>
          <p:nvPr/>
        </p:nvSpPr>
        <p:spPr>
          <a:xfrm>
            <a:off x="1643042" y="214298"/>
            <a:ext cx="1928826" cy="535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概述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28596" y="78580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 板平法施工图，系在楼面板和屋面板布置图上，采用平面注写的表达方式。分为有梁楼盖平法施工图和无梁楼盖平法施工图，这里介绍常见的有梁楼盖板平法施工图。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8"/>
            <a:ext cx="7215238" cy="321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6250"/>
          <a:stretch>
            <a:fillRect/>
          </a:stretch>
        </p:blipFill>
        <p:spPr>
          <a:xfrm>
            <a:off x="71406" y="142858"/>
            <a:ext cx="9072594" cy="43577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57158" y="4286263"/>
            <a:ext cx="8572560" cy="589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为方便表达，规定图面从左至右为 </a:t>
            </a:r>
            <a:r>
              <a:rPr lang="en-US" altLang="zh-CN" sz="2400" dirty="0" smtClean="0"/>
              <a:t>X </a:t>
            </a:r>
            <a:r>
              <a:rPr lang="zh-CN" altLang="en-US" sz="2400" dirty="0" smtClean="0"/>
              <a:t>向，从下至上为 </a:t>
            </a:r>
            <a:r>
              <a:rPr lang="en-US" altLang="zh-CN" sz="2400" dirty="0" smtClean="0"/>
              <a:t>Y </a:t>
            </a:r>
            <a:r>
              <a:rPr lang="zh-CN" altLang="en-US" sz="2400" dirty="0" smtClean="0"/>
              <a:t>向</a:t>
            </a:r>
            <a:endParaRPr lang="zh-CN" altLang="en-US" sz="2400" dirty="0"/>
          </a:p>
        </p:txBody>
      </p:sp>
      <p:sp>
        <p:nvSpPr>
          <p:cNvPr id="4" name="椭圆 3"/>
          <p:cNvSpPr/>
          <p:nvPr/>
        </p:nvSpPr>
        <p:spPr>
          <a:xfrm>
            <a:off x="71406" y="285734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6569" r="8029"/>
          <a:stretch>
            <a:fillRect/>
          </a:stretch>
        </p:blipFill>
        <p:spPr>
          <a:xfrm>
            <a:off x="142844" y="142858"/>
            <a:ext cx="8858312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714348" y="4446998"/>
            <a:ext cx="7858180" cy="53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通常把肋距 ≤</a:t>
            </a:r>
            <a:r>
              <a:rPr lang="en-US" altLang="zh-CN" sz="2400" dirty="0" smtClean="0"/>
              <a:t>1.5m </a:t>
            </a:r>
            <a:r>
              <a:rPr lang="zh-CN" altLang="en-US" sz="2400" dirty="0" smtClean="0"/>
              <a:t>的楼盖或屋盖，称为密肋楼盖或屋盖。</a:t>
            </a: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71406" y="285734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7812" r="8593" b="4166"/>
          <a:stretch>
            <a:fillRect/>
          </a:stretch>
        </p:blipFill>
        <p:spPr>
          <a:xfrm>
            <a:off x="160448" y="142860"/>
            <a:ext cx="8554961" cy="4857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椭圆 2"/>
          <p:cNvSpPr/>
          <p:nvPr/>
        </p:nvSpPr>
        <p:spPr>
          <a:xfrm>
            <a:off x="71406" y="214296"/>
            <a:ext cx="128588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7812" r="8593" b="4166"/>
          <a:stretch>
            <a:fillRect/>
          </a:stretch>
        </p:blipFill>
        <p:spPr>
          <a:xfrm>
            <a:off x="160448" y="142860"/>
            <a:ext cx="8554961" cy="48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6666" b="3286"/>
          <a:stretch>
            <a:fillRect/>
          </a:stretch>
        </p:blipFill>
        <p:spPr bwMode="auto">
          <a:xfrm>
            <a:off x="71406" y="103892"/>
            <a:ext cx="8929750" cy="49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559</Words>
  <Application>Microsoft Office PowerPoint</Application>
  <PresentationFormat>全屏显示(16:9)</PresentationFormat>
  <Paragraphs>46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cpic</dc:creator>
  <cp:lastModifiedBy>lenovo</cp:lastModifiedBy>
  <cp:revision>17</cp:revision>
  <dcterms:created xsi:type="dcterms:W3CDTF">2020-02-20T02:25:15Z</dcterms:created>
  <dcterms:modified xsi:type="dcterms:W3CDTF">2022-04-21T07:09:39Z</dcterms:modified>
</cp:coreProperties>
</file>