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notesSlides/notesSlide14.xml" ContentType="application/vnd.openxmlformats-officedocument.presentationml.notesSlide+xml"/>
  <Override PartName="/docProps/custom.xml" ContentType="application/vnd.openxmlformats-officedocument.custom-propertie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Default Extension="wdp" ContentType="image/vnd.ms-photo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6"/>
  </p:notesMasterIdLst>
  <p:sldIdLst>
    <p:sldId id="369" r:id="rId2"/>
    <p:sldId id="814" r:id="rId3"/>
    <p:sldId id="368" r:id="rId4"/>
    <p:sldId id="744" r:id="rId5"/>
    <p:sldId id="494" r:id="rId6"/>
    <p:sldId id="765" r:id="rId7"/>
    <p:sldId id="748" r:id="rId8"/>
    <p:sldId id="806" r:id="rId9"/>
    <p:sldId id="749" r:id="rId10"/>
    <p:sldId id="752" r:id="rId11"/>
    <p:sldId id="809" r:id="rId12"/>
    <p:sldId id="786" r:id="rId13"/>
    <p:sldId id="753" r:id="rId14"/>
    <p:sldId id="769" r:id="rId15"/>
    <p:sldId id="770" r:id="rId16"/>
    <p:sldId id="760" r:id="rId17"/>
    <p:sldId id="816" r:id="rId18"/>
    <p:sldId id="817" r:id="rId19"/>
    <p:sldId id="818" r:id="rId20"/>
    <p:sldId id="819" r:id="rId21"/>
    <p:sldId id="820" r:id="rId22"/>
    <p:sldId id="821" r:id="rId23"/>
    <p:sldId id="822" r:id="rId24"/>
    <p:sldId id="823" r:id="rId25"/>
    <p:sldId id="824" r:id="rId26"/>
    <p:sldId id="825" r:id="rId27"/>
    <p:sldId id="826" r:id="rId28"/>
    <p:sldId id="827" r:id="rId29"/>
    <p:sldId id="828" r:id="rId30"/>
    <p:sldId id="829" r:id="rId31"/>
    <p:sldId id="775" r:id="rId32"/>
    <p:sldId id="812" r:id="rId33"/>
    <p:sldId id="624" r:id="rId34"/>
    <p:sldId id="815" r:id="rId35"/>
  </p:sldIdLst>
  <p:sldSz cx="12192000" cy="6858000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0896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1793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82689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43586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3044825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3653790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4262755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4871720" algn="l" defTabSz="121793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866">
          <p15:clr>
            <a:srgbClr val="A4A3A4"/>
          </p15:clr>
        </p15:guide>
        <p15:guide id="2" pos="3879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69F1E"/>
    <a:srgbClr val="0099A9"/>
    <a:srgbClr val="EA5E66"/>
    <a:srgbClr val="005DA2"/>
    <a:srgbClr val="EA6103"/>
    <a:srgbClr val="D43E01"/>
    <a:srgbClr val="E8EAE9"/>
    <a:srgbClr val="FCFCFC"/>
    <a:srgbClr val="CCD0D1"/>
    <a:srgbClr val="D7D9E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227" autoAdjust="0"/>
    <p:restoredTop sz="94660"/>
  </p:normalViewPr>
  <p:slideViewPr>
    <p:cSldViewPr>
      <p:cViewPr varScale="1">
        <p:scale>
          <a:sx n="65" d="100"/>
          <a:sy n="65" d="100"/>
        </p:scale>
        <p:origin x="-756" y="-114"/>
      </p:cViewPr>
      <p:guideLst>
        <p:guide orient="horz" pos="1866"/>
        <p:guide pos="3879"/>
      </p:guideLst>
    </p:cSldViewPr>
  </p:slideViewPr>
  <p:notesTextViewPr>
    <p:cViewPr>
      <p:scale>
        <a:sx n="125" d="100"/>
        <a:sy n="125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673B58EF-4ABD-40F4-ACA4-FE81D742E6DD}" type="datetimeFigureOut">
              <a:rPr lang="zh-CN" altLang="en-US" smtClean="0"/>
              <a:pPr/>
              <a:t>2021/4/26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1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fld id="{A11FC198-2D83-4DFC-8CDD-7D23AF44D411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608965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1217930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826895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2435860" algn="l" defTabSz="1217930" rtl="0" eaLnBrk="1" latinLnBrk="0" hangingPunct="1">
      <a:defRPr sz="16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3044825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3790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2755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1720" algn="l" defTabSz="1217930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1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1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1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1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1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1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31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32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1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21F41D1-EB0D-4857-8E93-8C1C831E6153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1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1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1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1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1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1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1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1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11FC198-2D83-4DFC-8CDD-7D23AF44D411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1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flip="none" rotWithShape="1">
          <a:gsLst>
            <a:gs pos="26000">
              <a:srgbClr val="EBECF0"/>
            </a:gs>
            <a:gs pos="0">
              <a:srgbClr val="D7D9E1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685801"/>
            <a:ext cx="9855200" cy="563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09600" y="1828800"/>
            <a:ext cx="109728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1"/>
            <a:ext cx="28448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00801"/>
            <a:ext cx="38608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00801"/>
            <a:ext cx="28448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AFC326-82EC-4004-A1B4-6D7448889871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219200" y="685801"/>
            <a:ext cx="9855200" cy="563563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609600" y="1828800"/>
            <a:ext cx="53848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97600" y="1828800"/>
            <a:ext cx="5384800" cy="44958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" y="6400801"/>
            <a:ext cx="28448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ftr" sz="quarter" idx="11"/>
          </p:nvPr>
        </p:nvSpPr>
        <p:spPr>
          <a:xfrm>
            <a:off x="4165600" y="6400801"/>
            <a:ext cx="38608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7" name="Rectangle 1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8737600" y="6400801"/>
            <a:ext cx="2844800" cy="320675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087C75-B90C-4700-B183-5325F1810282}" type="slidenum">
              <a:rPr lang="zh-CN" altLang="en-US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5" y="0"/>
            <a:ext cx="12181489" cy="6858318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ctr" rtl="0" fontAlgn="base">
        <a:spcBef>
          <a:spcPct val="0"/>
        </a:spcBef>
        <a:spcAft>
          <a:spcPct val="0"/>
        </a:spcAft>
        <a:defRPr sz="59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5pPr>
      <a:lvl6pPr marL="60896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121793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826895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2435860" algn="ctr" rtl="0" fontAlgn="base">
        <a:spcBef>
          <a:spcPct val="0"/>
        </a:spcBef>
        <a:spcAft>
          <a:spcPct val="0"/>
        </a:spcAft>
        <a:defRPr sz="59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456565" indent="-4565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43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989330" indent="-380365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3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52273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2131060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740025" indent="-304800" algn="l" rtl="0" fontAlgn="base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7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334899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7955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692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5250" indent="-304800" algn="l" defTabSz="1217930" rtl="0" eaLnBrk="1" latinLnBrk="0" hangingPunct="1">
        <a:spcBef>
          <a:spcPct val="2000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896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793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626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522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419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315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2120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1085" algn="l" defTabSz="121793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6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openxmlformats.org/officeDocument/2006/relationships/image" Target="../media/image6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21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microsoft.com/office/2007/relationships/hdphoto" Target="../media/hdphoto1.wdp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islandreefjob.com/" TargetMode="Externa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6.pn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7.png"/><Relationship Id="rId4" Type="http://schemas.microsoft.com/office/2007/relationships/hdphoto" Target="../media/hdphoto1.wdp"/><Relationship Id="rId9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3.png"/><Relationship Id="rId7" Type="http://schemas.microsoft.com/office/2007/relationships/hdphoto" Target="../media/hdphoto1.wdp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14.png"/><Relationship Id="rId4" Type="http://schemas.microsoft.com/office/2007/relationships/hdphoto" Target="../media/hdphoto2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TextBox 232"/>
          <p:cNvSpPr txBox="1"/>
          <p:nvPr/>
        </p:nvSpPr>
        <p:spPr>
          <a:xfrm>
            <a:off x="2188971" y="7892451"/>
            <a:ext cx="214630" cy="100965"/>
          </a:xfrm>
          <a:prstGeom prst="rect">
            <a:avLst/>
          </a:prstGeom>
          <a:noFill/>
        </p:spPr>
        <p:txBody>
          <a:bodyPr wrap="none" lIns="81090" tIns="40545" rIns="81090" bIns="40545" rtlCol="0">
            <a:spAutoFit/>
          </a:bodyPr>
          <a:lstStyle/>
          <a:p>
            <a:r>
              <a:rPr lang="zh-CN" altLang="en-US" sz="135" dirty="0"/>
              <a:t>延迟符</a:t>
            </a:r>
          </a:p>
        </p:txBody>
      </p:sp>
      <p:sp>
        <p:nvSpPr>
          <p:cNvPr id="59" name="圆角矩形 58"/>
          <p:cNvSpPr/>
          <p:nvPr/>
        </p:nvSpPr>
        <p:spPr>
          <a:xfrm>
            <a:off x="1813499" y="2272519"/>
            <a:ext cx="8565959" cy="1207237"/>
          </a:xfrm>
          <a:prstGeom prst="roundRect">
            <a:avLst>
              <a:gd name="adj" fmla="val 50000"/>
            </a:avLst>
          </a:prstGeom>
          <a:solidFill>
            <a:srgbClr val="F3F3F3"/>
          </a:solidFill>
          <a:ln w="22225"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>
                    <a:lumMod val="95000"/>
                  </a:schemeClr>
                </a:gs>
              </a:gsLst>
              <a:lin ang="2700000" scaled="0"/>
            </a:gradFill>
          </a:ln>
          <a:effectLst>
            <a:innerShdw blurRad="76200" dist="38100" dir="16200000">
              <a:prstClr val="black">
                <a:alpha val="37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00">
              <a:solidFill>
                <a:schemeClr val="accent1">
                  <a:lumMod val="7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18" name="矩形 217"/>
          <p:cNvSpPr/>
          <p:nvPr/>
        </p:nvSpPr>
        <p:spPr>
          <a:xfrm>
            <a:off x="3298613" y="2388447"/>
            <a:ext cx="6218767" cy="1046452"/>
          </a:xfrm>
          <a:prstGeom prst="rect">
            <a:avLst/>
          </a:prstGeom>
        </p:spPr>
        <p:txBody>
          <a:bodyPr wrap="square" lIns="121936" tIns="60966" rIns="121936" bIns="60966">
            <a:spAutoFit/>
          </a:bodyPr>
          <a:lstStyle/>
          <a:p>
            <a:pPr defTabSz="124523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6000" b="1" kern="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旅游</a:t>
            </a:r>
            <a:r>
              <a:rPr lang="zh-CN" altLang="zh-CN" sz="6000" b="1" kern="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软文</a:t>
            </a:r>
            <a:r>
              <a:rPr lang="zh-CN" altLang="en-US" sz="6000" b="1" kern="0" dirty="0" smtClean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撰写</a:t>
            </a:r>
            <a:endParaRPr lang="zh-CN" altLang="zh-CN" sz="6000" b="1" kern="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25" name="TextBox 12"/>
          <p:cNvSpPr txBox="1"/>
          <p:nvPr/>
        </p:nvSpPr>
        <p:spPr>
          <a:xfrm>
            <a:off x="4246880" y="4893733"/>
            <a:ext cx="3793067" cy="5835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>
        <p:cover dir="d"/>
      </p:transition>
    </mc:Choice>
    <mc:Fallback>
      <p:transition spd="slow"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2186093" y="246803"/>
            <a:ext cx="511132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学习旅游类软文写作基本知识</a:t>
            </a:r>
            <a:endParaRPr lang="zh-CN" altLang="en-US" sz="2800" kern="0" dirty="0">
              <a:solidFill>
                <a:schemeClr val="accent6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62141" y="246583"/>
            <a:ext cx="1690085" cy="5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任务一</a:t>
            </a:r>
          </a:p>
        </p:txBody>
      </p:sp>
      <p:pic>
        <p:nvPicPr>
          <p:cNvPr id="36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5" y="858534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7" y="867907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4"/>
          <p:cNvSpPr txBox="1"/>
          <p:nvPr/>
        </p:nvSpPr>
        <p:spPr>
          <a:xfrm>
            <a:off x="1706880" y="959697"/>
            <a:ext cx="1440180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/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案例二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008207" y="985943"/>
            <a:ext cx="7614073" cy="415290"/>
          </a:xfrm>
          <a:prstGeom prst="rect">
            <a:avLst/>
          </a:prstGeom>
          <a:noFill/>
        </p:spPr>
        <p:txBody>
          <a:bodyPr vert="horz" wrap="square" lIns="0" tIns="0" rIns="0" bIns="0" numCol="1" rtlCol="0" anchor="t" anchorCtr="0" compatLnSpc="0">
            <a:spAutoFit/>
            <a:scene3d>
              <a:camera prst="orthographicFront"/>
              <a:lightRig rig="threePt" dir="t"/>
            </a:scene3d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l"/>
            <a:r>
              <a:rPr lang="zh-CN" altLang="en-US" sz="27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花海烂漫无边际——游成都双流紫颐香薰山谷</a:t>
            </a:r>
          </a:p>
        </p:txBody>
      </p:sp>
      <p:sp>
        <p:nvSpPr>
          <p:cNvPr id="6" name="TextBox 115"/>
          <p:cNvSpPr txBox="1"/>
          <p:nvPr/>
        </p:nvSpPr>
        <p:spPr>
          <a:xfrm>
            <a:off x="596900" y="1861820"/>
            <a:ext cx="10971530" cy="4570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1800" kern="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今天是父亲节，女儿带我去成都双流游紫颐香薰山谷。</a:t>
            </a: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kern="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   一下公交车，远远地便能看见香薰山谷</a:t>
            </a:r>
            <a:r>
              <a:rPr lang="en-US" sz="1800" kern="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,</a:t>
            </a:r>
            <a:r>
              <a:rPr sz="1800" kern="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“紫颐香薰山谷处，花海烂漫无边际”。紫颐香薰山谷位于成都双流太平镇，以薰衣草最为著名。今天是父亲节，香薰山谷举办活动。儿女带父亲游览，父亲可以免门票，这也算得上是父亲节送给我的福利。</a:t>
            </a: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kern="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kern="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00" kern="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kern="0" dirty="0">
                <a:solidFill>
                  <a:schemeClr val="tx1"/>
                </a:solidFill>
                <a:effectLst/>
                <a:latin typeface="楷体" panose="02010609060101010101" charset="-122"/>
                <a:ea typeface="楷体" panose="02010609060101010101" charset="-122"/>
              </a:rPr>
              <a:t>    进入景区，</a:t>
            </a:r>
            <a:r>
              <a:rPr sz="1800" kern="0" dirty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走过的地方太多，最有特色的应该是新津的花舞人间，那里的杜鹃给我留下了特别深的印象，其次是江油的爱情谷和杨家镇的香草园。</a:t>
            </a: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kern="0" dirty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    出了景区大门，我们直接乘车返回成都，女儿一直将我送到火车站，才依依作别。2016，难忘的父亲节，女儿陪我一起度过，令我特别开心快乐，也倍感幸福温暖。——选自爱游群微信公众号</a:t>
            </a:r>
            <a:r>
              <a:rPr lang="zh-CN" sz="1800" kern="0" dirty="0">
                <a:effectLst/>
                <a:latin typeface="楷体" panose="02010609060101010101" charset="-122"/>
                <a:ea typeface="楷体" panose="02010609060101010101" charset="-122"/>
                <a:sym typeface="+mn-ea"/>
              </a:rPr>
              <a:t>（有删减）</a:t>
            </a:r>
            <a:endParaRPr lang="zh-CN" sz="1800" kern="0" dirty="0">
              <a:solidFill>
                <a:schemeClr val="tx1"/>
              </a:solidFill>
              <a:effectLst/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 descr="11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170045" y="3263900"/>
            <a:ext cx="2150110" cy="1464945"/>
          </a:xfrm>
          <a:prstGeom prst="rect">
            <a:avLst/>
          </a:prstGeom>
        </p:spPr>
      </p:pic>
      <p:pic>
        <p:nvPicPr>
          <p:cNvPr id="5" name="图片 4" descr="22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38950" y="3274060"/>
            <a:ext cx="1922780" cy="1464945"/>
          </a:xfrm>
          <a:prstGeom prst="rect">
            <a:avLst/>
          </a:prstGeom>
        </p:spPr>
      </p:pic>
      <p:pic>
        <p:nvPicPr>
          <p:cNvPr id="7" name="图片 6" descr="33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9452610" y="3275330"/>
            <a:ext cx="2047875" cy="145859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>
        <p:cover dir="d"/>
      </p:transition>
    </mc:Choice>
    <mc:Fallback>
      <p:transition spd="slow"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4"/>
          <p:cNvSpPr txBox="1">
            <a:spLocks noChangeArrowheads="1"/>
          </p:cNvSpPr>
          <p:nvPr/>
        </p:nvSpPr>
        <p:spPr bwMode="auto">
          <a:xfrm>
            <a:off x="1265555" y="1973368"/>
            <a:ext cx="225552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评析</a:t>
            </a:r>
          </a:p>
        </p:txBody>
      </p:sp>
      <p:pic>
        <p:nvPicPr>
          <p:cNvPr id="100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7923" y="3674091"/>
            <a:ext cx="2953364" cy="2954031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050" y="3297732"/>
            <a:ext cx="3348635" cy="334939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组合 55"/>
          <p:cNvGrpSpPr/>
          <p:nvPr/>
        </p:nvGrpSpPr>
        <p:grpSpPr>
          <a:xfrm>
            <a:off x="1885604" y="4253035"/>
            <a:ext cx="1331551" cy="1438784"/>
            <a:chOff x="2782033" y="2877344"/>
            <a:chExt cx="571561" cy="617451"/>
          </a:xfrm>
          <a:solidFill>
            <a:schemeClr val="accent6"/>
          </a:solidFill>
        </p:grpSpPr>
        <p:sp>
          <p:nvSpPr>
            <p:cNvPr id="57" name="Freeform 884"/>
            <p:cNvSpPr>
              <a:spLocks noEditPoints="1"/>
            </p:cNvSpPr>
            <p:nvPr/>
          </p:nvSpPr>
          <p:spPr bwMode="auto">
            <a:xfrm>
              <a:off x="2946844" y="2877344"/>
              <a:ext cx="406750" cy="411147"/>
            </a:xfrm>
            <a:custGeom>
              <a:avLst/>
              <a:gdLst>
                <a:gd name="T0" fmla="*/ 90 w 174"/>
                <a:gd name="T1" fmla="*/ 14 h 176"/>
                <a:gd name="T2" fmla="*/ 90 w 174"/>
                <a:gd name="T3" fmla="*/ 0 h 176"/>
                <a:gd name="T4" fmla="*/ 80 w 174"/>
                <a:gd name="T5" fmla="*/ 0 h 176"/>
                <a:gd name="T6" fmla="*/ 80 w 174"/>
                <a:gd name="T7" fmla="*/ 14 h 176"/>
                <a:gd name="T8" fmla="*/ 0 w 174"/>
                <a:gd name="T9" fmla="*/ 14 h 176"/>
                <a:gd name="T10" fmla="*/ 0 w 174"/>
                <a:gd name="T11" fmla="*/ 40 h 176"/>
                <a:gd name="T12" fmla="*/ 9 w 174"/>
                <a:gd name="T13" fmla="*/ 40 h 176"/>
                <a:gd name="T14" fmla="*/ 9 w 174"/>
                <a:gd name="T15" fmla="*/ 138 h 176"/>
                <a:gd name="T16" fmla="*/ 70 w 174"/>
                <a:gd name="T17" fmla="*/ 138 h 176"/>
                <a:gd name="T18" fmla="*/ 33 w 174"/>
                <a:gd name="T19" fmla="*/ 168 h 176"/>
                <a:gd name="T20" fmla="*/ 39 w 174"/>
                <a:gd name="T21" fmla="*/ 176 h 176"/>
                <a:gd name="T22" fmla="*/ 86 w 174"/>
                <a:gd name="T23" fmla="*/ 138 h 176"/>
                <a:gd name="T24" fmla="*/ 86 w 174"/>
                <a:gd name="T25" fmla="*/ 138 h 176"/>
                <a:gd name="T26" fmla="*/ 133 w 174"/>
                <a:gd name="T27" fmla="*/ 176 h 176"/>
                <a:gd name="T28" fmla="*/ 140 w 174"/>
                <a:gd name="T29" fmla="*/ 168 h 176"/>
                <a:gd name="T30" fmla="*/ 102 w 174"/>
                <a:gd name="T31" fmla="*/ 138 h 176"/>
                <a:gd name="T32" fmla="*/ 164 w 174"/>
                <a:gd name="T33" fmla="*/ 138 h 176"/>
                <a:gd name="T34" fmla="*/ 164 w 174"/>
                <a:gd name="T35" fmla="*/ 40 h 176"/>
                <a:gd name="T36" fmla="*/ 174 w 174"/>
                <a:gd name="T37" fmla="*/ 40 h 176"/>
                <a:gd name="T38" fmla="*/ 174 w 174"/>
                <a:gd name="T39" fmla="*/ 14 h 176"/>
                <a:gd name="T40" fmla="*/ 90 w 174"/>
                <a:gd name="T41" fmla="*/ 14 h 176"/>
                <a:gd name="T42" fmla="*/ 154 w 174"/>
                <a:gd name="T43" fmla="*/ 128 h 176"/>
                <a:gd name="T44" fmla="*/ 19 w 174"/>
                <a:gd name="T45" fmla="*/ 128 h 176"/>
                <a:gd name="T46" fmla="*/ 19 w 174"/>
                <a:gd name="T47" fmla="*/ 40 h 176"/>
                <a:gd name="T48" fmla="*/ 154 w 174"/>
                <a:gd name="T49" fmla="*/ 40 h 176"/>
                <a:gd name="T50" fmla="*/ 154 w 174"/>
                <a:gd name="T51" fmla="*/ 128 h 176"/>
                <a:gd name="T52" fmla="*/ 51 w 174"/>
                <a:gd name="T53" fmla="*/ 105 h 176"/>
                <a:gd name="T54" fmla="*/ 51 w 174"/>
                <a:gd name="T55" fmla="*/ 79 h 176"/>
                <a:gd name="T56" fmla="*/ 77 w 174"/>
                <a:gd name="T57" fmla="*/ 79 h 176"/>
                <a:gd name="T58" fmla="*/ 51 w 174"/>
                <a:gd name="T59" fmla="*/ 53 h 176"/>
                <a:gd name="T60" fmla="*/ 25 w 174"/>
                <a:gd name="T61" fmla="*/ 79 h 176"/>
                <a:gd name="T62" fmla="*/ 51 w 174"/>
                <a:gd name="T63" fmla="*/ 105 h 176"/>
                <a:gd name="T64" fmla="*/ 59 w 174"/>
                <a:gd name="T65" fmla="*/ 112 h 176"/>
                <a:gd name="T66" fmla="*/ 85 w 174"/>
                <a:gd name="T67" fmla="*/ 86 h 176"/>
                <a:gd name="T68" fmla="*/ 59 w 174"/>
                <a:gd name="T69" fmla="*/ 86 h 176"/>
                <a:gd name="T70" fmla="*/ 59 w 174"/>
                <a:gd name="T71" fmla="*/ 112 h 176"/>
                <a:gd name="T72" fmla="*/ 138 w 174"/>
                <a:gd name="T73" fmla="*/ 59 h 176"/>
                <a:gd name="T74" fmla="*/ 105 w 174"/>
                <a:gd name="T75" fmla="*/ 59 h 176"/>
                <a:gd name="T76" fmla="*/ 105 w 174"/>
                <a:gd name="T77" fmla="*/ 69 h 176"/>
                <a:gd name="T78" fmla="*/ 138 w 174"/>
                <a:gd name="T79" fmla="*/ 69 h 176"/>
                <a:gd name="T80" fmla="*/ 138 w 174"/>
                <a:gd name="T81" fmla="*/ 59 h 176"/>
                <a:gd name="T82" fmla="*/ 138 w 174"/>
                <a:gd name="T83" fmla="*/ 77 h 176"/>
                <a:gd name="T84" fmla="*/ 105 w 174"/>
                <a:gd name="T85" fmla="*/ 77 h 176"/>
                <a:gd name="T86" fmla="*/ 105 w 174"/>
                <a:gd name="T87" fmla="*/ 87 h 176"/>
                <a:gd name="T88" fmla="*/ 138 w 174"/>
                <a:gd name="T89" fmla="*/ 87 h 176"/>
                <a:gd name="T90" fmla="*/ 138 w 174"/>
                <a:gd name="T91" fmla="*/ 77 h 176"/>
                <a:gd name="T92" fmla="*/ 138 w 174"/>
                <a:gd name="T93" fmla="*/ 96 h 176"/>
                <a:gd name="T94" fmla="*/ 105 w 174"/>
                <a:gd name="T95" fmla="*/ 96 h 176"/>
                <a:gd name="T96" fmla="*/ 105 w 174"/>
                <a:gd name="T97" fmla="*/ 106 h 176"/>
                <a:gd name="T98" fmla="*/ 138 w 174"/>
                <a:gd name="T99" fmla="*/ 106 h 176"/>
                <a:gd name="T100" fmla="*/ 138 w 174"/>
                <a:gd name="T101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4" h="176">
                  <a:moveTo>
                    <a:pt x="90" y="1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90" y="14"/>
                  </a:lnTo>
                  <a:close/>
                  <a:moveTo>
                    <a:pt x="154" y="128"/>
                  </a:moveTo>
                  <a:cubicBezTo>
                    <a:pt x="19" y="128"/>
                    <a:pt x="19" y="128"/>
                    <a:pt x="19" y="12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54" y="40"/>
                    <a:pt x="154" y="40"/>
                    <a:pt x="154" y="40"/>
                  </a:cubicBezTo>
                  <a:lnTo>
                    <a:pt x="154" y="128"/>
                  </a:lnTo>
                  <a:close/>
                  <a:moveTo>
                    <a:pt x="51" y="105"/>
                  </a:moveTo>
                  <a:cubicBezTo>
                    <a:pt x="51" y="79"/>
                    <a:pt x="51" y="79"/>
                    <a:pt x="51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65"/>
                    <a:pt x="66" y="53"/>
                    <a:pt x="51" y="53"/>
                  </a:cubicBezTo>
                  <a:cubicBezTo>
                    <a:pt x="37" y="53"/>
                    <a:pt x="25" y="65"/>
                    <a:pt x="25" y="79"/>
                  </a:cubicBezTo>
                  <a:cubicBezTo>
                    <a:pt x="25" y="94"/>
                    <a:pt x="37" y="105"/>
                    <a:pt x="51" y="105"/>
                  </a:cubicBezTo>
                  <a:close/>
                  <a:moveTo>
                    <a:pt x="59" y="112"/>
                  </a:moveTo>
                  <a:cubicBezTo>
                    <a:pt x="73" y="112"/>
                    <a:pt x="85" y="101"/>
                    <a:pt x="85" y="86"/>
                  </a:cubicBezTo>
                  <a:cubicBezTo>
                    <a:pt x="59" y="86"/>
                    <a:pt x="59" y="86"/>
                    <a:pt x="59" y="86"/>
                  </a:cubicBezTo>
                  <a:lnTo>
                    <a:pt x="59" y="112"/>
                  </a:lnTo>
                  <a:close/>
                  <a:moveTo>
                    <a:pt x="138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38" y="69"/>
                    <a:pt x="138" y="69"/>
                    <a:pt x="138" y="69"/>
                  </a:cubicBezTo>
                  <a:lnTo>
                    <a:pt x="138" y="59"/>
                  </a:lnTo>
                  <a:close/>
                  <a:moveTo>
                    <a:pt x="138" y="77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38" y="87"/>
                    <a:pt x="138" y="87"/>
                    <a:pt x="138" y="87"/>
                  </a:cubicBezTo>
                  <a:lnTo>
                    <a:pt x="138" y="77"/>
                  </a:lnTo>
                  <a:close/>
                  <a:moveTo>
                    <a:pt x="138" y="96"/>
                  </a:moveTo>
                  <a:cubicBezTo>
                    <a:pt x="105" y="96"/>
                    <a:pt x="105" y="96"/>
                    <a:pt x="105" y="9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38" y="106"/>
                    <a:pt x="138" y="106"/>
                    <a:pt x="138" y="106"/>
                  </a:cubicBezTo>
                  <a:lnTo>
                    <a:pt x="138" y="96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8" tIns="34300" rIns="68598" bIns="34300" numCol="1" anchor="t" anchorCtr="0" compatLnSpc="1"/>
            <a:lstStyle/>
            <a:p>
              <a:endParaRPr lang="zh-CN" altLang="en-US" sz="135">
                <a:solidFill>
                  <a:srgbClr val="F69F1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0"/>
            <p:cNvSpPr>
              <a:spLocks noEditPoints="1"/>
            </p:cNvSpPr>
            <p:nvPr/>
          </p:nvSpPr>
          <p:spPr bwMode="auto">
            <a:xfrm>
              <a:off x="2782033" y="2992399"/>
              <a:ext cx="317694" cy="502396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53" tIns="45726" rIns="91453" bIns="45726" numCol="1" anchor="t" anchorCtr="0" compatLnSpc="1"/>
            <a:lstStyle/>
            <a:p>
              <a:endParaRPr lang="zh-CN" altLang="en-US" sz="135">
                <a:solidFill>
                  <a:srgbClr val="F69F1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42740" y="1826895"/>
            <a:ext cx="7230110" cy="4481195"/>
            <a:chOff x="4304043" y="1286668"/>
            <a:chExt cx="79147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/>
            <p:cNvSpPr/>
            <p:nvPr/>
          </p:nvSpPr>
          <p:spPr>
            <a:xfrm>
              <a:off x="4304043" y="1286668"/>
              <a:ext cx="79147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500">
                <a:solidFill>
                  <a:srgbClr val="0070C0"/>
                </a:solidFill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351672" y="1324484"/>
              <a:ext cx="7813273" cy="268663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500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Box 115"/>
          <p:cNvSpPr txBox="1"/>
          <p:nvPr/>
        </p:nvSpPr>
        <p:spPr>
          <a:xfrm>
            <a:off x="4290060" y="2156460"/>
            <a:ext cx="6869430" cy="37395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楷体" panose="02010609060101010101" charset="-122"/>
                <a:ea typeface="楷体" panose="02010609060101010101" charset="-122"/>
              </a:rPr>
              <a:t>   </a:t>
            </a:r>
            <a:r>
              <a:rPr sz="1800" dirty="0">
                <a:latin typeface="楷体" panose="02010609060101010101" charset="-122"/>
                <a:ea typeface="楷体" panose="02010609060101010101" charset="-122"/>
              </a:rPr>
              <a:t>这篇软文</a:t>
            </a:r>
            <a:r>
              <a:rPr sz="1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以情取胜</a:t>
            </a:r>
            <a:r>
              <a:rPr sz="1800" dirty="0">
                <a:latin typeface="楷体" panose="02010609060101010101" charset="-122"/>
                <a:ea typeface="楷体" panose="02010609060101010101" charset="-122"/>
              </a:rPr>
              <a:t>，作者在开篇就交代给我们一个美好的故事：女儿带着父亲，在父亲节去旅游景点旅游。</a:t>
            </a:r>
          </a:p>
          <a:p>
            <a:pPr algn="just">
              <a:lnSpc>
                <a:spcPct val="150000"/>
              </a:lnSpc>
            </a:pPr>
            <a:r>
              <a:rPr sz="1800" dirty="0">
                <a:latin typeface="楷体" panose="02010609060101010101" charset="-122"/>
                <a:ea typeface="楷体" panose="02010609060101010101" charset="-122"/>
              </a:rPr>
              <a:t>    作者用几个全国知名的类似景点和本景区做了比较，先抑后扬。给读者一个作者的评价是非常客观的印象，点出了景区是值得游玩的地方，不同的季节有不同的风景。</a:t>
            </a:r>
          </a:p>
          <a:p>
            <a:pPr algn="just">
              <a:lnSpc>
                <a:spcPct val="150000"/>
              </a:lnSpc>
            </a:pPr>
            <a:r>
              <a:rPr sz="1800" dirty="0">
                <a:latin typeface="楷体" panose="02010609060101010101" charset="-122"/>
                <a:ea typeface="楷体" panose="02010609060101010101" charset="-122"/>
              </a:rPr>
              <a:t>    作者通篇，都是以一个游客的身份，没有过度地夸大和赞扬，宠辱不惊地带着游客体验了景区的景色，还融入了浓浓的父女之情，让读者读来不禁更加向往景区充满感情的景色。图片也很多，让读者从视觉上也得到了刺激，不禁心旷神怡。</a:t>
            </a: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2186093" y="246803"/>
            <a:ext cx="511132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学习旅游类软文写作基本知识</a:t>
            </a:r>
            <a:endParaRPr lang="zh-CN" altLang="en-US" sz="2800" kern="0" dirty="0">
              <a:solidFill>
                <a:schemeClr val="accent6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362141" y="246583"/>
            <a:ext cx="1690085" cy="5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任务一</a:t>
            </a:r>
          </a:p>
        </p:txBody>
      </p:sp>
      <p:pic>
        <p:nvPicPr>
          <p:cNvPr id="6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5" y="858534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7" y="867907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34"/>
          <p:cNvSpPr txBox="1"/>
          <p:nvPr/>
        </p:nvSpPr>
        <p:spPr>
          <a:xfrm>
            <a:off x="1706880" y="959697"/>
            <a:ext cx="1440180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/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案例二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3008207" y="985943"/>
            <a:ext cx="7614073" cy="415290"/>
          </a:xfrm>
          <a:prstGeom prst="rect">
            <a:avLst/>
          </a:prstGeom>
          <a:noFill/>
        </p:spPr>
        <p:txBody>
          <a:bodyPr vert="horz" wrap="square" lIns="0" tIns="0" rIns="0" bIns="0" numCol="1" rtlCol="0" anchor="t" anchorCtr="0" compatLnSpc="0">
            <a:spAutoFit/>
            <a:scene3d>
              <a:camera prst="orthographicFront"/>
              <a:lightRig rig="threePt" dir="t"/>
            </a:scene3d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l"/>
            <a:r>
              <a:rPr lang="zh-CN" altLang="en-US" sz="27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花海烂漫无边际——游成都双流紫颐香薰山谷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2186093" y="246803"/>
            <a:ext cx="511132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学习旅游类软文写作基本知识</a:t>
            </a:r>
            <a:endParaRPr lang="zh-CN" altLang="en-US" sz="2800" kern="0" dirty="0">
              <a:solidFill>
                <a:schemeClr val="accent6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62141" y="246583"/>
            <a:ext cx="1690085" cy="5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任务一</a:t>
            </a:r>
          </a:p>
        </p:txBody>
      </p:sp>
      <p:pic>
        <p:nvPicPr>
          <p:cNvPr id="36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5" y="858534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7" y="867907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4"/>
          <p:cNvSpPr txBox="1"/>
          <p:nvPr/>
        </p:nvSpPr>
        <p:spPr>
          <a:xfrm>
            <a:off x="1706880" y="959697"/>
            <a:ext cx="1440180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7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案例三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997200" y="980017"/>
            <a:ext cx="7614073" cy="415290"/>
          </a:xfrm>
          <a:prstGeom prst="rect">
            <a:avLst/>
          </a:prstGeom>
          <a:noFill/>
        </p:spPr>
        <p:txBody>
          <a:bodyPr vert="horz" wrap="square" lIns="0" tIns="0" rIns="0" bIns="0" numCol="1" rtlCol="0" anchor="t" anchorCtr="0" compatLnSpc="0">
            <a:spAutoFit/>
            <a:scene3d>
              <a:camera prst="orthographicFront"/>
              <a:lightRig rig="threePt" dir="t"/>
            </a:scene3d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l"/>
            <a:r>
              <a:rPr lang="zh-CN" altLang="en-US" sz="27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七彩长虹，邀您共赏梨花雪</a:t>
            </a:r>
          </a:p>
        </p:txBody>
      </p:sp>
      <p:sp>
        <p:nvSpPr>
          <p:cNvPr id="8" name="TextBox 115"/>
          <p:cNvSpPr txBox="1"/>
          <p:nvPr/>
        </p:nvSpPr>
        <p:spPr>
          <a:xfrm>
            <a:off x="2190327" y="2009352"/>
            <a:ext cx="4820920" cy="38760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65" b="1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</a:rPr>
              <a:t>初雪是期望，是告白</a:t>
            </a:r>
          </a:p>
          <a:p>
            <a:pPr algn="ctr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65" b="1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</a:rPr>
              <a:t>是走到最想见的人面前去看着Ta的眼睛</a:t>
            </a:r>
          </a:p>
          <a:p>
            <a:pPr algn="ctr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65" b="1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</a:rPr>
              <a:t>你有没有曾经幻想过，和心爱的他牵着手 </a:t>
            </a:r>
          </a:p>
          <a:p>
            <a:pPr algn="ctr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65" b="1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</a:rPr>
              <a:t>与第一场雪悄然邂逅 </a:t>
            </a:r>
          </a:p>
          <a:p>
            <a:pPr algn="ctr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65" b="1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</a:rPr>
              <a:t>看见雪花飘落在彼此的发丝</a:t>
            </a:r>
          </a:p>
          <a:p>
            <a:pPr algn="ctr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65" b="1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</a:rPr>
              <a:t>一瞬间便是白头</a:t>
            </a:r>
            <a:r>
              <a:rPr sz="1860" b="1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这里有美景、美食</a:t>
            </a:r>
            <a:endParaRPr sz="1860" b="1" kern="0" dirty="0">
              <a:solidFill>
                <a:srgbClr val="484849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60" b="1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时光荏苒，我将梨花戴在四季更替的门楣上</a:t>
            </a:r>
            <a:endParaRPr sz="1860" b="1" kern="0" dirty="0">
              <a:solidFill>
                <a:srgbClr val="484849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60" b="1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一任梨花，悠悠香</a:t>
            </a:r>
            <a:endParaRPr sz="1860" b="1" kern="0" dirty="0">
              <a:solidFill>
                <a:srgbClr val="484849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ctr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60" b="1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——选自七彩长虹微信公众号</a:t>
            </a:r>
            <a:endParaRPr sz="1865" b="1" kern="0" dirty="0">
              <a:solidFill>
                <a:srgbClr val="48484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pic>
        <p:nvPicPr>
          <p:cNvPr id="4" name="图片 3" descr="1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219440" y="19685"/>
            <a:ext cx="2582545" cy="1959610"/>
          </a:xfrm>
          <a:prstGeom prst="rect">
            <a:avLst/>
          </a:prstGeom>
        </p:spPr>
      </p:pic>
      <p:pic>
        <p:nvPicPr>
          <p:cNvPr id="5" name="图片 4" descr="2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219440" y="1970405"/>
            <a:ext cx="2582545" cy="1726565"/>
          </a:xfrm>
          <a:prstGeom prst="rect">
            <a:avLst/>
          </a:prstGeom>
        </p:spPr>
      </p:pic>
      <p:pic>
        <p:nvPicPr>
          <p:cNvPr id="6" name="图片 5" descr="3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220710" y="3655060"/>
            <a:ext cx="2580640" cy="1684020"/>
          </a:xfrm>
          <a:prstGeom prst="rect">
            <a:avLst/>
          </a:prstGeom>
        </p:spPr>
      </p:pic>
      <p:pic>
        <p:nvPicPr>
          <p:cNvPr id="7" name="图片 6" descr="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8220710" y="5290820"/>
            <a:ext cx="2583180" cy="161353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>
        <p:cover dir="d"/>
      </p:transition>
    </mc:Choice>
    <mc:Fallback>
      <p:transition spd="slow"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4"/>
          <p:cNvSpPr txBox="1">
            <a:spLocks noChangeArrowheads="1"/>
          </p:cNvSpPr>
          <p:nvPr/>
        </p:nvSpPr>
        <p:spPr bwMode="auto">
          <a:xfrm>
            <a:off x="1227243" y="1857798"/>
            <a:ext cx="225552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评析</a:t>
            </a:r>
          </a:p>
        </p:txBody>
      </p:sp>
      <p:pic>
        <p:nvPicPr>
          <p:cNvPr id="100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58" y="3558521"/>
            <a:ext cx="2953364" cy="2954031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885" y="3182162"/>
            <a:ext cx="3348635" cy="334939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组合 55"/>
          <p:cNvGrpSpPr/>
          <p:nvPr/>
        </p:nvGrpSpPr>
        <p:grpSpPr>
          <a:xfrm>
            <a:off x="1835439" y="4137465"/>
            <a:ext cx="1331551" cy="1438784"/>
            <a:chOff x="2782033" y="2877344"/>
            <a:chExt cx="571561" cy="617451"/>
          </a:xfrm>
          <a:solidFill>
            <a:schemeClr val="accent6"/>
          </a:solidFill>
        </p:grpSpPr>
        <p:sp>
          <p:nvSpPr>
            <p:cNvPr id="57" name="Freeform 884"/>
            <p:cNvSpPr>
              <a:spLocks noEditPoints="1"/>
            </p:cNvSpPr>
            <p:nvPr/>
          </p:nvSpPr>
          <p:spPr bwMode="auto">
            <a:xfrm>
              <a:off x="2946844" y="2877344"/>
              <a:ext cx="406750" cy="411147"/>
            </a:xfrm>
            <a:custGeom>
              <a:avLst/>
              <a:gdLst>
                <a:gd name="T0" fmla="*/ 90 w 174"/>
                <a:gd name="T1" fmla="*/ 14 h 176"/>
                <a:gd name="T2" fmla="*/ 90 w 174"/>
                <a:gd name="T3" fmla="*/ 0 h 176"/>
                <a:gd name="T4" fmla="*/ 80 w 174"/>
                <a:gd name="T5" fmla="*/ 0 h 176"/>
                <a:gd name="T6" fmla="*/ 80 w 174"/>
                <a:gd name="T7" fmla="*/ 14 h 176"/>
                <a:gd name="T8" fmla="*/ 0 w 174"/>
                <a:gd name="T9" fmla="*/ 14 h 176"/>
                <a:gd name="T10" fmla="*/ 0 w 174"/>
                <a:gd name="T11" fmla="*/ 40 h 176"/>
                <a:gd name="T12" fmla="*/ 9 w 174"/>
                <a:gd name="T13" fmla="*/ 40 h 176"/>
                <a:gd name="T14" fmla="*/ 9 w 174"/>
                <a:gd name="T15" fmla="*/ 138 h 176"/>
                <a:gd name="T16" fmla="*/ 70 w 174"/>
                <a:gd name="T17" fmla="*/ 138 h 176"/>
                <a:gd name="T18" fmla="*/ 33 w 174"/>
                <a:gd name="T19" fmla="*/ 168 h 176"/>
                <a:gd name="T20" fmla="*/ 39 w 174"/>
                <a:gd name="T21" fmla="*/ 176 h 176"/>
                <a:gd name="T22" fmla="*/ 86 w 174"/>
                <a:gd name="T23" fmla="*/ 138 h 176"/>
                <a:gd name="T24" fmla="*/ 86 w 174"/>
                <a:gd name="T25" fmla="*/ 138 h 176"/>
                <a:gd name="T26" fmla="*/ 133 w 174"/>
                <a:gd name="T27" fmla="*/ 176 h 176"/>
                <a:gd name="T28" fmla="*/ 140 w 174"/>
                <a:gd name="T29" fmla="*/ 168 h 176"/>
                <a:gd name="T30" fmla="*/ 102 w 174"/>
                <a:gd name="T31" fmla="*/ 138 h 176"/>
                <a:gd name="T32" fmla="*/ 164 w 174"/>
                <a:gd name="T33" fmla="*/ 138 h 176"/>
                <a:gd name="T34" fmla="*/ 164 w 174"/>
                <a:gd name="T35" fmla="*/ 40 h 176"/>
                <a:gd name="T36" fmla="*/ 174 w 174"/>
                <a:gd name="T37" fmla="*/ 40 h 176"/>
                <a:gd name="T38" fmla="*/ 174 w 174"/>
                <a:gd name="T39" fmla="*/ 14 h 176"/>
                <a:gd name="T40" fmla="*/ 90 w 174"/>
                <a:gd name="T41" fmla="*/ 14 h 176"/>
                <a:gd name="T42" fmla="*/ 154 w 174"/>
                <a:gd name="T43" fmla="*/ 128 h 176"/>
                <a:gd name="T44" fmla="*/ 19 w 174"/>
                <a:gd name="T45" fmla="*/ 128 h 176"/>
                <a:gd name="T46" fmla="*/ 19 w 174"/>
                <a:gd name="T47" fmla="*/ 40 h 176"/>
                <a:gd name="T48" fmla="*/ 154 w 174"/>
                <a:gd name="T49" fmla="*/ 40 h 176"/>
                <a:gd name="T50" fmla="*/ 154 w 174"/>
                <a:gd name="T51" fmla="*/ 128 h 176"/>
                <a:gd name="T52" fmla="*/ 51 w 174"/>
                <a:gd name="T53" fmla="*/ 105 h 176"/>
                <a:gd name="T54" fmla="*/ 51 w 174"/>
                <a:gd name="T55" fmla="*/ 79 h 176"/>
                <a:gd name="T56" fmla="*/ 77 w 174"/>
                <a:gd name="T57" fmla="*/ 79 h 176"/>
                <a:gd name="T58" fmla="*/ 51 w 174"/>
                <a:gd name="T59" fmla="*/ 53 h 176"/>
                <a:gd name="T60" fmla="*/ 25 w 174"/>
                <a:gd name="T61" fmla="*/ 79 h 176"/>
                <a:gd name="T62" fmla="*/ 51 w 174"/>
                <a:gd name="T63" fmla="*/ 105 h 176"/>
                <a:gd name="T64" fmla="*/ 59 w 174"/>
                <a:gd name="T65" fmla="*/ 112 h 176"/>
                <a:gd name="T66" fmla="*/ 85 w 174"/>
                <a:gd name="T67" fmla="*/ 86 h 176"/>
                <a:gd name="T68" fmla="*/ 59 w 174"/>
                <a:gd name="T69" fmla="*/ 86 h 176"/>
                <a:gd name="T70" fmla="*/ 59 w 174"/>
                <a:gd name="T71" fmla="*/ 112 h 176"/>
                <a:gd name="T72" fmla="*/ 138 w 174"/>
                <a:gd name="T73" fmla="*/ 59 h 176"/>
                <a:gd name="T74" fmla="*/ 105 w 174"/>
                <a:gd name="T75" fmla="*/ 59 h 176"/>
                <a:gd name="T76" fmla="*/ 105 w 174"/>
                <a:gd name="T77" fmla="*/ 69 h 176"/>
                <a:gd name="T78" fmla="*/ 138 w 174"/>
                <a:gd name="T79" fmla="*/ 69 h 176"/>
                <a:gd name="T80" fmla="*/ 138 w 174"/>
                <a:gd name="T81" fmla="*/ 59 h 176"/>
                <a:gd name="T82" fmla="*/ 138 w 174"/>
                <a:gd name="T83" fmla="*/ 77 h 176"/>
                <a:gd name="T84" fmla="*/ 105 w 174"/>
                <a:gd name="T85" fmla="*/ 77 h 176"/>
                <a:gd name="T86" fmla="*/ 105 w 174"/>
                <a:gd name="T87" fmla="*/ 87 h 176"/>
                <a:gd name="T88" fmla="*/ 138 w 174"/>
                <a:gd name="T89" fmla="*/ 87 h 176"/>
                <a:gd name="T90" fmla="*/ 138 w 174"/>
                <a:gd name="T91" fmla="*/ 77 h 176"/>
                <a:gd name="T92" fmla="*/ 138 w 174"/>
                <a:gd name="T93" fmla="*/ 96 h 176"/>
                <a:gd name="T94" fmla="*/ 105 w 174"/>
                <a:gd name="T95" fmla="*/ 96 h 176"/>
                <a:gd name="T96" fmla="*/ 105 w 174"/>
                <a:gd name="T97" fmla="*/ 106 h 176"/>
                <a:gd name="T98" fmla="*/ 138 w 174"/>
                <a:gd name="T99" fmla="*/ 106 h 176"/>
                <a:gd name="T100" fmla="*/ 138 w 174"/>
                <a:gd name="T101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4" h="176">
                  <a:moveTo>
                    <a:pt x="90" y="1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90" y="14"/>
                  </a:lnTo>
                  <a:close/>
                  <a:moveTo>
                    <a:pt x="154" y="128"/>
                  </a:moveTo>
                  <a:cubicBezTo>
                    <a:pt x="19" y="128"/>
                    <a:pt x="19" y="128"/>
                    <a:pt x="19" y="12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54" y="40"/>
                    <a:pt x="154" y="40"/>
                    <a:pt x="154" y="40"/>
                  </a:cubicBezTo>
                  <a:lnTo>
                    <a:pt x="154" y="128"/>
                  </a:lnTo>
                  <a:close/>
                  <a:moveTo>
                    <a:pt x="51" y="105"/>
                  </a:moveTo>
                  <a:cubicBezTo>
                    <a:pt x="51" y="79"/>
                    <a:pt x="51" y="79"/>
                    <a:pt x="51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65"/>
                    <a:pt x="66" y="53"/>
                    <a:pt x="51" y="53"/>
                  </a:cubicBezTo>
                  <a:cubicBezTo>
                    <a:pt x="37" y="53"/>
                    <a:pt x="25" y="65"/>
                    <a:pt x="25" y="79"/>
                  </a:cubicBezTo>
                  <a:cubicBezTo>
                    <a:pt x="25" y="94"/>
                    <a:pt x="37" y="105"/>
                    <a:pt x="51" y="105"/>
                  </a:cubicBezTo>
                  <a:close/>
                  <a:moveTo>
                    <a:pt x="59" y="112"/>
                  </a:moveTo>
                  <a:cubicBezTo>
                    <a:pt x="73" y="112"/>
                    <a:pt x="85" y="101"/>
                    <a:pt x="85" y="86"/>
                  </a:cubicBezTo>
                  <a:cubicBezTo>
                    <a:pt x="59" y="86"/>
                    <a:pt x="59" y="86"/>
                    <a:pt x="59" y="86"/>
                  </a:cubicBezTo>
                  <a:lnTo>
                    <a:pt x="59" y="112"/>
                  </a:lnTo>
                  <a:close/>
                  <a:moveTo>
                    <a:pt x="138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38" y="69"/>
                    <a:pt x="138" y="69"/>
                    <a:pt x="138" y="69"/>
                  </a:cubicBezTo>
                  <a:lnTo>
                    <a:pt x="138" y="59"/>
                  </a:lnTo>
                  <a:close/>
                  <a:moveTo>
                    <a:pt x="138" y="77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38" y="87"/>
                    <a:pt x="138" y="87"/>
                    <a:pt x="138" y="87"/>
                  </a:cubicBezTo>
                  <a:lnTo>
                    <a:pt x="138" y="77"/>
                  </a:lnTo>
                  <a:close/>
                  <a:moveTo>
                    <a:pt x="138" y="96"/>
                  </a:moveTo>
                  <a:cubicBezTo>
                    <a:pt x="105" y="96"/>
                    <a:pt x="105" y="96"/>
                    <a:pt x="105" y="9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38" y="106"/>
                    <a:pt x="138" y="106"/>
                    <a:pt x="138" y="106"/>
                  </a:cubicBezTo>
                  <a:lnTo>
                    <a:pt x="138" y="96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8" tIns="34300" rIns="68598" bIns="34300" numCol="1" anchor="t" anchorCtr="0" compatLnSpc="1"/>
            <a:lstStyle/>
            <a:p>
              <a:endParaRPr lang="zh-CN" altLang="en-US" sz="135">
                <a:solidFill>
                  <a:srgbClr val="F69F1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0"/>
            <p:cNvSpPr>
              <a:spLocks noEditPoints="1"/>
            </p:cNvSpPr>
            <p:nvPr/>
          </p:nvSpPr>
          <p:spPr bwMode="auto">
            <a:xfrm>
              <a:off x="2782033" y="2992399"/>
              <a:ext cx="317694" cy="502396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53" tIns="45726" rIns="91453" bIns="45726" numCol="1" anchor="t" anchorCtr="0" compatLnSpc="1"/>
            <a:lstStyle/>
            <a:p>
              <a:endParaRPr lang="zh-CN" altLang="en-US" sz="135">
                <a:solidFill>
                  <a:srgbClr val="F69F1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192905" y="1826895"/>
            <a:ext cx="7108190" cy="4452620"/>
            <a:chOff x="4304043" y="1286668"/>
            <a:chExt cx="79147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/>
            <p:cNvSpPr/>
            <p:nvPr/>
          </p:nvSpPr>
          <p:spPr>
            <a:xfrm>
              <a:off x="4304043" y="1286668"/>
              <a:ext cx="79147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500">
                <a:solidFill>
                  <a:srgbClr val="0070C0"/>
                </a:solidFill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351672" y="1324484"/>
              <a:ext cx="7813273" cy="268663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500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Box 115"/>
          <p:cNvSpPr txBox="1"/>
          <p:nvPr/>
        </p:nvSpPr>
        <p:spPr>
          <a:xfrm>
            <a:off x="4331970" y="2251710"/>
            <a:ext cx="6714490" cy="37007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65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1865" dirty="0">
                <a:latin typeface="楷体" panose="02010609060101010101" charset="-122"/>
                <a:ea typeface="楷体" panose="02010609060101010101" charset="-122"/>
              </a:rPr>
              <a:t>这篇软文，在开篇就提到了雪。众所周知，我国的南方，是很难见得到雪花的，这怎么能不</a:t>
            </a:r>
            <a:r>
              <a:rPr sz="213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引起读者强烈的好奇心</a:t>
            </a:r>
            <a:r>
              <a:rPr sz="1865" dirty="0">
                <a:latin typeface="楷体" panose="02010609060101010101" charset="-122"/>
                <a:ea typeface="楷体" panose="02010609060101010101" charset="-122"/>
              </a:rPr>
              <a:t>呢？</a:t>
            </a:r>
          </a:p>
          <a:p>
            <a:pPr algn="just">
              <a:lnSpc>
                <a:spcPct val="150000"/>
              </a:lnSpc>
            </a:pPr>
            <a:r>
              <a:rPr sz="1865" dirty="0">
                <a:latin typeface="楷体" panose="02010609060101010101" charset="-122"/>
                <a:ea typeface="楷体" panose="02010609060101010101" charset="-122"/>
              </a:rPr>
              <a:t>    作者用</a:t>
            </a:r>
            <a:r>
              <a:rPr sz="213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诗词和图片</a:t>
            </a:r>
            <a:r>
              <a:rPr sz="1865" dirty="0">
                <a:latin typeface="楷体" panose="02010609060101010101" charset="-122"/>
                <a:ea typeface="楷体" panose="02010609060101010101" charset="-122"/>
              </a:rPr>
              <a:t>，让读者领略了四月梨花雪的盛景。诗词激发了读者的想象力，图片直接冲击了读者的视觉神经。</a:t>
            </a:r>
          </a:p>
          <a:p>
            <a:pPr algn="just">
              <a:lnSpc>
                <a:spcPct val="150000"/>
              </a:lnSpc>
            </a:pPr>
            <a:r>
              <a:rPr sz="1865" dirty="0">
                <a:latin typeface="楷体" panose="02010609060101010101" charset="-122"/>
                <a:ea typeface="楷体" panose="02010609060101010101" charset="-122"/>
              </a:rPr>
              <a:t>    除了满足读者赏盛的感情，这里还提供美食。纯天然的</a:t>
            </a:r>
            <a:r>
              <a:rPr sz="2135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美食</a:t>
            </a:r>
            <a:r>
              <a:rPr sz="1865" dirty="0">
                <a:latin typeface="楷体" panose="02010609060101010101" charset="-122"/>
                <a:ea typeface="楷体" panose="02010609060101010101" charset="-122"/>
              </a:rPr>
              <a:t>可以刺激任何游客的味蕾，觉得不虚此行。作者用大量唯美的图片，配上极其煽情的文字，相信此文的读者都不会放弃到高田坑一游了。</a:t>
            </a:r>
          </a:p>
        </p:txBody>
      </p:sp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2186093" y="246803"/>
            <a:ext cx="511132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学习旅游类软文写作基本知识</a:t>
            </a:r>
            <a:endParaRPr lang="zh-CN" altLang="en-US" sz="2800" kern="0" dirty="0">
              <a:solidFill>
                <a:schemeClr val="accent6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2141" y="246583"/>
            <a:ext cx="1690085" cy="5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任务一</a:t>
            </a:r>
          </a:p>
        </p:txBody>
      </p:sp>
      <p:pic>
        <p:nvPicPr>
          <p:cNvPr id="36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5" y="858534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7" y="867907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4"/>
          <p:cNvSpPr txBox="1"/>
          <p:nvPr/>
        </p:nvSpPr>
        <p:spPr>
          <a:xfrm>
            <a:off x="1706880" y="959697"/>
            <a:ext cx="1440180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700" b="1" dirty="0"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案例三</a:t>
            </a: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997200" y="980017"/>
            <a:ext cx="4300220" cy="415290"/>
          </a:xfrm>
          <a:prstGeom prst="rect">
            <a:avLst/>
          </a:prstGeom>
          <a:noFill/>
        </p:spPr>
        <p:txBody>
          <a:bodyPr vert="horz" wrap="square" lIns="0" tIns="0" rIns="0" bIns="0" numCol="1" rtlCol="0" anchor="t" anchorCtr="0" compatLnSpc="0">
            <a:spAutoFit/>
            <a:scene3d>
              <a:camera prst="orthographicFront"/>
              <a:lightRig rig="threePt" dir="t"/>
            </a:scene3d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l"/>
            <a:r>
              <a:rPr lang="zh-CN" altLang="en-US" sz="27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七彩长虹，邀您共赏梨花雪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2186093" y="246803"/>
            <a:ext cx="511132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学习旅游类软文写作基本知识</a:t>
            </a:r>
            <a:endParaRPr lang="zh-CN" altLang="en-US" sz="2800" kern="0" dirty="0">
              <a:solidFill>
                <a:schemeClr val="accent6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62141" y="246583"/>
            <a:ext cx="1690085" cy="5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任务一</a:t>
            </a:r>
          </a:p>
        </p:txBody>
      </p:sp>
      <p:pic>
        <p:nvPicPr>
          <p:cNvPr id="36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5" y="858534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7" y="867907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4"/>
          <p:cNvSpPr txBox="1"/>
          <p:nvPr/>
        </p:nvSpPr>
        <p:spPr>
          <a:xfrm>
            <a:off x="1706880" y="959697"/>
            <a:ext cx="1440180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/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案例四</a:t>
            </a:r>
          </a:p>
        </p:txBody>
      </p:sp>
      <p:sp>
        <p:nvSpPr>
          <p:cNvPr id="14" name="TextBox 115"/>
          <p:cNvSpPr txBox="1"/>
          <p:nvPr/>
        </p:nvSpPr>
        <p:spPr>
          <a:xfrm>
            <a:off x="5113655" y="1803400"/>
            <a:ext cx="6218555" cy="3323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去年国庆,我曾问过一个即将自驾的朋友：“自己开车去？”他乐呵呵地说：“对啊，不受你们的鸟气了。”</a:t>
            </a: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晚上突然接到他的电话：“老兄，赶紧帮我定三个房间，中山路边靠轮渡码头、300元以内、三星级以上。”回来之后，他大吐苦水：吃饭等了半个小时，找停车位找了一个小时，在鼓浪屿买东西给人家骗了，汽车放酒店外面给划花了，酒店去景区花在路上的时间超多，在厦门不熟悉路违章了三次…“下次还是参加你们的旅游团好了，打死也不自驾车了。”</a:t>
            </a:r>
          </a:p>
        </p:txBody>
      </p:sp>
      <p:sp>
        <p:nvSpPr>
          <p:cNvPr id="6" name="Rectangle 4"/>
          <p:cNvSpPr txBox="1">
            <a:spLocks noChangeArrowheads="1"/>
          </p:cNvSpPr>
          <p:nvPr/>
        </p:nvSpPr>
        <p:spPr bwMode="auto">
          <a:xfrm>
            <a:off x="2925445" y="990177"/>
            <a:ext cx="3893820" cy="415290"/>
          </a:xfrm>
          <a:prstGeom prst="rect">
            <a:avLst/>
          </a:prstGeom>
          <a:noFill/>
        </p:spPr>
        <p:txBody>
          <a:bodyPr vert="horz" wrap="square" lIns="0" tIns="0" rIns="0" bIns="0" numCol="1" rtlCol="0" anchor="t" anchorCtr="0" compatLnSpc="0">
            <a:spAutoFit/>
            <a:scene3d>
              <a:camera prst="orthographicFront"/>
              <a:lightRig rig="threePt" dir="t"/>
            </a:scene3d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l"/>
            <a:r>
              <a:rPr lang="zh-CN" altLang="en-US" sz="27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朋友自驾游的一次经历</a:t>
            </a:r>
          </a:p>
        </p:txBody>
      </p:sp>
      <p:pic>
        <p:nvPicPr>
          <p:cNvPr id="8" name="图片 7" descr="u=2564286771,3789538505&amp;fm=200&amp;gp=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28345" y="2243455"/>
            <a:ext cx="4242435" cy="2826385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665480" y="5118100"/>
            <a:ext cx="10737850" cy="830580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lvl="0"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北京华龙国际旅行社www.bjhits.com.cn每年的黄金周都策划了相关的产品，这样住宿的问题是解决了，下面就是玩的问题了，自驾可以自己到景点游玩，这样时间上比较自由，可充分享受旅游度假的乐趣。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>
        <p:cover dir="d"/>
      </p:transition>
    </mc:Choice>
    <mc:Fallback>
      <p:transition spd="slow"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4"/>
          <p:cNvSpPr txBox="1">
            <a:spLocks noChangeArrowheads="1"/>
          </p:cNvSpPr>
          <p:nvPr/>
        </p:nvSpPr>
        <p:spPr bwMode="auto">
          <a:xfrm>
            <a:off x="975783" y="1893993"/>
            <a:ext cx="225552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评析</a:t>
            </a:r>
          </a:p>
        </p:txBody>
      </p:sp>
      <p:pic>
        <p:nvPicPr>
          <p:cNvPr id="100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298" y="3594716"/>
            <a:ext cx="2953364" cy="2954031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425" y="3218357"/>
            <a:ext cx="3348635" cy="334939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组合 55"/>
          <p:cNvGrpSpPr/>
          <p:nvPr/>
        </p:nvGrpSpPr>
        <p:grpSpPr>
          <a:xfrm>
            <a:off x="1583979" y="4173660"/>
            <a:ext cx="1331551" cy="1438784"/>
            <a:chOff x="2782033" y="2877344"/>
            <a:chExt cx="571561" cy="617451"/>
          </a:xfrm>
          <a:solidFill>
            <a:schemeClr val="accent6"/>
          </a:solidFill>
        </p:grpSpPr>
        <p:sp>
          <p:nvSpPr>
            <p:cNvPr id="57" name="Freeform 884"/>
            <p:cNvSpPr>
              <a:spLocks noEditPoints="1"/>
            </p:cNvSpPr>
            <p:nvPr/>
          </p:nvSpPr>
          <p:spPr bwMode="auto">
            <a:xfrm>
              <a:off x="2946844" y="2877344"/>
              <a:ext cx="406750" cy="411147"/>
            </a:xfrm>
            <a:custGeom>
              <a:avLst/>
              <a:gdLst>
                <a:gd name="T0" fmla="*/ 90 w 174"/>
                <a:gd name="T1" fmla="*/ 14 h 176"/>
                <a:gd name="T2" fmla="*/ 90 w 174"/>
                <a:gd name="T3" fmla="*/ 0 h 176"/>
                <a:gd name="T4" fmla="*/ 80 w 174"/>
                <a:gd name="T5" fmla="*/ 0 h 176"/>
                <a:gd name="T6" fmla="*/ 80 w 174"/>
                <a:gd name="T7" fmla="*/ 14 h 176"/>
                <a:gd name="T8" fmla="*/ 0 w 174"/>
                <a:gd name="T9" fmla="*/ 14 h 176"/>
                <a:gd name="T10" fmla="*/ 0 w 174"/>
                <a:gd name="T11" fmla="*/ 40 h 176"/>
                <a:gd name="T12" fmla="*/ 9 w 174"/>
                <a:gd name="T13" fmla="*/ 40 h 176"/>
                <a:gd name="T14" fmla="*/ 9 w 174"/>
                <a:gd name="T15" fmla="*/ 138 h 176"/>
                <a:gd name="T16" fmla="*/ 70 w 174"/>
                <a:gd name="T17" fmla="*/ 138 h 176"/>
                <a:gd name="T18" fmla="*/ 33 w 174"/>
                <a:gd name="T19" fmla="*/ 168 h 176"/>
                <a:gd name="T20" fmla="*/ 39 w 174"/>
                <a:gd name="T21" fmla="*/ 176 h 176"/>
                <a:gd name="T22" fmla="*/ 86 w 174"/>
                <a:gd name="T23" fmla="*/ 138 h 176"/>
                <a:gd name="T24" fmla="*/ 86 w 174"/>
                <a:gd name="T25" fmla="*/ 138 h 176"/>
                <a:gd name="T26" fmla="*/ 133 w 174"/>
                <a:gd name="T27" fmla="*/ 176 h 176"/>
                <a:gd name="T28" fmla="*/ 140 w 174"/>
                <a:gd name="T29" fmla="*/ 168 h 176"/>
                <a:gd name="T30" fmla="*/ 102 w 174"/>
                <a:gd name="T31" fmla="*/ 138 h 176"/>
                <a:gd name="T32" fmla="*/ 164 w 174"/>
                <a:gd name="T33" fmla="*/ 138 h 176"/>
                <a:gd name="T34" fmla="*/ 164 w 174"/>
                <a:gd name="T35" fmla="*/ 40 h 176"/>
                <a:gd name="T36" fmla="*/ 174 w 174"/>
                <a:gd name="T37" fmla="*/ 40 h 176"/>
                <a:gd name="T38" fmla="*/ 174 w 174"/>
                <a:gd name="T39" fmla="*/ 14 h 176"/>
                <a:gd name="T40" fmla="*/ 90 w 174"/>
                <a:gd name="T41" fmla="*/ 14 h 176"/>
                <a:gd name="T42" fmla="*/ 154 w 174"/>
                <a:gd name="T43" fmla="*/ 128 h 176"/>
                <a:gd name="T44" fmla="*/ 19 w 174"/>
                <a:gd name="T45" fmla="*/ 128 h 176"/>
                <a:gd name="T46" fmla="*/ 19 w 174"/>
                <a:gd name="T47" fmla="*/ 40 h 176"/>
                <a:gd name="T48" fmla="*/ 154 w 174"/>
                <a:gd name="T49" fmla="*/ 40 h 176"/>
                <a:gd name="T50" fmla="*/ 154 w 174"/>
                <a:gd name="T51" fmla="*/ 128 h 176"/>
                <a:gd name="T52" fmla="*/ 51 w 174"/>
                <a:gd name="T53" fmla="*/ 105 h 176"/>
                <a:gd name="T54" fmla="*/ 51 w 174"/>
                <a:gd name="T55" fmla="*/ 79 h 176"/>
                <a:gd name="T56" fmla="*/ 77 w 174"/>
                <a:gd name="T57" fmla="*/ 79 h 176"/>
                <a:gd name="T58" fmla="*/ 51 w 174"/>
                <a:gd name="T59" fmla="*/ 53 h 176"/>
                <a:gd name="T60" fmla="*/ 25 w 174"/>
                <a:gd name="T61" fmla="*/ 79 h 176"/>
                <a:gd name="T62" fmla="*/ 51 w 174"/>
                <a:gd name="T63" fmla="*/ 105 h 176"/>
                <a:gd name="T64" fmla="*/ 59 w 174"/>
                <a:gd name="T65" fmla="*/ 112 h 176"/>
                <a:gd name="T66" fmla="*/ 85 w 174"/>
                <a:gd name="T67" fmla="*/ 86 h 176"/>
                <a:gd name="T68" fmla="*/ 59 w 174"/>
                <a:gd name="T69" fmla="*/ 86 h 176"/>
                <a:gd name="T70" fmla="*/ 59 w 174"/>
                <a:gd name="T71" fmla="*/ 112 h 176"/>
                <a:gd name="T72" fmla="*/ 138 w 174"/>
                <a:gd name="T73" fmla="*/ 59 h 176"/>
                <a:gd name="T74" fmla="*/ 105 w 174"/>
                <a:gd name="T75" fmla="*/ 59 h 176"/>
                <a:gd name="T76" fmla="*/ 105 w 174"/>
                <a:gd name="T77" fmla="*/ 69 h 176"/>
                <a:gd name="T78" fmla="*/ 138 w 174"/>
                <a:gd name="T79" fmla="*/ 69 h 176"/>
                <a:gd name="T80" fmla="*/ 138 w 174"/>
                <a:gd name="T81" fmla="*/ 59 h 176"/>
                <a:gd name="T82" fmla="*/ 138 w 174"/>
                <a:gd name="T83" fmla="*/ 77 h 176"/>
                <a:gd name="T84" fmla="*/ 105 w 174"/>
                <a:gd name="T85" fmla="*/ 77 h 176"/>
                <a:gd name="T86" fmla="*/ 105 w 174"/>
                <a:gd name="T87" fmla="*/ 87 h 176"/>
                <a:gd name="T88" fmla="*/ 138 w 174"/>
                <a:gd name="T89" fmla="*/ 87 h 176"/>
                <a:gd name="T90" fmla="*/ 138 w 174"/>
                <a:gd name="T91" fmla="*/ 77 h 176"/>
                <a:gd name="T92" fmla="*/ 138 w 174"/>
                <a:gd name="T93" fmla="*/ 96 h 176"/>
                <a:gd name="T94" fmla="*/ 105 w 174"/>
                <a:gd name="T95" fmla="*/ 96 h 176"/>
                <a:gd name="T96" fmla="*/ 105 w 174"/>
                <a:gd name="T97" fmla="*/ 106 h 176"/>
                <a:gd name="T98" fmla="*/ 138 w 174"/>
                <a:gd name="T99" fmla="*/ 106 h 176"/>
                <a:gd name="T100" fmla="*/ 138 w 174"/>
                <a:gd name="T101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4" h="176">
                  <a:moveTo>
                    <a:pt x="90" y="1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90" y="14"/>
                  </a:lnTo>
                  <a:close/>
                  <a:moveTo>
                    <a:pt x="154" y="128"/>
                  </a:moveTo>
                  <a:cubicBezTo>
                    <a:pt x="19" y="128"/>
                    <a:pt x="19" y="128"/>
                    <a:pt x="19" y="12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54" y="40"/>
                    <a:pt x="154" y="40"/>
                    <a:pt x="154" y="40"/>
                  </a:cubicBezTo>
                  <a:lnTo>
                    <a:pt x="154" y="128"/>
                  </a:lnTo>
                  <a:close/>
                  <a:moveTo>
                    <a:pt x="51" y="105"/>
                  </a:moveTo>
                  <a:cubicBezTo>
                    <a:pt x="51" y="79"/>
                    <a:pt x="51" y="79"/>
                    <a:pt x="51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65"/>
                    <a:pt x="66" y="53"/>
                    <a:pt x="51" y="53"/>
                  </a:cubicBezTo>
                  <a:cubicBezTo>
                    <a:pt x="37" y="53"/>
                    <a:pt x="25" y="65"/>
                    <a:pt x="25" y="79"/>
                  </a:cubicBezTo>
                  <a:cubicBezTo>
                    <a:pt x="25" y="94"/>
                    <a:pt x="37" y="105"/>
                    <a:pt x="51" y="105"/>
                  </a:cubicBezTo>
                  <a:close/>
                  <a:moveTo>
                    <a:pt x="59" y="112"/>
                  </a:moveTo>
                  <a:cubicBezTo>
                    <a:pt x="73" y="112"/>
                    <a:pt x="85" y="101"/>
                    <a:pt x="85" y="86"/>
                  </a:cubicBezTo>
                  <a:cubicBezTo>
                    <a:pt x="59" y="86"/>
                    <a:pt x="59" y="86"/>
                    <a:pt x="59" y="86"/>
                  </a:cubicBezTo>
                  <a:lnTo>
                    <a:pt x="59" y="112"/>
                  </a:lnTo>
                  <a:close/>
                  <a:moveTo>
                    <a:pt x="138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38" y="69"/>
                    <a:pt x="138" y="69"/>
                    <a:pt x="138" y="69"/>
                  </a:cubicBezTo>
                  <a:lnTo>
                    <a:pt x="138" y="59"/>
                  </a:lnTo>
                  <a:close/>
                  <a:moveTo>
                    <a:pt x="138" y="77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38" y="87"/>
                    <a:pt x="138" y="87"/>
                    <a:pt x="138" y="87"/>
                  </a:cubicBezTo>
                  <a:lnTo>
                    <a:pt x="138" y="77"/>
                  </a:lnTo>
                  <a:close/>
                  <a:moveTo>
                    <a:pt x="138" y="96"/>
                  </a:moveTo>
                  <a:cubicBezTo>
                    <a:pt x="105" y="96"/>
                    <a:pt x="105" y="96"/>
                    <a:pt x="105" y="9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38" y="106"/>
                    <a:pt x="138" y="106"/>
                    <a:pt x="138" y="106"/>
                  </a:cubicBezTo>
                  <a:lnTo>
                    <a:pt x="138" y="96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8" tIns="34300" rIns="68598" bIns="34300" numCol="1" anchor="t" anchorCtr="0" compatLnSpc="1"/>
            <a:lstStyle/>
            <a:p>
              <a:endParaRPr lang="zh-CN" altLang="en-US" sz="135">
                <a:solidFill>
                  <a:srgbClr val="F69F1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0"/>
            <p:cNvSpPr>
              <a:spLocks noEditPoints="1"/>
            </p:cNvSpPr>
            <p:nvPr/>
          </p:nvSpPr>
          <p:spPr bwMode="auto">
            <a:xfrm>
              <a:off x="2782033" y="2992399"/>
              <a:ext cx="317694" cy="502396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53" tIns="45726" rIns="91453" bIns="45726" numCol="1" anchor="t" anchorCtr="0" compatLnSpc="1"/>
            <a:lstStyle/>
            <a:p>
              <a:endParaRPr lang="zh-CN" altLang="en-US" sz="135">
                <a:solidFill>
                  <a:srgbClr val="F69F1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3503712" y="2492896"/>
            <a:ext cx="8231425" cy="3783330"/>
            <a:chOff x="4304043" y="1286668"/>
            <a:chExt cx="79147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/>
            <p:cNvSpPr/>
            <p:nvPr/>
          </p:nvSpPr>
          <p:spPr>
            <a:xfrm>
              <a:off x="4304043" y="1286668"/>
              <a:ext cx="79147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500">
                <a:solidFill>
                  <a:srgbClr val="0070C0"/>
                </a:solidFill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351672" y="1324484"/>
              <a:ext cx="7813273" cy="268663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500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Box 115"/>
          <p:cNvSpPr txBox="1"/>
          <p:nvPr/>
        </p:nvSpPr>
        <p:spPr>
          <a:xfrm>
            <a:off x="3841115" y="2514600"/>
            <a:ext cx="7461885" cy="3323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1800" dirty="0">
                <a:latin typeface="楷体" panose="02010609060101010101" charset="-122"/>
                <a:ea typeface="楷体" panose="02010609060101010101" charset="-122"/>
              </a:rPr>
              <a:t>作者先给读者讲了一个故事，而故事的主人公则是作者的朋友，他因为自驾准备不足，搞得在景区很狼狈。最后故事的主人公还是靠着作者才解决了问题，而作者之所以能解决问题，还是依托于背后的旅行社的资源。</a:t>
            </a:r>
          </a:p>
          <a:p>
            <a:pPr algn="just">
              <a:lnSpc>
                <a:spcPct val="150000"/>
              </a:lnSpc>
            </a:pPr>
            <a:r>
              <a:rPr sz="1800" dirty="0">
                <a:latin typeface="楷体" panose="02010609060101010101" charset="-122"/>
                <a:ea typeface="楷体" panose="02010609060101010101" charset="-122"/>
              </a:rPr>
              <a:t>    那作者抛出了一个问题：既想要自驾随心随性的乐趣，又想要跟团的省心便捷的服务，广大车友该怎么办呢？</a:t>
            </a:r>
          </a:p>
          <a:p>
            <a:pPr algn="just">
              <a:lnSpc>
                <a:spcPct val="150000"/>
              </a:lnSpc>
            </a:pPr>
            <a:r>
              <a:rPr sz="1800" dirty="0">
                <a:latin typeface="楷体" panose="02010609060101010101" charset="-122"/>
                <a:ea typeface="楷体" panose="02010609060101010101" charset="-122"/>
              </a:rPr>
              <a:t>    正当读者也发愁的时候，作者笔锋一转，推出了这篇软文的</a:t>
            </a:r>
            <a:r>
              <a:rPr sz="1800" b="1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产品</a:t>
            </a:r>
            <a:r>
              <a:rPr sz="1800" dirty="0">
                <a:latin typeface="楷体" panose="02010609060101010101" charset="-122"/>
                <a:ea typeface="楷体" panose="02010609060101010101" charset="-122"/>
              </a:rPr>
              <a:t>——北京华龙国际旅行社。他们是专业的策划，既能满足你自由的天性，又能保障你衣食住行的妥当，你何乐而不为呢？ </a:t>
            </a:r>
          </a:p>
        </p:txBody>
      </p:sp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2186093" y="175048"/>
            <a:ext cx="511132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学习旅游类软文写作基本知识</a:t>
            </a:r>
            <a:endParaRPr lang="zh-CN" altLang="en-US" sz="2800" kern="0" dirty="0">
              <a:solidFill>
                <a:schemeClr val="accent6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2141" y="174828"/>
            <a:ext cx="1690085" cy="5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任务一</a:t>
            </a:r>
          </a:p>
        </p:txBody>
      </p:sp>
      <p:pic>
        <p:nvPicPr>
          <p:cNvPr id="36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5" y="786779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7" y="796152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4"/>
          <p:cNvSpPr txBox="1"/>
          <p:nvPr/>
        </p:nvSpPr>
        <p:spPr>
          <a:xfrm>
            <a:off x="1706880" y="887942"/>
            <a:ext cx="1440180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/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案例四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3858260" y="918422"/>
            <a:ext cx="3893820" cy="415290"/>
          </a:xfrm>
          <a:prstGeom prst="rect">
            <a:avLst/>
          </a:prstGeom>
          <a:noFill/>
        </p:spPr>
        <p:txBody>
          <a:bodyPr vert="horz" wrap="square" lIns="0" tIns="0" rIns="0" bIns="0" numCol="1" rtlCol="0" anchor="t" anchorCtr="0" compatLnSpc="0">
            <a:spAutoFit/>
            <a:scene3d>
              <a:camera prst="orthographicFront"/>
              <a:lightRig rig="threePt" dir="t"/>
            </a:scene3d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l"/>
            <a:r>
              <a:rPr lang="zh-CN" altLang="en-US" sz="27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朋友自驾游的一次经历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组合 25"/>
          <p:cNvGrpSpPr/>
          <p:nvPr/>
        </p:nvGrpSpPr>
        <p:grpSpPr>
          <a:xfrm>
            <a:off x="2013373" y="2171488"/>
            <a:ext cx="8239760" cy="2398607"/>
            <a:chOff x="4304043" y="1286668"/>
            <a:chExt cx="79147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/>
            <p:cNvSpPr/>
            <p:nvPr/>
          </p:nvSpPr>
          <p:spPr>
            <a:xfrm>
              <a:off x="4304043" y="1286668"/>
              <a:ext cx="79147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500">
                <a:solidFill>
                  <a:srgbClr val="0070C0"/>
                </a:solidFill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351672" y="1324484"/>
              <a:ext cx="7813273" cy="268663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500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Box 115"/>
          <p:cNvSpPr txBox="1"/>
          <p:nvPr/>
        </p:nvSpPr>
        <p:spPr>
          <a:xfrm>
            <a:off x="2663613" y="2739602"/>
            <a:ext cx="7242387" cy="11074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sz="2400" dirty="0">
                <a:latin typeface="楷体" panose="02010609060101010101" charset="-122"/>
                <a:ea typeface="楷体" panose="02010609060101010101" charset="-122"/>
              </a:rPr>
              <a:t>1</a:t>
            </a:r>
            <a:r>
              <a:rPr lang="zh-CN" sz="2400" dirty="0"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sz="2400" dirty="0">
                <a:latin typeface="楷体" panose="02010609060101010101" charset="-122"/>
                <a:ea typeface="楷体" panose="02010609060101010101" charset="-122"/>
              </a:rPr>
              <a:t>写好一篇旅游类软文，应从哪几个方面着手？</a:t>
            </a:r>
          </a:p>
          <a:p>
            <a:pPr algn="just">
              <a:lnSpc>
                <a:spcPct val="150000"/>
              </a:lnSpc>
            </a:pPr>
            <a:r>
              <a:rPr sz="2400" dirty="0">
                <a:latin typeface="楷体" panose="02010609060101010101" charset="-122"/>
                <a:ea typeface="楷体" panose="02010609060101010101" charset="-122"/>
              </a:rPr>
              <a:t>2</a:t>
            </a:r>
            <a:r>
              <a:rPr lang="zh-CN" sz="2400" dirty="0">
                <a:latin typeface="楷体" panose="02010609060101010101" charset="-122"/>
                <a:ea typeface="楷体" panose="02010609060101010101" charset="-122"/>
              </a:rPr>
              <a:t>、</a:t>
            </a:r>
            <a:r>
              <a:rPr sz="2400" dirty="0">
                <a:latin typeface="楷体" panose="02010609060101010101" charset="-122"/>
                <a:ea typeface="楷体" panose="02010609060101010101" charset="-122"/>
              </a:rPr>
              <a:t>如何评析旅游类软文案例?</a:t>
            </a:r>
          </a:p>
        </p:txBody>
      </p:sp>
      <p:pic>
        <p:nvPicPr>
          <p:cNvPr id="36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5" y="1265146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7" y="1274519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4"/>
          <p:cNvSpPr txBox="1"/>
          <p:nvPr/>
        </p:nvSpPr>
        <p:spPr>
          <a:xfrm>
            <a:off x="2089573" y="1366308"/>
            <a:ext cx="1440180" cy="416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/>
            <a:r>
              <a:rPr lang="zh-CN" altLang="en-US" sz="2705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思考练习</a:t>
            </a:r>
          </a:p>
        </p:txBody>
      </p:sp>
      <p:sp>
        <p:nvSpPr>
          <p:cNvPr id="7" name="Rectangle 4"/>
          <p:cNvSpPr txBox="1">
            <a:spLocks noChangeArrowheads="1"/>
          </p:cNvSpPr>
          <p:nvPr/>
        </p:nvSpPr>
        <p:spPr bwMode="auto">
          <a:xfrm>
            <a:off x="2186093" y="462068"/>
            <a:ext cx="511132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学习旅游类软文写作基本知识</a:t>
            </a:r>
            <a:endParaRPr lang="zh-CN" altLang="en-US" sz="2800" kern="0" dirty="0">
              <a:solidFill>
                <a:schemeClr val="accent6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362141" y="461848"/>
            <a:ext cx="1690085" cy="5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任务一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软文写作手法：钓钓鱼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1981200"/>
            <a:ext cx="10363200" cy="4040188"/>
          </a:xfrm>
        </p:spPr>
        <p:txBody>
          <a:bodyPr/>
          <a:lstStyle/>
          <a:p>
            <a:r>
              <a:rPr lang="en-US" altLang="zh-CN" sz="2800" smtClean="0">
                <a:latin typeface="Arial" charset="0"/>
              </a:rPr>
              <a:t>“</a:t>
            </a:r>
            <a:r>
              <a:rPr lang="zh-CN" altLang="en-US" sz="2800" smtClean="0"/>
              <a:t>钓鱼</a:t>
            </a:r>
            <a:r>
              <a:rPr lang="zh-CN" altLang="en-US" sz="2800" smtClean="0">
                <a:latin typeface="Arial" charset="0"/>
              </a:rPr>
              <a:t>”</a:t>
            </a:r>
            <a:r>
              <a:rPr lang="zh-CN" altLang="en-US" sz="2800" smtClean="0"/>
              <a:t>不是要去做在网络上所出现的不为人所耻甚至触犯法律的诈骗行为</a:t>
            </a:r>
          </a:p>
          <a:p>
            <a:r>
              <a:rPr lang="zh-CN" altLang="en-US" sz="2800" smtClean="0"/>
              <a:t>常见事例：网上提供下载的免费软件，往往是功能不全的试用版（然后：对不起，欢迎购买正式版！）；图书提供试读页</a:t>
            </a:r>
          </a:p>
          <a:p>
            <a:r>
              <a:rPr lang="zh-CN" altLang="en-US" sz="2800" smtClean="0"/>
              <a:t>好的</a:t>
            </a:r>
            <a:r>
              <a:rPr lang="zh-CN" altLang="en-US" sz="2800" smtClean="0">
                <a:latin typeface="Arial" charset="0"/>
              </a:rPr>
              <a:t>“</a:t>
            </a:r>
            <a:r>
              <a:rPr lang="zh-CN" altLang="en-US" sz="2800" smtClean="0"/>
              <a:t>钓鱼</a:t>
            </a:r>
            <a:r>
              <a:rPr lang="zh-CN" altLang="en-US" sz="2800" smtClean="0">
                <a:latin typeface="Arial" charset="0"/>
              </a:rPr>
              <a:t>”</a:t>
            </a:r>
            <a:r>
              <a:rPr lang="zh-CN" altLang="en-US" sz="2800" smtClean="0"/>
              <a:t>软文能吸引消费者关注，但并不损害消费者利益，甚至使消费者有愉悦感，乐于参与其中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4400" y="301626"/>
            <a:ext cx="10363200" cy="1179513"/>
          </a:xfrm>
        </p:spPr>
        <p:txBody>
          <a:bodyPr/>
          <a:lstStyle/>
          <a:p>
            <a:r>
              <a:rPr lang="zh-CN" altLang="en-US" sz="3200" smtClean="0"/>
              <a:t>大堡礁网络营销案例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24417" y="1268413"/>
            <a:ext cx="10972800" cy="4525962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 smtClean="0"/>
              <a:t>        </a:t>
            </a:r>
            <a:r>
              <a:rPr lang="zh-CN" altLang="en-US" sz="2000" smtClean="0"/>
              <a:t>澳大利亚大堡礁尽管久负盛名，但因为随着海洋升温以及游客增多，一度大堡礁的珊瑚虫濒临灭绝，经过一段时间的休养生息，大堡礁生态环境得到了恢复，知名度却已大不如从前。哈密尔顿岛素有澳大利亚</a:t>
            </a:r>
            <a:r>
              <a:rPr lang="zh-CN" altLang="en-US" sz="2000" smtClean="0">
                <a:latin typeface="Arial" charset="0"/>
              </a:rPr>
              <a:t>“</a:t>
            </a:r>
            <a:r>
              <a:rPr lang="zh-CN" altLang="en-US" sz="2000" smtClean="0"/>
              <a:t>大堡礁之星</a:t>
            </a:r>
            <a:r>
              <a:rPr lang="zh-CN" altLang="en-US" sz="2000" smtClean="0">
                <a:latin typeface="Arial" charset="0"/>
              </a:rPr>
              <a:t>”</a:t>
            </a:r>
            <a:r>
              <a:rPr lang="zh-CN" altLang="en-US" sz="2000" smtClean="0"/>
              <a:t>的美誉，岛上终年气候舒适宜人，活动多姿多彩，但由于当地旅游受金融危机冲击，旅客量大减。</a:t>
            </a:r>
          </a:p>
        </p:txBody>
      </p:sp>
      <p:pic>
        <p:nvPicPr>
          <p:cNvPr id="19460" name="Picture 4" descr="2009_06_02_1243923961_658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51618" y="2781300"/>
            <a:ext cx="7200900" cy="3608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世上最好的工作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7" y="1628776"/>
            <a:ext cx="10363200" cy="2239963"/>
          </a:xfrm>
        </p:spPr>
        <p:txBody>
          <a:bodyPr/>
          <a:lstStyle/>
          <a:p>
            <a:r>
              <a:rPr lang="en-US" altLang="zh-CN" smtClean="0"/>
              <a:t>   </a:t>
            </a:r>
            <a:r>
              <a:rPr lang="zh-CN" altLang="en-US" sz="2000" smtClean="0"/>
              <a:t>为提升大堡礁的国际知名度，昆士兰旅游局策划了一次网络营销活动：</a:t>
            </a:r>
            <a:r>
              <a:rPr lang="en-US" altLang="zh-CN" sz="2000" smtClean="0"/>
              <a:t>2009</a:t>
            </a:r>
            <a:r>
              <a:rPr lang="zh-CN" altLang="en-US" sz="2000" smtClean="0"/>
              <a:t>年</a:t>
            </a:r>
            <a:r>
              <a:rPr lang="en-US" altLang="zh-CN" sz="2000" smtClean="0"/>
              <a:t>1</a:t>
            </a:r>
            <a:r>
              <a:rPr lang="zh-CN" altLang="en-US" sz="2000" smtClean="0"/>
              <a:t>月</a:t>
            </a:r>
            <a:r>
              <a:rPr lang="en-US" altLang="zh-CN" sz="2000" smtClean="0"/>
              <a:t>9</a:t>
            </a:r>
            <a:r>
              <a:rPr lang="zh-CN" altLang="en-US" sz="2000" smtClean="0"/>
              <a:t>日澳大利亚昆士兰旅游局网站面向全球发布招聘通告，并为此专门搭建了一个名为</a:t>
            </a:r>
            <a:r>
              <a:rPr lang="zh-CN" altLang="en-US" sz="2000" smtClean="0">
                <a:latin typeface="Arial" charset="0"/>
              </a:rPr>
              <a:t>“</a:t>
            </a:r>
            <a:r>
              <a:rPr lang="zh-CN" altLang="en-US" sz="2000" smtClean="0"/>
              <a:t>世上最好的工作</a:t>
            </a:r>
            <a:r>
              <a:rPr lang="zh-CN" altLang="en-US" sz="2000" smtClean="0">
                <a:latin typeface="Arial" charset="0"/>
              </a:rPr>
              <a:t>”</a:t>
            </a:r>
            <a:r>
              <a:rPr lang="zh-CN" altLang="en-US" sz="2000" smtClean="0"/>
              <a:t>的招聘网站，招聘大堡礁看护员。网站提供了多个国家语言版本，短短几天时间网站吸引了超过</a:t>
            </a:r>
            <a:r>
              <a:rPr lang="en-US" altLang="zh-CN" sz="2000" smtClean="0"/>
              <a:t>30</a:t>
            </a:r>
            <a:r>
              <a:rPr lang="zh-CN" altLang="en-US" sz="2000" smtClean="0"/>
              <a:t>万人访问，导致网站瘫痪，官方不得不临时增加数十台服务器。</a:t>
            </a:r>
          </a:p>
        </p:txBody>
      </p:sp>
      <p:sp>
        <p:nvSpPr>
          <p:cNvPr id="20484" name="AutoShape 4" descr="2009_06_02_1243923961_65805"/>
          <p:cNvSpPr>
            <a:spLocks noChangeAspect="1" noChangeArrowheads="1"/>
          </p:cNvSpPr>
          <p:nvPr/>
        </p:nvSpPr>
        <p:spPr bwMode="auto">
          <a:xfrm>
            <a:off x="207433" y="46038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5" name="AutoShape 5" descr="2009_06_02_1243923961_65805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6" name="AutoShape 6" descr="2009_06_02_1243923961_65805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sp>
        <p:nvSpPr>
          <p:cNvPr id="20487" name="AutoShape 7" descr="2009_06_02_1243923961_65805"/>
          <p:cNvSpPr>
            <a:spLocks noChangeAspect="1" noChangeArrowheads="1"/>
          </p:cNvSpPr>
          <p:nvPr/>
        </p:nvSpPr>
        <p:spPr bwMode="auto">
          <a:xfrm>
            <a:off x="5892800" y="3276600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zh-CN" altLang="en-US"/>
          </a:p>
        </p:txBody>
      </p:sp>
      <p:pic>
        <p:nvPicPr>
          <p:cNvPr id="20488" name="Picture 8" descr="9ZB]_K`IG]4F_EP]@1D%{]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76184" y="3757614"/>
            <a:ext cx="7008283" cy="310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文本框 3"/>
          <p:cNvSpPr txBox="1"/>
          <p:nvPr/>
        </p:nvSpPr>
        <p:spPr>
          <a:xfrm>
            <a:off x="3886248" y="61776"/>
            <a:ext cx="4583791" cy="1198880"/>
          </a:xfrm>
          <a:prstGeom prst="rect">
            <a:avLst/>
          </a:prstGeom>
          <a:noFill/>
          <a:effectLst/>
        </p:spPr>
        <p:txBody>
          <a:bodyPr wrap="square" rtlCol="0">
            <a:spAutoFit/>
            <a:scene3d>
              <a:camera prst="orthographicFront"/>
              <a:lightRig rig="threePt" dir="t"/>
            </a:scene3d>
          </a:bodyPr>
          <a:lstStyle/>
          <a:p>
            <a:pPr algn="ctr"/>
            <a:r>
              <a:rPr lang="zh-CN" altLang="en-US" sz="7200" b="1" dirty="0" smtClean="0"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</a:p>
        </p:txBody>
      </p:sp>
      <p:sp>
        <p:nvSpPr>
          <p:cNvPr id="30" name="文本框 3"/>
          <p:cNvSpPr txBox="1"/>
          <p:nvPr/>
        </p:nvSpPr>
        <p:spPr>
          <a:xfrm>
            <a:off x="2946400" y="2982807"/>
            <a:ext cx="2898987" cy="5429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93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美食类软文写作</a:t>
            </a:r>
          </a:p>
        </p:txBody>
      </p:sp>
      <p:sp>
        <p:nvSpPr>
          <p:cNvPr id="49" name="圆角矩形 48"/>
          <p:cNvSpPr/>
          <p:nvPr/>
        </p:nvSpPr>
        <p:spPr>
          <a:xfrm>
            <a:off x="2877820" y="2957407"/>
            <a:ext cx="3059007" cy="61552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/>
          </a:p>
        </p:txBody>
      </p:sp>
      <p:sp>
        <p:nvSpPr>
          <p:cNvPr id="58" name="文本框 3"/>
          <p:cNvSpPr txBox="1"/>
          <p:nvPr/>
        </p:nvSpPr>
        <p:spPr>
          <a:xfrm>
            <a:off x="2924387" y="3917527"/>
            <a:ext cx="2898987" cy="5429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93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住宿类软文写作</a:t>
            </a:r>
          </a:p>
        </p:txBody>
      </p:sp>
      <p:sp>
        <p:nvSpPr>
          <p:cNvPr id="62" name="圆角矩形 61"/>
          <p:cNvSpPr/>
          <p:nvPr/>
        </p:nvSpPr>
        <p:spPr>
          <a:xfrm>
            <a:off x="2783632" y="3933056"/>
            <a:ext cx="3059007" cy="61552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/>
          </a:p>
        </p:txBody>
      </p:sp>
      <p:sp>
        <p:nvSpPr>
          <p:cNvPr id="68" name="文本框 3"/>
          <p:cNvSpPr txBox="1"/>
          <p:nvPr/>
        </p:nvSpPr>
        <p:spPr>
          <a:xfrm>
            <a:off x="7899400" y="2981113"/>
            <a:ext cx="2898987" cy="5429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93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旅游类软文写作</a:t>
            </a:r>
          </a:p>
        </p:txBody>
      </p:sp>
      <p:sp>
        <p:nvSpPr>
          <p:cNvPr id="72" name="圆角矩形 71"/>
          <p:cNvSpPr/>
          <p:nvPr/>
        </p:nvSpPr>
        <p:spPr>
          <a:xfrm>
            <a:off x="7830820" y="2955713"/>
            <a:ext cx="3059007" cy="61552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/>
          </a:p>
        </p:txBody>
      </p:sp>
      <p:sp>
        <p:nvSpPr>
          <p:cNvPr id="73" name="文本框 3"/>
          <p:cNvSpPr txBox="1"/>
          <p:nvPr/>
        </p:nvSpPr>
        <p:spPr>
          <a:xfrm>
            <a:off x="7877387" y="3915833"/>
            <a:ext cx="2898987" cy="5429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93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商品类软文写作</a:t>
            </a:r>
          </a:p>
        </p:txBody>
      </p:sp>
      <p:sp>
        <p:nvSpPr>
          <p:cNvPr id="77" name="圆角矩形 76"/>
          <p:cNvSpPr/>
          <p:nvPr/>
        </p:nvSpPr>
        <p:spPr>
          <a:xfrm>
            <a:off x="7808807" y="3890433"/>
            <a:ext cx="3059007" cy="61552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/>
          </a:p>
        </p:txBody>
      </p:sp>
      <p:sp>
        <p:nvSpPr>
          <p:cNvPr id="78" name="文本框 3"/>
          <p:cNvSpPr txBox="1"/>
          <p:nvPr/>
        </p:nvSpPr>
        <p:spPr>
          <a:xfrm>
            <a:off x="2924387" y="4874260"/>
            <a:ext cx="2898987" cy="5439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93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交通类软文写作</a:t>
            </a:r>
          </a:p>
        </p:txBody>
      </p:sp>
      <p:sp>
        <p:nvSpPr>
          <p:cNvPr id="82" name="圆角矩形 81"/>
          <p:cNvSpPr/>
          <p:nvPr/>
        </p:nvSpPr>
        <p:spPr>
          <a:xfrm>
            <a:off x="2855807" y="4848860"/>
            <a:ext cx="3059007" cy="61552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/>
          </a:p>
        </p:txBody>
      </p:sp>
      <p:sp>
        <p:nvSpPr>
          <p:cNvPr id="88" name="文本框 3"/>
          <p:cNvSpPr txBox="1"/>
          <p:nvPr/>
        </p:nvSpPr>
        <p:spPr>
          <a:xfrm>
            <a:off x="7877387" y="4872567"/>
            <a:ext cx="2898987" cy="5429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93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娱乐类软文写作</a:t>
            </a:r>
          </a:p>
        </p:txBody>
      </p:sp>
      <p:sp>
        <p:nvSpPr>
          <p:cNvPr id="92" name="圆角矩形 91"/>
          <p:cNvSpPr/>
          <p:nvPr/>
        </p:nvSpPr>
        <p:spPr>
          <a:xfrm>
            <a:off x="7808807" y="4847167"/>
            <a:ext cx="3059007" cy="61552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/>
          </a:p>
        </p:txBody>
      </p:sp>
      <p:sp>
        <p:nvSpPr>
          <p:cNvPr id="98" name="文本框 3"/>
          <p:cNvSpPr txBox="1"/>
          <p:nvPr/>
        </p:nvSpPr>
        <p:spPr>
          <a:xfrm>
            <a:off x="5220547" y="2004060"/>
            <a:ext cx="2898987" cy="54292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935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走进软文</a:t>
            </a:r>
          </a:p>
        </p:txBody>
      </p:sp>
      <p:sp>
        <p:nvSpPr>
          <p:cNvPr id="102" name="圆角矩形 101"/>
          <p:cNvSpPr/>
          <p:nvPr/>
        </p:nvSpPr>
        <p:spPr>
          <a:xfrm>
            <a:off x="2855807" y="1978660"/>
            <a:ext cx="8034020" cy="615527"/>
          </a:xfrm>
          <a:prstGeom prst="roundRect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65"/>
          </a:p>
        </p:txBody>
      </p:sp>
      <p:sp>
        <p:nvSpPr>
          <p:cNvPr id="112" name="文本框 3"/>
          <p:cNvSpPr txBox="1"/>
          <p:nvPr/>
        </p:nvSpPr>
        <p:spPr>
          <a:xfrm>
            <a:off x="1251373" y="1968500"/>
            <a:ext cx="1521460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项目一</a:t>
            </a:r>
          </a:p>
        </p:txBody>
      </p:sp>
      <p:sp>
        <p:nvSpPr>
          <p:cNvPr id="115" name="文本框 3"/>
          <p:cNvSpPr txBox="1"/>
          <p:nvPr/>
        </p:nvSpPr>
        <p:spPr>
          <a:xfrm>
            <a:off x="1251373" y="2917613"/>
            <a:ext cx="1521460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项目二</a:t>
            </a:r>
          </a:p>
        </p:txBody>
      </p:sp>
      <p:sp>
        <p:nvSpPr>
          <p:cNvPr id="116" name="文本框 3"/>
          <p:cNvSpPr txBox="1"/>
          <p:nvPr/>
        </p:nvSpPr>
        <p:spPr>
          <a:xfrm>
            <a:off x="1251373" y="3866727"/>
            <a:ext cx="1521460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项目三</a:t>
            </a:r>
          </a:p>
        </p:txBody>
      </p:sp>
      <p:sp>
        <p:nvSpPr>
          <p:cNvPr id="117" name="文本框 3"/>
          <p:cNvSpPr txBox="1"/>
          <p:nvPr/>
        </p:nvSpPr>
        <p:spPr>
          <a:xfrm>
            <a:off x="1251373" y="4815840"/>
            <a:ext cx="1521460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项目四</a:t>
            </a:r>
          </a:p>
        </p:txBody>
      </p:sp>
      <p:sp>
        <p:nvSpPr>
          <p:cNvPr id="119" name="文本框 3"/>
          <p:cNvSpPr txBox="1"/>
          <p:nvPr/>
        </p:nvSpPr>
        <p:spPr>
          <a:xfrm>
            <a:off x="6259407" y="5763260"/>
            <a:ext cx="1521460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 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0" name="文本框 3"/>
          <p:cNvSpPr txBox="1"/>
          <p:nvPr/>
        </p:nvSpPr>
        <p:spPr>
          <a:xfrm>
            <a:off x="6259407" y="2915920"/>
            <a:ext cx="1521460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目五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文本框 3"/>
          <p:cNvSpPr txBox="1"/>
          <p:nvPr/>
        </p:nvSpPr>
        <p:spPr>
          <a:xfrm>
            <a:off x="6259407" y="3865033"/>
            <a:ext cx="1521460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目六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2" name="文本框 3"/>
          <p:cNvSpPr txBox="1"/>
          <p:nvPr/>
        </p:nvSpPr>
        <p:spPr>
          <a:xfrm>
            <a:off x="6259407" y="4814147"/>
            <a:ext cx="1521460" cy="58356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b="1" dirty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项</a:t>
            </a:r>
            <a:r>
              <a:rPr lang="zh-CN" altLang="en-US" sz="3200" b="1" dirty="0" smtClean="0">
                <a:solidFill>
                  <a:schemeClr val="tx1">
                    <a:lumMod val="65000"/>
                    <a:lumOff val="35000"/>
                  </a:schemeClr>
                </a:solidFill>
                <a:effectLst>
                  <a:outerShdw blurRad="50800" dist="101600" dir="8100000" algn="tr" rotWithShape="0">
                    <a:srgbClr val="321547">
                      <a:alpha val="40000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目七</a:t>
            </a:r>
            <a:endParaRPr lang="zh-CN" altLang="en-US" sz="3200" b="1" dirty="0">
              <a:solidFill>
                <a:schemeClr val="tx1">
                  <a:lumMod val="65000"/>
                  <a:lumOff val="35000"/>
                </a:schemeClr>
              </a:solidFill>
              <a:effectLst>
                <a:outerShdw blurRad="50800" dist="101600" dir="8100000" algn="tr" rotWithShape="0">
                  <a:srgbClr val="321547">
                    <a:alpha val="40000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624417" y="476250"/>
            <a:ext cx="10972800" cy="1143000"/>
          </a:xfrm>
        </p:spPr>
        <p:txBody>
          <a:bodyPr/>
          <a:lstStyle/>
          <a:p>
            <a:r>
              <a:rPr lang="en-US" altLang="zh-CN" sz="2400" smtClean="0"/>
              <a:t>   “</a:t>
            </a:r>
            <a:r>
              <a:rPr lang="zh-CN" altLang="en-US" sz="2400" smtClean="0"/>
              <a:t>世界上最好的工作”大堡礁岛屿看护员到底是做什么工作的？</a:t>
            </a:r>
            <a:br>
              <a:rPr lang="zh-CN" altLang="en-US" sz="2400" smtClean="0"/>
            </a:br>
            <a:endParaRPr lang="zh-CN" altLang="en-US" sz="2400" smtClean="0"/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2000" smtClean="0"/>
              <a:t>探索和汇报：看护员工作时间比较有弹性，其主要职责是探索大堡礁的群岛，以更加深入地了解大堡礁。他</a:t>
            </a:r>
            <a:r>
              <a:rPr lang="en-US" altLang="zh-CN" sz="2000" smtClean="0"/>
              <a:t>/</a:t>
            </a:r>
            <a:r>
              <a:rPr lang="zh-CN" altLang="en-US" sz="2000" smtClean="0"/>
              <a:t>她须通过每周的博客、相簿日记、上传视频及接受媒体的跟踪访问等方式，向昆士兰旅游局（以及全世界）报告其探奇历程。</a:t>
            </a:r>
            <a:br>
              <a:rPr lang="zh-CN" altLang="en-US" sz="2000" smtClean="0"/>
            </a:br>
            <a:endParaRPr lang="zh-CN" altLang="en-US" sz="2000" smtClean="0"/>
          </a:p>
          <a:p>
            <a:r>
              <a:rPr lang="zh-CN" altLang="en-US" sz="2000" smtClean="0"/>
              <a:t>喂鱼：大堡礁水域有超过</a:t>
            </a:r>
            <a:r>
              <a:rPr lang="en-US" altLang="zh-CN" sz="2000" smtClean="0"/>
              <a:t>1500</a:t>
            </a:r>
            <a:r>
              <a:rPr lang="zh-CN" altLang="en-US" sz="2000" smtClean="0"/>
              <a:t>种鱼类。试想像各式各样珍贵鱼类蜂拥而上的场景会是多么震撼！</a:t>
            </a:r>
            <a:br>
              <a:rPr lang="zh-CN" altLang="en-US" sz="2000" smtClean="0"/>
            </a:br>
            <a:endParaRPr lang="zh-CN" altLang="en-US" sz="2000" smtClean="0"/>
          </a:p>
          <a:p>
            <a:r>
              <a:rPr lang="zh-CN" altLang="en-US" sz="2000" smtClean="0"/>
              <a:t>清洗泳池：泳池虽然装有自动过滤器，但如你发现水面上有一片飘落的树叶，那下水清洗泳池绝对是畅泳的好借口</a:t>
            </a:r>
            <a:r>
              <a:rPr lang="en-US" altLang="zh-CN" sz="2000" smtClean="0"/>
              <a:t>!</a:t>
            </a:r>
            <a:br>
              <a:rPr lang="en-US" altLang="zh-CN" sz="2000" smtClean="0"/>
            </a:br>
            <a:endParaRPr lang="en-US" altLang="zh-CN" sz="2000" smtClean="0"/>
          </a:p>
          <a:p>
            <a:r>
              <a:rPr lang="zh-CN" altLang="en-US" sz="2000" smtClean="0"/>
              <a:t>兼职信差：探险旅程期间，你可参与航空邮递服务，这将是在高空俯览大堡礁美景的绝佳机会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z="2800" smtClean="0"/>
              <a:t>“</a:t>
            </a:r>
            <a:r>
              <a:rPr lang="zh-CN" altLang="en-US" sz="2800" smtClean="0"/>
              <a:t>世界上最好的工作”大堡礁岛屿看护员到底是做什么工作的？</a:t>
            </a:r>
            <a:br>
              <a:rPr lang="zh-CN" altLang="en-US" sz="2800" smtClean="0"/>
            </a:br>
            <a:endParaRPr lang="zh-CN" altLang="en-US" sz="2800" smtClean="0"/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sz="2400" smtClean="0"/>
          </a:p>
          <a:p>
            <a:r>
              <a:rPr lang="en-US" altLang="zh-CN" sz="2400" smtClean="0"/>
              <a:t>       </a:t>
            </a:r>
            <a:r>
              <a:rPr lang="zh-CN" altLang="en-US" sz="2400" smtClean="0"/>
              <a:t>这个工作，与其说是看护员，其实不如说是大堡礁的体验者</a:t>
            </a:r>
            <a:r>
              <a:rPr lang="en-US" altLang="zh-CN" sz="2400" smtClean="0">
                <a:latin typeface="Arial" charset="0"/>
              </a:rPr>
              <a:t>——</a:t>
            </a:r>
            <a:r>
              <a:rPr lang="zh-CN" altLang="en-US" sz="2400" smtClean="0"/>
              <a:t>这正是昆士兰旅游局推出此活动的目的，通过体验式营销的方式来向世界宣扬大堡礁的美妙之处，同时充分利用招聘过程的吸引力成功进行营销造势，吸引全世界旅游者的关注，向全球推广大堡礁的知名度与美誉度。</a:t>
            </a:r>
          </a:p>
          <a:p>
            <a:endParaRPr lang="en-US" altLang="zh-CN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smtClean="0"/>
              <a:t>看护员将获得什么报酬？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400" smtClean="0"/>
              <a:t>    </a:t>
            </a:r>
            <a:r>
              <a:rPr lang="zh-CN" altLang="en-US" sz="2400" smtClean="0"/>
              <a:t>成功的申请者于六个月合同期内可获取</a:t>
            </a:r>
            <a:r>
              <a:rPr lang="en-US" altLang="zh-CN" sz="2400" smtClean="0"/>
              <a:t>$150,000</a:t>
            </a:r>
            <a:r>
              <a:rPr lang="zh-CN" altLang="en-US" sz="2400" smtClean="0"/>
              <a:t>澳元的薪金。此外，入职者可以免费居住在岛上一套</a:t>
            </a:r>
            <a:r>
              <a:rPr lang="en-US" altLang="zh-CN" sz="2400" smtClean="0"/>
              <a:t>3</a:t>
            </a:r>
            <a:r>
              <a:rPr lang="zh-CN" altLang="en-US" sz="2400" smtClean="0"/>
              <a:t>居室的“无敌海景别墅”，室内电脑、电视、互联网一应俱全，还可享受室外水晶般的礁湖、婆娑的棕榈树影及银白的沙滩。另外，你还可以全额报销从居住地到哈密尔顿岛的往返机票和船票。旅游局还会给你配一辆电动高尔夫车，作为代步工具。</a:t>
            </a:r>
          </a:p>
          <a:p>
            <a:pPr>
              <a:lnSpc>
                <a:spcPct val="90000"/>
              </a:lnSpc>
            </a:pPr>
            <a:r>
              <a:rPr lang="zh-CN" altLang="en-US" sz="2400" smtClean="0"/>
              <a:t>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zh-CN" altLang="en-US" sz="2400" smtClean="0"/>
              <a:t>      在澳大利亚，年薪５至６万澳元算是中产阶级。因为金融危机，很多澳大利亚人现在不是全职工作，而是同时拥有几份按小时计工资的兼职。因此，半年薪水</a:t>
            </a:r>
            <a:r>
              <a:rPr lang="en-US" altLang="zh-CN" sz="2400" smtClean="0"/>
              <a:t>15</a:t>
            </a:r>
            <a:r>
              <a:rPr lang="zh-CN" altLang="en-US" sz="2400" smtClean="0"/>
              <a:t>万澳元，在当地人看来也很高，算是‘金领’，有点类似国内百万年薪招聘高管。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效果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z="2400" smtClean="0"/>
              <a:t>      </a:t>
            </a:r>
            <a:r>
              <a:rPr lang="zh-CN" altLang="en-US" sz="2400" smtClean="0"/>
              <a:t>招聘通告发出后，一度让为此专门搭建的招聘网站因访问量剧增而瘫痪。中国的电视、网络、报纸都进行了介绍，在国外，美国 </a:t>
            </a:r>
            <a:r>
              <a:rPr lang="en-US" altLang="zh-CN" sz="2400" smtClean="0"/>
              <a:t>《</a:t>
            </a:r>
            <a:r>
              <a:rPr lang="zh-CN" altLang="en-US" sz="2400" smtClean="0"/>
              <a:t>纽约时报</a:t>
            </a:r>
            <a:r>
              <a:rPr lang="en-US" altLang="zh-CN" sz="2400" smtClean="0"/>
              <a:t>》</a:t>
            </a:r>
            <a:r>
              <a:rPr lang="zh-CN" altLang="en-US" sz="2400" smtClean="0"/>
              <a:t>、英国</a:t>
            </a:r>
            <a:r>
              <a:rPr lang="en-US" altLang="zh-CN" sz="2400" smtClean="0"/>
              <a:t>《</a:t>
            </a:r>
            <a:r>
              <a:rPr lang="zh-CN" altLang="en-US" sz="2400" smtClean="0"/>
              <a:t>独立报</a:t>
            </a:r>
            <a:r>
              <a:rPr lang="en-US" altLang="zh-CN" sz="2400" smtClean="0"/>
              <a:t>》</a:t>
            </a:r>
            <a:r>
              <a:rPr lang="zh-CN" altLang="en-US" sz="2400" smtClean="0"/>
              <a:t>等也都对这份令人难以置信的工作做了全面报道。接受申请两个月之后，共吸引来自全球</a:t>
            </a:r>
            <a:r>
              <a:rPr lang="en-US" altLang="zh-CN" sz="2400" smtClean="0"/>
              <a:t>200</a:t>
            </a:r>
            <a:r>
              <a:rPr lang="zh-CN" altLang="en-US" sz="2400" smtClean="0"/>
              <a:t>个国家和地区的近</a:t>
            </a:r>
            <a:r>
              <a:rPr lang="en-US" altLang="zh-CN" sz="2400" smtClean="0"/>
              <a:t>3.5</a:t>
            </a:r>
            <a:r>
              <a:rPr lang="zh-CN" altLang="en-US" sz="2400" smtClean="0"/>
              <a:t>万人竞聘，包括</a:t>
            </a:r>
            <a:r>
              <a:rPr lang="en-US" altLang="zh-CN" sz="2400" smtClean="0"/>
              <a:t>11565</a:t>
            </a:r>
            <a:r>
              <a:rPr lang="zh-CN" altLang="en-US" sz="2400" smtClean="0"/>
              <a:t>名美国人、</a:t>
            </a:r>
            <a:r>
              <a:rPr lang="en-US" altLang="zh-CN" sz="2400" smtClean="0"/>
              <a:t>2791</a:t>
            </a:r>
            <a:r>
              <a:rPr lang="zh-CN" altLang="en-US" sz="2400" smtClean="0"/>
              <a:t>名加拿大人、</a:t>
            </a:r>
            <a:r>
              <a:rPr lang="en-US" altLang="zh-CN" sz="2400" smtClean="0"/>
              <a:t>2262</a:t>
            </a:r>
            <a:r>
              <a:rPr lang="zh-CN" altLang="en-US" sz="2400" smtClean="0"/>
              <a:t>名英国人和</a:t>
            </a:r>
            <a:r>
              <a:rPr lang="en-US" altLang="zh-CN" sz="2400" smtClean="0"/>
              <a:t>2064</a:t>
            </a:r>
            <a:r>
              <a:rPr lang="zh-CN" altLang="en-US" sz="2400" smtClean="0"/>
              <a:t>名澳大利亚人，来自中国的申请者也有</a:t>
            </a:r>
            <a:r>
              <a:rPr lang="en-US" altLang="zh-CN" sz="2400" smtClean="0"/>
              <a:t>503</a:t>
            </a:r>
            <a:r>
              <a:rPr lang="zh-CN" altLang="en-US" sz="2400" smtClean="0"/>
              <a:t>位。</a:t>
            </a:r>
          </a:p>
          <a:p>
            <a:pPr>
              <a:buFontTx/>
              <a:buNone/>
            </a:pPr>
            <a:endParaRPr lang="zh-CN" altLang="en-US" sz="2400" smtClean="0"/>
          </a:p>
          <a:p>
            <a:pPr>
              <a:buFontTx/>
              <a:buNone/>
            </a:pPr>
            <a:r>
              <a:rPr lang="zh-CN" altLang="en-US" sz="2400" smtClean="0"/>
              <a:t>      在中文搜索键入“大堡礁＋工作”，搜索结果有</a:t>
            </a:r>
            <a:r>
              <a:rPr lang="en-US" altLang="zh-CN" sz="2400" smtClean="0"/>
              <a:t>36</a:t>
            </a:r>
            <a:r>
              <a:rPr lang="zh-CN" altLang="en-US" sz="2400" smtClean="0"/>
              <a:t>万个；同样的关键词换成英文搜索，搜索结果高达</a:t>
            </a:r>
            <a:r>
              <a:rPr lang="en-US" altLang="zh-CN" sz="2400" smtClean="0"/>
              <a:t>62</a:t>
            </a:r>
            <a:r>
              <a:rPr lang="zh-CN" altLang="en-US" sz="2400" smtClean="0"/>
              <a:t>万个。</a:t>
            </a:r>
          </a:p>
          <a:p>
            <a:endParaRPr lang="en-US" altLang="zh-CN" sz="24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smtClean="0"/>
              <a:t/>
            </a:r>
            <a:br>
              <a:rPr lang="en-US" altLang="zh-CN" smtClean="0"/>
            </a:br>
            <a:r>
              <a:rPr lang="en-US" altLang="zh-CN" smtClean="0"/>
              <a:t/>
            </a:r>
            <a:br>
              <a:rPr lang="en-US" altLang="zh-CN" smtClean="0"/>
            </a:br>
            <a:endParaRPr lang="en-US" altLang="zh-CN" smtClean="0"/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en-US" altLang="zh-CN" sz="2000" smtClean="0"/>
              <a:t> </a:t>
            </a:r>
          </a:p>
          <a:p>
            <a:r>
              <a:rPr lang="en-US" altLang="zh-CN" sz="2000" smtClean="0"/>
              <a:t>   </a:t>
            </a:r>
            <a:r>
              <a:rPr lang="zh-CN" altLang="en-US" sz="2000" smtClean="0"/>
              <a:t>历经数月层层选拔，英国慈善工作者本</a:t>
            </a:r>
            <a:r>
              <a:rPr lang="en-US" altLang="zh-CN" sz="2000" smtClean="0"/>
              <a:t>·</a:t>
            </a:r>
            <a:r>
              <a:rPr lang="zh-CN" altLang="en-US" sz="2000" smtClean="0"/>
              <a:t>绍索尔击败</a:t>
            </a:r>
            <a:r>
              <a:rPr lang="en-US" altLang="zh-CN" sz="2000" smtClean="0"/>
              <a:t>3.4</a:t>
            </a:r>
            <a:r>
              <a:rPr lang="zh-CN" altLang="en-US" sz="2000" smtClean="0"/>
              <a:t>万名竞争者，获得负责看护澳大利亚大堡礁的“世界最佳工作”，成为最后赢家。</a:t>
            </a:r>
          </a:p>
          <a:p>
            <a:endParaRPr lang="zh-CN" altLang="en-US" sz="2000" smtClean="0"/>
          </a:p>
          <a:p>
            <a:r>
              <a:rPr lang="zh-CN" altLang="en-US" sz="2800" smtClean="0"/>
              <a:t>　</a:t>
            </a:r>
            <a:r>
              <a:rPr lang="zh-CN" altLang="en-US" sz="2000" smtClean="0"/>
              <a:t>但最大的赢家是这次招聘活动的主办方昆士兰州旅游局，他们以</a:t>
            </a:r>
            <a:r>
              <a:rPr lang="en-US" altLang="zh-CN" sz="2000" smtClean="0"/>
              <a:t>170</a:t>
            </a:r>
            <a:r>
              <a:rPr lang="zh-CN" altLang="en-US" sz="2000" smtClean="0"/>
              <a:t>万美元的低成本，却收获价值</a:t>
            </a:r>
            <a:r>
              <a:rPr lang="en-US" altLang="zh-CN" sz="2000" smtClean="0"/>
              <a:t>1.1</a:t>
            </a:r>
            <a:r>
              <a:rPr lang="zh-CN" altLang="en-US" sz="2000" smtClean="0"/>
              <a:t>亿美元的全球宣传效应，成功进行了一次超值的旅游营销。</a:t>
            </a:r>
            <a:br>
              <a:rPr lang="zh-CN" altLang="en-US" sz="2000" smtClean="0"/>
            </a:br>
            <a:r>
              <a:rPr lang="zh-CN" altLang="en-US" sz="2000" smtClean="0"/>
              <a:t/>
            </a:r>
            <a:br>
              <a:rPr lang="zh-CN" altLang="en-US" sz="2000" smtClean="0"/>
            </a:br>
            <a:endParaRPr lang="zh-CN" altLang="en-US" sz="2800" smtClean="0"/>
          </a:p>
        </p:txBody>
      </p:sp>
      <p:sp>
        <p:nvSpPr>
          <p:cNvPr id="25604" name="Rectangle 6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endParaRPr lang="zh-CN" altLang="zh-CN" sz="2800" smtClean="0"/>
          </a:p>
        </p:txBody>
      </p:sp>
      <p:sp>
        <p:nvSpPr>
          <p:cNvPr id="25605" name="Rectangle 4"/>
          <p:cNvSpPr>
            <a:spLocks noChangeArrowheads="1"/>
          </p:cNvSpPr>
          <p:nvPr/>
        </p:nvSpPr>
        <p:spPr bwMode="auto">
          <a:xfrm>
            <a:off x="1102784" y="188913"/>
            <a:ext cx="10363200" cy="146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4400">
                <a:solidFill>
                  <a:schemeClr val="tx2"/>
                </a:solidFill>
              </a:rPr>
              <a:t>结果</a:t>
            </a:r>
          </a:p>
        </p:txBody>
      </p:sp>
      <p:pic>
        <p:nvPicPr>
          <p:cNvPr id="25606" name="Picture 5" descr="Tourism Queensland 拍攝的 Al and Mike from Explore Whitsundays。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69101" y="1916113"/>
            <a:ext cx="4728633" cy="439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239185" y="333375"/>
            <a:ext cx="11618383" cy="61912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en-US" altLang="zh-CN" sz="1400" smtClean="0"/>
              <a:t>          </a:t>
            </a:r>
            <a:r>
              <a:rPr lang="zh-CN" altLang="en-US" sz="2400" smtClean="0"/>
              <a:t>无疑，这是一个成功的营销，足称牛年最牛策划。反观大堡礁的营销创意，可以总结几点值得我们总结的成功经验：</a:t>
            </a:r>
          </a:p>
          <a:p>
            <a:pPr>
              <a:lnSpc>
                <a:spcPct val="80000"/>
              </a:lnSpc>
              <a:buFontTx/>
              <a:buNone/>
            </a:pPr>
            <a:endParaRPr lang="zh-CN" altLang="en-US" sz="2400" smtClean="0"/>
          </a:p>
          <a:p>
            <a:pPr>
              <a:lnSpc>
                <a:spcPct val="80000"/>
              </a:lnSpc>
            </a:pPr>
            <a:r>
              <a:rPr lang="zh-CN" altLang="en-US" sz="2400" smtClean="0"/>
              <a:t> 第一点：充分利用网络营销</a:t>
            </a:r>
          </a:p>
          <a:p>
            <a:pPr>
              <a:lnSpc>
                <a:spcPct val="80000"/>
              </a:lnSpc>
              <a:buFontTx/>
              <a:buNone/>
            </a:pPr>
            <a:endParaRPr lang="zh-CN" altLang="en-US" sz="2400" smtClean="0"/>
          </a:p>
          <a:p>
            <a:r>
              <a:rPr lang="zh-CN" altLang="en-US" sz="2000" smtClean="0"/>
              <a:t>    所有关键工作均在网上开展，昆士兰旅游局营销在海选活动的官方网站</a:t>
            </a:r>
            <a:r>
              <a:rPr lang="en-US" altLang="zh-CN" sz="2000" smtClean="0">
                <a:hlinkClick r:id="rId2"/>
              </a:rPr>
              <a:t>http://www.islandreefjob.com/</a:t>
            </a:r>
            <a:r>
              <a:rPr lang="zh-CN" altLang="en-US" sz="2000" smtClean="0"/>
              <a:t>上，共有英语、日语、韩语、中文</a:t>
            </a:r>
            <a:r>
              <a:rPr lang="en-US" altLang="zh-CN" sz="2000" smtClean="0"/>
              <a:t>(</a:t>
            </a:r>
            <a:r>
              <a:rPr lang="zh-CN" altLang="en-US" sz="2000" smtClean="0"/>
              <a:t>简体和繁体</a:t>
            </a:r>
            <a:r>
              <a:rPr lang="en-US" altLang="zh-CN" sz="2000" smtClean="0"/>
              <a:t>)</a:t>
            </a:r>
            <a:r>
              <a:rPr lang="zh-CN" altLang="en-US" sz="2000" smtClean="0"/>
              <a:t>和德语</a:t>
            </a:r>
            <a:r>
              <a:rPr lang="en-US" altLang="zh-CN" sz="2000" smtClean="0"/>
              <a:t>5</a:t>
            </a:r>
            <a:r>
              <a:rPr lang="zh-CN" altLang="en-US" sz="2000" smtClean="0"/>
              <a:t>个版本。一方面为网上申请提供了便利，另一方面也达到了更广泛的宣传效果。世界各地操不同语言的人都可以轻松了解这样一个海选活动。招聘广告出现在各大门户网站上，同样也分属世界各地，由于有当地报名者，于是引起传统媒体的跟进报道。</a:t>
            </a:r>
          </a:p>
          <a:p>
            <a:r>
              <a:rPr lang="zh-CN" altLang="en-US" sz="2000" smtClean="0"/>
              <a:t>     事实上许多人是通过朋友的介绍知道这一招聘广告的，论坛，社区，博客，即时通讯等都成为了传播的最佳媒介。活动官方网站的合作伙伴是</a:t>
            </a:r>
            <a:r>
              <a:rPr lang="en-US" altLang="zh-CN" sz="2000" smtClean="0"/>
              <a:t>Youtube</a:t>
            </a:r>
            <a:r>
              <a:rPr lang="zh-CN" altLang="en-US" sz="2000" smtClean="0"/>
              <a:t>，借助</a:t>
            </a:r>
            <a:r>
              <a:rPr lang="en-US" altLang="zh-CN" sz="2000" smtClean="0"/>
              <a:t>Youtube</a:t>
            </a:r>
            <a:r>
              <a:rPr lang="zh-CN" altLang="en-US" sz="2000" smtClean="0"/>
              <a:t>在全球的巨大影响，活动本身又得到了进一步的口碑和病毒传播。信息像病毒一样扩散着，能够达至传统媒体想象不到任何角落的任何目标客户。</a:t>
            </a:r>
            <a:r>
              <a:rPr lang="zh-CN" altLang="en-US" sz="2400" smtClean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719667" y="1341438"/>
            <a:ext cx="10972800" cy="3887787"/>
          </a:xfrm>
        </p:spPr>
        <p:txBody>
          <a:bodyPr/>
          <a:lstStyle/>
          <a:p>
            <a:r>
              <a:rPr lang="en-US" altLang="zh-CN" sz="2400" smtClean="0"/>
              <a:t> </a:t>
            </a:r>
            <a:r>
              <a:rPr lang="zh-CN" altLang="en-US" sz="2400" smtClean="0"/>
              <a:t>第二点：逆势策划吸引眼球 </a:t>
            </a:r>
          </a:p>
          <a:p>
            <a:pPr>
              <a:buFontTx/>
              <a:buNone/>
            </a:pPr>
            <a:r>
              <a:rPr lang="zh-CN" altLang="en-US" sz="2400" smtClean="0"/>
              <a:t>         在金融风暴席卷全球、大量工厂裁员、工人失业，人心惶惶的时刻，谁能够拥有一份稳定、高薪的工作，真的是令人很向往的事情，澳大利亚昆士兰旅游局恰当其时推出以惬意的工作环境和工作内容，以每小时</a:t>
            </a:r>
            <a:r>
              <a:rPr lang="en-US" altLang="zh-CN" sz="2400" smtClean="0"/>
              <a:t>1400</a:t>
            </a:r>
            <a:r>
              <a:rPr lang="zh-CN" altLang="en-US" sz="2400" smtClean="0"/>
              <a:t>美元的超高待遇在全球招聘所谓的“岛屿看护员”</a:t>
            </a:r>
            <a:r>
              <a:rPr lang="en-US" altLang="zh-CN" sz="2400" smtClean="0"/>
              <a:t>——</a:t>
            </a:r>
            <a:r>
              <a:rPr lang="zh-CN" altLang="en-US" sz="2400" smtClean="0"/>
              <a:t>工作之轻松、生活之惬意以及待遇之丰厚一下子吸引了全球无数人的眼球，媒体更是为之疯狂激动，不惜用大量的版面进行免费的报道。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>
              <a:spcBef>
                <a:spcPct val="20000"/>
              </a:spcBef>
            </a:pPr>
            <a:r>
              <a:rPr lang="zh-CN" altLang="en-US" sz="2400" smtClean="0">
                <a:solidFill>
                  <a:schemeClr val="tx1"/>
                </a:solidFill>
              </a:rPr>
              <a:t>第三点：报名成本和条件要求低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19667" y="1557338"/>
            <a:ext cx="10972800" cy="4525962"/>
          </a:xfrm>
        </p:spPr>
        <p:txBody>
          <a:bodyPr/>
          <a:lstStyle/>
          <a:p>
            <a:r>
              <a:rPr lang="en-US" altLang="zh-CN" sz="2400" smtClean="0"/>
              <a:t>       </a:t>
            </a:r>
            <a:r>
              <a:rPr lang="zh-CN" altLang="en-US" sz="2400" smtClean="0"/>
              <a:t>此次活动的参赛规则是全世界任何人都可通过官方网站报名，申请者必须制作一个英文求职视频，介绍自己为何是该职位的最佳人选，内容不可多于</a:t>
            </a:r>
            <a:r>
              <a:rPr lang="en-US" altLang="zh-CN" sz="2400" smtClean="0"/>
              <a:t>60</a:t>
            </a:r>
            <a:r>
              <a:rPr lang="zh-CN" altLang="en-US" sz="2400" smtClean="0"/>
              <a:t>秒，并将视频和一份需简单填写的申请表上传至活动官方网站。</a:t>
            </a:r>
          </a:p>
          <a:p>
            <a:r>
              <a:rPr lang="zh-CN" altLang="en-US" sz="2400" smtClean="0"/>
              <a:t>这种几乎没有门槛，但又自娱自乐的方式吸引了许多人参与，很多人即使没有希望获得这份工作，也录制一段视频来参加一下或娱乐一下。然后就是比拼自己的自身素质和能力，包括语言，身体健康状况，面试时的反应能力，回答问题的技巧，以及由此呈现出的个人品德和综合素质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>
          <a:xfrm>
            <a:off x="527051" y="404813"/>
            <a:ext cx="10972800" cy="1143000"/>
          </a:xfrm>
        </p:spPr>
        <p:txBody>
          <a:bodyPr/>
          <a:lstStyle/>
          <a:p>
            <a:r>
              <a:rPr lang="zh-CN" altLang="en-US" sz="2000" smtClean="0">
                <a:solidFill>
                  <a:schemeClr val="tx1"/>
                </a:solidFill>
              </a:rPr>
              <a:t>第四点：饥饿营销策略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27051" y="1916113"/>
            <a:ext cx="10945283" cy="440055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zh-CN" sz="2000" smtClean="0"/>
              <a:t>2009</a:t>
            </a:r>
            <a:r>
              <a:rPr lang="zh-CN" altLang="en-US" sz="2000" smtClean="0"/>
              <a:t>年</a:t>
            </a:r>
            <a:r>
              <a:rPr lang="en-US" altLang="zh-CN" sz="2000" smtClean="0"/>
              <a:t>1</a:t>
            </a:r>
            <a:r>
              <a:rPr lang="zh-CN" altLang="en-US" sz="2000" smtClean="0"/>
              <a:t>月</a:t>
            </a:r>
            <a:r>
              <a:rPr lang="en-US" altLang="zh-CN" sz="2000" smtClean="0"/>
              <a:t>9</a:t>
            </a:r>
            <a:r>
              <a:rPr lang="zh-CN" altLang="en-US" sz="2000" smtClean="0"/>
              <a:t>日至</a:t>
            </a:r>
            <a:r>
              <a:rPr lang="en-US" altLang="zh-CN" sz="2000" smtClean="0"/>
              <a:t>2</a:t>
            </a:r>
            <a:r>
              <a:rPr lang="zh-CN" altLang="en-US" sz="2000" smtClean="0"/>
              <a:t>月</a:t>
            </a:r>
            <a:r>
              <a:rPr lang="en-US" altLang="zh-CN" sz="2000" smtClean="0"/>
              <a:t>22</a:t>
            </a:r>
            <a:r>
              <a:rPr lang="zh-CN" altLang="en-US" sz="2000" smtClean="0"/>
              <a:t>日是报名日期，然后第一轮海选决出</a:t>
            </a:r>
            <a:r>
              <a:rPr lang="en-US" altLang="zh-CN" sz="2000" smtClean="0"/>
              <a:t>50</a:t>
            </a:r>
            <a:r>
              <a:rPr lang="zh-CN" altLang="en-US" sz="2000" smtClean="0"/>
              <a:t>强，</a:t>
            </a:r>
            <a:r>
              <a:rPr lang="en-US" altLang="zh-CN" sz="2000" smtClean="0"/>
              <a:t>3</a:t>
            </a:r>
            <a:r>
              <a:rPr lang="zh-CN" altLang="en-US" sz="2000" smtClean="0"/>
              <a:t>月</a:t>
            </a:r>
            <a:r>
              <a:rPr lang="en-US" altLang="zh-CN" sz="2000" smtClean="0"/>
              <a:t>3</a:t>
            </a:r>
            <a:r>
              <a:rPr lang="zh-CN" altLang="en-US" sz="2000" smtClean="0"/>
              <a:t>日公布。之后是第二轮海选，公布</a:t>
            </a:r>
            <a:r>
              <a:rPr lang="en-US" altLang="zh-CN" sz="2000" smtClean="0"/>
              <a:t>10+1</a:t>
            </a:r>
            <a:r>
              <a:rPr lang="zh-CN" altLang="en-US" sz="2000" smtClean="0"/>
              <a:t>强。第三轮公布最后的胜出者。此后是护岛人按合同开始工作（</a:t>
            </a:r>
            <a:r>
              <a:rPr lang="en-US" altLang="zh-CN" sz="2000" smtClean="0"/>
              <a:t>2009</a:t>
            </a:r>
            <a:r>
              <a:rPr lang="zh-CN" altLang="en-US" sz="2000" smtClean="0"/>
              <a:t>年</a:t>
            </a:r>
            <a:r>
              <a:rPr lang="en-US" altLang="zh-CN" sz="2000" smtClean="0"/>
              <a:t>7</a:t>
            </a:r>
            <a:r>
              <a:rPr lang="zh-CN" altLang="en-US" sz="2000" smtClean="0"/>
              <a:t>月</a:t>
            </a:r>
            <a:r>
              <a:rPr lang="en-US" altLang="zh-CN" sz="2000" smtClean="0"/>
              <a:t>1</a:t>
            </a:r>
            <a:r>
              <a:rPr lang="zh-CN" altLang="en-US" sz="2000" smtClean="0"/>
              <a:t>日至</a:t>
            </a:r>
            <a:r>
              <a:rPr lang="en-US" altLang="zh-CN" sz="2000" smtClean="0"/>
              <a:t>2010</a:t>
            </a:r>
            <a:r>
              <a:rPr lang="zh-CN" altLang="en-US" sz="2000" smtClean="0"/>
              <a:t>年</a:t>
            </a:r>
            <a:r>
              <a:rPr lang="en-US" altLang="zh-CN" sz="2000" smtClean="0"/>
              <a:t>1</a:t>
            </a:r>
            <a:r>
              <a:rPr lang="zh-CN" altLang="en-US" sz="2000" smtClean="0"/>
              <a:t>月</a:t>
            </a:r>
            <a:r>
              <a:rPr lang="en-US" altLang="zh-CN" sz="2000" smtClean="0"/>
              <a:t>1</a:t>
            </a:r>
            <a:r>
              <a:rPr lang="zh-CN" altLang="en-US" sz="2000" smtClean="0"/>
              <a:t>日</a:t>
            </a:r>
            <a:r>
              <a:rPr lang="en-US" altLang="zh-CN" sz="2000" smtClean="0"/>
              <a:t>)</a:t>
            </a:r>
            <a:r>
              <a:rPr lang="zh-CN" altLang="en-US" sz="2000" smtClean="0"/>
              <a:t>。</a:t>
            </a:r>
          </a:p>
          <a:p>
            <a:pPr>
              <a:lnSpc>
                <a:spcPct val="90000"/>
              </a:lnSpc>
            </a:pPr>
            <a:r>
              <a:rPr lang="zh-CN" altLang="en-US" sz="2000" smtClean="0"/>
              <a:t>虽然每一轮海选的机制是一样的，但越来越多的候选人被淘汰，无疑构成极大的悬念，对参与者和关心者都是一种饥饿营销策略。并且对事件的关注会持续地慢慢地升温，关注者更关注，非关注者也逐渐转化为关注者。事实也确是如此，官方网站一度因访问者太多而陷于瘫痪，主办方不得不扩容满足访问者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z="2400" smtClean="0">
                <a:solidFill>
                  <a:schemeClr val="tx1"/>
                </a:solidFill>
              </a:rPr>
              <a:t>第五点：让网民自主投票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400" smtClean="0"/>
              <a:t>为了进行充分网络造势，主办方设计了经网络投票决出</a:t>
            </a:r>
            <a:r>
              <a:rPr lang="zh-CN" altLang="en-US" sz="2400" smtClean="0">
                <a:latin typeface="Arial" charset="0"/>
              </a:rPr>
              <a:t>“</a:t>
            </a:r>
            <a:r>
              <a:rPr lang="zh-CN" altLang="en-US" sz="2400" smtClean="0"/>
              <a:t>外卡选手</a:t>
            </a:r>
            <a:r>
              <a:rPr lang="zh-CN" altLang="en-US" sz="2400" smtClean="0">
                <a:latin typeface="Arial" charset="0"/>
              </a:rPr>
              <a:t>”</a:t>
            </a:r>
            <a:r>
              <a:rPr lang="zh-CN" altLang="en-US" sz="2400" smtClean="0"/>
              <a:t>环节，入选</a:t>
            </a:r>
            <a:r>
              <a:rPr lang="en-US" altLang="zh-CN" sz="2400" smtClean="0"/>
              <a:t>50</a:t>
            </a:r>
            <a:r>
              <a:rPr lang="zh-CN" altLang="en-US" sz="2400" smtClean="0"/>
              <a:t>强的选手会不断拉票，而关注活动的人会为心仪选手投票，还有人会持续关注包括投票在内的活动进展</a:t>
            </a:r>
            <a:r>
              <a:rPr lang="en-US" altLang="zh-CN" sz="2400" smtClean="0">
                <a:latin typeface="Arial" charset="0"/>
              </a:rPr>
              <a:t>——</a:t>
            </a:r>
            <a:r>
              <a:rPr lang="zh-CN" altLang="en-US" sz="2400" smtClean="0"/>
              <a:t>主办方在投票过程上也进行了精心设置，投票者要先输入邮箱地址，然后查收一封来自</a:t>
            </a:r>
            <a:r>
              <a:rPr lang="zh-CN" altLang="en-US" sz="2400" smtClean="0">
                <a:latin typeface="Arial" charset="0"/>
              </a:rPr>
              <a:t>“</a:t>
            </a:r>
            <a:r>
              <a:rPr lang="zh-CN" altLang="en-US" sz="2400" smtClean="0"/>
              <a:t>昆士兰旅游局</a:t>
            </a:r>
            <a:r>
              <a:rPr lang="zh-CN" altLang="en-US" sz="2400" smtClean="0">
                <a:latin typeface="Arial" charset="0"/>
              </a:rPr>
              <a:t>”</a:t>
            </a:r>
            <a:r>
              <a:rPr lang="zh-CN" altLang="en-US" sz="2400" smtClean="0"/>
              <a:t>的确认件，确认后再行使投票权。</a:t>
            </a:r>
          </a:p>
          <a:p>
            <a:pPr>
              <a:lnSpc>
                <a:spcPct val="90000"/>
              </a:lnSpc>
            </a:pPr>
            <a:r>
              <a:rPr lang="zh-CN" altLang="en-US" sz="2400" smtClean="0"/>
              <a:t>在通过确认的这个过程中，参与投票的网民都会好好浏览一下这个做得很漂亮，实质上是旅游网站的招聘网站，大堡礁的旖旎风光、万种风情马上就开始让人心往神移。更重要的是，投票者的邮箱未来都会定期不定期地收到来自大堡礁的问候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六边形 213"/>
          <p:cNvSpPr/>
          <p:nvPr/>
        </p:nvSpPr>
        <p:spPr>
          <a:xfrm>
            <a:off x="1507067" y="469265"/>
            <a:ext cx="7409180" cy="108712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grpSp>
        <p:nvGrpSpPr>
          <p:cNvPr id="215" name="组合 214"/>
          <p:cNvGrpSpPr/>
          <p:nvPr/>
        </p:nvGrpSpPr>
        <p:grpSpPr>
          <a:xfrm>
            <a:off x="1018381" y="260576"/>
            <a:ext cx="1556280" cy="1556843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216" name="同心圆 2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7" name="椭圆 2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18" name="矩形 217"/>
          <p:cNvSpPr/>
          <p:nvPr/>
        </p:nvSpPr>
        <p:spPr>
          <a:xfrm>
            <a:off x="2535767" y="647912"/>
            <a:ext cx="6270413" cy="783590"/>
          </a:xfrm>
          <a:prstGeom prst="rect">
            <a:avLst/>
          </a:prstGeom>
        </p:spPr>
        <p:txBody>
          <a:bodyPr wrap="square" lIns="121936" tIns="60966" rIns="121936" bIns="60966">
            <a:spAutoFit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300" b="1" kern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项目五  旅游类软文写作</a:t>
            </a:r>
            <a:endParaRPr lang="zh-CN" altLang="zh-CN" sz="4300" b="1" kern="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0" name="组合 219"/>
          <p:cNvGrpSpPr/>
          <p:nvPr/>
        </p:nvGrpSpPr>
        <p:grpSpPr>
          <a:xfrm>
            <a:off x="1244281" y="486561"/>
            <a:ext cx="1101160" cy="1101559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221" name="同心圆 2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2" name="椭圆 2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55" name="TextBox 254"/>
          <p:cNvSpPr txBox="1"/>
          <p:nvPr/>
        </p:nvSpPr>
        <p:spPr>
          <a:xfrm>
            <a:off x="2205631" y="7892451"/>
            <a:ext cx="215900" cy="102235"/>
          </a:xfrm>
          <a:prstGeom prst="rect">
            <a:avLst/>
          </a:prstGeom>
          <a:noFill/>
        </p:spPr>
        <p:txBody>
          <a:bodyPr wrap="none" lIns="81489" tIns="40745" rIns="81489" bIns="40745" rtlCol="0">
            <a:spAutoFit/>
          </a:bodyPr>
          <a:lstStyle/>
          <a:p>
            <a:r>
              <a:rPr lang="zh-CN" altLang="en-US" sz="135" dirty="0"/>
              <a:t>延迟符</a:t>
            </a: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2332473" y="2112213"/>
            <a:ext cx="1690085" cy="5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任务一</a:t>
            </a:r>
          </a:p>
        </p:txBody>
      </p:sp>
      <p:sp>
        <p:nvSpPr>
          <p:cNvPr id="3" name="Rectangle 4"/>
          <p:cNvSpPr txBox="1">
            <a:spLocks noChangeArrowheads="1"/>
          </p:cNvSpPr>
          <p:nvPr/>
        </p:nvSpPr>
        <p:spPr bwMode="auto">
          <a:xfrm>
            <a:off x="2332473" y="5206780"/>
            <a:ext cx="168994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18" tIns="45708" rIns="91418" bIns="45708" numCol="1" anchor="ctr" anchorCtr="0" compatLnSpc="1">
            <a:noAutofit/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ctr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任务二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4087707" y="2054860"/>
            <a:ext cx="4980093" cy="622300"/>
            <a:chOff x="4304043" y="1286668"/>
            <a:chExt cx="79147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/>
            <p:cNvSpPr/>
            <p:nvPr/>
          </p:nvSpPr>
          <p:spPr>
            <a:xfrm>
              <a:off x="4304043" y="1286668"/>
              <a:ext cx="79147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>
                <a:solidFill>
                  <a:srgbClr val="0070C0"/>
                </a:solidFill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351924" y="1373342"/>
              <a:ext cx="7812881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>
                <a:solidFill>
                  <a:srgbClr val="0070C0"/>
                </a:solidFill>
              </a:endParaRPr>
            </a:p>
          </p:txBody>
        </p:sp>
      </p:grpSp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4167293" y="2140373"/>
            <a:ext cx="490050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学习旅游类软文写作基本知识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090247" y="5094393"/>
            <a:ext cx="4942840" cy="622300"/>
            <a:chOff x="4304043" y="1286668"/>
            <a:chExt cx="79147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6" name="圆角矩形 5"/>
            <p:cNvSpPr/>
            <p:nvPr/>
          </p:nvSpPr>
          <p:spPr>
            <a:xfrm>
              <a:off x="4304043" y="1286668"/>
              <a:ext cx="79147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>
                <a:solidFill>
                  <a:srgbClr val="0070C0"/>
                </a:solidFill>
              </a:endParaRPr>
            </a:p>
          </p:txBody>
        </p:sp>
        <p:sp>
          <p:nvSpPr>
            <p:cNvPr id="7" name="圆角矩形 6"/>
            <p:cNvSpPr/>
            <p:nvPr/>
          </p:nvSpPr>
          <p:spPr>
            <a:xfrm>
              <a:off x="4351924" y="1373342"/>
              <a:ext cx="7812881" cy="2584452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2000">
                <a:solidFill>
                  <a:srgbClr val="0070C0"/>
                </a:solidFill>
              </a:endParaRPr>
            </a:p>
          </p:txBody>
        </p:sp>
      </p:grp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207933" y="5151967"/>
            <a:ext cx="373718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技能训练</a:t>
            </a:r>
          </a:p>
        </p:txBody>
      </p:sp>
      <p:sp>
        <p:nvSpPr>
          <p:cNvPr id="13" name="Rectangle 4"/>
          <p:cNvSpPr txBox="1">
            <a:spLocks noChangeArrowheads="1"/>
          </p:cNvSpPr>
          <p:nvPr/>
        </p:nvSpPr>
        <p:spPr bwMode="auto">
          <a:xfrm>
            <a:off x="3009900" y="2855807"/>
            <a:ext cx="8101753" cy="20768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案例一  情定初秋，爱在香薰谷</a:t>
            </a:r>
          </a:p>
          <a:p>
            <a:pPr algn="l" defTabSz="121856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案例二  花海烂漫无边际——游成都双流紫颐香薰山谷</a:t>
            </a:r>
          </a:p>
          <a:p>
            <a:pPr algn="l" defTabSz="121856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案例三  七彩长虹，邀您共赏梨花雪</a:t>
            </a:r>
          </a:p>
          <a:p>
            <a:pPr algn="l" defTabSz="1218565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400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/>
                <a:ea typeface="微软雅黑" panose="020B0503020204020204" pitchFamily="34" charset="-122"/>
              </a:rPr>
              <a:t>案例四  朋友自驾游的一次经历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>
        <p:cover dir="d"/>
      </p:transition>
    </mc:Choice>
    <mc:Fallback>
      <p:transition spd="slow"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讨论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zh-CN" altLang="en-US" sz="2800" smtClean="0"/>
              <a:t>昆士兰旅游局究竟为什么要花如此大的气力招聘一名大堡礁看护员？</a:t>
            </a:r>
          </a:p>
          <a:p>
            <a:pPr>
              <a:lnSpc>
                <a:spcPct val="90000"/>
              </a:lnSpc>
            </a:pPr>
            <a:r>
              <a:rPr lang="zh-CN" altLang="en-US" sz="2800" smtClean="0"/>
              <a:t>幸运儿只有一个，为什么会有众多网民乐于参加竞聘活动？</a:t>
            </a:r>
          </a:p>
          <a:p>
            <a:pPr>
              <a:lnSpc>
                <a:spcPct val="90000"/>
              </a:lnSpc>
            </a:pPr>
            <a:r>
              <a:rPr lang="zh-CN" altLang="en-US" sz="2800" smtClean="0"/>
              <a:t>昆士兰旅游局是如何利用软文配合这次活动的？</a:t>
            </a:r>
          </a:p>
          <a:p>
            <a:pPr>
              <a:lnSpc>
                <a:spcPct val="90000"/>
              </a:lnSpc>
            </a:pPr>
            <a:r>
              <a:rPr lang="zh-CN" altLang="en-US" sz="2800" smtClean="0"/>
              <a:t>我们能为代言对象策划一次</a:t>
            </a:r>
            <a:r>
              <a:rPr lang="zh-CN" altLang="en-US" sz="2800" smtClean="0">
                <a:latin typeface="Arial" charset="0"/>
              </a:rPr>
              <a:t>“</a:t>
            </a:r>
            <a:r>
              <a:rPr lang="zh-CN" altLang="en-US" sz="2800" smtClean="0"/>
              <a:t>钓鱼</a:t>
            </a:r>
            <a:r>
              <a:rPr lang="zh-CN" altLang="en-US" sz="2800" smtClean="0">
                <a:latin typeface="Arial" charset="0"/>
              </a:rPr>
              <a:t>”</a:t>
            </a:r>
            <a:r>
              <a:rPr lang="zh-CN" altLang="en-US" sz="2800" smtClean="0"/>
              <a:t>活动吗？（不要企望达到昆士兰旅游局那样的精彩，但也不能没有想法！）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2186093" y="246803"/>
            <a:ext cx="511132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技能训练</a:t>
            </a: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62141" y="246583"/>
            <a:ext cx="1690085" cy="5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任务二</a:t>
            </a:r>
          </a:p>
        </p:txBody>
      </p:sp>
      <p:sp>
        <p:nvSpPr>
          <p:cNvPr id="3" name="TextBox 34"/>
          <p:cNvSpPr txBox="1"/>
          <p:nvPr/>
        </p:nvSpPr>
        <p:spPr>
          <a:xfrm>
            <a:off x="1611207" y="864023"/>
            <a:ext cx="4239260" cy="4165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/>
            <a:r>
              <a:rPr lang="zh-CN" altLang="en-US" sz="2705" b="1" dirty="0">
                <a:effectLst/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一、案例分析</a:t>
            </a:r>
          </a:p>
        </p:txBody>
      </p: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4744297" y="753533"/>
            <a:ext cx="6671733" cy="415290"/>
          </a:xfrm>
          <a:prstGeom prst="rect">
            <a:avLst/>
          </a:prstGeom>
          <a:noFill/>
        </p:spPr>
        <p:txBody>
          <a:bodyPr vert="horz" wrap="square" lIns="0" tIns="0" rIns="0" bIns="0" numCol="1" rtlCol="0" anchor="t" anchorCtr="0" compatLnSpc="0">
            <a:spAutoFit/>
            <a:scene3d>
              <a:camera prst="orthographicFront"/>
              <a:lightRig rig="threePt" dir="t"/>
            </a:scene3d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l"/>
            <a:r>
              <a:rPr lang="zh-CN" altLang="en-US" sz="27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瘦=美？ 别闹了，我的美只有自己能定义！</a:t>
            </a:r>
          </a:p>
        </p:txBody>
      </p:sp>
      <p:pic>
        <p:nvPicPr>
          <p:cNvPr id="9" name="图片 8" descr="111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97420" y="3988858"/>
            <a:ext cx="3823547" cy="2451100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10" name="图片 9" descr="旅行团_百度图片搜索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284720" y="1040342"/>
            <a:ext cx="3836247" cy="2552700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13" name="TextBox 115"/>
          <p:cNvSpPr txBox="1"/>
          <p:nvPr/>
        </p:nvSpPr>
        <p:spPr>
          <a:xfrm>
            <a:off x="686435" y="1443355"/>
            <a:ext cx="10727055" cy="49860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那就是 瘦=美</a:t>
            </a: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别开玩笑了</a:t>
            </a: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虽然我不瘦，但我依然很美呢（ 主要看气质 ）</a:t>
            </a: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接下来，请拿出自己的小本本，小编开始讲知识点了</a:t>
            </a: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美学大师朱光潜认为：</a:t>
            </a: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美感是直觉到，审美无需功利考虑，主观情趣表现于从而得到美感。简而言之：欣赏就美！</a:t>
            </a: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所以，你不需要活成别人喜欢的样子，</a:t>
            </a: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你的美也不需要被他人定义！</a:t>
            </a: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就如云台山茱萸峰的美，自然、洒脱、明媚、从容、冷静。</a:t>
            </a: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但无论你爱的是哪一种美景，云台山都能给你！</a:t>
            </a: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在这个空气中弥漫着麦香的美好季节快来云台山，寻找你中意的美，</a:t>
            </a: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匹配你对美的定义吧。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>
        <p:cover dir="d"/>
      </p:transition>
    </mc:Choice>
    <mc:Fallback>
      <p:transition spd="slow" advClick="0">
        <p:cover dir="d"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2186093" y="246803"/>
            <a:ext cx="511132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技能训练</a:t>
            </a: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62141" y="246583"/>
            <a:ext cx="1690085" cy="5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任务二</a:t>
            </a:r>
          </a:p>
        </p:txBody>
      </p:sp>
      <p:sp>
        <p:nvSpPr>
          <p:cNvPr id="3" name="TextBox 34"/>
          <p:cNvSpPr txBox="1"/>
          <p:nvPr/>
        </p:nvSpPr>
        <p:spPr>
          <a:xfrm>
            <a:off x="1324187" y="1151043"/>
            <a:ext cx="2197947" cy="3073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r>
              <a:rPr lang="zh-CN" altLang="en-US" sz="2000" b="1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一、案例分析</a:t>
            </a:r>
          </a:p>
        </p:txBody>
      </p:sp>
      <p:sp>
        <p:nvSpPr>
          <p:cNvPr id="4" name="TextBox 115"/>
          <p:cNvSpPr txBox="1"/>
          <p:nvPr/>
        </p:nvSpPr>
        <p:spPr>
          <a:xfrm>
            <a:off x="1141307" y="2305897"/>
            <a:ext cx="9887373" cy="7385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lvl="0"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r>
              <a:rPr sz="16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云台山是河南省5A级景区，小勤人脉很广，乐于帮助他人。上周过节回家，他姑姑说起了在云台山茱萸峰景区开了家特色小旅馆，想让他帮忙做下宣传，开动你的大脑，来帮助小勤写一篇营销软文吧！</a:t>
            </a:r>
          </a:p>
        </p:txBody>
      </p:sp>
      <p:cxnSp>
        <p:nvCxnSpPr>
          <p:cNvPr id="5" name="直接连接符 4"/>
          <p:cNvCxnSpPr/>
          <p:nvPr/>
        </p:nvCxnSpPr>
        <p:spPr>
          <a:xfrm>
            <a:off x="1706880" y="3382433"/>
            <a:ext cx="8640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直接连接符 5"/>
          <p:cNvCxnSpPr/>
          <p:nvPr/>
        </p:nvCxnSpPr>
        <p:spPr>
          <a:xfrm>
            <a:off x="1706880" y="3764280"/>
            <a:ext cx="8640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/>
        </p:nvCxnSpPr>
        <p:spPr>
          <a:xfrm>
            <a:off x="1706880" y="4146127"/>
            <a:ext cx="8640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1706880" y="4527973"/>
            <a:ext cx="864006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Rectangle 4"/>
          <p:cNvSpPr txBox="1">
            <a:spLocks noChangeArrowheads="1"/>
          </p:cNvSpPr>
          <p:nvPr/>
        </p:nvSpPr>
        <p:spPr bwMode="auto">
          <a:xfrm>
            <a:off x="2878667" y="1758103"/>
            <a:ext cx="6671733" cy="368935"/>
          </a:xfrm>
          <a:prstGeom prst="rect">
            <a:avLst/>
          </a:prstGeom>
          <a:noFill/>
        </p:spPr>
        <p:txBody>
          <a:bodyPr vert="horz" wrap="square" lIns="0" tIns="0" rIns="0" bIns="0" numCol="1" rtlCol="0" anchor="t" anchorCtr="0" compatLnSpc="0">
            <a:spAutoFit/>
            <a:scene3d>
              <a:camera prst="orthographicFront"/>
              <a:lightRig rig="threePt" dir="t"/>
            </a:scene3d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l"/>
            <a:r>
              <a:rPr lang="zh-CN" altLang="en-US" sz="24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瘦=美？ 别闹了，我的美只有自己能定义！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>
        <p:cover dir="d"/>
      </p:transition>
    </mc:Choice>
    <mc:Fallback>
      <p:transition spd="slow" advClick="0">
        <p:cover dir="d"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/>
          <p:cNvSpPr txBox="1"/>
          <p:nvPr/>
        </p:nvSpPr>
        <p:spPr>
          <a:xfrm>
            <a:off x="14147024" y="8512248"/>
            <a:ext cx="295910" cy="141605"/>
          </a:xfrm>
          <a:prstGeom prst="rect">
            <a:avLst/>
          </a:prstGeom>
          <a:noFill/>
        </p:spPr>
        <p:txBody>
          <a:bodyPr wrap="none" lIns="121816" tIns="60908" rIns="121816" bIns="60908" rtlCol="0">
            <a:spAutoFit/>
          </a:bodyPr>
          <a:lstStyle/>
          <a:p>
            <a:r>
              <a:rPr lang="zh-CN" altLang="en-US" sz="135" dirty="0"/>
              <a:t>延时符</a:t>
            </a:r>
          </a:p>
        </p:txBody>
      </p:sp>
      <p:sp>
        <p:nvSpPr>
          <p:cNvPr id="28" name="矩形 27"/>
          <p:cNvSpPr/>
          <p:nvPr/>
        </p:nvSpPr>
        <p:spPr>
          <a:xfrm>
            <a:off x="0" y="2105592"/>
            <a:ext cx="12195700" cy="1440597"/>
          </a:xfrm>
          <a:prstGeom prst="rect">
            <a:avLst/>
          </a:prstGeom>
          <a:gradFill>
            <a:gsLst>
              <a:gs pos="100000">
                <a:schemeClr val="bg1">
                  <a:lumMod val="85000"/>
                </a:schemeClr>
              </a:gs>
              <a:gs pos="0">
                <a:schemeClr val="bg1"/>
              </a:gs>
            </a:gsLst>
            <a:lin ang="2700000" scaled="1"/>
          </a:gradFill>
          <a:ln>
            <a:gradFill>
              <a:gsLst>
                <a:gs pos="0">
                  <a:schemeClr val="bg1">
                    <a:lumMod val="85000"/>
                  </a:schemeClr>
                </a:gs>
                <a:gs pos="100000">
                  <a:schemeClr val="bg1"/>
                </a:gs>
              </a:gsLst>
              <a:lin ang="5400000" scaled="0"/>
            </a:gradFill>
          </a:ln>
          <a:effectLst>
            <a:outerShdw blurRad="393700" dist="546100" dir="24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0" name="文本框 49"/>
          <p:cNvSpPr txBox="1"/>
          <p:nvPr/>
        </p:nvSpPr>
        <p:spPr>
          <a:xfrm>
            <a:off x="3073253" y="2150060"/>
            <a:ext cx="6049617" cy="132207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000" b="1" dirty="0">
                <a:solidFill>
                  <a:srgbClr val="EA5E66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</a:t>
            </a:r>
            <a:r>
              <a:rPr lang="zh-CN" altLang="en-US" sz="8000" b="1" dirty="0">
                <a:solidFill>
                  <a:srgbClr val="EA6103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谢</a:t>
            </a:r>
            <a:r>
              <a:rPr lang="zh-CN" altLang="en-US" sz="8000" b="1" dirty="0">
                <a:solidFill>
                  <a:srgbClr val="F69F1E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聆</a:t>
            </a:r>
            <a:r>
              <a:rPr lang="zh-CN" altLang="en-US" sz="8000" b="1" dirty="0">
                <a:solidFill>
                  <a:srgbClr val="0099A9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听</a:t>
            </a:r>
            <a:r>
              <a:rPr lang="zh-CN" altLang="en-US" sz="8000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rial" panose="020B0604020202020204" pitchFamily="34" charset="0"/>
              </a:rPr>
              <a:t>！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188971" y="7892451"/>
            <a:ext cx="214630" cy="100965"/>
          </a:xfrm>
          <a:prstGeom prst="rect">
            <a:avLst/>
          </a:prstGeom>
          <a:noFill/>
        </p:spPr>
        <p:txBody>
          <a:bodyPr wrap="none" lIns="81090" tIns="40545" rIns="81090" bIns="40545" rtlCol="0">
            <a:spAutoFit/>
          </a:bodyPr>
          <a:lstStyle/>
          <a:p>
            <a:r>
              <a:rPr lang="zh-CN" altLang="en-US" sz="135" dirty="0"/>
              <a:t>延迟符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>
        <p:cover dir="d"/>
      </p:transition>
    </mc:Choice>
    <mc:Fallback>
      <p:transition spd="slow" advClick="0">
        <p:cover dir="d"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27448" y="1916832"/>
            <a:ext cx="9433048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      名山大川、湖光山色、小桥流水、幽谷小径、古典园林、历史人文，不同风格的景观，各有其独特的魅力，你喜欢哪一种？你的家乡有这样的景观吗？用学到的软文写作知识和技巧，可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参</a:t>
            </a:r>
            <a:r>
              <a:rPr lang="zh-CN" altLang="en-US" sz="320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考所学的范</a:t>
            </a:r>
            <a:r>
              <a:rPr lang="zh-CN" altLang="en-US" sz="3200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例软文，为自己喜欢的旅游景点写一篇800字以上的宣传软文。</a:t>
            </a:r>
            <a:endParaRPr lang="zh-CN" altLang="en-US" sz="3200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Box 32"/>
          <p:cNvSpPr txBox="1"/>
          <p:nvPr/>
        </p:nvSpPr>
        <p:spPr>
          <a:xfrm>
            <a:off x="2188971" y="7892451"/>
            <a:ext cx="214630" cy="100965"/>
          </a:xfrm>
          <a:prstGeom prst="rect">
            <a:avLst/>
          </a:prstGeom>
          <a:noFill/>
        </p:spPr>
        <p:txBody>
          <a:bodyPr wrap="none" lIns="81090" tIns="40545" rIns="81090" bIns="40545" rtlCol="0">
            <a:spAutoFit/>
          </a:bodyPr>
          <a:lstStyle/>
          <a:p>
            <a:r>
              <a:rPr lang="zh-CN" altLang="en-US" sz="135" dirty="0"/>
              <a:t>延迟符</a:t>
            </a:r>
          </a:p>
        </p:txBody>
      </p:sp>
      <p:sp>
        <p:nvSpPr>
          <p:cNvPr id="214" name="六边形 213"/>
          <p:cNvSpPr/>
          <p:nvPr/>
        </p:nvSpPr>
        <p:spPr>
          <a:xfrm>
            <a:off x="1507067" y="325755"/>
            <a:ext cx="7409180" cy="1087120"/>
          </a:xfrm>
          <a:prstGeom prst="hexagon">
            <a:avLst/>
          </a:prstGeom>
          <a:gradFill flip="none" rotWithShape="1">
            <a:gsLst>
              <a:gs pos="0">
                <a:schemeClr val="bg1">
                  <a:lumMod val="85000"/>
                  <a:lumOff val="15000"/>
                </a:schemeClr>
              </a:gs>
              <a:gs pos="100000">
                <a:schemeClr val="bg1">
                  <a:lumMod val="85000"/>
                </a:schemeClr>
              </a:gs>
            </a:gsLst>
            <a:lin ang="13500000" scaled="1"/>
            <a:tileRect/>
          </a:gradFill>
          <a:ln>
            <a:gradFill>
              <a:gsLst>
                <a:gs pos="0">
                  <a:schemeClr val="bg1">
                    <a:lumMod val="71000"/>
                    <a:lumOff val="29000"/>
                  </a:schemeClr>
                </a:gs>
                <a:gs pos="100000">
                  <a:schemeClr val="bg1">
                    <a:lumMod val="85000"/>
                  </a:schemeClr>
                </a:gs>
              </a:gsLst>
              <a:lin ang="5400000" scaled="0"/>
            </a:gradFill>
          </a:ln>
          <a:effectLst>
            <a:outerShdw blurRad="482600" dist="241300" dir="2700000" algn="tl" rotWithShape="0">
              <a:prstClr val="black">
                <a:alpha val="42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35"/>
          </a:p>
        </p:txBody>
      </p:sp>
      <p:grpSp>
        <p:nvGrpSpPr>
          <p:cNvPr id="215" name="组合 214"/>
          <p:cNvGrpSpPr/>
          <p:nvPr/>
        </p:nvGrpSpPr>
        <p:grpSpPr>
          <a:xfrm>
            <a:off x="1018381" y="117066"/>
            <a:ext cx="1556280" cy="1556843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216" name="同心圆 215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17" name="椭圆 216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218" name="矩形 217"/>
          <p:cNvSpPr/>
          <p:nvPr/>
        </p:nvSpPr>
        <p:spPr>
          <a:xfrm>
            <a:off x="2535767" y="504402"/>
            <a:ext cx="6270413" cy="783590"/>
          </a:xfrm>
          <a:prstGeom prst="rect">
            <a:avLst/>
          </a:prstGeom>
        </p:spPr>
        <p:txBody>
          <a:bodyPr wrap="square" lIns="121936" tIns="60966" rIns="121936" bIns="60966">
            <a:spAutoFit/>
          </a:bodyPr>
          <a:lstStyle/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zh-CN" sz="4300" b="1" kern="0" dirty="0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项目五  旅游类软文写作</a:t>
            </a:r>
            <a:endParaRPr lang="zh-CN" altLang="zh-CN" sz="4300" b="1" kern="0" dirty="0">
              <a:effectLst>
                <a:innerShdw blurRad="63500" dist="50800" dir="13500000">
                  <a:prstClr val="black">
                    <a:alpha val="50000"/>
                  </a:prstClr>
                </a:inn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220" name="组合 219"/>
          <p:cNvGrpSpPr/>
          <p:nvPr/>
        </p:nvGrpSpPr>
        <p:grpSpPr>
          <a:xfrm>
            <a:off x="1244281" y="343051"/>
            <a:ext cx="1101160" cy="1101559"/>
            <a:chOff x="304800" y="673100"/>
            <a:chExt cx="4000500" cy="4000500"/>
          </a:xfrm>
          <a:effectLst>
            <a:outerShdw blurRad="444500" dist="254000" dir="6840000" algn="tr" rotWithShape="0">
              <a:prstClr val="black">
                <a:alpha val="50000"/>
              </a:prstClr>
            </a:outerShdw>
          </a:effectLst>
        </p:grpSpPr>
        <p:sp>
          <p:nvSpPr>
            <p:cNvPr id="221" name="同心圆 220"/>
            <p:cNvSpPr/>
            <p:nvPr/>
          </p:nvSpPr>
          <p:spPr>
            <a:xfrm>
              <a:off x="304800" y="673100"/>
              <a:ext cx="4000500" cy="4000500"/>
            </a:xfrm>
            <a:prstGeom prst="donut">
              <a:avLst>
                <a:gd name="adj" fmla="val 4879"/>
              </a:avLst>
            </a:prstGeom>
            <a:gradFill>
              <a:gsLst>
                <a:gs pos="0">
                  <a:schemeClr val="bg1"/>
                </a:gs>
                <a:gs pos="55000">
                  <a:schemeClr val="bg1">
                    <a:lumMod val="95000"/>
                  </a:schemeClr>
                </a:gs>
                <a:gs pos="100000">
                  <a:schemeClr val="bg1">
                    <a:lumMod val="65000"/>
                  </a:schemeClr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22" name="椭圆 221"/>
            <p:cNvSpPr/>
            <p:nvPr/>
          </p:nvSpPr>
          <p:spPr>
            <a:xfrm>
              <a:off x="392113" y="760413"/>
              <a:ext cx="3825874" cy="3825874"/>
            </a:xfrm>
            <a:prstGeom prst="ellipse">
              <a:avLst/>
            </a:prstGeom>
            <a:gradFill>
              <a:gsLst>
                <a:gs pos="0">
                  <a:schemeClr val="bg1"/>
                </a:gs>
                <a:gs pos="51000">
                  <a:schemeClr val="bg1">
                    <a:lumMod val="95000"/>
                  </a:schemeClr>
                </a:gs>
                <a:gs pos="100000">
                  <a:schemeClr val="bg1">
                    <a:lumMod val="75000"/>
                  </a:schemeClr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35" dirty="0">
                <a:solidFill>
                  <a:srgbClr val="C00000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22450" y="1562735"/>
            <a:ext cx="4191000" cy="5007610"/>
            <a:chOff x="6375504" y="1216654"/>
            <a:chExt cx="1235038" cy="3436264"/>
          </a:xfrm>
        </p:grpSpPr>
        <p:grpSp>
          <p:nvGrpSpPr>
            <p:cNvPr id="5" name="组合 4"/>
            <p:cNvGrpSpPr/>
            <p:nvPr/>
          </p:nvGrpSpPr>
          <p:grpSpPr>
            <a:xfrm>
              <a:off x="6683746" y="1216654"/>
              <a:ext cx="645608" cy="1230922"/>
              <a:chOff x="5537459" y="941354"/>
              <a:chExt cx="946727" cy="1804795"/>
            </a:xfrm>
            <a:scene3d>
              <a:camera prst="orthographicFront">
                <a:rot lat="600000" lon="20399993" rev="0"/>
              </a:camera>
              <a:lightRig rig="threePt" dir="t"/>
            </a:scene3d>
          </p:grpSpPr>
          <p:sp>
            <p:nvSpPr>
              <p:cNvPr id="6" name="圆角矩形 5"/>
              <p:cNvSpPr/>
              <p:nvPr/>
            </p:nvSpPr>
            <p:spPr>
              <a:xfrm rot="5400000">
                <a:off x="5108425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F491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7" name="圆角矩形 6"/>
              <p:cNvSpPr/>
              <p:nvPr/>
            </p:nvSpPr>
            <p:spPr>
              <a:xfrm rot="5400000">
                <a:off x="5222427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8" name="组合 7"/>
            <p:cNvGrpSpPr/>
            <p:nvPr/>
          </p:nvGrpSpPr>
          <p:grpSpPr>
            <a:xfrm>
              <a:off x="6375504" y="1243171"/>
              <a:ext cx="1235038" cy="3409747"/>
              <a:chOff x="6375504" y="1243171"/>
              <a:chExt cx="1235038" cy="3409747"/>
            </a:xfrm>
          </p:grpSpPr>
          <p:sp>
            <p:nvSpPr>
              <p:cNvPr id="9" name="梯形 8"/>
              <p:cNvSpPr/>
              <p:nvPr/>
            </p:nvSpPr>
            <p:spPr>
              <a:xfrm rot="16200000">
                <a:off x="5302263" y="2344639"/>
                <a:ext cx="3381519" cy="1235038"/>
              </a:xfrm>
              <a:prstGeom prst="trapezoid">
                <a:avLst>
                  <a:gd name="adj" fmla="val 11105"/>
                </a:avLst>
              </a:prstGeom>
              <a:solidFill>
                <a:srgbClr val="FDFDFD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/>
              </a:p>
            </p:txBody>
          </p:sp>
          <p:grpSp>
            <p:nvGrpSpPr>
              <p:cNvPr id="14" name="组合 13"/>
              <p:cNvGrpSpPr/>
              <p:nvPr/>
            </p:nvGrpSpPr>
            <p:grpSpPr>
              <a:xfrm>
                <a:off x="6791150" y="1243171"/>
                <a:ext cx="426562" cy="747947"/>
                <a:chOff x="5695240" y="977137"/>
                <a:chExt cx="625516" cy="1096651"/>
              </a:xfrm>
              <a:scene3d>
                <a:camera prst="orthographicFront">
                  <a:rot lat="600000" lon="20399993" rev="0"/>
                </a:camera>
                <a:lightRig rig="threePt" dir="t"/>
              </a:scene3d>
            </p:grpSpPr>
            <p:sp>
              <p:nvSpPr>
                <p:cNvPr id="15" name="任意多边形 14"/>
                <p:cNvSpPr/>
                <p:nvPr/>
              </p:nvSpPr>
              <p:spPr bwMode="auto">
                <a:xfrm rot="5400000">
                  <a:off x="5533884" y="130292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solidFill>
                  <a:srgbClr val="01A9BB"/>
                </a:soli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53" tIns="45726" rIns="91453" bIns="45726" numCol="1" anchor="t" anchorCtr="0" compatLnSpc="1">
                  <a:noAutofit/>
                </a:bodyPr>
                <a:lstStyle/>
                <a:p>
                  <a:endParaRPr lang="zh-CN" altLang="en-US" sz="135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16" name="任意多边形 15"/>
                <p:cNvSpPr/>
                <p:nvPr/>
              </p:nvSpPr>
              <p:spPr bwMode="auto">
                <a:xfrm rot="5400000">
                  <a:off x="5459672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FB9E14"/>
                    </a:gs>
                    <a:gs pos="100000">
                      <a:srgbClr val="FEB243"/>
                    </a:gs>
                    <a:gs pos="0">
                      <a:srgbClr val="F49100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FB9E14"/>
                      </a:gs>
                      <a:gs pos="0">
                        <a:srgbClr val="F69200"/>
                      </a:gs>
                      <a:gs pos="100000">
                        <a:srgbClr val="FEC26A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53" tIns="45726" rIns="91453" bIns="45726" numCol="1" anchor="t" anchorCtr="0" compatLnSpc="1">
                  <a:noAutofit/>
                </a:bodyPr>
                <a:lstStyle/>
                <a:p>
                  <a:endParaRPr lang="zh-CN" altLang="en-US" sz="135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sp>
        <p:nvSpPr>
          <p:cNvPr id="18" name="文本框 124"/>
          <p:cNvSpPr txBox="1"/>
          <p:nvPr/>
        </p:nvSpPr>
        <p:spPr>
          <a:xfrm>
            <a:off x="3232785" y="1954107"/>
            <a:ext cx="1422400" cy="398780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学习目标</a:t>
            </a:r>
          </a:p>
        </p:txBody>
      </p:sp>
      <p:grpSp>
        <p:nvGrpSpPr>
          <p:cNvPr id="20" name="组合 19"/>
          <p:cNvGrpSpPr/>
          <p:nvPr/>
        </p:nvGrpSpPr>
        <p:grpSpPr>
          <a:xfrm>
            <a:off x="4583007" y="1974427"/>
            <a:ext cx="1555327" cy="687274"/>
            <a:chOff x="5159091" y="1157793"/>
            <a:chExt cx="1030514" cy="686790"/>
          </a:xfrm>
          <a:effectLst/>
        </p:grpSpPr>
        <p:sp>
          <p:nvSpPr>
            <p:cNvPr id="21" name="文本框 144"/>
            <p:cNvSpPr txBox="1"/>
            <p:nvPr/>
          </p:nvSpPr>
          <p:spPr>
            <a:xfrm>
              <a:off x="5249657" y="1157793"/>
              <a:ext cx="830212" cy="5831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FEB850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01</a:t>
              </a:r>
              <a:endParaRPr lang="zh-CN" altLang="en-US" sz="3200" dirty="0">
                <a:solidFill>
                  <a:srgbClr val="FEB850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22" name="文本框 145"/>
            <p:cNvSpPr txBox="1"/>
            <p:nvPr/>
          </p:nvSpPr>
          <p:spPr>
            <a:xfrm>
              <a:off x="5159091" y="1630739"/>
              <a:ext cx="1030514" cy="2138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rgbClr val="FEB850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OPTION</a:t>
              </a:r>
              <a:endParaRPr lang="zh-CN" altLang="en-US" sz="800" dirty="0">
                <a:solidFill>
                  <a:srgbClr val="FEB850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grpSp>
        <p:nvGrpSpPr>
          <p:cNvPr id="23" name="组合 22"/>
          <p:cNvGrpSpPr/>
          <p:nvPr/>
        </p:nvGrpSpPr>
        <p:grpSpPr>
          <a:xfrm>
            <a:off x="6025515" y="1610360"/>
            <a:ext cx="4895215" cy="4989830"/>
            <a:chOff x="5029105" y="1230946"/>
            <a:chExt cx="1235038" cy="3421972"/>
          </a:xfrm>
        </p:grpSpPr>
        <p:grpSp>
          <p:nvGrpSpPr>
            <p:cNvPr id="30" name="组合 29"/>
            <p:cNvGrpSpPr/>
            <p:nvPr/>
          </p:nvGrpSpPr>
          <p:grpSpPr>
            <a:xfrm>
              <a:off x="5338493" y="1230946"/>
              <a:ext cx="645608" cy="1230922"/>
              <a:chOff x="5374574" y="941354"/>
              <a:chExt cx="946727" cy="1804795"/>
            </a:xfrm>
            <a:scene3d>
              <a:camera prst="orthographicFront">
                <a:rot lat="20967539" lon="19191102" rev="113251"/>
              </a:camera>
              <a:lightRig rig="threePt" dir="t"/>
            </a:scene3d>
          </p:grpSpPr>
          <p:sp>
            <p:nvSpPr>
              <p:cNvPr id="31" name="圆角矩形 30"/>
              <p:cNvSpPr/>
              <p:nvPr/>
            </p:nvSpPr>
            <p:spPr>
              <a:xfrm rot="5400000">
                <a:off x="4945540" y="1370388"/>
                <a:ext cx="1804795" cy="946727"/>
              </a:xfrm>
              <a:prstGeom prst="roundRect">
                <a:avLst>
                  <a:gd name="adj" fmla="val 19898"/>
                </a:avLst>
              </a:prstGeom>
              <a:solidFill>
                <a:srgbClr val="E04949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  <p:sp>
            <p:nvSpPr>
              <p:cNvPr id="32" name="圆角矩形 31"/>
              <p:cNvSpPr/>
              <p:nvPr/>
            </p:nvSpPr>
            <p:spPr>
              <a:xfrm rot="5400000">
                <a:off x="5059542" y="1446913"/>
                <a:ext cx="1579634" cy="753287"/>
              </a:xfrm>
              <a:prstGeom prst="roundRect">
                <a:avLst>
                  <a:gd name="adj" fmla="val 15457"/>
                </a:avLst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>
                  <a:latin typeface="Arial" panose="020B0604020202020204" pitchFamily="34" charset="0"/>
                  <a:ea typeface="微软雅黑" panose="020B0503020204020204" pitchFamily="34" charset="-122"/>
                  <a:sym typeface="Arial" panose="020B0604020202020204" pitchFamily="34" charset="0"/>
                </a:endParaRPr>
              </a:p>
            </p:txBody>
          </p:sp>
        </p:grpSp>
        <p:grpSp>
          <p:nvGrpSpPr>
            <p:cNvPr id="34" name="组合 33"/>
            <p:cNvGrpSpPr/>
            <p:nvPr/>
          </p:nvGrpSpPr>
          <p:grpSpPr>
            <a:xfrm>
              <a:off x="5029105" y="1258919"/>
              <a:ext cx="1235038" cy="3393999"/>
              <a:chOff x="5029105" y="1258919"/>
              <a:chExt cx="1235038" cy="3393999"/>
            </a:xfrm>
          </p:grpSpPr>
          <p:sp>
            <p:nvSpPr>
              <p:cNvPr id="35" name="梯形 34"/>
              <p:cNvSpPr/>
              <p:nvPr/>
            </p:nvSpPr>
            <p:spPr>
              <a:xfrm rot="5400000" flipH="1">
                <a:off x="3955864" y="2344639"/>
                <a:ext cx="3381519" cy="1235038"/>
              </a:xfrm>
              <a:prstGeom prst="trapezoid">
                <a:avLst>
                  <a:gd name="adj" fmla="val 11105"/>
                </a:avLst>
              </a:prstGeom>
              <a:solidFill>
                <a:srgbClr val="E8E8E8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 sz="135"/>
              </a:p>
            </p:txBody>
          </p:sp>
          <p:grpSp>
            <p:nvGrpSpPr>
              <p:cNvPr id="36" name="组合 35"/>
              <p:cNvGrpSpPr/>
              <p:nvPr/>
            </p:nvGrpSpPr>
            <p:grpSpPr>
              <a:xfrm>
                <a:off x="5448164" y="1258919"/>
                <a:ext cx="426562" cy="747948"/>
                <a:chOff x="5532355" y="977138"/>
                <a:chExt cx="625516" cy="1096651"/>
              </a:xfrm>
              <a:scene3d>
                <a:camera prst="orthographicFront">
                  <a:rot lat="20944032" lon="19239453" rev="161931"/>
                </a:camera>
                <a:lightRig rig="threePt" dir="t"/>
              </a:scene3d>
            </p:grpSpPr>
            <p:sp>
              <p:nvSpPr>
                <p:cNvPr id="37" name="任意多边形 36"/>
                <p:cNvSpPr/>
                <p:nvPr/>
              </p:nvSpPr>
              <p:spPr bwMode="auto">
                <a:xfrm rot="5400000">
                  <a:off x="5371000" y="1230771"/>
                  <a:ext cx="923924" cy="527529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38000">
                      <a:srgbClr val="E04949"/>
                    </a:gs>
                    <a:gs pos="0">
                      <a:srgbClr val="E04949"/>
                    </a:gs>
                    <a:gs pos="100000">
                      <a:srgbClr val="E04949"/>
                    </a:gs>
                  </a:gsLst>
                  <a:lin ang="0" scaled="0"/>
                </a:gradFill>
                <a:ln w="25400">
                  <a:noFill/>
                </a:ln>
                <a:effectLst>
                  <a:outerShdw blurRad="215900" dist="76200" dir="2700000" algn="tl" rotWithShape="0">
                    <a:prstClr val="black">
                      <a:alpha val="37000"/>
                    </a:prstClr>
                  </a:outerShdw>
                </a:effectLst>
              </p:spPr>
              <p:txBody>
                <a:bodyPr vert="horz" wrap="square" lIns="91453" tIns="45726" rIns="91453" bIns="45726" numCol="1" anchor="t" anchorCtr="0" compatLnSpc="1">
                  <a:noAutofit/>
                </a:bodyPr>
                <a:lstStyle/>
                <a:p>
                  <a:endParaRPr lang="zh-CN" altLang="en-US" sz="135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  <p:sp>
              <p:nvSpPr>
                <p:cNvPr id="38" name="任意多边形 37"/>
                <p:cNvSpPr/>
                <p:nvPr/>
              </p:nvSpPr>
              <p:spPr bwMode="auto">
                <a:xfrm rot="5400000">
                  <a:off x="5296787" y="1212705"/>
                  <a:ext cx="1096651" cy="625516"/>
                </a:xfrm>
                <a:custGeom>
                  <a:avLst/>
                  <a:gdLst>
                    <a:gd name="connsiteX0" fmla="*/ 0 w 1232570"/>
                    <a:gd name="connsiteY0" fmla="*/ 0 h 1080876"/>
                    <a:gd name="connsiteX1" fmla="*/ 13985 w 1232570"/>
                    <a:gd name="connsiteY1" fmla="*/ 0 h 1080876"/>
                    <a:gd name="connsiteX2" fmla="*/ 90502 w 1232570"/>
                    <a:gd name="connsiteY2" fmla="*/ 0 h 1080876"/>
                    <a:gd name="connsiteX3" fmla="*/ 150524 w 1232570"/>
                    <a:gd name="connsiteY3" fmla="*/ 0 h 1080876"/>
                    <a:gd name="connsiteX4" fmla="*/ 156832 w 1232570"/>
                    <a:gd name="connsiteY4" fmla="*/ 0 h 1080876"/>
                    <a:gd name="connsiteX5" fmla="*/ 213704 w 1232570"/>
                    <a:gd name="connsiteY5" fmla="*/ 0 h 1080876"/>
                    <a:gd name="connsiteX6" fmla="*/ 237954 w 1232570"/>
                    <a:gd name="connsiteY6" fmla="*/ 0 h 1080876"/>
                    <a:gd name="connsiteX7" fmla="*/ 261845 w 1232570"/>
                    <a:gd name="connsiteY7" fmla="*/ 0 h 1080876"/>
                    <a:gd name="connsiteX8" fmla="*/ 301983 w 1232570"/>
                    <a:gd name="connsiteY8" fmla="*/ 0 h 1080876"/>
                    <a:gd name="connsiteX9" fmla="*/ 314471 w 1232570"/>
                    <a:gd name="connsiteY9" fmla="*/ 0 h 1080876"/>
                    <a:gd name="connsiteX10" fmla="*/ 361158 w 1232570"/>
                    <a:gd name="connsiteY10" fmla="*/ 0 h 1080876"/>
                    <a:gd name="connsiteX11" fmla="*/ 378443 w 1232570"/>
                    <a:gd name="connsiteY11" fmla="*/ 0 h 1080876"/>
                    <a:gd name="connsiteX12" fmla="*/ 380801 w 1232570"/>
                    <a:gd name="connsiteY12" fmla="*/ 0 h 1080876"/>
                    <a:gd name="connsiteX13" fmla="*/ 397052 w 1232570"/>
                    <a:gd name="connsiteY13" fmla="*/ 0 h 1080876"/>
                    <a:gd name="connsiteX14" fmla="*/ 423245 w 1232570"/>
                    <a:gd name="connsiteY14" fmla="*/ 0 h 1080876"/>
                    <a:gd name="connsiteX15" fmla="*/ 437673 w 1232570"/>
                    <a:gd name="connsiteY15" fmla="*/ 0 h 1080876"/>
                    <a:gd name="connsiteX16" fmla="*/ 465873 w 1232570"/>
                    <a:gd name="connsiteY16" fmla="*/ 0 h 1080876"/>
                    <a:gd name="connsiteX17" fmla="*/ 506837 w 1232570"/>
                    <a:gd name="connsiteY17" fmla="*/ 0 h 1080876"/>
                    <a:gd name="connsiteX18" fmla="*/ 542389 w 1232570"/>
                    <a:gd name="connsiteY18" fmla="*/ 0 h 1080876"/>
                    <a:gd name="connsiteX19" fmla="*/ 558813 w 1232570"/>
                    <a:gd name="connsiteY19" fmla="*/ 0 h 1080876"/>
                    <a:gd name="connsiteX20" fmla="*/ 596056 w 1232570"/>
                    <a:gd name="connsiteY20" fmla="*/ 0 h 1080876"/>
                    <a:gd name="connsiteX21" fmla="*/ 608720 w 1232570"/>
                    <a:gd name="connsiteY21" fmla="*/ 0 h 1080876"/>
                    <a:gd name="connsiteX22" fmla="*/ 621020 w 1232570"/>
                    <a:gd name="connsiteY22" fmla="*/ 0 h 1080876"/>
                    <a:gd name="connsiteX23" fmla="*/ 647214 w 1232570"/>
                    <a:gd name="connsiteY23" fmla="*/ 0 h 1080876"/>
                    <a:gd name="connsiteX24" fmla="*/ 665591 w 1232570"/>
                    <a:gd name="connsiteY24" fmla="*/ 0 h 1080876"/>
                    <a:gd name="connsiteX25" fmla="*/ 875132 w 1232570"/>
                    <a:gd name="connsiteY25" fmla="*/ 0 h 1080876"/>
                    <a:gd name="connsiteX26" fmla="*/ 970922 w 1232570"/>
                    <a:gd name="connsiteY26" fmla="*/ 55020 h 1080876"/>
                    <a:gd name="connsiteX27" fmla="*/ 1219266 w 1232570"/>
                    <a:gd name="connsiteY27" fmla="*/ 485418 h 1080876"/>
                    <a:gd name="connsiteX28" fmla="*/ 1219266 w 1232570"/>
                    <a:gd name="connsiteY28" fmla="*/ 595458 h 1080876"/>
                    <a:gd name="connsiteX29" fmla="*/ 970922 w 1232570"/>
                    <a:gd name="connsiteY29" fmla="*/ 1025856 h 1080876"/>
                    <a:gd name="connsiteX30" fmla="*/ 875132 w 1232570"/>
                    <a:gd name="connsiteY30" fmla="*/ 1080876 h 1080876"/>
                    <a:gd name="connsiteX31" fmla="*/ 647214 w 1232570"/>
                    <a:gd name="connsiteY31" fmla="*/ 1080876 h 1080876"/>
                    <a:gd name="connsiteX32" fmla="*/ 423245 w 1232570"/>
                    <a:gd name="connsiteY32" fmla="*/ 1080876 h 1080876"/>
                    <a:gd name="connsiteX33" fmla="*/ 378443 w 1232570"/>
                    <a:gd name="connsiteY33" fmla="*/ 1080876 h 1080876"/>
                    <a:gd name="connsiteX34" fmla="*/ 150524 w 1232570"/>
                    <a:gd name="connsiteY34" fmla="*/ 1080876 h 1080876"/>
                    <a:gd name="connsiteX35" fmla="*/ 0 w 1232570"/>
                    <a:gd name="connsiteY35" fmla="*/ 1080876 h 108087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232570" h="1080876">
                      <a:moveTo>
                        <a:pt x="0" y="0"/>
                      </a:moveTo>
                      <a:lnTo>
                        <a:pt x="13985" y="0"/>
                      </a:lnTo>
                      <a:cubicBezTo>
                        <a:pt x="41269" y="0"/>
                        <a:pt x="66735" y="0"/>
                        <a:pt x="90502" y="0"/>
                      </a:cubicBezTo>
                      <a:lnTo>
                        <a:pt x="150524" y="0"/>
                      </a:lnTo>
                      <a:lnTo>
                        <a:pt x="156832" y="0"/>
                      </a:lnTo>
                      <a:cubicBezTo>
                        <a:pt x="177325" y="0"/>
                        <a:pt x="196242" y="0"/>
                        <a:pt x="213704" y="0"/>
                      </a:cubicBezTo>
                      <a:lnTo>
                        <a:pt x="237954" y="0"/>
                      </a:lnTo>
                      <a:lnTo>
                        <a:pt x="261845" y="0"/>
                      </a:lnTo>
                      <a:cubicBezTo>
                        <a:pt x="276518" y="0"/>
                        <a:pt x="289856" y="0"/>
                        <a:pt x="301983" y="0"/>
                      </a:cubicBezTo>
                      <a:lnTo>
                        <a:pt x="314471" y="0"/>
                      </a:lnTo>
                      <a:lnTo>
                        <a:pt x="361158" y="0"/>
                      </a:lnTo>
                      <a:lnTo>
                        <a:pt x="378443" y="0"/>
                      </a:lnTo>
                      <a:lnTo>
                        <a:pt x="380801" y="0"/>
                      </a:lnTo>
                      <a:lnTo>
                        <a:pt x="397052" y="0"/>
                      </a:lnTo>
                      <a:cubicBezTo>
                        <a:pt x="423245" y="0"/>
                        <a:pt x="423245" y="0"/>
                        <a:pt x="423245" y="0"/>
                      </a:cubicBezTo>
                      <a:lnTo>
                        <a:pt x="437673" y="0"/>
                      </a:lnTo>
                      <a:lnTo>
                        <a:pt x="465873" y="0"/>
                      </a:lnTo>
                      <a:lnTo>
                        <a:pt x="506837" y="0"/>
                      </a:lnTo>
                      <a:lnTo>
                        <a:pt x="542389" y="0"/>
                      </a:lnTo>
                      <a:lnTo>
                        <a:pt x="558813" y="0"/>
                      </a:lnTo>
                      <a:cubicBezTo>
                        <a:pt x="573547" y="0"/>
                        <a:pt x="585824" y="0"/>
                        <a:pt x="596056" y="0"/>
                      </a:cubicBezTo>
                      <a:lnTo>
                        <a:pt x="608720" y="0"/>
                      </a:lnTo>
                      <a:lnTo>
                        <a:pt x="621020" y="0"/>
                      </a:lnTo>
                      <a:cubicBezTo>
                        <a:pt x="647214" y="0"/>
                        <a:pt x="647214" y="0"/>
                        <a:pt x="647214" y="0"/>
                      </a:cubicBezTo>
                      <a:lnTo>
                        <a:pt x="665591" y="0"/>
                      </a:lnTo>
                      <a:cubicBezTo>
                        <a:pt x="875132" y="0"/>
                        <a:pt x="875132" y="0"/>
                        <a:pt x="875132" y="0"/>
                      </a:cubicBezTo>
                      <a:cubicBezTo>
                        <a:pt x="910609" y="0"/>
                        <a:pt x="953183" y="24848"/>
                        <a:pt x="970922" y="55020"/>
                      </a:cubicBezTo>
                      <a:cubicBezTo>
                        <a:pt x="1219266" y="485418"/>
                        <a:pt x="1219266" y="485418"/>
                        <a:pt x="1219266" y="485418"/>
                      </a:cubicBezTo>
                      <a:cubicBezTo>
                        <a:pt x="1237005" y="515590"/>
                        <a:pt x="1237005" y="565286"/>
                        <a:pt x="1219266" y="595458"/>
                      </a:cubicBezTo>
                      <a:cubicBezTo>
                        <a:pt x="970922" y="1025856"/>
                        <a:pt x="970922" y="1025856"/>
                        <a:pt x="970922" y="1025856"/>
                      </a:cubicBezTo>
                      <a:cubicBezTo>
                        <a:pt x="953183" y="1056029"/>
                        <a:pt x="910609" y="1080876"/>
                        <a:pt x="875132" y="1080876"/>
                      </a:cubicBezTo>
                      <a:lnTo>
                        <a:pt x="647214" y="1080876"/>
                      </a:lnTo>
                      <a:lnTo>
                        <a:pt x="423245" y="1080876"/>
                      </a:lnTo>
                      <a:lnTo>
                        <a:pt x="378443" y="1080876"/>
                      </a:lnTo>
                      <a:lnTo>
                        <a:pt x="150524" y="1080876"/>
                      </a:lnTo>
                      <a:lnTo>
                        <a:pt x="0" y="1080876"/>
                      </a:lnTo>
                      <a:close/>
                    </a:path>
                  </a:pathLst>
                </a:custGeom>
                <a:gradFill>
                  <a:gsLst>
                    <a:gs pos="29000">
                      <a:srgbClr val="E04949"/>
                    </a:gs>
                    <a:gs pos="100000">
                      <a:srgbClr val="E04949"/>
                    </a:gs>
                    <a:gs pos="0">
                      <a:srgbClr val="E04949"/>
                    </a:gs>
                  </a:gsLst>
                  <a:lin ang="0" scaled="0"/>
                </a:gradFill>
                <a:ln w="25400">
                  <a:gradFill>
                    <a:gsLst>
                      <a:gs pos="38000">
                        <a:srgbClr val="E04949"/>
                      </a:gs>
                      <a:gs pos="0">
                        <a:srgbClr val="E04949"/>
                      </a:gs>
                      <a:gs pos="100000">
                        <a:srgbClr val="EB8585"/>
                      </a:gs>
                    </a:gsLst>
                    <a:lin ang="0" scaled="0"/>
                  </a:gradFill>
                </a:ln>
                <a:effectLst/>
              </p:spPr>
              <p:txBody>
                <a:bodyPr vert="horz" wrap="square" lIns="91453" tIns="45726" rIns="91453" bIns="45726" numCol="1" anchor="t" anchorCtr="0" compatLnSpc="1">
                  <a:noAutofit/>
                </a:bodyPr>
                <a:lstStyle/>
                <a:p>
                  <a:endParaRPr lang="zh-CN" altLang="en-US" sz="135">
                    <a:solidFill>
                      <a:prstClr val="black"/>
                    </a:solidFill>
                    <a:latin typeface="Arial" panose="020B0604020202020204" pitchFamily="34" charset="0"/>
                    <a:ea typeface="微软雅黑" panose="020B0503020204020204" pitchFamily="34" charset="-122"/>
                    <a:sym typeface="Arial" panose="020B0604020202020204" pitchFamily="34" charset="0"/>
                  </a:endParaRPr>
                </a:p>
              </p:txBody>
            </p:sp>
          </p:grpSp>
        </p:grpSp>
      </p:grpSp>
      <p:grpSp>
        <p:nvGrpSpPr>
          <p:cNvPr id="39" name="组合 38"/>
          <p:cNvGrpSpPr/>
          <p:nvPr/>
        </p:nvGrpSpPr>
        <p:grpSpPr>
          <a:xfrm>
            <a:off x="5463540" y="1916853"/>
            <a:ext cx="2622973" cy="713035"/>
            <a:chOff x="5159091" y="1157793"/>
            <a:chExt cx="1030514" cy="539149"/>
          </a:xfrm>
          <a:effectLst/>
        </p:grpSpPr>
        <p:sp>
          <p:nvSpPr>
            <p:cNvPr id="40" name="文本框 141"/>
            <p:cNvSpPr txBox="1"/>
            <p:nvPr/>
          </p:nvSpPr>
          <p:spPr>
            <a:xfrm>
              <a:off x="5249657" y="1157793"/>
              <a:ext cx="830212" cy="44125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3200" dirty="0">
                  <a:solidFill>
                    <a:srgbClr val="E8707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02</a:t>
              </a:r>
              <a:endParaRPr lang="zh-CN" altLang="en-US" sz="3200" dirty="0">
                <a:solidFill>
                  <a:srgbClr val="E8707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  <p:sp>
          <p:nvSpPr>
            <p:cNvPr id="41" name="文本框 142"/>
            <p:cNvSpPr txBox="1"/>
            <p:nvPr/>
          </p:nvSpPr>
          <p:spPr>
            <a:xfrm>
              <a:off x="5159091" y="1535133"/>
              <a:ext cx="1030514" cy="16180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800" dirty="0">
                  <a:solidFill>
                    <a:srgbClr val="E87071"/>
                  </a:solidFill>
                  <a:latin typeface="汉仪菱心体简" panose="02010609000101010101" pitchFamily="49" charset="-122"/>
                  <a:ea typeface="汉仪菱心体简" panose="02010609000101010101" pitchFamily="49" charset="-122"/>
                </a:rPr>
                <a:t>OPTION</a:t>
              </a:r>
              <a:endParaRPr lang="zh-CN" altLang="en-US" sz="800" dirty="0">
                <a:solidFill>
                  <a:srgbClr val="E87071"/>
                </a:solidFill>
                <a:latin typeface="汉仪菱心体简" panose="02010609000101010101" pitchFamily="49" charset="-122"/>
                <a:ea typeface="汉仪菱心体简" panose="02010609000101010101" pitchFamily="49" charset="-122"/>
              </a:endParaRPr>
            </a:p>
          </p:txBody>
        </p:sp>
      </p:grpSp>
      <p:sp>
        <p:nvSpPr>
          <p:cNvPr id="42" name="文本框 124"/>
          <p:cNvSpPr txBox="1"/>
          <p:nvPr/>
        </p:nvSpPr>
        <p:spPr>
          <a:xfrm>
            <a:off x="7789757" y="2049780"/>
            <a:ext cx="1588347" cy="398780"/>
          </a:xfrm>
          <a:prstGeom prst="rect">
            <a:avLst/>
          </a:prstGeom>
          <a:noFill/>
        </p:spPr>
        <p:txBody>
          <a:bodyPr wrap="square" lIns="91442" tIns="45721" rIns="91442" bIns="45721" rtlCol="0">
            <a:spAutoFit/>
          </a:bodyPr>
          <a:lstStyle>
            <a:defPPr>
              <a:defRPr lang="zh-CN"/>
            </a:defPPr>
            <a:lvl1pPr>
              <a:defRPr sz="2000">
                <a:solidFill>
                  <a:srgbClr val="FFB850"/>
                </a:solidFill>
                <a:latin typeface="时尚中黑简体" panose="01010104010101010101" pitchFamily="2" charset="-122"/>
                <a:ea typeface="时尚中黑简体" panose="01010104010101010101" pitchFamily="2" charset="-122"/>
              </a:defRPr>
            </a:lvl1pPr>
          </a:lstStyle>
          <a:p>
            <a:pPr algn="ctr"/>
            <a:r>
              <a:rPr lang="zh-CN" altLang="en-US" b="1" dirty="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情景导入</a:t>
            </a:r>
          </a:p>
        </p:txBody>
      </p:sp>
      <p:sp>
        <p:nvSpPr>
          <p:cNvPr id="3" name="TextBox 115"/>
          <p:cNvSpPr txBox="1"/>
          <p:nvPr/>
        </p:nvSpPr>
        <p:spPr>
          <a:xfrm>
            <a:off x="2273300" y="2759922"/>
            <a:ext cx="3385820" cy="3323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1</a:t>
            </a:r>
            <a:r>
              <a:rPr lang="en-US" altLang="zh-CN"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.</a:t>
            </a:r>
            <a:r>
              <a:rPr lang="zh-CN" altLang="en-US"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熟悉旅游类软文的写作特点、方法和技巧;</a:t>
            </a:r>
          </a:p>
          <a:p>
            <a:pPr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2</a:t>
            </a:r>
            <a:r>
              <a:rPr lang="en-US" altLang="zh-CN"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.</a:t>
            </a:r>
            <a:r>
              <a:rPr lang="zh-CN" altLang="en-US"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欣赏各类旅游类软文，学会从软文的写作形式、写作要素等方面评析旅游类软文;</a:t>
            </a:r>
          </a:p>
          <a:p>
            <a:pPr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3</a:t>
            </a:r>
            <a:r>
              <a:rPr lang="en-US" altLang="zh-CN"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.</a:t>
            </a:r>
            <a:r>
              <a:rPr lang="zh-CN" altLang="en-US"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能利用学到的软文写作知识和技巧，独立完成800字以上的原创旅游类宣传软文。</a:t>
            </a:r>
          </a:p>
        </p:txBody>
      </p:sp>
      <p:sp>
        <p:nvSpPr>
          <p:cNvPr id="2" name="TextBox 115"/>
          <p:cNvSpPr txBox="1"/>
          <p:nvPr/>
        </p:nvSpPr>
        <p:spPr>
          <a:xfrm>
            <a:off x="6412865" y="2855172"/>
            <a:ext cx="4197773" cy="2908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小林通过前期的努力学习和实践，小生意终于有了起色，在闲暇时听到了一句话：“爱她，就带她去旅游。”仔细一想，爸妈平时工作很忙碌很辛苦，何不带他们去旅游放松一下呢？于是就上网收集了几篇喜欢的旅游软文，你说小林会带爸妈去哪里呢？为什么？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600" advClick="0">
        <p14:gallery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2186305" y="318770"/>
            <a:ext cx="5146675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学习旅游类软文写作基本知识</a:t>
            </a:r>
            <a:endParaRPr lang="zh-CN" altLang="en-US" sz="2800" kern="0" dirty="0">
              <a:solidFill>
                <a:schemeClr val="accent6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62141" y="318338"/>
            <a:ext cx="1690085" cy="5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任务一</a:t>
            </a:r>
          </a:p>
        </p:txBody>
      </p:sp>
      <p:pic>
        <p:nvPicPr>
          <p:cNvPr id="3" name="图片 2" descr="u=2092769923,3632740881&amp;fm=27&amp;gp=0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11113" y="2319867"/>
            <a:ext cx="3844713" cy="2599267"/>
          </a:xfrm>
          <a:prstGeom prst="rect">
            <a:avLst/>
          </a:prstGeom>
        </p:spPr>
      </p:pic>
      <p:pic>
        <p:nvPicPr>
          <p:cNvPr id="4" name="图片 3" descr="u=3196138321,2070424322&amp;fm=27&amp;gp=0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355677" y="1326515"/>
            <a:ext cx="3944620" cy="3036993"/>
          </a:xfrm>
          <a:prstGeom prst="rect">
            <a:avLst/>
          </a:prstGeom>
        </p:spPr>
      </p:pic>
      <p:pic>
        <p:nvPicPr>
          <p:cNvPr id="7" name="图片 6" descr="芦苇荡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24625" y="826770"/>
            <a:ext cx="4186767" cy="2729653"/>
          </a:xfrm>
          <a:prstGeom prst="rect">
            <a:avLst/>
          </a:prstGeom>
        </p:spPr>
      </p:pic>
      <p:grpSp>
        <p:nvGrpSpPr>
          <p:cNvPr id="26" name="组合 25"/>
          <p:cNvGrpSpPr/>
          <p:nvPr/>
        </p:nvGrpSpPr>
        <p:grpSpPr>
          <a:xfrm>
            <a:off x="1854623" y="4032250"/>
            <a:ext cx="8836660" cy="1938867"/>
            <a:chOff x="4304043" y="1286668"/>
            <a:chExt cx="79147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/>
            <p:cNvSpPr/>
            <p:nvPr/>
          </p:nvSpPr>
          <p:spPr>
            <a:xfrm>
              <a:off x="4304043" y="1286668"/>
              <a:ext cx="79147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500">
                <a:solidFill>
                  <a:srgbClr val="0070C0"/>
                </a:solidFill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351672" y="1324484"/>
              <a:ext cx="7813273" cy="268663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500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Box 115"/>
          <p:cNvSpPr txBox="1"/>
          <p:nvPr/>
        </p:nvSpPr>
        <p:spPr>
          <a:xfrm>
            <a:off x="2251710" y="4105910"/>
            <a:ext cx="7965440" cy="17259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“燕草如碧丝，秦桑低绿枝。”这样的意境让人不由思绪万千，旅行也被提上人们的重要日程，</a:t>
            </a:r>
            <a:r>
              <a:rPr lang="zh-CN"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也是</a:t>
            </a:r>
            <a:r>
              <a:rPr sz="1865" dirty="0">
                <a:solidFill>
                  <a:schemeClr val="tx1">
                    <a:lumMod val="75000"/>
                    <a:lumOff val="25000"/>
                  </a:schemeClr>
                </a:solidFill>
                <a:latin typeface="楷体" panose="02010609060101010101" charset="-122"/>
                <a:ea typeface="楷体" panose="02010609060101010101" charset="-122"/>
              </a:rPr>
              <a:t>国内人生活质量不断提高的必然趋势。同时，人们开始日常式的旅游，周六日游更是开始日益盛行，节假日游更是成为数千万家庭的习惯。而旅游市场的推广，众所周知，软文推广占着相当大的比重。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>
        <p:cover dir="d"/>
      </p:transition>
    </mc:Choice>
    <mc:Fallback>
      <p:transition spd="slow"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2186093" y="246803"/>
            <a:ext cx="5112173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学习旅游类软文写作基本知识</a:t>
            </a:r>
            <a:endParaRPr lang="zh-CN" altLang="en-US" sz="2800" kern="0" dirty="0">
              <a:solidFill>
                <a:schemeClr val="accent6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62141" y="246583"/>
            <a:ext cx="1690085" cy="5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任务一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639147" y="886037"/>
            <a:ext cx="5940213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zh-CN" altLang="en-US" sz="27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一、如何写作旅游类的营销软文</a:t>
            </a:r>
          </a:p>
        </p:txBody>
      </p:sp>
      <p:grpSp>
        <p:nvGrpSpPr>
          <p:cNvPr id="26" name="组合 25"/>
          <p:cNvGrpSpPr/>
          <p:nvPr/>
        </p:nvGrpSpPr>
        <p:grpSpPr>
          <a:xfrm>
            <a:off x="2533015" y="1597660"/>
            <a:ext cx="6772275" cy="4462780"/>
            <a:chOff x="4304043" y="1286668"/>
            <a:chExt cx="79147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/>
            <p:cNvSpPr/>
            <p:nvPr/>
          </p:nvSpPr>
          <p:spPr>
            <a:xfrm>
              <a:off x="4304043" y="1286668"/>
              <a:ext cx="79147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500">
                <a:solidFill>
                  <a:srgbClr val="0070C0"/>
                </a:solidFill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351672" y="1324484"/>
              <a:ext cx="7813273" cy="268663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500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Box 115"/>
          <p:cNvSpPr txBox="1"/>
          <p:nvPr/>
        </p:nvSpPr>
        <p:spPr>
          <a:xfrm>
            <a:off x="2874645" y="1651000"/>
            <a:ext cx="6147435" cy="41548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做好热身运动。</a:t>
            </a:r>
          </a:p>
          <a:p>
            <a:pPr algn="just">
              <a:lnSpc>
                <a:spcPct val="150000"/>
              </a:lnSpc>
            </a:pP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旅游类推广软文比一般的软文更讲究资料的收集，</a:t>
            </a:r>
            <a:r>
              <a:rPr 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包括</a:t>
            </a: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景点图片</a:t>
            </a:r>
            <a:r>
              <a:rPr 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官方数据</a:t>
            </a:r>
            <a:r>
              <a:rPr lang="zh-CN"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、</a:t>
            </a: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古代景点诗句或传说中关于此旅游景点的描述。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2.对旅行景点的软文定位。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软文创作的形式是多种多样的，但一般来说，旅游类软文会采用新闻或者游记体验形式的文体来进行创作。</a:t>
            </a:r>
          </a:p>
          <a:p>
            <a:pPr algn="just">
              <a:lnSpc>
                <a:spcPct val="150000"/>
              </a:lnSpc>
            </a:pPr>
            <a:r>
              <a:rPr lang="en-US" sz="1800" b="1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3.突出旅游景点的特色。</a:t>
            </a:r>
            <a:endParaRPr sz="18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just">
              <a:lnSpc>
                <a:spcPct val="150000"/>
              </a:lnSpc>
            </a:pPr>
            <a:r>
              <a:rPr sz="18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景点的特色一定要提炼描写出来。同时不能忘记景点周围的特色，如景点周边的民俗、周边的特色小吃、周边的特产等。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>
        <p:cover dir="d"/>
      </p:transition>
    </mc:Choice>
    <mc:Fallback>
      <p:transition spd="slow"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2186093" y="175048"/>
            <a:ext cx="511132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学习旅游类软文写作基本知识</a:t>
            </a:r>
            <a:endParaRPr lang="zh-CN" altLang="en-US" sz="2800" kern="0" dirty="0">
              <a:solidFill>
                <a:schemeClr val="accent6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62141" y="174828"/>
            <a:ext cx="1690085" cy="5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任务一</a:t>
            </a:r>
          </a:p>
        </p:txBody>
      </p:sp>
      <p:pic>
        <p:nvPicPr>
          <p:cNvPr id="36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5" y="786779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7" y="796152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4"/>
          <p:cNvSpPr txBox="1"/>
          <p:nvPr/>
        </p:nvSpPr>
        <p:spPr>
          <a:xfrm>
            <a:off x="1706880" y="887942"/>
            <a:ext cx="1440180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/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案例一</a:t>
            </a:r>
          </a:p>
        </p:txBody>
      </p:sp>
      <p:sp>
        <p:nvSpPr>
          <p:cNvPr id="7" name="TextBox 148"/>
          <p:cNvSpPr txBox="1"/>
          <p:nvPr/>
        </p:nvSpPr>
        <p:spPr>
          <a:xfrm>
            <a:off x="5021580" y="3655060"/>
            <a:ext cx="6505787" cy="953135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square" lIns="91418" tIns="45708" rIns="91418" bIns="45708" rtlCol="0">
            <a:spAutoFit/>
          </a:bodyPr>
          <a:lstStyle/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65" b="0" kern="0" dirty="0">
              <a:solidFill>
                <a:srgbClr val="484849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65" b="0" kern="0" dirty="0">
              <a:solidFill>
                <a:srgbClr val="48484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997200" y="908262"/>
            <a:ext cx="3528907" cy="415290"/>
          </a:xfrm>
          <a:prstGeom prst="rect">
            <a:avLst/>
          </a:prstGeom>
          <a:noFill/>
        </p:spPr>
        <p:txBody>
          <a:bodyPr vert="horz" wrap="square" lIns="0" tIns="0" rIns="0" bIns="0" numCol="1" rtlCol="0" anchor="t" anchorCtr="0" compatLnSpc="0">
            <a:spAutoFit/>
            <a:scene3d>
              <a:camera prst="orthographicFront"/>
              <a:lightRig rig="threePt" dir="t"/>
            </a:scene3d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l"/>
            <a:r>
              <a:rPr lang="zh-CN" altLang="en-US" sz="27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情定初秋，爱在香薰谷</a:t>
            </a:r>
          </a:p>
        </p:txBody>
      </p:sp>
      <p:pic>
        <p:nvPicPr>
          <p:cNvPr id="6" name="图片 5" descr="u=635995513,2352665860&amp;fm=200&amp;gp=0"/>
          <p:cNvPicPr>
            <a:picLocks noChangeAspect="1"/>
          </p:cNvPicPr>
          <p:nvPr/>
        </p:nvPicPr>
        <p:blipFill>
          <a:blip r:embed="rId6" cstate="print"/>
          <a:srcRect r="17199"/>
          <a:stretch>
            <a:fillRect/>
          </a:stretch>
        </p:blipFill>
        <p:spPr>
          <a:xfrm>
            <a:off x="754380" y="4482465"/>
            <a:ext cx="2500630" cy="1999615"/>
          </a:xfrm>
          <a:prstGeom prst="rect">
            <a:avLst/>
          </a:prstGeom>
        </p:spPr>
      </p:pic>
      <p:pic>
        <p:nvPicPr>
          <p:cNvPr id="10" name="图片 9" descr="u=2962665476,2348094991&amp;fm=200&amp;gp=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445500" y="4434840"/>
            <a:ext cx="3081655" cy="2047240"/>
          </a:xfrm>
          <a:prstGeom prst="rect">
            <a:avLst/>
          </a:prstGeom>
        </p:spPr>
      </p:pic>
      <p:sp>
        <p:nvSpPr>
          <p:cNvPr id="15" name="TextBox 115"/>
          <p:cNvSpPr txBox="1"/>
          <p:nvPr/>
        </p:nvSpPr>
        <p:spPr>
          <a:xfrm>
            <a:off x="944880" y="4698577"/>
            <a:ext cx="836507" cy="431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865" b="1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格桑花</a:t>
            </a:r>
          </a:p>
        </p:txBody>
      </p:sp>
      <p:sp>
        <p:nvSpPr>
          <p:cNvPr id="17" name="TextBox 115"/>
          <p:cNvSpPr txBox="1"/>
          <p:nvPr/>
        </p:nvSpPr>
        <p:spPr>
          <a:xfrm>
            <a:off x="10678160" y="6070600"/>
            <a:ext cx="848995" cy="431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865" b="1" kern="0" dirty="0"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楷体" panose="02010609060101010101" charset="-122"/>
                <a:ea typeface="楷体" panose="02010609060101010101" charset="-122"/>
                <a:sym typeface="+mn-ea"/>
              </a:rPr>
              <a:t>百日草</a:t>
            </a:r>
          </a:p>
        </p:txBody>
      </p:sp>
      <p:pic>
        <p:nvPicPr>
          <p:cNvPr id="11" name="图片 10" descr="u=3961360768,115847289&amp;fm=27&amp;gp=0"/>
          <p:cNvPicPr>
            <a:picLocks noChangeAspect="1"/>
          </p:cNvPicPr>
          <p:nvPr/>
        </p:nvPicPr>
        <p:blipFill>
          <a:blip r:embed="rId8" cstate="print"/>
          <a:srcRect l="12193"/>
          <a:stretch>
            <a:fillRect/>
          </a:stretch>
        </p:blipFill>
        <p:spPr>
          <a:xfrm>
            <a:off x="3194685" y="4479925"/>
            <a:ext cx="2606675" cy="2012315"/>
          </a:xfrm>
          <a:prstGeom prst="rect">
            <a:avLst/>
          </a:prstGeom>
        </p:spPr>
      </p:pic>
      <p:pic>
        <p:nvPicPr>
          <p:cNvPr id="9" name="图片 8" descr="u=2131703509,4035343607&amp;fm=200&amp;gp=0"/>
          <p:cNvPicPr>
            <a:picLocks noChangeAspect="1"/>
          </p:cNvPicPr>
          <p:nvPr/>
        </p:nvPicPr>
        <p:blipFill>
          <a:blip r:embed="rId9" cstate="print"/>
          <a:srcRect r="16390"/>
          <a:stretch>
            <a:fillRect/>
          </a:stretch>
        </p:blipFill>
        <p:spPr>
          <a:xfrm>
            <a:off x="5801360" y="4449445"/>
            <a:ext cx="2974763" cy="2032635"/>
          </a:xfrm>
          <a:prstGeom prst="rect">
            <a:avLst/>
          </a:prstGeom>
        </p:spPr>
      </p:pic>
      <p:sp>
        <p:nvSpPr>
          <p:cNvPr id="13" name="TextBox 115"/>
          <p:cNvSpPr txBox="1"/>
          <p:nvPr/>
        </p:nvSpPr>
        <p:spPr>
          <a:xfrm>
            <a:off x="753745" y="1572260"/>
            <a:ext cx="5427980" cy="290830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</a:t>
            </a:r>
            <a:r>
              <a:rPr sz="1800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当清晨的第一缕风拂过，卷起窗台边的纱幔，渐渐荡起阵阵的波澜。你缓缓地伸手接住掉落的一片树叶，湿润的凉意由掌心扩散开来，恍惚间还能闻到草木的芳香，原来不知不觉间秋天已经悄然走进。在这样的季节里，是否应该去一个花开满地的世界，躺下来静静地数着，数着花枝摇曳的微颤，数着蝴蝶展翅的刹那芳华，然后嗅着草木的香气进入短暂的梦境……</a:t>
            </a:r>
          </a:p>
        </p:txBody>
      </p:sp>
      <p:sp>
        <p:nvSpPr>
          <p:cNvPr id="16" name="TextBox 115"/>
          <p:cNvSpPr txBox="1"/>
          <p:nvPr/>
        </p:nvSpPr>
        <p:spPr>
          <a:xfrm>
            <a:off x="7640532" y="6051127"/>
            <a:ext cx="805180" cy="4311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zh-CN" sz="1865" b="1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硫华菊</a:t>
            </a:r>
          </a:p>
        </p:txBody>
      </p:sp>
      <p:sp>
        <p:nvSpPr>
          <p:cNvPr id="14" name="TextBox 115"/>
          <p:cNvSpPr txBox="1"/>
          <p:nvPr/>
        </p:nvSpPr>
        <p:spPr>
          <a:xfrm>
            <a:off x="4503208" y="6123517"/>
            <a:ext cx="1297940" cy="36893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b="1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地中海薰衣草</a:t>
            </a:r>
          </a:p>
        </p:txBody>
      </p:sp>
      <p:sp>
        <p:nvSpPr>
          <p:cNvPr id="18" name="TextBox 115"/>
          <p:cNvSpPr txBox="1"/>
          <p:nvPr/>
        </p:nvSpPr>
        <p:spPr>
          <a:xfrm>
            <a:off x="6448425" y="1543685"/>
            <a:ext cx="5078730" cy="3323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sz="1600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薰衣草位于香薰山谷内的浪漫花田，有着上百种的薰衣草，是缓解压力和疲惫的美丽圣地。◆花语：等待爱情◆花期：8~11月薰衣草的功效</a:t>
            </a:r>
            <a:r>
              <a:rPr lang="zh-CN" sz="1600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：</a:t>
            </a:r>
            <a:r>
              <a:rPr sz="1600" kern="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◆安神，助于睡眠;◆增强免疫力;◆促进血液循环等。◆薰衣草介绍：薰衣草是一种馥郁的紫色的小花，又名“宁静的香水植物”，素有“芳香药草之美誉”。当你到了薰衣草田，常会不知不觉地被它特殊的香气所吸引，所以薰衣草又有“香草之后”之称。</a:t>
            </a: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600" kern="0" dirty="0">
              <a:solidFill>
                <a:srgbClr val="FF0000"/>
              </a:solidFill>
              <a:latin typeface="楷体" panose="02010609060101010101" charset="-122"/>
              <a:ea typeface="楷体" panose="02010609060101010101" charset="-122"/>
              <a:sym typeface="+mn-ea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>
        <p:cover dir="d"/>
      </p:transition>
    </mc:Choice>
    <mc:Fallback>
      <p:transition spd="slow"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2186093" y="175048"/>
            <a:ext cx="511132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学习旅游类软文写作基本知识</a:t>
            </a:r>
            <a:endParaRPr lang="zh-CN" altLang="en-US" sz="2800" kern="0" dirty="0">
              <a:solidFill>
                <a:schemeClr val="accent6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2" name="Rectangle 4"/>
          <p:cNvSpPr txBox="1">
            <a:spLocks noChangeArrowheads="1"/>
          </p:cNvSpPr>
          <p:nvPr/>
        </p:nvSpPr>
        <p:spPr bwMode="auto">
          <a:xfrm>
            <a:off x="362141" y="174828"/>
            <a:ext cx="1690085" cy="5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任务一</a:t>
            </a:r>
          </a:p>
        </p:txBody>
      </p:sp>
      <p:pic>
        <p:nvPicPr>
          <p:cNvPr id="36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5" y="786779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7" y="796152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34"/>
          <p:cNvSpPr txBox="1"/>
          <p:nvPr/>
        </p:nvSpPr>
        <p:spPr>
          <a:xfrm>
            <a:off x="1706880" y="887942"/>
            <a:ext cx="1440180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/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案例一</a:t>
            </a:r>
          </a:p>
        </p:txBody>
      </p:sp>
      <p:sp>
        <p:nvSpPr>
          <p:cNvPr id="7" name="TextBox 148"/>
          <p:cNvSpPr txBox="1"/>
          <p:nvPr/>
        </p:nvSpPr>
        <p:spPr>
          <a:xfrm>
            <a:off x="5021580" y="3655060"/>
            <a:ext cx="6505787" cy="953135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square" lIns="91418" tIns="45708" rIns="91418" bIns="45708" rtlCol="0">
            <a:spAutoFit/>
          </a:bodyPr>
          <a:lstStyle/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65" b="0" kern="0" dirty="0">
              <a:solidFill>
                <a:srgbClr val="484849"/>
              </a:solidFill>
              <a:latin typeface="楷体" panose="02010609060101010101" charset="-122"/>
              <a:ea typeface="楷体" panose="02010609060101010101" charset="-122"/>
            </a:endParaRPr>
          </a:p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sz="1865" b="0" kern="0" dirty="0">
              <a:solidFill>
                <a:srgbClr val="48484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8" name="TextBox 148"/>
          <p:cNvSpPr txBox="1"/>
          <p:nvPr/>
        </p:nvSpPr>
        <p:spPr>
          <a:xfrm>
            <a:off x="5120640" y="3448473"/>
            <a:ext cx="6303433" cy="521335"/>
          </a:xfrm>
          <a:prstGeom prst="rect">
            <a:avLst/>
          </a:prstGeom>
          <a:noFill/>
          <a:scene3d>
            <a:camera prst="orthographicFront">
              <a:rot lat="0" lon="1200000" rev="0"/>
            </a:camera>
            <a:lightRig rig="threePt" dir="t"/>
          </a:scene3d>
        </p:spPr>
        <p:txBody>
          <a:bodyPr wrap="square" lIns="91418" tIns="45708" rIns="91418" bIns="45708" rtlCol="0">
            <a:spAutoFit/>
          </a:bodyPr>
          <a:lstStyle/>
          <a:p>
            <a:pPr algn="just" defTabSz="1218565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865" kern="0" dirty="0">
                <a:solidFill>
                  <a:srgbClr val="484849"/>
                </a:solidFill>
                <a:latin typeface="楷体" panose="02010609060101010101" charset="-122"/>
                <a:ea typeface="楷体" panose="02010609060101010101" charset="-122"/>
                <a:sym typeface="+mn-ea"/>
              </a:rPr>
              <a:t>    </a:t>
            </a:r>
            <a:endParaRPr sz="1865" b="0" kern="0" dirty="0">
              <a:solidFill>
                <a:srgbClr val="484849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" name="Rectangle 4"/>
          <p:cNvSpPr txBox="1">
            <a:spLocks noChangeArrowheads="1"/>
          </p:cNvSpPr>
          <p:nvPr/>
        </p:nvSpPr>
        <p:spPr bwMode="auto">
          <a:xfrm>
            <a:off x="2997200" y="908262"/>
            <a:ext cx="3528907" cy="415290"/>
          </a:xfrm>
          <a:prstGeom prst="rect">
            <a:avLst/>
          </a:prstGeom>
          <a:noFill/>
        </p:spPr>
        <p:txBody>
          <a:bodyPr vert="horz" wrap="square" lIns="0" tIns="0" rIns="0" bIns="0" numCol="1" rtlCol="0" anchor="t" anchorCtr="0" compatLnSpc="0">
            <a:spAutoFit/>
            <a:scene3d>
              <a:camera prst="orthographicFront"/>
              <a:lightRig rig="threePt" dir="t"/>
            </a:scene3d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l"/>
            <a:r>
              <a:rPr lang="zh-CN" altLang="en-US" sz="27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情定初秋，爱在香薰谷</a:t>
            </a:r>
          </a:p>
        </p:txBody>
      </p:sp>
      <p:pic>
        <p:nvPicPr>
          <p:cNvPr id="11" name="图片 10" descr="u=3961360768,115847289&amp;fm=27&amp;gp=0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8303260" y="607483"/>
            <a:ext cx="2968413" cy="2012527"/>
          </a:xfrm>
          <a:prstGeom prst="rect">
            <a:avLst/>
          </a:prstGeom>
        </p:spPr>
      </p:pic>
      <p:pic>
        <p:nvPicPr>
          <p:cNvPr id="6" name="图片 5" descr="u=635995513,2352665860&amp;fm=200&amp;gp=0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8303260" y="2496397"/>
            <a:ext cx="2968413" cy="1965960"/>
          </a:xfrm>
          <a:prstGeom prst="rect">
            <a:avLst/>
          </a:prstGeom>
        </p:spPr>
      </p:pic>
      <p:pic>
        <p:nvPicPr>
          <p:cNvPr id="10" name="图片 9" descr="u=2962665476,2348094991&amp;fm=200&amp;gp=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8303260" y="4390390"/>
            <a:ext cx="2977727" cy="1977813"/>
          </a:xfrm>
          <a:prstGeom prst="rect">
            <a:avLst/>
          </a:prstGeom>
        </p:spPr>
      </p:pic>
      <p:pic>
        <p:nvPicPr>
          <p:cNvPr id="19" name="图片 18" descr="格桑花_百度图片搜索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1728470" y="1398905"/>
            <a:ext cx="6027420" cy="5016500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advClick="0">
        <p:cover dir="d"/>
      </p:transition>
    </mc:Choice>
    <mc:Fallback>
      <p:transition spd="slow" advClick="0">
        <p:cover dir="d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Rectangle 4"/>
          <p:cNvSpPr txBox="1">
            <a:spLocks noChangeArrowheads="1"/>
          </p:cNvSpPr>
          <p:nvPr/>
        </p:nvSpPr>
        <p:spPr bwMode="auto">
          <a:xfrm>
            <a:off x="1322705" y="1965748"/>
            <a:ext cx="2255520" cy="1155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0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评析</a:t>
            </a:r>
          </a:p>
        </p:txBody>
      </p:sp>
      <p:pic>
        <p:nvPicPr>
          <p:cNvPr id="100" name="Picture 2" descr="C:\Users\Administrator\Desktop\微立体创业计划\00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="" xmlns:a14="http://schemas.microsoft.com/office/drawing/2010/main">
                  <a14:imgLayer r:embed="rId4">
                    <a14:imgEffect>
                      <a14:brightnessContrast bright="-3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073" y="3666471"/>
            <a:ext cx="2953364" cy="2954031"/>
          </a:xfrm>
          <a:prstGeom prst="rect">
            <a:avLst/>
          </a:prstGeom>
          <a:noFill/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1" name="Picture 3" descr="C:\Users\Administrator\Desktop\微立体创业计划\00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200" y="3290112"/>
            <a:ext cx="3348635" cy="3349391"/>
          </a:xfrm>
          <a:prstGeom prst="rect">
            <a:avLst/>
          </a:prstGeom>
          <a:noFill/>
          <a:effectLst>
            <a:outerShdw blurRad="292100" dist="177800" dir="2460000" sx="99000" sy="99000" algn="l" rotWithShape="0">
              <a:prstClr val="black">
                <a:alpha val="39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6" name="组合 55"/>
          <p:cNvGrpSpPr/>
          <p:nvPr/>
        </p:nvGrpSpPr>
        <p:grpSpPr>
          <a:xfrm>
            <a:off x="1942754" y="4245415"/>
            <a:ext cx="1331551" cy="1438784"/>
            <a:chOff x="2782033" y="2877344"/>
            <a:chExt cx="571561" cy="617451"/>
          </a:xfrm>
          <a:solidFill>
            <a:schemeClr val="accent6"/>
          </a:solidFill>
        </p:grpSpPr>
        <p:sp>
          <p:nvSpPr>
            <p:cNvPr id="57" name="Freeform 884"/>
            <p:cNvSpPr>
              <a:spLocks noEditPoints="1"/>
            </p:cNvSpPr>
            <p:nvPr/>
          </p:nvSpPr>
          <p:spPr bwMode="auto">
            <a:xfrm>
              <a:off x="2946844" y="2877344"/>
              <a:ext cx="406750" cy="411147"/>
            </a:xfrm>
            <a:custGeom>
              <a:avLst/>
              <a:gdLst>
                <a:gd name="T0" fmla="*/ 90 w 174"/>
                <a:gd name="T1" fmla="*/ 14 h 176"/>
                <a:gd name="T2" fmla="*/ 90 w 174"/>
                <a:gd name="T3" fmla="*/ 0 h 176"/>
                <a:gd name="T4" fmla="*/ 80 w 174"/>
                <a:gd name="T5" fmla="*/ 0 h 176"/>
                <a:gd name="T6" fmla="*/ 80 w 174"/>
                <a:gd name="T7" fmla="*/ 14 h 176"/>
                <a:gd name="T8" fmla="*/ 0 w 174"/>
                <a:gd name="T9" fmla="*/ 14 h 176"/>
                <a:gd name="T10" fmla="*/ 0 w 174"/>
                <a:gd name="T11" fmla="*/ 40 h 176"/>
                <a:gd name="T12" fmla="*/ 9 w 174"/>
                <a:gd name="T13" fmla="*/ 40 h 176"/>
                <a:gd name="T14" fmla="*/ 9 w 174"/>
                <a:gd name="T15" fmla="*/ 138 h 176"/>
                <a:gd name="T16" fmla="*/ 70 w 174"/>
                <a:gd name="T17" fmla="*/ 138 h 176"/>
                <a:gd name="T18" fmla="*/ 33 w 174"/>
                <a:gd name="T19" fmla="*/ 168 h 176"/>
                <a:gd name="T20" fmla="*/ 39 w 174"/>
                <a:gd name="T21" fmla="*/ 176 h 176"/>
                <a:gd name="T22" fmla="*/ 86 w 174"/>
                <a:gd name="T23" fmla="*/ 138 h 176"/>
                <a:gd name="T24" fmla="*/ 86 w 174"/>
                <a:gd name="T25" fmla="*/ 138 h 176"/>
                <a:gd name="T26" fmla="*/ 133 w 174"/>
                <a:gd name="T27" fmla="*/ 176 h 176"/>
                <a:gd name="T28" fmla="*/ 140 w 174"/>
                <a:gd name="T29" fmla="*/ 168 h 176"/>
                <a:gd name="T30" fmla="*/ 102 w 174"/>
                <a:gd name="T31" fmla="*/ 138 h 176"/>
                <a:gd name="T32" fmla="*/ 164 w 174"/>
                <a:gd name="T33" fmla="*/ 138 h 176"/>
                <a:gd name="T34" fmla="*/ 164 w 174"/>
                <a:gd name="T35" fmla="*/ 40 h 176"/>
                <a:gd name="T36" fmla="*/ 174 w 174"/>
                <a:gd name="T37" fmla="*/ 40 h 176"/>
                <a:gd name="T38" fmla="*/ 174 w 174"/>
                <a:gd name="T39" fmla="*/ 14 h 176"/>
                <a:gd name="T40" fmla="*/ 90 w 174"/>
                <a:gd name="T41" fmla="*/ 14 h 176"/>
                <a:gd name="T42" fmla="*/ 154 w 174"/>
                <a:gd name="T43" fmla="*/ 128 h 176"/>
                <a:gd name="T44" fmla="*/ 19 w 174"/>
                <a:gd name="T45" fmla="*/ 128 h 176"/>
                <a:gd name="T46" fmla="*/ 19 w 174"/>
                <a:gd name="T47" fmla="*/ 40 h 176"/>
                <a:gd name="T48" fmla="*/ 154 w 174"/>
                <a:gd name="T49" fmla="*/ 40 h 176"/>
                <a:gd name="T50" fmla="*/ 154 w 174"/>
                <a:gd name="T51" fmla="*/ 128 h 176"/>
                <a:gd name="T52" fmla="*/ 51 w 174"/>
                <a:gd name="T53" fmla="*/ 105 h 176"/>
                <a:gd name="T54" fmla="*/ 51 w 174"/>
                <a:gd name="T55" fmla="*/ 79 h 176"/>
                <a:gd name="T56" fmla="*/ 77 w 174"/>
                <a:gd name="T57" fmla="*/ 79 h 176"/>
                <a:gd name="T58" fmla="*/ 51 w 174"/>
                <a:gd name="T59" fmla="*/ 53 h 176"/>
                <a:gd name="T60" fmla="*/ 25 w 174"/>
                <a:gd name="T61" fmla="*/ 79 h 176"/>
                <a:gd name="T62" fmla="*/ 51 w 174"/>
                <a:gd name="T63" fmla="*/ 105 h 176"/>
                <a:gd name="T64" fmla="*/ 59 w 174"/>
                <a:gd name="T65" fmla="*/ 112 h 176"/>
                <a:gd name="T66" fmla="*/ 85 w 174"/>
                <a:gd name="T67" fmla="*/ 86 h 176"/>
                <a:gd name="T68" fmla="*/ 59 w 174"/>
                <a:gd name="T69" fmla="*/ 86 h 176"/>
                <a:gd name="T70" fmla="*/ 59 w 174"/>
                <a:gd name="T71" fmla="*/ 112 h 176"/>
                <a:gd name="T72" fmla="*/ 138 w 174"/>
                <a:gd name="T73" fmla="*/ 59 h 176"/>
                <a:gd name="T74" fmla="*/ 105 w 174"/>
                <a:gd name="T75" fmla="*/ 59 h 176"/>
                <a:gd name="T76" fmla="*/ 105 w 174"/>
                <a:gd name="T77" fmla="*/ 69 h 176"/>
                <a:gd name="T78" fmla="*/ 138 w 174"/>
                <a:gd name="T79" fmla="*/ 69 h 176"/>
                <a:gd name="T80" fmla="*/ 138 w 174"/>
                <a:gd name="T81" fmla="*/ 59 h 176"/>
                <a:gd name="T82" fmla="*/ 138 w 174"/>
                <a:gd name="T83" fmla="*/ 77 h 176"/>
                <a:gd name="T84" fmla="*/ 105 w 174"/>
                <a:gd name="T85" fmla="*/ 77 h 176"/>
                <a:gd name="T86" fmla="*/ 105 w 174"/>
                <a:gd name="T87" fmla="*/ 87 h 176"/>
                <a:gd name="T88" fmla="*/ 138 w 174"/>
                <a:gd name="T89" fmla="*/ 87 h 176"/>
                <a:gd name="T90" fmla="*/ 138 w 174"/>
                <a:gd name="T91" fmla="*/ 77 h 176"/>
                <a:gd name="T92" fmla="*/ 138 w 174"/>
                <a:gd name="T93" fmla="*/ 96 h 176"/>
                <a:gd name="T94" fmla="*/ 105 w 174"/>
                <a:gd name="T95" fmla="*/ 96 h 176"/>
                <a:gd name="T96" fmla="*/ 105 w 174"/>
                <a:gd name="T97" fmla="*/ 106 h 176"/>
                <a:gd name="T98" fmla="*/ 138 w 174"/>
                <a:gd name="T99" fmla="*/ 106 h 176"/>
                <a:gd name="T100" fmla="*/ 138 w 174"/>
                <a:gd name="T101" fmla="*/ 96 h 1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74" h="176">
                  <a:moveTo>
                    <a:pt x="90" y="14"/>
                  </a:moveTo>
                  <a:cubicBezTo>
                    <a:pt x="90" y="0"/>
                    <a:pt x="90" y="0"/>
                    <a:pt x="90" y="0"/>
                  </a:cubicBezTo>
                  <a:cubicBezTo>
                    <a:pt x="80" y="0"/>
                    <a:pt x="80" y="0"/>
                    <a:pt x="80" y="0"/>
                  </a:cubicBezTo>
                  <a:cubicBezTo>
                    <a:pt x="80" y="14"/>
                    <a:pt x="80" y="14"/>
                    <a:pt x="80" y="14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40"/>
                    <a:pt x="0" y="40"/>
                    <a:pt x="0" y="40"/>
                  </a:cubicBezTo>
                  <a:cubicBezTo>
                    <a:pt x="9" y="40"/>
                    <a:pt x="9" y="40"/>
                    <a:pt x="9" y="40"/>
                  </a:cubicBezTo>
                  <a:cubicBezTo>
                    <a:pt x="9" y="138"/>
                    <a:pt x="9" y="138"/>
                    <a:pt x="9" y="138"/>
                  </a:cubicBezTo>
                  <a:cubicBezTo>
                    <a:pt x="70" y="138"/>
                    <a:pt x="70" y="138"/>
                    <a:pt x="70" y="138"/>
                  </a:cubicBezTo>
                  <a:cubicBezTo>
                    <a:pt x="33" y="168"/>
                    <a:pt x="33" y="168"/>
                    <a:pt x="33" y="168"/>
                  </a:cubicBezTo>
                  <a:cubicBezTo>
                    <a:pt x="39" y="176"/>
                    <a:pt x="39" y="176"/>
                    <a:pt x="39" y="176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86" y="138"/>
                    <a:pt x="86" y="138"/>
                    <a:pt x="86" y="138"/>
                  </a:cubicBezTo>
                  <a:cubicBezTo>
                    <a:pt x="133" y="176"/>
                    <a:pt x="133" y="176"/>
                    <a:pt x="133" y="176"/>
                  </a:cubicBezTo>
                  <a:cubicBezTo>
                    <a:pt x="140" y="168"/>
                    <a:pt x="140" y="168"/>
                    <a:pt x="140" y="168"/>
                  </a:cubicBezTo>
                  <a:cubicBezTo>
                    <a:pt x="102" y="138"/>
                    <a:pt x="102" y="138"/>
                    <a:pt x="102" y="138"/>
                  </a:cubicBezTo>
                  <a:cubicBezTo>
                    <a:pt x="164" y="138"/>
                    <a:pt x="164" y="138"/>
                    <a:pt x="164" y="138"/>
                  </a:cubicBezTo>
                  <a:cubicBezTo>
                    <a:pt x="164" y="40"/>
                    <a:pt x="164" y="40"/>
                    <a:pt x="164" y="40"/>
                  </a:cubicBezTo>
                  <a:cubicBezTo>
                    <a:pt x="174" y="40"/>
                    <a:pt x="174" y="40"/>
                    <a:pt x="174" y="40"/>
                  </a:cubicBezTo>
                  <a:cubicBezTo>
                    <a:pt x="174" y="14"/>
                    <a:pt x="174" y="14"/>
                    <a:pt x="174" y="14"/>
                  </a:cubicBezTo>
                  <a:lnTo>
                    <a:pt x="90" y="14"/>
                  </a:lnTo>
                  <a:close/>
                  <a:moveTo>
                    <a:pt x="154" y="128"/>
                  </a:moveTo>
                  <a:cubicBezTo>
                    <a:pt x="19" y="128"/>
                    <a:pt x="19" y="128"/>
                    <a:pt x="19" y="128"/>
                  </a:cubicBezTo>
                  <a:cubicBezTo>
                    <a:pt x="19" y="40"/>
                    <a:pt x="19" y="40"/>
                    <a:pt x="19" y="40"/>
                  </a:cubicBezTo>
                  <a:cubicBezTo>
                    <a:pt x="154" y="40"/>
                    <a:pt x="154" y="40"/>
                    <a:pt x="154" y="40"/>
                  </a:cubicBezTo>
                  <a:lnTo>
                    <a:pt x="154" y="128"/>
                  </a:lnTo>
                  <a:close/>
                  <a:moveTo>
                    <a:pt x="51" y="105"/>
                  </a:moveTo>
                  <a:cubicBezTo>
                    <a:pt x="51" y="79"/>
                    <a:pt x="51" y="79"/>
                    <a:pt x="51" y="79"/>
                  </a:cubicBezTo>
                  <a:cubicBezTo>
                    <a:pt x="77" y="79"/>
                    <a:pt x="77" y="79"/>
                    <a:pt x="77" y="79"/>
                  </a:cubicBezTo>
                  <a:cubicBezTo>
                    <a:pt x="77" y="65"/>
                    <a:pt x="66" y="53"/>
                    <a:pt x="51" y="53"/>
                  </a:cubicBezTo>
                  <a:cubicBezTo>
                    <a:pt x="37" y="53"/>
                    <a:pt x="25" y="65"/>
                    <a:pt x="25" y="79"/>
                  </a:cubicBezTo>
                  <a:cubicBezTo>
                    <a:pt x="25" y="94"/>
                    <a:pt x="37" y="105"/>
                    <a:pt x="51" y="105"/>
                  </a:cubicBezTo>
                  <a:close/>
                  <a:moveTo>
                    <a:pt x="59" y="112"/>
                  </a:moveTo>
                  <a:cubicBezTo>
                    <a:pt x="73" y="112"/>
                    <a:pt x="85" y="101"/>
                    <a:pt x="85" y="86"/>
                  </a:cubicBezTo>
                  <a:cubicBezTo>
                    <a:pt x="59" y="86"/>
                    <a:pt x="59" y="86"/>
                    <a:pt x="59" y="86"/>
                  </a:cubicBezTo>
                  <a:lnTo>
                    <a:pt x="59" y="112"/>
                  </a:lnTo>
                  <a:close/>
                  <a:moveTo>
                    <a:pt x="138" y="59"/>
                  </a:moveTo>
                  <a:cubicBezTo>
                    <a:pt x="105" y="59"/>
                    <a:pt x="105" y="59"/>
                    <a:pt x="105" y="59"/>
                  </a:cubicBezTo>
                  <a:cubicBezTo>
                    <a:pt x="105" y="69"/>
                    <a:pt x="105" y="69"/>
                    <a:pt x="105" y="69"/>
                  </a:cubicBezTo>
                  <a:cubicBezTo>
                    <a:pt x="138" y="69"/>
                    <a:pt x="138" y="69"/>
                    <a:pt x="138" y="69"/>
                  </a:cubicBezTo>
                  <a:lnTo>
                    <a:pt x="138" y="59"/>
                  </a:lnTo>
                  <a:close/>
                  <a:moveTo>
                    <a:pt x="138" y="77"/>
                  </a:moveTo>
                  <a:cubicBezTo>
                    <a:pt x="105" y="77"/>
                    <a:pt x="105" y="77"/>
                    <a:pt x="105" y="77"/>
                  </a:cubicBezTo>
                  <a:cubicBezTo>
                    <a:pt x="105" y="87"/>
                    <a:pt x="105" y="87"/>
                    <a:pt x="105" y="87"/>
                  </a:cubicBezTo>
                  <a:cubicBezTo>
                    <a:pt x="138" y="87"/>
                    <a:pt x="138" y="87"/>
                    <a:pt x="138" y="87"/>
                  </a:cubicBezTo>
                  <a:lnTo>
                    <a:pt x="138" y="77"/>
                  </a:lnTo>
                  <a:close/>
                  <a:moveTo>
                    <a:pt x="138" y="96"/>
                  </a:moveTo>
                  <a:cubicBezTo>
                    <a:pt x="105" y="96"/>
                    <a:pt x="105" y="96"/>
                    <a:pt x="105" y="96"/>
                  </a:cubicBezTo>
                  <a:cubicBezTo>
                    <a:pt x="105" y="106"/>
                    <a:pt x="105" y="106"/>
                    <a:pt x="105" y="106"/>
                  </a:cubicBezTo>
                  <a:cubicBezTo>
                    <a:pt x="138" y="106"/>
                    <a:pt x="138" y="106"/>
                    <a:pt x="138" y="106"/>
                  </a:cubicBezTo>
                  <a:lnTo>
                    <a:pt x="138" y="96"/>
                  </a:ln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68598" tIns="34300" rIns="68598" bIns="34300" numCol="1" anchor="t" anchorCtr="0" compatLnSpc="1"/>
            <a:lstStyle/>
            <a:p>
              <a:endParaRPr lang="zh-CN" altLang="en-US" sz="135">
                <a:solidFill>
                  <a:srgbClr val="F69F1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0"/>
            <p:cNvSpPr>
              <a:spLocks noEditPoints="1"/>
            </p:cNvSpPr>
            <p:nvPr/>
          </p:nvSpPr>
          <p:spPr bwMode="auto">
            <a:xfrm>
              <a:off x="2782033" y="2992399"/>
              <a:ext cx="317694" cy="502396"/>
            </a:xfrm>
            <a:custGeom>
              <a:avLst/>
              <a:gdLst>
                <a:gd name="T0" fmla="*/ 253 w 490"/>
                <a:gd name="T1" fmla="*/ 737 h 775"/>
                <a:gd name="T2" fmla="*/ 211 w 490"/>
                <a:gd name="T3" fmla="*/ 775 h 775"/>
                <a:gd name="T4" fmla="*/ 175 w 490"/>
                <a:gd name="T5" fmla="*/ 762 h 775"/>
                <a:gd name="T6" fmla="*/ 161 w 490"/>
                <a:gd name="T7" fmla="*/ 762 h 775"/>
                <a:gd name="T8" fmla="*/ 125 w 490"/>
                <a:gd name="T9" fmla="*/ 775 h 775"/>
                <a:gd name="T10" fmla="*/ 84 w 490"/>
                <a:gd name="T11" fmla="*/ 737 h 775"/>
                <a:gd name="T12" fmla="*/ 76 w 490"/>
                <a:gd name="T13" fmla="*/ 475 h 775"/>
                <a:gd name="T14" fmla="*/ 65 w 490"/>
                <a:gd name="T15" fmla="*/ 474 h 775"/>
                <a:gd name="T16" fmla="*/ 21 w 490"/>
                <a:gd name="T17" fmla="*/ 441 h 775"/>
                <a:gd name="T18" fmla="*/ 19 w 490"/>
                <a:gd name="T19" fmla="*/ 217 h 775"/>
                <a:gd name="T20" fmla="*/ 48 w 490"/>
                <a:gd name="T21" fmla="*/ 192 h 775"/>
                <a:gd name="T22" fmla="*/ 121 w 490"/>
                <a:gd name="T23" fmla="*/ 183 h 775"/>
                <a:gd name="T24" fmla="*/ 132 w 490"/>
                <a:gd name="T25" fmla="*/ 189 h 775"/>
                <a:gd name="T26" fmla="*/ 168 w 490"/>
                <a:gd name="T27" fmla="*/ 243 h 775"/>
                <a:gd name="T28" fmla="*/ 204 w 490"/>
                <a:gd name="T29" fmla="*/ 189 h 775"/>
                <a:gd name="T30" fmla="*/ 216 w 490"/>
                <a:gd name="T31" fmla="*/ 183 h 775"/>
                <a:gd name="T32" fmla="*/ 257 w 490"/>
                <a:gd name="T33" fmla="*/ 188 h 775"/>
                <a:gd name="T34" fmla="*/ 293 w 490"/>
                <a:gd name="T35" fmla="*/ 205 h 775"/>
                <a:gd name="T36" fmla="*/ 331 w 490"/>
                <a:gd name="T37" fmla="*/ 251 h 775"/>
                <a:gd name="T38" fmla="*/ 339 w 490"/>
                <a:gd name="T39" fmla="*/ 259 h 775"/>
                <a:gd name="T40" fmla="*/ 355 w 490"/>
                <a:gd name="T41" fmla="*/ 261 h 775"/>
                <a:gd name="T42" fmla="*/ 362 w 490"/>
                <a:gd name="T43" fmla="*/ 256 h 775"/>
                <a:gd name="T44" fmla="*/ 406 w 490"/>
                <a:gd name="T45" fmla="*/ 223 h 775"/>
                <a:gd name="T46" fmla="*/ 452 w 490"/>
                <a:gd name="T47" fmla="*/ 284 h 775"/>
                <a:gd name="T48" fmla="*/ 405 w 490"/>
                <a:gd name="T49" fmla="*/ 318 h 775"/>
                <a:gd name="T50" fmla="*/ 357 w 490"/>
                <a:gd name="T51" fmla="*/ 346 h 775"/>
                <a:gd name="T52" fmla="*/ 321 w 490"/>
                <a:gd name="T53" fmla="*/ 343 h 775"/>
                <a:gd name="T54" fmla="*/ 275 w 490"/>
                <a:gd name="T55" fmla="*/ 302 h 775"/>
                <a:gd name="T56" fmla="*/ 265 w 490"/>
                <a:gd name="T57" fmla="*/ 291 h 775"/>
                <a:gd name="T58" fmla="*/ 253 w 490"/>
                <a:gd name="T59" fmla="*/ 737 h 775"/>
                <a:gd name="T60" fmla="*/ 170 w 490"/>
                <a:gd name="T61" fmla="*/ 1 h 775"/>
                <a:gd name="T62" fmla="*/ 236 w 490"/>
                <a:gd name="T63" fmla="*/ 74 h 775"/>
                <a:gd name="T64" fmla="*/ 167 w 490"/>
                <a:gd name="T65" fmla="*/ 159 h 775"/>
                <a:gd name="T66" fmla="*/ 100 w 490"/>
                <a:gd name="T67" fmla="*/ 71 h 775"/>
                <a:gd name="T68" fmla="*/ 170 w 490"/>
                <a:gd name="T69" fmla="*/ 1 h 7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490" h="775">
                  <a:moveTo>
                    <a:pt x="253" y="737"/>
                  </a:moveTo>
                  <a:cubicBezTo>
                    <a:pt x="252" y="758"/>
                    <a:pt x="230" y="775"/>
                    <a:pt x="211" y="775"/>
                  </a:cubicBezTo>
                  <a:cubicBezTo>
                    <a:pt x="198" y="775"/>
                    <a:pt x="182" y="770"/>
                    <a:pt x="175" y="762"/>
                  </a:cubicBezTo>
                  <a:cubicBezTo>
                    <a:pt x="172" y="757"/>
                    <a:pt x="165" y="757"/>
                    <a:pt x="161" y="762"/>
                  </a:cubicBezTo>
                  <a:cubicBezTo>
                    <a:pt x="155" y="770"/>
                    <a:pt x="138" y="775"/>
                    <a:pt x="125" y="775"/>
                  </a:cubicBezTo>
                  <a:cubicBezTo>
                    <a:pt x="106" y="775"/>
                    <a:pt x="85" y="758"/>
                    <a:pt x="84" y="737"/>
                  </a:cubicBezTo>
                  <a:cubicBezTo>
                    <a:pt x="76" y="475"/>
                    <a:pt x="76" y="475"/>
                    <a:pt x="76" y="475"/>
                  </a:cubicBezTo>
                  <a:cubicBezTo>
                    <a:pt x="65" y="474"/>
                    <a:pt x="65" y="474"/>
                    <a:pt x="65" y="474"/>
                  </a:cubicBezTo>
                  <a:cubicBezTo>
                    <a:pt x="47" y="472"/>
                    <a:pt x="24" y="459"/>
                    <a:pt x="21" y="441"/>
                  </a:cubicBezTo>
                  <a:cubicBezTo>
                    <a:pt x="0" y="331"/>
                    <a:pt x="4" y="332"/>
                    <a:pt x="19" y="217"/>
                  </a:cubicBezTo>
                  <a:cubicBezTo>
                    <a:pt x="21" y="209"/>
                    <a:pt x="31" y="194"/>
                    <a:pt x="48" y="192"/>
                  </a:cubicBezTo>
                  <a:cubicBezTo>
                    <a:pt x="121" y="183"/>
                    <a:pt x="121" y="183"/>
                    <a:pt x="121" y="183"/>
                  </a:cubicBezTo>
                  <a:cubicBezTo>
                    <a:pt x="125" y="183"/>
                    <a:pt x="130" y="185"/>
                    <a:pt x="132" y="189"/>
                  </a:cubicBezTo>
                  <a:cubicBezTo>
                    <a:pt x="168" y="243"/>
                    <a:pt x="168" y="243"/>
                    <a:pt x="168" y="243"/>
                  </a:cubicBezTo>
                  <a:cubicBezTo>
                    <a:pt x="204" y="189"/>
                    <a:pt x="204" y="189"/>
                    <a:pt x="204" y="189"/>
                  </a:cubicBezTo>
                  <a:cubicBezTo>
                    <a:pt x="207" y="185"/>
                    <a:pt x="211" y="183"/>
                    <a:pt x="216" y="183"/>
                  </a:cubicBezTo>
                  <a:cubicBezTo>
                    <a:pt x="257" y="188"/>
                    <a:pt x="257" y="188"/>
                    <a:pt x="257" y="188"/>
                  </a:cubicBezTo>
                  <a:cubicBezTo>
                    <a:pt x="278" y="191"/>
                    <a:pt x="285" y="196"/>
                    <a:pt x="293" y="205"/>
                  </a:cubicBezTo>
                  <a:cubicBezTo>
                    <a:pt x="307" y="223"/>
                    <a:pt x="320" y="239"/>
                    <a:pt x="331" y="251"/>
                  </a:cubicBezTo>
                  <a:cubicBezTo>
                    <a:pt x="334" y="254"/>
                    <a:pt x="336" y="257"/>
                    <a:pt x="339" y="259"/>
                  </a:cubicBezTo>
                  <a:cubicBezTo>
                    <a:pt x="343" y="264"/>
                    <a:pt x="350" y="264"/>
                    <a:pt x="355" y="261"/>
                  </a:cubicBezTo>
                  <a:cubicBezTo>
                    <a:pt x="357" y="259"/>
                    <a:pt x="360" y="258"/>
                    <a:pt x="362" y="256"/>
                  </a:cubicBezTo>
                  <a:cubicBezTo>
                    <a:pt x="373" y="248"/>
                    <a:pt x="393" y="233"/>
                    <a:pt x="406" y="223"/>
                  </a:cubicBezTo>
                  <a:cubicBezTo>
                    <a:pt x="442" y="195"/>
                    <a:pt x="490" y="255"/>
                    <a:pt x="452" y="284"/>
                  </a:cubicBezTo>
                  <a:cubicBezTo>
                    <a:pt x="438" y="294"/>
                    <a:pt x="418" y="310"/>
                    <a:pt x="405" y="318"/>
                  </a:cubicBezTo>
                  <a:cubicBezTo>
                    <a:pt x="386" y="332"/>
                    <a:pt x="369" y="342"/>
                    <a:pt x="357" y="346"/>
                  </a:cubicBezTo>
                  <a:cubicBezTo>
                    <a:pt x="346" y="351"/>
                    <a:pt x="332" y="351"/>
                    <a:pt x="321" y="343"/>
                  </a:cubicBezTo>
                  <a:cubicBezTo>
                    <a:pt x="305" y="333"/>
                    <a:pt x="291" y="320"/>
                    <a:pt x="275" y="302"/>
                  </a:cubicBezTo>
                  <a:cubicBezTo>
                    <a:pt x="272" y="299"/>
                    <a:pt x="269" y="295"/>
                    <a:pt x="265" y="291"/>
                  </a:cubicBezTo>
                  <a:cubicBezTo>
                    <a:pt x="253" y="737"/>
                    <a:pt x="253" y="737"/>
                    <a:pt x="253" y="737"/>
                  </a:cubicBezTo>
                  <a:close/>
                  <a:moveTo>
                    <a:pt x="170" y="1"/>
                  </a:moveTo>
                  <a:cubicBezTo>
                    <a:pt x="207" y="2"/>
                    <a:pt x="237" y="34"/>
                    <a:pt x="236" y="74"/>
                  </a:cubicBezTo>
                  <a:cubicBezTo>
                    <a:pt x="235" y="113"/>
                    <a:pt x="204" y="160"/>
                    <a:pt x="167" y="159"/>
                  </a:cubicBezTo>
                  <a:cubicBezTo>
                    <a:pt x="129" y="159"/>
                    <a:pt x="100" y="110"/>
                    <a:pt x="100" y="71"/>
                  </a:cubicBezTo>
                  <a:cubicBezTo>
                    <a:pt x="101" y="32"/>
                    <a:pt x="132" y="0"/>
                    <a:pt x="170" y="1"/>
                  </a:cubicBezTo>
                  <a:close/>
                </a:path>
              </a:pathLst>
            </a:custGeom>
            <a:grpFill/>
            <a:ln>
              <a:noFill/>
            </a:ln>
            <a:effectLst>
              <a:innerShdw blurRad="63500" dist="50800" dir="13500000">
                <a:prstClr val="black">
                  <a:alpha val="50000"/>
                </a:prstClr>
              </a:innerShdw>
            </a:effectLst>
          </p:spPr>
          <p:txBody>
            <a:bodyPr vert="horz" wrap="square" lIns="91453" tIns="45726" rIns="91453" bIns="45726" numCol="1" anchor="t" anchorCtr="0" compatLnSpc="1"/>
            <a:lstStyle/>
            <a:p>
              <a:endParaRPr lang="zh-CN" altLang="en-US" sz="135">
                <a:solidFill>
                  <a:srgbClr val="F69F1E"/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组合 25"/>
          <p:cNvGrpSpPr/>
          <p:nvPr/>
        </p:nvGrpSpPr>
        <p:grpSpPr>
          <a:xfrm>
            <a:off x="4201160" y="2113915"/>
            <a:ext cx="7171690" cy="3950335"/>
            <a:chOff x="4304043" y="1286668"/>
            <a:chExt cx="7914744" cy="2757793"/>
          </a:xfrm>
          <a:effectLst>
            <a:outerShdw blurRad="381000" dist="254000" dir="8100000" algn="tr" rotWithShape="0">
              <a:prstClr val="black">
                <a:alpha val="40000"/>
              </a:prstClr>
            </a:outerShdw>
          </a:effectLst>
        </p:grpSpPr>
        <p:sp>
          <p:nvSpPr>
            <p:cNvPr id="28" name="圆角矩形 27"/>
            <p:cNvSpPr/>
            <p:nvPr/>
          </p:nvSpPr>
          <p:spPr>
            <a:xfrm>
              <a:off x="4304043" y="1286668"/>
              <a:ext cx="7914744" cy="2757793"/>
            </a:xfrm>
            <a:prstGeom prst="roundRect">
              <a:avLst/>
            </a:prstGeom>
            <a:gradFill>
              <a:gsLst>
                <a:gs pos="62000">
                  <a:schemeClr val="bg1">
                    <a:lumMod val="95000"/>
                  </a:schemeClr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81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500">
                <a:solidFill>
                  <a:srgbClr val="0070C0"/>
                </a:solidFill>
              </a:endParaRPr>
            </a:p>
          </p:txBody>
        </p:sp>
        <p:sp>
          <p:nvSpPr>
            <p:cNvPr id="29" name="圆角矩形 28"/>
            <p:cNvSpPr/>
            <p:nvPr/>
          </p:nvSpPr>
          <p:spPr>
            <a:xfrm>
              <a:off x="4351672" y="1324484"/>
              <a:ext cx="7813273" cy="2686631"/>
            </a:xfrm>
            <a:prstGeom prst="roundRect">
              <a:avLst/>
            </a:prstGeom>
            <a:gradFill>
              <a:gsLst>
                <a:gs pos="42000">
                  <a:srgbClr val="F0F0F0"/>
                </a:gs>
                <a:gs pos="0">
                  <a:schemeClr val="bg1"/>
                </a:gs>
                <a:gs pos="100000">
                  <a:schemeClr val="bg1">
                    <a:lumMod val="85000"/>
                  </a:schemeClr>
                </a:gs>
                <a:gs pos="0">
                  <a:schemeClr val="bg1"/>
                </a:gs>
              </a:gsLst>
              <a:lin ang="189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zh-CN" altLang="en-US" sz="1500">
                <a:solidFill>
                  <a:srgbClr val="0070C0"/>
                </a:solidFill>
              </a:endParaRPr>
            </a:p>
          </p:txBody>
        </p:sp>
      </p:grpSp>
      <p:sp>
        <p:nvSpPr>
          <p:cNvPr id="5" name="TextBox 115"/>
          <p:cNvSpPr txBox="1"/>
          <p:nvPr/>
        </p:nvSpPr>
        <p:spPr>
          <a:xfrm>
            <a:off x="4349750" y="2395855"/>
            <a:ext cx="6666230" cy="33235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1800" dirty="0">
                <a:latin typeface="楷体" panose="02010609060101010101" charset="-122"/>
                <a:ea typeface="楷体" panose="02010609060101010101" charset="-122"/>
              </a:rPr>
              <a:t>    </a:t>
            </a:r>
            <a:r>
              <a:rPr sz="1800" dirty="0">
                <a:latin typeface="楷体" panose="02010609060101010101" charset="-122"/>
                <a:ea typeface="楷体" panose="02010609060101010101" charset="-122"/>
              </a:rPr>
              <a:t>这篇软文的题目很唯美，一开篇，作者就点出了景点的浪漫特点，深深地打动了读者——尤其是女性读者的心。             </a:t>
            </a:r>
          </a:p>
          <a:p>
            <a:pPr algn="just">
              <a:lnSpc>
                <a:spcPct val="150000"/>
              </a:lnSpc>
            </a:pPr>
            <a:r>
              <a:rPr sz="1800" dirty="0">
                <a:latin typeface="楷体" panose="02010609060101010101" charset="-122"/>
                <a:ea typeface="楷体" panose="02010609060101010101" charset="-122"/>
              </a:rPr>
              <a:t>    作者又用</a:t>
            </a:r>
            <a:r>
              <a:rPr sz="1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大量的图片</a:t>
            </a:r>
            <a:r>
              <a:rPr sz="1800" dirty="0">
                <a:latin typeface="楷体" panose="02010609060101010101" charset="-122"/>
                <a:ea typeface="楷体" panose="02010609060101010101" charset="-122"/>
              </a:rPr>
              <a:t>推出了各种各样的花朵盛开的美丽景色。</a:t>
            </a:r>
          </a:p>
          <a:p>
            <a:pPr algn="just">
              <a:lnSpc>
                <a:spcPct val="150000"/>
              </a:lnSpc>
            </a:pPr>
            <a:r>
              <a:rPr sz="1800" dirty="0">
                <a:latin typeface="楷体" panose="02010609060101010101" charset="-122"/>
                <a:ea typeface="楷体" panose="02010609060101010101" charset="-122"/>
              </a:rPr>
              <a:t>    通过花语的介绍，更增加了浪漫唯美的气氛。而植物性介绍，也让读者对各种植物有了一个浅显的印象，科普了植物知识，让人在游玩中</a:t>
            </a:r>
            <a:r>
              <a:rPr sz="1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寓教于乐</a:t>
            </a:r>
            <a:r>
              <a:rPr sz="1800" dirty="0">
                <a:latin typeface="楷体" panose="02010609060101010101" charset="-122"/>
                <a:ea typeface="楷体" panose="02010609060101010101" charset="-122"/>
              </a:rPr>
              <a:t>，更愿意带孩子前来。</a:t>
            </a:r>
          </a:p>
          <a:p>
            <a:pPr algn="just">
              <a:lnSpc>
                <a:spcPct val="150000"/>
              </a:lnSpc>
            </a:pPr>
            <a:r>
              <a:rPr sz="1800" dirty="0">
                <a:latin typeface="楷体" panose="02010609060101010101" charset="-122"/>
                <a:ea typeface="楷体" panose="02010609060101010101" charset="-122"/>
              </a:rPr>
              <a:t>    然后，作者贴心地给出了</a:t>
            </a:r>
            <a:r>
              <a:rPr sz="1800" dirty="0">
                <a:solidFill>
                  <a:srgbClr val="FF0000"/>
                </a:solidFill>
                <a:latin typeface="楷体" panose="02010609060101010101" charset="-122"/>
                <a:ea typeface="楷体" panose="02010609060101010101" charset="-122"/>
              </a:rPr>
              <a:t>票价优惠信息</a:t>
            </a:r>
            <a:r>
              <a:rPr sz="1800" dirty="0">
                <a:latin typeface="楷体" panose="02010609060101010101" charset="-122"/>
                <a:ea typeface="楷体" panose="02010609060101010101" charset="-122"/>
              </a:rPr>
              <a:t>等内容，使读者来此的目的性更强，不会因为入园问题或者对票价的不了解而产生失望。</a:t>
            </a:r>
            <a:endParaRPr sz="1800" b="1" dirty="0">
              <a:solidFill>
                <a:schemeClr val="tx1"/>
              </a:solidFill>
              <a:latin typeface="楷体" panose="02010609060101010101" charset="-122"/>
              <a:ea typeface="楷体" panose="02010609060101010101" charset="-122"/>
            </a:endParaRPr>
          </a:p>
        </p:txBody>
      </p:sp>
      <p:sp>
        <p:nvSpPr>
          <p:cNvPr id="124" name="Rectangle 4"/>
          <p:cNvSpPr txBox="1">
            <a:spLocks noChangeArrowheads="1"/>
          </p:cNvSpPr>
          <p:nvPr/>
        </p:nvSpPr>
        <p:spPr bwMode="auto">
          <a:xfrm>
            <a:off x="2186093" y="246803"/>
            <a:ext cx="5111327" cy="50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algn="l"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  <a:sym typeface="+mn-ea"/>
              </a:rPr>
              <a:t>学习旅游类软文写作基本知识</a:t>
            </a:r>
            <a:endParaRPr lang="zh-CN" altLang="en-US" sz="2800" kern="0" dirty="0">
              <a:solidFill>
                <a:schemeClr val="accent6"/>
              </a:solidFill>
              <a:latin typeface="Arial" panose="020B0604020202020204"/>
              <a:ea typeface="微软雅黑" panose="020B0503020204020204" pitchFamily="34" charset="-122"/>
            </a:endParaRPr>
          </a:p>
        </p:txBody>
      </p:sp>
      <p:sp>
        <p:nvSpPr>
          <p:cNvPr id="4" name="Rectangle 4"/>
          <p:cNvSpPr txBox="1">
            <a:spLocks noChangeArrowheads="1"/>
          </p:cNvSpPr>
          <p:nvPr/>
        </p:nvSpPr>
        <p:spPr bwMode="auto">
          <a:xfrm>
            <a:off x="362141" y="246583"/>
            <a:ext cx="1690085" cy="5080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18" tIns="45708" rIns="91418" bIns="45708" numCol="1" anchor="ctr" anchorCtr="0" compatLnSpc="1"/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defTabSz="1218565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800" kern="0" dirty="0">
                <a:solidFill>
                  <a:schemeClr val="accent6"/>
                </a:solidFill>
                <a:latin typeface="Arial" panose="020B0604020202020204"/>
                <a:ea typeface="微软雅黑" panose="020B0503020204020204" pitchFamily="34" charset="-122"/>
              </a:rPr>
              <a:t>任务一</a:t>
            </a:r>
          </a:p>
        </p:txBody>
      </p:sp>
      <p:pic>
        <p:nvPicPr>
          <p:cNvPr id="36" name="Picture 3" descr="C:\Users\Administrator\Desktop\微立体创业计划\005.png"/>
          <p:cNvPicPr>
            <a:picLocks noChangeAspect="1" noChangeArrowheads="1"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7">
                    <a14:imgEffect>
                      <a14:brightnessContrast bright="-24000"/>
                    </a14:imgEffect>
                    <a14:imgEffect>
                      <a14:colorTemperature colorTemp="112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635" y="858534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4" descr="C:\Users\Administrator\Desktop\微立体创业计划\004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057" y="867907"/>
            <a:ext cx="609696" cy="609696"/>
          </a:xfrm>
          <a:prstGeom prst="rect">
            <a:avLst/>
          </a:prstGeom>
          <a:noFill/>
          <a:effectLst>
            <a:outerShdw blurRad="127000" dist="63500" dir="3000000" sx="104000" sy="104000" algn="tl" rotWithShape="0">
              <a:prstClr val="black">
                <a:alpha val="34000"/>
              </a:prstClr>
            </a:outerShdw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34"/>
          <p:cNvSpPr txBox="1"/>
          <p:nvPr/>
        </p:nvSpPr>
        <p:spPr>
          <a:xfrm>
            <a:off x="1706880" y="959697"/>
            <a:ext cx="1440180" cy="41529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  <a:scene3d>
              <a:camera prst="orthographicFront"/>
              <a:lightRig rig="threePt" dir="t"/>
            </a:scene3d>
          </a:bodyPr>
          <a:lstStyle/>
          <a:p>
            <a:pPr lvl="0" algn="l"/>
            <a:r>
              <a:rPr lang="zh-CN" altLang="en-US" sz="2700" b="1" dirty="0"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案例一</a:t>
            </a:r>
          </a:p>
        </p:txBody>
      </p:sp>
      <p:sp>
        <p:nvSpPr>
          <p:cNvPr id="10" name="Rectangle 4"/>
          <p:cNvSpPr txBox="1">
            <a:spLocks noChangeArrowheads="1"/>
          </p:cNvSpPr>
          <p:nvPr/>
        </p:nvSpPr>
        <p:spPr bwMode="auto">
          <a:xfrm>
            <a:off x="2997200" y="980017"/>
            <a:ext cx="3528907" cy="415290"/>
          </a:xfrm>
          <a:prstGeom prst="rect">
            <a:avLst/>
          </a:prstGeom>
          <a:noFill/>
        </p:spPr>
        <p:txBody>
          <a:bodyPr vert="horz" wrap="square" lIns="0" tIns="0" rIns="0" bIns="0" numCol="1" rtlCol="0" anchor="t" anchorCtr="0" compatLnSpc="0">
            <a:spAutoFit/>
            <a:scene3d>
              <a:camera prst="orthographicFront"/>
              <a:lightRig rig="threePt" dir="t"/>
            </a:scene3d>
          </a:bodyPr>
          <a:lstStyle>
            <a:lvl1pPr marL="0" indent="0" algn="ctr">
              <a:buFontTx/>
              <a:buNone/>
              <a:defRPr sz="20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000">
                <a:latin typeface="+mn-lt"/>
                <a:ea typeface="仿宋_GB2312" pitchFamily="49" charset="-122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latin typeface="+mn-lt"/>
              </a:defRPr>
            </a:lvl9pPr>
          </a:lstStyle>
          <a:p>
            <a:pPr lvl="0" algn="l"/>
            <a:r>
              <a:rPr lang="zh-CN" altLang="en-US" sz="2700" dirty="0">
                <a:ln>
                  <a:solidFill>
                    <a:sysClr val="windowText" lastClr="000000"/>
                  </a:solidFill>
                </a:ln>
                <a:solidFill>
                  <a:schemeClr val="accent6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楷体" panose="02010609060101010101" charset="-122"/>
                <a:ea typeface="楷体" panose="02010609060101010101" charset="-122"/>
                <a:cs typeface="+mn-cs"/>
                <a:sym typeface="+mn-ea"/>
              </a:rPr>
              <a:t>情定初秋，爱在香薰谷</a:t>
            </a:r>
          </a:p>
        </p:txBody>
      </p:sp>
    </p:spTree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1200" advClick="0">
        <p14:flip dir="r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ELECTED" val="True"/>
</p:tagLst>
</file>

<file path=ppt/theme/theme1.xml><?xml version="1.0" encoding="utf-8"?>
<a:theme xmlns:a="http://schemas.openxmlformats.org/drawingml/2006/main" name="Office 主题​​">
  <a:themeElements>
    <a:clrScheme name="自定义 2">
      <a:dk1>
        <a:sysClr val="windowText" lastClr="000000"/>
      </a:dk1>
      <a:lt1>
        <a:sysClr val="window" lastClr="FFFFFF"/>
      </a:lt1>
      <a:dk2>
        <a:srgbClr val="FFFFFF"/>
      </a:dk2>
      <a:lt2>
        <a:srgbClr val="FFFFFF"/>
      </a:lt2>
      <a:accent1>
        <a:srgbClr val="0E647C"/>
      </a:accent1>
      <a:accent2>
        <a:srgbClr val="2DB2A4"/>
      </a:accent2>
      <a:accent3>
        <a:srgbClr val="74AF47"/>
      </a:accent3>
      <a:accent4>
        <a:srgbClr val="755DA1"/>
      </a:accent4>
      <a:accent5>
        <a:srgbClr val="4BACC6"/>
      </a:accent5>
      <a:accent6>
        <a:srgbClr val="F87A08"/>
      </a:accent6>
      <a:hlink>
        <a:srgbClr val="FFFFFF"/>
      </a:hlink>
      <a:folHlink>
        <a:srgbClr val="FFFFFF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818</TotalTime>
  <Words>4217</Words>
  <Application>Microsoft Office PowerPoint</Application>
  <PresentationFormat>自定义</PresentationFormat>
  <Paragraphs>232</Paragraphs>
  <Slides>34</Slides>
  <Notes>18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34</vt:i4>
      </vt:variant>
    </vt:vector>
  </HeadingPairs>
  <TitlesOfParts>
    <vt:vector size="35" baseType="lpstr">
      <vt:lpstr>Office 主题​​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软文写作手法：钓钓鱼</vt:lpstr>
      <vt:lpstr>大堡礁网络营销案例</vt:lpstr>
      <vt:lpstr>世上最好的工作</vt:lpstr>
      <vt:lpstr>   “世界上最好的工作”大堡礁岛屿看护员到底是做什么工作的？ </vt:lpstr>
      <vt:lpstr>“世界上最好的工作”大堡礁岛屿看护员到底是做什么工作的？ </vt:lpstr>
      <vt:lpstr>看护员将获得什么报酬？</vt:lpstr>
      <vt:lpstr>效果</vt:lpstr>
      <vt:lpstr>  </vt:lpstr>
      <vt:lpstr>幻灯片 25</vt:lpstr>
      <vt:lpstr>幻灯片 26</vt:lpstr>
      <vt:lpstr>第三点：报名成本和条件要求低</vt:lpstr>
      <vt:lpstr>第四点：饥饿营销策略</vt:lpstr>
      <vt:lpstr>第五点：让网民自主投票</vt:lpstr>
      <vt:lpstr>讨论</vt:lpstr>
      <vt:lpstr>幻灯片 31</vt:lpstr>
      <vt:lpstr>幻灯片 32</vt:lpstr>
      <vt:lpstr>幻灯片 33</vt:lpstr>
      <vt:lpstr>幻灯片 34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cp:lastModifiedBy>Administrator</cp:lastModifiedBy>
  <cp:revision>6</cp:revision>
  <dcterms:created xsi:type="dcterms:W3CDTF">2015-04-24T01:01:00Z</dcterms:created>
  <dcterms:modified xsi:type="dcterms:W3CDTF">2021-04-26T01:51:34Z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2052-10.1.0.6929</vt:lpwstr>
  </property>
</Properties>
</file>