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07" r:id="rId1"/>
  </p:sldMasterIdLst>
  <p:notesMasterIdLst>
    <p:notesMasterId r:id="rId16"/>
  </p:notesMasterIdLst>
  <p:handoutMasterIdLst>
    <p:handoutMasterId r:id="rId17"/>
  </p:handoutMasterIdLst>
  <p:sldIdLst>
    <p:sldId id="470" r:id="rId2"/>
    <p:sldId id="544" r:id="rId3"/>
    <p:sldId id="548" r:id="rId4"/>
    <p:sldId id="553" r:id="rId5"/>
    <p:sldId id="555" r:id="rId6"/>
    <p:sldId id="556" r:id="rId7"/>
    <p:sldId id="554" r:id="rId8"/>
    <p:sldId id="551" r:id="rId9"/>
    <p:sldId id="549" r:id="rId10"/>
    <p:sldId id="546" r:id="rId11"/>
    <p:sldId id="545" r:id="rId12"/>
    <p:sldId id="552" r:id="rId13"/>
    <p:sldId id="558" r:id="rId14"/>
    <p:sldId id="557" r:id="rId15"/>
  </p:sldIdLst>
  <p:sldSz cx="9144000" cy="5143500" type="screen16x9"/>
  <p:notesSz cx="6858000" cy="9144000"/>
  <p:custShowLst>
    <p:custShow name="自定义放映 1" id="0">
      <p:sldLst/>
    </p:custShow>
  </p:custShow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楷体"/>
        <a:cs typeface="华文楷体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楷体"/>
        <a:cs typeface="华文楷体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楷体"/>
        <a:cs typeface="华文楷体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楷体"/>
        <a:cs typeface="华文楷体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华文楷体"/>
        <a:cs typeface="华文楷体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华文楷体"/>
        <a:cs typeface="华文楷体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华文楷体"/>
        <a:cs typeface="华文楷体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华文楷体"/>
        <a:cs typeface="华文楷体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华文楷体"/>
        <a:cs typeface="华文楷体"/>
      </a:defRPr>
    </a:lvl9pPr>
  </p:defaultTextStyle>
  <p:extLst>
    <p:ext uri="{EFAFB233-063F-42B5-8137-9DF3F51BA10A}">
      <p15:sldGuideLst xmlns:p15="http://schemas.microsoft.com/office/powerpoint/2012/main">
        <p15:guide id="1" orient="horz" pos="1815">
          <p15:clr>
            <a:srgbClr val="A4A3A4"/>
          </p15:clr>
        </p15:guide>
        <p15:guide id="2" pos="27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03BD"/>
    <a:srgbClr val="90F21A"/>
    <a:srgbClr val="66FF66"/>
    <a:srgbClr val="43CEFF"/>
    <a:srgbClr val="FFFF99"/>
    <a:srgbClr val="8BE1FF"/>
    <a:srgbClr val="C41A08"/>
    <a:srgbClr val="FF0066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37409" autoAdjust="0"/>
  </p:normalViewPr>
  <p:slideViewPr>
    <p:cSldViewPr>
      <p:cViewPr varScale="1">
        <p:scale>
          <a:sx n="114" d="100"/>
          <a:sy n="114" d="100"/>
        </p:scale>
        <p:origin x="562" y="86"/>
      </p:cViewPr>
      <p:guideLst>
        <p:guide orient="horz" pos="1815"/>
        <p:guide pos="276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2415402-AF96-43A3-9813-ACF6D21710D3}" type="datetimeFigureOut">
              <a:rPr lang="zh-CN" altLang="en-US"/>
              <a:pPr>
                <a:defRPr/>
              </a:pPr>
              <a:t>2020/9/23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3C7296F-470D-4999-9122-6A4A116D36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5733B2A-9ABB-48CB-962B-B8B2DAC462CB}" type="datetimeFigureOut">
              <a:rPr lang="zh-CN" altLang="en-US"/>
              <a:pPr>
                <a:defRPr/>
              </a:pPr>
              <a:t>2020/9/23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262232C-02AE-4900-BF17-F79B6F371B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直接连接符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直接连接符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8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4DD93-9491-4E52-B928-7F9915AFAC2E}" type="datetimeFigureOut">
              <a:rPr lang="zh-CN" altLang="en-US"/>
              <a:pPr>
                <a:defRPr/>
              </a:pPr>
              <a:t>2020/9/23</a:t>
            </a:fld>
            <a:endParaRPr lang="zh-CN" altLang="en-US"/>
          </a:p>
        </p:txBody>
      </p:sp>
      <p:sp>
        <p:nvSpPr>
          <p:cNvPr id="10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4856163"/>
            <a:ext cx="758825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39EB8-2801-4FCC-AA69-3717798951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直接连接符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直接连接符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BBEBE-6E46-49C4-B62E-E950567EE981}" type="datetimeFigureOut">
              <a:rPr lang="zh-CN" altLang="en-US"/>
              <a:pPr>
                <a:defRPr/>
              </a:pPr>
              <a:t>2020/9/23</a:t>
            </a:fld>
            <a:endParaRPr lang="zh-CN" altLang="en-US"/>
          </a:p>
        </p:txBody>
      </p:sp>
      <p:sp>
        <p:nvSpPr>
          <p:cNvPr id="8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4856163"/>
            <a:ext cx="758825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38543-3615-44A3-8EB7-7E7C11B41E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直接连接符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直接连接符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直接连接符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0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6E351-3D18-4AF4-AE88-7B7038D76CF5}" type="datetimeFigureOut">
              <a:rPr lang="zh-CN" altLang="en-US"/>
              <a:pPr>
                <a:defRPr/>
              </a:pPr>
              <a:t>2020/9/23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2E290-39E2-4133-8DC8-AE623E7DCA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直接连接符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直接连接符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直接连接符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08BEF-72B4-431A-8AE1-14E14BDC54CC}" type="datetimeFigureOut">
              <a:rPr lang="zh-CN" altLang="en-US"/>
              <a:pPr>
                <a:defRPr/>
              </a:pPr>
              <a:t>2020/9/23</a:t>
            </a:fld>
            <a:endParaRPr lang="zh-CN" altLang="en-US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A83EE-474C-41BD-923A-C7FF1F859BA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直接连接符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直接连接符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9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FB74E-AE5A-470F-8FCD-3A071079E0A2}" type="datetimeFigureOut">
              <a:rPr lang="zh-CN" altLang="en-US"/>
              <a:pPr>
                <a:defRPr/>
              </a:pPr>
              <a:t>2020/9/23</a:t>
            </a:fld>
            <a:endParaRPr lang="zh-CN" altLang="en-US"/>
          </a:p>
        </p:txBody>
      </p:sp>
      <p:sp>
        <p:nvSpPr>
          <p:cNvPr id="10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D0FFE-992B-4E5C-B9C2-640ACBFBDC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直接连接符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直接连接符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矩形 6"/>
          <p:cNvSpPr/>
          <p:nvPr userDrawn="1"/>
        </p:nvSpPr>
        <p:spPr>
          <a:xfrm>
            <a:off x="10460" y="4827617"/>
            <a:ext cx="9144000" cy="310909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83000"/>
                </a:srgbClr>
              </a:gs>
              <a:gs pos="100000">
                <a:srgbClr val="0070C0">
                  <a:lumMod val="73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139700">
              <a:srgbClr val="0070C0">
                <a:alpha val="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矩形 8"/>
          <p:cNvSpPr/>
          <p:nvPr userDrawn="1"/>
        </p:nvSpPr>
        <p:spPr>
          <a:xfrm>
            <a:off x="-1503" y="887"/>
            <a:ext cx="9144000" cy="692787"/>
          </a:xfrm>
          <a:prstGeom prst="rect">
            <a:avLst/>
          </a:prstGeom>
          <a:gradFill flip="none" rotWithShape="1">
            <a:gsLst>
              <a:gs pos="0">
                <a:srgbClr val="0070C0">
                  <a:lumMod val="83000"/>
                </a:srgbClr>
              </a:gs>
              <a:gs pos="100000">
                <a:srgbClr val="0070C0">
                  <a:lumMod val="73000"/>
                </a:srgbClr>
              </a:gs>
            </a:gsLst>
            <a:lin ang="5400000" scaled="1"/>
            <a:tileRect/>
          </a:gradFill>
          <a:ln>
            <a:noFill/>
          </a:ln>
          <a:effectLst>
            <a:glow rad="139700">
              <a:srgbClr val="0070C0">
                <a:alpha val="9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Picture 3" descr="D:\Desktop\素材\素描城市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8144" y="51470"/>
            <a:ext cx="3528392" cy="713400"/>
          </a:xfrm>
          <a:prstGeom prst="rect">
            <a:avLst/>
          </a:prstGeom>
          <a:noFill/>
        </p:spPr>
      </p:pic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78D01-7CEF-4D67-8F57-96598D8C16C7}" type="datetimeFigureOut">
              <a:rPr lang="zh-CN" altLang="en-US"/>
              <a:pPr>
                <a:defRPr/>
              </a:pPr>
              <a:t>2020/9/23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4E2D2-74A3-41B3-BEA0-169B668DAF2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文本占位符 7"/>
          <p:cNvSpPr>
            <a:spLocks noGrp="1"/>
          </p:cNvSpPr>
          <p:nvPr>
            <p:ph type="body" idx="1"/>
          </p:nvPr>
        </p:nvSpPr>
        <p:spPr bwMode="auto">
          <a:xfrm>
            <a:off x="304800" y="1165225"/>
            <a:ext cx="86868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6" name="日期占位符 3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7488"/>
          </a:xfrm>
          <a:prstGeom prst="rect">
            <a:avLst/>
          </a:prstGeom>
        </p:spPr>
        <p:txBody>
          <a:bodyPr vert="horz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92AD6C8-EC8F-4CE4-8F40-3114113DB137}" type="datetimeFigureOut">
              <a:rPr lang="zh-CN" altLang="en-US"/>
              <a:pPr>
                <a:defRPr/>
              </a:pPr>
              <a:t>2020/9/23</a:t>
            </a:fld>
            <a:endParaRPr lang="zh-CN" altLang="en-US"/>
          </a:p>
        </p:txBody>
      </p:sp>
      <p:sp>
        <p:nvSpPr>
          <p:cNvPr id="1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7488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29600" y="4857750"/>
            <a:ext cx="762000" cy="184150"/>
          </a:xfrm>
          <a:prstGeom prst="rect">
            <a:avLst/>
          </a:prstGeom>
        </p:spPr>
        <p:txBody>
          <a:bodyPr vert="horz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A81FDAE-2564-49E3-B413-1F8123912B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Arial" charset="0"/>
          <a:ea typeface="隶书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隶书"/>
          <a:cs typeface="隶书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隶书"/>
          <a:cs typeface="隶书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隶书"/>
          <a:cs typeface="隶书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隶书"/>
          <a:cs typeface="隶书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/>
          <a:cs typeface="隶书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/>
          <a:cs typeface="隶书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/>
          <a:cs typeface="隶书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隶书"/>
          <a:cs typeface="隶书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Arial" charset="0"/>
          <a:ea typeface="华文楷体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Arial" charset="0"/>
          <a:ea typeface="华文楷体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Arial" charset="0"/>
          <a:ea typeface="华文楷体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Arial" charset="0"/>
          <a:ea typeface="华文楷体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Arial" charset="0"/>
          <a:ea typeface="华文楷体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baike.so.com/doc/951569-13777077.html#refff_951569-13777077-6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so.com/doc/2188339-2315407.html" TargetMode="External"/><Relationship Id="rId2" Type="http://schemas.openxmlformats.org/officeDocument/2006/relationships/hyperlink" Target="https://baike.so.com/doc/2181658-2308451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so.com/doc/882148-932457.html" TargetMode="External"/><Relationship Id="rId2" Type="http://schemas.openxmlformats.org/officeDocument/2006/relationships/hyperlink" Target="https://baike.so.com/doc/6775943-6991463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hyperlink" Target="https://baike.so.com/doc/7927396-8202770.html" TargetMode="External"/><Relationship Id="rId4" Type="http://schemas.openxmlformats.org/officeDocument/2006/relationships/hyperlink" Target="https://www.tvmao.com/movie/KywcMGo=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so.com/doc/3221273-3394647.html" TargetMode="External"/><Relationship Id="rId3" Type="http://schemas.openxmlformats.org/officeDocument/2006/relationships/hyperlink" Target="https://baike.so.com/doc/6519511-6733240.html" TargetMode="External"/><Relationship Id="rId7" Type="http://schemas.openxmlformats.org/officeDocument/2006/relationships/hyperlink" Target="https://baike.so.com/doc/4953539-5175107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baike.so.com/doc/6215372-6428645.html" TargetMode="External"/><Relationship Id="rId5" Type="http://schemas.openxmlformats.org/officeDocument/2006/relationships/hyperlink" Target="https://baike.so.com/doc/1475870-1560632.html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https://baike.so.com/doc/549879-582095.html" TargetMode="External"/><Relationship Id="rId9" Type="http://schemas.openxmlformats.org/officeDocument/2006/relationships/hyperlink" Target="https://baike.so.com/doc/3017966-3182399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so.com/doc/4355746-4561148.html" TargetMode="External"/><Relationship Id="rId2" Type="http://schemas.openxmlformats.org/officeDocument/2006/relationships/hyperlink" Target="https://baike.so.com/doc/549879-582095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Oval 2"/>
          <p:cNvSpPr>
            <a:spLocks noChangeArrowheads="1"/>
          </p:cNvSpPr>
          <p:nvPr/>
        </p:nvSpPr>
        <p:spPr bwMode="auto">
          <a:xfrm>
            <a:off x="7091364" y="-157162"/>
            <a:ext cx="3887787" cy="2915841"/>
          </a:xfrm>
          <a:prstGeom prst="ellipse">
            <a:avLst/>
          </a:prstGeom>
          <a:gradFill rotWithShape="1">
            <a:gsLst>
              <a:gs pos="0">
                <a:srgbClr val="66FF33">
                  <a:alpha val="39999"/>
                </a:srgbClr>
              </a:gs>
              <a:gs pos="50000">
                <a:schemeClr val="bg1">
                  <a:alpha val="19000"/>
                </a:schemeClr>
              </a:gs>
              <a:gs pos="100000">
                <a:srgbClr val="66FF33">
                  <a:alpha val="39999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223235" name="Oval 3"/>
          <p:cNvSpPr>
            <a:spLocks noChangeArrowheads="1"/>
          </p:cNvSpPr>
          <p:nvPr/>
        </p:nvSpPr>
        <p:spPr bwMode="auto">
          <a:xfrm>
            <a:off x="4522788" y="658813"/>
            <a:ext cx="3097212" cy="2322512"/>
          </a:xfrm>
          <a:prstGeom prst="ellipse">
            <a:avLst/>
          </a:prstGeom>
          <a:gradFill rotWithShape="1">
            <a:gsLst>
              <a:gs pos="0">
                <a:srgbClr val="CCFF33">
                  <a:alpha val="70000"/>
                </a:srgbClr>
              </a:gs>
              <a:gs pos="100000">
                <a:srgbClr val="5E7618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Franklin Gothic Book"/>
            </a:endParaRPr>
          </a:p>
        </p:txBody>
      </p:sp>
      <p:sp>
        <p:nvSpPr>
          <p:cNvPr id="223236" name="Oval 4"/>
          <p:cNvSpPr>
            <a:spLocks noChangeArrowheads="1"/>
          </p:cNvSpPr>
          <p:nvPr/>
        </p:nvSpPr>
        <p:spPr bwMode="auto">
          <a:xfrm>
            <a:off x="3490913" y="1265634"/>
            <a:ext cx="2063750" cy="1547813"/>
          </a:xfrm>
          <a:prstGeom prst="ellipse">
            <a:avLst/>
          </a:prstGeom>
          <a:gradFill rotWithShape="1">
            <a:gsLst>
              <a:gs pos="0">
                <a:srgbClr val="66FF33">
                  <a:alpha val="39999"/>
                </a:srgbClr>
              </a:gs>
              <a:gs pos="50000">
                <a:schemeClr val="bg1">
                  <a:alpha val="19000"/>
                </a:schemeClr>
              </a:gs>
              <a:gs pos="100000">
                <a:srgbClr val="66FF33">
                  <a:alpha val="39999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223237" name="Oval 5"/>
          <p:cNvSpPr>
            <a:spLocks noChangeArrowheads="1"/>
          </p:cNvSpPr>
          <p:nvPr/>
        </p:nvSpPr>
        <p:spPr bwMode="auto">
          <a:xfrm>
            <a:off x="4498975" y="833437"/>
            <a:ext cx="2609850" cy="1957388"/>
          </a:xfrm>
          <a:prstGeom prst="ellipse">
            <a:avLst/>
          </a:prstGeom>
          <a:gradFill rotWithShape="1">
            <a:gsLst>
              <a:gs pos="0">
                <a:srgbClr val="66FF33">
                  <a:alpha val="39999"/>
                </a:srgbClr>
              </a:gs>
              <a:gs pos="50000">
                <a:schemeClr val="bg1">
                  <a:alpha val="19000"/>
                </a:schemeClr>
              </a:gs>
              <a:gs pos="100000">
                <a:srgbClr val="66FF33">
                  <a:alpha val="39999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55650" y="-128588"/>
            <a:ext cx="10225088" cy="2970213"/>
            <a:chOff x="1133" y="1825"/>
            <a:chExt cx="6441" cy="2495"/>
          </a:xfrm>
        </p:grpSpPr>
        <p:sp>
          <p:nvSpPr>
            <p:cNvPr id="11330" name="Oval 7"/>
            <p:cNvSpPr>
              <a:spLocks noChangeArrowheads="1"/>
            </p:cNvSpPr>
            <p:nvPr/>
          </p:nvSpPr>
          <p:spPr bwMode="auto">
            <a:xfrm>
              <a:off x="1133" y="4048"/>
              <a:ext cx="272" cy="272"/>
            </a:xfrm>
            <a:prstGeom prst="ellipse">
              <a:avLst/>
            </a:prstGeom>
            <a:noFill/>
            <a:ln w="28575">
              <a:solidFill>
                <a:srgbClr val="99CC00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Franklin Gothic Book"/>
              </a:endParaRPr>
            </a:p>
          </p:txBody>
        </p:sp>
        <p:sp>
          <p:nvSpPr>
            <p:cNvPr id="11331" name="Oval 8"/>
            <p:cNvSpPr>
              <a:spLocks noChangeArrowheads="1"/>
            </p:cNvSpPr>
            <p:nvPr/>
          </p:nvSpPr>
          <p:spPr bwMode="auto">
            <a:xfrm>
              <a:off x="1405" y="3911"/>
              <a:ext cx="408" cy="408"/>
            </a:xfrm>
            <a:prstGeom prst="ellipse">
              <a:avLst/>
            </a:prstGeom>
            <a:noFill/>
            <a:ln w="28575">
              <a:solidFill>
                <a:srgbClr val="99CC00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Franklin Gothic Book"/>
              </a:endParaRPr>
            </a:p>
          </p:txBody>
        </p:sp>
        <p:sp>
          <p:nvSpPr>
            <p:cNvPr id="11332" name="Oval 9"/>
            <p:cNvSpPr>
              <a:spLocks noChangeArrowheads="1"/>
            </p:cNvSpPr>
            <p:nvPr/>
          </p:nvSpPr>
          <p:spPr bwMode="auto">
            <a:xfrm>
              <a:off x="1813" y="3639"/>
              <a:ext cx="680" cy="680"/>
            </a:xfrm>
            <a:prstGeom prst="ellipse">
              <a:avLst/>
            </a:prstGeom>
            <a:noFill/>
            <a:ln w="28575">
              <a:solidFill>
                <a:srgbClr val="99CC00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Franklin Gothic Book"/>
              </a:endParaRPr>
            </a:p>
          </p:txBody>
        </p:sp>
        <p:sp>
          <p:nvSpPr>
            <p:cNvPr id="11333" name="Oval 10"/>
            <p:cNvSpPr>
              <a:spLocks noChangeArrowheads="1"/>
            </p:cNvSpPr>
            <p:nvPr/>
          </p:nvSpPr>
          <p:spPr bwMode="auto">
            <a:xfrm>
              <a:off x="2494" y="3231"/>
              <a:ext cx="1088" cy="1088"/>
            </a:xfrm>
            <a:prstGeom prst="ellipse">
              <a:avLst/>
            </a:prstGeom>
            <a:noFill/>
            <a:ln w="28575">
              <a:solidFill>
                <a:srgbClr val="99CC00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Franklin Gothic Book"/>
              </a:endParaRPr>
            </a:p>
          </p:txBody>
        </p:sp>
        <p:sp>
          <p:nvSpPr>
            <p:cNvPr id="11334" name="Oval 11"/>
            <p:cNvSpPr>
              <a:spLocks noChangeArrowheads="1"/>
            </p:cNvSpPr>
            <p:nvPr/>
          </p:nvSpPr>
          <p:spPr bwMode="auto">
            <a:xfrm>
              <a:off x="2857" y="3020"/>
              <a:ext cx="1300" cy="1300"/>
            </a:xfrm>
            <a:prstGeom prst="ellipse">
              <a:avLst/>
            </a:prstGeom>
            <a:noFill/>
            <a:ln w="28575">
              <a:solidFill>
                <a:srgbClr val="99CC00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Franklin Gothic Book"/>
              </a:endParaRPr>
            </a:p>
          </p:txBody>
        </p:sp>
        <p:sp>
          <p:nvSpPr>
            <p:cNvPr id="11335" name="Oval 12"/>
            <p:cNvSpPr>
              <a:spLocks noChangeArrowheads="1"/>
            </p:cNvSpPr>
            <p:nvPr/>
          </p:nvSpPr>
          <p:spPr bwMode="auto">
            <a:xfrm>
              <a:off x="3492" y="2657"/>
              <a:ext cx="1644" cy="1644"/>
            </a:xfrm>
            <a:prstGeom prst="ellipse">
              <a:avLst/>
            </a:prstGeom>
            <a:noFill/>
            <a:ln w="28575">
              <a:solidFill>
                <a:srgbClr val="99CC00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Franklin Gothic Book"/>
              </a:endParaRPr>
            </a:p>
          </p:txBody>
        </p:sp>
        <p:sp>
          <p:nvSpPr>
            <p:cNvPr id="11336" name="Oval 13"/>
            <p:cNvSpPr>
              <a:spLocks noChangeArrowheads="1"/>
            </p:cNvSpPr>
            <p:nvPr/>
          </p:nvSpPr>
          <p:spPr bwMode="auto">
            <a:xfrm>
              <a:off x="4399" y="2142"/>
              <a:ext cx="2177" cy="2177"/>
            </a:xfrm>
            <a:prstGeom prst="ellipse">
              <a:avLst/>
            </a:prstGeom>
            <a:noFill/>
            <a:ln w="28575">
              <a:solidFill>
                <a:srgbClr val="99CC00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Franklin Gothic Book"/>
              </a:endParaRPr>
            </a:p>
          </p:txBody>
        </p:sp>
        <p:sp>
          <p:nvSpPr>
            <p:cNvPr id="11337" name="Oval 14"/>
            <p:cNvSpPr>
              <a:spLocks noChangeArrowheads="1"/>
            </p:cNvSpPr>
            <p:nvPr/>
          </p:nvSpPr>
          <p:spPr bwMode="auto">
            <a:xfrm>
              <a:off x="5125" y="1825"/>
              <a:ext cx="2449" cy="2449"/>
            </a:xfrm>
            <a:prstGeom prst="ellipse">
              <a:avLst/>
            </a:prstGeom>
            <a:noFill/>
            <a:ln w="28575">
              <a:solidFill>
                <a:srgbClr val="99CC00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Franklin Gothic Book"/>
              </a:endParaRPr>
            </a:p>
          </p:txBody>
        </p:sp>
      </p:grpSp>
      <p:pic>
        <p:nvPicPr>
          <p:cNvPr id="11276" name="Picture 15" descr="master03_image001 拷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463" y="-31750"/>
            <a:ext cx="9163051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48" name="Oval 16"/>
          <p:cNvSpPr>
            <a:spLocks noChangeArrowheads="1"/>
          </p:cNvSpPr>
          <p:nvPr/>
        </p:nvSpPr>
        <p:spPr bwMode="auto">
          <a:xfrm>
            <a:off x="3708400" y="-344488"/>
            <a:ext cx="5867400" cy="4591051"/>
          </a:xfrm>
          <a:prstGeom prst="ellipse">
            <a:avLst/>
          </a:prstGeom>
          <a:gradFill rotWithShape="1">
            <a:gsLst>
              <a:gs pos="0">
                <a:srgbClr val="FFCC00">
                  <a:alpha val="70000"/>
                </a:srgbClr>
              </a:gs>
              <a:gs pos="100000">
                <a:srgbClr val="765E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Franklin Gothic Book"/>
            </a:endParaRPr>
          </a:p>
        </p:txBody>
      </p:sp>
      <p:pic>
        <p:nvPicPr>
          <p:cNvPr id="223249" name="Picture 17" descr="标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6238"/>
            <a:ext cx="916305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50" name="Oval 18"/>
          <p:cNvSpPr>
            <a:spLocks noChangeArrowheads="1"/>
          </p:cNvSpPr>
          <p:nvPr/>
        </p:nvSpPr>
        <p:spPr bwMode="auto">
          <a:xfrm>
            <a:off x="5219700" y="357188"/>
            <a:ext cx="3168650" cy="2538412"/>
          </a:xfrm>
          <a:prstGeom prst="ellipse">
            <a:avLst/>
          </a:prstGeom>
          <a:gradFill rotWithShape="1">
            <a:gsLst>
              <a:gs pos="0">
                <a:srgbClr val="66FF33">
                  <a:alpha val="70000"/>
                </a:srgbClr>
              </a:gs>
              <a:gs pos="100000">
                <a:srgbClr val="2F7618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Franklin Gothic Book"/>
            </a:endParaRPr>
          </a:p>
        </p:txBody>
      </p:sp>
      <p:sp>
        <p:nvSpPr>
          <p:cNvPr id="223251" name="Rectangle 19"/>
          <p:cNvSpPr>
            <a:spLocks noChangeArrowheads="1"/>
          </p:cNvSpPr>
          <p:nvPr/>
        </p:nvSpPr>
        <p:spPr bwMode="auto">
          <a:xfrm>
            <a:off x="0" y="1382713"/>
            <a:ext cx="9144000" cy="701675"/>
          </a:xfrm>
          <a:prstGeom prst="rect">
            <a:avLst/>
          </a:prstGeom>
          <a:solidFill>
            <a:srgbClr val="33CC33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Franklin Gothic Book"/>
            </a:endParaRPr>
          </a:p>
        </p:txBody>
      </p:sp>
      <p:sp>
        <p:nvSpPr>
          <p:cNvPr id="223252" name="Text Box 20"/>
          <p:cNvSpPr txBox="1">
            <a:spLocks noChangeArrowheads="1"/>
          </p:cNvSpPr>
          <p:nvPr/>
        </p:nvSpPr>
        <p:spPr bwMode="auto">
          <a:xfrm>
            <a:off x="6142038" y="1198563"/>
            <a:ext cx="30019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>
                <a:solidFill>
                  <a:srgbClr val="CCFF33"/>
                </a:solidFill>
                <a:ea typeface="仿宋_GB2312"/>
                <a:cs typeface="仿宋_GB2312"/>
              </a:rPr>
              <a:t>应用数学</a:t>
            </a:r>
          </a:p>
        </p:txBody>
      </p:sp>
      <p:sp>
        <p:nvSpPr>
          <p:cNvPr id="223253" name="Text Box 21"/>
          <p:cNvSpPr txBox="1">
            <a:spLocks noChangeArrowheads="1"/>
          </p:cNvSpPr>
          <p:nvPr/>
        </p:nvSpPr>
        <p:spPr bwMode="auto">
          <a:xfrm>
            <a:off x="6227763" y="1684338"/>
            <a:ext cx="2665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>
                <a:solidFill>
                  <a:schemeClr val="bg1"/>
                </a:solidFill>
                <a:ea typeface="仿宋_GB2312"/>
                <a:cs typeface="仿宋_GB2312"/>
              </a:rPr>
              <a:t>应用数学</a:t>
            </a:r>
          </a:p>
        </p:txBody>
      </p:sp>
      <p:sp>
        <p:nvSpPr>
          <p:cNvPr id="223254" name="Oval 22"/>
          <p:cNvSpPr>
            <a:spLocks noChangeArrowheads="1"/>
          </p:cNvSpPr>
          <p:nvPr/>
        </p:nvSpPr>
        <p:spPr bwMode="auto">
          <a:xfrm>
            <a:off x="6000760" y="214296"/>
            <a:ext cx="3455988" cy="2591991"/>
          </a:xfrm>
          <a:prstGeom prst="ellipse">
            <a:avLst/>
          </a:prstGeom>
          <a:gradFill rotWithShape="1">
            <a:gsLst>
              <a:gs pos="0">
                <a:srgbClr val="66FF33">
                  <a:alpha val="39999"/>
                </a:srgbClr>
              </a:gs>
              <a:gs pos="50000">
                <a:schemeClr val="bg1">
                  <a:alpha val="19000"/>
                </a:schemeClr>
              </a:gs>
              <a:gs pos="100000">
                <a:srgbClr val="66FF33">
                  <a:alpha val="39999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223255" name="Oval 23"/>
          <p:cNvSpPr>
            <a:spLocks noChangeArrowheads="1"/>
          </p:cNvSpPr>
          <p:nvPr/>
        </p:nvSpPr>
        <p:spPr bwMode="auto">
          <a:xfrm>
            <a:off x="754063" y="2489597"/>
            <a:ext cx="431800" cy="323850"/>
          </a:xfrm>
          <a:prstGeom prst="ellipse">
            <a:avLst/>
          </a:prstGeom>
          <a:gradFill rotWithShape="1">
            <a:gsLst>
              <a:gs pos="0">
                <a:srgbClr val="66FF33">
                  <a:alpha val="39999"/>
                </a:srgbClr>
              </a:gs>
              <a:gs pos="50000">
                <a:schemeClr val="bg1">
                  <a:alpha val="19000"/>
                </a:schemeClr>
              </a:gs>
              <a:gs pos="100000">
                <a:srgbClr val="66FF33">
                  <a:alpha val="39999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0" y="-495300"/>
            <a:ext cx="10980738" cy="3275013"/>
            <a:chOff x="0" y="0"/>
            <a:chExt cx="6917" cy="2750"/>
          </a:xfrm>
        </p:grpSpPr>
        <p:sp>
          <p:nvSpPr>
            <p:cNvPr id="11320" name="Oval 25"/>
            <p:cNvSpPr>
              <a:spLocks noChangeArrowheads="1"/>
            </p:cNvSpPr>
            <p:nvPr/>
          </p:nvSpPr>
          <p:spPr bwMode="auto">
            <a:xfrm>
              <a:off x="476" y="2478"/>
              <a:ext cx="272" cy="272"/>
            </a:xfrm>
            <a:prstGeom prst="ellips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Franklin Gothic Book"/>
              </a:endParaRPr>
            </a:p>
          </p:txBody>
        </p:sp>
        <p:sp>
          <p:nvSpPr>
            <p:cNvPr id="11321" name="Oval 26"/>
            <p:cNvSpPr>
              <a:spLocks noChangeArrowheads="1"/>
            </p:cNvSpPr>
            <p:nvPr/>
          </p:nvSpPr>
          <p:spPr bwMode="auto">
            <a:xfrm>
              <a:off x="748" y="2341"/>
              <a:ext cx="408" cy="408"/>
            </a:xfrm>
            <a:prstGeom prst="ellips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Franklin Gothic Book"/>
              </a:endParaRPr>
            </a:p>
          </p:txBody>
        </p:sp>
        <p:sp>
          <p:nvSpPr>
            <p:cNvPr id="11322" name="Oval 27"/>
            <p:cNvSpPr>
              <a:spLocks noChangeArrowheads="1"/>
            </p:cNvSpPr>
            <p:nvPr/>
          </p:nvSpPr>
          <p:spPr bwMode="auto">
            <a:xfrm>
              <a:off x="1156" y="2069"/>
              <a:ext cx="680" cy="680"/>
            </a:xfrm>
            <a:prstGeom prst="ellips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Franklin Gothic Book"/>
              </a:endParaRPr>
            </a:p>
          </p:txBody>
        </p:sp>
        <p:sp>
          <p:nvSpPr>
            <p:cNvPr id="11323" name="Oval 28"/>
            <p:cNvSpPr>
              <a:spLocks noChangeArrowheads="1"/>
            </p:cNvSpPr>
            <p:nvPr/>
          </p:nvSpPr>
          <p:spPr bwMode="auto">
            <a:xfrm>
              <a:off x="1837" y="1661"/>
              <a:ext cx="1088" cy="1088"/>
            </a:xfrm>
            <a:prstGeom prst="ellips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Franklin Gothic Book"/>
              </a:endParaRPr>
            </a:p>
          </p:txBody>
        </p:sp>
        <p:sp>
          <p:nvSpPr>
            <p:cNvPr id="11324" name="Oval 29"/>
            <p:cNvSpPr>
              <a:spLocks noChangeArrowheads="1"/>
            </p:cNvSpPr>
            <p:nvPr/>
          </p:nvSpPr>
          <p:spPr bwMode="auto">
            <a:xfrm>
              <a:off x="2200" y="1450"/>
              <a:ext cx="1300" cy="1300"/>
            </a:xfrm>
            <a:prstGeom prst="ellips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Franklin Gothic Book"/>
              </a:endParaRPr>
            </a:p>
          </p:txBody>
        </p:sp>
        <p:sp>
          <p:nvSpPr>
            <p:cNvPr id="11325" name="Oval 30"/>
            <p:cNvSpPr>
              <a:spLocks noChangeArrowheads="1"/>
            </p:cNvSpPr>
            <p:nvPr/>
          </p:nvSpPr>
          <p:spPr bwMode="auto">
            <a:xfrm>
              <a:off x="2835" y="1087"/>
              <a:ext cx="1644" cy="1644"/>
            </a:xfrm>
            <a:prstGeom prst="ellips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Franklin Gothic Book"/>
              </a:endParaRPr>
            </a:p>
          </p:txBody>
        </p:sp>
        <p:sp>
          <p:nvSpPr>
            <p:cNvPr id="11326" name="Oval 31"/>
            <p:cNvSpPr>
              <a:spLocks noChangeArrowheads="1"/>
            </p:cNvSpPr>
            <p:nvPr/>
          </p:nvSpPr>
          <p:spPr bwMode="auto">
            <a:xfrm>
              <a:off x="3742" y="572"/>
              <a:ext cx="2177" cy="2177"/>
            </a:xfrm>
            <a:prstGeom prst="ellips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Franklin Gothic Book"/>
              </a:endParaRPr>
            </a:p>
          </p:txBody>
        </p:sp>
        <p:sp>
          <p:nvSpPr>
            <p:cNvPr id="11327" name="Oval 32"/>
            <p:cNvSpPr>
              <a:spLocks noChangeArrowheads="1"/>
            </p:cNvSpPr>
            <p:nvPr/>
          </p:nvSpPr>
          <p:spPr bwMode="auto">
            <a:xfrm>
              <a:off x="4468" y="255"/>
              <a:ext cx="2449" cy="2449"/>
            </a:xfrm>
            <a:prstGeom prst="ellips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>
                <a:latin typeface="Franklin Gothic Book"/>
              </a:endParaRPr>
            </a:p>
          </p:txBody>
        </p:sp>
        <p:sp>
          <p:nvSpPr>
            <p:cNvPr id="11328" name="Line 33"/>
            <p:cNvSpPr>
              <a:spLocks noChangeShapeType="1"/>
            </p:cNvSpPr>
            <p:nvPr/>
          </p:nvSpPr>
          <p:spPr bwMode="auto">
            <a:xfrm>
              <a:off x="0" y="2750"/>
              <a:ext cx="5760" cy="0"/>
            </a:xfrm>
            <a:prstGeom prst="lin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29" name="Line 34"/>
            <p:cNvSpPr>
              <a:spLocks noChangeShapeType="1"/>
            </p:cNvSpPr>
            <p:nvPr/>
          </p:nvSpPr>
          <p:spPr bwMode="auto">
            <a:xfrm flipH="1">
              <a:off x="0" y="0"/>
              <a:ext cx="5760" cy="2750"/>
            </a:xfrm>
            <a:prstGeom prst="lin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3267" name="Oval 35"/>
          <p:cNvSpPr>
            <a:spLocks noChangeArrowheads="1"/>
          </p:cNvSpPr>
          <p:nvPr/>
        </p:nvSpPr>
        <p:spPr bwMode="auto">
          <a:xfrm>
            <a:off x="-468313" y="788988"/>
            <a:ext cx="5040313" cy="3381375"/>
          </a:xfrm>
          <a:prstGeom prst="ellipse">
            <a:avLst/>
          </a:prstGeom>
          <a:gradFill rotWithShape="1">
            <a:gsLst>
              <a:gs pos="0">
                <a:srgbClr val="66FFFF">
                  <a:alpha val="70000"/>
                </a:srgbClr>
              </a:gs>
              <a:gs pos="100000">
                <a:srgbClr val="2F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Franklin Gothic Book"/>
            </a:endParaRPr>
          </a:p>
        </p:txBody>
      </p:sp>
      <p:sp>
        <p:nvSpPr>
          <p:cNvPr id="223268" name="Text Box 36"/>
          <p:cNvSpPr txBox="1">
            <a:spLocks noChangeArrowheads="1"/>
          </p:cNvSpPr>
          <p:nvPr/>
        </p:nvSpPr>
        <p:spPr bwMode="auto">
          <a:xfrm>
            <a:off x="1274763" y="1162050"/>
            <a:ext cx="108108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 dirty="0">
                <a:solidFill>
                  <a:srgbClr val="0000FF"/>
                </a:solidFill>
                <a:ea typeface="仿宋_GB2312"/>
                <a:cs typeface="仿宋_GB2312"/>
              </a:rPr>
              <a:t>漫话数学</a:t>
            </a:r>
          </a:p>
        </p:txBody>
      </p:sp>
      <p:sp>
        <p:nvSpPr>
          <p:cNvPr id="223269" name="Text Box 37"/>
          <p:cNvSpPr txBox="1">
            <a:spLocks noChangeArrowheads="1"/>
          </p:cNvSpPr>
          <p:nvPr/>
        </p:nvSpPr>
        <p:spPr bwMode="auto">
          <a:xfrm>
            <a:off x="4972050" y="2355850"/>
            <a:ext cx="1760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>
                <a:solidFill>
                  <a:srgbClr val="CCFF33"/>
                </a:solidFill>
                <a:ea typeface="仿宋_GB2312"/>
                <a:cs typeface="仿宋_GB2312"/>
              </a:rPr>
              <a:t>应用数学</a:t>
            </a:r>
          </a:p>
        </p:txBody>
      </p:sp>
      <p:pic>
        <p:nvPicPr>
          <p:cNvPr id="223270" name="Picture 38" descr="条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95600"/>
            <a:ext cx="91630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263650" y="0"/>
            <a:ext cx="7113588" cy="5143500"/>
            <a:chOff x="748" y="0"/>
            <a:chExt cx="4481" cy="4320"/>
          </a:xfrm>
        </p:grpSpPr>
        <p:sp>
          <p:nvSpPr>
            <p:cNvPr id="11313" name="Line 40"/>
            <p:cNvSpPr>
              <a:spLocks noChangeShapeType="1"/>
            </p:cNvSpPr>
            <p:nvPr/>
          </p:nvSpPr>
          <p:spPr bwMode="auto">
            <a:xfrm>
              <a:off x="748" y="0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4" name="Line 41"/>
            <p:cNvSpPr>
              <a:spLocks noChangeShapeType="1"/>
            </p:cNvSpPr>
            <p:nvPr/>
          </p:nvSpPr>
          <p:spPr bwMode="auto">
            <a:xfrm>
              <a:off x="1156" y="0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5" name="Line 42"/>
            <p:cNvSpPr>
              <a:spLocks noChangeShapeType="1"/>
            </p:cNvSpPr>
            <p:nvPr/>
          </p:nvSpPr>
          <p:spPr bwMode="auto">
            <a:xfrm>
              <a:off x="1837" y="0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6" name="Line 43"/>
            <p:cNvSpPr>
              <a:spLocks noChangeShapeType="1"/>
            </p:cNvSpPr>
            <p:nvPr/>
          </p:nvSpPr>
          <p:spPr bwMode="auto">
            <a:xfrm>
              <a:off x="2832" y="0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7" name="Line 44"/>
            <p:cNvSpPr>
              <a:spLocks noChangeShapeType="1"/>
            </p:cNvSpPr>
            <p:nvPr/>
          </p:nvSpPr>
          <p:spPr bwMode="auto">
            <a:xfrm>
              <a:off x="3746" y="0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8" name="Line 45"/>
            <p:cNvSpPr>
              <a:spLocks noChangeShapeType="1"/>
            </p:cNvSpPr>
            <p:nvPr/>
          </p:nvSpPr>
          <p:spPr bwMode="auto">
            <a:xfrm>
              <a:off x="4876" y="0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9" name="Line 46"/>
            <p:cNvSpPr>
              <a:spLocks noChangeShapeType="1"/>
            </p:cNvSpPr>
            <p:nvPr/>
          </p:nvSpPr>
          <p:spPr bwMode="auto">
            <a:xfrm>
              <a:off x="5229" y="0"/>
              <a:ext cx="0" cy="4320"/>
            </a:xfrm>
            <a:prstGeom prst="line">
              <a:avLst/>
            </a:prstGeom>
            <a:noFill/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223279" name="Picture 47" descr="01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36938"/>
            <a:ext cx="9144000" cy="10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0" y="1725613"/>
            <a:ext cx="9144000" cy="1500187"/>
            <a:chOff x="0" y="1143"/>
            <a:chExt cx="5760" cy="1260"/>
          </a:xfrm>
        </p:grpSpPr>
        <p:sp>
          <p:nvSpPr>
            <p:cNvPr id="11309" name="Line 49"/>
            <p:cNvSpPr>
              <a:spLocks noChangeShapeType="1"/>
            </p:cNvSpPr>
            <p:nvPr/>
          </p:nvSpPr>
          <p:spPr bwMode="auto">
            <a:xfrm>
              <a:off x="0" y="1143"/>
              <a:ext cx="5760" cy="0"/>
            </a:xfrm>
            <a:prstGeom prst="line">
              <a:avLst/>
            </a:prstGeom>
            <a:noFill/>
            <a:ln w="12700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0" name="Line 50"/>
            <p:cNvSpPr>
              <a:spLocks noChangeShapeType="1"/>
            </p:cNvSpPr>
            <p:nvPr/>
          </p:nvSpPr>
          <p:spPr bwMode="auto">
            <a:xfrm>
              <a:off x="0" y="2034"/>
              <a:ext cx="5760" cy="0"/>
            </a:xfrm>
            <a:prstGeom prst="lin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1" name="Line 51"/>
            <p:cNvSpPr>
              <a:spLocks noChangeShapeType="1"/>
            </p:cNvSpPr>
            <p:nvPr/>
          </p:nvSpPr>
          <p:spPr bwMode="auto">
            <a:xfrm>
              <a:off x="0" y="2214"/>
              <a:ext cx="5760" cy="0"/>
            </a:xfrm>
            <a:prstGeom prst="lin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12" name="Line 52"/>
            <p:cNvSpPr>
              <a:spLocks noChangeShapeType="1"/>
            </p:cNvSpPr>
            <p:nvPr/>
          </p:nvSpPr>
          <p:spPr bwMode="auto">
            <a:xfrm>
              <a:off x="0" y="2403"/>
              <a:ext cx="5760" cy="0"/>
            </a:xfrm>
            <a:prstGeom prst="line">
              <a:avLst/>
            </a:prstGeom>
            <a:noFill/>
            <a:ln w="9525">
              <a:solidFill>
                <a:srgbClr val="FFFFFF">
                  <a:alpha val="30196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3285" name="Rectangle 53"/>
          <p:cNvSpPr>
            <a:spLocks noChangeArrowheads="1"/>
          </p:cNvSpPr>
          <p:nvPr/>
        </p:nvSpPr>
        <p:spPr bwMode="auto">
          <a:xfrm>
            <a:off x="0" y="2592388"/>
            <a:ext cx="9144000" cy="857250"/>
          </a:xfrm>
          <a:prstGeom prst="rect">
            <a:avLst/>
          </a:prstGeom>
          <a:solidFill>
            <a:srgbClr val="7C5438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latin typeface="Franklin Gothic Book"/>
            </a:endParaRPr>
          </a:p>
        </p:txBody>
      </p:sp>
      <p:sp>
        <p:nvSpPr>
          <p:cNvPr id="223286" name="Oval 54"/>
          <p:cNvSpPr>
            <a:spLocks noChangeArrowheads="1"/>
          </p:cNvSpPr>
          <p:nvPr/>
        </p:nvSpPr>
        <p:spPr bwMode="auto">
          <a:xfrm>
            <a:off x="1200150" y="2291954"/>
            <a:ext cx="647700" cy="485775"/>
          </a:xfrm>
          <a:prstGeom prst="ellipse">
            <a:avLst/>
          </a:prstGeom>
          <a:gradFill rotWithShape="1">
            <a:gsLst>
              <a:gs pos="0">
                <a:srgbClr val="66FF33">
                  <a:alpha val="39999"/>
                </a:srgbClr>
              </a:gs>
              <a:gs pos="50000">
                <a:schemeClr val="bg1">
                  <a:alpha val="19000"/>
                </a:schemeClr>
              </a:gs>
              <a:gs pos="100000">
                <a:srgbClr val="66FF33">
                  <a:alpha val="39999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223287" name="Oval 55"/>
          <p:cNvSpPr>
            <a:spLocks noChangeArrowheads="1"/>
          </p:cNvSpPr>
          <p:nvPr/>
        </p:nvSpPr>
        <p:spPr bwMode="auto">
          <a:xfrm>
            <a:off x="1835150" y="1966913"/>
            <a:ext cx="1079500" cy="809625"/>
          </a:xfrm>
          <a:prstGeom prst="ellipse">
            <a:avLst/>
          </a:prstGeom>
          <a:gradFill rotWithShape="1">
            <a:gsLst>
              <a:gs pos="0">
                <a:srgbClr val="66FF33">
                  <a:alpha val="39999"/>
                </a:srgbClr>
              </a:gs>
              <a:gs pos="50000">
                <a:schemeClr val="bg1">
                  <a:alpha val="19000"/>
                </a:schemeClr>
              </a:gs>
              <a:gs pos="100000">
                <a:srgbClr val="66FF33">
                  <a:alpha val="39999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223288" name="Oval 56"/>
          <p:cNvSpPr>
            <a:spLocks noChangeArrowheads="1"/>
          </p:cNvSpPr>
          <p:nvPr/>
        </p:nvSpPr>
        <p:spPr bwMode="auto">
          <a:xfrm>
            <a:off x="2914650" y="1484710"/>
            <a:ext cx="1727200" cy="1295400"/>
          </a:xfrm>
          <a:prstGeom prst="ellipse">
            <a:avLst/>
          </a:prstGeom>
          <a:gradFill rotWithShape="1">
            <a:gsLst>
              <a:gs pos="0">
                <a:srgbClr val="66FF33">
                  <a:alpha val="39999"/>
                </a:srgbClr>
              </a:gs>
              <a:gs pos="50000">
                <a:schemeClr val="bg1">
                  <a:alpha val="19000"/>
                </a:schemeClr>
              </a:gs>
              <a:gs pos="100000">
                <a:srgbClr val="66FF33">
                  <a:alpha val="39999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cs"/>
            </a:endParaRPr>
          </a:p>
        </p:txBody>
      </p:sp>
      <p:sp>
        <p:nvSpPr>
          <p:cNvPr id="11307" name="TextBox 59"/>
          <p:cNvSpPr txBox="1">
            <a:spLocks noChangeArrowheads="1"/>
          </p:cNvSpPr>
          <p:nvPr/>
        </p:nvSpPr>
        <p:spPr bwMode="auto">
          <a:xfrm>
            <a:off x="0" y="0"/>
            <a:ext cx="37798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漫话数学</a:t>
            </a:r>
            <a:r>
              <a:rPr lang="en-US" altLang="zh-CN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》——</a:t>
            </a:r>
            <a:r>
              <a:rPr lang="zh-CN" altLang="en-US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数学的魅力</a:t>
            </a: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2555777" y="2571750"/>
            <a:ext cx="496855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96720" dir="20208085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东尼奖最佳剧本</a:t>
            </a:r>
            <a:r>
              <a:rPr lang="en-US" altLang="zh-CN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《Proof》</a:t>
            </a:r>
          </a:p>
          <a:p>
            <a:pPr algn="ctr">
              <a:defRPr/>
            </a:pPr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主讲</a:t>
            </a:r>
            <a:r>
              <a:rPr lang="en-US" altLang="zh-CN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卜宪敏</a:t>
            </a:r>
            <a:endParaRPr lang="en-US" altLang="zh-CN" sz="3200" dirty="0">
              <a:solidFill>
                <a:schemeClr val="bg1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3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23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23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3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22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3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3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22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3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3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3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2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3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3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3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3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3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3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3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3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17" dur="123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18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1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20" dur="123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"/>
                                        <p:tgtEl>
                                          <p:spTgt spid="223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22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"/>
                                        <p:tgtEl>
                                          <p:spTgt spid="223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7"/>
                                            </p:cond>
                                          </p:stCondLst>
                                        </p:cTn>
                                        <p:tgtEl>
                                          <p:spTgt spid="22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223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0"/>
                                            </p:cond>
                                          </p:stCondLst>
                                        </p:cTn>
                                        <p:tgtEl>
                                          <p:spTgt spid="22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400"/>
                                        <p:tgtEl>
                                          <p:spTgt spid="223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3"/>
                                            </p:cond>
                                          </p:stCondLst>
                                        </p:cTn>
                                        <p:tgtEl>
                                          <p:spTgt spid="22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3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22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600"/>
                                        <p:tgtEl>
                                          <p:spTgt spid="223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9"/>
                                            </p:cond>
                                          </p:stCondLst>
                                        </p:cTn>
                                        <p:tgtEl>
                                          <p:spTgt spid="22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600"/>
                                        <p:tgtEl>
                                          <p:spTgt spid="22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"/>
                                            </p:cond>
                                          </p:stCondLst>
                                        </p:cTn>
                                        <p:tgtEl>
                                          <p:spTgt spid="22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5"/>
                                            </p:cond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33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animBg="1"/>
      <p:bldP spid="223248" grpId="0" animBg="1"/>
      <p:bldP spid="223250" grpId="0" animBg="1"/>
      <p:bldP spid="223251" grpId="0" animBg="1"/>
      <p:bldP spid="223252" grpId="0"/>
      <p:bldP spid="223252" grpId="1"/>
      <p:bldP spid="223253" grpId="0"/>
      <p:bldP spid="223253" grpId="1"/>
      <p:bldP spid="223267" grpId="0" animBg="1"/>
      <p:bldP spid="223268" grpId="0"/>
      <p:bldP spid="223268" grpId="1"/>
      <p:bldP spid="223268" grpId="2"/>
      <p:bldP spid="223269" grpId="0"/>
      <p:bldP spid="223269" grpId="1"/>
      <p:bldP spid="223285" grpId="0" animBg="1"/>
      <p:bldP spid="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220072" y="1203598"/>
            <a:ext cx="3096344" cy="2308324"/>
          </a:xfrm>
          <a:prstGeom prst="rect">
            <a:avLst/>
          </a:prstGeom>
          <a:noFill/>
          <a:ln w="25400">
            <a:solidFill>
              <a:srgbClr val="1903BD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证明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是一个完美的集合，它用电影语言带来了</a:t>
            </a:r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关于生命、关于悲伤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的故事。导演约翰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麦登用轻快而集中的画面展现了迷人的场景，同时也没有埋没剧情的主要架构 。</a:t>
            </a:r>
            <a:r>
              <a:rPr lang="zh-CN" altLang="en-US" i="1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i="1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i="1" dirty="0">
                <a:latin typeface="黑体" pitchFamily="49" charset="-122"/>
                <a:ea typeface="黑体" pitchFamily="49" charset="-122"/>
              </a:rPr>
              <a:t>美国独立电影专刊</a:t>
            </a:r>
            <a:r>
              <a:rPr lang="en-US" altLang="zh-CN" i="1" dirty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i="1" dirty="0">
                <a:latin typeface="黑体" pitchFamily="49" charset="-122"/>
                <a:ea typeface="黑体" pitchFamily="49" charset="-122"/>
              </a:rPr>
              <a:t>评）</a:t>
            </a:r>
            <a:r>
              <a:rPr lang="en-US" altLang="zh-CN" i="1" dirty="0">
                <a:latin typeface="黑体" pitchFamily="49" charset="-122"/>
                <a:ea typeface="黑体" pitchFamily="49" charset="-122"/>
                <a:hlinkClick r:id="rId2"/>
              </a:rPr>
              <a:t>[6]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122" name="AutoShape 2" descr="https://p1.ssl.qhmsg.com/t0195c8d260ca9729e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5125" name="Picture 5" descr="https://img1.doubanio.com/view/thing_review/l/public/p1004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7574"/>
            <a:ext cx="4896544" cy="32121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dministrator\Desktop\t01cea6ca6973139a71.web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15566"/>
            <a:ext cx="4464496" cy="363096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4860032" y="915566"/>
            <a:ext cx="4014192" cy="3416320"/>
          </a:xfrm>
          <a:prstGeom prst="rect">
            <a:avLst/>
          </a:prstGeom>
          <a:ln w="25400">
            <a:solidFill>
              <a:srgbClr val="1903BD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证明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是一部关于</a:t>
            </a:r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家庭关系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的电影，也是一个</a:t>
            </a:r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爱情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故事。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"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爱情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"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是影片众多元素中发挥的最引人入胜的，也许是因为它是最不自私的。凯瑟琳和哈尔之间情感表现超越了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"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亲情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"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在影片中的表现。杰克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吉伦哈尔和格温妮斯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帕特洛在这部分发挥得很好。但是就影片的主旨而言，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证据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展现的不足，关于凯瑟琳被证明是对她父亲的殉道者这个方面，影片没有令人信服的说服力 。</a:t>
            </a:r>
            <a:r>
              <a:rPr lang="zh-CN" altLang="en-US" i="1" dirty="0">
                <a:latin typeface="黑体" pitchFamily="49" charset="-122"/>
                <a:ea typeface="黑体" pitchFamily="49" charset="-122"/>
              </a:rPr>
              <a:t>（</a:t>
            </a:r>
            <a:r>
              <a:rPr lang="en-US" altLang="zh-CN" i="1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i="1" dirty="0">
                <a:latin typeface="黑体" pitchFamily="49" charset="-122"/>
                <a:ea typeface="黑体" pitchFamily="49" charset="-122"/>
              </a:rPr>
              <a:t>基督教科学箴言报</a:t>
            </a:r>
            <a:r>
              <a:rPr lang="en-US" altLang="zh-CN" i="1" dirty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i="1" dirty="0">
                <a:latin typeface="黑体" pitchFamily="49" charset="-122"/>
                <a:ea typeface="黑体" pitchFamily="49" charset="-122"/>
              </a:rPr>
              <a:t>评）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640.webp (6).jpg"/>
          <p:cNvPicPr>
            <a:picLocks noChangeAspect="1" noChangeArrowheads="1"/>
          </p:cNvPicPr>
          <p:nvPr/>
        </p:nvPicPr>
        <p:blipFill>
          <a:blip r:embed="rId2" cstate="print"/>
          <a:srcRect r="7813"/>
          <a:stretch>
            <a:fillRect/>
          </a:stretch>
        </p:blipFill>
        <p:spPr bwMode="auto">
          <a:xfrm>
            <a:off x="107504" y="843558"/>
            <a:ext cx="4248472" cy="3816424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4716016" y="1131590"/>
            <a:ext cx="4032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You look great, </a:t>
            </a:r>
            <a:r>
              <a:rPr lang="zh-CN" altLang="en-US" dirty="0"/>
              <a:t>他说</a:t>
            </a:r>
            <a:br>
              <a:rPr lang="zh-CN" altLang="en-US" dirty="0"/>
            </a:br>
            <a:r>
              <a:rPr lang="en-US" altLang="zh-CN" dirty="0"/>
              <a:t>You can’t prove it</a:t>
            </a:r>
            <a:r>
              <a:rPr lang="zh-CN" altLang="en-US" dirty="0"/>
              <a:t>，她答</a:t>
            </a:r>
            <a:br>
              <a:rPr lang="zh-CN" altLang="en-US" dirty="0"/>
            </a:br>
            <a:r>
              <a:rPr lang="en-US" altLang="zh-CN" dirty="0"/>
              <a:t>I can try disprove the opposite</a:t>
            </a:r>
            <a:r>
              <a:rPr lang="zh-CN" altLang="en-US" dirty="0"/>
              <a:t>，他回</a:t>
            </a:r>
          </a:p>
        </p:txBody>
      </p:sp>
      <p:sp>
        <p:nvSpPr>
          <p:cNvPr id="4" name="矩形 3"/>
          <p:cNvSpPr/>
          <p:nvPr/>
        </p:nvSpPr>
        <p:spPr>
          <a:xfrm>
            <a:off x="4572000" y="2283718"/>
            <a:ext cx="4427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  All you need is a proof.-</a:t>
            </a:r>
            <a:r>
              <a:rPr lang="zh-CN" altLang="en-US" dirty="0"/>
              <a:t>这是证明出费玛大定理的数学家所说的。</a:t>
            </a:r>
            <a:br>
              <a:rPr lang="zh-CN" altLang="en-US" dirty="0"/>
            </a:br>
            <a:r>
              <a:rPr lang="zh-CN" altLang="en-US" dirty="0"/>
              <a:t>    </a:t>
            </a:r>
            <a:r>
              <a:rPr lang="en-US" altLang="zh-CN" dirty="0"/>
              <a:t>Of what?</a:t>
            </a:r>
            <a:br>
              <a:rPr lang="en-US" altLang="zh-CN" dirty="0"/>
            </a:br>
            <a:r>
              <a:rPr lang="en-US" altLang="zh-CN" dirty="0"/>
              <a:t>    </a:t>
            </a:r>
            <a:r>
              <a:rPr lang="en-US" altLang="zh-CN" dirty="0" err="1"/>
              <a:t>Maths,or</a:t>
            </a:r>
            <a:r>
              <a:rPr lang="en-US" altLang="zh-CN" dirty="0"/>
              <a:t> maybe </a:t>
            </a:r>
            <a:r>
              <a:rPr lang="en-US" altLang="zh-CN" dirty="0" err="1"/>
              <a:t>life,who</a:t>
            </a:r>
            <a:r>
              <a:rPr lang="en-US" altLang="zh-CN" dirty="0"/>
              <a:t> knows.</a:t>
            </a:r>
            <a:endParaRPr lang="zh-CN" altLang="en-US" dirty="0"/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http://uploads.xuexila.com/allimg/1702/845-1F20GK146-5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3555" name="Picture 3" descr="C:\Users\Administrator\Desktop\845-1F20GK146-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43558"/>
            <a:ext cx="7056784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istrator\Desktop\12770087239352078045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79662"/>
            <a:ext cx="2880320" cy="2304256"/>
          </a:xfrm>
          <a:prstGeom prst="rect">
            <a:avLst/>
          </a:prstGeom>
          <a:noFill/>
        </p:spPr>
      </p:pic>
      <p:pic>
        <p:nvPicPr>
          <p:cNvPr id="1029" name="Picture 5" descr="C:\Users\Administrator\Desktop\t0100e433a7fcd9d9b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9622"/>
            <a:ext cx="2783997" cy="1944216"/>
          </a:xfrm>
          <a:prstGeom prst="rect">
            <a:avLst/>
          </a:prstGeom>
          <a:noFill/>
        </p:spPr>
      </p:pic>
      <p:pic>
        <p:nvPicPr>
          <p:cNvPr id="1031" name="Picture 7" descr="http://pic.zdface.com/upload/201261795756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843558"/>
            <a:ext cx="3024336" cy="30963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Administrator\Desktop\640.webp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9542"/>
            <a:ext cx="7092280" cy="4104456"/>
          </a:xfrm>
          <a:prstGeom prst="rect">
            <a:avLst/>
          </a:prstGeom>
          <a:noFill/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7164288" y="905110"/>
            <a:ext cx="1800200" cy="3693319"/>
          </a:xfrm>
          <a:prstGeom prst="rect">
            <a:avLst/>
          </a:prstGeom>
          <a:noFill/>
          <a:ln w="25400" cmpd="sng">
            <a:solidFill>
              <a:srgbClr val="1903B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这出戏于西元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2000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年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首演，成为百老汇的固定戏码之后，于四年间演出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917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场。作者 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Auburn 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生于西元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1969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年年（科学月刊创刊的那一年），而这出戏的剧本在西元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2001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年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年获得了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东尼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奖和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普立兹</a:t>
            </a:r>
            <a:r>
              <a:rPr kumimoji="0" lang="zh-CN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奖</a:t>
            </a:r>
            <a:r>
              <a:rPr kumimoji="0" lang="en-US" altLang="zh-CN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.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52120" y="915566"/>
            <a:ext cx="3168352" cy="2862322"/>
          </a:xfrm>
          <a:prstGeom prst="rect">
            <a:avLst/>
          </a:prstGeom>
          <a:ln w="25400">
            <a:solidFill>
              <a:srgbClr val="1903BD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好莱坞也将词句搬上大屏幕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, 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中文名角</a:t>
            </a:r>
            <a:r>
              <a:rPr lang="en-US" altLang="zh-CN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证明我爱你</a:t>
            </a:r>
            <a:r>
              <a:rPr lang="en-US" altLang="zh-CN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》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,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是由</a:t>
            </a:r>
            <a:r>
              <a:rPr lang="zh-CN" altLang="en-US" dirty="0">
                <a:latin typeface="黑体" pitchFamily="49" charset="-122"/>
                <a:ea typeface="黑体" pitchFamily="49" charset="-122"/>
                <a:hlinkClick r:id="rId2"/>
              </a:rPr>
              <a:t>约翰</a:t>
            </a:r>
            <a:r>
              <a:rPr lang="en-US" altLang="zh-CN" dirty="0">
                <a:latin typeface="黑体" pitchFamily="49" charset="-122"/>
                <a:ea typeface="黑体" pitchFamily="49" charset="-122"/>
                <a:hlinkClick r:id="rId2"/>
              </a:rPr>
              <a:t>·</a:t>
            </a:r>
            <a:r>
              <a:rPr lang="zh-CN" altLang="en-US" dirty="0">
                <a:latin typeface="黑体" pitchFamily="49" charset="-122"/>
                <a:ea typeface="黑体" pitchFamily="49" charset="-122"/>
                <a:hlinkClick r:id="rId2"/>
              </a:rPr>
              <a:t>麦登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执导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, 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男女主角都是影帝，影后级的大咖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: </a:t>
            </a:r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格温妮斯</a:t>
            </a:r>
            <a:r>
              <a:rPr lang="en-US" altLang="zh-CN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帕特洛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安东尼</a:t>
            </a:r>
            <a:r>
              <a:rPr lang="en-US" altLang="zh-CN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霍普金斯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杰克</a:t>
            </a:r>
            <a:r>
              <a:rPr lang="en-US" altLang="zh-CN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吉伦哈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.....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该片讲述了一位数学家的女儿在失去父亲后的生活。</a:t>
            </a:r>
          </a:p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影片于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2005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16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日在</a:t>
            </a:r>
            <a:r>
              <a:rPr lang="zh-CN" altLang="en-US" dirty="0">
                <a:latin typeface="黑体" pitchFamily="49" charset="-122"/>
                <a:ea typeface="黑体" pitchFamily="49" charset="-122"/>
                <a:hlinkClick r:id="rId3"/>
              </a:rPr>
              <a:t>美国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上映。</a:t>
            </a:r>
          </a:p>
        </p:txBody>
      </p:sp>
      <p:pic>
        <p:nvPicPr>
          <p:cNvPr id="6" name="Picture 2" descr="C:\Users\Administrator\Desktop\640.webp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15566"/>
            <a:ext cx="5256584" cy="36734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63888" y="915566"/>
            <a:ext cx="5436096" cy="3970318"/>
          </a:xfrm>
          <a:prstGeom prst="rect">
            <a:avLst/>
          </a:prstGeom>
          <a:ln w="25400">
            <a:solidFill>
              <a:srgbClr val="1903BD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该片及同名舞台剧的故事根据</a:t>
            </a:r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普林斯顿大学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数学系教授</a:t>
            </a:r>
            <a:r>
              <a:rPr lang="zh-CN" altLang="en-US" dirty="0">
                <a:latin typeface="黑体" pitchFamily="49" charset="-122"/>
                <a:ea typeface="黑体" pitchFamily="49" charset="-122"/>
                <a:hlinkClick r:id="rId2"/>
              </a:rPr>
              <a:t>约翰</a:t>
            </a:r>
            <a:r>
              <a:rPr lang="en-US" altLang="zh-CN" dirty="0">
                <a:latin typeface="黑体" pitchFamily="49" charset="-122"/>
                <a:ea typeface="黑体" pitchFamily="49" charset="-122"/>
                <a:hlinkClick r:id="rId2"/>
              </a:rPr>
              <a:t>·</a:t>
            </a:r>
            <a:r>
              <a:rPr lang="zh-CN" altLang="en-US" dirty="0">
                <a:latin typeface="黑体" pitchFamily="49" charset="-122"/>
                <a:ea typeface="黑体" pitchFamily="49" charset="-122"/>
                <a:hlinkClick r:id="rId2"/>
              </a:rPr>
              <a:t>纳什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的人生经历改编而成。</a:t>
            </a:r>
          </a:p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格温妮丝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帕特洛出演该片期间怀有身孕。</a:t>
            </a:r>
          </a:p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该片于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2003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年秋季在芝加哥和伦敦耗时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周拍摄完成，其中多数外景取自</a:t>
            </a:r>
            <a:r>
              <a:rPr lang="zh-CN" altLang="en-US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芝加哥大学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。</a:t>
            </a:r>
          </a:p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该片是格温妮丝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帕特洛与导演约翰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麦登的第二次合作，他们的第一部合作作品为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1998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  <a:hlinkClick r:id="rId3"/>
              </a:rPr>
              <a:t>莎翁情史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》 ,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并因此获得第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71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届奥斯卡最佳女主角。 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1991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年，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18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岁的格温妮丝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帕特洛出演影片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霍克船长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。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1996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年，格温妮丝拍摄了她的成名作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艾玛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。 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2008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年，她参演电影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  <a:hlinkClick r:id="rId4" tooltip="钢铁侠剧情介绍"/>
              </a:rPr>
              <a:t>钢铁侠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，随后又出演了电影的两部续集。</a:t>
            </a:r>
            <a:r>
              <a:rPr lang="zh-CN" altLang="en-US" dirty="0"/>
              <a:t> </a:t>
            </a:r>
            <a:r>
              <a:rPr lang="en-US" altLang="zh-CN" dirty="0"/>
              <a:t>2015</a:t>
            </a:r>
            <a:r>
              <a:rPr lang="zh-CN" altLang="en-US" dirty="0"/>
              <a:t>年，参演电影</a:t>
            </a:r>
            <a:r>
              <a:rPr lang="en-US" altLang="zh-CN" dirty="0"/>
              <a:t>《</a:t>
            </a:r>
            <a:r>
              <a:rPr lang="zh-CN" altLang="en-US" dirty="0">
                <a:hlinkClick r:id="rId5"/>
              </a:rPr>
              <a:t>美国队长</a:t>
            </a:r>
            <a:r>
              <a:rPr lang="en-US" altLang="zh-CN" dirty="0">
                <a:hlinkClick r:id="rId5"/>
              </a:rPr>
              <a:t>3</a:t>
            </a:r>
            <a:r>
              <a:rPr lang="en-US" altLang="zh-CN" dirty="0"/>
              <a:t>》 </a:t>
            </a:r>
            <a:r>
              <a:rPr lang="zh-CN" altLang="en-US" dirty="0"/>
              <a:t>。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2019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复仇者联盟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4》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格温妮丝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帕特洛出演过原版舞台剧 。</a:t>
            </a:r>
          </a:p>
        </p:txBody>
      </p:sp>
      <p:sp>
        <p:nvSpPr>
          <p:cNvPr id="5" name="矩形 4"/>
          <p:cNvSpPr/>
          <p:nvPr/>
        </p:nvSpPr>
        <p:spPr>
          <a:xfrm>
            <a:off x="179512" y="3147814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托尼斯塔克身边的一个精明能干、性感迷人的女助手“小辣椒”维吉尼亚波茨，能时刻给“钢铁侠”无微不至的关怀和帮助，与托尼斯塔克的关系微妙。</a:t>
            </a:r>
          </a:p>
        </p:txBody>
      </p:sp>
      <p:pic>
        <p:nvPicPr>
          <p:cNvPr id="20484" name="Picture 4" descr="http://p2.so.qhimgs1.com/sdr/400__/t01db9e7ab89555d92e.jpg"/>
          <p:cNvPicPr>
            <a:picLocks noChangeAspect="1" noChangeArrowheads="1"/>
          </p:cNvPicPr>
          <p:nvPr/>
        </p:nvPicPr>
        <p:blipFill>
          <a:blip r:embed="rId6" cstate="print"/>
          <a:srcRect b="6212"/>
          <a:stretch>
            <a:fillRect/>
          </a:stretch>
        </p:blipFill>
        <p:spPr bwMode="auto">
          <a:xfrm>
            <a:off x="179512" y="915566"/>
            <a:ext cx="3348182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p1.ssl.qhmsg.com/t017b20a701cb6b69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075806"/>
            <a:ext cx="1656184" cy="1604574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3563888" y="915566"/>
            <a:ext cx="4896544" cy="3139321"/>
          </a:xfrm>
          <a:prstGeom prst="rect">
            <a:avLst/>
          </a:prstGeom>
          <a:ln w="25400">
            <a:solidFill>
              <a:srgbClr val="1903BD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约翰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纳什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(John Nash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1928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13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日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-2015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23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日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，提出纳什均衡的概念和均衡存在定理，是著名</a:t>
            </a:r>
            <a:r>
              <a:rPr lang="zh-CN" altLang="en-US" dirty="0">
                <a:latin typeface="黑体" pitchFamily="49" charset="-122"/>
                <a:ea typeface="黑体" pitchFamily="49" charset="-122"/>
                <a:hlinkClick r:id="rId3"/>
              </a:rPr>
              <a:t>经济学家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  <a:hlinkClick r:id="rId4"/>
              </a:rPr>
              <a:t>美丽心灵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男主角原型，前麻省理工学院助教，后任普林斯顿大学数学系教授，主要研究</a:t>
            </a:r>
            <a:r>
              <a:rPr lang="zh-CN" altLang="en-US" dirty="0">
                <a:latin typeface="黑体" pitchFamily="49" charset="-122"/>
                <a:ea typeface="黑体" pitchFamily="49" charset="-122"/>
                <a:hlinkClick r:id="rId5"/>
              </a:rPr>
              <a:t>博弈论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、</a:t>
            </a:r>
            <a:r>
              <a:rPr lang="zh-CN" altLang="en-US" dirty="0">
                <a:latin typeface="黑体" pitchFamily="49" charset="-122"/>
                <a:ea typeface="黑体" pitchFamily="49" charset="-122"/>
                <a:hlinkClick r:id="rId6"/>
              </a:rPr>
              <a:t>微分几何学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和偏微分方程。 由于他与另外两位数学家在</a:t>
            </a:r>
            <a:r>
              <a:rPr lang="zh-CN" altLang="en-US" dirty="0">
                <a:latin typeface="黑体" pitchFamily="49" charset="-122"/>
                <a:ea typeface="黑体" pitchFamily="49" charset="-122"/>
                <a:hlinkClick r:id="rId7"/>
              </a:rPr>
              <a:t>非合作博弈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的均衡分析理论方面做出了开创性的贡献，对博弈论和</a:t>
            </a:r>
            <a:r>
              <a:rPr lang="zh-CN" altLang="en-US" dirty="0">
                <a:latin typeface="黑体" pitchFamily="49" charset="-122"/>
                <a:ea typeface="黑体" pitchFamily="49" charset="-122"/>
                <a:hlinkClick r:id="rId8"/>
              </a:rPr>
              <a:t>经济学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产生了重大影响，而获得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1994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年</a:t>
            </a:r>
            <a:r>
              <a:rPr lang="zh-CN" altLang="en-US" dirty="0">
                <a:latin typeface="黑体" pitchFamily="49" charset="-122"/>
                <a:ea typeface="黑体" pitchFamily="49" charset="-122"/>
                <a:hlinkClick r:id="rId9"/>
              </a:rPr>
              <a:t>诺贝尔经济学奖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。</a:t>
            </a:r>
          </a:p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当地时间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2015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23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日，约翰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纳什与妻子在美国新泽西州遭遇车祸逝世，享年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86</a:t>
            </a:r>
            <a:r>
              <a:rPr lang="zh-CN" altLang="en-US" dirty="0"/>
              <a:t>岁。</a:t>
            </a:r>
          </a:p>
        </p:txBody>
      </p:sp>
      <p:pic>
        <p:nvPicPr>
          <p:cNvPr id="23554" name="Picture 2" descr="https://p1.ssl.qhmsg.com/t0171d34917fee954cb.jpg"/>
          <p:cNvPicPr>
            <a:picLocks noChangeAspect="1" noChangeArrowheads="1"/>
          </p:cNvPicPr>
          <p:nvPr/>
        </p:nvPicPr>
        <p:blipFill>
          <a:blip r:embed="rId10" cstate="print"/>
          <a:srcRect b="49391"/>
          <a:stretch>
            <a:fillRect/>
          </a:stretch>
        </p:blipFill>
        <p:spPr bwMode="auto">
          <a:xfrm>
            <a:off x="467544" y="915566"/>
            <a:ext cx="2736304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67544" y="1059582"/>
            <a:ext cx="5688632" cy="3139321"/>
          </a:xfrm>
          <a:prstGeom prst="rect">
            <a:avLst/>
          </a:prstGeom>
          <a:ln w="25400">
            <a:solidFill>
              <a:srgbClr val="1903BD"/>
            </a:solidFill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影片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  <a:hlinkClick r:id="rId2"/>
              </a:rPr>
              <a:t>美丽心灵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》(A Beautiful Mind)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是一部改编自同名传记而获得</a:t>
            </a:r>
            <a:r>
              <a:rPr lang="zh-CN" altLang="en-US" dirty="0">
                <a:latin typeface="黑体" pitchFamily="49" charset="-122"/>
                <a:ea typeface="黑体" pitchFamily="49" charset="-122"/>
                <a:hlinkClick r:id="rId3"/>
              </a:rPr>
              <a:t>奥斯卡金像奖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的电影。以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1994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年度诺贝尔经济学奖得主之一小约翰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纳什与他的妻子艾莉西亚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(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曾离婚，但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2001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年复婚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以及普林斯顿的朋友、同事的真实感人的故事为题材，艺术地重现了这个爱心呵护天才的传奇故事。该部电影由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Ron Howard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导演，在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A Beautiful Mind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里的</a:t>
            </a:r>
            <a:r>
              <a:rPr lang="en-US" altLang="zh-CN" dirty="0" err="1">
                <a:latin typeface="黑体" pitchFamily="49" charset="-122"/>
                <a:ea typeface="黑体" pitchFamily="49" charset="-122"/>
              </a:rPr>
              <a:t>RusselCrowe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扮演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Nash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，电影于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2001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年上映，并一举获得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8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项奥斯卡提名。</a:t>
            </a:r>
          </a:p>
          <a:p>
            <a:r>
              <a:rPr lang="zh-CN" altLang="en-US" dirty="0">
                <a:latin typeface="黑体" pitchFamily="49" charset="-122"/>
                <a:ea typeface="黑体" pitchFamily="49" charset="-122"/>
              </a:rPr>
              <a:t>同名传记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美丽心灵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是由西尔维雅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娜萨儿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(Sylvia </a:t>
            </a:r>
            <a:r>
              <a:rPr lang="en-US" altLang="zh-CN" dirty="0" err="1">
                <a:latin typeface="黑体" pitchFamily="49" charset="-122"/>
                <a:ea typeface="黑体" pitchFamily="49" charset="-122"/>
              </a:rPr>
              <a:t>Nasar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)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所撰写，记述了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Nash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从事业的顶峰滑向神经失常的低谷，再神奇般逐渐恢复的生平，图书于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1998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年出版</a:t>
            </a:r>
            <a:r>
              <a:rPr lang="en-US" altLang="zh-CN" dirty="0">
                <a:latin typeface="黑体" pitchFamily="49" charset="-122"/>
                <a:ea typeface="黑体" pitchFamily="49" charset="-122"/>
              </a:rPr>
              <a:t>.</a:t>
            </a:r>
            <a:endParaRPr lang="zh-CN" altLang="en-US" dirty="0"/>
          </a:p>
        </p:txBody>
      </p:sp>
      <p:pic>
        <p:nvPicPr>
          <p:cNvPr id="24582" name="Picture 6" descr="https://p1.ssl.qhmsg.com/t015d498be4d1993c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987574"/>
            <a:ext cx="2515456" cy="328068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.tuniucdn.com/fb2/t1/G5/M00/04/A4/Cii-tFoffNmIfsY3AANgskEC8hcAAAOZAMS7tgAA2DK903_w640_h480_c1_t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987574"/>
            <a:ext cx="3925378" cy="3096344"/>
          </a:xfrm>
          <a:prstGeom prst="rect">
            <a:avLst/>
          </a:prstGeom>
          <a:noFill/>
        </p:spPr>
      </p:pic>
      <p:pic>
        <p:nvPicPr>
          <p:cNvPr id="22533" name="Picture 5" descr="C:\Users\Administrator\Desktop\t0130062f0620717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987574"/>
            <a:ext cx="4075050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 descr="https://p1.ssl.qhmsg.com/t01cea6ca6973139a7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222" name="AutoShape 6" descr="https://p1.ssl.qhmsg.com/t01cea6ca6973139a7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995936" y="915566"/>
            <a:ext cx="5148064" cy="3785652"/>
          </a:xfrm>
          <a:prstGeom prst="rect">
            <a:avLst/>
          </a:prstGeom>
          <a:ln w="25400">
            <a:solidFill>
              <a:srgbClr val="1903BD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为了照顾患上精神分裂症的父亲，年轻的凯瑟琳放弃学业开始了另外一种生活：在家一心一意照顾这位拥有极度天才的数学家父亲，同时她也悄悄地开始了自己的数学探索。父亲去世后，悲伤的凯瑟琳一度陷入混乱。姐姐克莱尔从纽约回家，一心要带她离开芝加哥到纽约，换个理想的环境过上“正常生活”。父亲的学生哈罗德来到凯瑟琳家，在整理老师遗留下来的一百多本笔记的过程中，这位年轻的数学家因凯瑟琳的敏感、狂热、倔强等特质而爱上了她。这本是抚平凯瑟琳伤痛、让她面对未来人生的转折点，可是一本记录着数学论证的笔记本却横亘在了两人的爱情路上，哈罗德不能相信其中记载的惊世论证是凯瑟琳的随笔之作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……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凯瑟琳努力地“求证”着自己的天分，并最终勇敢地面对了她生命中的深沉真挚的父女情、至真至诚的姐妹情，以及突如其来的爱情。</a:t>
            </a:r>
          </a:p>
        </p:txBody>
      </p:sp>
      <p:pic>
        <p:nvPicPr>
          <p:cNvPr id="11" name="Picture 2" descr="https://p1.ssl.qhmsg.com/t01bc25cc4c043bcf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15566"/>
            <a:ext cx="3672408" cy="37151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72000" y="987574"/>
            <a:ext cx="4320480" cy="3539430"/>
          </a:xfrm>
          <a:prstGeom prst="rect">
            <a:avLst/>
          </a:prstGeom>
          <a:ln w="25400">
            <a:solidFill>
              <a:srgbClr val="1903BD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25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岁的凯瑟琳正在艰难度过人生中最苦涩的一段。父亲去世后，凯瑟琳如同被丢进陌生的角落，隐居一般不愿参加社交活动。父亲的学生哈尔曾在葬礼前打算寻找遗留的数学笔记，凯瑟琳因此对他暴跳如雷。凯瑟琳的姐姐克莱尔希望卖掉父亲的宅子，让妹妹回到纽约和她住在一起，因为她相信妹妹可能遗传了父亲的某些症状，必须随时关注她的动向。凯瑟琳当然不愿离开，她和哈尔之间的关系也越发复杂。哈尔拿着凯瑟琳给的钥匙打开了罗伯特的抽屉，发现一份成就惊人的数学样稿，欣喜的哈尔提议以罗伯特的名义印刷出版，而事情的真相却让克莱尔和哈尔都目瞪口呆，真正的作者竟是凯瑟琳！</a:t>
            </a:r>
          </a:p>
        </p:txBody>
      </p:sp>
      <p:sp>
        <p:nvSpPr>
          <p:cNvPr id="7170" name="AutoShape 2" descr="https://p1.ssl.qhmsg.com/t01cea6ca6973139a7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Picture 3" descr="C:\Users\Administrator\Desktop\t0195c8d260ca9729e1.web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7574"/>
            <a:ext cx="3960440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"/>
        <a:ea typeface=""/>
        <a:cs typeface="隶书"/>
      </a:majorFont>
      <a:minorFont>
        <a:latin typeface=""/>
        <a:ea typeface=""/>
        <a:cs typeface="华文楷体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跋涉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2423</TotalTime>
  <Words>1299</Words>
  <Application>Microsoft Office PowerPoint</Application>
  <PresentationFormat>全屏显示(16:9)</PresentationFormat>
  <Paragraphs>26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  <vt:variant>
        <vt:lpstr>自定义放映</vt:lpstr>
      </vt:variant>
      <vt:variant>
        <vt:i4>1</vt:i4>
      </vt:variant>
    </vt:vector>
  </HeadingPairs>
  <TitlesOfParts>
    <vt:vector size="22" baseType="lpstr">
      <vt:lpstr>黑体</vt:lpstr>
      <vt:lpstr>Arial</vt:lpstr>
      <vt:lpstr>Calibri</vt:lpstr>
      <vt:lpstr>Franklin Gothic Book</vt:lpstr>
      <vt:lpstr>Franklin Gothic Medium</vt:lpstr>
      <vt:lpstr>Wingdings 2</vt:lpstr>
      <vt:lpstr>跋涉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lxyia_000</dc:creator>
  <cp:lastModifiedBy>buxianmin</cp:lastModifiedBy>
  <cp:revision>1320</cp:revision>
  <dcterms:created xsi:type="dcterms:W3CDTF">2013-07-04T10:10:00Z</dcterms:created>
  <dcterms:modified xsi:type="dcterms:W3CDTF">2020-09-23T10:40:32Z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2052-10.1.0.5511</vt:lpwstr>
  </property>
</Properties>
</file>