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452" r:id="rId4"/>
    <p:sldId id="672" r:id="rId5"/>
    <p:sldId id="529" r:id="rId6"/>
    <p:sldId id="693" r:id="rId8"/>
    <p:sldId id="694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7" r:id="rId17"/>
    <p:sldId id="708" r:id="rId18"/>
    <p:sldId id="709" r:id="rId19"/>
    <p:sldId id="710" r:id="rId20"/>
    <p:sldId id="711" r:id="rId21"/>
    <p:sldId id="712" r:id="rId22"/>
    <p:sldId id="715" r:id="rId23"/>
    <p:sldId id="716" r:id="rId24"/>
    <p:sldId id="717" r:id="rId25"/>
    <p:sldId id="706" r:id="rId26"/>
    <p:sldId id="718" r:id="rId27"/>
    <p:sldId id="719" r:id="rId28"/>
    <p:sldId id="720" r:id="rId29"/>
    <p:sldId id="721" r:id="rId30"/>
    <p:sldId id="723" r:id="rId31"/>
    <p:sldId id="724" r:id="rId32"/>
    <p:sldId id="284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B5"/>
    <a:srgbClr val="FFFED8"/>
    <a:srgbClr val="FFF488"/>
    <a:srgbClr val="E4B887"/>
    <a:srgbClr val="ADD6FF"/>
    <a:srgbClr val="AD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/>
    <p:restoredTop sz="90929"/>
  </p:normal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31" name="图片 1030" descr="E:\jll\河山图标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77000"/>
            <a:ext cx="30099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2" name="图片 1061" descr="E:\图片资料\e-mail\stationery\animals_K_Z\silly_toys\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3" name="图片 1062" descr="E:\图片资料\e-mail\stationery\animals_K_Z\silly_toys\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charset="0"/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tags" Target="../tags/tag35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jpeg"/><Relationship Id="rId5" Type="http://schemas.openxmlformats.org/officeDocument/2006/relationships/tags" Target="../tags/tag38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GIF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tags" Target="../tags/tag56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tags" Target="../tags/tag57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8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双括号 2052"/>
          <p:cNvSpPr/>
          <p:nvPr/>
        </p:nvSpPr>
        <p:spPr>
          <a:xfrm>
            <a:off x="64135" y="728980"/>
            <a:ext cx="8990330" cy="1422400"/>
          </a:xfrm>
          <a:prstGeom prst="bracketPair">
            <a:avLst>
              <a:gd name="adj" fmla="val 763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870" y="979170"/>
            <a:ext cx="8266430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 TO MY CLASS</a:t>
            </a:r>
            <a:endParaRPr lang="en-US" altLang="zh-CN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圆角矩形 41"/>
          <p:cNvSpPr/>
          <p:nvPr/>
        </p:nvSpPr>
        <p:spPr>
          <a:xfrm>
            <a:off x="4370705" y="2529205"/>
            <a:ext cx="4056380" cy="235712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95088" tIns="47544" rIns="95088" bIns="47544" anchor="ctr"/>
          <a:p>
            <a:pPr algn="ctr" defTabSz="1219200">
              <a:defRPr/>
            </a:pPr>
            <a:endParaRPr lang="zh-CN" altLang="en-US" sz="32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11901" y="3203932"/>
            <a:ext cx="4281742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p>
            <a:pPr algn="ctr"/>
            <a:r>
              <a:rPr lang="zh-CN" altLang="en-US" sz="4000" b="1" dirty="0">
                <a:solidFill>
                  <a:srgbClr val="005A9E"/>
                </a:solidFill>
                <a:cs typeface="+mn-ea"/>
              </a:rPr>
              <a:t>出发和到达</a:t>
            </a:r>
            <a:r>
              <a:rPr lang="en-US" altLang="zh-CN" sz="4000" b="1" dirty="0">
                <a:solidFill>
                  <a:srgbClr val="005A9E"/>
                </a:solidFill>
                <a:cs typeface="+mn-ea"/>
              </a:rPr>
              <a:t> </a:t>
            </a:r>
            <a:endParaRPr lang="en-US" altLang="zh-CN" sz="4000" b="1" dirty="0">
              <a:solidFill>
                <a:srgbClr val="005A9E"/>
              </a:solidFill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" y="2258695"/>
            <a:ext cx="3409315" cy="337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过境签证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57200" y="1811655"/>
            <a:ext cx="7708265" cy="460819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4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过境签是指公民取得前往国家的入境签证后，搭乘交通工具时，途径第三国家的签证。</a:t>
            </a:r>
            <a:endParaRPr lang="zh-CN" altLang="en-US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4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目前，在大多数国家转机，持有有效护照、前往国入境签证和联程机票，停留时间不超过24小时，可免办国境签证，但不得离开候机厅或机场。 </a:t>
            </a:r>
            <a:endParaRPr lang="zh-CN" altLang="en-US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4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在美国、加拿大、澳大利亚、新西兰、英国和南非等国家转机，不论停留时间长短或是否出机场，一律必须办理过境签证。因此，为了不影响旅游行程，乘客在购买机票定行程时，一定要问清楚在第三国转机时，是否需要申请过境签证。另外，票务公司对此也有告知义务，乘客如果因此遭受损失，可以要求票务公司进行赔偿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国境与转机常用英语表达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0295" y="2165350"/>
            <a:ext cx="15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11505" y="1844675"/>
            <a:ext cx="11153140" cy="51644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咨询转机：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When I arrive in Hong Kong I need to take a connecting flight 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 San Francisco. Where do I go?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到达香港后我需要转机去旧金山。我要去哪儿转机呢? 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take a connecting flight：转机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arrive in：到达；后面一般加国家、地区、城市等大范畴的地域名词。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arrive at：后面一般加车站、公园、医院、住所等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比较小且具体的地方名词。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国境与转机常用英语表达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0295" y="2165350"/>
            <a:ext cx="15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1335" y="1844675"/>
            <a:ext cx="8564880" cy="36099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Where's the transfer counter?（办理转机手续的柜台在哪里? 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transfer [trænsˈfə:]：n.转运、转移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I have a connection to Las Vegas at 5: 00.  Am I going to make it?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（我5点要转机去拉斯维加斯, 还能赶得上吗? 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connection [kəˈnekʃən]：n.联运、连接；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make it：及时赶到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Las Vegas [lɑːz ˈveɪgəs]拉斯维加斯美国内华达州最大城市，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也是世界知名的度假圣地之一，有“世界赌城”和“世界结婚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之都”的称号。</a:t>
            </a:r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国境与转机常用英语表达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0295" y="2165350"/>
            <a:ext cx="15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1335" y="1988820"/>
            <a:ext cx="6913880" cy="26301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And if you have any other questions, you can go to a 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Customer Service kiosk.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如果您还有问题，您随时可以去客户服务亭咨询。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kiosk [ˈkiːɒsk]：n.(售票、茶点、问询等用的)小亭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-2147482611" descr="u=2762254372,647421203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70" y="2729230"/>
            <a:ext cx="2098040" cy="140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4010" y="774065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入境通关</a:t>
            </a:r>
            <a:endParaRPr lang="zh-CN" altLang="en-US" sz="20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1000760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燕尾形 7"/>
          <p:cNvSpPr>
            <a:spLocks noChangeArrowheads="1"/>
          </p:cNvSpPr>
          <p:nvPr/>
        </p:nvSpPr>
        <p:spPr bwMode="auto">
          <a:xfrm>
            <a:off x="1165225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 bwMode="auto">
          <a:xfrm>
            <a:off x="3221038" y="2708910"/>
            <a:ext cx="327025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入境通关检查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入境通关常用英语表达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任意多边形 4"/>
          <p:cNvSpPr/>
          <p:nvPr>
            <p:custDataLst>
              <p:tags r:id="rId6"/>
            </p:custDataLst>
          </p:nvPr>
        </p:nvSpPr>
        <p:spPr bwMode="auto">
          <a:xfrm>
            <a:off x="1916748" y="214376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12"/>
          <p:cNvSpPr/>
          <p:nvPr>
            <p:custDataLst>
              <p:tags r:id="rId7"/>
            </p:custDataLst>
          </p:nvPr>
        </p:nvSpPr>
        <p:spPr bwMode="auto">
          <a:xfrm>
            <a:off x="3039428" y="214376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2236153" y="218186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2236153" y="286512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 bwMode="auto">
          <a:xfrm>
            <a:off x="3266440" y="2731135"/>
            <a:ext cx="3270250" cy="6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入境登记卡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24"/>
          <p:cNvSpPr/>
          <p:nvPr>
            <p:custDataLst>
              <p:tags r:id="rId11"/>
            </p:custDataLst>
          </p:nvPr>
        </p:nvSpPr>
        <p:spPr bwMode="auto">
          <a:xfrm>
            <a:off x="1916748" y="341312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5"/>
          <p:cNvSpPr/>
          <p:nvPr>
            <p:custDataLst>
              <p:tags r:id="rId12"/>
            </p:custDataLst>
          </p:nvPr>
        </p:nvSpPr>
        <p:spPr bwMode="auto">
          <a:xfrm>
            <a:off x="3039428" y="3413125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2236153" y="3451225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4"/>
          <p:cNvSpPr/>
          <p:nvPr>
            <p:custDataLst>
              <p:tags r:id="rId14"/>
            </p:custDataLst>
          </p:nvPr>
        </p:nvSpPr>
        <p:spPr bwMode="auto">
          <a:xfrm>
            <a:off x="1916113" y="284416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12"/>
          <p:cNvSpPr/>
          <p:nvPr>
            <p:custDataLst>
              <p:tags r:id="rId15"/>
            </p:custDataLst>
          </p:nvPr>
        </p:nvSpPr>
        <p:spPr bwMode="auto">
          <a:xfrm>
            <a:off x="3039428" y="279908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入境通关检查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36295" y="2124075"/>
            <a:ext cx="6237605" cy="36163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跨国旅游，必须通过出入境关口；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下机后朝着出口的方向走，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到入境柜台（Immigration Office）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接受入境检查。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341065" y="216916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7" name="图片 -2147482622" descr="timg?image&amp;quality=80&amp;size=b9999_10000&amp;sec=1563338588034&amp;di=183890844d4559c3ef6760612199b1a5&amp;imgtype=0&amp;src=http%3A%2F%2Fyouimg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920" y="1756410"/>
            <a:ext cx="1675130" cy="3522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入境通关检查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41065" y="216916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-2147482603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790" y="2124075"/>
            <a:ext cx="3155315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70915" y="1899285"/>
            <a:ext cx="3230880" cy="3220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赴欧洲旅游入境注意事项  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入境泰国注意事项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入境墨西哥注意事项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俄罗斯入境通关注意事项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入境韩国注意事项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入境通关检查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421710" y="194437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91210" y="1758950"/>
            <a:ext cx="5683885" cy="46494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入境检查主要是检查证件、签证和入境登记卡。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检查官会检查你的护照并询问一些问题，包括你旅行的目的、停留的时间及住宿的地方等。检查无误后，入境官员会在你的护照上盖章并标明入境日期。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30000"/>
              </a:lnSpc>
              <a:spcBef>
                <a:spcPts val="100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通过入境检查后，就可以提取行李了。根据电子显示屏上的航班号码找到自己航班所属的传送带提取行李，提取后还要通过海关检查。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-2147482621" descr="u=1661038545,2227160167&amp;fm=15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165" y="1873250"/>
            <a:ext cx="1777365" cy="2369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入境通关检查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41065" y="216916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2033905"/>
            <a:ext cx="5516880" cy="31692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需要申报交税者应走红色通道（Red Channel）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（也称申报通道），红色正方形标志；</a:t>
            </a:r>
            <a:endParaRPr lang="zh-CN" altLang="en-US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无需交税者应走绿色通道（Green Channel）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（也称“无申报”通道或“免验”通道），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绿色正八角形标志。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如果携带物品在数量或品种上超过限量规定的，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应走红色通道并按规定交纳关税。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-2147482602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055" y="1759585"/>
            <a:ext cx="1882140" cy="1882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618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55" y="3699510"/>
            <a:ext cx="1571625" cy="1561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入境登记卡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60070" y="1898015"/>
            <a:ext cx="7261225" cy="59404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乘客只需填写白色部分，蓝色框内由英国海关工作人员填写。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所有信息要用英文填写，并且所有字母必须使用大写字母。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1.Family name-姓  First name-名；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自己的姓和名用汉语拼音，要与护照上的完全一致。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Sex-性别  M-男  F-女；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在相应的方框里打钩即可。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3.Date of birth(DOB)-出生日期；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请注意格式为日/月/年，例如 2018年7月2日，填写02/07/2018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295980" y="194437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bda8b82df1cf031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16450" y="638810"/>
            <a:ext cx="4059555" cy="5420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1425" y="1898650"/>
            <a:ext cx="351472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入境登记卡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76320" y="194437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89305" y="1933575"/>
            <a:ext cx="6888480" cy="594042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4.Town and country of birth – 出生城市和国家；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填写汉语拼音，例如出生在中国北京，填写BEIJING，CHINA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5.Nationality-国籍；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中国写CHINESE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6.Occupation-职业；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7.Contact address in the UK（in full）-在英国的联系地址；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可以填写英国亲属的地址或者入住酒店的完整详细地址。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8.Passport no.-护照号码；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护照第一页右上角的红色号码，一般以G开头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入境登记卡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76320" y="198882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989330" y="1758950"/>
            <a:ext cx="7431405" cy="59404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9.Place of issue-护照签发地；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比如在北京办的护照，写BEIJING, CHINA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10.Length of stay in the UK-在英国的停留时间；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在签证的有效期内。例如1 MONTH（1个月），或者签证的到期日期，例如UNTIL JAN.1ST, 2021（2021年1月1日之前）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11.Port of last departure-最后离境地点；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可填写飞机的起飞地，例如PU DONG AIRPORT（浦东机场），转机写转机的机场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12.Arrival flight/train number/ship name 航班号/火车车次/船名；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8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13.Signature-签名；要与护照上的名字一致。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入境登记卡</a:t>
            </a:r>
            <a:endParaRPr lang="zh-CN" altLang="en-US" sz="2000" spc="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" name="图片 -2147482617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655" y="0"/>
            <a:ext cx="4580890" cy="6884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入境通关常用英语表达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0295" y="2165350"/>
            <a:ext cx="15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4545" y="1718945"/>
            <a:ext cx="4605020" cy="38874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海关官员检查时</a:t>
            </a:r>
            <a:r>
              <a:rPr lang="en-US" altLang="zh-CN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lang="en-US" altLang="zh-CN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Do you have anything to declare?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（您有什么东西要申报吗? ）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Have you anything dutiable?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（您有应缴税的东西吗? 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dutiable ['dju:tɪəbl]：adj.应征税的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What is the purpose of your visit?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（您来访的目的是什么？）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1000"/>
              </a:spcBef>
            </a:pPr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入境通关常用英语表达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0295" y="2165350"/>
            <a:ext cx="15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4545" y="1718945"/>
            <a:ext cx="5516880" cy="3404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Can I look at your suitcase?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（我能看一下您的手提箱吗？）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Can I have a look at your laptop?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（我能看一下您的笔记本电脑吗?）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Can I see your passport and visa?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（我能看看您的护照和签证吗？）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Please show me your return-flight ticket.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（请给我看一下您的回程机票。）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Please show your customs declaration form.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（请出示您的海关申报单。）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declaration [ˌdekləˈreɪʃn]：n.申报、报关</a:t>
            </a:r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-2147482605" descr="timg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970" y="2461895"/>
            <a:ext cx="2103755" cy="157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提取行李</a:t>
            </a:r>
            <a:endParaRPr lang="zh-CN" altLang="en-US" sz="20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1000760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燕尾形 7"/>
          <p:cNvSpPr>
            <a:spLocks noChangeArrowheads="1"/>
          </p:cNvSpPr>
          <p:nvPr/>
        </p:nvSpPr>
        <p:spPr bwMode="auto">
          <a:xfrm>
            <a:off x="1165225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16000" y="293433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 bwMode="auto">
          <a:xfrm>
            <a:off x="3266758" y="2414270"/>
            <a:ext cx="327025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+mn-ea"/>
              </a:rPr>
              <a:t>行李破损和遗失的申报步骤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+mn-ea"/>
              </a:rPr>
              <a:t>行李破损和遗失的申报步骤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任意多边形 4"/>
          <p:cNvSpPr/>
          <p:nvPr>
            <p:custDataLst>
              <p:tags r:id="rId6"/>
            </p:custDataLst>
          </p:nvPr>
        </p:nvSpPr>
        <p:spPr bwMode="auto">
          <a:xfrm>
            <a:off x="1916748" y="214376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12"/>
          <p:cNvSpPr/>
          <p:nvPr>
            <p:custDataLst>
              <p:tags r:id="rId7"/>
            </p:custDataLst>
          </p:nvPr>
        </p:nvSpPr>
        <p:spPr bwMode="auto">
          <a:xfrm>
            <a:off x="3039428" y="214376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2236153" y="218186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2236153" y="286512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 bwMode="auto">
          <a:xfrm>
            <a:off x="3305810" y="3317240"/>
            <a:ext cx="3270250" cy="6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提取行李常用英语表达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任意多边形 24"/>
          <p:cNvSpPr/>
          <p:nvPr>
            <p:custDataLst>
              <p:tags r:id="rId11"/>
            </p:custDataLst>
          </p:nvPr>
        </p:nvSpPr>
        <p:spPr bwMode="auto">
          <a:xfrm>
            <a:off x="1916748" y="341312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5"/>
          <p:cNvSpPr/>
          <p:nvPr>
            <p:custDataLst>
              <p:tags r:id="rId12"/>
            </p:custDataLst>
          </p:nvPr>
        </p:nvSpPr>
        <p:spPr bwMode="auto">
          <a:xfrm>
            <a:off x="3039428" y="3413125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2236153" y="3451225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4"/>
          <p:cNvSpPr/>
          <p:nvPr>
            <p:custDataLst>
              <p:tags r:id="rId14"/>
            </p:custDataLst>
          </p:nvPr>
        </p:nvSpPr>
        <p:spPr bwMode="auto">
          <a:xfrm>
            <a:off x="1916113" y="284416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12"/>
          <p:cNvSpPr/>
          <p:nvPr>
            <p:custDataLst>
              <p:tags r:id="rId15"/>
            </p:custDataLst>
          </p:nvPr>
        </p:nvSpPr>
        <p:spPr bwMode="auto">
          <a:xfrm>
            <a:off x="3039428" y="279908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提取行李</a:t>
            </a:r>
            <a:endParaRPr lang="zh-CN" altLang="en-US" sz="2000" spc="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594485" y="4277360"/>
            <a:ext cx="8511540" cy="153987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坐飞机行李丢失怎么办               （https://v.qq.com/x/page/v0836x3no70.html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en-US" altLang="zh-CN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-214748262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600" y="1809115"/>
            <a:ext cx="4393565" cy="2590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4010" y="774065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行李破损和遗失的申报步骤</a:t>
            </a:r>
            <a:endParaRPr lang="zh-CN" altLang="en-US" sz="2000" spc="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63060" y="1909445"/>
            <a:ext cx="4604385" cy="3882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当乘客行李出现问题时，应立即到机场的行李查询台咨询及申报。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小贴士：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行李遗失莫慌张，速至柜台办登记；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贵重物品勿托运，随身携带才安心；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行李最好做标记，避免误拿便寻找。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-2147482622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75" y="2221865"/>
            <a:ext cx="3103245" cy="2058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4010" y="774065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提取行李常用英语表达</a:t>
            </a:r>
            <a:endParaRPr lang="zh-CN" altLang="en-US" sz="2000" spc="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62990" y="1909445"/>
            <a:ext cx="6463030" cy="388302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You may go to the Lost and Found and declare a missing luggage.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Lost and Found：失物招领处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您可能需要去失物招领处声明丢失了一件行李。</a:t>
            </a:r>
            <a:endParaRPr lang="zh-CN" altLang="en-US" sz="2000" dirty="0"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It is next to carousel nine.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（失物招领处在九号行李传送带旁边。）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carousel [ˌkærəˈsel]：n.(机场的)行李传送带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1000"/>
              </a:spcBef>
            </a:pP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4010" y="774065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 spc="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提取行李常用英语表达</a:t>
            </a:r>
            <a:endParaRPr lang="zh-CN" altLang="en-US" sz="2000" spc="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91210" y="1758950"/>
            <a:ext cx="7802880" cy="39179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描述自己的行李箱时说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It has all sorts of colors.它有各种颜色。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all sorts of：各种各样的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When we locate your suitcase, we will give you a call 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and send you it by express mail.</a:t>
            </a:r>
            <a:endParaRPr lang="zh-CN" altLang="en-US" sz="2000" dirty="0"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我们找到您的行李箱后会给您打电话，并通过快递将行李寄送给您。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locate [ləʊ'keɪt]：v.找出；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express mail：快递；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give sb a call：给某人打电话</a:t>
            </a:r>
            <a:endParaRPr lang="zh-CN" altLang="en-US" sz="2000" dirty="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bda8b82df1cf031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16450" y="638810"/>
            <a:ext cx="4059555" cy="5420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5" y="1943735"/>
            <a:ext cx="347662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805" y="666115"/>
            <a:ext cx="7184390" cy="5525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49"/>
          <p:cNvSpPr>
            <a:spLocks noChangeArrowheads="1"/>
          </p:cNvSpPr>
          <p:nvPr/>
        </p:nvSpPr>
        <p:spPr bwMode="auto">
          <a:xfrm>
            <a:off x="19050" y="85756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buNone/>
            </a:pPr>
            <a:r>
              <a:rPr lang="en-US" altLang="zh-CN" sz="1800" smtClean="0">
                <a:solidFill>
                  <a:schemeClr val="tx1"/>
                </a:solidFill>
                <a:sym typeface="+mn-ea"/>
              </a:rPr>
              <a:t>           </a:t>
            </a:r>
            <a:r>
              <a:rPr lang="zh-CN" altLang="zh-CN" sz="1800" smtClean="0">
                <a:solidFill>
                  <a:schemeClr val="tx1"/>
                </a:solidFill>
                <a:sym typeface="+mn-ea"/>
              </a:rPr>
              <a:t>出发和到达</a:t>
            </a:r>
            <a:endParaRPr lang="zh-CN" altLang="zh-CN" sz="18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0" y="540702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343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436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63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436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4" name="任意多边形 346"/>
          <p:cNvSpPr>
            <a:spLocks noChangeArrowheads="1"/>
          </p:cNvSpPr>
          <p:nvPr/>
        </p:nvSpPr>
        <p:spPr bwMode="auto">
          <a:xfrm>
            <a:off x="5923280" y="14033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5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43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3200" smtClean="0">
                <a:solidFill>
                  <a:schemeClr val="bg1"/>
                </a:solidFill>
              </a:rPr>
              <a:t>出发和到达</a:t>
            </a:r>
            <a:endParaRPr lang="zh-CN" altLang="zh-CN" sz="3200" smtClean="0">
              <a:solidFill>
                <a:schemeClr val="bg1"/>
              </a:solidFill>
            </a:endParaRPr>
          </a:p>
        </p:txBody>
      </p:sp>
      <p:sp>
        <p:nvSpPr>
          <p:cNvPr id="14351" name="椭圆 8"/>
          <p:cNvSpPr>
            <a:spLocks noChangeArrowheads="1"/>
          </p:cNvSpPr>
          <p:nvPr/>
        </p:nvSpPr>
        <p:spPr bwMode="auto">
          <a:xfrm>
            <a:off x="1471613" y="2270125"/>
            <a:ext cx="1371600" cy="2743200"/>
          </a:xfrm>
          <a:custGeom>
            <a:avLst/>
            <a:gdLst>
              <a:gd name="T0" fmla="*/ 0 w 1698171"/>
              <a:gd name="T1" fmla="*/ 0 h 3396342"/>
              <a:gd name="T2" fmla="*/ 1107831 w 1698171"/>
              <a:gd name="T3" fmla="*/ 1107831 h 3396342"/>
              <a:gd name="T4" fmla="*/ 0 w 1698171"/>
              <a:gd name="T5" fmla="*/ 2215662 h 3396342"/>
              <a:gd name="T6" fmla="*/ 0 60000 65536"/>
              <a:gd name="T7" fmla="*/ 0 60000 65536"/>
              <a:gd name="T8" fmla="*/ 0 60000 65536"/>
              <a:gd name="T9" fmla="*/ 0 w 1698171"/>
              <a:gd name="T10" fmla="*/ 0 h 3396342"/>
              <a:gd name="T11" fmla="*/ 1698171 w 1698171"/>
              <a:gd name="T12" fmla="*/ 3396342 h 3396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8171" h="3396342">
                <a:moveTo>
                  <a:pt x="0" y="0"/>
                </a:moveTo>
                <a:cubicBezTo>
                  <a:pt x="937874" y="0"/>
                  <a:pt x="1698171" y="760297"/>
                  <a:pt x="1698171" y="1698171"/>
                </a:cubicBezTo>
                <a:cubicBezTo>
                  <a:pt x="1698171" y="2636045"/>
                  <a:pt x="937874" y="3396342"/>
                  <a:pt x="0" y="3396342"/>
                </a:cubicBezTo>
              </a:path>
            </a:pathLst>
          </a:custGeom>
          <a:noFill/>
          <a:ln w="25400" cap="flat" cmpd="sng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52" name="椭圆 4"/>
          <p:cNvSpPr>
            <a:spLocks noChangeArrowheads="1"/>
          </p:cNvSpPr>
          <p:nvPr/>
        </p:nvSpPr>
        <p:spPr bwMode="auto">
          <a:xfrm>
            <a:off x="2050733" y="2146300"/>
            <a:ext cx="558800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1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3" name="椭圆 5"/>
          <p:cNvSpPr>
            <a:spLocks noChangeArrowheads="1"/>
          </p:cNvSpPr>
          <p:nvPr/>
        </p:nvSpPr>
        <p:spPr bwMode="auto">
          <a:xfrm>
            <a:off x="2611755" y="3322955"/>
            <a:ext cx="560388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2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4" name="椭圆 6"/>
          <p:cNvSpPr>
            <a:spLocks noChangeArrowheads="1"/>
          </p:cNvSpPr>
          <p:nvPr/>
        </p:nvSpPr>
        <p:spPr bwMode="auto">
          <a:xfrm>
            <a:off x="2051050" y="4279265"/>
            <a:ext cx="560388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3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6" name="矩形 8"/>
          <p:cNvSpPr>
            <a:spLocks noChangeArrowheads="1"/>
          </p:cNvSpPr>
          <p:nvPr/>
        </p:nvSpPr>
        <p:spPr bwMode="auto">
          <a:xfrm>
            <a:off x="2792413" y="2146300"/>
            <a:ext cx="4319587" cy="4826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抵达机场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 </a:t>
            </a:r>
            <a:r>
              <a:rPr lang="en-US" sz="1600">
                <a:solidFill>
                  <a:schemeClr val="bg1"/>
                </a:solidFill>
                <a:sym typeface="微软雅黑" panose="020B0503020204020204" charset="-122"/>
              </a:rPr>
              <a:t>Reaching the Airport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7" name="矩形 9"/>
          <p:cNvSpPr>
            <a:spLocks noChangeArrowheads="1"/>
          </p:cNvSpPr>
          <p:nvPr/>
        </p:nvSpPr>
        <p:spPr bwMode="auto">
          <a:xfrm>
            <a:off x="3209925" y="3322638"/>
            <a:ext cx="4321175" cy="484187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  登机起飞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Boarding &amp; Starting off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8" name="矩形 10"/>
          <p:cNvSpPr>
            <a:spLocks noChangeArrowheads="1"/>
          </p:cNvSpPr>
          <p:nvPr/>
        </p:nvSpPr>
        <p:spPr bwMode="auto">
          <a:xfrm>
            <a:off x="2671445" y="4411980"/>
            <a:ext cx="5397500" cy="48387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  中转及到达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Transferring &amp; Landing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1068705"/>
            <a:ext cx="662305" cy="617220"/>
          </a:xfrm>
          <a:prstGeom prst="rect">
            <a:avLst/>
          </a:prstGeom>
        </p:spPr>
      </p:pic>
      <p:grpSp>
        <p:nvGrpSpPr>
          <p:cNvPr id="5" name="Group 32"/>
          <p:cNvGrpSpPr/>
          <p:nvPr/>
        </p:nvGrpSpPr>
        <p:grpSpPr bwMode="auto">
          <a:xfrm>
            <a:off x="331470" y="3322638"/>
            <a:ext cx="346075" cy="233362"/>
            <a:chOff x="0" y="0"/>
            <a:chExt cx="548584" cy="369332"/>
          </a:xfrm>
        </p:grpSpPr>
        <p:sp>
          <p:nvSpPr>
            <p:cNvPr id="6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49"/>
          <p:cNvSpPr>
            <a:spLocks noChangeArrowheads="1"/>
          </p:cNvSpPr>
          <p:nvPr/>
        </p:nvSpPr>
        <p:spPr bwMode="auto">
          <a:xfrm>
            <a:off x="19050" y="85756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sym typeface="微软雅黑" panose="020B0503020204020204" charset="-122"/>
              </a:rPr>
              <a:t>          </a:t>
            </a:r>
            <a:r>
              <a:rPr lang="zh-CN" altLang="en-US" sz="1800">
                <a:solidFill>
                  <a:schemeClr val="tx1"/>
                </a:solidFill>
                <a:sym typeface="微软雅黑" panose="020B0503020204020204" charset="-122"/>
              </a:rPr>
              <a:t>中转及到达</a:t>
            </a:r>
            <a:endParaRPr lang="zh-CN" altLang="en-US" sz="1800">
              <a:solidFill>
                <a:schemeClr val="tx1"/>
              </a:solidFill>
              <a:sym typeface="微软雅黑" panose="020B050302020402020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rPr>
              <a:t>Transferring &amp; Landing</a:t>
            </a:r>
            <a:endParaRPr lang="en-US" altLang="zh-CN" sz="18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微软雅黑" panose="020B0503020204020204" charset="-122"/>
            </a:endParaRP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0" y="540702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343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436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63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436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4" name="任意多边形 346"/>
          <p:cNvSpPr>
            <a:spLocks noChangeArrowheads="1"/>
          </p:cNvSpPr>
          <p:nvPr/>
        </p:nvSpPr>
        <p:spPr bwMode="auto">
          <a:xfrm>
            <a:off x="5923280" y="14033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5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43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3200" smtClean="0">
                <a:solidFill>
                  <a:schemeClr val="bg1"/>
                </a:solidFill>
              </a:rPr>
              <a:t>出发和到达</a:t>
            </a:r>
            <a:endParaRPr lang="zh-CN" altLang="zh-CN" sz="3200" smtClean="0">
              <a:solidFill>
                <a:schemeClr val="bg1"/>
              </a:solidFill>
            </a:endParaRPr>
          </a:p>
        </p:txBody>
      </p:sp>
      <p:sp>
        <p:nvSpPr>
          <p:cNvPr id="14351" name="椭圆 8"/>
          <p:cNvSpPr>
            <a:spLocks noChangeArrowheads="1"/>
          </p:cNvSpPr>
          <p:nvPr/>
        </p:nvSpPr>
        <p:spPr bwMode="auto">
          <a:xfrm>
            <a:off x="1471613" y="2270125"/>
            <a:ext cx="1371600" cy="2743200"/>
          </a:xfrm>
          <a:custGeom>
            <a:avLst/>
            <a:gdLst>
              <a:gd name="T0" fmla="*/ 0 w 1698171"/>
              <a:gd name="T1" fmla="*/ 0 h 3396342"/>
              <a:gd name="T2" fmla="*/ 1107831 w 1698171"/>
              <a:gd name="T3" fmla="*/ 1107831 h 3396342"/>
              <a:gd name="T4" fmla="*/ 0 w 1698171"/>
              <a:gd name="T5" fmla="*/ 2215662 h 3396342"/>
              <a:gd name="T6" fmla="*/ 0 60000 65536"/>
              <a:gd name="T7" fmla="*/ 0 60000 65536"/>
              <a:gd name="T8" fmla="*/ 0 60000 65536"/>
              <a:gd name="T9" fmla="*/ 0 w 1698171"/>
              <a:gd name="T10" fmla="*/ 0 h 3396342"/>
              <a:gd name="T11" fmla="*/ 1698171 w 1698171"/>
              <a:gd name="T12" fmla="*/ 3396342 h 3396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8171" h="3396342">
                <a:moveTo>
                  <a:pt x="0" y="0"/>
                </a:moveTo>
                <a:cubicBezTo>
                  <a:pt x="937874" y="0"/>
                  <a:pt x="1698171" y="760297"/>
                  <a:pt x="1698171" y="1698171"/>
                </a:cubicBezTo>
                <a:cubicBezTo>
                  <a:pt x="1698171" y="2636045"/>
                  <a:pt x="937874" y="3396342"/>
                  <a:pt x="0" y="3396342"/>
                </a:cubicBezTo>
              </a:path>
            </a:pathLst>
          </a:custGeom>
          <a:noFill/>
          <a:ln w="25400" cap="flat" cmpd="sng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52" name="椭圆 4"/>
          <p:cNvSpPr>
            <a:spLocks noChangeArrowheads="1"/>
          </p:cNvSpPr>
          <p:nvPr/>
        </p:nvSpPr>
        <p:spPr bwMode="auto">
          <a:xfrm>
            <a:off x="2050733" y="2146300"/>
            <a:ext cx="558800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1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3" name="椭圆 5"/>
          <p:cNvSpPr>
            <a:spLocks noChangeArrowheads="1"/>
          </p:cNvSpPr>
          <p:nvPr/>
        </p:nvSpPr>
        <p:spPr bwMode="auto">
          <a:xfrm>
            <a:off x="2611755" y="3322955"/>
            <a:ext cx="560388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2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4" name="椭圆 6"/>
          <p:cNvSpPr>
            <a:spLocks noChangeArrowheads="1"/>
          </p:cNvSpPr>
          <p:nvPr/>
        </p:nvSpPr>
        <p:spPr bwMode="auto">
          <a:xfrm>
            <a:off x="2051050" y="4279265"/>
            <a:ext cx="560388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3</a:t>
            </a:r>
            <a:endParaRPr lang="zh-CN" altLang="en-US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6" name="矩形 8"/>
          <p:cNvSpPr>
            <a:spLocks noChangeArrowheads="1"/>
          </p:cNvSpPr>
          <p:nvPr/>
        </p:nvSpPr>
        <p:spPr bwMode="auto">
          <a:xfrm>
            <a:off x="2792413" y="2146300"/>
            <a:ext cx="4319587" cy="4826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过境与转机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Transit &amp; Transferring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7" name="矩形 9"/>
          <p:cNvSpPr>
            <a:spLocks noChangeArrowheads="1"/>
          </p:cNvSpPr>
          <p:nvPr/>
        </p:nvSpPr>
        <p:spPr bwMode="auto">
          <a:xfrm>
            <a:off x="3209925" y="3322955"/>
            <a:ext cx="4946650" cy="48387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  入境通关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Immigration &amp; Customs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4358" name="矩形 10"/>
          <p:cNvSpPr>
            <a:spLocks noChangeArrowheads="1"/>
          </p:cNvSpPr>
          <p:nvPr/>
        </p:nvSpPr>
        <p:spPr bwMode="auto">
          <a:xfrm>
            <a:off x="2671445" y="4411980"/>
            <a:ext cx="5397500" cy="48387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charset="-122"/>
              </a:rPr>
              <a:t> 提取行李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charset="-122"/>
              </a:rPr>
              <a:t> Picking up Luggage</a:t>
            </a:r>
            <a:endParaRPr lang="en-US" altLang="zh-CN" sz="16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1068705"/>
            <a:ext cx="662305" cy="617220"/>
          </a:xfrm>
          <a:prstGeom prst="rect">
            <a:avLst/>
          </a:prstGeom>
        </p:spPr>
      </p:pic>
      <p:grpSp>
        <p:nvGrpSpPr>
          <p:cNvPr id="3" name="Group 32"/>
          <p:cNvGrpSpPr/>
          <p:nvPr/>
        </p:nvGrpSpPr>
        <p:grpSpPr bwMode="auto">
          <a:xfrm>
            <a:off x="350520" y="3151188"/>
            <a:ext cx="346075" cy="233362"/>
            <a:chOff x="0" y="0"/>
            <a:chExt cx="548584" cy="369332"/>
          </a:xfrm>
        </p:grpSpPr>
        <p:sp>
          <p:nvSpPr>
            <p:cNvPr id="4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过境与转机</a:t>
            </a:r>
            <a:endParaRPr lang="zh-CN" altLang="en-US" sz="20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1000760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燕尾形 7"/>
          <p:cNvSpPr>
            <a:spLocks noChangeArrowheads="1"/>
          </p:cNvSpPr>
          <p:nvPr/>
        </p:nvSpPr>
        <p:spPr bwMode="auto">
          <a:xfrm>
            <a:off x="1165225" y="2155825"/>
            <a:ext cx="181610" cy="233045"/>
          </a:xfrm>
          <a:prstGeom prst="chevron">
            <a:avLst>
              <a:gd name="adj" fmla="val 50000"/>
            </a:avLst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 bwMode="auto">
          <a:xfrm>
            <a:off x="3266758" y="2414270"/>
            <a:ext cx="327025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过境与转机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过境签证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任意多边形 4"/>
          <p:cNvSpPr/>
          <p:nvPr>
            <p:custDataLst>
              <p:tags r:id="rId6"/>
            </p:custDataLst>
          </p:nvPr>
        </p:nvSpPr>
        <p:spPr bwMode="auto">
          <a:xfrm>
            <a:off x="1916748" y="214376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12"/>
          <p:cNvSpPr/>
          <p:nvPr>
            <p:custDataLst>
              <p:tags r:id="rId7"/>
            </p:custDataLst>
          </p:nvPr>
        </p:nvSpPr>
        <p:spPr bwMode="auto">
          <a:xfrm>
            <a:off x="3039428" y="214376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2236153" y="218186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2236153" y="286512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 bwMode="auto">
          <a:xfrm>
            <a:off x="3305810" y="3317240"/>
            <a:ext cx="3270250" cy="6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过境与转机常用英语表达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24"/>
          <p:cNvSpPr/>
          <p:nvPr>
            <p:custDataLst>
              <p:tags r:id="rId11"/>
            </p:custDataLst>
          </p:nvPr>
        </p:nvSpPr>
        <p:spPr bwMode="auto">
          <a:xfrm>
            <a:off x="1916748" y="341312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5"/>
          <p:cNvSpPr/>
          <p:nvPr>
            <p:custDataLst>
              <p:tags r:id="rId12"/>
            </p:custDataLst>
          </p:nvPr>
        </p:nvSpPr>
        <p:spPr bwMode="auto">
          <a:xfrm>
            <a:off x="3039428" y="3413125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2236153" y="3451225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4"/>
          <p:cNvSpPr/>
          <p:nvPr>
            <p:custDataLst>
              <p:tags r:id="rId14"/>
            </p:custDataLst>
          </p:nvPr>
        </p:nvSpPr>
        <p:spPr bwMode="auto">
          <a:xfrm>
            <a:off x="1916113" y="284416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任意多边形 12"/>
          <p:cNvSpPr/>
          <p:nvPr>
            <p:custDataLst>
              <p:tags r:id="rId15"/>
            </p:custDataLst>
          </p:nvPr>
        </p:nvSpPr>
        <p:spPr bwMode="auto">
          <a:xfrm>
            <a:off x="3039428" y="279908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过境与转机</a:t>
            </a:r>
            <a:endParaRPr lang="zh-CN" altLang="en-US" sz="20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81380" y="1673860"/>
            <a:ext cx="5640070" cy="388302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在国际航行中，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过境（Transit）指飞机在长距离飞行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时，因为加油或某些原因，短暂停留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在某个机场。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通常旅客需要下机，并会拿到一张过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境证。旅客可以在过境休息室中休息，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等时间到了，再搭乘同一班飞机前往目的地。</a:t>
            </a:r>
            <a:endParaRPr lang="zh-CN" altLang="en-US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467430" y="187261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5" name="图片 -2147482623" descr="a6efce1b9d16fdfade69ed6ab48f8c5494ee7b28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050" y="2247265"/>
            <a:ext cx="2903855" cy="204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过境与转机</a:t>
            </a:r>
            <a:endParaRPr lang="zh-CN" altLang="en-US" sz="20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22350" y="1714500"/>
            <a:ext cx="5476240" cy="38823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22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转机（Transfer）指离开原来的班机，再搭乘另一班飞机到达目的地。</a:t>
            </a:r>
            <a:endParaRPr lang="zh-CN" altLang="en-US" sz="222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22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有时旅客可以在出发地拿到两段飞行的登机证，有时则需在转机的机场找到转机柜台（transfer counter），再办理一次登机手续，并找到下一班飞机的登机口。</a:t>
            </a:r>
            <a:endParaRPr lang="zh-CN" altLang="en-US" sz="222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78738" y="171450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-2147482622" descr="timg?image&amp;quality=80&amp;size=b9999_10000&amp;sec=1564536874&amp;di=3f02013ae818f04697c2816c80665b83&amp;imgtype=jpg&amp;er=1&amp;src=http%3A%2F%2Fs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70" y="2348865"/>
            <a:ext cx="2818765" cy="210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49"/>
          <p:cNvSpPr>
            <a:spLocks noChangeArrowheads="1"/>
          </p:cNvSpPr>
          <p:nvPr/>
        </p:nvSpPr>
        <p:spPr bwMode="auto">
          <a:xfrm>
            <a:off x="-333375" y="773430"/>
            <a:ext cx="9511665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-360680" y="5407025"/>
            <a:ext cx="951738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347"/>
          <p:cNvSpPr>
            <a:spLocks noChangeArrowheads="1"/>
          </p:cNvSpPr>
          <p:nvPr/>
        </p:nvSpPr>
        <p:spPr bwMode="auto">
          <a:xfrm>
            <a:off x="0" y="119697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78"/>
          <p:cNvSpPr>
            <a:spLocks noChangeArrowheads="1"/>
          </p:cNvSpPr>
          <p:nvPr/>
        </p:nvSpPr>
        <p:spPr bwMode="auto">
          <a:xfrm>
            <a:off x="250825" y="103346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任意多边形 331"/>
          <p:cNvSpPr>
            <a:spLocks noChangeArrowheads="1"/>
          </p:cNvSpPr>
          <p:nvPr/>
        </p:nvSpPr>
        <p:spPr bwMode="auto">
          <a:xfrm>
            <a:off x="8407400" y="16541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415" name="Group 7"/>
          <p:cNvGrpSpPr/>
          <p:nvPr/>
        </p:nvGrpSpPr>
        <p:grpSpPr bwMode="auto">
          <a:xfrm>
            <a:off x="6738938" y="1050925"/>
            <a:ext cx="2513012" cy="771525"/>
            <a:chOff x="0" y="0"/>
            <a:chExt cx="4944547" cy="1517351"/>
          </a:xfrm>
        </p:grpSpPr>
        <p:sp>
          <p:nvSpPr>
            <p:cNvPr id="174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74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16" name="任意多边形 346"/>
          <p:cNvSpPr>
            <a:spLocks noChangeArrowheads="1"/>
          </p:cNvSpPr>
          <p:nvPr/>
        </p:nvSpPr>
        <p:spPr bwMode="auto">
          <a:xfrm>
            <a:off x="5895975" y="146050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矩形 350"/>
          <p:cNvSpPr>
            <a:spLocks noChangeArrowheads="1"/>
          </p:cNvSpPr>
          <p:nvPr/>
        </p:nvSpPr>
        <p:spPr bwMode="auto">
          <a:xfrm>
            <a:off x="250825" y="103346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332"/>
          <p:cNvSpPr>
            <a:spLocks noChangeArrowheads="1"/>
          </p:cNvSpPr>
          <p:nvPr/>
        </p:nvSpPr>
        <p:spPr bwMode="auto">
          <a:xfrm>
            <a:off x="7524750" y="105251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17683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40702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82675"/>
            <a:ext cx="5267325" cy="546100"/>
          </a:xfrm>
        </p:spPr>
        <p:txBody>
          <a:bodyPr/>
          <a:lstStyle/>
          <a:p>
            <a:pPr marL="0" algn="l" eaLnBrk="1" hangingPunct="1">
              <a:buClrTx/>
              <a:buSzTx/>
              <a:buFontTx/>
            </a:pPr>
            <a:r>
              <a:rPr lang="zh-CN" altLang="en-US" sz="2000">
                <a:solidFill>
                  <a:srgbClr val="FFFFFF"/>
                </a:solidFill>
                <a:sym typeface="微软雅黑" panose="020B0503020204020204" charset="-122"/>
              </a:rPr>
              <a:t>中转及到达</a:t>
            </a:r>
            <a:r>
              <a:rPr lang="en-US" altLang="zh-CN" sz="2000">
                <a:solidFill>
                  <a:srgbClr val="FFFFFF"/>
                </a:solidFill>
                <a:sym typeface="微软雅黑" panose="020B0503020204020204" charset="-122"/>
              </a:rPr>
              <a:t>--- </a:t>
            </a:r>
            <a:r>
              <a:rPr lang="zh-CN" altLang="en-US" sz="2000" spc="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过境签证</a:t>
            </a:r>
            <a:endParaRPr lang="zh-CN" altLang="en-US" sz="2000" spc="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080770"/>
            <a:ext cx="662305" cy="617220"/>
          </a:xfrm>
          <a:prstGeom prst="rect">
            <a:avLst/>
          </a:prstGeom>
        </p:spPr>
      </p:pic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047115" y="2943225"/>
            <a:ext cx="5099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7" name="Group 24"/>
          <p:cNvGrpSpPr/>
          <p:nvPr/>
        </p:nvGrpSpPr>
        <p:grpSpPr bwMode="auto">
          <a:xfrm>
            <a:off x="6958013" y="4338638"/>
            <a:ext cx="2198687" cy="1065212"/>
            <a:chOff x="0" y="0"/>
            <a:chExt cx="6096963" cy="29500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01700" y="4320540"/>
            <a:ext cx="6751320" cy="1539875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出国旅游免签，过境签              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（https://v.youku.com/v_show/id_XMzc0NDc5NjE4OA%3D%3D.html）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-2147482609" descr="timg?image&amp;quality=80&amp;size=b9999_10000&amp;sec=1563337073116&amp;di=95b21ff258f1bd37533a8f07d44be76a&amp;imgtype=0&amp;src=http%3A%2F%2Fimg"/>
          <p:cNvPicPr>
            <a:picLocks noChangeAspect="1"/>
          </p:cNvPicPr>
          <p:nvPr/>
        </p:nvPicPr>
        <p:blipFill>
          <a:blip r:embed="rId6"/>
          <a:srcRect l="2457" b="8490"/>
          <a:stretch>
            <a:fillRect/>
          </a:stretch>
        </p:blipFill>
        <p:spPr>
          <a:xfrm>
            <a:off x="3356610" y="1972945"/>
            <a:ext cx="3509010" cy="2611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536,&quot;width&quot;:6393}"/>
</p:tagLst>
</file>

<file path=ppt/tags/tag10.xml><?xml version="1.0" encoding="utf-8"?>
<p:tagLst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COLOR_SCHEME_SHAPE_ID" val="3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4467_3*l_h_i*1_3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COLOR_SCHEME_SHAPE_ID" val="3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467_10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467_10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67_9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PLACING_PICTURE_USER_VIEWPORT" val="{&quot;height&quot;:5550,&quot;width&quot;:5535}"/>
</p:tagLst>
</file>

<file path=ppt/tags/tag20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COLOR_SCHEME_SHAPE_ID" val="36"/>
  <p:tag name="KSO_WM_UNIT_COLOR_SCHEME_PARENT_PAGE" val="0_4"/>
  <p:tag name="KSO_WM_UNIT_ISCONTENTSTITLE" val="0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67_3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67_3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ISCONTENTSTITLE" val="0"/>
  <p:tag name="KSO_WM_UNIT_COLOR_SCHEME_SHAPE_ID" val="48"/>
  <p:tag name="KSO_WM_UNIT_COLOR_SCHEME_PARENT_PAGE" val="0_4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67_3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COLOR_SCHEME_SHAPE_ID" val="3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4467_3*l_h_i*1_3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PLACING_PICTURE_USER_VIEWPORT" val="{&quot;height&quot;:8536,&quot;width&quot;:6393}"/>
</p:tagLst>
</file>

<file path=ppt/tags/tag30.xml><?xml version="1.0" encoding="utf-8"?>
<p:tagLst xmlns:p="http://schemas.openxmlformats.org/presentationml/2006/main">
  <p:tag name="KSO_WM_UNIT_COLOR_SCHEME_SHAPE_ID" val="3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COLOR_SCHEME_SHAPE_ID" val="36"/>
  <p:tag name="KSO_WM_UNIT_COLOR_SCHEME_PARENT_PAGE" val="0_4"/>
  <p:tag name="KSO_WM_UNIT_ISCONTENTSTITLE" val="0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67_3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COLOR_SCHEME_SHAPE_ID" val="36"/>
  <p:tag name="KSO_WM_UNIT_COLOR_SCHEME_PARENT_PAGE" val="0_4"/>
  <p:tag name="KSO_WM_UNIT_ISCONTENTSTITLE" val="0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67_3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67_3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ISCONTENTSTITLE" val="0"/>
  <p:tag name="KSO_WM_UNIT_COLOR_SCHEME_SHAPE_ID" val="48"/>
  <p:tag name="KSO_WM_UNIT_COLOR_SCHEME_PARENT_PAGE" val="0_4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67_3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COLOR_SCHEME_SHAPE_ID" val="3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4467_3*l_h_i*1_3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COLOR_SCHEME_SHAPE_ID" val="3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67_9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67_3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COLOR_SCHEME_SHAPE_ID" val="48"/>
  <p:tag name="KSO_WM_UNIT_COLOR_SCHEME_PARENT_PAGE" val="0_4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67_3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4026</Words>
  <Application>WPS 演示</Application>
  <PresentationFormat>屏幕显示</PresentationFormat>
  <Paragraphs>292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/>
      <vt:lpstr>PowerPoint 演示文稿</vt:lpstr>
      <vt:lpstr>PowerPoint 演示文稿</vt:lpstr>
      <vt:lpstr>PowerPoint 演示文稿</vt:lpstr>
      <vt:lpstr>出发和到达</vt:lpstr>
      <vt:lpstr>出发和到达</vt:lpstr>
      <vt:lpstr>中转及到达--- 过境与转机</vt:lpstr>
      <vt:lpstr>中转及到达--- 过境与转机</vt:lpstr>
      <vt:lpstr>中转及到达--- 过境与转机</vt:lpstr>
      <vt:lpstr>中转及到达--- 过境签证</vt:lpstr>
      <vt:lpstr>中转及到达--- 过境签证</vt:lpstr>
      <vt:lpstr>国境与转机常用英语表达</vt:lpstr>
      <vt:lpstr>国境与转机常用英语表达</vt:lpstr>
      <vt:lpstr>国境与转机常用英语表达</vt:lpstr>
      <vt:lpstr>中转及到达--- 入境通关</vt:lpstr>
      <vt:lpstr>中转及到达--- 入境通关检查</vt:lpstr>
      <vt:lpstr>中转及到达--- 入境通关检查</vt:lpstr>
      <vt:lpstr>中转及到达--- 入境通关检查</vt:lpstr>
      <vt:lpstr>中转及到达--- 入境通关检查</vt:lpstr>
      <vt:lpstr>中转及到达--- 入境登记卡</vt:lpstr>
      <vt:lpstr>中转及到达--- 入境登记卡</vt:lpstr>
      <vt:lpstr>中转及到达--- 入境登记卡</vt:lpstr>
      <vt:lpstr>中转及到达--- 入境登记卡</vt:lpstr>
      <vt:lpstr>入境通关常用英语表达</vt:lpstr>
      <vt:lpstr>入境通关常用英语表达</vt:lpstr>
      <vt:lpstr>中转及到达--- 提取行李</vt:lpstr>
      <vt:lpstr>中转及到达--- 提取行李</vt:lpstr>
      <vt:lpstr>中转及到达--- 行李破损和遗失的申报步骤</vt:lpstr>
      <vt:lpstr>提取行李常用英语表达</vt:lpstr>
      <vt:lpstr>提取行李常用英语表达</vt:lpstr>
      <vt:lpstr>PowerPoint 演示文稿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pc4</dc:creator>
  <cp:lastModifiedBy>风雨同行</cp:lastModifiedBy>
  <cp:revision>476</cp:revision>
  <dcterms:created xsi:type="dcterms:W3CDTF">2005-01-27T01:25:00Z</dcterms:created>
  <dcterms:modified xsi:type="dcterms:W3CDTF">2022-03-20T05:53:26Z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E493935E24B74E0E9B6FB54720D185B3</vt:lpwstr>
  </property>
</Properties>
</file>