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4"/>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5" r:id="rId28"/>
    <p:sldId id="286" r:id="rId29"/>
    <p:sldId id="287" r:id="rId30"/>
    <p:sldId id="288" r:id="rId31"/>
    <p:sldId id="291" r:id="rId32"/>
    <p:sldId id="290" r:id="rId33"/>
    <p:sldId id="289" r:id="rId34"/>
    <p:sldId id="292" r:id="rId35"/>
    <p:sldId id="293" r:id="rId36"/>
    <p:sldId id="294" r:id="rId37"/>
    <p:sldId id="295" r:id="rId38"/>
    <p:sldId id="296" r:id="rId39"/>
    <p:sldId id="297" r:id="rId40"/>
    <p:sldId id="298" r:id="rId41"/>
    <p:sldId id="299" r:id="rId42"/>
    <p:sldId id="300"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7F1492-F2C0-4609-98DC-CDAD353E2552}" type="datetimeFigureOut">
              <a:rPr lang="zh-CN" altLang="en-US" smtClean="0"/>
              <a:t>2018/11/14 Wednesday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75D331-BB8B-459A-ABF8-AAF49D594D14}" type="slidenum">
              <a:rPr lang="zh-CN" altLang="en-US" smtClean="0"/>
              <a:t>‹#›</a:t>
            </a:fld>
            <a:endParaRPr lang="zh-CN" altLang="en-US"/>
          </a:p>
        </p:txBody>
      </p:sp>
    </p:spTree>
    <p:extLst>
      <p:ext uri="{BB962C8B-B14F-4D97-AF65-F5344CB8AC3E}">
        <p14:creationId xmlns:p14="http://schemas.microsoft.com/office/powerpoint/2010/main" val="2918591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473F681-7291-41D2-A146-1FB28A7F6200}" type="slidenum">
              <a:rPr lang="zh-CN" altLang="en-US" smtClean="0"/>
              <a:t>7</a:t>
            </a:fld>
            <a:endParaRPr lang="zh-CN" altLang="en-US"/>
          </a:p>
        </p:txBody>
      </p:sp>
    </p:spTree>
    <p:extLst>
      <p:ext uri="{BB962C8B-B14F-4D97-AF65-F5344CB8AC3E}">
        <p14:creationId xmlns:p14="http://schemas.microsoft.com/office/powerpoint/2010/main" val="4210937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308626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385363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154020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94752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89649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134509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375029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155703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4250266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129832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6B65614-AF4F-4FE6-86A9-B36D2615539B}" type="datetimeFigureOut">
              <a:rPr lang="zh-CN" altLang="en-US" smtClean="0"/>
              <a:t>2018/11/14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26059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65614-AF4F-4FE6-86A9-B36D2615539B}" type="datetimeFigureOut">
              <a:rPr lang="zh-CN" altLang="en-US" smtClean="0"/>
              <a:t>2018/11/14 Wednesday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CC344A-2281-451C-8DA3-CE5045FE2D10}" type="slidenum">
              <a:rPr lang="zh-CN" altLang="en-US" smtClean="0"/>
              <a:t>‹#›</a:t>
            </a:fld>
            <a:endParaRPr lang="zh-CN" altLang="en-US"/>
          </a:p>
        </p:txBody>
      </p:sp>
    </p:spTree>
    <p:extLst>
      <p:ext uri="{BB962C8B-B14F-4D97-AF65-F5344CB8AC3E}">
        <p14:creationId xmlns:p14="http://schemas.microsoft.com/office/powerpoint/2010/main" val="1213622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noChangeArrowheads="1"/>
          </p:cNvSpPr>
          <p:nvPr>
            <p:ph type="ctrTitle" idx="4294967295"/>
          </p:nvPr>
        </p:nvSpPr>
        <p:spPr>
          <a:xfrm>
            <a:off x="1784129" y="1707830"/>
            <a:ext cx="8734305" cy="1470025"/>
          </a:xfrm>
          <a:ln/>
        </p:spPr>
        <p:txBody>
          <a:bodyPr/>
          <a:lstStyle/>
          <a:p>
            <a:r>
              <a:rPr lang="zh-CN" altLang="en-US" sz="4800" b="1" dirty="0">
                <a:latin typeface="微软雅黑" panose="020B0503020204020204" pitchFamily="34" charset="-122"/>
                <a:ea typeface="微软雅黑" panose="020B0503020204020204" pitchFamily="34" charset="-122"/>
                <a:sym typeface="微软雅黑" panose="020B0503020204020204" pitchFamily="34" charset="-122"/>
              </a:rPr>
              <a:t>第十三章</a:t>
            </a:r>
            <a:br>
              <a:rPr lang="en-US" altLang="zh-CN" sz="4800" b="1" dirty="0">
                <a:latin typeface="微软雅黑" panose="020B0503020204020204" pitchFamily="34" charset="-122"/>
                <a:ea typeface="微软雅黑" panose="020B0503020204020204" pitchFamily="34" charset="-122"/>
                <a:sym typeface="微软雅黑" panose="020B0503020204020204" pitchFamily="34" charset="-122"/>
              </a:rPr>
            </a:br>
            <a:r>
              <a:rPr lang="zh-CN" altLang="en-US" sz="4800" b="1" dirty="0">
                <a:latin typeface="微软雅黑" panose="020B0503020204020204" pitchFamily="34" charset="-122"/>
                <a:ea typeface="微软雅黑" panose="020B0503020204020204" pitchFamily="34" charset="-122"/>
                <a:sym typeface="微软雅黑" panose="020B0503020204020204" pitchFamily="34" charset="-122"/>
              </a:rPr>
              <a:t>主题公园的规划管理与配套建设</a:t>
            </a:r>
            <a:endParaRPr lang="zh-CN" altLang="zh-CN" sz="4800" b="1"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6047166" y="2746055"/>
            <a:ext cx="4601296" cy="431800"/>
            <a:chOff x="-2052460" y="1197075"/>
            <a:chExt cx="4601296" cy="431800"/>
          </a:xfrm>
        </p:grpSpPr>
        <p:sp>
          <p:nvSpPr>
            <p:cNvPr id="307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9" name="组合 18"/>
          <p:cNvGrpSpPr/>
          <p:nvPr/>
        </p:nvGrpSpPr>
        <p:grpSpPr>
          <a:xfrm>
            <a:off x="975741" y="1640503"/>
            <a:ext cx="666069" cy="664458"/>
            <a:chOff x="611187" y="261275"/>
            <a:chExt cx="666069" cy="664458"/>
          </a:xfrm>
        </p:grpSpPr>
        <p:sp>
          <p:nvSpPr>
            <p:cNvPr id="10" name="矩形 9"/>
            <p:cNvSpPr>
              <a:spLocks noChangeAspect="1"/>
            </p:cNvSpPr>
            <p:nvPr/>
          </p:nvSpPr>
          <p:spPr>
            <a:xfrm>
              <a:off x="611187" y="261275"/>
              <a:ext cx="538925" cy="537622"/>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a:spLocks noChangeAspect="1"/>
            </p:cNvSpPr>
            <p:nvPr/>
          </p:nvSpPr>
          <p:spPr>
            <a:xfrm>
              <a:off x="880650" y="530086"/>
              <a:ext cx="396606" cy="39564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1874480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0" name="文本框 19"/>
          <p:cNvSpPr txBox="1"/>
          <p:nvPr/>
        </p:nvSpPr>
        <p:spPr>
          <a:xfrm>
            <a:off x="3404474" y="334739"/>
            <a:ext cx="5748812"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13-4  2002</a:t>
            </a:r>
            <a:r>
              <a:rPr lang="zh-CN" altLang="en-US" dirty="0">
                <a:latin typeface="微软雅黑" panose="020B0503020204020204" pitchFamily="34" charset="-122"/>
                <a:ea typeface="微软雅黑" panose="020B0503020204020204" pitchFamily="34" charset="-122"/>
              </a:rPr>
              <a:t>年美国主题公园园内二次消费结构（美元）</a:t>
            </a:r>
          </a:p>
        </p:txBody>
      </p:sp>
      <p:sp>
        <p:nvSpPr>
          <p:cNvPr id="22" name="文本框 21"/>
          <p:cNvSpPr txBox="1"/>
          <p:nvPr/>
        </p:nvSpPr>
        <p:spPr>
          <a:xfrm>
            <a:off x="5023826" y="6028206"/>
            <a:ext cx="2144347"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a:t>
            </a:r>
            <a:r>
              <a:rPr lang="en-US" altLang="zh-CN" sz="1400" dirty="0">
                <a:latin typeface="微软雅黑" panose="020B0503020204020204" pitchFamily="34" charset="-122"/>
                <a:ea typeface="微软雅黑" panose="020B0503020204020204" pitchFamily="34" charset="-122"/>
              </a:rPr>
              <a:t>Clave</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2007.</a:t>
            </a:r>
            <a:endParaRPr lang="zh-CN" altLang="en-US" sz="1400" dirty="0">
              <a:latin typeface="微软雅黑" panose="020B0503020204020204" pitchFamily="34" charset="-122"/>
              <a:ea typeface="微软雅黑" panose="020B0503020204020204" pitchFamily="34"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1489301944"/>
              </p:ext>
            </p:extLst>
          </p:nvPr>
        </p:nvGraphicFramePr>
        <p:xfrm>
          <a:off x="1263198" y="759655"/>
          <a:ext cx="9665604" cy="5144528"/>
        </p:xfrm>
        <a:graphic>
          <a:graphicData uri="http://schemas.openxmlformats.org/drawingml/2006/table">
            <a:tbl>
              <a:tblPr firstRow="1" firstCol="1" bandRow="1">
                <a:tableStyleId>{C083E6E3-FA7D-4D7B-A595-EF9225AFEA82}</a:tableStyleId>
              </a:tblPr>
              <a:tblGrid>
                <a:gridCol w="1972371">
                  <a:extLst>
                    <a:ext uri="{9D8B030D-6E8A-4147-A177-3AD203B41FA5}">
                      <a16:colId xmlns:a16="http://schemas.microsoft.com/office/drawing/2014/main" val="20000"/>
                    </a:ext>
                  </a:extLst>
                </a:gridCol>
                <a:gridCol w="1266093">
                  <a:extLst>
                    <a:ext uri="{9D8B030D-6E8A-4147-A177-3AD203B41FA5}">
                      <a16:colId xmlns:a16="http://schemas.microsoft.com/office/drawing/2014/main" val="20001"/>
                    </a:ext>
                  </a:extLst>
                </a:gridCol>
                <a:gridCol w="1071210">
                  <a:extLst>
                    <a:ext uri="{9D8B030D-6E8A-4147-A177-3AD203B41FA5}">
                      <a16:colId xmlns:a16="http://schemas.microsoft.com/office/drawing/2014/main" val="20002"/>
                    </a:ext>
                  </a:extLst>
                </a:gridCol>
                <a:gridCol w="854014">
                  <a:extLst>
                    <a:ext uri="{9D8B030D-6E8A-4147-A177-3AD203B41FA5}">
                      <a16:colId xmlns:a16="http://schemas.microsoft.com/office/drawing/2014/main" val="20003"/>
                    </a:ext>
                  </a:extLst>
                </a:gridCol>
                <a:gridCol w="852847">
                  <a:extLst>
                    <a:ext uri="{9D8B030D-6E8A-4147-A177-3AD203B41FA5}">
                      <a16:colId xmlns:a16="http://schemas.microsoft.com/office/drawing/2014/main" val="20004"/>
                    </a:ext>
                  </a:extLst>
                </a:gridCol>
                <a:gridCol w="852847">
                  <a:extLst>
                    <a:ext uri="{9D8B030D-6E8A-4147-A177-3AD203B41FA5}">
                      <a16:colId xmlns:a16="http://schemas.microsoft.com/office/drawing/2014/main" val="20005"/>
                    </a:ext>
                  </a:extLst>
                </a:gridCol>
                <a:gridCol w="854014">
                  <a:extLst>
                    <a:ext uri="{9D8B030D-6E8A-4147-A177-3AD203B41FA5}">
                      <a16:colId xmlns:a16="http://schemas.microsoft.com/office/drawing/2014/main" val="20006"/>
                    </a:ext>
                  </a:extLst>
                </a:gridCol>
                <a:gridCol w="1942208">
                  <a:extLst>
                    <a:ext uri="{9D8B030D-6E8A-4147-A177-3AD203B41FA5}">
                      <a16:colId xmlns:a16="http://schemas.microsoft.com/office/drawing/2014/main" val="20007"/>
                    </a:ext>
                  </a:extLst>
                </a:gridCol>
              </a:tblGrid>
              <a:tr h="776289">
                <a:tc>
                  <a:txBody>
                    <a:bodyPr/>
                    <a:lstStyle/>
                    <a:p>
                      <a:pPr algn="ctr">
                        <a:spcAft>
                          <a:spcPts val="0"/>
                        </a:spcAft>
                      </a:pPr>
                      <a:r>
                        <a:rPr lang="zh-CN" sz="1600" kern="100" dirty="0">
                          <a:effectLst/>
                        </a:rPr>
                        <a:t>公园</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zh-CN" sz="1600" kern="100" dirty="0">
                          <a:effectLst/>
                        </a:rPr>
                        <a:t>大人费用</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zh-CN" sz="1600" kern="100" dirty="0">
                          <a:effectLst/>
                        </a:rPr>
                        <a:t>小孩费用</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zh-CN" sz="1600" kern="100" dirty="0">
                          <a:effectLst/>
                        </a:rPr>
                        <a:t>停车费</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zh-CN" sz="1600" kern="100" dirty="0">
                          <a:effectLst/>
                        </a:rPr>
                        <a:t>食品</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zh-CN" sz="1600" kern="100" dirty="0">
                          <a:effectLst/>
                        </a:rPr>
                        <a:t>饮料</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dirty="0">
                          <a:effectLst/>
                        </a:rPr>
                        <a:t>T</a:t>
                      </a:r>
                      <a:r>
                        <a:rPr lang="zh-CN" sz="1600" kern="100" dirty="0">
                          <a:effectLst/>
                        </a:rPr>
                        <a:t>恤</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zh-CN" sz="1600" kern="100" dirty="0">
                          <a:effectLst/>
                        </a:rPr>
                        <a:t>单个家庭支出（</a:t>
                      </a:r>
                      <a:r>
                        <a:rPr lang="en-US" sz="1600" kern="100" dirty="0">
                          <a:effectLst/>
                        </a:rPr>
                        <a:t>2</a:t>
                      </a:r>
                      <a:r>
                        <a:rPr lang="zh-CN" sz="1600" kern="100" dirty="0">
                          <a:effectLst/>
                        </a:rPr>
                        <a:t>个大人</a:t>
                      </a:r>
                      <a:r>
                        <a:rPr lang="en-US" sz="1600" kern="100" dirty="0">
                          <a:effectLst/>
                        </a:rPr>
                        <a:t>+2</a:t>
                      </a:r>
                      <a:r>
                        <a:rPr lang="zh-CN" sz="1600" kern="100" dirty="0">
                          <a:effectLst/>
                        </a:rPr>
                        <a:t>个孩子）</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13448">
                <a:tc>
                  <a:txBody>
                    <a:bodyPr/>
                    <a:lstStyle/>
                    <a:p>
                      <a:pPr algn="just">
                        <a:spcAft>
                          <a:spcPts val="0"/>
                        </a:spcAft>
                      </a:pPr>
                      <a:r>
                        <a:rPr lang="zh-CN" sz="1600" kern="100" dirty="0">
                          <a:effectLst/>
                        </a:rPr>
                        <a:t>布希花园</a:t>
                      </a:r>
                      <a:r>
                        <a:rPr lang="en-US" sz="1600" kern="100" dirty="0">
                          <a:effectLst/>
                        </a:rPr>
                        <a:t>, </a:t>
                      </a:r>
                      <a:r>
                        <a:rPr lang="zh-CN" sz="1600" kern="100" dirty="0">
                          <a:effectLst/>
                        </a:rPr>
                        <a:t>坦帕</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50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231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13448">
                <a:tc>
                  <a:txBody>
                    <a:bodyPr/>
                    <a:lstStyle/>
                    <a:p>
                      <a:pPr algn="just">
                        <a:spcAft>
                          <a:spcPts val="0"/>
                        </a:spcAft>
                      </a:pPr>
                      <a:r>
                        <a:rPr lang="zh-CN" sz="1600" kern="100" dirty="0">
                          <a:effectLst/>
                        </a:rPr>
                        <a:t>杉点乐园</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2.25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dirty="0">
                          <a:effectLst/>
                        </a:rPr>
                        <a:t>13</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170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13448">
                <a:tc>
                  <a:txBody>
                    <a:bodyPr/>
                    <a:lstStyle/>
                    <a:p>
                      <a:pPr algn="just">
                        <a:spcAft>
                          <a:spcPts val="0"/>
                        </a:spcAft>
                      </a:pPr>
                      <a:r>
                        <a:rPr lang="zh-CN" sz="1600" kern="100" dirty="0">
                          <a:effectLst/>
                        </a:rPr>
                        <a:t>迪士尼，阿纳海姆</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2.25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227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13448">
                <a:tc>
                  <a:txBody>
                    <a:bodyPr/>
                    <a:lstStyle/>
                    <a:p>
                      <a:pPr algn="just">
                        <a:spcAft>
                          <a:spcPts val="0"/>
                        </a:spcAft>
                      </a:pPr>
                      <a:r>
                        <a:rPr lang="zh-CN" sz="1600" kern="100" dirty="0">
                          <a:effectLst/>
                        </a:rPr>
                        <a:t>多莱坞</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1.75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175.5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02615">
                <a:tc>
                  <a:txBody>
                    <a:bodyPr/>
                    <a:lstStyle/>
                    <a:p>
                      <a:pPr algn="just">
                        <a:spcAft>
                          <a:spcPts val="0"/>
                        </a:spcAft>
                      </a:pPr>
                      <a:r>
                        <a:rPr lang="zh-CN" sz="1600" kern="100" dirty="0">
                          <a:effectLst/>
                        </a:rPr>
                        <a:t>前沿城市</a:t>
                      </a:r>
                      <a:endParaRPr lang="en-US" altLang="zh-CN" sz="1600" kern="100" dirty="0">
                        <a:effectLst/>
                      </a:endParaRPr>
                    </a:p>
                    <a:p>
                      <a:pPr algn="just">
                        <a:spcAft>
                          <a:spcPts val="0"/>
                        </a:spcAft>
                      </a:pP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26</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6</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144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513448">
                <a:tc>
                  <a:txBody>
                    <a:bodyPr/>
                    <a:lstStyle/>
                    <a:p>
                      <a:pPr algn="just">
                        <a:spcAft>
                          <a:spcPts val="0"/>
                        </a:spcAft>
                      </a:pPr>
                      <a:r>
                        <a:rPr lang="zh-CN" sz="1600" kern="100" dirty="0">
                          <a:effectLst/>
                        </a:rPr>
                        <a:t>派拉蒙的伟大美国</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dirty="0">
                          <a:effectLst/>
                        </a:rPr>
                        <a:t>34</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dirty="0">
                          <a:effectLst/>
                        </a:rPr>
                        <a:t>2.5</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220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513448">
                <a:tc>
                  <a:txBody>
                    <a:bodyPr/>
                    <a:lstStyle/>
                    <a:p>
                      <a:pPr algn="just">
                        <a:spcAft>
                          <a:spcPts val="0"/>
                        </a:spcAft>
                      </a:pPr>
                      <a:r>
                        <a:rPr lang="zh-CN" sz="1600" kern="100" dirty="0">
                          <a:effectLst/>
                        </a:rPr>
                        <a:t>六旗，节庆游乐园 </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36</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4.25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181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513448">
                <a:tc>
                  <a:txBody>
                    <a:bodyPr/>
                    <a:lstStyle/>
                    <a:p>
                      <a:pPr algn="just">
                        <a:spcAft>
                          <a:spcPts val="0"/>
                        </a:spcAft>
                      </a:pPr>
                      <a:r>
                        <a:rPr lang="zh-CN" sz="1600" kern="100" dirty="0">
                          <a:effectLst/>
                        </a:rPr>
                        <a:t>环球影城，佛罗里达</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50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1.75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16</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252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71488">
                <a:tc>
                  <a:txBody>
                    <a:bodyPr/>
                    <a:lstStyle/>
                    <a:p>
                      <a:pPr algn="just">
                        <a:spcAft>
                          <a:spcPts val="0"/>
                        </a:spcAft>
                      </a:pPr>
                      <a:r>
                        <a:rPr lang="zh-CN" sz="1600" kern="100" dirty="0">
                          <a:effectLst/>
                        </a:rPr>
                        <a:t>怀安多 特族湖</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dirty="0">
                          <a:effectLst/>
                        </a:rPr>
                        <a:t>25</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19</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a:effectLst/>
                        </a:rPr>
                        <a:t>14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ctr">
                        <a:spcAft>
                          <a:spcPts val="0"/>
                        </a:spcAft>
                      </a:pPr>
                      <a:r>
                        <a:rPr lang="en-US" sz="1600" kern="100" dirty="0">
                          <a:effectLst/>
                        </a:rPr>
                        <a:t>147</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722915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3. </a:t>
            </a:r>
            <a:r>
              <a:rPr lang="zh-CN" altLang="en-US" sz="2200" b="1" dirty="0">
                <a:latin typeface="微软雅黑" panose="020B0503020204020204" pitchFamily="34" charset="-122"/>
                <a:ea typeface="微软雅黑" panose="020B0503020204020204" pitchFamily="34" charset="-122"/>
              </a:rPr>
              <a:t>总体规划</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sp>
        <p:nvSpPr>
          <p:cNvPr id="20" name="文本框 19"/>
          <p:cNvSpPr txBox="1"/>
          <p:nvPr/>
        </p:nvSpPr>
        <p:spPr>
          <a:xfrm>
            <a:off x="1033388" y="1612920"/>
            <a:ext cx="10203508" cy="4708981"/>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总体规划是主题公园最重要的规划文件，为整个开发过程设置目标和指导方向。</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总体规划是主题公园从构想、研究、策划、规划、设计、建设到运营的整个规划过程的核心环节，它包括规划、设计、实行和运营的多个方面的总括性、方向性和控制性的规划，并且伴有其他详细规划技术参数和图纸作为补充资料。</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总体规划必须解决主题公园区位的选址、市场细分和定位、空间布局与用地要求、功能选择和配套建设、项目选择和容量设计，投资匡算和开发节奏，还要考虑与城市相关的规划、立法、环境、保险、安全、健康和就业等问题，编制应该征询内外不同层面群体的意见。</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49778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aphicFrame>
        <p:nvGraphicFramePr>
          <p:cNvPr id="9" name="表格 8"/>
          <p:cNvGraphicFramePr>
            <a:graphicFrameLocks noGrp="1"/>
          </p:cNvGraphicFramePr>
          <p:nvPr>
            <p:extLst>
              <p:ext uri="{D42A27DB-BD31-4B8C-83A1-F6EECF244321}">
                <p14:modId xmlns:p14="http://schemas.microsoft.com/office/powerpoint/2010/main" val="2983926285"/>
              </p:ext>
            </p:extLst>
          </p:nvPr>
        </p:nvGraphicFramePr>
        <p:xfrm>
          <a:off x="2267841" y="1121029"/>
          <a:ext cx="7656319" cy="4289999"/>
        </p:xfrm>
        <a:graphic>
          <a:graphicData uri="http://schemas.openxmlformats.org/drawingml/2006/table">
            <a:tbl>
              <a:tblPr firstRow="1" firstCol="1" bandRow="1">
                <a:tableStyleId>{C083E6E3-FA7D-4D7B-A595-EF9225AFEA82}</a:tableStyleId>
              </a:tblPr>
              <a:tblGrid>
                <a:gridCol w="1377948">
                  <a:extLst>
                    <a:ext uri="{9D8B030D-6E8A-4147-A177-3AD203B41FA5}">
                      <a16:colId xmlns:a16="http://schemas.microsoft.com/office/drawing/2014/main" val="20000"/>
                    </a:ext>
                  </a:extLst>
                </a:gridCol>
                <a:gridCol w="1377948">
                  <a:extLst>
                    <a:ext uri="{9D8B030D-6E8A-4147-A177-3AD203B41FA5}">
                      <a16:colId xmlns:a16="http://schemas.microsoft.com/office/drawing/2014/main" val="20001"/>
                    </a:ext>
                  </a:extLst>
                </a:gridCol>
                <a:gridCol w="1224460">
                  <a:extLst>
                    <a:ext uri="{9D8B030D-6E8A-4147-A177-3AD203B41FA5}">
                      <a16:colId xmlns:a16="http://schemas.microsoft.com/office/drawing/2014/main" val="20002"/>
                    </a:ext>
                  </a:extLst>
                </a:gridCol>
                <a:gridCol w="1225321">
                  <a:extLst>
                    <a:ext uri="{9D8B030D-6E8A-4147-A177-3AD203B41FA5}">
                      <a16:colId xmlns:a16="http://schemas.microsoft.com/office/drawing/2014/main" val="20003"/>
                    </a:ext>
                  </a:extLst>
                </a:gridCol>
                <a:gridCol w="1225321">
                  <a:extLst>
                    <a:ext uri="{9D8B030D-6E8A-4147-A177-3AD203B41FA5}">
                      <a16:colId xmlns:a16="http://schemas.microsoft.com/office/drawing/2014/main" val="20004"/>
                    </a:ext>
                  </a:extLst>
                </a:gridCol>
                <a:gridCol w="1225321">
                  <a:extLst>
                    <a:ext uri="{9D8B030D-6E8A-4147-A177-3AD203B41FA5}">
                      <a16:colId xmlns:a16="http://schemas.microsoft.com/office/drawing/2014/main" val="20005"/>
                    </a:ext>
                  </a:extLst>
                </a:gridCol>
              </a:tblGrid>
              <a:tr h="268125">
                <a:tc>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物理</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功能</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社会</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法律</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经济</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0"/>
                  </a:ext>
                </a:extLst>
              </a:tr>
              <a:tr h="268125">
                <a:tc rowSpan="6">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位置</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区域</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感知</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房地产法</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房地产经济</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1"/>
                  </a:ext>
                </a:extLst>
              </a:tr>
              <a:tr h="268125">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周边环境</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距离</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心理</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法规</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市场</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2"/>
                  </a:ext>
                </a:extLst>
              </a:tr>
              <a:tr h="268125">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生态学</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公用事业</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历史</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分区</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融资</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3"/>
                  </a:ext>
                </a:extLst>
              </a:tr>
              <a:tr h="268125">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地貌</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服务</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符号化</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司法管辖区</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4"/>
                  </a:ext>
                </a:extLst>
              </a:tr>
              <a:tr h="268125">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流域</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5"/>
                  </a:ext>
                </a:extLst>
              </a:tr>
              <a:tr h="536249">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循环性</a:t>
                      </a: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6"/>
                  </a:ext>
                </a:extLst>
              </a:tr>
              <a:tr h="268125">
                <a:tc row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zh-CN" sz="1600" kern="100" dirty="0">
                          <a:effectLst/>
                        </a:rPr>
                        <a:t>目标：设立</a:t>
                      </a:r>
                    </a:p>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物理</a:t>
                      </a:r>
                      <a:endParaRPr lang="zh-CN" sz="16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建筑面积</a:t>
                      </a:r>
                      <a:endParaRPr lang="zh-CN" sz="16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直接影响</a:t>
                      </a:r>
                      <a:endParaRPr lang="zh-CN" sz="16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所有权</a:t>
                      </a:r>
                      <a:endParaRPr lang="zh-CN" sz="16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利润</a:t>
                      </a:r>
                      <a:endParaRPr lang="zh-CN" sz="16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7"/>
                  </a:ext>
                </a:extLst>
              </a:tr>
              <a:tr h="268125">
                <a:tc vMerge="1">
                  <a:txBody>
                    <a:bodyPr/>
                    <a:lstStyle/>
                    <a:p>
                      <a:pPr algn="ctr">
                        <a:spcAft>
                          <a:spcPts val="0"/>
                        </a:spcAft>
                      </a:pP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物理影响</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性能</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强烈影响</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政治协会</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股权</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8"/>
                  </a:ext>
                </a:extLst>
              </a:tr>
              <a:tr h="268125">
                <a:tc vMerge="1">
                  <a:txBody>
                    <a:bodyPr/>
                    <a:lstStyle/>
                    <a:p>
                      <a:pPr algn="ctr">
                        <a:spcAft>
                          <a:spcPts val="0"/>
                        </a:spcAft>
                      </a:pP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周边环境</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服务</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分区限制</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市场限制</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9"/>
                  </a:ext>
                </a:extLst>
              </a:tr>
              <a:tr h="268125">
                <a:tc vMerge="1">
                  <a:txBody>
                    <a:bodyPr/>
                    <a:lstStyle/>
                    <a:p>
                      <a:pPr algn="ctr">
                        <a:spcAft>
                          <a:spcPts val="0"/>
                        </a:spcAft>
                      </a:pP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位置</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接近度</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政治策略</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租金</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0"/>
                  </a:ext>
                </a:extLst>
              </a:tr>
              <a:tr h="268125">
                <a:tc vMerge="1">
                  <a:txBody>
                    <a:bodyPr/>
                    <a:lstStyle/>
                    <a:p>
                      <a:pPr algn="ctr">
                        <a:spcAft>
                          <a:spcPts val="0"/>
                        </a:spcAft>
                      </a:pP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使用者</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销售</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1"/>
                  </a:ext>
                </a:extLst>
              </a:tr>
              <a:tr h="268125">
                <a:tc vMerge="1">
                  <a:txBody>
                    <a:bodyPr/>
                    <a:lstStyle/>
                    <a:p>
                      <a:pPr algn="ctr">
                        <a:spcAft>
                          <a:spcPts val="0"/>
                        </a:spcAft>
                      </a:pP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资金</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2"/>
                  </a:ext>
                </a:extLst>
              </a:tr>
              <a:tr h="268125">
                <a:tc vMerge="1">
                  <a:txBody>
                    <a:bodyPr/>
                    <a:lstStyle/>
                    <a:p>
                      <a:pPr algn="ctr">
                        <a:spcAft>
                          <a:spcPts val="0"/>
                        </a:spcAft>
                      </a:pP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预算</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3"/>
                  </a:ext>
                </a:extLst>
              </a:tr>
              <a:tr h="268125">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影响</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4"/>
                  </a:ext>
                </a:extLst>
              </a:tr>
            </a:tbl>
          </a:graphicData>
        </a:graphic>
      </p:graphicFrame>
      <p:sp>
        <p:nvSpPr>
          <p:cNvPr id="13" name="文本框 12"/>
          <p:cNvSpPr txBox="1"/>
          <p:nvPr/>
        </p:nvSpPr>
        <p:spPr>
          <a:xfrm>
            <a:off x="3317677" y="699984"/>
            <a:ext cx="5556646"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13-2 </a:t>
            </a:r>
            <a:r>
              <a:rPr lang="zh-CN" altLang="en-US" dirty="0">
                <a:latin typeface="微软雅黑" panose="020B0503020204020204" pitchFamily="34" charset="-122"/>
                <a:ea typeface="微软雅黑" panose="020B0503020204020204" pitchFamily="34" charset="-122"/>
              </a:rPr>
              <a:t>主题公园发展的总体规划需要考虑的因素（上）</a:t>
            </a:r>
          </a:p>
        </p:txBody>
      </p:sp>
      <p:sp>
        <p:nvSpPr>
          <p:cNvPr id="14" name="文本框 13"/>
          <p:cNvSpPr txBox="1"/>
          <p:nvPr/>
        </p:nvSpPr>
        <p:spPr>
          <a:xfrm>
            <a:off x="5078329" y="5593989"/>
            <a:ext cx="2035341"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a:t>
            </a:r>
            <a:r>
              <a:rPr lang="en-US" altLang="zh-CN" sz="1400" dirty="0">
                <a:latin typeface="微软雅黑" panose="020B0503020204020204" pitchFamily="34" charset="-122"/>
                <a:ea typeface="微软雅黑" panose="020B0503020204020204" pitchFamily="34" charset="-122"/>
              </a:rPr>
              <a:t>Hsu</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1997.</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25099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aphicFrame>
        <p:nvGraphicFramePr>
          <p:cNvPr id="9" name="表格 8"/>
          <p:cNvGraphicFramePr>
            <a:graphicFrameLocks noGrp="1"/>
          </p:cNvGraphicFramePr>
          <p:nvPr>
            <p:extLst>
              <p:ext uri="{D42A27DB-BD31-4B8C-83A1-F6EECF244321}">
                <p14:modId xmlns:p14="http://schemas.microsoft.com/office/powerpoint/2010/main" val="2706602628"/>
              </p:ext>
            </p:extLst>
          </p:nvPr>
        </p:nvGraphicFramePr>
        <p:xfrm>
          <a:off x="1420719" y="519785"/>
          <a:ext cx="9084570" cy="5852160"/>
        </p:xfrm>
        <a:graphic>
          <a:graphicData uri="http://schemas.openxmlformats.org/drawingml/2006/table">
            <a:tbl>
              <a:tblPr firstRow="1" firstCol="1" bandRow="1">
                <a:tableStyleId>{C083E6E3-FA7D-4D7B-A595-EF9225AFEA82}</a:tableStyleId>
              </a:tblPr>
              <a:tblGrid>
                <a:gridCol w="1634998">
                  <a:extLst>
                    <a:ext uri="{9D8B030D-6E8A-4147-A177-3AD203B41FA5}">
                      <a16:colId xmlns:a16="http://schemas.microsoft.com/office/drawing/2014/main" val="20000"/>
                    </a:ext>
                  </a:extLst>
                </a:gridCol>
                <a:gridCol w="1634998">
                  <a:extLst>
                    <a:ext uri="{9D8B030D-6E8A-4147-A177-3AD203B41FA5}">
                      <a16:colId xmlns:a16="http://schemas.microsoft.com/office/drawing/2014/main" val="20001"/>
                    </a:ext>
                  </a:extLst>
                </a:gridCol>
                <a:gridCol w="1452877">
                  <a:extLst>
                    <a:ext uri="{9D8B030D-6E8A-4147-A177-3AD203B41FA5}">
                      <a16:colId xmlns:a16="http://schemas.microsoft.com/office/drawing/2014/main" val="20002"/>
                    </a:ext>
                  </a:extLst>
                </a:gridCol>
                <a:gridCol w="1453899">
                  <a:extLst>
                    <a:ext uri="{9D8B030D-6E8A-4147-A177-3AD203B41FA5}">
                      <a16:colId xmlns:a16="http://schemas.microsoft.com/office/drawing/2014/main" val="20003"/>
                    </a:ext>
                  </a:extLst>
                </a:gridCol>
                <a:gridCol w="1453899">
                  <a:extLst>
                    <a:ext uri="{9D8B030D-6E8A-4147-A177-3AD203B41FA5}">
                      <a16:colId xmlns:a16="http://schemas.microsoft.com/office/drawing/2014/main" val="20004"/>
                    </a:ext>
                  </a:extLst>
                </a:gridCol>
                <a:gridCol w="1453899">
                  <a:extLst>
                    <a:ext uri="{9D8B030D-6E8A-4147-A177-3AD203B41FA5}">
                      <a16:colId xmlns:a16="http://schemas.microsoft.com/office/drawing/2014/main" val="20005"/>
                    </a:ext>
                  </a:extLst>
                </a:gridCol>
              </a:tblGrid>
              <a:tr h="227753">
                <a:tc>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物理</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功能</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社会</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法律</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经济</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0"/>
                  </a:ext>
                </a:extLst>
              </a:tr>
              <a:tr h="227753">
                <a:tc row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zh-CN" sz="1600" kern="100" dirty="0">
                          <a:effectLst/>
                        </a:rPr>
                        <a:t>事实：组织和分析</a:t>
                      </a:r>
                    </a:p>
                    <a:p>
                      <a:pPr algn="ctr">
                        <a:spcAft>
                          <a:spcPts val="0"/>
                        </a:spcAft>
                      </a:pP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道路</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区域参数</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统计数据</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调查</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利率</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1"/>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倾角</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行人</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社会架构</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码</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资本化</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2"/>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景观</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流域</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行为</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分区</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税</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3"/>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植被</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统计数据</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感知</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契约</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土地成本</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4"/>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地质</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交通工具</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历史</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地役权</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租金</a:t>
                      </a:r>
                      <a:r>
                        <a:rPr lang="en-US" sz="1600" kern="100" dirty="0">
                          <a:effectLst/>
                        </a:rPr>
                        <a:t>\</a:t>
                      </a:r>
                      <a:r>
                        <a:rPr lang="zh-CN" sz="1600" kern="100" dirty="0">
                          <a:effectLst/>
                        </a:rPr>
                        <a:t>销售</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5"/>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土壤</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司法管辖区</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交通运输</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6"/>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气候</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经融资济</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7"/>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生态学</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性能</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8"/>
                  </a:ext>
                </a:extLst>
              </a:tr>
              <a:tr h="227753">
                <a:tc rowSpan="8">
                  <a:txBody>
                    <a:bodyPr/>
                    <a:lstStyle/>
                    <a:p>
                      <a:pPr algn="ctr">
                        <a:spcAft>
                          <a:spcPts val="0"/>
                        </a:spcAft>
                      </a:pPr>
                      <a:r>
                        <a:rPr lang="zh-CN" sz="1600" kern="100" dirty="0">
                          <a:effectLst/>
                        </a:rPr>
                        <a:t>观念：测试</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物理</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功能</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社会</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法律</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经济</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09"/>
                  </a:ext>
                </a:extLst>
              </a:tr>
              <a:tr h="227753">
                <a:tc vMerge="1">
                  <a:txBody>
                    <a:bodyPr/>
                    <a:lstStyle/>
                    <a:p>
                      <a:pPr algn="ctr">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600" kern="100">
                          <a:effectLst/>
                        </a:rPr>
                        <a:t>生态稳定性</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通达性</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生活方式</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合作社</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经济回报</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0"/>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600" kern="100" dirty="0">
                          <a:effectLst/>
                        </a:rPr>
                        <a:t>局部气候</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流域</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行为设定</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共管国家</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举债经营</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1"/>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600" kern="100">
                          <a:effectLst/>
                        </a:rPr>
                        <a:t>生态分析</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土地利用率</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空气权</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最大化使用</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2"/>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宣传</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成本敏感性</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3"/>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租赁</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吸收率</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4"/>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合资企业</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5"/>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征用权域</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6"/>
                  </a:ext>
                </a:extLst>
              </a:tr>
              <a:tr h="227753">
                <a:tc rowSpan="7">
                  <a:txBody>
                    <a:bodyPr/>
                    <a:lstStyle/>
                    <a:p>
                      <a:pPr algn="ctr">
                        <a:spcAft>
                          <a:spcPts val="0"/>
                        </a:spcAft>
                      </a:pPr>
                      <a:r>
                        <a:rPr lang="zh-CN" sz="1600" kern="100" dirty="0">
                          <a:effectLst/>
                        </a:rPr>
                        <a:t>需求：决定性</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可建筑区域</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区域需求</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社会学</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市场分析</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7"/>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600" kern="100">
                          <a:effectLst/>
                        </a:rPr>
                        <a:t>限制</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交通容量</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心理上</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计划生育</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8"/>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CN" sz="1600" kern="100">
                          <a:effectLst/>
                        </a:rPr>
                        <a:t>生态分析</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停车</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知觉</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经济影响</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19"/>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流域</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交通预测</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20"/>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性能</a:t>
                      </a:r>
                      <a:r>
                        <a:rPr lang="en-US" sz="1600" kern="100">
                          <a:effectLst/>
                        </a:rPr>
                        <a:t>/</a:t>
                      </a:r>
                      <a:r>
                        <a:rPr lang="zh-CN" sz="1600" kern="100">
                          <a:effectLst/>
                        </a:rPr>
                        <a:t>服务</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dirty="0">
                          <a:effectLst/>
                        </a:rPr>
                        <a:t>现金流</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21"/>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容量</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22"/>
                  </a:ext>
                </a:extLst>
              </a:tr>
              <a:tr h="227753">
                <a:tc vMerge="1">
                  <a:txBody>
                    <a:bodyPr/>
                    <a:lstStyle/>
                    <a:p>
                      <a:endParaRPr lang="zh-CN"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zh-CN" sz="1600" kern="100">
                          <a:effectLst/>
                        </a:rPr>
                        <a:t>可达性</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a:effectLst/>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tc>
                  <a:txBody>
                    <a:bodyPr/>
                    <a:lstStyle/>
                    <a:p>
                      <a:pPr algn="ctr">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7254" marR="57254" marT="0" marB="0"/>
                </a:tc>
                <a:extLst>
                  <a:ext uri="{0D108BD9-81ED-4DB2-BD59-A6C34878D82A}">
                    <a16:rowId xmlns:a16="http://schemas.microsoft.com/office/drawing/2014/main" val="10023"/>
                  </a:ext>
                </a:extLst>
              </a:tr>
            </a:tbl>
          </a:graphicData>
        </a:graphic>
      </p:graphicFrame>
      <p:sp>
        <p:nvSpPr>
          <p:cNvPr id="10" name="文本框 9"/>
          <p:cNvSpPr txBox="1"/>
          <p:nvPr/>
        </p:nvSpPr>
        <p:spPr>
          <a:xfrm>
            <a:off x="2975128" y="116723"/>
            <a:ext cx="5556646"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13-2 </a:t>
            </a:r>
            <a:r>
              <a:rPr lang="zh-CN" altLang="en-US" dirty="0">
                <a:latin typeface="微软雅黑" panose="020B0503020204020204" pitchFamily="34" charset="-122"/>
                <a:ea typeface="微软雅黑" panose="020B0503020204020204" pitchFamily="34" charset="-122"/>
              </a:rPr>
              <a:t>主题公园发展的总体规划需要考虑的因素（下）</a:t>
            </a:r>
          </a:p>
        </p:txBody>
      </p:sp>
      <p:sp>
        <p:nvSpPr>
          <p:cNvPr id="11" name="文本框 10"/>
          <p:cNvSpPr txBox="1"/>
          <p:nvPr/>
        </p:nvSpPr>
        <p:spPr>
          <a:xfrm>
            <a:off x="5087474" y="6371945"/>
            <a:ext cx="2035341"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a:t>
            </a:r>
            <a:r>
              <a:rPr lang="en-US" altLang="zh-CN" sz="1400" dirty="0">
                <a:latin typeface="微软雅黑" panose="020B0503020204020204" pitchFamily="34" charset="-122"/>
                <a:ea typeface="微软雅黑" panose="020B0503020204020204" pitchFamily="34" charset="-122"/>
              </a:rPr>
              <a:t>Hsu</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1997.</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39993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4. </a:t>
            </a:r>
            <a:r>
              <a:rPr lang="zh-CN" altLang="en-US" sz="2200" b="1" dirty="0">
                <a:latin typeface="微软雅黑" panose="020B0503020204020204" pitchFamily="34" charset="-122"/>
                <a:ea typeface="微软雅黑" panose="020B0503020204020204" pitchFamily="34" charset="-122"/>
              </a:rPr>
              <a:t>设计方案</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sp>
        <p:nvSpPr>
          <p:cNvPr id="20" name="文本框 19"/>
          <p:cNvSpPr txBox="1"/>
          <p:nvPr/>
        </p:nvSpPr>
        <p:spPr>
          <a:xfrm>
            <a:off x="1247594" y="1748078"/>
            <a:ext cx="9419089" cy="4247317"/>
          </a:xfrm>
          <a:prstGeom prst="rect">
            <a:avLst/>
          </a:prstGeom>
          <a:noFill/>
        </p:spPr>
        <p:txBody>
          <a:bodyPr wrap="square" rtlCol="0">
            <a:spAutoFit/>
          </a:bodyPr>
          <a:lstStyle/>
          <a:p>
            <a:pPr marL="342900"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主题公园的设计方案需要考虑一系列细节，这些细节是基于运营计划展开，并参照总体规划的要求落地。</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主题公园的规划者也必须考虑一系列游客不可见的后勤服务。</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l"/>
            </a:pPr>
            <a:r>
              <a:rPr lang="zh-CN" altLang="zh-CN" sz="2000" dirty="0">
                <a:latin typeface="微软雅黑" panose="020B0503020204020204" pitchFamily="34" charset="-122"/>
                <a:ea typeface="微软雅黑" panose="020B0503020204020204" pitchFamily="34" charset="-122"/>
              </a:rPr>
              <a:t>从目前全球主题公园的设计来看，主题公园一般会把游乐区和后勤区区分，把游客流动线与后勤动线区分开来。</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l"/>
            </a:pPr>
            <a:r>
              <a:rPr lang="zh-CN" altLang="zh-CN" sz="2000" dirty="0">
                <a:latin typeface="微软雅黑" panose="020B0503020204020204" pitchFamily="34" charset="-122"/>
                <a:ea typeface="微软雅黑" panose="020B0503020204020204" pitchFamily="34" charset="-122"/>
              </a:rPr>
              <a:t>从设计的角度，也要考虑主题公园未来的更新改造。不同主题公园设施的使用寿命也存在差异。</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l"/>
            </a:pPr>
            <a:r>
              <a:rPr lang="zh-CN" altLang="zh-CN" sz="2000" dirty="0">
                <a:latin typeface="微软雅黑" panose="020B0503020204020204" pitchFamily="34" charset="-122"/>
                <a:ea typeface="微软雅黑" panose="020B0503020204020204" pitchFamily="34" charset="-122"/>
              </a:rPr>
              <a:t>主题公园的具体设计方案还受到一系列因素的影响</a:t>
            </a:r>
            <a:r>
              <a:rPr lang="zh-CN" altLang="en-US" sz="2000" dirty="0">
                <a:latin typeface="微软雅黑" panose="020B0503020204020204" pitchFamily="34" charset="-122"/>
                <a:ea typeface="微软雅黑" panose="020B0503020204020204" pitchFamily="34" charset="-122"/>
              </a:rPr>
              <a:t>（项目投资和经费预算，投资者的决策和经营者的经验、企业文化和运营模式）。</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97768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5. </a:t>
            </a:r>
            <a:r>
              <a:rPr lang="zh-CN" altLang="en-US" sz="2200" b="1" dirty="0">
                <a:latin typeface="微软雅黑" panose="020B0503020204020204" pitchFamily="34" charset="-122"/>
                <a:ea typeface="微软雅黑" panose="020B0503020204020204" pitchFamily="34" charset="-122"/>
              </a:rPr>
              <a:t>开发项目管理</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sp>
        <p:nvSpPr>
          <p:cNvPr id="20" name="文本框 19"/>
          <p:cNvSpPr txBox="1"/>
          <p:nvPr/>
        </p:nvSpPr>
        <p:spPr>
          <a:xfrm>
            <a:off x="1247594" y="1748078"/>
            <a:ext cx="9419089" cy="4708981"/>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主题公园的开发管理是一项系统的综合项目管理，主要基于项目管理的三个主要方面： 成本、时间和质量进行综合协调。</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l"/>
            </a:pPr>
            <a:r>
              <a:rPr lang="zh-CN" altLang="zh-CN" sz="2000" dirty="0">
                <a:latin typeface="微软雅黑" panose="020B0503020204020204" pitchFamily="34" charset="-122"/>
                <a:ea typeface="微软雅黑" panose="020B0503020204020204" pitchFamily="34" charset="-122"/>
              </a:rPr>
              <a:t>人员和物资</a:t>
            </a:r>
            <a:r>
              <a:rPr lang="zh-CN" altLang="en-US" sz="2000" dirty="0">
                <a:latin typeface="微软雅黑" panose="020B0503020204020204" pitchFamily="34" charset="-122"/>
                <a:ea typeface="微软雅黑" panose="020B0503020204020204" pitchFamily="34" charset="-122"/>
              </a:rPr>
              <a:t>，是开发过程必须掌控的的资源，各种类型的人都参与到一个公园的开发过程中，并且也有各种各样的需要。</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l"/>
            </a:pPr>
            <a:r>
              <a:rPr lang="zh-CN" altLang="zh-CN" sz="2000" dirty="0">
                <a:latin typeface="微软雅黑" panose="020B0503020204020204" pitchFamily="34" charset="-122"/>
                <a:ea typeface="微软雅黑" panose="020B0503020204020204" pitchFamily="34" charset="-122"/>
              </a:rPr>
              <a:t>工作进度安排</a:t>
            </a:r>
            <a:r>
              <a:rPr lang="zh-CN" altLang="en-US" sz="2000" dirty="0">
                <a:latin typeface="微软雅黑" panose="020B0503020204020204" pitchFamily="34" charset="-122"/>
                <a:ea typeface="微软雅黑" panose="020B0503020204020204" pitchFamily="34" charset="-122"/>
              </a:rPr>
              <a:t>，工程延误将带来巨额的损失。例如，巴黎迪士尼乐园在建设的过程中就发生了延误，造成了高昂的额外支出。</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l"/>
            </a:pPr>
            <a:r>
              <a:rPr lang="zh-CN" altLang="zh-CN" sz="2000" dirty="0">
                <a:latin typeface="微软雅黑" panose="020B0503020204020204" pitchFamily="34" charset="-122"/>
                <a:ea typeface="微软雅黑" panose="020B0503020204020204" pitchFamily="34" charset="-122"/>
              </a:rPr>
              <a:t>质量控制系统必须被严格执行。要达到上述目标，聘请一个有经验的专业项目管理团队至关重要。这个团队必须应用科学的项目管理方法，特别是关键路径分析（</a:t>
            </a:r>
            <a:r>
              <a:rPr lang="en-US" altLang="zh-CN" sz="2000" dirty="0">
                <a:latin typeface="微软雅黑" panose="020B0503020204020204" pitchFamily="34" charset="-122"/>
                <a:ea typeface="微软雅黑" panose="020B0503020204020204" pitchFamily="34" charset="-122"/>
              </a:rPr>
              <a:t>CPA</a:t>
            </a:r>
            <a:r>
              <a:rPr lang="zh-CN" altLang="zh-CN" sz="2000" dirty="0">
                <a:latin typeface="微软雅黑" panose="020B0503020204020204" pitchFamily="34" charset="-122"/>
                <a:ea typeface="微软雅黑" panose="020B0503020204020204" pitchFamily="34" charset="-122"/>
              </a:rPr>
              <a:t>）和计划评审技术（</a:t>
            </a:r>
            <a:r>
              <a:rPr lang="en-US" altLang="zh-CN" sz="2000" dirty="0">
                <a:latin typeface="微软雅黑" panose="020B0503020204020204" pitchFamily="34" charset="-122"/>
                <a:ea typeface="微软雅黑" panose="020B0503020204020204" pitchFamily="34" charset="-122"/>
              </a:rPr>
              <a:t>PERT</a:t>
            </a:r>
            <a:r>
              <a:rPr lang="zh-CN" altLang="zh-CN" sz="2000" dirty="0">
                <a:latin typeface="微软雅黑" panose="020B0503020204020204" pitchFamily="34" charset="-122"/>
                <a:ea typeface="微软雅黑" panose="020B0503020204020204" pitchFamily="34" charset="-122"/>
              </a:rPr>
              <a:t>）等</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61317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1. </a:t>
            </a:r>
            <a:r>
              <a:rPr lang="zh-CN" altLang="en-US" sz="2200" b="1" dirty="0">
                <a:latin typeface="微软雅黑" panose="020B0503020204020204" pitchFamily="34" charset="-122"/>
                <a:ea typeface="微软雅黑" panose="020B0503020204020204" pitchFamily="34" charset="-122"/>
              </a:rPr>
              <a:t>城市发展与主题公园</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108972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5570756"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二、区域和城市规划中的主题公园</a:t>
            </a: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8587" y="1748078"/>
            <a:ext cx="4656223" cy="3772227"/>
          </a:xfrm>
          <a:prstGeom prst="rect">
            <a:avLst/>
          </a:prstGeom>
        </p:spPr>
      </p:pic>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8595" y="1748077"/>
            <a:ext cx="4508456" cy="3772227"/>
          </a:xfrm>
          <a:prstGeom prst="rect">
            <a:avLst/>
          </a:prstGeom>
        </p:spPr>
      </p:pic>
      <p:sp>
        <p:nvSpPr>
          <p:cNvPr id="19" name="文本框 18"/>
          <p:cNvSpPr txBox="1"/>
          <p:nvPr/>
        </p:nvSpPr>
        <p:spPr>
          <a:xfrm>
            <a:off x="3881760" y="5762088"/>
            <a:ext cx="4428481"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图</a:t>
            </a:r>
            <a:r>
              <a:rPr lang="en-US" altLang="zh-CN" dirty="0">
                <a:latin typeface="微软雅黑" panose="020B0503020204020204" pitchFamily="34" charset="-122"/>
                <a:ea typeface="微软雅黑" panose="020B0503020204020204" pitchFamily="34" charset="-122"/>
              </a:rPr>
              <a:t>13-1 </a:t>
            </a:r>
            <a:r>
              <a:rPr lang="zh-CN" altLang="en-US" dirty="0">
                <a:latin typeface="微软雅黑" panose="020B0503020204020204" pitchFamily="34" charset="-122"/>
                <a:ea typeface="微软雅黑" panose="020B0503020204020204" pitchFamily="34" charset="-122"/>
              </a:rPr>
              <a:t>美国加州迪士尼乐园土地利用变化</a:t>
            </a:r>
          </a:p>
        </p:txBody>
      </p:sp>
      <p:sp>
        <p:nvSpPr>
          <p:cNvPr id="21" name="文本框 20"/>
          <p:cNvSpPr txBox="1"/>
          <p:nvPr/>
        </p:nvSpPr>
        <p:spPr>
          <a:xfrm>
            <a:off x="4995258" y="6065973"/>
            <a:ext cx="2201484"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a:t>
            </a:r>
            <a:r>
              <a:rPr lang="en-US" altLang="zh-CN" sz="1400" dirty="0">
                <a:latin typeface="微软雅黑" panose="020B0503020204020204" pitchFamily="34" charset="-122"/>
                <a:ea typeface="微软雅黑" panose="020B0503020204020204" pitchFamily="34" charset="-122"/>
              </a:rPr>
              <a:t>Walsh</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1992</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50652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0" name="文本框 9"/>
          <p:cNvSpPr txBox="1"/>
          <p:nvPr/>
        </p:nvSpPr>
        <p:spPr>
          <a:xfrm>
            <a:off x="3621750" y="1264296"/>
            <a:ext cx="4948499"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13-5  </a:t>
            </a:r>
            <a:r>
              <a:rPr lang="zh-CN" altLang="en-US" dirty="0">
                <a:latin typeface="微软雅黑" panose="020B0503020204020204" pitchFamily="34" charset="-122"/>
                <a:ea typeface="微软雅黑" panose="020B0503020204020204" pitchFamily="34" charset="-122"/>
              </a:rPr>
              <a:t>安纳海姆迪士尼乐园度假区酒店一览表</a:t>
            </a:r>
          </a:p>
        </p:txBody>
      </p:sp>
      <p:graphicFrame>
        <p:nvGraphicFramePr>
          <p:cNvPr id="12" name="表格 11"/>
          <p:cNvGraphicFramePr>
            <a:graphicFrameLocks noGrp="1"/>
          </p:cNvGraphicFramePr>
          <p:nvPr>
            <p:extLst>
              <p:ext uri="{D42A27DB-BD31-4B8C-83A1-F6EECF244321}">
                <p14:modId xmlns:p14="http://schemas.microsoft.com/office/powerpoint/2010/main" val="2706354527"/>
              </p:ext>
            </p:extLst>
          </p:nvPr>
        </p:nvGraphicFramePr>
        <p:xfrm>
          <a:off x="1999488" y="1849528"/>
          <a:ext cx="8193024" cy="2913650"/>
        </p:xfrm>
        <a:graphic>
          <a:graphicData uri="http://schemas.openxmlformats.org/drawingml/2006/table">
            <a:tbl>
              <a:tblPr firstRow="1" firstCol="1" bandRow="1">
                <a:tableStyleId>{C083E6E3-FA7D-4D7B-A595-EF9225AFEA82}</a:tableStyleId>
              </a:tblPr>
              <a:tblGrid>
                <a:gridCol w="4089957">
                  <a:extLst>
                    <a:ext uri="{9D8B030D-6E8A-4147-A177-3AD203B41FA5}">
                      <a16:colId xmlns:a16="http://schemas.microsoft.com/office/drawing/2014/main" val="20000"/>
                    </a:ext>
                  </a:extLst>
                </a:gridCol>
                <a:gridCol w="2459546">
                  <a:extLst>
                    <a:ext uri="{9D8B030D-6E8A-4147-A177-3AD203B41FA5}">
                      <a16:colId xmlns:a16="http://schemas.microsoft.com/office/drawing/2014/main" val="20001"/>
                    </a:ext>
                  </a:extLst>
                </a:gridCol>
                <a:gridCol w="1643521">
                  <a:extLst>
                    <a:ext uri="{9D8B030D-6E8A-4147-A177-3AD203B41FA5}">
                      <a16:colId xmlns:a16="http://schemas.microsoft.com/office/drawing/2014/main" val="20002"/>
                    </a:ext>
                  </a:extLst>
                </a:gridCol>
              </a:tblGrid>
              <a:tr h="582730">
                <a:tc>
                  <a:txBody>
                    <a:bodyPr/>
                    <a:lstStyle/>
                    <a:p>
                      <a:pPr algn="just">
                        <a:spcAft>
                          <a:spcPts val="0"/>
                        </a:spcAft>
                      </a:pPr>
                      <a:r>
                        <a:rPr lang="zh-CN" sz="1600" kern="100" dirty="0">
                          <a:effectLst/>
                        </a:rPr>
                        <a:t>酒店名称</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zh-CN" sz="1600" kern="100">
                          <a:effectLst/>
                        </a:rPr>
                        <a:t>开业时间</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zh-CN" sz="1600" kern="100" dirty="0">
                          <a:effectLst/>
                        </a:rPr>
                        <a:t>房间数</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82730">
                <a:tc>
                  <a:txBody>
                    <a:bodyPr/>
                    <a:lstStyle/>
                    <a:p>
                      <a:pPr algn="just">
                        <a:spcAft>
                          <a:spcPts val="0"/>
                        </a:spcAft>
                      </a:pPr>
                      <a:r>
                        <a:rPr lang="zh-CN" sz="1600" kern="100">
                          <a:effectLst/>
                        </a:rPr>
                        <a:t>迪斯尼乐园酒店</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a:effectLst/>
                        </a:rPr>
                        <a:t>1998</a:t>
                      </a:r>
                      <a:r>
                        <a:rPr lang="zh-CN" sz="1600" kern="100">
                          <a:effectLst/>
                        </a:rPr>
                        <a:t>年</a:t>
                      </a:r>
                      <a:r>
                        <a:rPr lang="en-US" sz="1600" kern="100">
                          <a:effectLst/>
                        </a:rPr>
                        <a:t>1</a:t>
                      </a:r>
                      <a:r>
                        <a:rPr lang="zh-CN" sz="1600" kern="100">
                          <a:effectLst/>
                        </a:rPr>
                        <a:t>月</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a:effectLst/>
                        </a:rPr>
                        <a:t>990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582730">
                <a:tc>
                  <a:txBody>
                    <a:bodyPr/>
                    <a:lstStyle/>
                    <a:p>
                      <a:pPr algn="just">
                        <a:spcAft>
                          <a:spcPts val="0"/>
                        </a:spcAft>
                      </a:pPr>
                      <a:r>
                        <a:rPr lang="zh-CN" sz="1600" kern="100" dirty="0">
                          <a:effectLst/>
                        </a:rPr>
                        <a:t>迪斯尼天堂码头酒店</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a:effectLst/>
                        </a:rPr>
                        <a:t>1995</a:t>
                      </a:r>
                      <a:r>
                        <a:rPr lang="zh-CN" sz="1600" kern="100">
                          <a:effectLst/>
                        </a:rPr>
                        <a:t>年</a:t>
                      </a:r>
                      <a:r>
                        <a:rPr lang="en-US" sz="1600" kern="100">
                          <a:effectLst/>
                        </a:rPr>
                        <a:t>12</a:t>
                      </a:r>
                      <a:r>
                        <a:rPr lang="zh-CN" sz="1600" kern="100">
                          <a:effectLst/>
                        </a:rPr>
                        <a:t>月</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a:effectLst/>
                        </a:rPr>
                        <a:t>502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582730">
                <a:tc>
                  <a:txBody>
                    <a:bodyPr/>
                    <a:lstStyle/>
                    <a:p>
                      <a:pPr algn="just">
                        <a:spcAft>
                          <a:spcPts val="0"/>
                        </a:spcAft>
                      </a:pPr>
                      <a:r>
                        <a:rPr lang="zh-CN" sz="1600" kern="100">
                          <a:effectLst/>
                        </a:rPr>
                        <a:t>迪斯尼大加州人酒店</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a:effectLst/>
                        </a:rPr>
                        <a:t>2001</a:t>
                      </a:r>
                      <a:r>
                        <a:rPr lang="zh-CN" sz="1600" kern="100">
                          <a:effectLst/>
                        </a:rPr>
                        <a:t>年</a:t>
                      </a:r>
                      <a:r>
                        <a:rPr lang="en-US" sz="1600" kern="100">
                          <a:effectLst/>
                        </a:rPr>
                        <a:t>3</a:t>
                      </a:r>
                      <a:r>
                        <a:rPr lang="zh-CN" sz="1600" kern="100">
                          <a:effectLst/>
                        </a:rPr>
                        <a:t>月</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a:effectLst/>
                        </a:rPr>
                        <a:t>750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582730">
                <a:tc>
                  <a:txBody>
                    <a:bodyPr/>
                    <a:lstStyle/>
                    <a:p>
                      <a:pPr algn="just">
                        <a:spcAft>
                          <a:spcPts val="0"/>
                        </a:spcAft>
                      </a:pPr>
                      <a:r>
                        <a:rPr lang="zh-CN" sz="1600" kern="100">
                          <a:effectLst/>
                        </a:rPr>
                        <a:t>总计</a:t>
                      </a:r>
                      <a:endParaRPr lang="zh-CN" sz="1600" b="1"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a:effectLst/>
                        </a:rPr>
                        <a:t> </a:t>
                      </a:r>
                      <a:endParaRPr lang="zh-CN" sz="1600" b="1"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just">
                        <a:spcAft>
                          <a:spcPts val="0"/>
                        </a:spcAft>
                      </a:pPr>
                      <a:r>
                        <a:rPr lang="en-US" sz="1600" kern="100" dirty="0">
                          <a:effectLst/>
                        </a:rPr>
                        <a:t>2,242</a:t>
                      </a:r>
                      <a:endPar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5011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0" name="文本框 19"/>
          <p:cNvSpPr txBox="1"/>
          <p:nvPr/>
        </p:nvSpPr>
        <p:spPr>
          <a:xfrm>
            <a:off x="1386456" y="461264"/>
            <a:ext cx="9419089" cy="5724644"/>
          </a:xfrm>
          <a:prstGeom prst="rect">
            <a:avLst/>
          </a:prstGeom>
          <a:noFill/>
        </p:spPr>
        <p:txBody>
          <a:bodyPr wrap="square" rtlCol="0">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案例分析</a:t>
            </a:r>
            <a:endParaRPr lang="en-US" altLang="zh-CN" sz="2000" b="1" dirty="0">
              <a:latin typeface="微软雅黑" panose="020B0503020204020204" pitchFamily="34" charset="-122"/>
              <a:ea typeface="微软雅黑" panose="020B0503020204020204" pitchFamily="34" charset="-122"/>
            </a:endParaRPr>
          </a:p>
          <a:p>
            <a:pPr algn="ctr">
              <a:lnSpc>
                <a:spcPct val="150000"/>
              </a:lnSpc>
            </a:pPr>
            <a:r>
              <a:rPr lang="zh-CN" altLang="en-US" sz="1400" dirty="0">
                <a:latin typeface="微软雅黑" panose="020B0503020204020204" pitchFamily="34" charset="-122"/>
                <a:ea typeface="微软雅黑" panose="020B0503020204020204" pitchFamily="34" charset="-122"/>
              </a:rPr>
              <a:t>美国坦帕布希乐园的尴尬</a:t>
            </a:r>
          </a:p>
          <a:p>
            <a:pPr>
              <a:lnSpc>
                <a:spcPct val="150000"/>
              </a:lnSpc>
            </a:pPr>
            <a:r>
              <a:rPr lang="zh-CN" altLang="en-US" sz="1400" dirty="0">
                <a:latin typeface="微软雅黑" panose="020B0503020204020204" pitchFamily="34" charset="-122"/>
                <a:ea typeface="微软雅黑" panose="020B0503020204020204" pitchFamily="34" charset="-122"/>
              </a:rPr>
              <a:t>       佛罗里达州的坦帕的布希乐园是一个被大企业及政府相关部门管理的中型主题公园。乐园位置距奥兰多刚好超过</a:t>
            </a:r>
            <a:r>
              <a:rPr lang="en-US" altLang="zh-CN" sz="1400" dirty="0">
                <a:latin typeface="微软雅黑" panose="020B0503020204020204" pitchFamily="34" charset="-122"/>
                <a:ea typeface="微软雅黑" panose="020B0503020204020204" pitchFamily="34" charset="-122"/>
              </a:rPr>
              <a:t>100</a:t>
            </a:r>
            <a:r>
              <a:rPr lang="zh-CN" altLang="en-US" sz="1400" dirty="0">
                <a:latin typeface="微软雅黑" panose="020B0503020204020204" pitchFamily="34" charset="-122"/>
                <a:ea typeface="微软雅黑" panose="020B0503020204020204" pitchFamily="34" charset="-122"/>
              </a:rPr>
              <a:t>千米，占地</a:t>
            </a:r>
            <a:r>
              <a:rPr lang="en-US" altLang="zh-CN" sz="1400" dirty="0">
                <a:latin typeface="微软雅黑" panose="020B0503020204020204" pitchFamily="34" charset="-122"/>
                <a:ea typeface="微软雅黑" panose="020B0503020204020204" pitchFamily="34" charset="-122"/>
              </a:rPr>
              <a:t>135</a:t>
            </a:r>
            <a:r>
              <a:rPr lang="zh-CN" altLang="en-US" sz="1400" dirty="0">
                <a:latin typeface="微软雅黑" panose="020B0503020204020204" pitchFamily="34" charset="-122"/>
                <a:ea typeface="微软雅黑" panose="020B0503020204020204" pitchFamily="34" charset="-122"/>
              </a:rPr>
              <a:t>公顷，水域面积达</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公顷，每年都会吸引</a:t>
            </a:r>
            <a:r>
              <a:rPr lang="en-US" altLang="zh-CN" sz="1400" dirty="0">
                <a:latin typeface="微软雅黑" panose="020B0503020204020204" pitchFamily="34" charset="-122"/>
                <a:ea typeface="微软雅黑" panose="020B0503020204020204" pitchFamily="34" charset="-122"/>
              </a:rPr>
              <a:t>400</a:t>
            </a:r>
            <a:r>
              <a:rPr lang="zh-CN" altLang="en-US" sz="1400" dirty="0">
                <a:latin typeface="微软雅黑" panose="020B0503020204020204" pitchFamily="34" charset="-122"/>
                <a:ea typeface="微软雅黑" panose="020B0503020204020204" pitchFamily="34" charset="-122"/>
              </a:rPr>
              <a:t>万左右的游客到此参观。在旺季，乐园可提供</a:t>
            </a:r>
            <a:r>
              <a:rPr lang="en-US" altLang="zh-CN" sz="1400" dirty="0">
                <a:latin typeface="微软雅黑" panose="020B0503020204020204" pitchFamily="34" charset="-122"/>
                <a:ea typeface="微软雅黑" panose="020B0503020204020204" pitchFamily="34" charset="-122"/>
              </a:rPr>
              <a:t>3500</a:t>
            </a:r>
            <a:r>
              <a:rPr lang="zh-CN" altLang="en-US" sz="1400" dirty="0">
                <a:latin typeface="微软雅黑" panose="020B0503020204020204" pitchFamily="34" charset="-122"/>
                <a:ea typeface="微软雅黑" panose="020B0503020204020204" pitchFamily="34" charset="-122"/>
              </a:rPr>
              <a:t>个工作岗位，其中</a:t>
            </a:r>
            <a:r>
              <a:rPr lang="en-US" altLang="zh-CN" sz="1400" dirty="0">
                <a:latin typeface="微软雅黑" panose="020B0503020204020204" pitchFamily="34" charset="-122"/>
                <a:ea typeface="微软雅黑" panose="020B0503020204020204" pitchFamily="34" charset="-122"/>
              </a:rPr>
              <a:t>200</a:t>
            </a:r>
            <a:r>
              <a:rPr lang="zh-CN" altLang="en-US" sz="1400" dirty="0">
                <a:latin typeface="微软雅黑" panose="020B0503020204020204" pitchFamily="34" charset="-122"/>
                <a:ea typeface="微软雅黑" panose="020B0503020204020204" pitchFamily="34" charset="-122"/>
              </a:rPr>
              <a:t>多个岗位是固定岗位，其余为季节性临时岗位。在管理方面，尽管布希乐园不断在其周围收购土地，为其在</a:t>
            </a:r>
            <a:r>
              <a:rPr lang="en-US" altLang="zh-CN" sz="1400" dirty="0">
                <a:latin typeface="微软雅黑" panose="020B0503020204020204" pitchFamily="34" charset="-122"/>
                <a:ea typeface="微软雅黑" panose="020B0503020204020204" pitchFamily="34" charset="-122"/>
              </a:rPr>
              <a:t>10~20</a:t>
            </a:r>
            <a:r>
              <a:rPr lang="zh-CN" altLang="en-US" sz="1400" dirty="0">
                <a:latin typeface="微软雅黑" panose="020B0503020204020204" pitchFamily="34" charset="-122"/>
                <a:ea typeface="微软雅黑" panose="020B0503020204020204" pitchFamily="34" charset="-122"/>
              </a:rPr>
              <a:t>年内的潜在的规模扩张与产品多样化做准备。然而，乐园事实上并没有具体的行动，也没有具体的发展。另一方面，乐园带来的经济活动收益也没有超越坐落在通往北美城镇主干道的交通要点上的名牌酒店，商店和餐饮店，这些商业设施主要依赖公园周围林荫大道的良好环境。</a:t>
            </a:r>
          </a:p>
          <a:p>
            <a:pPr>
              <a:lnSpc>
                <a:spcPct val="150000"/>
              </a:lnSpc>
            </a:pPr>
            <a:r>
              <a:rPr lang="zh-CN" altLang="en-US" sz="1400" dirty="0">
                <a:latin typeface="微软雅黑" panose="020B0503020204020204" pitchFamily="34" charset="-122"/>
                <a:ea typeface="微软雅黑" panose="020B0503020204020204" pitchFamily="34" charset="-122"/>
              </a:rPr>
              <a:t>       布希乐园对城市社会经济的影响低于预期，尽管它已经吸引超过</a:t>
            </a:r>
            <a:r>
              <a:rPr lang="en-US" altLang="zh-CN" sz="1400" dirty="0">
                <a:latin typeface="微软雅黑" panose="020B0503020204020204" pitchFamily="34" charset="-122"/>
                <a:ea typeface="微软雅黑" panose="020B0503020204020204" pitchFamily="34" charset="-122"/>
              </a:rPr>
              <a:t>400</a:t>
            </a:r>
            <a:r>
              <a:rPr lang="zh-CN" altLang="en-US" sz="1400" dirty="0">
                <a:latin typeface="微软雅黑" panose="020B0503020204020204" pitchFamily="34" charset="-122"/>
                <a:ea typeface="微软雅黑" panose="020B0503020204020204" pitchFamily="34" charset="-122"/>
              </a:rPr>
              <a:t>万人次左右的游客。其中，最重要的原因是负责管理乐园的公司是一家主要生产啤酒的企业，主题公园仅仅是它的副业。这家公司没有像迪斯尼集团或环球影城集团一样抱有扩张主题公园产业的强烈愿望和计划。从政府的角度，他们开发乐园的动机也并不是发展旅游和休闲产业，而是借此希望对城市环境和形象起到一定的改善作用。因此，在坦帕，布希乐园是一个“好邻居”，能够为青少年和年轻人提供一份工作，但绝对不是城市发展的重要引擎。从这个意义上说，布希乐园同麦当劳、肯德基和大型医院或运动场一样，只是城市的基本配套。因此，布希乐园不可能发展成为目的地级的主题公园。本地游客占到游客的三分之一，而来自两小时车程外的游客不到五分之一。这些游客到坦帕并不完全是为了公园，主要是其他原因，顺带游玩的布希乐园。综合而言，在坦帕布希乐园的例子可知，如果企业和城市政府对公园在城市和区域中的定位较低，即使公园能够良好运营，它对区域和城市社会经济的影响也不会打，对企业自身的发展也不如预想的那么高。</a:t>
            </a:r>
          </a:p>
        </p:txBody>
      </p:sp>
    </p:spTree>
    <p:extLst>
      <p:ext uri="{BB962C8B-B14F-4D97-AF65-F5344CB8AC3E}">
        <p14:creationId xmlns:p14="http://schemas.microsoft.com/office/powerpoint/2010/main" val="39535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2. </a:t>
            </a:r>
            <a:r>
              <a:rPr lang="zh-CN" altLang="en-US" sz="2200" b="1" dirty="0">
                <a:latin typeface="微软雅黑" panose="020B0503020204020204" pitchFamily="34" charset="-122"/>
                <a:ea typeface="微软雅黑" panose="020B0503020204020204" pitchFamily="34" charset="-122"/>
              </a:rPr>
              <a:t>主题公园与迪士尼化</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1150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5570756"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二、区域和城市规划中的主题公园</a:t>
            </a:r>
          </a:p>
        </p:txBody>
      </p:sp>
      <p:sp>
        <p:nvSpPr>
          <p:cNvPr id="19" name="文本框 18"/>
          <p:cNvSpPr txBox="1"/>
          <p:nvPr/>
        </p:nvSpPr>
        <p:spPr>
          <a:xfrm>
            <a:off x="1247594" y="1748078"/>
            <a:ext cx="9419089" cy="4708981"/>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西方学者将迪士尼空间生产的逻辑用于理解城市空间的重构，认为现代大都市越发象主题公园，即迪士尼化（梁增贤，</a:t>
            </a:r>
            <a:r>
              <a:rPr lang="en-US" altLang="zh-CN" sz="2000" dirty="0">
                <a:latin typeface="微软雅黑" panose="020B0503020204020204" pitchFamily="34" charset="-122"/>
                <a:ea typeface="微软雅黑" panose="020B0503020204020204" pitchFamily="34" charset="-122"/>
              </a:rPr>
              <a:t>2012</a:t>
            </a:r>
            <a:r>
              <a:rPr lang="zh-CN" altLang="en-US" sz="2000" dirty="0">
                <a:latin typeface="微软雅黑" panose="020B0503020204020204" pitchFamily="34" charset="-122"/>
                <a:ea typeface="微软雅黑" panose="020B0503020204020204" pitchFamily="34" charset="-122"/>
              </a:rPr>
              <a:t>）。迪士尼化来源于迪士尼式和麦当劳化（</a:t>
            </a:r>
            <a:r>
              <a:rPr lang="en-US" altLang="zh-CN" sz="2000" dirty="0">
                <a:latin typeface="微软雅黑" panose="020B0503020204020204" pitchFamily="34" charset="-122"/>
                <a:ea typeface="微软雅黑" panose="020B0503020204020204" pitchFamily="34" charset="-122"/>
              </a:rPr>
              <a:t>McDonaldization</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迪士尼式是指采用单一的审美，智力或者道德标准使事物复杂化、引发人们思考的表现形式（</a:t>
            </a:r>
            <a:r>
              <a:rPr lang="en-US" altLang="zh-CN" sz="2000" dirty="0">
                <a:latin typeface="微软雅黑" panose="020B0503020204020204" pitchFamily="34" charset="-122"/>
                <a:ea typeface="微软雅黑" panose="020B0503020204020204" pitchFamily="34" charset="-122"/>
              </a:rPr>
              <a:t>Klugman</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1995</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迪士尼式的文化表现形式被广泛应用到城市规划，产生迪士尼式的城市，体现为</a:t>
            </a:r>
            <a:r>
              <a:rPr lang="en-US" altLang="zh-CN" sz="2000" dirty="0">
                <a:latin typeface="微软雅黑" panose="020B0503020204020204" pitchFamily="34" charset="-122"/>
                <a:ea typeface="微软雅黑" panose="020B0503020204020204" pitchFamily="34" charset="-122"/>
              </a:rPr>
              <a:t>3</a:t>
            </a:r>
            <a:r>
              <a:rPr lang="zh-CN" altLang="en-US" sz="2000" dirty="0">
                <a:latin typeface="微软雅黑" panose="020B0503020204020204" pitchFamily="34" charset="-122"/>
                <a:ea typeface="微软雅黑" panose="020B0503020204020204" pitchFamily="34" charset="-122"/>
              </a:rPr>
              <a:t>个特点：</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由全能的强力组织控制社会秩序；</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生产与消费之间的界限模糊；</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消费导向。</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5406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noChangeArrowheads="1"/>
          </p:cNvSpPr>
          <p:nvPr/>
        </p:nvSpPr>
        <p:spPr>
          <a:xfrm>
            <a:off x="741365" y="-73985"/>
            <a:ext cx="5912536" cy="1143000"/>
          </a:xfrm>
          <a:prstGeom prst="rect">
            <a:avLst/>
          </a:prstGeom>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dirty="0">
                <a:latin typeface="Times New Roman" panose="02020603050405020304" pitchFamily="18" charset="0"/>
                <a:ea typeface="微软雅黑" panose="020B0503020204020204" pitchFamily="34" charset="-122"/>
                <a:cs typeface="Times New Roman" panose="02020603050405020304" pitchFamily="18" charset="0"/>
                <a:sym typeface="Arial Unicode MS" panose="020B0604020202020204" pitchFamily="34" charset="-122"/>
              </a:rPr>
              <a:t>目标</a:t>
            </a:r>
            <a:endParaRPr lang="zh-CN" altLang="zh-CN" sz="3200" b="1" dirty="0">
              <a:latin typeface="Times New Roman" panose="02020603050405020304" pitchFamily="18" charset="0"/>
              <a:ea typeface="微软雅黑" panose="020B0503020204020204" pitchFamily="34" charset="-122"/>
              <a:cs typeface="Times New Roman" panose="02020603050405020304" pitchFamily="18" charset="0"/>
              <a:sym typeface="Arial Unicode MS" panose="020B0604020202020204" pitchFamily="34" charset="-122"/>
            </a:endParaRPr>
          </a:p>
        </p:txBody>
      </p:sp>
      <p:grpSp>
        <p:nvGrpSpPr>
          <p:cNvPr id="5" name="组合 96"/>
          <p:cNvGrpSpPr>
            <a:grpSpLocks/>
          </p:cNvGrpSpPr>
          <p:nvPr/>
        </p:nvGrpSpPr>
        <p:grpSpPr bwMode="auto">
          <a:xfrm>
            <a:off x="1306025" y="1701055"/>
            <a:ext cx="444500" cy="449263"/>
            <a:chOff x="2944759" y="497532"/>
            <a:chExt cx="657188" cy="663945"/>
          </a:xfrm>
        </p:grpSpPr>
        <p:sp>
          <p:nvSpPr>
            <p:cNvPr id="6" name="矩形 5"/>
            <p:cNvSpPr/>
            <p:nvPr/>
          </p:nvSpPr>
          <p:spPr>
            <a:xfrm>
              <a:off x="3026907" y="584338"/>
              <a:ext cx="575040" cy="577139"/>
            </a:xfrm>
            <a:prstGeom prst="rect">
              <a:avLst/>
            </a:prstGeom>
            <a:solidFill>
              <a:schemeClr val="tx1">
                <a:alpha val="25000"/>
              </a:schemeClr>
            </a:solidFill>
            <a:ln w="25400" cap="flat" cmpd="sng" algn="ctr">
              <a:noFill/>
              <a:prstDash val="solid"/>
            </a:ln>
            <a:effectLst/>
          </p:spPr>
          <p:txBody>
            <a:bodyPr anchor="ctr"/>
            <a:lstStyle/>
            <a:p>
              <a:pPr algn="ctr" eaLnBrk="1" fontAlgn="auto" hangingPunct="1">
                <a:spcBef>
                  <a:spcPts val="0"/>
                </a:spcBef>
                <a:spcAft>
                  <a:spcPts val="0"/>
                </a:spcAft>
                <a:defRPr/>
              </a:pPr>
              <a:endParaRPr lang="zh-CN" altLang="en-US" sz="2000" b="1" kern="0" dirty="0">
                <a:solidFill>
                  <a:prstClr val="white"/>
                </a:solidFill>
                <a:latin typeface="微软雅黑"/>
                <a:ea typeface="微软雅黑"/>
              </a:endParaRPr>
            </a:p>
          </p:txBody>
        </p:sp>
        <p:sp>
          <p:nvSpPr>
            <p:cNvPr id="7" name="矩形 6"/>
            <p:cNvSpPr/>
            <p:nvPr/>
          </p:nvSpPr>
          <p:spPr>
            <a:xfrm>
              <a:off x="2944759" y="497532"/>
              <a:ext cx="575039" cy="577139"/>
            </a:xfrm>
            <a:prstGeom prst="rect">
              <a:avLst/>
            </a:prstGeom>
            <a:solidFill>
              <a:srgbClr val="FFC000"/>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sz="2000" b="1" kern="0" dirty="0">
                  <a:solidFill>
                    <a:prstClr val="white"/>
                  </a:solidFill>
                  <a:latin typeface="微软雅黑"/>
                  <a:ea typeface="微软雅黑"/>
                </a:rPr>
                <a:t>1</a:t>
              </a:r>
              <a:endParaRPr lang="zh-CN" altLang="en-US" sz="2000" b="1" kern="0" dirty="0">
                <a:solidFill>
                  <a:prstClr val="white"/>
                </a:solidFill>
                <a:latin typeface="微软雅黑"/>
                <a:ea typeface="微软雅黑"/>
              </a:endParaRPr>
            </a:p>
          </p:txBody>
        </p:sp>
      </p:grpSp>
      <p:grpSp>
        <p:nvGrpSpPr>
          <p:cNvPr id="8" name="组合 96"/>
          <p:cNvGrpSpPr>
            <a:grpSpLocks/>
          </p:cNvGrpSpPr>
          <p:nvPr/>
        </p:nvGrpSpPr>
        <p:grpSpPr bwMode="auto">
          <a:xfrm>
            <a:off x="1306025" y="2863744"/>
            <a:ext cx="444500" cy="449263"/>
            <a:chOff x="2944759" y="497532"/>
            <a:chExt cx="657188" cy="663945"/>
          </a:xfrm>
        </p:grpSpPr>
        <p:sp>
          <p:nvSpPr>
            <p:cNvPr id="9" name="矩形 8"/>
            <p:cNvSpPr/>
            <p:nvPr/>
          </p:nvSpPr>
          <p:spPr>
            <a:xfrm>
              <a:off x="3026907" y="584338"/>
              <a:ext cx="575040" cy="577139"/>
            </a:xfrm>
            <a:prstGeom prst="rect">
              <a:avLst/>
            </a:prstGeom>
            <a:solidFill>
              <a:schemeClr val="tx1">
                <a:alpha val="25000"/>
              </a:schemeClr>
            </a:solidFill>
            <a:ln w="25400" cap="flat" cmpd="sng" algn="ctr">
              <a:noFill/>
              <a:prstDash val="solid"/>
            </a:ln>
            <a:effectLst/>
          </p:spPr>
          <p:txBody>
            <a:bodyPr anchor="ctr"/>
            <a:lstStyle/>
            <a:p>
              <a:pPr algn="ctr" eaLnBrk="1" fontAlgn="auto" hangingPunct="1">
                <a:spcBef>
                  <a:spcPts val="0"/>
                </a:spcBef>
                <a:spcAft>
                  <a:spcPts val="0"/>
                </a:spcAft>
                <a:defRPr/>
              </a:pPr>
              <a:endParaRPr lang="zh-CN" altLang="en-US" sz="2000" b="1" kern="0" dirty="0">
                <a:solidFill>
                  <a:prstClr val="white"/>
                </a:solidFill>
                <a:latin typeface="微软雅黑"/>
                <a:ea typeface="微软雅黑"/>
              </a:endParaRPr>
            </a:p>
          </p:txBody>
        </p:sp>
        <p:sp>
          <p:nvSpPr>
            <p:cNvPr id="10" name="矩形 9"/>
            <p:cNvSpPr/>
            <p:nvPr/>
          </p:nvSpPr>
          <p:spPr>
            <a:xfrm>
              <a:off x="2944759" y="497532"/>
              <a:ext cx="575039" cy="577139"/>
            </a:xfrm>
            <a:prstGeom prst="rect">
              <a:avLst/>
            </a:prstGeom>
            <a:solidFill>
              <a:srgbClr val="FFC000"/>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sz="2000" b="1" kern="0" dirty="0">
                  <a:solidFill>
                    <a:prstClr val="white"/>
                  </a:solidFill>
                  <a:latin typeface="微软雅黑"/>
                  <a:ea typeface="微软雅黑"/>
                </a:rPr>
                <a:t>2</a:t>
              </a:r>
              <a:endParaRPr lang="zh-CN" altLang="en-US" sz="2000" b="1" kern="0" dirty="0">
                <a:solidFill>
                  <a:prstClr val="white"/>
                </a:solidFill>
                <a:latin typeface="微软雅黑"/>
                <a:ea typeface="微软雅黑"/>
              </a:endParaRPr>
            </a:p>
          </p:txBody>
        </p:sp>
      </p:grpSp>
      <p:grpSp>
        <p:nvGrpSpPr>
          <p:cNvPr id="11" name="组合 96"/>
          <p:cNvGrpSpPr>
            <a:grpSpLocks/>
          </p:cNvGrpSpPr>
          <p:nvPr/>
        </p:nvGrpSpPr>
        <p:grpSpPr bwMode="auto">
          <a:xfrm>
            <a:off x="1306025" y="4085171"/>
            <a:ext cx="444500" cy="449263"/>
            <a:chOff x="2944759" y="497532"/>
            <a:chExt cx="657188" cy="663945"/>
          </a:xfrm>
        </p:grpSpPr>
        <p:sp>
          <p:nvSpPr>
            <p:cNvPr id="12" name="矩形 11"/>
            <p:cNvSpPr/>
            <p:nvPr/>
          </p:nvSpPr>
          <p:spPr>
            <a:xfrm>
              <a:off x="3026907" y="584338"/>
              <a:ext cx="575040" cy="577139"/>
            </a:xfrm>
            <a:prstGeom prst="rect">
              <a:avLst/>
            </a:prstGeom>
            <a:solidFill>
              <a:schemeClr val="tx1">
                <a:alpha val="25000"/>
              </a:schemeClr>
            </a:solidFill>
            <a:ln w="25400" cap="flat" cmpd="sng" algn="ctr">
              <a:noFill/>
              <a:prstDash val="solid"/>
            </a:ln>
            <a:effectLst/>
          </p:spPr>
          <p:txBody>
            <a:bodyPr anchor="ctr"/>
            <a:lstStyle/>
            <a:p>
              <a:pPr algn="ctr" eaLnBrk="1" fontAlgn="auto" hangingPunct="1">
                <a:spcBef>
                  <a:spcPts val="0"/>
                </a:spcBef>
                <a:spcAft>
                  <a:spcPts val="0"/>
                </a:spcAft>
                <a:defRPr/>
              </a:pPr>
              <a:endParaRPr lang="zh-CN" altLang="en-US" sz="2000" b="1" kern="0" dirty="0">
                <a:solidFill>
                  <a:prstClr val="white"/>
                </a:solidFill>
                <a:latin typeface="微软雅黑"/>
                <a:ea typeface="微软雅黑"/>
              </a:endParaRPr>
            </a:p>
          </p:txBody>
        </p:sp>
        <p:sp>
          <p:nvSpPr>
            <p:cNvPr id="13" name="矩形 12"/>
            <p:cNvSpPr/>
            <p:nvPr/>
          </p:nvSpPr>
          <p:spPr>
            <a:xfrm>
              <a:off x="2944759" y="497532"/>
              <a:ext cx="575039" cy="577139"/>
            </a:xfrm>
            <a:prstGeom prst="rect">
              <a:avLst/>
            </a:prstGeom>
            <a:solidFill>
              <a:srgbClr val="FFC000"/>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sz="2000" b="1" kern="0" dirty="0">
                  <a:solidFill>
                    <a:prstClr val="white"/>
                  </a:solidFill>
                  <a:latin typeface="微软雅黑"/>
                  <a:ea typeface="微软雅黑"/>
                </a:rPr>
                <a:t>3</a:t>
              </a:r>
              <a:endParaRPr lang="zh-CN" altLang="en-US" sz="2000" b="1" kern="0" dirty="0">
                <a:solidFill>
                  <a:prstClr val="white"/>
                </a:solidFill>
                <a:latin typeface="微软雅黑"/>
                <a:ea typeface="微软雅黑"/>
              </a:endParaRPr>
            </a:p>
          </p:txBody>
        </p:sp>
      </p:grpSp>
      <p:grpSp>
        <p:nvGrpSpPr>
          <p:cNvPr id="14" name="组合 96"/>
          <p:cNvGrpSpPr>
            <a:grpSpLocks/>
          </p:cNvGrpSpPr>
          <p:nvPr/>
        </p:nvGrpSpPr>
        <p:grpSpPr bwMode="auto">
          <a:xfrm>
            <a:off x="1306025" y="5306598"/>
            <a:ext cx="444500" cy="449263"/>
            <a:chOff x="2944759" y="497532"/>
            <a:chExt cx="657188" cy="663945"/>
          </a:xfrm>
        </p:grpSpPr>
        <p:sp>
          <p:nvSpPr>
            <p:cNvPr id="15" name="矩形 14"/>
            <p:cNvSpPr/>
            <p:nvPr/>
          </p:nvSpPr>
          <p:spPr>
            <a:xfrm>
              <a:off x="3026907" y="584338"/>
              <a:ext cx="575040" cy="577139"/>
            </a:xfrm>
            <a:prstGeom prst="rect">
              <a:avLst/>
            </a:prstGeom>
            <a:solidFill>
              <a:schemeClr val="tx1">
                <a:alpha val="25000"/>
              </a:schemeClr>
            </a:solidFill>
            <a:ln w="25400" cap="flat" cmpd="sng" algn="ctr">
              <a:noFill/>
              <a:prstDash val="solid"/>
            </a:ln>
            <a:effectLst/>
          </p:spPr>
          <p:txBody>
            <a:bodyPr anchor="ctr"/>
            <a:lstStyle/>
            <a:p>
              <a:pPr algn="ctr" eaLnBrk="1" fontAlgn="auto" hangingPunct="1">
                <a:spcBef>
                  <a:spcPts val="0"/>
                </a:spcBef>
                <a:spcAft>
                  <a:spcPts val="0"/>
                </a:spcAft>
                <a:defRPr/>
              </a:pPr>
              <a:endParaRPr lang="zh-CN" altLang="en-US" sz="2000" b="1" kern="0" dirty="0">
                <a:solidFill>
                  <a:prstClr val="white"/>
                </a:solidFill>
                <a:latin typeface="微软雅黑"/>
                <a:ea typeface="微软雅黑"/>
              </a:endParaRPr>
            </a:p>
          </p:txBody>
        </p:sp>
        <p:sp>
          <p:nvSpPr>
            <p:cNvPr id="16" name="矩形 15"/>
            <p:cNvSpPr/>
            <p:nvPr/>
          </p:nvSpPr>
          <p:spPr>
            <a:xfrm>
              <a:off x="2944759" y="497532"/>
              <a:ext cx="575039" cy="577139"/>
            </a:xfrm>
            <a:prstGeom prst="rect">
              <a:avLst/>
            </a:prstGeom>
            <a:solidFill>
              <a:srgbClr val="FFC000"/>
            </a:solidFill>
            <a:ln w="25400" cap="flat" cmpd="sng" algn="ctr">
              <a:noFill/>
              <a:prstDash val="solid"/>
            </a:ln>
            <a:effectLst/>
          </p:spPr>
          <p:txBody>
            <a:bodyPr anchor="ctr"/>
            <a:lstStyle/>
            <a:p>
              <a:pPr algn="ctr" eaLnBrk="1" fontAlgn="auto" hangingPunct="1">
                <a:spcBef>
                  <a:spcPts val="0"/>
                </a:spcBef>
                <a:spcAft>
                  <a:spcPts val="0"/>
                </a:spcAft>
                <a:defRPr/>
              </a:pPr>
              <a:r>
                <a:rPr lang="en-US" altLang="zh-CN" sz="2000" b="1" kern="0" dirty="0">
                  <a:solidFill>
                    <a:prstClr val="white"/>
                  </a:solidFill>
                  <a:latin typeface="微软雅黑"/>
                  <a:ea typeface="微软雅黑"/>
                </a:rPr>
                <a:t>4</a:t>
              </a:r>
              <a:endParaRPr lang="zh-CN" altLang="en-US" sz="2000" b="1" kern="0" dirty="0">
                <a:solidFill>
                  <a:prstClr val="white"/>
                </a:solidFill>
                <a:latin typeface="微软雅黑"/>
                <a:ea typeface="微软雅黑"/>
              </a:endParaRPr>
            </a:p>
          </p:txBody>
        </p:sp>
      </p:grpSp>
      <p:sp>
        <p:nvSpPr>
          <p:cNvPr id="17" name="矩形 4"/>
          <p:cNvSpPr>
            <a:spLocks noChangeArrowheads="1"/>
          </p:cNvSpPr>
          <p:nvPr/>
        </p:nvSpPr>
        <p:spPr bwMode="auto">
          <a:xfrm>
            <a:off x="1975086" y="1569261"/>
            <a:ext cx="679401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sym typeface="微软雅黑" panose="020B0503020204020204" pitchFamily="34" charset="-122"/>
              </a:rPr>
              <a:t>掌握主题公园规划管理的过程和要点</a:t>
            </a:r>
          </a:p>
        </p:txBody>
      </p:sp>
      <p:sp>
        <p:nvSpPr>
          <p:cNvPr id="18" name="矩形 4"/>
          <p:cNvSpPr>
            <a:spLocks noChangeArrowheads="1"/>
          </p:cNvSpPr>
          <p:nvPr/>
        </p:nvSpPr>
        <p:spPr bwMode="auto">
          <a:xfrm>
            <a:off x="1975085" y="2744496"/>
            <a:ext cx="63470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sym typeface="微软雅黑" panose="020B0503020204020204" pitchFamily="34" charset="-122"/>
              </a:rPr>
              <a:t>熟悉主题公园配套建设的要求</a:t>
            </a:r>
          </a:p>
        </p:txBody>
      </p:sp>
      <p:sp>
        <p:nvSpPr>
          <p:cNvPr id="19" name="矩形 4"/>
          <p:cNvSpPr>
            <a:spLocks noChangeArrowheads="1"/>
          </p:cNvSpPr>
          <p:nvPr/>
        </p:nvSpPr>
        <p:spPr bwMode="auto">
          <a:xfrm>
            <a:off x="1975086" y="3953377"/>
            <a:ext cx="693609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sym typeface="微软雅黑" panose="020B0503020204020204" pitchFamily="34" charset="-122"/>
              </a:rPr>
              <a:t>了解主题公园与房地产开发的关系和注意事项</a:t>
            </a:r>
          </a:p>
        </p:txBody>
      </p:sp>
      <p:sp>
        <p:nvSpPr>
          <p:cNvPr id="20" name="矩形 4"/>
          <p:cNvSpPr>
            <a:spLocks noChangeArrowheads="1"/>
          </p:cNvSpPr>
          <p:nvPr/>
        </p:nvSpPr>
        <p:spPr bwMode="auto">
          <a:xfrm>
            <a:off x="1970780" y="5224605"/>
            <a:ext cx="9227103" cy="581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sym typeface="微软雅黑" panose="020B0503020204020204" pitchFamily="34" charset="-122"/>
              </a:rPr>
              <a:t>了解主题公园开发与城市规划的关系及其对城市现代化的影响</a:t>
            </a:r>
          </a:p>
        </p:txBody>
      </p:sp>
      <p:grpSp>
        <p:nvGrpSpPr>
          <p:cNvPr id="23" name="组合 22"/>
          <p:cNvGrpSpPr/>
          <p:nvPr/>
        </p:nvGrpSpPr>
        <p:grpSpPr>
          <a:xfrm>
            <a:off x="532309" y="0"/>
            <a:ext cx="105322" cy="431800"/>
            <a:chOff x="532309" y="0"/>
            <a:chExt cx="105322" cy="431800"/>
          </a:xfrm>
        </p:grpSpPr>
        <p:sp>
          <p:nvSpPr>
            <p:cNvPr id="21"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22"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1236157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0" name="文本框 19"/>
          <p:cNvSpPr txBox="1"/>
          <p:nvPr/>
        </p:nvSpPr>
        <p:spPr>
          <a:xfrm>
            <a:off x="1386456" y="1536174"/>
            <a:ext cx="9419089" cy="3785652"/>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麦当劳化可划分为四个维度：高效率、可计算、可预测和可控制。</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从麦当劳化引申出迪士尼化，指迪士尼的生产原则不断被应用到社会各个领域的过程，包括</a:t>
            </a:r>
            <a:r>
              <a:rPr lang="en-US" altLang="zh-CN" sz="2000" dirty="0">
                <a:latin typeface="微软雅黑" panose="020B0503020204020204" pitchFamily="34" charset="-122"/>
                <a:ea typeface="微软雅黑" panose="020B0503020204020204" pitchFamily="34" charset="-122"/>
              </a:rPr>
              <a:t>4</a:t>
            </a:r>
            <a:r>
              <a:rPr lang="zh-CN" altLang="en-US" sz="2000" dirty="0">
                <a:latin typeface="微软雅黑" panose="020B0503020204020204" pitchFamily="34" charset="-122"/>
                <a:ea typeface="微软雅黑" panose="020B0503020204020204" pitchFamily="34" charset="-122"/>
              </a:rPr>
              <a:t>个方面（</a:t>
            </a:r>
            <a:r>
              <a:rPr lang="en-US" altLang="zh-CN" sz="2000" dirty="0">
                <a:latin typeface="微软雅黑" panose="020B0503020204020204" pitchFamily="34" charset="-122"/>
                <a:ea typeface="微软雅黑" panose="020B0503020204020204" pitchFamily="34" charset="-122"/>
              </a:rPr>
              <a:t>Bryman, 2004</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主题化（</a:t>
            </a:r>
            <a:r>
              <a:rPr lang="en-US" altLang="zh-CN" sz="2000" dirty="0">
                <a:latin typeface="微软雅黑" panose="020B0503020204020204" pitchFamily="34" charset="-122"/>
                <a:ea typeface="微软雅黑" panose="020B0503020204020204" pitchFamily="34" charset="-122"/>
              </a:rPr>
              <a:t>theming</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混合消费（</a:t>
            </a:r>
            <a:r>
              <a:rPr lang="en-US" altLang="zh-CN" sz="2000" dirty="0">
                <a:latin typeface="微软雅黑" panose="020B0503020204020204" pitchFamily="34" charset="-122"/>
                <a:ea typeface="微软雅黑" panose="020B0503020204020204" pitchFamily="34" charset="-122"/>
              </a:rPr>
              <a:t>hybrid consumption</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推销（</a:t>
            </a:r>
            <a:r>
              <a:rPr lang="en-US" altLang="zh-CN" sz="2000" dirty="0">
                <a:latin typeface="微软雅黑" panose="020B0503020204020204" pitchFamily="34" charset="-122"/>
                <a:ea typeface="微软雅黑" panose="020B0503020204020204" pitchFamily="34" charset="-122"/>
              </a:rPr>
              <a:t>merchandising</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表演化的劳动（</a:t>
            </a:r>
            <a:r>
              <a:rPr lang="en-US" altLang="zh-CN" sz="2000" dirty="0">
                <a:latin typeface="微软雅黑" panose="020B0503020204020204" pitchFamily="34" charset="-122"/>
                <a:ea typeface="微软雅黑" panose="020B0503020204020204" pitchFamily="34" charset="-122"/>
              </a:rPr>
              <a:t>performative </a:t>
            </a:r>
            <a:r>
              <a:rPr lang="en-US" altLang="zh-CN" sz="2000" dirty="0" err="1">
                <a:latin typeface="微软雅黑" panose="020B0503020204020204" pitchFamily="34" charset="-122"/>
                <a:ea typeface="微软雅黑" panose="020B0503020204020204" pitchFamily="34" charset="-122"/>
              </a:rPr>
              <a:t>labour</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31579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0" name="文本框 19"/>
          <p:cNvSpPr txBox="1"/>
          <p:nvPr/>
        </p:nvSpPr>
        <p:spPr>
          <a:xfrm>
            <a:off x="1160120" y="382012"/>
            <a:ext cx="9419089" cy="6093976"/>
          </a:xfrm>
          <a:prstGeom prst="rect">
            <a:avLst/>
          </a:prstGeom>
          <a:noFill/>
        </p:spPr>
        <p:txBody>
          <a:bodyPr wrap="square" rtlCol="0">
            <a:spAutoFit/>
          </a:bodyPr>
          <a:lstStyle/>
          <a:p>
            <a:pPr lvl="1">
              <a:lnSpc>
                <a:spcPct val="150000"/>
              </a:lnSpc>
            </a:pPr>
            <a:r>
              <a:rPr lang="zh-CN" altLang="en-US" sz="2000" dirty="0">
                <a:latin typeface="微软雅黑" panose="020B0503020204020204" pitchFamily="34" charset="-122"/>
                <a:ea typeface="微软雅黑" panose="020B0503020204020204" pitchFamily="34" charset="-122"/>
              </a:rPr>
              <a:t>       汉宁根界定了奇幻城市的六个特征（</a:t>
            </a:r>
            <a:r>
              <a:rPr lang="en-US" altLang="zh-CN" sz="2000" dirty="0">
                <a:latin typeface="微软雅黑" panose="020B0503020204020204" pitchFamily="34" charset="-122"/>
                <a:ea typeface="微软雅黑" panose="020B0503020204020204" pitchFamily="34" charset="-122"/>
              </a:rPr>
              <a:t>Hannigan</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1998</a:t>
            </a:r>
            <a:r>
              <a:rPr lang="zh-CN" altLang="en-US" sz="2000" dirty="0">
                <a:latin typeface="微软雅黑" panose="020B0503020204020204" pitchFamily="34" charset="-122"/>
                <a:ea typeface="微软雅黑" panose="020B0503020204020204" pitchFamily="34" charset="-122"/>
              </a:rPr>
              <a:t>） ：</a:t>
            </a:r>
            <a:endParaRPr lang="en-US" altLang="zh-CN" sz="2000" dirty="0">
              <a:latin typeface="微软雅黑" panose="020B0503020204020204" pitchFamily="34" charset="-122"/>
              <a:ea typeface="微软雅黑" panose="020B0503020204020204" pitchFamily="34" charset="-122"/>
            </a:endParaRPr>
          </a:p>
          <a:p>
            <a:pPr marL="1714500" lvl="3"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主题化，从娱乐空间到整个城市都具有可读的主题；</a:t>
            </a:r>
            <a:endParaRPr lang="en-US" altLang="zh-CN" sz="2000" dirty="0">
              <a:latin typeface="微软雅黑" panose="020B0503020204020204" pitchFamily="34" charset="-122"/>
              <a:ea typeface="微软雅黑" panose="020B0503020204020204" pitchFamily="34" charset="-122"/>
            </a:endParaRPr>
          </a:p>
          <a:p>
            <a:pPr marL="1714500" lvl="3"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品牌化，奇幻城市要建立品牌识别和价值；</a:t>
            </a:r>
            <a:endParaRPr lang="en-US" altLang="zh-CN" sz="2000" dirty="0">
              <a:latin typeface="微软雅黑" panose="020B0503020204020204" pitchFamily="34" charset="-122"/>
              <a:ea typeface="微软雅黑" panose="020B0503020204020204" pitchFamily="34" charset="-122"/>
            </a:endParaRPr>
          </a:p>
          <a:p>
            <a:pPr marL="1714500" lvl="3"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全时段，奇幻城市本质上是</a:t>
            </a:r>
            <a:r>
              <a:rPr lang="en-US" altLang="zh-CN" sz="2000" dirty="0">
                <a:latin typeface="微软雅黑" panose="020B0503020204020204" pitchFamily="34" charset="-122"/>
                <a:ea typeface="微软雅黑" panose="020B0503020204020204" pitchFamily="34" charset="-122"/>
              </a:rPr>
              <a:t>24</a:t>
            </a:r>
            <a:r>
              <a:rPr lang="zh-CN" altLang="en-US" sz="2000" dirty="0">
                <a:latin typeface="微软雅黑" panose="020B0503020204020204" pitchFamily="34" charset="-122"/>
                <a:ea typeface="微软雅黑" panose="020B0503020204020204" pitchFamily="34" charset="-122"/>
              </a:rPr>
              <a:t>小时城市；</a:t>
            </a:r>
            <a:endParaRPr lang="en-US" altLang="zh-CN" sz="2000" dirty="0">
              <a:latin typeface="微软雅黑" panose="020B0503020204020204" pitchFamily="34" charset="-122"/>
              <a:ea typeface="微软雅黑" panose="020B0503020204020204" pitchFamily="34" charset="-122"/>
            </a:endParaRPr>
          </a:p>
          <a:p>
            <a:pPr marL="1714500" lvl="3"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模块化，能够将各种娱乐要素、消费空间高度整合；</a:t>
            </a:r>
            <a:endParaRPr lang="en-US" altLang="zh-CN" sz="2000" dirty="0">
              <a:latin typeface="微软雅黑" panose="020B0503020204020204" pitchFamily="34" charset="-122"/>
              <a:ea typeface="微软雅黑" panose="020B0503020204020204" pitchFamily="34" charset="-122"/>
            </a:endParaRPr>
          </a:p>
          <a:p>
            <a:pPr marL="1714500" lvl="3"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独立性，奇幻城市与周边社区在物质、经济和文化上明显区分；</a:t>
            </a:r>
            <a:endParaRPr lang="en-US" altLang="zh-CN" sz="2000" dirty="0">
              <a:latin typeface="微软雅黑" panose="020B0503020204020204" pitchFamily="34" charset="-122"/>
              <a:ea typeface="微软雅黑" panose="020B0503020204020204" pitchFamily="34" charset="-122"/>
            </a:endParaRPr>
          </a:p>
          <a:p>
            <a:pPr marL="1714500" lvl="3" indent="-342900">
              <a:lnSpc>
                <a:spcPct val="150000"/>
              </a:lnSpc>
              <a:buFont typeface="Wingdings" panose="05000000000000000000" pitchFamily="2" charset="2"/>
              <a:buChar char="l"/>
            </a:pPr>
            <a:r>
              <a:rPr lang="zh-CN" altLang="en-US" sz="2000" dirty="0">
                <a:latin typeface="微软雅黑" panose="020B0503020204020204" pitchFamily="34" charset="-122"/>
                <a:ea typeface="微软雅黑" panose="020B0503020204020204" pitchFamily="34" charset="-122"/>
              </a:rPr>
              <a:t>后现代，奇幻城市充满模仿、虚拟现实和奇幻景观。</a:t>
            </a:r>
            <a:endParaRPr lang="en-US" altLang="zh-CN" sz="2000" dirty="0">
              <a:latin typeface="微软雅黑" panose="020B0503020204020204" pitchFamily="34" charset="-122"/>
              <a:ea typeface="微软雅黑" panose="020B0503020204020204" pitchFamily="34" charset="-122"/>
            </a:endParaRPr>
          </a:p>
          <a:p>
            <a:pPr marL="1714500" lvl="3" indent="-342900">
              <a:lnSpc>
                <a:spcPct val="150000"/>
              </a:lnSpc>
              <a:buFont typeface="Wingdings" panose="05000000000000000000" pitchFamily="2" charset="2"/>
              <a:buChar char="l"/>
            </a:pPr>
            <a:endParaRPr lang="en-US" altLang="zh-CN" sz="2000" dirty="0">
              <a:latin typeface="微软雅黑" panose="020B0503020204020204" pitchFamily="34" charset="-122"/>
              <a:ea typeface="微软雅黑" panose="020B0503020204020204" pitchFamily="34" charset="-122"/>
            </a:endParaRPr>
          </a:p>
          <a:p>
            <a:pPr lvl="1">
              <a:lnSpc>
                <a:spcPct val="150000"/>
              </a:lnSpc>
            </a:pPr>
            <a:r>
              <a:rPr lang="zh-CN" altLang="en-US" sz="2000" dirty="0">
                <a:latin typeface="微软雅黑" panose="020B0503020204020204" pitchFamily="34" charset="-122"/>
                <a:ea typeface="微软雅黑" panose="020B0503020204020204" pitchFamily="34" charset="-122"/>
              </a:rPr>
              <a:t>       西方奇幻城市通过两种方式营造中产阶层专享的消费空间：</a:t>
            </a:r>
            <a:endParaRPr lang="en-US" altLang="zh-CN" sz="2000" dirty="0">
              <a:latin typeface="微软雅黑" panose="020B0503020204020204" pitchFamily="34" charset="-122"/>
              <a:ea typeface="微软雅黑" panose="020B0503020204020204" pitchFamily="34" charset="-122"/>
            </a:endParaRPr>
          </a:p>
          <a:p>
            <a:pPr lvl="1">
              <a:lnSpc>
                <a:spcPct val="150000"/>
              </a:lnSpc>
            </a:pPr>
            <a:r>
              <a:rPr lang="zh-CN" altLang="en-US" sz="2000" dirty="0">
                <a:latin typeface="微软雅黑" panose="020B0503020204020204" pitchFamily="34" charset="-122"/>
                <a:ea typeface="微软雅黑" panose="020B0503020204020204" pitchFamily="34" charset="-122"/>
              </a:rPr>
              <a:t>       一方面，主题公园本身就是个“门禁社区”，高门票排除了大量低收入者的娱乐机会，主要满足中产阶层需求；</a:t>
            </a:r>
            <a:endParaRPr lang="en-US" altLang="zh-CN" sz="2000" dirty="0">
              <a:latin typeface="微软雅黑" panose="020B0503020204020204" pitchFamily="34" charset="-122"/>
              <a:ea typeface="微软雅黑" panose="020B0503020204020204" pitchFamily="34" charset="-122"/>
            </a:endParaRPr>
          </a:p>
          <a:p>
            <a:pPr lvl="1">
              <a:lnSpc>
                <a:spcPct val="150000"/>
              </a:lnSpc>
            </a:pPr>
            <a:r>
              <a:rPr lang="zh-CN" altLang="en-US" sz="2000" dirty="0">
                <a:latin typeface="微软雅黑" panose="020B0503020204020204" pitchFamily="34" charset="-122"/>
                <a:ea typeface="微软雅黑" panose="020B0503020204020204" pitchFamily="34" charset="-122"/>
              </a:rPr>
              <a:t>       另一方面，奇幻城市多位于城市边缘区，很少有城市公交系统，需要自驾车才能到达。</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74678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0" name="文本框 19"/>
          <p:cNvSpPr txBox="1"/>
          <p:nvPr/>
        </p:nvSpPr>
        <p:spPr>
          <a:xfrm>
            <a:off x="1386456" y="1074510"/>
            <a:ext cx="9419089" cy="4708981"/>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尽管迪士尼化并不必然产生奇幻城市（不一定完全满足</a:t>
            </a:r>
            <a:r>
              <a:rPr lang="en-US" altLang="zh-CN" sz="2000" dirty="0">
                <a:latin typeface="微软雅黑" panose="020B0503020204020204" pitchFamily="34" charset="-122"/>
                <a:ea typeface="微软雅黑" panose="020B0503020204020204" pitchFamily="34" charset="-122"/>
              </a:rPr>
              <a:t>6</a:t>
            </a:r>
            <a:r>
              <a:rPr lang="zh-CN" altLang="en-US" sz="2000" dirty="0">
                <a:latin typeface="微软雅黑" panose="020B0503020204020204" pitchFamily="34" charset="-122"/>
                <a:ea typeface="微软雅黑" panose="020B0503020204020204" pitchFamily="34" charset="-122"/>
              </a:rPr>
              <a:t>条标准），但迪士尼化和奇幻城市的开发使得城市空间消费化，主要为中产阶层服务，并排挤低收入者的需求。</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虽然</a:t>
            </a:r>
            <a:r>
              <a:rPr lang="zh-CN" altLang="zh-CN" sz="2000" dirty="0">
                <a:latin typeface="微软雅黑" panose="020B0503020204020204" pitchFamily="34" charset="-122"/>
                <a:ea typeface="微软雅黑" panose="020B0503020204020204" pitchFamily="34" charset="-122"/>
              </a:rPr>
              <a:t>主题公园在世界不同地区的发展状况受到政策因素和文化因素限制，</a:t>
            </a:r>
            <a:r>
              <a:rPr lang="zh-CN" altLang="en-US" sz="2000" dirty="0">
                <a:latin typeface="微软雅黑" panose="020B0503020204020204" pitchFamily="34" charset="-122"/>
                <a:ea typeface="微软雅黑" panose="020B0503020204020204" pitchFamily="34" charset="-122"/>
              </a:rPr>
              <a:t>但</a:t>
            </a:r>
            <a:r>
              <a:rPr lang="zh-CN" altLang="zh-CN" sz="2000" dirty="0">
                <a:latin typeface="微软雅黑" panose="020B0503020204020204" pitchFamily="34" charset="-122"/>
                <a:ea typeface="微软雅黑" panose="020B0503020204020204" pitchFamily="34" charset="-122"/>
              </a:rPr>
              <a:t>它们在引进其它地区时已走向国际化进程。</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事实上，主题公园与大众商业文化时代的敏感性有着特殊的关系。迪士尼公园和类似的主题公园产业所运用的原则已经被普遍接受，并且在发达社会中的个人消费行为研究方面占据了主导地位。有主题的建筑和景观在城市中广泛出现，主题化成为城市规划的重要手段。城市在这些空间的建设中探寻某种象征性的意义。</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52793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20" name="文本框 19"/>
          <p:cNvSpPr txBox="1"/>
          <p:nvPr/>
        </p:nvSpPr>
        <p:spPr>
          <a:xfrm>
            <a:off x="1386456" y="1736527"/>
            <a:ext cx="9419089" cy="3323987"/>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今天，主题化正在主导着大都市人们的生活：</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主题餐厅</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主题酒吧</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主题酒店</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主题街区</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Ø"/>
            </a:pPr>
            <a:r>
              <a:rPr lang="zh-CN" altLang="zh-CN" sz="2000" dirty="0">
                <a:latin typeface="微软雅黑" panose="020B0503020204020204" pitchFamily="34" charset="-122"/>
                <a:ea typeface="微软雅黑" panose="020B0503020204020204" pitchFamily="34" charset="-122"/>
              </a:rPr>
              <a:t>飞机场</a:t>
            </a:r>
            <a:r>
              <a:rPr lang="zh-CN" altLang="en-US" sz="2000" dirty="0">
                <a:latin typeface="微软雅黑" panose="020B0503020204020204" pitchFamily="34" charset="-122"/>
                <a:ea typeface="微软雅黑" panose="020B0503020204020204" pitchFamily="34" charset="-122"/>
              </a:rPr>
              <a:t>开辟</a:t>
            </a:r>
            <a:r>
              <a:rPr lang="zh-CN" altLang="zh-CN" sz="2000" dirty="0">
                <a:latin typeface="微软雅黑" panose="020B0503020204020204" pitchFamily="34" charset="-122"/>
                <a:ea typeface="微软雅黑" panose="020B0503020204020204" pitchFamily="34" charset="-122"/>
              </a:rPr>
              <a:t>主题区域</a:t>
            </a:r>
            <a:endParaRPr lang="en-US" altLang="zh-CN" sz="2000" dirty="0">
              <a:latin typeface="微软雅黑" panose="020B0503020204020204" pitchFamily="34" charset="-122"/>
              <a:ea typeface="微软雅黑" panose="020B0503020204020204" pitchFamily="34" charset="-122"/>
            </a:endParaRPr>
          </a:p>
          <a:p>
            <a:pPr marL="800100" lvl="1" indent="-342900">
              <a:lnSpc>
                <a:spcPct val="150000"/>
              </a:lnSpc>
              <a:buFont typeface="Wingdings" panose="05000000000000000000" pitchFamily="2" charset="2"/>
              <a:buChar char="Ø"/>
            </a:pPr>
            <a:r>
              <a:rPr lang="zh-CN" altLang="zh-CN" sz="2000" dirty="0">
                <a:latin typeface="微软雅黑" panose="020B0503020204020204" pitchFamily="34" charset="-122"/>
                <a:ea typeface="微软雅黑" panose="020B0503020204020204" pitchFamily="34" charset="-122"/>
              </a:rPr>
              <a:t>传统的博物馆也试图发展清晰主题元素</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91843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1. </a:t>
            </a:r>
            <a:r>
              <a:rPr lang="zh-CN" altLang="en-US" sz="2200" b="1" dirty="0">
                <a:latin typeface="微软雅黑" panose="020B0503020204020204" pitchFamily="34" charset="-122"/>
                <a:ea typeface="微软雅黑" panose="020B0503020204020204" pitchFamily="34" charset="-122"/>
              </a:rPr>
              <a:t>临近效益</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134465"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三、主题公园与旅游地产</a:t>
            </a:r>
          </a:p>
        </p:txBody>
      </p:sp>
      <p:sp>
        <p:nvSpPr>
          <p:cNvPr id="19" name="文本框 18"/>
          <p:cNvSpPr txBox="1"/>
          <p:nvPr/>
        </p:nvSpPr>
        <p:spPr>
          <a:xfrm>
            <a:off x="1247594" y="1997839"/>
            <a:ext cx="9419089" cy="2862322"/>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a:t>
            </a:r>
            <a:r>
              <a:rPr lang="zh-CN" altLang="en-US" sz="2000" dirty="0">
                <a:solidFill>
                  <a:srgbClr val="FF0000"/>
                </a:solidFill>
                <a:latin typeface="微软雅黑" panose="020B0503020204020204" pitchFamily="34" charset="-122"/>
                <a:ea typeface="微软雅黑" panose="020B0503020204020204" pitchFamily="34" charset="-122"/>
              </a:rPr>
              <a:t>增值作用</a:t>
            </a:r>
            <a:endParaRPr lang="en-US" altLang="zh-CN" sz="2000" dirty="0">
              <a:solidFill>
                <a:srgbClr val="FF0000"/>
              </a:solidFill>
              <a:latin typeface="微软雅黑" panose="020B0503020204020204" pitchFamily="34" charset="-122"/>
              <a:ea typeface="微软雅黑" panose="020B0503020204020204" pitchFamily="34" charset="-122"/>
            </a:endParaRPr>
          </a:p>
          <a:p>
            <a:pPr>
              <a:lnSpc>
                <a:spcPct val="150000"/>
              </a:lnSpc>
            </a:pP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增值作用的性质（正向还是负向）、范围和程度并非一个常量，而是根据具体情况具体表现的。</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与传统的城市公园不同，主题公园的开发是一种完完全全的市场行为，开发不当，其经济损失很大（保继刚，</a:t>
            </a:r>
            <a:r>
              <a:rPr lang="en-US" altLang="zh-CN" sz="2000" dirty="0">
                <a:latin typeface="微软雅黑" panose="020B0503020204020204" pitchFamily="34" charset="-122"/>
                <a:ea typeface="微软雅黑" panose="020B0503020204020204" pitchFamily="34" charset="-122"/>
              </a:rPr>
              <a:t>1994</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79969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aphicFrame>
        <p:nvGraphicFramePr>
          <p:cNvPr id="17" name="表格 16"/>
          <p:cNvGraphicFramePr>
            <a:graphicFrameLocks noGrp="1"/>
          </p:cNvGraphicFramePr>
          <p:nvPr>
            <p:extLst>
              <p:ext uri="{D42A27DB-BD31-4B8C-83A1-F6EECF244321}">
                <p14:modId xmlns:p14="http://schemas.microsoft.com/office/powerpoint/2010/main" val="2449939349"/>
              </p:ext>
            </p:extLst>
          </p:nvPr>
        </p:nvGraphicFramePr>
        <p:xfrm>
          <a:off x="1298449" y="288922"/>
          <a:ext cx="9489010" cy="5439127"/>
        </p:xfrm>
        <a:graphic>
          <a:graphicData uri="http://schemas.openxmlformats.org/drawingml/2006/table">
            <a:tbl>
              <a:tblPr firstRow="1" firstCol="1" bandRow="1"/>
              <a:tblGrid>
                <a:gridCol w="1792223">
                  <a:extLst>
                    <a:ext uri="{9D8B030D-6E8A-4147-A177-3AD203B41FA5}">
                      <a16:colId xmlns:a16="http://schemas.microsoft.com/office/drawing/2014/main" val="20000"/>
                    </a:ext>
                  </a:extLst>
                </a:gridCol>
                <a:gridCol w="2571573">
                  <a:extLst>
                    <a:ext uri="{9D8B030D-6E8A-4147-A177-3AD203B41FA5}">
                      <a16:colId xmlns:a16="http://schemas.microsoft.com/office/drawing/2014/main" val="20001"/>
                    </a:ext>
                  </a:extLst>
                </a:gridCol>
                <a:gridCol w="1048964">
                  <a:extLst>
                    <a:ext uri="{9D8B030D-6E8A-4147-A177-3AD203B41FA5}">
                      <a16:colId xmlns:a16="http://schemas.microsoft.com/office/drawing/2014/main" val="20002"/>
                    </a:ext>
                  </a:extLst>
                </a:gridCol>
                <a:gridCol w="4076250">
                  <a:extLst>
                    <a:ext uri="{9D8B030D-6E8A-4147-A177-3AD203B41FA5}">
                      <a16:colId xmlns:a16="http://schemas.microsoft.com/office/drawing/2014/main" val="20003"/>
                    </a:ext>
                  </a:extLst>
                </a:gridCol>
              </a:tblGrid>
              <a:tr h="290701">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研究者</a:t>
                      </a: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案例地特征</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数据</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研究结论</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0701">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David</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1968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Wisconsin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由公园形成的区域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房屋售价</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公园对房地产有正的影响</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1401">
                <a:tc>
                  <a:txBody>
                    <a:bodyPr/>
                    <a:lstStyle/>
                    <a:p>
                      <a:pPr algn="ctr">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Barron</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err="1">
                          <a:effectLst/>
                          <a:latin typeface="微软雅黑" panose="020B0503020204020204" pitchFamily="34" charset="-122"/>
                          <a:ea typeface="微软雅黑" panose="020B0503020204020204" pitchFamily="34" charset="-122"/>
                          <a:cs typeface="Times New Roman" panose="02020603050405020304" pitchFamily="18" charset="0"/>
                        </a:rPr>
                        <a:t>Jansma</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1970</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Pennsylvania</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由公园形成的区域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房产税</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将原来住宅地用于建设公园对房产税没有负的影响</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81401">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Epp</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1971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Pennsylvania</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由</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15</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个州立公园形成的区域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房产税</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由于建设公园所征用了土地所减少的土地税收得到了因公园而增值的周边房地产税收更多的补偿</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140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Lyon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1972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Philadelphia 3</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个公园和</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所学校形成的区域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1725</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个房屋售价</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公园对房地产有正的影响，集中在距公园</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600-800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英尺之间</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72102">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Hammer</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Coughlin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Horn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1974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Philadelphia</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包括</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1294</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英亩的公园区域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土地价格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距离</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40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土地价格中有</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33%</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归功于公园，距离</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1000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英尺有</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9%</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，距离</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2500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英尺只有</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4.2%</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81401">
                <a:tc>
                  <a:txBody>
                    <a:bodyPr/>
                    <a:lstStyle/>
                    <a:p>
                      <a:pPr algn="just">
                        <a:spcAft>
                          <a:spcPts val="0"/>
                        </a:spcAft>
                      </a:pPr>
                      <a:r>
                        <a:rPr lang="en-US" sz="1600" kern="100" dirty="0" err="1">
                          <a:effectLst/>
                          <a:latin typeface="微软雅黑" panose="020B0503020204020204" pitchFamily="34" charset="-122"/>
                          <a:ea typeface="微软雅黑" panose="020B0503020204020204" pitchFamily="34" charset="-122"/>
                          <a:cs typeface="Times New Roman" panose="02020603050405020304" pitchFamily="18" charset="0"/>
                        </a:rPr>
                        <a:t>Correll</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err="1">
                          <a:effectLst/>
                          <a:latin typeface="微软雅黑" panose="020B0503020204020204" pitchFamily="34" charset="-122"/>
                          <a:ea typeface="微软雅黑" panose="020B0503020204020204" pitchFamily="34" charset="-122"/>
                          <a:cs typeface="Times New Roman" panose="02020603050405020304" pitchFamily="18" charset="0"/>
                        </a:rPr>
                        <a:t>Lillydahi</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err="1">
                          <a:effectLst/>
                          <a:latin typeface="微软雅黑" panose="020B0503020204020204" pitchFamily="34" charset="-122"/>
                          <a:ea typeface="微软雅黑" panose="020B0503020204020204" pitchFamily="34" charset="-122"/>
                          <a:cs typeface="Times New Roman" panose="02020603050405020304" pitchFamily="18" charset="0"/>
                        </a:rPr>
                        <a:t>Singell</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1978</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Boulder</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Colorado</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包括</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1382</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英亩绿化带的区域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年间的房屋销售价格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平均每远离绿化带</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英尺，价格下降</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4.2</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美元，</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3200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英尺内的平均价格比</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3200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外高</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81401">
                <a:tc>
                  <a:txBody>
                    <a:bodyPr/>
                    <a:lstStyle/>
                    <a:p>
                      <a:pPr algn="just">
                        <a:spcAft>
                          <a:spcPts val="0"/>
                        </a:spcAft>
                      </a:pPr>
                      <a:r>
                        <a:rPr lang="en-US" sz="1600" kern="100" dirty="0" err="1">
                          <a:effectLst/>
                          <a:latin typeface="微软雅黑" panose="020B0503020204020204" pitchFamily="34" charset="-122"/>
                          <a:ea typeface="微软雅黑" panose="020B0503020204020204" pitchFamily="34" charset="-122"/>
                          <a:cs typeface="Times New Roman" panose="02020603050405020304" pitchFamily="18" charset="0"/>
                        </a:rPr>
                        <a:t>Vrooman</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1978</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New York</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由一个州立公园形成的区域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公园对周边房地产有积极的正效应</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81401">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Gamble</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Downing</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1982</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New England</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，由州立公园形成的区域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远离公园的区域房地产价值逐渐下降</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18" name="Rectangle 7"/>
          <p:cNvSpPr>
            <a:spLocks noChangeArrowheads="1"/>
          </p:cNvSpPr>
          <p:nvPr/>
        </p:nvSpPr>
        <p:spPr bwMode="auto">
          <a:xfrm>
            <a:off x="4178300"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a:ln>
                  <a:noFill/>
                </a:ln>
                <a:solidFill>
                  <a:schemeClr val="tx1"/>
                </a:solidFill>
                <a:effectLst/>
                <a:latin typeface="Arial" panose="020B0604020202020204" pitchFamily="34" charset="0"/>
              </a:rPr>
            </a:b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11" name="文本框 10"/>
          <p:cNvSpPr txBox="1"/>
          <p:nvPr/>
        </p:nvSpPr>
        <p:spPr>
          <a:xfrm>
            <a:off x="2513904" y="5762088"/>
            <a:ext cx="7164192"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13-6 </a:t>
            </a:r>
            <a:r>
              <a:rPr lang="zh-CN" altLang="en-US" dirty="0">
                <a:latin typeface="微软雅黑" panose="020B0503020204020204" pitchFamily="34" charset="-122"/>
                <a:ea typeface="微软雅黑" panose="020B0503020204020204" pitchFamily="34" charset="-122"/>
              </a:rPr>
              <a:t>部分公园和其他开放空间对房地产价值的影响研究一览表（上）</a:t>
            </a:r>
          </a:p>
        </p:txBody>
      </p:sp>
      <p:sp>
        <p:nvSpPr>
          <p:cNvPr id="12" name="文本框 11"/>
          <p:cNvSpPr txBox="1"/>
          <p:nvPr/>
        </p:nvSpPr>
        <p:spPr>
          <a:xfrm>
            <a:off x="3377945" y="6065973"/>
            <a:ext cx="5436110"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注：据</a:t>
            </a:r>
            <a:r>
              <a:rPr lang="en-US" altLang="zh-CN" sz="1400" dirty="0">
                <a:latin typeface="微软雅黑" panose="020B0503020204020204" pitchFamily="34" charset="-122"/>
                <a:ea typeface="微软雅黑" panose="020B0503020204020204" pitchFamily="34" charset="-122"/>
              </a:rPr>
              <a:t>Crompton</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2005</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Nicholls</a:t>
            </a:r>
            <a:r>
              <a:rPr lang="zh-CN" altLang="en-US" sz="1400" dirty="0">
                <a:latin typeface="微软雅黑" panose="020B0503020204020204" pitchFamily="34" charset="-122"/>
                <a:ea typeface="微软雅黑" panose="020B0503020204020204" pitchFamily="34" charset="-122"/>
              </a:rPr>
              <a:t>和</a:t>
            </a:r>
            <a:r>
              <a:rPr lang="en-US" altLang="zh-CN" sz="1400" dirty="0">
                <a:latin typeface="微软雅黑" panose="020B0503020204020204" pitchFamily="34" charset="-122"/>
                <a:ea typeface="微软雅黑" panose="020B0503020204020204" pitchFamily="34" charset="-122"/>
              </a:rPr>
              <a:t>Crompton</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2005</a:t>
            </a:r>
            <a:r>
              <a:rPr lang="zh-CN" altLang="en-US" sz="1400" dirty="0">
                <a:latin typeface="微软雅黑" panose="020B0503020204020204" pitchFamily="34" charset="-122"/>
                <a:ea typeface="微软雅黑" panose="020B0503020204020204" pitchFamily="34" charset="-122"/>
              </a:rPr>
              <a:t>分析整理。</a:t>
            </a:r>
          </a:p>
        </p:txBody>
      </p:sp>
    </p:spTree>
    <p:extLst>
      <p:ext uri="{BB962C8B-B14F-4D97-AF65-F5344CB8AC3E}">
        <p14:creationId xmlns:p14="http://schemas.microsoft.com/office/powerpoint/2010/main" val="2078921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aphicFrame>
        <p:nvGraphicFramePr>
          <p:cNvPr id="17" name="表格 16"/>
          <p:cNvGraphicFramePr>
            <a:graphicFrameLocks noGrp="1"/>
          </p:cNvGraphicFramePr>
          <p:nvPr>
            <p:extLst>
              <p:ext uri="{D42A27DB-BD31-4B8C-83A1-F6EECF244321}">
                <p14:modId xmlns:p14="http://schemas.microsoft.com/office/powerpoint/2010/main" val="1533705717"/>
              </p:ext>
            </p:extLst>
          </p:nvPr>
        </p:nvGraphicFramePr>
        <p:xfrm>
          <a:off x="1239950" y="556211"/>
          <a:ext cx="9712100" cy="5275345"/>
        </p:xfrm>
        <a:graphic>
          <a:graphicData uri="http://schemas.openxmlformats.org/drawingml/2006/table">
            <a:tbl>
              <a:tblPr firstRow="1" firstCol="1" bandRow="1"/>
              <a:tblGrid>
                <a:gridCol w="1736406">
                  <a:extLst>
                    <a:ext uri="{9D8B030D-6E8A-4147-A177-3AD203B41FA5}">
                      <a16:colId xmlns:a16="http://schemas.microsoft.com/office/drawing/2014/main" val="20000"/>
                    </a:ext>
                  </a:extLst>
                </a:gridCol>
                <a:gridCol w="2729984">
                  <a:extLst>
                    <a:ext uri="{9D8B030D-6E8A-4147-A177-3AD203B41FA5}">
                      <a16:colId xmlns:a16="http://schemas.microsoft.com/office/drawing/2014/main" val="20001"/>
                    </a:ext>
                  </a:extLst>
                </a:gridCol>
                <a:gridCol w="1073626">
                  <a:extLst>
                    <a:ext uri="{9D8B030D-6E8A-4147-A177-3AD203B41FA5}">
                      <a16:colId xmlns:a16="http://schemas.microsoft.com/office/drawing/2014/main" val="20002"/>
                    </a:ext>
                  </a:extLst>
                </a:gridCol>
                <a:gridCol w="4172084">
                  <a:extLst>
                    <a:ext uri="{9D8B030D-6E8A-4147-A177-3AD203B41FA5}">
                      <a16:colId xmlns:a16="http://schemas.microsoft.com/office/drawing/2014/main" val="20003"/>
                    </a:ext>
                  </a:extLst>
                </a:gridCol>
              </a:tblGrid>
              <a:tr h="283695">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研究者</a:t>
                      </a: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案例地特征</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数据</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研究结论</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67389">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Brown</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Connelly</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1983</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New York</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，分别调查了</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6</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个州立公园周边区域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在</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个案例中，远离公园的区域房地产价值逐渐下降，其余</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4</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个案例没有发现相关性</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1083">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More</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Stevens</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Allen1982</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1988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Worcester,</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Massachusetts</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包含</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4</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个公园的区域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来源于</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MLS</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的房屋销售价格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距离公园</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英尺的房屋价格比距离公园</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2000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英尺的房屋价格高</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2675</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美元，公园对周边房地产的增值效应中</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80%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集中在距离公园</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500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英尺的范围内</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51083">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Kimmel</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1985</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Dayton</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和</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Columbus</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Ohio</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分别包含一个</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170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英亩和</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152</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英亩的公园区域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房屋销售价格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两个区域平均每远离公园</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英尺，价格分别下降</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3.83</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美元和</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4.87</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美元，公园分别为两地房地产价格贡献了</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5.1%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和</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7.3%</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的价值</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67389">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Nelson</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1986</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Salem</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Oregon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拥有开放空间的城市区域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土地价格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临近农田的土地价格平均每英亩比远离农田</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1000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英尺的土地价格高</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1200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美元</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7389">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Gartner</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err="1">
                          <a:effectLst/>
                          <a:latin typeface="微软雅黑" panose="020B0503020204020204" pitchFamily="34" charset="-122"/>
                          <a:ea typeface="微软雅黑" panose="020B0503020204020204" pitchFamily="34" charset="-122"/>
                          <a:cs typeface="Times New Roman" panose="02020603050405020304" pitchFamily="18" charset="0"/>
                        </a:rPr>
                        <a:t>Chapelle</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Girard</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1996</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Michigan</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由公园形成的区域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公园对周边房地产具有负效应</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67389">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Sielski</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Washington County</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包含</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个公园的区域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英尺内房屋价格中有</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19.2%</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归功于公园</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67389">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Cape Ann Economics</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2003</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Leon County</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Florida</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公园区域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年的房屋销售价格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距离公园</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200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英尺范围内房屋增值</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6015</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美元，位于</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200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英尺到</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1320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英尺范围内的增值</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1773</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美元</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18" name="Rectangle 7"/>
          <p:cNvSpPr>
            <a:spLocks noChangeArrowheads="1"/>
          </p:cNvSpPr>
          <p:nvPr/>
        </p:nvSpPr>
        <p:spPr bwMode="auto">
          <a:xfrm>
            <a:off x="4178300"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a:ln>
                  <a:noFill/>
                </a:ln>
                <a:solidFill>
                  <a:schemeClr val="tx1"/>
                </a:solidFill>
                <a:effectLst/>
                <a:latin typeface="Arial" panose="020B0604020202020204" pitchFamily="34" charset="0"/>
              </a:rPr>
            </a:b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11" name="文本框 10"/>
          <p:cNvSpPr txBox="1"/>
          <p:nvPr/>
        </p:nvSpPr>
        <p:spPr>
          <a:xfrm>
            <a:off x="2513904" y="5844384"/>
            <a:ext cx="7164192"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13-6 </a:t>
            </a:r>
            <a:r>
              <a:rPr lang="zh-CN" altLang="en-US" dirty="0">
                <a:latin typeface="微软雅黑" panose="020B0503020204020204" pitchFamily="34" charset="-122"/>
                <a:ea typeface="微软雅黑" panose="020B0503020204020204" pitchFamily="34" charset="-122"/>
              </a:rPr>
              <a:t>部分公园和其他开放空间对房地产价值的影响研究一览表（中）</a:t>
            </a:r>
          </a:p>
        </p:txBody>
      </p:sp>
      <p:sp>
        <p:nvSpPr>
          <p:cNvPr id="12" name="文本框 11"/>
          <p:cNvSpPr txBox="1"/>
          <p:nvPr/>
        </p:nvSpPr>
        <p:spPr>
          <a:xfrm>
            <a:off x="3377945" y="6148269"/>
            <a:ext cx="5436110"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注：据</a:t>
            </a:r>
            <a:r>
              <a:rPr lang="en-US" altLang="zh-CN" sz="1400" dirty="0">
                <a:latin typeface="微软雅黑" panose="020B0503020204020204" pitchFamily="34" charset="-122"/>
                <a:ea typeface="微软雅黑" panose="020B0503020204020204" pitchFamily="34" charset="-122"/>
              </a:rPr>
              <a:t>Crompton</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2005</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Nicholls</a:t>
            </a:r>
            <a:r>
              <a:rPr lang="zh-CN" altLang="en-US" sz="1400" dirty="0">
                <a:latin typeface="微软雅黑" panose="020B0503020204020204" pitchFamily="34" charset="-122"/>
                <a:ea typeface="微软雅黑" panose="020B0503020204020204" pitchFamily="34" charset="-122"/>
              </a:rPr>
              <a:t>和</a:t>
            </a:r>
            <a:r>
              <a:rPr lang="en-US" altLang="zh-CN" sz="1400" dirty="0">
                <a:latin typeface="微软雅黑" panose="020B0503020204020204" pitchFamily="34" charset="-122"/>
                <a:ea typeface="微软雅黑" panose="020B0503020204020204" pitchFamily="34" charset="-122"/>
              </a:rPr>
              <a:t>Crompton</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2005</a:t>
            </a:r>
            <a:r>
              <a:rPr lang="zh-CN" altLang="en-US" sz="1400" dirty="0">
                <a:latin typeface="微软雅黑" panose="020B0503020204020204" pitchFamily="34" charset="-122"/>
                <a:ea typeface="微软雅黑" panose="020B0503020204020204" pitchFamily="34" charset="-122"/>
              </a:rPr>
              <a:t>分析整理。</a:t>
            </a:r>
          </a:p>
        </p:txBody>
      </p:sp>
    </p:spTree>
    <p:extLst>
      <p:ext uri="{BB962C8B-B14F-4D97-AF65-F5344CB8AC3E}">
        <p14:creationId xmlns:p14="http://schemas.microsoft.com/office/powerpoint/2010/main" val="1300425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aphicFrame>
        <p:nvGraphicFramePr>
          <p:cNvPr id="17" name="表格 16"/>
          <p:cNvGraphicFramePr>
            <a:graphicFrameLocks noGrp="1"/>
          </p:cNvGraphicFramePr>
          <p:nvPr>
            <p:extLst>
              <p:ext uri="{D42A27DB-BD31-4B8C-83A1-F6EECF244321}">
                <p14:modId xmlns:p14="http://schemas.microsoft.com/office/powerpoint/2010/main" val="3326123093"/>
              </p:ext>
            </p:extLst>
          </p:nvPr>
        </p:nvGraphicFramePr>
        <p:xfrm>
          <a:off x="1020494" y="634040"/>
          <a:ext cx="10151012" cy="5168307"/>
        </p:xfrm>
        <a:graphic>
          <a:graphicData uri="http://schemas.openxmlformats.org/drawingml/2006/table">
            <a:tbl>
              <a:tblPr firstRow="1" firstCol="1" bandRow="1"/>
              <a:tblGrid>
                <a:gridCol w="1814878">
                  <a:extLst>
                    <a:ext uri="{9D8B030D-6E8A-4147-A177-3AD203B41FA5}">
                      <a16:colId xmlns:a16="http://schemas.microsoft.com/office/drawing/2014/main" val="20000"/>
                    </a:ext>
                  </a:extLst>
                </a:gridCol>
                <a:gridCol w="2853358">
                  <a:extLst>
                    <a:ext uri="{9D8B030D-6E8A-4147-A177-3AD203B41FA5}">
                      <a16:colId xmlns:a16="http://schemas.microsoft.com/office/drawing/2014/main" val="20001"/>
                    </a:ext>
                  </a:extLst>
                </a:gridCol>
                <a:gridCol w="1122146">
                  <a:extLst>
                    <a:ext uri="{9D8B030D-6E8A-4147-A177-3AD203B41FA5}">
                      <a16:colId xmlns:a16="http://schemas.microsoft.com/office/drawing/2014/main" val="20002"/>
                    </a:ext>
                  </a:extLst>
                </a:gridCol>
                <a:gridCol w="4360630">
                  <a:extLst>
                    <a:ext uri="{9D8B030D-6E8A-4147-A177-3AD203B41FA5}">
                      <a16:colId xmlns:a16="http://schemas.microsoft.com/office/drawing/2014/main" val="20003"/>
                    </a:ext>
                  </a:extLst>
                </a:gridCol>
              </a:tblGrid>
              <a:tr h="236227">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研究者</a:t>
                      </a: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案例地特征</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数据</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研究结论</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08681">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Miller</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2001</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Dallas-Fort Worth</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包含</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14</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个相邻公园（面积在</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2.5-7.3</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英亩）的城郊区域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3200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个房屋交易价格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公园对周边房地产的增值</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75%</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集中在</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600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英尺的范围内，</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85%</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集中在</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800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英尺的范围内，总体影响范围在</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1300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英尺范围内</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086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Bolitzer</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Netusil</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多案例地分析</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193</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个公园区域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1500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英尺内，房屋增值</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1.2%-3.5%</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英尺内，增值</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5.3%-7.6%</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1301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到</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1500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英尺内，增值</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1.5%-3.8%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086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Lutzenhiser</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Netusil</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多案例地分析将公园区域划分为城市公园、自然公园和特殊公园</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房屋销售价格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1500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英尺内三种公园对周边房屋价格的贡献分别为</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16.1%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（自然公园）、</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1.8%</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（城市公园）和</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8.5%</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（特殊公园）</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66129">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Nicholls</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Crompton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Austin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Texas</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包括一个直线形</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171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英亩的自然景观的区域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三个住宅区平均每远离绿化带</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英尺，房屋价格分别下降</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13.51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美元、</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3.97</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美元和</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10.61</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美元</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086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Irwin</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Maryland 1350</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平方英里的城市近郊和远郊区域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5</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年内，</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55799</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私人开放空间给</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400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米内的周边房屋价格贡献</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2.6%</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，而政府开放空间只有</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1.2%</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的贡献</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66129">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Ready</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Abdalla</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Berks County</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Pennsylvania</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城市近郊和远郊区域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4</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年内</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8090</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个房屋售价</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邻近效应不明显</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66129">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Ernst</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Young</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a:t>
                      </a: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50208" marR="5020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New York 5</a:t>
                      </a: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个城市公园区域</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房屋价格</a:t>
                      </a:r>
                    </a:p>
                  </a:txBody>
                  <a:tcPr marL="50208" marR="502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个更新后的公园对周边房地产产生明显的增值作用，另外</a:t>
                      </a: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3</a:t>
                      </a: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个对周边房地产增值作用适中</a:t>
                      </a:r>
                    </a:p>
                  </a:txBody>
                  <a:tcPr marL="50208" marR="5020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18" name="Rectangle 7"/>
          <p:cNvSpPr>
            <a:spLocks noChangeArrowheads="1"/>
          </p:cNvSpPr>
          <p:nvPr/>
        </p:nvSpPr>
        <p:spPr bwMode="auto">
          <a:xfrm>
            <a:off x="4178300"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a:ln>
                  <a:noFill/>
                </a:ln>
                <a:solidFill>
                  <a:schemeClr val="tx1"/>
                </a:solidFill>
                <a:effectLst/>
                <a:latin typeface="Arial" panose="020B0604020202020204" pitchFamily="34" charset="0"/>
              </a:rPr>
            </a:b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11" name="文本框 10"/>
          <p:cNvSpPr txBox="1"/>
          <p:nvPr/>
        </p:nvSpPr>
        <p:spPr>
          <a:xfrm>
            <a:off x="2513904" y="5926680"/>
            <a:ext cx="7164192"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13-6 </a:t>
            </a:r>
            <a:r>
              <a:rPr lang="zh-CN" altLang="en-US" dirty="0">
                <a:latin typeface="微软雅黑" panose="020B0503020204020204" pitchFamily="34" charset="-122"/>
                <a:ea typeface="微软雅黑" panose="020B0503020204020204" pitchFamily="34" charset="-122"/>
              </a:rPr>
              <a:t>部分公园和其他开放空间对房地产价值的影响研究一览表（下）</a:t>
            </a:r>
          </a:p>
        </p:txBody>
      </p:sp>
      <p:sp>
        <p:nvSpPr>
          <p:cNvPr id="12" name="文本框 11"/>
          <p:cNvSpPr txBox="1"/>
          <p:nvPr/>
        </p:nvSpPr>
        <p:spPr>
          <a:xfrm>
            <a:off x="3377945" y="6230565"/>
            <a:ext cx="5436110"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注：据</a:t>
            </a:r>
            <a:r>
              <a:rPr lang="en-US" altLang="zh-CN" sz="1400" dirty="0">
                <a:latin typeface="微软雅黑" panose="020B0503020204020204" pitchFamily="34" charset="-122"/>
                <a:ea typeface="微软雅黑" panose="020B0503020204020204" pitchFamily="34" charset="-122"/>
              </a:rPr>
              <a:t>Crompton</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2005</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Nicholls</a:t>
            </a:r>
            <a:r>
              <a:rPr lang="zh-CN" altLang="en-US" sz="1400" dirty="0">
                <a:latin typeface="微软雅黑" panose="020B0503020204020204" pitchFamily="34" charset="-122"/>
                <a:ea typeface="微软雅黑" panose="020B0503020204020204" pitchFamily="34" charset="-122"/>
              </a:rPr>
              <a:t>和</a:t>
            </a:r>
            <a:r>
              <a:rPr lang="en-US" altLang="zh-CN" sz="1400" dirty="0">
                <a:latin typeface="微软雅黑" panose="020B0503020204020204" pitchFamily="34" charset="-122"/>
                <a:ea typeface="微软雅黑" panose="020B0503020204020204" pitchFamily="34" charset="-122"/>
              </a:rPr>
              <a:t>Crompton</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2005</a:t>
            </a:r>
            <a:r>
              <a:rPr lang="zh-CN" altLang="en-US" sz="1400" dirty="0">
                <a:latin typeface="微软雅黑" panose="020B0503020204020204" pitchFamily="34" charset="-122"/>
                <a:ea typeface="微软雅黑" panose="020B0503020204020204" pitchFamily="34" charset="-122"/>
              </a:rPr>
              <a:t>分析整理。</a:t>
            </a:r>
          </a:p>
        </p:txBody>
      </p:sp>
    </p:spTree>
    <p:extLst>
      <p:ext uri="{BB962C8B-B14F-4D97-AF65-F5344CB8AC3E}">
        <p14:creationId xmlns:p14="http://schemas.microsoft.com/office/powerpoint/2010/main" val="12294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923751"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2. </a:t>
            </a:r>
            <a:r>
              <a:rPr lang="zh-CN" altLang="en-US" sz="2200" b="1" dirty="0">
                <a:latin typeface="微软雅黑" panose="020B0503020204020204" pitchFamily="34" charset="-122"/>
                <a:ea typeface="微软雅黑" panose="020B0503020204020204" pitchFamily="34" charset="-122"/>
              </a:rPr>
              <a:t>主题公园</a:t>
            </a:r>
            <a:r>
              <a:rPr lang="en-US" altLang="zh-CN" sz="2200" b="1" dirty="0">
                <a:latin typeface="微软雅黑" panose="020B0503020204020204" pitchFamily="34" charset="-122"/>
                <a:ea typeface="微软雅黑" panose="020B0503020204020204" pitchFamily="34" charset="-122"/>
              </a:rPr>
              <a:t>+</a:t>
            </a:r>
            <a:r>
              <a:rPr lang="zh-CN" altLang="en-US" sz="2200" b="1" dirty="0">
                <a:latin typeface="微软雅黑" panose="020B0503020204020204" pitchFamily="34" charset="-122"/>
                <a:ea typeface="微软雅黑" panose="020B0503020204020204" pitchFamily="34" charset="-122"/>
              </a:rPr>
              <a:t>房地产开发的内在机制</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134465"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三、主题公园与旅游地产</a:t>
            </a:r>
          </a:p>
        </p:txBody>
      </p:sp>
      <p:sp>
        <p:nvSpPr>
          <p:cNvPr id="19" name="文本框 18"/>
          <p:cNvSpPr txBox="1"/>
          <p:nvPr/>
        </p:nvSpPr>
        <p:spPr>
          <a:xfrm>
            <a:off x="1247594" y="1997839"/>
            <a:ext cx="9419089" cy="3323987"/>
          </a:xfrm>
          <a:prstGeom prst="rect">
            <a:avLst/>
          </a:prstGeom>
          <a:noFill/>
        </p:spPr>
        <p:txBody>
          <a:bodyPr wrap="square" rtlCol="0">
            <a:spAutoFit/>
          </a:bodyPr>
          <a:lstStyle/>
          <a:p>
            <a:pPr marL="914400" lvl="1" indent="-457200">
              <a:lnSpc>
                <a:spcPct val="150000"/>
              </a:lnSpc>
              <a:buFont typeface="Wingdings" panose="05000000000000000000" pitchFamily="2" charset="2"/>
              <a:buChar char="p"/>
            </a:pPr>
            <a:r>
              <a:rPr lang="zh-CN" altLang="en-US" sz="2000" dirty="0">
                <a:latin typeface="微软雅黑" panose="020B0503020204020204" pitchFamily="34" charset="-122"/>
                <a:ea typeface="微软雅黑" panose="020B0503020204020204" pitchFamily="34" charset="-122"/>
              </a:rPr>
              <a:t>迎合政治经济气候</a:t>
            </a:r>
            <a:endParaRPr lang="en-US" altLang="zh-CN" sz="2000" dirty="0">
              <a:latin typeface="微软雅黑" panose="020B0503020204020204" pitchFamily="34" charset="-122"/>
              <a:ea typeface="微软雅黑" panose="020B0503020204020204" pitchFamily="34" charset="-122"/>
            </a:endParaRPr>
          </a:p>
          <a:p>
            <a:pPr marL="914400" lvl="1" indent="-457200">
              <a:lnSpc>
                <a:spcPct val="150000"/>
              </a:lnSpc>
              <a:buFont typeface="Wingdings" panose="05000000000000000000" pitchFamily="2" charset="2"/>
              <a:buChar char="p"/>
            </a:pPr>
            <a:endParaRPr lang="en-US" altLang="zh-CN" sz="2000" dirty="0">
              <a:latin typeface="微软雅黑" panose="020B0503020204020204" pitchFamily="34" charset="-122"/>
              <a:ea typeface="微软雅黑" panose="020B0503020204020204" pitchFamily="34" charset="-122"/>
            </a:endParaRPr>
          </a:p>
          <a:p>
            <a:pPr marL="914400" lvl="1" indent="-457200">
              <a:lnSpc>
                <a:spcPct val="150000"/>
              </a:lnSpc>
              <a:buFont typeface="Wingdings" panose="05000000000000000000" pitchFamily="2" charset="2"/>
              <a:buChar char="p"/>
            </a:pPr>
            <a:r>
              <a:rPr lang="zh-CN" altLang="zh-CN" sz="2000" dirty="0">
                <a:latin typeface="微软雅黑" panose="020B0503020204020204" pitchFamily="34" charset="-122"/>
                <a:ea typeface="微软雅黑" panose="020B0503020204020204" pitchFamily="34" charset="-122"/>
              </a:rPr>
              <a:t>区位选择上的契合</a:t>
            </a:r>
            <a:endParaRPr lang="en-US" altLang="zh-CN" sz="2000" dirty="0">
              <a:latin typeface="微软雅黑" panose="020B0503020204020204" pitchFamily="34" charset="-122"/>
              <a:ea typeface="微软雅黑" panose="020B0503020204020204" pitchFamily="34" charset="-122"/>
            </a:endParaRPr>
          </a:p>
          <a:p>
            <a:pPr marL="914400" lvl="1" indent="-457200">
              <a:lnSpc>
                <a:spcPct val="150000"/>
              </a:lnSpc>
              <a:buFont typeface="Wingdings" panose="05000000000000000000" pitchFamily="2" charset="2"/>
              <a:buChar char="p"/>
            </a:pPr>
            <a:endParaRPr lang="en-US" altLang="zh-CN" sz="2000" dirty="0">
              <a:latin typeface="微软雅黑" panose="020B0503020204020204" pitchFamily="34" charset="-122"/>
              <a:ea typeface="微软雅黑" panose="020B0503020204020204" pitchFamily="34" charset="-122"/>
            </a:endParaRPr>
          </a:p>
          <a:p>
            <a:pPr marL="914400" lvl="1" indent="-457200">
              <a:lnSpc>
                <a:spcPct val="150000"/>
              </a:lnSpc>
              <a:buFont typeface="Wingdings" panose="05000000000000000000" pitchFamily="2" charset="2"/>
              <a:buChar char="p"/>
            </a:pPr>
            <a:r>
              <a:rPr lang="zh-CN" altLang="zh-CN" sz="2000" dirty="0">
                <a:latin typeface="微软雅黑" panose="020B0503020204020204" pitchFamily="34" charset="-122"/>
                <a:ea typeface="微软雅黑" panose="020B0503020204020204" pitchFamily="34" charset="-122"/>
              </a:rPr>
              <a:t>长线投资与短线投资的互补</a:t>
            </a:r>
            <a:endParaRPr lang="en-US" altLang="zh-CN" sz="2000" dirty="0">
              <a:latin typeface="微软雅黑" panose="020B0503020204020204" pitchFamily="34" charset="-122"/>
              <a:ea typeface="微软雅黑" panose="020B0503020204020204" pitchFamily="34" charset="-122"/>
            </a:endParaRPr>
          </a:p>
          <a:p>
            <a:pPr marL="914400" lvl="1" indent="-457200">
              <a:lnSpc>
                <a:spcPct val="150000"/>
              </a:lnSpc>
              <a:buFont typeface="Wingdings" panose="05000000000000000000" pitchFamily="2" charset="2"/>
              <a:buChar char="p"/>
            </a:pPr>
            <a:endParaRPr lang="en-US" altLang="zh-CN" sz="2000" dirty="0">
              <a:latin typeface="微软雅黑" panose="020B0503020204020204" pitchFamily="34" charset="-122"/>
              <a:ea typeface="微软雅黑" panose="020B0503020204020204" pitchFamily="34" charset="-122"/>
            </a:endParaRPr>
          </a:p>
          <a:p>
            <a:pPr marL="914400" lvl="1" indent="-457200">
              <a:lnSpc>
                <a:spcPct val="150000"/>
              </a:lnSpc>
              <a:buFont typeface="Wingdings" panose="05000000000000000000" pitchFamily="2" charset="2"/>
              <a:buChar char="p"/>
            </a:pPr>
            <a:r>
              <a:rPr lang="zh-CN" altLang="zh-CN" sz="2000" dirty="0">
                <a:latin typeface="微软雅黑" panose="020B0503020204020204" pitchFamily="34" charset="-122"/>
                <a:ea typeface="微软雅黑" panose="020B0503020204020204" pitchFamily="34" charset="-122"/>
              </a:rPr>
              <a:t>主题公园对周边房地产的增值作用</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89104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923751"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3. </a:t>
            </a:r>
            <a:r>
              <a:rPr lang="zh-CN" altLang="en-US" sz="2200" b="1" dirty="0">
                <a:latin typeface="微软雅黑" panose="020B0503020204020204" pitchFamily="34" charset="-122"/>
                <a:ea typeface="微软雅黑" panose="020B0503020204020204" pitchFamily="34" charset="-122"/>
              </a:rPr>
              <a:t>中国企业的主题公园</a:t>
            </a:r>
            <a:r>
              <a:rPr lang="en-US" altLang="zh-CN" sz="2200" b="1" dirty="0">
                <a:latin typeface="微软雅黑" panose="020B0503020204020204" pitchFamily="34" charset="-122"/>
                <a:ea typeface="微软雅黑" panose="020B0503020204020204" pitchFamily="34" charset="-122"/>
              </a:rPr>
              <a:t>+</a:t>
            </a:r>
            <a:r>
              <a:rPr lang="zh-CN" altLang="en-US" sz="2200" b="1" dirty="0">
                <a:latin typeface="微软雅黑" panose="020B0503020204020204" pitchFamily="34" charset="-122"/>
                <a:ea typeface="微软雅黑" panose="020B0503020204020204" pitchFamily="34" charset="-122"/>
              </a:rPr>
              <a:t>房地产开发</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134465"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三、主题公园与旅游地产</a:t>
            </a:r>
          </a:p>
        </p:txBody>
      </p:sp>
      <p:graphicFrame>
        <p:nvGraphicFramePr>
          <p:cNvPr id="10" name="表格 9"/>
          <p:cNvGraphicFramePr>
            <a:graphicFrameLocks noGrp="1"/>
          </p:cNvGraphicFramePr>
          <p:nvPr>
            <p:extLst>
              <p:ext uri="{D42A27DB-BD31-4B8C-83A1-F6EECF244321}">
                <p14:modId xmlns:p14="http://schemas.microsoft.com/office/powerpoint/2010/main" val="2387357094"/>
              </p:ext>
            </p:extLst>
          </p:nvPr>
        </p:nvGraphicFramePr>
        <p:xfrm>
          <a:off x="1880620" y="1743345"/>
          <a:ext cx="8430761" cy="3918366"/>
        </p:xfrm>
        <a:graphic>
          <a:graphicData uri="http://schemas.openxmlformats.org/drawingml/2006/table">
            <a:tbl>
              <a:tblPr/>
              <a:tblGrid>
                <a:gridCol w="1306303">
                  <a:extLst>
                    <a:ext uri="{9D8B030D-6E8A-4147-A177-3AD203B41FA5}">
                      <a16:colId xmlns:a16="http://schemas.microsoft.com/office/drawing/2014/main" val="20000"/>
                    </a:ext>
                  </a:extLst>
                </a:gridCol>
                <a:gridCol w="647586">
                  <a:extLst>
                    <a:ext uri="{9D8B030D-6E8A-4147-A177-3AD203B41FA5}">
                      <a16:colId xmlns:a16="http://schemas.microsoft.com/office/drawing/2014/main" val="20001"/>
                    </a:ext>
                  </a:extLst>
                </a:gridCol>
                <a:gridCol w="647586">
                  <a:extLst>
                    <a:ext uri="{9D8B030D-6E8A-4147-A177-3AD203B41FA5}">
                      <a16:colId xmlns:a16="http://schemas.microsoft.com/office/drawing/2014/main" val="20002"/>
                    </a:ext>
                  </a:extLst>
                </a:gridCol>
                <a:gridCol w="647586">
                  <a:extLst>
                    <a:ext uri="{9D8B030D-6E8A-4147-A177-3AD203B41FA5}">
                      <a16:colId xmlns:a16="http://schemas.microsoft.com/office/drawing/2014/main" val="20003"/>
                    </a:ext>
                  </a:extLst>
                </a:gridCol>
                <a:gridCol w="647586">
                  <a:extLst>
                    <a:ext uri="{9D8B030D-6E8A-4147-A177-3AD203B41FA5}">
                      <a16:colId xmlns:a16="http://schemas.microsoft.com/office/drawing/2014/main" val="20004"/>
                    </a:ext>
                  </a:extLst>
                </a:gridCol>
                <a:gridCol w="647586">
                  <a:extLst>
                    <a:ext uri="{9D8B030D-6E8A-4147-A177-3AD203B41FA5}">
                      <a16:colId xmlns:a16="http://schemas.microsoft.com/office/drawing/2014/main" val="20005"/>
                    </a:ext>
                  </a:extLst>
                </a:gridCol>
                <a:gridCol w="647586">
                  <a:extLst>
                    <a:ext uri="{9D8B030D-6E8A-4147-A177-3AD203B41FA5}">
                      <a16:colId xmlns:a16="http://schemas.microsoft.com/office/drawing/2014/main" val="20006"/>
                    </a:ext>
                  </a:extLst>
                </a:gridCol>
                <a:gridCol w="647586">
                  <a:extLst>
                    <a:ext uri="{9D8B030D-6E8A-4147-A177-3AD203B41FA5}">
                      <a16:colId xmlns:a16="http://schemas.microsoft.com/office/drawing/2014/main" val="20007"/>
                    </a:ext>
                  </a:extLst>
                </a:gridCol>
                <a:gridCol w="647586">
                  <a:extLst>
                    <a:ext uri="{9D8B030D-6E8A-4147-A177-3AD203B41FA5}">
                      <a16:colId xmlns:a16="http://schemas.microsoft.com/office/drawing/2014/main" val="20008"/>
                    </a:ext>
                  </a:extLst>
                </a:gridCol>
                <a:gridCol w="647586">
                  <a:extLst>
                    <a:ext uri="{9D8B030D-6E8A-4147-A177-3AD203B41FA5}">
                      <a16:colId xmlns:a16="http://schemas.microsoft.com/office/drawing/2014/main" val="20009"/>
                    </a:ext>
                  </a:extLst>
                </a:gridCol>
                <a:gridCol w="647586">
                  <a:extLst>
                    <a:ext uri="{9D8B030D-6E8A-4147-A177-3AD203B41FA5}">
                      <a16:colId xmlns:a16="http://schemas.microsoft.com/office/drawing/2014/main" val="20010"/>
                    </a:ext>
                  </a:extLst>
                </a:gridCol>
                <a:gridCol w="648598">
                  <a:extLst>
                    <a:ext uri="{9D8B030D-6E8A-4147-A177-3AD203B41FA5}">
                      <a16:colId xmlns:a16="http://schemas.microsoft.com/office/drawing/2014/main" val="20011"/>
                    </a:ext>
                  </a:extLst>
                </a:gridCol>
              </a:tblGrid>
              <a:tr h="549463">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旅游</a:t>
                      </a:r>
                    </a:p>
                    <a:p>
                      <a:pPr algn="ctr">
                        <a:spcAft>
                          <a:spcPts val="0"/>
                        </a:spcAft>
                      </a:pPr>
                      <a:r>
                        <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景区</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旅行社</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酒店</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电子</a:t>
                      </a:r>
                    </a:p>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商务</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住宅</a:t>
                      </a:r>
                    </a:p>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地产</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商业</a:t>
                      </a:r>
                    </a:p>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地产</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客运</a:t>
                      </a:r>
                    </a:p>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物流</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物流</a:t>
                      </a:r>
                    </a:p>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贸易</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电子</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金融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实业</a:t>
                      </a:r>
                    </a:p>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投资</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8118">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华侨城集团</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8118">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港中旅集团</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8118">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华强集团</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60195">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锦江国际集团</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8118">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海昌集团</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8118">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长隆集团</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68118">
                <a:tc>
                  <a:txBody>
                    <a:bodyPr/>
                    <a:lstStyle/>
                    <a:p>
                      <a:pPr algn="ctr">
                        <a:spcAft>
                          <a:spcPts val="0"/>
                        </a:spcAft>
                      </a:pPr>
                      <a:r>
                        <a:rPr lang="zh-CN" sz="1600" kern="100">
                          <a:effectLst/>
                          <a:latin typeface="微软雅黑" panose="020B0503020204020204" pitchFamily="34" charset="-122"/>
                          <a:ea typeface="微软雅黑" panose="020B0503020204020204" pitchFamily="34" charset="-122"/>
                          <a:cs typeface="Times New Roman" panose="02020603050405020304" pitchFamily="18" charset="0"/>
                        </a:rPr>
                        <a:t>宋城集团</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 </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0" name="文本框 19"/>
          <p:cNvSpPr txBox="1"/>
          <p:nvPr/>
        </p:nvSpPr>
        <p:spPr>
          <a:xfrm>
            <a:off x="3887376" y="5801038"/>
            <a:ext cx="4417248"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13-7 </a:t>
            </a:r>
            <a:r>
              <a:rPr lang="zh-CN" altLang="en-US" dirty="0">
                <a:latin typeface="微软雅黑" panose="020B0503020204020204" pitchFamily="34" charset="-122"/>
                <a:ea typeface="微软雅黑" panose="020B0503020204020204" pitchFamily="34" charset="-122"/>
              </a:rPr>
              <a:t>七大旅游企业集团业务构成一览表</a:t>
            </a:r>
          </a:p>
        </p:txBody>
      </p:sp>
      <p:sp>
        <p:nvSpPr>
          <p:cNvPr id="21" name="文本框 20"/>
          <p:cNvSpPr txBox="1"/>
          <p:nvPr/>
        </p:nvSpPr>
        <p:spPr>
          <a:xfrm>
            <a:off x="5032629" y="6104923"/>
            <a:ext cx="2126743"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资料来源：保继刚</a:t>
            </a:r>
            <a:r>
              <a:rPr lang="en-US" altLang="zh-CN" sz="1400" dirty="0">
                <a:latin typeface="微软雅黑" panose="020B0503020204020204" pitchFamily="34" charset="-122"/>
                <a:ea typeface="微软雅黑" panose="020B0503020204020204" pitchFamily="34" charset="-122"/>
              </a:rPr>
              <a:t>. 2015.</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11231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1. </a:t>
            </a:r>
            <a:r>
              <a:rPr lang="zh-CN" altLang="en-US" sz="2200" b="1" dirty="0">
                <a:latin typeface="微软雅黑" panose="020B0503020204020204" pitchFamily="34" charset="-122"/>
                <a:ea typeface="微软雅黑" panose="020B0503020204020204" pitchFamily="34" charset="-122"/>
              </a:rPr>
              <a:t>规划管理的过程</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graphicFrame>
        <p:nvGraphicFramePr>
          <p:cNvPr id="10" name="表格 9"/>
          <p:cNvGraphicFramePr>
            <a:graphicFrameLocks noGrp="1"/>
          </p:cNvGraphicFramePr>
          <p:nvPr>
            <p:extLst>
              <p:ext uri="{D42A27DB-BD31-4B8C-83A1-F6EECF244321}">
                <p14:modId xmlns:p14="http://schemas.microsoft.com/office/powerpoint/2010/main" val="1376481008"/>
              </p:ext>
            </p:extLst>
          </p:nvPr>
        </p:nvGraphicFramePr>
        <p:xfrm>
          <a:off x="2345879" y="1774497"/>
          <a:ext cx="7310128" cy="4376056"/>
        </p:xfrm>
        <a:graphic>
          <a:graphicData uri="http://schemas.openxmlformats.org/drawingml/2006/table">
            <a:tbl>
              <a:tblPr firstRow="1">
                <a:tableStyleId>{C083E6E3-FA7D-4D7B-A595-EF9225AFEA82}</a:tableStyleId>
              </a:tblPr>
              <a:tblGrid>
                <a:gridCol w="3413873">
                  <a:extLst>
                    <a:ext uri="{9D8B030D-6E8A-4147-A177-3AD203B41FA5}">
                      <a16:colId xmlns:a16="http://schemas.microsoft.com/office/drawing/2014/main" val="20000"/>
                    </a:ext>
                  </a:extLst>
                </a:gridCol>
                <a:gridCol w="3896255">
                  <a:extLst>
                    <a:ext uri="{9D8B030D-6E8A-4147-A177-3AD203B41FA5}">
                      <a16:colId xmlns:a16="http://schemas.microsoft.com/office/drawing/2014/main" val="20001"/>
                    </a:ext>
                  </a:extLst>
                </a:gridCol>
              </a:tblGrid>
              <a:tr h="317997">
                <a:tc>
                  <a:txBody>
                    <a:bodyPr/>
                    <a:lstStyle/>
                    <a:p>
                      <a:pPr marL="0" algn="just" defTabSz="914400" rtl="0" eaLnBrk="1" latinLnBrk="0" hangingPunct="1">
                        <a:lnSpc>
                          <a:spcPct val="150000"/>
                        </a:lnSpc>
                        <a:spcAft>
                          <a:spcPts val="0"/>
                        </a:spcAft>
                      </a:pPr>
                      <a:r>
                        <a:rPr lang="zh-CN" sz="1600" kern="100" dirty="0">
                          <a:effectLst/>
                        </a:rPr>
                        <a:t>阶段</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just">
                        <a:lnSpc>
                          <a:spcPct val="150000"/>
                        </a:lnSpc>
                        <a:spcAft>
                          <a:spcPts val="0"/>
                        </a:spcAft>
                      </a:pPr>
                      <a:r>
                        <a:rPr lang="zh-CN" sz="1600" kern="100" dirty="0">
                          <a:effectLst/>
                        </a:rPr>
                        <a:t>步骤</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034385">
                <a:tc>
                  <a:txBody>
                    <a:bodyPr/>
                    <a:lstStyle/>
                    <a:p>
                      <a:pPr algn="just">
                        <a:lnSpc>
                          <a:spcPct val="150000"/>
                        </a:lnSpc>
                        <a:spcAft>
                          <a:spcPts val="0"/>
                        </a:spcAft>
                      </a:pPr>
                      <a:r>
                        <a:rPr lang="zh-CN" sz="1600" kern="100" dirty="0">
                          <a:effectLst/>
                        </a:rPr>
                        <a:t>第一阶段  研究策划</a:t>
                      </a:r>
                    </a:p>
                    <a:p>
                      <a:pPr algn="just">
                        <a:spcAft>
                          <a:spcPts val="0"/>
                        </a:spcAft>
                      </a:pPr>
                      <a:r>
                        <a:rPr lang="zh-CN" sz="1600" kern="100" dirty="0">
                          <a:effectLst/>
                        </a:rPr>
                        <a:t> </a:t>
                      </a:r>
                    </a:p>
                    <a:p>
                      <a:pPr algn="just">
                        <a:spcAft>
                          <a:spcPts val="0"/>
                        </a:spcAft>
                      </a:pPr>
                      <a:r>
                        <a:rPr lang="en-US" sz="1600" kern="100" dirty="0">
                          <a:effectLst/>
                        </a:rPr>
                        <a:t> </a:t>
                      </a:r>
                      <a:endParaRPr lang="zh-CN" sz="1600" kern="100" dirty="0">
                        <a:effectLst/>
                        <a:latin typeface="微软雅黑" panose="020B0503020204020204" pitchFamily="34" charset="-122"/>
                        <a:ea typeface="微软雅黑" panose="020B0503020204020204" pitchFamily="34" charset="-122"/>
                      </a:endParaRPr>
                    </a:p>
                  </a:txBody>
                  <a:tcPr marL="68580" marR="68580" marT="0" marB="0"/>
                </a:tc>
                <a:tc>
                  <a:txBody>
                    <a:bodyPr/>
                    <a:lstStyle/>
                    <a:p>
                      <a:pPr algn="just">
                        <a:lnSpc>
                          <a:spcPct val="150000"/>
                        </a:lnSpc>
                        <a:spcAft>
                          <a:spcPts val="0"/>
                        </a:spcAft>
                      </a:pPr>
                      <a:r>
                        <a:rPr lang="zh-CN" sz="1600" kern="100" dirty="0">
                          <a:effectLst/>
                        </a:rPr>
                        <a:t>1.项目启动</a:t>
                      </a:r>
                      <a:endParaRPr lang="en-US" altLang="zh-CN" sz="1600" kern="100" dirty="0">
                        <a:effectLst/>
                      </a:endParaRPr>
                    </a:p>
                    <a:p>
                      <a:pPr algn="just">
                        <a:lnSpc>
                          <a:spcPct val="150000"/>
                        </a:lnSpc>
                        <a:spcAft>
                          <a:spcPts val="0"/>
                        </a:spcAft>
                      </a:pPr>
                      <a:endParaRPr lang="zh-CN" sz="1600" kern="100" dirty="0">
                        <a:effectLst/>
                      </a:endParaRPr>
                    </a:p>
                    <a:p>
                      <a:pPr algn="just">
                        <a:lnSpc>
                          <a:spcPct val="150000"/>
                        </a:lnSpc>
                        <a:spcAft>
                          <a:spcPts val="0"/>
                        </a:spcAft>
                      </a:pPr>
                      <a:r>
                        <a:rPr lang="zh-CN" sz="1600" kern="100" dirty="0">
                          <a:effectLst/>
                        </a:rPr>
                        <a:t>2.可行性研究和开发规划</a:t>
                      </a:r>
                      <a:endParaRPr lang="en-US" altLang="zh-CN" sz="1600" kern="100" dirty="0">
                        <a:effectLst/>
                      </a:endParaRPr>
                    </a:p>
                    <a:p>
                      <a:pPr algn="just">
                        <a:lnSpc>
                          <a:spcPct val="150000"/>
                        </a:lnSpc>
                        <a:spcAft>
                          <a:spcPts val="0"/>
                        </a:spcAft>
                      </a:pPr>
                      <a:endParaRPr lang="zh-CN" sz="1600" kern="100" dirty="0">
                        <a:effectLst/>
                      </a:endParaRPr>
                    </a:p>
                    <a:p>
                      <a:pPr algn="just">
                        <a:lnSpc>
                          <a:spcPct val="150000"/>
                        </a:lnSpc>
                        <a:spcAft>
                          <a:spcPts val="0"/>
                        </a:spcAft>
                      </a:pPr>
                      <a:r>
                        <a:rPr lang="en-US" sz="1600" kern="100" dirty="0">
                          <a:effectLst/>
                        </a:rPr>
                        <a:t>3.</a:t>
                      </a:r>
                      <a:r>
                        <a:rPr lang="zh-CN" sz="1600" kern="100" dirty="0">
                          <a:effectLst/>
                        </a:rPr>
                        <a:t>总体规划和概念设计</a:t>
                      </a:r>
                      <a:endParaRPr lang="en-US" altLang="zh-CN" sz="1600" kern="100" dirty="0">
                        <a:effectLst/>
                      </a:endParaRPr>
                    </a:p>
                    <a:p>
                      <a:pPr algn="just">
                        <a:spcAft>
                          <a:spcPts val="0"/>
                        </a:spcAft>
                      </a:pPr>
                      <a:endParaRPr lang="zh-CN" sz="1600" kern="100" dirty="0">
                        <a:effectLst/>
                        <a:latin typeface="微软雅黑" panose="020B0503020204020204" pitchFamily="34" charset="-122"/>
                        <a:ea typeface="微软雅黑" panose="020B0503020204020204" pitchFamily="34" charset="-122"/>
                      </a:endParaRPr>
                    </a:p>
                  </a:txBody>
                  <a:tcPr marL="68580" marR="68580" marT="0" marB="0"/>
                </a:tc>
                <a:extLst>
                  <a:ext uri="{0D108BD9-81ED-4DB2-BD59-A6C34878D82A}">
                    <a16:rowId xmlns:a16="http://schemas.microsoft.com/office/drawing/2014/main" val="10001"/>
                  </a:ext>
                </a:extLst>
              </a:tr>
              <a:tr h="1983376">
                <a:tc>
                  <a:txBody>
                    <a:bodyPr/>
                    <a:lstStyle/>
                    <a:p>
                      <a:pPr algn="just">
                        <a:lnSpc>
                          <a:spcPct val="150000"/>
                        </a:lnSpc>
                        <a:spcAft>
                          <a:spcPts val="0"/>
                        </a:spcAft>
                      </a:pPr>
                      <a:r>
                        <a:rPr lang="zh-CN" altLang="zh-CN" sz="1600" kern="100" dirty="0">
                          <a:effectLst/>
                        </a:rPr>
                        <a:t>第二阶段</a:t>
                      </a:r>
                      <a:r>
                        <a:rPr lang="en-US" altLang="zh-CN" sz="1600" kern="100" dirty="0">
                          <a:effectLst/>
                        </a:rPr>
                        <a:t>  </a:t>
                      </a:r>
                      <a:r>
                        <a:rPr lang="zh-CN" altLang="zh-CN" sz="1600" kern="100" dirty="0">
                          <a:effectLst/>
                        </a:rPr>
                        <a:t>规划设计</a:t>
                      </a:r>
                    </a:p>
                    <a:p>
                      <a:pPr algn="just">
                        <a:lnSpc>
                          <a:spcPct val="150000"/>
                        </a:lnSpc>
                        <a:spcAft>
                          <a:spcPts val="0"/>
                        </a:spcAft>
                      </a:pPr>
                      <a:r>
                        <a:rPr lang="en-US" altLang="zh-CN" sz="1600" kern="100" dirty="0">
                          <a:effectLst/>
                        </a:rPr>
                        <a:t> </a:t>
                      </a:r>
                      <a:endParaRPr lang="zh-CN" altLang="zh-CN" sz="1600" kern="100" dirty="0">
                        <a:effectLst/>
                      </a:endParaRPr>
                    </a:p>
                    <a:p>
                      <a:pPr algn="just">
                        <a:spcAft>
                          <a:spcPts val="0"/>
                        </a:spcAft>
                      </a:pPr>
                      <a:r>
                        <a:rPr lang="en-US" altLang="zh-CN" sz="1600" kern="100" dirty="0">
                          <a:effectLst/>
                        </a:rPr>
                        <a:t> </a:t>
                      </a:r>
                      <a:endParaRPr lang="zh-CN" altLang="zh-CN" sz="1600" kern="100" dirty="0">
                        <a:effectLst/>
                      </a:endParaRPr>
                    </a:p>
                    <a:p>
                      <a:pPr algn="just">
                        <a:spcAft>
                          <a:spcPts val="0"/>
                        </a:spcAft>
                      </a:pP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altLang="zh-CN" sz="1600" kern="100" dirty="0">
                          <a:effectLst/>
                        </a:rPr>
                        <a:t>4.</a:t>
                      </a:r>
                      <a:r>
                        <a:rPr lang="zh-CN" altLang="zh-CN" sz="1600" kern="100" dirty="0">
                          <a:effectLst/>
                        </a:rPr>
                        <a:t>方案设计</a:t>
                      </a:r>
                      <a:endParaRPr lang="en-US" altLang="zh-CN" sz="1600" kern="100" dirty="0">
                        <a:effectLst/>
                      </a:endParaRPr>
                    </a:p>
                    <a:p>
                      <a:pPr algn="just">
                        <a:lnSpc>
                          <a:spcPct val="150000"/>
                        </a:lnSpc>
                        <a:spcAft>
                          <a:spcPts val="0"/>
                        </a:spcAft>
                      </a:pPr>
                      <a:endParaRPr lang="zh-CN" altLang="zh-CN" sz="1600" kern="100" dirty="0">
                        <a:effectLst/>
                      </a:endParaRPr>
                    </a:p>
                    <a:p>
                      <a:pPr algn="just">
                        <a:lnSpc>
                          <a:spcPct val="150000"/>
                        </a:lnSpc>
                        <a:spcAft>
                          <a:spcPts val="0"/>
                        </a:spcAft>
                      </a:pPr>
                      <a:r>
                        <a:rPr lang="en-US" altLang="zh-CN" sz="1600" kern="100" dirty="0">
                          <a:effectLst/>
                        </a:rPr>
                        <a:t>5.</a:t>
                      </a:r>
                      <a:r>
                        <a:rPr lang="zh-CN" altLang="zh-CN" sz="1600" kern="100" dirty="0">
                          <a:effectLst/>
                        </a:rPr>
                        <a:t>设计开发</a:t>
                      </a:r>
                      <a:endParaRPr lang="en-US" altLang="zh-CN" sz="1600" kern="100" dirty="0">
                        <a:effectLst/>
                      </a:endParaRPr>
                    </a:p>
                    <a:p>
                      <a:pPr algn="just">
                        <a:lnSpc>
                          <a:spcPct val="150000"/>
                        </a:lnSpc>
                        <a:spcAft>
                          <a:spcPts val="0"/>
                        </a:spcAft>
                      </a:pPr>
                      <a:endParaRPr lang="zh-CN" altLang="zh-CN" sz="1600" kern="100" dirty="0">
                        <a:effectLst/>
                      </a:endParaRPr>
                    </a:p>
                    <a:p>
                      <a:pPr algn="just">
                        <a:lnSpc>
                          <a:spcPct val="150000"/>
                        </a:lnSpc>
                        <a:spcAft>
                          <a:spcPts val="0"/>
                        </a:spcAft>
                      </a:pPr>
                      <a:r>
                        <a:rPr lang="en-US" altLang="zh-CN" sz="1600" kern="100" dirty="0">
                          <a:effectLst/>
                        </a:rPr>
                        <a:t>6.</a:t>
                      </a:r>
                      <a:r>
                        <a:rPr lang="zh-CN" altLang="zh-CN" sz="1600" kern="100" dirty="0">
                          <a:effectLst/>
                        </a:rPr>
                        <a:t>建设</a:t>
                      </a:r>
                      <a:r>
                        <a:rPr lang="en-US" altLang="zh-CN" sz="1600" kern="100" dirty="0">
                          <a:effectLst/>
                        </a:rPr>
                        <a:t>/</a:t>
                      </a:r>
                      <a:r>
                        <a:rPr lang="zh-CN" altLang="zh-CN" sz="1600" kern="100" dirty="0">
                          <a:effectLst/>
                        </a:rPr>
                        <a:t>制造文件</a:t>
                      </a:r>
                      <a:endParaRPr lang="en-US" altLang="zh-CN" sz="1600" kern="100" dirty="0">
                        <a:effectLst/>
                        <a:latin typeface="微软雅黑" panose="020B0503020204020204" pitchFamily="34" charset="-122"/>
                        <a:ea typeface="微软雅黑" panose="020B0503020204020204" pitchFamily="34" charset="-122"/>
                      </a:endParaRPr>
                    </a:p>
                  </a:txBody>
                  <a:tcPr marL="68580" marR="68580" marT="0" marB="0"/>
                </a:tc>
                <a:extLst>
                  <a:ext uri="{0D108BD9-81ED-4DB2-BD59-A6C34878D82A}">
                    <a16:rowId xmlns:a16="http://schemas.microsoft.com/office/drawing/2014/main" val="10002"/>
                  </a:ext>
                </a:extLst>
              </a:tr>
            </a:tbl>
          </a:graphicData>
        </a:graphic>
      </p:graphicFrame>
      <p:sp>
        <p:nvSpPr>
          <p:cNvPr id="19" name="文本框 18"/>
          <p:cNvSpPr txBox="1"/>
          <p:nvPr/>
        </p:nvSpPr>
        <p:spPr>
          <a:xfrm>
            <a:off x="3004677" y="1406006"/>
            <a:ext cx="6060560"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13-1 </a:t>
            </a:r>
            <a:r>
              <a:rPr lang="zh-CN" altLang="en-US" dirty="0">
                <a:latin typeface="微软雅黑" panose="020B0503020204020204" pitchFamily="34" charset="-122"/>
                <a:ea typeface="微软雅黑" panose="020B0503020204020204" pitchFamily="34" charset="-122"/>
              </a:rPr>
              <a:t>主题公园规划管理的的四个阶段和十一个步骤（上）</a:t>
            </a:r>
          </a:p>
        </p:txBody>
      </p:sp>
      <p:sp>
        <p:nvSpPr>
          <p:cNvPr id="21" name="文本框 20"/>
          <p:cNvSpPr txBox="1"/>
          <p:nvPr/>
        </p:nvSpPr>
        <p:spPr>
          <a:xfrm>
            <a:off x="4987717" y="6219861"/>
            <a:ext cx="1938844"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a:t>
            </a:r>
            <a:r>
              <a:rPr lang="en-US" altLang="zh-CN" sz="1400" dirty="0">
                <a:latin typeface="微软雅黑" panose="020B0503020204020204" pitchFamily="34" charset="-122"/>
                <a:ea typeface="微软雅黑" panose="020B0503020204020204" pitchFamily="34" charset="-122"/>
              </a:rPr>
              <a:t>TEA, 2000</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17541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923751"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1. </a:t>
            </a:r>
            <a:r>
              <a:rPr lang="zh-CN" altLang="en-US" sz="2200" b="1" dirty="0">
                <a:latin typeface="微软雅黑" panose="020B0503020204020204" pitchFamily="34" charset="-122"/>
                <a:ea typeface="微软雅黑" panose="020B0503020204020204" pitchFamily="34" charset="-122"/>
              </a:rPr>
              <a:t>加州迪士尼度假区配套建设</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134465"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四、主题公园的配套建设</a:t>
            </a:r>
          </a:p>
        </p:txBody>
      </p:sp>
      <p:sp>
        <p:nvSpPr>
          <p:cNvPr id="21" name="文本框 20"/>
          <p:cNvSpPr txBox="1"/>
          <p:nvPr/>
        </p:nvSpPr>
        <p:spPr>
          <a:xfrm>
            <a:off x="1325412" y="1713881"/>
            <a:ext cx="9419089" cy="4708981"/>
          </a:xfrm>
          <a:prstGeom prst="rect">
            <a:avLst/>
          </a:prstGeom>
          <a:noFill/>
        </p:spPr>
        <p:txBody>
          <a:bodyPr wrap="square" rtlCol="0">
            <a:spAutoFit/>
          </a:bodyPr>
          <a:lstStyle/>
          <a:p>
            <a:pPr>
              <a:lnSpc>
                <a:spcPct val="150000"/>
              </a:lnSpc>
            </a:pPr>
            <a:r>
              <a:rPr lang="en-US" altLang="zh-CN" sz="2000" dirty="0">
                <a:latin typeface="微软雅黑" panose="020B0503020204020204" pitchFamily="34" charset="-122"/>
                <a:ea typeface="微软雅黑" panose="020B0503020204020204" pitchFamily="34" charset="-122"/>
              </a:rPr>
              <a:t>       </a:t>
            </a:r>
            <a:r>
              <a:rPr lang="zh-CN" altLang="zh-CN" sz="2000" dirty="0">
                <a:latin typeface="微软雅黑" panose="020B0503020204020204" pitchFamily="34" charset="-122"/>
                <a:ea typeface="微软雅黑" panose="020B0503020204020204" pitchFamily="34" charset="-122"/>
              </a:rPr>
              <a:t>加州迪士尼度假区包括两个主题公园：迪士尼乐园和冒险乐园，配套建设了迪士尼小镇、迪士尼乐园酒店、迪士尼乐园太平洋酒店与迪士尼大加州人酒店。</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对于当地居民来说，迪士尼小镇是离该区域最接近城市中心的购物场所。迪斯尼小镇的规划容量为每天</a:t>
            </a:r>
            <a:r>
              <a:rPr lang="en-US" altLang="zh-CN" sz="2000" dirty="0">
                <a:latin typeface="微软雅黑" panose="020B0503020204020204" pitchFamily="34" charset="-122"/>
                <a:ea typeface="微软雅黑" panose="020B0503020204020204" pitchFamily="34" charset="-122"/>
              </a:rPr>
              <a:t>3,500</a:t>
            </a:r>
            <a:r>
              <a:rPr lang="zh-CN" altLang="en-US" sz="2000" dirty="0">
                <a:latin typeface="微软雅黑" panose="020B0503020204020204" pitchFamily="34" charset="-122"/>
                <a:ea typeface="微软雅黑" panose="020B0503020204020204" pitchFamily="34" charset="-122"/>
              </a:rPr>
              <a:t>至</a:t>
            </a:r>
            <a:r>
              <a:rPr lang="en-US" altLang="zh-CN" sz="2000" dirty="0">
                <a:latin typeface="微软雅黑" panose="020B0503020204020204" pitchFamily="34" charset="-122"/>
                <a:ea typeface="微软雅黑" panose="020B0503020204020204" pitchFamily="34" charset="-122"/>
              </a:rPr>
              <a:t>7,000</a:t>
            </a:r>
            <a:r>
              <a:rPr lang="zh-CN" altLang="en-US" sz="2000" dirty="0">
                <a:latin typeface="微软雅黑" panose="020B0503020204020204" pitchFamily="34" charset="-122"/>
                <a:ea typeface="微软雅黑" panose="020B0503020204020204" pitchFamily="34" charset="-122"/>
              </a:rPr>
              <a:t>人（</a:t>
            </a:r>
            <a:r>
              <a:rPr lang="en-US" altLang="zh-CN" sz="2000" dirty="0">
                <a:latin typeface="微软雅黑" panose="020B0503020204020204" pitchFamily="34" charset="-122"/>
                <a:ea typeface="微软雅黑" panose="020B0503020204020204" pitchFamily="34" charset="-122"/>
              </a:rPr>
              <a:t>Clave</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2007</a:t>
            </a:r>
            <a:r>
              <a:rPr lang="zh-CN" altLang="en-US" sz="2000" dirty="0">
                <a:latin typeface="微软雅黑" panose="020B0503020204020204" pitchFamily="34" charset="-122"/>
                <a:ea typeface="微软雅黑" panose="020B0503020204020204" pitchFamily="34" charset="-122"/>
              </a:rPr>
              <a:t>），设施包括</a:t>
            </a:r>
            <a:r>
              <a:rPr lang="en-US" altLang="zh-CN" sz="2000" dirty="0">
                <a:latin typeface="微软雅黑" panose="020B0503020204020204" pitchFamily="34" charset="-122"/>
                <a:ea typeface="微软雅黑" panose="020B0503020204020204" pitchFamily="34" charset="-122"/>
              </a:rPr>
              <a:t>ESPN</a:t>
            </a:r>
            <a:r>
              <a:rPr lang="zh-CN" altLang="en-US" sz="2000" dirty="0">
                <a:latin typeface="微软雅黑" panose="020B0503020204020204" pitchFamily="34" charset="-122"/>
                <a:ea typeface="微软雅黑" panose="020B0503020204020204" pitchFamily="34" charset="-122"/>
              </a:rPr>
              <a:t>地带、迪士尼公司运营的体育主题连锁餐厅、迪斯尼世界游戏机，也包括一些与迪士尼品牌无关的设施，如</a:t>
            </a:r>
            <a:r>
              <a:rPr lang="en-US" altLang="zh-CN" sz="2000" dirty="0">
                <a:latin typeface="微软雅黑" panose="020B0503020204020204" pitchFamily="34" charset="-122"/>
                <a:ea typeface="微软雅黑" panose="020B0503020204020204" pitchFamily="34" charset="-122"/>
              </a:rPr>
              <a:t>AMC</a:t>
            </a:r>
            <a:r>
              <a:rPr lang="zh-CN" altLang="en-US" sz="2000" dirty="0">
                <a:latin typeface="微软雅黑" panose="020B0503020204020204" pitchFamily="34" charset="-122"/>
                <a:ea typeface="微软雅黑" panose="020B0503020204020204" pitchFamily="34" charset="-122"/>
              </a:rPr>
              <a:t>影院和蓝调。</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会议中心是度假区另外一个重要的配套。会议中心的设计容量超过</a:t>
            </a:r>
            <a:r>
              <a:rPr lang="en-US" altLang="zh-CN" sz="2000" dirty="0">
                <a:latin typeface="微软雅黑" panose="020B0503020204020204" pitchFamily="34" charset="-122"/>
                <a:ea typeface="微软雅黑" panose="020B0503020204020204" pitchFamily="34" charset="-122"/>
              </a:rPr>
              <a:t>200</a:t>
            </a:r>
            <a:r>
              <a:rPr lang="zh-CN" altLang="en-US" sz="2000" dirty="0">
                <a:latin typeface="微软雅黑" panose="020B0503020204020204" pitchFamily="34" charset="-122"/>
                <a:ea typeface="微软雅黑" panose="020B0503020204020204" pitchFamily="34" charset="-122"/>
              </a:rPr>
              <a:t>万人次，</a:t>
            </a:r>
            <a:r>
              <a:rPr lang="en-US" altLang="zh-CN" sz="2000" dirty="0">
                <a:latin typeface="微软雅黑" panose="020B0503020204020204" pitchFamily="34" charset="-122"/>
                <a:ea typeface="微软雅黑" panose="020B0503020204020204" pitchFamily="34" charset="-122"/>
              </a:rPr>
              <a:t>2001</a:t>
            </a:r>
            <a:r>
              <a:rPr lang="zh-CN" altLang="en-US" sz="2000" dirty="0">
                <a:latin typeface="微软雅黑" panose="020B0503020204020204" pitchFamily="34" charset="-122"/>
                <a:ea typeface="微软雅黑" panose="020B0503020204020204" pitchFamily="34" charset="-122"/>
              </a:rPr>
              <a:t>年扩容后，容量增加</a:t>
            </a:r>
            <a:r>
              <a:rPr lang="en-US" altLang="zh-CN" sz="2000" dirty="0">
                <a:latin typeface="微软雅黑" panose="020B0503020204020204" pitchFamily="34" charset="-122"/>
                <a:ea typeface="微软雅黑" panose="020B0503020204020204" pitchFamily="34" charset="-122"/>
              </a:rPr>
              <a:t>40%</a:t>
            </a:r>
            <a:r>
              <a:rPr lang="zh-CN" altLang="en-US" sz="2000" dirty="0">
                <a:latin typeface="微软雅黑" panose="020B0503020204020204" pitchFamily="34" charset="-122"/>
                <a:ea typeface="微软雅黑" panose="020B0503020204020204" pitchFamily="34" charset="-122"/>
              </a:rPr>
              <a:t>。会议中心包括一个有</a:t>
            </a:r>
            <a:r>
              <a:rPr lang="en-US" altLang="zh-CN" sz="2000" dirty="0">
                <a:latin typeface="微软雅黑" panose="020B0503020204020204" pitchFamily="34" charset="-122"/>
                <a:ea typeface="微软雅黑" panose="020B0503020204020204" pitchFamily="34" charset="-122"/>
              </a:rPr>
              <a:t>8000</a:t>
            </a:r>
            <a:r>
              <a:rPr lang="zh-CN" altLang="en-US" sz="2000" dirty="0">
                <a:latin typeface="微软雅黑" panose="020B0503020204020204" pitchFamily="34" charset="-122"/>
                <a:ea typeface="微软雅黑" panose="020B0503020204020204" pitchFamily="34" charset="-122"/>
              </a:rPr>
              <a:t>座位的礼堂，是美国西海岸最大的会议中心。度假区还投资</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亿美元对安纳海姆的体育场进行更新改造。体育场包括爱迪生国际棒球场，安纳海姆天使队还曾在这里比赛。</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41760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9" name="文本框 18"/>
          <p:cNvSpPr txBox="1"/>
          <p:nvPr/>
        </p:nvSpPr>
        <p:spPr>
          <a:xfrm>
            <a:off x="4345512" y="5824949"/>
            <a:ext cx="3500976"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图</a:t>
            </a:r>
            <a:r>
              <a:rPr lang="en-US" altLang="zh-CN" dirty="0">
                <a:latin typeface="微软雅黑" panose="020B0503020204020204" pitchFamily="34" charset="-122"/>
                <a:ea typeface="微软雅黑" panose="020B0503020204020204" pitchFamily="34" charset="-122"/>
              </a:rPr>
              <a:t>13-3 </a:t>
            </a:r>
            <a:r>
              <a:rPr lang="zh-CN" altLang="en-US" dirty="0">
                <a:latin typeface="微软雅黑" panose="020B0503020204020204" pitchFamily="34" charset="-122"/>
                <a:ea typeface="微软雅黑" panose="020B0503020204020204" pitchFamily="34" charset="-122"/>
              </a:rPr>
              <a:t>加州迪士尼美国小镇大街</a:t>
            </a:r>
          </a:p>
        </p:txBody>
      </p:sp>
      <p:pic>
        <p:nvPicPr>
          <p:cNvPr id="11" name="图片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1572" y="690052"/>
            <a:ext cx="7188856" cy="5134897"/>
          </a:xfrm>
          <a:prstGeom prst="rect">
            <a:avLst/>
          </a:prstGeom>
        </p:spPr>
      </p:pic>
    </p:spTree>
    <p:extLst>
      <p:ext uri="{BB962C8B-B14F-4D97-AF65-F5344CB8AC3E}">
        <p14:creationId xmlns:p14="http://schemas.microsoft.com/office/powerpoint/2010/main" val="2281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9" name="文本框 18"/>
          <p:cNvSpPr txBox="1"/>
          <p:nvPr/>
        </p:nvSpPr>
        <p:spPr>
          <a:xfrm>
            <a:off x="4345512" y="5824949"/>
            <a:ext cx="3500976"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图</a:t>
            </a:r>
            <a:r>
              <a:rPr lang="en-US" altLang="zh-CN" dirty="0">
                <a:latin typeface="微软雅黑" panose="020B0503020204020204" pitchFamily="34" charset="-122"/>
                <a:ea typeface="微软雅黑" panose="020B0503020204020204" pitchFamily="34" charset="-122"/>
              </a:rPr>
              <a:t>13-3 </a:t>
            </a:r>
            <a:r>
              <a:rPr lang="zh-CN" altLang="en-US" dirty="0">
                <a:latin typeface="微软雅黑" panose="020B0503020204020204" pitchFamily="34" charset="-122"/>
                <a:ea typeface="微软雅黑" panose="020B0503020204020204" pitchFamily="34" charset="-122"/>
              </a:rPr>
              <a:t>加州迪士尼米老鼠卡通城</a:t>
            </a:r>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8394" y="576072"/>
            <a:ext cx="6915212" cy="5186409"/>
          </a:xfrm>
          <a:prstGeom prst="rect">
            <a:avLst/>
          </a:prstGeom>
        </p:spPr>
      </p:pic>
    </p:spTree>
    <p:extLst>
      <p:ext uri="{BB962C8B-B14F-4D97-AF65-F5344CB8AC3E}">
        <p14:creationId xmlns:p14="http://schemas.microsoft.com/office/powerpoint/2010/main" val="3734387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7118" y="431800"/>
            <a:ext cx="7977764" cy="5272660"/>
          </a:xfrm>
          <a:prstGeom prst="rect">
            <a:avLst/>
          </a:prstGeom>
        </p:spPr>
      </p:pic>
      <p:sp>
        <p:nvSpPr>
          <p:cNvPr id="19" name="文本框 18"/>
          <p:cNvSpPr txBox="1"/>
          <p:nvPr/>
        </p:nvSpPr>
        <p:spPr>
          <a:xfrm>
            <a:off x="4792632" y="5831316"/>
            <a:ext cx="2606736"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图</a:t>
            </a:r>
            <a:r>
              <a:rPr lang="en-US" altLang="zh-CN" dirty="0">
                <a:latin typeface="微软雅黑" panose="020B0503020204020204" pitchFamily="34" charset="-122"/>
                <a:ea typeface="微软雅黑" panose="020B0503020204020204" pitchFamily="34" charset="-122"/>
              </a:rPr>
              <a:t>13-4 </a:t>
            </a:r>
            <a:r>
              <a:rPr lang="zh-CN" altLang="en-US" dirty="0">
                <a:latin typeface="微软雅黑" panose="020B0503020204020204" pitchFamily="34" charset="-122"/>
                <a:ea typeface="微软雅黑" panose="020B0503020204020204" pitchFamily="34" charset="-122"/>
              </a:rPr>
              <a:t>上海迪士尼小镇</a:t>
            </a:r>
          </a:p>
        </p:txBody>
      </p:sp>
    </p:spTree>
    <p:extLst>
      <p:ext uri="{BB962C8B-B14F-4D97-AF65-F5344CB8AC3E}">
        <p14:creationId xmlns:p14="http://schemas.microsoft.com/office/powerpoint/2010/main" val="3063351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923751"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2. </a:t>
            </a:r>
            <a:r>
              <a:rPr lang="zh-CN" altLang="en-US" sz="2200" b="1" dirty="0">
                <a:latin typeface="微软雅黑" panose="020B0503020204020204" pitchFamily="34" charset="-122"/>
                <a:ea typeface="微软雅黑" panose="020B0503020204020204" pitchFamily="34" charset="-122"/>
              </a:rPr>
              <a:t>奥兰多华特迪士尼度假区配套建设</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134465"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四、主题公园的配套建设</a:t>
            </a:r>
          </a:p>
        </p:txBody>
      </p:sp>
      <p:graphicFrame>
        <p:nvGraphicFramePr>
          <p:cNvPr id="10" name="表格 9"/>
          <p:cNvGraphicFramePr>
            <a:graphicFrameLocks noGrp="1"/>
          </p:cNvGraphicFramePr>
          <p:nvPr>
            <p:extLst>
              <p:ext uri="{D42A27DB-BD31-4B8C-83A1-F6EECF244321}">
                <p14:modId xmlns:p14="http://schemas.microsoft.com/office/powerpoint/2010/main" val="1799456963"/>
              </p:ext>
            </p:extLst>
          </p:nvPr>
        </p:nvGraphicFramePr>
        <p:xfrm>
          <a:off x="1286256" y="1535930"/>
          <a:ext cx="9619489" cy="4233969"/>
        </p:xfrm>
        <a:graphic>
          <a:graphicData uri="http://schemas.openxmlformats.org/drawingml/2006/table">
            <a:tbl>
              <a:tblPr/>
              <a:tblGrid>
                <a:gridCol w="4146646">
                  <a:extLst>
                    <a:ext uri="{9D8B030D-6E8A-4147-A177-3AD203B41FA5}">
                      <a16:colId xmlns:a16="http://schemas.microsoft.com/office/drawing/2014/main" val="20000"/>
                    </a:ext>
                  </a:extLst>
                </a:gridCol>
                <a:gridCol w="966263">
                  <a:extLst>
                    <a:ext uri="{9D8B030D-6E8A-4147-A177-3AD203B41FA5}">
                      <a16:colId xmlns:a16="http://schemas.microsoft.com/office/drawing/2014/main" val="20001"/>
                    </a:ext>
                  </a:extLst>
                </a:gridCol>
                <a:gridCol w="3653862">
                  <a:extLst>
                    <a:ext uri="{9D8B030D-6E8A-4147-A177-3AD203B41FA5}">
                      <a16:colId xmlns:a16="http://schemas.microsoft.com/office/drawing/2014/main" val="20002"/>
                    </a:ext>
                  </a:extLst>
                </a:gridCol>
                <a:gridCol w="852718">
                  <a:extLst>
                    <a:ext uri="{9D8B030D-6E8A-4147-A177-3AD203B41FA5}">
                      <a16:colId xmlns:a16="http://schemas.microsoft.com/office/drawing/2014/main" val="20003"/>
                    </a:ext>
                  </a:extLst>
                </a:gridCol>
              </a:tblGrid>
              <a:tr h="307881">
                <a:tc>
                  <a:txBody>
                    <a:bodyPr/>
                    <a:lstStyle/>
                    <a:p>
                      <a:pPr algn="just">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酒店名称</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b="1" kern="100">
                          <a:effectLst/>
                          <a:latin typeface="微软雅黑" panose="020B0503020204020204" pitchFamily="34" charset="-122"/>
                          <a:ea typeface="微软雅黑" panose="020B0503020204020204" pitchFamily="34" charset="-122"/>
                          <a:cs typeface="Times New Roman" panose="02020603050405020304" pitchFamily="18" charset="0"/>
                        </a:rPr>
                        <a:t>开业时间</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b="1" kern="100">
                          <a:effectLst/>
                          <a:latin typeface="微软雅黑" panose="020B0503020204020204" pitchFamily="34" charset="-122"/>
                          <a:ea typeface="微软雅黑" panose="020B0503020204020204" pitchFamily="34" charset="-122"/>
                          <a:cs typeface="Times New Roman" panose="02020603050405020304" pitchFamily="18" charset="0"/>
                        </a:rPr>
                        <a:t>主题</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b="1" kern="100">
                          <a:effectLst/>
                          <a:latin typeface="微软雅黑" panose="020B0503020204020204" pitchFamily="34" charset="-122"/>
                          <a:ea typeface="微软雅黑" panose="020B0503020204020204" pitchFamily="34" charset="-122"/>
                          <a:cs typeface="Times New Roman" panose="02020603050405020304" pitchFamily="18" charset="0"/>
                        </a:rPr>
                        <a:t>客房数</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Animal Kingdom Lodge</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African Wildlife preserve</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1,307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Beach Club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Newport Beach cottage</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576</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535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BoardWalk Inn</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1996</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Early 20th Century Atlantic and Ocean City</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378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Contemporary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1971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Modern</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655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Grand Floridian Resort &amp; Spa</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1988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Early 20th century Florida</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867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Polynesian Village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1971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South Seas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492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535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Wilderness Lodge</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Pacific Northwest, National Park Service rustic</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729</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Yacht Club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Martha's Vineyard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621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Caribbean Beach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1988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Caribbean Islands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2,112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0788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Coronado Springs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Mexico, American Southwest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1,915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95351">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Port Orleans Resort – French Quarter</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New Orleans French Quarter</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1,008</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9" name="文本框 18"/>
          <p:cNvSpPr txBox="1"/>
          <p:nvPr/>
        </p:nvSpPr>
        <p:spPr>
          <a:xfrm>
            <a:off x="3773076" y="5762088"/>
            <a:ext cx="4645848"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13-8 </a:t>
            </a:r>
            <a:r>
              <a:rPr lang="zh-CN" altLang="en-US" dirty="0">
                <a:latin typeface="微软雅黑" panose="020B0503020204020204" pitchFamily="34" charset="-122"/>
                <a:ea typeface="微软雅黑" panose="020B0503020204020204" pitchFamily="34" charset="-122"/>
              </a:rPr>
              <a:t>华特迪士尼度假区酒店配套情况（上）</a:t>
            </a:r>
          </a:p>
        </p:txBody>
      </p:sp>
      <p:sp>
        <p:nvSpPr>
          <p:cNvPr id="20" name="文本框 19"/>
          <p:cNvSpPr txBox="1"/>
          <p:nvPr/>
        </p:nvSpPr>
        <p:spPr>
          <a:xfrm>
            <a:off x="3235833" y="6065973"/>
            <a:ext cx="5720335"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注：一些客房为套房，可以住多个人，数据来源于迪士尼集团公司网站</a:t>
            </a:r>
          </a:p>
        </p:txBody>
      </p:sp>
    </p:spTree>
    <p:extLst>
      <p:ext uri="{BB962C8B-B14F-4D97-AF65-F5344CB8AC3E}">
        <p14:creationId xmlns:p14="http://schemas.microsoft.com/office/powerpoint/2010/main" val="1726057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aphicFrame>
        <p:nvGraphicFramePr>
          <p:cNvPr id="10" name="表格 9"/>
          <p:cNvGraphicFramePr>
            <a:graphicFrameLocks noGrp="1"/>
          </p:cNvGraphicFramePr>
          <p:nvPr>
            <p:extLst>
              <p:ext uri="{D42A27DB-BD31-4B8C-83A1-F6EECF244321}">
                <p14:modId xmlns:p14="http://schemas.microsoft.com/office/powerpoint/2010/main" val="4106200036"/>
              </p:ext>
            </p:extLst>
          </p:nvPr>
        </p:nvGraphicFramePr>
        <p:xfrm>
          <a:off x="971450" y="555118"/>
          <a:ext cx="10249101" cy="5120640"/>
        </p:xfrm>
        <a:graphic>
          <a:graphicData uri="http://schemas.openxmlformats.org/drawingml/2006/table">
            <a:tbl>
              <a:tblPr/>
              <a:tblGrid>
                <a:gridCol w="4418051">
                  <a:extLst>
                    <a:ext uri="{9D8B030D-6E8A-4147-A177-3AD203B41FA5}">
                      <a16:colId xmlns:a16="http://schemas.microsoft.com/office/drawing/2014/main" val="20000"/>
                    </a:ext>
                  </a:extLst>
                </a:gridCol>
                <a:gridCol w="1029506">
                  <a:extLst>
                    <a:ext uri="{9D8B030D-6E8A-4147-A177-3AD203B41FA5}">
                      <a16:colId xmlns:a16="http://schemas.microsoft.com/office/drawing/2014/main" val="20001"/>
                    </a:ext>
                  </a:extLst>
                </a:gridCol>
                <a:gridCol w="3893013">
                  <a:extLst>
                    <a:ext uri="{9D8B030D-6E8A-4147-A177-3AD203B41FA5}">
                      <a16:colId xmlns:a16="http://schemas.microsoft.com/office/drawing/2014/main" val="20002"/>
                    </a:ext>
                  </a:extLst>
                </a:gridCol>
                <a:gridCol w="908531">
                  <a:extLst>
                    <a:ext uri="{9D8B030D-6E8A-4147-A177-3AD203B41FA5}">
                      <a16:colId xmlns:a16="http://schemas.microsoft.com/office/drawing/2014/main" val="20003"/>
                    </a:ext>
                  </a:extLst>
                </a:gridCol>
              </a:tblGrid>
              <a:tr h="240962">
                <a:tc>
                  <a:txBody>
                    <a:bodyPr/>
                    <a:lstStyle/>
                    <a:p>
                      <a:pPr algn="just">
                        <a:spcAft>
                          <a:spcPts val="0"/>
                        </a:spcAft>
                      </a:pPr>
                      <a:r>
                        <a:rPr lang="zh-CN" sz="1600" b="1" kern="100" dirty="0">
                          <a:effectLst/>
                          <a:latin typeface="微软雅黑" panose="020B0503020204020204" pitchFamily="34" charset="-122"/>
                          <a:ea typeface="微软雅黑" panose="020B0503020204020204" pitchFamily="34" charset="-122"/>
                          <a:cs typeface="Times New Roman" panose="02020603050405020304" pitchFamily="18" charset="0"/>
                        </a:rPr>
                        <a:t>酒店名称</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b="1" kern="100">
                          <a:effectLst/>
                          <a:latin typeface="微软雅黑" panose="020B0503020204020204" pitchFamily="34" charset="-122"/>
                          <a:ea typeface="微软雅黑" panose="020B0503020204020204" pitchFamily="34" charset="-122"/>
                          <a:cs typeface="Times New Roman" panose="02020603050405020304" pitchFamily="18" charset="0"/>
                        </a:rPr>
                        <a:t>开业时间</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b="1" kern="100">
                          <a:effectLst/>
                          <a:latin typeface="微软雅黑" panose="020B0503020204020204" pitchFamily="34" charset="-122"/>
                          <a:ea typeface="微软雅黑" panose="020B0503020204020204" pitchFamily="34" charset="-122"/>
                          <a:cs typeface="Times New Roman" panose="02020603050405020304" pitchFamily="18" charset="0"/>
                        </a:rPr>
                        <a:t>主题</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b="1" kern="100">
                          <a:effectLst/>
                          <a:latin typeface="微软雅黑" panose="020B0503020204020204" pitchFamily="34" charset="-122"/>
                          <a:ea typeface="微软雅黑" panose="020B0503020204020204" pitchFamily="34" charset="-122"/>
                          <a:cs typeface="Times New Roman" panose="02020603050405020304" pitchFamily="18" charset="0"/>
                        </a:rPr>
                        <a:t>客房数</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0514">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Disney's Port Orleans Resort – Riverside</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Antebellum South</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2,048</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All-Star Movies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1999</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 films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1,920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All-Star Music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Music</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1,604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All-Star Sports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Sports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1,920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Art of Animation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2012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 and Pixar animated films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1,984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Pop Century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20th century American pop culture</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2,880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8222">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Bay Lake Tower at Disney's Contemporary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2009</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Modern</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428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Animal Kingdom Villas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African safari lodge</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708</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50514">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Disney's Beach Club Villas</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Newport resort</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282</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BoardWalk Villas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1996</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Early 20th Century Atlantic City</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530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Old Key West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1991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Early 20th Century Key West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761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Polynesian Villas &amp; Bungalows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2015</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South Seas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380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Saratoga Springs Resort &amp; Spa</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2004</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1880s Upstate New York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1,320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58222">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The Villas at Disney's Grand Floridian Resort &amp; Spa</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2013</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Early 20th century Florida</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147</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The Villas at Disney's Wilderness Lodge</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2000</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Pacific Northwest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181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83078">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Disney's Fort Wilderness Resort and Campground</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1971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Rustic Woods Camping</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800+409 </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50514">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Golden Oak at Walt Disney World Resort</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2011</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effectLst/>
                          <a:latin typeface="微软雅黑" panose="020B0503020204020204" pitchFamily="34" charset="-122"/>
                          <a:ea typeface="微软雅黑" panose="020B0503020204020204" pitchFamily="34" charset="-122"/>
                          <a:cs typeface="Times New Roman" panose="02020603050405020304" pitchFamily="18" charset="0"/>
                        </a:rPr>
                        <a:t>Varies</a:t>
                      </a:r>
                      <a:endParaRPr lang="zh-CN" sz="16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effectLst/>
                          <a:latin typeface="微软雅黑" panose="020B0503020204020204" pitchFamily="34" charset="-122"/>
                          <a:ea typeface="微软雅黑" panose="020B0503020204020204" pitchFamily="34" charset="-122"/>
                          <a:cs typeface="Times New Roman" panose="02020603050405020304" pitchFamily="18" charset="0"/>
                        </a:rPr>
                        <a:t>450</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3292" marR="632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19" name="文本框 18"/>
          <p:cNvSpPr txBox="1"/>
          <p:nvPr/>
        </p:nvSpPr>
        <p:spPr>
          <a:xfrm>
            <a:off x="3773076" y="5725512"/>
            <a:ext cx="4645848"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13-8 </a:t>
            </a:r>
            <a:r>
              <a:rPr lang="zh-CN" altLang="en-US" dirty="0">
                <a:latin typeface="微软雅黑" panose="020B0503020204020204" pitchFamily="34" charset="-122"/>
                <a:ea typeface="微软雅黑" panose="020B0503020204020204" pitchFamily="34" charset="-122"/>
              </a:rPr>
              <a:t>华特迪士尼度假区酒店配套情况（下）</a:t>
            </a:r>
          </a:p>
        </p:txBody>
      </p:sp>
      <p:sp>
        <p:nvSpPr>
          <p:cNvPr id="20" name="文本框 19"/>
          <p:cNvSpPr txBox="1"/>
          <p:nvPr/>
        </p:nvSpPr>
        <p:spPr>
          <a:xfrm>
            <a:off x="3235833" y="6029397"/>
            <a:ext cx="5720335"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注：一些客房为套房，可以住多个人，数据来源于迪士尼集团公司网站</a:t>
            </a:r>
          </a:p>
        </p:txBody>
      </p:sp>
    </p:spTree>
    <p:extLst>
      <p:ext uri="{BB962C8B-B14F-4D97-AF65-F5344CB8AC3E}">
        <p14:creationId xmlns:p14="http://schemas.microsoft.com/office/powerpoint/2010/main" val="33882309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951093" y="431800"/>
            <a:ext cx="1993276" cy="430887"/>
          </a:xfrm>
          <a:prstGeom prst="rect">
            <a:avLst/>
          </a:prstGeom>
          <a:noFill/>
        </p:spPr>
        <p:txBody>
          <a:bodyPr wrap="square" rtlCol="0">
            <a:spAutoFit/>
          </a:bodyPr>
          <a:lstStyle/>
          <a:p>
            <a:r>
              <a:rPr lang="zh-CN" altLang="en-US" sz="2200" b="1" dirty="0">
                <a:latin typeface="微软雅黑" panose="020B0503020204020204" pitchFamily="34" charset="-122"/>
                <a:ea typeface="微软雅黑" panose="020B0503020204020204" pitchFamily="34" charset="-122"/>
              </a:rPr>
              <a:t>本章小结</a:t>
            </a:r>
            <a:endParaRPr lang="en-US" altLang="zh-CN" sz="2200" b="1"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1234041" y="862687"/>
            <a:ext cx="9419089" cy="5632311"/>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主题公园主题公园的规划，应该遵循四个阶段，十一个步骤。这一个过程通常需要</a:t>
            </a:r>
            <a:r>
              <a:rPr lang="en-US" altLang="zh-CN" sz="2000" dirty="0">
                <a:latin typeface="微软雅黑" panose="020B0503020204020204" pitchFamily="34" charset="-122"/>
                <a:ea typeface="微软雅黑" panose="020B0503020204020204" pitchFamily="34" charset="-122"/>
              </a:rPr>
              <a:t>5</a:t>
            </a:r>
            <a:r>
              <a:rPr lang="zh-CN" altLang="en-US" sz="2000" dirty="0">
                <a:latin typeface="微软雅黑" panose="020B0503020204020204" pitchFamily="34" charset="-122"/>
                <a:ea typeface="微软雅黑" panose="020B0503020204020204" pitchFamily="34" charset="-122"/>
              </a:rPr>
              <a:t>到</a:t>
            </a:r>
            <a:r>
              <a:rPr lang="en-US" altLang="zh-CN" sz="2000" dirty="0">
                <a:latin typeface="微软雅黑" panose="020B0503020204020204" pitchFamily="34" charset="-122"/>
                <a:ea typeface="微软雅黑" panose="020B0503020204020204" pitchFamily="34" charset="-122"/>
              </a:rPr>
              <a:t>8</a:t>
            </a:r>
            <a:r>
              <a:rPr lang="zh-CN" altLang="en-US" sz="2000" dirty="0">
                <a:latin typeface="微软雅黑" panose="020B0503020204020204" pitchFamily="34" charset="-122"/>
                <a:ea typeface="微软雅黑" panose="020B0503020204020204" pitchFamily="34" charset="-122"/>
              </a:rPr>
              <a:t>年完成，在中国，大多只需要</a:t>
            </a:r>
            <a:r>
              <a:rPr lang="en-US" altLang="zh-CN" sz="2000" dirty="0">
                <a:latin typeface="微软雅黑" panose="020B0503020204020204" pitchFamily="34" charset="-122"/>
                <a:ea typeface="微软雅黑" panose="020B0503020204020204" pitchFamily="34" charset="-122"/>
              </a:rPr>
              <a:t>3</a:t>
            </a:r>
            <a:r>
              <a:rPr lang="zh-CN" altLang="en-US" sz="2000" dirty="0">
                <a:latin typeface="微软雅黑" panose="020B0503020204020204" pitchFamily="34" charset="-122"/>
                <a:ea typeface="微软雅黑" panose="020B0503020204020204" pitchFamily="34" charset="-122"/>
              </a:rPr>
              <a:t>到</a:t>
            </a:r>
            <a:r>
              <a:rPr lang="en-US" altLang="zh-CN" sz="2000" dirty="0">
                <a:latin typeface="微软雅黑" panose="020B0503020204020204" pitchFamily="34" charset="-122"/>
                <a:ea typeface="微软雅黑" panose="020B0503020204020204" pitchFamily="34" charset="-122"/>
              </a:rPr>
              <a:t>5</a:t>
            </a:r>
            <a:r>
              <a:rPr lang="zh-CN" altLang="en-US" sz="2000" dirty="0">
                <a:latin typeface="微软雅黑" panose="020B0503020204020204" pitchFamily="34" charset="-122"/>
                <a:ea typeface="微软雅黑" panose="020B0503020204020204" pitchFamily="34" charset="-122"/>
              </a:rPr>
              <a:t>年便可以完成。主题公园项目的成败取决于规划设计阶段，因此有一个“二八法则”，即主题公园投资的</a:t>
            </a:r>
            <a:r>
              <a:rPr lang="en-US" altLang="zh-CN" sz="2000" dirty="0">
                <a:latin typeface="微软雅黑" panose="020B0503020204020204" pitchFamily="34" charset="-122"/>
                <a:ea typeface="微软雅黑" panose="020B0503020204020204" pitchFamily="34" charset="-122"/>
              </a:rPr>
              <a:t>20%</a:t>
            </a:r>
            <a:r>
              <a:rPr lang="zh-CN" altLang="en-US" sz="2000" dirty="0">
                <a:latin typeface="微软雅黑" panose="020B0503020204020204" pitchFamily="34" charset="-122"/>
                <a:ea typeface="微软雅黑" panose="020B0503020204020204" pitchFamily="34" charset="-122"/>
              </a:rPr>
              <a:t>用于规划设计（包括研究策划阶段），</a:t>
            </a:r>
            <a:r>
              <a:rPr lang="en-US" altLang="zh-CN" sz="2000" dirty="0">
                <a:latin typeface="微软雅黑" panose="020B0503020204020204" pitchFamily="34" charset="-122"/>
                <a:ea typeface="微软雅黑" panose="020B0503020204020204" pitchFamily="34" charset="-122"/>
              </a:rPr>
              <a:t>80%</a:t>
            </a:r>
            <a:r>
              <a:rPr lang="zh-CN" altLang="en-US" sz="2000" dirty="0">
                <a:latin typeface="微软雅黑" panose="020B0503020204020204" pitchFamily="34" charset="-122"/>
                <a:ea typeface="微软雅黑" panose="020B0503020204020204" pitchFamily="34" charset="-122"/>
              </a:rPr>
              <a:t>的投资用于建设和运营管理。</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endParaRPr lang="zh-CN" altLang="en-US"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在总体规划之前，需要对两类重要的问题进行详细的研究：一是运营模式的策划，二是运营效果的预测。</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endParaRPr lang="zh-CN" altLang="en-US"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总体规划是主题公园最重要的规划文件，为整个开发过程设置目标和指导方向；是一项包括规划、设计、实行和运营的多个方面的总括性、方向性和控制性的规划，并且伴有其他详细规划技术参数和图纸作为补充资料，是主题公园从构想、研究、策划、规划、设计、建设到运营的整个规划过程的核心环节。</a:t>
            </a:r>
          </a:p>
        </p:txBody>
      </p:sp>
    </p:spTree>
    <p:extLst>
      <p:ext uri="{BB962C8B-B14F-4D97-AF65-F5344CB8AC3E}">
        <p14:creationId xmlns:p14="http://schemas.microsoft.com/office/powerpoint/2010/main" val="1227693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951093" y="431800"/>
            <a:ext cx="1993276" cy="430887"/>
          </a:xfrm>
          <a:prstGeom prst="rect">
            <a:avLst/>
          </a:prstGeom>
          <a:noFill/>
        </p:spPr>
        <p:txBody>
          <a:bodyPr wrap="square" rtlCol="0">
            <a:spAutoFit/>
          </a:bodyPr>
          <a:lstStyle/>
          <a:p>
            <a:r>
              <a:rPr lang="zh-CN" altLang="en-US" sz="2200" b="1" dirty="0">
                <a:latin typeface="微软雅黑" panose="020B0503020204020204" pitchFamily="34" charset="-122"/>
                <a:ea typeface="微软雅黑" panose="020B0503020204020204" pitchFamily="34" charset="-122"/>
              </a:rPr>
              <a:t>本章小结</a:t>
            </a:r>
            <a:endParaRPr lang="en-US" altLang="zh-CN" sz="2200" b="1"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1243341" y="1030364"/>
            <a:ext cx="9419089" cy="4654608"/>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主题公园的总体规划必须解决主题公园区位的选址、市场细分和定位、空间布局与用地要求、功能选择和配套建设、项目选择和容量设计，投资匡算和开发节奏。</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endParaRPr lang="zh-CN" altLang="en-US"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主题公园的开发的投资回收期通常设定为</a:t>
            </a:r>
            <a:r>
              <a:rPr lang="en-US" altLang="zh-CN" sz="2000" dirty="0">
                <a:latin typeface="微软雅黑" panose="020B0503020204020204" pitchFamily="34" charset="-122"/>
                <a:ea typeface="微软雅黑" panose="020B0503020204020204" pitchFamily="34" charset="-122"/>
              </a:rPr>
              <a:t>7</a:t>
            </a:r>
            <a:r>
              <a:rPr lang="zh-CN" altLang="en-US" sz="2000" dirty="0">
                <a:latin typeface="微软雅黑" panose="020B0503020204020204" pitchFamily="34" charset="-122"/>
                <a:ea typeface="微软雅黑" panose="020B0503020204020204" pitchFamily="34" charset="-122"/>
              </a:rPr>
              <a:t>年，中国的一些项目设定为</a:t>
            </a:r>
            <a:r>
              <a:rPr lang="en-US" altLang="zh-CN" sz="2000" dirty="0">
                <a:latin typeface="微软雅黑" panose="020B0503020204020204" pitchFamily="34" charset="-122"/>
                <a:ea typeface="微软雅黑" panose="020B0503020204020204" pitchFamily="34" charset="-122"/>
              </a:rPr>
              <a:t>10</a:t>
            </a:r>
            <a:r>
              <a:rPr lang="zh-CN" altLang="en-US" sz="2000" dirty="0">
                <a:latin typeface="微软雅黑" panose="020B0503020204020204" pitchFamily="34" charset="-122"/>
                <a:ea typeface="微软雅黑" panose="020B0503020204020204" pitchFamily="34" charset="-122"/>
              </a:rPr>
              <a:t>年。</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endParaRPr lang="zh-CN" altLang="en-US"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美国主题公园的更新改造投入被设定为每</a:t>
            </a:r>
            <a:r>
              <a:rPr lang="en-US" altLang="zh-CN" sz="2000" dirty="0">
                <a:latin typeface="微软雅黑" panose="020B0503020204020204" pitchFamily="34" charset="-122"/>
                <a:ea typeface="微软雅黑" panose="020B0503020204020204" pitchFamily="34" charset="-122"/>
              </a:rPr>
              <a:t>3</a:t>
            </a:r>
            <a:r>
              <a:rPr lang="zh-CN" altLang="en-US" sz="2000" dirty="0">
                <a:latin typeface="微软雅黑" panose="020B0503020204020204" pitchFamily="34" charset="-122"/>
                <a:ea typeface="微软雅黑" panose="020B0503020204020204" pitchFamily="34" charset="-122"/>
              </a:rPr>
              <a:t>年总收入的</a:t>
            </a:r>
            <a:r>
              <a:rPr lang="en-US" altLang="zh-CN" sz="2000" dirty="0">
                <a:latin typeface="微软雅黑" panose="020B0503020204020204" pitchFamily="34" charset="-122"/>
                <a:ea typeface="微软雅黑" panose="020B0503020204020204" pitchFamily="34" charset="-122"/>
              </a:rPr>
              <a:t>4-5%%</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3</a:t>
            </a:r>
            <a:r>
              <a:rPr lang="zh-CN" altLang="en-US" sz="2000" dirty="0">
                <a:latin typeface="微软雅黑" panose="020B0503020204020204" pitchFamily="34" charset="-122"/>
                <a:ea typeface="微软雅黑" panose="020B0503020204020204" pitchFamily="34" charset="-122"/>
              </a:rPr>
              <a:t>年一更新。</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endParaRPr lang="zh-CN" altLang="en-US"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主题公园已经逐渐转变为促进城市现代化和区域发展有效工具。</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endParaRPr lang="zh-CN" altLang="en-US"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r>
              <a:rPr lang="zh-CN" altLang="en-US" sz="2000" dirty="0">
                <a:latin typeface="微软雅黑" panose="020B0503020204020204" pitchFamily="34" charset="-122"/>
                <a:ea typeface="微软雅黑" panose="020B0503020204020204" pitchFamily="34" charset="-122"/>
              </a:rPr>
              <a:t>一般公园会使周边房地产产生</a:t>
            </a:r>
            <a:r>
              <a:rPr lang="en-US" altLang="zh-CN" sz="2000" dirty="0">
                <a:latin typeface="微软雅黑" panose="020B0503020204020204" pitchFamily="34" charset="-122"/>
                <a:ea typeface="微软雅黑" panose="020B0503020204020204" pitchFamily="34" charset="-122"/>
              </a:rPr>
              <a:t>20%</a:t>
            </a:r>
            <a:r>
              <a:rPr lang="zh-CN" altLang="en-US" sz="2000" dirty="0">
                <a:latin typeface="微软雅黑" panose="020B0503020204020204" pitchFamily="34" charset="-122"/>
                <a:ea typeface="微软雅黑" panose="020B0503020204020204" pitchFamily="34" charset="-122"/>
              </a:rPr>
              <a:t>的增值，且这种影响集中在</a:t>
            </a:r>
            <a:r>
              <a:rPr lang="en-US" altLang="zh-CN" sz="2000" dirty="0">
                <a:latin typeface="微软雅黑" panose="020B0503020204020204" pitchFamily="34" charset="-122"/>
                <a:ea typeface="微软雅黑" panose="020B0503020204020204" pitchFamily="34" charset="-122"/>
              </a:rPr>
              <a:t>600</a:t>
            </a:r>
            <a:r>
              <a:rPr lang="zh-CN" altLang="en-US" sz="2000" dirty="0">
                <a:latin typeface="微软雅黑" panose="020B0503020204020204" pitchFamily="34" charset="-122"/>
                <a:ea typeface="微软雅黑" panose="020B0503020204020204" pitchFamily="34" charset="-122"/>
              </a:rPr>
              <a:t>英尺的范围内。</a:t>
            </a:r>
          </a:p>
        </p:txBody>
      </p:sp>
    </p:spTree>
    <p:extLst>
      <p:ext uri="{BB962C8B-B14F-4D97-AF65-F5344CB8AC3E}">
        <p14:creationId xmlns:p14="http://schemas.microsoft.com/office/powerpoint/2010/main" val="714558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951093" y="431800"/>
            <a:ext cx="1993276" cy="430887"/>
          </a:xfrm>
          <a:prstGeom prst="rect">
            <a:avLst/>
          </a:prstGeom>
          <a:noFill/>
        </p:spPr>
        <p:txBody>
          <a:bodyPr wrap="square" rtlCol="0">
            <a:spAutoFit/>
          </a:bodyPr>
          <a:lstStyle/>
          <a:p>
            <a:r>
              <a:rPr lang="zh-CN" altLang="en-US" sz="2200" b="1" dirty="0">
                <a:latin typeface="微软雅黑" panose="020B0503020204020204" pitchFamily="34" charset="-122"/>
                <a:ea typeface="微软雅黑" panose="020B0503020204020204" pitchFamily="34" charset="-122"/>
              </a:rPr>
              <a:t>复习思考题</a:t>
            </a:r>
            <a:endParaRPr lang="en-US" altLang="zh-CN" sz="2200" b="1"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1038380" y="845047"/>
            <a:ext cx="10245315" cy="5632311"/>
          </a:xfrm>
          <a:prstGeom prst="rect">
            <a:avLst/>
          </a:prstGeom>
          <a:noFill/>
        </p:spPr>
        <p:txBody>
          <a:bodyPr wrap="square" rtlCol="0">
            <a:spAutoFit/>
          </a:bodyPr>
          <a:lstStyle/>
          <a:p>
            <a:pPr marL="457200" indent="-457200">
              <a:lnSpc>
                <a:spcPct val="150000"/>
              </a:lnSpc>
              <a:buAutoNum type="arabicPeriod"/>
            </a:pPr>
            <a:r>
              <a:rPr lang="zh-CN" altLang="en-US" sz="2000" dirty="0">
                <a:latin typeface="微软雅黑" panose="020B0503020204020204" pitchFamily="34" charset="-122"/>
                <a:ea typeface="微软雅黑" panose="020B0503020204020204" pitchFamily="34" charset="-122"/>
              </a:rPr>
              <a:t>为什么主题公园在总体规划前要开展一系列可行性研究，研究的主要内容是什么？</a:t>
            </a:r>
            <a:endParaRPr lang="en-US" altLang="zh-CN"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endParaRPr lang="zh-CN" altLang="en-US"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r>
              <a:rPr lang="zh-CN" altLang="en-US" sz="2000" dirty="0">
                <a:latin typeface="微软雅黑" panose="020B0503020204020204" pitchFamily="34" charset="-122"/>
                <a:ea typeface="微软雅黑" panose="020B0503020204020204" pitchFamily="34" charset="-122"/>
              </a:rPr>
              <a:t>城市为什么要开发主题公园？什么样的城市最适合开发主题公园？思考一下，你家乡所在的城市适合开发主题公园吗？</a:t>
            </a:r>
            <a:endParaRPr lang="en-US" altLang="zh-CN"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endParaRPr lang="zh-CN" altLang="en-US"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r>
              <a:rPr lang="zh-CN" altLang="en-US" sz="2000" dirty="0">
                <a:latin typeface="微软雅黑" panose="020B0503020204020204" pitchFamily="34" charset="-122"/>
                <a:ea typeface="微软雅黑" panose="020B0503020204020204" pitchFamily="34" charset="-122"/>
              </a:rPr>
              <a:t>通过查阅相关信息，选择一个主题公园案例，了解该公园周边配套情况，并说明其配套的合理性和科学性。</a:t>
            </a:r>
            <a:endParaRPr lang="en-US" altLang="zh-CN"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endParaRPr lang="zh-CN" altLang="en-US"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r>
              <a:rPr lang="zh-CN" altLang="en-US" sz="2000" dirty="0">
                <a:latin typeface="微软雅黑" panose="020B0503020204020204" pitchFamily="34" charset="-122"/>
                <a:ea typeface="微软雅黑" panose="020B0503020204020204" pitchFamily="34" charset="-122"/>
              </a:rPr>
              <a:t>请根据你的生活经验，举例说明你身边的迪士尼化现象，并讨论它对生活的影响。</a:t>
            </a:r>
            <a:endParaRPr lang="en-US" altLang="zh-CN"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endParaRPr lang="zh-CN" altLang="en-US" sz="2000" dirty="0">
              <a:latin typeface="微软雅黑" panose="020B0503020204020204" pitchFamily="34" charset="-122"/>
              <a:ea typeface="微软雅黑" panose="020B0503020204020204" pitchFamily="34" charset="-122"/>
            </a:endParaRPr>
          </a:p>
          <a:p>
            <a:pPr marL="457200" indent="-457200">
              <a:lnSpc>
                <a:spcPct val="150000"/>
              </a:lnSpc>
              <a:buAutoNum type="arabicPeriod"/>
            </a:pPr>
            <a:r>
              <a:rPr lang="zh-CN" altLang="en-US" sz="2000" dirty="0">
                <a:latin typeface="微软雅黑" panose="020B0503020204020204" pitchFamily="34" charset="-122"/>
                <a:ea typeface="微软雅黑" panose="020B0503020204020204" pitchFamily="34" charset="-122"/>
              </a:rPr>
              <a:t>讨论一下锦绣中华、世界之窗和深圳欢乐谷，哪一类公园对比房地产的增值作用最强？并说明理由。</a:t>
            </a:r>
          </a:p>
        </p:txBody>
      </p:sp>
    </p:spTree>
    <p:extLst>
      <p:ext uri="{BB962C8B-B14F-4D97-AF65-F5344CB8AC3E}">
        <p14:creationId xmlns:p14="http://schemas.microsoft.com/office/powerpoint/2010/main" val="42476893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951093" y="431800"/>
            <a:ext cx="1993276" cy="430887"/>
          </a:xfrm>
          <a:prstGeom prst="rect">
            <a:avLst/>
          </a:prstGeom>
          <a:noFill/>
        </p:spPr>
        <p:txBody>
          <a:bodyPr wrap="square" rtlCol="0">
            <a:spAutoFit/>
          </a:bodyPr>
          <a:lstStyle/>
          <a:p>
            <a:r>
              <a:rPr lang="zh-CN" altLang="en-US" sz="2200" b="1" dirty="0">
                <a:latin typeface="微软雅黑" panose="020B0503020204020204" pitchFamily="34" charset="-122"/>
                <a:ea typeface="微软雅黑" panose="020B0503020204020204" pitchFamily="34" charset="-122"/>
              </a:rPr>
              <a:t>参考文献</a:t>
            </a:r>
            <a:endParaRPr lang="en-US" altLang="zh-CN" sz="2200" b="1"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1038380" y="845047"/>
            <a:ext cx="10245315" cy="5262979"/>
          </a:xfrm>
          <a:prstGeom prst="rect">
            <a:avLst/>
          </a:prstGeom>
          <a:noFill/>
        </p:spPr>
        <p:txBody>
          <a:bodyPr wrap="square" rtlCol="0">
            <a:spAutoFit/>
          </a:bodyPr>
          <a:lstStyle/>
          <a:p>
            <a:pPr marL="457200" indent="-457200">
              <a:lnSpc>
                <a:spcPct val="150000"/>
              </a:lnSpc>
              <a:buAutoNum type="arabicPeriod"/>
            </a:pPr>
            <a:r>
              <a:rPr lang="en-US" altLang="zh-CN" sz="1400" dirty="0" err="1">
                <a:latin typeface="微软雅黑" panose="020B0503020204020204" pitchFamily="34" charset="-122"/>
                <a:ea typeface="微软雅黑" panose="020B0503020204020204" pitchFamily="34" charset="-122"/>
              </a:rPr>
              <a:t>Barrado</a:t>
            </a:r>
            <a:r>
              <a:rPr lang="en-US" altLang="zh-CN" sz="1400" dirty="0">
                <a:latin typeface="微软雅黑" panose="020B0503020204020204" pitchFamily="34" charset="-122"/>
                <a:ea typeface="微软雅黑" panose="020B0503020204020204" pitchFamily="34" charset="-122"/>
              </a:rPr>
              <a:t>, D. 1999. El </a:t>
            </a:r>
            <a:r>
              <a:rPr lang="en-US" altLang="zh-CN" sz="1400" dirty="0" err="1">
                <a:latin typeface="微软雅黑" panose="020B0503020204020204" pitchFamily="34" charset="-122"/>
                <a:ea typeface="微软雅黑" panose="020B0503020204020204" pitchFamily="34" charset="-122"/>
              </a:rPr>
              <a:t>proyecto</a:t>
            </a:r>
            <a:r>
              <a:rPr lang="en-US" altLang="zh-CN" sz="1400" dirty="0">
                <a:latin typeface="微软雅黑" panose="020B0503020204020204" pitchFamily="34" charset="-122"/>
                <a:ea typeface="微软雅黑" panose="020B0503020204020204" pitchFamily="34" charset="-122"/>
              </a:rPr>
              <a:t> de </a:t>
            </a:r>
            <a:r>
              <a:rPr lang="en-US" altLang="zh-CN" sz="1400" dirty="0" err="1">
                <a:latin typeface="微软雅黑" panose="020B0503020204020204" pitchFamily="34" charset="-122"/>
                <a:ea typeface="微软雅黑" panose="020B0503020204020204" pitchFamily="34" charset="-122"/>
              </a:rPr>
              <a:t>parque</a:t>
            </a:r>
            <a:r>
              <a:rPr lang="en-US" altLang="zh-CN" sz="1400" dirty="0">
                <a:latin typeface="微软雅黑" panose="020B0503020204020204" pitchFamily="34" charset="-122"/>
                <a:ea typeface="微软雅黑" panose="020B0503020204020204" pitchFamily="34" charset="-122"/>
              </a:rPr>
              <a:t> </a:t>
            </a:r>
            <a:r>
              <a:rPr lang="en-US" altLang="zh-CN" sz="1400" dirty="0" err="1">
                <a:latin typeface="微软雅黑" panose="020B0503020204020204" pitchFamily="34" charset="-122"/>
                <a:ea typeface="微软雅黑" panose="020B0503020204020204" pitchFamily="34" charset="-122"/>
              </a:rPr>
              <a:t>tematico</a:t>
            </a:r>
            <a:r>
              <a:rPr lang="en-US" altLang="zh-CN" sz="1400" dirty="0">
                <a:latin typeface="微软雅黑" panose="020B0503020204020204" pitchFamily="34" charset="-122"/>
                <a:ea typeface="微软雅黑" panose="020B0503020204020204" pitchFamily="34" charset="-122"/>
              </a:rPr>
              <a:t> de San Martin de la Vega </a:t>
            </a:r>
            <a:r>
              <a:rPr lang="en-US" altLang="zh-CN" sz="1400" dirty="0" err="1">
                <a:latin typeface="微软雅黑" panose="020B0503020204020204" pitchFamily="34" charset="-122"/>
                <a:ea typeface="微软雅黑" panose="020B0503020204020204" pitchFamily="34" charset="-122"/>
              </a:rPr>
              <a:t>en</a:t>
            </a:r>
            <a:r>
              <a:rPr lang="en-US" altLang="zh-CN" sz="1400" dirty="0">
                <a:latin typeface="微软雅黑" panose="020B0503020204020204" pitchFamily="34" charset="-122"/>
                <a:ea typeface="微软雅黑" panose="020B0503020204020204" pitchFamily="34" charset="-122"/>
              </a:rPr>
              <a:t> el </a:t>
            </a:r>
            <a:r>
              <a:rPr lang="en-US" altLang="zh-CN" sz="1400" dirty="0" err="1">
                <a:latin typeface="微软雅黑" panose="020B0503020204020204" pitchFamily="34" charset="-122"/>
                <a:ea typeface="微软雅黑" panose="020B0503020204020204" pitchFamily="34" charset="-122"/>
              </a:rPr>
              <a:t>contexto</a:t>
            </a:r>
            <a:r>
              <a:rPr lang="en-US" altLang="zh-CN" sz="1400" dirty="0">
                <a:latin typeface="微软雅黑" panose="020B0503020204020204" pitchFamily="34" charset="-122"/>
                <a:ea typeface="微软雅黑" panose="020B0503020204020204" pitchFamily="34" charset="-122"/>
              </a:rPr>
              <a:t> de la </a:t>
            </a:r>
            <a:r>
              <a:rPr lang="en-US" altLang="zh-CN" sz="1400" dirty="0" err="1">
                <a:latin typeface="微软雅黑" panose="020B0503020204020204" pitchFamily="34" charset="-122"/>
                <a:ea typeface="微软雅黑" panose="020B0503020204020204" pitchFamily="34" charset="-122"/>
              </a:rPr>
              <a:t>periurbanizacion</a:t>
            </a:r>
            <a:r>
              <a:rPr lang="en-US" altLang="zh-CN" sz="1400" dirty="0">
                <a:latin typeface="微软雅黑" panose="020B0503020204020204" pitchFamily="34" charset="-122"/>
                <a:ea typeface="微软雅黑" panose="020B0503020204020204" pitchFamily="34" charset="-122"/>
              </a:rPr>
              <a:t> de </a:t>
            </a:r>
            <a:r>
              <a:rPr lang="en-US" altLang="zh-CN" sz="1400" dirty="0" err="1">
                <a:latin typeface="微软雅黑" panose="020B0503020204020204" pitchFamily="34" charset="-122"/>
                <a:ea typeface="微软雅黑" panose="020B0503020204020204" pitchFamily="34" charset="-122"/>
              </a:rPr>
              <a:t>los</a:t>
            </a:r>
            <a:r>
              <a:rPr lang="en-US" altLang="zh-CN" sz="1400" dirty="0">
                <a:latin typeface="微软雅黑" panose="020B0503020204020204" pitchFamily="34" charset="-122"/>
                <a:ea typeface="微软雅黑" panose="020B0503020204020204" pitchFamily="34" charset="-122"/>
              </a:rPr>
              <a:t> </a:t>
            </a:r>
            <a:r>
              <a:rPr lang="en-US" altLang="zh-CN" sz="1400" dirty="0" err="1">
                <a:latin typeface="微软雅黑" panose="020B0503020204020204" pitchFamily="34" charset="-122"/>
                <a:ea typeface="微软雅黑" panose="020B0503020204020204" pitchFamily="34" charset="-122"/>
              </a:rPr>
              <a:t>equipamientos</a:t>
            </a:r>
            <a:r>
              <a:rPr lang="en-US" altLang="zh-CN" sz="1400" dirty="0">
                <a:latin typeface="微软雅黑" panose="020B0503020204020204" pitchFamily="34" charset="-122"/>
                <a:ea typeface="微软雅黑" panose="020B0503020204020204" pitchFamily="34" charset="-122"/>
              </a:rPr>
              <a:t> de </a:t>
            </a:r>
            <a:r>
              <a:rPr lang="en-US" altLang="zh-CN" sz="1400" dirty="0" err="1">
                <a:latin typeface="微软雅黑" panose="020B0503020204020204" pitchFamily="34" charset="-122"/>
                <a:ea typeface="微软雅黑" panose="020B0503020204020204" pitchFamily="34" charset="-122"/>
              </a:rPr>
              <a:t>ocio</a:t>
            </a:r>
            <a:r>
              <a:rPr lang="en-US" altLang="zh-CN" sz="1400" dirty="0">
                <a:latin typeface="微软雅黑" panose="020B0503020204020204" pitchFamily="34" charset="-122"/>
                <a:ea typeface="微软雅黑" panose="020B0503020204020204" pitchFamily="34" charset="-122"/>
              </a:rPr>
              <a:t> </a:t>
            </a:r>
            <a:r>
              <a:rPr lang="en-US" altLang="zh-CN" sz="1400" dirty="0" err="1">
                <a:latin typeface="微软雅黑" panose="020B0503020204020204" pitchFamily="34" charset="-122"/>
                <a:ea typeface="微软雅黑" panose="020B0503020204020204" pitchFamily="34" charset="-122"/>
              </a:rPr>
              <a:t>en</a:t>
            </a:r>
            <a:r>
              <a:rPr lang="en-US" altLang="zh-CN" sz="1400" dirty="0">
                <a:latin typeface="微软雅黑" panose="020B0503020204020204" pitchFamily="34" charset="-122"/>
                <a:ea typeface="微软雅黑" panose="020B0503020204020204" pitchFamily="34" charset="-122"/>
              </a:rPr>
              <a:t> Madrid. </a:t>
            </a:r>
            <a:r>
              <a:rPr lang="en-US" altLang="zh-CN" sz="1400" dirty="0" err="1">
                <a:latin typeface="微软雅黑" panose="020B0503020204020204" pitchFamily="34" charset="-122"/>
                <a:ea typeface="微软雅黑" panose="020B0503020204020204" pitchFamily="34" charset="-122"/>
              </a:rPr>
              <a:t>Roletin</a:t>
            </a:r>
            <a:r>
              <a:rPr lang="en-US" altLang="zh-CN" sz="1400" dirty="0">
                <a:latin typeface="微软雅黑" panose="020B0503020204020204" pitchFamily="34" charset="-122"/>
                <a:ea typeface="微软雅黑" panose="020B0503020204020204" pitchFamily="34" charset="-122"/>
              </a:rPr>
              <a:t> de la </a:t>
            </a:r>
            <a:r>
              <a:rPr lang="en-US" altLang="zh-CN" sz="1400" dirty="0" err="1">
                <a:latin typeface="微软雅黑" panose="020B0503020204020204" pitchFamily="34" charset="-122"/>
                <a:ea typeface="微软雅黑" panose="020B0503020204020204" pitchFamily="34" charset="-122"/>
              </a:rPr>
              <a:t>Asociacion</a:t>
            </a:r>
            <a:r>
              <a:rPr lang="en-US" altLang="zh-CN" sz="1400" dirty="0">
                <a:latin typeface="微软雅黑" panose="020B0503020204020204" pitchFamily="34" charset="-122"/>
                <a:ea typeface="微软雅黑" panose="020B0503020204020204" pitchFamily="34" charset="-122"/>
              </a:rPr>
              <a:t> de </a:t>
            </a:r>
            <a:r>
              <a:rPr lang="en-US" altLang="zh-CN" sz="1400" dirty="0" err="1">
                <a:latin typeface="微软雅黑" panose="020B0503020204020204" pitchFamily="34" charset="-122"/>
                <a:ea typeface="微软雅黑" panose="020B0503020204020204" pitchFamily="34" charset="-122"/>
              </a:rPr>
              <a:t>Geografos</a:t>
            </a:r>
            <a:r>
              <a:rPr lang="en-US" altLang="zh-CN" sz="1400" dirty="0">
                <a:latin typeface="微软雅黑" panose="020B0503020204020204" pitchFamily="34" charset="-122"/>
                <a:ea typeface="微软雅黑" panose="020B0503020204020204" pitchFamily="34" charset="-122"/>
              </a:rPr>
              <a:t> </a:t>
            </a:r>
            <a:r>
              <a:rPr lang="en-US" altLang="zh-CN" sz="1400" dirty="0" err="1">
                <a:latin typeface="微软雅黑" panose="020B0503020204020204" pitchFamily="34" charset="-122"/>
                <a:ea typeface="微软雅黑" panose="020B0503020204020204" pitchFamily="34" charset="-122"/>
              </a:rPr>
              <a:t>Espanoles</a:t>
            </a:r>
            <a:r>
              <a:rPr lang="en-US" altLang="zh-CN" sz="1400" dirty="0">
                <a:latin typeface="微软雅黑" panose="020B0503020204020204" pitchFamily="34" charset="-122"/>
                <a:ea typeface="微软雅黑" panose="020B0503020204020204" pitchFamily="34" charset="-122"/>
              </a:rPr>
              <a:t> 28, 135-145.</a:t>
            </a:r>
          </a:p>
          <a:p>
            <a:pPr marL="457200" indent="-457200">
              <a:lnSpc>
                <a:spcPct val="150000"/>
              </a:lnSpc>
              <a:buAutoNum type="arabicPeriod"/>
            </a:pPr>
            <a:r>
              <a:rPr lang="en-US" altLang="zh-CN" sz="1400" dirty="0">
                <a:latin typeface="微软雅黑" panose="020B0503020204020204" pitchFamily="34" charset="-122"/>
                <a:ea typeface="微软雅黑" panose="020B0503020204020204" pitchFamily="34" charset="-122"/>
              </a:rPr>
              <a:t>Bryman A. The </a:t>
            </a:r>
            <a:r>
              <a:rPr lang="en-US" altLang="zh-CN" sz="1400" dirty="0" err="1">
                <a:latin typeface="微软雅黑" panose="020B0503020204020204" pitchFamily="34" charset="-122"/>
                <a:ea typeface="微软雅黑" panose="020B0503020204020204" pitchFamily="34" charset="-122"/>
              </a:rPr>
              <a:t>Disneyization</a:t>
            </a:r>
            <a:r>
              <a:rPr lang="en-US" altLang="zh-CN" sz="1400" dirty="0">
                <a:latin typeface="微软雅黑" panose="020B0503020204020204" pitchFamily="34" charset="-122"/>
                <a:ea typeface="微软雅黑" panose="020B0503020204020204" pitchFamily="34" charset="-122"/>
              </a:rPr>
              <a:t> of Society. The Sociological Review</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1999</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47</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25-47.</a:t>
            </a:r>
          </a:p>
          <a:p>
            <a:pPr marL="457200" indent="-457200">
              <a:lnSpc>
                <a:spcPct val="150000"/>
              </a:lnSpc>
              <a:buAutoNum type="arabicPeriod"/>
            </a:pPr>
            <a:r>
              <a:rPr lang="en-US" altLang="zh-CN" sz="1400" dirty="0">
                <a:latin typeface="微软雅黑" panose="020B0503020204020204" pitchFamily="34" charset="-122"/>
                <a:ea typeface="微软雅黑" panose="020B0503020204020204" pitchFamily="34" charset="-122"/>
              </a:rPr>
              <a:t>Bryman A. The </a:t>
            </a:r>
            <a:r>
              <a:rPr lang="en-US" altLang="zh-CN" sz="1400" dirty="0" err="1">
                <a:latin typeface="微软雅黑" panose="020B0503020204020204" pitchFamily="34" charset="-122"/>
                <a:ea typeface="微软雅黑" panose="020B0503020204020204" pitchFamily="34" charset="-122"/>
              </a:rPr>
              <a:t>Disneyization</a:t>
            </a:r>
            <a:r>
              <a:rPr lang="en-US" altLang="zh-CN" sz="1400" dirty="0">
                <a:latin typeface="微软雅黑" panose="020B0503020204020204" pitchFamily="34" charset="-122"/>
                <a:ea typeface="微软雅黑" panose="020B0503020204020204" pitchFamily="34" charset="-122"/>
              </a:rPr>
              <a:t> of Society. London: Sage</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2004.</a:t>
            </a:r>
          </a:p>
          <a:p>
            <a:pPr marL="457200" indent="-457200">
              <a:lnSpc>
                <a:spcPct val="150000"/>
              </a:lnSpc>
              <a:buAutoNum type="arabicPeriod"/>
            </a:pPr>
            <a:r>
              <a:rPr lang="en-US" altLang="zh-CN" sz="1400" dirty="0" err="1">
                <a:latin typeface="微软雅黑" panose="020B0503020204020204" pitchFamily="34" charset="-122"/>
                <a:ea typeface="微软雅黑" panose="020B0503020204020204" pitchFamily="34" charset="-122"/>
              </a:rPr>
              <a:t>Castan</a:t>
            </a:r>
            <a:r>
              <a:rPr lang="en-US" altLang="zh-CN" sz="1400" dirty="0">
                <a:latin typeface="微软雅黑" panose="020B0503020204020204" pitchFamily="34" charset="-122"/>
                <a:ea typeface="微软雅黑" panose="020B0503020204020204" pitchFamily="34" charset="-122"/>
              </a:rPr>
              <a:t>, J.M. (</a:t>
            </a:r>
            <a:r>
              <a:rPr lang="en-US" altLang="zh-CN" sz="1400" dirty="0" err="1">
                <a:latin typeface="微软雅黑" panose="020B0503020204020204" pitchFamily="34" charset="-122"/>
                <a:ea typeface="微软雅黑" panose="020B0503020204020204" pitchFamily="34" charset="-122"/>
              </a:rPr>
              <a:t>coord</a:t>
            </a:r>
            <a:r>
              <a:rPr lang="en-US" altLang="zh-CN" sz="1400" dirty="0">
                <a:latin typeface="微软雅黑" panose="020B0503020204020204" pitchFamily="34" charset="-122"/>
                <a:ea typeface="微软雅黑" panose="020B0503020204020204" pitchFamily="34" charset="-122"/>
              </a:rPr>
              <a:t>.) 2004. </a:t>
            </a:r>
            <a:r>
              <a:rPr lang="en-US" altLang="zh-CN" sz="1400" dirty="0" err="1">
                <a:latin typeface="微软雅黑" panose="020B0503020204020204" pitchFamily="34" charset="-122"/>
                <a:ea typeface="微软雅黑" panose="020B0503020204020204" pitchFamily="34" charset="-122"/>
              </a:rPr>
              <a:t>Operacions</a:t>
            </a:r>
            <a:r>
              <a:rPr lang="en-US" altLang="zh-CN" sz="1400" dirty="0">
                <a:latin typeface="微软雅黑" panose="020B0503020204020204" pitchFamily="34" charset="-122"/>
                <a:ea typeface="微软雅黑" panose="020B0503020204020204" pitchFamily="34" charset="-122"/>
              </a:rPr>
              <a:t> </a:t>
            </a:r>
            <a:r>
              <a:rPr lang="en-US" altLang="zh-CN" sz="1400" dirty="0" err="1">
                <a:latin typeface="微软雅黑" panose="020B0503020204020204" pitchFamily="34" charset="-122"/>
                <a:ea typeface="微软雅黑" panose="020B0503020204020204" pitchFamily="34" charset="-122"/>
              </a:rPr>
              <a:t>i</a:t>
            </a:r>
            <a:r>
              <a:rPr lang="en-US" altLang="zh-CN" sz="1400" dirty="0">
                <a:latin typeface="微软雅黑" panose="020B0503020204020204" pitchFamily="34" charset="-122"/>
                <a:ea typeface="微软雅黑" panose="020B0503020204020204" pitchFamily="34" charset="-122"/>
              </a:rPr>
              <a:t> processes de </a:t>
            </a:r>
            <a:r>
              <a:rPr lang="en-US" altLang="zh-CN" sz="1400" dirty="0" err="1">
                <a:latin typeface="微软雅黑" panose="020B0503020204020204" pitchFamily="34" charset="-122"/>
                <a:ea typeface="微软雅黑" panose="020B0503020204020204" pitchFamily="34" charset="-122"/>
              </a:rPr>
              <a:t>produccio</a:t>
            </a:r>
            <a:r>
              <a:rPr lang="en-US" altLang="zh-CN" sz="1400" dirty="0">
                <a:latin typeface="微软雅黑" panose="020B0503020204020204" pitchFamily="34" charset="-122"/>
                <a:ea typeface="微软雅黑" panose="020B0503020204020204" pitchFamily="34" charset="-122"/>
              </a:rPr>
              <a:t>. </a:t>
            </a:r>
            <a:r>
              <a:rPr lang="en-US" altLang="zh-CN" sz="1400" dirty="0" err="1">
                <a:latin typeface="微软雅黑" panose="020B0503020204020204" pitchFamily="34" charset="-122"/>
                <a:ea typeface="微软雅黑" panose="020B0503020204020204" pitchFamily="34" charset="-122"/>
              </a:rPr>
              <a:t>Universitat</a:t>
            </a:r>
            <a:r>
              <a:rPr lang="en-US" altLang="zh-CN" sz="1400" dirty="0">
                <a:latin typeface="微软雅黑" panose="020B0503020204020204" pitchFamily="34" charset="-122"/>
                <a:ea typeface="微软雅黑" panose="020B0503020204020204" pitchFamily="34" charset="-122"/>
              </a:rPr>
              <a:t> </a:t>
            </a:r>
            <a:r>
              <a:rPr lang="en-US" altLang="zh-CN" sz="1400" dirty="0" err="1">
                <a:latin typeface="微软雅黑" panose="020B0503020204020204" pitchFamily="34" charset="-122"/>
                <a:ea typeface="微软雅黑" panose="020B0503020204020204" pitchFamily="34" charset="-122"/>
              </a:rPr>
              <a:t>Oberta</a:t>
            </a:r>
            <a:r>
              <a:rPr lang="en-US" altLang="zh-CN" sz="1400" dirty="0">
                <a:latin typeface="微软雅黑" panose="020B0503020204020204" pitchFamily="34" charset="-122"/>
                <a:ea typeface="微软雅黑" panose="020B0503020204020204" pitchFamily="34" charset="-122"/>
              </a:rPr>
              <a:t> de </a:t>
            </a:r>
            <a:r>
              <a:rPr lang="en-US" altLang="zh-CN" sz="1400" dirty="0" err="1">
                <a:latin typeface="微软雅黑" panose="020B0503020204020204" pitchFamily="34" charset="-122"/>
                <a:ea typeface="微软雅黑" panose="020B0503020204020204" pitchFamily="34" charset="-122"/>
              </a:rPr>
              <a:t>Catalunya</a:t>
            </a:r>
            <a:r>
              <a:rPr lang="en-US" altLang="zh-CN" sz="1400" dirty="0">
                <a:latin typeface="微软雅黑" panose="020B0503020204020204" pitchFamily="34" charset="-122"/>
                <a:ea typeface="微软雅黑" panose="020B0503020204020204" pitchFamily="34" charset="-122"/>
              </a:rPr>
              <a:t>, Barcelona, Spain.</a:t>
            </a:r>
          </a:p>
          <a:p>
            <a:pPr marL="457200" indent="-457200">
              <a:lnSpc>
                <a:spcPct val="150000"/>
              </a:lnSpc>
              <a:buAutoNum type="arabicPeriod"/>
            </a:pPr>
            <a:r>
              <a:rPr lang="en-US" altLang="zh-CN" sz="1400" dirty="0">
                <a:latin typeface="微软雅黑" panose="020B0503020204020204" pitchFamily="34" charset="-122"/>
                <a:ea typeface="微软雅黑" panose="020B0503020204020204" pitchFamily="34" charset="-122"/>
              </a:rPr>
              <a:t>Clave S A. 2007. The Global Theme Park Industry. Cambridge: CABI.</a:t>
            </a:r>
          </a:p>
          <a:p>
            <a:pPr marL="457200" indent="-457200">
              <a:lnSpc>
                <a:spcPct val="150000"/>
              </a:lnSpc>
              <a:buAutoNum type="arabicPeriod"/>
            </a:pPr>
            <a:r>
              <a:rPr lang="en-US" altLang="zh-CN" sz="1400" dirty="0" err="1">
                <a:latin typeface="微软雅黑" panose="020B0503020204020204" pitchFamily="34" charset="-122"/>
                <a:ea typeface="微软雅黑" panose="020B0503020204020204" pitchFamily="34" charset="-122"/>
              </a:rPr>
              <a:t>Conder</a:t>
            </a:r>
            <a:r>
              <a:rPr lang="en-US" altLang="zh-CN" sz="1400" dirty="0">
                <a:latin typeface="微软雅黑" panose="020B0503020204020204" pitchFamily="34" charset="-122"/>
                <a:ea typeface="微软雅黑" panose="020B0503020204020204" pitchFamily="34" charset="-122"/>
              </a:rPr>
              <a:t>, T.A.</a:t>
            </a:r>
            <a:r>
              <a:rPr lang="zh-CN" altLang="en-US" sz="1400" dirty="0">
                <a:latin typeface="微软雅黑" panose="020B0503020204020204" pitchFamily="34" charset="-122"/>
                <a:ea typeface="微软雅黑" panose="020B0503020204020204" pitchFamily="34" charset="-122"/>
              </a:rPr>
              <a:t>，</a:t>
            </a:r>
            <a:r>
              <a:rPr lang="en-US" altLang="zh-CN" sz="1400" dirty="0" err="1">
                <a:latin typeface="微软雅黑" panose="020B0503020204020204" pitchFamily="34" charset="-122"/>
                <a:ea typeface="微软雅黑" panose="020B0503020204020204" pitchFamily="34" charset="-122"/>
              </a:rPr>
              <a:t>Kreher</a:t>
            </a:r>
            <a:r>
              <a:rPr lang="en-US" altLang="zh-CN" sz="1400" dirty="0">
                <a:latin typeface="微软雅黑" panose="020B0503020204020204" pitchFamily="34" charset="-122"/>
                <a:ea typeface="微软雅黑" panose="020B0503020204020204" pitchFamily="34" charset="-122"/>
              </a:rPr>
              <a:t>, W.C. 2006. Cedar Fair, LP. AC Edwards and Sons, </a:t>
            </a:r>
            <a:r>
              <a:rPr lang="en-US" altLang="zh-CN" sz="1400" dirty="0" err="1">
                <a:latin typeface="微软雅黑" panose="020B0503020204020204" pitchFamily="34" charset="-122"/>
                <a:ea typeface="微软雅黑" panose="020B0503020204020204" pitchFamily="34" charset="-122"/>
              </a:rPr>
              <a:t>Inc.,London</a:t>
            </a:r>
            <a:r>
              <a:rPr lang="en-US" altLang="zh-CN" sz="1400" dirty="0">
                <a:latin typeface="微软雅黑" panose="020B0503020204020204" pitchFamily="34" charset="-122"/>
                <a:ea typeface="微软雅黑" panose="020B0503020204020204" pitchFamily="34" charset="-122"/>
              </a:rPr>
              <a:t>.</a:t>
            </a:r>
          </a:p>
          <a:p>
            <a:pPr marL="457200" indent="-457200">
              <a:lnSpc>
                <a:spcPct val="150000"/>
              </a:lnSpc>
              <a:buAutoNum type="arabicPeriod"/>
            </a:pPr>
            <a:r>
              <a:rPr lang="en-US" altLang="zh-CN" sz="1400" dirty="0">
                <a:latin typeface="微软雅黑" panose="020B0503020204020204" pitchFamily="34" charset="-122"/>
                <a:ea typeface="微软雅黑" panose="020B0503020204020204" pitchFamily="34" charset="-122"/>
              </a:rPr>
              <a:t>Crompton J L. 2000. Designing golf courses to optimize proximate property values. Managing Leisure, 5(4): 192-199.</a:t>
            </a:r>
          </a:p>
          <a:p>
            <a:pPr marL="457200" indent="-457200">
              <a:lnSpc>
                <a:spcPct val="150000"/>
              </a:lnSpc>
              <a:buAutoNum type="arabicPeriod"/>
            </a:pPr>
            <a:r>
              <a:rPr lang="en-US" altLang="zh-CN" sz="1400" dirty="0">
                <a:latin typeface="微软雅黑" panose="020B0503020204020204" pitchFamily="34" charset="-122"/>
                <a:ea typeface="微软雅黑" panose="020B0503020204020204" pitchFamily="34" charset="-122"/>
              </a:rPr>
              <a:t>Crompton J L. 2001. Perceptions of how the presence of greenway trails affects the value of proximate properties. Journal of Park and Recreation Administration, 19(3): 114-132.</a:t>
            </a:r>
          </a:p>
          <a:p>
            <a:pPr marL="457200" indent="-457200">
              <a:lnSpc>
                <a:spcPct val="150000"/>
              </a:lnSpc>
              <a:buAutoNum type="arabicPeriod"/>
            </a:pPr>
            <a:r>
              <a:rPr lang="en-US" altLang="zh-CN" sz="1400" dirty="0">
                <a:latin typeface="微软雅黑" panose="020B0503020204020204" pitchFamily="34" charset="-122"/>
                <a:ea typeface="微软雅黑" panose="020B0503020204020204" pitchFamily="34" charset="-122"/>
              </a:rPr>
              <a:t>Crompton J L. 2004. The Proximate Principle: The Impact of Parks, Open Space and Water Features on Residential Property Values and the Property Tax Base. Ashburn: National Recreation and Park Association.</a:t>
            </a:r>
          </a:p>
          <a:p>
            <a:pPr marL="457200" indent="-457200">
              <a:lnSpc>
                <a:spcPct val="150000"/>
              </a:lnSpc>
              <a:buAutoNum type="arabicPeriod"/>
            </a:pPr>
            <a:r>
              <a:rPr lang="en-US" altLang="zh-CN" sz="1400" dirty="0">
                <a:latin typeface="微软雅黑" panose="020B0503020204020204" pitchFamily="34" charset="-122"/>
                <a:ea typeface="微软雅黑" panose="020B0503020204020204" pitchFamily="34" charset="-122"/>
              </a:rPr>
              <a:t>Crompton J L. 2005. The impact of parks on property values: empirical evidence from the past two decades in the United States. Managing Leisure, 10(4): 203-218.</a:t>
            </a:r>
          </a:p>
        </p:txBody>
      </p:sp>
    </p:spTree>
    <p:extLst>
      <p:ext uri="{BB962C8B-B14F-4D97-AF65-F5344CB8AC3E}">
        <p14:creationId xmlns:p14="http://schemas.microsoft.com/office/powerpoint/2010/main" val="325691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graphicFrame>
        <p:nvGraphicFramePr>
          <p:cNvPr id="10" name="表格 9"/>
          <p:cNvGraphicFramePr>
            <a:graphicFrameLocks noGrp="1"/>
          </p:cNvGraphicFramePr>
          <p:nvPr>
            <p:extLst>
              <p:ext uri="{D42A27DB-BD31-4B8C-83A1-F6EECF244321}">
                <p14:modId xmlns:p14="http://schemas.microsoft.com/office/powerpoint/2010/main" val="3714437103"/>
              </p:ext>
            </p:extLst>
          </p:nvPr>
        </p:nvGraphicFramePr>
        <p:xfrm>
          <a:off x="2418945" y="1442911"/>
          <a:ext cx="7354111" cy="3934241"/>
        </p:xfrm>
        <a:graphic>
          <a:graphicData uri="http://schemas.openxmlformats.org/drawingml/2006/table">
            <a:tbl>
              <a:tblPr firstRow="1">
                <a:tableStyleId>{C083E6E3-FA7D-4D7B-A595-EF9225AFEA82}</a:tableStyleId>
              </a:tblPr>
              <a:tblGrid>
                <a:gridCol w="3434413">
                  <a:extLst>
                    <a:ext uri="{9D8B030D-6E8A-4147-A177-3AD203B41FA5}">
                      <a16:colId xmlns:a16="http://schemas.microsoft.com/office/drawing/2014/main" val="20000"/>
                    </a:ext>
                  </a:extLst>
                </a:gridCol>
                <a:gridCol w="3919698">
                  <a:extLst>
                    <a:ext uri="{9D8B030D-6E8A-4147-A177-3AD203B41FA5}">
                      <a16:colId xmlns:a16="http://schemas.microsoft.com/office/drawing/2014/main" val="20001"/>
                    </a:ext>
                  </a:extLst>
                </a:gridCol>
              </a:tblGrid>
              <a:tr h="283076">
                <a:tc>
                  <a:txBody>
                    <a:bodyPr/>
                    <a:lstStyle/>
                    <a:p>
                      <a:pPr marL="0" algn="just" defTabSz="914400" rtl="0" eaLnBrk="1" latinLnBrk="0" hangingPunct="1">
                        <a:lnSpc>
                          <a:spcPct val="150000"/>
                        </a:lnSpc>
                        <a:spcAft>
                          <a:spcPts val="0"/>
                        </a:spcAft>
                      </a:pPr>
                      <a:r>
                        <a:rPr lang="zh-CN" sz="1600" kern="100" dirty="0">
                          <a:effectLst/>
                        </a:rPr>
                        <a:t>阶段</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marL="0" algn="just" defTabSz="914400" rtl="0" eaLnBrk="1" latinLnBrk="0" hangingPunct="1">
                        <a:lnSpc>
                          <a:spcPct val="150000"/>
                        </a:lnSpc>
                        <a:spcAft>
                          <a:spcPts val="0"/>
                        </a:spcAft>
                      </a:pPr>
                      <a:r>
                        <a:rPr lang="zh-CN" sz="1600" kern="100" dirty="0">
                          <a:effectLst/>
                        </a:rPr>
                        <a:t>步骤</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0"/>
                  </a:ext>
                </a:extLst>
              </a:tr>
              <a:tr h="1462694">
                <a:tc>
                  <a:txBody>
                    <a:bodyPr/>
                    <a:lstStyle/>
                    <a:p>
                      <a:pPr marL="0" algn="just" defTabSz="914400" rtl="0" eaLnBrk="1" latinLnBrk="0" hangingPunct="1">
                        <a:lnSpc>
                          <a:spcPct val="150000"/>
                        </a:lnSpc>
                        <a:spcAft>
                          <a:spcPts val="0"/>
                        </a:spcAft>
                      </a:pPr>
                      <a:r>
                        <a:rPr lang="zh-CN" sz="1600" kern="100" dirty="0">
                          <a:effectLst/>
                        </a:rPr>
                        <a:t>第三阶段</a:t>
                      </a:r>
                      <a:r>
                        <a:rPr lang="en-US" sz="1600" kern="100" dirty="0">
                          <a:effectLst/>
                        </a:rPr>
                        <a:t>  </a:t>
                      </a:r>
                      <a:r>
                        <a:rPr lang="zh-CN" sz="1600" kern="100" dirty="0">
                          <a:effectLst/>
                        </a:rPr>
                        <a:t>实施建设</a:t>
                      </a:r>
                      <a:endParaRPr lang="en-US" altLang="zh-CN" sz="1600" kern="100" dirty="0">
                        <a:effectLst/>
                      </a:endParaRPr>
                    </a:p>
                    <a:p>
                      <a:pPr marL="0" algn="just" defTabSz="914400" rtl="0" eaLnBrk="1" latinLnBrk="0" hangingPunct="1">
                        <a:lnSpc>
                          <a:spcPct val="150000"/>
                        </a:lnSpc>
                        <a:spcAft>
                          <a:spcPts val="0"/>
                        </a:spcAft>
                      </a:pPr>
                      <a:endParaRPr lang="en-US" altLang="zh-CN" sz="1600" kern="100" dirty="0">
                        <a:effectLst/>
                      </a:endParaRPr>
                    </a:p>
                    <a:p>
                      <a:pPr marL="0" algn="just" defTabSz="914400" rtl="0" eaLnBrk="1" latinLnBrk="0" hangingPunct="1">
                        <a:lnSpc>
                          <a:spcPct val="150000"/>
                        </a:lnSpc>
                        <a:spcAft>
                          <a:spcPts val="0"/>
                        </a:spcAft>
                      </a:pPr>
                      <a:endParaRPr lang="zh-CN" sz="1600" kern="100" dirty="0">
                        <a:effectLst/>
                      </a:endParaRPr>
                    </a:p>
                    <a:p>
                      <a:pPr marL="0" algn="just" defTabSz="914400" rtl="0" eaLnBrk="1" latinLnBrk="0" hangingPunct="1">
                        <a:lnSpc>
                          <a:spcPct val="150000"/>
                        </a:lnSpc>
                        <a:spcAft>
                          <a:spcPts val="0"/>
                        </a:spcAft>
                      </a:pPr>
                      <a:r>
                        <a:rPr lang="en-US" sz="1600" kern="100" dirty="0">
                          <a:effectLst/>
                        </a:rPr>
                        <a:t> </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marL="0" algn="just" defTabSz="914400" rtl="0" eaLnBrk="1" latinLnBrk="0" hangingPunct="1">
                        <a:lnSpc>
                          <a:spcPct val="150000"/>
                        </a:lnSpc>
                        <a:spcAft>
                          <a:spcPts val="0"/>
                        </a:spcAft>
                      </a:pPr>
                      <a:r>
                        <a:rPr lang="en-US" sz="1600" kern="100" dirty="0">
                          <a:effectLst/>
                        </a:rPr>
                        <a:t>7.</a:t>
                      </a:r>
                      <a:r>
                        <a:rPr lang="zh-CN" sz="1600" kern="100" dirty="0">
                          <a:effectLst/>
                        </a:rPr>
                        <a:t>建设</a:t>
                      </a:r>
                      <a:r>
                        <a:rPr lang="en-US" sz="1600" kern="100" dirty="0">
                          <a:effectLst/>
                        </a:rPr>
                        <a:t>/</a:t>
                      </a:r>
                      <a:r>
                        <a:rPr lang="zh-CN" sz="1600" kern="100" dirty="0">
                          <a:effectLst/>
                        </a:rPr>
                        <a:t>生产</a:t>
                      </a:r>
                      <a:r>
                        <a:rPr lang="en-US" sz="1600" kern="100" dirty="0">
                          <a:effectLst/>
                        </a:rPr>
                        <a:t>/</a:t>
                      </a:r>
                      <a:r>
                        <a:rPr lang="zh-CN" sz="1600" kern="100" dirty="0">
                          <a:effectLst/>
                        </a:rPr>
                        <a:t>制造</a:t>
                      </a:r>
                      <a:endParaRPr lang="en-US" altLang="zh-CN" sz="1600" kern="100" dirty="0">
                        <a:effectLst/>
                      </a:endParaRPr>
                    </a:p>
                    <a:p>
                      <a:pPr marL="0" algn="just" defTabSz="914400" rtl="0" eaLnBrk="1" latinLnBrk="0" hangingPunct="1">
                        <a:lnSpc>
                          <a:spcPct val="150000"/>
                        </a:lnSpc>
                        <a:spcAft>
                          <a:spcPts val="0"/>
                        </a:spcAft>
                      </a:pPr>
                      <a:endParaRPr lang="zh-CN" sz="1600" kern="100" dirty="0">
                        <a:effectLst/>
                      </a:endParaRPr>
                    </a:p>
                    <a:p>
                      <a:pPr marL="0" algn="just" defTabSz="914400" rtl="0" eaLnBrk="1" latinLnBrk="0" hangingPunct="1">
                        <a:lnSpc>
                          <a:spcPct val="150000"/>
                        </a:lnSpc>
                        <a:spcAft>
                          <a:spcPts val="0"/>
                        </a:spcAft>
                      </a:pPr>
                      <a:r>
                        <a:rPr lang="en-US" sz="1600" kern="100" dirty="0">
                          <a:effectLst/>
                        </a:rPr>
                        <a:t>8.</a:t>
                      </a:r>
                      <a:r>
                        <a:rPr lang="zh-CN" sz="1600" kern="100" dirty="0">
                          <a:effectLst/>
                        </a:rPr>
                        <a:t>设施安装</a:t>
                      </a:r>
                      <a:endParaRPr lang="en-US" altLang="zh-CN" sz="1600" kern="100" dirty="0">
                        <a:effectLst/>
                      </a:endParaRPr>
                    </a:p>
                    <a:p>
                      <a:pPr marL="0" algn="just" defTabSz="914400" rtl="0" eaLnBrk="1" latinLnBrk="0" hangingPunct="1">
                        <a:lnSpc>
                          <a:spcPct val="150000"/>
                        </a:lnSpc>
                        <a:spcAft>
                          <a:spcPts val="0"/>
                        </a:spcAft>
                      </a:pP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1"/>
                  </a:ext>
                </a:extLst>
              </a:tr>
              <a:tr h="1992074">
                <a:tc>
                  <a:txBody>
                    <a:bodyPr/>
                    <a:lstStyle/>
                    <a:p>
                      <a:pPr marL="0" algn="just" defTabSz="914400" rtl="0" eaLnBrk="1" latinLnBrk="0" hangingPunct="1">
                        <a:lnSpc>
                          <a:spcPct val="150000"/>
                        </a:lnSpc>
                        <a:spcAft>
                          <a:spcPts val="0"/>
                        </a:spcAft>
                      </a:pPr>
                      <a:r>
                        <a:rPr lang="zh-CN" altLang="zh-CN" sz="1600" kern="100" dirty="0">
                          <a:effectLst/>
                        </a:rPr>
                        <a:t>第四阶段</a:t>
                      </a:r>
                      <a:r>
                        <a:rPr lang="en-US" altLang="zh-CN" sz="1600" kern="100" dirty="0">
                          <a:effectLst/>
                        </a:rPr>
                        <a:t>  </a:t>
                      </a:r>
                      <a:r>
                        <a:rPr lang="zh-CN" altLang="zh-CN" sz="1600" kern="100" dirty="0">
                          <a:effectLst/>
                        </a:rPr>
                        <a:t>运营管理</a:t>
                      </a:r>
                    </a:p>
                    <a:p>
                      <a:pPr marL="0" algn="just" defTabSz="914400" rtl="0" eaLnBrk="1" latinLnBrk="0" hangingPunct="1">
                        <a:lnSpc>
                          <a:spcPct val="150000"/>
                        </a:lnSpc>
                        <a:spcAft>
                          <a:spcPts val="0"/>
                        </a:spcAft>
                      </a:pPr>
                      <a:r>
                        <a:rPr lang="en-US" altLang="zh-CN" sz="1600" kern="100" dirty="0">
                          <a:effectLst/>
                        </a:rPr>
                        <a:t> </a:t>
                      </a:r>
                      <a:endParaRPr lang="zh-CN" altLang="zh-CN" sz="1600" kern="100" dirty="0">
                        <a:effectLst/>
                      </a:endParaRPr>
                    </a:p>
                    <a:p>
                      <a:pPr marL="0" algn="just" defTabSz="914400" rtl="0" eaLnBrk="1" latinLnBrk="0" hangingPunct="1">
                        <a:lnSpc>
                          <a:spcPct val="150000"/>
                        </a:lnSpc>
                        <a:spcAft>
                          <a:spcPts val="0"/>
                        </a:spcAft>
                      </a:pP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marL="0" algn="just" defTabSz="914400" rtl="0" eaLnBrk="1" latinLnBrk="0" hangingPunct="1">
                        <a:lnSpc>
                          <a:spcPct val="150000"/>
                        </a:lnSpc>
                        <a:spcAft>
                          <a:spcPts val="0"/>
                        </a:spcAft>
                      </a:pPr>
                      <a:r>
                        <a:rPr lang="en-US" altLang="zh-CN" sz="1600" kern="100" dirty="0">
                          <a:effectLst/>
                        </a:rPr>
                        <a:t>9.</a:t>
                      </a:r>
                      <a:r>
                        <a:rPr lang="zh-CN" altLang="zh-CN" sz="1600" kern="100" dirty="0">
                          <a:effectLst/>
                        </a:rPr>
                        <a:t>开业筹备</a:t>
                      </a:r>
                      <a:endParaRPr lang="en-US" altLang="zh-CN" sz="1600" kern="100" dirty="0">
                        <a:effectLst/>
                      </a:endParaRPr>
                    </a:p>
                    <a:p>
                      <a:pPr marL="0" algn="just" defTabSz="914400" rtl="0" eaLnBrk="1" latinLnBrk="0" hangingPunct="1">
                        <a:lnSpc>
                          <a:spcPct val="150000"/>
                        </a:lnSpc>
                        <a:spcAft>
                          <a:spcPts val="0"/>
                        </a:spcAft>
                      </a:pPr>
                      <a:endParaRPr lang="en-US" altLang="zh-CN" sz="1600" kern="100" dirty="0">
                        <a:effectLst/>
                      </a:endParaRPr>
                    </a:p>
                    <a:p>
                      <a:pPr marL="0" algn="just" defTabSz="914400" rtl="0" eaLnBrk="1" latinLnBrk="0" hangingPunct="1">
                        <a:lnSpc>
                          <a:spcPct val="150000"/>
                        </a:lnSpc>
                        <a:spcAft>
                          <a:spcPts val="0"/>
                        </a:spcAft>
                      </a:pPr>
                      <a:r>
                        <a:rPr lang="en-US" altLang="zh-CN" sz="1600" kern="100" dirty="0">
                          <a:effectLst/>
                        </a:rPr>
                        <a:t>10.</a:t>
                      </a:r>
                      <a:r>
                        <a:rPr lang="zh-CN" altLang="zh-CN" sz="1600" kern="100" dirty="0">
                          <a:effectLst/>
                        </a:rPr>
                        <a:t>隆重开业</a:t>
                      </a:r>
                      <a:endParaRPr lang="en-US" altLang="zh-CN" sz="1600" kern="100" dirty="0">
                        <a:effectLst/>
                      </a:endParaRPr>
                    </a:p>
                    <a:p>
                      <a:pPr marL="0" algn="just" defTabSz="914400" rtl="0" eaLnBrk="1" latinLnBrk="0" hangingPunct="1">
                        <a:lnSpc>
                          <a:spcPct val="150000"/>
                        </a:lnSpc>
                        <a:spcAft>
                          <a:spcPts val="0"/>
                        </a:spcAft>
                      </a:pPr>
                      <a:endParaRPr lang="zh-CN" altLang="zh-CN" sz="1600" kern="100" dirty="0">
                        <a:effectLst/>
                      </a:endParaRPr>
                    </a:p>
                    <a:p>
                      <a:pPr marL="0" algn="just" defTabSz="914400" rtl="0" eaLnBrk="1" latinLnBrk="0" hangingPunct="1">
                        <a:lnSpc>
                          <a:spcPct val="150000"/>
                        </a:lnSpc>
                        <a:spcAft>
                          <a:spcPts val="0"/>
                        </a:spcAft>
                      </a:pPr>
                      <a:r>
                        <a:rPr lang="en-US" altLang="zh-CN" sz="1600" kern="100" dirty="0">
                          <a:effectLst/>
                        </a:rPr>
                        <a:t>11.</a:t>
                      </a:r>
                      <a:r>
                        <a:rPr lang="zh-CN" altLang="zh-CN" sz="1600" kern="100" dirty="0">
                          <a:effectLst/>
                        </a:rPr>
                        <a:t>项目收尾</a:t>
                      </a:r>
                    </a:p>
                    <a:p>
                      <a:pPr marL="0" algn="just" defTabSz="914400" rtl="0" eaLnBrk="1" latinLnBrk="0" hangingPunct="1">
                        <a:lnSpc>
                          <a:spcPct val="150000"/>
                        </a:lnSpc>
                        <a:spcAft>
                          <a:spcPts val="0"/>
                        </a:spcAft>
                      </a:pP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2"/>
                  </a:ext>
                </a:extLst>
              </a:tr>
            </a:tbl>
          </a:graphicData>
        </a:graphic>
      </p:graphicFrame>
      <p:sp>
        <p:nvSpPr>
          <p:cNvPr id="19" name="文本框 18"/>
          <p:cNvSpPr txBox="1"/>
          <p:nvPr/>
        </p:nvSpPr>
        <p:spPr>
          <a:xfrm>
            <a:off x="3254605" y="1042345"/>
            <a:ext cx="6060560"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13-1 </a:t>
            </a:r>
            <a:r>
              <a:rPr lang="zh-CN" altLang="en-US" dirty="0">
                <a:latin typeface="微软雅黑" panose="020B0503020204020204" pitchFamily="34" charset="-122"/>
                <a:ea typeface="微软雅黑" panose="020B0503020204020204" pitchFamily="34" charset="-122"/>
              </a:rPr>
              <a:t>主题公园规划管理的的四个阶段和十一个步骤（下）</a:t>
            </a:r>
          </a:p>
        </p:txBody>
      </p:sp>
      <p:sp>
        <p:nvSpPr>
          <p:cNvPr id="20" name="文本框 19"/>
          <p:cNvSpPr txBox="1"/>
          <p:nvPr/>
        </p:nvSpPr>
        <p:spPr>
          <a:xfrm>
            <a:off x="5031521" y="5478738"/>
            <a:ext cx="1938844"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a:t>
            </a:r>
            <a:r>
              <a:rPr lang="en-US" altLang="zh-CN" sz="1400" dirty="0">
                <a:latin typeface="微软雅黑" panose="020B0503020204020204" pitchFamily="34" charset="-122"/>
                <a:ea typeface="微软雅黑" panose="020B0503020204020204" pitchFamily="34" charset="-122"/>
              </a:rPr>
              <a:t>TEA, 2000</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497208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951093" y="431800"/>
            <a:ext cx="1993276" cy="430887"/>
          </a:xfrm>
          <a:prstGeom prst="rect">
            <a:avLst/>
          </a:prstGeom>
          <a:noFill/>
        </p:spPr>
        <p:txBody>
          <a:bodyPr wrap="square" rtlCol="0">
            <a:spAutoFit/>
          </a:bodyPr>
          <a:lstStyle/>
          <a:p>
            <a:r>
              <a:rPr lang="zh-CN" altLang="en-US" sz="2200" b="1" dirty="0">
                <a:latin typeface="微软雅黑" panose="020B0503020204020204" pitchFamily="34" charset="-122"/>
                <a:ea typeface="微软雅黑" panose="020B0503020204020204" pitchFamily="34" charset="-122"/>
              </a:rPr>
              <a:t>参考文献</a:t>
            </a:r>
            <a:endParaRPr lang="en-US" altLang="zh-CN" sz="2200" b="1"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1038380" y="845047"/>
            <a:ext cx="10245315" cy="5586145"/>
          </a:xfrm>
          <a:prstGeom prst="rect">
            <a:avLst/>
          </a:prstGeom>
          <a:noFill/>
        </p:spPr>
        <p:txBody>
          <a:bodyPr wrap="square" rtlCol="0">
            <a:spAutoFit/>
          </a:bodyPr>
          <a:lstStyle/>
          <a:p>
            <a:pPr marL="457200" indent="-457200">
              <a:lnSpc>
                <a:spcPct val="150000"/>
              </a:lnSpc>
              <a:buFont typeface="+mj-lt"/>
              <a:buAutoNum type="arabicPeriod" startAt="11"/>
            </a:pPr>
            <a:r>
              <a:rPr lang="en-US" altLang="zh-CN" sz="1400" dirty="0">
                <a:latin typeface="微软雅黑" panose="020B0503020204020204" pitchFamily="34" charset="-122"/>
                <a:ea typeface="微软雅黑" panose="020B0503020204020204" pitchFamily="34" charset="-122"/>
              </a:rPr>
              <a:t>Formica S, Olsen M D. Trends in the Amusement Park Industry. International Journal of Contemporary Hospitality Management</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1998</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297-308.</a:t>
            </a:r>
          </a:p>
          <a:p>
            <a:pPr marL="457200" indent="-457200">
              <a:lnSpc>
                <a:spcPct val="150000"/>
              </a:lnSpc>
              <a:buAutoNum type="arabicPeriod" startAt="11"/>
            </a:pPr>
            <a:r>
              <a:rPr lang="en-US" altLang="zh-CN" sz="1400" dirty="0" err="1">
                <a:latin typeface="微软雅黑" panose="020B0503020204020204" pitchFamily="34" charset="-122"/>
                <a:ea typeface="微软雅黑" panose="020B0503020204020204" pitchFamily="34" charset="-122"/>
              </a:rPr>
              <a:t>Garreau</a:t>
            </a:r>
            <a:r>
              <a:rPr lang="en-US" altLang="zh-CN" sz="1400" dirty="0">
                <a:latin typeface="微软雅黑" panose="020B0503020204020204" pitchFamily="34" charset="-122"/>
                <a:ea typeface="微软雅黑" panose="020B0503020204020204" pitchFamily="34" charset="-122"/>
              </a:rPr>
              <a:t>, J. 1991. Edge City. Life on the New Frontier. Anchor Books, New York.</a:t>
            </a:r>
          </a:p>
          <a:p>
            <a:pPr marL="457200" indent="-457200">
              <a:lnSpc>
                <a:spcPct val="150000"/>
              </a:lnSpc>
              <a:buAutoNum type="arabicPeriod" startAt="11"/>
            </a:pPr>
            <a:r>
              <a:rPr lang="en-US" altLang="zh-CN" sz="1400" dirty="0">
                <a:latin typeface="微软雅黑" panose="020B0503020204020204" pitchFamily="34" charset="-122"/>
                <a:ea typeface="微软雅黑" panose="020B0503020204020204" pitchFamily="34" charset="-122"/>
              </a:rPr>
              <a:t>Goldberger P. 1996. The Rise of the Private City.in Breaking Away: The Future of Cities. J. </a:t>
            </a:r>
            <a:r>
              <a:rPr lang="en-US" altLang="zh-CN" sz="1400" dirty="0" err="1">
                <a:latin typeface="微软雅黑" panose="020B0503020204020204" pitchFamily="34" charset="-122"/>
                <a:ea typeface="微软雅黑" panose="020B0503020204020204" pitchFamily="34" charset="-122"/>
              </a:rPr>
              <a:t>Vittullo</a:t>
            </a:r>
            <a:r>
              <a:rPr lang="en-US" altLang="zh-CN" sz="1400" dirty="0">
                <a:latin typeface="微软雅黑" panose="020B0503020204020204" pitchFamily="34" charset="-122"/>
                <a:ea typeface="微软雅黑" panose="020B0503020204020204" pitchFamily="34" charset="-122"/>
              </a:rPr>
              <a:t> Martin. New York: The Twentieth Century Fund,101-138.</a:t>
            </a:r>
          </a:p>
          <a:p>
            <a:pPr marL="457200" indent="-457200">
              <a:lnSpc>
                <a:spcPct val="150000"/>
              </a:lnSpc>
              <a:buAutoNum type="arabicPeriod" startAt="11"/>
            </a:pPr>
            <a:r>
              <a:rPr lang="en-US" altLang="zh-CN" sz="1400" dirty="0">
                <a:latin typeface="微软雅黑" panose="020B0503020204020204" pitchFamily="34" charset="-122"/>
                <a:ea typeface="微软雅黑" panose="020B0503020204020204" pitchFamily="34" charset="-122"/>
              </a:rPr>
              <a:t>Hannigan J. Fantasy City</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Pleasure and Profit in the Postmodern Metropolis. London and New York: Routledge</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1998.</a:t>
            </a:r>
          </a:p>
          <a:p>
            <a:pPr marL="457200" indent="-457200">
              <a:lnSpc>
                <a:spcPct val="150000"/>
              </a:lnSpc>
              <a:buAutoNum type="arabicPeriod" startAt="11"/>
            </a:pPr>
            <a:r>
              <a:rPr lang="en-US" altLang="zh-CN" sz="1400" dirty="0">
                <a:latin typeface="微软雅黑" panose="020B0503020204020204" pitchFamily="34" charset="-122"/>
                <a:ea typeface="微软雅黑" panose="020B0503020204020204" pitchFamily="34" charset="-122"/>
              </a:rPr>
              <a:t>Hsu, C.T. 1997. Master planning for successful theme park development. In: Asia Pacific Theme Parks and Attractions '97 Conference. Singapore. </a:t>
            </a:r>
          </a:p>
          <a:p>
            <a:pPr marL="457200" indent="-457200">
              <a:lnSpc>
                <a:spcPct val="150000"/>
              </a:lnSpc>
              <a:buAutoNum type="arabicPeriod" startAt="11"/>
            </a:pPr>
            <a:r>
              <a:rPr lang="en-US" altLang="zh-CN" sz="1400" dirty="0">
                <a:latin typeface="微软雅黑" panose="020B0503020204020204" pitchFamily="34" charset="-122"/>
                <a:ea typeface="微软雅黑" panose="020B0503020204020204" pitchFamily="34" charset="-122"/>
              </a:rPr>
              <a:t>Irwin E G. 2002. The effects of open space on residential property values. Land economics, 78(4): 465.</a:t>
            </a:r>
          </a:p>
          <a:p>
            <a:pPr marL="457200" indent="-457200">
              <a:lnSpc>
                <a:spcPct val="150000"/>
              </a:lnSpc>
              <a:buAutoNum type="arabicPeriod" startAt="11"/>
            </a:pPr>
            <a:r>
              <a:rPr lang="en-US" altLang="zh-CN" sz="1400" dirty="0">
                <a:latin typeface="微软雅黑" panose="020B0503020204020204" pitchFamily="34" charset="-122"/>
                <a:ea typeface="微软雅黑" panose="020B0503020204020204" pitchFamily="34" charset="-122"/>
              </a:rPr>
              <a:t>Klugman K. ‘Under the Influence’.in Inside the Mouse: Work and Play at Disney World. The Project On Disney. Durham and London: Duke University Press</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1995:98-109.</a:t>
            </a:r>
          </a:p>
          <a:p>
            <a:pPr marL="457200" indent="-457200">
              <a:lnSpc>
                <a:spcPct val="150000"/>
              </a:lnSpc>
              <a:buAutoNum type="arabicPeriod" startAt="11"/>
            </a:pPr>
            <a:r>
              <a:rPr lang="en-US" altLang="zh-CN" sz="1400" dirty="0">
                <a:latin typeface="微软雅黑" panose="020B0503020204020204" pitchFamily="34" charset="-122"/>
                <a:ea typeface="微软雅黑" panose="020B0503020204020204" pitchFamily="34" charset="-122"/>
              </a:rPr>
              <a:t>Nicholls S, Crompton J L, 2005. Impacts of regional parks on property values in Texas. Journal of Park and Recreation Administration, 23(2): 87-108.</a:t>
            </a:r>
          </a:p>
          <a:p>
            <a:pPr marL="457200" indent="-457200">
              <a:lnSpc>
                <a:spcPct val="150000"/>
              </a:lnSpc>
              <a:buAutoNum type="arabicPeriod" startAt="11"/>
            </a:pPr>
            <a:r>
              <a:rPr lang="en-US" altLang="zh-CN" sz="1400" dirty="0" err="1">
                <a:latin typeface="微软雅黑" panose="020B0503020204020204" pitchFamily="34" charset="-122"/>
                <a:ea typeface="微软雅黑" panose="020B0503020204020204" pitchFamily="34" charset="-122"/>
              </a:rPr>
              <a:t>Ritzer</a:t>
            </a:r>
            <a:r>
              <a:rPr lang="en-US" altLang="zh-CN" sz="1400" dirty="0">
                <a:latin typeface="微软雅黑" panose="020B0503020204020204" pitchFamily="34" charset="-122"/>
                <a:ea typeface="微软雅黑" panose="020B0503020204020204" pitchFamily="34" charset="-122"/>
              </a:rPr>
              <a:t> G. The </a:t>
            </a:r>
            <a:r>
              <a:rPr lang="en-US" altLang="zh-CN" sz="1400" dirty="0" err="1">
                <a:latin typeface="微软雅黑" panose="020B0503020204020204" pitchFamily="34" charset="-122"/>
                <a:ea typeface="微软雅黑" panose="020B0503020204020204" pitchFamily="34" charset="-122"/>
              </a:rPr>
              <a:t>Mcdonaldization</a:t>
            </a:r>
            <a:r>
              <a:rPr lang="en-US" altLang="zh-CN" sz="1400" dirty="0">
                <a:latin typeface="微软雅黑" panose="020B0503020204020204" pitchFamily="34" charset="-122"/>
                <a:ea typeface="微软雅黑" panose="020B0503020204020204" pitchFamily="34" charset="-122"/>
              </a:rPr>
              <a:t> of Society. Thousand Oaks: Pine Forge Press</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2004.</a:t>
            </a:r>
          </a:p>
          <a:p>
            <a:pPr marL="457200" indent="-457200">
              <a:lnSpc>
                <a:spcPct val="150000"/>
              </a:lnSpc>
              <a:buAutoNum type="arabicPeriod" startAt="11"/>
            </a:pPr>
            <a:r>
              <a:rPr lang="en-US" altLang="zh-CN" sz="1400" dirty="0">
                <a:latin typeface="微软雅黑" panose="020B0503020204020204" pitchFamily="34" charset="-122"/>
                <a:ea typeface="微软雅黑" panose="020B0503020204020204" pitchFamily="34" charset="-122"/>
              </a:rPr>
              <a:t>Sorkin M. Variations On a Theme Park : The New American City and the End of Public Space. New York: Hill and Wang</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1992.</a:t>
            </a:r>
          </a:p>
        </p:txBody>
      </p:sp>
    </p:spTree>
    <p:extLst>
      <p:ext uri="{BB962C8B-B14F-4D97-AF65-F5344CB8AC3E}">
        <p14:creationId xmlns:p14="http://schemas.microsoft.com/office/powerpoint/2010/main" val="4073696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951093" y="431800"/>
            <a:ext cx="1993276" cy="430887"/>
          </a:xfrm>
          <a:prstGeom prst="rect">
            <a:avLst/>
          </a:prstGeom>
          <a:noFill/>
        </p:spPr>
        <p:txBody>
          <a:bodyPr wrap="square" rtlCol="0">
            <a:spAutoFit/>
          </a:bodyPr>
          <a:lstStyle/>
          <a:p>
            <a:r>
              <a:rPr lang="zh-CN" altLang="en-US" sz="2200" b="1" dirty="0">
                <a:latin typeface="微软雅黑" panose="020B0503020204020204" pitchFamily="34" charset="-122"/>
                <a:ea typeface="微软雅黑" panose="020B0503020204020204" pitchFamily="34" charset="-122"/>
              </a:rPr>
              <a:t>参考文献</a:t>
            </a:r>
            <a:endParaRPr lang="en-US" altLang="zh-CN" sz="2200" b="1"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1038380" y="845047"/>
            <a:ext cx="10245315" cy="4578561"/>
          </a:xfrm>
          <a:prstGeom prst="rect">
            <a:avLst/>
          </a:prstGeom>
          <a:noFill/>
        </p:spPr>
        <p:txBody>
          <a:bodyPr wrap="square" rtlCol="0">
            <a:spAutoFit/>
          </a:bodyPr>
          <a:lstStyle/>
          <a:p>
            <a:pPr marL="457200" indent="-457200">
              <a:lnSpc>
                <a:spcPct val="150000"/>
              </a:lnSpc>
              <a:buFont typeface="+mj-lt"/>
              <a:buAutoNum type="arabicPeriod" startAt="21"/>
            </a:pPr>
            <a:r>
              <a:rPr lang="en-US" altLang="zh-CN" sz="1400" dirty="0">
                <a:latin typeface="微软雅黑" panose="020B0503020204020204" pitchFamily="34" charset="-122"/>
                <a:ea typeface="微软雅黑" panose="020B0503020204020204" pitchFamily="34" charset="-122"/>
              </a:rPr>
              <a:t>Tate A. 2001. Great City Parks. London: </a:t>
            </a:r>
            <a:r>
              <a:rPr lang="en-US" altLang="zh-CN" sz="1400" dirty="0" err="1">
                <a:latin typeface="微软雅黑" panose="020B0503020204020204" pitchFamily="34" charset="-122"/>
                <a:ea typeface="微软雅黑" panose="020B0503020204020204" pitchFamily="34" charset="-122"/>
              </a:rPr>
              <a:t>Spon</a:t>
            </a:r>
            <a:r>
              <a:rPr lang="en-US" altLang="zh-CN" sz="1400" dirty="0">
                <a:latin typeface="微软雅黑" panose="020B0503020204020204" pitchFamily="34" charset="-122"/>
                <a:ea typeface="微软雅黑" panose="020B0503020204020204" pitchFamily="34" charset="-122"/>
              </a:rPr>
              <a:t> Press.</a:t>
            </a:r>
          </a:p>
          <a:p>
            <a:pPr marL="457200" indent="-457200">
              <a:lnSpc>
                <a:spcPct val="150000"/>
              </a:lnSpc>
              <a:buFont typeface="+mj-lt"/>
              <a:buAutoNum type="arabicPeriod" startAt="21"/>
            </a:pPr>
            <a:r>
              <a:rPr lang="en-US" altLang="zh-CN" sz="1400" dirty="0">
                <a:latin typeface="微软雅黑" panose="020B0503020204020204" pitchFamily="34" charset="-122"/>
                <a:ea typeface="微软雅黑" panose="020B0503020204020204" pitchFamily="34" charset="-122"/>
              </a:rPr>
              <a:t>TEA (Themed Entertainment Association). 2000. How to design and build a themed attraction. Guidelines to project development and team building process. In: IAAPA 2000 Convention and Trade Show. Georgia World Congress Center, Atlanta. </a:t>
            </a:r>
          </a:p>
          <a:p>
            <a:pPr marL="457200" indent="-457200">
              <a:lnSpc>
                <a:spcPct val="150000"/>
              </a:lnSpc>
              <a:buFont typeface="+mj-lt"/>
              <a:buAutoNum type="arabicPeriod" startAt="21"/>
            </a:pPr>
            <a:r>
              <a:rPr lang="en-US" altLang="zh-CN" sz="1400" dirty="0">
                <a:latin typeface="微软雅黑" panose="020B0503020204020204" pitchFamily="34" charset="-122"/>
                <a:ea typeface="微软雅黑" panose="020B0503020204020204" pitchFamily="34" charset="-122"/>
              </a:rPr>
              <a:t>Walsh, D.J. 1992. The evolution of the Disneyland environs. Tourism Recreation Research</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17 (1), 33-47.</a:t>
            </a:r>
          </a:p>
          <a:p>
            <a:pPr marL="457200" indent="-457200">
              <a:lnSpc>
                <a:spcPct val="150000"/>
              </a:lnSpc>
              <a:buFont typeface="+mj-lt"/>
              <a:buAutoNum type="arabicPeriod" startAt="21"/>
            </a:pPr>
            <a:r>
              <a:rPr lang="en-US" altLang="zh-CN" sz="1400" dirty="0">
                <a:latin typeface="微软雅黑" panose="020B0503020204020204" pitchFamily="34" charset="-122"/>
                <a:ea typeface="微软雅黑" panose="020B0503020204020204" pitchFamily="34" charset="-122"/>
              </a:rPr>
              <a:t>Warren S. </a:t>
            </a:r>
            <a:r>
              <a:rPr lang="en-US" altLang="zh-CN" sz="1400" dirty="0" err="1">
                <a:latin typeface="微软雅黑" panose="020B0503020204020204" pitchFamily="34" charset="-122"/>
                <a:ea typeface="微软雅黑" panose="020B0503020204020204" pitchFamily="34" charset="-122"/>
              </a:rPr>
              <a:t>Disneyfication</a:t>
            </a:r>
            <a:r>
              <a:rPr lang="en-US" altLang="zh-CN" sz="1400" dirty="0">
                <a:latin typeface="微软雅黑" panose="020B0503020204020204" pitchFamily="34" charset="-122"/>
                <a:ea typeface="微软雅黑" panose="020B0503020204020204" pitchFamily="34" charset="-122"/>
              </a:rPr>
              <a:t> of the Metropolis: Popular Resistance in Seattle. Journal of Urban Affairs</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1994</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16</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89-107.</a:t>
            </a:r>
          </a:p>
          <a:p>
            <a:pPr marL="457200" indent="-457200">
              <a:lnSpc>
                <a:spcPct val="150000"/>
              </a:lnSpc>
              <a:buFont typeface="+mj-lt"/>
              <a:buAutoNum type="arabicPeriod" startAt="21"/>
            </a:pPr>
            <a:r>
              <a:rPr lang="zh-CN" altLang="en-US" sz="1400" dirty="0">
                <a:latin typeface="微软雅黑" panose="020B0503020204020204" pitchFamily="34" charset="-122"/>
                <a:ea typeface="微软雅黑" panose="020B0503020204020204" pitchFamily="34" charset="-122"/>
              </a:rPr>
              <a:t>保继刚</a:t>
            </a:r>
            <a:r>
              <a:rPr lang="en-US" altLang="zh-CN" sz="1400" dirty="0">
                <a:latin typeface="微软雅黑" panose="020B0503020204020204" pitchFamily="34" charset="-122"/>
                <a:ea typeface="微软雅黑" panose="020B0503020204020204" pitchFamily="34" charset="-122"/>
              </a:rPr>
              <a:t>. 1994. </a:t>
            </a:r>
            <a:r>
              <a:rPr lang="zh-CN" altLang="en-US" sz="1400" dirty="0">
                <a:latin typeface="微软雅黑" panose="020B0503020204020204" pitchFamily="34" charset="-122"/>
                <a:ea typeface="微软雅黑" panose="020B0503020204020204" pitchFamily="34" charset="-122"/>
              </a:rPr>
              <a:t>大型主题公园布局初步研究</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地理研究</a:t>
            </a:r>
            <a:r>
              <a:rPr lang="en-US" altLang="zh-CN" sz="1400" dirty="0">
                <a:latin typeface="微软雅黑" panose="020B0503020204020204" pitchFamily="34" charset="-122"/>
                <a:ea typeface="微软雅黑" panose="020B0503020204020204" pitchFamily="34" charset="-122"/>
              </a:rPr>
              <a:t>, 13(3): 83-89.</a:t>
            </a:r>
          </a:p>
          <a:p>
            <a:pPr marL="457200" indent="-457200">
              <a:lnSpc>
                <a:spcPct val="150000"/>
              </a:lnSpc>
              <a:buFont typeface="+mj-lt"/>
              <a:buAutoNum type="arabicPeriod" startAt="21"/>
            </a:pPr>
            <a:r>
              <a:rPr lang="zh-CN" altLang="en-US" sz="1400" dirty="0">
                <a:latin typeface="微软雅黑" panose="020B0503020204020204" pitchFamily="34" charset="-122"/>
                <a:ea typeface="微软雅黑" panose="020B0503020204020204" pitchFamily="34" charset="-122"/>
              </a:rPr>
              <a:t>保继刚</a:t>
            </a:r>
            <a:r>
              <a:rPr lang="en-US" altLang="zh-CN" sz="1400" dirty="0">
                <a:latin typeface="微软雅黑" panose="020B0503020204020204" pitchFamily="34" charset="-122"/>
                <a:ea typeface="微软雅黑" panose="020B0503020204020204" pitchFamily="34" charset="-122"/>
              </a:rPr>
              <a:t>. 1994. </a:t>
            </a:r>
            <a:r>
              <a:rPr lang="zh-CN" altLang="en-US" sz="1400" dirty="0">
                <a:latin typeface="微软雅黑" panose="020B0503020204020204" pitchFamily="34" charset="-122"/>
                <a:ea typeface="微软雅黑" panose="020B0503020204020204" pitchFamily="34" charset="-122"/>
              </a:rPr>
              <a:t>深圳、珠海大型主题公园布局研究</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热带地理</a:t>
            </a:r>
            <a:r>
              <a:rPr lang="en-US" altLang="zh-CN" sz="1400" dirty="0">
                <a:latin typeface="微软雅黑" panose="020B0503020204020204" pitchFamily="34" charset="-122"/>
                <a:ea typeface="微软雅黑" panose="020B0503020204020204" pitchFamily="34" charset="-122"/>
              </a:rPr>
              <a:t>, 14(3): 266-272.</a:t>
            </a:r>
          </a:p>
          <a:p>
            <a:pPr marL="457200" indent="-457200">
              <a:lnSpc>
                <a:spcPct val="150000"/>
              </a:lnSpc>
              <a:buFont typeface="+mj-lt"/>
              <a:buAutoNum type="arabicPeriod" startAt="21"/>
            </a:pPr>
            <a:r>
              <a:rPr lang="zh-CN" altLang="en-US" sz="1400" dirty="0">
                <a:latin typeface="微软雅黑" panose="020B0503020204020204" pitchFamily="34" charset="-122"/>
                <a:ea typeface="微软雅黑" panose="020B0503020204020204" pitchFamily="34" charset="-122"/>
              </a:rPr>
              <a:t>保继刚等</a:t>
            </a:r>
            <a:r>
              <a:rPr lang="en-US" altLang="zh-CN" sz="1400" dirty="0">
                <a:latin typeface="微软雅黑" panose="020B0503020204020204" pitchFamily="34" charset="-122"/>
                <a:ea typeface="微软雅黑" panose="020B0503020204020204" pitchFamily="34" charset="-122"/>
              </a:rPr>
              <a:t>. 2015. </a:t>
            </a:r>
            <a:r>
              <a:rPr lang="zh-CN" altLang="en-US" sz="1400" dirty="0">
                <a:latin typeface="微软雅黑" panose="020B0503020204020204" pitchFamily="34" charset="-122"/>
                <a:ea typeface="微软雅黑" panose="020B0503020204020204" pitchFamily="34" charset="-122"/>
              </a:rPr>
              <a:t>中国主题公园研究</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北京：科学出版社</a:t>
            </a:r>
            <a:r>
              <a:rPr lang="en-US" altLang="zh-CN" sz="1400" dirty="0">
                <a:latin typeface="微软雅黑" panose="020B0503020204020204" pitchFamily="34" charset="-122"/>
                <a:ea typeface="微软雅黑" panose="020B0503020204020204" pitchFamily="34" charset="-122"/>
              </a:rPr>
              <a:t>.</a:t>
            </a:r>
          </a:p>
          <a:p>
            <a:pPr marL="457200" indent="-457200">
              <a:lnSpc>
                <a:spcPct val="150000"/>
              </a:lnSpc>
              <a:buFont typeface="+mj-lt"/>
              <a:buAutoNum type="arabicPeriod" startAt="21"/>
            </a:pPr>
            <a:r>
              <a:rPr lang="zh-CN" altLang="en-US" sz="1400" dirty="0">
                <a:latin typeface="微软雅黑" panose="020B0503020204020204" pitchFamily="34" charset="-122"/>
                <a:ea typeface="微软雅黑" panose="020B0503020204020204" pitchFamily="34" charset="-122"/>
              </a:rPr>
              <a:t>封丹，</a:t>
            </a:r>
            <a:r>
              <a:rPr lang="en-US" altLang="zh-CN" sz="1400" dirty="0" err="1">
                <a:latin typeface="微软雅黑" panose="020B0503020204020204" pitchFamily="34" charset="-122"/>
                <a:ea typeface="微软雅黑" panose="020B0503020204020204" pitchFamily="34" charset="-122"/>
              </a:rPr>
              <a:t>Wissink</a:t>
            </a:r>
            <a:r>
              <a:rPr lang="en-US" altLang="zh-CN" sz="1400" dirty="0">
                <a:latin typeface="微软雅黑" panose="020B0503020204020204" pitchFamily="34" charset="-122"/>
                <a:ea typeface="微软雅黑" panose="020B0503020204020204" pitchFamily="34" charset="-122"/>
              </a:rPr>
              <a:t> Bart</a:t>
            </a:r>
            <a:r>
              <a:rPr lang="zh-CN" altLang="en-US" sz="1400" dirty="0">
                <a:latin typeface="微软雅黑" panose="020B0503020204020204" pitchFamily="34" charset="-122"/>
                <a:ea typeface="微软雅黑" panose="020B0503020204020204" pitchFamily="34" charset="-122"/>
              </a:rPr>
              <a:t>，</a:t>
            </a:r>
            <a:r>
              <a:rPr lang="en-US" altLang="zh-CN" sz="1400" dirty="0" err="1">
                <a:latin typeface="微软雅黑" panose="020B0503020204020204" pitchFamily="34" charset="-122"/>
                <a:ea typeface="微软雅黑" panose="020B0503020204020204" pitchFamily="34" charset="-122"/>
              </a:rPr>
              <a:t>Breitung</a:t>
            </a:r>
            <a:r>
              <a:rPr lang="en-US" altLang="zh-CN" sz="1400" dirty="0">
                <a:latin typeface="微软雅黑" panose="020B0503020204020204" pitchFamily="34" charset="-122"/>
                <a:ea typeface="微软雅黑" panose="020B0503020204020204" pitchFamily="34" charset="-122"/>
              </a:rPr>
              <a:t> Werner. </a:t>
            </a:r>
            <a:r>
              <a:rPr lang="zh-CN" altLang="en-US" sz="1400" dirty="0">
                <a:latin typeface="微软雅黑" panose="020B0503020204020204" pitchFamily="34" charset="-122"/>
                <a:ea typeface="微软雅黑" panose="020B0503020204020204" pitchFamily="34" charset="-122"/>
              </a:rPr>
              <a:t>社会文化制度对门禁社区发展的影响</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中国和荷兰的对比研究</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世界地理研究，</a:t>
            </a:r>
            <a:r>
              <a:rPr lang="en-US" altLang="zh-CN" sz="1400" dirty="0">
                <a:latin typeface="微软雅黑" panose="020B0503020204020204" pitchFamily="34" charset="-122"/>
                <a:ea typeface="微软雅黑" panose="020B0503020204020204" pitchFamily="34" charset="-122"/>
              </a:rPr>
              <a:t>2010</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19</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128-137.</a:t>
            </a:r>
          </a:p>
          <a:p>
            <a:pPr marL="457200" indent="-457200">
              <a:lnSpc>
                <a:spcPct val="150000"/>
              </a:lnSpc>
              <a:buFont typeface="+mj-lt"/>
              <a:buAutoNum type="arabicPeriod" startAt="21"/>
            </a:pPr>
            <a:r>
              <a:rPr lang="zh-CN" altLang="en-US" sz="1400" dirty="0">
                <a:latin typeface="微软雅黑" panose="020B0503020204020204" pitchFamily="34" charset="-122"/>
                <a:ea typeface="微软雅黑" panose="020B0503020204020204" pitchFamily="34" charset="-122"/>
              </a:rPr>
              <a:t>梁增贤</a:t>
            </a:r>
            <a:r>
              <a:rPr lang="en-US" altLang="zh-CN" sz="1400" dirty="0">
                <a:latin typeface="微软雅黑" panose="020B0503020204020204" pitchFamily="34" charset="-122"/>
                <a:ea typeface="微软雅黑" panose="020B0503020204020204" pitchFamily="34" charset="-122"/>
              </a:rPr>
              <a:t>. 2012. </a:t>
            </a:r>
            <a:r>
              <a:rPr lang="zh-CN" altLang="en-US" sz="1400" dirty="0">
                <a:latin typeface="微软雅黑" panose="020B0503020204020204" pitchFamily="34" charset="-122"/>
                <a:ea typeface="微软雅黑" panose="020B0503020204020204" pitchFamily="34" charset="-122"/>
              </a:rPr>
              <a:t>主题公园对城市社会空间的影响及其形成机制</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以深圳华侨城和北京华侨城为例</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广州：中山大学</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博士论文</a:t>
            </a:r>
            <a:r>
              <a:rPr lang="en-US" altLang="zh-CN" sz="1400" dirty="0">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38880483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noChangeArrowheads="1"/>
          </p:cNvSpPr>
          <p:nvPr>
            <p:ph type="ctrTitle" idx="4294967295"/>
          </p:nvPr>
        </p:nvSpPr>
        <p:spPr>
          <a:xfrm>
            <a:off x="3949270" y="1995488"/>
            <a:ext cx="11448795" cy="1470025"/>
          </a:xfrm>
          <a:ln/>
        </p:spPr>
        <p:txBody>
          <a:bodyPr/>
          <a:lstStyle/>
          <a:p>
            <a:r>
              <a:rPr lang="zh-CN" altLang="en-US" sz="4800" dirty="0">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4800" dirty="0">
                <a:latin typeface="微软雅黑" panose="020B0503020204020204" pitchFamily="34" charset="-122"/>
                <a:ea typeface="微软雅黑" panose="020B0503020204020204" pitchFamily="34" charset="-122"/>
                <a:sym typeface="微软雅黑" panose="020B0503020204020204" pitchFamily="34" charset="-122"/>
              </a:rPr>
              <a:t>	Thanks.</a:t>
            </a:r>
            <a:endParaRPr lang="zh-CN" altLang="zh-CN" sz="48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 name="组合 1"/>
          <p:cNvGrpSpPr/>
          <p:nvPr/>
        </p:nvGrpSpPr>
        <p:grpSpPr>
          <a:xfrm>
            <a:off x="3516910" y="2730500"/>
            <a:ext cx="4601296" cy="431800"/>
            <a:chOff x="-2052460" y="1197075"/>
            <a:chExt cx="4601296" cy="431800"/>
          </a:xfrm>
        </p:grpSpPr>
        <p:sp>
          <p:nvSpPr>
            <p:cNvPr id="307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8" name="组合 18"/>
          <p:cNvGrpSpPr/>
          <p:nvPr/>
        </p:nvGrpSpPr>
        <p:grpSpPr>
          <a:xfrm>
            <a:off x="3283201" y="1995488"/>
            <a:ext cx="666069" cy="664458"/>
            <a:chOff x="611187" y="261275"/>
            <a:chExt cx="666069" cy="664458"/>
          </a:xfrm>
        </p:grpSpPr>
        <p:sp>
          <p:nvSpPr>
            <p:cNvPr id="9" name="矩形 8"/>
            <p:cNvSpPr>
              <a:spLocks noChangeAspect="1"/>
            </p:cNvSpPr>
            <p:nvPr/>
          </p:nvSpPr>
          <p:spPr>
            <a:xfrm>
              <a:off x="611187" y="261275"/>
              <a:ext cx="538925" cy="537622"/>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a:spLocks noChangeAspect="1"/>
            </p:cNvSpPr>
            <p:nvPr/>
          </p:nvSpPr>
          <p:spPr>
            <a:xfrm>
              <a:off x="880650" y="530086"/>
              <a:ext cx="396606" cy="39564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3518660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1" name="文本框 10"/>
          <p:cNvSpPr txBox="1"/>
          <p:nvPr/>
        </p:nvSpPr>
        <p:spPr>
          <a:xfrm>
            <a:off x="1033388" y="1071108"/>
            <a:ext cx="4266399" cy="430887"/>
          </a:xfrm>
          <a:prstGeom prst="rect">
            <a:avLst/>
          </a:prstGeom>
          <a:noFill/>
        </p:spPr>
        <p:txBody>
          <a:bodyPr wrap="square" rtlCol="0">
            <a:spAutoFit/>
          </a:bodyPr>
          <a:lstStyle/>
          <a:p>
            <a:r>
              <a:rPr lang="en-US" altLang="zh-CN" sz="2200" b="1" dirty="0">
                <a:latin typeface="微软雅黑" panose="020B0503020204020204" pitchFamily="34" charset="-122"/>
                <a:ea typeface="微软雅黑" panose="020B0503020204020204" pitchFamily="34" charset="-122"/>
              </a:rPr>
              <a:t>2. </a:t>
            </a:r>
            <a:r>
              <a:rPr lang="zh-CN" altLang="en-US" sz="2200" b="1" dirty="0">
                <a:latin typeface="微软雅黑" panose="020B0503020204020204" pitchFamily="34" charset="-122"/>
                <a:ea typeface="微软雅黑" panose="020B0503020204020204" pitchFamily="34" charset="-122"/>
              </a:rPr>
              <a:t>可行性分析</a:t>
            </a:r>
            <a:endParaRPr lang="en-US" altLang="zh-CN" sz="2200" b="1" dirty="0">
              <a:latin typeface="微软雅黑" panose="020B0503020204020204" pitchFamily="34" charset="-122"/>
              <a:ea typeface="微软雅黑" panose="020B0503020204020204" pitchFamily="34" charset="-122"/>
            </a:endParaRPr>
          </a:p>
        </p:txBody>
      </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sp>
        <p:nvSpPr>
          <p:cNvPr id="20" name="文本框 19"/>
          <p:cNvSpPr txBox="1"/>
          <p:nvPr/>
        </p:nvSpPr>
        <p:spPr>
          <a:xfrm>
            <a:off x="1243341" y="1859395"/>
            <a:ext cx="9419089" cy="3323987"/>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       为了确定主题公园的运营内容、规模和需求，需要对其进行关于可提供的产品和其经营期望的详细分析，并依此评估概念方案的可行性，进行主题公园基本战略的策划。</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在总体规划之前，需要对两类重要的问题进行详细的研究：</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b="1" dirty="0">
                <a:latin typeface="微软雅黑" panose="020B0503020204020204" pitchFamily="34" charset="-122"/>
                <a:ea typeface="微软雅黑" panose="020B0503020204020204" pitchFamily="34" charset="-122"/>
              </a:rPr>
              <a:t>一、运营模式的策划；</a:t>
            </a:r>
            <a:endParaRPr lang="en-US" altLang="zh-CN" sz="2000" b="1" dirty="0">
              <a:latin typeface="微软雅黑" panose="020B0503020204020204" pitchFamily="34" charset="-122"/>
              <a:ea typeface="微软雅黑" panose="020B0503020204020204" pitchFamily="34" charset="-122"/>
            </a:endParaRPr>
          </a:p>
          <a:p>
            <a:pPr>
              <a:lnSpc>
                <a:spcPct val="150000"/>
              </a:lnSpc>
            </a:pPr>
            <a:r>
              <a:rPr lang="zh-CN" altLang="en-US" sz="2000" b="1" dirty="0">
                <a:latin typeface="微软雅黑" panose="020B0503020204020204" pitchFamily="34" charset="-122"/>
                <a:ea typeface="微软雅黑" panose="020B0503020204020204" pitchFamily="34" charset="-122"/>
              </a:rPr>
              <a:t>二、运营效果的预测。</a:t>
            </a:r>
          </a:p>
        </p:txBody>
      </p:sp>
    </p:spTree>
    <p:extLst>
      <p:ext uri="{BB962C8B-B14F-4D97-AF65-F5344CB8AC3E}">
        <p14:creationId xmlns:p14="http://schemas.microsoft.com/office/powerpoint/2010/main" val="351974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sp>
        <p:nvSpPr>
          <p:cNvPr id="20" name="文本框 19"/>
          <p:cNvSpPr txBox="1"/>
          <p:nvPr/>
        </p:nvSpPr>
        <p:spPr>
          <a:xfrm>
            <a:off x="1243341" y="1256824"/>
            <a:ext cx="9419089" cy="4708981"/>
          </a:xfrm>
          <a:prstGeom prst="rect">
            <a:avLst/>
          </a:prstGeom>
          <a:noFill/>
        </p:spPr>
        <p:txBody>
          <a:bodyPr wrap="square" rtlCol="0">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运营模式的策划</a:t>
            </a:r>
            <a:endParaRPr lang="en-US" altLang="zh-CN" sz="2000" b="1" dirty="0">
              <a:latin typeface="微软雅黑" panose="020B0503020204020204" pitchFamily="34" charset="-122"/>
              <a:ea typeface="微软雅黑" panose="020B0503020204020204" pitchFamily="34" charset="-122"/>
            </a:endParaRPr>
          </a:p>
          <a:p>
            <a:pPr>
              <a:lnSpc>
                <a:spcPct val="150000"/>
              </a:lnSpc>
            </a:pPr>
            <a:endParaRPr lang="zh-CN" altLang="en-US" sz="2000" b="1"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主题公园是一种复杂的设施，为了确保游客的满意度，规划者要设计多个线路和产品选择，以确保游客进园后，他们可以获得不同类型的体验。</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这些体验是公园运营的基础，也是盈利的来源。通常，除了乘骑器械、各种表演、景观和公共设施游客在购票时已经为此付费外，餐饮和购物则是游客进入公园后需要另行支付购买的。</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因此，各种</a:t>
            </a:r>
            <a:r>
              <a:rPr lang="zh-CN" altLang="en-US" sz="2000" dirty="0">
                <a:solidFill>
                  <a:srgbClr val="FF0000"/>
                </a:solidFill>
                <a:latin typeface="微软雅黑" panose="020B0503020204020204" pitchFamily="34" charset="-122"/>
                <a:ea typeface="微软雅黑" panose="020B0503020204020204" pitchFamily="34" charset="-122"/>
              </a:rPr>
              <a:t>盈利点之间的配比组合</a:t>
            </a:r>
            <a:r>
              <a:rPr lang="zh-CN" altLang="en-US" sz="2000" dirty="0">
                <a:latin typeface="微软雅黑" panose="020B0503020204020204" pitchFamily="34" charset="-122"/>
                <a:ea typeface="微软雅黑" panose="020B0503020204020204" pitchFamily="34" charset="-122"/>
              </a:rPr>
              <a:t>，决定了主题公园项目的整体盈利水平。</a:t>
            </a:r>
          </a:p>
        </p:txBody>
      </p:sp>
    </p:spTree>
    <p:extLst>
      <p:ext uri="{BB962C8B-B14F-4D97-AF65-F5344CB8AC3E}">
        <p14:creationId xmlns:p14="http://schemas.microsoft.com/office/powerpoint/2010/main" val="831612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a:extLst>
              <a:ext uri="{FF2B5EF4-FFF2-40B4-BE49-F238E27FC236}">
                <a16:creationId xmlns:a16="http://schemas.microsoft.com/office/drawing/2014/main" id="{13300F9F-F024-4031-B577-DD5960313E02}"/>
              </a:ext>
            </a:extLst>
          </p:cNvPr>
          <p:cNvGrpSpPr/>
          <p:nvPr/>
        </p:nvGrpSpPr>
        <p:grpSpPr>
          <a:xfrm>
            <a:off x="4474064" y="817711"/>
            <a:ext cx="2986693" cy="3745682"/>
            <a:chOff x="4894622" y="2353076"/>
            <a:chExt cx="2986693" cy="3745682"/>
          </a:xfrm>
        </p:grpSpPr>
        <p:sp>
          <p:nvSpPr>
            <p:cNvPr id="7" name="圆角矩形 2">
              <a:extLst>
                <a:ext uri="{FF2B5EF4-FFF2-40B4-BE49-F238E27FC236}">
                  <a16:creationId xmlns:a16="http://schemas.microsoft.com/office/drawing/2014/main" id="{408E8147-E946-47BA-AF7F-762C569341B1}"/>
                </a:ext>
              </a:extLst>
            </p:cNvPr>
            <p:cNvSpPr/>
            <p:nvPr/>
          </p:nvSpPr>
          <p:spPr>
            <a:xfrm>
              <a:off x="4952097" y="2353076"/>
              <a:ext cx="1376513" cy="1376513"/>
            </a:xfrm>
            <a:prstGeom prst="roundRect">
              <a:avLst/>
            </a:pr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8" name="圆角矩形 22">
              <a:extLst>
                <a:ext uri="{FF2B5EF4-FFF2-40B4-BE49-F238E27FC236}">
                  <a16:creationId xmlns:a16="http://schemas.microsoft.com/office/drawing/2014/main" id="{37646F77-8BA5-4002-B48C-09F9D0E67606}"/>
                </a:ext>
              </a:extLst>
            </p:cNvPr>
            <p:cNvSpPr/>
            <p:nvPr/>
          </p:nvSpPr>
          <p:spPr>
            <a:xfrm>
              <a:off x="6460784" y="2353076"/>
              <a:ext cx="1376513" cy="1376513"/>
            </a:xfrm>
            <a:prstGeom prst="roundRect">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9" name="圆角矩形 23">
              <a:extLst>
                <a:ext uri="{FF2B5EF4-FFF2-40B4-BE49-F238E27FC236}">
                  <a16:creationId xmlns:a16="http://schemas.microsoft.com/office/drawing/2014/main" id="{761052E2-F628-4FAA-8AE1-3E2CBB002823}"/>
                </a:ext>
              </a:extLst>
            </p:cNvPr>
            <p:cNvSpPr/>
            <p:nvPr/>
          </p:nvSpPr>
          <p:spPr>
            <a:xfrm>
              <a:off x="4894622" y="4694253"/>
              <a:ext cx="1376513" cy="1376513"/>
            </a:xfrm>
            <a:prstGeom prst="roundRect">
              <a:avLst/>
            </a:prstGeom>
            <a:solidFill>
              <a:srgbClr val="FFC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10" name="圆角矩形 24">
              <a:extLst>
                <a:ext uri="{FF2B5EF4-FFF2-40B4-BE49-F238E27FC236}">
                  <a16:creationId xmlns:a16="http://schemas.microsoft.com/office/drawing/2014/main" id="{915120F3-4A64-4787-ABD1-7CEC8D364FA7}"/>
                </a:ext>
              </a:extLst>
            </p:cNvPr>
            <p:cNvSpPr/>
            <p:nvPr/>
          </p:nvSpPr>
          <p:spPr>
            <a:xfrm>
              <a:off x="6504802" y="4722245"/>
              <a:ext cx="1376513" cy="1376513"/>
            </a:xfrm>
            <a:prstGeom prst="roundRect">
              <a:avLst/>
            </a:pr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a:ea typeface="微软雅黑"/>
                <a:sym typeface="Arial"/>
              </a:endParaRPr>
            </a:p>
          </p:txBody>
        </p:sp>
        <p:sp>
          <p:nvSpPr>
            <p:cNvPr id="11" name="文本框 10">
              <a:extLst>
                <a:ext uri="{FF2B5EF4-FFF2-40B4-BE49-F238E27FC236}">
                  <a16:creationId xmlns:a16="http://schemas.microsoft.com/office/drawing/2014/main" id="{8C767357-8168-434D-939F-946DBA61C229}"/>
                </a:ext>
              </a:extLst>
            </p:cNvPr>
            <p:cNvSpPr txBox="1"/>
            <p:nvPr/>
          </p:nvSpPr>
          <p:spPr>
            <a:xfrm>
              <a:off x="5388077" y="2626221"/>
              <a:ext cx="532160" cy="830997"/>
            </a:xfrm>
            <a:prstGeom prst="rect">
              <a:avLst/>
            </a:prstGeom>
            <a:noFill/>
          </p:spPr>
          <p:txBody>
            <a:bodyPr wrap="square" rtlCol="0">
              <a:spAutoFit/>
            </a:bodyPr>
            <a:lstStyle/>
            <a:p>
              <a:r>
                <a:rPr lang="en-US" altLang="zh-CN" sz="4800" dirty="0">
                  <a:solidFill>
                    <a:schemeClr val="bg1"/>
                  </a:solidFill>
                  <a:latin typeface="Arial"/>
                  <a:ea typeface="微软雅黑"/>
                  <a:sym typeface="Arial"/>
                </a:rPr>
                <a:t>1</a:t>
              </a:r>
              <a:endParaRPr lang="zh-CN" altLang="en-US" sz="4800" dirty="0">
                <a:solidFill>
                  <a:schemeClr val="bg1"/>
                </a:solidFill>
                <a:latin typeface="Arial"/>
                <a:ea typeface="微软雅黑"/>
                <a:sym typeface="Arial"/>
              </a:endParaRPr>
            </a:p>
          </p:txBody>
        </p:sp>
        <p:sp>
          <p:nvSpPr>
            <p:cNvPr id="12" name="文本框 11">
              <a:extLst>
                <a:ext uri="{FF2B5EF4-FFF2-40B4-BE49-F238E27FC236}">
                  <a16:creationId xmlns:a16="http://schemas.microsoft.com/office/drawing/2014/main" id="{D895582D-673D-4374-ABD7-24DF72249A0E}"/>
                </a:ext>
              </a:extLst>
            </p:cNvPr>
            <p:cNvSpPr txBox="1"/>
            <p:nvPr/>
          </p:nvSpPr>
          <p:spPr>
            <a:xfrm>
              <a:off x="6891530" y="2616886"/>
              <a:ext cx="532160" cy="830997"/>
            </a:xfrm>
            <a:prstGeom prst="rect">
              <a:avLst/>
            </a:prstGeom>
            <a:noFill/>
          </p:spPr>
          <p:txBody>
            <a:bodyPr wrap="square" rtlCol="0">
              <a:spAutoFit/>
            </a:bodyPr>
            <a:lstStyle/>
            <a:p>
              <a:r>
                <a:rPr lang="en-US" altLang="zh-CN" sz="4800" dirty="0">
                  <a:solidFill>
                    <a:schemeClr val="bg1"/>
                  </a:solidFill>
                  <a:latin typeface="Arial"/>
                  <a:ea typeface="微软雅黑"/>
                  <a:sym typeface="Arial"/>
                </a:rPr>
                <a:t>2</a:t>
              </a:r>
              <a:endParaRPr lang="zh-CN" altLang="en-US" sz="4800" dirty="0">
                <a:solidFill>
                  <a:schemeClr val="bg1"/>
                </a:solidFill>
                <a:latin typeface="Arial"/>
                <a:ea typeface="微软雅黑"/>
                <a:sym typeface="Arial"/>
              </a:endParaRPr>
            </a:p>
          </p:txBody>
        </p:sp>
        <p:sp>
          <p:nvSpPr>
            <p:cNvPr id="13" name="文本框 12">
              <a:extLst>
                <a:ext uri="{FF2B5EF4-FFF2-40B4-BE49-F238E27FC236}">
                  <a16:creationId xmlns:a16="http://schemas.microsoft.com/office/drawing/2014/main" id="{F202A7AD-48C7-4638-879F-041DA4F7C3BA}"/>
                </a:ext>
              </a:extLst>
            </p:cNvPr>
            <p:cNvSpPr txBox="1"/>
            <p:nvPr/>
          </p:nvSpPr>
          <p:spPr>
            <a:xfrm>
              <a:off x="6926978" y="4967010"/>
              <a:ext cx="532160" cy="830997"/>
            </a:xfrm>
            <a:prstGeom prst="rect">
              <a:avLst/>
            </a:prstGeom>
            <a:noFill/>
          </p:spPr>
          <p:txBody>
            <a:bodyPr wrap="square" rtlCol="0">
              <a:spAutoFit/>
            </a:bodyPr>
            <a:lstStyle/>
            <a:p>
              <a:r>
                <a:rPr lang="en-US" altLang="zh-CN" sz="4800" dirty="0">
                  <a:solidFill>
                    <a:schemeClr val="bg1"/>
                  </a:solidFill>
                  <a:latin typeface="Arial"/>
                  <a:ea typeface="微软雅黑"/>
                  <a:sym typeface="Arial"/>
                </a:rPr>
                <a:t>4</a:t>
              </a:r>
              <a:endParaRPr lang="zh-CN" altLang="en-US" sz="4800" dirty="0">
                <a:solidFill>
                  <a:schemeClr val="bg1"/>
                </a:solidFill>
                <a:latin typeface="Arial"/>
                <a:ea typeface="微软雅黑"/>
                <a:sym typeface="Arial"/>
              </a:endParaRPr>
            </a:p>
          </p:txBody>
        </p:sp>
        <p:sp>
          <p:nvSpPr>
            <p:cNvPr id="14" name="文本框 13">
              <a:extLst>
                <a:ext uri="{FF2B5EF4-FFF2-40B4-BE49-F238E27FC236}">
                  <a16:creationId xmlns:a16="http://schemas.microsoft.com/office/drawing/2014/main" id="{11A6917C-D50B-4934-999D-C8EE09268AAA}"/>
                </a:ext>
              </a:extLst>
            </p:cNvPr>
            <p:cNvSpPr txBox="1"/>
            <p:nvPr/>
          </p:nvSpPr>
          <p:spPr>
            <a:xfrm>
              <a:off x="5377080" y="4985256"/>
              <a:ext cx="532160" cy="830997"/>
            </a:xfrm>
            <a:prstGeom prst="rect">
              <a:avLst/>
            </a:prstGeom>
            <a:noFill/>
          </p:spPr>
          <p:txBody>
            <a:bodyPr wrap="square" rtlCol="0">
              <a:spAutoFit/>
            </a:bodyPr>
            <a:lstStyle/>
            <a:p>
              <a:r>
                <a:rPr lang="en-US" altLang="zh-CN" sz="4800" dirty="0">
                  <a:solidFill>
                    <a:schemeClr val="bg1"/>
                  </a:solidFill>
                  <a:latin typeface="Arial"/>
                  <a:ea typeface="微软雅黑"/>
                  <a:sym typeface="Arial"/>
                </a:rPr>
                <a:t>3</a:t>
              </a:r>
              <a:endParaRPr lang="zh-CN" altLang="en-US" sz="4800" dirty="0">
                <a:solidFill>
                  <a:schemeClr val="bg1"/>
                </a:solidFill>
                <a:latin typeface="Arial"/>
                <a:ea typeface="微软雅黑"/>
                <a:sym typeface="Arial"/>
              </a:endParaRPr>
            </a:p>
          </p:txBody>
        </p:sp>
      </p:grpSp>
      <p:sp>
        <p:nvSpPr>
          <p:cNvPr id="16" name="Rectangle 80">
            <a:extLst>
              <a:ext uri="{FF2B5EF4-FFF2-40B4-BE49-F238E27FC236}">
                <a16:creationId xmlns:a16="http://schemas.microsoft.com/office/drawing/2014/main" id="{F454C411-B2BE-42D0-8A71-9327641DF8E3}"/>
              </a:ext>
            </a:extLst>
          </p:cNvPr>
          <p:cNvSpPr/>
          <p:nvPr/>
        </p:nvSpPr>
        <p:spPr>
          <a:xfrm>
            <a:off x="7659132" y="795408"/>
            <a:ext cx="1366453" cy="590895"/>
          </a:xfrm>
          <a:prstGeom prst="rect">
            <a:avLst/>
          </a:prstGeom>
        </p:spPr>
        <p:txBody>
          <a:bodyPr wrap="none" lIns="219419" tIns="109710" rIns="219419" bIns="109710">
            <a:spAutoFit/>
          </a:bodyPr>
          <a:lstStyle/>
          <a:p>
            <a:r>
              <a:rPr lang="zh-CN" altLang="en-US" sz="2400" b="1" dirty="0">
                <a:solidFill>
                  <a:schemeClr val="tx1">
                    <a:lumMod val="85000"/>
                    <a:lumOff val="15000"/>
                  </a:schemeClr>
                </a:solidFill>
                <a:latin typeface="Arial"/>
                <a:ea typeface="微软雅黑"/>
                <a:cs typeface="Aparajita" panose="020B0604020202020204" pitchFamily="34" charset="0"/>
              </a:rPr>
              <a:t>定制化</a:t>
            </a:r>
            <a:endParaRPr lang="en-US" sz="2400" b="1" dirty="0">
              <a:solidFill>
                <a:schemeClr val="tx1">
                  <a:lumMod val="85000"/>
                  <a:lumOff val="15000"/>
                </a:schemeClr>
              </a:solidFill>
              <a:latin typeface="Arial"/>
              <a:ea typeface="微软雅黑"/>
              <a:cs typeface="Aparajita" panose="020B0604020202020204" pitchFamily="34" charset="0"/>
              <a:sym typeface="Arial"/>
            </a:endParaRPr>
          </a:p>
        </p:txBody>
      </p:sp>
      <p:sp>
        <p:nvSpPr>
          <p:cNvPr id="21" name="TextBox 10">
            <a:extLst>
              <a:ext uri="{FF2B5EF4-FFF2-40B4-BE49-F238E27FC236}">
                <a16:creationId xmlns:a16="http://schemas.microsoft.com/office/drawing/2014/main" id="{76679188-CCB2-4917-A071-9A9576A4BC93}"/>
              </a:ext>
            </a:extLst>
          </p:cNvPr>
          <p:cNvSpPr txBox="1"/>
          <p:nvPr/>
        </p:nvSpPr>
        <p:spPr>
          <a:xfrm>
            <a:off x="370749" y="878556"/>
            <a:ext cx="3977837" cy="2936665"/>
          </a:xfrm>
          <a:prstGeom prst="rect">
            <a:avLst/>
          </a:prstGeom>
          <a:noFill/>
        </p:spPr>
        <p:txBody>
          <a:bodyPr wrap="square" lIns="219419" tIns="109710" rIns="219419" bIns="109710" rtlCol="0">
            <a:spAutoFit/>
          </a:bodyPr>
          <a:lstStyle/>
          <a:p>
            <a:pPr>
              <a:lnSpc>
                <a:spcPct val="150000"/>
              </a:lnSpc>
            </a:pPr>
            <a:r>
              <a:rPr lang="zh-CN" altLang="en-US" sz="2000" spc="300" dirty="0">
                <a:solidFill>
                  <a:schemeClr val="tx1">
                    <a:lumMod val="65000"/>
                    <a:lumOff val="35000"/>
                  </a:schemeClr>
                </a:solidFill>
                <a:latin typeface="Arial"/>
                <a:ea typeface="微软雅黑"/>
                <a:cs typeface="Open Sans" pitchFamily="34" charset="0"/>
                <a:sym typeface="Arial"/>
              </a:rPr>
              <a:t>主题公园各种主要吸引物和服务的生产流程是持续的，可标准化的，这个过程中总是执行相同的任务，完成相同的内容，获得相同的产品和服务。</a:t>
            </a:r>
            <a:endParaRPr lang="en-US" sz="2000" dirty="0">
              <a:latin typeface="Arial"/>
              <a:ea typeface="微软雅黑"/>
              <a:cs typeface="Aparajita" panose="020B0604020202020204" pitchFamily="34" charset="0"/>
              <a:sym typeface="Arial"/>
            </a:endParaRPr>
          </a:p>
        </p:txBody>
      </p:sp>
      <p:sp>
        <p:nvSpPr>
          <p:cNvPr id="22" name="Rectangle 80">
            <a:extLst>
              <a:ext uri="{FF2B5EF4-FFF2-40B4-BE49-F238E27FC236}">
                <a16:creationId xmlns:a16="http://schemas.microsoft.com/office/drawing/2014/main" id="{23761B5B-6AE0-4C55-A44C-6EAB5C498639}"/>
              </a:ext>
            </a:extLst>
          </p:cNvPr>
          <p:cNvSpPr/>
          <p:nvPr/>
        </p:nvSpPr>
        <p:spPr>
          <a:xfrm>
            <a:off x="2338175" y="496703"/>
            <a:ext cx="1982006" cy="590895"/>
          </a:xfrm>
          <a:prstGeom prst="rect">
            <a:avLst/>
          </a:prstGeom>
        </p:spPr>
        <p:txBody>
          <a:bodyPr wrap="none" lIns="219419" tIns="109710" rIns="219419" bIns="109710">
            <a:spAutoFit/>
          </a:bodyPr>
          <a:lstStyle/>
          <a:p>
            <a:pPr algn="r"/>
            <a:r>
              <a:rPr lang="zh-CN" altLang="en-US" sz="2400" b="1" dirty="0">
                <a:solidFill>
                  <a:schemeClr val="tx1">
                    <a:lumMod val="85000"/>
                    <a:lumOff val="15000"/>
                  </a:schemeClr>
                </a:solidFill>
                <a:latin typeface="Arial"/>
                <a:ea typeface="微软雅黑"/>
                <a:cs typeface="Aparajita" panose="020B0604020202020204" pitchFamily="34" charset="0"/>
              </a:rPr>
              <a:t>重复性流程</a:t>
            </a:r>
            <a:endParaRPr lang="en-US" sz="2400" b="1" dirty="0">
              <a:solidFill>
                <a:schemeClr val="tx1">
                  <a:lumMod val="85000"/>
                  <a:lumOff val="15000"/>
                </a:schemeClr>
              </a:solidFill>
              <a:latin typeface="Arial"/>
              <a:ea typeface="微软雅黑"/>
              <a:cs typeface="Aparajita" panose="020B0604020202020204" pitchFamily="34" charset="0"/>
              <a:sym typeface="Arial"/>
            </a:endParaRPr>
          </a:p>
        </p:txBody>
      </p:sp>
      <p:grpSp>
        <p:nvGrpSpPr>
          <p:cNvPr id="24" name="组合 23"/>
          <p:cNvGrpSpPr/>
          <p:nvPr/>
        </p:nvGrpSpPr>
        <p:grpSpPr>
          <a:xfrm>
            <a:off x="532309" y="0"/>
            <a:ext cx="105322" cy="431800"/>
            <a:chOff x="532309" y="0"/>
            <a:chExt cx="105322" cy="431800"/>
          </a:xfrm>
        </p:grpSpPr>
        <p:sp>
          <p:nvSpPr>
            <p:cNvPr id="25"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26"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27" name="组合 26"/>
          <p:cNvGrpSpPr/>
          <p:nvPr/>
        </p:nvGrpSpPr>
        <p:grpSpPr>
          <a:xfrm>
            <a:off x="-1" y="6230875"/>
            <a:ext cx="10730753" cy="431800"/>
            <a:chOff x="-2052460" y="1197075"/>
            <a:chExt cx="4601296" cy="431800"/>
          </a:xfrm>
        </p:grpSpPr>
        <p:sp>
          <p:nvSpPr>
            <p:cNvPr id="28"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29"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 name="直接连接符 29"/>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31" name="TextBox 10">
            <a:extLst>
              <a:ext uri="{FF2B5EF4-FFF2-40B4-BE49-F238E27FC236}">
                <a16:creationId xmlns:a16="http://schemas.microsoft.com/office/drawing/2014/main" id="{76679188-CCB2-4917-A071-9A9576A4BC93}"/>
              </a:ext>
            </a:extLst>
          </p:cNvPr>
          <p:cNvSpPr txBox="1"/>
          <p:nvPr/>
        </p:nvSpPr>
        <p:spPr>
          <a:xfrm>
            <a:off x="439561" y="4286582"/>
            <a:ext cx="3977837" cy="1144892"/>
          </a:xfrm>
          <a:prstGeom prst="rect">
            <a:avLst/>
          </a:prstGeom>
          <a:noFill/>
        </p:spPr>
        <p:txBody>
          <a:bodyPr wrap="square" lIns="219419" tIns="109710" rIns="219419" bIns="109710" rtlCol="0">
            <a:spAutoFit/>
          </a:bodyPr>
          <a:lstStyle/>
          <a:p>
            <a:pPr>
              <a:lnSpc>
                <a:spcPct val="150000"/>
              </a:lnSpc>
            </a:pPr>
            <a:r>
              <a:rPr lang="zh-CN" altLang="en-US" sz="2000" spc="300" dirty="0">
                <a:solidFill>
                  <a:schemeClr val="tx1">
                    <a:lumMod val="65000"/>
                    <a:lumOff val="35000"/>
                  </a:schemeClr>
                </a:solidFill>
                <a:latin typeface="Arial"/>
                <a:ea typeface="微软雅黑"/>
                <a:cs typeface="Open Sans" pitchFamily="34" charset="0"/>
                <a:sym typeface="Arial"/>
              </a:rPr>
              <a:t>规模化程度越高，节约的运营成本越大。</a:t>
            </a:r>
            <a:endParaRPr lang="en-US" sz="2000" dirty="0">
              <a:latin typeface="Arial"/>
              <a:ea typeface="微软雅黑"/>
              <a:cs typeface="Aparajita" panose="020B0604020202020204" pitchFamily="34" charset="0"/>
              <a:sym typeface="Arial"/>
            </a:endParaRPr>
          </a:p>
        </p:txBody>
      </p:sp>
      <p:sp>
        <p:nvSpPr>
          <p:cNvPr id="32" name="Rectangle 80">
            <a:extLst>
              <a:ext uri="{FF2B5EF4-FFF2-40B4-BE49-F238E27FC236}">
                <a16:creationId xmlns:a16="http://schemas.microsoft.com/office/drawing/2014/main" id="{23761B5B-6AE0-4C55-A44C-6EAB5C498639}"/>
              </a:ext>
            </a:extLst>
          </p:cNvPr>
          <p:cNvSpPr/>
          <p:nvPr/>
        </p:nvSpPr>
        <p:spPr>
          <a:xfrm>
            <a:off x="2645951" y="3908421"/>
            <a:ext cx="1366453" cy="590895"/>
          </a:xfrm>
          <a:prstGeom prst="rect">
            <a:avLst/>
          </a:prstGeom>
        </p:spPr>
        <p:txBody>
          <a:bodyPr wrap="none" lIns="219419" tIns="109710" rIns="219419" bIns="109710">
            <a:spAutoFit/>
          </a:bodyPr>
          <a:lstStyle/>
          <a:p>
            <a:r>
              <a:rPr lang="zh-CN" altLang="en-US" sz="2400" b="1" dirty="0">
                <a:solidFill>
                  <a:schemeClr val="tx1">
                    <a:lumMod val="85000"/>
                    <a:lumOff val="15000"/>
                  </a:schemeClr>
                </a:solidFill>
                <a:latin typeface="Arial"/>
                <a:ea typeface="微软雅黑"/>
                <a:cs typeface="Aparajita" panose="020B0604020202020204" pitchFamily="34" charset="0"/>
              </a:rPr>
              <a:t>规模化</a:t>
            </a:r>
            <a:endParaRPr lang="en-US" altLang="zh-CN" sz="2400" b="1" dirty="0">
              <a:solidFill>
                <a:schemeClr val="tx1">
                  <a:lumMod val="85000"/>
                  <a:lumOff val="15000"/>
                </a:schemeClr>
              </a:solidFill>
              <a:latin typeface="Arial"/>
              <a:ea typeface="微软雅黑"/>
              <a:cs typeface="Aparajita" panose="020B0604020202020204" pitchFamily="34" charset="0"/>
            </a:endParaRPr>
          </a:p>
        </p:txBody>
      </p:sp>
      <p:sp>
        <p:nvSpPr>
          <p:cNvPr id="33" name="TextBox 10">
            <a:extLst>
              <a:ext uri="{FF2B5EF4-FFF2-40B4-BE49-F238E27FC236}">
                <a16:creationId xmlns:a16="http://schemas.microsoft.com/office/drawing/2014/main" id="{76679188-CCB2-4917-A071-9A9576A4BC93}"/>
              </a:ext>
            </a:extLst>
          </p:cNvPr>
          <p:cNvSpPr txBox="1"/>
          <p:nvPr/>
        </p:nvSpPr>
        <p:spPr>
          <a:xfrm>
            <a:off x="8009851" y="1160502"/>
            <a:ext cx="3977837" cy="1090006"/>
          </a:xfrm>
          <a:prstGeom prst="rect">
            <a:avLst/>
          </a:prstGeom>
          <a:noFill/>
        </p:spPr>
        <p:txBody>
          <a:bodyPr wrap="square" lIns="219419" tIns="109710" rIns="219419" bIns="109710" rtlCol="0">
            <a:spAutoFit/>
          </a:bodyPr>
          <a:lstStyle/>
          <a:p>
            <a:pPr>
              <a:lnSpc>
                <a:spcPct val="150000"/>
              </a:lnSpc>
            </a:pPr>
            <a:r>
              <a:rPr lang="zh-CN" altLang="en-US" sz="2000" spc="300" dirty="0">
                <a:solidFill>
                  <a:schemeClr val="tx1">
                    <a:lumMod val="65000"/>
                    <a:lumOff val="35000"/>
                  </a:schemeClr>
                </a:solidFill>
                <a:latin typeface="Arial"/>
                <a:ea typeface="微软雅黑"/>
                <a:cs typeface="Open Sans" pitchFamily="34" charset="0"/>
                <a:sym typeface="Arial"/>
              </a:rPr>
              <a:t>定制化程度越高，主题体验越强。</a:t>
            </a:r>
            <a:endParaRPr lang="en-US" sz="2000" dirty="0">
              <a:latin typeface="Arial"/>
              <a:ea typeface="微软雅黑"/>
              <a:cs typeface="Aparajita" panose="020B0604020202020204" pitchFamily="34" charset="0"/>
              <a:sym typeface="Arial"/>
            </a:endParaRPr>
          </a:p>
        </p:txBody>
      </p:sp>
      <p:sp>
        <p:nvSpPr>
          <p:cNvPr id="34" name="Rectangle 80">
            <a:extLst>
              <a:ext uri="{FF2B5EF4-FFF2-40B4-BE49-F238E27FC236}">
                <a16:creationId xmlns:a16="http://schemas.microsoft.com/office/drawing/2014/main" id="{F454C411-B2BE-42D0-8A71-9327641DF8E3}"/>
              </a:ext>
            </a:extLst>
          </p:cNvPr>
          <p:cNvSpPr/>
          <p:nvPr/>
        </p:nvSpPr>
        <p:spPr>
          <a:xfrm>
            <a:off x="7460756" y="3346736"/>
            <a:ext cx="2289783" cy="590895"/>
          </a:xfrm>
          <a:prstGeom prst="rect">
            <a:avLst/>
          </a:prstGeom>
        </p:spPr>
        <p:txBody>
          <a:bodyPr wrap="none" lIns="219419" tIns="109710" rIns="219419" bIns="109710">
            <a:spAutoFit/>
          </a:bodyPr>
          <a:lstStyle/>
          <a:p>
            <a:r>
              <a:rPr lang="zh-CN" altLang="en-US" sz="2400" b="1" dirty="0">
                <a:solidFill>
                  <a:schemeClr val="tx1">
                    <a:lumMod val="85000"/>
                    <a:lumOff val="15000"/>
                  </a:schemeClr>
                </a:solidFill>
                <a:latin typeface="Arial"/>
                <a:ea typeface="微软雅黑"/>
                <a:cs typeface="Aparajita" panose="020B0604020202020204" pitchFamily="34" charset="0"/>
              </a:rPr>
              <a:t>运营流程设计</a:t>
            </a:r>
            <a:endParaRPr lang="zh-CN" altLang="zh-CN" sz="2400" b="1" dirty="0">
              <a:solidFill>
                <a:schemeClr val="tx1">
                  <a:lumMod val="85000"/>
                  <a:lumOff val="15000"/>
                </a:schemeClr>
              </a:solidFill>
              <a:latin typeface="Arial"/>
              <a:ea typeface="微软雅黑"/>
              <a:cs typeface="Aparajita" panose="020B0604020202020204" pitchFamily="34" charset="0"/>
            </a:endParaRPr>
          </a:p>
        </p:txBody>
      </p:sp>
      <p:sp>
        <p:nvSpPr>
          <p:cNvPr id="35" name="TextBox 10">
            <a:extLst>
              <a:ext uri="{FF2B5EF4-FFF2-40B4-BE49-F238E27FC236}">
                <a16:creationId xmlns:a16="http://schemas.microsoft.com/office/drawing/2014/main" id="{76679188-CCB2-4917-A071-9A9576A4BC93}"/>
              </a:ext>
            </a:extLst>
          </p:cNvPr>
          <p:cNvSpPr txBox="1"/>
          <p:nvPr/>
        </p:nvSpPr>
        <p:spPr>
          <a:xfrm>
            <a:off x="7811475" y="3711830"/>
            <a:ext cx="3977837" cy="2068222"/>
          </a:xfrm>
          <a:prstGeom prst="rect">
            <a:avLst/>
          </a:prstGeom>
          <a:noFill/>
        </p:spPr>
        <p:txBody>
          <a:bodyPr wrap="square" lIns="219419" tIns="109710" rIns="219419" bIns="109710" rtlCol="0">
            <a:spAutoFit/>
          </a:bodyPr>
          <a:lstStyle/>
          <a:p>
            <a:pPr>
              <a:lnSpc>
                <a:spcPct val="150000"/>
              </a:lnSpc>
            </a:pPr>
            <a:r>
              <a:rPr lang="zh-CN" altLang="en-US" sz="2000" spc="300" dirty="0">
                <a:solidFill>
                  <a:schemeClr val="tx1">
                    <a:lumMod val="65000"/>
                    <a:lumOff val="35000"/>
                  </a:schemeClr>
                </a:solidFill>
                <a:latin typeface="Arial"/>
                <a:ea typeface="微软雅黑"/>
                <a:cs typeface="Open Sans" pitchFamily="34" charset="0"/>
                <a:sym typeface="Arial"/>
              </a:rPr>
              <a:t>运营流程的设计决定了设施的位置、园区的容量、等候区的大小、内部结构等一系列问题。</a:t>
            </a:r>
            <a:endParaRPr lang="en-US" sz="2000" dirty="0">
              <a:latin typeface="Arial"/>
              <a:ea typeface="微软雅黑"/>
              <a:cs typeface="Aparajita" panose="020B0604020202020204" pitchFamily="34" charset="0"/>
              <a:sym typeface="Arial"/>
            </a:endParaRPr>
          </a:p>
        </p:txBody>
      </p:sp>
    </p:spTree>
    <p:extLst>
      <p:ext uri="{BB962C8B-B14F-4D97-AF65-F5344CB8AC3E}">
        <p14:creationId xmlns:p14="http://schemas.microsoft.com/office/powerpoint/2010/main" val="2111757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14" name="组合 13"/>
          <p:cNvGrpSpPr/>
          <p:nvPr/>
        </p:nvGrpSpPr>
        <p:grpSpPr>
          <a:xfrm>
            <a:off x="388688" y="393224"/>
            <a:ext cx="5648217" cy="431800"/>
            <a:chOff x="-2052460" y="1197075"/>
            <a:chExt cx="4601296" cy="431800"/>
          </a:xfrm>
        </p:grpSpPr>
        <p:sp>
          <p:nvSpPr>
            <p:cNvPr id="15"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6"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7"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8" name="文本框 17"/>
          <p:cNvSpPr txBox="1"/>
          <p:nvPr/>
        </p:nvSpPr>
        <p:spPr>
          <a:xfrm>
            <a:off x="828300" y="267576"/>
            <a:ext cx="4852610"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一、主题公园规划与规划管理</a:t>
            </a:r>
          </a:p>
        </p:txBody>
      </p:sp>
      <p:sp>
        <p:nvSpPr>
          <p:cNvPr id="20" name="文本框 19"/>
          <p:cNvSpPr txBox="1"/>
          <p:nvPr/>
        </p:nvSpPr>
        <p:spPr>
          <a:xfrm>
            <a:off x="1247594" y="1064800"/>
            <a:ext cx="9419089" cy="5170646"/>
          </a:xfrm>
          <a:prstGeom prst="rect">
            <a:avLst/>
          </a:prstGeom>
          <a:noFill/>
        </p:spPr>
        <p:txBody>
          <a:bodyPr wrap="square" rtlCol="0">
            <a:spAutoFit/>
          </a:bodyPr>
          <a:lstStyle/>
          <a:p>
            <a:pPr>
              <a:lnSpc>
                <a:spcPct val="150000"/>
              </a:lnSpc>
            </a:pPr>
            <a:r>
              <a:rPr lang="zh-CN" altLang="en-US" sz="2000" b="1" dirty="0">
                <a:latin typeface="微软雅黑" panose="020B0503020204020204" pitchFamily="34" charset="-122"/>
                <a:ea typeface="微软雅黑" panose="020B0503020204020204" pitchFamily="34" charset="-122"/>
              </a:rPr>
              <a:t>运营效果预测</a:t>
            </a:r>
            <a:endParaRPr lang="en-US" altLang="zh-CN" sz="2000" b="1" dirty="0">
              <a:latin typeface="微软雅黑" panose="020B0503020204020204" pitchFamily="34" charset="-122"/>
              <a:ea typeface="微软雅黑" panose="020B0503020204020204" pitchFamily="34" charset="-122"/>
            </a:endParaRPr>
          </a:p>
          <a:p>
            <a:pPr>
              <a:lnSpc>
                <a:spcPct val="150000"/>
              </a:lnSpc>
            </a:pPr>
            <a:endParaRPr lang="zh-CN" altLang="en-US" sz="2000" b="1"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主题公园需要对运营效果进行预测，建立财务可行性分析，以确保其发展能够获得足够的资本投资回报和营业利润。</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对新开业的主题公园来说，达到预测的游客数量可能需要几年时间，因此估计中期的收入和支出很重要。</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公园发展之前的研究应该明确公司发展过程的资金成本，并预测收入和成本的盈亏平衡。</a:t>
            </a:r>
            <a:endParaRPr lang="en-US" altLang="zh-CN" sz="2000" dirty="0">
              <a:latin typeface="微软雅黑" panose="020B0503020204020204" pitchFamily="34" charset="-122"/>
              <a:ea typeface="微软雅黑" panose="020B0503020204020204" pitchFamily="34" charset="-122"/>
            </a:endParaRPr>
          </a:p>
          <a:p>
            <a:pPr>
              <a:lnSpc>
                <a:spcPct val="150000"/>
              </a:lnSpc>
            </a:pP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sz="2000" dirty="0">
                <a:latin typeface="微软雅黑" panose="020B0503020204020204" pitchFamily="34" charset="-122"/>
                <a:ea typeface="微软雅黑" panose="020B0503020204020204" pitchFamily="34" charset="-122"/>
              </a:rPr>
              <a:t>       主题公园的运营效果的预测主要看两个指标：一是门票决定的游客量，二是园内二次消费。</a:t>
            </a:r>
          </a:p>
        </p:txBody>
      </p:sp>
    </p:spTree>
    <p:extLst>
      <p:ext uri="{BB962C8B-B14F-4D97-AF65-F5344CB8AC3E}">
        <p14:creationId xmlns:p14="http://schemas.microsoft.com/office/powerpoint/2010/main" val="50721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32309" y="0"/>
            <a:ext cx="105322" cy="431800"/>
            <a:chOff x="532309" y="0"/>
            <a:chExt cx="105322" cy="431800"/>
          </a:xfrm>
        </p:grpSpPr>
        <p:sp>
          <p:nvSpPr>
            <p:cNvPr id="3" name="直接连接符 5"/>
            <p:cNvSpPr>
              <a:spLocks noChangeShapeType="1"/>
            </p:cNvSpPr>
            <p:nvPr/>
          </p:nvSpPr>
          <p:spPr bwMode="auto">
            <a:xfrm flipV="1">
              <a:off x="532309" y="0"/>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4" name="直接连接符 7"/>
            <p:cNvSpPr>
              <a:spLocks noChangeShapeType="1"/>
            </p:cNvSpPr>
            <p:nvPr/>
          </p:nvSpPr>
          <p:spPr bwMode="auto">
            <a:xfrm flipV="1">
              <a:off x="636044" y="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 name="组合 4"/>
          <p:cNvGrpSpPr/>
          <p:nvPr/>
        </p:nvGrpSpPr>
        <p:grpSpPr>
          <a:xfrm>
            <a:off x="-1" y="6230875"/>
            <a:ext cx="10730753" cy="431800"/>
            <a:chOff x="-2052460" y="1197075"/>
            <a:chExt cx="4601296" cy="431800"/>
          </a:xfrm>
        </p:grpSpPr>
        <p:sp>
          <p:nvSpPr>
            <p:cNvPr id="6" name="直接连接符 4"/>
            <p:cNvSpPr>
              <a:spLocks noChangeShapeType="1"/>
            </p:cNvSpPr>
            <p:nvPr/>
          </p:nvSpPr>
          <p:spPr bwMode="auto">
            <a:xfrm>
              <a:off x="-2052460" y="1628875"/>
              <a:ext cx="4572000" cy="0"/>
            </a:xfrm>
            <a:prstGeom prst="line">
              <a:avLst/>
            </a:prstGeom>
            <a:noFill/>
            <a:ln w="9525"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 name="直接连接符 5"/>
            <p:cNvSpPr>
              <a:spLocks noChangeShapeType="1"/>
            </p:cNvSpPr>
            <p:nvPr/>
          </p:nvSpPr>
          <p:spPr bwMode="auto">
            <a:xfrm flipV="1">
              <a:off x="2483855" y="1197075"/>
              <a:ext cx="0" cy="431800"/>
            </a:xfrm>
            <a:prstGeom prst="line">
              <a:avLst/>
            </a:prstGeom>
            <a:noFill/>
            <a:ln w="38100" cap="flat" cmpd="sng">
              <a:solidFill>
                <a:srgbClr val="A5A5A5"/>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8" name="直接连接符 7"/>
            <p:cNvSpPr>
              <a:spLocks noChangeShapeType="1"/>
            </p:cNvSpPr>
            <p:nvPr/>
          </p:nvSpPr>
          <p:spPr bwMode="auto">
            <a:xfrm flipV="1">
              <a:off x="2547249" y="1339950"/>
              <a:ext cx="1587" cy="288925"/>
            </a:xfrm>
            <a:prstGeom prst="line">
              <a:avLst/>
            </a:prstGeom>
            <a:noFill/>
            <a:ln w="38100" cap="flat" cmpd="sng">
              <a:solidFill>
                <a:srgbClr val="FFC000"/>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graphicFrame>
        <p:nvGraphicFramePr>
          <p:cNvPr id="9" name="表格 8"/>
          <p:cNvGraphicFramePr>
            <a:graphicFrameLocks noGrp="1"/>
          </p:cNvGraphicFramePr>
          <p:nvPr>
            <p:extLst>
              <p:ext uri="{D42A27DB-BD31-4B8C-83A1-F6EECF244321}">
                <p14:modId xmlns:p14="http://schemas.microsoft.com/office/powerpoint/2010/main" val="4175937577"/>
              </p:ext>
            </p:extLst>
          </p:nvPr>
        </p:nvGraphicFramePr>
        <p:xfrm>
          <a:off x="1868262" y="758950"/>
          <a:ext cx="8455476" cy="4855466"/>
        </p:xfrm>
        <a:graphic>
          <a:graphicData uri="http://schemas.openxmlformats.org/drawingml/2006/table">
            <a:tbl>
              <a:tblPr firstRow="1" firstCol="1" bandRow="1">
                <a:tableStyleId>{C083E6E3-FA7D-4D7B-A595-EF9225AFEA82}</a:tableStyleId>
              </a:tblPr>
              <a:tblGrid>
                <a:gridCol w="1243583">
                  <a:extLst>
                    <a:ext uri="{9D8B030D-6E8A-4147-A177-3AD203B41FA5}">
                      <a16:colId xmlns:a16="http://schemas.microsoft.com/office/drawing/2014/main" val="20000"/>
                    </a:ext>
                  </a:extLst>
                </a:gridCol>
                <a:gridCol w="923544">
                  <a:extLst>
                    <a:ext uri="{9D8B030D-6E8A-4147-A177-3AD203B41FA5}">
                      <a16:colId xmlns:a16="http://schemas.microsoft.com/office/drawing/2014/main" val="20001"/>
                    </a:ext>
                  </a:extLst>
                </a:gridCol>
                <a:gridCol w="832104">
                  <a:extLst>
                    <a:ext uri="{9D8B030D-6E8A-4147-A177-3AD203B41FA5}">
                      <a16:colId xmlns:a16="http://schemas.microsoft.com/office/drawing/2014/main" val="20002"/>
                    </a:ext>
                  </a:extLst>
                </a:gridCol>
                <a:gridCol w="868680">
                  <a:extLst>
                    <a:ext uri="{9D8B030D-6E8A-4147-A177-3AD203B41FA5}">
                      <a16:colId xmlns:a16="http://schemas.microsoft.com/office/drawing/2014/main" val="20003"/>
                    </a:ext>
                  </a:extLst>
                </a:gridCol>
                <a:gridCol w="867273">
                  <a:extLst>
                    <a:ext uri="{9D8B030D-6E8A-4147-A177-3AD203B41FA5}">
                      <a16:colId xmlns:a16="http://schemas.microsoft.com/office/drawing/2014/main" val="20004"/>
                    </a:ext>
                  </a:extLst>
                </a:gridCol>
                <a:gridCol w="863107">
                  <a:extLst>
                    <a:ext uri="{9D8B030D-6E8A-4147-A177-3AD203B41FA5}">
                      <a16:colId xmlns:a16="http://schemas.microsoft.com/office/drawing/2014/main" val="20005"/>
                    </a:ext>
                  </a:extLst>
                </a:gridCol>
                <a:gridCol w="922633">
                  <a:extLst>
                    <a:ext uri="{9D8B030D-6E8A-4147-A177-3AD203B41FA5}">
                      <a16:colId xmlns:a16="http://schemas.microsoft.com/office/drawing/2014/main" val="20006"/>
                    </a:ext>
                  </a:extLst>
                </a:gridCol>
                <a:gridCol w="962316">
                  <a:extLst>
                    <a:ext uri="{9D8B030D-6E8A-4147-A177-3AD203B41FA5}">
                      <a16:colId xmlns:a16="http://schemas.microsoft.com/office/drawing/2014/main" val="20007"/>
                    </a:ext>
                  </a:extLst>
                </a:gridCol>
                <a:gridCol w="972236">
                  <a:extLst>
                    <a:ext uri="{9D8B030D-6E8A-4147-A177-3AD203B41FA5}">
                      <a16:colId xmlns:a16="http://schemas.microsoft.com/office/drawing/2014/main" val="20008"/>
                    </a:ext>
                  </a:extLst>
                </a:gridCol>
              </a:tblGrid>
              <a:tr h="627507">
                <a:tc>
                  <a:txBody>
                    <a:bodyPr/>
                    <a:lstStyle/>
                    <a:p>
                      <a:pPr algn="ctr">
                        <a:spcAft>
                          <a:spcPts val="0"/>
                        </a:spcAft>
                      </a:pPr>
                      <a:r>
                        <a:rPr lang="en-US" sz="1600" kern="100" dirty="0">
                          <a:effectLst/>
                        </a:rPr>
                        <a:t> </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1998</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1999</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2000</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2001</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2002</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2003</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2004</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2005</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0"/>
                  </a:ext>
                </a:extLst>
              </a:tr>
              <a:tr h="716663">
                <a:tc>
                  <a:txBody>
                    <a:bodyPr/>
                    <a:lstStyle/>
                    <a:p>
                      <a:pPr algn="ctr">
                        <a:spcAft>
                          <a:spcPts val="0"/>
                        </a:spcAft>
                      </a:pPr>
                      <a:r>
                        <a:rPr lang="zh-CN" sz="1600" kern="100" dirty="0">
                          <a:effectLst/>
                        </a:rPr>
                        <a:t>杉点</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40.28</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41.75</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44.50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45.61</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46.07</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48.37</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49.34</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49.34</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1"/>
                  </a:ext>
                </a:extLst>
              </a:tr>
              <a:tr h="685800">
                <a:tc>
                  <a:txBody>
                    <a:bodyPr/>
                    <a:lstStyle/>
                    <a:p>
                      <a:pPr algn="ctr">
                        <a:spcAft>
                          <a:spcPts val="0"/>
                        </a:spcAft>
                      </a:pPr>
                      <a:r>
                        <a:rPr lang="zh-CN" sz="1600" kern="100" dirty="0">
                          <a:effectLst/>
                        </a:rPr>
                        <a:t>山谷会</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29.10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30.00</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32.00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32.80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32.80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33.62</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33.96</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35.65</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2"/>
                  </a:ext>
                </a:extLst>
              </a:tr>
              <a:tr h="694944">
                <a:tc>
                  <a:txBody>
                    <a:bodyPr/>
                    <a:lstStyle/>
                    <a:p>
                      <a:pPr algn="ctr">
                        <a:spcAft>
                          <a:spcPts val="0"/>
                        </a:spcAft>
                      </a:pPr>
                      <a:r>
                        <a:rPr lang="zh-CN" sz="1600" kern="100" dirty="0">
                          <a:effectLst/>
                        </a:rPr>
                        <a:t>多尼公园</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28.24</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29.25</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30.25</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31.76</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31.76</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32.40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33.23</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35.53</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3"/>
                  </a:ext>
                </a:extLst>
              </a:tr>
              <a:tr h="731520">
                <a:tc>
                  <a:txBody>
                    <a:bodyPr/>
                    <a:lstStyle/>
                    <a:p>
                      <a:pPr algn="ctr">
                        <a:spcAft>
                          <a:spcPts val="0"/>
                        </a:spcAft>
                      </a:pPr>
                      <a:r>
                        <a:rPr lang="zh-CN" sz="1600" kern="100" dirty="0">
                          <a:effectLst/>
                        </a:rPr>
                        <a:t>欢乐世界</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25.76</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27.00</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27.75</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28.58</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28.58</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29.15</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30.17</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31.08</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4"/>
                  </a:ext>
                </a:extLst>
              </a:tr>
              <a:tr h="704088">
                <a:tc>
                  <a:txBody>
                    <a:bodyPr/>
                    <a:lstStyle/>
                    <a:p>
                      <a:pPr algn="ctr">
                        <a:spcAft>
                          <a:spcPts val="0"/>
                        </a:spcAft>
                      </a:pPr>
                      <a:r>
                        <a:rPr lang="zh-CN" sz="1600" kern="100" dirty="0">
                          <a:effectLst/>
                        </a:rPr>
                        <a:t>纳氏草莓园</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31.99</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33.25</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34</a:t>
                      </a:r>
                      <a:r>
                        <a:rPr lang="en-US" altLang="zh-CN" sz="1600" kern="100" dirty="0">
                          <a:effectLst/>
                        </a:rPr>
                        <a:t>.</a:t>
                      </a:r>
                      <a:r>
                        <a:rPr lang="en-US" sz="1600" kern="100" dirty="0">
                          <a:effectLst/>
                        </a:rPr>
                        <a:t>50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35.54</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35.18</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36.59</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38.42</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40.72</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5"/>
                  </a:ext>
                </a:extLst>
              </a:tr>
              <a:tr h="694944">
                <a:tc>
                  <a:txBody>
                    <a:bodyPr/>
                    <a:lstStyle/>
                    <a:p>
                      <a:pPr algn="ctr">
                        <a:spcAft>
                          <a:spcPts val="0"/>
                        </a:spcAft>
                      </a:pPr>
                      <a:r>
                        <a:rPr lang="zh-CN" sz="1600" kern="100" dirty="0">
                          <a:effectLst/>
                        </a:rPr>
                        <a:t>密歇根冒险</a:t>
                      </a:r>
                      <a:endParaRPr lang="zh-CN" sz="1600" b="1"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31.99</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33.25</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34.50</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34.50</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39.68</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a:effectLst/>
                        </a:rPr>
                        <a:t>43.64</a:t>
                      </a:r>
                      <a:endParaRPr lang="zh-CN" sz="1600" kern="10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45.17</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tc>
                  <a:txBody>
                    <a:bodyPr/>
                    <a:lstStyle/>
                    <a:p>
                      <a:pPr algn="ctr">
                        <a:spcAft>
                          <a:spcPts val="0"/>
                        </a:spcAft>
                      </a:pPr>
                      <a:r>
                        <a:rPr lang="en-US" sz="1600" kern="100" dirty="0">
                          <a:effectLst/>
                        </a:rPr>
                        <a:t>45.62</a:t>
                      </a:r>
                      <a:endParaRPr lang="zh-CN" sz="1600" kern="100" dirty="0">
                        <a:solidFill>
                          <a:schemeClr val="tx1"/>
                        </a:solidFill>
                        <a:effectLst/>
                        <a:latin typeface="微软雅黑" panose="020B0503020204020204" pitchFamily="34" charset="-122"/>
                        <a:ea typeface="微软雅黑" panose="020B0503020204020204" pitchFamily="34" charset="-122"/>
                        <a:cs typeface="+mn-cs"/>
                      </a:endParaRPr>
                    </a:p>
                  </a:txBody>
                  <a:tcPr marL="68580" marR="68580" marT="0" marB="0"/>
                </a:tc>
                <a:extLst>
                  <a:ext uri="{0D108BD9-81ED-4DB2-BD59-A6C34878D82A}">
                    <a16:rowId xmlns:a16="http://schemas.microsoft.com/office/drawing/2014/main" val="10006"/>
                  </a:ext>
                </a:extLst>
              </a:tr>
            </a:tbl>
          </a:graphicData>
        </a:graphic>
      </p:graphicFrame>
      <p:sp>
        <p:nvSpPr>
          <p:cNvPr id="20" name="文本框 19"/>
          <p:cNvSpPr txBox="1"/>
          <p:nvPr/>
        </p:nvSpPr>
        <p:spPr>
          <a:xfrm>
            <a:off x="3903032" y="320686"/>
            <a:ext cx="4779832" cy="36933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表</a:t>
            </a:r>
            <a:r>
              <a:rPr lang="en-US" altLang="zh-CN" dirty="0">
                <a:latin typeface="微软雅黑" panose="020B0503020204020204" pitchFamily="34" charset="-122"/>
                <a:ea typeface="微软雅黑" panose="020B0503020204020204" pitchFamily="34" charset="-122"/>
              </a:rPr>
              <a:t>13-3 </a:t>
            </a:r>
            <a:r>
              <a:rPr lang="zh-CN" altLang="en-US" dirty="0">
                <a:latin typeface="微软雅黑" panose="020B0503020204020204" pitchFamily="34" charset="-122"/>
                <a:ea typeface="微软雅黑" panose="020B0503020204020204" pitchFamily="34" charset="-122"/>
              </a:rPr>
              <a:t>雪松集市系列公园的人均支出（美元）</a:t>
            </a:r>
          </a:p>
        </p:txBody>
      </p:sp>
      <p:sp>
        <p:nvSpPr>
          <p:cNvPr id="22" name="文本框 21"/>
          <p:cNvSpPr txBox="1"/>
          <p:nvPr/>
        </p:nvSpPr>
        <p:spPr>
          <a:xfrm>
            <a:off x="4485053" y="5738439"/>
            <a:ext cx="3221894" cy="30777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资料来源：</a:t>
            </a:r>
            <a:r>
              <a:rPr lang="en-US" altLang="zh-CN" sz="1400" dirty="0" err="1">
                <a:latin typeface="微软雅黑" panose="020B0503020204020204" pitchFamily="34" charset="-122"/>
                <a:ea typeface="微软雅黑" panose="020B0503020204020204" pitchFamily="34" charset="-122"/>
              </a:rPr>
              <a:t>Conder</a:t>
            </a:r>
            <a:r>
              <a:rPr lang="en-US" altLang="zh-CN" sz="1400" dirty="0">
                <a:latin typeface="微软雅黑" panose="020B0503020204020204" pitchFamily="34" charset="-122"/>
                <a:ea typeface="微软雅黑" panose="020B0503020204020204" pitchFamily="34" charset="-122"/>
              </a:rPr>
              <a:t> &amp; </a:t>
            </a:r>
            <a:r>
              <a:rPr lang="en-US" altLang="zh-CN" sz="1400" dirty="0" err="1">
                <a:latin typeface="微软雅黑" panose="020B0503020204020204" pitchFamily="34" charset="-122"/>
                <a:ea typeface="微软雅黑" panose="020B0503020204020204" pitchFamily="34" charset="-122"/>
              </a:rPr>
              <a:t>Krecher</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2006.</a:t>
            </a:r>
            <a:endParaRPr lang="zh-CN" altLang="en-US" sz="1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3128527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5634</Words>
  <Application>Microsoft Office PowerPoint</Application>
  <PresentationFormat>宽屏</PresentationFormat>
  <Paragraphs>943</Paragraphs>
  <Slides>42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42</vt:i4>
      </vt:variant>
    </vt:vector>
  </HeadingPairs>
  <TitlesOfParts>
    <vt:vector size="53" baseType="lpstr">
      <vt:lpstr>Arial Unicode MS</vt:lpstr>
      <vt:lpstr>宋体</vt:lpstr>
      <vt:lpstr>微软雅黑</vt:lpstr>
      <vt:lpstr>Aparajita</vt:lpstr>
      <vt:lpstr>Arial</vt:lpstr>
      <vt:lpstr>Calibri</vt:lpstr>
      <vt:lpstr>Calibri Light</vt:lpstr>
      <vt:lpstr>Open Sans</vt:lpstr>
      <vt:lpstr>Times New Roman</vt:lpstr>
      <vt:lpstr>Wingdings</vt:lpstr>
      <vt:lpstr>Office 主题</vt:lpstr>
      <vt:lpstr>第十三章 主题公园的规划管理与配套建设</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主题公园的规划管理与配套建设</dc:title>
  <dc:creator>Xie zhi yi</dc:creator>
  <cp:lastModifiedBy>Administrator</cp:lastModifiedBy>
  <cp:revision>31</cp:revision>
  <dcterms:created xsi:type="dcterms:W3CDTF">2018-11-12T15:17:48Z</dcterms:created>
  <dcterms:modified xsi:type="dcterms:W3CDTF">2018-11-14T02:49:41Z</dcterms:modified>
</cp:coreProperties>
</file>