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2.xml" ContentType="application/vnd.openxmlformats-officedocument.theme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vml" ContentType="application/vnd.openxmlformats-officedocument.vmlDrawing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60" r:id="rId2"/>
    <p:sldId id="268" r:id="rId3"/>
    <p:sldId id="360" r:id="rId4"/>
    <p:sldId id="361" r:id="rId5"/>
    <p:sldId id="362" r:id="rId6"/>
    <p:sldId id="363" r:id="rId7"/>
    <p:sldId id="364" r:id="rId8"/>
    <p:sldId id="369" r:id="rId9"/>
    <p:sldId id="370" r:id="rId10"/>
    <p:sldId id="371" r:id="rId11"/>
    <p:sldId id="396" r:id="rId12"/>
    <p:sldId id="372" r:id="rId13"/>
    <p:sldId id="366" r:id="rId14"/>
    <p:sldId id="374" r:id="rId15"/>
    <p:sldId id="367" r:id="rId16"/>
    <p:sldId id="377" r:id="rId17"/>
    <p:sldId id="376" r:id="rId18"/>
    <p:sldId id="368" r:id="rId19"/>
    <p:sldId id="375" r:id="rId20"/>
    <p:sldId id="279" r:id="rId21"/>
    <p:sldId id="280" r:id="rId22"/>
    <p:sldId id="281" r:id="rId23"/>
    <p:sldId id="282" r:id="rId24"/>
    <p:sldId id="283" r:id="rId25"/>
    <p:sldId id="289" r:id="rId26"/>
    <p:sldId id="290" r:id="rId27"/>
    <p:sldId id="291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286" r:id="rId38"/>
    <p:sldId id="287" r:id="rId39"/>
    <p:sldId id="305" r:id="rId40"/>
    <p:sldId id="288" r:id="rId41"/>
    <p:sldId id="303" r:id="rId42"/>
    <p:sldId id="292" r:id="rId43"/>
    <p:sldId id="304" r:id="rId44"/>
    <p:sldId id="293" r:id="rId45"/>
    <p:sldId id="299" r:id="rId46"/>
    <p:sldId id="359" r:id="rId4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57" y="-126"/>
      </p:cViewPr>
      <p:guideLst>
        <p:guide orient="horz" pos="1717"/>
        <p:guide pos="28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3.png"/><Relationship Id="rId5" Type="http://schemas.openxmlformats.org/officeDocument/2006/relationships/tags" Target="../tags/tag39.xml"/><Relationship Id="rId10" Type="http://schemas.openxmlformats.org/officeDocument/2006/relationships/image" Target="../media/image2.png"/><Relationship Id="rId4" Type="http://schemas.openxmlformats.org/officeDocument/2006/relationships/tags" Target="../tags/tag38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3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2.png"/><Relationship Id="rId5" Type="http://schemas.openxmlformats.org/officeDocument/2006/relationships/tags" Target="../tags/tag4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3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2.png"/><Relationship Id="rId5" Type="http://schemas.openxmlformats.org/officeDocument/2006/relationships/tags" Target="../tags/tag5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3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2.png"/><Relationship Id="rId5" Type="http://schemas.openxmlformats.org/officeDocument/2006/relationships/tags" Target="../tags/tag6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4.xml"/><Relationship Id="rId9" Type="http://schemas.openxmlformats.org/officeDocument/2006/relationships/tags" Target="../tags/tag69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2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7.png"/><Relationship Id="rId5" Type="http://schemas.openxmlformats.org/officeDocument/2006/relationships/tags" Target="../tags/tag85.xml"/><Relationship Id="rId10" Type="http://schemas.openxmlformats.org/officeDocument/2006/relationships/image" Target="../media/image6.png"/><Relationship Id="rId4" Type="http://schemas.openxmlformats.org/officeDocument/2006/relationships/tags" Target="../tags/tag84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587" y="0"/>
            <a:ext cx="9090827" cy="51435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2"/>
          <p:cNvSpPr>
            <a:spLocks noGrp="1"/>
          </p:cNvSpPr>
          <p:nvPr>
            <p:ph type="ctrTitle" idx="2" hasCustomPrompt="1"/>
            <p:custDataLst>
              <p:tags r:id="rId2"/>
            </p:custDataLst>
          </p:nvPr>
        </p:nvSpPr>
        <p:spPr>
          <a:xfrm>
            <a:off x="914422" y="1468262"/>
            <a:ext cx="3619024" cy="1384994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4500" b="1" i="0" u="none" strike="noStrike" kern="1200" cap="none" spc="6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Arial" panose="020B0604020202020204" pitchFamily="34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3" name="副标题 3"/>
          <p:cNvSpPr>
            <a:spLocks noGrp="1"/>
          </p:cNvSpPr>
          <p:nvPr>
            <p:ph type="subTitle" idx="3" hasCustomPrompt="1"/>
            <p:custDataLst>
              <p:tags r:id="rId3"/>
            </p:custDataLst>
          </p:nvPr>
        </p:nvSpPr>
        <p:spPr>
          <a:xfrm>
            <a:off x="914422" y="2983331"/>
            <a:ext cx="3619500" cy="484778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lvl1pPr>
            <a:lvl2pPr marL="3429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5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35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0287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2" name="图片 1" descr="图片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03933" y="-4034"/>
            <a:ext cx="540068" cy="54006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381"/>
            <a:ext cx="8139178" cy="40416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587" y="0"/>
            <a:ext cx="9090827" cy="51435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文本占位符 4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71981" y="1847492"/>
            <a:ext cx="3619052" cy="480296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429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5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35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0287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7" name="标题 5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71505" y="2442086"/>
            <a:ext cx="3619529" cy="853916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4950" b="1" i="0" u="none" strike="noStrike" kern="1200" cap="none" spc="7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6" name="图片 5" descr="图片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03933" y="-4034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220950" y="226800"/>
            <a:ext cx="8702097" cy="4689891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 descr="图片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20950" y="226800"/>
            <a:ext cx="540068" cy="540068"/>
          </a:xfrm>
          <a:prstGeom prst="rect">
            <a:avLst/>
          </a:prstGeom>
        </p:spPr>
      </p:pic>
      <p:pic>
        <p:nvPicPr>
          <p:cNvPr id="6" name="图片 5" descr="图片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382983" y="4376633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61200" y="93690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60835" y="162270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8100"/>
            <a:ext cx="3620691" cy="515159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 descr="图片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603933" y="0"/>
            <a:ext cx="540068" cy="540068"/>
          </a:xfrm>
          <a:prstGeom prst="rect">
            <a:avLst/>
          </a:prstGeom>
        </p:spPr>
      </p:pic>
      <p:pic>
        <p:nvPicPr>
          <p:cNvPr id="6" name="图片 5" descr="图片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4603433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37400" y="577800"/>
            <a:ext cx="2970000" cy="661500"/>
          </a:xfrm>
        </p:spPr>
        <p:txBody>
          <a:bodyPr anchor="ctr" anchorCtr="0"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40100" y="132300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3825900" y="577454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8100"/>
            <a:ext cx="9142200" cy="199529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 descr="图片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-8100"/>
            <a:ext cx="540068" cy="540068"/>
          </a:xfrm>
          <a:prstGeom prst="rect">
            <a:avLst/>
          </a:prstGeom>
        </p:spPr>
      </p:pic>
      <p:pic>
        <p:nvPicPr>
          <p:cNvPr id="6" name="图片 5" descr="图片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603933" y="4603433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5859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2447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210600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771900"/>
            <a:ext cx="9142200" cy="13716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 descr="图片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6" name="图片 5" descr="图片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603933" y="4603433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3600" y="502200"/>
            <a:ext cx="8232300" cy="423900"/>
          </a:xfrm>
        </p:spPr>
        <p:txBody>
          <a:bodyPr anchor="ctr" anchorCtr="0"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12609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388530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8100"/>
            <a:ext cx="9142200" cy="6858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 descr="图片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603933" y="4603433"/>
            <a:ext cx="540068" cy="540068"/>
          </a:xfrm>
          <a:prstGeom prst="rect">
            <a:avLst/>
          </a:prstGeom>
        </p:spPr>
      </p:pic>
      <p:pic>
        <p:nvPicPr>
          <p:cNvPr id="6" name="图片 5" descr="图片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4603433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34700" y="178200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34700" y="12474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681800" y="12474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29300" y="361260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4689900" y="360990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719550"/>
            <a:ext cx="9142200" cy="370439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 descr="图片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827046" y="-8101"/>
            <a:ext cx="1315145" cy="1315145"/>
          </a:xfrm>
          <a:prstGeom prst="rect">
            <a:avLst/>
          </a:prstGeom>
        </p:spPr>
      </p:pic>
      <p:pic>
        <p:nvPicPr>
          <p:cNvPr id="6" name="图片 5" descr="图片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3828346"/>
            <a:ext cx="1315145" cy="13151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42100" y="100440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41810" y="28971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7" name="图片 6" descr="图片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03933" y="-4034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381"/>
            <a:ext cx="8139178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1365" y="1358489"/>
            <a:ext cx="1566512" cy="2426513"/>
          </a:xfrm>
          <a:prstGeom prst="rect">
            <a:avLst/>
          </a:prstGeom>
        </p:spPr>
      </p:pic>
      <p:pic>
        <p:nvPicPr>
          <p:cNvPr id="2" name="图片 1" descr="图片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603933" y="4603433"/>
            <a:ext cx="540068" cy="540068"/>
          </a:xfrm>
          <a:prstGeom prst="rect">
            <a:avLst/>
          </a:prstGeom>
        </p:spPr>
      </p:pic>
      <p:pic>
        <p:nvPicPr>
          <p:cNvPr id="7" name="图片 6" descr="图片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03933" y="0"/>
            <a:ext cx="540068" cy="54006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3" hasCustomPrompt="1"/>
            <p:custDataLst>
              <p:tags r:id="rId4"/>
            </p:custDataLst>
          </p:nvPr>
        </p:nvSpPr>
        <p:spPr>
          <a:xfrm>
            <a:off x="3390927" y="2232449"/>
            <a:ext cx="5143024" cy="619001"/>
          </a:xfrm>
        </p:spPr>
        <p:txBody>
          <a:bodyPr vert="horz" wrap="square" lIns="0" tIns="0" rIns="0" bIns="0" rtlCol="0">
            <a:normAutofit lnSpcReduction="10000"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35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429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5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35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0287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9" name="标题 3"/>
          <p:cNvSpPr>
            <a:spLocks noGrp="1"/>
          </p:cNvSpPr>
          <p:nvPr>
            <p:ph type="ctrTitle" idx="2" hasCustomPrompt="1"/>
            <p:custDataLst>
              <p:tags r:id="rId5"/>
            </p:custDataLst>
          </p:nvPr>
        </p:nvSpPr>
        <p:spPr>
          <a:xfrm>
            <a:off x="3390927" y="1500452"/>
            <a:ext cx="5143500" cy="634365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4125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8" name="图片 7" descr="图片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03933" y="-4034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381"/>
            <a:ext cx="3962432" cy="4041680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10" name="图片 9" descr="图片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03933" y="-4034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381"/>
            <a:ext cx="3962432" cy="285752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4894"/>
            <a:ext cx="39624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381"/>
            <a:ext cx="3962432" cy="285752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4894"/>
            <a:ext cx="3962432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73282" y="925830"/>
            <a:ext cx="2125151" cy="3291840"/>
          </a:xfrm>
          <a:prstGeom prst="rect">
            <a:avLst/>
          </a:prstGeom>
        </p:spPr>
      </p:pic>
      <p:pic>
        <p:nvPicPr>
          <p:cNvPr id="6" name="图片 5" descr="图片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03933" y="0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8" name="图片 7" descr="图片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03933" y="-4034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42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1">
              <a:rPr lang="zh-CN" altLang="en-US" smtClean="0"/>
              <a:pPr/>
              <a:t>2022/2/19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7" name="图片 6" descr="图片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03933" y="-4034"/>
            <a:ext cx="540068" cy="54006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381"/>
            <a:ext cx="713238" cy="4041680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37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04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5" Type="http://schemas.openxmlformats.org/officeDocument/2006/relationships/image" Target="../media/image47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117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1860232" y="2808288"/>
            <a:ext cx="4326256" cy="720090"/>
          </a:xfrm>
        </p:spPr>
        <p:txBody>
          <a:bodyPr>
            <a:noAutofit/>
          </a:bodyPr>
          <a:lstStyle/>
          <a:p>
            <a:pPr algn="l"/>
            <a:r>
              <a:rPr sz="280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第一节</a:t>
            </a:r>
            <a:r>
              <a:rPr lang="en-US" altLang="zh-CN" sz="280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sz="280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投影</a:t>
            </a:r>
            <a:r>
              <a:rPr lang="zh-CN" altLang="en-US" sz="280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的</a:t>
            </a:r>
            <a:r>
              <a:rPr sz="280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基本知识</a:t>
            </a:r>
            <a:endParaRPr lang="zh-CN" altLang="en-US" sz="2800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860406" y="3667126"/>
            <a:ext cx="62691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032701" y="1147954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施</a:t>
            </a:r>
            <a:r>
              <a:rPr lang="en-US" altLang="zh-CN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工</a:t>
            </a:r>
            <a:r>
              <a:rPr lang="en-US" altLang="zh-CN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图</a:t>
            </a:r>
            <a:r>
              <a:rPr lang="en-US" altLang="zh-CN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识</a:t>
            </a:r>
            <a:r>
              <a:rPr lang="en-US" altLang="zh-CN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读</a:t>
            </a:r>
            <a:endParaRPr lang="zh-CN" altLang="en-US" sz="360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7577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 28"/>
          <p:cNvSpPr/>
          <p:nvPr/>
        </p:nvSpPr>
        <p:spPr>
          <a:xfrm>
            <a:off x="503248" y="8572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 descr="7b0a202020202262756c6c6574223a20227b5c2263617465676f727949645c223a31303031322c5c2274656d706c61746549645c223a32303233313330367d220a7d0a"/>
          <p:cNvSpPr>
            <a:spLocks noChangeArrowheads="1"/>
          </p:cNvSpPr>
          <p:nvPr/>
        </p:nvSpPr>
        <p:spPr bwMode="auto">
          <a:xfrm>
            <a:off x="223453" y="824384"/>
            <a:ext cx="8619890" cy="222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根据投射线与投影面夹角的不同，平行投影法又分为两种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en-US" altLang="zh-CN" sz="24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Blip>
                <a:blip r:embed="rId3"/>
              </a:buBlip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平行斜投影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投射线倾斜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于投影面，所得到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的平行投影称平行为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斜投影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24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Blip>
                <a:blip r:embed="rId3"/>
              </a:buBlip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平行正投影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投射线垂直于投影面，所得到的投影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称为平行正投影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，该方法是工程上最常用的一种投影方法。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3250" y="136344"/>
            <a:ext cx="2344726" cy="44216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900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3249" y="159546"/>
            <a:ext cx="21805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）平行投影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39" name="Picture 3" descr="1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350" b="9435"/>
          <a:stretch>
            <a:fillRect/>
          </a:stretch>
        </p:blipFill>
        <p:spPr bwMode="auto">
          <a:xfrm>
            <a:off x="835152" y="3225451"/>
            <a:ext cx="3591214" cy="170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 descr="1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24" b="8340"/>
          <a:stretch>
            <a:fillRect/>
          </a:stretch>
        </p:blipFill>
        <p:spPr bwMode="auto">
          <a:xfrm>
            <a:off x="4700368" y="3235804"/>
            <a:ext cx="3608480" cy="176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/>
          <p:cNvSpPr>
            <a:spLocks noChangeArrowheads="1"/>
          </p:cNvSpPr>
          <p:nvPr/>
        </p:nvSpPr>
        <p:spPr bwMode="gray">
          <a:xfrm>
            <a:off x="542925" y="155973"/>
            <a:ext cx="3671888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kumimoji="1" lang="ko-KR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kumimoji="1" lang="ko-KR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投影的</a:t>
            </a:r>
            <a:r>
              <a:rPr kumimoji="1" lang="zh-CN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分类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622551" y="663178"/>
            <a:ext cx="35274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续 </a:t>
            </a:r>
            <a:r>
              <a:rPr lang="zh-CN" altLang="en-US" sz="2600" b="1" dirty="0" smtClean="0">
                <a:solidFill>
                  <a:srgbClr val="0033CC"/>
                </a:solidFill>
                <a:latin typeface="宋体" charset="-122"/>
              </a:rPr>
              <a:t>表</a:t>
            </a:r>
            <a:r>
              <a:rPr lang="en-US" altLang="zh-CN" sz="2600" b="1" dirty="0" smtClean="0">
                <a:solidFill>
                  <a:srgbClr val="0033CC"/>
                </a:solidFill>
                <a:latin typeface="宋体" charset="-122"/>
              </a:rPr>
              <a:t>1-1 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投影的分类</a:t>
            </a:r>
          </a:p>
        </p:txBody>
      </p:sp>
      <p:pic>
        <p:nvPicPr>
          <p:cNvPr id="16391" name="Picture 7" descr="Image00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1247776"/>
            <a:ext cx="8926292" cy="353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 28"/>
          <p:cNvSpPr/>
          <p:nvPr/>
        </p:nvSpPr>
        <p:spPr>
          <a:xfrm>
            <a:off x="498486" y="1215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209165" y="738659"/>
            <a:ext cx="8619890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实际上，中心投影法和平行投影法的主要区别在于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投影线是否交于一点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498475" y="172085"/>
            <a:ext cx="4732655" cy="39433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900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grpSp>
        <p:nvGrpSpPr>
          <p:cNvPr id="6" name="组合 38"/>
          <p:cNvGrpSpPr/>
          <p:nvPr/>
        </p:nvGrpSpPr>
        <p:grpSpPr>
          <a:xfrm>
            <a:off x="399548" y="1600200"/>
            <a:ext cx="8229600" cy="2915379"/>
            <a:chOff x="468313" y="1560732"/>
            <a:chExt cx="8229600" cy="3887171"/>
          </a:xfrm>
        </p:grpSpPr>
        <p:sp>
          <p:nvSpPr>
            <p:cNvPr id="40" name="AutoShape 2"/>
            <p:cNvSpPr>
              <a:spLocks noChangeArrowheads="1"/>
            </p:cNvSpPr>
            <p:nvPr/>
          </p:nvSpPr>
          <p:spPr bwMode="auto">
            <a:xfrm rot="20700000" flipH="1">
              <a:off x="468313" y="3279775"/>
              <a:ext cx="2343150" cy="1076325"/>
            </a:xfrm>
            <a:prstGeom prst="parallelogram">
              <a:avLst>
                <a:gd name="adj" fmla="val 54425"/>
              </a:avLst>
            </a:prstGeom>
            <a:solidFill>
              <a:srgbClr val="FF9900">
                <a:alpha val="12999"/>
              </a:srgbClr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1" name="Line 3"/>
            <p:cNvSpPr>
              <a:spLocks noChangeShapeType="1"/>
            </p:cNvSpPr>
            <p:nvPr/>
          </p:nvSpPr>
          <p:spPr bwMode="auto">
            <a:xfrm rot="60000" flipV="1">
              <a:off x="1217613" y="4005263"/>
              <a:ext cx="1670050" cy="4905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2" name="AutoShape 4"/>
            <p:cNvSpPr>
              <a:spLocks noChangeArrowheads="1"/>
            </p:cNvSpPr>
            <p:nvPr/>
          </p:nvSpPr>
          <p:spPr bwMode="auto">
            <a:xfrm rot="20700000" flipH="1">
              <a:off x="939800" y="3482975"/>
              <a:ext cx="1406525" cy="592138"/>
            </a:xfrm>
            <a:prstGeom prst="parallelogram">
              <a:avLst>
                <a:gd name="adj" fmla="val 59383"/>
              </a:avLst>
            </a:prstGeom>
            <a:solidFill>
              <a:srgbClr val="F5430B">
                <a:alpha val="43999"/>
              </a:srgbClr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3" name="Line 5"/>
            <p:cNvSpPr>
              <a:spLocks noChangeShapeType="1"/>
            </p:cNvSpPr>
            <p:nvPr/>
          </p:nvSpPr>
          <p:spPr bwMode="auto">
            <a:xfrm flipV="1">
              <a:off x="893763" y="2044700"/>
              <a:ext cx="755650" cy="162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1376363" y="2038350"/>
              <a:ext cx="266700" cy="2120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 flipH="1" flipV="1">
              <a:off x="1636713" y="2038350"/>
              <a:ext cx="749300" cy="1847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H="1" flipV="1">
              <a:off x="1636713" y="2044700"/>
              <a:ext cx="260350" cy="135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7" name="AutoShape 9"/>
            <p:cNvSpPr>
              <a:spLocks noChangeArrowheads="1"/>
            </p:cNvSpPr>
            <p:nvPr/>
          </p:nvSpPr>
          <p:spPr bwMode="auto">
            <a:xfrm rot="20700000" flipH="1">
              <a:off x="1260475" y="2855913"/>
              <a:ext cx="765175" cy="295275"/>
            </a:xfrm>
            <a:prstGeom prst="parallelogram">
              <a:avLst>
                <a:gd name="adj" fmla="val 64785"/>
              </a:avLst>
            </a:prstGeom>
            <a:solidFill>
              <a:srgbClr val="F5430B">
                <a:alpha val="43999"/>
              </a:srgbClr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8" name="未知"/>
            <p:cNvSpPr/>
            <p:nvPr/>
          </p:nvSpPr>
          <p:spPr bwMode="auto">
            <a:xfrm>
              <a:off x="1620838" y="2047875"/>
              <a:ext cx="42862" cy="42863"/>
            </a:xfrm>
            <a:custGeom>
              <a:avLst/>
              <a:gdLst>
                <a:gd name="T0" fmla="*/ 260 w 260"/>
                <a:gd name="T1" fmla="*/ 129 h 260"/>
                <a:gd name="T2" fmla="*/ 222 w 260"/>
                <a:gd name="T3" fmla="*/ 38 h 260"/>
                <a:gd name="T4" fmla="*/ 130 w 260"/>
                <a:gd name="T5" fmla="*/ 0 h 260"/>
                <a:gd name="T6" fmla="*/ 38 w 260"/>
                <a:gd name="T7" fmla="*/ 38 h 260"/>
                <a:gd name="T8" fmla="*/ 0 w 260"/>
                <a:gd name="T9" fmla="*/ 129 h 260"/>
                <a:gd name="T10" fmla="*/ 38 w 260"/>
                <a:gd name="T11" fmla="*/ 222 h 260"/>
                <a:gd name="T12" fmla="*/ 130 w 260"/>
                <a:gd name="T13" fmla="*/ 260 h 260"/>
                <a:gd name="T14" fmla="*/ 222 w 260"/>
                <a:gd name="T15" fmla="*/ 222 h 260"/>
                <a:gd name="T16" fmla="*/ 260 w 260"/>
                <a:gd name="T17" fmla="*/ 12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60">
                  <a:moveTo>
                    <a:pt x="260" y="129"/>
                  </a:moveTo>
                  <a:lnTo>
                    <a:pt x="222" y="38"/>
                  </a:lnTo>
                  <a:lnTo>
                    <a:pt x="130" y="0"/>
                  </a:lnTo>
                  <a:lnTo>
                    <a:pt x="38" y="38"/>
                  </a:lnTo>
                  <a:lnTo>
                    <a:pt x="0" y="129"/>
                  </a:lnTo>
                  <a:lnTo>
                    <a:pt x="38" y="222"/>
                  </a:lnTo>
                  <a:lnTo>
                    <a:pt x="130" y="260"/>
                  </a:lnTo>
                  <a:lnTo>
                    <a:pt x="222" y="222"/>
                  </a:lnTo>
                  <a:lnTo>
                    <a:pt x="260" y="129"/>
                  </a:lnTo>
                </a:path>
              </a:pathLst>
            </a:custGeom>
            <a:solidFill>
              <a:srgbClr val="F5430B"/>
            </a:solidFill>
            <a:ln w="28575" cmpd="sng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AutoShape 11"/>
            <p:cNvSpPr>
              <a:spLocks noChangeArrowheads="1"/>
            </p:cNvSpPr>
            <p:nvPr/>
          </p:nvSpPr>
          <p:spPr bwMode="auto">
            <a:xfrm rot="20700000" flipH="1">
              <a:off x="3322638" y="3255963"/>
              <a:ext cx="2343150" cy="1076325"/>
            </a:xfrm>
            <a:prstGeom prst="parallelogram">
              <a:avLst>
                <a:gd name="adj" fmla="val 54425"/>
              </a:avLst>
            </a:prstGeom>
            <a:solidFill>
              <a:srgbClr val="FF9900">
                <a:alpha val="12999"/>
              </a:srgbClr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0" name="Line 12"/>
            <p:cNvSpPr>
              <a:spLocks noChangeShapeType="1"/>
            </p:cNvSpPr>
            <p:nvPr/>
          </p:nvSpPr>
          <p:spPr bwMode="auto">
            <a:xfrm rot="60000" flipV="1">
              <a:off x="4071938" y="3981450"/>
              <a:ext cx="1670050" cy="490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" name="AutoShape 13"/>
            <p:cNvSpPr>
              <a:spLocks noChangeArrowheads="1"/>
            </p:cNvSpPr>
            <p:nvPr/>
          </p:nvSpPr>
          <p:spPr bwMode="auto">
            <a:xfrm rot="20700000" flipH="1">
              <a:off x="3960813" y="3524250"/>
              <a:ext cx="1182687" cy="493713"/>
            </a:xfrm>
            <a:prstGeom prst="parallelogram">
              <a:avLst>
                <a:gd name="adj" fmla="val 59887"/>
              </a:avLst>
            </a:prstGeom>
            <a:solidFill>
              <a:srgbClr val="F5430B">
                <a:alpha val="43999"/>
              </a:srgbClr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2" name="AutoShape 14"/>
            <p:cNvSpPr>
              <a:spLocks noChangeArrowheads="1"/>
            </p:cNvSpPr>
            <p:nvPr/>
          </p:nvSpPr>
          <p:spPr bwMode="auto">
            <a:xfrm rot="20700000" flipH="1">
              <a:off x="3975100" y="2536825"/>
              <a:ext cx="1169988" cy="495300"/>
            </a:xfrm>
            <a:prstGeom prst="parallelogram">
              <a:avLst>
                <a:gd name="adj" fmla="val 59055"/>
              </a:avLst>
            </a:prstGeom>
            <a:solidFill>
              <a:srgbClr val="F5430B">
                <a:alpha val="43999"/>
              </a:srgbClr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3" name="AutoShape 15"/>
            <p:cNvSpPr>
              <a:spLocks noChangeArrowheads="1"/>
            </p:cNvSpPr>
            <p:nvPr/>
          </p:nvSpPr>
          <p:spPr bwMode="auto">
            <a:xfrm rot="20700000" flipH="1">
              <a:off x="6165850" y="3255963"/>
              <a:ext cx="2343150" cy="1076325"/>
            </a:xfrm>
            <a:prstGeom prst="parallelogram">
              <a:avLst>
                <a:gd name="adj" fmla="val 54425"/>
              </a:avLst>
            </a:prstGeom>
            <a:solidFill>
              <a:srgbClr val="FF9900">
                <a:alpha val="12999"/>
              </a:srgbClr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/>
          </p:nvSpPr>
          <p:spPr bwMode="auto">
            <a:xfrm rot="60000" flipV="1">
              <a:off x="6915150" y="3981450"/>
              <a:ext cx="1670050" cy="490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5" name="AutoShape 17"/>
            <p:cNvSpPr>
              <a:spLocks noChangeArrowheads="1"/>
            </p:cNvSpPr>
            <p:nvPr/>
          </p:nvSpPr>
          <p:spPr bwMode="auto">
            <a:xfrm rot="20700000" flipH="1">
              <a:off x="6804025" y="3524250"/>
              <a:ext cx="1182688" cy="493713"/>
            </a:xfrm>
            <a:prstGeom prst="parallelogram">
              <a:avLst>
                <a:gd name="adj" fmla="val 59887"/>
              </a:avLst>
            </a:prstGeom>
            <a:solidFill>
              <a:srgbClr val="F5430B">
                <a:alpha val="43999"/>
              </a:srgbClr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V="1">
              <a:off x="5183188" y="2352675"/>
              <a:ext cx="0" cy="150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3922713" y="2190750"/>
              <a:ext cx="0" cy="148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8" name="Line 20"/>
            <p:cNvSpPr>
              <a:spLocks noChangeShapeType="1"/>
            </p:cNvSpPr>
            <p:nvPr/>
          </p:nvSpPr>
          <p:spPr bwMode="auto">
            <a:xfrm flipV="1">
              <a:off x="4329113" y="2533650"/>
              <a:ext cx="19050" cy="1546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9" name="Line 21"/>
            <p:cNvSpPr>
              <a:spLocks noChangeShapeType="1"/>
            </p:cNvSpPr>
            <p:nvPr/>
          </p:nvSpPr>
          <p:spPr bwMode="auto">
            <a:xfrm flipH="1" flipV="1">
              <a:off x="4773613" y="1981200"/>
              <a:ext cx="3175" cy="1482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0" name="Line 22"/>
            <p:cNvSpPr>
              <a:spLocks noChangeShapeType="1"/>
            </p:cNvSpPr>
            <p:nvPr/>
          </p:nvSpPr>
          <p:spPr bwMode="auto">
            <a:xfrm flipV="1">
              <a:off x="7173913" y="2733675"/>
              <a:ext cx="679450" cy="135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1" name="Line 23"/>
            <p:cNvSpPr>
              <a:spLocks noChangeShapeType="1"/>
            </p:cNvSpPr>
            <p:nvPr/>
          </p:nvSpPr>
          <p:spPr bwMode="auto">
            <a:xfrm flipV="1">
              <a:off x="7605713" y="2092325"/>
              <a:ext cx="692150" cy="136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2" name="AutoShape 24"/>
            <p:cNvSpPr>
              <a:spLocks noChangeArrowheads="1"/>
            </p:cNvSpPr>
            <p:nvPr/>
          </p:nvSpPr>
          <p:spPr bwMode="auto">
            <a:xfrm rot="20700000" flipH="1">
              <a:off x="7308850" y="2533650"/>
              <a:ext cx="1182688" cy="493713"/>
            </a:xfrm>
            <a:prstGeom prst="parallelogram">
              <a:avLst>
                <a:gd name="adj" fmla="val 59887"/>
              </a:avLst>
            </a:prstGeom>
            <a:solidFill>
              <a:srgbClr val="F5430B">
                <a:alpha val="43999"/>
              </a:srgbClr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3" name="Line 25"/>
            <p:cNvSpPr>
              <a:spLocks noChangeShapeType="1"/>
            </p:cNvSpPr>
            <p:nvPr/>
          </p:nvSpPr>
          <p:spPr bwMode="auto">
            <a:xfrm flipV="1">
              <a:off x="6767513" y="2317750"/>
              <a:ext cx="679450" cy="137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4" name="Line 26"/>
            <p:cNvSpPr>
              <a:spLocks noChangeShapeType="1"/>
            </p:cNvSpPr>
            <p:nvPr/>
          </p:nvSpPr>
          <p:spPr bwMode="auto">
            <a:xfrm flipV="1">
              <a:off x="8024813" y="2533650"/>
              <a:ext cx="673100" cy="132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 rot="3840000" flipV="1">
              <a:off x="198438" y="3863975"/>
              <a:ext cx="1162050" cy="374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6" name="Line 28"/>
            <p:cNvSpPr>
              <a:spLocks noChangeShapeType="1"/>
            </p:cNvSpPr>
            <p:nvPr/>
          </p:nvSpPr>
          <p:spPr bwMode="auto">
            <a:xfrm rot="3840000" flipV="1">
              <a:off x="3055937" y="3832226"/>
              <a:ext cx="1177925" cy="387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 rot="3840000" flipV="1">
              <a:off x="5913438" y="3825875"/>
              <a:ext cx="1162050" cy="374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8" name="Text Box 30"/>
            <p:cNvSpPr txBox="1">
              <a:spLocks noChangeArrowheads="1"/>
            </p:cNvSpPr>
            <p:nvPr/>
          </p:nvSpPr>
          <p:spPr bwMode="auto">
            <a:xfrm>
              <a:off x="512763" y="4832350"/>
              <a:ext cx="28829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zh-CN" altLang="en-US" sz="2400" b="1">
                  <a:solidFill>
                    <a:srgbClr val="FF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投影线交于一点</a:t>
              </a:r>
            </a:p>
          </p:txBody>
        </p:sp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4341813" y="4822824"/>
              <a:ext cx="282892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zh-CN" altLang="en-US" sz="2400" b="1">
                  <a:solidFill>
                    <a:srgbClr val="FF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投影线相互平行</a:t>
              </a:r>
            </a:p>
          </p:txBody>
        </p:sp>
        <p:grpSp>
          <p:nvGrpSpPr>
            <p:cNvPr id="7" name="Group 32"/>
            <p:cNvGrpSpPr/>
            <p:nvPr/>
          </p:nvGrpSpPr>
          <p:grpSpPr bwMode="auto">
            <a:xfrm>
              <a:off x="3549650" y="3181350"/>
              <a:ext cx="404813" cy="782638"/>
              <a:chOff x="0" y="0"/>
              <a:chExt cx="327" cy="749"/>
            </a:xfrm>
          </p:grpSpPr>
          <p:sp>
            <p:nvSpPr>
              <p:cNvPr id="85" name="Line 33"/>
              <p:cNvSpPr>
                <a:spLocks noChangeShapeType="1"/>
              </p:cNvSpPr>
              <p:nvPr/>
            </p:nvSpPr>
            <p:spPr bwMode="auto">
              <a:xfrm>
                <a:off x="197" y="312"/>
                <a:ext cx="1" cy="279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Line 34"/>
              <p:cNvSpPr>
                <a:spLocks noChangeShapeType="1"/>
              </p:cNvSpPr>
              <p:nvPr/>
            </p:nvSpPr>
            <p:spPr bwMode="auto">
              <a:xfrm flipH="1">
                <a:off x="0" y="591"/>
                <a:ext cx="197" cy="58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Line 35"/>
              <p:cNvSpPr>
                <a:spLocks noChangeShapeType="1"/>
              </p:cNvSpPr>
              <p:nvPr/>
            </p:nvSpPr>
            <p:spPr bwMode="auto">
              <a:xfrm>
                <a:off x="197" y="530"/>
                <a:ext cx="33" cy="39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Line 36"/>
              <p:cNvSpPr>
                <a:spLocks noChangeShapeType="1"/>
              </p:cNvSpPr>
              <p:nvPr/>
            </p:nvSpPr>
            <p:spPr bwMode="auto">
              <a:xfrm flipV="1">
                <a:off x="230" y="569"/>
                <a:ext cx="1" cy="61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Line 37"/>
              <p:cNvSpPr>
                <a:spLocks noChangeShapeType="1"/>
              </p:cNvSpPr>
              <p:nvPr/>
            </p:nvSpPr>
            <p:spPr bwMode="auto">
              <a:xfrm>
                <a:off x="197" y="591"/>
                <a:ext cx="130" cy="158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Line 38"/>
              <p:cNvSpPr>
                <a:spLocks noChangeShapeType="1"/>
              </p:cNvSpPr>
              <p:nvPr/>
            </p:nvSpPr>
            <p:spPr bwMode="auto">
              <a:xfrm flipH="1">
                <a:off x="147" y="530"/>
                <a:ext cx="50" cy="15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Line 39"/>
              <p:cNvSpPr>
                <a:spLocks noChangeShapeType="1"/>
              </p:cNvSpPr>
              <p:nvPr/>
            </p:nvSpPr>
            <p:spPr bwMode="auto">
              <a:xfrm flipV="1">
                <a:off x="147" y="545"/>
                <a:ext cx="1" cy="61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Line 40"/>
              <p:cNvSpPr>
                <a:spLocks noChangeShapeType="1"/>
              </p:cNvSpPr>
              <p:nvPr/>
            </p:nvSpPr>
            <p:spPr bwMode="auto">
              <a:xfrm>
                <a:off x="197" y="0"/>
                <a:ext cx="1" cy="170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" name="未知"/>
              <p:cNvSpPr/>
              <p:nvPr/>
            </p:nvSpPr>
            <p:spPr bwMode="auto">
              <a:xfrm>
                <a:off x="174" y="170"/>
                <a:ext cx="46" cy="142"/>
              </a:xfrm>
              <a:custGeom>
                <a:avLst/>
                <a:gdLst>
                  <a:gd name="T0" fmla="*/ 0 w 275"/>
                  <a:gd name="T1" fmla="*/ 0 h 849"/>
                  <a:gd name="T2" fmla="*/ 275 w 275"/>
                  <a:gd name="T3" fmla="*/ 0 h 849"/>
                  <a:gd name="T4" fmla="*/ 137 w 275"/>
                  <a:gd name="T5" fmla="*/ 849 h 849"/>
                  <a:gd name="T6" fmla="*/ 0 w 275"/>
                  <a:gd name="T7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5" h="849">
                    <a:moveTo>
                      <a:pt x="0" y="0"/>
                    </a:moveTo>
                    <a:lnTo>
                      <a:pt x="275" y="0"/>
                    </a:lnTo>
                    <a:lnTo>
                      <a:pt x="137" y="8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 w="22225" cmpd="sng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未知"/>
              <p:cNvSpPr/>
              <p:nvPr/>
            </p:nvSpPr>
            <p:spPr bwMode="auto">
              <a:xfrm>
                <a:off x="174" y="170"/>
                <a:ext cx="46" cy="142"/>
              </a:xfrm>
              <a:custGeom>
                <a:avLst/>
                <a:gdLst>
                  <a:gd name="T0" fmla="*/ 0 w 275"/>
                  <a:gd name="T1" fmla="*/ 0 h 849"/>
                  <a:gd name="T2" fmla="*/ 275 w 275"/>
                  <a:gd name="T3" fmla="*/ 0 h 849"/>
                  <a:gd name="T4" fmla="*/ 137 w 275"/>
                  <a:gd name="T5" fmla="*/ 849 h 849"/>
                  <a:gd name="T6" fmla="*/ 0 w 275"/>
                  <a:gd name="T7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5" h="849">
                    <a:moveTo>
                      <a:pt x="0" y="0"/>
                    </a:moveTo>
                    <a:lnTo>
                      <a:pt x="275" y="0"/>
                    </a:lnTo>
                    <a:lnTo>
                      <a:pt x="137" y="849"/>
                    </a:lnTo>
                    <a:lnTo>
                      <a:pt x="0" y="0"/>
                    </a:lnTo>
                  </a:path>
                </a:pathLst>
              </a:custGeom>
              <a:noFill/>
              <a:ln w="22225" cmpd="sng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" name="Group 43"/>
            <p:cNvGrpSpPr/>
            <p:nvPr/>
          </p:nvGrpSpPr>
          <p:grpSpPr bwMode="auto">
            <a:xfrm>
              <a:off x="6327775" y="3067050"/>
              <a:ext cx="331788" cy="666750"/>
              <a:chOff x="0" y="0"/>
              <a:chExt cx="273" cy="604"/>
            </a:xfrm>
          </p:grpSpPr>
          <p:sp>
            <p:nvSpPr>
              <p:cNvPr id="79" name="Line 44"/>
              <p:cNvSpPr>
                <a:spLocks noChangeShapeType="1"/>
              </p:cNvSpPr>
              <p:nvPr/>
            </p:nvSpPr>
            <p:spPr bwMode="auto">
              <a:xfrm flipV="1">
                <a:off x="0" y="525"/>
                <a:ext cx="273" cy="79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" name="未知"/>
              <p:cNvSpPr/>
              <p:nvPr/>
            </p:nvSpPr>
            <p:spPr bwMode="auto">
              <a:xfrm>
                <a:off x="38" y="506"/>
                <a:ext cx="61" cy="69"/>
              </a:xfrm>
              <a:custGeom>
                <a:avLst/>
                <a:gdLst>
                  <a:gd name="T0" fmla="*/ 366 w 366"/>
                  <a:gd name="T1" fmla="*/ 419 h 419"/>
                  <a:gd name="T2" fmla="*/ 230 w 366"/>
                  <a:gd name="T3" fmla="*/ 166 h 419"/>
                  <a:gd name="T4" fmla="*/ 0 w 366"/>
                  <a:gd name="T5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6" h="419">
                    <a:moveTo>
                      <a:pt x="366" y="419"/>
                    </a:moveTo>
                    <a:lnTo>
                      <a:pt x="230" y="166"/>
                    </a:lnTo>
                    <a:lnTo>
                      <a:pt x="0" y="0"/>
                    </a:lnTo>
                  </a:path>
                </a:pathLst>
              </a:custGeom>
              <a:noFill/>
              <a:ln w="22225" cmpd="sng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Line 46"/>
              <p:cNvSpPr>
                <a:spLocks noChangeShapeType="1"/>
              </p:cNvSpPr>
              <p:nvPr/>
            </p:nvSpPr>
            <p:spPr bwMode="auto">
              <a:xfrm flipH="1">
                <a:off x="151" y="0"/>
                <a:ext cx="84" cy="215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未知"/>
              <p:cNvSpPr/>
              <p:nvPr/>
            </p:nvSpPr>
            <p:spPr bwMode="auto">
              <a:xfrm>
                <a:off x="100" y="207"/>
                <a:ext cx="73" cy="140"/>
              </a:xfrm>
              <a:custGeom>
                <a:avLst/>
                <a:gdLst>
                  <a:gd name="T0" fmla="*/ 179 w 434"/>
                  <a:gd name="T1" fmla="*/ 0 h 842"/>
                  <a:gd name="T2" fmla="*/ 434 w 434"/>
                  <a:gd name="T3" fmla="*/ 106 h 842"/>
                  <a:gd name="T4" fmla="*/ 0 w 434"/>
                  <a:gd name="T5" fmla="*/ 842 h 842"/>
                  <a:gd name="T6" fmla="*/ 179 w 434"/>
                  <a:gd name="T7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4" h="842">
                    <a:moveTo>
                      <a:pt x="179" y="0"/>
                    </a:moveTo>
                    <a:lnTo>
                      <a:pt x="434" y="106"/>
                    </a:lnTo>
                    <a:lnTo>
                      <a:pt x="0" y="84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FF00FF"/>
              </a:solidFill>
              <a:ln w="22225" cmpd="sng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未知"/>
              <p:cNvSpPr/>
              <p:nvPr/>
            </p:nvSpPr>
            <p:spPr bwMode="auto">
              <a:xfrm>
                <a:off x="100" y="207"/>
                <a:ext cx="73" cy="140"/>
              </a:xfrm>
              <a:custGeom>
                <a:avLst/>
                <a:gdLst>
                  <a:gd name="T0" fmla="*/ 179 w 434"/>
                  <a:gd name="T1" fmla="*/ 0 h 842"/>
                  <a:gd name="T2" fmla="*/ 434 w 434"/>
                  <a:gd name="T3" fmla="*/ 106 h 842"/>
                  <a:gd name="T4" fmla="*/ 0 w 434"/>
                  <a:gd name="T5" fmla="*/ 842 h 842"/>
                  <a:gd name="T6" fmla="*/ 179 w 434"/>
                  <a:gd name="T7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4" h="842">
                    <a:moveTo>
                      <a:pt x="179" y="0"/>
                    </a:moveTo>
                    <a:lnTo>
                      <a:pt x="434" y="106"/>
                    </a:lnTo>
                    <a:lnTo>
                      <a:pt x="0" y="842"/>
                    </a:lnTo>
                    <a:lnTo>
                      <a:pt x="179" y="0"/>
                    </a:lnTo>
                  </a:path>
                </a:pathLst>
              </a:custGeom>
              <a:noFill/>
              <a:ln w="22225" cmpd="sng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H="1">
                <a:off x="0" y="347"/>
                <a:ext cx="100" cy="257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2" name="Text Box 50"/>
            <p:cNvSpPr txBox="1">
              <a:spLocks noChangeArrowheads="1"/>
            </p:cNvSpPr>
            <p:nvPr/>
          </p:nvSpPr>
          <p:spPr bwMode="auto">
            <a:xfrm>
              <a:off x="949325" y="4548187"/>
              <a:ext cx="147637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latin typeface="Times New Roman" panose="02020603050405020304" pitchFamily="18" charset="0"/>
                  <a:ea typeface="仿宋_GB2312" pitchFamily="49" charset="-122"/>
                </a:rPr>
                <a:t>中心投影法</a:t>
              </a:r>
            </a:p>
          </p:txBody>
        </p:sp>
        <p:sp>
          <p:nvSpPr>
            <p:cNvPr id="73" name="Text Box 51"/>
            <p:cNvSpPr txBox="1">
              <a:spLocks noChangeArrowheads="1"/>
            </p:cNvSpPr>
            <p:nvPr/>
          </p:nvSpPr>
          <p:spPr bwMode="auto">
            <a:xfrm>
              <a:off x="5081588" y="4502150"/>
              <a:ext cx="147478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latin typeface="Times New Roman" panose="02020603050405020304" pitchFamily="18" charset="0"/>
                  <a:ea typeface="仿宋_GB2312" pitchFamily="49" charset="-122"/>
                </a:rPr>
                <a:t>平行投影法</a:t>
              </a:r>
            </a:p>
          </p:txBody>
        </p:sp>
        <p:sp>
          <p:nvSpPr>
            <p:cNvPr id="74" name="AutoShape 52"/>
            <p:cNvSpPr>
              <a:spLocks noChangeArrowheads="1"/>
            </p:cNvSpPr>
            <p:nvPr/>
          </p:nvSpPr>
          <p:spPr bwMode="auto">
            <a:xfrm>
              <a:off x="5387975" y="2113184"/>
              <a:ext cx="965200" cy="458568"/>
            </a:xfrm>
            <a:prstGeom prst="wedgeRoundRectCallout">
              <a:avLst>
                <a:gd name="adj1" fmla="val -58718"/>
                <a:gd name="adj2" fmla="val 11982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zh-CN" altLang="en-US" dirty="0">
                  <a:ea typeface="宋体" panose="02010600030101010101" pitchFamily="2" charset="-122"/>
                </a:rPr>
                <a:t>正投影</a:t>
              </a:r>
            </a:p>
          </p:txBody>
        </p:sp>
        <p:sp>
          <p:nvSpPr>
            <p:cNvPr id="75" name="AutoShape 53"/>
            <p:cNvSpPr>
              <a:spLocks noChangeArrowheads="1"/>
            </p:cNvSpPr>
            <p:nvPr/>
          </p:nvSpPr>
          <p:spPr bwMode="auto">
            <a:xfrm>
              <a:off x="7704138" y="1560732"/>
              <a:ext cx="965200" cy="418881"/>
            </a:xfrm>
            <a:prstGeom prst="wedgeRoundRectCallout">
              <a:avLst>
                <a:gd name="adj1" fmla="val -65296"/>
                <a:gd name="adj2" fmla="val 123278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zh-CN" altLang="en-US" dirty="0">
                  <a:ea typeface="宋体" panose="02010600030101010101" pitchFamily="2" charset="-122"/>
                </a:rPr>
                <a:t>斜投影</a:t>
              </a:r>
            </a:p>
          </p:txBody>
        </p:sp>
        <p:sp>
          <p:nvSpPr>
            <p:cNvPr id="76" name="Text Box 55"/>
            <p:cNvSpPr txBox="1">
              <a:spLocks noChangeArrowheads="1"/>
            </p:cNvSpPr>
            <p:nvPr/>
          </p:nvSpPr>
          <p:spPr bwMode="auto">
            <a:xfrm>
              <a:off x="1760538" y="1708150"/>
              <a:ext cx="557212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77" name="Text Box 56"/>
            <p:cNvSpPr txBox="1">
              <a:spLocks noChangeArrowheads="1"/>
            </p:cNvSpPr>
            <p:nvPr/>
          </p:nvSpPr>
          <p:spPr bwMode="auto">
            <a:xfrm>
              <a:off x="3197225" y="2941638"/>
              <a:ext cx="557213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78" name="Text Box 57"/>
            <p:cNvSpPr txBox="1">
              <a:spLocks noChangeArrowheads="1"/>
            </p:cNvSpPr>
            <p:nvPr/>
          </p:nvSpPr>
          <p:spPr bwMode="auto">
            <a:xfrm>
              <a:off x="5984875" y="2884487"/>
              <a:ext cx="557213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97840" y="172085"/>
            <a:ext cx="473392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）中心投影和平行投影的区别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 noChangeArrowheads="1"/>
          </p:cNvSpPr>
          <p:nvPr/>
        </p:nvSpPr>
        <p:spPr bwMode="gray">
          <a:xfrm>
            <a:off x="552451" y="160735"/>
            <a:ext cx="6119813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kumimoji="1" lang="ko-KR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kumimoji="1" lang="zh-CN" altLang="zh-CN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建筑工程图常用的工程图样</a:t>
            </a:r>
            <a:endParaRPr kumimoji="1" lang="zh-CN" altLang="en-US" sz="2600" b="1" dirty="0">
              <a:solidFill>
                <a:srgbClr val="E5007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17563" y="817960"/>
            <a:ext cx="741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CN" sz="2800" dirty="0">
                <a:latin typeface="宋体" charset="-122"/>
              </a:rPr>
              <a:t>    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建筑工程图中所用投影图有正投影图、透视图、轴测图、标高投影图四种，如下</a:t>
            </a:r>
            <a:r>
              <a:rPr lang="zh-CN" altLang="en-US" sz="2600" b="1" dirty="0" smtClean="0">
                <a:solidFill>
                  <a:srgbClr val="0033CC"/>
                </a:solidFill>
                <a:latin typeface="宋体" charset="-122"/>
              </a:rPr>
              <a:t>表</a:t>
            </a:r>
            <a:r>
              <a:rPr lang="en-US" altLang="zh-CN" sz="2600" b="1" dirty="0" smtClean="0">
                <a:solidFill>
                  <a:srgbClr val="0033CC"/>
                </a:solidFill>
                <a:latin typeface="宋体" charset="-122"/>
              </a:rPr>
              <a:t>1-2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所示。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743202" y="1795462"/>
            <a:ext cx="35274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zh-CN" altLang="en-US" sz="2600" b="1" dirty="0" smtClean="0">
                <a:solidFill>
                  <a:srgbClr val="0033CC"/>
                </a:solidFill>
                <a:latin typeface="宋体" charset="-122"/>
              </a:rPr>
              <a:t>表</a:t>
            </a:r>
            <a:r>
              <a:rPr lang="en-US" altLang="zh-CN" sz="2600" b="1" dirty="0" smtClean="0">
                <a:solidFill>
                  <a:srgbClr val="0033CC"/>
                </a:solidFill>
                <a:latin typeface="宋体" charset="-122"/>
              </a:rPr>
              <a:t>1-2 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常用工程图样</a:t>
            </a:r>
          </a:p>
        </p:txBody>
      </p:sp>
      <p:pic>
        <p:nvPicPr>
          <p:cNvPr id="17415" name="Picture 7" descr="Image00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05" y="2443163"/>
            <a:ext cx="885124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 28"/>
          <p:cNvSpPr/>
          <p:nvPr/>
        </p:nvSpPr>
        <p:spPr>
          <a:xfrm>
            <a:off x="541348" y="116814"/>
            <a:ext cx="1107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7" name="Group 4"/>
          <p:cNvGrpSpPr/>
          <p:nvPr/>
        </p:nvGrpSpPr>
        <p:grpSpPr bwMode="auto">
          <a:xfrm>
            <a:off x="114301" y="860387"/>
            <a:ext cx="3902075" cy="2119313"/>
            <a:chOff x="0" y="0"/>
            <a:chExt cx="2458" cy="1869"/>
          </a:xfrm>
        </p:grpSpPr>
        <p:sp>
          <p:nvSpPr>
            <p:cNvPr id="14" name="未知"/>
            <p:cNvSpPr/>
            <p:nvPr/>
          </p:nvSpPr>
          <p:spPr bwMode="auto">
            <a:xfrm>
              <a:off x="0" y="0"/>
              <a:ext cx="2458" cy="1869"/>
            </a:xfrm>
            <a:custGeom>
              <a:avLst/>
              <a:gdLst>
                <a:gd name="T0" fmla="*/ 0 w 2458"/>
                <a:gd name="T1" fmla="*/ 1869 h 1869"/>
                <a:gd name="T2" fmla="*/ 2458 w 2458"/>
                <a:gd name="T3" fmla="*/ 1587 h 1869"/>
                <a:gd name="T4" fmla="*/ 2458 w 2458"/>
                <a:gd name="T5" fmla="*/ 0 h 1869"/>
                <a:gd name="T6" fmla="*/ 0 w 2458"/>
                <a:gd name="T7" fmla="*/ 218 h 1869"/>
                <a:gd name="T8" fmla="*/ 0 w 2458"/>
                <a:gd name="T9" fmla="*/ 1869 h 1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8" h="1869">
                  <a:moveTo>
                    <a:pt x="0" y="1869"/>
                  </a:moveTo>
                  <a:lnTo>
                    <a:pt x="2458" y="1587"/>
                  </a:lnTo>
                  <a:lnTo>
                    <a:pt x="2458" y="0"/>
                  </a:lnTo>
                  <a:lnTo>
                    <a:pt x="0" y="218"/>
                  </a:lnTo>
                  <a:lnTo>
                    <a:pt x="0" y="1869"/>
                  </a:lnTo>
                  <a:close/>
                </a:path>
              </a:pathLst>
            </a:custGeom>
            <a:solidFill>
              <a:srgbClr val="66CCFF"/>
            </a:solidFill>
            <a:ln w="9525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65" y="268"/>
              <a:ext cx="345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V</a:t>
              </a:r>
            </a:p>
          </p:txBody>
        </p:sp>
      </p:grpSp>
      <p:grpSp>
        <p:nvGrpSpPr>
          <p:cNvPr id="10" name="Group 7"/>
          <p:cNvGrpSpPr/>
          <p:nvPr/>
        </p:nvGrpSpPr>
        <p:grpSpPr bwMode="auto">
          <a:xfrm>
            <a:off x="1362076" y="1123951"/>
            <a:ext cx="1728787" cy="792956"/>
            <a:chOff x="0" y="0"/>
            <a:chExt cx="1089" cy="666"/>
          </a:xfrm>
        </p:grpSpPr>
        <p:sp>
          <p:nvSpPr>
            <p:cNvPr id="17" name="未知"/>
            <p:cNvSpPr/>
            <p:nvPr/>
          </p:nvSpPr>
          <p:spPr bwMode="auto">
            <a:xfrm>
              <a:off x="0" y="0"/>
              <a:ext cx="1089" cy="666"/>
            </a:xfrm>
            <a:custGeom>
              <a:avLst/>
              <a:gdLst>
                <a:gd name="T0" fmla="*/ 0 w 1089"/>
                <a:gd name="T1" fmla="*/ 666 h 666"/>
                <a:gd name="T2" fmla="*/ 1089 w 1089"/>
                <a:gd name="T3" fmla="*/ 522 h 666"/>
                <a:gd name="T4" fmla="*/ 1088 w 1089"/>
                <a:gd name="T5" fmla="*/ 346 h 666"/>
                <a:gd name="T6" fmla="*/ 807 w 1089"/>
                <a:gd name="T7" fmla="*/ 375 h 666"/>
                <a:gd name="T8" fmla="*/ 807 w 1089"/>
                <a:gd name="T9" fmla="*/ 0 h 666"/>
                <a:gd name="T10" fmla="*/ 282 w 1089"/>
                <a:gd name="T11" fmla="*/ 64 h 666"/>
                <a:gd name="T12" fmla="*/ 282 w 1089"/>
                <a:gd name="T13" fmla="*/ 435 h 666"/>
                <a:gd name="T14" fmla="*/ 0 w 1089"/>
                <a:gd name="T15" fmla="*/ 474 h 666"/>
                <a:gd name="T16" fmla="*/ 0 w 1089"/>
                <a:gd name="T17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9" h="666">
                  <a:moveTo>
                    <a:pt x="0" y="666"/>
                  </a:moveTo>
                  <a:lnTo>
                    <a:pt x="1089" y="522"/>
                  </a:lnTo>
                  <a:lnTo>
                    <a:pt x="1088" y="346"/>
                  </a:lnTo>
                  <a:lnTo>
                    <a:pt x="807" y="375"/>
                  </a:lnTo>
                  <a:lnTo>
                    <a:pt x="807" y="0"/>
                  </a:lnTo>
                  <a:lnTo>
                    <a:pt x="282" y="64"/>
                  </a:lnTo>
                  <a:lnTo>
                    <a:pt x="282" y="435"/>
                  </a:lnTo>
                  <a:lnTo>
                    <a:pt x="0" y="474"/>
                  </a:lnTo>
                  <a:lnTo>
                    <a:pt x="0" y="666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V="1">
              <a:off x="279" y="378"/>
              <a:ext cx="528" cy="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10"/>
          <p:cNvGrpSpPr/>
          <p:nvPr/>
        </p:nvGrpSpPr>
        <p:grpSpPr bwMode="auto">
          <a:xfrm>
            <a:off x="147292" y="1684747"/>
            <a:ext cx="6078538" cy="2545556"/>
            <a:chOff x="0" y="0"/>
            <a:chExt cx="3829" cy="2137"/>
          </a:xfrm>
        </p:grpSpPr>
        <p:sp>
          <p:nvSpPr>
            <p:cNvPr id="21" name="AutoShape 11"/>
            <p:cNvSpPr>
              <a:spLocks noChangeArrowheads="1"/>
            </p:cNvSpPr>
            <p:nvPr/>
          </p:nvSpPr>
          <p:spPr bwMode="auto">
            <a:xfrm rot="21207849" flipH="1">
              <a:off x="0" y="840"/>
              <a:ext cx="3829" cy="1297"/>
            </a:xfrm>
            <a:prstGeom prst="parallelogram">
              <a:avLst>
                <a:gd name="adj" fmla="val 104024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3303" y="1621"/>
              <a:ext cx="333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H</a:t>
              </a:r>
            </a:p>
          </p:txBody>
        </p:sp>
        <p:grpSp>
          <p:nvGrpSpPr>
            <p:cNvPr id="12" name="Group 13"/>
            <p:cNvGrpSpPr/>
            <p:nvPr/>
          </p:nvGrpSpPr>
          <p:grpSpPr bwMode="auto">
            <a:xfrm>
              <a:off x="1334" y="573"/>
              <a:ext cx="1446" cy="1221"/>
              <a:chOff x="0" y="0"/>
              <a:chExt cx="1446" cy="1221"/>
            </a:xfrm>
          </p:grpSpPr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>
                <a:off x="1446" y="276"/>
                <a:ext cx="0" cy="825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>
                <a:off x="330" y="396"/>
                <a:ext cx="0" cy="825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>
                <a:off x="0" y="146"/>
                <a:ext cx="0" cy="825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Line 17"/>
              <p:cNvSpPr>
                <a:spLocks noChangeShapeType="1"/>
              </p:cNvSpPr>
              <p:nvPr/>
            </p:nvSpPr>
            <p:spPr bwMode="auto">
              <a:xfrm>
                <a:off x="1110" y="0"/>
                <a:ext cx="0" cy="825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" name="Group 18"/>
            <p:cNvGrpSpPr/>
            <p:nvPr/>
          </p:nvGrpSpPr>
          <p:grpSpPr bwMode="auto">
            <a:xfrm>
              <a:off x="1334" y="1404"/>
              <a:ext cx="1446" cy="378"/>
              <a:chOff x="0" y="0"/>
              <a:chExt cx="1446" cy="378"/>
            </a:xfrm>
          </p:grpSpPr>
          <p:sp>
            <p:nvSpPr>
              <p:cNvPr id="28" name="未知"/>
              <p:cNvSpPr/>
              <p:nvPr/>
            </p:nvSpPr>
            <p:spPr bwMode="auto">
              <a:xfrm>
                <a:off x="0" y="0"/>
                <a:ext cx="1446" cy="378"/>
              </a:xfrm>
              <a:custGeom>
                <a:avLst/>
                <a:gdLst>
                  <a:gd name="T0" fmla="*/ 0 w 1446"/>
                  <a:gd name="T1" fmla="*/ 126 h 378"/>
                  <a:gd name="T2" fmla="*/ 330 w 1446"/>
                  <a:gd name="T3" fmla="*/ 378 h 378"/>
                  <a:gd name="T4" fmla="*/ 1446 w 1446"/>
                  <a:gd name="T5" fmla="*/ 264 h 378"/>
                  <a:gd name="T6" fmla="*/ 1110 w 1446"/>
                  <a:gd name="T7" fmla="*/ 0 h 378"/>
                  <a:gd name="T8" fmla="*/ 0 w 1446"/>
                  <a:gd name="T9" fmla="*/ 12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6" h="378">
                    <a:moveTo>
                      <a:pt x="0" y="126"/>
                    </a:moveTo>
                    <a:lnTo>
                      <a:pt x="330" y="378"/>
                    </a:lnTo>
                    <a:lnTo>
                      <a:pt x="1446" y="264"/>
                    </a:lnTo>
                    <a:lnTo>
                      <a:pt x="1110" y="0"/>
                    </a:lnTo>
                    <a:lnTo>
                      <a:pt x="0" y="126"/>
                    </a:lnTo>
                    <a:close/>
                  </a:path>
                </a:pathLst>
              </a:custGeom>
              <a:noFill/>
              <a:ln w="31750" cap="flat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未知"/>
              <p:cNvSpPr/>
              <p:nvPr/>
            </p:nvSpPr>
            <p:spPr bwMode="auto">
              <a:xfrm>
                <a:off x="288" y="30"/>
                <a:ext cx="689" cy="192"/>
              </a:xfrm>
              <a:custGeom>
                <a:avLst/>
                <a:gdLst>
                  <a:gd name="T0" fmla="*/ 0 w 1446"/>
                  <a:gd name="T1" fmla="*/ 126 h 378"/>
                  <a:gd name="T2" fmla="*/ 330 w 1446"/>
                  <a:gd name="T3" fmla="*/ 378 h 378"/>
                  <a:gd name="T4" fmla="*/ 1446 w 1446"/>
                  <a:gd name="T5" fmla="*/ 264 h 378"/>
                  <a:gd name="T6" fmla="*/ 1110 w 1446"/>
                  <a:gd name="T7" fmla="*/ 0 h 378"/>
                  <a:gd name="T8" fmla="*/ 0 w 1446"/>
                  <a:gd name="T9" fmla="*/ 12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6" h="378">
                    <a:moveTo>
                      <a:pt x="0" y="126"/>
                    </a:moveTo>
                    <a:lnTo>
                      <a:pt x="330" y="378"/>
                    </a:lnTo>
                    <a:lnTo>
                      <a:pt x="1446" y="264"/>
                    </a:lnTo>
                    <a:lnTo>
                      <a:pt x="1110" y="0"/>
                    </a:lnTo>
                    <a:lnTo>
                      <a:pt x="0" y="126"/>
                    </a:lnTo>
                    <a:close/>
                  </a:path>
                </a:pathLst>
              </a:custGeom>
              <a:noFill/>
              <a:ln w="31750" cap="flat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aphicFrame>
          <p:nvGraphicFramePr>
            <p:cNvPr id="25" name="Object 21"/>
            <p:cNvGraphicFramePr>
              <a:graphicFrameLocks noChangeAspect="1"/>
            </p:cNvGraphicFramePr>
            <p:nvPr/>
          </p:nvGraphicFramePr>
          <p:xfrm>
            <a:off x="1262" y="0"/>
            <a:ext cx="1591" cy="1035"/>
          </p:xfrm>
          <a:graphic>
            <a:graphicData uri="http://schemas.openxmlformats.org/presentationml/2006/ole">
              <p:oleObj spid="_x0000_s35842" r:id="rId4" imgW="1933333" imgH="1257476" progId="PBrush">
                <p:embed/>
              </p:oleObj>
            </a:graphicData>
          </a:graphic>
        </p:graphicFrame>
      </p:grpSp>
      <p:grpSp>
        <p:nvGrpSpPr>
          <p:cNvPr id="16" name="Group 22"/>
          <p:cNvGrpSpPr/>
          <p:nvPr/>
        </p:nvGrpSpPr>
        <p:grpSpPr bwMode="auto">
          <a:xfrm>
            <a:off x="1362076" y="1121570"/>
            <a:ext cx="2743200" cy="1383506"/>
            <a:chOff x="0" y="0"/>
            <a:chExt cx="1728" cy="1163"/>
          </a:xfrm>
        </p:grpSpPr>
        <p:sp>
          <p:nvSpPr>
            <p:cNvPr id="36" name="Line 23"/>
            <p:cNvSpPr>
              <a:spLocks noChangeShapeType="1"/>
            </p:cNvSpPr>
            <p:nvPr/>
          </p:nvSpPr>
          <p:spPr bwMode="auto">
            <a:xfrm flipH="1" flipV="1">
              <a:off x="0" y="475"/>
              <a:ext cx="603" cy="497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H="1" flipV="1">
              <a:off x="0" y="669"/>
              <a:ext cx="600" cy="49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 flipH="1" flipV="1">
              <a:off x="1083" y="348"/>
              <a:ext cx="216" cy="172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 flipH="1" flipV="1">
              <a:off x="1614" y="769"/>
              <a:ext cx="114" cy="9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 flipH="1" flipV="1">
              <a:off x="1086" y="525"/>
              <a:ext cx="30" cy="2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H="1" flipV="1">
              <a:off x="279" y="63"/>
              <a:ext cx="600" cy="50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flipH="1" flipV="1">
              <a:off x="813" y="0"/>
              <a:ext cx="604" cy="50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30"/>
            <p:cNvSpPr>
              <a:spLocks noChangeShapeType="1"/>
            </p:cNvSpPr>
            <p:nvPr/>
          </p:nvSpPr>
          <p:spPr bwMode="auto">
            <a:xfrm flipH="1" flipV="1">
              <a:off x="810" y="384"/>
              <a:ext cx="197" cy="16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 flipH="1" flipV="1">
              <a:off x="279" y="440"/>
              <a:ext cx="597" cy="49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Group 32"/>
          <p:cNvGrpSpPr/>
          <p:nvPr/>
        </p:nvGrpSpPr>
        <p:grpSpPr bwMode="auto">
          <a:xfrm>
            <a:off x="2228852" y="1662113"/>
            <a:ext cx="2478087" cy="1233488"/>
            <a:chOff x="0" y="0"/>
            <a:chExt cx="1561" cy="1037"/>
          </a:xfrm>
        </p:grpSpPr>
        <p:graphicFrame>
          <p:nvGraphicFramePr>
            <p:cNvPr id="46" name="Object 33"/>
            <p:cNvGraphicFramePr>
              <a:graphicFrameLocks noChangeAspect="1"/>
            </p:cNvGraphicFramePr>
            <p:nvPr/>
          </p:nvGraphicFramePr>
          <p:xfrm>
            <a:off x="0" y="0"/>
            <a:ext cx="1561" cy="1037"/>
          </p:xfrm>
          <a:graphic>
            <a:graphicData uri="http://schemas.openxmlformats.org/presentationml/2006/ole">
              <p:oleObj spid="_x0000_s35843" r:id="rId5" imgW="1914286" imgH="1276190" progId="PBrush">
                <p:embed/>
              </p:oleObj>
            </a:graphicData>
          </a:graphic>
        </p:graphicFrame>
        <p:grpSp>
          <p:nvGrpSpPr>
            <p:cNvPr id="20" name="Group 34"/>
            <p:cNvGrpSpPr/>
            <p:nvPr/>
          </p:nvGrpSpPr>
          <p:grpSpPr bwMode="auto">
            <a:xfrm>
              <a:off x="897" y="53"/>
              <a:ext cx="180" cy="372"/>
              <a:chOff x="0" y="0"/>
              <a:chExt cx="180" cy="372"/>
            </a:xfrm>
          </p:grpSpPr>
          <p:sp>
            <p:nvSpPr>
              <p:cNvPr id="48" name="未知"/>
              <p:cNvSpPr/>
              <p:nvPr/>
            </p:nvSpPr>
            <p:spPr bwMode="auto">
              <a:xfrm>
                <a:off x="0" y="0"/>
                <a:ext cx="180" cy="372"/>
              </a:xfrm>
              <a:custGeom>
                <a:avLst/>
                <a:gdLst>
                  <a:gd name="T0" fmla="*/ 0 w 180"/>
                  <a:gd name="T1" fmla="*/ 0 h 372"/>
                  <a:gd name="T2" fmla="*/ 180 w 180"/>
                  <a:gd name="T3" fmla="*/ 132 h 372"/>
                  <a:gd name="T4" fmla="*/ 180 w 180"/>
                  <a:gd name="T5" fmla="*/ 364 h 372"/>
                  <a:gd name="T6" fmla="*/ 124 w 180"/>
                  <a:gd name="T7" fmla="*/ 372 h 372"/>
                  <a:gd name="T8" fmla="*/ 0 w 180"/>
                  <a:gd name="T9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372">
                    <a:moveTo>
                      <a:pt x="0" y="0"/>
                    </a:moveTo>
                    <a:lnTo>
                      <a:pt x="180" y="132"/>
                    </a:lnTo>
                    <a:lnTo>
                      <a:pt x="180" y="364"/>
                    </a:lnTo>
                    <a:lnTo>
                      <a:pt x="124" y="3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Line 36"/>
              <p:cNvSpPr>
                <a:spLocks noChangeShapeType="1"/>
              </p:cNvSpPr>
              <p:nvPr/>
            </p:nvSpPr>
            <p:spPr bwMode="auto">
              <a:xfrm flipH="1" flipV="1">
                <a:off x="55" y="168"/>
                <a:ext cx="121" cy="96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2" name="Rectangle 34"/>
          <p:cNvSpPr>
            <a:spLocks noChangeArrowheads="1"/>
          </p:cNvSpPr>
          <p:nvPr/>
        </p:nvSpPr>
        <p:spPr bwMode="auto">
          <a:xfrm>
            <a:off x="6295390" y="461328"/>
            <a:ext cx="2548255" cy="4401185"/>
          </a:xfrm>
          <a:prstGeom prst="rect">
            <a:avLst/>
          </a:prstGeom>
          <a:solidFill>
            <a:srgbClr val="99CCFF"/>
          </a:solidFill>
          <a:ln w="15875">
            <a:solidFill>
              <a:schemeClr val="tx1"/>
            </a:solidFill>
            <a:miter lim="800000"/>
            <a:tailEnd type="none" w="sm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eaLnBrk="0" hangingPunct="0"/>
            <a:r>
              <a:rPr lang="zh-CN" altLang="en-US" sz="200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原理：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利用平行正投影的方法，把形体投影到两个或两个以上互相垂直的投影面上，再按一定的规律将其展开在一个平面上。</a:t>
            </a:r>
          </a:p>
          <a:p>
            <a:pPr eaLnBrk="0" hangingPunct="0"/>
            <a:r>
              <a:rPr lang="zh-CN" altLang="en-US" sz="200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优点：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容易确定物体的形状和大小、作图简单、便于度量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20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/>
            <a:r>
              <a:rPr lang="zh-CN" altLang="en-US" sz="200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缺点：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直观性差，缺乏立体感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20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/>
            <a:r>
              <a:rPr lang="zh-CN" altLang="en-US" sz="200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适用范围：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立面图、平面图、剖面图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13505" y="3407640"/>
            <a:ext cx="39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H</a:t>
            </a:r>
            <a:endParaRPr lang="zh-CN" altLang="en-US" sz="2800" b="1" dirty="0"/>
          </a:p>
        </p:txBody>
      </p:sp>
      <p:grpSp>
        <p:nvGrpSpPr>
          <p:cNvPr id="23" name="组合 6"/>
          <p:cNvGrpSpPr/>
          <p:nvPr/>
        </p:nvGrpSpPr>
        <p:grpSpPr>
          <a:xfrm>
            <a:off x="536892" y="145098"/>
            <a:ext cx="2538095" cy="461793"/>
            <a:chOff x="433" y="1121"/>
            <a:chExt cx="3997" cy="636"/>
          </a:xfrm>
        </p:grpSpPr>
        <p:sp>
          <p:nvSpPr>
            <p:cNvPr id="3" name="矩形 2"/>
            <p:cNvSpPr/>
            <p:nvPr/>
          </p:nvSpPr>
          <p:spPr>
            <a:xfrm>
              <a:off x="440" y="1159"/>
              <a:ext cx="3990" cy="56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lIns="68579" tIns="34289" rIns="68579" bIns="34289" anchor="ctr"/>
            <a:lstStyle/>
            <a:p>
              <a:pPr algn="ctr" defTabSz="342900">
                <a:defRPr/>
              </a:pPr>
              <a:endParaRPr kumimoji="1" lang="zh-CN" altLang="en-US" sz="1350" kern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33" y="1121"/>
              <a:ext cx="2856" cy="6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(1)</a:t>
              </a:r>
              <a:r>
                <a:rPr lang="zh-CN" altLang="en-US" sz="24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正投影图</a:t>
              </a:r>
            </a:p>
          </p:txBody>
        </p:sp>
      </p:grp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550270" y="3919413"/>
            <a:ext cx="2025000" cy="237600"/>
          </a:xfrm>
        </p:spPr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3"/>
          <p:cNvSpPr>
            <a:spLocks noChangeArrowheads="1"/>
          </p:cNvSpPr>
          <p:nvPr/>
        </p:nvSpPr>
        <p:spPr bwMode="gray">
          <a:xfrm>
            <a:off x="547689" y="84535"/>
            <a:ext cx="6119813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kumimoji="1" lang="ko-KR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kumimoji="1" lang="zh-CN" altLang="zh-CN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建筑工程图常用的工程图样</a:t>
            </a:r>
            <a:endParaRPr kumimoji="1" lang="zh-CN" altLang="en-US" sz="2600" b="1" dirty="0">
              <a:solidFill>
                <a:srgbClr val="E5007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779714" y="645319"/>
            <a:ext cx="3743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续 </a:t>
            </a:r>
            <a:r>
              <a:rPr lang="zh-CN" altLang="en-US" sz="2600" b="1" dirty="0" smtClean="0">
                <a:solidFill>
                  <a:srgbClr val="0033CC"/>
                </a:solidFill>
                <a:latin typeface="宋体" charset="-122"/>
              </a:rPr>
              <a:t>表</a:t>
            </a:r>
            <a:r>
              <a:rPr lang="en-US" altLang="zh-CN" sz="2600" b="1" dirty="0" smtClean="0">
                <a:solidFill>
                  <a:srgbClr val="0033CC"/>
                </a:solidFill>
                <a:latin typeface="宋体" charset="-122"/>
              </a:rPr>
              <a:t>1-2 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常用工程图样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9552" y="1309689"/>
            <a:ext cx="8758236" cy="3586162"/>
            <a:chOff x="389" y="1752"/>
            <a:chExt cx="4532" cy="1769"/>
          </a:xfrm>
        </p:grpSpPr>
        <p:pic>
          <p:nvPicPr>
            <p:cNvPr id="12294" name="Picture 6" descr="Image0012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9" y="2859"/>
              <a:ext cx="4532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7" descr="Image001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9" y="1752"/>
              <a:ext cx="4532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 28"/>
          <p:cNvSpPr/>
          <p:nvPr/>
        </p:nvSpPr>
        <p:spPr>
          <a:xfrm>
            <a:off x="279411" y="68355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2" name="Rectangle 34"/>
          <p:cNvSpPr>
            <a:spLocks noChangeArrowheads="1"/>
          </p:cNvSpPr>
          <p:nvPr/>
        </p:nvSpPr>
        <p:spPr bwMode="auto">
          <a:xfrm>
            <a:off x="122221" y="3357564"/>
            <a:ext cx="8895029" cy="1633397"/>
          </a:xfrm>
          <a:prstGeom prst="rect">
            <a:avLst/>
          </a:prstGeom>
          <a:solidFill>
            <a:srgbClr val="99CCFF"/>
          </a:solidFill>
          <a:ln w="15875">
            <a:solidFill>
              <a:schemeClr val="tx1"/>
            </a:solidFill>
            <a:miter lim="800000"/>
            <a:tailEnd type="none" w="sm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eaLnBrk="0" hangingPunct="0"/>
            <a:r>
              <a:rPr lang="zh-CN" altLang="en-US" sz="200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原理：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标高投影是一种带有数字标记的单面正投影，如图所示，假定被一系列的水平平面所截截交线称为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等高线</a:t>
            </a:r>
            <a:endParaRPr lang="en-US" altLang="zh-CN" sz="20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/>
            <a:r>
              <a:rPr lang="zh-CN" altLang="en-US" sz="200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优点：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容易确定物体的形状和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大小、高度。</a:t>
            </a:r>
            <a:endParaRPr lang="en-US" altLang="zh-CN" sz="20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/>
            <a:r>
              <a:rPr lang="zh-CN" altLang="en-US" sz="200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缺点：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直观性差，缺乏立体感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20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/>
            <a:r>
              <a:rPr lang="zh-CN" altLang="en-US" sz="200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适用范围：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常用于表达地形的起伏状况及复杂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曲面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95133" y="1128713"/>
            <a:ext cx="7122160" cy="2178685"/>
            <a:chOff x="279411" y="2141447"/>
            <a:chExt cx="8428037" cy="3470275"/>
          </a:xfrm>
        </p:grpSpPr>
        <p:sp>
          <p:nvSpPr>
            <p:cNvPr id="49" name="Freeform 2"/>
            <p:cNvSpPr/>
            <p:nvPr/>
          </p:nvSpPr>
          <p:spPr bwMode="auto">
            <a:xfrm>
              <a:off x="279411" y="4108360"/>
              <a:ext cx="4775200" cy="1503362"/>
            </a:xfrm>
            <a:custGeom>
              <a:avLst/>
              <a:gdLst>
                <a:gd name="T0" fmla="*/ 0 w 14538"/>
                <a:gd name="T1" fmla="*/ 0 h 3423"/>
                <a:gd name="T2" fmla="*/ 12667 w 14538"/>
                <a:gd name="T3" fmla="*/ 0 h 3423"/>
                <a:gd name="T4" fmla="*/ 14538 w 14538"/>
                <a:gd name="T5" fmla="*/ 3423 h 3423"/>
                <a:gd name="T6" fmla="*/ 1976 w 14538"/>
                <a:gd name="T7" fmla="*/ 3423 h 3423"/>
                <a:gd name="T8" fmla="*/ 0 w 14538"/>
                <a:gd name="T9" fmla="*/ 0 h 3423"/>
                <a:gd name="T10" fmla="*/ 1 w 14538"/>
                <a:gd name="T11" fmla="*/ 0 h 3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8" h="3423">
                  <a:moveTo>
                    <a:pt x="0" y="0"/>
                  </a:moveTo>
                  <a:lnTo>
                    <a:pt x="12667" y="0"/>
                  </a:lnTo>
                  <a:lnTo>
                    <a:pt x="14538" y="3423"/>
                  </a:lnTo>
                  <a:lnTo>
                    <a:pt x="1976" y="3423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12700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" name="Group 3"/>
            <p:cNvGrpSpPr/>
            <p:nvPr/>
          </p:nvGrpSpPr>
          <p:grpSpPr bwMode="auto">
            <a:xfrm>
              <a:off x="1192223" y="2433547"/>
              <a:ext cx="2779713" cy="2338388"/>
              <a:chOff x="1137" y="1613"/>
              <a:chExt cx="1358" cy="1141"/>
            </a:xfrm>
          </p:grpSpPr>
          <p:sp>
            <p:nvSpPr>
              <p:cNvPr id="53" name="Freeform 4"/>
              <p:cNvSpPr/>
              <p:nvPr/>
            </p:nvSpPr>
            <p:spPr bwMode="auto">
              <a:xfrm>
                <a:off x="1137" y="2067"/>
                <a:ext cx="1" cy="648"/>
              </a:xfrm>
              <a:custGeom>
                <a:avLst/>
                <a:gdLst>
                  <a:gd name="T0" fmla="*/ 0 w 1"/>
                  <a:gd name="T1" fmla="*/ 0 h 5187"/>
                  <a:gd name="T2" fmla="*/ 0 w 1"/>
                  <a:gd name="T3" fmla="*/ 5187 h 5187"/>
                  <a:gd name="T4" fmla="*/ 1 w 1"/>
                  <a:gd name="T5" fmla="*/ 5187 h 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187">
                    <a:moveTo>
                      <a:pt x="0" y="0"/>
                    </a:moveTo>
                    <a:lnTo>
                      <a:pt x="0" y="5187"/>
                    </a:lnTo>
                    <a:lnTo>
                      <a:pt x="1" y="5187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5"/>
              <p:cNvSpPr/>
              <p:nvPr/>
            </p:nvSpPr>
            <p:spPr bwMode="auto">
              <a:xfrm>
                <a:off x="1318" y="1816"/>
                <a:ext cx="1" cy="913"/>
              </a:xfrm>
              <a:custGeom>
                <a:avLst/>
                <a:gdLst>
                  <a:gd name="T0" fmla="*/ 0 w 1"/>
                  <a:gd name="T1" fmla="*/ 0 h 7304"/>
                  <a:gd name="T2" fmla="*/ 0 w 1"/>
                  <a:gd name="T3" fmla="*/ 7304 h 7304"/>
                  <a:gd name="T4" fmla="*/ 1 w 1"/>
                  <a:gd name="T5" fmla="*/ 7304 h 7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304">
                    <a:moveTo>
                      <a:pt x="0" y="0"/>
                    </a:moveTo>
                    <a:lnTo>
                      <a:pt x="0" y="7304"/>
                    </a:lnTo>
                    <a:lnTo>
                      <a:pt x="1" y="7304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6"/>
              <p:cNvSpPr/>
              <p:nvPr/>
            </p:nvSpPr>
            <p:spPr bwMode="auto">
              <a:xfrm>
                <a:off x="1531" y="1613"/>
                <a:ext cx="3" cy="1107"/>
              </a:xfrm>
              <a:custGeom>
                <a:avLst/>
                <a:gdLst>
                  <a:gd name="T0" fmla="*/ 20 w 20"/>
                  <a:gd name="T1" fmla="*/ 0 h 8861"/>
                  <a:gd name="T2" fmla="*/ 0 w 20"/>
                  <a:gd name="T3" fmla="*/ 8861 h 8861"/>
                  <a:gd name="T4" fmla="*/ 1 w 20"/>
                  <a:gd name="T5" fmla="*/ 8861 h 8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8861">
                    <a:moveTo>
                      <a:pt x="20" y="0"/>
                    </a:moveTo>
                    <a:lnTo>
                      <a:pt x="0" y="8861"/>
                    </a:lnTo>
                    <a:lnTo>
                      <a:pt x="1" y="8861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7"/>
              <p:cNvSpPr/>
              <p:nvPr/>
            </p:nvSpPr>
            <p:spPr bwMode="auto">
              <a:xfrm>
                <a:off x="2147" y="1628"/>
                <a:ext cx="1" cy="1123"/>
              </a:xfrm>
              <a:custGeom>
                <a:avLst/>
                <a:gdLst>
                  <a:gd name="T0" fmla="*/ 10 w 10"/>
                  <a:gd name="T1" fmla="*/ 0 h 8985"/>
                  <a:gd name="T2" fmla="*/ 0 w 10"/>
                  <a:gd name="T3" fmla="*/ 8985 h 8985"/>
                  <a:gd name="T4" fmla="*/ 1 w 10"/>
                  <a:gd name="T5" fmla="*/ 8985 h 8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985">
                    <a:moveTo>
                      <a:pt x="10" y="0"/>
                    </a:moveTo>
                    <a:lnTo>
                      <a:pt x="0" y="8985"/>
                    </a:lnTo>
                    <a:lnTo>
                      <a:pt x="1" y="8985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8"/>
              <p:cNvSpPr/>
              <p:nvPr/>
            </p:nvSpPr>
            <p:spPr bwMode="auto">
              <a:xfrm>
                <a:off x="2327" y="1838"/>
                <a:ext cx="2" cy="897"/>
              </a:xfrm>
              <a:custGeom>
                <a:avLst/>
                <a:gdLst>
                  <a:gd name="T0" fmla="*/ 0 w 10"/>
                  <a:gd name="T1" fmla="*/ 0 h 7178"/>
                  <a:gd name="T2" fmla="*/ 9 w 10"/>
                  <a:gd name="T3" fmla="*/ 7178 h 7178"/>
                  <a:gd name="T4" fmla="*/ 10 w 10"/>
                  <a:gd name="T5" fmla="*/ 7178 h 7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178">
                    <a:moveTo>
                      <a:pt x="0" y="0"/>
                    </a:moveTo>
                    <a:lnTo>
                      <a:pt x="9" y="7178"/>
                    </a:lnTo>
                    <a:lnTo>
                      <a:pt x="10" y="7178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Freeform 9"/>
              <p:cNvSpPr/>
              <p:nvPr/>
            </p:nvSpPr>
            <p:spPr bwMode="auto">
              <a:xfrm>
                <a:off x="2492" y="2129"/>
                <a:ext cx="3" cy="625"/>
              </a:xfrm>
              <a:custGeom>
                <a:avLst/>
                <a:gdLst>
                  <a:gd name="T0" fmla="*/ 21 w 21"/>
                  <a:gd name="T1" fmla="*/ 0 h 5003"/>
                  <a:gd name="T2" fmla="*/ 0 w 21"/>
                  <a:gd name="T3" fmla="*/ 5003 h 5003"/>
                  <a:gd name="T4" fmla="*/ 1 w 21"/>
                  <a:gd name="T5" fmla="*/ 5003 h 5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5003">
                    <a:moveTo>
                      <a:pt x="21" y="0"/>
                    </a:moveTo>
                    <a:lnTo>
                      <a:pt x="0" y="5003"/>
                    </a:lnTo>
                    <a:lnTo>
                      <a:pt x="1" y="500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Group 10"/>
            <p:cNvGrpSpPr/>
            <p:nvPr/>
          </p:nvGrpSpPr>
          <p:grpSpPr bwMode="auto">
            <a:xfrm>
              <a:off x="1195398" y="4363947"/>
              <a:ext cx="2773363" cy="747713"/>
              <a:chOff x="1139" y="2555"/>
              <a:chExt cx="1354" cy="365"/>
            </a:xfrm>
          </p:grpSpPr>
          <p:sp>
            <p:nvSpPr>
              <p:cNvPr id="60" name="Freeform 11"/>
              <p:cNvSpPr/>
              <p:nvPr/>
            </p:nvSpPr>
            <p:spPr bwMode="auto">
              <a:xfrm>
                <a:off x="1139" y="2555"/>
                <a:ext cx="1354" cy="365"/>
              </a:xfrm>
              <a:custGeom>
                <a:avLst/>
                <a:gdLst>
                  <a:gd name="T0" fmla="*/ 0 w 10827"/>
                  <a:gd name="T1" fmla="*/ 1613 h 2918"/>
                  <a:gd name="T2" fmla="*/ 72 w 10827"/>
                  <a:gd name="T3" fmla="*/ 1864 h 2918"/>
                  <a:gd name="T4" fmla="*/ 293 w 10827"/>
                  <a:gd name="T5" fmla="*/ 1996 h 2918"/>
                  <a:gd name="T6" fmla="*/ 694 w 10827"/>
                  <a:gd name="T7" fmla="*/ 2096 h 2918"/>
                  <a:gd name="T8" fmla="*/ 1211 w 10827"/>
                  <a:gd name="T9" fmla="*/ 2350 h 2918"/>
                  <a:gd name="T10" fmla="*/ 1897 w 10827"/>
                  <a:gd name="T11" fmla="*/ 2611 h 2918"/>
                  <a:gd name="T12" fmla="*/ 3028 w 10827"/>
                  <a:gd name="T13" fmla="*/ 2828 h 2918"/>
                  <a:gd name="T14" fmla="*/ 3399 w 10827"/>
                  <a:gd name="T15" fmla="*/ 2869 h 2918"/>
                  <a:gd name="T16" fmla="*/ 3771 w 10827"/>
                  <a:gd name="T17" fmla="*/ 2815 h 2918"/>
                  <a:gd name="T18" fmla="*/ 4471 w 10827"/>
                  <a:gd name="T19" fmla="*/ 2491 h 2918"/>
                  <a:gd name="T20" fmla="*/ 4981 w 10827"/>
                  <a:gd name="T21" fmla="*/ 2262 h 2918"/>
                  <a:gd name="T22" fmla="*/ 5354 w 10827"/>
                  <a:gd name="T23" fmla="*/ 2239 h 2918"/>
                  <a:gd name="T24" fmla="*/ 5925 w 10827"/>
                  <a:gd name="T25" fmla="*/ 2356 h 2918"/>
                  <a:gd name="T26" fmla="*/ 6992 w 10827"/>
                  <a:gd name="T27" fmla="*/ 2739 h 2918"/>
                  <a:gd name="T28" fmla="*/ 7735 w 10827"/>
                  <a:gd name="T29" fmla="*/ 2894 h 2918"/>
                  <a:gd name="T30" fmla="*/ 8494 w 10827"/>
                  <a:gd name="T31" fmla="*/ 2906 h 2918"/>
                  <a:gd name="T32" fmla="*/ 9608 w 10827"/>
                  <a:gd name="T33" fmla="*/ 2713 h 2918"/>
                  <a:gd name="T34" fmla="*/ 10184 w 10827"/>
                  <a:gd name="T35" fmla="*/ 2592 h 2918"/>
                  <a:gd name="T36" fmla="*/ 10513 w 10827"/>
                  <a:gd name="T37" fmla="*/ 2424 h 2918"/>
                  <a:gd name="T38" fmla="*/ 10736 w 10827"/>
                  <a:gd name="T39" fmla="*/ 2119 h 2918"/>
                  <a:gd name="T40" fmla="*/ 10827 w 10827"/>
                  <a:gd name="T41" fmla="*/ 1743 h 2918"/>
                  <a:gd name="T42" fmla="*/ 10761 w 10827"/>
                  <a:gd name="T43" fmla="*/ 1374 h 2918"/>
                  <a:gd name="T44" fmla="*/ 10548 w 10827"/>
                  <a:gd name="T45" fmla="*/ 1055 h 2918"/>
                  <a:gd name="T46" fmla="*/ 10254 w 10827"/>
                  <a:gd name="T47" fmla="*/ 814 h 2918"/>
                  <a:gd name="T48" fmla="*/ 9742 w 10827"/>
                  <a:gd name="T49" fmla="*/ 564 h 2918"/>
                  <a:gd name="T50" fmla="*/ 8652 w 10827"/>
                  <a:gd name="T51" fmla="*/ 246 h 2918"/>
                  <a:gd name="T52" fmla="*/ 7536 w 10827"/>
                  <a:gd name="T53" fmla="*/ 34 h 2918"/>
                  <a:gd name="T54" fmla="*/ 6404 w 10827"/>
                  <a:gd name="T55" fmla="*/ 0 h 2918"/>
                  <a:gd name="T56" fmla="*/ 2617 w 10827"/>
                  <a:gd name="T57" fmla="*/ 14 h 2918"/>
                  <a:gd name="T58" fmla="*/ 1873 w 10827"/>
                  <a:gd name="T59" fmla="*/ 110 h 2918"/>
                  <a:gd name="T60" fmla="*/ 778 w 10827"/>
                  <a:gd name="T61" fmla="*/ 461 h 2918"/>
                  <a:gd name="T62" fmla="*/ 424 w 10827"/>
                  <a:gd name="T63" fmla="*/ 604 h 2918"/>
                  <a:gd name="T64" fmla="*/ 141 w 10827"/>
                  <a:gd name="T65" fmla="*/ 848 h 2918"/>
                  <a:gd name="T66" fmla="*/ 11 w 10827"/>
                  <a:gd name="T67" fmla="*/ 1206 h 2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27" h="2918">
                    <a:moveTo>
                      <a:pt x="11" y="1206"/>
                    </a:moveTo>
                    <a:lnTo>
                      <a:pt x="0" y="1613"/>
                    </a:lnTo>
                    <a:lnTo>
                      <a:pt x="32" y="1792"/>
                    </a:lnTo>
                    <a:lnTo>
                      <a:pt x="72" y="1864"/>
                    </a:lnTo>
                    <a:lnTo>
                      <a:pt x="130" y="1921"/>
                    </a:lnTo>
                    <a:lnTo>
                      <a:pt x="293" y="1996"/>
                    </a:lnTo>
                    <a:lnTo>
                      <a:pt x="491" y="2045"/>
                    </a:lnTo>
                    <a:lnTo>
                      <a:pt x="694" y="2096"/>
                    </a:lnTo>
                    <a:lnTo>
                      <a:pt x="879" y="2168"/>
                    </a:lnTo>
                    <a:lnTo>
                      <a:pt x="1211" y="2350"/>
                    </a:lnTo>
                    <a:lnTo>
                      <a:pt x="1539" y="2512"/>
                    </a:lnTo>
                    <a:lnTo>
                      <a:pt x="1897" y="2611"/>
                    </a:lnTo>
                    <a:lnTo>
                      <a:pt x="2276" y="2673"/>
                    </a:lnTo>
                    <a:lnTo>
                      <a:pt x="3028" y="2828"/>
                    </a:lnTo>
                    <a:lnTo>
                      <a:pt x="3214" y="2858"/>
                    </a:lnTo>
                    <a:lnTo>
                      <a:pt x="3399" y="2869"/>
                    </a:lnTo>
                    <a:lnTo>
                      <a:pt x="3585" y="2854"/>
                    </a:lnTo>
                    <a:lnTo>
                      <a:pt x="3771" y="2815"/>
                    </a:lnTo>
                    <a:lnTo>
                      <a:pt x="4133" y="2679"/>
                    </a:lnTo>
                    <a:lnTo>
                      <a:pt x="4471" y="2491"/>
                    </a:lnTo>
                    <a:lnTo>
                      <a:pt x="4806" y="2318"/>
                    </a:lnTo>
                    <a:lnTo>
                      <a:pt x="4981" y="2262"/>
                    </a:lnTo>
                    <a:lnTo>
                      <a:pt x="5164" y="2237"/>
                    </a:lnTo>
                    <a:lnTo>
                      <a:pt x="5354" y="2239"/>
                    </a:lnTo>
                    <a:lnTo>
                      <a:pt x="5546" y="2263"/>
                    </a:lnTo>
                    <a:lnTo>
                      <a:pt x="5925" y="2356"/>
                    </a:lnTo>
                    <a:lnTo>
                      <a:pt x="6637" y="2615"/>
                    </a:lnTo>
                    <a:lnTo>
                      <a:pt x="6992" y="2739"/>
                    </a:lnTo>
                    <a:lnTo>
                      <a:pt x="7357" y="2835"/>
                    </a:lnTo>
                    <a:lnTo>
                      <a:pt x="7735" y="2894"/>
                    </a:lnTo>
                    <a:lnTo>
                      <a:pt x="8116" y="2918"/>
                    </a:lnTo>
                    <a:lnTo>
                      <a:pt x="8494" y="2906"/>
                    </a:lnTo>
                    <a:lnTo>
                      <a:pt x="8864" y="2859"/>
                    </a:lnTo>
                    <a:lnTo>
                      <a:pt x="9608" y="2713"/>
                    </a:lnTo>
                    <a:lnTo>
                      <a:pt x="9995" y="2640"/>
                    </a:lnTo>
                    <a:lnTo>
                      <a:pt x="10184" y="2592"/>
                    </a:lnTo>
                    <a:lnTo>
                      <a:pt x="10358" y="2523"/>
                    </a:lnTo>
                    <a:lnTo>
                      <a:pt x="10513" y="2424"/>
                    </a:lnTo>
                    <a:lnTo>
                      <a:pt x="10640" y="2286"/>
                    </a:lnTo>
                    <a:lnTo>
                      <a:pt x="10736" y="2119"/>
                    </a:lnTo>
                    <a:lnTo>
                      <a:pt x="10799" y="1934"/>
                    </a:lnTo>
                    <a:lnTo>
                      <a:pt x="10827" y="1743"/>
                    </a:lnTo>
                    <a:lnTo>
                      <a:pt x="10815" y="1555"/>
                    </a:lnTo>
                    <a:lnTo>
                      <a:pt x="10761" y="1374"/>
                    </a:lnTo>
                    <a:lnTo>
                      <a:pt x="10668" y="1206"/>
                    </a:lnTo>
                    <a:lnTo>
                      <a:pt x="10548" y="1055"/>
                    </a:lnTo>
                    <a:lnTo>
                      <a:pt x="10408" y="924"/>
                    </a:lnTo>
                    <a:lnTo>
                      <a:pt x="10254" y="814"/>
                    </a:lnTo>
                    <a:lnTo>
                      <a:pt x="10089" y="719"/>
                    </a:lnTo>
                    <a:lnTo>
                      <a:pt x="9742" y="564"/>
                    </a:lnTo>
                    <a:lnTo>
                      <a:pt x="9384" y="443"/>
                    </a:lnTo>
                    <a:lnTo>
                      <a:pt x="8652" y="246"/>
                    </a:lnTo>
                    <a:lnTo>
                      <a:pt x="7910" y="88"/>
                    </a:lnTo>
                    <a:lnTo>
                      <a:pt x="7536" y="34"/>
                    </a:lnTo>
                    <a:lnTo>
                      <a:pt x="7160" y="4"/>
                    </a:lnTo>
                    <a:lnTo>
                      <a:pt x="6404" y="0"/>
                    </a:lnTo>
                    <a:lnTo>
                      <a:pt x="5646" y="15"/>
                    </a:lnTo>
                    <a:lnTo>
                      <a:pt x="2617" y="14"/>
                    </a:lnTo>
                    <a:lnTo>
                      <a:pt x="2239" y="40"/>
                    </a:lnTo>
                    <a:lnTo>
                      <a:pt x="1873" y="110"/>
                    </a:lnTo>
                    <a:lnTo>
                      <a:pt x="1154" y="349"/>
                    </a:lnTo>
                    <a:lnTo>
                      <a:pt x="778" y="461"/>
                    </a:lnTo>
                    <a:lnTo>
                      <a:pt x="596" y="524"/>
                    </a:lnTo>
                    <a:lnTo>
                      <a:pt x="424" y="604"/>
                    </a:lnTo>
                    <a:lnTo>
                      <a:pt x="270" y="709"/>
                    </a:lnTo>
                    <a:lnTo>
                      <a:pt x="141" y="848"/>
                    </a:lnTo>
                    <a:lnTo>
                      <a:pt x="47" y="1019"/>
                    </a:lnTo>
                    <a:lnTo>
                      <a:pt x="11" y="1206"/>
                    </a:lnTo>
                    <a:lnTo>
                      <a:pt x="12" y="1206"/>
                    </a:lnTo>
                  </a:path>
                </a:pathLst>
              </a:custGeom>
              <a:noFill/>
              <a:ln w="381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Freeform 12"/>
              <p:cNvSpPr/>
              <p:nvPr/>
            </p:nvSpPr>
            <p:spPr bwMode="auto">
              <a:xfrm>
                <a:off x="1315" y="2604"/>
                <a:ext cx="1015" cy="254"/>
              </a:xfrm>
              <a:custGeom>
                <a:avLst/>
                <a:gdLst>
                  <a:gd name="T0" fmla="*/ 244 w 8119"/>
                  <a:gd name="T1" fmla="*/ 1569 h 2035"/>
                  <a:gd name="T2" fmla="*/ 645 w 8119"/>
                  <a:gd name="T3" fmla="*/ 1724 h 2035"/>
                  <a:gd name="T4" fmla="*/ 1436 w 8119"/>
                  <a:gd name="T5" fmla="*/ 2004 h 2035"/>
                  <a:gd name="T6" fmla="*/ 2001 w 8119"/>
                  <a:gd name="T7" fmla="*/ 2025 h 2035"/>
                  <a:gd name="T8" fmla="*/ 2549 w 8119"/>
                  <a:gd name="T9" fmla="*/ 1897 h 2035"/>
                  <a:gd name="T10" fmla="*/ 3049 w 8119"/>
                  <a:gd name="T11" fmla="*/ 1625 h 2035"/>
                  <a:gd name="T12" fmla="*/ 3433 w 8119"/>
                  <a:gd name="T13" fmla="*/ 1472 h 2035"/>
                  <a:gd name="T14" fmla="*/ 3857 w 8119"/>
                  <a:gd name="T15" fmla="*/ 1473 h 2035"/>
                  <a:gd name="T16" fmla="*/ 4699 w 8119"/>
                  <a:gd name="T17" fmla="*/ 1590 h 2035"/>
                  <a:gd name="T18" fmla="*/ 5505 w 8119"/>
                  <a:gd name="T19" fmla="*/ 1917 h 2035"/>
                  <a:gd name="T20" fmla="*/ 5908 w 8119"/>
                  <a:gd name="T21" fmla="*/ 1991 h 2035"/>
                  <a:gd name="T22" fmla="*/ 6317 w 8119"/>
                  <a:gd name="T23" fmla="*/ 1891 h 2035"/>
                  <a:gd name="T24" fmla="*/ 6594 w 8119"/>
                  <a:gd name="T25" fmla="*/ 1847 h 2035"/>
                  <a:gd name="T26" fmla="*/ 7278 w 8119"/>
                  <a:gd name="T27" fmla="*/ 1944 h 2035"/>
                  <a:gd name="T28" fmla="*/ 7678 w 8119"/>
                  <a:gd name="T29" fmla="*/ 1793 h 2035"/>
                  <a:gd name="T30" fmla="*/ 8062 w 8119"/>
                  <a:gd name="T31" fmla="*/ 1546 h 2035"/>
                  <a:gd name="T32" fmla="*/ 8100 w 8119"/>
                  <a:gd name="T33" fmla="*/ 1424 h 2035"/>
                  <a:gd name="T34" fmla="*/ 8109 w 8119"/>
                  <a:gd name="T35" fmla="*/ 991 h 2035"/>
                  <a:gd name="T36" fmla="*/ 8036 w 8119"/>
                  <a:gd name="T37" fmla="*/ 898 h 2035"/>
                  <a:gd name="T38" fmla="*/ 7763 w 8119"/>
                  <a:gd name="T39" fmla="*/ 778 h 2035"/>
                  <a:gd name="T40" fmla="*/ 7524 w 8119"/>
                  <a:gd name="T41" fmla="*/ 613 h 2035"/>
                  <a:gd name="T42" fmla="*/ 7303 w 8119"/>
                  <a:gd name="T43" fmla="*/ 455 h 2035"/>
                  <a:gd name="T44" fmla="*/ 6459 w 8119"/>
                  <a:gd name="T45" fmla="*/ 307 h 2035"/>
                  <a:gd name="T46" fmla="*/ 5352 w 8119"/>
                  <a:gd name="T47" fmla="*/ 121 h 2035"/>
                  <a:gd name="T48" fmla="*/ 4231 w 8119"/>
                  <a:gd name="T49" fmla="*/ 13 h 2035"/>
                  <a:gd name="T50" fmla="*/ 2541 w 8119"/>
                  <a:gd name="T51" fmla="*/ 16 h 2035"/>
                  <a:gd name="T52" fmla="*/ 1698 w 8119"/>
                  <a:gd name="T53" fmla="*/ 43 h 2035"/>
                  <a:gd name="T54" fmla="*/ 901 w 8119"/>
                  <a:gd name="T55" fmla="*/ 266 h 2035"/>
                  <a:gd name="T56" fmla="*/ 481 w 8119"/>
                  <a:gd name="T57" fmla="*/ 415 h 2035"/>
                  <a:gd name="T58" fmla="*/ 191 w 8119"/>
                  <a:gd name="T59" fmla="*/ 601 h 2035"/>
                  <a:gd name="T60" fmla="*/ 9 w 8119"/>
                  <a:gd name="T61" fmla="*/ 834 h 2035"/>
                  <a:gd name="T62" fmla="*/ 58 w 8119"/>
                  <a:gd name="T63" fmla="*/ 1078 h 2035"/>
                  <a:gd name="T64" fmla="*/ 97 w 8119"/>
                  <a:gd name="T65" fmla="*/ 1216 h 2035"/>
                  <a:gd name="T66" fmla="*/ 97 w 8119"/>
                  <a:gd name="T67" fmla="*/ 1434 h 2035"/>
                  <a:gd name="T68" fmla="*/ 128 w 8119"/>
                  <a:gd name="T69" fmla="*/ 1494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119" h="2035">
                    <a:moveTo>
                      <a:pt x="127" y="1494"/>
                    </a:moveTo>
                    <a:lnTo>
                      <a:pt x="244" y="1569"/>
                    </a:lnTo>
                    <a:lnTo>
                      <a:pt x="382" y="1616"/>
                    </a:lnTo>
                    <a:lnTo>
                      <a:pt x="645" y="1724"/>
                    </a:lnTo>
                    <a:lnTo>
                      <a:pt x="1162" y="1937"/>
                    </a:lnTo>
                    <a:lnTo>
                      <a:pt x="1436" y="2004"/>
                    </a:lnTo>
                    <a:lnTo>
                      <a:pt x="1718" y="2035"/>
                    </a:lnTo>
                    <a:lnTo>
                      <a:pt x="2001" y="2025"/>
                    </a:lnTo>
                    <a:lnTo>
                      <a:pt x="2279" y="1979"/>
                    </a:lnTo>
                    <a:lnTo>
                      <a:pt x="2549" y="1897"/>
                    </a:lnTo>
                    <a:lnTo>
                      <a:pt x="2804" y="1773"/>
                    </a:lnTo>
                    <a:lnTo>
                      <a:pt x="3049" y="1625"/>
                    </a:lnTo>
                    <a:lnTo>
                      <a:pt x="3300" y="1505"/>
                    </a:lnTo>
                    <a:lnTo>
                      <a:pt x="3433" y="1472"/>
                    </a:lnTo>
                    <a:lnTo>
                      <a:pt x="3571" y="1460"/>
                    </a:lnTo>
                    <a:lnTo>
                      <a:pt x="3857" y="1473"/>
                    </a:lnTo>
                    <a:lnTo>
                      <a:pt x="4425" y="1538"/>
                    </a:lnTo>
                    <a:lnTo>
                      <a:pt x="4699" y="1590"/>
                    </a:lnTo>
                    <a:lnTo>
                      <a:pt x="4971" y="1680"/>
                    </a:lnTo>
                    <a:lnTo>
                      <a:pt x="5505" y="1917"/>
                    </a:lnTo>
                    <a:lnTo>
                      <a:pt x="5773" y="1986"/>
                    </a:lnTo>
                    <a:lnTo>
                      <a:pt x="5908" y="1991"/>
                    </a:lnTo>
                    <a:lnTo>
                      <a:pt x="6043" y="1971"/>
                    </a:lnTo>
                    <a:lnTo>
                      <a:pt x="6317" y="1891"/>
                    </a:lnTo>
                    <a:lnTo>
                      <a:pt x="6455" y="1857"/>
                    </a:lnTo>
                    <a:lnTo>
                      <a:pt x="6594" y="1847"/>
                    </a:lnTo>
                    <a:lnTo>
                      <a:pt x="7145" y="1954"/>
                    </a:lnTo>
                    <a:lnTo>
                      <a:pt x="7278" y="1944"/>
                    </a:lnTo>
                    <a:lnTo>
                      <a:pt x="7409" y="1909"/>
                    </a:lnTo>
                    <a:lnTo>
                      <a:pt x="7678" y="1793"/>
                    </a:lnTo>
                    <a:lnTo>
                      <a:pt x="7958" y="1642"/>
                    </a:lnTo>
                    <a:lnTo>
                      <a:pt x="8062" y="1546"/>
                    </a:lnTo>
                    <a:lnTo>
                      <a:pt x="8092" y="1489"/>
                    </a:lnTo>
                    <a:lnTo>
                      <a:pt x="8100" y="1424"/>
                    </a:lnTo>
                    <a:lnTo>
                      <a:pt x="8119" y="1124"/>
                    </a:lnTo>
                    <a:lnTo>
                      <a:pt x="8109" y="991"/>
                    </a:lnTo>
                    <a:lnTo>
                      <a:pt x="8081" y="940"/>
                    </a:lnTo>
                    <a:lnTo>
                      <a:pt x="8036" y="898"/>
                    </a:lnTo>
                    <a:lnTo>
                      <a:pt x="7909" y="836"/>
                    </a:lnTo>
                    <a:lnTo>
                      <a:pt x="7763" y="778"/>
                    </a:lnTo>
                    <a:lnTo>
                      <a:pt x="7633" y="704"/>
                    </a:lnTo>
                    <a:lnTo>
                      <a:pt x="7524" y="613"/>
                    </a:lnTo>
                    <a:lnTo>
                      <a:pt x="7419" y="525"/>
                    </a:lnTo>
                    <a:lnTo>
                      <a:pt x="7303" y="455"/>
                    </a:lnTo>
                    <a:lnTo>
                      <a:pt x="7036" y="372"/>
                    </a:lnTo>
                    <a:lnTo>
                      <a:pt x="6459" y="307"/>
                    </a:lnTo>
                    <a:lnTo>
                      <a:pt x="5904" y="229"/>
                    </a:lnTo>
                    <a:lnTo>
                      <a:pt x="5352" y="121"/>
                    </a:lnTo>
                    <a:lnTo>
                      <a:pt x="4794" y="43"/>
                    </a:lnTo>
                    <a:lnTo>
                      <a:pt x="4231" y="13"/>
                    </a:lnTo>
                    <a:lnTo>
                      <a:pt x="3667" y="8"/>
                    </a:lnTo>
                    <a:lnTo>
                      <a:pt x="2541" y="16"/>
                    </a:lnTo>
                    <a:lnTo>
                      <a:pt x="1977" y="0"/>
                    </a:lnTo>
                    <a:lnTo>
                      <a:pt x="1698" y="43"/>
                    </a:lnTo>
                    <a:lnTo>
                      <a:pt x="1426" y="124"/>
                    </a:lnTo>
                    <a:lnTo>
                      <a:pt x="901" y="266"/>
                    </a:lnTo>
                    <a:lnTo>
                      <a:pt x="628" y="350"/>
                    </a:lnTo>
                    <a:lnTo>
                      <a:pt x="481" y="415"/>
                    </a:lnTo>
                    <a:lnTo>
                      <a:pt x="331" y="500"/>
                    </a:lnTo>
                    <a:lnTo>
                      <a:pt x="191" y="601"/>
                    </a:lnTo>
                    <a:lnTo>
                      <a:pt x="79" y="714"/>
                    </a:lnTo>
                    <a:lnTo>
                      <a:pt x="9" y="834"/>
                    </a:lnTo>
                    <a:lnTo>
                      <a:pt x="0" y="956"/>
                    </a:lnTo>
                    <a:lnTo>
                      <a:pt x="58" y="1078"/>
                    </a:lnTo>
                    <a:lnTo>
                      <a:pt x="88" y="1144"/>
                    </a:lnTo>
                    <a:lnTo>
                      <a:pt x="97" y="1216"/>
                    </a:lnTo>
                    <a:lnTo>
                      <a:pt x="90" y="1365"/>
                    </a:lnTo>
                    <a:lnTo>
                      <a:pt x="97" y="1434"/>
                    </a:lnTo>
                    <a:lnTo>
                      <a:pt x="127" y="1494"/>
                    </a:lnTo>
                    <a:lnTo>
                      <a:pt x="128" y="1494"/>
                    </a:lnTo>
                  </a:path>
                </a:pathLst>
              </a:custGeom>
              <a:noFill/>
              <a:ln w="381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Freeform 13"/>
              <p:cNvSpPr/>
              <p:nvPr/>
            </p:nvSpPr>
            <p:spPr bwMode="auto">
              <a:xfrm>
                <a:off x="1531" y="2668"/>
                <a:ext cx="616" cy="134"/>
              </a:xfrm>
              <a:custGeom>
                <a:avLst/>
                <a:gdLst>
                  <a:gd name="T0" fmla="*/ 37 w 4922"/>
                  <a:gd name="T1" fmla="*/ 636 h 1079"/>
                  <a:gd name="T2" fmla="*/ 39 w 4922"/>
                  <a:gd name="T3" fmla="*/ 807 h 1079"/>
                  <a:gd name="T4" fmla="*/ 60 w 4922"/>
                  <a:gd name="T5" fmla="*/ 890 h 1079"/>
                  <a:gd name="T6" fmla="*/ 101 w 4922"/>
                  <a:gd name="T7" fmla="*/ 966 h 1079"/>
                  <a:gd name="T8" fmla="*/ 159 w 4922"/>
                  <a:gd name="T9" fmla="*/ 1030 h 1079"/>
                  <a:gd name="T10" fmla="*/ 230 w 4922"/>
                  <a:gd name="T11" fmla="*/ 1069 h 1079"/>
                  <a:gd name="T12" fmla="*/ 309 w 4922"/>
                  <a:gd name="T13" fmla="*/ 1079 h 1079"/>
                  <a:gd name="T14" fmla="*/ 394 w 4922"/>
                  <a:gd name="T15" fmla="*/ 1069 h 1079"/>
                  <a:gd name="T16" fmla="*/ 732 w 4922"/>
                  <a:gd name="T17" fmla="*/ 929 h 1079"/>
                  <a:gd name="T18" fmla="*/ 1035 w 4922"/>
                  <a:gd name="T19" fmla="*/ 789 h 1079"/>
                  <a:gd name="T20" fmla="*/ 1348 w 4922"/>
                  <a:gd name="T21" fmla="*/ 676 h 1079"/>
                  <a:gd name="T22" fmla="*/ 1677 w 4922"/>
                  <a:gd name="T23" fmla="*/ 586 h 1079"/>
                  <a:gd name="T24" fmla="*/ 2010 w 4922"/>
                  <a:gd name="T25" fmla="*/ 509 h 1079"/>
                  <a:gd name="T26" fmla="*/ 2177 w 4922"/>
                  <a:gd name="T27" fmla="*/ 489 h 1079"/>
                  <a:gd name="T28" fmla="*/ 2345 w 4922"/>
                  <a:gd name="T29" fmla="*/ 490 h 1079"/>
                  <a:gd name="T30" fmla="*/ 2681 w 4922"/>
                  <a:gd name="T31" fmla="*/ 548 h 1079"/>
                  <a:gd name="T32" fmla="*/ 3006 w 4922"/>
                  <a:gd name="T33" fmla="*/ 653 h 1079"/>
                  <a:gd name="T34" fmla="*/ 3637 w 4922"/>
                  <a:gd name="T35" fmla="*/ 900 h 1079"/>
                  <a:gd name="T36" fmla="*/ 3965 w 4922"/>
                  <a:gd name="T37" fmla="*/ 982 h 1079"/>
                  <a:gd name="T38" fmla="*/ 4131 w 4922"/>
                  <a:gd name="T39" fmla="*/ 998 h 1079"/>
                  <a:gd name="T40" fmla="*/ 4302 w 4922"/>
                  <a:gd name="T41" fmla="*/ 990 h 1079"/>
                  <a:gd name="T42" fmla="*/ 4472 w 4922"/>
                  <a:gd name="T43" fmla="*/ 951 h 1079"/>
                  <a:gd name="T44" fmla="*/ 4531 w 4922"/>
                  <a:gd name="T45" fmla="*/ 897 h 1079"/>
                  <a:gd name="T46" fmla="*/ 4583 w 4922"/>
                  <a:gd name="T47" fmla="*/ 827 h 1079"/>
                  <a:gd name="T48" fmla="*/ 4751 w 4922"/>
                  <a:gd name="T49" fmla="*/ 737 h 1079"/>
                  <a:gd name="T50" fmla="*/ 4837 w 4922"/>
                  <a:gd name="T51" fmla="*/ 705 h 1079"/>
                  <a:gd name="T52" fmla="*/ 4900 w 4922"/>
                  <a:gd name="T53" fmla="*/ 671 h 1079"/>
                  <a:gd name="T54" fmla="*/ 4922 w 4922"/>
                  <a:gd name="T55" fmla="*/ 627 h 1079"/>
                  <a:gd name="T56" fmla="*/ 4902 w 4922"/>
                  <a:gd name="T57" fmla="*/ 574 h 1079"/>
                  <a:gd name="T58" fmla="*/ 4847 w 4922"/>
                  <a:gd name="T59" fmla="*/ 515 h 1079"/>
                  <a:gd name="T60" fmla="*/ 4769 w 4922"/>
                  <a:gd name="T61" fmla="*/ 454 h 1079"/>
                  <a:gd name="T62" fmla="*/ 4573 w 4922"/>
                  <a:gd name="T63" fmla="*/ 343 h 1079"/>
                  <a:gd name="T64" fmla="*/ 4382 w 4922"/>
                  <a:gd name="T65" fmla="*/ 276 h 1079"/>
                  <a:gd name="T66" fmla="*/ 4215 w 4922"/>
                  <a:gd name="T67" fmla="*/ 250 h 1079"/>
                  <a:gd name="T68" fmla="*/ 4058 w 4922"/>
                  <a:gd name="T69" fmla="*/ 242 h 1079"/>
                  <a:gd name="T70" fmla="*/ 3732 w 4922"/>
                  <a:gd name="T71" fmla="*/ 219 h 1079"/>
                  <a:gd name="T72" fmla="*/ 2380 w 4922"/>
                  <a:gd name="T73" fmla="*/ 39 h 1079"/>
                  <a:gd name="T74" fmla="*/ 2038 w 4922"/>
                  <a:gd name="T75" fmla="*/ 0 h 1079"/>
                  <a:gd name="T76" fmla="*/ 1699 w 4922"/>
                  <a:gd name="T77" fmla="*/ 5 h 1079"/>
                  <a:gd name="T78" fmla="*/ 1534 w 4922"/>
                  <a:gd name="T79" fmla="*/ 41 h 1079"/>
                  <a:gd name="T80" fmla="*/ 1374 w 4922"/>
                  <a:gd name="T81" fmla="*/ 97 h 1079"/>
                  <a:gd name="T82" fmla="*/ 1214 w 4922"/>
                  <a:gd name="T83" fmla="*/ 154 h 1079"/>
                  <a:gd name="T84" fmla="*/ 1052 w 4922"/>
                  <a:gd name="T85" fmla="*/ 186 h 1079"/>
                  <a:gd name="T86" fmla="*/ 717 w 4922"/>
                  <a:gd name="T87" fmla="*/ 181 h 1079"/>
                  <a:gd name="T88" fmla="*/ 358 w 4922"/>
                  <a:gd name="T89" fmla="*/ 177 h 1079"/>
                  <a:gd name="T90" fmla="*/ 189 w 4922"/>
                  <a:gd name="T91" fmla="*/ 216 h 1079"/>
                  <a:gd name="T92" fmla="*/ 115 w 4922"/>
                  <a:gd name="T93" fmla="*/ 257 h 1079"/>
                  <a:gd name="T94" fmla="*/ 53 w 4922"/>
                  <a:gd name="T95" fmla="*/ 313 h 1079"/>
                  <a:gd name="T96" fmla="*/ 7 w 4922"/>
                  <a:gd name="T97" fmla="*/ 387 h 1079"/>
                  <a:gd name="T98" fmla="*/ 0 w 4922"/>
                  <a:gd name="T99" fmla="*/ 469 h 1079"/>
                  <a:gd name="T100" fmla="*/ 37 w 4922"/>
                  <a:gd name="T101" fmla="*/ 636 h 1079"/>
                  <a:gd name="T102" fmla="*/ 38 w 4922"/>
                  <a:gd name="T103" fmla="*/ 636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22" h="1079">
                    <a:moveTo>
                      <a:pt x="37" y="636"/>
                    </a:moveTo>
                    <a:lnTo>
                      <a:pt x="39" y="807"/>
                    </a:lnTo>
                    <a:lnTo>
                      <a:pt x="60" y="890"/>
                    </a:lnTo>
                    <a:lnTo>
                      <a:pt x="101" y="966"/>
                    </a:lnTo>
                    <a:lnTo>
                      <a:pt x="159" y="1030"/>
                    </a:lnTo>
                    <a:lnTo>
                      <a:pt x="230" y="1069"/>
                    </a:lnTo>
                    <a:lnTo>
                      <a:pt x="309" y="1079"/>
                    </a:lnTo>
                    <a:lnTo>
                      <a:pt x="394" y="1069"/>
                    </a:lnTo>
                    <a:lnTo>
                      <a:pt x="732" y="929"/>
                    </a:lnTo>
                    <a:lnTo>
                      <a:pt x="1035" y="789"/>
                    </a:lnTo>
                    <a:lnTo>
                      <a:pt x="1348" y="676"/>
                    </a:lnTo>
                    <a:lnTo>
                      <a:pt x="1677" y="586"/>
                    </a:lnTo>
                    <a:lnTo>
                      <a:pt x="2010" y="509"/>
                    </a:lnTo>
                    <a:lnTo>
                      <a:pt x="2177" y="489"/>
                    </a:lnTo>
                    <a:lnTo>
                      <a:pt x="2345" y="490"/>
                    </a:lnTo>
                    <a:lnTo>
                      <a:pt x="2681" y="548"/>
                    </a:lnTo>
                    <a:lnTo>
                      <a:pt x="3006" y="653"/>
                    </a:lnTo>
                    <a:lnTo>
                      <a:pt x="3637" y="900"/>
                    </a:lnTo>
                    <a:lnTo>
                      <a:pt x="3965" y="982"/>
                    </a:lnTo>
                    <a:lnTo>
                      <a:pt x="4131" y="998"/>
                    </a:lnTo>
                    <a:lnTo>
                      <a:pt x="4302" y="990"/>
                    </a:lnTo>
                    <a:lnTo>
                      <a:pt x="4472" y="951"/>
                    </a:lnTo>
                    <a:lnTo>
                      <a:pt x="4531" y="897"/>
                    </a:lnTo>
                    <a:lnTo>
                      <a:pt x="4583" y="827"/>
                    </a:lnTo>
                    <a:lnTo>
                      <a:pt x="4751" y="737"/>
                    </a:lnTo>
                    <a:lnTo>
                      <a:pt x="4837" y="705"/>
                    </a:lnTo>
                    <a:lnTo>
                      <a:pt x="4900" y="671"/>
                    </a:lnTo>
                    <a:lnTo>
                      <a:pt x="4922" y="627"/>
                    </a:lnTo>
                    <a:lnTo>
                      <a:pt x="4902" y="574"/>
                    </a:lnTo>
                    <a:lnTo>
                      <a:pt x="4847" y="515"/>
                    </a:lnTo>
                    <a:lnTo>
                      <a:pt x="4769" y="454"/>
                    </a:lnTo>
                    <a:lnTo>
                      <a:pt x="4573" y="343"/>
                    </a:lnTo>
                    <a:lnTo>
                      <a:pt x="4382" y="276"/>
                    </a:lnTo>
                    <a:lnTo>
                      <a:pt x="4215" y="250"/>
                    </a:lnTo>
                    <a:lnTo>
                      <a:pt x="4058" y="242"/>
                    </a:lnTo>
                    <a:lnTo>
                      <a:pt x="3732" y="219"/>
                    </a:lnTo>
                    <a:lnTo>
                      <a:pt x="2380" y="39"/>
                    </a:lnTo>
                    <a:lnTo>
                      <a:pt x="2038" y="0"/>
                    </a:lnTo>
                    <a:lnTo>
                      <a:pt x="1699" y="5"/>
                    </a:lnTo>
                    <a:lnTo>
                      <a:pt x="1534" y="41"/>
                    </a:lnTo>
                    <a:lnTo>
                      <a:pt x="1374" y="97"/>
                    </a:lnTo>
                    <a:lnTo>
                      <a:pt x="1214" y="154"/>
                    </a:lnTo>
                    <a:lnTo>
                      <a:pt x="1052" y="186"/>
                    </a:lnTo>
                    <a:lnTo>
                      <a:pt x="717" y="181"/>
                    </a:lnTo>
                    <a:lnTo>
                      <a:pt x="358" y="177"/>
                    </a:lnTo>
                    <a:lnTo>
                      <a:pt x="189" y="216"/>
                    </a:lnTo>
                    <a:lnTo>
                      <a:pt x="115" y="257"/>
                    </a:lnTo>
                    <a:lnTo>
                      <a:pt x="53" y="313"/>
                    </a:lnTo>
                    <a:lnTo>
                      <a:pt x="7" y="387"/>
                    </a:lnTo>
                    <a:lnTo>
                      <a:pt x="0" y="469"/>
                    </a:lnTo>
                    <a:lnTo>
                      <a:pt x="37" y="636"/>
                    </a:lnTo>
                    <a:lnTo>
                      <a:pt x="38" y="636"/>
                    </a:lnTo>
                  </a:path>
                </a:pathLst>
              </a:custGeom>
              <a:noFill/>
              <a:ln w="381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" name="Group 14"/>
            <p:cNvGrpSpPr/>
            <p:nvPr/>
          </p:nvGrpSpPr>
          <p:grpSpPr bwMode="auto">
            <a:xfrm>
              <a:off x="5141923" y="2141447"/>
              <a:ext cx="3565525" cy="2751138"/>
              <a:chOff x="3178" y="1244"/>
              <a:chExt cx="2246" cy="1733"/>
            </a:xfrm>
          </p:grpSpPr>
          <p:sp>
            <p:nvSpPr>
              <p:cNvPr id="64" name="Freeform 15"/>
              <p:cNvSpPr/>
              <p:nvPr/>
            </p:nvSpPr>
            <p:spPr bwMode="auto">
              <a:xfrm>
                <a:off x="3178" y="1244"/>
                <a:ext cx="2246" cy="1733"/>
              </a:xfrm>
              <a:custGeom>
                <a:avLst/>
                <a:gdLst>
                  <a:gd name="T0" fmla="*/ 0 w 13929"/>
                  <a:gd name="T1" fmla="*/ 0 h 10743"/>
                  <a:gd name="T2" fmla="*/ 13929 w 13929"/>
                  <a:gd name="T3" fmla="*/ 0 h 10743"/>
                  <a:gd name="T4" fmla="*/ 13929 w 13929"/>
                  <a:gd name="T5" fmla="*/ 10743 h 10743"/>
                  <a:gd name="T6" fmla="*/ 0 w 13929"/>
                  <a:gd name="T7" fmla="*/ 10743 h 10743"/>
                  <a:gd name="T8" fmla="*/ 0 w 13929"/>
                  <a:gd name="T9" fmla="*/ 0 h 10743"/>
                  <a:gd name="T10" fmla="*/ 2 w 13929"/>
                  <a:gd name="T11" fmla="*/ 0 h 10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29" h="10743">
                    <a:moveTo>
                      <a:pt x="0" y="0"/>
                    </a:moveTo>
                    <a:lnTo>
                      <a:pt x="13929" y="0"/>
                    </a:lnTo>
                    <a:lnTo>
                      <a:pt x="13929" y="10743"/>
                    </a:lnTo>
                    <a:lnTo>
                      <a:pt x="0" y="1074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bg1"/>
              </a:solidFill>
              <a:ln w="15875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" name="Group 16"/>
              <p:cNvGrpSpPr/>
              <p:nvPr/>
            </p:nvGrpSpPr>
            <p:grpSpPr bwMode="auto">
              <a:xfrm>
                <a:off x="3417" y="1652"/>
                <a:ext cx="1772" cy="940"/>
                <a:chOff x="3417" y="1887"/>
                <a:chExt cx="1772" cy="471"/>
              </a:xfrm>
            </p:grpSpPr>
            <p:sp>
              <p:nvSpPr>
                <p:cNvPr id="66" name="Freeform 17"/>
                <p:cNvSpPr/>
                <p:nvPr/>
              </p:nvSpPr>
              <p:spPr bwMode="auto">
                <a:xfrm>
                  <a:off x="3417" y="1887"/>
                  <a:ext cx="1772" cy="471"/>
                </a:xfrm>
                <a:custGeom>
                  <a:avLst/>
                  <a:gdLst>
                    <a:gd name="T0" fmla="*/ 5 w 10991"/>
                    <a:gd name="T1" fmla="*/ 1409 h 2918"/>
                    <a:gd name="T2" fmla="*/ 104 w 10991"/>
                    <a:gd name="T3" fmla="*/ 1772 h 2918"/>
                    <a:gd name="T4" fmla="*/ 403 w 10991"/>
                    <a:gd name="T5" fmla="*/ 1965 h 2918"/>
                    <a:gd name="T6" fmla="*/ 798 w 10991"/>
                    <a:gd name="T7" fmla="*/ 2077 h 2918"/>
                    <a:gd name="T8" fmla="*/ 1325 w 10991"/>
                    <a:gd name="T9" fmla="*/ 2327 h 2918"/>
                    <a:gd name="T10" fmla="*/ 2015 w 10991"/>
                    <a:gd name="T11" fmla="*/ 2597 h 2918"/>
                    <a:gd name="T12" fmla="*/ 2776 w 10991"/>
                    <a:gd name="T13" fmla="*/ 2732 h 2918"/>
                    <a:gd name="T14" fmla="*/ 3337 w 10991"/>
                    <a:gd name="T15" fmla="*/ 2853 h 2918"/>
                    <a:gd name="T16" fmla="*/ 3712 w 10991"/>
                    <a:gd name="T17" fmla="*/ 2858 h 2918"/>
                    <a:gd name="T18" fmla="*/ 4084 w 10991"/>
                    <a:gd name="T19" fmla="*/ 2767 h 2918"/>
                    <a:gd name="T20" fmla="*/ 4607 w 10991"/>
                    <a:gd name="T21" fmla="*/ 2507 h 2918"/>
                    <a:gd name="T22" fmla="*/ 5118 w 10991"/>
                    <a:gd name="T23" fmla="*/ 2268 h 2918"/>
                    <a:gd name="T24" fmla="*/ 5492 w 10991"/>
                    <a:gd name="T25" fmla="*/ 2237 h 2918"/>
                    <a:gd name="T26" fmla="*/ 6068 w 10991"/>
                    <a:gd name="T27" fmla="*/ 2349 h 2918"/>
                    <a:gd name="T28" fmla="*/ 7143 w 10991"/>
                    <a:gd name="T29" fmla="*/ 2735 h 2918"/>
                    <a:gd name="T30" fmla="*/ 7890 w 10991"/>
                    <a:gd name="T31" fmla="*/ 2893 h 2918"/>
                    <a:gd name="T32" fmla="*/ 8654 w 10991"/>
                    <a:gd name="T33" fmla="*/ 2906 h 2918"/>
                    <a:gd name="T34" fmla="*/ 9775 w 10991"/>
                    <a:gd name="T35" fmla="*/ 2711 h 2918"/>
                    <a:gd name="T36" fmla="*/ 10354 w 10991"/>
                    <a:gd name="T37" fmla="*/ 2588 h 2918"/>
                    <a:gd name="T38" fmla="*/ 10684 w 10991"/>
                    <a:gd name="T39" fmla="*/ 2416 h 2918"/>
                    <a:gd name="T40" fmla="*/ 10904 w 10991"/>
                    <a:gd name="T41" fmla="*/ 2106 h 2918"/>
                    <a:gd name="T42" fmla="*/ 10991 w 10991"/>
                    <a:gd name="T43" fmla="*/ 1726 h 2918"/>
                    <a:gd name="T44" fmla="*/ 10916 w 10991"/>
                    <a:gd name="T45" fmla="*/ 1356 h 2918"/>
                    <a:gd name="T46" fmla="*/ 10697 w 10991"/>
                    <a:gd name="T47" fmla="*/ 1038 h 2918"/>
                    <a:gd name="T48" fmla="*/ 10397 w 10991"/>
                    <a:gd name="T49" fmla="*/ 799 h 2918"/>
                    <a:gd name="T50" fmla="*/ 9879 w 10991"/>
                    <a:gd name="T51" fmla="*/ 554 h 2918"/>
                    <a:gd name="T52" fmla="*/ 8781 w 10991"/>
                    <a:gd name="T53" fmla="*/ 237 h 2918"/>
                    <a:gd name="T54" fmla="*/ 7657 w 10991"/>
                    <a:gd name="T55" fmla="*/ 29 h 2918"/>
                    <a:gd name="T56" fmla="*/ 6517 w 10991"/>
                    <a:gd name="T57" fmla="*/ 0 h 2918"/>
                    <a:gd name="T58" fmla="*/ 2707 w 10991"/>
                    <a:gd name="T59" fmla="*/ 19 h 2918"/>
                    <a:gd name="T60" fmla="*/ 1954 w 10991"/>
                    <a:gd name="T61" fmla="*/ 127 h 2918"/>
                    <a:gd name="T62" fmla="*/ 1235 w 10991"/>
                    <a:gd name="T63" fmla="*/ 377 h 2918"/>
                    <a:gd name="T64" fmla="*/ 548 w 10991"/>
                    <a:gd name="T65" fmla="*/ 674 h 2918"/>
                    <a:gd name="T66" fmla="*/ 196 w 10991"/>
                    <a:gd name="T67" fmla="*/ 893 h 2918"/>
                    <a:gd name="T68" fmla="*/ 15 w 10991"/>
                    <a:gd name="T69" fmla="*/ 1119 h 2918"/>
                    <a:gd name="T70" fmla="*/ 1 w 10991"/>
                    <a:gd name="T71" fmla="*/ 1209 h 29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991" h="2918">
                      <a:moveTo>
                        <a:pt x="0" y="1209"/>
                      </a:moveTo>
                      <a:lnTo>
                        <a:pt x="5" y="1409"/>
                      </a:lnTo>
                      <a:lnTo>
                        <a:pt x="33" y="1606"/>
                      </a:lnTo>
                      <a:lnTo>
                        <a:pt x="104" y="1772"/>
                      </a:lnTo>
                      <a:lnTo>
                        <a:pt x="232" y="1889"/>
                      </a:lnTo>
                      <a:lnTo>
                        <a:pt x="403" y="1965"/>
                      </a:lnTo>
                      <a:lnTo>
                        <a:pt x="598" y="2021"/>
                      </a:lnTo>
                      <a:lnTo>
                        <a:pt x="798" y="2077"/>
                      </a:lnTo>
                      <a:lnTo>
                        <a:pt x="986" y="2148"/>
                      </a:lnTo>
                      <a:lnTo>
                        <a:pt x="1325" y="2327"/>
                      </a:lnTo>
                      <a:lnTo>
                        <a:pt x="1656" y="2494"/>
                      </a:lnTo>
                      <a:lnTo>
                        <a:pt x="2015" y="2597"/>
                      </a:lnTo>
                      <a:lnTo>
                        <a:pt x="2393" y="2664"/>
                      </a:lnTo>
                      <a:lnTo>
                        <a:pt x="2776" y="2732"/>
                      </a:lnTo>
                      <a:lnTo>
                        <a:pt x="3150" y="2819"/>
                      </a:lnTo>
                      <a:lnTo>
                        <a:pt x="3337" y="2853"/>
                      </a:lnTo>
                      <a:lnTo>
                        <a:pt x="3524" y="2869"/>
                      </a:lnTo>
                      <a:lnTo>
                        <a:pt x="3712" y="2858"/>
                      </a:lnTo>
                      <a:lnTo>
                        <a:pt x="3899" y="2824"/>
                      </a:lnTo>
                      <a:lnTo>
                        <a:pt x="4084" y="2767"/>
                      </a:lnTo>
                      <a:lnTo>
                        <a:pt x="4265" y="2693"/>
                      </a:lnTo>
                      <a:lnTo>
                        <a:pt x="4607" y="2507"/>
                      </a:lnTo>
                      <a:lnTo>
                        <a:pt x="4944" y="2328"/>
                      </a:lnTo>
                      <a:lnTo>
                        <a:pt x="5118" y="2268"/>
                      </a:lnTo>
                      <a:lnTo>
                        <a:pt x="5302" y="2238"/>
                      </a:lnTo>
                      <a:lnTo>
                        <a:pt x="5492" y="2237"/>
                      </a:lnTo>
                      <a:lnTo>
                        <a:pt x="5685" y="2258"/>
                      </a:lnTo>
                      <a:lnTo>
                        <a:pt x="6068" y="2349"/>
                      </a:lnTo>
                      <a:lnTo>
                        <a:pt x="6787" y="2609"/>
                      </a:lnTo>
                      <a:lnTo>
                        <a:pt x="7143" y="2735"/>
                      </a:lnTo>
                      <a:lnTo>
                        <a:pt x="7510" y="2832"/>
                      </a:lnTo>
                      <a:lnTo>
                        <a:pt x="7890" y="2893"/>
                      </a:lnTo>
                      <a:lnTo>
                        <a:pt x="8274" y="2918"/>
                      </a:lnTo>
                      <a:lnTo>
                        <a:pt x="8654" y="2906"/>
                      </a:lnTo>
                      <a:lnTo>
                        <a:pt x="9027" y="2858"/>
                      </a:lnTo>
                      <a:lnTo>
                        <a:pt x="9775" y="2711"/>
                      </a:lnTo>
                      <a:lnTo>
                        <a:pt x="10166" y="2637"/>
                      </a:lnTo>
                      <a:lnTo>
                        <a:pt x="10354" y="2588"/>
                      </a:lnTo>
                      <a:lnTo>
                        <a:pt x="10530" y="2518"/>
                      </a:lnTo>
                      <a:lnTo>
                        <a:pt x="10684" y="2416"/>
                      </a:lnTo>
                      <a:lnTo>
                        <a:pt x="10810" y="2276"/>
                      </a:lnTo>
                      <a:lnTo>
                        <a:pt x="10904" y="2106"/>
                      </a:lnTo>
                      <a:lnTo>
                        <a:pt x="10966" y="1918"/>
                      </a:lnTo>
                      <a:lnTo>
                        <a:pt x="10991" y="1726"/>
                      </a:lnTo>
                      <a:lnTo>
                        <a:pt x="10975" y="1537"/>
                      </a:lnTo>
                      <a:lnTo>
                        <a:pt x="10916" y="1356"/>
                      </a:lnTo>
                      <a:lnTo>
                        <a:pt x="10820" y="1189"/>
                      </a:lnTo>
                      <a:lnTo>
                        <a:pt x="10697" y="1038"/>
                      </a:lnTo>
                      <a:lnTo>
                        <a:pt x="10554" y="910"/>
                      </a:lnTo>
                      <a:lnTo>
                        <a:pt x="10397" y="799"/>
                      </a:lnTo>
                      <a:lnTo>
                        <a:pt x="10230" y="705"/>
                      </a:lnTo>
                      <a:lnTo>
                        <a:pt x="9879" y="554"/>
                      </a:lnTo>
                      <a:lnTo>
                        <a:pt x="9518" y="433"/>
                      </a:lnTo>
                      <a:lnTo>
                        <a:pt x="8781" y="237"/>
                      </a:lnTo>
                      <a:lnTo>
                        <a:pt x="8034" y="81"/>
                      </a:lnTo>
                      <a:lnTo>
                        <a:pt x="7657" y="29"/>
                      </a:lnTo>
                      <a:lnTo>
                        <a:pt x="7278" y="1"/>
                      </a:lnTo>
                      <a:lnTo>
                        <a:pt x="6517" y="0"/>
                      </a:lnTo>
                      <a:lnTo>
                        <a:pt x="5754" y="15"/>
                      </a:lnTo>
                      <a:lnTo>
                        <a:pt x="2707" y="19"/>
                      </a:lnTo>
                      <a:lnTo>
                        <a:pt x="2328" y="51"/>
                      </a:lnTo>
                      <a:lnTo>
                        <a:pt x="1954" y="127"/>
                      </a:lnTo>
                      <a:lnTo>
                        <a:pt x="1589" y="244"/>
                      </a:lnTo>
                      <a:lnTo>
                        <a:pt x="1235" y="377"/>
                      </a:lnTo>
                      <a:lnTo>
                        <a:pt x="892" y="511"/>
                      </a:lnTo>
                      <a:lnTo>
                        <a:pt x="548" y="674"/>
                      </a:lnTo>
                      <a:lnTo>
                        <a:pt x="371" y="774"/>
                      </a:lnTo>
                      <a:lnTo>
                        <a:pt x="196" y="893"/>
                      </a:lnTo>
                      <a:lnTo>
                        <a:pt x="56" y="1036"/>
                      </a:lnTo>
                      <a:lnTo>
                        <a:pt x="15" y="1119"/>
                      </a:lnTo>
                      <a:lnTo>
                        <a:pt x="0" y="1209"/>
                      </a:lnTo>
                      <a:lnTo>
                        <a:pt x="1" y="1209"/>
                      </a:lnTo>
                    </a:path>
                  </a:pathLst>
                </a:custGeom>
                <a:solidFill>
                  <a:schemeClr val="bg1"/>
                </a:solidFill>
                <a:ln w="3175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" name="Freeform 18"/>
                <p:cNvSpPr/>
                <p:nvPr/>
              </p:nvSpPr>
              <p:spPr bwMode="auto">
                <a:xfrm>
                  <a:off x="3644" y="1948"/>
                  <a:ext cx="1335" cy="330"/>
                </a:xfrm>
                <a:custGeom>
                  <a:avLst/>
                  <a:gdLst>
                    <a:gd name="T0" fmla="*/ 249 w 8283"/>
                    <a:gd name="T1" fmla="*/ 1442 h 2035"/>
                    <a:gd name="T2" fmla="*/ 750 w 8283"/>
                    <a:gd name="T3" fmla="*/ 1724 h 2035"/>
                    <a:gd name="T4" fmla="*/ 1286 w 8283"/>
                    <a:gd name="T5" fmla="*/ 1921 h 2035"/>
                    <a:gd name="T6" fmla="*/ 1846 w 8283"/>
                    <a:gd name="T7" fmla="*/ 2035 h 2035"/>
                    <a:gd name="T8" fmla="*/ 2416 w 8283"/>
                    <a:gd name="T9" fmla="*/ 1987 h 2035"/>
                    <a:gd name="T10" fmla="*/ 2951 w 8283"/>
                    <a:gd name="T11" fmla="*/ 1783 h 2035"/>
                    <a:gd name="T12" fmla="*/ 3454 w 8283"/>
                    <a:gd name="T13" fmla="*/ 1509 h 2035"/>
                    <a:gd name="T14" fmla="*/ 3729 w 8283"/>
                    <a:gd name="T15" fmla="*/ 1461 h 2035"/>
                    <a:gd name="T16" fmla="*/ 4309 w 8283"/>
                    <a:gd name="T17" fmla="*/ 1507 h 2035"/>
                    <a:gd name="T18" fmla="*/ 4873 w 8283"/>
                    <a:gd name="T19" fmla="*/ 1594 h 2035"/>
                    <a:gd name="T20" fmla="*/ 5418 w 8283"/>
                    <a:gd name="T21" fmla="*/ 1812 h 2035"/>
                    <a:gd name="T22" fmla="*/ 5961 w 8283"/>
                    <a:gd name="T23" fmla="*/ 1990 h 2035"/>
                    <a:gd name="T24" fmla="*/ 6236 w 8283"/>
                    <a:gd name="T25" fmla="*/ 1965 h 2035"/>
                    <a:gd name="T26" fmla="*/ 6655 w 8283"/>
                    <a:gd name="T27" fmla="*/ 1853 h 2035"/>
                    <a:gd name="T28" fmla="*/ 7079 w 8283"/>
                    <a:gd name="T29" fmla="*/ 1915 h 2035"/>
                    <a:gd name="T30" fmla="*/ 7353 w 8283"/>
                    <a:gd name="T31" fmla="*/ 1956 h 2035"/>
                    <a:gd name="T32" fmla="*/ 7620 w 8283"/>
                    <a:gd name="T33" fmla="*/ 1894 h 2035"/>
                    <a:gd name="T34" fmla="*/ 8042 w 8283"/>
                    <a:gd name="T35" fmla="*/ 1691 h 2035"/>
                    <a:gd name="T36" fmla="*/ 8251 w 8283"/>
                    <a:gd name="T37" fmla="*/ 1498 h 2035"/>
                    <a:gd name="T38" fmla="*/ 8283 w 8283"/>
                    <a:gd name="T39" fmla="*/ 1057 h 2035"/>
                    <a:gd name="T40" fmla="*/ 8244 w 8283"/>
                    <a:gd name="T41" fmla="*/ 941 h 2035"/>
                    <a:gd name="T42" fmla="*/ 7852 w 8283"/>
                    <a:gd name="T43" fmla="*/ 743 h 2035"/>
                    <a:gd name="T44" fmla="*/ 7516 w 8283"/>
                    <a:gd name="T45" fmla="*/ 482 h 2035"/>
                    <a:gd name="T46" fmla="*/ 7109 w 8283"/>
                    <a:gd name="T47" fmla="*/ 359 h 2035"/>
                    <a:gd name="T48" fmla="*/ 6244 w 8283"/>
                    <a:gd name="T49" fmla="*/ 259 h 2035"/>
                    <a:gd name="T50" fmla="*/ 4550 w 8283"/>
                    <a:gd name="T51" fmla="*/ 20 h 2035"/>
                    <a:gd name="T52" fmla="*/ 2836 w 8283"/>
                    <a:gd name="T53" fmla="*/ 19 h 2035"/>
                    <a:gd name="T54" fmla="*/ 1979 w 8283"/>
                    <a:gd name="T55" fmla="*/ 19 h 2035"/>
                    <a:gd name="T56" fmla="*/ 1160 w 8283"/>
                    <a:gd name="T57" fmla="*/ 261 h 2035"/>
                    <a:gd name="T58" fmla="*/ 317 w 8283"/>
                    <a:gd name="T59" fmla="*/ 522 h 2035"/>
                    <a:gd name="T60" fmla="*/ 104 w 8283"/>
                    <a:gd name="T61" fmla="*/ 692 h 2035"/>
                    <a:gd name="T62" fmla="*/ 13 w 8283"/>
                    <a:gd name="T63" fmla="*/ 960 h 2035"/>
                    <a:gd name="T64" fmla="*/ 8 w 8283"/>
                    <a:gd name="T65" fmla="*/ 1187 h 2035"/>
                    <a:gd name="T66" fmla="*/ 40 w 8283"/>
                    <a:gd name="T67" fmla="*/ 1248 h 20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283" h="2035">
                      <a:moveTo>
                        <a:pt x="39" y="1248"/>
                      </a:moveTo>
                      <a:lnTo>
                        <a:pt x="249" y="1442"/>
                      </a:lnTo>
                      <a:lnTo>
                        <a:pt x="492" y="1598"/>
                      </a:lnTo>
                      <a:lnTo>
                        <a:pt x="750" y="1724"/>
                      </a:lnTo>
                      <a:lnTo>
                        <a:pt x="1015" y="1829"/>
                      </a:lnTo>
                      <a:lnTo>
                        <a:pt x="1286" y="1921"/>
                      </a:lnTo>
                      <a:lnTo>
                        <a:pt x="1563" y="1995"/>
                      </a:lnTo>
                      <a:lnTo>
                        <a:pt x="1846" y="2035"/>
                      </a:lnTo>
                      <a:lnTo>
                        <a:pt x="2132" y="2031"/>
                      </a:lnTo>
                      <a:lnTo>
                        <a:pt x="2416" y="1987"/>
                      </a:lnTo>
                      <a:lnTo>
                        <a:pt x="2691" y="1906"/>
                      </a:lnTo>
                      <a:lnTo>
                        <a:pt x="2951" y="1783"/>
                      </a:lnTo>
                      <a:lnTo>
                        <a:pt x="3200" y="1633"/>
                      </a:lnTo>
                      <a:lnTo>
                        <a:pt x="3454" y="1509"/>
                      </a:lnTo>
                      <a:lnTo>
                        <a:pt x="3588" y="1475"/>
                      </a:lnTo>
                      <a:lnTo>
                        <a:pt x="3729" y="1461"/>
                      </a:lnTo>
                      <a:lnTo>
                        <a:pt x="4018" y="1475"/>
                      </a:lnTo>
                      <a:lnTo>
                        <a:pt x="4309" y="1507"/>
                      </a:lnTo>
                      <a:lnTo>
                        <a:pt x="4594" y="1540"/>
                      </a:lnTo>
                      <a:lnTo>
                        <a:pt x="4873" y="1594"/>
                      </a:lnTo>
                      <a:lnTo>
                        <a:pt x="5147" y="1687"/>
                      </a:lnTo>
                      <a:lnTo>
                        <a:pt x="5418" y="1812"/>
                      </a:lnTo>
                      <a:lnTo>
                        <a:pt x="5690" y="1926"/>
                      </a:lnTo>
                      <a:lnTo>
                        <a:pt x="5961" y="1990"/>
                      </a:lnTo>
                      <a:lnTo>
                        <a:pt x="6099" y="1990"/>
                      </a:lnTo>
                      <a:lnTo>
                        <a:pt x="6236" y="1965"/>
                      </a:lnTo>
                      <a:lnTo>
                        <a:pt x="6514" y="1883"/>
                      </a:lnTo>
                      <a:lnTo>
                        <a:pt x="6655" y="1853"/>
                      </a:lnTo>
                      <a:lnTo>
                        <a:pt x="6797" y="1851"/>
                      </a:lnTo>
                      <a:lnTo>
                        <a:pt x="7079" y="1915"/>
                      </a:lnTo>
                      <a:lnTo>
                        <a:pt x="7217" y="1947"/>
                      </a:lnTo>
                      <a:lnTo>
                        <a:pt x="7353" y="1956"/>
                      </a:lnTo>
                      <a:lnTo>
                        <a:pt x="7487" y="1936"/>
                      </a:lnTo>
                      <a:lnTo>
                        <a:pt x="7620" y="1894"/>
                      </a:lnTo>
                      <a:lnTo>
                        <a:pt x="7897" y="1766"/>
                      </a:lnTo>
                      <a:lnTo>
                        <a:pt x="8042" y="1691"/>
                      </a:lnTo>
                      <a:lnTo>
                        <a:pt x="8171" y="1605"/>
                      </a:lnTo>
                      <a:lnTo>
                        <a:pt x="8251" y="1498"/>
                      </a:lnTo>
                      <a:lnTo>
                        <a:pt x="8261" y="1360"/>
                      </a:lnTo>
                      <a:lnTo>
                        <a:pt x="8283" y="1057"/>
                      </a:lnTo>
                      <a:lnTo>
                        <a:pt x="8272" y="994"/>
                      </a:lnTo>
                      <a:lnTo>
                        <a:pt x="8244" y="941"/>
                      </a:lnTo>
                      <a:lnTo>
                        <a:pt x="8138" y="865"/>
                      </a:lnTo>
                      <a:lnTo>
                        <a:pt x="7852" y="743"/>
                      </a:lnTo>
                      <a:lnTo>
                        <a:pt x="7627" y="563"/>
                      </a:lnTo>
                      <a:lnTo>
                        <a:pt x="7516" y="482"/>
                      </a:lnTo>
                      <a:lnTo>
                        <a:pt x="7391" y="425"/>
                      </a:lnTo>
                      <a:lnTo>
                        <a:pt x="7109" y="359"/>
                      </a:lnTo>
                      <a:lnTo>
                        <a:pt x="6812" y="328"/>
                      </a:lnTo>
                      <a:lnTo>
                        <a:pt x="6244" y="259"/>
                      </a:lnTo>
                      <a:lnTo>
                        <a:pt x="5121" y="61"/>
                      </a:lnTo>
                      <a:lnTo>
                        <a:pt x="4550" y="20"/>
                      </a:lnTo>
                      <a:lnTo>
                        <a:pt x="3978" y="10"/>
                      </a:lnTo>
                      <a:lnTo>
                        <a:pt x="2836" y="19"/>
                      </a:lnTo>
                      <a:lnTo>
                        <a:pt x="2263" y="0"/>
                      </a:lnTo>
                      <a:lnTo>
                        <a:pt x="1979" y="19"/>
                      </a:lnTo>
                      <a:lnTo>
                        <a:pt x="1700" y="84"/>
                      </a:lnTo>
                      <a:lnTo>
                        <a:pt x="1160" y="261"/>
                      </a:lnTo>
                      <a:lnTo>
                        <a:pt x="602" y="422"/>
                      </a:lnTo>
                      <a:lnTo>
                        <a:pt x="317" y="522"/>
                      </a:lnTo>
                      <a:lnTo>
                        <a:pt x="197" y="595"/>
                      </a:lnTo>
                      <a:lnTo>
                        <a:pt x="104" y="692"/>
                      </a:lnTo>
                      <a:lnTo>
                        <a:pt x="46" y="816"/>
                      </a:lnTo>
                      <a:lnTo>
                        <a:pt x="13" y="960"/>
                      </a:lnTo>
                      <a:lnTo>
                        <a:pt x="0" y="1114"/>
                      </a:lnTo>
                      <a:lnTo>
                        <a:pt x="8" y="1187"/>
                      </a:lnTo>
                      <a:lnTo>
                        <a:pt x="39" y="1248"/>
                      </a:lnTo>
                      <a:lnTo>
                        <a:pt x="40" y="1248"/>
                      </a:lnTo>
                    </a:path>
                  </a:pathLst>
                </a:custGeom>
                <a:solidFill>
                  <a:schemeClr val="bg1"/>
                </a:solidFill>
                <a:ln w="3175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" name="Freeform 19"/>
                <p:cNvSpPr/>
                <p:nvPr/>
              </p:nvSpPr>
              <p:spPr bwMode="auto">
                <a:xfrm>
                  <a:off x="3912" y="2031"/>
                  <a:ext cx="796" cy="170"/>
                </a:xfrm>
                <a:custGeom>
                  <a:avLst/>
                  <a:gdLst>
                    <a:gd name="T0" fmla="*/ 0 w 4939"/>
                    <a:gd name="T1" fmla="*/ 638 h 1063"/>
                    <a:gd name="T2" fmla="*/ 5 w 4939"/>
                    <a:gd name="T3" fmla="*/ 723 h 1063"/>
                    <a:gd name="T4" fmla="*/ 31 w 4939"/>
                    <a:gd name="T5" fmla="*/ 807 h 1063"/>
                    <a:gd name="T6" fmla="*/ 75 w 4939"/>
                    <a:gd name="T7" fmla="*/ 884 h 1063"/>
                    <a:gd name="T8" fmla="*/ 135 w 4939"/>
                    <a:gd name="T9" fmla="*/ 948 h 1063"/>
                    <a:gd name="T10" fmla="*/ 286 w 4939"/>
                    <a:gd name="T11" fmla="*/ 1031 h 1063"/>
                    <a:gd name="T12" fmla="*/ 456 w 4939"/>
                    <a:gd name="T13" fmla="*/ 1063 h 1063"/>
                    <a:gd name="T14" fmla="*/ 627 w 4939"/>
                    <a:gd name="T15" fmla="*/ 1052 h 1063"/>
                    <a:gd name="T16" fmla="*/ 794 w 4939"/>
                    <a:gd name="T17" fmla="*/ 1009 h 1063"/>
                    <a:gd name="T18" fmla="*/ 1107 w 4939"/>
                    <a:gd name="T19" fmla="*/ 873 h 1063"/>
                    <a:gd name="T20" fmla="*/ 1417 w 4939"/>
                    <a:gd name="T21" fmla="*/ 734 h 1063"/>
                    <a:gd name="T22" fmla="*/ 1743 w 4939"/>
                    <a:gd name="T23" fmla="*/ 634 h 1063"/>
                    <a:gd name="T24" fmla="*/ 2075 w 4939"/>
                    <a:gd name="T25" fmla="*/ 551 h 1063"/>
                    <a:gd name="T26" fmla="*/ 2410 w 4939"/>
                    <a:gd name="T27" fmla="*/ 496 h 1063"/>
                    <a:gd name="T28" fmla="*/ 2579 w 4939"/>
                    <a:gd name="T29" fmla="*/ 496 h 1063"/>
                    <a:gd name="T30" fmla="*/ 2748 w 4939"/>
                    <a:gd name="T31" fmla="*/ 517 h 1063"/>
                    <a:gd name="T32" fmla="*/ 3083 w 4939"/>
                    <a:gd name="T33" fmla="*/ 607 h 1063"/>
                    <a:gd name="T34" fmla="*/ 3410 w 4939"/>
                    <a:gd name="T35" fmla="*/ 735 h 1063"/>
                    <a:gd name="T36" fmla="*/ 3718 w 4939"/>
                    <a:gd name="T37" fmla="*/ 854 h 1063"/>
                    <a:gd name="T38" fmla="*/ 4026 w 4939"/>
                    <a:gd name="T39" fmla="*/ 939 h 1063"/>
                    <a:gd name="T40" fmla="*/ 4213 w 4939"/>
                    <a:gd name="T41" fmla="*/ 995 h 1063"/>
                    <a:gd name="T42" fmla="*/ 4423 w 4939"/>
                    <a:gd name="T43" fmla="*/ 1052 h 1063"/>
                    <a:gd name="T44" fmla="*/ 4511 w 4939"/>
                    <a:gd name="T45" fmla="*/ 1053 h 1063"/>
                    <a:gd name="T46" fmla="*/ 4572 w 4939"/>
                    <a:gd name="T47" fmla="*/ 1018 h 1063"/>
                    <a:gd name="T48" fmla="*/ 4617 w 4939"/>
                    <a:gd name="T49" fmla="*/ 855 h 1063"/>
                    <a:gd name="T50" fmla="*/ 4644 w 4939"/>
                    <a:gd name="T51" fmla="*/ 838 h 1063"/>
                    <a:gd name="T52" fmla="*/ 4685 w 4939"/>
                    <a:gd name="T53" fmla="*/ 839 h 1063"/>
                    <a:gd name="T54" fmla="*/ 4781 w 4939"/>
                    <a:gd name="T55" fmla="*/ 851 h 1063"/>
                    <a:gd name="T56" fmla="*/ 4863 w 4939"/>
                    <a:gd name="T57" fmla="*/ 821 h 1063"/>
                    <a:gd name="T58" fmla="*/ 4916 w 4939"/>
                    <a:gd name="T59" fmla="*/ 747 h 1063"/>
                    <a:gd name="T60" fmla="*/ 4939 w 4939"/>
                    <a:gd name="T61" fmla="*/ 653 h 1063"/>
                    <a:gd name="T62" fmla="*/ 4931 w 4939"/>
                    <a:gd name="T63" fmla="*/ 562 h 1063"/>
                    <a:gd name="T64" fmla="*/ 4898 w 4939"/>
                    <a:gd name="T65" fmla="*/ 479 h 1063"/>
                    <a:gd name="T66" fmla="*/ 4845 w 4939"/>
                    <a:gd name="T67" fmla="*/ 408 h 1063"/>
                    <a:gd name="T68" fmla="*/ 4701 w 4939"/>
                    <a:gd name="T69" fmla="*/ 307 h 1063"/>
                    <a:gd name="T70" fmla="*/ 4537 w 4939"/>
                    <a:gd name="T71" fmla="*/ 262 h 1063"/>
                    <a:gd name="T72" fmla="*/ 3849 w 4939"/>
                    <a:gd name="T73" fmla="*/ 218 h 1063"/>
                    <a:gd name="T74" fmla="*/ 2501 w 4939"/>
                    <a:gd name="T75" fmla="*/ 33 h 1063"/>
                    <a:gd name="T76" fmla="*/ 2156 w 4939"/>
                    <a:gd name="T77" fmla="*/ 0 h 1063"/>
                    <a:gd name="T78" fmla="*/ 1986 w 4939"/>
                    <a:gd name="T79" fmla="*/ 4 h 1063"/>
                    <a:gd name="T80" fmla="*/ 1819 w 4939"/>
                    <a:gd name="T81" fmla="*/ 33 h 1063"/>
                    <a:gd name="T82" fmla="*/ 1497 w 4939"/>
                    <a:gd name="T83" fmla="*/ 146 h 1063"/>
                    <a:gd name="T84" fmla="*/ 1332 w 4939"/>
                    <a:gd name="T85" fmla="*/ 185 h 1063"/>
                    <a:gd name="T86" fmla="*/ 1161 w 4939"/>
                    <a:gd name="T87" fmla="*/ 190 h 1063"/>
                    <a:gd name="T88" fmla="*/ 819 w 4939"/>
                    <a:gd name="T89" fmla="*/ 175 h 1063"/>
                    <a:gd name="T90" fmla="*/ 656 w 4939"/>
                    <a:gd name="T91" fmla="*/ 198 h 1063"/>
                    <a:gd name="T92" fmla="*/ 496 w 4939"/>
                    <a:gd name="T93" fmla="*/ 245 h 1063"/>
                    <a:gd name="T94" fmla="*/ 156 w 4939"/>
                    <a:gd name="T95" fmla="*/ 365 h 1063"/>
                    <a:gd name="T96" fmla="*/ 81 w 4939"/>
                    <a:gd name="T97" fmla="*/ 408 h 1063"/>
                    <a:gd name="T98" fmla="*/ 31 w 4939"/>
                    <a:gd name="T99" fmla="*/ 469 h 1063"/>
                    <a:gd name="T100" fmla="*/ 0 w 4939"/>
                    <a:gd name="T101" fmla="*/ 638 h 1063"/>
                    <a:gd name="T102" fmla="*/ 1 w 4939"/>
                    <a:gd name="T103" fmla="*/ 638 h 1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939" h="1063">
                      <a:moveTo>
                        <a:pt x="0" y="638"/>
                      </a:moveTo>
                      <a:lnTo>
                        <a:pt x="5" y="723"/>
                      </a:lnTo>
                      <a:lnTo>
                        <a:pt x="31" y="807"/>
                      </a:lnTo>
                      <a:lnTo>
                        <a:pt x="75" y="884"/>
                      </a:lnTo>
                      <a:lnTo>
                        <a:pt x="135" y="948"/>
                      </a:lnTo>
                      <a:lnTo>
                        <a:pt x="286" y="1031"/>
                      </a:lnTo>
                      <a:lnTo>
                        <a:pt x="456" y="1063"/>
                      </a:lnTo>
                      <a:lnTo>
                        <a:pt x="627" y="1052"/>
                      </a:lnTo>
                      <a:lnTo>
                        <a:pt x="794" y="1009"/>
                      </a:lnTo>
                      <a:lnTo>
                        <a:pt x="1107" y="873"/>
                      </a:lnTo>
                      <a:lnTo>
                        <a:pt x="1417" y="734"/>
                      </a:lnTo>
                      <a:lnTo>
                        <a:pt x="1743" y="634"/>
                      </a:lnTo>
                      <a:lnTo>
                        <a:pt x="2075" y="551"/>
                      </a:lnTo>
                      <a:lnTo>
                        <a:pt x="2410" y="496"/>
                      </a:lnTo>
                      <a:lnTo>
                        <a:pt x="2579" y="496"/>
                      </a:lnTo>
                      <a:lnTo>
                        <a:pt x="2748" y="517"/>
                      </a:lnTo>
                      <a:lnTo>
                        <a:pt x="3083" y="607"/>
                      </a:lnTo>
                      <a:lnTo>
                        <a:pt x="3410" y="735"/>
                      </a:lnTo>
                      <a:lnTo>
                        <a:pt x="3718" y="854"/>
                      </a:lnTo>
                      <a:lnTo>
                        <a:pt x="4026" y="939"/>
                      </a:lnTo>
                      <a:lnTo>
                        <a:pt x="4213" y="995"/>
                      </a:lnTo>
                      <a:lnTo>
                        <a:pt x="4423" y="1052"/>
                      </a:lnTo>
                      <a:lnTo>
                        <a:pt x="4511" y="1053"/>
                      </a:lnTo>
                      <a:lnTo>
                        <a:pt x="4572" y="1018"/>
                      </a:lnTo>
                      <a:lnTo>
                        <a:pt x="4617" y="855"/>
                      </a:lnTo>
                      <a:lnTo>
                        <a:pt x="4644" y="838"/>
                      </a:lnTo>
                      <a:lnTo>
                        <a:pt x="4685" y="839"/>
                      </a:lnTo>
                      <a:lnTo>
                        <a:pt x="4781" y="851"/>
                      </a:lnTo>
                      <a:lnTo>
                        <a:pt x="4863" y="821"/>
                      </a:lnTo>
                      <a:lnTo>
                        <a:pt x="4916" y="747"/>
                      </a:lnTo>
                      <a:lnTo>
                        <a:pt x="4939" y="653"/>
                      </a:lnTo>
                      <a:lnTo>
                        <a:pt x="4931" y="562"/>
                      </a:lnTo>
                      <a:lnTo>
                        <a:pt x="4898" y="479"/>
                      </a:lnTo>
                      <a:lnTo>
                        <a:pt x="4845" y="408"/>
                      </a:lnTo>
                      <a:lnTo>
                        <a:pt x="4701" y="307"/>
                      </a:lnTo>
                      <a:lnTo>
                        <a:pt x="4537" y="262"/>
                      </a:lnTo>
                      <a:lnTo>
                        <a:pt x="3849" y="218"/>
                      </a:lnTo>
                      <a:lnTo>
                        <a:pt x="2501" y="33"/>
                      </a:lnTo>
                      <a:lnTo>
                        <a:pt x="2156" y="0"/>
                      </a:lnTo>
                      <a:lnTo>
                        <a:pt x="1986" y="4"/>
                      </a:lnTo>
                      <a:lnTo>
                        <a:pt x="1819" y="33"/>
                      </a:lnTo>
                      <a:lnTo>
                        <a:pt x="1497" y="146"/>
                      </a:lnTo>
                      <a:lnTo>
                        <a:pt x="1332" y="185"/>
                      </a:lnTo>
                      <a:lnTo>
                        <a:pt x="1161" y="190"/>
                      </a:lnTo>
                      <a:lnTo>
                        <a:pt x="819" y="175"/>
                      </a:lnTo>
                      <a:lnTo>
                        <a:pt x="656" y="198"/>
                      </a:lnTo>
                      <a:lnTo>
                        <a:pt x="496" y="245"/>
                      </a:lnTo>
                      <a:lnTo>
                        <a:pt x="156" y="365"/>
                      </a:lnTo>
                      <a:lnTo>
                        <a:pt x="81" y="408"/>
                      </a:lnTo>
                      <a:lnTo>
                        <a:pt x="31" y="469"/>
                      </a:lnTo>
                      <a:lnTo>
                        <a:pt x="0" y="638"/>
                      </a:lnTo>
                      <a:lnTo>
                        <a:pt x="1" y="638"/>
                      </a:lnTo>
                    </a:path>
                  </a:pathLst>
                </a:custGeom>
                <a:solidFill>
                  <a:schemeClr val="bg1"/>
                </a:solidFill>
                <a:ln w="3175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4" name="Group 20"/>
            <p:cNvGrpSpPr/>
            <p:nvPr/>
          </p:nvGrpSpPr>
          <p:grpSpPr bwMode="auto">
            <a:xfrm>
              <a:off x="822336" y="2212885"/>
              <a:ext cx="3722687" cy="1852612"/>
              <a:chOff x="503" y="1172"/>
              <a:chExt cx="2345" cy="1167"/>
            </a:xfrm>
          </p:grpSpPr>
          <p:sp>
            <p:nvSpPr>
              <p:cNvPr id="70" name="Freeform 21"/>
              <p:cNvSpPr/>
              <p:nvPr/>
            </p:nvSpPr>
            <p:spPr bwMode="auto">
              <a:xfrm>
                <a:off x="503" y="1788"/>
                <a:ext cx="2345" cy="551"/>
              </a:xfrm>
              <a:custGeom>
                <a:avLst/>
                <a:gdLst>
                  <a:gd name="T0" fmla="*/ 0 w 14538"/>
                  <a:gd name="T1" fmla="*/ 0 h 3422"/>
                  <a:gd name="T2" fmla="*/ 12667 w 14538"/>
                  <a:gd name="T3" fmla="*/ 0 h 3422"/>
                  <a:gd name="T4" fmla="*/ 14538 w 14538"/>
                  <a:gd name="T5" fmla="*/ 3422 h 3422"/>
                  <a:gd name="T6" fmla="*/ 1976 w 14538"/>
                  <a:gd name="T7" fmla="*/ 3422 h 3422"/>
                  <a:gd name="T8" fmla="*/ 0 w 14538"/>
                  <a:gd name="T9" fmla="*/ 0 h 3422"/>
                  <a:gd name="T10" fmla="*/ 1 w 14538"/>
                  <a:gd name="T11" fmla="*/ 0 h 3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38" h="3422">
                    <a:moveTo>
                      <a:pt x="0" y="0"/>
                    </a:moveTo>
                    <a:lnTo>
                      <a:pt x="12667" y="0"/>
                    </a:lnTo>
                    <a:lnTo>
                      <a:pt x="14538" y="3422"/>
                    </a:lnTo>
                    <a:lnTo>
                      <a:pt x="1976" y="342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>
                  <a:alpha val="50000"/>
                </a:srgbClr>
              </a:solidFill>
              <a:ln w="12700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Freeform 22"/>
              <p:cNvSpPr/>
              <p:nvPr/>
            </p:nvSpPr>
            <p:spPr bwMode="auto">
              <a:xfrm>
                <a:off x="503" y="1479"/>
                <a:ext cx="2345" cy="553"/>
              </a:xfrm>
              <a:custGeom>
                <a:avLst/>
                <a:gdLst>
                  <a:gd name="T0" fmla="*/ 0 w 14538"/>
                  <a:gd name="T1" fmla="*/ 0 h 3423"/>
                  <a:gd name="T2" fmla="*/ 12667 w 14538"/>
                  <a:gd name="T3" fmla="*/ 0 h 3423"/>
                  <a:gd name="T4" fmla="*/ 14538 w 14538"/>
                  <a:gd name="T5" fmla="*/ 3423 h 3423"/>
                  <a:gd name="T6" fmla="*/ 1976 w 14538"/>
                  <a:gd name="T7" fmla="*/ 3423 h 3423"/>
                  <a:gd name="T8" fmla="*/ 0 w 14538"/>
                  <a:gd name="T9" fmla="*/ 0 h 3423"/>
                  <a:gd name="T10" fmla="*/ 1 w 14538"/>
                  <a:gd name="T11" fmla="*/ 0 h 3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38" h="3423">
                    <a:moveTo>
                      <a:pt x="0" y="0"/>
                    </a:moveTo>
                    <a:lnTo>
                      <a:pt x="12667" y="0"/>
                    </a:lnTo>
                    <a:lnTo>
                      <a:pt x="14538" y="3423"/>
                    </a:lnTo>
                    <a:lnTo>
                      <a:pt x="1976" y="3423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>
                  <a:alpha val="50000"/>
                </a:srgbClr>
              </a:solidFill>
              <a:ln w="12700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Freeform 23"/>
              <p:cNvSpPr/>
              <p:nvPr/>
            </p:nvSpPr>
            <p:spPr bwMode="auto">
              <a:xfrm>
                <a:off x="503" y="1172"/>
                <a:ext cx="2345" cy="552"/>
              </a:xfrm>
              <a:custGeom>
                <a:avLst/>
                <a:gdLst>
                  <a:gd name="T0" fmla="*/ 0 w 14538"/>
                  <a:gd name="T1" fmla="*/ 0 h 3423"/>
                  <a:gd name="T2" fmla="*/ 12667 w 14538"/>
                  <a:gd name="T3" fmla="*/ 0 h 3423"/>
                  <a:gd name="T4" fmla="*/ 14538 w 14538"/>
                  <a:gd name="T5" fmla="*/ 3423 h 3423"/>
                  <a:gd name="T6" fmla="*/ 1976 w 14538"/>
                  <a:gd name="T7" fmla="*/ 3423 h 3423"/>
                  <a:gd name="T8" fmla="*/ 0 w 14538"/>
                  <a:gd name="T9" fmla="*/ 0 h 3423"/>
                  <a:gd name="T10" fmla="*/ 1 w 14538"/>
                  <a:gd name="T11" fmla="*/ 0 h 3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38" h="3423">
                    <a:moveTo>
                      <a:pt x="0" y="0"/>
                    </a:moveTo>
                    <a:lnTo>
                      <a:pt x="12667" y="0"/>
                    </a:lnTo>
                    <a:lnTo>
                      <a:pt x="14538" y="3423"/>
                    </a:lnTo>
                    <a:lnTo>
                      <a:pt x="1976" y="3423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>
                  <a:alpha val="50000"/>
                </a:srgbClr>
              </a:solidFill>
              <a:ln w="12700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Freeform 24"/>
              <p:cNvSpPr/>
              <p:nvPr/>
            </p:nvSpPr>
            <p:spPr bwMode="auto">
              <a:xfrm>
                <a:off x="1281" y="1278"/>
                <a:ext cx="795" cy="266"/>
              </a:xfrm>
              <a:custGeom>
                <a:avLst/>
                <a:gdLst>
                  <a:gd name="T0" fmla="*/ 2110 w 4922"/>
                  <a:gd name="T1" fmla="*/ 1065 h 1644"/>
                  <a:gd name="T2" fmla="*/ 1506 w 4922"/>
                  <a:gd name="T3" fmla="*/ 1334 h 1644"/>
                  <a:gd name="T4" fmla="*/ 1184 w 4922"/>
                  <a:gd name="T5" fmla="*/ 1451 h 1644"/>
                  <a:gd name="T6" fmla="*/ 821 w 4922"/>
                  <a:gd name="T7" fmla="*/ 1563 h 1644"/>
                  <a:gd name="T8" fmla="*/ 623 w 4922"/>
                  <a:gd name="T9" fmla="*/ 1613 h 1644"/>
                  <a:gd name="T10" fmla="*/ 429 w 4922"/>
                  <a:gd name="T11" fmla="*/ 1644 h 1644"/>
                  <a:gd name="T12" fmla="*/ 255 w 4922"/>
                  <a:gd name="T13" fmla="*/ 1639 h 1644"/>
                  <a:gd name="T14" fmla="*/ 118 w 4922"/>
                  <a:gd name="T15" fmla="*/ 1581 h 1644"/>
                  <a:gd name="T16" fmla="*/ 69 w 4922"/>
                  <a:gd name="T17" fmla="*/ 1527 h 1644"/>
                  <a:gd name="T18" fmla="*/ 32 w 4922"/>
                  <a:gd name="T19" fmla="*/ 1456 h 1644"/>
                  <a:gd name="T20" fmla="*/ 0 w 4922"/>
                  <a:gd name="T21" fmla="*/ 1282 h 1644"/>
                  <a:gd name="T22" fmla="*/ 16 w 4922"/>
                  <a:gd name="T23" fmla="*/ 1092 h 1644"/>
                  <a:gd name="T24" fmla="*/ 77 w 4922"/>
                  <a:gd name="T25" fmla="*/ 918 h 1644"/>
                  <a:gd name="T26" fmla="*/ 175 w 4922"/>
                  <a:gd name="T27" fmla="*/ 775 h 1644"/>
                  <a:gd name="T28" fmla="*/ 303 w 4922"/>
                  <a:gd name="T29" fmla="*/ 659 h 1644"/>
                  <a:gd name="T30" fmla="*/ 452 w 4922"/>
                  <a:gd name="T31" fmla="*/ 564 h 1644"/>
                  <a:gd name="T32" fmla="*/ 614 w 4922"/>
                  <a:gd name="T33" fmla="*/ 483 h 1644"/>
                  <a:gd name="T34" fmla="*/ 950 w 4922"/>
                  <a:gd name="T35" fmla="*/ 342 h 1644"/>
                  <a:gd name="T36" fmla="*/ 1286 w 4922"/>
                  <a:gd name="T37" fmla="*/ 222 h 1644"/>
                  <a:gd name="T38" fmla="*/ 1619 w 4922"/>
                  <a:gd name="T39" fmla="*/ 125 h 1644"/>
                  <a:gd name="T40" fmla="*/ 1946 w 4922"/>
                  <a:gd name="T41" fmla="*/ 54 h 1644"/>
                  <a:gd name="T42" fmla="*/ 2265 w 4922"/>
                  <a:gd name="T43" fmla="*/ 11 h 1644"/>
                  <a:gd name="T44" fmla="*/ 2576 w 4922"/>
                  <a:gd name="T45" fmla="*/ 0 h 1644"/>
                  <a:gd name="T46" fmla="*/ 2887 w 4922"/>
                  <a:gd name="T47" fmla="*/ 26 h 1644"/>
                  <a:gd name="T48" fmla="*/ 3203 w 4922"/>
                  <a:gd name="T49" fmla="*/ 91 h 1644"/>
                  <a:gd name="T50" fmla="*/ 3533 w 4922"/>
                  <a:gd name="T51" fmla="*/ 201 h 1644"/>
                  <a:gd name="T52" fmla="*/ 3885 w 4922"/>
                  <a:gd name="T53" fmla="*/ 360 h 1644"/>
                  <a:gd name="T54" fmla="*/ 4263 w 4922"/>
                  <a:gd name="T55" fmla="*/ 573 h 1644"/>
                  <a:gd name="T56" fmla="*/ 4648 w 4922"/>
                  <a:gd name="T57" fmla="*/ 833 h 1644"/>
                  <a:gd name="T58" fmla="*/ 4802 w 4922"/>
                  <a:gd name="T59" fmla="*/ 968 h 1644"/>
                  <a:gd name="T60" fmla="*/ 4901 w 4922"/>
                  <a:gd name="T61" fmla="*/ 1094 h 1644"/>
                  <a:gd name="T62" fmla="*/ 4922 w 4922"/>
                  <a:gd name="T63" fmla="*/ 1152 h 1644"/>
                  <a:gd name="T64" fmla="*/ 4922 w 4922"/>
                  <a:gd name="T65" fmla="*/ 1207 h 1644"/>
                  <a:gd name="T66" fmla="*/ 4898 w 4922"/>
                  <a:gd name="T67" fmla="*/ 1255 h 1644"/>
                  <a:gd name="T68" fmla="*/ 4849 w 4922"/>
                  <a:gd name="T69" fmla="*/ 1298 h 1644"/>
                  <a:gd name="T70" fmla="*/ 4693 w 4922"/>
                  <a:gd name="T71" fmla="*/ 1363 h 1644"/>
                  <a:gd name="T72" fmla="*/ 4497 w 4922"/>
                  <a:gd name="T73" fmla="*/ 1404 h 1644"/>
                  <a:gd name="T74" fmla="*/ 4300 w 4922"/>
                  <a:gd name="T75" fmla="*/ 1419 h 1644"/>
                  <a:gd name="T76" fmla="*/ 4117 w 4922"/>
                  <a:gd name="T77" fmla="*/ 1410 h 1644"/>
                  <a:gd name="T78" fmla="*/ 3783 w 4922"/>
                  <a:gd name="T79" fmla="*/ 1350 h 1644"/>
                  <a:gd name="T80" fmla="*/ 3466 w 4922"/>
                  <a:gd name="T81" fmla="*/ 1264 h 1644"/>
                  <a:gd name="T82" fmla="*/ 2803 w 4922"/>
                  <a:gd name="T83" fmla="*/ 1120 h 1644"/>
                  <a:gd name="T84" fmla="*/ 2450 w 4922"/>
                  <a:gd name="T85" fmla="*/ 1049 h 1644"/>
                  <a:gd name="T86" fmla="*/ 2274 w 4922"/>
                  <a:gd name="T87" fmla="*/ 1029 h 1644"/>
                  <a:gd name="T88" fmla="*/ 2110 w 4922"/>
                  <a:gd name="T89" fmla="*/ 1065 h 1644"/>
                  <a:gd name="T90" fmla="*/ 2111 w 4922"/>
                  <a:gd name="T91" fmla="*/ 1065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922" h="1644">
                    <a:moveTo>
                      <a:pt x="2110" y="1065"/>
                    </a:moveTo>
                    <a:lnTo>
                      <a:pt x="1506" y="1334"/>
                    </a:lnTo>
                    <a:lnTo>
                      <a:pt x="1184" y="1451"/>
                    </a:lnTo>
                    <a:lnTo>
                      <a:pt x="821" y="1563"/>
                    </a:lnTo>
                    <a:lnTo>
                      <a:pt x="623" y="1613"/>
                    </a:lnTo>
                    <a:lnTo>
                      <a:pt x="429" y="1644"/>
                    </a:lnTo>
                    <a:lnTo>
                      <a:pt x="255" y="1639"/>
                    </a:lnTo>
                    <a:lnTo>
                      <a:pt x="118" y="1581"/>
                    </a:lnTo>
                    <a:lnTo>
                      <a:pt x="69" y="1527"/>
                    </a:lnTo>
                    <a:lnTo>
                      <a:pt x="32" y="1456"/>
                    </a:lnTo>
                    <a:lnTo>
                      <a:pt x="0" y="1282"/>
                    </a:lnTo>
                    <a:lnTo>
                      <a:pt x="16" y="1092"/>
                    </a:lnTo>
                    <a:lnTo>
                      <a:pt x="77" y="918"/>
                    </a:lnTo>
                    <a:lnTo>
                      <a:pt x="175" y="775"/>
                    </a:lnTo>
                    <a:lnTo>
                      <a:pt x="303" y="659"/>
                    </a:lnTo>
                    <a:lnTo>
                      <a:pt x="452" y="564"/>
                    </a:lnTo>
                    <a:lnTo>
                      <a:pt x="614" y="483"/>
                    </a:lnTo>
                    <a:lnTo>
                      <a:pt x="950" y="342"/>
                    </a:lnTo>
                    <a:lnTo>
                      <a:pt x="1286" y="222"/>
                    </a:lnTo>
                    <a:lnTo>
                      <a:pt x="1619" y="125"/>
                    </a:lnTo>
                    <a:lnTo>
                      <a:pt x="1946" y="54"/>
                    </a:lnTo>
                    <a:lnTo>
                      <a:pt x="2265" y="11"/>
                    </a:lnTo>
                    <a:lnTo>
                      <a:pt x="2576" y="0"/>
                    </a:lnTo>
                    <a:lnTo>
                      <a:pt x="2887" y="26"/>
                    </a:lnTo>
                    <a:lnTo>
                      <a:pt x="3203" y="91"/>
                    </a:lnTo>
                    <a:lnTo>
                      <a:pt x="3533" y="201"/>
                    </a:lnTo>
                    <a:lnTo>
                      <a:pt x="3885" y="360"/>
                    </a:lnTo>
                    <a:lnTo>
                      <a:pt x="4263" y="573"/>
                    </a:lnTo>
                    <a:lnTo>
                      <a:pt x="4648" y="833"/>
                    </a:lnTo>
                    <a:lnTo>
                      <a:pt x="4802" y="968"/>
                    </a:lnTo>
                    <a:lnTo>
                      <a:pt x="4901" y="1094"/>
                    </a:lnTo>
                    <a:lnTo>
                      <a:pt x="4922" y="1152"/>
                    </a:lnTo>
                    <a:lnTo>
                      <a:pt x="4922" y="1207"/>
                    </a:lnTo>
                    <a:lnTo>
                      <a:pt x="4898" y="1255"/>
                    </a:lnTo>
                    <a:lnTo>
                      <a:pt x="4849" y="1298"/>
                    </a:lnTo>
                    <a:lnTo>
                      <a:pt x="4693" y="1363"/>
                    </a:lnTo>
                    <a:lnTo>
                      <a:pt x="4497" y="1404"/>
                    </a:lnTo>
                    <a:lnTo>
                      <a:pt x="4300" y="1419"/>
                    </a:lnTo>
                    <a:lnTo>
                      <a:pt x="4117" y="1410"/>
                    </a:lnTo>
                    <a:lnTo>
                      <a:pt x="3783" y="1350"/>
                    </a:lnTo>
                    <a:lnTo>
                      <a:pt x="3466" y="1264"/>
                    </a:lnTo>
                    <a:lnTo>
                      <a:pt x="2803" y="1120"/>
                    </a:lnTo>
                    <a:lnTo>
                      <a:pt x="2450" y="1049"/>
                    </a:lnTo>
                    <a:lnTo>
                      <a:pt x="2274" y="1029"/>
                    </a:lnTo>
                    <a:lnTo>
                      <a:pt x="2110" y="1065"/>
                    </a:lnTo>
                    <a:lnTo>
                      <a:pt x="2111" y="1065"/>
                    </a:lnTo>
                  </a:path>
                </a:pathLst>
              </a:custGeom>
              <a:noFill/>
              <a:ln w="38100" cmpd="sng">
                <a:solidFill>
                  <a:srgbClr val="0080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Freeform 25"/>
              <p:cNvSpPr/>
              <p:nvPr/>
            </p:nvSpPr>
            <p:spPr bwMode="auto">
              <a:xfrm>
                <a:off x="770" y="1406"/>
                <a:ext cx="1756" cy="908"/>
              </a:xfrm>
              <a:custGeom>
                <a:avLst/>
                <a:gdLst>
                  <a:gd name="T0" fmla="*/ 2244 w 10891"/>
                  <a:gd name="T1" fmla="*/ 976 h 5634"/>
                  <a:gd name="T2" fmla="*/ 1308 w 10891"/>
                  <a:gd name="T3" fmla="*/ 2038 h 5634"/>
                  <a:gd name="T4" fmla="*/ 445 w 10891"/>
                  <a:gd name="T5" fmla="*/ 3175 h 5634"/>
                  <a:gd name="T6" fmla="*/ 116 w 10891"/>
                  <a:gd name="T7" fmla="*/ 3608 h 5634"/>
                  <a:gd name="T8" fmla="*/ 3 w 10891"/>
                  <a:gd name="T9" fmla="*/ 3941 h 5634"/>
                  <a:gd name="T10" fmla="*/ 34 w 10891"/>
                  <a:gd name="T11" fmla="*/ 4310 h 5634"/>
                  <a:gd name="T12" fmla="*/ 210 w 10891"/>
                  <a:gd name="T13" fmla="*/ 4616 h 5634"/>
                  <a:gd name="T14" fmla="*/ 508 w 10891"/>
                  <a:gd name="T15" fmla="*/ 4786 h 5634"/>
                  <a:gd name="T16" fmla="*/ 1057 w 10891"/>
                  <a:gd name="T17" fmla="*/ 4904 h 5634"/>
                  <a:gd name="T18" fmla="*/ 2072 w 10891"/>
                  <a:gd name="T19" fmla="*/ 5211 h 5634"/>
                  <a:gd name="T20" fmla="*/ 3121 w 10891"/>
                  <a:gd name="T21" fmla="*/ 5561 h 5634"/>
                  <a:gd name="T22" fmla="*/ 3851 w 10891"/>
                  <a:gd name="T23" fmla="*/ 5634 h 5634"/>
                  <a:gd name="T24" fmla="*/ 4188 w 10891"/>
                  <a:gd name="T25" fmla="*/ 5561 h 5634"/>
                  <a:gd name="T26" fmla="*/ 4490 w 10891"/>
                  <a:gd name="T27" fmla="*/ 5390 h 5634"/>
                  <a:gd name="T28" fmla="*/ 4933 w 10891"/>
                  <a:gd name="T29" fmla="*/ 5087 h 5634"/>
                  <a:gd name="T30" fmla="*/ 5275 w 10891"/>
                  <a:gd name="T31" fmla="*/ 4994 h 5634"/>
                  <a:gd name="T32" fmla="*/ 5638 w 10891"/>
                  <a:gd name="T33" fmla="*/ 5003 h 5634"/>
                  <a:gd name="T34" fmla="*/ 6154 w 10891"/>
                  <a:gd name="T35" fmla="*/ 5148 h 5634"/>
                  <a:gd name="T36" fmla="*/ 7154 w 10891"/>
                  <a:gd name="T37" fmla="*/ 5498 h 5634"/>
                  <a:gd name="T38" fmla="*/ 8223 w 10891"/>
                  <a:gd name="T39" fmla="*/ 5581 h 5634"/>
                  <a:gd name="T40" fmla="*/ 9293 w 10891"/>
                  <a:gd name="T41" fmla="*/ 5557 h 5634"/>
                  <a:gd name="T42" fmla="*/ 9980 w 10891"/>
                  <a:gd name="T43" fmla="*/ 5415 h 5634"/>
                  <a:gd name="T44" fmla="*/ 10462 w 10891"/>
                  <a:gd name="T45" fmla="*/ 5170 h 5634"/>
                  <a:gd name="T46" fmla="*/ 10740 w 10891"/>
                  <a:gd name="T47" fmla="*/ 4910 h 5634"/>
                  <a:gd name="T48" fmla="*/ 10891 w 10891"/>
                  <a:gd name="T49" fmla="*/ 4602 h 5634"/>
                  <a:gd name="T50" fmla="*/ 10839 w 10891"/>
                  <a:gd name="T51" fmla="*/ 4281 h 5634"/>
                  <a:gd name="T52" fmla="*/ 10543 w 10891"/>
                  <a:gd name="T53" fmla="*/ 3793 h 5634"/>
                  <a:gd name="T54" fmla="*/ 10030 w 10891"/>
                  <a:gd name="T55" fmla="*/ 2835 h 5634"/>
                  <a:gd name="T56" fmla="*/ 9632 w 10891"/>
                  <a:gd name="T57" fmla="*/ 2265 h 5634"/>
                  <a:gd name="T58" fmla="*/ 9195 w 10891"/>
                  <a:gd name="T59" fmla="*/ 1699 h 5634"/>
                  <a:gd name="T60" fmla="*/ 8604 w 10891"/>
                  <a:gd name="T61" fmla="*/ 812 h 5634"/>
                  <a:gd name="T62" fmla="*/ 7839 w 10891"/>
                  <a:gd name="T63" fmla="*/ 71 h 5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91" h="5634">
                    <a:moveTo>
                      <a:pt x="3288" y="0"/>
                    </a:moveTo>
                    <a:lnTo>
                      <a:pt x="2244" y="976"/>
                    </a:lnTo>
                    <a:lnTo>
                      <a:pt x="1755" y="1493"/>
                    </a:lnTo>
                    <a:lnTo>
                      <a:pt x="1308" y="2038"/>
                    </a:lnTo>
                    <a:lnTo>
                      <a:pt x="895" y="2609"/>
                    </a:lnTo>
                    <a:lnTo>
                      <a:pt x="445" y="3175"/>
                    </a:lnTo>
                    <a:lnTo>
                      <a:pt x="212" y="3457"/>
                    </a:lnTo>
                    <a:lnTo>
                      <a:pt x="116" y="3608"/>
                    </a:lnTo>
                    <a:lnTo>
                      <a:pt x="43" y="3767"/>
                    </a:lnTo>
                    <a:lnTo>
                      <a:pt x="3" y="3941"/>
                    </a:lnTo>
                    <a:lnTo>
                      <a:pt x="0" y="4126"/>
                    </a:lnTo>
                    <a:lnTo>
                      <a:pt x="34" y="4310"/>
                    </a:lnTo>
                    <a:lnTo>
                      <a:pt x="105" y="4478"/>
                    </a:lnTo>
                    <a:lnTo>
                      <a:pt x="210" y="4616"/>
                    </a:lnTo>
                    <a:lnTo>
                      <a:pt x="347" y="4716"/>
                    </a:lnTo>
                    <a:lnTo>
                      <a:pt x="508" y="4786"/>
                    </a:lnTo>
                    <a:lnTo>
                      <a:pt x="685" y="4834"/>
                    </a:lnTo>
                    <a:lnTo>
                      <a:pt x="1057" y="4904"/>
                    </a:lnTo>
                    <a:lnTo>
                      <a:pt x="1409" y="4987"/>
                    </a:lnTo>
                    <a:lnTo>
                      <a:pt x="2072" y="5211"/>
                    </a:lnTo>
                    <a:lnTo>
                      <a:pt x="2754" y="5457"/>
                    </a:lnTo>
                    <a:lnTo>
                      <a:pt x="3121" y="5561"/>
                    </a:lnTo>
                    <a:lnTo>
                      <a:pt x="3491" y="5628"/>
                    </a:lnTo>
                    <a:lnTo>
                      <a:pt x="3851" y="5634"/>
                    </a:lnTo>
                    <a:lnTo>
                      <a:pt x="4023" y="5609"/>
                    </a:lnTo>
                    <a:lnTo>
                      <a:pt x="4188" y="5561"/>
                    </a:lnTo>
                    <a:lnTo>
                      <a:pt x="4344" y="5487"/>
                    </a:lnTo>
                    <a:lnTo>
                      <a:pt x="4490" y="5390"/>
                    </a:lnTo>
                    <a:lnTo>
                      <a:pt x="4779" y="5176"/>
                    </a:lnTo>
                    <a:lnTo>
                      <a:pt x="4933" y="5087"/>
                    </a:lnTo>
                    <a:lnTo>
                      <a:pt x="5099" y="5027"/>
                    </a:lnTo>
                    <a:lnTo>
                      <a:pt x="5275" y="4994"/>
                    </a:lnTo>
                    <a:lnTo>
                      <a:pt x="5457" y="4988"/>
                    </a:lnTo>
                    <a:lnTo>
                      <a:pt x="5638" y="5003"/>
                    </a:lnTo>
                    <a:lnTo>
                      <a:pt x="5815" y="5038"/>
                    </a:lnTo>
                    <a:lnTo>
                      <a:pt x="6154" y="5148"/>
                    </a:lnTo>
                    <a:lnTo>
                      <a:pt x="6814" y="5411"/>
                    </a:lnTo>
                    <a:lnTo>
                      <a:pt x="7154" y="5498"/>
                    </a:lnTo>
                    <a:lnTo>
                      <a:pt x="7505" y="5545"/>
                    </a:lnTo>
                    <a:lnTo>
                      <a:pt x="8223" y="5581"/>
                    </a:lnTo>
                    <a:lnTo>
                      <a:pt x="8940" y="5583"/>
                    </a:lnTo>
                    <a:lnTo>
                      <a:pt x="9293" y="5557"/>
                    </a:lnTo>
                    <a:lnTo>
                      <a:pt x="9640" y="5505"/>
                    </a:lnTo>
                    <a:lnTo>
                      <a:pt x="9980" y="5415"/>
                    </a:lnTo>
                    <a:lnTo>
                      <a:pt x="10306" y="5270"/>
                    </a:lnTo>
                    <a:lnTo>
                      <a:pt x="10462" y="5170"/>
                    </a:lnTo>
                    <a:lnTo>
                      <a:pt x="10610" y="5049"/>
                    </a:lnTo>
                    <a:lnTo>
                      <a:pt x="10740" y="4910"/>
                    </a:lnTo>
                    <a:lnTo>
                      <a:pt x="10838" y="4760"/>
                    </a:lnTo>
                    <a:lnTo>
                      <a:pt x="10891" y="4602"/>
                    </a:lnTo>
                    <a:lnTo>
                      <a:pt x="10888" y="4442"/>
                    </a:lnTo>
                    <a:lnTo>
                      <a:pt x="10839" y="4281"/>
                    </a:lnTo>
                    <a:lnTo>
                      <a:pt x="10756" y="4119"/>
                    </a:lnTo>
                    <a:lnTo>
                      <a:pt x="10543" y="3793"/>
                    </a:lnTo>
                    <a:lnTo>
                      <a:pt x="10348" y="3468"/>
                    </a:lnTo>
                    <a:lnTo>
                      <a:pt x="10030" y="2835"/>
                    </a:lnTo>
                    <a:lnTo>
                      <a:pt x="9851" y="2541"/>
                    </a:lnTo>
                    <a:lnTo>
                      <a:pt x="9632" y="2265"/>
                    </a:lnTo>
                    <a:lnTo>
                      <a:pt x="9402" y="1990"/>
                    </a:lnTo>
                    <a:lnTo>
                      <a:pt x="9195" y="1699"/>
                    </a:lnTo>
                    <a:lnTo>
                      <a:pt x="8812" y="1097"/>
                    </a:lnTo>
                    <a:lnTo>
                      <a:pt x="8604" y="812"/>
                    </a:lnTo>
                    <a:lnTo>
                      <a:pt x="8366" y="551"/>
                    </a:lnTo>
                    <a:lnTo>
                      <a:pt x="7839" y="71"/>
                    </a:lnTo>
                    <a:lnTo>
                      <a:pt x="7840" y="71"/>
                    </a:lnTo>
                  </a:path>
                </a:pathLst>
              </a:custGeom>
              <a:noFill/>
              <a:ln w="381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Freeform 26"/>
              <p:cNvSpPr/>
              <p:nvPr/>
            </p:nvSpPr>
            <p:spPr bwMode="auto">
              <a:xfrm>
                <a:off x="1002" y="1701"/>
                <a:ext cx="1305" cy="217"/>
              </a:xfrm>
              <a:custGeom>
                <a:avLst/>
                <a:gdLst>
                  <a:gd name="T0" fmla="*/ 50 w 8094"/>
                  <a:gd name="T1" fmla="*/ 0 h 1340"/>
                  <a:gd name="T2" fmla="*/ 12 w 8094"/>
                  <a:gd name="T3" fmla="*/ 57 h 1340"/>
                  <a:gd name="T4" fmla="*/ 0 w 8094"/>
                  <a:gd name="T5" fmla="*/ 124 h 1340"/>
                  <a:gd name="T6" fmla="*/ 29 w 8094"/>
                  <a:gd name="T7" fmla="*/ 274 h 1340"/>
                  <a:gd name="T8" fmla="*/ 196 w 8094"/>
                  <a:gd name="T9" fmla="*/ 578 h 1340"/>
                  <a:gd name="T10" fmla="*/ 388 w 8094"/>
                  <a:gd name="T11" fmla="*/ 819 h 1340"/>
                  <a:gd name="T12" fmla="*/ 600 w 8094"/>
                  <a:gd name="T13" fmla="*/ 1003 h 1340"/>
                  <a:gd name="T14" fmla="*/ 843 w 8094"/>
                  <a:gd name="T15" fmla="*/ 1140 h 1340"/>
                  <a:gd name="T16" fmla="*/ 1117 w 8094"/>
                  <a:gd name="T17" fmla="*/ 1239 h 1340"/>
                  <a:gd name="T18" fmla="*/ 1411 w 8094"/>
                  <a:gd name="T19" fmla="*/ 1303 h 1340"/>
                  <a:gd name="T20" fmla="*/ 1715 w 8094"/>
                  <a:gd name="T21" fmla="*/ 1335 h 1340"/>
                  <a:gd name="T22" fmla="*/ 2019 w 8094"/>
                  <a:gd name="T23" fmla="*/ 1340 h 1340"/>
                  <a:gd name="T24" fmla="*/ 2316 w 8094"/>
                  <a:gd name="T25" fmla="*/ 1308 h 1340"/>
                  <a:gd name="T26" fmla="*/ 2600 w 8094"/>
                  <a:gd name="T27" fmla="*/ 1235 h 1340"/>
                  <a:gd name="T28" fmla="*/ 2866 w 8094"/>
                  <a:gd name="T29" fmla="*/ 1109 h 1340"/>
                  <a:gd name="T30" fmla="*/ 3120 w 8094"/>
                  <a:gd name="T31" fmla="*/ 951 h 1340"/>
                  <a:gd name="T32" fmla="*/ 3378 w 8094"/>
                  <a:gd name="T33" fmla="*/ 819 h 1340"/>
                  <a:gd name="T34" fmla="*/ 3515 w 8094"/>
                  <a:gd name="T35" fmla="*/ 780 h 1340"/>
                  <a:gd name="T36" fmla="*/ 3657 w 8094"/>
                  <a:gd name="T37" fmla="*/ 762 h 1340"/>
                  <a:gd name="T38" fmla="*/ 3953 w 8094"/>
                  <a:gd name="T39" fmla="*/ 767 h 1340"/>
                  <a:gd name="T40" fmla="*/ 4556 w 8094"/>
                  <a:gd name="T41" fmla="*/ 831 h 1340"/>
                  <a:gd name="T42" fmla="*/ 4850 w 8094"/>
                  <a:gd name="T43" fmla="*/ 871 h 1340"/>
                  <a:gd name="T44" fmla="*/ 5129 w 8094"/>
                  <a:gd name="T45" fmla="*/ 951 h 1340"/>
                  <a:gd name="T46" fmla="*/ 5654 w 8094"/>
                  <a:gd name="T47" fmla="*/ 1228 h 1340"/>
                  <a:gd name="T48" fmla="*/ 5788 w 8094"/>
                  <a:gd name="T49" fmla="*/ 1276 h 1340"/>
                  <a:gd name="T50" fmla="*/ 5923 w 8094"/>
                  <a:gd name="T51" fmla="*/ 1301 h 1340"/>
                  <a:gd name="T52" fmla="*/ 6206 w 8094"/>
                  <a:gd name="T53" fmla="*/ 1297 h 1340"/>
                  <a:gd name="T54" fmla="*/ 6809 w 8094"/>
                  <a:gd name="T55" fmla="*/ 1208 h 1340"/>
                  <a:gd name="T56" fmla="*/ 7124 w 8094"/>
                  <a:gd name="T57" fmla="*/ 1196 h 1340"/>
                  <a:gd name="T58" fmla="*/ 7420 w 8094"/>
                  <a:gd name="T59" fmla="*/ 1170 h 1340"/>
                  <a:gd name="T60" fmla="*/ 7544 w 8094"/>
                  <a:gd name="T61" fmla="*/ 1121 h 1340"/>
                  <a:gd name="T62" fmla="*/ 7651 w 8094"/>
                  <a:gd name="T63" fmla="*/ 1035 h 1340"/>
                  <a:gd name="T64" fmla="*/ 7857 w 8094"/>
                  <a:gd name="T65" fmla="*/ 792 h 1340"/>
                  <a:gd name="T66" fmla="*/ 7966 w 8094"/>
                  <a:gd name="T67" fmla="*/ 654 h 1340"/>
                  <a:gd name="T68" fmla="*/ 8054 w 8094"/>
                  <a:gd name="T69" fmla="*/ 513 h 1340"/>
                  <a:gd name="T70" fmla="*/ 8094 w 8094"/>
                  <a:gd name="T71" fmla="*/ 375 h 1340"/>
                  <a:gd name="T72" fmla="*/ 8088 w 8094"/>
                  <a:gd name="T73" fmla="*/ 310 h 1340"/>
                  <a:gd name="T74" fmla="*/ 8059 w 8094"/>
                  <a:gd name="T75" fmla="*/ 246 h 1340"/>
                  <a:gd name="T76" fmla="*/ 8060 w 8094"/>
                  <a:gd name="T77" fmla="*/ 246 h 1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94" h="1340">
                    <a:moveTo>
                      <a:pt x="50" y="0"/>
                    </a:moveTo>
                    <a:lnTo>
                      <a:pt x="12" y="57"/>
                    </a:lnTo>
                    <a:lnTo>
                      <a:pt x="0" y="124"/>
                    </a:lnTo>
                    <a:lnTo>
                      <a:pt x="29" y="274"/>
                    </a:lnTo>
                    <a:lnTo>
                      <a:pt x="196" y="578"/>
                    </a:lnTo>
                    <a:lnTo>
                      <a:pt x="388" y="819"/>
                    </a:lnTo>
                    <a:lnTo>
                      <a:pt x="600" y="1003"/>
                    </a:lnTo>
                    <a:lnTo>
                      <a:pt x="843" y="1140"/>
                    </a:lnTo>
                    <a:lnTo>
                      <a:pt x="1117" y="1239"/>
                    </a:lnTo>
                    <a:lnTo>
                      <a:pt x="1411" y="1303"/>
                    </a:lnTo>
                    <a:lnTo>
                      <a:pt x="1715" y="1335"/>
                    </a:lnTo>
                    <a:lnTo>
                      <a:pt x="2019" y="1340"/>
                    </a:lnTo>
                    <a:lnTo>
                      <a:pt x="2316" y="1308"/>
                    </a:lnTo>
                    <a:lnTo>
                      <a:pt x="2600" y="1235"/>
                    </a:lnTo>
                    <a:lnTo>
                      <a:pt x="2866" y="1109"/>
                    </a:lnTo>
                    <a:lnTo>
                      <a:pt x="3120" y="951"/>
                    </a:lnTo>
                    <a:lnTo>
                      <a:pt x="3378" y="819"/>
                    </a:lnTo>
                    <a:lnTo>
                      <a:pt x="3515" y="780"/>
                    </a:lnTo>
                    <a:lnTo>
                      <a:pt x="3657" y="762"/>
                    </a:lnTo>
                    <a:lnTo>
                      <a:pt x="3953" y="767"/>
                    </a:lnTo>
                    <a:lnTo>
                      <a:pt x="4556" y="831"/>
                    </a:lnTo>
                    <a:lnTo>
                      <a:pt x="4850" y="871"/>
                    </a:lnTo>
                    <a:lnTo>
                      <a:pt x="5129" y="951"/>
                    </a:lnTo>
                    <a:lnTo>
                      <a:pt x="5654" y="1228"/>
                    </a:lnTo>
                    <a:lnTo>
                      <a:pt x="5788" y="1276"/>
                    </a:lnTo>
                    <a:lnTo>
                      <a:pt x="5923" y="1301"/>
                    </a:lnTo>
                    <a:lnTo>
                      <a:pt x="6206" y="1297"/>
                    </a:lnTo>
                    <a:lnTo>
                      <a:pt x="6809" y="1208"/>
                    </a:lnTo>
                    <a:lnTo>
                      <a:pt x="7124" y="1196"/>
                    </a:lnTo>
                    <a:lnTo>
                      <a:pt x="7420" y="1170"/>
                    </a:lnTo>
                    <a:lnTo>
                      <a:pt x="7544" y="1121"/>
                    </a:lnTo>
                    <a:lnTo>
                      <a:pt x="7651" y="1035"/>
                    </a:lnTo>
                    <a:lnTo>
                      <a:pt x="7857" y="792"/>
                    </a:lnTo>
                    <a:lnTo>
                      <a:pt x="7966" y="654"/>
                    </a:lnTo>
                    <a:lnTo>
                      <a:pt x="8054" y="513"/>
                    </a:lnTo>
                    <a:lnTo>
                      <a:pt x="8094" y="375"/>
                    </a:lnTo>
                    <a:lnTo>
                      <a:pt x="8088" y="310"/>
                    </a:lnTo>
                    <a:lnTo>
                      <a:pt x="8059" y="246"/>
                    </a:lnTo>
                    <a:lnTo>
                      <a:pt x="8060" y="246"/>
                    </a:lnTo>
                  </a:path>
                </a:pathLst>
              </a:custGeom>
              <a:noFill/>
              <a:ln w="38100" cmpd="sng">
                <a:solidFill>
                  <a:srgbClr val="0080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" name="Group 27"/>
              <p:cNvGrpSpPr/>
              <p:nvPr/>
            </p:nvGrpSpPr>
            <p:grpSpPr bwMode="auto">
              <a:xfrm>
                <a:off x="776" y="1576"/>
                <a:ext cx="1736" cy="535"/>
                <a:chOff x="1141" y="1705"/>
                <a:chExt cx="1345" cy="415"/>
              </a:xfrm>
            </p:grpSpPr>
            <p:sp>
              <p:nvSpPr>
                <p:cNvPr id="77" name="Freeform 28"/>
                <p:cNvSpPr/>
                <p:nvPr/>
              </p:nvSpPr>
              <p:spPr bwMode="auto">
                <a:xfrm>
                  <a:off x="1316" y="1777"/>
                  <a:ext cx="39" cy="31"/>
                </a:xfrm>
                <a:custGeom>
                  <a:avLst/>
                  <a:gdLst>
                    <a:gd name="T0" fmla="*/ 43 w 309"/>
                    <a:gd name="T1" fmla="*/ 202 h 249"/>
                    <a:gd name="T2" fmla="*/ 10 w 309"/>
                    <a:gd name="T3" fmla="*/ 236 h 249"/>
                    <a:gd name="T4" fmla="*/ 0 w 309"/>
                    <a:gd name="T5" fmla="*/ 249 h 249"/>
                    <a:gd name="T6" fmla="*/ 12 w 309"/>
                    <a:gd name="T7" fmla="*/ 241 h 249"/>
                    <a:gd name="T8" fmla="*/ 43 w 309"/>
                    <a:gd name="T9" fmla="*/ 216 h 249"/>
                    <a:gd name="T10" fmla="*/ 151 w 309"/>
                    <a:gd name="T11" fmla="*/ 128 h 249"/>
                    <a:gd name="T12" fmla="*/ 305 w 309"/>
                    <a:gd name="T13" fmla="*/ 3 h 249"/>
                    <a:gd name="T14" fmla="*/ 308 w 309"/>
                    <a:gd name="T15" fmla="*/ 0 h 249"/>
                    <a:gd name="T16" fmla="*/ 309 w 309"/>
                    <a:gd name="T17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9" h="249">
                      <a:moveTo>
                        <a:pt x="43" y="202"/>
                      </a:moveTo>
                      <a:lnTo>
                        <a:pt x="10" y="236"/>
                      </a:lnTo>
                      <a:lnTo>
                        <a:pt x="0" y="249"/>
                      </a:lnTo>
                      <a:lnTo>
                        <a:pt x="12" y="241"/>
                      </a:lnTo>
                      <a:lnTo>
                        <a:pt x="43" y="216"/>
                      </a:lnTo>
                      <a:lnTo>
                        <a:pt x="151" y="128"/>
                      </a:lnTo>
                      <a:lnTo>
                        <a:pt x="305" y="3"/>
                      </a:lnTo>
                      <a:lnTo>
                        <a:pt x="308" y="0"/>
                      </a:lnTo>
                      <a:lnTo>
                        <a:pt x="309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" name="Freeform 29"/>
                <p:cNvSpPr/>
                <p:nvPr/>
              </p:nvSpPr>
              <p:spPr bwMode="auto">
                <a:xfrm>
                  <a:off x="1396" y="1705"/>
                  <a:ext cx="94" cy="41"/>
                </a:xfrm>
                <a:custGeom>
                  <a:avLst/>
                  <a:gdLst>
                    <a:gd name="T0" fmla="*/ 0 w 748"/>
                    <a:gd name="T1" fmla="*/ 330 h 330"/>
                    <a:gd name="T2" fmla="*/ 34 w 748"/>
                    <a:gd name="T3" fmla="*/ 305 h 330"/>
                    <a:gd name="T4" fmla="*/ 211 w 748"/>
                    <a:gd name="T5" fmla="*/ 196 h 330"/>
                    <a:gd name="T6" fmla="*/ 377 w 748"/>
                    <a:gd name="T7" fmla="*/ 111 h 330"/>
                    <a:gd name="T8" fmla="*/ 533 w 748"/>
                    <a:gd name="T9" fmla="*/ 49 h 330"/>
                    <a:gd name="T10" fmla="*/ 679 w 748"/>
                    <a:gd name="T11" fmla="*/ 8 h 330"/>
                    <a:gd name="T12" fmla="*/ 747 w 748"/>
                    <a:gd name="T13" fmla="*/ 0 h 330"/>
                    <a:gd name="T14" fmla="*/ 748 w 748"/>
                    <a:gd name="T15" fmla="*/ 0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48" h="330">
                      <a:moveTo>
                        <a:pt x="0" y="330"/>
                      </a:moveTo>
                      <a:lnTo>
                        <a:pt x="34" y="305"/>
                      </a:lnTo>
                      <a:lnTo>
                        <a:pt x="211" y="196"/>
                      </a:lnTo>
                      <a:lnTo>
                        <a:pt x="377" y="111"/>
                      </a:lnTo>
                      <a:lnTo>
                        <a:pt x="533" y="49"/>
                      </a:lnTo>
                      <a:lnTo>
                        <a:pt x="679" y="8"/>
                      </a:lnTo>
                      <a:lnTo>
                        <a:pt x="747" y="0"/>
                      </a:lnTo>
                      <a:lnTo>
                        <a:pt x="748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" name="Freeform 30"/>
                <p:cNvSpPr/>
                <p:nvPr/>
              </p:nvSpPr>
              <p:spPr bwMode="auto">
                <a:xfrm>
                  <a:off x="1541" y="1705"/>
                  <a:ext cx="99" cy="27"/>
                </a:xfrm>
                <a:custGeom>
                  <a:avLst/>
                  <a:gdLst>
                    <a:gd name="T0" fmla="*/ 0 w 796"/>
                    <a:gd name="T1" fmla="*/ 0 h 213"/>
                    <a:gd name="T2" fmla="*/ 34 w 796"/>
                    <a:gd name="T3" fmla="*/ 3 h 213"/>
                    <a:gd name="T4" fmla="*/ 265 w 796"/>
                    <a:gd name="T5" fmla="*/ 61 h 213"/>
                    <a:gd name="T6" fmla="*/ 719 w 796"/>
                    <a:gd name="T7" fmla="*/ 200 h 213"/>
                    <a:gd name="T8" fmla="*/ 795 w 796"/>
                    <a:gd name="T9" fmla="*/ 213 h 213"/>
                    <a:gd name="T10" fmla="*/ 796 w 796"/>
                    <a:gd name="T11" fmla="*/ 213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6" h="213">
                      <a:moveTo>
                        <a:pt x="0" y="0"/>
                      </a:moveTo>
                      <a:lnTo>
                        <a:pt x="34" y="3"/>
                      </a:lnTo>
                      <a:lnTo>
                        <a:pt x="265" y="61"/>
                      </a:lnTo>
                      <a:lnTo>
                        <a:pt x="719" y="200"/>
                      </a:lnTo>
                      <a:lnTo>
                        <a:pt x="795" y="213"/>
                      </a:lnTo>
                      <a:lnTo>
                        <a:pt x="796" y="213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0" name="Freeform 31"/>
                <p:cNvSpPr/>
                <p:nvPr/>
              </p:nvSpPr>
              <p:spPr bwMode="auto">
                <a:xfrm>
                  <a:off x="1691" y="1737"/>
                  <a:ext cx="103" cy="1"/>
                </a:xfrm>
                <a:custGeom>
                  <a:avLst/>
                  <a:gdLst>
                    <a:gd name="T0" fmla="*/ 0 w 825"/>
                    <a:gd name="T1" fmla="*/ 9 h 10"/>
                    <a:gd name="T2" fmla="*/ 13 w 825"/>
                    <a:gd name="T3" fmla="*/ 10 h 10"/>
                    <a:gd name="T4" fmla="*/ 824 w 825"/>
                    <a:gd name="T5" fmla="*/ 0 h 10"/>
                    <a:gd name="T6" fmla="*/ 825 w 825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25" h="10">
                      <a:moveTo>
                        <a:pt x="0" y="9"/>
                      </a:moveTo>
                      <a:lnTo>
                        <a:pt x="13" y="10"/>
                      </a:lnTo>
                      <a:lnTo>
                        <a:pt x="824" y="0"/>
                      </a:lnTo>
                      <a:lnTo>
                        <a:pt x="825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" name="Freeform 32"/>
                <p:cNvSpPr/>
                <p:nvPr/>
              </p:nvSpPr>
              <p:spPr bwMode="auto">
                <a:xfrm>
                  <a:off x="1846" y="1737"/>
                  <a:ext cx="103" cy="3"/>
                </a:xfrm>
                <a:custGeom>
                  <a:avLst/>
                  <a:gdLst>
                    <a:gd name="T0" fmla="*/ 0 w 825"/>
                    <a:gd name="T1" fmla="*/ 0 h 24"/>
                    <a:gd name="T2" fmla="*/ 824 w 825"/>
                    <a:gd name="T3" fmla="*/ 24 h 24"/>
                    <a:gd name="T4" fmla="*/ 825 w 825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25" h="24">
                      <a:moveTo>
                        <a:pt x="0" y="0"/>
                      </a:moveTo>
                      <a:lnTo>
                        <a:pt x="824" y="24"/>
                      </a:lnTo>
                      <a:lnTo>
                        <a:pt x="825" y="24"/>
                      </a:lnTo>
                    </a:path>
                  </a:pathLst>
                </a:custGeom>
                <a:noFill/>
                <a:ln w="12700" cmpd="sng">
                  <a:solidFill>
                    <a:srgbClr val="008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" name="Freeform 33"/>
                <p:cNvSpPr/>
                <p:nvPr/>
              </p:nvSpPr>
              <p:spPr bwMode="auto">
                <a:xfrm>
                  <a:off x="2000" y="1738"/>
                  <a:ext cx="103" cy="3"/>
                </a:xfrm>
                <a:custGeom>
                  <a:avLst/>
                  <a:gdLst>
                    <a:gd name="T0" fmla="*/ 0 w 825"/>
                    <a:gd name="T1" fmla="*/ 22 h 24"/>
                    <a:gd name="T2" fmla="*/ 181 w 825"/>
                    <a:gd name="T3" fmla="*/ 24 h 24"/>
                    <a:gd name="T4" fmla="*/ 726 w 825"/>
                    <a:gd name="T5" fmla="*/ 4 h 24"/>
                    <a:gd name="T6" fmla="*/ 824 w 825"/>
                    <a:gd name="T7" fmla="*/ 0 h 24"/>
                    <a:gd name="T8" fmla="*/ 825 w 82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5" h="24">
                      <a:moveTo>
                        <a:pt x="0" y="22"/>
                      </a:moveTo>
                      <a:lnTo>
                        <a:pt x="181" y="24"/>
                      </a:lnTo>
                      <a:lnTo>
                        <a:pt x="726" y="4"/>
                      </a:lnTo>
                      <a:lnTo>
                        <a:pt x="824" y="0"/>
                      </a:lnTo>
                      <a:lnTo>
                        <a:pt x="825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3" name="Freeform 34"/>
                <p:cNvSpPr/>
                <p:nvPr/>
              </p:nvSpPr>
              <p:spPr bwMode="auto">
                <a:xfrm>
                  <a:off x="2155" y="1736"/>
                  <a:ext cx="94" cy="35"/>
                </a:xfrm>
                <a:custGeom>
                  <a:avLst/>
                  <a:gdLst>
                    <a:gd name="T0" fmla="*/ 0 w 759"/>
                    <a:gd name="T1" fmla="*/ 0 h 278"/>
                    <a:gd name="T2" fmla="*/ 206 w 759"/>
                    <a:gd name="T3" fmla="*/ 12 h 278"/>
                    <a:gd name="T4" fmla="*/ 430 w 759"/>
                    <a:gd name="T5" fmla="*/ 77 h 278"/>
                    <a:gd name="T6" fmla="*/ 554 w 759"/>
                    <a:gd name="T7" fmla="*/ 140 h 278"/>
                    <a:gd name="T8" fmla="*/ 692 w 759"/>
                    <a:gd name="T9" fmla="*/ 228 h 278"/>
                    <a:gd name="T10" fmla="*/ 758 w 759"/>
                    <a:gd name="T11" fmla="*/ 278 h 278"/>
                    <a:gd name="T12" fmla="*/ 759 w 759"/>
                    <a:gd name="T13" fmla="*/ 278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9" h="278">
                      <a:moveTo>
                        <a:pt x="0" y="0"/>
                      </a:moveTo>
                      <a:lnTo>
                        <a:pt x="206" y="12"/>
                      </a:lnTo>
                      <a:lnTo>
                        <a:pt x="430" y="77"/>
                      </a:lnTo>
                      <a:lnTo>
                        <a:pt x="554" y="140"/>
                      </a:lnTo>
                      <a:lnTo>
                        <a:pt x="692" y="228"/>
                      </a:lnTo>
                      <a:lnTo>
                        <a:pt x="758" y="278"/>
                      </a:lnTo>
                      <a:lnTo>
                        <a:pt x="759" y="278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4" name="Freeform 35"/>
                <p:cNvSpPr/>
                <p:nvPr/>
              </p:nvSpPr>
              <p:spPr bwMode="auto">
                <a:xfrm>
                  <a:off x="2289" y="1804"/>
                  <a:ext cx="38" cy="34"/>
                </a:xfrm>
                <a:custGeom>
                  <a:avLst/>
                  <a:gdLst>
                    <a:gd name="T0" fmla="*/ 0 w 303"/>
                    <a:gd name="T1" fmla="*/ 0 h 274"/>
                    <a:gd name="T2" fmla="*/ 108 w 303"/>
                    <a:gd name="T3" fmla="*/ 100 h 274"/>
                    <a:gd name="T4" fmla="*/ 238 w 303"/>
                    <a:gd name="T5" fmla="*/ 219 h 274"/>
                    <a:gd name="T6" fmla="*/ 280 w 303"/>
                    <a:gd name="T7" fmla="*/ 256 h 274"/>
                    <a:gd name="T8" fmla="*/ 303 w 303"/>
                    <a:gd name="T9" fmla="*/ 274 h 274"/>
                    <a:gd name="T10" fmla="*/ 301 w 303"/>
                    <a:gd name="T11" fmla="*/ 268 h 274"/>
                    <a:gd name="T12" fmla="*/ 274 w 303"/>
                    <a:gd name="T13" fmla="*/ 232 h 274"/>
                    <a:gd name="T14" fmla="*/ 275 w 303"/>
                    <a:gd name="T15" fmla="*/ 232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3" h="274">
                      <a:moveTo>
                        <a:pt x="0" y="0"/>
                      </a:moveTo>
                      <a:lnTo>
                        <a:pt x="108" y="100"/>
                      </a:lnTo>
                      <a:lnTo>
                        <a:pt x="238" y="219"/>
                      </a:lnTo>
                      <a:lnTo>
                        <a:pt x="280" y="256"/>
                      </a:lnTo>
                      <a:lnTo>
                        <a:pt x="303" y="274"/>
                      </a:lnTo>
                      <a:lnTo>
                        <a:pt x="301" y="268"/>
                      </a:lnTo>
                      <a:lnTo>
                        <a:pt x="274" y="232"/>
                      </a:lnTo>
                      <a:lnTo>
                        <a:pt x="275" y="232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5" name="Freeform 36"/>
                <p:cNvSpPr/>
                <p:nvPr/>
              </p:nvSpPr>
              <p:spPr bwMode="auto">
                <a:xfrm>
                  <a:off x="1141" y="2017"/>
                  <a:ext cx="52" cy="37"/>
                </a:xfrm>
                <a:custGeom>
                  <a:avLst/>
                  <a:gdLst>
                    <a:gd name="T0" fmla="*/ 0 w 420"/>
                    <a:gd name="T1" fmla="*/ 298 h 298"/>
                    <a:gd name="T2" fmla="*/ 34 w 420"/>
                    <a:gd name="T3" fmla="*/ 219 h 298"/>
                    <a:gd name="T4" fmla="*/ 88 w 420"/>
                    <a:gd name="T5" fmla="*/ 155 h 298"/>
                    <a:gd name="T6" fmla="*/ 241 w 420"/>
                    <a:gd name="T7" fmla="*/ 60 h 298"/>
                    <a:gd name="T8" fmla="*/ 419 w 420"/>
                    <a:gd name="T9" fmla="*/ 0 h 298"/>
                    <a:gd name="T10" fmla="*/ 420 w 420"/>
                    <a:gd name="T11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0" h="298">
                      <a:moveTo>
                        <a:pt x="0" y="298"/>
                      </a:moveTo>
                      <a:lnTo>
                        <a:pt x="34" y="219"/>
                      </a:lnTo>
                      <a:lnTo>
                        <a:pt x="88" y="155"/>
                      </a:lnTo>
                      <a:lnTo>
                        <a:pt x="241" y="60"/>
                      </a:lnTo>
                      <a:lnTo>
                        <a:pt x="419" y="0"/>
                      </a:lnTo>
                      <a:lnTo>
                        <a:pt x="420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" name="Freeform 37"/>
                <p:cNvSpPr/>
                <p:nvPr/>
              </p:nvSpPr>
              <p:spPr bwMode="auto">
                <a:xfrm>
                  <a:off x="1244" y="1996"/>
                  <a:ext cx="102" cy="10"/>
                </a:xfrm>
                <a:custGeom>
                  <a:avLst/>
                  <a:gdLst>
                    <a:gd name="T0" fmla="*/ 0 w 821"/>
                    <a:gd name="T1" fmla="*/ 87 h 87"/>
                    <a:gd name="T2" fmla="*/ 155 w 821"/>
                    <a:gd name="T3" fmla="*/ 62 h 87"/>
                    <a:gd name="T4" fmla="*/ 495 w 821"/>
                    <a:gd name="T5" fmla="*/ 28 h 87"/>
                    <a:gd name="T6" fmla="*/ 820 w 821"/>
                    <a:gd name="T7" fmla="*/ 0 h 87"/>
                    <a:gd name="T8" fmla="*/ 821 w 821"/>
                    <a:gd name="T9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1" h="87">
                      <a:moveTo>
                        <a:pt x="0" y="87"/>
                      </a:moveTo>
                      <a:lnTo>
                        <a:pt x="155" y="62"/>
                      </a:lnTo>
                      <a:lnTo>
                        <a:pt x="495" y="28"/>
                      </a:lnTo>
                      <a:lnTo>
                        <a:pt x="820" y="0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7" name="Freeform 38"/>
                <p:cNvSpPr/>
                <p:nvPr/>
              </p:nvSpPr>
              <p:spPr bwMode="auto">
                <a:xfrm>
                  <a:off x="1398" y="1987"/>
                  <a:ext cx="103" cy="4"/>
                </a:xfrm>
                <a:custGeom>
                  <a:avLst/>
                  <a:gdLst>
                    <a:gd name="T0" fmla="*/ 0 w 824"/>
                    <a:gd name="T1" fmla="*/ 38 h 38"/>
                    <a:gd name="T2" fmla="*/ 659 w 824"/>
                    <a:gd name="T3" fmla="*/ 0 h 38"/>
                    <a:gd name="T4" fmla="*/ 823 w 824"/>
                    <a:gd name="T5" fmla="*/ 8 h 38"/>
                    <a:gd name="T6" fmla="*/ 824 w 824"/>
                    <a:gd name="T7" fmla="*/ 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24" h="38">
                      <a:moveTo>
                        <a:pt x="0" y="38"/>
                      </a:moveTo>
                      <a:lnTo>
                        <a:pt x="659" y="0"/>
                      </a:lnTo>
                      <a:lnTo>
                        <a:pt x="823" y="8"/>
                      </a:lnTo>
                      <a:lnTo>
                        <a:pt x="824" y="8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8" name="Freeform 39"/>
                <p:cNvSpPr/>
                <p:nvPr/>
              </p:nvSpPr>
              <p:spPr bwMode="auto">
                <a:xfrm>
                  <a:off x="1552" y="1992"/>
                  <a:ext cx="101" cy="20"/>
                </a:xfrm>
                <a:custGeom>
                  <a:avLst/>
                  <a:gdLst>
                    <a:gd name="T0" fmla="*/ 0 w 810"/>
                    <a:gd name="T1" fmla="*/ 0 h 158"/>
                    <a:gd name="T2" fmla="*/ 128 w 810"/>
                    <a:gd name="T3" fmla="*/ 17 h 158"/>
                    <a:gd name="T4" fmla="*/ 809 w 810"/>
                    <a:gd name="T5" fmla="*/ 158 h 158"/>
                    <a:gd name="T6" fmla="*/ 810 w 810"/>
                    <a:gd name="T7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0" h="158">
                      <a:moveTo>
                        <a:pt x="0" y="0"/>
                      </a:moveTo>
                      <a:lnTo>
                        <a:pt x="128" y="17"/>
                      </a:lnTo>
                      <a:lnTo>
                        <a:pt x="809" y="158"/>
                      </a:lnTo>
                      <a:lnTo>
                        <a:pt x="810" y="158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9" name="Freeform 40"/>
                <p:cNvSpPr/>
                <p:nvPr/>
              </p:nvSpPr>
              <p:spPr bwMode="auto">
                <a:xfrm>
                  <a:off x="1703" y="2021"/>
                  <a:ext cx="103" cy="11"/>
                </a:xfrm>
                <a:custGeom>
                  <a:avLst/>
                  <a:gdLst>
                    <a:gd name="T0" fmla="*/ 0 w 819"/>
                    <a:gd name="T1" fmla="*/ 0 h 84"/>
                    <a:gd name="T2" fmla="*/ 297 w 819"/>
                    <a:gd name="T3" fmla="*/ 53 h 84"/>
                    <a:gd name="T4" fmla="*/ 650 w 819"/>
                    <a:gd name="T5" fmla="*/ 82 h 84"/>
                    <a:gd name="T6" fmla="*/ 818 w 819"/>
                    <a:gd name="T7" fmla="*/ 84 h 84"/>
                    <a:gd name="T8" fmla="*/ 819 w 819"/>
                    <a:gd name="T9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9" h="84">
                      <a:moveTo>
                        <a:pt x="0" y="0"/>
                      </a:moveTo>
                      <a:lnTo>
                        <a:pt x="297" y="53"/>
                      </a:lnTo>
                      <a:lnTo>
                        <a:pt x="650" y="82"/>
                      </a:lnTo>
                      <a:lnTo>
                        <a:pt x="818" y="84"/>
                      </a:lnTo>
                      <a:lnTo>
                        <a:pt x="819" y="84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" name="Freeform 41"/>
                <p:cNvSpPr/>
                <p:nvPr/>
              </p:nvSpPr>
              <p:spPr bwMode="auto">
                <a:xfrm>
                  <a:off x="1857" y="2024"/>
                  <a:ext cx="103" cy="7"/>
                </a:xfrm>
                <a:custGeom>
                  <a:avLst/>
                  <a:gdLst>
                    <a:gd name="T0" fmla="*/ 0 w 823"/>
                    <a:gd name="T1" fmla="*/ 55 h 55"/>
                    <a:gd name="T2" fmla="*/ 484 w 823"/>
                    <a:gd name="T3" fmla="*/ 31 h 55"/>
                    <a:gd name="T4" fmla="*/ 822 w 823"/>
                    <a:gd name="T5" fmla="*/ 0 h 55"/>
                    <a:gd name="T6" fmla="*/ 823 w 823"/>
                    <a:gd name="T7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23" h="55">
                      <a:moveTo>
                        <a:pt x="0" y="55"/>
                      </a:moveTo>
                      <a:lnTo>
                        <a:pt x="484" y="31"/>
                      </a:lnTo>
                      <a:lnTo>
                        <a:pt x="822" y="0"/>
                      </a:lnTo>
                      <a:lnTo>
                        <a:pt x="823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1" name="Freeform 42"/>
                <p:cNvSpPr/>
                <p:nvPr/>
              </p:nvSpPr>
              <p:spPr bwMode="auto">
                <a:xfrm>
                  <a:off x="2011" y="2010"/>
                  <a:ext cx="103" cy="9"/>
                </a:xfrm>
                <a:custGeom>
                  <a:avLst/>
                  <a:gdLst>
                    <a:gd name="T0" fmla="*/ 0 w 823"/>
                    <a:gd name="T1" fmla="*/ 76 h 76"/>
                    <a:gd name="T2" fmla="*/ 631 w 823"/>
                    <a:gd name="T3" fmla="*/ 19 h 76"/>
                    <a:gd name="T4" fmla="*/ 822 w 823"/>
                    <a:gd name="T5" fmla="*/ 0 h 76"/>
                    <a:gd name="T6" fmla="*/ 823 w 823"/>
                    <a:gd name="T7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23" h="76">
                      <a:moveTo>
                        <a:pt x="0" y="76"/>
                      </a:moveTo>
                      <a:lnTo>
                        <a:pt x="631" y="19"/>
                      </a:lnTo>
                      <a:lnTo>
                        <a:pt x="822" y="0"/>
                      </a:lnTo>
                      <a:lnTo>
                        <a:pt x="823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" name="Freeform 43"/>
                <p:cNvSpPr/>
                <p:nvPr/>
              </p:nvSpPr>
              <p:spPr bwMode="auto">
                <a:xfrm>
                  <a:off x="2165" y="1992"/>
                  <a:ext cx="102" cy="12"/>
                </a:xfrm>
                <a:custGeom>
                  <a:avLst/>
                  <a:gdLst>
                    <a:gd name="T0" fmla="*/ 0 w 819"/>
                    <a:gd name="T1" fmla="*/ 100 h 100"/>
                    <a:gd name="T2" fmla="*/ 110 w 819"/>
                    <a:gd name="T3" fmla="*/ 86 h 100"/>
                    <a:gd name="T4" fmla="*/ 818 w 819"/>
                    <a:gd name="T5" fmla="*/ 0 h 100"/>
                    <a:gd name="T6" fmla="*/ 819 w 819"/>
                    <a:gd name="T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9" h="100">
                      <a:moveTo>
                        <a:pt x="0" y="100"/>
                      </a:moveTo>
                      <a:lnTo>
                        <a:pt x="110" y="86"/>
                      </a:lnTo>
                      <a:lnTo>
                        <a:pt x="818" y="0"/>
                      </a:lnTo>
                      <a:lnTo>
                        <a:pt x="819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" name="Freeform 44"/>
                <p:cNvSpPr/>
                <p:nvPr/>
              </p:nvSpPr>
              <p:spPr bwMode="auto">
                <a:xfrm>
                  <a:off x="2319" y="1990"/>
                  <a:ext cx="88" cy="45"/>
                </a:xfrm>
                <a:custGeom>
                  <a:avLst/>
                  <a:gdLst>
                    <a:gd name="T0" fmla="*/ 0 w 705"/>
                    <a:gd name="T1" fmla="*/ 0 h 358"/>
                    <a:gd name="T2" fmla="*/ 35 w 705"/>
                    <a:gd name="T3" fmla="*/ 0 h 358"/>
                    <a:gd name="T4" fmla="*/ 208 w 705"/>
                    <a:gd name="T5" fmla="*/ 27 h 358"/>
                    <a:gd name="T6" fmla="*/ 366 w 705"/>
                    <a:gd name="T7" fmla="*/ 75 h 358"/>
                    <a:gd name="T8" fmla="*/ 506 w 705"/>
                    <a:gd name="T9" fmla="*/ 149 h 358"/>
                    <a:gd name="T10" fmla="*/ 625 w 705"/>
                    <a:gd name="T11" fmla="*/ 254 h 358"/>
                    <a:gd name="T12" fmla="*/ 704 w 705"/>
                    <a:gd name="T13" fmla="*/ 358 h 358"/>
                    <a:gd name="T14" fmla="*/ 705 w 705"/>
                    <a:gd name="T15" fmla="*/ 358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5" h="358">
                      <a:moveTo>
                        <a:pt x="0" y="0"/>
                      </a:moveTo>
                      <a:lnTo>
                        <a:pt x="35" y="0"/>
                      </a:lnTo>
                      <a:lnTo>
                        <a:pt x="208" y="27"/>
                      </a:lnTo>
                      <a:lnTo>
                        <a:pt x="366" y="75"/>
                      </a:lnTo>
                      <a:lnTo>
                        <a:pt x="506" y="149"/>
                      </a:lnTo>
                      <a:lnTo>
                        <a:pt x="625" y="254"/>
                      </a:lnTo>
                      <a:lnTo>
                        <a:pt x="704" y="358"/>
                      </a:lnTo>
                      <a:lnTo>
                        <a:pt x="705" y="358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4" name="Freeform 45"/>
                <p:cNvSpPr/>
                <p:nvPr/>
              </p:nvSpPr>
              <p:spPr bwMode="auto">
                <a:xfrm>
                  <a:off x="2440" y="2074"/>
                  <a:ext cx="46" cy="46"/>
                </a:xfrm>
                <a:custGeom>
                  <a:avLst/>
                  <a:gdLst>
                    <a:gd name="T0" fmla="*/ 0 w 369"/>
                    <a:gd name="T1" fmla="*/ 0 h 366"/>
                    <a:gd name="T2" fmla="*/ 153 w 369"/>
                    <a:gd name="T3" fmla="*/ 106 h 366"/>
                    <a:gd name="T4" fmla="*/ 303 w 369"/>
                    <a:gd name="T5" fmla="*/ 219 h 366"/>
                    <a:gd name="T6" fmla="*/ 350 w 369"/>
                    <a:gd name="T7" fmla="*/ 285 h 366"/>
                    <a:gd name="T8" fmla="*/ 368 w 369"/>
                    <a:gd name="T9" fmla="*/ 366 h 366"/>
                    <a:gd name="T10" fmla="*/ 369 w 369"/>
                    <a:gd name="T11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9" h="366">
                      <a:moveTo>
                        <a:pt x="0" y="0"/>
                      </a:moveTo>
                      <a:lnTo>
                        <a:pt x="153" y="106"/>
                      </a:lnTo>
                      <a:lnTo>
                        <a:pt x="303" y="219"/>
                      </a:lnTo>
                      <a:lnTo>
                        <a:pt x="350" y="285"/>
                      </a:lnTo>
                      <a:lnTo>
                        <a:pt x="368" y="366"/>
                      </a:lnTo>
                      <a:lnTo>
                        <a:pt x="369" y="366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96" name="Text Box 48"/>
            <p:cNvSpPr txBox="1">
              <a:spLocks noChangeArrowheads="1"/>
            </p:cNvSpPr>
            <p:nvPr/>
          </p:nvSpPr>
          <p:spPr bwMode="auto">
            <a:xfrm>
              <a:off x="3903673" y="3338422"/>
              <a:ext cx="557213" cy="586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97" name="Text Box 49"/>
            <p:cNvSpPr txBox="1">
              <a:spLocks noChangeArrowheads="1"/>
            </p:cNvSpPr>
            <p:nvPr/>
          </p:nvSpPr>
          <p:spPr bwMode="auto">
            <a:xfrm>
              <a:off x="3654436" y="2363696"/>
              <a:ext cx="562020" cy="586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30</a:t>
              </a:r>
            </a:p>
          </p:txBody>
        </p:sp>
        <p:sp>
          <p:nvSpPr>
            <p:cNvPr id="98" name="Text Box 50"/>
            <p:cNvSpPr txBox="1">
              <a:spLocks noChangeArrowheads="1"/>
            </p:cNvSpPr>
            <p:nvPr/>
          </p:nvSpPr>
          <p:spPr bwMode="auto">
            <a:xfrm>
              <a:off x="3754448" y="2885984"/>
              <a:ext cx="557213" cy="586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20</a:t>
              </a:r>
            </a:p>
          </p:txBody>
        </p:sp>
      </p:grpSp>
      <p:sp>
        <p:nvSpPr>
          <p:cNvPr id="95" name="Text Box 50"/>
          <p:cNvSpPr txBox="1">
            <a:spLocks noChangeArrowheads="1"/>
          </p:cNvSpPr>
          <p:nvPr/>
        </p:nvSpPr>
        <p:spPr bwMode="auto">
          <a:xfrm>
            <a:off x="7420546" y="1876327"/>
            <a:ext cx="557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20</a:t>
            </a:r>
          </a:p>
        </p:txBody>
      </p:sp>
      <p:sp>
        <p:nvSpPr>
          <p:cNvPr id="99" name="Text Box 50"/>
          <p:cNvSpPr txBox="1">
            <a:spLocks noChangeArrowheads="1"/>
          </p:cNvSpPr>
          <p:nvPr/>
        </p:nvSpPr>
        <p:spPr bwMode="auto">
          <a:xfrm>
            <a:off x="7587233" y="1658727"/>
            <a:ext cx="557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i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" name="Text Box 50"/>
          <p:cNvSpPr txBox="1">
            <a:spLocks noChangeArrowheads="1"/>
          </p:cNvSpPr>
          <p:nvPr/>
        </p:nvSpPr>
        <p:spPr bwMode="auto">
          <a:xfrm>
            <a:off x="7288783" y="2065920"/>
            <a:ext cx="557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i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6" name="组合 6"/>
          <p:cNvGrpSpPr/>
          <p:nvPr/>
        </p:nvGrpSpPr>
        <p:grpSpPr>
          <a:xfrm>
            <a:off x="179705" y="707390"/>
            <a:ext cx="3180080" cy="460375"/>
            <a:chOff x="276" y="1121"/>
            <a:chExt cx="5008" cy="725"/>
          </a:xfrm>
        </p:grpSpPr>
        <p:sp>
          <p:nvSpPr>
            <p:cNvPr id="4" name="矩形 3"/>
            <p:cNvSpPr/>
            <p:nvPr/>
          </p:nvSpPr>
          <p:spPr>
            <a:xfrm>
              <a:off x="440" y="1159"/>
              <a:ext cx="3990" cy="56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lIns="68579" tIns="34289" rIns="68579" bIns="34289" anchor="ctr"/>
            <a:lstStyle/>
            <a:p>
              <a:pPr algn="ctr" defTabSz="342900">
                <a:defRPr/>
              </a:pPr>
              <a:endParaRPr kumimoji="1" lang="zh-CN" altLang="en-US" sz="1350" kern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76" y="1121"/>
              <a:ext cx="5008" cy="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(2)</a:t>
              </a: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标高投影图示例</a:t>
              </a:r>
            </a:p>
          </p:txBody>
        </p:sp>
      </p:grpSp>
      <p:cxnSp>
        <p:nvCxnSpPr>
          <p:cNvPr id="6" name="直接连接符 5"/>
          <p:cNvCxnSpPr/>
          <p:nvPr/>
        </p:nvCxnSpPr>
        <p:spPr>
          <a:xfrm flipV="1">
            <a:off x="261620" y="617855"/>
            <a:ext cx="4794250" cy="1143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gray">
          <a:xfrm>
            <a:off x="552451" y="160735"/>
            <a:ext cx="6119813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kumimoji="1" lang="ko-KR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kumimoji="1" lang="zh-CN" altLang="zh-CN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建筑工程图常用的工程图样</a:t>
            </a:r>
            <a:endParaRPr kumimoji="1" lang="zh-CN" altLang="en-US" sz="2600" b="1" dirty="0">
              <a:solidFill>
                <a:srgbClr val="E5007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200025" y="565785"/>
            <a:ext cx="4889500" cy="1143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-96116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 28"/>
          <p:cNvSpPr/>
          <p:nvPr/>
        </p:nvSpPr>
        <p:spPr>
          <a:xfrm>
            <a:off x="279411" y="68355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5" name="组合 6"/>
          <p:cNvGrpSpPr/>
          <p:nvPr/>
        </p:nvGrpSpPr>
        <p:grpSpPr>
          <a:xfrm>
            <a:off x="274955" y="711835"/>
            <a:ext cx="2538095" cy="461645"/>
            <a:chOff x="433" y="1121"/>
            <a:chExt cx="3997" cy="727"/>
          </a:xfrm>
        </p:grpSpPr>
        <p:sp>
          <p:nvSpPr>
            <p:cNvPr id="10" name="矩形 9"/>
            <p:cNvSpPr/>
            <p:nvPr/>
          </p:nvSpPr>
          <p:spPr>
            <a:xfrm>
              <a:off x="440" y="1159"/>
              <a:ext cx="3990" cy="56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lIns="68579" tIns="34289" rIns="68579" bIns="34289" anchor="ctr"/>
            <a:lstStyle/>
            <a:p>
              <a:pPr algn="ctr" defTabSz="342900">
                <a:defRPr/>
              </a:pPr>
              <a:endParaRPr kumimoji="1" lang="zh-CN" altLang="en-US" sz="1350" kern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33" y="1121"/>
              <a:ext cx="2371" cy="7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(3)</a:t>
              </a:r>
              <a:r>
                <a:rPr lang="zh-CN" altLang="en-US" sz="24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透视图</a:t>
              </a:r>
            </a:p>
          </p:txBody>
        </p:sp>
      </p:grpSp>
      <p:grpSp>
        <p:nvGrpSpPr>
          <p:cNvPr id="6" name="Group 2"/>
          <p:cNvGrpSpPr/>
          <p:nvPr/>
        </p:nvGrpSpPr>
        <p:grpSpPr bwMode="auto">
          <a:xfrm>
            <a:off x="707765" y="966246"/>
            <a:ext cx="7051775" cy="1191563"/>
            <a:chOff x="263" y="1324"/>
            <a:chExt cx="5202" cy="1172"/>
          </a:xfrm>
        </p:grpSpPr>
        <p:sp>
          <p:nvSpPr>
            <p:cNvPr id="13" name="Freeform 3"/>
            <p:cNvSpPr/>
            <p:nvPr/>
          </p:nvSpPr>
          <p:spPr bwMode="auto">
            <a:xfrm>
              <a:off x="331" y="1324"/>
              <a:ext cx="3813" cy="941"/>
            </a:xfrm>
            <a:custGeom>
              <a:avLst/>
              <a:gdLst>
                <a:gd name="T0" fmla="*/ 0 w 24205"/>
                <a:gd name="T1" fmla="*/ 5972 h 5972"/>
                <a:gd name="T2" fmla="*/ 24203 w 24205"/>
                <a:gd name="T3" fmla="*/ 0 h 5972"/>
                <a:gd name="T4" fmla="*/ 24205 w 24205"/>
                <a:gd name="T5" fmla="*/ 0 h 5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05" h="5972">
                  <a:moveTo>
                    <a:pt x="0" y="5972"/>
                  </a:moveTo>
                  <a:lnTo>
                    <a:pt x="24203" y="0"/>
                  </a:lnTo>
                  <a:lnTo>
                    <a:pt x="24205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"/>
            <p:cNvSpPr/>
            <p:nvPr/>
          </p:nvSpPr>
          <p:spPr bwMode="auto">
            <a:xfrm>
              <a:off x="331" y="1631"/>
              <a:ext cx="3455" cy="634"/>
            </a:xfrm>
            <a:custGeom>
              <a:avLst/>
              <a:gdLst>
                <a:gd name="T0" fmla="*/ 0 w 21936"/>
                <a:gd name="T1" fmla="*/ 4024 h 4024"/>
                <a:gd name="T2" fmla="*/ 21935 w 21936"/>
                <a:gd name="T3" fmla="*/ 0 h 4024"/>
                <a:gd name="T4" fmla="*/ 21936 w 21936"/>
                <a:gd name="T5" fmla="*/ 0 h 4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36" h="4024">
                  <a:moveTo>
                    <a:pt x="0" y="4024"/>
                  </a:moveTo>
                  <a:lnTo>
                    <a:pt x="21935" y="0"/>
                  </a:lnTo>
                  <a:lnTo>
                    <a:pt x="21936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5"/>
            <p:cNvSpPr/>
            <p:nvPr/>
          </p:nvSpPr>
          <p:spPr bwMode="auto">
            <a:xfrm>
              <a:off x="331" y="1955"/>
              <a:ext cx="2775" cy="310"/>
            </a:xfrm>
            <a:custGeom>
              <a:avLst/>
              <a:gdLst>
                <a:gd name="T0" fmla="*/ 0 w 17616"/>
                <a:gd name="T1" fmla="*/ 1967 h 1967"/>
                <a:gd name="T2" fmla="*/ 17615 w 17616"/>
                <a:gd name="T3" fmla="*/ 0 h 1967"/>
                <a:gd name="T4" fmla="*/ 17616 w 17616"/>
                <a:gd name="T5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16" h="1967">
                  <a:moveTo>
                    <a:pt x="0" y="1967"/>
                  </a:moveTo>
                  <a:lnTo>
                    <a:pt x="17615" y="0"/>
                  </a:lnTo>
                  <a:lnTo>
                    <a:pt x="17616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331" y="2200"/>
              <a:ext cx="2775" cy="65"/>
            </a:xfrm>
            <a:custGeom>
              <a:avLst/>
              <a:gdLst>
                <a:gd name="T0" fmla="*/ 0 w 17616"/>
                <a:gd name="T1" fmla="*/ 413 h 413"/>
                <a:gd name="T2" fmla="*/ 17615 w 17616"/>
                <a:gd name="T3" fmla="*/ 0 h 413"/>
                <a:gd name="T4" fmla="*/ 17616 w 17616"/>
                <a:gd name="T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16" h="413">
                  <a:moveTo>
                    <a:pt x="0" y="413"/>
                  </a:moveTo>
                  <a:lnTo>
                    <a:pt x="17615" y="0"/>
                  </a:lnTo>
                  <a:lnTo>
                    <a:pt x="17616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331" y="2265"/>
              <a:ext cx="3455" cy="230"/>
            </a:xfrm>
            <a:custGeom>
              <a:avLst/>
              <a:gdLst>
                <a:gd name="T0" fmla="*/ 0 w 21936"/>
                <a:gd name="T1" fmla="*/ 0 h 1458"/>
                <a:gd name="T2" fmla="*/ 21935 w 21936"/>
                <a:gd name="T3" fmla="*/ 1458 h 1458"/>
                <a:gd name="T4" fmla="*/ 21936 w 21936"/>
                <a:gd name="T5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36" h="1458">
                  <a:moveTo>
                    <a:pt x="0" y="0"/>
                  </a:moveTo>
                  <a:lnTo>
                    <a:pt x="21935" y="1458"/>
                  </a:lnTo>
                  <a:lnTo>
                    <a:pt x="21936" y="1458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" name="Group 8"/>
            <p:cNvGrpSpPr/>
            <p:nvPr/>
          </p:nvGrpSpPr>
          <p:grpSpPr bwMode="auto">
            <a:xfrm>
              <a:off x="3794" y="1324"/>
              <a:ext cx="1558" cy="1171"/>
              <a:chOff x="3609" y="1743"/>
              <a:chExt cx="1236" cy="929"/>
            </a:xfrm>
          </p:grpSpPr>
          <p:sp>
            <p:nvSpPr>
              <p:cNvPr id="46" name="Freeform 9"/>
              <p:cNvSpPr/>
              <p:nvPr/>
            </p:nvSpPr>
            <p:spPr bwMode="auto">
              <a:xfrm>
                <a:off x="3609" y="2442"/>
                <a:ext cx="1236" cy="230"/>
              </a:xfrm>
              <a:custGeom>
                <a:avLst/>
                <a:gdLst>
                  <a:gd name="T0" fmla="*/ 9885 w 9885"/>
                  <a:gd name="T1" fmla="*/ 0 h 1845"/>
                  <a:gd name="T2" fmla="*/ 0 w 9885"/>
                  <a:gd name="T3" fmla="*/ 1845 h 1845"/>
                  <a:gd name="T4" fmla="*/ 1 w 9885"/>
                  <a:gd name="T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85" h="1845">
                    <a:moveTo>
                      <a:pt x="9885" y="0"/>
                    </a:moveTo>
                    <a:lnTo>
                      <a:pt x="0" y="1845"/>
                    </a:lnTo>
                    <a:lnTo>
                      <a:pt x="1" y="1845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4161" y="2111"/>
                <a:ext cx="684" cy="331"/>
              </a:xfrm>
              <a:custGeom>
                <a:avLst/>
                <a:gdLst>
                  <a:gd name="T0" fmla="*/ 5472 w 5472"/>
                  <a:gd name="T1" fmla="*/ 2648 h 2648"/>
                  <a:gd name="T2" fmla="*/ 0 w 5472"/>
                  <a:gd name="T3" fmla="*/ 0 h 2648"/>
                  <a:gd name="T4" fmla="*/ 1 w 5472"/>
                  <a:gd name="T5" fmla="*/ 0 h 2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72" h="2648">
                    <a:moveTo>
                      <a:pt x="5472" y="2648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86" y="1743"/>
                <a:ext cx="959" cy="699"/>
              </a:xfrm>
              <a:custGeom>
                <a:avLst/>
                <a:gdLst>
                  <a:gd name="T0" fmla="*/ 7668 w 7668"/>
                  <a:gd name="T1" fmla="*/ 5588 h 5588"/>
                  <a:gd name="T2" fmla="*/ 0 w 7668"/>
                  <a:gd name="T3" fmla="*/ 0 h 5588"/>
                  <a:gd name="T4" fmla="*/ 2 w 7668"/>
                  <a:gd name="T5" fmla="*/ 0 h 5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68" h="5588">
                    <a:moveTo>
                      <a:pt x="7668" y="5588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" name="Group 12"/>
            <p:cNvGrpSpPr/>
            <p:nvPr/>
          </p:nvGrpSpPr>
          <p:grpSpPr bwMode="auto">
            <a:xfrm>
              <a:off x="263" y="1324"/>
              <a:ext cx="5202" cy="1172"/>
              <a:chOff x="270" y="1622"/>
              <a:chExt cx="5202" cy="1172"/>
            </a:xfrm>
          </p:grpSpPr>
          <p:sp>
            <p:nvSpPr>
              <p:cNvPr id="22" name="Freeform 13"/>
              <p:cNvSpPr/>
              <p:nvPr/>
            </p:nvSpPr>
            <p:spPr bwMode="auto">
              <a:xfrm>
                <a:off x="270" y="2793"/>
                <a:ext cx="5202" cy="1"/>
              </a:xfrm>
              <a:custGeom>
                <a:avLst/>
                <a:gdLst>
                  <a:gd name="T0" fmla="*/ 0 w 33024"/>
                  <a:gd name="T1" fmla="*/ 33023 w 33024"/>
                  <a:gd name="T2" fmla="*/ 33024 w 330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3024">
                    <a:moveTo>
                      <a:pt x="0" y="0"/>
                    </a:moveTo>
                    <a:lnTo>
                      <a:pt x="33023" y="0"/>
                    </a:lnTo>
                    <a:lnTo>
                      <a:pt x="33024" y="0"/>
                    </a:lnTo>
                  </a:path>
                </a:pathLst>
              </a:custGeom>
              <a:noFill/>
              <a:ln w="15875" cmpd="sng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8" name="Group 14"/>
              <p:cNvGrpSpPr/>
              <p:nvPr/>
            </p:nvGrpSpPr>
            <p:grpSpPr bwMode="auto">
              <a:xfrm>
                <a:off x="2455" y="1622"/>
                <a:ext cx="2043" cy="1171"/>
                <a:chOff x="2541" y="1743"/>
                <a:chExt cx="1621" cy="929"/>
              </a:xfrm>
            </p:grpSpPr>
            <p:sp>
              <p:nvSpPr>
                <p:cNvPr id="24" name="Freeform 15"/>
                <p:cNvSpPr/>
                <p:nvPr/>
              </p:nvSpPr>
              <p:spPr bwMode="auto">
                <a:xfrm>
                  <a:off x="4161" y="2111"/>
                  <a:ext cx="1" cy="459"/>
                </a:xfrm>
                <a:custGeom>
                  <a:avLst/>
                  <a:gdLst>
                    <a:gd name="T0" fmla="*/ 0 w 1"/>
                    <a:gd name="T1" fmla="*/ 3670 h 3670"/>
                    <a:gd name="T2" fmla="*/ 0 w 1"/>
                    <a:gd name="T3" fmla="*/ 0 h 3670"/>
                    <a:gd name="T4" fmla="*/ 1 w 1"/>
                    <a:gd name="T5" fmla="*/ 0 h 36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670">
                      <a:moveTo>
                        <a:pt x="0" y="367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6"/>
                <p:cNvSpPr/>
                <p:nvPr/>
              </p:nvSpPr>
              <p:spPr bwMode="auto">
                <a:xfrm>
                  <a:off x="3603" y="1987"/>
                  <a:ext cx="1" cy="685"/>
                </a:xfrm>
                <a:custGeom>
                  <a:avLst/>
                  <a:gdLst>
                    <a:gd name="T0" fmla="*/ 0 w 1"/>
                    <a:gd name="T1" fmla="*/ 5482 h 5482"/>
                    <a:gd name="T2" fmla="*/ 0 w 1"/>
                    <a:gd name="T3" fmla="*/ 0 h 5482"/>
                    <a:gd name="T4" fmla="*/ 1 w 1"/>
                    <a:gd name="T5" fmla="*/ 0 h 5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482">
                      <a:moveTo>
                        <a:pt x="0" y="548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7"/>
                <p:cNvSpPr/>
                <p:nvPr/>
              </p:nvSpPr>
              <p:spPr bwMode="auto">
                <a:xfrm>
                  <a:off x="3423" y="2154"/>
                  <a:ext cx="1" cy="506"/>
                </a:xfrm>
                <a:custGeom>
                  <a:avLst/>
                  <a:gdLst>
                    <a:gd name="T0" fmla="*/ 0 w 1"/>
                    <a:gd name="T1" fmla="*/ 4051 h 4051"/>
                    <a:gd name="T2" fmla="*/ 0 w 1"/>
                    <a:gd name="T3" fmla="*/ 0 h 4051"/>
                    <a:gd name="T4" fmla="*/ 1 w 1"/>
                    <a:gd name="T5" fmla="*/ 0 h 4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051">
                      <a:moveTo>
                        <a:pt x="0" y="405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" name="Freeform 18"/>
                <p:cNvSpPr/>
                <p:nvPr/>
              </p:nvSpPr>
              <p:spPr bwMode="auto">
                <a:xfrm>
                  <a:off x="3249" y="2177"/>
                  <a:ext cx="1" cy="472"/>
                </a:xfrm>
                <a:custGeom>
                  <a:avLst/>
                  <a:gdLst>
                    <a:gd name="T0" fmla="*/ 0 w 1"/>
                    <a:gd name="T1" fmla="*/ 3776 h 3776"/>
                    <a:gd name="T2" fmla="*/ 0 w 1"/>
                    <a:gd name="T3" fmla="*/ 0 h 3776"/>
                    <a:gd name="T4" fmla="*/ 1 w 1"/>
                    <a:gd name="T5" fmla="*/ 0 h 3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776">
                      <a:moveTo>
                        <a:pt x="0" y="377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" name="Freeform 19"/>
                <p:cNvSpPr/>
                <p:nvPr/>
              </p:nvSpPr>
              <p:spPr bwMode="auto">
                <a:xfrm>
                  <a:off x="3063" y="2244"/>
                  <a:ext cx="1" cy="194"/>
                </a:xfrm>
                <a:custGeom>
                  <a:avLst/>
                  <a:gdLst>
                    <a:gd name="T0" fmla="*/ 0 w 1"/>
                    <a:gd name="T1" fmla="*/ 1554 h 1554"/>
                    <a:gd name="T2" fmla="*/ 0 w 1"/>
                    <a:gd name="T3" fmla="*/ 0 h 1554"/>
                    <a:gd name="T4" fmla="*/ 1 w 1"/>
                    <a:gd name="T5" fmla="*/ 0 h 1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554">
                      <a:moveTo>
                        <a:pt x="0" y="155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0"/>
                <p:cNvSpPr/>
                <p:nvPr/>
              </p:nvSpPr>
              <p:spPr bwMode="auto">
                <a:xfrm>
                  <a:off x="2751" y="2279"/>
                  <a:ext cx="1" cy="167"/>
                </a:xfrm>
                <a:custGeom>
                  <a:avLst/>
                  <a:gdLst>
                    <a:gd name="T0" fmla="*/ 0 w 1"/>
                    <a:gd name="T1" fmla="*/ 1333 h 1333"/>
                    <a:gd name="T2" fmla="*/ 0 w 1"/>
                    <a:gd name="T3" fmla="*/ 0 h 1333"/>
                    <a:gd name="T4" fmla="*/ 1 w 1"/>
                    <a:gd name="T5" fmla="*/ 0 h 1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333">
                      <a:moveTo>
                        <a:pt x="0" y="133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1"/>
                <p:cNvSpPr/>
                <p:nvPr/>
              </p:nvSpPr>
              <p:spPr bwMode="auto">
                <a:xfrm>
                  <a:off x="2541" y="2182"/>
                  <a:ext cx="1" cy="420"/>
                </a:xfrm>
                <a:custGeom>
                  <a:avLst/>
                  <a:gdLst>
                    <a:gd name="T0" fmla="*/ 0 w 1"/>
                    <a:gd name="T1" fmla="*/ 3359 h 3359"/>
                    <a:gd name="T2" fmla="*/ 0 w 1"/>
                    <a:gd name="T3" fmla="*/ 0 h 3359"/>
                    <a:gd name="T4" fmla="*/ 1 w 1"/>
                    <a:gd name="T5" fmla="*/ 0 h 3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359">
                      <a:moveTo>
                        <a:pt x="0" y="3359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2"/>
                <p:cNvSpPr/>
                <p:nvPr/>
              </p:nvSpPr>
              <p:spPr bwMode="auto">
                <a:xfrm>
                  <a:off x="3603" y="1743"/>
                  <a:ext cx="284" cy="244"/>
                </a:xfrm>
                <a:custGeom>
                  <a:avLst/>
                  <a:gdLst>
                    <a:gd name="T0" fmla="*/ 0 w 2270"/>
                    <a:gd name="T1" fmla="*/ 1948 h 1948"/>
                    <a:gd name="T2" fmla="*/ 2268 w 2270"/>
                    <a:gd name="T3" fmla="*/ 0 h 1948"/>
                    <a:gd name="T4" fmla="*/ 2270 w 2270"/>
                    <a:gd name="T5" fmla="*/ 0 h 19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70" h="1948">
                      <a:moveTo>
                        <a:pt x="0" y="1948"/>
                      </a:moveTo>
                      <a:lnTo>
                        <a:pt x="2268" y="0"/>
                      </a:lnTo>
                      <a:lnTo>
                        <a:pt x="2270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3"/>
                <p:cNvSpPr/>
                <p:nvPr/>
              </p:nvSpPr>
              <p:spPr bwMode="auto">
                <a:xfrm>
                  <a:off x="3886" y="1743"/>
                  <a:ext cx="275" cy="368"/>
                </a:xfrm>
                <a:custGeom>
                  <a:avLst/>
                  <a:gdLst>
                    <a:gd name="T0" fmla="*/ 0 w 2197"/>
                    <a:gd name="T1" fmla="*/ 0 h 2940"/>
                    <a:gd name="T2" fmla="*/ 2196 w 2197"/>
                    <a:gd name="T3" fmla="*/ 2940 h 2940"/>
                    <a:gd name="T4" fmla="*/ 2197 w 2197"/>
                    <a:gd name="T5" fmla="*/ 2940 h 29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97" h="2940">
                      <a:moveTo>
                        <a:pt x="0" y="0"/>
                      </a:moveTo>
                      <a:lnTo>
                        <a:pt x="2196" y="2940"/>
                      </a:lnTo>
                      <a:lnTo>
                        <a:pt x="2197" y="294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4"/>
                <p:cNvSpPr/>
                <p:nvPr/>
              </p:nvSpPr>
              <p:spPr bwMode="auto">
                <a:xfrm>
                  <a:off x="2541" y="2034"/>
                  <a:ext cx="167" cy="148"/>
                </a:xfrm>
                <a:custGeom>
                  <a:avLst/>
                  <a:gdLst>
                    <a:gd name="T0" fmla="*/ 0 w 1335"/>
                    <a:gd name="T1" fmla="*/ 1179 h 1179"/>
                    <a:gd name="T2" fmla="*/ 1334 w 1335"/>
                    <a:gd name="T3" fmla="*/ 0 h 1179"/>
                    <a:gd name="T4" fmla="*/ 1335 w 1335"/>
                    <a:gd name="T5" fmla="*/ 0 h 1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35" h="1179">
                      <a:moveTo>
                        <a:pt x="0" y="1179"/>
                      </a:moveTo>
                      <a:lnTo>
                        <a:pt x="1334" y="0"/>
                      </a:lnTo>
                      <a:lnTo>
                        <a:pt x="1335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5"/>
                <p:cNvSpPr/>
                <p:nvPr/>
              </p:nvSpPr>
              <p:spPr bwMode="auto">
                <a:xfrm>
                  <a:off x="2708" y="1743"/>
                  <a:ext cx="1179" cy="291"/>
                </a:xfrm>
                <a:custGeom>
                  <a:avLst/>
                  <a:gdLst>
                    <a:gd name="T0" fmla="*/ 0 w 9431"/>
                    <a:gd name="T1" fmla="*/ 2327 h 2327"/>
                    <a:gd name="T2" fmla="*/ 9429 w 9431"/>
                    <a:gd name="T3" fmla="*/ 0 h 2327"/>
                    <a:gd name="T4" fmla="*/ 9431 w 9431"/>
                    <a:gd name="T5" fmla="*/ 0 h 2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31" h="2327">
                      <a:moveTo>
                        <a:pt x="0" y="2327"/>
                      </a:moveTo>
                      <a:lnTo>
                        <a:pt x="9429" y="0"/>
                      </a:lnTo>
                      <a:lnTo>
                        <a:pt x="9431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6"/>
                <p:cNvSpPr/>
                <p:nvPr/>
              </p:nvSpPr>
              <p:spPr bwMode="auto">
                <a:xfrm>
                  <a:off x="2541" y="1987"/>
                  <a:ext cx="1062" cy="195"/>
                </a:xfrm>
                <a:custGeom>
                  <a:avLst/>
                  <a:gdLst>
                    <a:gd name="T0" fmla="*/ 0 w 8496"/>
                    <a:gd name="T1" fmla="*/ 1558 h 1558"/>
                    <a:gd name="T2" fmla="*/ 8495 w 8496"/>
                    <a:gd name="T3" fmla="*/ 0 h 1558"/>
                    <a:gd name="T4" fmla="*/ 8496 w 8496"/>
                    <a:gd name="T5" fmla="*/ 0 h 1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496" h="1558">
                      <a:moveTo>
                        <a:pt x="0" y="1558"/>
                      </a:moveTo>
                      <a:lnTo>
                        <a:pt x="8495" y="0"/>
                      </a:lnTo>
                      <a:lnTo>
                        <a:pt x="8496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" name="Freeform 27"/>
                <p:cNvSpPr/>
                <p:nvPr/>
              </p:nvSpPr>
              <p:spPr bwMode="auto">
                <a:xfrm>
                  <a:off x="3249" y="2154"/>
                  <a:ext cx="174" cy="23"/>
                </a:xfrm>
                <a:custGeom>
                  <a:avLst/>
                  <a:gdLst>
                    <a:gd name="T0" fmla="*/ 0 w 1393"/>
                    <a:gd name="T1" fmla="*/ 183 h 183"/>
                    <a:gd name="T2" fmla="*/ 1392 w 1393"/>
                    <a:gd name="T3" fmla="*/ 0 h 183"/>
                    <a:gd name="T4" fmla="*/ 1393 w 1393"/>
                    <a:gd name="T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93" h="183">
                      <a:moveTo>
                        <a:pt x="0" y="183"/>
                      </a:moveTo>
                      <a:lnTo>
                        <a:pt x="1392" y="0"/>
                      </a:lnTo>
                      <a:lnTo>
                        <a:pt x="1393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" name="Freeform 28"/>
                <p:cNvSpPr/>
                <p:nvPr/>
              </p:nvSpPr>
              <p:spPr bwMode="auto">
                <a:xfrm>
                  <a:off x="2751" y="2244"/>
                  <a:ext cx="312" cy="35"/>
                </a:xfrm>
                <a:custGeom>
                  <a:avLst/>
                  <a:gdLst>
                    <a:gd name="T0" fmla="*/ 0 w 2496"/>
                    <a:gd name="T1" fmla="*/ 279 h 279"/>
                    <a:gd name="T2" fmla="*/ 2495 w 2496"/>
                    <a:gd name="T3" fmla="*/ 0 h 279"/>
                    <a:gd name="T4" fmla="*/ 2496 w 2496"/>
                    <a:gd name="T5" fmla="*/ 0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96" h="279">
                      <a:moveTo>
                        <a:pt x="0" y="279"/>
                      </a:moveTo>
                      <a:lnTo>
                        <a:pt x="2495" y="0"/>
                      </a:lnTo>
                      <a:lnTo>
                        <a:pt x="2496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" name="Freeform 29"/>
                <p:cNvSpPr/>
                <p:nvPr/>
              </p:nvSpPr>
              <p:spPr bwMode="auto">
                <a:xfrm>
                  <a:off x="2751" y="2438"/>
                  <a:ext cx="312" cy="8"/>
                </a:xfrm>
                <a:custGeom>
                  <a:avLst/>
                  <a:gdLst>
                    <a:gd name="T0" fmla="*/ 0 w 2496"/>
                    <a:gd name="T1" fmla="*/ 58 h 58"/>
                    <a:gd name="T2" fmla="*/ 2495 w 2496"/>
                    <a:gd name="T3" fmla="*/ 0 h 58"/>
                    <a:gd name="T4" fmla="*/ 2496 w 2496"/>
                    <a:gd name="T5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96" h="58">
                      <a:moveTo>
                        <a:pt x="0" y="58"/>
                      </a:moveTo>
                      <a:lnTo>
                        <a:pt x="2495" y="0"/>
                      </a:lnTo>
                      <a:lnTo>
                        <a:pt x="2496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0"/>
                <p:cNvSpPr/>
                <p:nvPr/>
              </p:nvSpPr>
              <p:spPr bwMode="auto">
                <a:xfrm>
                  <a:off x="2541" y="2602"/>
                  <a:ext cx="1062" cy="70"/>
                </a:xfrm>
                <a:custGeom>
                  <a:avLst/>
                  <a:gdLst>
                    <a:gd name="T0" fmla="*/ 0 w 8496"/>
                    <a:gd name="T1" fmla="*/ 0 h 565"/>
                    <a:gd name="T2" fmla="*/ 8495 w 8496"/>
                    <a:gd name="T3" fmla="*/ 565 h 565"/>
                    <a:gd name="T4" fmla="*/ 8496 w 8496"/>
                    <a:gd name="T5" fmla="*/ 565 h 5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496" h="565">
                      <a:moveTo>
                        <a:pt x="0" y="0"/>
                      </a:moveTo>
                      <a:lnTo>
                        <a:pt x="8495" y="565"/>
                      </a:lnTo>
                      <a:lnTo>
                        <a:pt x="8496" y="565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1"/>
                <p:cNvSpPr/>
                <p:nvPr/>
              </p:nvSpPr>
              <p:spPr bwMode="auto">
                <a:xfrm>
                  <a:off x="3611" y="2570"/>
                  <a:ext cx="550" cy="102"/>
                </a:xfrm>
                <a:custGeom>
                  <a:avLst/>
                  <a:gdLst>
                    <a:gd name="T0" fmla="*/ 0 w 4396"/>
                    <a:gd name="T1" fmla="*/ 820 h 820"/>
                    <a:gd name="T2" fmla="*/ 4395 w 4396"/>
                    <a:gd name="T3" fmla="*/ 0 h 820"/>
                    <a:gd name="T4" fmla="*/ 4396 w 4396"/>
                    <a:gd name="T5" fmla="*/ 0 h 8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96" h="820">
                      <a:moveTo>
                        <a:pt x="0" y="820"/>
                      </a:moveTo>
                      <a:lnTo>
                        <a:pt x="4395" y="0"/>
                      </a:lnTo>
                      <a:lnTo>
                        <a:pt x="4396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 flipV="1">
              <a:off x="333" y="1869"/>
              <a:ext cx="3008" cy="3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408460" y="3817880"/>
            <a:ext cx="8533304" cy="1325620"/>
          </a:xfrm>
          <a:prstGeom prst="rect">
            <a:avLst/>
          </a:prstGeom>
          <a:solidFill>
            <a:srgbClr val="99CCFF"/>
          </a:solidFill>
          <a:ln w="15875">
            <a:solidFill>
              <a:schemeClr val="tx1"/>
            </a:solidFill>
            <a:miter lim="800000"/>
            <a:tailEnd type="none" w="sm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eaLnBrk="0" hangingPunct="0"/>
            <a:r>
              <a:rPr lang="zh-CN" altLang="en-US" sz="200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原理：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采用中心投影法</a:t>
            </a:r>
            <a:endParaRPr lang="en-US" altLang="zh-CN" sz="20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/>
            <a:r>
              <a:rPr lang="zh-CN" altLang="en-US" sz="200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优点：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富有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立体感和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真实感</a:t>
            </a:r>
            <a:endParaRPr lang="en-US" altLang="zh-CN" sz="20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/>
            <a:r>
              <a:rPr lang="zh-CN" altLang="en-US" sz="200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缺点：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不能准确反映物体的形状与尺寸</a:t>
            </a:r>
            <a:endParaRPr lang="en-US" altLang="zh-CN" sz="20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/>
            <a:r>
              <a:rPr lang="zh-CN" altLang="en-US" sz="200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适用范围：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建筑效果展示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165"/>
          <a:stretch>
            <a:fillRect/>
          </a:stretch>
        </p:blipFill>
        <p:spPr>
          <a:xfrm>
            <a:off x="548828" y="2271179"/>
            <a:ext cx="2680052" cy="14296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28" y="2143125"/>
            <a:ext cx="1894621" cy="16561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142" b="11329"/>
          <a:stretch>
            <a:fillRect/>
          </a:stretch>
        </p:blipFill>
        <p:spPr>
          <a:xfrm>
            <a:off x="5210175" y="2205481"/>
            <a:ext cx="3618964" cy="1610498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gray">
          <a:xfrm>
            <a:off x="552451" y="160735"/>
            <a:ext cx="6119813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kumimoji="1" lang="ko-KR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kumimoji="1" lang="zh-CN" altLang="zh-CN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建筑工程图常用的工程图样</a:t>
            </a:r>
            <a:endParaRPr kumimoji="1" lang="zh-CN" altLang="en-US" sz="2600" b="1" dirty="0">
              <a:solidFill>
                <a:srgbClr val="E5007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/>
          <p:cNvSpPr>
            <a:spLocks noChangeArrowheads="1"/>
          </p:cNvSpPr>
          <p:nvPr/>
        </p:nvSpPr>
        <p:spPr bwMode="gray">
          <a:xfrm>
            <a:off x="523876" y="184547"/>
            <a:ext cx="6119813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kumimoji="1" lang="ko-KR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kumimoji="1" lang="zh-CN" altLang="zh-CN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建筑工程图常用的工程图样</a:t>
            </a:r>
            <a:endParaRPr kumimoji="1" lang="zh-CN" altLang="en-US" sz="2600" b="1" dirty="0">
              <a:solidFill>
                <a:srgbClr val="E5007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98739" y="621507"/>
            <a:ext cx="3743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续 </a:t>
            </a:r>
            <a:r>
              <a:rPr lang="zh-CN" altLang="en-US" sz="2600" b="1" dirty="0" smtClean="0">
                <a:solidFill>
                  <a:srgbClr val="0033CC"/>
                </a:solidFill>
                <a:latin typeface="宋体" charset="-122"/>
              </a:rPr>
              <a:t>表</a:t>
            </a:r>
            <a:r>
              <a:rPr lang="en-US" altLang="zh-CN" sz="2600" b="1" dirty="0" smtClean="0">
                <a:solidFill>
                  <a:srgbClr val="0033CC"/>
                </a:solidFill>
                <a:latin typeface="宋体" charset="-122"/>
              </a:rPr>
              <a:t>1-2 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常用工程图样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0975" y="1428750"/>
            <a:ext cx="8782050" cy="3600449"/>
            <a:chOff x="204" y="1842"/>
            <a:chExt cx="4539" cy="1533"/>
          </a:xfrm>
        </p:grpSpPr>
        <p:pic>
          <p:nvPicPr>
            <p:cNvPr id="13318" name="Picture 5" descr="Image001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2049"/>
              <a:ext cx="4539" cy="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6" descr="Image001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" y="1842"/>
              <a:ext cx="453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 28"/>
          <p:cNvSpPr/>
          <p:nvPr/>
        </p:nvSpPr>
        <p:spPr>
          <a:xfrm>
            <a:off x="498486" y="14062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2949183" y="1311521"/>
            <a:ext cx="5799275" cy="3418501"/>
          </a:xfrm>
          <a:prstGeom prst="rect">
            <a:avLst/>
          </a:prstGeom>
          <a:solidFill>
            <a:srgbClr val="99CCFF"/>
          </a:solidFill>
          <a:ln w="15875">
            <a:solidFill>
              <a:schemeClr val="tx1"/>
            </a:solidFill>
            <a:miter lim="800000"/>
            <a:tailEnd type="none" w="sm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原理：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轴测投影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图是运用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平行投影中的斜投影的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原理，将物体平行投影到一个投影面上所作出的投影图，简称轴测图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优点：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作图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较透视图简便，容易看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懂</a:t>
            </a:r>
            <a:endParaRPr lang="en-US" altLang="zh-CN" sz="24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缺点：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立体感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不如透视图，且其度量性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差</a:t>
            </a:r>
            <a:endParaRPr lang="en-US" altLang="zh-CN" sz="24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适用范围：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工程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中常用作辅助图样。 </a:t>
            </a:r>
          </a:p>
        </p:txBody>
      </p:sp>
      <p:graphicFrame>
        <p:nvGraphicFramePr>
          <p:cNvPr id="50" name="Object 5"/>
          <p:cNvGraphicFramePr>
            <a:graphicFrameLocks noChangeAspect="1"/>
          </p:cNvGraphicFramePr>
          <p:nvPr/>
        </p:nvGraphicFramePr>
        <p:xfrm>
          <a:off x="294005" y="1287145"/>
          <a:ext cx="2653762" cy="2237105"/>
        </p:xfrm>
        <a:graphic>
          <a:graphicData uri="http://schemas.openxmlformats.org/presentationml/2006/ole">
            <p:oleObj spid="_x0000_s36866" r:id="rId4" imgW="1638095" imgH="1841270" progId="">
              <p:embed/>
            </p:oleObj>
          </a:graphicData>
        </a:graphic>
      </p:graphicFrame>
      <p:grpSp>
        <p:nvGrpSpPr>
          <p:cNvPr id="2" name="组合 6"/>
          <p:cNvGrpSpPr/>
          <p:nvPr/>
        </p:nvGrpSpPr>
        <p:grpSpPr>
          <a:xfrm>
            <a:off x="502920" y="85725"/>
            <a:ext cx="2654935" cy="483235"/>
            <a:chOff x="440" y="997"/>
            <a:chExt cx="4181" cy="761"/>
          </a:xfrm>
        </p:grpSpPr>
        <p:sp>
          <p:nvSpPr>
            <p:cNvPr id="3" name="矩形 2"/>
            <p:cNvSpPr/>
            <p:nvPr/>
          </p:nvSpPr>
          <p:spPr>
            <a:xfrm>
              <a:off x="440" y="997"/>
              <a:ext cx="4181" cy="7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lIns="68579" tIns="34289" rIns="68579" bIns="34289" anchor="ctr"/>
            <a:lstStyle/>
            <a:p>
              <a:pPr algn="ctr" defTabSz="342900">
                <a:defRPr/>
              </a:pPr>
              <a:endParaRPr kumimoji="1" lang="zh-CN" altLang="en-US" sz="1350" kern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0" y="1031"/>
              <a:ext cx="2371" cy="7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(4)</a:t>
              </a:r>
              <a:r>
                <a:rPr lang="zh-CN" altLang="en-US" sz="24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轴测图</a:t>
              </a:r>
            </a:p>
          </p:txBody>
        </p:sp>
      </p:grp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86" y="128589"/>
            <a:ext cx="3567448" cy="2493918"/>
          </a:xfrm>
          <a:prstGeom prst="rect">
            <a:avLst/>
          </a:prstGeom>
        </p:spPr>
      </p:pic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460308" y="222314"/>
            <a:ext cx="1883410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b="1" dirty="0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问题导入</a:t>
            </a:r>
            <a:endParaRPr lang="zh-CN" altLang="zh-CN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261305" y="657463"/>
            <a:ext cx="2475981" cy="364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157163" y="769620"/>
            <a:ext cx="5099685" cy="41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Q1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400" dirty="0" smtClean="0">
                <a:solidFill>
                  <a:srgbClr val="4C4C4C"/>
                </a:solidFill>
                <a:latin typeface="黑体" panose="02010609060101010101" charset="-122"/>
                <a:ea typeface="黑体" panose="02010609060101010101" charset="-122"/>
              </a:rPr>
              <a:t>如何</a:t>
            </a:r>
            <a:r>
              <a:rPr lang="zh-CN" altLang="en-US" sz="2400" dirty="0">
                <a:solidFill>
                  <a:srgbClr val="4C4C4C"/>
                </a:solidFill>
                <a:latin typeface="黑体" panose="02010609060101010101" charset="-122"/>
                <a:ea typeface="黑体" panose="02010609060101010101" charset="-122"/>
              </a:rPr>
              <a:t>用二维平面图反映三维空间物体</a:t>
            </a:r>
            <a:r>
              <a:rPr lang="zh-CN" altLang="en-US" sz="2400" dirty="0" smtClean="0">
                <a:solidFill>
                  <a:srgbClr val="4C4C4C"/>
                </a:solidFill>
                <a:latin typeface="黑体" panose="02010609060101010101" charset="-122"/>
                <a:ea typeface="黑体" panose="02010609060101010101" charset="-122"/>
              </a:rPr>
              <a:t>？</a:t>
            </a:r>
            <a:endParaRPr lang="en-US" altLang="zh-CN" sz="2400" dirty="0" smtClean="0">
              <a:solidFill>
                <a:srgbClr val="4C4C4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dirty="0" smtClean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Key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400" dirty="0" smtClean="0">
                <a:solidFill>
                  <a:srgbClr val="4C4C4C"/>
                </a:solidFill>
                <a:latin typeface="黑体" panose="02010609060101010101" charset="-122"/>
                <a:ea typeface="黑体" panose="02010609060101010101" charset="-122"/>
              </a:rPr>
              <a:t>利用影子</a:t>
            </a:r>
            <a:endParaRPr lang="en-US" altLang="zh-CN" sz="2400" dirty="0">
              <a:solidFill>
                <a:srgbClr val="4C4C4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Q2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400" dirty="0">
                <a:solidFill>
                  <a:srgbClr val="4C4C4C"/>
                </a:solidFill>
                <a:latin typeface="黑体" panose="02010609060101010101" charset="-122"/>
                <a:ea typeface="黑体" panose="02010609060101010101" charset="-122"/>
              </a:rPr>
              <a:t>墙上影子可以反映一个物体的实际形状吗？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dirty="0" smtClean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Key</a:t>
            </a:r>
            <a:r>
              <a:rPr lang="zh-CN" altLang="en-US" sz="2400" dirty="0">
                <a:solidFill>
                  <a:srgbClr val="4C4C4C"/>
                </a:solidFill>
                <a:latin typeface="黑体" panose="02010609060101010101" charset="-122"/>
                <a:ea typeface="黑体" panose="02010609060101010101" charset="-122"/>
              </a:rPr>
              <a:t>：只能反映部分</a:t>
            </a:r>
            <a:r>
              <a:rPr lang="zh-CN" altLang="en-US" sz="2400" dirty="0" smtClean="0">
                <a:solidFill>
                  <a:srgbClr val="4C4C4C"/>
                </a:solidFill>
                <a:latin typeface="黑体" panose="02010609060101010101" charset="-122"/>
                <a:ea typeface="黑体" panose="02010609060101010101" charset="-122"/>
              </a:rPr>
              <a:t>形状</a:t>
            </a:r>
            <a:endParaRPr lang="en-US" altLang="zh-CN" sz="2400" dirty="0" smtClean="0">
              <a:solidFill>
                <a:srgbClr val="4C4C4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Q3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400" dirty="0" smtClean="0">
                <a:solidFill>
                  <a:srgbClr val="4C4C4C"/>
                </a:solidFill>
                <a:latin typeface="黑体" panose="02010609060101010101" charset="-122"/>
                <a:ea typeface="黑体" panose="02010609060101010101" charset="-122"/>
              </a:rPr>
              <a:t>如何使影子更加全面的反映形体的特征？</a:t>
            </a:r>
            <a:endParaRPr lang="en-US" altLang="zh-CN" sz="2400" dirty="0" smtClean="0">
              <a:solidFill>
                <a:srgbClr val="4C4C4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dirty="0" smtClean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Key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400" dirty="0" smtClean="0">
                <a:solidFill>
                  <a:srgbClr val="4C4C4C"/>
                </a:solidFill>
                <a:latin typeface="黑体" panose="02010609060101010101" charset="-122"/>
                <a:ea typeface="黑体" panose="02010609060101010101" charset="-122"/>
              </a:rPr>
              <a:t>假使光线可以穿透物体，使得形体的各个顶点和侧棱均能在平面上成像。这种方法称为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投影法</a:t>
            </a:r>
            <a:r>
              <a:rPr lang="zh-CN" altLang="en-US" sz="2400" dirty="0" smtClean="0">
                <a:solidFill>
                  <a:srgbClr val="4C4C4C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400" dirty="0">
              <a:solidFill>
                <a:srgbClr val="4C4C4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34" y="2576513"/>
            <a:ext cx="3850245" cy="256698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 flipV="1">
            <a:off x="279166" y="647700"/>
            <a:ext cx="3226034" cy="1060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 28"/>
          <p:cNvSpPr/>
          <p:nvPr/>
        </p:nvSpPr>
        <p:spPr>
          <a:xfrm>
            <a:off x="279411" y="68355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258763" y="1402398"/>
            <a:ext cx="8002270" cy="242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投影图三要素：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形体、投射线、投影面</a:t>
            </a:r>
            <a:endParaRPr lang="en-US" altLang="zh-CN" sz="24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三要素确定后，每个点必有其唯一的投射点</a:t>
            </a:r>
            <a:endParaRPr lang="en-US" altLang="zh-CN" sz="24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根据一投影点无法确定其空间点。若想知道空间点的位置必须同时知道其两个面的投影点。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1937" y="203200"/>
            <a:ext cx="4899660" cy="969010"/>
            <a:chOff x="390" y="350"/>
            <a:chExt cx="7716" cy="1526"/>
          </a:xfrm>
        </p:grpSpPr>
        <p:sp>
          <p:nvSpPr>
            <p:cNvPr id="9222" name="矩形 39"/>
            <p:cNvSpPr>
              <a:spLocks noChangeArrowheads="1"/>
            </p:cNvSpPr>
            <p:nvPr/>
          </p:nvSpPr>
          <p:spPr bwMode="auto">
            <a:xfrm>
              <a:off x="790" y="350"/>
              <a:ext cx="5248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 smtClean="0">
                  <a:solidFill>
                    <a:srgbClr val="FF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+mn-ea"/>
                </a:rPr>
                <a:t>1.1.4 </a:t>
              </a:r>
              <a:r>
                <a:rPr lang="zh-CN" altLang="en-US" b="1" dirty="0" smtClean="0">
                  <a:solidFill>
                    <a:srgbClr val="FF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+mn-ea"/>
                </a:rPr>
                <a:t>投影的特性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90" y="1095"/>
              <a:ext cx="7716" cy="73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lIns="68579" tIns="34289" rIns="68579" bIns="34289" anchor="ctr"/>
            <a:lstStyle/>
            <a:p>
              <a:pPr algn="ctr" defTabSz="342900">
                <a:defRPr/>
              </a:pPr>
              <a:endParaRPr kumimoji="1" lang="zh-CN" altLang="en-US" sz="1350" kern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19" y="1151"/>
              <a:ext cx="7575" cy="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4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（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1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）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+mn-ea"/>
                </a:rPr>
                <a:t>中心投影与平行投影的特性</a:t>
              </a:r>
              <a:endParaRPr lang="zh-CN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 28"/>
          <p:cNvSpPr/>
          <p:nvPr/>
        </p:nvSpPr>
        <p:spPr>
          <a:xfrm>
            <a:off x="279411" y="68355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279274" y="1238875"/>
            <a:ext cx="861989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charset="0"/>
              <a:buChar char="u"/>
            </a:pPr>
            <a:r>
              <a:rPr lang="zh-CN" altLang="en-US" sz="2400" dirty="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全等性</a:t>
            </a:r>
            <a:r>
              <a:rPr lang="zh-CN" altLang="en-US" sz="2400" dirty="0" smtClean="0">
                <a:latin typeface="宋体" panose="02010600030101010101" pitchFamily="2" charset="-122"/>
              </a:rPr>
              <a:t>：当直线或平面图形与投影面平行时</a:t>
            </a:r>
            <a:r>
              <a:rPr lang="en-US" altLang="zh-CN" sz="2400" dirty="0" smtClean="0">
                <a:latin typeface="宋体" panose="02010600030101010101" pitchFamily="2" charset="-122"/>
              </a:rPr>
              <a:t>, </a:t>
            </a:r>
            <a:r>
              <a:rPr lang="zh-CN" altLang="en-US" sz="2400" u="sng" dirty="0">
                <a:latin typeface="宋体" panose="02010600030101010101" pitchFamily="2" charset="-122"/>
              </a:rPr>
              <a:t>其投影反映实长或实形</a:t>
            </a:r>
            <a:r>
              <a:rPr lang="zh-CN" altLang="en-US" sz="2400" dirty="0">
                <a:latin typeface="宋体" panose="02010600030101010101" pitchFamily="2" charset="-122"/>
              </a:rPr>
              <a:t>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52431" y="1976437"/>
            <a:ext cx="7064375" cy="3167063"/>
            <a:chOff x="876300" y="2309813"/>
            <a:chExt cx="7064375" cy="4222750"/>
          </a:xfrm>
        </p:grpSpPr>
        <p:grpSp>
          <p:nvGrpSpPr>
            <p:cNvPr id="13" name="Group 4"/>
            <p:cNvGrpSpPr/>
            <p:nvPr/>
          </p:nvGrpSpPr>
          <p:grpSpPr bwMode="auto">
            <a:xfrm>
              <a:off x="3984625" y="2719388"/>
              <a:ext cx="2603500" cy="1017587"/>
              <a:chOff x="2595" y="1506"/>
              <a:chExt cx="1640" cy="641"/>
            </a:xfrm>
          </p:grpSpPr>
          <p:sp>
            <p:nvSpPr>
              <p:cNvPr id="118" name="Freeform 5"/>
              <p:cNvSpPr/>
              <p:nvPr/>
            </p:nvSpPr>
            <p:spPr bwMode="auto">
              <a:xfrm>
                <a:off x="3236" y="1885"/>
                <a:ext cx="999" cy="262"/>
              </a:xfrm>
              <a:custGeom>
                <a:avLst/>
                <a:gdLst>
                  <a:gd name="T0" fmla="*/ 6353 w 6353"/>
                  <a:gd name="T1" fmla="*/ 76 h 1667"/>
                  <a:gd name="T2" fmla="*/ 6333 w 6353"/>
                  <a:gd name="T3" fmla="*/ 0 h 1667"/>
                  <a:gd name="T4" fmla="*/ 0 w 6353"/>
                  <a:gd name="T5" fmla="*/ 1667 h 1667"/>
                  <a:gd name="T6" fmla="*/ 6353 w 6353"/>
                  <a:gd name="T7" fmla="*/ 76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53" h="1667">
                    <a:moveTo>
                      <a:pt x="6353" y="76"/>
                    </a:moveTo>
                    <a:lnTo>
                      <a:pt x="6333" y="0"/>
                    </a:lnTo>
                    <a:lnTo>
                      <a:pt x="0" y="1667"/>
                    </a:lnTo>
                    <a:lnTo>
                      <a:pt x="6353" y="76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Freeform 6"/>
              <p:cNvSpPr/>
              <p:nvPr/>
            </p:nvSpPr>
            <p:spPr bwMode="auto">
              <a:xfrm>
                <a:off x="3236" y="1885"/>
                <a:ext cx="996" cy="262"/>
              </a:xfrm>
              <a:custGeom>
                <a:avLst/>
                <a:gdLst>
                  <a:gd name="T0" fmla="*/ 6333 w 6333"/>
                  <a:gd name="T1" fmla="*/ 0 h 1667"/>
                  <a:gd name="T2" fmla="*/ 0 w 6333"/>
                  <a:gd name="T3" fmla="*/ 1667 h 1667"/>
                  <a:gd name="T4" fmla="*/ 24 w 6333"/>
                  <a:gd name="T5" fmla="*/ 1579 h 1667"/>
                  <a:gd name="T6" fmla="*/ 6333 w 6333"/>
                  <a:gd name="T7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33" h="1667">
                    <a:moveTo>
                      <a:pt x="6333" y="0"/>
                    </a:moveTo>
                    <a:lnTo>
                      <a:pt x="0" y="1667"/>
                    </a:lnTo>
                    <a:lnTo>
                      <a:pt x="24" y="1579"/>
                    </a:lnTo>
                    <a:lnTo>
                      <a:pt x="63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Freeform 7"/>
              <p:cNvSpPr/>
              <p:nvPr/>
            </p:nvSpPr>
            <p:spPr bwMode="auto">
              <a:xfrm>
                <a:off x="3236" y="1885"/>
                <a:ext cx="999" cy="262"/>
              </a:xfrm>
              <a:custGeom>
                <a:avLst/>
                <a:gdLst>
                  <a:gd name="T0" fmla="*/ 6353 w 6353"/>
                  <a:gd name="T1" fmla="*/ 76 h 1667"/>
                  <a:gd name="T2" fmla="*/ 6333 w 6353"/>
                  <a:gd name="T3" fmla="*/ 0 h 1667"/>
                  <a:gd name="T4" fmla="*/ 24 w 6353"/>
                  <a:gd name="T5" fmla="*/ 1579 h 1667"/>
                  <a:gd name="T6" fmla="*/ 0 w 6353"/>
                  <a:gd name="T7" fmla="*/ 1667 h 1667"/>
                  <a:gd name="T8" fmla="*/ 6353 w 6353"/>
                  <a:gd name="T9" fmla="*/ 76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53" h="1667">
                    <a:moveTo>
                      <a:pt x="6353" y="76"/>
                    </a:moveTo>
                    <a:lnTo>
                      <a:pt x="6333" y="0"/>
                    </a:lnTo>
                    <a:lnTo>
                      <a:pt x="24" y="1579"/>
                    </a:lnTo>
                    <a:lnTo>
                      <a:pt x="0" y="1667"/>
                    </a:lnTo>
                    <a:lnTo>
                      <a:pt x="6353" y="76"/>
                    </a:lnTo>
                  </a:path>
                </a:pathLst>
              </a:custGeom>
              <a:noFill/>
              <a:ln w="5080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Freeform 8"/>
              <p:cNvSpPr/>
              <p:nvPr/>
            </p:nvSpPr>
            <p:spPr bwMode="auto">
              <a:xfrm>
                <a:off x="2595" y="1506"/>
                <a:ext cx="644" cy="641"/>
              </a:xfrm>
              <a:custGeom>
                <a:avLst/>
                <a:gdLst>
                  <a:gd name="T0" fmla="*/ 4070 w 4094"/>
                  <a:gd name="T1" fmla="*/ 4074 h 4074"/>
                  <a:gd name="T2" fmla="*/ 4094 w 4094"/>
                  <a:gd name="T3" fmla="*/ 3986 h 4074"/>
                  <a:gd name="T4" fmla="*/ 0 w 4094"/>
                  <a:gd name="T5" fmla="*/ 0 h 4074"/>
                  <a:gd name="T6" fmla="*/ 4070 w 4094"/>
                  <a:gd name="T7" fmla="*/ 4074 h 4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94" h="4074">
                    <a:moveTo>
                      <a:pt x="4070" y="4074"/>
                    </a:moveTo>
                    <a:lnTo>
                      <a:pt x="4094" y="3986"/>
                    </a:lnTo>
                    <a:lnTo>
                      <a:pt x="0" y="0"/>
                    </a:lnTo>
                    <a:lnTo>
                      <a:pt x="4070" y="4074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Freeform 9"/>
              <p:cNvSpPr/>
              <p:nvPr/>
            </p:nvSpPr>
            <p:spPr bwMode="auto">
              <a:xfrm>
                <a:off x="2595" y="1506"/>
                <a:ext cx="644" cy="627"/>
              </a:xfrm>
              <a:custGeom>
                <a:avLst/>
                <a:gdLst>
                  <a:gd name="T0" fmla="*/ 4094 w 4094"/>
                  <a:gd name="T1" fmla="*/ 3986 h 3986"/>
                  <a:gd name="T2" fmla="*/ 0 w 4094"/>
                  <a:gd name="T3" fmla="*/ 0 h 3986"/>
                  <a:gd name="T4" fmla="*/ 252 w 4094"/>
                  <a:gd name="T5" fmla="*/ 138 h 3986"/>
                  <a:gd name="T6" fmla="*/ 4094 w 4094"/>
                  <a:gd name="T7" fmla="*/ 3986 h 3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94" h="3986">
                    <a:moveTo>
                      <a:pt x="4094" y="3986"/>
                    </a:moveTo>
                    <a:lnTo>
                      <a:pt x="0" y="0"/>
                    </a:lnTo>
                    <a:lnTo>
                      <a:pt x="252" y="138"/>
                    </a:lnTo>
                    <a:lnTo>
                      <a:pt x="4094" y="3986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" name="Freeform 10"/>
              <p:cNvSpPr/>
              <p:nvPr/>
            </p:nvSpPr>
            <p:spPr bwMode="auto">
              <a:xfrm>
                <a:off x="2595" y="1506"/>
                <a:ext cx="644" cy="641"/>
              </a:xfrm>
              <a:custGeom>
                <a:avLst/>
                <a:gdLst>
                  <a:gd name="T0" fmla="*/ 4070 w 4094"/>
                  <a:gd name="T1" fmla="*/ 4074 h 4074"/>
                  <a:gd name="T2" fmla="*/ 4094 w 4094"/>
                  <a:gd name="T3" fmla="*/ 3986 h 4074"/>
                  <a:gd name="T4" fmla="*/ 252 w 4094"/>
                  <a:gd name="T5" fmla="*/ 138 h 4074"/>
                  <a:gd name="T6" fmla="*/ 0 w 4094"/>
                  <a:gd name="T7" fmla="*/ 0 h 4074"/>
                  <a:gd name="T8" fmla="*/ 4070 w 4094"/>
                  <a:gd name="T9" fmla="*/ 4074 h 4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94" h="4074">
                    <a:moveTo>
                      <a:pt x="4070" y="4074"/>
                    </a:moveTo>
                    <a:lnTo>
                      <a:pt x="4094" y="3986"/>
                    </a:lnTo>
                    <a:lnTo>
                      <a:pt x="252" y="138"/>
                    </a:lnTo>
                    <a:lnTo>
                      <a:pt x="0" y="0"/>
                    </a:lnTo>
                    <a:lnTo>
                      <a:pt x="4070" y="4074"/>
                    </a:lnTo>
                  </a:path>
                </a:pathLst>
              </a:custGeom>
              <a:noFill/>
              <a:ln w="5080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" name="Freeform 11"/>
              <p:cNvSpPr/>
              <p:nvPr/>
            </p:nvSpPr>
            <p:spPr bwMode="auto">
              <a:xfrm>
                <a:off x="2595" y="1506"/>
                <a:ext cx="1640" cy="379"/>
              </a:xfrm>
              <a:custGeom>
                <a:avLst/>
                <a:gdLst>
                  <a:gd name="T0" fmla="*/ 0 w 10421"/>
                  <a:gd name="T1" fmla="*/ 0 h 2407"/>
                  <a:gd name="T2" fmla="*/ 252 w 10421"/>
                  <a:gd name="T3" fmla="*/ 138 h 2407"/>
                  <a:gd name="T4" fmla="*/ 10421 w 10421"/>
                  <a:gd name="T5" fmla="*/ 2407 h 2407"/>
                  <a:gd name="T6" fmla="*/ 0 w 10421"/>
                  <a:gd name="T7" fmla="*/ 0 h 2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1" h="2407">
                    <a:moveTo>
                      <a:pt x="0" y="0"/>
                    </a:moveTo>
                    <a:lnTo>
                      <a:pt x="252" y="138"/>
                    </a:lnTo>
                    <a:lnTo>
                      <a:pt x="10421" y="24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Freeform 12"/>
              <p:cNvSpPr/>
              <p:nvPr/>
            </p:nvSpPr>
            <p:spPr bwMode="auto">
              <a:xfrm>
                <a:off x="2635" y="1528"/>
                <a:ext cx="1600" cy="369"/>
              </a:xfrm>
              <a:custGeom>
                <a:avLst/>
                <a:gdLst>
                  <a:gd name="T0" fmla="*/ 0 w 10169"/>
                  <a:gd name="T1" fmla="*/ 0 h 2346"/>
                  <a:gd name="T2" fmla="*/ 10169 w 10169"/>
                  <a:gd name="T3" fmla="*/ 2269 h 2346"/>
                  <a:gd name="T4" fmla="*/ 10152 w 10169"/>
                  <a:gd name="T5" fmla="*/ 2346 h 2346"/>
                  <a:gd name="T6" fmla="*/ 0 w 10169"/>
                  <a:gd name="T7" fmla="*/ 0 h 2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69" h="2346">
                    <a:moveTo>
                      <a:pt x="0" y="0"/>
                    </a:moveTo>
                    <a:lnTo>
                      <a:pt x="10169" y="2269"/>
                    </a:lnTo>
                    <a:lnTo>
                      <a:pt x="10152" y="2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" name="Freeform 13"/>
              <p:cNvSpPr/>
              <p:nvPr/>
            </p:nvSpPr>
            <p:spPr bwMode="auto">
              <a:xfrm>
                <a:off x="2595" y="1506"/>
                <a:ext cx="1640" cy="391"/>
              </a:xfrm>
              <a:custGeom>
                <a:avLst/>
                <a:gdLst>
                  <a:gd name="T0" fmla="*/ 0 w 10421"/>
                  <a:gd name="T1" fmla="*/ 0 h 2484"/>
                  <a:gd name="T2" fmla="*/ 252 w 10421"/>
                  <a:gd name="T3" fmla="*/ 138 h 2484"/>
                  <a:gd name="T4" fmla="*/ 10404 w 10421"/>
                  <a:gd name="T5" fmla="*/ 2484 h 2484"/>
                  <a:gd name="T6" fmla="*/ 10421 w 10421"/>
                  <a:gd name="T7" fmla="*/ 2407 h 2484"/>
                  <a:gd name="T8" fmla="*/ 0 w 10421"/>
                  <a:gd name="T9" fmla="*/ 0 h 2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21" h="2484">
                    <a:moveTo>
                      <a:pt x="0" y="0"/>
                    </a:moveTo>
                    <a:lnTo>
                      <a:pt x="252" y="138"/>
                    </a:lnTo>
                    <a:lnTo>
                      <a:pt x="10404" y="2484"/>
                    </a:lnTo>
                    <a:lnTo>
                      <a:pt x="10421" y="2407"/>
                    </a:lnTo>
                    <a:lnTo>
                      <a:pt x="0" y="0"/>
                    </a:lnTo>
                  </a:path>
                </a:pathLst>
              </a:custGeom>
              <a:noFill/>
              <a:ln w="5080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Group 70"/>
            <p:cNvGrpSpPr/>
            <p:nvPr/>
          </p:nvGrpSpPr>
          <p:grpSpPr bwMode="auto">
            <a:xfrm>
              <a:off x="6646863" y="3084513"/>
              <a:ext cx="223837" cy="238125"/>
              <a:chOff x="4303" y="1829"/>
              <a:chExt cx="94" cy="100"/>
            </a:xfrm>
          </p:grpSpPr>
          <p:sp>
            <p:nvSpPr>
              <p:cNvPr id="114" name="Freeform 71"/>
              <p:cNvSpPr/>
              <p:nvPr/>
            </p:nvSpPr>
            <p:spPr bwMode="auto">
              <a:xfrm>
                <a:off x="4317" y="1829"/>
                <a:ext cx="28" cy="100"/>
              </a:xfrm>
              <a:custGeom>
                <a:avLst/>
                <a:gdLst>
                  <a:gd name="T0" fmla="*/ 181 w 181"/>
                  <a:gd name="T1" fmla="*/ 0 h 635"/>
                  <a:gd name="T2" fmla="*/ 0 w 181"/>
                  <a:gd name="T3" fmla="*/ 635 h 635"/>
                  <a:gd name="T4" fmla="*/ 1 w 181"/>
                  <a:gd name="T5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635">
                    <a:moveTo>
                      <a:pt x="181" y="0"/>
                    </a:moveTo>
                    <a:lnTo>
                      <a:pt x="0" y="635"/>
                    </a:lnTo>
                    <a:lnTo>
                      <a:pt x="1" y="635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Freeform 72"/>
              <p:cNvSpPr/>
              <p:nvPr/>
            </p:nvSpPr>
            <p:spPr bwMode="auto">
              <a:xfrm>
                <a:off x="4322" y="1829"/>
                <a:ext cx="28" cy="100"/>
              </a:xfrm>
              <a:custGeom>
                <a:avLst/>
                <a:gdLst>
                  <a:gd name="T0" fmla="*/ 182 w 182"/>
                  <a:gd name="T1" fmla="*/ 0 h 635"/>
                  <a:gd name="T2" fmla="*/ 0 w 182"/>
                  <a:gd name="T3" fmla="*/ 635 h 635"/>
                  <a:gd name="T4" fmla="*/ 2 w 182"/>
                  <a:gd name="T5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635">
                    <a:moveTo>
                      <a:pt x="182" y="0"/>
                    </a:moveTo>
                    <a:lnTo>
                      <a:pt x="0" y="635"/>
                    </a:lnTo>
                    <a:lnTo>
                      <a:pt x="2" y="635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" name="Freeform 73"/>
              <p:cNvSpPr/>
              <p:nvPr/>
            </p:nvSpPr>
            <p:spPr bwMode="auto">
              <a:xfrm>
                <a:off x="4303" y="1829"/>
                <a:ext cx="94" cy="100"/>
              </a:xfrm>
              <a:custGeom>
                <a:avLst/>
                <a:gdLst>
                  <a:gd name="T0" fmla="*/ 180 w 603"/>
                  <a:gd name="T1" fmla="*/ 0 h 635"/>
                  <a:gd name="T2" fmla="*/ 452 w 603"/>
                  <a:gd name="T3" fmla="*/ 0 h 635"/>
                  <a:gd name="T4" fmla="*/ 543 w 603"/>
                  <a:gd name="T5" fmla="*/ 31 h 635"/>
                  <a:gd name="T6" fmla="*/ 572 w 603"/>
                  <a:gd name="T7" fmla="*/ 62 h 635"/>
                  <a:gd name="T8" fmla="*/ 603 w 603"/>
                  <a:gd name="T9" fmla="*/ 152 h 635"/>
                  <a:gd name="T10" fmla="*/ 603 w 603"/>
                  <a:gd name="T11" fmla="*/ 272 h 635"/>
                  <a:gd name="T12" fmla="*/ 572 w 603"/>
                  <a:gd name="T13" fmla="*/ 393 h 635"/>
                  <a:gd name="T14" fmla="*/ 512 w 603"/>
                  <a:gd name="T15" fmla="*/ 513 h 635"/>
                  <a:gd name="T16" fmla="*/ 452 w 603"/>
                  <a:gd name="T17" fmla="*/ 575 h 635"/>
                  <a:gd name="T18" fmla="*/ 392 w 603"/>
                  <a:gd name="T19" fmla="*/ 604 h 635"/>
                  <a:gd name="T20" fmla="*/ 271 w 603"/>
                  <a:gd name="T21" fmla="*/ 635 h 635"/>
                  <a:gd name="T22" fmla="*/ 0 w 603"/>
                  <a:gd name="T23" fmla="*/ 635 h 635"/>
                  <a:gd name="T24" fmla="*/ 2 w 603"/>
                  <a:gd name="T25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3" h="635">
                    <a:moveTo>
                      <a:pt x="180" y="0"/>
                    </a:moveTo>
                    <a:lnTo>
                      <a:pt x="452" y="0"/>
                    </a:lnTo>
                    <a:lnTo>
                      <a:pt x="543" y="31"/>
                    </a:lnTo>
                    <a:lnTo>
                      <a:pt x="572" y="62"/>
                    </a:lnTo>
                    <a:lnTo>
                      <a:pt x="603" y="152"/>
                    </a:lnTo>
                    <a:lnTo>
                      <a:pt x="603" y="272"/>
                    </a:lnTo>
                    <a:lnTo>
                      <a:pt x="572" y="393"/>
                    </a:lnTo>
                    <a:lnTo>
                      <a:pt x="512" y="513"/>
                    </a:lnTo>
                    <a:lnTo>
                      <a:pt x="452" y="575"/>
                    </a:lnTo>
                    <a:lnTo>
                      <a:pt x="392" y="604"/>
                    </a:lnTo>
                    <a:lnTo>
                      <a:pt x="271" y="635"/>
                    </a:lnTo>
                    <a:lnTo>
                      <a:pt x="0" y="635"/>
                    </a:lnTo>
                    <a:lnTo>
                      <a:pt x="2" y="635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" name="Freeform 74"/>
              <p:cNvSpPr/>
              <p:nvPr/>
            </p:nvSpPr>
            <p:spPr bwMode="auto">
              <a:xfrm>
                <a:off x="4345" y="1829"/>
                <a:ext cx="48" cy="100"/>
              </a:xfrm>
              <a:custGeom>
                <a:avLst/>
                <a:gdLst>
                  <a:gd name="T0" fmla="*/ 181 w 301"/>
                  <a:gd name="T1" fmla="*/ 0 h 635"/>
                  <a:gd name="T2" fmla="*/ 241 w 301"/>
                  <a:gd name="T3" fmla="*/ 31 h 635"/>
                  <a:gd name="T4" fmla="*/ 272 w 301"/>
                  <a:gd name="T5" fmla="*/ 62 h 635"/>
                  <a:gd name="T6" fmla="*/ 301 w 301"/>
                  <a:gd name="T7" fmla="*/ 152 h 635"/>
                  <a:gd name="T8" fmla="*/ 301 w 301"/>
                  <a:gd name="T9" fmla="*/ 272 h 635"/>
                  <a:gd name="T10" fmla="*/ 272 w 301"/>
                  <a:gd name="T11" fmla="*/ 393 h 635"/>
                  <a:gd name="T12" fmla="*/ 211 w 301"/>
                  <a:gd name="T13" fmla="*/ 513 h 635"/>
                  <a:gd name="T14" fmla="*/ 151 w 301"/>
                  <a:gd name="T15" fmla="*/ 575 h 635"/>
                  <a:gd name="T16" fmla="*/ 91 w 301"/>
                  <a:gd name="T17" fmla="*/ 604 h 635"/>
                  <a:gd name="T18" fmla="*/ 0 w 301"/>
                  <a:gd name="T19" fmla="*/ 635 h 635"/>
                  <a:gd name="T20" fmla="*/ 1 w 301"/>
                  <a:gd name="T21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635">
                    <a:moveTo>
                      <a:pt x="181" y="0"/>
                    </a:moveTo>
                    <a:lnTo>
                      <a:pt x="241" y="31"/>
                    </a:lnTo>
                    <a:lnTo>
                      <a:pt x="272" y="62"/>
                    </a:lnTo>
                    <a:lnTo>
                      <a:pt x="301" y="152"/>
                    </a:lnTo>
                    <a:lnTo>
                      <a:pt x="301" y="272"/>
                    </a:lnTo>
                    <a:lnTo>
                      <a:pt x="272" y="393"/>
                    </a:lnTo>
                    <a:lnTo>
                      <a:pt x="211" y="513"/>
                    </a:lnTo>
                    <a:lnTo>
                      <a:pt x="151" y="575"/>
                    </a:lnTo>
                    <a:lnTo>
                      <a:pt x="91" y="604"/>
                    </a:lnTo>
                    <a:lnTo>
                      <a:pt x="0" y="635"/>
                    </a:lnTo>
                    <a:lnTo>
                      <a:pt x="1" y="635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" name="Group 75"/>
            <p:cNvGrpSpPr/>
            <p:nvPr/>
          </p:nvGrpSpPr>
          <p:grpSpPr bwMode="auto">
            <a:xfrm>
              <a:off x="5173663" y="3376613"/>
              <a:ext cx="234950" cy="234950"/>
              <a:chOff x="3318" y="2223"/>
              <a:chExt cx="99" cy="99"/>
            </a:xfrm>
          </p:grpSpPr>
          <p:sp>
            <p:nvSpPr>
              <p:cNvPr id="108" name="Freeform 76"/>
              <p:cNvSpPr/>
              <p:nvPr/>
            </p:nvSpPr>
            <p:spPr bwMode="auto">
              <a:xfrm>
                <a:off x="3332" y="2223"/>
                <a:ext cx="28" cy="99"/>
              </a:xfrm>
              <a:custGeom>
                <a:avLst/>
                <a:gdLst>
                  <a:gd name="T0" fmla="*/ 181 w 181"/>
                  <a:gd name="T1" fmla="*/ 0 h 635"/>
                  <a:gd name="T2" fmla="*/ 0 w 181"/>
                  <a:gd name="T3" fmla="*/ 635 h 635"/>
                  <a:gd name="T4" fmla="*/ 1 w 181"/>
                  <a:gd name="T5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635">
                    <a:moveTo>
                      <a:pt x="181" y="0"/>
                    </a:moveTo>
                    <a:lnTo>
                      <a:pt x="0" y="635"/>
                    </a:lnTo>
                    <a:lnTo>
                      <a:pt x="1" y="635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" name="Freeform 77"/>
              <p:cNvSpPr/>
              <p:nvPr/>
            </p:nvSpPr>
            <p:spPr bwMode="auto">
              <a:xfrm>
                <a:off x="3336" y="2223"/>
                <a:ext cx="29" cy="99"/>
              </a:xfrm>
              <a:custGeom>
                <a:avLst/>
                <a:gdLst>
                  <a:gd name="T0" fmla="*/ 181 w 181"/>
                  <a:gd name="T1" fmla="*/ 0 h 635"/>
                  <a:gd name="T2" fmla="*/ 0 w 181"/>
                  <a:gd name="T3" fmla="*/ 635 h 635"/>
                  <a:gd name="T4" fmla="*/ 1 w 181"/>
                  <a:gd name="T5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635">
                    <a:moveTo>
                      <a:pt x="181" y="0"/>
                    </a:moveTo>
                    <a:lnTo>
                      <a:pt x="0" y="635"/>
                    </a:lnTo>
                    <a:lnTo>
                      <a:pt x="1" y="635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Freeform 78"/>
              <p:cNvSpPr/>
              <p:nvPr/>
            </p:nvSpPr>
            <p:spPr bwMode="auto">
              <a:xfrm>
                <a:off x="3375" y="2251"/>
                <a:ext cx="9" cy="38"/>
              </a:xfrm>
              <a:custGeom>
                <a:avLst/>
                <a:gdLst>
                  <a:gd name="T0" fmla="*/ 60 w 60"/>
                  <a:gd name="T1" fmla="*/ 0 h 242"/>
                  <a:gd name="T2" fmla="*/ 0 w 60"/>
                  <a:gd name="T3" fmla="*/ 242 h 242"/>
                  <a:gd name="T4" fmla="*/ 1 w 60"/>
                  <a:gd name="T5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242">
                    <a:moveTo>
                      <a:pt x="60" y="0"/>
                    </a:moveTo>
                    <a:lnTo>
                      <a:pt x="0" y="242"/>
                    </a:lnTo>
                    <a:lnTo>
                      <a:pt x="1" y="242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" name="Freeform 79"/>
              <p:cNvSpPr/>
              <p:nvPr/>
            </p:nvSpPr>
            <p:spPr bwMode="auto">
              <a:xfrm>
                <a:off x="3346" y="2223"/>
                <a:ext cx="71" cy="28"/>
              </a:xfrm>
              <a:custGeom>
                <a:avLst/>
                <a:gdLst>
                  <a:gd name="T0" fmla="*/ 0 w 451"/>
                  <a:gd name="T1" fmla="*/ 0 h 181"/>
                  <a:gd name="T2" fmla="*/ 451 w 451"/>
                  <a:gd name="T3" fmla="*/ 0 h 181"/>
                  <a:gd name="T4" fmla="*/ 422 w 451"/>
                  <a:gd name="T5" fmla="*/ 181 h 181"/>
                  <a:gd name="T6" fmla="*/ 422 w 451"/>
                  <a:gd name="T7" fmla="*/ 0 h 181"/>
                  <a:gd name="T8" fmla="*/ 423 w 451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181">
                    <a:moveTo>
                      <a:pt x="0" y="0"/>
                    </a:moveTo>
                    <a:lnTo>
                      <a:pt x="451" y="0"/>
                    </a:lnTo>
                    <a:lnTo>
                      <a:pt x="422" y="181"/>
                    </a:lnTo>
                    <a:lnTo>
                      <a:pt x="422" y="0"/>
                    </a:lnTo>
                    <a:lnTo>
                      <a:pt x="423" y="0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" name="Freeform 80"/>
              <p:cNvSpPr/>
              <p:nvPr/>
            </p:nvSpPr>
            <p:spPr bwMode="auto">
              <a:xfrm>
                <a:off x="3351" y="2270"/>
                <a:ext cx="28" cy="1"/>
              </a:xfrm>
              <a:custGeom>
                <a:avLst/>
                <a:gdLst>
                  <a:gd name="T0" fmla="*/ 0 w 181"/>
                  <a:gd name="T1" fmla="*/ 180 w 181"/>
                  <a:gd name="T2" fmla="*/ 181 w 18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1">
                    <a:moveTo>
                      <a:pt x="0" y="0"/>
                    </a:moveTo>
                    <a:lnTo>
                      <a:pt x="180" y="0"/>
                    </a:lnTo>
                    <a:lnTo>
                      <a:pt x="181" y="0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" name="Freeform 81"/>
              <p:cNvSpPr/>
              <p:nvPr/>
            </p:nvSpPr>
            <p:spPr bwMode="auto">
              <a:xfrm>
                <a:off x="3318" y="2298"/>
                <a:ext cx="80" cy="24"/>
              </a:xfrm>
              <a:custGeom>
                <a:avLst/>
                <a:gdLst>
                  <a:gd name="T0" fmla="*/ 0 w 513"/>
                  <a:gd name="T1" fmla="*/ 152 h 152"/>
                  <a:gd name="T2" fmla="*/ 453 w 513"/>
                  <a:gd name="T3" fmla="*/ 152 h 152"/>
                  <a:gd name="T4" fmla="*/ 513 w 513"/>
                  <a:gd name="T5" fmla="*/ 0 h 152"/>
                  <a:gd name="T6" fmla="*/ 423 w 513"/>
                  <a:gd name="T7" fmla="*/ 152 h 152"/>
                  <a:gd name="T8" fmla="*/ 424 w 513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3" h="152">
                    <a:moveTo>
                      <a:pt x="0" y="152"/>
                    </a:moveTo>
                    <a:lnTo>
                      <a:pt x="453" y="152"/>
                    </a:lnTo>
                    <a:lnTo>
                      <a:pt x="513" y="0"/>
                    </a:lnTo>
                    <a:lnTo>
                      <a:pt x="423" y="152"/>
                    </a:lnTo>
                    <a:lnTo>
                      <a:pt x="424" y="152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" name="Group 115"/>
            <p:cNvGrpSpPr/>
            <p:nvPr/>
          </p:nvGrpSpPr>
          <p:grpSpPr bwMode="auto">
            <a:xfrm>
              <a:off x="876300" y="2309813"/>
              <a:ext cx="7064375" cy="4222750"/>
              <a:chOff x="616" y="1167"/>
              <a:chExt cx="4450" cy="2660"/>
            </a:xfrm>
          </p:grpSpPr>
          <p:sp>
            <p:nvSpPr>
              <p:cNvPr id="17" name="Freeform 95"/>
              <p:cNvSpPr/>
              <p:nvPr/>
            </p:nvSpPr>
            <p:spPr bwMode="auto">
              <a:xfrm>
                <a:off x="2608" y="1434"/>
                <a:ext cx="1622" cy="629"/>
              </a:xfrm>
              <a:custGeom>
                <a:avLst/>
                <a:gdLst>
                  <a:gd name="T0" fmla="*/ 598 w 1622"/>
                  <a:gd name="T1" fmla="*/ 618 h 629"/>
                  <a:gd name="T2" fmla="*/ 1622 w 1622"/>
                  <a:gd name="T3" fmla="*/ 384 h 629"/>
                  <a:gd name="T4" fmla="*/ 0 w 1622"/>
                  <a:gd name="T5" fmla="*/ 0 h 629"/>
                  <a:gd name="T6" fmla="*/ 608 w 1622"/>
                  <a:gd name="T7" fmla="*/ 629 h 629"/>
                  <a:gd name="T8" fmla="*/ 598 w 1622"/>
                  <a:gd name="T9" fmla="*/ 618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2" h="629">
                    <a:moveTo>
                      <a:pt x="598" y="618"/>
                    </a:moveTo>
                    <a:lnTo>
                      <a:pt x="1622" y="384"/>
                    </a:lnTo>
                    <a:lnTo>
                      <a:pt x="0" y="0"/>
                    </a:lnTo>
                    <a:lnTo>
                      <a:pt x="608" y="629"/>
                    </a:lnTo>
                    <a:lnTo>
                      <a:pt x="598" y="618"/>
                    </a:lnTo>
                  </a:path>
                </a:pathLst>
              </a:custGeom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lin ang="18900000" scaled="1"/>
              </a:gradFill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8" name="Group 114"/>
              <p:cNvGrpSpPr/>
              <p:nvPr/>
            </p:nvGrpSpPr>
            <p:grpSpPr bwMode="auto">
              <a:xfrm>
                <a:off x="616" y="1167"/>
                <a:ext cx="4450" cy="2660"/>
                <a:chOff x="616" y="1167"/>
                <a:chExt cx="4450" cy="2660"/>
              </a:xfrm>
            </p:grpSpPr>
            <p:sp>
              <p:nvSpPr>
                <p:cNvPr id="20" name="Freeform 2"/>
                <p:cNvSpPr/>
                <p:nvPr/>
              </p:nvSpPr>
              <p:spPr bwMode="auto">
                <a:xfrm>
                  <a:off x="616" y="2426"/>
                  <a:ext cx="4450" cy="1401"/>
                </a:xfrm>
                <a:custGeom>
                  <a:avLst/>
                  <a:gdLst>
                    <a:gd name="T0" fmla="*/ 0 w 4450"/>
                    <a:gd name="T1" fmla="*/ 12 h 1401"/>
                    <a:gd name="T2" fmla="*/ 1502 w 4450"/>
                    <a:gd name="T3" fmla="*/ 1401 h 1401"/>
                    <a:gd name="T4" fmla="*/ 4450 w 4450"/>
                    <a:gd name="T5" fmla="*/ 1378 h 1401"/>
                    <a:gd name="T6" fmla="*/ 3095 w 4450"/>
                    <a:gd name="T7" fmla="*/ 0 h 1401"/>
                    <a:gd name="T8" fmla="*/ 0 w 4450"/>
                    <a:gd name="T9" fmla="*/ 0 h 1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50" h="1401">
                      <a:moveTo>
                        <a:pt x="0" y="12"/>
                      </a:moveTo>
                      <a:lnTo>
                        <a:pt x="1502" y="1401"/>
                      </a:lnTo>
                      <a:lnTo>
                        <a:pt x="4450" y="1378"/>
                      </a:lnTo>
                      <a:lnTo>
                        <a:pt x="309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9525" cap="flat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1" name="Group 82"/>
                <p:cNvGrpSpPr/>
                <p:nvPr/>
              </p:nvGrpSpPr>
              <p:grpSpPr bwMode="auto">
                <a:xfrm>
                  <a:off x="2491" y="2847"/>
                  <a:ext cx="1874" cy="771"/>
                  <a:chOff x="2496" y="2928"/>
                  <a:chExt cx="1874" cy="771"/>
                </a:xfrm>
              </p:grpSpPr>
              <p:grpSp>
                <p:nvGrpSpPr>
                  <p:cNvPr id="96" name="Group 83"/>
                  <p:cNvGrpSpPr/>
                  <p:nvPr/>
                </p:nvGrpSpPr>
                <p:grpSpPr bwMode="auto">
                  <a:xfrm>
                    <a:off x="2496" y="2928"/>
                    <a:ext cx="85" cy="99"/>
                    <a:chOff x="2464" y="2886"/>
                    <a:chExt cx="57" cy="66"/>
                  </a:xfrm>
                </p:grpSpPr>
                <p:sp>
                  <p:nvSpPr>
                    <p:cNvPr id="106" name="Freeform 84"/>
                    <p:cNvSpPr/>
                    <p:nvPr/>
                  </p:nvSpPr>
                  <p:spPr bwMode="auto">
                    <a:xfrm>
                      <a:off x="2464" y="2886"/>
                      <a:ext cx="57" cy="66"/>
                    </a:xfrm>
                    <a:custGeom>
                      <a:avLst/>
                      <a:gdLst>
                        <a:gd name="T0" fmla="*/ 332 w 362"/>
                        <a:gd name="T1" fmla="*/ 91 h 423"/>
                        <a:gd name="T2" fmla="*/ 332 w 362"/>
                        <a:gd name="T3" fmla="*/ 120 h 423"/>
                        <a:gd name="T4" fmla="*/ 362 w 362"/>
                        <a:gd name="T5" fmla="*/ 120 h 423"/>
                        <a:gd name="T6" fmla="*/ 362 w 362"/>
                        <a:gd name="T7" fmla="*/ 91 h 423"/>
                        <a:gd name="T8" fmla="*/ 332 w 362"/>
                        <a:gd name="T9" fmla="*/ 30 h 423"/>
                        <a:gd name="T10" fmla="*/ 272 w 362"/>
                        <a:gd name="T11" fmla="*/ 0 h 423"/>
                        <a:gd name="T12" fmla="*/ 181 w 362"/>
                        <a:gd name="T13" fmla="*/ 0 h 423"/>
                        <a:gd name="T14" fmla="*/ 90 w 362"/>
                        <a:gd name="T15" fmla="*/ 30 h 423"/>
                        <a:gd name="T16" fmla="*/ 30 w 362"/>
                        <a:gd name="T17" fmla="*/ 120 h 423"/>
                        <a:gd name="T18" fmla="*/ 0 w 362"/>
                        <a:gd name="T19" fmla="*/ 211 h 423"/>
                        <a:gd name="T20" fmla="*/ 0 w 362"/>
                        <a:gd name="T21" fmla="*/ 301 h 423"/>
                        <a:gd name="T22" fmla="*/ 30 w 362"/>
                        <a:gd name="T23" fmla="*/ 361 h 423"/>
                        <a:gd name="T24" fmla="*/ 60 w 362"/>
                        <a:gd name="T25" fmla="*/ 392 h 423"/>
                        <a:gd name="T26" fmla="*/ 121 w 362"/>
                        <a:gd name="T27" fmla="*/ 423 h 423"/>
                        <a:gd name="T28" fmla="*/ 181 w 362"/>
                        <a:gd name="T29" fmla="*/ 423 h 423"/>
                        <a:gd name="T30" fmla="*/ 272 w 362"/>
                        <a:gd name="T31" fmla="*/ 392 h 423"/>
                        <a:gd name="T32" fmla="*/ 332 w 362"/>
                        <a:gd name="T33" fmla="*/ 301 h 423"/>
                        <a:gd name="T34" fmla="*/ 333 w 362"/>
                        <a:gd name="T35" fmla="*/ 301 h 4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362" h="423">
                          <a:moveTo>
                            <a:pt x="332" y="91"/>
                          </a:moveTo>
                          <a:lnTo>
                            <a:pt x="332" y="120"/>
                          </a:lnTo>
                          <a:lnTo>
                            <a:pt x="362" y="120"/>
                          </a:lnTo>
                          <a:lnTo>
                            <a:pt x="362" y="91"/>
                          </a:lnTo>
                          <a:lnTo>
                            <a:pt x="332" y="30"/>
                          </a:lnTo>
                          <a:lnTo>
                            <a:pt x="272" y="0"/>
                          </a:lnTo>
                          <a:lnTo>
                            <a:pt x="181" y="0"/>
                          </a:lnTo>
                          <a:lnTo>
                            <a:pt x="90" y="30"/>
                          </a:lnTo>
                          <a:lnTo>
                            <a:pt x="30" y="120"/>
                          </a:lnTo>
                          <a:lnTo>
                            <a:pt x="0" y="211"/>
                          </a:lnTo>
                          <a:lnTo>
                            <a:pt x="0" y="301"/>
                          </a:lnTo>
                          <a:lnTo>
                            <a:pt x="30" y="361"/>
                          </a:lnTo>
                          <a:lnTo>
                            <a:pt x="60" y="392"/>
                          </a:lnTo>
                          <a:lnTo>
                            <a:pt x="121" y="423"/>
                          </a:lnTo>
                          <a:lnTo>
                            <a:pt x="181" y="423"/>
                          </a:lnTo>
                          <a:lnTo>
                            <a:pt x="272" y="392"/>
                          </a:lnTo>
                          <a:lnTo>
                            <a:pt x="332" y="301"/>
                          </a:lnTo>
                          <a:lnTo>
                            <a:pt x="333" y="301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FF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7" name="Freeform 85"/>
                    <p:cNvSpPr/>
                    <p:nvPr/>
                  </p:nvSpPr>
                  <p:spPr bwMode="auto">
                    <a:xfrm>
                      <a:off x="2469" y="2886"/>
                      <a:ext cx="24" cy="61"/>
                    </a:xfrm>
                    <a:custGeom>
                      <a:avLst/>
                      <a:gdLst>
                        <a:gd name="T0" fmla="*/ 151 w 151"/>
                        <a:gd name="T1" fmla="*/ 0 h 392"/>
                        <a:gd name="T2" fmla="*/ 91 w 151"/>
                        <a:gd name="T3" fmla="*/ 30 h 392"/>
                        <a:gd name="T4" fmla="*/ 30 w 151"/>
                        <a:gd name="T5" fmla="*/ 120 h 392"/>
                        <a:gd name="T6" fmla="*/ 0 w 151"/>
                        <a:gd name="T7" fmla="*/ 211 h 392"/>
                        <a:gd name="T8" fmla="*/ 0 w 151"/>
                        <a:gd name="T9" fmla="*/ 332 h 392"/>
                        <a:gd name="T10" fmla="*/ 30 w 151"/>
                        <a:gd name="T11" fmla="*/ 392 h 392"/>
                        <a:gd name="T12" fmla="*/ 31 w 151"/>
                        <a:gd name="T13" fmla="*/ 392 h 3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51" h="392">
                          <a:moveTo>
                            <a:pt x="151" y="0"/>
                          </a:moveTo>
                          <a:lnTo>
                            <a:pt x="91" y="30"/>
                          </a:lnTo>
                          <a:lnTo>
                            <a:pt x="30" y="120"/>
                          </a:lnTo>
                          <a:lnTo>
                            <a:pt x="0" y="211"/>
                          </a:lnTo>
                          <a:lnTo>
                            <a:pt x="0" y="332"/>
                          </a:lnTo>
                          <a:lnTo>
                            <a:pt x="30" y="392"/>
                          </a:lnTo>
                          <a:lnTo>
                            <a:pt x="31" y="39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FF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97" name="Group 86"/>
                  <p:cNvGrpSpPr/>
                  <p:nvPr/>
                </p:nvGrpSpPr>
                <p:grpSpPr bwMode="auto">
                  <a:xfrm>
                    <a:off x="4248" y="3252"/>
                    <a:ext cx="122" cy="150"/>
                    <a:chOff x="4289" y="3285"/>
                    <a:chExt cx="81" cy="100"/>
                  </a:xfrm>
                </p:grpSpPr>
                <p:sp>
                  <p:nvSpPr>
                    <p:cNvPr id="101" name="Freeform 87"/>
                    <p:cNvSpPr/>
                    <p:nvPr/>
                  </p:nvSpPr>
                  <p:spPr bwMode="auto">
                    <a:xfrm>
                      <a:off x="4337" y="3285"/>
                      <a:ext cx="33" cy="100"/>
                    </a:xfrm>
                    <a:custGeom>
                      <a:avLst/>
                      <a:gdLst>
                        <a:gd name="T0" fmla="*/ 151 w 212"/>
                        <a:gd name="T1" fmla="*/ 0 h 634"/>
                        <a:gd name="T2" fmla="*/ 30 w 212"/>
                        <a:gd name="T3" fmla="*/ 422 h 634"/>
                        <a:gd name="T4" fmla="*/ 0 w 212"/>
                        <a:gd name="T5" fmla="*/ 544 h 634"/>
                        <a:gd name="T6" fmla="*/ 0 w 212"/>
                        <a:gd name="T7" fmla="*/ 604 h 634"/>
                        <a:gd name="T8" fmla="*/ 30 w 212"/>
                        <a:gd name="T9" fmla="*/ 634 h 634"/>
                        <a:gd name="T10" fmla="*/ 120 w 212"/>
                        <a:gd name="T11" fmla="*/ 634 h 634"/>
                        <a:gd name="T12" fmla="*/ 180 w 212"/>
                        <a:gd name="T13" fmla="*/ 574 h 634"/>
                        <a:gd name="T14" fmla="*/ 211 w 212"/>
                        <a:gd name="T15" fmla="*/ 513 h 634"/>
                        <a:gd name="T16" fmla="*/ 212 w 212"/>
                        <a:gd name="T17" fmla="*/ 513 h 6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12" h="634">
                          <a:moveTo>
                            <a:pt x="151" y="0"/>
                          </a:moveTo>
                          <a:lnTo>
                            <a:pt x="30" y="422"/>
                          </a:lnTo>
                          <a:lnTo>
                            <a:pt x="0" y="544"/>
                          </a:lnTo>
                          <a:lnTo>
                            <a:pt x="0" y="604"/>
                          </a:lnTo>
                          <a:lnTo>
                            <a:pt x="30" y="634"/>
                          </a:lnTo>
                          <a:lnTo>
                            <a:pt x="120" y="634"/>
                          </a:lnTo>
                          <a:lnTo>
                            <a:pt x="180" y="574"/>
                          </a:lnTo>
                          <a:lnTo>
                            <a:pt x="211" y="513"/>
                          </a:lnTo>
                          <a:lnTo>
                            <a:pt x="212" y="513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FF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2" name="Freeform 88"/>
                    <p:cNvSpPr/>
                    <p:nvPr/>
                  </p:nvSpPr>
                  <p:spPr bwMode="auto">
                    <a:xfrm>
                      <a:off x="4341" y="3285"/>
                      <a:ext cx="24" cy="100"/>
                    </a:xfrm>
                    <a:custGeom>
                      <a:avLst/>
                      <a:gdLst>
                        <a:gd name="T0" fmla="*/ 150 w 150"/>
                        <a:gd name="T1" fmla="*/ 0 h 634"/>
                        <a:gd name="T2" fmla="*/ 30 w 150"/>
                        <a:gd name="T3" fmla="*/ 422 h 634"/>
                        <a:gd name="T4" fmla="*/ 0 w 150"/>
                        <a:gd name="T5" fmla="*/ 544 h 634"/>
                        <a:gd name="T6" fmla="*/ 0 w 150"/>
                        <a:gd name="T7" fmla="*/ 604 h 634"/>
                        <a:gd name="T8" fmla="*/ 30 w 150"/>
                        <a:gd name="T9" fmla="*/ 634 h 634"/>
                        <a:gd name="T10" fmla="*/ 32 w 150"/>
                        <a:gd name="T11" fmla="*/ 634 h 6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0" h="634">
                          <a:moveTo>
                            <a:pt x="150" y="0"/>
                          </a:moveTo>
                          <a:lnTo>
                            <a:pt x="30" y="422"/>
                          </a:lnTo>
                          <a:lnTo>
                            <a:pt x="0" y="544"/>
                          </a:lnTo>
                          <a:lnTo>
                            <a:pt x="0" y="604"/>
                          </a:lnTo>
                          <a:lnTo>
                            <a:pt x="30" y="634"/>
                          </a:lnTo>
                          <a:lnTo>
                            <a:pt x="32" y="634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FF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" name="Freeform 89"/>
                    <p:cNvSpPr/>
                    <p:nvPr/>
                  </p:nvSpPr>
                  <p:spPr bwMode="auto">
                    <a:xfrm>
                      <a:off x="4289" y="3319"/>
                      <a:ext cx="53" cy="66"/>
                    </a:xfrm>
                    <a:custGeom>
                      <a:avLst/>
                      <a:gdLst>
                        <a:gd name="T0" fmla="*/ 332 w 333"/>
                        <a:gd name="T1" fmla="*/ 210 h 422"/>
                        <a:gd name="T2" fmla="*/ 332 w 333"/>
                        <a:gd name="T3" fmla="*/ 120 h 422"/>
                        <a:gd name="T4" fmla="*/ 302 w 333"/>
                        <a:gd name="T5" fmla="*/ 30 h 422"/>
                        <a:gd name="T6" fmla="*/ 241 w 333"/>
                        <a:gd name="T7" fmla="*/ 0 h 422"/>
                        <a:gd name="T8" fmla="*/ 181 w 333"/>
                        <a:gd name="T9" fmla="*/ 0 h 422"/>
                        <a:gd name="T10" fmla="*/ 91 w 333"/>
                        <a:gd name="T11" fmla="*/ 30 h 422"/>
                        <a:gd name="T12" fmla="*/ 31 w 333"/>
                        <a:gd name="T13" fmla="*/ 120 h 422"/>
                        <a:gd name="T14" fmla="*/ 0 w 333"/>
                        <a:gd name="T15" fmla="*/ 210 h 422"/>
                        <a:gd name="T16" fmla="*/ 0 w 333"/>
                        <a:gd name="T17" fmla="*/ 301 h 422"/>
                        <a:gd name="T18" fmla="*/ 31 w 333"/>
                        <a:gd name="T19" fmla="*/ 362 h 422"/>
                        <a:gd name="T20" fmla="*/ 61 w 333"/>
                        <a:gd name="T21" fmla="*/ 392 h 422"/>
                        <a:gd name="T22" fmla="*/ 121 w 333"/>
                        <a:gd name="T23" fmla="*/ 422 h 422"/>
                        <a:gd name="T24" fmla="*/ 181 w 333"/>
                        <a:gd name="T25" fmla="*/ 422 h 422"/>
                        <a:gd name="T26" fmla="*/ 241 w 333"/>
                        <a:gd name="T27" fmla="*/ 392 h 422"/>
                        <a:gd name="T28" fmla="*/ 302 w 333"/>
                        <a:gd name="T29" fmla="*/ 301 h 422"/>
                        <a:gd name="T30" fmla="*/ 332 w 333"/>
                        <a:gd name="T31" fmla="*/ 210 h 422"/>
                        <a:gd name="T32" fmla="*/ 333 w 333"/>
                        <a:gd name="T33" fmla="*/ 210 h 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33" h="422">
                          <a:moveTo>
                            <a:pt x="332" y="210"/>
                          </a:moveTo>
                          <a:lnTo>
                            <a:pt x="332" y="120"/>
                          </a:lnTo>
                          <a:lnTo>
                            <a:pt x="302" y="30"/>
                          </a:lnTo>
                          <a:lnTo>
                            <a:pt x="241" y="0"/>
                          </a:lnTo>
                          <a:lnTo>
                            <a:pt x="181" y="0"/>
                          </a:lnTo>
                          <a:lnTo>
                            <a:pt x="91" y="30"/>
                          </a:lnTo>
                          <a:lnTo>
                            <a:pt x="31" y="120"/>
                          </a:lnTo>
                          <a:lnTo>
                            <a:pt x="0" y="210"/>
                          </a:lnTo>
                          <a:lnTo>
                            <a:pt x="0" y="301"/>
                          </a:lnTo>
                          <a:lnTo>
                            <a:pt x="31" y="362"/>
                          </a:lnTo>
                          <a:lnTo>
                            <a:pt x="61" y="392"/>
                          </a:lnTo>
                          <a:lnTo>
                            <a:pt x="121" y="422"/>
                          </a:lnTo>
                          <a:lnTo>
                            <a:pt x="181" y="422"/>
                          </a:lnTo>
                          <a:lnTo>
                            <a:pt x="241" y="392"/>
                          </a:lnTo>
                          <a:lnTo>
                            <a:pt x="302" y="301"/>
                          </a:lnTo>
                          <a:lnTo>
                            <a:pt x="332" y="210"/>
                          </a:lnTo>
                          <a:lnTo>
                            <a:pt x="333" y="21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FF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4" name="Freeform 90"/>
                    <p:cNvSpPr/>
                    <p:nvPr/>
                  </p:nvSpPr>
                  <p:spPr bwMode="auto">
                    <a:xfrm>
                      <a:off x="4294" y="3319"/>
                      <a:ext cx="24" cy="61"/>
                    </a:xfrm>
                    <a:custGeom>
                      <a:avLst/>
                      <a:gdLst>
                        <a:gd name="T0" fmla="*/ 150 w 150"/>
                        <a:gd name="T1" fmla="*/ 0 h 392"/>
                        <a:gd name="T2" fmla="*/ 90 w 150"/>
                        <a:gd name="T3" fmla="*/ 30 h 392"/>
                        <a:gd name="T4" fmla="*/ 30 w 150"/>
                        <a:gd name="T5" fmla="*/ 120 h 392"/>
                        <a:gd name="T6" fmla="*/ 0 w 150"/>
                        <a:gd name="T7" fmla="*/ 210 h 392"/>
                        <a:gd name="T8" fmla="*/ 0 w 150"/>
                        <a:gd name="T9" fmla="*/ 332 h 392"/>
                        <a:gd name="T10" fmla="*/ 30 w 150"/>
                        <a:gd name="T11" fmla="*/ 392 h 392"/>
                        <a:gd name="T12" fmla="*/ 31 w 150"/>
                        <a:gd name="T13" fmla="*/ 392 h 3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50" h="392">
                          <a:moveTo>
                            <a:pt x="150" y="0"/>
                          </a:moveTo>
                          <a:lnTo>
                            <a:pt x="90" y="30"/>
                          </a:lnTo>
                          <a:lnTo>
                            <a:pt x="30" y="120"/>
                          </a:lnTo>
                          <a:lnTo>
                            <a:pt x="0" y="210"/>
                          </a:lnTo>
                          <a:lnTo>
                            <a:pt x="0" y="332"/>
                          </a:lnTo>
                          <a:lnTo>
                            <a:pt x="30" y="392"/>
                          </a:lnTo>
                          <a:lnTo>
                            <a:pt x="31" y="39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FF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5" name="Freeform 91"/>
                    <p:cNvSpPr/>
                    <p:nvPr/>
                  </p:nvSpPr>
                  <p:spPr bwMode="auto">
                    <a:xfrm>
                      <a:off x="4346" y="3285"/>
                      <a:ext cx="19" cy="1"/>
                    </a:xfrm>
                    <a:custGeom>
                      <a:avLst/>
                      <a:gdLst>
                        <a:gd name="T0" fmla="*/ 0 w 122"/>
                        <a:gd name="T1" fmla="*/ 120 w 122"/>
                        <a:gd name="T2" fmla="*/ 122 w 122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122">
                          <a:moveTo>
                            <a:pt x="0" y="0"/>
                          </a:moveTo>
                          <a:lnTo>
                            <a:pt x="120" y="0"/>
                          </a:lnTo>
                          <a:lnTo>
                            <a:pt x="122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FF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98" name="Group 92"/>
                  <p:cNvGrpSpPr/>
                  <p:nvPr/>
                </p:nvGrpSpPr>
                <p:grpSpPr bwMode="auto">
                  <a:xfrm>
                    <a:off x="3180" y="3600"/>
                    <a:ext cx="86" cy="99"/>
                    <a:chOff x="3199" y="3568"/>
                    <a:chExt cx="57" cy="66"/>
                  </a:xfrm>
                </p:grpSpPr>
                <p:sp>
                  <p:nvSpPr>
                    <p:cNvPr id="99" name="Freeform 93"/>
                    <p:cNvSpPr/>
                    <p:nvPr/>
                  </p:nvSpPr>
                  <p:spPr bwMode="auto">
                    <a:xfrm>
                      <a:off x="3199" y="3568"/>
                      <a:ext cx="57" cy="66"/>
                    </a:xfrm>
                    <a:custGeom>
                      <a:avLst/>
                      <a:gdLst>
                        <a:gd name="T0" fmla="*/ 29 w 361"/>
                        <a:gd name="T1" fmla="*/ 272 h 423"/>
                        <a:gd name="T2" fmla="*/ 150 w 361"/>
                        <a:gd name="T3" fmla="*/ 242 h 423"/>
                        <a:gd name="T4" fmla="*/ 241 w 361"/>
                        <a:gd name="T5" fmla="*/ 212 h 423"/>
                        <a:gd name="T6" fmla="*/ 332 w 361"/>
                        <a:gd name="T7" fmla="*/ 151 h 423"/>
                        <a:gd name="T8" fmla="*/ 361 w 361"/>
                        <a:gd name="T9" fmla="*/ 91 h 423"/>
                        <a:gd name="T10" fmla="*/ 332 w 361"/>
                        <a:gd name="T11" fmla="*/ 31 h 423"/>
                        <a:gd name="T12" fmla="*/ 270 w 361"/>
                        <a:gd name="T13" fmla="*/ 0 h 423"/>
                        <a:gd name="T14" fmla="*/ 181 w 361"/>
                        <a:gd name="T15" fmla="*/ 0 h 423"/>
                        <a:gd name="T16" fmla="*/ 90 w 361"/>
                        <a:gd name="T17" fmla="*/ 31 h 423"/>
                        <a:gd name="T18" fmla="*/ 29 w 361"/>
                        <a:gd name="T19" fmla="*/ 122 h 423"/>
                        <a:gd name="T20" fmla="*/ 0 w 361"/>
                        <a:gd name="T21" fmla="*/ 212 h 423"/>
                        <a:gd name="T22" fmla="*/ 0 w 361"/>
                        <a:gd name="T23" fmla="*/ 303 h 423"/>
                        <a:gd name="T24" fmla="*/ 29 w 361"/>
                        <a:gd name="T25" fmla="*/ 363 h 423"/>
                        <a:gd name="T26" fmla="*/ 60 w 361"/>
                        <a:gd name="T27" fmla="*/ 393 h 423"/>
                        <a:gd name="T28" fmla="*/ 120 w 361"/>
                        <a:gd name="T29" fmla="*/ 423 h 423"/>
                        <a:gd name="T30" fmla="*/ 181 w 361"/>
                        <a:gd name="T31" fmla="*/ 423 h 423"/>
                        <a:gd name="T32" fmla="*/ 270 w 361"/>
                        <a:gd name="T33" fmla="*/ 393 h 423"/>
                        <a:gd name="T34" fmla="*/ 332 w 361"/>
                        <a:gd name="T35" fmla="*/ 332 h 423"/>
                        <a:gd name="T36" fmla="*/ 333 w 361"/>
                        <a:gd name="T37" fmla="*/ 332 h 4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361" h="423">
                          <a:moveTo>
                            <a:pt x="29" y="272"/>
                          </a:moveTo>
                          <a:lnTo>
                            <a:pt x="150" y="242"/>
                          </a:lnTo>
                          <a:lnTo>
                            <a:pt x="241" y="212"/>
                          </a:lnTo>
                          <a:lnTo>
                            <a:pt x="332" y="151"/>
                          </a:lnTo>
                          <a:lnTo>
                            <a:pt x="361" y="91"/>
                          </a:lnTo>
                          <a:lnTo>
                            <a:pt x="332" y="31"/>
                          </a:lnTo>
                          <a:lnTo>
                            <a:pt x="270" y="0"/>
                          </a:lnTo>
                          <a:lnTo>
                            <a:pt x="181" y="0"/>
                          </a:lnTo>
                          <a:lnTo>
                            <a:pt x="90" y="31"/>
                          </a:lnTo>
                          <a:lnTo>
                            <a:pt x="29" y="122"/>
                          </a:lnTo>
                          <a:lnTo>
                            <a:pt x="0" y="212"/>
                          </a:lnTo>
                          <a:lnTo>
                            <a:pt x="0" y="303"/>
                          </a:lnTo>
                          <a:lnTo>
                            <a:pt x="29" y="363"/>
                          </a:lnTo>
                          <a:lnTo>
                            <a:pt x="60" y="393"/>
                          </a:lnTo>
                          <a:lnTo>
                            <a:pt x="120" y="423"/>
                          </a:lnTo>
                          <a:lnTo>
                            <a:pt x="181" y="423"/>
                          </a:lnTo>
                          <a:lnTo>
                            <a:pt x="270" y="393"/>
                          </a:lnTo>
                          <a:lnTo>
                            <a:pt x="332" y="332"/>
                          </a:lnTo>
                          <a:lnTo>
                            <a:pt x="333" y="33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FF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0" name="Freeform 94"/>
                    <p:cNvSpPr/>
                    <p:nvPr/>
                  </p:nvSpPr>
                  <p:spPr bwMode="auto">
                    <a:xfrm>
                      <a:off x="3204" y="3568"/>
                      <a:ext cx="24" cy="61"/>
                    </a:xfrm>
                    <a:custGeom>
                      <a:avLst/>
                      <a:gdLst>
                        <a:gd name="T0" fmla="*/ 152 w 152"/>
                        <a:gd name="T1" fmla="*/ 0 h 393"/>
                        <a:gd name="T2" fmla="*/ 91 w 152"/>
                        <a:gd name="T3" fmla="*/ 31 h 393"/>
                        <a:gd name="T4" fmla="*/ 31 w 152"/>
                        <a:gd name="T5" fmla="*/ 122 h 393"/>
                        <a:gd name="T6" fmla="*/ 0 w 152"/>
                        <a:gd name="T7" fmla="*/ 212 h 393"/>
                        <a:gd name="T8" fmla="*/ 0 w 152"/>
                        <a:gd name="T9" fmla="*/ 332 h 393"/>
                        <a:gd name="T10" fmla="*/ 31 w 152"/>
                        <a:gd name="T11" fmla="*/ 393 h 393"/>
                        <a:gd name="T12" fmla="*/ 32 w 152"/>
                        <a:gd name="T13" fmla="*/ 393 h 3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52" h="393">
                          <a:moveTo>
                            <a:pt x="152" y="0"/>
                          </a:moveTo>
                          <a:lnTo>
                            <a:pt x="91" y="31"/>
                          </a:lnTo>
                          <a:lnTo>
                            <a:pt x="31" y="122"/>
                          </a:lnTo>
                          <a:lnTo>
                            <a:pt x="0" y="212"/>
                          </a:lnTo>
                          <a:lnTo>
                            <a:pt x="0" y="332"/>
                          </a:lnTo>
                          <a:lnTo>
                            <a:pt x="31" y="393"/>
                          </a:lnTo>
                          <a:lnTo>
                            <a:pt x="32" y="393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FF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22" name="Group 113"/>
                <p:cNvGrpSpPr/>
                <p:nvPr/>
              </p:nvGrpSpPr>
              <p:grpSpPr bwMode="auto">
                <a:xfrm>
                  <a:off x="1243" y="1167"/>
                  <a:ext cx="3144" cy="2381"/>
                  <a:chOff x="1243" y="1167"/>
                  <a:chExt cx="3144" cy="2381"/>
                </a:xfrm>
              </p:grpSpPr>
              <p:grpSp>
                <p:nvGrpSpPr>
                  <p:cNvPr id="23" name="Group 37"/>
                  <p:cNvGrpSpPr/>
                  <p:nvPr/>
                </p:nvGrpSpPr>
                <p:grpSpPr bwMode="auto">
                  <a:xfrm>
                    <a:off x="1243" y="1167"/>
                    <a:ext cx="129" cy="150"/>
                    <a:chOff x="1295" y="1357"/>
                    <a:chExt cx="86" cy="100"/>
                  </a:xfrm>
                </p:grpSpPr>
                <p:sp>
                  <p:nvSpPr>
                    <p:cNvPr id="90" name="Freeform 38"/>
                    <p:cNvSpPr/>
                    <p:nvPr/>
                  </p:nvSpPr>
                  <p:spPr bwMode="auto">
                    <a:xfrm>
                      <a:off x="1305" y="1357"/>
                      <a:ext cx="61" cy="100"/>
                    </a:xfrm>
                    <a:custGeom>
                      <a:avLst/>
                      <a:gdLst>
                        <a:gd name="T0" fmla="*/ 392 w 392"/>
                        <a:gd name="T1" fmla="*/ 0 h 633"/>
                        <a:gd name="T2" fmla="*/ 0 w 392"/>
                        <a:gd name="T3" fmla="*/ 633 h 633"/>
                        <a:gd name="T4" fmla="*/ 1 w 392"/>
                        <a:gd name="T5" fmla="*/ 633 h 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92" h="633">
                          <a:moveTo>
                            <a:pt x="392" y="0"/>
                          </a:moveTo>
                          <a:lnTo>
                            <a:pt x="0" y="633"/>
                          </a:lnTo>
                          <a:lnTo>
                            <a:pt x="1" y="633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1" name="Freeform 39"/>
                    <p:cNvSpPr/>
                    <p:nvPr/>
                  </p:nvSpPr>
                  <p:spPr bwMode="auto">
                    <a:xfrm>
                      <a:off x="1366" y="1357"/>
                      <a:ext cx="5" cy="100"/>
                    </a:xfrm>
                    <a:custGeom>
                      <a:avLst/>
                      <a:gdLst>
                        <a:gd name="T0" fmla="*/ 0 w 30"/>
                        <a:gd name="T1" fmla="*/ 0 h 633"/>
                        <a:gd name="T2" fmla="*/ 29 w 30"/>
                        <a:gd name="T3" fmla="*/ 633 h 633"/>
                        <a:gd name="T4" fmla="*/ 30 w 30"/>
                        <a:gd name="T5" fmla="*/ 633 h 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633">
                          <a:moveTo>
                            <a:pt x="0" y="0"/>
                          </a:moveTo>
                          <a:lnTo>
                            <a:pt x="29" y="633"/>
                          </a:lnTo>
                          <a:lnTo>
                            <a:pt x="30" y="633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2" name="Freeform 40"/>
                    <p:cNvSpPr/>
                    <p:nvPr/>
                  </p:nvSpPr>
                  <p:spPr bwMode="auto">
                    <a:xfrm>
                      <a:off x="1362" y="1366"/>
                      <a:ext cx="5" cy="91"/>
                    </a:xfrm>
                    <a:custGeom>
                      <a:avLst/>
                      <a:gdLst>
                        <a:gd name="T0" fmla="*/ 0 w 32"/>
                        <a:gd name="T1" fmla="*/ 0 h 573"/>
                        <a:gd name="T2" fmla="*/ 31 w 32"/>
                        <a:gd name="T3" fmla="*/ 573 h 573"/>
                        <a:gd name="T4" fmla="*/ 32 w 32"/>
                        <a:gd name="T5" fmla="*/ 573 h 5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2" h="573">
                          <a:moveTo>
                            <a:pt x="0" y="0"/>
                          </a:moveTo>
                          <a:lnTo>
                            <a:pt x="31" y="573"/>
                          </a:lnTo>
                          <a:lnTo>
                            <a:pt x="32" y="573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3" name="Freeform 41"/>
                    <p:cNvSpPr/>
                    <p:nvPr/>
                  </p:nvSpPr>
                  <p:spPr bwMode="auto">
                    <a:xfrm>
                      <a:off x="1324" y="1428"/>
                      <a:ext cx="43" cy="1"/>
                    </a:xfrm>
                    <a:custGeom>
                      <a:avLst/>
                      <a:gdLst>
                        <a:gd name="T0" fmla="*/ 0 w 273"/>
                        <a:gd name="T1" fmla="*/ 272 w 273"/>
                        <a:gd name="T2" fmla="*/ 273 w 273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273">
                          <a:moveTo>
                            <a:pt x="0" y="0"/>
                          </a:moveTo>
                          <a:lnTo>
                            <a:pt x="272" y="0"/>
                          </a:lnTo>
                          <a:lnTo>
                            <a:pt x="273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4" name="Freeform 42"/>
                    <p:cNvSpPr/>
                    <p:nvPr/>
                  </p:nvSpPr>
                  <p:spPr bwMode="auto">
                    <a:xfrm>
                      <a:off x="1295" y="1457"/>
                      <a:ext cx="29" cy="0"/>
                    </a:xfrm>
                    <a:custGeom>
                      <a:avLst/>
                      <a:gdLst>
                        <a:gd name="T0" fmla="*/ 0 w 181"/>
                        <a:gd name="T1" fmla="*/ 180 w 181"/>
                        <a:gd name="T2" fmla="*/ 181 w 181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181">
                          <a:moveTo>
                            <a:pt x="0" y="0"/>
                          </a:moveTo>
                          <a:lnTo>
                            <a:pt x="180" y="0"/>
                          </a:lnTo>
                          <a:lnTo>
                            <a:pt x="181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5" name="Freeform 43"/>
                    <p:cNvSpPr/>
                    <p:nvPr/>
                  </p:nvSpPr>
                  <p:spPr bwMode="auto">
                    <a:xfrm>
                      <a:off x="1353" y="1457"/>
                      <a:ext cx="28" cy="0"/>
                    </a:xfrm>
                    <a:custGeom>
                      <a:avLst/>
                      <a:gdLst>
                        <a:gd name="T0" fmla="*/ 0 w 182"/>
                        <a:gd name="T1" fmla="*/ 181 w 182"/>
                        <a:gd name="T2" fmla="*/ 182 w 182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182">
                          <a:moveTo>
                            <a:pt x="0" y="0"/>
                          </a:moveTo>
                          <a:lnTo>
                            <a:pt x="181" y="0"/>
                          </a:lnTo>
                          <a:lnTo>
                            <a:pt x="182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4" name="Group 44"/>
                  <p:cNvGrpSpPr/>
                  <p:nvPr/>
                </p:nvGrpSpPr>
                <p:grpSpPr bwMode="auto">
                  <a:xfrm>
                    <a:off x="2299" y="1695"/>
                    <a:ext cx="148" cy="148"/>
                    <a:chOff x="2438" y="1882"/>
                    <a:chExt cx="99" cy="99"/>
                  </a:xfrm>
                </p:grpSpPr>
                <p:sp>
                  <p:nvSpPr>
                    <p:cNvPr id="84" name="Freeform 45"/>
                    <p:cNvSpPr/>
                    <p:nvPr/>
                  </p:nvSpPr>
                  <p:spPr bwMode="auto">
                    <a:xfrm>
                      <a:off x="2452" y="1882"/>
                      <a:ext cx="29" cy="99"/>
                    </a:xfrm>
                    <a:custGeom>
                      <a:avLst/>
                      <a:gdLst>
                        <a:gd name="T0" fmla="*/ 180 w 180"/>
                        <a:gd name="T1" fmla="*/ 0 h 633"/>
                        <a:gd name="T2" fmla="*/ 0 w 180"/>
                        <a:gd name="T3" fmla="*/ 633 h 633"/>
                        <a:gd name="T4" fmla="*/ 1 w 180"/>
                        <a:gd name="T5" fmla="*/ 633 h 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0" h="633">
                          <a:moveTo>
                            <a:pt x="180" y="0"/>
                          </a:moveTo>
                          <a:lnTo>
                            <a:pt x="0" y="633"/>
                          </a:lnTo>
                          <a:lnTo>
                            <a:pt x="1" y="633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5" name="Freeform 46"/>
                    <p:cNvSpPr/>
                    <p:nvPr/>
                  </p:nvSpPr>
                  <p:spPr bwMode="auto">
                    <a:xfrm>
                      <a:off x="2457" y="1882"/>
                      <a:ext cx="28" cy="99"/>
                    </a:xfrm>
                    <a:custGeom>
                      <a:avLst/>
                      <a:gdLst>
                        <a:gd name="T0" fmla="*/ 181 w 181"/>
                        <a:gd name="T1" fmla="*/ 0 h 633"/>
                        <a:gd name="T2" fmla="*/ 0 w 181"/>
                        <a:gd name="T3" fmla="*/ 633 h 633"/>
                        <a:gd name="T4" fmla="*/ 1 w 181"/>
                        <a:gd name="T5" fmla="*/ 633 h 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1" h="633">
                          <a:moveTo>
                            <a:pt x="181" y="0"/>
                          </a:moveTo>
                          <a:lnTo>
                            <a:pt x="0" y="633"/>
                          </a:lnTo>
                          <a:lnTo>
                            <a:pt x="1" y="633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" name="Freeform 47"/>
                    <p:cNvSpPr/>
                    <p:nvPr/>
                  </p:nvSpPr>
                  <p:spPr bwMode="auto">
                    <a:xfrm>
                      <a:off x="2466" y="1882"/>
                      <a:ext cx="71" cy="47"/>
                    </a:xfrm>
                    <a:custGeom>
                      <a:avLst/>
                      <a:gdLst>
                        <a:gd name="T0" fmla="*/ 0 w 453"/>
                        <a:gd name="T1" fmla="*/ 0 h 301"/>
                        <a:gd name="T2" fmla="*/ 332 w 453"/>
                        <a:gd name="T3" fmla="*/ 0 h 301"/>
                        <a:gd name="T4" fmla="*/ 423 w 453"/>
                        <a:gd name="T5" fmla="*/ 30 h 301"/>
                        <a:gd name="T6" fmla="*/ 453 w 453"/>
                        <a:gd name="T7" fmla="*/ 90 h 301"/>
                        <a:gd name="T8" fmla="*/ 453 w 453"/>
                        <a:gd name="T9" fmla="*/ 150 h 301"/>
                        <a:gd name="T10" fmla="*/ 423 w 453"/>
                        <a:gd name="T11" fmla="*/ 241 h 301"/>
                        <a:gd name="T12" fmla="*/ 392 w 453"/>
                        <a:gd name="T13" fmla="*/ 272 h 301"/>
                        <a:gd name="T14" fmla="*/ 303 w 453"/>
                        <a:gd name="T15" fmla="*/ 301 h 301"/>
                        <a:gd name="T16" fmla="*/ 304 w 453"/>
                        <a:gd name="T17" fmla="*/ 301 h 3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453" h="301">
                          <a:moveTo>
                            <a:pt x="0" y="0"/>
                          </a:moveTo>
                          <a:lnTo>
                            <a:pt x="332" y="0"/>
                          </a:lnTo>
                          <a:lnTo>
                            <a:pt x="423" y="30"/>
                          </a:lnTo>
                          <a:lnTo>
                            <a:pt x="453" y="90"/>
                          </a:lnTo>
                          <a:lnTo>
                            <a:pt x="453" y="150"/>
                          </a:lnTo>
                          <a:lnTo>
                            <a:pt x="423" y="241"/>
                          </a:lnTo>
                          <a:lnTo>
                            <a:pt x="392" y="272"/>
                          </a:lnTo>
                          <a:lnTo>
                            <a:pt x="303" y="301"/>
                          </a:lnTo>
                          <a:lnTo>
                            <a:pt x="304" y="301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7" name="Freeform 48"/>
                    <p:cNvSpPr/>
                    <p:nvPr/>
                  </p:nvSpPr>
                  <p:spPr bwMode="auto">
                    <a:xfrm>
                      <a:off x="2514" y="1882"/>
                      <a:ext cx="19" cy="47"/>
                    </a:xfrm>
                    <a:custGeom>
                      <a:avLst/>
                      <a:gdLst>
                        <a:gd name="T0" fmla="*/ 29 w 120"/>
                        <a:gd name="T1" fmla="*/ 0 h 301"/>
                        <a:gd name="T2" fmla="*/ 89 w 120"/>
                        <a:gd name="T3" fmla="*/ 30 h 301"/>
                        <a:gd name="T4" fmla="*/ 120 w 120"/>
                        <a:gd name="T5" fmla="*/ 90 h 301"/>
                        <a:gd name="T6" fmla="*/ 120 w 120"/>
                        <a:gd name="T7" fmla="*/ 150 h 301"/>
                        <a:gd name="T8" fmla="*/ 89 w 120"/>
                        <a:gd name="T9" fmla="*/ 241 h 301"/>
                        <a:gd name="T10" fmla="*/ 60 w 120"/>
                        <a:gd name="T11" fmla="*/ 272 h 301"/>
                        <a:gd name="T12" fmla="*/ 0 w 120"/>
                        <a:gd name="T13" fmla="*/ 301 h 301"/>
                        <a:gd name="T14" fmla="*/ 1 w 120"/>
                        <a:gd name="T15" fmla="*/ 301 h 3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20" h="301">
                          <a:moveTo>
                            <a:pt x="29" y="0"/>
                          </a:moveTo>
                          <a:lnTo>
                            <a:pt x="89" y="30"/>
                          </a:lnTo>
                          <a:lnTo>
                            <a:pt x="120" y="90"/>
                          </a:lnTo>
                          <a:lnTo>
                            <a:pt x="120" y="150"/>
                          </a:lnTo>
                          <a:lnTo>
                            <a:pt x="89" y="241"/>
                          </a:lnTo>
                          <a:lnTo>
                            <a:pt x="60" y="272"/>
                          </a:lnTo>
                          <a:lnTo>
                            <a:pt x="0" y="301"/>
                          </a:lnTo>
                          <a:lnTo>
                            <a:pt x="1" y="301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8" name="Freeform 49"/>
                    <p:cNvSpPr/>
                    <p:nvPr/>
                  </p:nvSpPr>
                  <p:spPr bwMode="auto">
                    <a:xfrm>
                      <a:off x="2438" y="1929"/>
                      <a:ext cx="90" cy="52"/>
                    </a:xfrm>
                    <a:custGeom>
                      <a:avLst/>
                      <a:gdLst>
                        <a:gd name="T0" fmla="*/ 211 w 572"/>
                        <a:gd name="T1" fmla="*/ 0 h 332"/>
                        <a:gd name="T2" fmla="*/ 483 w 572"/>
                        <a:gd name="T3" fmla="*/ 0 h 332"/>
                        <a:gd name="T4" fmla="*/ 543 w 572"/>
                        <a:gd name="T5" fmla="*/ 31 h 332"/>
                        <a:gd name="T6" fmla="*/ 572 w 572"/>
                        <a:gd name="T7" fmla="*/ 91 h 332"/>
                        <a:gd name="T8" fmla="*/ 572 w 572"/>
                        <a:gd name="T9" fmla="*/ 152 h 332"/>
                        <a:gd name="T10" fmla="*/ 543 w 572"/>
                        <a:gd name="T11" fmla="*/ 241 h 332"/>
                        <a:gd name="T12" fmla="*/ 483 w 572"/>
                        <a:gd name="T13" fmla="*/ 302 h 332"/>
                        <a:gd name="T14" fmla="*/ 361 w 572"/>
                        <a:gd name="T15" fmla="*/ 332 h 332"/>
                        <a:gd name="T16" fmla="*/ 0 w 572"/>
                        <a:gd name="T17" fmla="*/ 332 h 332"/>
                        <a:gd name="T18" fmla="*/ 1 w 572"/>
                        <a:gd name="T19" fmla="*/ 332 h 3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572" h="332">
                          <a:moveTo>
                            <a:pt x="211" y="0"/>
                          </a:moveTo>
                          <a:lnTo>
                            <a:pt x="483" y="0"/>
                          </a:lnTo>
                          <a:lnTo>
                            <a:pt x="543" y="31"/>
                          </a:lnTo>
                          <a:lnTo>
                            <a:pt x="572" y="91"/>
                          </a:lnTo>
                          <a:lnTo>
                            <a:pt x="572" y="152"/>
                          </a:lnTo>
                          <a:lnTo>
                            <a:pt x="543" y="241"/>
                          </a:lnTo>
                          <a:lnTo>
                            <a:pt x="483" y="302"/>
                          </a:lnTo>
                          <a:lnTo>
                            <a:pt x="361" y="332"/>
                          </a:lnTo>
                          <a:lnTo>
                            <a:pt x="0" y="332"/>
                          </a:lnTo>
                          <a:lnTo>
                            <a:pt x="1" y="33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9" name="Freeform 50"/>
                    <p:cNvSpPr/>
                    <p:nvPr/>
                  </p:nvSpPr>
                  <p:spPr bwMode="auto">
                    <a:xfrm>
                      <a:off x="2495" y="1929"/>
                      <a:ext cx="28" cy="52"/>
                    </a:xfrm>
                    <a:custGeom>
                      <a:avLst/>
                      <a:gdLst>
                        <a:gd name="T0" fmla="*/ 122 w 182"/>
                        <a:gd name="T1" fmla="*/ 0 h 332"/>
                        <a:gd name="T2" fmla="*/ 151 w 182"/>
                        <a:gd name="T3" fmla="*/ 31 h 332"/>
                        <a:gd name="T4" fmla="*/ 182 w 182"/>
                        <a:gd name="T5" fmla="*/ 91 h 332"/>
                        <a:gd name="T6" fmla="*/ 182 w 182"/>
                        <a:gd name="T7" fmla="*/ 152 h 332"/>
                        <a:gd name="T8" fmla="*/ 151 w 182"/>
                        <a:gd name="T9" fmla="*/ 241 h 332"/>
                        <a:gd name="T10" fmla="*/ 91 w 182"/>
                        <a:gd name="T11" fmla="*/ 302 h 332"/>
                        <a:gd name="T12" fmla="*/ 0 w 182"/>
                        <a:gd name="T13" fmla="*/ 332 h 332"/>
                        <a:gd name="T14" fmla="*/ 2 w 182"/>
                        <a:gd name="T15" fmla="*/ 332 h 3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82" h="332">
                          <a:moveTo>
                            <a:pt x="122" y="0"/>
                          </a:moveTo>
                          <a:lnTo>
                            <a:pt x="151" y="31"/>
                          </a:lnTo>
                          <a:lnTo>
                            <a:pt x="182" y="91"/>
                          </a:lnTo>
                          <a:lnTo>
                            <a:pt x="182" y="152"/>
                          </a:lnTo>
                          <a:lnTo>
                            <a:pt x="151" y="241"/>
                          </a:lnTo>
                          <a:lnTo>
                            <a:pt x="91" y="302"/>
                          </a:lnTo>
                          <a:lnTo>
                            <a:pt x="0" y="332"/>
                          </a:lnTo>
                          <a:lnTo>
                            <a:pt x="2" y="33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5" name="Group 112"/>
                  <p:cNvGrpSpPr/>
                  <p:nvPr/>
                </p:nvGrpSpPr>
                <p:grpSpPr bwMode="auto">
                  <a:xfrm>
                    <a:off x="1264" y="1430"/>
                    <a:ext cx="2966" cy="2118"/>
                    <a:chOff x="1264" y="1430"/>
                    <a:chExt cx="2966" cy="2118"/>
                  </a:xfrm>
                </p:grpSpPr>
                <p:grpSp>
                  <p:nvGrpSpPr>
                    <p:cNvPr id="44" name="Group 14"/>
                    <p:cNvGrpSpPr/>
                    <p:nvPr/>
                  </p:nvGrpSpPr>
                  <p:grpSpPr bwMode="auto">
                    <a:xfrm>
                      <a:off x="1363" y="1430"/>
                      <a:ext cx="1001" cy="510"/>
                      <a:chOff x="1368" y="1511"/>
                      <a:chExt cx="1001" cy="510"/>
                    </a:xfrm>
                  </p:grpSpPr>
                  <p:sp>
                    <p:nvSpPr>
                      <p:cNvPr id="81" name="Freeform 15"/>
                      <p:cNvSpPr/>
                      <p:nvPr/>
                    </p:nvSpPr>
                    <p:spPr bwMode="auto">
                      <a:xfrm>
                        <a:off x="1368" y="1511"/>
                        <a:ext cx="1001" cy="499"/>
                      </a:xfrm>
                      <a:custGeom>
                        <a:avLst/>
                        <a:gdLst>
                          <a:gd name="T0" fmla="*/ 35 w 6366"/>
                          <a:gd name="T1" fmla="*/ 0 h 3168"/>
                          <a:gd name="T2" fmla="*/ 0 w 6366"/>
                          <a:gd name="T3" fmla="*/ 70 h 3168"/>
                          <a:gd name="T4" fmla="*/ 6366 w 6366"/>
                          <a:gd name="T5" fmla="*/ 3168 h 3168"/>
                          <a:gd name="T6" fmla="*/ 35 w 6366"/>
                          <a:gd name="T7" fmla="*/ 0 h 31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6366" h="3168">
                            <a:moveTo>
                              <a:pt x="35" y="0"/>
                            </a:moveTo>
                            <a:lnTo>
                              <a:pt x="0" y="70"/>
                            </a:lnTo>
                            <a:lnTo>
                              <a:pt x="6366" y="3168"/>
                            </a:lnTo>
                            <a:lnTo>
                              <a:pt x="35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50800">
                        <a:solidFill>
                          <a:srgbClr val="FF99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2" name="Freeform 16"/>
                      <p:cNvSpPr/>
                      <p:nvPr/>
                    </p:nvSpPr>
                    <p:spPr bwMode="auto">
                      <a:xfrm>
                        <a:off x="1368" y="1523"/>
                        <a:ext cx="1001" cy="498"/>
                      </a:xfrm>
                      <a:custGeom>
                        <a:avLst/>
                        <a:gdLst>
                          <a:gd name="T0" fmla="*/ 0 w 6366"/>
                          <a:gd name="T1" fmla="*/ 0 h 3169"/>
                          <a:gd name="T2" fmla="*/ 6366 w 6366"/>
                          <a:gd name="T3" fmla="*/ 3098 h 3169"/>
                          <a:gd name="T4" fmla="*/ 6331 w 6366"/>
                          <a:gd name="T5" fmla="*/ 3169 h 3169"/>
                          <a:gd name="T6" fmla="*/ 0 w 6366"/>
                          <a:gd name="T7" fmla="*/ 0 h 31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6366" h="3169">
                            <a:moveTo>
                              <a:pt x="0" y="0"/>
                            </a:moveTo>
                            <a:lnTo>
                              <a:pt x="6366" y="3098"/>
                            </a:lnTo>
                            <a:lnTo>
                              <a:pt x="6331" y="316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50800">
                        <a:solidFill>
                          <a:srgbClr val="FF99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3" name="Freeform 17"/>
                      <p:cNvSpPr/>
                      <p:nvPr/>
                    </p:nvSpPr>
                    <p:spPr bwMode="auto">
                      <a:xfrm>
                        <a:off x="1368" y="1511"/>
                        <a:ext cx="1001" cy="510"/>
                      </a:xfrm>
                      <a:custGeom>
                        <a:avLst/>
                        <a:gdLst>
                          <a:gd name="T0" fmla="*/ 35 w 6366"/>
                          <a:gd name="T1" fmla="*/ 0 h 3239"/>
                          <a:gd name="T2" fmla="*/ 0 w 6366"/>
                          <a:gd name="T3" fmla="*/ 70 h 3239"/>
                          <a:gd name="T4" fmla="*/ 6331 w 6366"/>
                          <a:gd name="T5" fmla="*/ 3239 h 3239"/>
                          <a:gd name="T6" fmla="*/ 6366 w 6366"/>
                          <a:gd name="T7" fmla="*/ 3168 h 3239"/>
                          <a:gd name="T8" fmla="*/ 35 w 6366"/>
                          <a:gd name="T9" fmla="*/ 0 h 323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6366" h="3239">
                            <a:moveTo>
                              <a:pt x="35" y="0"/>
                            </a:moveTo>
                            <a:lnTo>
                              <a:pt x="0" y="70"/>
                            </a:lnTo>
                            <a:lnTo>
                              <a:pt x="6331" y="3239"/>
                            </a:lnTo>
                            <a:lnTo>
                              <a:pt x="6366" y="3168"/>
                            </a:lnTo>
                            <a:lnTo>
                              <a:pt x="35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50800">
                        <a:solidFill>
                          <a:srgbClr val="FF9900"/>
                        </a:solidFill>
                        <a:prstDash val="solid"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45" name="Group 111"/>
                    <p:cNvGrpSpPr/>
                    <p:nvPr/>
                  </p:nvGrpSpPr>
                  <p:grpSpPr bwMode="auto">
                    <a:xfrm>
                      <a:off x="1264" y="1436"/>
                      <a:ext cx="2966" cy="2112"/>
                      <a:chOff x="1264" y="1436"/>
                      <a:chExt cx="2966" cy="2112"/>
                    </a:xfrm>
                  </p:grpSpPr>
                  <p:grpSp>
                    <p:nvGrpSpPr>
                      <p:cNvPr id="46" name="Group 18"/>
                      <p:cNvGrpSpPr/>
                      <p:nvPr/>
                    </p:nvGrpSpPr>
                    <p:grpSpPr bwMode="auto">
                      <a:xfrm>
                        <a:off x="1366" y="1436"/>
                        <a:ext cx="2864" cy="2000"/>
                        <a:chOff x="1366" y="1436"/>
                        <a:chExt cx="2864" cy="2000"/>
                      </a:xfrm>
                    </p:grpSpPr>
                    <p:grpSp>
                      <p:nvGrpSpPr>
                        <p:cNvPr id="63" name="Group 19"/>
                        <p:cNvGrpSpPr/>
                        <p:nvPr/>
                      </p:nvGrpSpPr>
                      <p:grpSpPr bwMode="auto">
                        <a:xfrm>
                          <a:off x="1366" y="1436"/>
                          <a:ext cx="2864" cy="2000"/>
                          <a:chOff x="1366" y="1436"/>
                          <a:chExt cx="2864" cy="2000"/>
                        </a:xfrm>
                      </p:grpSpPr>
                      <p:grpSp>
                        <p:nvGrpSpPr>
                          <p:cNvPr id="68" name="Group 20"/>
                          <p:cNvGrpSpPr/>
                          <p:nvPr/>
                        </p:nvGrpSpPr>
                        <p:grpSpPr bwMode="auto">
                          <a:xfrm>
                            <a:off x="2590" y="2795"/>
                            <a:ext cx="1640" cy="641"/>
                            <a:chOff x="2595" y="2876"/>
                            <a:chExt cx="1640" cy="641"/>
                          </a:xfrm>
                        </p:grpSpPr>
                        <p:sp>
                          <p:nvSpPr>
                            <p:cNvPr id="72" name="Freeform 21"/>
                            <p:cNvSpPr/>
                            <p:nvPr/>
                          </p:nvSpPr>
                          <p:spPr bwMode="auto">
                            <a:xfrm>
                              <a:off x="3236" y="3255"/>
                              <a:ext cx="999" cy="262"/>
                            </a:xfrm>
                            <a:custGeom>
                              <a:avLst/>
                              <a:gdLst>
                                <a:gd name="T0" fmla="*/ 6353 w 6353"/>
                                <a:gd name="T1" fmla="*/ 77 h 1666"/>
                                <a:gd name="T2" fmla="*/ 6333 w 6353"/>
                                <a:gd name="T3" fmla="*/ 0 h 1666"/>
                                <a:gd name="T4" fmla="*/ 0 w 6353"/>
                                <a:gd name="T5" fmla="*/ 1666 h 1666"/>
                                <a:gd name="T6" fmla="*/ 6353 w 6353"/>
                                <a:gd name="T7" fmla="*/ 77 h 166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6353" h="1666">
                                  <a:moveTo>
                                    <a:pt x="6353" y="77"/>
                                  </a:moveTo>
                                  <a:lnTo>
                                    <a:pt x="6333" y="0"/>
                                  </a:lnTo>
                                  <a:lnTo>
                                    <a:pt x="0" y="1666"/>
                                  </a:lnTo>
                                  <a:lnTo>
                                    <a:pt x="6353" y="7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50800">
                              <a:solidFill>
                                <a:srgbClr val="FFFF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3" name="Freeform 22"/>
                            <p:cNvSpPr/>
                            <p:nvPr/>
                          </p:nvSpPr>
                          <p:spPr bwMode="auto">
                            <a:xfrm>
                              <a:off x="3236" y="3255"/>
                              <a:ext cx="996" cy="262"/>
                            </a:xfrm>
                            <a:custGeom>
                              <a:avLst/>
                              <a:gdLst>
                                <a:gd name="T0" fmla="*/ 6333 w 6333"/>
                                <a:gd name="T1" fmla="*/ 0 h 1666"/>
                                <a:gd name="T2" fmla="*/ 0 w 6333"/>
                                <a:gd name="T3" fmla="*/ 1666 h 1666"/>
                                <a:gd name="T4" fmla="*/ 24 w 6333"/>
                                <a:gd name="T5" fmla="*/ 1578 h 1666"/>
                                <a:gd name="T6" fmla="*/ 6333 w 6333"/>
                                <a:gd name="T7" fmla="*/ 0 h 166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6333" h="1666">
                                  <a:moveTo>
                                    <a:pt x="6333" y="0"/>
                                  </a:moveTo>
                                  <a:lnTo>
                                    <a:pt x="0" y="1666"/>
                                  </a:lnTo>
                                  <a:lnTo>
                                    <a:pt x="24" y="1578"/>
                                  </a:lnTo>
                                  <a:lnTo>
                                    <a:pt x="6333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50800">
                              <a:solidFill>
                                <a:srgbClr val="FFFF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4" name="Freeform 23"/>
                            <p:cNvSpPr/>
                            <p:nvPr/>
                          </p:nvSpPr>
                          <p:spPr bwMode="auto">
                            <a:xfrm>
                              <a:off x="3236" y="3255"/>
                              <a:ext cx="999" cy="262"/>
                            </a:xfrm>
                            <a:custGeom>
                              <a:avLst/>
                              <a:gdLst>
                                <a:gd name="T0" fmla="*/ 6353 w 6353"/>
                                <a:gd name="T1" fmla="*/ 77 h 1666"/>
                                <a:gd name="T2" fmla="*/ 6333 w 6353"/>
                                <a:gd name="T3" fmla="*/ 0 h 1666"/>
                                <a:gd name="T4" fmla="*/ 24 w 6353"/>
                                <a:gd name="T5" fmla="*/ 1578 h 1666"/>
                                <a:gd name="T6" fmla="*/ 0 w 6353"/>
                                <a:gd name="T7" fmla="*/ 1666 h 1666"/>
                                <a:gd name="T8" fmla="*/ 6353 w 6353"/>
                                <a:gd name="T9" fmla="*/ 77 h 166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53" h="1666">
                                  <a:moveTo>
                                    <a:pt x="6353" y="77"/>
                                  </a:moveTo>
                                  <a:lnTo>
                                    <a:pt x="6333" y="0"/>
                                  </a:lnTo>
                                  <a:lnTo>
                                    <a:pt x="24" y="1578"/>
                                  </a:lnTo>
                                  <a:lnTo>
                                    <a:pt x="0" y="1666"/>
                                  </a:lnTo>
                                  <a:lnTo>
                                    <a:pt x="6353" y="77"/>
                                  </a:lnTo>
                                </a:path>
                              </a:pathLst>
                            </a:custGeom>
                            <a:noFill/>
                            <a:ln w="50800">
                              <a:solidFill>
                                <a:srgbClr val="FFFF00"/>
                              </a:solidFill>
                              <a:prstDash val="solid"/>
                              <a:round/>
                            </a:ln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5" name="Freeform 24"/>
                            <p:cNvSpPr/>
                            <p:nvPr/>
                          </p:nvSpPr>
                          <p:spPr bwMode="auto">
                            <a:xfrm>
                              <a:off x="2595" y="2876"/>
                              <a:ext cx="644" cy="641"/>
                            </a:xfrm>
                            <a:custGeom>
                              <a:avLst/>
                              <a:gdLst>
                                <a:gd name="T0" fmla="*/ 4070 w 4094"/>
                                <a:gd name="T1" fmla="*/ 4074 h 4074"/>
                                <a:gd name="T2" fmla="*/ 4094 w 4094"/>
                                <a:gd name="T3" fmla="*/ 3986 h 4074"/>
                                <a:gd name="T4" fmla="*/ 0 w 4094"/>
                                <a:gd name="T5" fmla="*/ 0 h 4074"/>
                                <a:gd name="T6" fmla="*/ 4070 w 4094"/>
                                <a:gd name="T7" fmla="*/ 4074 h 407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4094" h="4074">
                                  <a:moveTo>
                                    <a:pt x="4070" y="4074"/>
                                  </a:moveTo>
                                  <a:lnTo>
                                    <a:pt x="4094" y="3986"/>
                                  </a:lnTo>
                                  <a:lnTo>
                                    <a:pt x="0" y="0"/>
                                  </a:lnTo>
                                  <a:lnTo>
                                    <a:pt x="4070" y="407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50800">
                              <a:solidFill>
                                <a:srgbClr val="FFFF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6" name="Freeform 25"/>
                            <p:cNvSpPr/>
                            <p:nvPr/>
                          </p:nvSpPr>
                          <p:spPr bwMode="auto">
                            <a:xfrm>
                              <a:off x="2595" y="2876"/>
                              <a:ext cx="644" cy="627"/>
                            </a:xfrm>
                            <a:custGeom>
                              <a:avLst/>
                              <a:gdLst>
                                <a:gd name="T0" fmla="*/ 4094 w 4094"/>
                                <a:gd name="T1" fmla="*/ 3986 h 3986"/>
                                <a:gd name="T2" fmla="*/ 0 w 4094"/>
                                <a:gd name="T3" fmla="*/ 0 h 3986"/>
                                <a:gd name="T4" fmla="*/ 252 w 4094"/>
                                <a:gd name="T5" fmla="*/ 140 h 3986"/>
                                <a:gd name="T6" fmla="*/ 4094 w 4094"/>
                                <a:gd name="T7" fmla="*/ 3986 h 398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4094" h="3986">
                                  <a:moveTo>
                                    <a:pt x="4094" y="3986"/>
                                  </a:moveTo>
                                  <a:lnTo>
                                    <a:pt x="0" y="0"/>
                                  </a:lnTo>
                                  <a:lnTo>
                                    <a:pt x="252" y="140"/>
                                  </a:lnTo>
                                  <a:lnTo>
                                    <a:pt x="4094" y="398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50800">
                              <a:solidFill>
                                <a:srgbClr val="FFFF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7" name="Freeform 26"/>
                            <p:cNvSpPr/>
                            <p:nvPr/>
                          </p:nvSpPr>
                          <p:spPr bwMode="auto">
                            <a:xfrm>
                              <a:off x="2595" y="2876"/>
                              <a:ext cx="644" cy="641"/>
                            </a:xfrm>
                            <a:custGeom>
                              <a:avLst/>
                              <a:gdLst>
                                <a:gd name="T0" fmla="*/ 4070 w 4094"/>
                                <a:gd name="T1" fmla="*/ 4074 h 4074"/>
                                <a:gd name="T2" fmla="*/ 4094 w 4094"/>
                                <a:gd name="T3" fmla="*/ 3986 h 4074"/>
                                <a:gd name="T4" fmla="*/ 252 w 4094"/>
                                <a:gd name="T5" fmla="*/ 140 h 4074"/>
                                <a:gd name="T6" fmla="*/ 0 w 4094"/>
                                <a:gd name="T7" fmla="*/ 0 h 4074"/>
                                <a:gd name="T8" fmla="*/ 4070 w 4094"/>
                                <a:gd name="T9" fmla="*/ 4074 h 407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094" h="4074">
                                  <a:moveTo>
                                    <a:pt x="4070" y="4074"/>
                                  </a:moveTo>
                                  <a:lnTo>
                                    <a:pt x="4094" y="3986"/>
                                  </a:lnTo>
                                  <a:lnTo>
                                    <a:pt x="252" y="14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4070" y="4074"/>
                                  </a:lnTo>
                                </a:path>
                              </a:pathLst>
                            </a:custGeom>
                            <a:noFill/>
                            <a:ln w="50800">
                              <a:solidFill>
                                <a:srgbClr val="FFFF00"/>
                              </a:solidFill>
                              <a:prstDash val="solid"/>
                              <a:round/>
                            </a:ln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8" name="Freeform 27"/>
                            <p:cNvSpPr/>
                            <p:nvPr/>
                          </p:nvSpPr>
                          <p:spPr bwMode="auto">
                            <a:xfrm>
                              <a:off x="2595" y="2876"/>
                              <a:ext cx="1640" cy="379"/>
                            </a:xfrm>
                            <a:custGeom>
                              <a:avLst/>
                              <a:gdLst>
                                <a:gd name="T0" fmla="*/ 0 w 10421"/>
                                <a:gd name="T1" fmla="*/ 0 h 2408"/>
                                <a:gd name="T2" fmla="*/ 252 w 10421"/>
                                <a:gd name="T3" fmla="*/ 140 h 2408"/>
                                <a:gd name="T4" fmla="*/ 10421 w 10421"/>
                                <a:gd name="T5" fmla="*/ 2408 h 2408"/>
                                <a:gd name="T6" fmla="*/ 0 w 10421"/>
                                <a:gd name="T7" fmla="*/ 0 h 240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10421" h="2408">
                                  <a:moveTo>
                                    <a:pt x="0" y="0"/>
                                  </a:moveTo>
                                  <a:lnTo>
                                    <a:pt x="252" y="140"/>
                                  </a:lnTo>
                                  <a:lnTo>
                                    <a:pt x="10421" y="2408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50800">
                              <a:solidFill>
                                <a:srgbClr val="FFFF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9" name="Freeform 28"/>
                            <p:cNvSpPr/>
                            <p:nvPr/>
                          </p:nvSpPr>
                          <p:spPr bwMode="auto">
                            <a:xfrm>
                              <a:off x="2635" y="2898"/>
                              <a:ext cx="1600" cy="369"/>
                            </a:xfrm>
                            <a:custGeom>
                              <a:avLst/>
                              <a:gdLst>
                                <a:gd name="T0" fmla="*/ 0 w 10169"/>
                                <a:gd name="T1" fmla="*/ 0 h 2345"/>
                                <a:gd name="T2" fmla="*/ 10169 w 10169"/>
                                <a:gd name="T3" fmla="*/ 2268 h 2345"/>
                                <a:gd name="T4" fmla="*/ 10152 w 10169"/>
                                <a:gd name="T5" fmla="*/ 2345 h 2345"/>
                                <a:gd name="T6" fmla="*/ 0 w 10169"/>
                                <a:gd name="T7" fmla="*/ 0 h 234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10169" h="2345">
                                  <a:moveTo>
                                    <a:pt x="0" y="0"/>
                                  </a:moveTo>
                                  <a:lnTo>
                                    <a:pt x="10169" y="2268"/>
                                  </a:lnTo>
                                  <a:lnTo>
                                    <a:pt x="10152" y="2345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50800">
                              <a:solidFill>
                                <a:srgbClr val="FFFF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80" name="Freeform 29"/>
                            <p:cNvSpPr/>
                            <p:nvPr/>
                          </p:nvSpPr>
                          <p:spPr bwMode="auto">
                            <a:xfrm>
                              <a:off x="2595" y="2876"/>
                              <a:ext cx="1640" cy="391"/>
                            </a:xfrm>
                            <a:custGeom>
                              <a:avLst/>
                              <a:gdLst>
                                <a:gd name="T0" fmla="*/ 0 w 10421"/>
                                <a:gd name="T1" fmla="*/ 0 h 2485"/>
                                <a:gd name="T2" fmla="*/ 252 w 10421"/>
                                <a:gd name="T3" fmla="*/ 140 h 2485"/>
                                <a:gd name="T4" fmla="*/ 10404 w 10421"/>
                                <a:gd name="T5" fmla="*/ 2485 h 2485"/>
                                <a:gd name="T6" fmla="*/ 10421 w 10421"/>
                                <a:gd name="T7" fmla="*/ 2408 h 2485"/>
                                <a:gd name="T8" fmla="*/ 0 w 10421"/>
                                <a:gd name="T9" fmla="*/ 0 h 248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0421" h="2485">
                                  <a:moveTo>
                                    <a:pt x="0" y="0"/>
                                  </a:moveTo>
                                  <a:lnTo>
                                    <a:pt x="252" y="140"/>
                                  </a:lnTo>
                                  <a:lnTo>
                                    <a:pt x="10404" y="2485"/>
                                  </a:lnTo>
                                  <a:lnTo>
                                    <a:pt x="10421" y="2408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noFill/>
                            <a:ln w="50800">
                              <a:solidFill>
                                <a:srgbClr val="FFFF00"/>
                              </a:solidFill>
                              <a:prstDash val="solid"/>
                              <a:round/>
                            </a:ln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69" name="Group 30"/>
                          <p:cNvGrpSpPr/>
                          <p:nvPr/>
                        </p:nvGrpSpPr>
                        <p:grpSpPr bwMode="auto">
                          <a:xfrm>
                            <a:off x="1366" y="1436"/>
                            <a:ext cx="996" cy="1868"/>
                            <a:chOff x="1371" y="1517"/>
                            <a:chExt cx="996" cy="1868"/>
                          </a:xfrm>
                        </p:grpSpPr>
                        <p:sp>
                          <p:nvSpPr>
                            <p:cNvPr id="70" name="Freeform 31"/>
                            <p:cNvSpPr/>
                            <p:nvPr/>
                          </p:nvSpPr>
                          <p:spPr bwMode="auto">
                            <a:xfrm>
                              <a:off x="2366" y="2015"/>
                              <a:ext cx="1" cy="1370"/>
                            </a:xfrm>
                            <a:custGeom>
                              <a:avLst/>
                              <a:gdLst>
                                <a:gd name="T0" fmla="*/ 0 w 1"/>
                                <a:gd name="T1" fmla="*/ 0 h 8713"/>
                                <a:gd name="T2" fmla="*/ 0 w 1"/>
                                <a:gd name="T3" fmla="*/ 8713 h 8713"/>
                                <a:gd name="T4" fmla="*/ 1 w 1"/>
                                <a:gd name="T5" fmla="*/ 8713 h 871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1" h="8713">
                                  <a:moveTo>
                                    <a:pt x="0" y="0"/>
                                  </a:moveTo>
                                  <a:lnTo>
                                    <a:pt x="0" y="8713"/>
                                  </a:lnTo>
                                  <a:lnTo>
                                    <a:pt x="1" y="8713"/>
                                  </a:lnTo>
                                </a:path>
                              </a:pathLst>
                            </a:custGeom>
                            <a:noFill/>
                            <a:ln w="38100">
                              <a:solidFill>
                                <a:srgbClr val="FF0000"/>
                              </a:solidFill>
                              <a:prstDash val="solid"/>
                              <a:round/>
                            </a:ln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1" name="Freeform 32"/>
                            <p:cNvSpPr/>
                            <p:nvPr/>
                          </p:nvSpPr>
                          <p:spPr bwMode="auto">
                            <a:xfrm>
                              <a:off x="1371" y="1517"/>
                              <a:ext cx="0" cy="1370"/>
                            </a:xfrm>
                            <a:custGeom>
                              <a:avLst/>
                              <a:gdLst>
                                <a:gd name="T0" fmla="*/ 0 w 1"/>
                                <a:gd name="T1" fmla="*/ 0 h 8712"/>
                                <a:gd name="T2" fmla="*/ 0 w 1"/>
                                <a:gd name="T3" fmla="*/ 8712 h 8712"/>
                                <a:gd name="T4" fmla="*/ 1 w 1"/>
                                <a:gd name="T5" fmla="*/ 8712 h 871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1" h="8712">
                                  <a:moveTo>
                                    <a:pt x="0" y="0"/>
                                  </a:moveTo>
                                  <a:lnTo>
                                    <a:pt x="0" y="8712"/>
                                  </a:lnTo>
                                  <a:lnTo>
                                    <a:pt x="1" y="8712"/>
                                  </a:lnTo>
                                </a:path>
                              </a:pathLst>
                            </a:custGeom>
                            <a:noFill/>
                            <a:ln w="38100">
                              <a:solidFill>
                                <a:srgbClr val="FF0000"/>
                              </a:solidFill>
                              <a:prstDash val="solid"/>
                              <a:round/>
                            </a:ln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64" name="Group 33"/>
                        <p:cNvGrpSpPr/>
                        <p:nvPr/>
                      </p:nvGrpSpPr>
                      <p:grpSpPr bwMode="auto">
                        <a:xfrm>
                          <a:off x="2610" y="1436"/>
                          <a:ext cx="1619" cy="1993"/>
                          <a:chOff x="2615" y="1517"/>
                          <a:chExt cx="1619" cy="1993"/>
                        </a:xfrm>
                      </p:grpSpPr>
                      <p:sp>
                        <p:nvSpPr>
                          <p:cNvPr id="65" name="Freeform 34"/>
                          <p:cNvSpPr/>
                          <p:nvPr/>
                        </p:nvSpPr>
                        <p:spPr bwMode="auto">
                          <a:xfrm>
                            <a:off x="2615" y="1517"/>
                            <a:ext cx="1" cy="1370"/>
                          </a:xfrm>
                          <a:custGeom>
                            <a:avLst/>
                            <a:gdLst>
                              <a:gd name="T0" fmla="*/ 0 w 1"/>
                              <a:gd name="T1" fmla="*/ 0 h 8712"/>
                              <a:gd name="T2" fmla="*/ 0 w 1"/>
                              <a:gd name="T3" fmla="*/ 8712 h 8712"/>
                              <a:gd name="T4" fmla="*/ 1 w 1"/>
                              <a:gd name="T5" fmla="*/ 8712 h 871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" h="8712">
                                <a:moveTo>
                                  <a:pt x="0" y="0"/>
                                </a:moveTo>
                                <a:lnTo>
                                  <a:pt x="0" y="8712"/>
                                </a:lnTo>
                                <a:lnTo>
                                  <a:pt x="1" y="8712"/>
                                </a:lnTo>
                              </a:path>
                            </a:pathLst>
                          </a:custGeom>
                          <a:noFill/>
                          <a:ln w="38100">
                            <a:solidFill>
                              <a:srgbClr val="FF0000"/>
                            </a:solidFill>
                            <a:prstDash val="solid"/>
                            <a:round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6" name="Freeform 35"/>
                          <p:cNvSpPr/>
                          <p:nvPr/>
                        </p:nvSpPr>
                        <p:spPr bwMode="auto">
                          <a:xfrm>
                            <a:off x="3238" y="2140"/>
                            <a:ext cx="0" cy="1370"/>
                          </a:xfrm>
                          <a:custGeom>
                            <a:avLst/>
                            <a:gdLst>
                              <a:gd name="T0" fmla="*/ 0 w 1"/>
                              <a:gd name="T1" fmla="*/ 0 h 8712"/>
                              <a:gd name="T2" fmla="*/ 0 w 1"/>
                              <a:gd name="T3" fmla="*/ 8712 h 8712"/>
                              <a:gd name="T4" fmla="*/ 1 w 1"/>
                              <a:gd name="T5" fmla="*/ 8712 h 871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" h="8712">
                                <a:moveTo>
                                  <a:pt x="0" y="0"/>
                                </a:moveTo>
                                <a:lnTo>
                                  <a:pt x="0" y="8712"/>
                                </a:lnTo>
                                <a:lnTo>
                                  <a:pt x="1" y="8712"/>
                                </a:lnTo>
                              </a:path>
                            </a:pathLst>
                          </a:custGeom>
                          <a:noFill/>
                          <a:ln w="38100">
                            <a:solidFill>
                              <a:srgbClr val="FF0000"/>
                            </a:solidFill>
                            <a:prstDash val="solid"/>
                            <a:round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7" name="Freeform 36"/>
                          <p:cNvSpPr/>
                          <p:nvPr/>
                        </p:nvSpPr>
                        <p:spPr bwMode="auto">
                          <a:xfrm>
                            <a:off x="4234" y="1891"/>
                            <a:ext cx="0" cy="1370"/>
                          </a:xfrm>
                          <a:custGeom>
                            <a:avLst/>
                            <a:gdLst>
                              <a:gd name="T0" fmla="*/ 0 w 1"/>
                              <a:gd name="T1" fmla="*/ 0 h 8712"/>
                              <a:gd name="T2" fmla="*/ 0 w 1"/>
                              <a:gd name="T3" fmla="*/ 8712 h 8712"/>
                              <a:gd name="T4" fmla="*/ 1 w 1"/>
                              <a:gd name="T5" fmla="*/ 8712 h 871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" h="8712">
                                <a:moveTo>
                                  <a:pt x="0" y="0"/>
                                </a:moveTo>
                                <a:lnTo>
                                  <a:pt x="0" y="8712"/>
                                </a:lnTo>
                                <a:lnTo>
                                  <a:pt x="1" y="8712"/>
                                </a:lnTo>
                              </a:path>
                            </a:pathLst>
                          </a:custGeom>
                          <a:noFill/>
                          <a:ln w="38100">
                            <a:solidFill>
                              <a:srgbClr val="FF0000"/>
                            </a:solidFill>
                            <a:prstDash val="solid"/>
                            <a:round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47" name="Group 51"/>
                      <p:cNvGrpSpPr/>
                      <p:nvPr/>
                    </p:nvGrpSpPr>
                    <p:grpSpPr bwMode="auto">
                      <a:xfrm>
                        <a:off x="1264" y="2800"/>
                        <a:ext cx="1168" cy="748"/>
                        <a:chOff x="1269" y="2881"/>
                        <a:chExt cx="1168" cy="748"/>
                      </a:xfrm>
                    </p:grpSpPr>
                    <p:grpSp>
                      <p:nvGrpSpPr>
                        <p:cNvPr id="48" name="Group 52"/>
                        <p:cNvGrpSpPr/>
                        <p:nvPr/>
                      </p:nvGrpSpPr>
                      <p:grpSpPr bwMode="auto">
                        <a:xfrm>
                          <a:off x="1269" y="2881"/>
                          <a:ext cx="1100" cy="510"/>
                          <a:chOff x="1269" y="2881"/>
                          <a:chExt cx="1100" cy="510"/>
                        </a:xfrm>
                      </p:grpSpPr>
                      <p:grpSp>
                        <p:nvGrpSpPr>
                          <p:cNvPr id="54" name="Group 53"/>
                          <p:cNvGrpSpPr/>
                          <p:nvPr/>
                        </p:nvGrpSpPr>
                        <p:grpSpPr bwMode="auto">
                          <a:xfrm>
                            <a:off x="1368" y="2881"/>
                            <a:ext cx="1001" cy="510"/>
                            <a:chOff x="1368" y="2881"/>
                            <a:chExt cx="1001" cy="510"/>
                          </a:xfrm>
                        </p:grpSpPr>
                        <p:sp>
                          <p:nvSpPr>
                            <p:cNvPr id="60" name="Freeform 54"/>
                            <p:cNvSpPr/>
                            <p:nvPr/>
                          </p:nvSpPr>
                          <p:spPr bwMode="auto">
                            <a:xfrm>
                              <a:off x="1368" y="2881"/>
                              <a:ext cx="1001" cy="499"/>
                            </a:xfrm>
                            <a:custGeom>
                              <a:avLst/>
                              <a:gdLst>
                                <a:gd name="T0" fmla="*/ 35 w 6366"/>
                                <a:gd name="T1" fmla="*/ 0 h 3168"/>
                                <a:gd name="T2" fmla="*/ 0 w 6366"/>
                                <a:gd name="T3" fmla="*/ 71 h 3168"/>
                                <a:gd name="T4" fmla="*/ 6366 w 6366"/>
                                <a:gd name="T5" fmla="*/ 3168 h 3168"/>
                                <a:gd name="T6" fmla="*/ 35 w 6366"/>
                                <a:gd name="T7" fmla="*/ 0 h 316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6366" h="3168">
                                  <a:moveTo>
                                    <a:pt x="35" y="0"/>
                                  </a:moveTo>
                                  <a:lnTo>
                                    <a:pt x="0" y="71"/>
                                  </a:lnTo>
                                  <a:lnTo>
                                    <a:pt x="6366" y="3168"/>
                                  </a:lnTo>
                                  <a:lnTo>
                                    <a:pt x="35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50800">
                              <a:solidFill>
                                <a:srgbClr val="FF99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61" name="Freeform 55"/>
                            <p:cNvSpPr/>
                            <p:nvPr/>
                          </p:nvSpPr>
                          <p:spPr bwMode="auto">
                            <a:xfrm>
                              <a:off x="1368" y="2893"/>
                              <a:ext cx="1001" cy="498"/>
                            </a:xfrm>
                            <a:custGeom>
                              <a:avLst/>
                              <a:gdLst>
                                <a:gd name="T0" fmla="*/ 0 w 6366"/>
                                <a:gd name="T1" fmla="*/ 0 h 3168"/>
                                <a:gd name="T2" fmla="*/ 6366 w 6366"/>
                                <a:gd name="T3" fmla="*/ 3097 h 3168"/>
                                <a:gd name="T4" fmla="*/ 6331 w 6366"/>
                                <a:gd name="T5" fmla="*/ 3168 h 3168"/>
                                <a:gd name="T6" fmla="*/ 0 w 6366"/>
                                <a:gd name="T7" fmla="*/ 0 h 316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6366" h="3168">
                                  <a:moveTo>
                                    <a:pt x="0" y="0"/>
                                  </a:moveTo>
                                  <a:lnTo>
                                    <a:pt x="6366" y="3097"/>
                                  </a:lnTo>
                                  <a:lnTo>
                                    <a:pt x="6331" y="3168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50800">
                              <a:solidFill>
                                <a:srgbClr val="FF99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62" name="Freeform 56"/>
                            <p:cNvSpPr/>
                            <p:nvPr/>
                          </p:nvSpPr>
                          <p:spPr bwMode="auto">
                            <a:xfrm>
                              <a:off x="1368" y="2881"/>
                              <a:ext cx="1001" cy="510"/>
                            </a:xfrm>
                            <a:custGeom>
                              <a:avLst/>
                              <a:gdLst>
                                <a:gd name="T0" fmla="*/ 35 w 6366"/>
                                <a:gd name="T1" fmla="*/ 0 h 3239"/>
                                <a:gd name="T2" fmla="*/ 0 w 6366"/>
                                <a:gd name="T3" fmla="*/ 71 h 3239"/>
                                <a:gd name="T4" fmla="*/ 6331 w 6366"/>
                                <a:gd name="T5" fmla="*/ 3239 h 3239"/>
                                <a:gd name="T6" fmla="*/ 6366 w 6366"/>
                                <a:gd name="T7" fmla="*/ 3168 h 3239"/>
                                <a:gd name="T8" fmla="*/ 35 w 6366"/>
                                <a:gd name="T9" fmla="*/ 0 h 323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66" h="3239">
                                  <a:moveTo>
                                    <a:pt x="35" y="0"/>
                                  </a:moveTo>
                                  <a:lnTo>
                                    <a:pt x="0" y="71"/>
                                  </a:lnTo>
                                  <a:lnTo>
                                    <a:pt x="6331" y="3239"/>
                                  </a:lnTo>
                                  <a:lnTo>
                                    <a:pt x="6366" y="3168"/>
                                  </a:lnTo>
                                  <a:lnTo>
                                    <a:pt x="35" y="0"/>
                                  </a:lnTo>
                                </a:path>
                              </a:pathLst>
                            </a:custGeom>
                            <a:noFill/>
                            <a:ln w="50800">
                              <a:solidFill>
                                <a:srgbClr val="FF9900"/>
                              </a:solidFill>
                              <a:prstDash val="solid"/>
                              <a:round/>
                            </a:ln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55" name="Group 57"/>
                          <p:cNvGrpSpPr/>
                          <p:nvPr/>
                        </p:nvGrpSpPr>
                        <p:grpSpPr bwMode="auto">
                          <a:xfrm>
                            <a:off x="1269" y="2952"/>
                            <a:ext cx="121" cy="99"/>
                            <a:chOff x="1269" y="2912"/>
                            <a:chExt cx="81" cy="66"/>
                          </a:xfrm>
                        </p:grpSpPr>
                        <p:sp>
                          <p:nvSpPr>
                            <p:cNvPr id="56" name="Freeform 58"/>
                            <p:cNvSpPr/>
                            <p:nvPr/>
                          </p:nvSpPr>
                          <p:spPr bwMode="auto">
                            <a:xfrm>
                              <a:off x="1317" y="2912"/>
                              <a:ext cx="33" cy="66"/>
                            </a:xfrm>
                            <a:custGeom>
                              <a:avLst/>
                              <a:gdLst>
                                <a:gd name="T0" fmla="*/ 91 w 213"/>
                                <a:gd name="T1" fmla="*/ 0 h 422"/>
                                <a:gd name="T2" fmla="*/ 31 w 213"/>
                                <a:gd name="T3" fmla="*/ 210 h 422"/>
                                <a:gd name="T4" fmla="*/ 0 w 213"/>
                                <a:gd name="T5" fmla="*/ 332 h 422"/>
                                <a:gd name="T6" fmla="*/ 0 w 213"/>
                                <a:gd name="T7" fmla="*/ 392 h 422"/>
                                <a:gd name="T8" fmla="*/ 31 w 213"/>
                                <a:gd name="T9" fmla="*/ 422 h 422"/>
                                <a:gd name="T10" fmla="*/ 121 w 213"/>
                                <a:gd name="T11" fmla="*/ 422 h 422"/>
                                <a:gd name="T12" fmla="*/ 181 w 213"/>
                                <a:gd name="T13" fmla="*/ 362 h 422"/>
                                <a:gd name="T14" fmla="*/ 212 w 213"/>
                                <a:gd name="T15" fmla="*/ 301 h 422"/>
                                <a:gd name="T16" fmla="*/ 213 w 213"/>
                                <a:gd name="T17" fmla="*/ 301 h 42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</a:cxnLst>
                              <a:rect l="0" t="0" r="r" b="b"/>
                              <a:pathLst>
                                <a:path w="213" h="422">
                                  <a:moveTo>
                                    <a:pt x="91" y="0"/>
                                  </a:moveTo>
                                  <a:lnTo>
                                    <a:pt x="31" y="210"/>
                                  </a:lnTo>
                                  <a:lnTo>
                                    <a:pt x="0" y="332"/>
                                  </a:lnTo>
                                  <a:lnTo>
                                    <a:pt x="0" y="392"/>
                                  </a:lnTo>
                                  <a:lnTo>
                                    <a:pt x="31" y="422"/>
                                  </a:lnTo>
                                  <a:lnTo>
                                    <a:pt x="121" y="422"/>
                                  </a:lnTo>
                                  <a:lnTo>
                                    <a:pt x="181" y="362"/>
                                  </a:lnTo>
                                  <a:lnTo>
                                    <a:pt x="212" y="301"/>
                                  </a:lnTo>
                                  <a:lnTo>
                                    <a:pt x="213" y="301"/>
                                  </a:lnTo>
                                </a:path>
                              </a:pathLst>
                            </a:custGeom>
                            <a:noFill/>
                            <a:ln w="0">
                              <a:solidFill>
                                <a:srgbClr val="FF9900"/>
                              </a:solidFill>
                              <a:prstDash val="solid"/>
                              <a:round/>
                            </a:ln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57" name="Freeform 59"/>
                            <p:cNvSpPr/>
                            <p:nvPr/>
                          </p:nvSpPr>
                          <p:spPr bwMode="auto">
                            <a:xfrm>
                              <a:off x="1321" y="2912"/>
                              <a:ext cx="15" cy="66"/>
                            </a:xfrm>
                            <a:custGeom>
                              <a:avLst/>
                              <a:gdLst>
                                <a:gd name="T0" fmla="*/ 90 w 90"/>
                                <a:gd name="T1" fmla="*/ 0 h 422"/>
                                <a:gd name="T2" fmla="*/ 30 w 90"/>
                                <a:gd name="T3" fmla="*/ 210 h 422"/>
                                <a:gd name="T4" fmla="*/ 0 w 90"/>
                                <a:gd name="T5" fmla="*/ 332 h 422"/>
                                <a:gd name="T6" fmla="*/ 0 w 90"/>
                                <a:gd name="T7" fmla="*/ 392 h 422"/>
                                <a:gd name="T8" fmla="*/ 30 w 90"/>
                                <a:gd name="T9" fmla="*/ 422 h 422"/>
                                <a:gd name="T10" fmla="*/ 32 w 90"/>
                                <a:gd name="T11" fmla="*/ 422 h 42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</a:cxnLst>
                              <a:rect l="0" t="0" r="r" b="b"/>
                              <a:pathLst>
                                <a:path w="90" h="422">
                                  <a:moveTo>
                                    <a:pt x="90" y="0"/>
                                  </a:moveTo>
                                  <a:lnTo>
                                    <a:pt x="30" y="210"/>
                                  </a:lnTo>
                                  <a:lnTo>
                                    <a:pt x="0" y="332"/>
                                  </a:lnTo>
                                  <a:lnTo>
                                    <a:pt x="0" y="392"/>
                                  </a:lnTo>
                                  <a:lnTo>
                                    <a:pt x="30" y="422"/>
                                  </a:lnTo>
                                  <a:lnTo>
                                    <a:pt x="32" y="422"/>
                                  </a:lnTo>
                                </a:path>
                              </a:pathLst>
                            </a:custGeom>
                            <a:noFill/>
                            <a:ln w="0">
                              <a:solidFill>
                                <a:srgbClr val="FF9900"/>
                              </a:solidFill>
                              <a:prstDash val="solid"/>
                              <a:round/>
                            </a:ln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58" name="Freeform 60"/>
                            <p:cNvSpPr/>
                            <p:nvPr/>
                          </p:nvSpPr>
                          <p:spPr bwMode="auto">
                            <a:xfrm>
                              <a:off x="1269" y="2912"/>
                              <a:ext cx="53" cy="66"/>
                            </a:xfrm>
                            <a:custGeom>
                              <a:avLst/>
                              <a:gdLst>
                                <a:gd name="T0" fmla="*/ 332 w 333"/>
                                <a:gd name="T1" fmla="*/ 210 h 422"/>
                                <a:gd name="T2" fmla="*/ 332 w 333"/>
                                <a:gd name="T3" fmla="*/ 121 h 422"/>
                                <a:gd name="T4" fmla="*/ 301 w 333"/>
                                <a:gd name="T5" fmla="*/ 30 h 422"/>
                                <a:gd name="T6" fmla="*/ 241 w 333"/>
                                <a:gd name="T7" fmla="*/ 0 h 422"/>
                                <a:gd name="T8" fmla="*/ 181 w 333"/>
                                <a:gd name="T9" fmla="*/ 0 h 422"/>
                                <a:gd name="T10" fmla="*/ 91 w 333"/>
                                <a:gd name="T11" fmla="*/ 30 h 422"/>
                                <a:gd name="T12" fmla="*/ 31 w 333"/>
                                <a:gd name="T13" fmla="*/ 121 h 422"/>
                                <a:gd name="T14" fmla="*/ 0 w 333"/>
                                <a:gd name="T15" fmla="*/ 210 h 422"/>
                                <a:gd name="T16" fmla="*/ 0 w 333"/>
                                <a:gd name="T17" fmla="*/ 301 h 422"/>
                                <a:gd name="T18" fmla="*/ 31 w 333"/>
                                <a:gd name="T19" fmla="*/ 362 h 422"/>
                                <a:gd name="T20" fmla="*/ 60 w 333"/>
                                <a:gd name="T21" fmla="*/ 392 h 422"/>
                                <a:gd name="T22" fmla="*/ 121 w 333"/>
                                <a:gd name="T23" fmla="*/ 422 h 422"/>
                                <a:gd name="T24" fmla="*/ 181 w 333"/>
                                <a:gd name="T25" fmla="*/ 422 h 422"/>
                                <a:gd name="T26" fmla="*/ 241 w 333"/>
                                <a:gd name="T27" fmla="*/ 392 h 422"/>
                                <a:gd name="T28" fmla="*/ 301 w 333"/>
                                <a:gd name="T29" fmla="*/ 301 h 422"/>
                                <a:gd name="T30" fmla="*/ 332 w 333"/>
                                <a:gd name="T31" fmla="*/ 210 h 422"/>
                                <a:gd name="T32" fmla="*/ 333 w 333"/>
                                <a:gd name="T33" fmla="*/ 210 h 42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</a:cxnLst>
                              <a:rect l="0" t="0" r="r" b="b"/>
                              <a:pathLst>
                                <a:path w="333" h="422">
                                  <a:moveTo>
                                    <a:pt x="332" y="210"/>
                                  </a:moveTo>
                                  <a:lnTo>
                                    <a:pt x="332" y="121"/>
                                  </a:lnTo>
                                  <a:lnTo>
                                    <a:pt x="301" y="30"/>
                                  </a:lnTo>
                                  <a:lnTo>
                                    <a:pt x="241" y="0"/>
                                  </a:lnTo>
                                  <a:lnTo>
                                    <a:pt x="181" y="0"/>
                                  </a:lnTo>
                                  <a:lnTo>
                                    <a:pt x="91" y="30"/>
                                  </a:lnTo>
                                  <a:lnTo>
                                    <a:pt x="31" y="121"/>
                                  </a:lnTo>
                                  <a:lnTo>
                                    <a:pt x="0" y="210"/>
                                  </a:lnTo>
                                  <a:lnTo>
                                    <a:pt x="0" y="301"/>
                                  </a:lnTo>
                                  <a:lnTo>
                                    <a:pt x="31" y="362"/>
                                  </a:lnTo>
                                  <a:lnTo>
                                    <a:pt x="60" y="392"/>
                                  </a:lnTo>
                                  <a:lnTo>
                                    <a:pt x="121" y="422"/>
                                  </a:lnTo>
                                  <a:lnTo>
                                    <a:pt x="181" y="422"/>
                                  </a:lnTo>
                                  <a:lnTo>
                                    <a:pt x="241" y="392"/>
                                  </a:lnTo>
                                  <a:lnTo>
                                    <a:pt x="301" y="301"/>
                                  </a:lnTo>
                                  <a:lnTo>
                                    <a:pt x="332" y="210"/>
                                  </a:lnTo>
                                  <a:lnTo>
                                    <a:pt x="333" y="210"/>
                                  </a:lnTo>
                                </a:path>
                              </a:pathLst>
                            </a:custGeom>
                            <a:noFill/>
                            <a:ln w="0">
                              <a:solidFill>
                                <a:srgbClr val="FF9900"/>
                              </a:solidFill>
                              <a:prstDash val="solid"/>
                              <a:round/>
                            </a:ln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59" name="Freeform 61"/>
                            <p:cNvSpPr/>
                            <p:nvPr/>
                          </p:nvSpPr>
                          <p:spPr bwMode="auto">
                            <a:xfrm>
                              <a:off x="1274" y="2912"/>
                              <a:ext cx="24" cy="61"/>
                            </a:xfrm>
                            <a:custGeom>
                              <a:avLst/>
                              <a:gdLst>
                                <a:gd name="T0" fmla="*/ 150 w 150"/>
                                <a:gd name="T1" fmla="*/ 0 h 392"/>
                                <a:gd name="T2" fmla="*/ 90 w 150"/>
                                <a:gd name="T3" fmla="*/ 30 h 392"/>
                                <a:gd name="T4" fmla="*/ 29 w 150"/>
                                <a:gd name="T5" fmla="*/ 121 h 392"/>
                                <a:gd name="T6" fmla="*/ 0 w 150"/>
                                <a:gd name="T7" fmla="*/ 210 h 392"/>
                                <a:gd name="T8" fmla="*/ 0 w 150"/>
                                <a:gd name="T9" fmla="*/ 332 h 392"/>
                                <a:gd name="T10" fmla="*/ 29 w 150"/>
                                <a:gd name="T11" fmla="*/ 392 h 392"/>
                                <a:gd name="T12" fmla="*/ 30 w 150"/>
                                <a:gd name="T13" fmla="*/ 392 h 39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</a:cxnLst>
                              <a:rect l="0" t="0" r="r" b="b"/>
                              <a:pathLst>
                                <a:path w="150" h="392">
                                  <a:moveTo>
                                    <a:pt x="150" y="0"/>
                                  </a:moveTo>
                                  <a:lnTo>
                                    <a:pt x="90" y="30"/>
                                  </a:lnTo>
                                  <a:lnTo>
                                    <a:pt x="29" y="121"/>
                                  </a:lnTo>
                                  <a:lnTo>
                                    <a:pt x="0" y="210"/>
                                  </a:lnTo>
                                  <a:lnTo>
                                    <a:pt x="0" y="332"/>
                                  </a:lnTo>
                                  <a:lnTo>
                                    <a:pt x="29" y="392"/>
                                  </a:lnTo>
                                  <a:lnTo>
                                    <a:pt x="30" y="392"/>
                                  </a:lnTo>
                                </a:path>
                              </a:pathLst>
                            </a:custGeom>
                            <a:noFill/>
                            <a:ln w="0">
                              <a:solidFill>
                                <a:srgbClr val="FF9900"/>
                              </a:solidFill>
                              <a:prstDash val="solid"/>
                              <a:round/>
                            </a:ln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49" name="Group 62"/>
                        <p:cNvGrpSpPr/>
                        <p:nvPr/>
                      </p:nvGrpSpPr>
                      <p:grpSpPr bwMode="auto">
                        <a:xfrm>
                          <a:off x="2352" y="3480"/>
                          <a:ext cx="85" cy="149"/>
                          <a:chOff x="2456" y="3390"/>
                          <a:chExt cx="57" cy="100"/>
                        </a:xfrm>
                      </p:grpSpPr>
                      <p:sp>
                        <p:nvSpPr>
                          <p:cNvPr id="50" name="Freeform 63"/>
                          <p:cNvSpPr/>
                          <p:nvPr/>
                        </p:nvSpPr>
                        <p:spPr bwMode="auto">
                          <a:xfrm>
                            <a:off x="2456" y="3390"/>
                            <a:ext cx="19" cy="95"/>
                          </a:xfrm>
                          <a:custGeom>
                            <a:avLst/>
                            <a:gdLst>
                              <a:gd name="T0" fmla="*/ 120 w 120"/>
                              <a:gd name="T1" fmla="*/ 0 h 604"/>
                              <a:gd name="T2" fmla="*/ 0 w 120"/>
                              <a:gd name="T3" fmla="*/ 393 h 604"/>
                              <a:gd name="T4" fmla="*/ 0 w 120"/>
                              <a:gd name="T5" fmla="*/ 484 h 604"/>
                              <a:gd name="T6" fmla="*/ 29 w 120"/>
                              <a:gd name="T7" fmla="*/ 575 h 604"/>
                              <a:gd name="T8" fmla="*/ 60 w 120"/>
                              <a:gd name="T9" fmla="*/ 604 h 604"/>
                              <a:gd name="T10" fmla="*/ 61 w 120"/>
                              <a:gd name="T11" fmla="*/ 604 h 6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120" h="604">
                                <a:moveTo>
                                  <a:pt x="120" y="0"/>
                                </a:moveTo>
                                <a:lnTo>
                                  <a:pt x="0" y="393"/>
                                </a:lnTo>
                                <a:lnTo>
                                  <a:pt x="0" y="484"/>
                                </a:lnTo>
                                <a:lnTo>
                                  <a:pt x="29" y="575"/>
                                </a:lnTo>
                                <a:lnTo>
                                  <a:pt x="60" y="604"/>
                                </a:lnTo>
                                <a:lnTo>
                                  <a:pt x="61" y="604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FF9900"/>
                            </a:solidFill>
                            <a:prstDash val="solid"/>
                            <a:round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1" name="Freeform 64"/>
                          <p:cNvSpPr/>
                          <p:nvPr/>
                        </p:nvSpPr>
                        <p:spPr bwMode="auto">
                          <a:xfrm>
                            <a:off x="2461" y="3390"/>
                            <a:ext cx="52" cy="100"/>
                          </a:xfrm>
                          <a:custGeom>
                            <a:avLst/>
                            <a:gdLst>
                              <a:gd name="T0" fmla="*/ 122 w 332"/>
                              <a:gd name="T1" fmla="*/ 0 h 635"/>
                              <a:gd name="T2" fmla="*/ 0 w 332"/>
                              <a:gd name="T3" fmla="*/ 393 h 635"/>
                              <a:gd name="T4" fmla="*/ 31 w 332"/>
                              <a:gd name="T5" fmla="*/ 303 h 635"/>
                              <a:gd name="T6" fmla="*/ 91 w 332"/>
                              <a:gd name="T7" fmla="*/ 243 h 635"/>
                              <a:gd name="T8" fmla="*/ 151 w 332"/>
                              <a:gd name="T9" fmla="*/ 212 h 635"/>
                              <a:gd name="T10" fmla="*/ 211 w 332"/>
                              <a:gd name="T11" fmla="*/ 212 h 635"/>
                              <a:gd name="T12" fmla="*/ 272 w 332"/>
                              <a:gd name="T13" fmla="*/ 243 h 635"/>
                              <a:gd name="T14" fmla="*/ 302 w 332"/>
                              <a:gd name="T15" fmla="*/ 272 h 635"/>
                              <a:gd name="T16" fmla="*/ 332 w 332"/>
                              <a:gd name="T17" fmla="*/ 332 h 635"/>
                              <a:gd name="T18" fmla="*/ 332 w 332"/>
                              <a:gd name="T19" fmla="*/ 423 h 635"/>
                              <a:gd name="T20" fmla="*/ 302 w 332"/>
                              <a:gd name="T21" fmla="*/ 513 h 635"/>
                              <a:gd name="T22" fmla="*/ 242 w 332"/>
                              <a:gd name="T23" fmla="*/ 604 h 635"/>
                              <a:gd name="T24" fmla="*/ 151 w 332"/>
                              <a:gd name="T25" fmla="*/ 635 h 635"/>
                              <a:gd name="T26" fmla="*/ 91 w 332"/>
                              <a:gd name="T27" fmla="*/ 635 h 635"/>
                              <a:gd name="T28" fmla="*/ 31 w 332"/>
                              <a:gd name="T29" fmla="*/ 604 h 635"/>
                              <a:gd name="T30" fmla="*/ 0 w 332"/>
                              <a:gd name="T31" fmla="*/ 513 h 635"/>
                              <a:gd name="T32" fmla="*/ 0 w 332"/>
                              <a:gd name="T33" fmla="*/ 393 h 635"/>
                              <a:gd name="T34" fmla="*/ 2 w 332"/>
                              <a:gd name="T35" fmla="*/ 393 h 63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332" h="635">
                                <a:moveTo>
                                  <a:pt x="122" y="0"/>
                                </a:moveTo>
                                <a:lnTo>
                                  <a:pt x="0" y="393"/>
                                </a:lnTo>
                                <a:lnTo>
                                  <a:pt x="31" y="303"/>
                                </a:lnTo>
                                <a:lnTo>
                                  <a:pt x="91" y="243"/>
                                </a:lnTo>
                                <a:lnTo>
                                  <a:pt x="151" y="212"/>
                                </a:lnTo>
                                <a:lnTo>
                                  <a:pt x="211" y="212"/>
                                </a:lnTo>
                                <a:lnTo>
                                  <a:pt x="272" y="243"/>
                                </a:lnTo>
                                <a:lnTo>
                                  <a:pt x="302" y="272"/>
                                </a:lnTo>
                                <a:lnTo>
                                  <a:pt x="332" y="332"/>
                                </a:lnTo>
                                <a:lnTo>
                                  <a:pt x="332" y="423"/>
                                </a:lnTo>
                                <a:lnTo>
                                  <a:pt x="302" y="513"/>
                                </a:lnTo>
                                <a:lnTo>
                                  <a:pt x="242" y="604"/>
                                </a:lnTo>
                                <a:lnTo>
                                  <a:pt x="151" y="635"/>
                                </a:lnTo>
                                <a:lnTo>
                                  <a:pt x="91" y="635"/>
                                </a:lnTo>
                                <a:lnTo>
                                  <a:pt x="31" y="604"/>
                                </a:lnTo>
                                <a:lnTo>
                                  <a:pt x="0" y="513"/>
                                </a:lnTo>
                                <a:lnTo>
                                  <a:pt x="0" y="393"/>
                                </a:lnTo>
                                <a:lnTo>
                                  <a:pt x="2" y="393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FF9900"/>
                            </a:solidFill>
                            <a:prstDash val="solid"/>
                            <a:round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2" name="Freeform 65"/>
                          <p:cNvSpPr/>
                          <p:nvPr/>
                        </p:nvSpPr>
                        <p:spPr bwMode="auto">
                          <a:xfrm>
                            <a:off x="2484" y="3428"/>
                            <a:ext cx="24" cy="62"/>
                          </a:xfrm>
                          <a:custGeom>
                            <a:avLst/>
                            <a:gdLst>
                              <a:gd name="T0" fmla="*/ 121 w 151"/>
                              <a:gd name="T1" fmla="*/ 0 h 392"/>
                              <a:gd name="T2" fmla="*/ 151 w 151"/>
                              <a:gd name="T3" fmla="*/ 60 h 392"/>
                              <a:gd name="T4" fmla="*/ 151 w 151"/>
                              <a:gd name="T5" fmla="*/ 180 h 392"/>
                              <a:gd name="T6" fmla="*/ 121 w 151"/>
                              <a:gd name="T7" fmla="*/ 270 h 392"/>
                              <a:gd name="T8" fmla="*/ 60 w 151"/>
                              <a:gd name="T9" fmla="*/ 361 h 392"/>
                              <a:gd name="T10" fmla="*/ 0 w 151"/>
                              <a:gd name="T11" fmla="*/ 392 h 392"/>
                              <a:gd name="T12" fmla="*/ 1 w 151"/>
                              <a:gd name="T13" fmla="*/ 392 h 39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151" h="392">
                                <a:moveTo>
                                  <a:pt x="121" y="0"/>
                                </a:moveTo>
                                <a:lnTo>
                                  <a:pt x="151" y="60"/>
                                </a:lnTo>
                                <a:lnTo>
                                  <a:pt x="151" y="180"/>
                                </a:lnTo>
                                <a:lnTo>
                                  <a:pt x="121" y="270"/>
                                </a:lnTo>
                                <a:lnTo>
                                  <a:pt x="60" y="361"/>
                                </a:lnTo>
                                <a:lnTo>
                                  <a:pt x="0" y="392"/>
                                </a:lnTo>
                                <a:lnTo>
                                  <a:pt x="1" y="392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FF9900"/>
                            </a:solidFill>
                            <a:prstDash val="solid"/>
                            <a:round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3" name="Freeform 66"/>
                          <p:cNvSpPr/>
                          <p:nvPr/>
                        </p:nvSpPr>
                        <p:spPr bwMode="auto">
                          <a:xfrm>
                            <a:off x="2461" y="3390"/>
                            <a:ext cx="18" cy="1"/>
                          </a:xfrm>
                          <a:custGeom>
                            <a:avLst/>
                            <a:gdLst>
                              <a:gd name="T0" fmla="*/ 0 w 123"/>
                              <a:gd name="T1" fmla="*/ 122 w 123"/>
                              <a:gd name="T2" fmla="*/ 123 w 123"/>
                            </a:gdLst>
                            <a:ahLst/>
                            <a:cxnLst>
                              <a:cxn ang="0">
                                <a:pos x="T0" y="0"/>
                              </a:cxn>
                              <a:cxn ang="0">
                                <a:pos x="T1" y="0"/>
                              </a:cxn>
                              <a:cxn ang="0">
                                <a:pos x="T2" y="0"/>
                              </a:cxn>
                            </a:cxnLst>
                            <a:rect l="0" t="0" r="r" b="b"/>
                            <a:pathLst>
                              <a:path w="123">
                                <a:moveTo>
                                  <a:pt x="0" y="0"/>
                                </a:moveTo>
                                <a:lnTo>
                                  <a:pt x="122" y="0"/>
                                </a:lnTo>
                                <a:lnTo>
                                  <a:pt x="123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FF9900"/>
                            </a:solidFill>
                            <a:prstDash val="solid"/>
                            <a:round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28" name="Group 67"/>
                  <p:cNvGrpSpPr/>
                  <p:nvPr/>
                </p:nvGrpSpPr>
                <p:grpSpPr bwMode="auto">
                  <a:xfrm>
                    <a:off x="2491" y="1167"/>
                    <a:ext cx="122" cy="148"/>
                    <a:chOff x="2569" y="1344"/>
                    <a:chExt cx="81" cy="99"/>
                  </a:xfrm>
                </p:grpSpPr>
                <p:sp>
                  <p:nvSpPr>
                    <p:cNvPr id="42" name="Freeform 68"/>
                    <p:cNvSpPr/>
                    <p:nvPr/>
                  </p:nvSpPr>
                  <p:spPr bwMode="auto">
                    <a:xfrm>
                      <a:off x="2569" y="1344"/>
                      <a:ext cx="81" cy="99"/>
                    </a:xfrm>
                    <a:custGeom>
                      <a:avLst/>
                      <a:gdLst>
                        <a:gd name="T0" fmla="*/ 453 w 513"/>
                        <a:gd name="T1" fmla="*/ 60 h 633"/>
                        <a:gd name="T2" fmla="*/ 482 w 513"/>
                        <a:gd name="T3" fmla="*/ 60 h 633"/>
                        <a:gd name="T4" fmla="*/ 513 w 513"/>
                        <a:gd name="T5" fmla="*/ 0 h 633"/>
                        <a:gd name="T6" fmla="*/ 482 w 513"/>
                        <a:gd name="T7" fmla="*/ 181 h 633"/>
                        <a:gd name="T8" fmla="*/ 482 w 513"/>
                        <a:gd name="T9" fmla="*/ 120 h 633"/>
                        <a:gd name="T10" fmla="*/ 453 w 513"/>
                        <a:gd name="T11" fmla="*/ 60 h 633"/>
                        <a:gd name="T12" fmla="*/ 422 w 513"/>
                        <a:gd name="T13" fmla="*/ 29 h 633"/>
                        <a:gd name="T14" fmla="*/ 362 w 513"/>
                        <a:gd name="T15" fmla="*/ 0 h 633"/>
                        <a:gd name="T16" fmla="*/ 272 w 513"/>
                        <a:gd name="T17" fmla="*/ 0 h 633"/>
                        <a:gd name="T18" fmla="*/ 181 w 513"/>
                        <a:gd name="T19" fmla="*/ 29 h 633"/>
                        <a:gd name="T20" fmla="*/ 121 w 513"/>
                        <a:gd name="T21" fmla="*/ 90 h 633"/>
                        <a:gd name="T22" fmla="*/ 61 w 513"/>
                        <a:gd name="T23" fmla="*/ 181 h 633"/>
                        <a:gd name="T24" fmla="*/ 31 w 513"/>
                        <a:gd name="T25" fmla="*/ 272 h 633"/>
                        <a:gd name="T26" fmla="*/ 0 w 513"/>
                        <a:gd name="T27" fmla="*/ 392 h 633"/>
                        <a:gd name="T28" fmla="*/ 0 w 513"/>
                        <a:gd name="T29" fmla="*/ 482 h 633"/>
                        <a:gd name="T30" fmla="*/ 31 w 513"/>
                        <a:gd name="T31" fmla="*/ 573 h 633"/>
                        <a:gd name="T32" fmla="*/ 61 w 513"/>
                        <a:gd name="T33" fmla="*/ 603 h 633"/>
                        <a:gd name="T34" fmla="*/ 152 w 513"/>
                        <a:gd name="T35" fmla="*/ 633 h 633"/>
                        <a:gd name="T36" fmla="*/ 241 w 513"/>
                        <a:gd name="T37" fmla="*/ 633 h 633"/>
                        <a:gd name="T38" fmla="*/ 302 w 513"/>
                        <a:gd name="T39" fmla="*/ 603 h 633"/>
                        <a:gd name="T40" fmla="*/ 362 w 513"/>
                        <a:gd name="T41" fmla="*/ 542 h 633"/>
                        <a:gd name="T42" fmla="*/ 393 w 513"/>
                        <a:gd name="T43" fmla="*/ 482 h 633"/>
                        <a:gd name="T44" fmla="*/ 394 w 513"/>
                        <a:gd name="T45" fmla="*/ 482 h 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513" h="633">
                          <a:moveTo>
                            <a:pt x="453" y="60"/>
                          </a:moveTo>
                          <a:lnTo>
                            <a:pt x="482" y="60"/>
                          </a:lnTo>
                          <a:lnTo>
                            <a:pt x="513" y="0"/>
                          </a:lnTo>
                          <a:lnTo>
                            <a:pt x="482" y="181"/>
                          </a:lnTo>
                          <a:lnTo>
                            <a:pt x="482" y="120"/>
                          </a:lnTo>
                          <a:lnTo>
                            <a:pt x="453" y="60"/>
                          </a:lnTo>
                          <a:lnTo>
                            <a:pt x="422" y="29"/>
                          </a:lnTo>
                          <a:lnTo>
                            <a:pt x="362" y="0"/>
                          </a:lnTo>
                          <a:lnTo>
                            <a:pt x="272" y="0"/>
                          </a:lnTo>
                          <a:lnTo>
                            <a:pt x="181" y="29"/>
                          </a:lnTo>
                          <a:lnTo>
                            <a:pt x="121" y="90"/>
                          </a:lnTo>
                          <a:lnTo>
                            <a:pt x="61" y="181"/>
                          </a:lnTo>
                          <a:lnTo>
                            <a:pt x="31" y="272"/>
                          </a:lnTo>
                          <a:lnTo>
                            <a:pt x="0" y="392"/>
                          </a:lnTo>
                          <a:lnTo>
                            <a:pt x="0" y="482"/>
                          </a:lnTo>
                          <a:lnTo>
                            <a:pt x="31" y="573"/>
                          </a:lnTo>
                          <a:lnTo>
                            <a:pt x="61" y="603"/>
                          </a:lnTo>
                          <a:lnTo>
                            <a:pt x="152" y="633"/>
                          </a:lnTo>
                          <a:lnTo>
                            <a:pt x="241" y="633"/>
                          </a:lnTo>
                          <a:lnTo>
                            <a:pt x="302" y="603"/>
                          </a:lnTo>
                          <a:lnTo>
                            <a:pt x="362" y="542"/>
                          </a:lnTo>
                          <a:lnTo>
                            <a:pt x="393" y="482"/>
                          </a:lnTo>
                          <a:lnTo>
                            <a:pt x="394" y="48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" name="Freeform 69"/>
                    <p:cNvSpPr/>
                    <p:nvPr/>
                  </p:nvSpPr>
                  <p:spPr bwMode="auto">
                    <a:xfrm>
                      <a:off x="2574" y="1344"/>
                      <a:ext cx="38" cy="99"/>
                    </a:xfrm>
                    <a:custGeom>
                      <a:avLst/>
                      <a:gdLst>
                        <a:gd name="T0" fmla="*/ 241 w 241"/>
                        <a:gd name="T1" fmla="*/ 0 h 633"/>
                        <a:gd name="T2" fmla="*/ 181 w 241"/>
                        <a:gd name="T3" fmla="*/ 29 h 633"/>
                        <a:gd name="T4" fmla="*/ 121 w 241"/>
                        <a:gd name="T5" fmla="*/ 90 h 633"/>
                        <a:gd name="T6" fmla="*/ 60 w 241"/>
                        <a:gd name="T7" fmla="*/ 181 h 633"/>
                        <a:gd name="T8" fmla="*/ 30 w 241"/>
                        <a:gd name="T9" fmla="*/ 272 h 633"/>
                        <a:gd name="T10" fmla="*/ 0 w 241"/>
                        <a:gd name="T11" fmla="*/ 392 h 633"/>
                        <a:gd name="T12" fmla="*/ 0 w 241"/>
                        <a:gd name="T13" fmla="*/ 482 h 633"/>
                        <a:gd name="T14" fmla="*/ 30 w 241"/>
                        <a:gd name="T15" fmla="*/ 573 h 633"/>
                        <a:gd name="T16" fmla="*/ 60 w 241"/>
                        <a:gd name="T17" fmla="*/ 603 h 633"/>
                        <a:gd name="T18" fmla="*/ 121 w 241"/>
                        <a:gd name="T19" fmla="*/ 633 h 633"/>
                        <a:gd name="T20" fmla="*/ 122 w 241"/>
                        <a:gd name="T21" fmla="*/ 633 h 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241" h="633">
                          <a:moveTo>
                            <a:pt x="241" y="0"/>
                          </a:moveTo>
                          <a:lnTo>
                            <a:pt x="181" y="29"/>
                          </a:lnTo>
                          <a:lnTo>
                            <a:pt x="121" y="90"/>
                          </a:lnTo>
                          <a:lnTo>
                            <a:pt x="60" y="181"/>
                          </a:lnTo>
                          <a:lnTo>
                            <a:pt x="30" y="272"/>
                          </a:lnTo>
                          <a:lnTo>
                            <a:pt x="0" y="392"/>
                          </a:lnTo>
                          <a:lnTo>
                            <a:pt x="0" y="482"/>
                          </a:lnTo>
                          <a:lnTo>
                            <a:pt x="30" y="573"/>
                          </a:lnTo>
                          <a:lnTo>
                            <a:pt x="60" y="603"/>
                          </a:lnTo>
                          <a:lnTo>
                            <a:pt x="121" y="633"/>
                          </a:lnTo>
                          <a:lnTo>
                            <a:pt x="122" y="633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0" name="Group 96"/>
                  <p:cNvGrpSpPr/>
                  <p:nvPr/>
                </p:nvGrpSpPr>
                <p:grpSpPr bwMode="auto">
                  <a:xfrm>
                    <a:off x="4246" y="1644"/>
                    <a:ext cx="141" cy="150"/>
                    <a:chOff x="4303" y="1829"/>
                    <a:chExt cx="94" cy="100"/>
                  </a:xfrm>
                </p:grpSpPr>
                <p:sp>
                  <p:nvSpPr>
                    <p:cNvPr id="38" name="Freeform 97"/>
                    <p:cNvSpPr/>
                    <p:nvPr/>
                  </p:nvSpPr>
                  <p:spPr bwMode="auto">
                    <a:xfrm>
                      <a:off x="4317" y="1829"/>
                      <a:ext cx="28" cy="100"/>
                    </a:xfrm>
                    <a:custGeom>
                      <a:avLst/>
                      <a:gdLst>
                        <a:gd name="T0" fmla="*/ 181 w 181"/>
                        <a:gd name="T1" fmla="*/ 0 h 635"/>
                        <a:gd name="T2" fmla="*/ 0 w 181"/>
                        <a:gd name="T3" fmla="*/ 635 h 635"/>
                        <a:gd name="T4" fmla="*/ 1 w 181"/>
                        <a:gd name="T5" fmla="*/ 635 h 6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1" h="635">
                          <a:moveTo>
                            <a:pt x="181" y="0"/>
                          </a:moveTo>
                          <a:lnTo>
                            <a:pt x="0" y="635"/>
                          </a:lnTo>
                          <a:lnTo>
                            <a:pt x="1" y="635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9" name="Freeform 98"/>
                    <p:cNvSpPr/>
                    <p:nvPr/>
                  </p:nvSpPr>
                  <p:spPr bwMode="auto">
                    <a:xfrm>
                      <a:off x="4322" y="1829"/>
                      <a:ext cx="28" cy="100"/>
                    </a:xfrm>
                    <a:custGeom>
                      <a:avLst/>
                      <a:gdLst>
                        <a:gd name="T0" fmla="*/ 182 w 182"/>
                        <a:gd name="T1" fmla="*/ 0 h 635"/>
                        <a:gd name="T2" fmla="*/ 0 w 182"/>
                        <a:gd name="T3" fmla="*/ 635 h 635"/>
                        <a:gd name="T4" fmla="*/ 2 w 182"/>
                        <a:gd name="T5" fmla="*/ 635 h 6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2" h="635">
                          <a:moveTo>
                            <a:pt x="182" y="0"/>
                          </a:moveTo>
                          <a:lnTo>
                            <a:pt x="0" y="635"/>
                          </a:lnTo>
                          <a:lnTo>
                            <a:pt x="2" y="635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0" name="Freeform 99"/>
                    <p:cNvSpPr/>
                    <p:nvPr/>
                  </p:nvSpPr>
                  <p:spPr bwMode="auto">
                    <a:xfrm>
                      <a:off x="4303" y="1829"/>
                      <a:ext cx="94" cy="100"/>
                    </a:xfrm>
                    <a:custGeom>
                      <a:avLst/>
                      <a:gdLst>
                        <a:gd name="T0" fmla="*/ 180 w 603"/>
                        <a:gd name="T1" fmla="*/ 0 h 635"/>
                        <a:gd name="T2" fmla="*/ 452 w 603"/>
                        <a:gd name="T3" fmla="*/ 0 h 635"/>
                        <a:gd name="T4" fmla="*/ 543 w 603"/>
                        <a:gd name="T5" fmla="*/ 31 h 635"/>
                        <a:gd name="T6" fmla="*/ 572 w 603"/>
                        <a:gd name="T7" fmla="*/ 62 h 635"/>
                        <a:gd name="T8" fmla="*/ 603 w 603"/>
                        <a:gd name="T9" fmla="*/ 152 h 635"/>
                        <a:gd name="T10" fmla="*/ 603 w 603"/>
                        <a:gd name="T11" fmla="*/ 272 h 635"/>
                        <a:gd name="T12" fmla="*/ 572 w 603"/>
                        <a:gd name="T13" fmla="*/ 393 h 635"/>
                        <a:gd name="T14" fmla="*/ 512 w 603"/>
                        <a:gd name="T15" fmla="*/ 513 h 635"/>
                        <a:gd name="T16" fmla="*/ 452 w 603"/>
                        <a:gd name="T17" fmla="*/ 575 h 635"/>
                        <a:gd name="T18" fmla="*/ 392 w 603"/>
                        <a:gd name="T19" fmla="*/ 604 h 635"/>
                        <a:gd name="T20" fmla="*/ 271 w 603"/>
                        <a:gd name="T21" fmla="*/ 635 h 635"/>
                        <a:gd name="T22" fmla="*/ 0 w 603"/>
                        <a:gd name="T23" fmla="*/ 635 h 635"/>
                        <a:gd name="T24" fmla="*/ 2 w 603"/>
                        <a:gd name="T25" fmla="*/ 635 h 6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603" h="635">
                          <a:moveTo>
                            <a:pt x="180" y="0"/>
                          </a:moveTo>
                          <a:lnTo>
                            <a:pt x="452" y="0"/>
                          </a:lnTo>
                          <a:lnTo>
                            <a:pt x="543" y="31"/>
                          </a:lnTo>
                          <a:lnTo>
                            <a:pt x="572" y="62"/>
                          </a:lnTo>
                          <a:lnTo>
                            <a:pt x="603" y="152"/>
                          </a:lnTo>
                          <a:lnTo>
                            <a:pt x="603" y="272"/>
                          </a:lnTo>
                          <a:lnTo>
                            <a:pt x="572" y="393"/>
                          </a:lnTo>
                          <a:lnTo>
                            <a:pt x="512" y="513"/>
                          </a:lnTo>
                          <a:lnTo>
                            <a:pt x="452" y="575"/>
                          </a:lnTo>
                          <a:lnTo>
                            <a:pt x="392" y="604"/>
                          </a:lnTo>
                          <a:lnTo>
                            <a:pt x="271" y="635"/>
                          </a:lnTo>
                          <a:lnTo>
                            <a:pt x="0" y="635"/>
                          </a:lnTo>
                          <a:lnTo>
                            <a:pt x="2" y="635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" name="Freeform 100"/>
                    <p:cNvSpPr/>
                    <p:nvPr/>
                  </p:nvSpPr>
                  <p:spPr bwMode="auto">
                    <a:xfrm>
                      <a:off x="4345" y="1829"/>
                      <a:ext cx="48" cy="100"/>
                    </a:xfrm>
                    <a:custGeom>
                      <a:avLst/>
                      <a:gdLst>
                        <a:gd name="T0" fmla="*/ 181 w 301"/>
                        <a:gd name="T1" fmla="*/ 0 h 635"/>
                        <a:gd name="T2" fmla="*/ 241 w 301"/>
                        <a:gd name="T3" fmla="*/ 31 h 635"/>
                        <a:gd name="T4" fmla="*/ 272 w 301"/>
                        <a:gd name="T5" fmla="*/ 62 h 635"/>
                        <a:gd name="T6" fmla="*/ 301 w 301"/>
                        <a:gd name="T7" fmla="*/ 152 h 635"/>
                        <a:gd name="T8" fmla="*/ 301 w 301"/>
                        <a:gd name="T9" fmla="*/ 272 h 635"/>
                        <a:gd name="T10" fmla="*/ 272 w 301"/>
                        <a:gd name="T11" fmla="*/ 393 h 635"/>
                        <a:gd name="T12" fmla="*/ 211 w 301"/>
                        <a:gd name="T13" fmla="*/ 513 h 635"/>
                        <a:gd name="T14" fmla="*/ 151 w 301"/>
                        <a:gd name="T15" fmla="*/ 575 h 635"/>
                        <a:gd name="T16" fmla="*/ 91 w 301"/>
                        <a:gd name="T17" fmla="*/ 604 h 635"/>
                        <a:gd name="T18" fmla="*/ 0 w 301"/>
                        <a:gd name="T19" fmla="*/ 635 h 635"/>
                        <a:gd name="T20" fmla="*/ 1 w 301"/>
                        <a:gd name="T21" fmla="*/ 635 h 6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01" h="635">
                          <a:moveTo>
                            <a:pt x="181" y="0"/>
                          </a:moveTo>
                          <a:lnTo>
                            <a:pt x="241" y="31"/>
                          </a:lnTo>
                          <a:lnTo>
                            <a:pt x="272" y="62"/>
                          </a:lnTo>
                          <a:lnTo>
                            <a:pt x="301" y="152"/>
                          </a:lnTo>
                          <a:lnTo>
                            <a:pt x="301" y="272"/>
                          </a:lnTo>
                          <a:lnTo>
                            <a:pt x="272" y="393"/>
                          </a:lnTo>
                          <a:lnTo>
                            <a:pt x="211" y="513"/>
                          </a:lnTo>
                          <a:lnTo>
                            <a:pt x="151" y="575"/>
                          </a:lnTo>
                          <a:lnTo>
                            <a:pt x="91" y="604"/>
                          </a:lnTo>
                          <a:lnTo>
                            <a:pt x="0" y="635"/>
                          </a:lnTo>
                          <a:lnTo>
                            <a:pt x="1" y="635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1" name="Group 101"/>
                  <p:cNvGrpSpPr/>
                  <p:nvPr/>
                </p:nvGrpSpPr>
                <p:grpSpPr bwMode="auto">
                  <a:xfrm>
                    <a:off x="3238" y="2124"/>
                    <a:ext cx="148" cy="148"/>
                    <a:chOff x="3318" y="2223"/>
                    <a:chExt cx="99" cy="99"/>
                  </a:xfrm>
                </p:grpSpPr>
                <p:sp>
                  <p:nvSpPr>
                    <p:cNvPr id="32" name="Freeform 102"/>
                    <p:cNvSpPr/>
                    <p:nvPr/>
                  </p:nvSpPr>
                  <p:spPr bwMode="auto">
                    <a:xfrm>
                      <a:off x="3332" y="2223"/>
                      <a:ext cx="28" cy="99"/>
                    </a:xfrm>
                    <a:custGeom>
                      <a:avLst/>
                      <a:gdLst>
                        <a:gd name="T0" fmla="*/ 181 w 181"/>
                        <a:gd name="T1" fmla="*/ 0 h 635"/>
                        <a:gd name="T2" fmla="*/ 0 w 181"/>
                        <a:gd name="T3" fmla="*/ 635 h 635"/>
                        <a:gd name="T4" fmla="*/ 1 w 181"/>
                        <a:gd name="T5" fmla="*/ 635 h 6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1" h="635">
                          <a:moveTo>
                            <a:pt x="181" y="0"/>
                          </a:moveTo>
                          <a:lnTo>
                            <a:pt x="0" y="635"/>
                          </a:lnTo>
                          <a:lnTo>
                            <a:pt x="1" y="635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" name="Freeform 103"/>
                    <p:cNvSpPr/>
                    <p:nvPr/>
                  </p:nvSpPr>
                  <p:spPr bwMode="auto">
                    <a:xfrm>
                      <a:off x="3336" y="2223"/>
                      <a:ext cx="29" cy="99"/>
                    </a:xfrm>
                    <a:custGeom>
                      <a:avLst/>
                      <a:gdLst>
                        <a:gd name="T0" fmla="*/ 181 w 181"/>
                        <a:gd name="T1" fmla="*/ 0 h 635"/>
                        <a:gd name="T2" fmla="*/ 0 w 181"/>
                        <a:gd name="T3" fmla="*/ 635 h 635"/>
                        <a:gd name="T4" fmla="*/ 1 w 181"/>
                        <a:gd name="T5" fmla="*/ 635 h 6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1" h="635">
                          <a:moveTo>
                            <a:pt x="181" y="0"/>
                          </a:moveTo>
                          <a:lnTo>
                            <a:pt x="0" y="635"/>
                          </a:lnTo>
                          <a:lnTo>
                            <a:pt x="1" y="635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" name="Freeform 104"/>
                    <p:cNvSpPr/>
                    <p:nvPr/>
                  </p:nvSpPr>
                  <p:spPr bwMode="auto">
                    <a:xfrm>
                      <a:off x="3375" y="2251"/>
                      <a:ext cx="9" cy="38"/>
                    </a:xfrm>
                    <a:custGeom>
                      <a:avLst/>
                      <a:gdLst>
                        <a:gd name="T0" fmla="*/ 60 w 60"/>
                        <a:gd name="T1" fmla="*/ 0 h 242"/>
                        <a:gd name="T2" fmla="*/ 0 w 60"/>
                        <a:gd name="T3" fmla="*/ 242 h 242"/>
                        <a:gd name="T4" fmla="*/ 1 w 60"/>
                        <a:gd name="T5" fmla="*/ 242 h 2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0" h="242">
                          <a:moveTo>
                            <a:pt x="60" y="0"/>
                          </a:moveTo>
                          <a:lnTo>
                            <a:pt x="0" y="242"/>
                          </a:lnTo>
                          <a:lnTo>
                            <a:pt x="1" y="24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" name="Freeform 105"/>
                    <p:cNvSpPr/>
                    <p:nvPr/>
                  </p:nvSpPr>
                  <p:spPr bwMode="auto">
                    <a:xfrm>
                      <a:off x="3346" y="2223"/>
                      <a:ext cx="71" cy="28"/>
                    </a:xfrm>
                    <a:custGeom>
                      <a:avLst/>
                      <a:gdLst>
                        <a:gd name="T0" fmla="*/ 0 w 451"/>
                        <a:gd name="T1" fmla="*/ 0 h 181"/>
                        <a:gd name="T2" fmla="*/ 451 w 451"/>
                        <a:gd name="T3" fmla="*/ 0 h 181"/>
                        <a:gd name="T4" fmla="*/ 422 w 451"/>
                        <a:gd name="T5" fmla="*/ 181 h 181"/>
                        <a:gd name="T6" fmla="*/ 422 w 451"/>
                        <a:gd name="T7" fmla="*/ 0 h 181"/>
                        <a:gd name="T8" fmla="*/ 423 w 451"/>
                        <a:gd name="T9" fmla="*/ 0 h 1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1" h="181">
                          <a:moveTo>
                            <a:pt x="0" y="0"/>
                          </a:moveTo>
                          <a:lnTo>
                            <a:pt x="451" y="0"/>
                          </a:lnTo>
                          <a:lnTo>
                            <a:pt x="422" y="181"/>
                          </a:lnTo>
                          <a:lnTo>
                            <a:pt x="422" y="0"/>
                          </a:lnTo>
                          <a:lnTo>
                            <a:pt x="423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" name="Freeform 106"/>
                    <p:cNvSpPr/>
                    <p:nvPr/>
                  </p:nvSpPr>
                  <p:spPr bwMode="auto">
                    <a:xfrm>
                      <a:off x="3351" y="2270"/>
                      <a:ext cx="28" cy="1"/>
                    </a:xfrm>
                    <a:custGeom>
                      <a:avLst/>
                      <a:gdLst>
                        <a:gd name="T0" fmla="*/ 0 w 181"/>
                        <a:gd name="T1" fmla="*/ 180 w 181"/>
                        <a:gd name="T2" fmla="*/ 181 w 181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181">
                          <a:moveTo>
                            <a:pt x="0" y="0"/>
                          </a:moveTo>
                          <a:lnTo>
                            <a:pt x="180" y="0"/>
                          </a:lnTo>
                          <a:lnTo>
                            <a:pt x="181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" name="Freeform 107"/>
                    <p:cNvSpPr/>
                    <p:nvPr/>
                  </p:nvSpPr>
                  <p:spPr bwMode="auto">
                    <a:xfrm>
                      <a:off x="3318" y="2298"/>
                      <a:ext cx="80" cy="24"/>
                    </a:xfrm>
                    <a:custGeom>
                      <a:avLst/>
                      <a:gdLst>
                        <a:gd name="T0" fmla="*/ 0 w 513"/>
                        <a:gd name="T1" fmla="*/ 152 h 152"/>
                        <a:gd name="T2" fmla="*/ 453 w 513"/>
                        <a:gd name="T3" fmla="*/ 152 h 152"/>
                        <a:gd name="T4" fmla="*/ 513 w 513"/>
                        <a:gd name="T5" fmla="*/ 0 h 152"/>
                        <a:gd name="T6" fmla="*/ 423 w 513"/>
                        <a:gd name="T7" fmla="*/ 152 h 152"/>
                        <a:gd name="T8" fmla="*/ 424 w 513"/>
                        <a:gd name="T9" fmla="*/ 152 h 1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13" h="152">
                          <a:moveTo>
                            <a:pt x="0" y="152"/>
                          </a:moveTo>
                          <a:lnTo>
                            <a:pt x="453" y="152"/>
                          </a:lnTo>
                          <a:lnTo>
                            <a:pt x="513" y="0"/>
                          </a:lnTo>
                          <a:lnTo>
                            <a:pt x="423" y="152"/>
                          </a:lnTo>
                          <a:lnTo>
                            <a:pt x="424" y="15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4" name="组合 3"/>
          <p:cNvGrpSpPr/>
          <p:nvPr/>
        </p:nvGrpSpPr>
        <p:grpSpPr>
          <a:xfrm>
            <a:off x="279400" y="683260"/>
            <a:ext cx="4828540" cy="495935"/>
            <a:chOff x="390" y="1095"/>
            <a:chExt cx="7604" cy="781"/>
          </a:xfrm>
        </p:grpSpPr>
        <p:sp>
          <p:nvSpPr>
            <p:cNvPr id="6" name="矩形 5"/>
            <p:cNvSpPr/>
            <p:nvPr/>
          </p:nvSpPr>
          <p:spPr>
            <a:xfrm>
              <a:off x="390" y="1095"/>
              <a:ext cx="4729" cy="73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lIns="68579" tIns="34289" rIns="68579" bIns="34289" anchor="ctr"/>
            <a:lstStyle/>
            <a:p>
              <a:pPr algn="ctr" defTabSz="342900">
                <a:defRPr/>
              </a:pPr>
              <a:endParaRPr kumimoji="1" lang="zh-CN" altLang="en-US" sz="1350" kern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19" y="1151"/>
              <a:ext cx="7575" cy="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4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（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1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）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+mn-ea"/>
                </a:rPr>
                <a:t>正投影的特性</a:t>
              </a:r>
              <a:endParaRPr lang="zh-CN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27" name="日期占位符 1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128" name="灯片编号占位符 1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129" name="矩形 39"/>
          <p:cNvSpPr>
            <a:spLocks noChangeArrowheads="1"/>
          </p:cNvSpPr>
          <p:nvPr/>
        </p:nvSpPr>
        <p:spPr bwMode="auto">
          <a:xfrm>
            <a:off x="515937" y="203200"/>
            <a:ext cx="3332480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1.1.4 </a:t>
            </a:r>
            <a:r>
              <a:rPr lang="zh-CN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投影的特性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214187" y="849201"/>
            <a:ext cx="861989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charset="0"/>
              <a:buChar char="u"/>
            </a:pPr>
            <a:r>
              <a:rPr lang="zh-CN" altLang="en-US" sz="2400" dirty="0">
                <a:solidFill>
                  <a:srgbClr val="C00000"/>
                </a:solidFill>
                <a:latin typeface="宋体" panose="02010600030101010101" pitchFamily="2" charset="-122"/>
              </a:rPr>
              <a:t>类似性</a:t>
            </a:r>
            <a:r>
              <a:rPr lang="zh-CN" altLang="en-US" sz="2400" dirty="0" smtClean="0">
                <a:latin typeface="宋体" panose="02010600030101010101" pitchFamily="2" charset="-122"/>
              </a:rPr>
              <a:t>：当直线或平面与投影面倾斜时，</a:t>
            </a:r>
            <a:r>
              <a:rPr lang="zh-CN" altLang="en-US" sz="2400" dirty="0">
                <a:latin typeface="宋体" panose="02010600030101010101" pitchFamily="2" charset="-122"/>
              </a:rPr>
              <a:t>其</a:t>
            </a:r>
            <a:r>
              <a:rPr lang="zh-CN" altLang="en-US" sz="2400" dirty="0" smtClean="0">
                <a:latin typeface="宋体" panose="02010600030101010101" pitchFamily="2" charset="-122"/>
              </a:rPr>
              <a:t>投影为缩短的线段或缩小的平面，短</a:t>
            </a:r>
            <a:r>
              <a:rPr lang="zh-CN" altLang="en-US" sz="2400" dirty="0">
                <a:latin typeface="宋体" panose="02010600030101010101" pitchFamily="2" charset="-122"/>
              </a:rPr>
              <a:t>于实长或小于实形，但与空间图形类似。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27" name="组合 126"/>
          <p:cNvGrpSpPr/>
          <p:nvPr/>
        </p:nvGrpSpPr>
        <p:grpSpPr>
          <a:xfrm>
            <a:off x="351612" y="2147657"/>
            <a:ext cx="8245475" cy="2413397"/>
            <a:chOff x="461963" y="2216150"/>
            <a:chExt cx="8245475" cy="3217863"/>
          </a:xfrm>
        </p:grpSpPr>
        <p:sp>
          <p:nvSpPr>
            <p:cNvPr id="128" name="Oval 2"/>
            <p:cNvSpPr>
              <a:spLocks noChangeArrowheads="1"/>
            </p:cNvSpPr>
            <p:nvPr/>
          </p:nvSpPr>
          <p:spPr bwMode="auto">
            <a:xfrm rot="20233997">
              <a:off x="6089650" y="2525713"/>
              <a:ext cx="1266825" cy="110013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5E47"/>
                </a:gs>
              </a:gsLst>
              <a:lin ang="18900000" scaled="1"/>
            </a:gradFill>
            <a:ln w="9525">
              <a:solidFill>
                <a:schemeClr val="accent1"/>
              </a:solidFill>
              <a:rou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" name="Freeform 3"/>
            <p:cNvSpPr/>
            <p:nvPr/>
          </p:nvSpPr>
          <p:spPr bwMode="auto">
            <a:xfrm>
              <a:off x="461963" y="3773488"/>
              <a:ext cx="8245475" cy="1660525"/>
            </a:xfrm>
            <a:custGeom>
              <a:avLst/>
              <a:gdLst>
                <a:gd name="T0" fmla="*/ 0 w 5194"/>
                <a:gd name="T1" fmla="*/ 1035 h 1046"/>
                <a:gd name="T2" fmla="*/ 1045 w 5194"/>
                <a:gd name="T3" fmla="*/ 0 h 1046"/>
                <a:gd name="T4" fmla="*/ 5194 w 5194"/>
                <a:gd name="T5" fmla="*/ 11 h 1046"/>
                <a:gd name="T6" fmla="*/ 4170 w 5194"/>
                <a:gd name="T7" fmla="*/ 1046 h 1046"/>
                <a:gd name="T8" fmla="*/ 10 w 5194"/>
                <a:gd name="T9" fmla="*/ 1046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4" h="1046">
                  <a:moveTo>
                    <a:pt x="0" y="1035"/>
                  </a:moveTo>
                  <a:lnTo>
                    <a:pt x="1045" y="0"/>
                  </a:lnTo>
                  <a:lnTo>
                    <a:pt x="5194" y="11"/>
                  </a:lnTo>
                  <a:lnTo>
                    <a:pt x="4170" y="1046"/>
                  </a:lnTo>
                  <a:lnTo>
                    <a:pt x="10" y="1046"/>
                  </a:lnTo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0" name="Group 5"/>
            <p:cNvGrpSpPr/>
            <p:nvPr/>
          </p:nvGrpSpPr>
          <p:grpSpPr bwMode="auto">
            <a:xfrm>
              <a:off x="5857875" y="2292350"/>
              <a:ext cx="1844675" cy="2727325"/>
              <a:chOff x="3666" y="1488"/>
              <a:chExt cx="1162" cy="1718"/>
            </a:xfrm>
          </p:grpSpPr>
          <p:grpSp>
            <p:nvGrpSpPr>
              <p:cNvPr id="198" name="Group 6"/>
              <p:cNvGrpSpPr/>
              <p:nvPr/>
            </p:nvGrpSpPr>
            <p:grpSpPr bwMode="auto">
              <a:xfrm>
                <a:off x="3666" y="2748"/>
                <a:ext cx="1145" cy="458"/>
                <a:chOff x="3666" y="2748"/>
                <a:chExt cx="1145" cy="458"/>
              </a:xfrm>
            </p:grpSpPr>
            <p:sp>
              <p:nvSpPr>
                <p:cNvPr id="213" name="Freeform 7"/>
                <p:cNvSpPr/>
                <p:nvPr/>
              </p:nvSpPr>
              <p:spPr bwMode="auto">
                <a:xfrm>
                  <a:off x="3666" y="3150"/>
                  <a:ext cx="140" cy="56"/>
                </a:xfrm>
                <a:custGeom>
                  <a:avLst/>
                  <a:gdLst>
                    <a:gd name="T0" fmla="*/ 0 w 793"/>
                    <a:gd name="T1" fmla="*/ 318 h 318"/>
                    <a:gd name="T2" fmla="*/ 791 w 793"/>
                    <a:gd name="T3" fmla="*/ 0 h 318"/>
                    <a:gd name="T4" fmla="*/ 793 w 793"/>
                    <a:gd name="T5" fmla="*/ 0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93" h="318">
                      <a:moveTo>
                        <a:pt x="0" y="318"/>
                      </a:moveTo>
                      <a:lnTo>
                        <a:pt x="791" y="0"/>
                      </a:lnTo>
                      <a:lnTo>
                        <a:pt x="793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" name="Freeform 8"/>
                <p:cNvSpPr/>
                <p:nvPr/>
              </p:nvSpPr>
              <p:spPr bwMode="auto">
                <a:xfrm>
                  <a:off x="3847" y="3117"/>
                  <a:ext cx="41" cy="16"/>
                </a:xfrm>
                <a:custGeom>
                  <a:avLst/>
                  <a:gdLst>
                    <a:gd name="T0" fmla="*/ 0 w 234"/>
                    <a:gd name="T1" fmla="*/ 94 h 94"/>
                    <a:gd name="T2" fmla="*/ 233 w 234"/>
                    <a:gd name="T3" fmla="*/ 0 h 94"/>
                    <a:gd name="T4" fmla="*/ 234 w 234"/>
                    <a:gd name="T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4" h="94">
                      <a:moveTo>
                        <a:pt x="0" y="94"/>
                      </a:moveTo>
                      <a:lnTo>
                        <a:pt x="233" y="0"/>
                      </a:lnTo>
                      <a:lnTo>
                        <a:pt x="234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" name="Freeform 9"/>
                <p:cNvSpPr/>
                <p:nvPr/>
              </p:nvSpPr>
              <p:spPr bwMode="auto">
                <a:xfrm>
                  <a:off x="3929" y="3002"/>
                  <a:ext cx="247" cy="98"/>
                </a:xfrm>
                <a:custGeom>
                  <a:avLst/>
                  <a:gdLst>
                    <a:gd name="T0" fmla="*/ 0 w 1400"/>
                    <a:gd name="T1" fmla="*/ 560 h 560"/>
                    <a:gd name="T2" fmla="*/ 1399 w 1400"/>
                    <a:gd name="T3" fmla="*/ 0 h 560"/>
                    <a:gd name="T4" fmla="*/ 1400 w 1400"/>
                    <a:gd name="T5" fmla="*/ 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00" h="560">
                      <a:moveTo>
                        <a:pt x="0" y="560"/>
                      </a:moveTo>
                      <a:lnTo>
                        <a:pt x="1399" y="0"/>
                      </a:lnTo>
                      <a:lnTo>
                        <a:pt x="140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" name="Freeform 10"/>
                <p:cNvSpPr/>
                <p:nvPr/>
              </p:nvSpPr>
              <p:spPr bwMode="auto">
                <a:xfrm>
                  <a:off x="4217" y="2969"/>
                  <a:ext cx="42" cy="16"/>
                </a:xfrm>
                <a:custGeom>
                  <a:avLst/>
                  <a:gdLst>
                    <a:gd name="T0" fmla="*/ 0 w 234"/>
                    <a:gd name="T1" fmla="*/ 93 h 93"/>
                    <a:gd name="T2" fmla="*/ 232 w 234"/>
                    <a:gd name="T3" fmla="*/ 0 h 93"/>
                    <a:gd name="T4" fmla="*/ 234 w 234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4" h="93">
                      <a:moveTo>
                        <a:pt x="0" y="93"/>
                      </a:moveTo>
                      <a:lnTo>
                        <a:pt x="232" y="0"/>
                      </a:lnTo>
                      <a:lnTo>
                        <a:pt x="234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" name="Freeform 11"/>
                <p:cNvSpPr/>
                <p:nvPr/>
              </p:nvSpPr>
              <p:spPr bwMode="auto">
                <a:xfrm>
                  <a:off x="4300" y="2854"/>
                  <a:ext cx="247" cy="98"/>
                </a:xfrm>
                <a:custGeom>
                  <a:avLst/>
                  <a:gdLst>
                    <a:gd name="T0" fmla="*/ 0 w 1400"/>
                    <a:gd name="T1" fmla="*/ 560 h 560"/>
                    <a:gd name="T2" fmla="*/ 1398 w 1400"/>
                    <a:gd name="T3" fmla="*/ 0 h 560"/>
                    <a:gd name="T4" fmla="*/ 1400 w 1400"/>
                    <a:gd name="T5" fmla="*/ 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00" h="560">
                      <a:moveTo>
                        <a:pt x="0" y="560"/>
                      </a:moveTo>
                      <a:lnTo>
                        <a:pt x="1398" y="0"/>
                      </a:lnTo>
                      <a:lnTo>
                        <a:pt x="140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8" name="Freeform 12"/>
                <p:cNvSpPr/>
                <p:nvPr/>
              </p:nvSpPr>
              <p:spPr bwMode="auto">
                <a:xfrm>
                  <a:off x="4589" y="2820"/>
                  <a:ext cx="41" cy="17"/>
                </a:xfrm>
                <a:custGeom>
                  <a:avLst/>
                  <a:gdLst>
                    <a:gd name="T0" fmla="*/ 0 w 234"/>
                    <a:gd name="T1" fmla="*/ 93 h 93"/>
                    <a:gd name="T2" fmla="*/ 233 w 234"/>
                    <a:gd name="T3" fmla="*/ 0 h 93"/>
                    <a:gd name="T4" fmla="*/ 234 w 234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4" h="93">
                      <a:moveTo>
                        <a:pt x="0" y="93"/>
                      </a:moveTo>
                      <a:lnTo>
                        <a:pt x="233" y="0"/>
                      </a:lnTo>
                      <a:lnTo>
                        <a:pt x="234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9" name="Freeform 13"/>
                <p:cNvSpPr/>
                <p:nvPr/>
              </p:nvSpPr>
              <p:spPr bwMode="auto">
                <a:xfrm>
                  <a:off x="4671" y="2748"/>
                  <a:ext cx="140" cy="55"/>
                </a:xfrm>
                <a:custGeom>
                  <a:avLst/>
                  <a:gdLst>
                    <a:gd name="T0" fmla="*/ 0 w 792"/>
                    <a:gd name="T1" fmla="*/ 316 h 316"/>
                    <a:gd name="T2" fmla="*/ 791 w 792"/>
                    <a:gd name="T3" fmla="*/ 0 h 316"/>
                    <a:gd name="T4" fmla="*/ 792 w 792"/>
                    <a:gd name="T5" fmla="*/ 0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92" h="316">
                      <a:moveTo>
                        <a:pt x="0" y="316"/>
                      </a:moveTo>
                      <a:lnTo>
                        <a:pt x="791" y="0"/>
                      </a:lnTo>
                      <a:lnTo>
                        <a:pt x="792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0" name="Freeform 14"/>
                <p:cNvSpPr/>
                <p:nvPr/>
              </p:nvSpPr>
              <p:spPr bwMode="auto">
                <a:xfrm>
                  <a:off x="4297" y="3058"/>
                  <a:ext cx="148" cy="148"/>
                </a:xfrm>
                <a:custGeom>
                  <a:avLst/>
                  <a:gdLst>
                    <a:gd name="T0" fmla="*/ 836 w 836"/>
                    <a:gd name="T1" fmla="*/ 838 h 838"/>
                    <a:gd name="T2" fmla="*/ 0 w 836"/>
                    <a:gd name="T3" fmla="*/ 0 h 838"/>
                    <a:gd name="T4" fmla="*/ 1 w 836"/>
                    <a:gd name="T5" fmla="*/ 0 h 8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36" h="838">
                      <a:moveTo>
                        <a:pt x="836" y="838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1" name="Freeform 15"/>
                <p:cNvSpPr/>
                <p:nvPr/>
              </p:nvSpPr>
              <p:spPr bwMode="auto">
                <a:xfrm>
                  <a:off x="4234" y="2996"/>
                  <a:ext cx="32" cy="31"/>
                </a:xfrm>
                <a:custGeom>
                  <a:avLst/>
                  <a:gdLst>
                    <a:gd name="T0" fmla="*/ 178 w 178"/>
                    <a:gd name="T1" fmla="*/ 177 h 177"/>
                    <a:gd name="T2" fmla="*/ 0 w 178"/>
                    <a:gd name="T3" fmla="*/ 0 h 177"/>
                    <a:gd name="T4" fmla="*/ 2 w 178"/>
                    <a:gd name="T5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8" h="177">
                      <a:moveTo>
                        <a:pt x="178" y="177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2" name="Freeform 16"/>
                <p:cNvSpPr/>
                <p:nvPr/>
              </p:nvSpPr>
              <p:spPr bwMode="auto">
                <a:xfrm>
                  <a:off x="4055" y="2816"/>
                  <a:ext cx="148" cy="148"/>
                </a:xfrm>
                <a:custGeom>
                  <a:avLst/>
                  <a:gdLst>
                    <a:gd name="T0" fmla="*/ 836 w 836"/>
                    <a:gd name="T1" fmla="*/ 837 h 837"/>
                    <a:gd name="T2" fmla="*/ 0 w 836"/>
                    <a:gd name="T3" fmla="*/ 0 h 837"/>
                    <a:gd name="T4" fmla="*/ 1 w 836"/>
                    <a:gd name="T5" fmla="*/ 0 h 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36" h="837">
                      <a:moveTo>
                        <a:pt x="836" y="837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9" name="Group 17"/>
              <p:cNvGrpSpPr/>
              <p:nvPr/>
            </p:nvGrpSpPr>
            <p:grpSpPr bwMode="auto">
              <a:xfrm>
                <a:off x="3666" y="1488"/>
                <a:ext cx="1162" cy="932"/>
                <a:chOff x="3666" y="1488"/>
                <a:chExt cx="1162" cy="932"/>
              </a:xfrm>
            </p:grpSpPr>
            <p:sp>
              <p:nvSpPr>
                <p:cNvPr id="200" name="Freeform 18"/>
                <p:cNvSpPr/>
                <p:nvPr/>
              </p:nvSpPr>
              <p:spPr bwMode="auto">
                <a:xfrm>
                  <a:off x="3666" y="2174"/>
                  <a:ext cx="148" cy="60"/>
                </a:xfrm>
                <a:custGeom>
                  <a:avLst/>
                  <a:gdLst>
                    <a:gd name="T0" fmla="*/ 0 w 842"/>
                    <a:gd name="T1" fmla="*/ 337 h 337"/>
                    <a:gd name="T2" fmla="*/ 840 w 842"/>
                    <a:gd name="T3" fmla="*/ 0 h 337"/>
                    <a:gd name="T4" fmla="*/ 842 w 842"/>
                    <a:gd name="T5" fmla="*/ 0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42" h="337">
                      <a:moveTo>
                        <a:pt x="0" y="337"/>
                      </a:moveTo>
                      <a:lnTo>
                        <a:pt x="840" y="0"/>
                      </a:lnTo>
                      <a:lnTo>
                        <a:pt x="842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" name="Freeform 19"/>
                <p:cNvSpPr/>
                <p:nvPr/>
              </p:nvSpPr>
              <p:spPr bwMode="auto">
                <a:xfrm>
                  <a:off x="3855" y="2141"/>
                  <a:ext cx="42" cy="17"/>
                </a:xfrm>
                <a:custGeom>
                  <a:avLst/>
                  <a:gdLst>
                    <a:gd name="T0" fmla="*/ 0 w 235"/>
                    <a:gd name="T1" fmla="*/ 93 h 93"/>
                    <a:gd name="T2" fmla="*/ 234 w 235"/>
                    <a:gd name="T3" fmla="*/ 0 h 93"/>
                    <a:gd name="T4" fmla="*/ 235 w 235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5" h="93">
                      <a:moveTo>
                        <a:pt x="0" y="93"/>
                      </a:moveTo>
                      <a:lnTo>
                        <a:pt x="234" y="0"/>
                      </a:lnTo>
                      <a:lnTo>
                        <a:pt x="235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" name="Freeform 20"/>
                <p:cNvSpPr/>
                <p:nvPr/>
              </p:nvSpPr>
              <p:spPr bwMode="auto">
                <a:xfrm>
                  <a:off x="3937" y="2026"/>
                  <a:ext cx="248" cy="99"/>
                </a:xfrm>
                <a:custGeom>
                  <a:avLst/>
                  <a:gdLst>
                    <a:gd name="T0" fmla="*/ 0 w 1400"/>
                    <a:gd name="T1" fmla="*/ 560 h 560"/>
                    <a:gd name="T2" fmla="*/ 1399 w 1400"/>
                    <a:gd name="T3" fmla="*/ 0 h 560"/>
                    <a:gd name="T4" fmla="*/ 1400 w 1400"/>
                    <a:gd name="T5" fmla="*/ 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00" h="560">
                      <a:moveTo>
                        <a:pt x="0" y="560"/>
                      </a:moveTo>
                      <a:lnTo>
                        <a:pt x="1399" y="0"/>
                      </a:lnTo>
                      <a:lnTo>
                        <a:pt x="140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3" name="Freeform 21"/>
                <p:cNvSpPr/>
                <p:nvPr/>
              </p:nvSpPr>
              <p:spPr bwMode="auto">
                <a:xfrm>
                  <a:off x="4226" y="1993"/>
                  <a:ext cx="42" cy="17"/>
                </a:xfrm>
                <a:custGeom>
                  <a:avLst/>
                  <a:gdLst>
                    <a:gd name="T0" fmla="*/ 0 w 234"/>
                    <a:gd name="T1" fmla="*/ 93 h 93"/>
                    <a:gd name="T2" fmla="*/ 233 w 234"/>
                    <a:gd name="T3" fmla="*/ 0 h 93"/>
                    <a:gd name="T4" fmla="*/ 234 w 234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4" h="93">
                      <a:moveTo>
                        <a:pt x="0" y="93"/>
                      </a:moveTo>
                      <a:lnTo>
                        <a:pt x="233" y="0"/>
                      </a:lnTo>
                      <a:lnTo>
                        <a:pt x="234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4" name="Freeform 22"/>
                <p:cNvSpPr/>
                <p:nvPr/>
              </p:nvSpPr>
              <p:spPr bwMode="auto">
                <a:xfrm>
                  <a:off x="4309" y="1877"/>
                  <a:ext cx="247" cy="99"/>
                </a:xfrm>
                <a:custGeom>
                  <a:avLst/>
                  <a:gdLst>
                    <a:gd name="T0" fmla="*/ 0 w 1400"/>
                    <a:gd name="T1" fmla="*/ 560 h 560"/>
                    <a:gd name="T2" fmla="*/ 1398 w 1400"/>
                    <a:gd name="T3" fmla="*/ 0 h 560"/>
                    <a:gd name="T4" fmla="*/ 1400 w 1400"/>
                    <a:gd name="T5" fmla="*/ 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00" h="560">
                      <a:moveTo>
                        <a:pt x="0" y="560"/>
                      </a:moveTo>
                      <a:lnTo>
                        <a:pt x="1398" y="0"/>
                      </a:lnTo>
                      <a:lnTo>
                        <a:pt x="140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05" name="Group 23"/>
                <p:cNvGrpSpPr/>
                <p:nvPr/>
              </p:nvGrpSpPr>
              <p:grpSpPr bwMode="auto">
                <a:xfrm>
                  <a:off x="4597" y="1769"/>
                  <a:ext cx="231" cy="92"/>
                  <a:chOff x="4597" y="1769"/>
                  <a:chExt cx="231" cy="92"/>
                </a:xfrm>
              </p:grpSpPr>
              <p:sp>
                <p:nvSpPr>
                  <p:cNvPr id="211" name="Freeform 24"/>
                  <p:cNvSpPr/>
                  <p:nvPr/>
                </p:nvSpPr>
                <p:spPr bwMode="auto">
                  <a:xfrm>
                    <a:off x="4597" y="1844"/>
                    <a:ext cx="41" cy="17"/>
                  </a:xfrm>
                  <a:custGeom>
                    <a:avLst/>
                    <a:gdLst>
                      <a:gd name="T0" fmla="*/ 0 w 234"/>
                      <a:gd name="T1" fmla="*/ 94 h 94"/>
                      <a:gd name="T2" fmla="*/ 233 w 234"/>
                      <a:gd name="T3" fmla="*/ 0 h 94"/>
                      <a:gd name="T4" fmla="*/ 234 w 234"/>
                      <a:gd name="T5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34" h="94">
                        <a:moveTo>
                          <a:pt x="0" y="94"/>
                        </a:moveTo>
                        <a:lnTo>
                          <a:pt x="233" y="0"/>
                        </a:lnTo>
                        <a:lnTo>
                          <a:pt x="234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prstDash val="solid"/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" name="Freeform 25"/>
                  <p:cNvSpPr/>
                  <p:nvPr/>
                </p:nvSpPr>
                <p:spPr bwMode="auto">
                  <a:xfrm>
                    <a:off x="4679" y="1769"/>
                    <a:ext cx="149" cy="59"/>
                  </a:xfrm>
                  <a:custGeom>
                    <a:avLst/>
                    <a:gdLst>
                      <a:gd name="T0" fmla="*/ 0 w 840"/>
                      <a:gd name="T1" fmla="*/ 336 h 336"/>
                      <a:gd name="T2" fmla="*/ 838 w 840"/>
                      <a:gd name="T3" fmla="*/ 0 h 336"/>
                      <a:gd name="T4" fmla="*/ 840 w 840"/>
                      <a:gd name="T5" fmla="*/ 0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40" h="336">
                        <a:moveTo>
                          <a:pt x="0" y="336"/>
                        </a:moveTo>
                        <a:lnTo>
                          <a:pt x="838" y="0"/>
                        </a:lnTo>
                        <a:lnTo>
                          <a:pt x="840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prstDash val="solid"/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6" name="Freeform 26"/>
                <p:cNvSpPr/>
                <p:nvPr/>
              </p:nvSpPr>
              <p:spPr bwMode="auto">
                <a:xfrm>
                  <a:off x="4000" y="1488"/>
                  <a:ext cx="89" cy="219"/>
                </a:xfrm>
                <a:custGeom>
                  <a:avLst/>
                  <a:gdLst>
                    <a:gd name="T0" fmla="*/ 0 w 502"/>
                    <a:gd name="T1" fmla="*/ 0 h 1239"/>
                    <a:gd name="T2" fmla="*/ 501 w 502"/>
                    <a:gd name="T3" fmla="*/ 1239 h 1239"/>
                    <a:gd name="T4" fmla="*/ 502 w 502"/>
                    <a:gd name="T5" fmla="*/ 1239 h 1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02" h="1239">
                      <a:moveTo>
                        <a:pt x="0" y="0"/>
                      </a:moveTo>
                      <a:lnTo>
                        <a:pt x="501" y="1239"/>
                      </a:lnTo>
                      <a:lnTo>
                        <a:pt x="502" y="1239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" name="Freeform 27"/>
                <p:cNvSpPr/>
                <p:nvPr/>
              </p:nvSpPr>
              <p:spPr bwMode="auto">
                <a:xfrm>
                  <a:off x="4105" y="1748"/>
                  <a:ext cx="17" cy="41"/>
                </a:xfrm>
                <a:custGeom>
                  <a:avLst/>
                  <a:gdLst>
                    <a:gd name="T0" fmla="*/ 0 w 96"/>
                    <a:gd name="T1" fmla="*/ 0 h 232"/>
                    <a:gd name="T2" fmla="*/ 94 w 96"/>
                    <a:gd name="T3" fmla="*/ 232 h 232"/>
                    <a:gd name="T4" fmla="*/ 96 w 96"/>
                    <a:gd name="T5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232">
                      <a:moveTo>
                        <a:pt x="0" y="0"/>
                      </a:moveTo>
                      <a:lnTo>
                        <a:pt x="94" y="232"/>
                      </a:lnTo>
                      <a:lnTo>
                        <a:pt x="96" y="23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" name="Freeform 28"/>
                <p:cNvSpPr/>
                <p:nvPr/>
              </p:nvSpPr>
              <p:spPr bwMode="auto">
                <a:xfrm>
                  <a:off x="4138" y="1830"/>
                  <a:ext cx="100" cy="247"/>
                </a:xfrm>
                <a:custGeom>
                  <a:avLst/>
                  <a:gdLst>
                    <a:gd name="T0" fmla="*/ 0 w 564"/>
                    <a:gd name="T1" fmla="*/ 0 h 1398"/>
                    <a:gd name="T2" fmla="*/ 563 w 564"/>
                    <a:gd name="T3" fmla="*/ 1398 h 1398"/>
                    <a:gd name="T4" fmla="*/ 564 w 564"/>
                    <a:gd name="T5" fmla="*/ 1398 h 1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4" h="1398">
                      <a:moveTo>
                        <a:pt x="0" y="0"/>
                      </a:moveTo>
                      <a:lnTo>
                        <a:pt x="563" y="1398"/>
                      </a:lnTo>
                      <a:lnTo>
                        <a:pt x="564" y="1398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" name="Freeform 29"/>
                <p:cNvSpPr/>
                <p:nvPr/>
              </p:nvSpPr>
              <p:spPr bwMode="auto">
                <a:xfrm>
                  <a:off x="4255" y="2118"/>
                  <a:ext cx="16" cy="41"/>
                </a:xfrm>
                <a:custGeom>
                  <a:avLst/>
                  <a:gdLst>
                    <a:gd name="T0" fmla="*/ 0 w 96"/>
                    <a:gd name="T1" fmla="*/ 0 h 233"/>
                    <a:gd name="T2" fmla="*/ 94 w 96"/>
                    <a:gd name="T3" fmla="*/ 233 h 233"/>
                    <a:gd name="T4" fmla="*/ 96 w 96"/>
                    <a:gd name="T5" fmla="*/ 233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233">
                      <a:moveTo>
                        <a:pt x="0" y="0"/>
                      </a:moveTo>
                      <a:lnTo>
                        <a:pt x="94" y="233"/>
                      </a:lnTo>
                      <a:lnTo>
                        <a:pt x="96" y="233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" name="Freeform 30"/>
                <p:cNvSpPr/>
                <p:nvPr/>
              </p:nvSpPr>
              <p:spPr bwMode="auto">
                <a:xfrm>
                  <a:off x="4288" y="2200"/>
                  <a:ext cx="88" cy="220"/>
                </a:xfrm>
                <a:custGeom>
                  <a:avLst/>
                  <a:gdLst>
                    <a:gd name="T0" fmla="*/ 0 w 502"/>
                    <a:gd name="T1" fmla="*/ 0 h 1241"/>
                    <a:gd name="T2" fmla="*/ 501 w 502"/>
                    <a:gd name="T3" fmla="*/ 1241 h 1241"/>
                    <a:gd name="T4" fmla="*/ 502 w 502"/>
                    <a:gd name="T5" fmla="*/ 1241 h 1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02" h="1241">
                      <a:moveTo>
                        <a:pt x="0" y="0"/>
                      </a:moveTo>
                      <a:lnTo>
                        <a:pt x="501" y="1241"/>
                      </a:lnTo>
                      <a:lnTo>
                        <a:pt x="502" y="1241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31" name="Group 31"/>
            <p:cNvGrpSpPr/>
            <p:nvPr/>
          </p:nvGrpSpPr>
          <p:grpSpPr bwMode="auto">
            <a:xfrm>
              <a:off x="3998913" y="2528888"/>
              <a:ext cx="623887" cy="438150"/>
              <a:chOff x="2495" y="1637"/>
              <a:chExt cx="393" cy="276"/>
            </a:xfrm>
          </p:grpSpPr>
          <p:sp>
            <p:nvSpPr>
              <p:cNvPr id="195" name="Freeform 32"/>
              <p:cNvSpPr/>
              <p:nvPr/>
            </p:nvSpPr>
            <p:spPr bwMode="auto">
              <a:xfrm>
                <a:off x="2495" y="1637"/>
                <a:ext cx="393" cy="262"/>
              </a:xfrm>
              <a:custGeom>
                <a:avLst/>
                <a:gdLst>
                  <a:gd name="T0" fmla="*/ 0 w 2218"/>
                  <a:gd name="T1" fmla="*/ 0 h 1479"/>
                  <a:gd name="T2" fmla="*/ 10 w 2218"/>
                  <a:gd name="T3" fmla="*/ 94 h 1479"/>
                  <a:gd name="T4" fmla="*/ 2218 w 2218"/>
                  <a:gd name="T5" fmla="*/ 1479 h 1479"/>
                  <a:gd name="T6" fmla="*/ 0 w 2218"/>
                  <a:gd name="T7" fmla="*/ 0 h 1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8" h="1479">
                    <a:moveTo>
                      <a:pt x="0" y="0"/>
                    </a:moveTo>
                    <a:lnTo>
                      <a:pt x="10" y="94"/>
                    </a:lnTo>
                    <a:lnTo>
                      <a:pt x="2218" y="14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3399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" name="Freeform 33"/>
              <p:cNvSpPr/>
              <p:nvPr/>
            </p:nvSpPr>
            <p:spPr bwMode="auto">
              <a:xfrm>
                <a:off x="2497" y="1654"/>
                <a:ext cx="391" cy="259"/>
              </a:xfrm>
              <a:custGeom>
                <a:avLst/>
                <a:gdLst>
                  <a:gd name="T0" fmla="*/ 0 w 2208"/>
                  <a:gd name="T1" fmla="*/ 0 h 1465"/>
                  <a:gd name="T2" fmla="*/ 2208 w 2208"/>
                  <a:gd name="T3" fmla="*/ 1385 h 1465"/>
                  <a:gd name="T4" fmla="*/ 2195 w 2208"/>
                  <a:gd name="T5" fmla="*/ 1465 h 1465"/>
                  <a:gd name="T6" fmla="*/ 0 w 2208"/>
                  <a:gd name="T7" fmla="*/ 0 h 1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08" h="1465">
                    <a:moveTo>
                      <a:pt x="0" y="0"/>
                    </a:moveTo>
                    <a:lnTo>
                      <a:pt x="2208" y="1385"/>
                    </a:lnTo>
                    <a:lnTo>
                      <a:pt x="2195" y="1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3399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Freeform 34"/>
              <p:cNvSpPr/>
              <p:nvPr/>
            </p:nvSpPr>
            <p:spPr bwMode="auto">
              <a:xfrm>
                <a:off x="2495" y="1637"/>
                <a:ext cx="393" cy="276"/>
              </a:xfrm>
              <a:custGeom>
                <a:avLst/>
                <a:gdLst>
                  <a:gd name="T0" fmla="*/ 0 w 2218"/>
                  <a:gd name="T1" fmla="*/ 0 h 1559"/>
                  <a:gd name="T2" fmla="*/ 10 w 2218"/>
                  <a:gd name="T3" fmla="*/ 94 h 1559"/>
                  <a:gd name="T4" fmla="*/ 2205 w 2218"/>
                  <a:gd name="T5" fmla="*/ 1559 h 1559"/>
                  <a:gd name="T6" fmla="*/ 2218 w 2218"/>
                  <a:gd name="T7" fmla="*/ 1479 h 1559"/>
                  <a:gd name="T8" fmla="*/ 0 w 2218"/>
                  <a:gd name="T9" fmla="*/ 0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8" h="1559">
                    <a:moveTo>
                      <a:pt x="0" y="0"/>
                    </a:moveTo>
                    <a:lnTo>
                      <a:pt x="10" y="94"/>
                    </a:lnTo>
                    <a:lnTo>
                      <a:pt x="2205" y="1559"/>
                    </a:lnTo>
                    <a:lnTo>
                      <a:pt x="2218" y="1479"/>
                    </a:lnTo>
                    <a:lnTo>
                      <a:pt x="0" y="0"/>
                    </a:lnTo>
                  </a:path>
                </a:pathLst>
              </a:custGeom>
              <a:noFill/>
              <a:ln w="50800">
                <a:solidFill>
                  <a:srgbClr val="FF3399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2" name="Group 35"/>
            <p:cNvGrpSpPr/>
            <p:nvPr/>
          </p:nvGrpSpPr>
          <p:grpSpPr bwMode="auto">
            <a:xfrm>
              <a:off x="4206875" y="2740025"/>
              <a:ext cx="1243013" cy="847725"/>
              <a:chOff x="2626" y="1770"/>
              <a:chExt cx="783" cy="534"/>
            </a:xfrm>
          </p:grpSpPr>
          <p:sp>
            <p:nvSpPr>
              <p:cNvPr id="192" name="Freeform 36"/>
              <p:cNvSpPr/>
              <p:nvPr/>
            </p:nvSpPr>
            <p:spPr bwMode="auto">
              <a:xfrm>
                <a:off x="2627" y="1770"/>
                <a:ext cx="782" cy="534"/>
              </a:xfrm>
              <a:custGeom>
                <a:avLst/>
                <a:gdLst>
                  <a:gd name="T0" fmla="*/ 4427 w 4427"/>
                  <a:gd name="T1" fmla="*/ 61 h 3017"/>
                  <a:gd name="T2" fmla="*/ 4387 w 4427"/>
                  <a:gd name="T3" fmla="*/ 0 h 3017"/>
                  <a:gd name="T4" fmla="*/ 0 w 4427"/>
                  <a:gd name="T5" fmla="*/ 3017 h 3017"/>
                  <a:gd name="T6" fmla="*/ 4427 w 4427"/>
                  <a:gd name="T7" fmla="*/ 61 h 3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27" h="3017">
                    <a:moveTo>
                      <a:pt x="4427" y="61"/>
                    </a:moveTo>
                    <a:lnTo>
                      <a:pt x="4387" y="0"/>
                    </a:lnTo>
                    <a:lnTo>
                      <a:pt x="0" y="3017"/>
                    </a:lnTo>
                    <a:lnTo>
                      <a:pt x="4427" y="61"/>
                    </a:lnTo>
                    <a:close/>
                  </a:path>
                </a:pathLst>
              </a:custGeom>
              <a:solidFill>
                <a:srgbClr val="FF3399"/>
              </a:solidFill>
              <a:ln w="50800">
                <a:solidFill>
                  <a:srgbClr val="FF3399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" name="Freeform 37"/>
              <p:cNvSpPr/>
              <p:nvPr/>
            </p:nvSpPr>
            <p:spPr bwMode="auto">
              <a:xfrm>
                <a:off x="2626" y="1770"/>
                <a:ext cx="776" cy="534"/>
              </a:xfrm>
              <a:custGeom>
                <a:avLst/>
                <a:gdLst>
                  <a:gd name="T0" fmla="*/ 4393 w 4393"/>
                  <a:gd name="T1" fmla="*/ 0 h 3017"/>
                  <a:gd name="T2" fmla="*/ 6 w 4393"/>
                  <a:gd name="T3" fmla="*/ 3017 h 3017"/>
                  <a:gd name="T4" fmla="*/ 0 w 4393"/>
                  <a:gd name="T5" fmla="*/ 2931 h 3017"/>
                  <a:gd name="T6" fmla="*/ 4393 w 4393"/>
                  <a:gd name="T7" fmla="*/ 0 h 3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93" h="3017">
                    <a:moveTo>
                      <a:pt x="4393" y="0"/>
                    </a:moveTo>
                    <a:lnTo>
                      <a:pt x="6" y="3017"/>
                    </a:lnTo>
                    <a:lnTo>
                      <a:pt x="0" y="2931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rgbClr val="FF3399"/>
              </a:solidFill>
              <a:ln w="50800">
                <a:solidFill>
                  <a:srgbClr val="FF3399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" name="Freeform 38"/>
              <p:cNvSpPr/>
              <p:nvPr/>
            </p:nvSpPr>
            <p:spPr bwMode="auto">
              <a:xfrm>
                <a:off x="2626" y="1770"/>
                <a:ext cx="783" cy="534"/>
              </a:xfrm>
              <a:custGeom>
                <a:avLst/>
                <a:gdLst>
                  <a:gd name="T0" fmla="*/ 4433 w 4433"/>
                  <a:gd name="T1" fmla="*/ 61 h 3017"/>
                  <a:gd name="T2" fmla="*/ 4393 w 4433"/>
                  <a:gd name="T3" fmla="*/ 0 h 3017"/>
                  <a:gd name="T4" fmla="*/ 0 w 4433"/>
                  <a:gd name="T5" fmla="*/ 2931 h 3017"/>
                  <a:gd name="T6" fmla="*/ 6 w 4433"/>
                  <a:gd name="T7" fmla="*/ 3017 h 3017"/>
                  <a:gd name="T8" fmla="*/ 4433 w 4433"/>
                  <a:gd name="T9" fmla="*/ 61 h 3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33" h="3017">
                    <a:moveTo>
                      <a:pt x="4433" y="61"/>
                    </a:moveTo>
                    <a:lnTo>
                      <a:pt x="4393" y="0"/>
                    </a:lnTo>
                    <a:lnTo>
                      <a:pt x="0" y="2931"/>
                    </a:lnTo>
                    <a:lnTo>
                      <a:pt x="6" y="3017"/>
                    </a:lnTo>
                    <a:lnTo>
                      <a:pt x="4433" y="61"/>
                    </a:lnTo>
                  </a:path>
                </a:pathLst>
              </a:custGeom>
              <a:solidFill>
                <a:srgbClr val="FF3399"/>
              </a:solidFill>
              <a:ln w="50800">
                <a:solidFill>
                  <a:srgbClr val="FF3399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3" name="Group 39"/>
            <p:cNvGrpSpPr/>
            <p:nvPr/>
          </p:nvGrpSpPr>
          <p:grpSpPr bwMode="auto">
            <a:xfrm>
              <a:off x="3365500" y="3159125"/>
              <a:ext cx="842963" cy="428625"/>
              <a:chOff x="2096" y="2034"/>
              <a:chExt cx="531" cy="270"/>
            </a:xfrm>
          </p:grpSpPr>
          <p:sp>
            <p:nvSpPr>
              <p:cNvPr id="189" name="Freeform 40"/>
              <p:cNvSpPr/>
              <p:nvPr/>
            </p:nvSpPr>
            <p:spPr bwMode="auto">
              <a:xfrm>
                <a:off x="2096" y="2038"/>
                <a:ext cx="531" cy="266"/>
              </a:xfrm>
              <a:custGeom>
                <a:avLst/>
                <a:gdLst>
                  <a:gd name="T0" fmla="*/ 3006 w 3006"/>
                  <a:gd name="T1" fmla="*/ 1505 h 1505"/>
                  <a:gd name="T2" fmla="*/ 3000 w 3006"/>
                  <a:gd name="T3" fmla="*/ 1419 h 1505"/>
                  <a:gd name="T4" fmla="*/ 0 w 3006"/>
                  <a:gd name="T5" fmla="*/ 0 h 1505"/>
                  <a:gd name="T6" fmla="*/ 3006 w 3006"/>
                  <a:gd name="T7" fmla="*/ 1505 h 1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6" h="1505">
                    <a:moveTo>
                      <a:pt x="3006" y="1505"/>
                    </a:moveTo>
                    <a:lnTo>
                      <a:pt x="3000" y="1419"/>
                    </a:lnTo>
                    <a:lnTo>
                      <a:pt x="0" y="0"/>
                    </a:lnTo>
                    <a:lnTo>
                      <a:pt x="3006" y="1505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3399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" name="Freeform 41"/>
              <p:cNvSpPr/>
              <p:nvPr/>
            </p:nvSpPr>
            <p:spPr bwMode="auto">
              <a:xfrm>
                <a:off x="2096" y="2034"/>
                <a:ext cx="530" cy="254"/>
              </a:xfrm>
              <a:custGeom>
                <a:avLst/>
                <a:gdLst>
                  <a:gd name="T0" fmla="*/ 3000 w 3000"/>
                  <a:gd name="T1" fmla="*/ 1439 h 1439"/>
                  <a:gd name="T2" fmla="*/ 0 w 3000"/>
                  <a:gd name="T3" fmla="*/ 20 h 1439"/>
                  <a:gd name="T4" fmla="*/ 125 w 3000"/>
                  <a:gd name="T5" fmla="*/ 0 h 1439"/>
                  <a:gd name="T6" fmla="*/ 3000 w 3000"/>
                  <a:gd name="T7" fmla="*/ 1439 h 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0" h="1439">
                    <a:moveTo>
                      <a:pt x="3000" y="1439"/>
                    </a:moveTo>
                    <a:lnTo>
                      <a:pt x="0" y="20"/>
                    </a:lnTo>
                    <a:lnTo>
                      <a:pt x="125" y="0"/>
                    </a:lnTo>
                    <a:lnTo>
                      <a:pt x="3000" y="1439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3399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" name="Freeform 42"/>
              <p:cNvSpPr/>
              <p:nvPr/>
            </p:nvSpPr>
            <p:spPr bwMode="auto">
              <a:xfrm>
                <a:off x="2096" y="2034"/>
                <a:ext cx="531" cy="270"/>
              </a:xfrm>
              <a:custGeom>
                <a:avLst/>
                <a:gdLst>
                  <a:gd name="T0" fmla="*/ 3006 w 3006"/>
                  <a:gd name="T1" fmla="*/ 1525 h 1525"/>
                  <a:gd name="T2" fmla="*/ 3000 w 3006"/>
                  <a:gd name="T3" fmla="*/ 1439 h 1525"/>
                  <a:gd name="T4" fmla="*/ 125 w 3006"/>
                  <a:gd name="T5" fmla="*/ 0 h 1525"/>
                  <a:gd name="T6" fmla="*/ 0 w 3006"/>
                  <a:gd name="T7" fmla="*/ 20 h 1525"/>
                  <a:gd name="T8" fmla="*/ 3006 w 3006"/>
                  <a:gd name="T9" fmla="*/ 1525 h 1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6" h="1525">
                    <a:moveTo>
                      <a:pt x="3006" y="1525"/>
                    </a:moveTo>
                    <a:lnTo>
                      <a:pt x="3000" y="1439"/>
                    </a:lnTo>
                    <a:lnTo>
                      <a:pt x="125" y="0"/>
                    </a:lnTo>
                    <a:lnTo>
                      <a:pt x="0" y="20"/>
                    </a:lnTo>
                    <a:lnTo>
                      <a:pt x="3006" y="1525"/>
                    </a:lnTo>
                  </a:path>
                </a:pathLst>
              </a:custGeom>
              <a:noFill/>
              <a:ln w="50800">
                <a:solidFill>
                  <a:srgbClr val="FF3399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4" name="Group 43"/>
            <p:cNvGrpSpPr/>
            <p:nvPr/>
          </p:nvGrpSpPr>
          <p:grpSpPr bwMode="auto">
            <a:xfrm>
              <a:off x="3365500" y="2528888"/>
              <a:ext cx="636588" cy="636587"/>
              <a:chOff x="2096" y="1637"/>
              <a:chExt cx="401" cy="401"/>
            </a:xfrm>
          </p:grpSpPr>
          <p:sp>
            <p:nvSpPr>
              <p:cNvPr id="186" name="Freeform 44"/>
              <p:cNvSpPr/>
              <p:nvPr/>
            </p:nvSpPr>
            <p:spPr bwMode="auto">
              <a:xfrm>
                <a:off x="2096" y="1637"/>
                <a:ext cx="399" cy="401"/>
              </a:xfrm>
              <a:custGeom>
                <a:avLst/>
                <a:gdLst>
                  <a:gd name="T0" fmla="*/ 0 w 2262"/>
                  <a:gd name="T1" fmla="*/ 2264 h 2264"/>
                  <a:gd name="T2" fmla="*/ 125 w 2262"/>
                  <a:gd name="T3" fmla="*/ 2244 h 2264"/>
                  <a:gd name="T4" fmla="*/ 2262 w 2262"/>
                  <a:gd name="T5" fmla="*/ 0 h 2264"/>
                  <a:gd name="T6" fmla="*/ 0 w 2262"/>
                  <a:gd name="T7" fmla="*/ 2264 h 2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62" h="2264">
                    <a:moveTo>
                      <a:pt x="0" y="2264"/>
                    </a:moveTo>
                    <a:lnTo>
                      <a:pt x="125" y="2244"/>
                    </a:lnTo>
                    <a:lnTo>
                      <a:pt x="2262" y="0"/>
                    </a:lnTo>
                    <a:lnTo>
                      <a:pt x="0" y="2264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3399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" name="Freeform 45"/>
              <p:cNvSpPr/>
              <p:nvPr/>
            </p:nvSpPr>
            <p:spPr bwMode="auto">
              <a:xfrm>
                <a:off x="2118" y="1637"/>
                <a:ext cx="379" cy="397"/>
              </a:xfrm>
              <a:custGeom>
                <a:avLst/>
                <a:gdLst>
                  <a:gd name="T0" fmla="*/ 0 w 2147"/>
                  <a:gd name="T1" fmla="*/ 2244 h 2244"/>
                  <a:gd name="T2" fmla="*/ 2137 w 2147"/>
                  <a:gd name="T3" fmla="*/ 0 h 2244"/>
                  <a:gd name="T4" fmla="*/ 2147 w 2147"/>
                  <a:gd name="T5" fmla="*/ 94 h 2244"/>
                  <a:gd name="T6" fmla="*/ 0 w 2147"/>
                  <a:gd name="T7" fmla="*/ 2244 h 2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7" h="2244">
                    <a:moveTo>
                      <a:pt x="0" y="2244"/>
                    </a:moveTo>
                    <a:lnTo>
                      <a:pt x="2137" y="0"/>
                    </a:lnTo>
                    <a:lnTo>
                      <a:pt x="2147" y="94"/>
                    </a:lnTo>
                    <a:lnTo>
                      <a:pt x="0" y="2244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3399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" name="Freeform 46"/>
              <p:cNvSpPr/>
              <p:nvPr/>
            </p:nvSpPr>
            <p:spPr bwMode="auto">
              <a:xfrm>
                <a:off x="2096" y="1637"/>
                <a:ext cx="401" cy="401"/>
              </a:xfrm>
              <a:custGeom>
                <a:avLst/>
                <a:gdLst>
                  <a:gd name="T0" fmla="*/ 0 w 2272"/>
                  <a:gd name="T1" fmla="*/ 2264 h 2264"/>
                  <a:gd name="T2" fmla="*/ 125 w 2272"/>
                  <a:gd name="T3" fmla="*/ 2244 h 2264"/>
                  <a:gd name="T4" fmla="*/ 2272 w 2272"/>
                  <a:gd name="T5" fmla="*/ 94 h 2264"/>
                  <a:gd name="T6" fmla="*/ 2262 w 2272"/>
                  <a:gd name="T7" fmla="*/ 0 h 2264"/>
                  <a:gd name="T8" fmla="*/ 0 w 2272"/>
                  <a:gd name="T9" fmla="*/ 2264 h 2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2" h="2264">
                    <a:moveTo>
                      <a:pt x="0" y="2264"/>
                    </a:moveTo>
                    <a:lnTo>
                      <a:pt x="125" y="2244"/>
                    </a:lnTo>
                    <a:lnTo>
                      <a:pt x="2272" y="94"/>
                    </a:lnTo>
                    <a:lnTo>
                      <a:pt x="2262" y="0"/>
                    </a:lnTo>
                    <a:lnTo>
                      <a:pt x="0" y="2264"/>
                    </a:lnTo>
                  </a:path>
                </a:pathLst>
              </a:custGeom>
              <a:noFill/>
              <a:ln w="50800">
                <a:solidFill>
                  <a:srgbClr val="FF3399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5" name="Group 47"/>
            <p:cNvGrpSpPr/>
            <p:nvPr/>
          </p:nvGrpSpPr>
          <p:grpSpPr bwMode="auto">
            <a:xfrm>
              <a:off x="3375025" y="4183063"/>
              <a:ext cx="2071688" cy="850900"/>
              <a:chOff x="2102" y="2679"/>
              <a:chExt cx="1305" cy="536"/>
            </a:xfrm>
          </p:grpSpPr>
          <p:grpSp>
            <p:nvGrpSpPr>
              <p:cNvPr id="166" name="Group 48"/>
              <p:cNvGrpSpPr/>
              <p:nvPr/>
            </p:nvGrpSpPr>
            <p:grpSpPr bwMode="auto">
              <a:xfrm>
                <a:off x="2102" y="2812"/>
                <a:ext cx="395" cy="403"/>
                <a:chOff x="2102" y="2812"/>
                <a:chExt cx="395" cy="403"/>
              </a:xfrm>
            </p:grpSpPr>
            <p:sp>
              <p:nvSpPr>
                <p:cNvPr id="183" name="Freeform 49"/>
                <p:cNvSpPr/>
                <p:nvPr/>
              </p:nvSpPr>
              <p:spPr bwMode="auto">
                <a:xfrm>
                  <a:off x="2102" y="2812"/>
                  <a:ext cx="395" cy="386"/>
                </a:xfrm>
                <a:custGeom>
                  <a:avLst/>
                  <a:gdLst>
                    <a:gd name="T0" fmla="*/ 52 w 2236"/>
                    <a:gd name="T1" fmla="*/ 0 h 2186"/>
                    <a:gd name="T2" fmla="*/ 0 w 2236"/>
                    <a:gd name="T3" fmla="*/ 51 h 2186"/>
                    <a:gd name="T4" fmla="*/ 2236 w 2236"/>
                    <a:gd name="T5" fmla="*/ 2186 h 2186"/>
                    <a:gd name="T6" fmla="*/ 52 w 2236"/>
                    <a:gd name="T7" fmla="*/ 0 h 2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36" h="2186">
                      <a:moveTo>
                        <a:pt x="52" y="0"/>
                      </a:moveTo>
                      <a:lnTo>
                        <a:pt x="0" y="51"/>
                      </a:lnTo>
                      <a:lnTo>
                        <a:pt x="2236" y="2186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" name="Freeform 50"/>
                <p:cNvSpPr/>
                <p:nvPr/>
              </p:nvSpPr>
              <p:spPr bwMode="auto">
                <a:xfrm>
                  <a:off x="2102" y="2820"/>
                  <a:ext cx="395" cy="395"/>
                </a:xfrm>
                <a:custGeom>
                  <a:avLst/>
                  <a:gdLst>
                    <a:gd name="T0" fmla="*/ 0 w 2236"/>
                    <a:gd name="T1" fmla="*/ 0 h 2229"/>
                    <a:gd name="T2" fmla="*/ 2236 w 2236"/>
                    <a:gd name="T3" fmla="*/ 2135 h 2229"/>
                    <a:gd name="T4" fmla="*/ 2226 w 2236"/>
                    <a:gd name="T5" fmla="*/ 2229 h 2229"/>
                    <a:gd name="T6" fmla="*/ 0 w 2236"/>
                    <a:gd name="T7" fmla="*/ 0 h 2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36" h="2229">
                      <a:moveTo>
                        <a:pt x="0" y="0"/>
                      </a:moveTo>
                      <a:lnTo>
                        <a:pt x="2236" y="2135"/>
                      </a:lnTo>
                      <a:lnTo>
                        <a:pt x="2226" y="22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" name="Freeform 51"/>
                <p:cNvSpPr/>
                <p:nvPr/>
              </p:nvSpPr>
              <p:spPr bwMode="auto">
                <a:xfrm>
                  <a:off x="2102" y="2812"/>
                  <a:ext cx="395" cy="403"/>
                </a:xfrm>
                <a:custGeom>
                  <a:avLst/>
                  <a:gdLst>
                    <a:gd name="T0" fmla="*/ 52 w 2236"/>
                    <a:gd name="T1" fmla="*/ 0 h 2280"/>
                    <a:gd name="T2" fmla="*/ 0 w 2236"/>
                    <a:gd name="T3" fmla="*/ 51 h 2280"/>
                    <a:gd name="T4" fmla="*/ 2226 w 2236"/>
                    <a:gd name="T5" fmla="*/ 2280 h 2280"/>
                    <a:gd name="T6" fmla="*/ 2236 w 2236"/>
                    <a:gd name="T7" fmla="*/ 2186 h 2280"/>
                    <a:gd name="T8" fmla="*/ 52 w 2236"/>
                    <a:gd name="T9" fmla="*/ 0 h 2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6" h="2280">
                      <a:moveTo>
                        <a:pt x="52" y="0"/>
                      </a:moveTo>
                      <a:lnTo>
                        <a:pt x="0" y="51"/>
                      </a:lnTo>
                      <a:lnTo>
                        <a:pt x="2226" y="2280"/>
                      </a:lnTo>
                      <a:lnTo>
                        <a:pt x="2236" y="2186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50800">
                  <a:solidFill>
                    <a:srgbClr val="FF3399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7" name="Group 52"/>
              <p:cNvGrpSpPr/>
              <p:nvPr/>
            </p:nvGrpSpPr>
            <p:grpSpPr bwMode="auto">
              <a:xfrm>
                <a:off x="2495" y="2940"/>
                <a:ext cx="394" cy="275"/>
                <a:chOff x="2495" y="2940"/>
                <a:chExt cx="394" cy="275"/>
              </a:xfrm>
            </p:grpSpPr>
            <p:sp>
              <p:nvSpPr>
                <p:cNvPr id="180" name="Freeform 53"/>
                <p:cNvSpPr/>
                <p:nvPr/>
              </p:nvSpPr>
              <p:spPr bwMode="auto">
                <a:xfrm>
                  <a:off x="2495" y="2940"/>
                  <a:ext cx="388" cy="275"/>
                </a:xfrm>
                <a:custGeom>
                  <a:avLst/>
                  <a:gdLst>
                    <a:gd name="T0" fmla="*/ 10 w 2196"/>
                    <a:gd name="T1" fmla="*/ 1459 h 1553"/>
                    <a:gd name="T2" fmla="*/ 0 w 2196"/>
                    <a:gd name="T3" fmla="*/ 1553 h 1553"/>
                    <a:gd name="T4" fmla="*/ 2196 w 2196"/>
                    <a:gd name="T5" fmla="*/ 0 h 1553"/>
                    <a:gd name="T6" fmla="*/ 10 w 2196"/>
                    <a:gd name="T7" fmla="*/ 1459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96" h="1553">
                      <a:moveTo>
                        <a:pt x="10" y="1459"/>
                      </a:moveTo>
                      <a:lnTo>
                        <a:pt x="0" y="1553"/>
                      </a:lnTo>
                      <a:lnTo>
                        <a:pt x="2196" y="0"/>
                      </a:lnTo>
                      <a:lnTo>
                        <a:pt x="10" y="14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1" name="Freeform 54"/>
                <p:cNvSpPr/>
                <p:nvPr/>
              </p:nvSpPr>
              <p:spPr bwMode="auto">
                <a:xfrm>
                  <a:off x="2495" y="2940"/>
                  <a:ext cx="394" cy="275"/>
                </a:xfrm>
                <a:custGeom>
                  <a:avLst/>
                  <a:gdLst>
                    <a:gd name="T0" fmla="*/ 0 w 2225"/>
                    <a:gd name="T1" fmla="*/ 1553 h 1553"/>
                    <a:gd name="T2" fmla="*/ 2196 w 2225"/>
                    <a:gd name="T3" fmla="*/ 0 h 1553"/>
                    <a:gd name="T4" fmla="*/ 2225 w 2225"/>
                    <a:gd name="T5" fmla="*/ 69 h 1553"/>
                    <a:gd name="T6" fmla="*/ 0 w 2225"/>
                    <a:gd name="T7" fmla="*/ 1553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25" h="1553">
                      <a:moveTo>
                        <a:pt x="0" y="1553"/>
                      </a:moveTo>
                      <a:lnTo>
                        <a:pt x="2196" y="0"/>
                      </a:lnTo>
                      <a:lnTo>
                        <a:pt x="2225" y="69"/>
                      </a:lnTo>
                      <a:lnTo>
                        <a:pt x="0" y="1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2" name="Freeform 55"/>
                <p:cNvSpPr/>
                <p:nvPr/>
              </p:nvSpPr>
              <p:spPr bwMode="auto">
                <a:xfrm>
                  <a:off x="2495" y="2940"/>
                  <a:ext cx="394" cy="275"/>
                </a:xfrm>
                <a:custGeom>
                  <a:avLst/>
                  <a:gdLst>
                    <a:gd name="T0" fmla="*/ 10 w 2225"/>
                    <a:gd name="T1" fmla="*/ 1459 h 1553"/>
                    <a:gd name="T2" fmla="*/ 0 w 2225"/>
                    <a:gd name="T3" fmla="*/ 1553 h 1553"/>
                    <a:gd name="T4" fmla="*/ 2225 w 2225"/>
                    <a:gd name="T5" fmla="*/ 69 h 1553"/>
                    <a:gd name="T6" fmla="*/ 2196 w 2225"/>
                    <a:gd name="T7" fmla="*/ 0 h 1553"/>
                    <a:gd name="T8" fmla="*/ 10 w 2225"/>
                    <a:gd name="T9" fmla="*/ 1459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25" h="1553">
                      <a:moveTo>
                        <a:pt x="10" y="1459"/>
                      </a:moveTo>
                      <a:lnTo>
                        <a:pt x="0" y="1553"/>
                      </a:lnTo>
                      <a:lnTo>
                        <a:pt x="2225" y="69"/>
                      </a:lnTo>
                      <a:lnTo>
                        <a:pt x="2196" y="0"/>
                      </a:lnTo>
                      <a:lnTo>
                        <a:pt x="10" y="1459"/>
                      </a:lnTo>
                    </a:path>
                  </a:pathLst>
                </a:custGeom>
                <a:noFill/>
                <a:ln w="50800">
                  <a:solidFill>
                    <a:srgbClr val="FF3399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8" name="Group 56"/>
              <p:cNvGrpSpPr/>
              <p:nvPr/>
            </p:nvGrpSpPr>
            <p:grpSpPr bwMode="auto">
              <a:xfrm>
                <a:off x="2883" y="2810"/>
                <a:ext cx="524" cy="142"/>
                <a:chOff x="2883" y="2810"/>
                <a:chExt cx="524" cy="142"/>
              </a:xfrm>
            </p:grpSpPr>
            <p:sp>
              <p:nvSpPr>
                <p:cNvPr id="177" name="Freeform 57"/>
                <p:cNvSpPr/>
                <p:nvPr/>
              </p:nvSpPr>
              <p:spPr bwMode="auto">
                <a:xfrm>
                  <a:off x="2883" y="2810"/>
                  <a:ext cx="521" cy="142"/>
                </a:xfrm>
                <a:custGeom>
                  <a:avLst/>
                  <a:gdLst>
                    <a:gd name="T0" fmla="*/ 0 w 2946"/>
                    <a:gd name="T1" fmla="*/ 737 h 806"/>
                    <a:gd name="T2" fmla="*/ 29 w 2946"/>
                    <a:gd name="T3" fmla="*/ 806 h 806"/>
                    <a:gd name="T4" fmla="*/ 2946 w 2946"/>
                    <a:gd name="T5" fmla="*/ 0 h 806"/>
                    <a:gd name="T6" fmla="*/ 0 w 2946"/>
                    <a:gd name="T7" fmla="*/ 737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46" h="806">
                      <a:moveTo>
                        <a:pt x="0" y="737"/>
                      </a:moveTo>
                      <a:lnTo>
                        <a:pt x="29" y="806"/>
                      </a:lnTo>
                      <a:lnTo>
                        <a:pt x="2946" y="0"/>
                      </a:lnTo>
                      <a:lnTo>
                        <a:pt x="0" y="7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" name="Freeform 58"/>
                <p:cNvSpPr/>
                <p:nvPr/>
              </p:nvSpPr>
              <p:spPr bwMode="auto">
                <a:xfrm>
                  <a:off x="2889" y="2810"/>
                  <a:ext cx="518" cy="142"/>
                </a:xfrm>
                <a:custGeom>
                  <a:avLst/>
                  <a:gdLst>
                    <a:gd name="T0" fmla="*/ 0 w 2935"/>
                    <a:gd name="T1" fmla="*/ 806 h 806"/>
                    <a:gd name="T2" fmla="*/ 2917 w 2935"/>
                    <a:gd name="T3" fmla="*/ 0 h 806"/>
                    <a:gd name="T4" fmla="*/ 2935 w 2935"/>
                    <a:gd name="T5" fmla="*/ 71 h 806"/>
                    <a:gd name="T6" fmla="*/ 0 w 2935"/>
                    <a:gd name="T7" fmla="*/ 806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35" h="806">
                      <a:moveTo>
                        <a:pt x="0" y="806"/>
                      </a:moveTo>
                      <a:lnTo>
                        <a:pt x="2917" y="0"/>
                      </a:lnTo>
                      <a:lnTo>
                        <a:pt x="2935" y="71"/>
                      </a:lnTo>
                      <a:lnTo>
                        <a:pt x="0" y="8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9" name="Freeform 59"/>
                <p:cNvSpPr/>
                <p:nvPr/>
              </p:nvSpPr>
              <p:spPr bwMode="auto">
                <a:xfrm>
                  <a:off x="2883" y="2810"/>
                  <a:ext cx="524" cy="142"/>
                </a:xfrm>
                <a:custGeom>
                  <a:avLst/>
                  <a:gdLst>
                    <a:gd name="T0" fmla="*/ 0 w 2964"/>
                    <a:gd name="T1" fmla="*/ 737 h 806"/>
                    <a:gd name="T2" fmla="*/ 29 w 2964"/>
                    <a:gd name="T3" fmla="*/ 806 h 806"/>
                    <a:gd name="T4" fmla="*/ 2964 w 2964"/>
                    <a:gd name="T5" fmla="*/ 71 h 806"/>
                    <a:gd name="T6" fmla="*/ 2946 w 2964"/>
                    <a:gd name="T7" fmla="*/ 0 h 806"/>
                    <a:gd name="T8" fmla="*/ 0 w 2964"/>
                    <a:gd name="T9" fmla="*/ 737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4" h="806">
                      <a:moveTo>
                        <a:pt x="0" y="737"/>
                      </a:moveTo>
                      <a:lnTo>
                        <a:pt x="29" y="806"/>
                      </a:lnTo>
                      <a:lnTo>
                        <a:pt x="2964" y="71"/>
                      </a:lnTo>
                      <a:lnTo>
                        <a:pt x="2946" y="0"/>
                      </a:lnTo>
                      <a:lnTo>
                        <a:pt x="0" y="737"/>
                      </a:lnTo>
                    </a:path>
                  </a:pathLst>
                </a:custGeom>
                <a:noFill/>
                <a:ln w="50800">
                  <a:solidFill>
                    <a:srgbClr val="FF3399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9" name="Group 60"/>
              <p:cNvGrpSpPr/>
              <p:nvPr/>
            </p:nvGrpSpPr>
            <p:grpSpPr bwMode="auto">
              <a:xfrm>
                <a:off x="2626" y="2679"/>
                <a:ext cx="780" cy="143"/>
                <a:chOff x="2626" y="2679"/>
                <a:chExt cx="780" cy="143"/>
              </a:xfrm>
            </p:grpSpPr>
            <p:sp>
              <p:nvSpPr>
                <p:cNvPr id="174" name="Freeform 61"/>
                <p:cNvSpPr/>
                <p:nvPr/>
              </p:nvSpPr>
              <p:spPr bwMode="auto">
                <a:xfrm>
                  <a:off x="2627" y="2692"/>
                  <a:ext cx="779" cy="130"/>
                </a:xfrm>
                <a:custGeom>
                  <a:avLst/>
                  <a:gdLst>
                    <a:gd name="T0" fmla="*/ 4403 w 4414"/>
                    <a:gd name="T1" fmla="*/ 733 h 733"/>
                    <a:gd name="T2" fmla="*/ 4414 w 4414"/>
                    <a:gd name="T3" fmla="*/ 661 h 733"/>
                    <a:gd name="T4" fmla="*/ 0 w 4414"/>
                    <a:gd name="T5" fmla="*/ 0 h 733"/>
                    <a:gd name="T6" fmla="*/ 4403 w 4414"/>
                    <a:gd name="T7" fmla="*/ 733 h 7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14" h="733">
                      <a:moveTo>
                        <a:pt x="4403" y="733"/>
                      </a:moveTo>
                      <a:lnTo>
                        <a:pt x="4414" y="661"/>
                      </a:lnTo>
                      <a:lnTo>
                        <a:pt x="0" y="0"/>
                      </a:lnTo>
                      <a:lnTo>
                        <a:pt x="4403" y="7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" name="Freeform 62"/>
                <p:cNvSpPr/>
                <p:nvPr/>
              </p:nvSpPr>
              <p:spPr bwMode="auto">
                <a:xfrm>
                  <a:off x="2626" y="2679"/>
                  <a:ext cx="780" cy="131"/>
                </a:xfrm>
                <a:custGeom>
                  <a:avLst/>
                  <a:gdLst>
                    <a:gd name="T0" fmla="*/ 4418 w 4418"/>
                    <a:gd name="T1" fmla="*/ 737 h 737"/>
                    <a:gd name="T2" fmla="*/ 4 w 4418"/>
                    <a:gd name="T3" fmla="*/ 76 h 737"/>
                    <a:gd name="T4" fmla="*/ 0 w 4418"/>
                    <a:gd name="T5" fmla="*/ 0 h 737"/>
                    <a:gd name="T6" fmla="*/ 4418 w 4418"/>
                    <a:gd name="T7" fmla="*/ 737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18" h="737">
                      <a:moveTo>
                        <a:pt x="4418" y="737"/>
                      </a:moveTo>
                      <a:lnTo>
                        <a:pt x="4" y="76"/>
                      </a:lnTo>
                      <a:lnTo>
                        <a:pt x="0" y="0"/>
                      </a:lnTo>
                      <a:lnTo>
                        <a:pt x="4418" y="7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" name="Freeform 63"/>
                <p:cNvSpPr/>
                <p:nvPr/>
              </p:nvSpPr>
              <p:spPr bwMode="auto">
                <a:xfrm>
                  <a:off x="2626" y="2679"/>
                  <a:ext cx="780" cy="143"/>
                </a:xfrm>
                <a:custGeom>
                  <a:avLst/>
                  <a:gdLst>
                    <a:gd name="T0" fmla="*/ 4407 w 4418"/>
                    <a:gd name="T1" fmla="*/ 809 h 809"/>
                    <a:gd name="T2" fmla="*/ 4418 w 4418"/>
                    <a:gd name="T3" fmla="*/ 737 h 809"/>
                    <a:gd name="T4" fmla="*/ 0 w 4418"/>
                    <a:gd name="T5" fmla="*/ 0 h 809"/>
                    <a:gd name="T6" fmla="*/ 4 w 4418"/>
                    <a:gd name="T7" fmla="*/ 76 h 809"/>
                    <a:gd name="T8" fmla="*/ 4407 w 4418"/>
                    <a:gd name="T9" fmla="*/ 809 h 8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18" h="809">
                      <a:moveTo>
                        <a:pt x="4407" y="809"/>
                      </a:moveTo>
                      <a:lnTo>
                        <a:pt x="4418" y="737"/>
                      </a:lnTo>
                      <a:lnTo>
                        <a:pt x="0" y="0"/>
                      </a:lnTo>
                      <a:lnTo>
                        <a:pt x="4" y="76"/>
                      </a:lnTo>
                      <a:lnTo>
                        <a:pt x="4407" y="809"/>
                      </a:lnTo>
                    </a:path>
                  </a:pathLst>
                </a:custGeom>
                <a:noFill/>
                <a:ln w="50800">
                  <a:solidFill>
                    <a:srgbClr val="FF3399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0" name="Group 64"/>
              <p:cNvGrpSpPr/>
              <p:nvPr/>
            </p:nvGrpSpPr>
            <p:grpSpPr bwMode="auto">
              <a:xfrm>
                <a:off x="2105" y="2679"/>
                <a:ext cx="522" cy="143"/>
                <a:chOff x="2105" y="2679"/>
                <a:chExt cx="522" cy="143"/>
              </a:xfrm>
            </p:grpSpPr>
            <p:sp>
              <p:nvSpPr>
                <p:cNvPr id="171" name="Freeform 65"/>
                <p:cNvSpPr/>
                <p:nvPr/>
              </p:nvSpPr>
              <p:spPr bwMode="auto">
                <a:xfrm>
                  <a:off x="2108" y="2679"/>
                  <a:ext cx="519" cy="143"/>
                </a:xfrm>
                <a:custGeom>
                  <a:avLst/>
                  <a:gdLst>
                    <a:gd name="T0" fmla="*/ 2934 w 2934"/>
                    <a:gd name="T1" fmla="*/ 76 h 809"/>
                    <a:gd name="T2" fmla="*/ 2930 w 2934"/>
                    <a:gd name="T3" fmla="*/ 0 h 809"/>
                    <a:gd name="T4" fmla="*/ 0 w 2934"/>
                    <a:gd name="T5" fmla="*/ 809 h 809"/>
                    <a:gd name="T6" fmla="*/ 2934 w 2934"/>
                    <a:gd name="T7" fmla="*/ 76 h 8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34" h="809">
                      <a:moveTo>
                        <a:pt x="2934" y="76"/>
                      </a:moveTo>
                      <a:lnTo>
                        <a:pt x="2930" y="0"/>
                      </a:lnTo>
                      <a:lnTo>
                        <a:pt x="0" y="809"/>
                      </a:lnTo>
                      <a:lnTo>
                        <a:pt x="2934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" name="Freeform 66"/>
                <p:cNvSpPr/>
                <p:nvPr/>
              </p:nvSpPr>
              <p:spPr bwMode="auto">
                <a:xfrm>
                  <a:off x="2105" y="2679"/>
                  <a:ext cx="521" cy="143"/>
                </a:xfrm>
                <a:custGeom>
                  <a:avLst/>
                  <a:gdLst>
                    <a:gd name="T0" fmla="*/ 2948 w 2948"/>
                    <a:gd name="T1" fmla="*/ 0 h 809"/>
                    <a:gd name="T2" fmla="*/ 18 w 2948"/>
                    <a:gd name="T3" fmla="*/ 809 h 809"/>
                    <a:gd name="T4" fmla="*/ 0 w 2948"/>
                    <a:gd name="T5" fmla="*/ 738 h 809"/>
                    <a:gd name="T6" fmla="*/ 2948 w 2948"/>
                    <a:gd name="T7" fmla="*/ 0 h 8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48" h="809">
                      <a:moveTo>
                        <a:pt x="2948" y="0"/>
                      </a:moveTo>
                      <a:lnTo>
                        <a:pt x="18" y="809"/>
                      </a:lnTo>
                      <a:lnTo>
                        <a:pt x="0" y="738"/>
                      </a:lnTo>
                      <a:lnTo>
                        <a:pt x="29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" name="Freeform 67"/>
                <p:cNvSpPr/>
                <p:nvPr/>
              </p:nvSpPr>
              <p:spPr bwMode="auto">
                <a:xfrm>
                  <a:off x="2105" y="2679"/>
                  <a:ext cx="522" cy="143"/>
                </a:xfrm>
                <a:custGeom>
                  <a:avLst/>
                  <a:gdLst>
                    <a:gd name="T0" fmla="*/ 2952 w 2952"/>
                    <a:gd name="T1" fmla="*/ 76 h 809"/>
                    <a:gd name="T2" fmla="*/ 2948 w 2952"/>
                    <a:gd name="T3" fmla="*/ 0 h 809"/>
                    <a:gd name="T4" fmla="*/ 0 w 2952"/>
                    <a:gd name="T5" fmla="*/ 738 h 809"/>
                    <a:gd name="T6" fmla="*/ 18 w 2952"/>
                    <a:gd name="T7" fmla="*/ 809 h 809"/>
                    <a:gd name="T8" fmla="*/ 2952 w 2952"/>
                    <a:gd name="T9" fmla="*/ 76 h 8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52" h="809">
                      <a:moveTo>
                        <a:pt x="2952" y="76"/>
                      </a:moveTo>
                      <a:lnTo>
                        <a:pt x="2948" y="0"/>
                      </a:lnTo>
                      <a:lnTo>
                        <a:pt x="0" y="738"/>
                      </a:lnTo>
                      <a:lnTo>
                        <a:pt x="18" y="809"/>
                      </a:lnTo>
                      <a:lnTo>
                        <a:pt x="2952" y="76"/>
                      </a:lnTo>
                    </a:path>
                  </a:pathLst>
                </a:custGeom>
                <a:noFill/>
                <a:ln w="50800">
                  <a:solidFill>
                    <a:srgbClr val="FF3399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36" name="Group 68"/>
            <p:cNvGrpSpPr/>
            <p:nvPr/>
          </p:nvGrpSpPr>
          <p:grpSpPr bwMode="auto">
            <a:xfrm>
              <a:off x="4618038" y="2738438"/>
              <a:ext cx="828675" cy="228600"/>
              <a:chOff x="2885" y="1769"/>
              <a:chExt cx="522" cy="144"/>
            </a:xfrm>
          </p:grpSpPr>
          <p:sp>
            <p:nvSpPr>
              <p:cNvPr id="162" name="Freeform 69"/>
              <p:cNvSpPr/>
              <p:nvPr/>
            </p:nvSpPr>
            <p:spPr bwMode="auto">
              <a:xfrm>
                <a:off x="2885" y="1769"/>
                <a:ext cx="519" cy="144"/>
              </a:xfrm>
              <a:custGeom>
                <a:avLst/>
                <a:gdLst>
                  <a:gd name="T0" fmla="*/ 13 w 2937"/>
                  <a:gd name="T1" fmla="*/ 732 h 812"/>
                  <a:gd name="T2" fmla="*/ 0 w 2937"/>
                  <a:gd name="T3" fmla="*/ 812 h 812"/>
                  <a:gd name="T4" fmla="*/ 2937 w 2937"/>
                  <a:gd name="T5" fmla="*/ 0 h 812"/>
                  <a:gd name="T6" fmla="*/ 13 w 2937"/>
                  <a:gd name="T7" fmla="*/ 732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37" h="812">
                    <a:moveTo>
                      <a:pt x="13" y="732"/>
                    </a:moveTo>
                    <a:lnTo>
                      <a:pt x="0" y="812"/>
                    </a:lnTo>
                    <a:lnTo>
                      <a:pt x="2937" y="0"/>
                    </a:lnTo>
                    <a:lnTo>
                      <a:pt x="13" y="732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3399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" name="Freeform 70"/>
              <p:cNvSpPr/>
              <p:nvPr/>
            </p:nvSpPr>
            <p:spPr bwMode="auto">
              <a:xfrm>
                <a:off x="2885" y="1769"/>
                <a:ext cx="522" cy="144"/>
              </a:xfrm>
              <a:custGeom>
                <a:avLst/>
                <a:gdLst>
                  <a:gd name="T0" fmla="*/ 0 w 2955"/>
                  <a:gd name="T1" fmla="*/ 812 h 812"/>
                  <a:gd name="T2" fmla="*/ 2937 w 2955"/>
                  <a:gd name="T3" fmla="*/ 0 h 812"/>
                  <a:gd name="T4" fmla="*/ 2955 w 2955"/>
                  <a:gd name="T5" fmla="*/ 72 h 812"/>
                  <a:gd name="T6" fmla="*/ 0 w 2955"/>
                  <a:gd name="T7" fmla="*/ 812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5" h="812">
                    <a:moveTo>
                      <a:pt x="0" y="812"/>
                    </a:moveTo>
                    <a:lnTo>
                      <a:pt x="2937" y="0"/>
                    </a:lnTo>
                    <a:lnTo>
                      <a:pt x="2955" y="72"/>
                    </a:lnTo>
                    <a:lnTo>
                      <a:pt x="0" y="812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3399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Freeform 71"/>
              <p:cNvSpPr/>
              <p:nvPr/>
            </p:nvSpPr>
            <p:spPr bwMode="auto">
              <a:xfrm>
                <a:off x="2885" y="1769"/>
                <a:ext cx="522" cy="144"/>
              </a:xfrm>
              <a:custGeom>
                <a:avLst/>
                <a:gdLst>
                  <a:gd name="T0" fmla="*/ 13 w 2955"/>
                  <a:gd name="T1" fmla="*/ 732 h 812"/>
                  <a:gd name="T2" fmla="*/ 0 w 2955"/>
                  <a:gd name="T3" fmla="*/ 812 h 812"/>
                  <a:gd name="T4" fmla="*/ 2955 w 2955"/>
                  <a:gd name="T5" fmla="*/ 72 h 812"/>
                  <a:gd name="T6" fmla="*/ 2937 w 2955"/>
                  <a:gd name="T7" fmla="*/ 0 h 812"/>
                  <a:gd name="T8" fmla="*/ 13 w 2955"/>
                  <a:gd name="T9" fmla="*/ 732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5" h="812">
                    <a:moveTo>
                      <a:pt x="13" y="732"/>
                    </a:moveTo>
                    <a:lnTo>
                      <a:pt x="0" y="812"/>
                    </a:lnTo>
                    <a:lnTo>
                      <a:pt x="2955" y="72"/>
                    </a:lnTo>
                    <a:lnTo>
                      <a:pt x="2937" y="0"/>
                    </a:lnTo>
                    <a:lnTo>
                      <a:pt x="13" y="732"/>
                    </a:lnTo>
                  </a:path>
                </a:pathLst>
              </a:custGeom>
              <a:noFill/>
              <a:ln w="50800">
                <a:solidFill>
                  <a:srgbClr val="FF3399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" name="Freeform 72"/>
              <p:cNvSpPr/>
              <p:nvPr/>
            </p:nvSpPr>
            <p:spPr bwMode="auto">
              <a:xfrm>
                <a:off x="2886" y="1776"/>
                <a:ext cx="520" cy="130"/>
              </a:xfrm>
              <a:custGeom>
                <a:avLst/>
                <a:gdLst>
                  <a:gd name="T0" fmla="*/ 0 w 2941"/>
                  <a:gd name="T1" fmla="*/ 736 h 736"/>
                  <a:gd name="T2" fmla="*/ 2940 w 2941"/>
                  <a:gd name="T3" fmla="*/ 0 h 736"/>
                  <a:gd name="T4" fmla="*/ 2941 w 2941"/>
                  <a:gd name="T5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41" h="736">
                    <a:moveTo>
                      <a:pt x="0" y="736"/>
                    </a:moveTo>
                    <a:lnTo>
                      <a:pt x="2940" y="0"/>
                    </a:lnTo>
                    <a:lnTo>
                      <a:pt x="2941" y="0"/>
                    </a:lnTo>
                  </a:path>
                </a:pathLst>
              </a:custGeom>
              <a:noFill/>
              <a:ln w="50800">
                <a:solidFill>
                  <a:srgbClr val="FF3399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7" name="Group 73"/>
            <p:cNvGrpSpPr/>
            <p:nvPr/>
          </p:nvGrpSpPr>
          <p:grpSpPr bwMode="auto">
            <a:xfrm>
              <a:off x="1525588" y="2292350"/>
              <a:ext cx="1419225" cy="2928938"/>
              <a:chOff x="937" y="1488"/>
              <a:chExt cx="894" cy="1845"/>
            </a:xfrm>
          </p:grpSpPr>
          <p:sp>
            <p:nvSpPr>
              <p:cNvPr id="160" name="Freeform 74"/>
              <p:cNvSpPr/>
              <p:nvPr/>
            </p:nvSpPr>
            <p:spPr bwMode="auto">
              <a:xfrm>
                <a:off x="1831" y="2173"/>
                <a:ext cx="0" cy="1160"/>
              </a:xfrm>
              <a:custGeom>
                <a:avLst/>
                <a:gdLst>
                  <a:gd name="T0" fmla="*/ 0 w 1"/>
                  <a:gd name="T1" fmla="*/ 0 h 6569"/>
                  <a:gd name="T2" fmla="*/ 0 w 1"/>
                  <a:gd name="T3" fmla="*/ 6569 h 6569"/>
                  <a:gd name="T4" fmla="*/ 1 w 1"/>
                  <a:gd name="T5" fmla="*/ 6569 h 6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6569">
                    <a:moveTo>
                      <a:pt x="0" y="0"/>
                    </a:moveTo>
                    <a:lnTo>
                      <a:pt x="0" y="6569"/>
                    </a:lnTo>
                    <a:lnTo>
                      <a:pt x="1" y="6569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" name="Freeform 75"/>
              <p:cNvSpPr/>
              <p:nvPr/>
            </p:nvSpPr>
            <p:spPr bwMode="auto">
              <a:xfrm>
                <a:off x="937" y="1488"/>
                <a:ext cx="47" cy="1458"/>
              </a:xfrm>
              <a:custGeom>
                <a:avLst/>
                <a:gdLst>
                  <a:gd name="T0" fmla="*/ 0 w 1"/>
                  <a:gd name="T1" fmla="*/ 6624 h 6624"/>
                  <a:gd name="T2" fmla="*/ 0 w 1"/>
                  <a:gd name="T3" fmla="*/ 0 h 6624"/>
                  <a:gd name="T4" fmla="*/ 1 w 1"/>
                  <a:gd name="T5" fmla="*/ 0 h 6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6624">
                    <a:moveTo>
                      <a:pt x="0" y="662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8" name="Group 76"/>
            <p:cNvGrpSpPr/>
            <p:nvPr/>
          </p:nvGrpSpPr>
          <p:grpSpPr bwMode="auto">
            <a:xfrm>
              <a:off x="6113463" y="3046413"/>
              <a:ext cx="1233487" cy="1870075"/>
              <a:chOff x="3827" y="1963"/>
              <a:chExt cx="777" cy="1178"/>
            </a:xfrm>
          </p:grpSpPr>
          <p:sp>
            <p:nvSpPr>
              <p:cNvPr id="157" name="Freeform 77"/>
              <p:cNvSpPr/>
              <p:nvPr/>
            </p:nvSpPr>
            <p:spPr bwMode="auto">
              <a:xfrm>
                <a:off x="4222" y="2028"/>
                <a:ext cx="1" cy="955"/>
              </a:xfrm>
              <a:custGeom>
                <a:avLst/>
                <a:gdLst>
                  <a:gd name="T0" fmla="*/ 0 w 1"/>
                  <a:gd name="T1" fmla="*/ 5406 h 5406"/>
                  <a:gd name="T2" fmla="*/ 0 w 1"/>
                  <a:gd name="T3" fmla="*/ 0 h 5406"/>
                  <a:gd name="T4" fmla="*/ 1 w 1"/>
                  <a:gd name="T5" fmla="*/ 0 h 5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406">
                    <a:moveTo>
                      <a:pt x="0" y="5406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" name="Freeform 78"/>
              <p:cNvSpPr/>
              <p:nvPr/>
            </p:nvSpPr>
            <p:spPr bwMode="auto">
              <a:xfrm>
                <a:off x="3827" y="2027"/>
                <a:ext cx="1" cy="1114"/>
              </a:xfrm>
              <a:custGeom>
                <a:avLst/>
                <a:gdLst>
                  <a:gd name="T0" fmla="*/ 0 w 1"/>
                  <a:gd name="T1" fmla="*/ 6305 h 6305"/>
                  <a:gd name="T2" fmla="*/ 0 w 1"/>
                  <a:gd name="T3" fmla="*/ 0 h 6305"/>
                  <a:gd name="T4" fmla="*/ 1 w 1"/>
                  <a:gd name="T5" fmla="*/ 0 h 6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6305">
                    <a:moveTo>
                      <a:pt x="0" y="630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" name="Freeform 79"/>
              <p:cNvSpPr/>
              <p:nvPr/>
            </p:nvSpPr>
            <p:spPr bwMode="auto">
              <a:xfrm>
                <a:off x="4603" y="1963"/>
                <a:ext cx="1" cy="859"/>
              </a:xfrm>
              <a:custGeom>
                <a:avLst/>
                <a:gdLst>
                  <a:gd name="T0" fmla="*/ 0 w 1"/>
                  <a:gd name="T1" fmla="*/ 4864 h 4864"/>
                  <a:gd name="T2" fmla="*/ 0 w 1"/>
                  <a:gd name="T3" fmla="*/ 0 h 4864"/>
                  <a:gd name="T4" fmla="*/ 1 w 1"/>
                  <a:gd name="T5" fmla="*/ 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864">
                    <a:moveTo>
                      <a:pt x="0" y="486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9" name="Group 80"/>
            <p:cNvGrpSpPr/>
            <p:nvPr/>
          </p:nvGrpSpPr>
          <p:grpSpPr bwMode="auto">
            <a:xfrm>
              <a:off x="6096000" y="4311650"/>
              <a:ext cx="1273175" cy="687388"/>
              <a:chOff x="3821" y="3551"/>
              <a:chExt cx="802" cy="433"/>
            </a:xfrm>
          </p:grpSpPr>
          <p:sp>
            <p:nvSpPr>
              <p:cNvPr id="155" name="Freeform 81"/>
              <p:cNvSpPr/>
              <p:nvPr/>
            </p:nvSpPr>
            <p:spPr bwMode="auto">
              <a:xfrm>
                <a:off x="3821" y="3557"/>
                <a:ext cx="802" cy="415"/>
              </a:xfrm>
              <a:custGeom>
                <a:avLst/>
                <a:gdLst>
                  <a:gd name="T0" fmla="*/ 19 w 4537"/>
                  <a:gd name="T1" fmla="*/ 2045 h 2353"/>
                  <a:gd name="T2" fmla="*/ 116 w 4537"/>
                  <a:gd name="T3" fmla="*/ 2179 h 2353"/>
                  <a:gd name="T4" fmla="*/ 293 w 4537"/>
                  <a:gd name="T5" fmla="*/ 2277 h 2353"/>
                  <a:gd name="T6" fmla="*/ 541 w 4537"/>
                  <a:gd name="T7" fmla="*/ 2336 h 2353"/>
                  <a:gd name="T8" fmla="*/ 851 w 4537"/>
                  <a:gd name="T9" fmla="*/ 2353 h 2353"/>
                  <a:gd name="T10" fmla="*/ 1212 w 4537"/>
                  <a:gd name="T11" fmla="*/ 2326 h 2353"/>
                  <a:gd name="T12" fmla="*/ 1613 w 4537"/>
                  <a:gd name="T13" fmla="*/ 2259 h 2353"/>
                  <a:gd name="T14" fmla="*/ 2035 w 4537"/>
                  <a:gd name="T15" fmla="*/ 2152 h 2353"/>
                  <a:gd name="T16" fmla="*/ 2467 w 4537"/>
                  <a:gd name="T17" fmla="*/ 2009 h 2353"/>
                  <a:gd name="T18" fmla="*/ 2891 w 4537"/>
                  <a:gd name="T19" fmla="*/ 1837 h 2353"/>
                  <a:gd name="T20" fmla="*/ 3294 w 4537"/>
                  <a:gd name="T21" fmla="*/ 1641 h 2353"/>
                  <a:gd name="T22" fmla="*/ 3659 w 4537"/>
                  <a:gd name="T23" fmla="*/ 1428 h 2353"/>
                  <a:gd name="T24" fmla="*/ 3972 w 4537"/>
                  <a:gd name="T25" fmla="*/ 1205 h 2353"/>
                  <a:gd name="T26" fmla="*/ 4226 w 4537"/>
                  <a:gd name="T27" fmla="*/ 982 h 2353"/>
                  <a:gd name="T28" fmla="*/ 4408 w 4537"/>
                  <a:gd name="T29" fmla="*/ 765 h 2353"/>
                  <a:gd name="T30" fmla="*/ 4512 w 4537"/>
                  <a:gd name="T31" fmla="*/ 563 h 2353"/>
                  <a:gd name="T32" fmla="*/ 4537 w 4537"/>
                  <a:gd name="T33" fmla="*/ 383 h 2353"/>
                  <a:gd name="T34" fmla="*/ 4478 w 4537"/>
                  <a:gd name="T35" fmla="*/ 232 h 2353"/>
                  <a:gd name="T36" fmla="*/ 4340 w 4537"/>
                  <a:gd name="T37" fmla="*/ 116 h 2353"/>
                  <a:gd name="T38" fmla="*/ 4127 w 4537"/>
                  <a:gd name="T39" fmla="*/ 37 h 2353"/>
                  <a:gd name="T40" fmla="*/ 3846 w 4537"/>
                  <a:gd name="T41" fmla="*/ 0 h 2353"/>
                  <a:gd name="T42" fmla="*/ 3510 w 4537"/>
                  <a:gd name="T43" fmla="*/ 3 h 2353"/>
                  <a:gd name="T44" fmla="*/ 3127 w 4537"/>
                  <a:gd name="T45" fmla="*/ 51 h 2353"/>
                  <a:gd name="T46" fmla="*/ 2714 w 4537"/>
                  <a:gd name="T47" fmla="*/ 139 h 2353"/>
                  <a:gd name="T48" fmla="*/ 2284 w 4537"/>
                  <a:gd name="T49" fmla="*/ 264 h 2353"/>
                  <a:gd name="T50" fmla="*/ 1854 w 4537"/>
                  <a:gd name="T51" fmla="*/ 422 h 2353"/>
                  <a:gd name="T52" fmla="*/ 1439 w 4537"/>
                  <a:gd name="T53" fmla="*/ 607 h 2353"/>
                  <a:gd name="T54" fmla="*/ 1054 w 4537"/>
                  <a:gd name="T55" fmla="*/ 813 h 2353"/>
                  <a:gd name="T56" fmla="*/ 713 w 4537"/>
                  <a:gd name="T57" fmla="*/ 1032 h 2353"/>
                  <a:gd name="T58" fmla="*/ 427 w 4537"/>
                  <a:gd name="T59" fmla="*/ 1256 h 2353"/>
                  <a:gd name="T60" fmla="*/ 210 w 4537"/>
                  <a:gd name="T61" fmla="*/ 1478 h 2353"/>
                  <a:gd name="T62" fmla="*/ 65 w 4537"/>
                  <a:gd name="T63" fmla="*/ 1687 h 2353"/>
                  <a:gd name="T64" fmla="*/ 0 w 4537"/>
                  <a:gd name="T65" fmla="*/ 1879 h 2353"/>
                  <a:gd name="T66" fmla="*/ 19 w 4537"/>
                  <a:gd name="T67" fmla="*/ 2045 h 2353"/>
                  <a:gd name="T68" fmla="*/ 20 w 4537"/>
                  <a:gd name="T69" fmla="*/ 2045 h 2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37" h="2353">
                    <a:moveTo>
                      <a:pt x="19" y="2045"/>
                    </a:moveTo>
                    <a:lnTo>
                      <a:pt x="116" y="2179"/>
                    </a:lnTo>
                    <a:lnTo>
                      <a:pt x="293" y="2277"/>
                    </a:lnTo>
                    <a:lnTo>
                      <a:pt x="541" y="2336"/>
                    </a:lnTo>
                    <a:lnTo>
                      <a:pt x="851" y="2353"/>
                    </a:lnTo>
                    <a:lnTo>
                      <a:pt x="1212" y="2326"/>
                    </a:lnTo>
                    <a:lnTo>
                      <a:pt x="1613" y="2259"/>
                    </a:lnTo>
                    <a:lnTo>
                      <a:pt x="2035" y="2152"/>
                    </a:lnTo>
                    <a:lnTo>
                      <a:pt x="2467" y="2009"/>
                    </a:lnTo>
                    <a:lnTo>
                      <a:pt x="2891" y="1837"/>
                    </a:lnTo>
                    <a:lnTo>
                      <a:pt x="3294" y="1641"/>
                    </a:lnTo>
                    <a:lnTo>
                      <a:pt x="3659" y="1428"/>
                    </a:lnTo>
                    <a:lnTo>
                      <a:pt x="3972" y="1205"/>
                    </a:lnTo>
                    <a:lnTo>
                      <a:pt x="4226" y="982"/>
                    </a:lnTo>
                    <a:lnTo>
                      <a:pt x="4408" y="765"/>
                    </a:lnTo>
                    <a:lnTo>
                      <a:pt x="4512" y="563"/>
                    </a:lnTo>
                    <a:lnTo>
                      <a:pt x="4537" y="383"/>
                    </a:lnTo>
                    <a:lnTo>
                      <a:pt x="4478" y="232"/>
                    </a:lnTo>
                    <a:lnTo>
                      <a:pt x="4340" y="116"/>
                    </a:lnTo>
                    <a:lnTo>
                      <a:pt x="4127" y="37"/>
                    </a:lnTo>
                    <a:lnTo>
                      <a:pt x="3846" y="0"/>
                    </a:lnTo>
                    <a:lnTo>
                      <a:pt x="3510" y="3"/>
                    </a:lnTo>
                    <a:lnTo>
                      <a:pt x="3127" y="51"/>
                    </a:lnTo>
                    <a:lnTo>
                      <a:pt x="2714" y="139"/>
                    </a:lnTo>
                    <a:lnTo>
                      <a:pt x="2284" y="264"/>
                    </a:lnTo>
                    <a:lnTo>
                      <a:pt x="1854" y="422"/>
                    </a:lnTo>
                    <a:lnTo>
                      <a:pt x="1439" y="607"/>
                    </a:lnTo>
                    <a:lnTo>
                      <a:pt x="1054" y="813"/>
                    </a:lnTo>
                    <a:lnTo>
                      <a:pt x="713" y="1032"/>
                    </a:lnTo>
                    <a:lnTo>
                      <a:pt x="427" y="1256"/>
                    </a:lnTo>
                    <a:lnTo>
                      <a:pt x="210" y="1478"/>
                    </a:lnTo>
                    <a:lnTo>
                      <a:pt x="65" y="1687"/>
                    </a:lnTo>
                    <a:lnTo>
                      <a:pt x="0" y="1879"/>
                    </a:lnTo>
                    <a:lnTo>
                      <a:pt x="19" y="2045"/>
                    </a:lnTo>
                    <a:lnTo>
                      <a:pt x="20" y="2045"/>
                    </a:lnTo>
                  </a:path>
                </a:pathLst>
              </a:custGeom>
              <a:noFill/>
              <a:ln w="50800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" name="Freeform 82"/>
              <p:cNvSpPr/>
              <p:nvPr/>
            </p:nvSpPr>
            <p:spPr bwMode="auto">
              <a:xfrm>
                <a:off x="3823" y="3551"/>
                <a:ext cx="799" cy="433"/>
              </a:xfrm>
              <a:custGeom>
                <a:avLst/>
                <a:gdLst>
                  <a:gd name="T0" fmla="*/ 24 w 4522"/>
                  <a:gd name="T1" fmla="*/ 2116 h 2446"/>
                  <a:gd name="T2" fmla="*/ 128 w 4522"/>
                  <a:gd name="T3" fmla="*/ 2258 h 2446"/>
                  <a:gd name="T4" fmla="*/ 308 w 4522"/>
                  <a:gd name="T5" fmla="*/ 2363 h 2446"/>
                  <a:gd name="T6" fmla="*/ 559 w 4522"/>
                  <a:gd name="T7" fmla="*/ 2426 h 2446"/>
                  <a:gd name="T8" fmla="*/ 872 w 4522"/>
                  <a:gd name="T9" fmla="*/ 2446 h 2446"/>
                  <a:gd name="T10" fmla="*/ 1236 w 4522"/>
                  <a:gd name="T11" fmla="*/ 2420 h 2446"/>
                  <a:gd name="T12" fmla="*/ 1635 w 4522"/>
                  <a:gd name="T13" fmla="*/ 2353 h 2446"/>
                  <a:gd name="T14" fmla="*/ 2059 w 4522"/>
                  <a:gd name="T15" fmla="*/ 2244 h 2446"/>
                  <a:gd name="T16" fmla="*/ 2488 w 4522"/>
                  <a:gd name="T17" fmla="*/ 2097 h 2446"/>
                  <a:gd name="T18" fmla="*/ 2911 w 4522"/>
                  <a:gd name="T19" fmla="*/ 1919 h 2446"/>
                  <a:gd name="T20" fmla="*/ 3309 w 4522"/>
                  <a:gd name="T21" fmla="*/ 1716 h 2446"/>
                  <a:gd name="T22" fmla="*/ 3670 w 4522"/>
                  <a:gd name="T23" fmla="*/ 1496 h 2446"/>
                  <a:gd name="T24" fmla="*/ 3980 w 4522"/>
                  <a:gd name="T25" fmla="*/ 1264 h 2446"/>
                  <a:gd name="T26" fmla="*/ 4227 w 4522"/>
                  <a:gd name="T27" fmla="*/ 1033 h 2446"/>
                  <a:gd name="T28" fmla="*/ 4405 w 4522"/>
                  <a:gd name="T29" fmla="*/ 806 h 2446"/>
                  <a:gd name="T30" fmla="*/ 4504 w 4522"/>
                  <a:gd name="T31" fmla="*/ 596 h 2446"/>
                  <a:gd name="T32" fmla="*/ 4522 w 4522"/>
                  <a:gd name="T33" fmla="*/ 408 h 2446"/>
                  <a:gd name="T34" fmla="*/ 4459 w 4522"/>
                  <a:gd name="T35" fmla="*/ 249 h 2446"/>
                  <a:gd name="T36" fmla="*/ 4315 w 4522"/>
                  <a:gd name="T37" fmla="*/ 125 h 2446"/>
                  <a:gd name="T38" fmla="*/ 4099 w 4522"/>
                  <a:gd name="T39" fmla="*/ 41 h 2446"/>
                  <a:gd name="T40" fmla="*/ 3815 w 4522"/>
                  <a:gd name="T41" fmla="*/ 0 h 2446"/>
                  <a:gd name="T42" fmla="*/ 3475 w 4522"/>
                  <a:gd name="T43" fmla="*/ 3 h 2446"/>
                  <a:gd name="T44" fmla="*/ 3092 w 4522"/>
                  <a:gd name="T45" fmla="*/ 49 h 2446"/>
                  <a:gd name="T46" fmla="*/ 2678 w 4522"/>
                  <a:gd name="T47" fmla="*/ 139 h 2446"/>
                  <a:gd name="T48" fmla="*/ 2250 w 4522"/>
                  <a:gd name="T49" fmla="*/ 266 h 2446"/>
                  <a:gd name="T50" fmla="*/ 1822 w 4522"/>
                  <a:gd name="T51" fmla="*/ 429 h 2446"/>
                  <a:gd name="T52" fmla="*/ 1410 w 4522"/>
                  <a:gd name="T53" fmla="*/ 620 h 2446"/>
                  <a:gd name="T54" fmla="*/ 1029 w 4522"/>
                  <a:gd name="T55" fmla="*/ 833 h 2446"/>
                  <a:gd name="T56" fmla="*/ 692 w 4522"/>
                  <a:gd name="T57" fmla="*/ 1061 h 2446"/>
                  <a:gd name="T58" fmla="*/ 412 w 4522"/>
                  <a:gd name="T59" fmla="*/ 1294 h 2446"/>
                  <a:gd name="T60" fmla="*/ 199 w 4522"/>
                  <a:gd name="T61" fmla="*/ 1523 h 2446"/>
                  <a:gd name="T62" fmla="*/ 60 w 4522"/>
                  <a:gd name="T63" fmla="*/ 1742 h 2446"/>
                  <a:gd name="T64" fmla="*/ 0 w 4522"/>
                  <a:gd name="T65" fmla="*/ 1943 h 2446"/>
                  <a:gd name="T66" fmla="*/ 24 w 4522"/>
                  <a:gd name="T67" fmla="*/ 2116 h 2446"/>
                  <a:gd name="T68" fmla="*/ 25 w 4522"/>
                  <a:gd name="T69" fmla="*/ 2116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22" h="2446">
                    <a:moveTo>
                      <a:pt x="24" y="2116"/>
                    </a:moveTo>
                    <a:lnTo>
                      <a:pt x="128" y="2258"/>
                    </a:lnTo>
                    <a:lnTo>
                      <a:pt x="308" y="2363"/>
                    </a:lnTo>
                    <a:lnTo>
                      <a:pt x="559" y="2426"/>
                    </a:lnTo>
                    <a:lnTo>
                      <a:pt x="872" y="2446"/>
                    </a:lnTo>
                    <a:lnTo>
                      <a:pt x="1236" y="2420"/>
                    </a:lnTo>
                    <a:lnTo>
                      <a:pt x="1635" y="2353"/>
                    </a:lnTo>
                    <a:lnTo>
                      <a:pt x="2059" y="2244"/>
                    </a:lnTo>
                    <a:lnTo>
                      <a:pt x="2488" y="2097"/>
                    </a:lnTo>
                    <a:lnTo>
                      <a:pt x="2911" y="1919"/>
                    </a:lnTo>
                    <a:lnTo>
                      <a:pt x="3309" y="1716"/>
                    </a:lnTo>
                    <a:lnTo>
                      <a:pt x="3670" y="1496"/>
                    </a:lnTo>
                    <a:lnTo>
                      <a:pt x="3980" y="1264"/>
                    </a:lnTo>
                    <a:lnTo>
                      <a:pt x="4227" y="1033"/>
                    </a:lnTo>
                    <a:lnTo>
                      <a:pt x="4405" y="806"/>
                    </a:lnTo>
                    <a:lnTo>
                      <a:pt x="4504" y="596"/>
                    </a:lnTo>
                    <a:lnTo>
                      <a:pt x="4522" y="408"/>
                    </a:lnTo>
                    <a:lnTo>
                      <a:pt x="4459" y="249"/>
                    </a:lnTo>
                    <a:lnTo>
                      <a:pt x="4315" y="125"/>
                    </a:lnTo>
                    <a:lnTo>
                      <a:pt x="4099" y="41"/>
                    </a:lnTo>
                    <a:lnTo>
                      <a:pt x="3815" y="0"/>
                    </a:lnTo>
                    <a:lnTo>
                      <a:pt x="3475" y="3"/>
                    </a:lnTo>
                    <a:lnTo>
                      <a:pt x="3092" y="49"/>
                    </a:lnTo>
                    <a:lnTo>
                      <a:pt x="2678" y="139"/>
                    </a:lnTo>
                    <a:lnTo>
                      <a:pt x="2250" y="266"/>
                    </a:lnTo>
                    <a:lnTo>
                      <a:pt x="1822" y="429"/>
                    </a:lnTo>
                    <a:lnTo>
                      <a:pt x="1410" y="620"/>
                    </a:lnTo>
                    <a:lnTo>
                      <a:pt x="1029" y="833"/>
                    </a:lnTo>
                    <a:lnTo>
                      <a:pt x="692" y="1061"/>
                    </a:lnTo>
                    <a:lnTo>
                      <a:pt x="412" y="1294"/>
                    </a:lnTo>
                    <a:lnTo>
                      <a:pt x="199" y="1523"/>
                    </a:lnTo>
                    <a:lnTo>
                      <a:pt x="60" y="1742"/>
                    </a:lnTo>
                    <a:lnTo>
                      <a:pt x="0" y="1943"/>
                    </a:lnTo>
                    <a:lnTo>
                      <a:pt x="24" y="2116"/>
                    </a:lnTo>
                    <a:lnTo>
                      <a:pt x="25" y="2116"/>
                    </a:lnTo>
                  </a:path>
                </a:pathLst>
              </a:custGeom>
              <a:noFill/>
              <a:ln w="50800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0" name="Group 83"/>
            <p:cNvGrpSpPr/>
            <p:nvPr/>
          </p:nvGrpSpPr>
          <p:grpSpPr bwMode="auto">
            <a:xfrm>
              <a:off x="1485900" y="2216150"/>
              <a:ext cx="1487488" cy="1162050"/>
              <a:chOff x="935" y="1770"/>
              <a:chExt cx="914" cy="402"/>
            </a:xfrm>
          </p:grpSpPr>
          <p:sp>
            <p:nvSpPr>
              <p:cNvPr id="152" name="Freeform 84"/>
              <p:cNvSpPr/>
              <p:nvPr/>
            </p:nvSpPr>
            <p:spPr bwMode="auto">
              <a:xfrm>
                <a:off x="935" y="1770"/>
                <a:ext cx="914" cy="390"/>
              </a:xfrm>
              <a:custGeom>
                <a:avLst/>
                <a:gdLst>
                  <a:gd name="T0" fmla="*/ 30 w 5175"/>
                  <a:gd name="T1" fmla="*/ 0 h 2208"/>
                  <a:gd name="T2" fmla="*/ 0 w 5175"/>
                  <a:gd name="T3" fmla="*/ 68 h 2208"/>
                  <a:gd name="T4" fmla="*/ 5175 w 5175"/>
                  <a:gd name="T5" fmla="*/ 2208 h 2208"/>
                  <a:gd name="T6" fmla="*/ 30 w 5175"/>
                  <a:gd name="T7" fmla="*/ 0 h 2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75" h="2208">
                    <a:moveTo>
                      <a:pt x="30" y="0"/>
                    </a:moveTo>
                    <a:lnTo>
                      <a:pt x="0" y="68"/>
                    </a:lnTo>
                    <a:lnTo>
                      <a:pt x="5175" y="220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" name="Freeform 85"/>
              <p:cNvSpPr/>
              <p:nvPr/>
            </p:nvSpPr>
            <p:spPr bwMode="auto">
              <a:xfrm>
                <a:off x="935" y="1782"/>
                <a:ext cx="914" cy="390"/>
              </a:xfrm>
              <a:custGeom>
                <a:avLst/>
                <a:gdLst>
                  <a:gd name="T0" fmla="*/ 0 w 5175"/>
                  <a:gd name="T1" fmla="*/ 0 h 2207"/>
                  <a:gd name="T2" fmla="*/ 5175 w 5175"/>
                  <a:gd name="T3" fmla="*/ 2140 h 2207"/>
                  <a:gd name="T4" fmla="*/ 5147 w 5175"/>
                  <a:gd name="T5" fmla="*/ 2207 h 2207"/>
                  <a:gd name="T6" fmla="*/ 0 w 5175"/>
                  <a:gd name="T7" fmla="*/ 0 h 2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75" h="2207">
                    <a:moveTo>
                      <a:pt x="0" y="0"/>
                    </a:moveTo>
                    <a:lnTo>
                      <a:pt x="5175" y="2140"/>
                    </a:lnTo>
                    <a:lnTo>
                      <a:pt x="5147" y="2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" name="Freeform 86"/>
              <p:cNvSpPr/>
              <p:nvPr/>
            </p:nvSpPr>
            <p:spPr bwMode="auto">
              <a:xfrm>
                <a:off x="935" y="1770"/>
                <a:ext cx="914" cy="402"/>
              </a:xfrm>
              <a:custGeom>
                <a:avLst/>
                <a:gdLst>
                  <a:gd name="T0" fmla="*/ 30 w 5175"/>
                  <a:gd name="T1" fmla="*/ 0 h 2275"/>
                  <a:gd name="T2" fmla="*/ 0 w 5175"/>
                  <a:gd name="T3" fmla="*/ 68 h 2275"/>
                  <a:gd name="T4" fmla="*/ 5147 w 5175"/>
                  <a:gd name="T5" fmla="*/ 2275 h 2275"/>
                  <a:gd name="T6" fmla="*/ 5175 w 5175"/>
                  <a:gd name="T7" fmla="*/ 2208 h 2275"/>
                  <a:gd name="T8" fmla="*/ 30 w 5175"/>
                  <a:gd name="T9" fmla="*/ 0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75" h="2275">
                    <a:moveTo>
                      <a:pt x="30" y="0"/>
                    </a:moveTo>
                    <a:lnTo>
                      <a:pt x="0" y="68"/>
                    </a:lnTo>
                    <a:lnTo>
                      <a:pt x="5147" y="2275"/>
                    </a:lnTo>
                    <a:lnTo>
                      <a:pt x="5175" y="2208"/>
                    </a:lnTo>
                    <a:lnTo>
                      <a:pt x="30" y="0"/>
                    </a:lnTo>
                  </a:path>
                </a:pathLst>
              </a:custGeom>
              <a:noFill/>
              <a:ln w="5080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1" name="Group 87"/>
            <p:cNvGrpSpPr/>
            <p:nvPr/>
          </p:nvGrpSpPr>
          <p:grpSpPr bwMode="auto">
            <a:xfrm>
              <a:off x="1522413" y="4583113"/>
              <a:ext cx="1450975" cy="638175"/>
              <a:chOff x="935" y="2931"/>
              <a:chExt cx="914" cy="402"/>
            </a:xfrm>
          </p:grpSpPr>
          <p:sp>
            <p:nvSpPr>
              <p:cNvPr id="149" name="Freeform 88"/>
              <p:cNvSpPr/>
              <p:nvPr/>
            </p:nvSpPr>
            <p:spPr bwMode="auto">
              <a:xfrm>
                <a:off x="935" y="2931"/>
                <a:ext cx="914" cy="390"/>
              </a:xfrm>
              <a:custGeom>
                <a:avLst/>
                <a:gdLst>
                  <a:gd name="T0" fmla="*/ 30 w 5175"/>
                  <a:gd name="T1" fmla="*/ 0 h 2207"/>
                  <a:gd name="T2" fmla="*/ 0 w 5175"/>
                  <a:gd name="T3" fmla="*/ 68 h 2207"/>
                  <a:gd name="T4" fmla="*/ 5175 w 5175"/>
                  <a:gd name="T5" fmla="*/ 2207 h 2207"/>
                  <a:gd name="T6" fmla="*/ 30 w 5175"/>
                  <a:gd name="T7" fmla="*/ 0 h 2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75" h="2207">
                    <a:moveTo>
                      <a:pt x="30" y="0"/>
                    </a:moveTo>
                    <a:lnTo>
                      <a:pt x="0" y="68"/>
                    </a:lnTo>
                    <a:lnTo>
                      <a:pt x="5175" y="220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" name="Freeform 89"/>
              <p:cNvSpPr/>
              <p:nvPr/>
            </p:nvSpPr>
            <p:spPr bwMode="auto">
              <a:xfrm>
                <a:off x="935" y="2943"/>
                <a:ext cx="914" cy="390"/>
              </a:xfrm>
              <a:custGeom>
                <a:avLst/>
                <a:gdLst>
                  <a:gd name="T0" fmla="*/ 0 w 5175"/>
                  <a:gd name="T1" fmla="*/ 0 h 2207"/>
                  <a:gd name="T2" fmla="*/ 5175 w 5175"/>
                  <a:gd name="T3" fmla="*/ 2139 h 2207"/>
                  <a:gd name="T4" fmla="*/ 5147 w 5175"/>
                  <a:gd name="T5" fmla="*/ 2207 h 2207"/>
                  <a:gd name="T6" fmla="*/ 0 w 5175"/>
                  <a:gd name="T7" fmla="*/ 0 h 2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75" h="2207">
                    <a:moveTo>
                      <a:pt x="0" y="0"/>
                    </a:moveTo>
                    <a:lnTo>
                      <a:pt x="5175" y="2139"/>
                    </a:lnTo>
                    <a:lnTo>
                      <a:pt x="5147" y="2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" name="Freeform 90"/>
              <p:cNvSpPr/>
              <p:nvPr/>
            </p:nvSpPr>
            <p:spPr bwMode="auto">
              <a:xfrm>
                <a:off x="935" y="2931"/>
                <a:ext cx="914" cy="402"/>
              </a:xfrm>
              <a:custGeom>
                <a:avLst/>
                <a:gdLst>
                  <a:gd name="T0" fmla="*/ 30 w 5175"/>
                  <a:gd name="T1" fmla="*/ 0 h 2275"/>
                  <a:gd name="T2" fmla="*/ 0 w 5175"/>
                  <a:gd name="T3" fmla="*/ 68 h 2275"/>
                  <a:gd name="T4" fmla="*/ 5147 w 5175"/>
                  <a:gd name="T5" fmla="*/ 2275 h 2275"/>
                  <a:gd name="T6" fmla="*/ 5175 w 5175"/>
                  <a:gd name="T7" fmla="*/ 2207 h 2275"/>
                  <a:gd name="T8" fmla="*/ 30 w 5175"/>
                  <a:gd name="T9" fmla="*/ 0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75" h="2275">
                    <a:moveTo>
                      <a:pt x="30" y="0"/>
                    </a:moveTo>
                    <a:lnTo>
                      <a:pt x="0" y="68"/>
                    </a:lnTo>
                    <a:lnTo>
                      <a:pt x="5147" y="2275"/>
                    </a:lnTo>
                    <a:lnTo>
                      <a:pt x="5175" y="2207"/>
                    </a:lnTo>
                    <a:lnTo>
                      <a:pt x="30" y="0"/>
                    </a:lnTo>
                  </a:path>
                </a:pathLst>
              </a:custGeom>
              <a:noFill/>
              <a:ln w="5080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2" name="Freeform 91"/>
            <p:cNvSpPr/>
            <p:nvPr/>
          </p:nvSpPr>
          <p:spPr bwMode="auto">
            <a:xfrm>
              <a:off x="3314700" y="2516188"/>
              <a:ext cx="2109788" cy="1100137"/>
            </a:xfrm>
            <a:custGeom>
              <a:avLst/>
              <a:gdLst>
                <a:gd name="T0" fmla="*/ 0 w 1329"/>
                <a:gd name="T1" fmla="*/ 414 h 693"/>
                <a:gd name="T2" fmla="*/ 420 w 1329"/>
                <a:gd name="T3" fmla="*/ 0 h 693"/>
                <a:gd name="T4" fmla="*/ 822 w 1329"/>
                <a:gd name="T5" fmla="*/ 252 h 693"/>
                <a:gd name="T6" fmla="*/ 1323 w 1329"/>
                <a:gd name="T7" fmla="*/ 153 h 693"/>
                <a:gd name="T8" fmla="*/ 1329 w 1329"/>
                <a:gd name="T9" fmla="*/ 159 h 693"/>
                <a:gd name="T10" fmla="*/ 1110 w 1329"/>
                <a:gd name="T11" fmla="*/ 321 h 693"/>
                <a:gd name="T12" fmla="*/ 555 w 1329"/>
                <a:gd name="T13" fmla="*/ 693 h 693"/>
                <a:gd name="T14" fmla="*/ 0 w 1329"/>
                <a:gd name="T15" fmla="*/ 417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9" h="693">
                  <a:moveTo>
                    <a:pt x="0" y="414"/>
                  </a:moveTo>
                  <a:lnTo>
                    <a:pt x="420" y="0"/>
                  </a:lnTo>
                  <a:lnTo>
                    <a:pt x="822" y="252"/>
                  </a:lnTo>
                  <a:lnTo>
                    <a:pt x="1323" y="153"/>
                  </a:lnTo>
                  <a:lnTo>
                    <a:pt x="1329" y="159"/>
                  </a:lnTo>
                  <a:lnTo>
                    <a:pt x="1110" y="321"/>
                  </a:lnTo>
                  <a:lnTo>
                    <a:pt x="555" y="693"/>
                  </a:lnTo>
                  <a:lnTo>
                    <a:pt x="0" y="417"/>
                  </a:lnTo>
                </a:path>
              </a:pathLst>
            </a:custGeom>
            <a:gradFill rotWithShape="0">
              <a:gsLst>
                <a:gs pos="0">
                  <a:srgbClr val="FF3399"/>
                </a:gs>
                <a:gs pos="100000">
                  <a:srgbClr val="FF3399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" name="Group 95"/>
            <p:cNvGrpSpPr/>
            <p:nvPr/>
          </p:nvGrpSpPr>
          <p:grpSpPr bwMode="auto">
            <a:xfrm>
              <a:off x="3381375" y="2543175"/>
              <a:ext cx="2063750" cy="2476500"/>
              <a:chOff x="2106" y="1646"/>
              <a:chExt cx="1300" cy="1560"/>
            </a:xfrm>
          </p:grpSpPr>
          <p:sp>
            <p:nvSpPr>
              <p:cNvPr id="144" name="Freeform 96"/>
              <p:cNvSpPr/>
              <p:nvPr/>
            </p:nvSpPr>
            <p:spPr bwMode="auto">
              <a:xfrm>
                <a:off x="2106" y="2036"/>
                <a:ext cx="1" cy="780"/>
              </a:xfrm>
              <a:custGeom>
                <a:avLst/>
                <a:gdLst>
                  <a:gd name="T0" fmla="*/ 0 w 1"/>
                  <a:gd name="T1" fmla="*/ 0 h 4416"/>
                  <a:gd name="T2" fmla="*/ 0 w 1"/>
                  <a:gd name="T3" fmla="*/ 4416 h 4416"/>
                  <a:gd name="T4" fmla="*/ 1 w 1"/>
                  <a:gd name="T5" fmla="*/ 4416 h 4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416">
                    <a:moveTo>
                      <a:pt x="0" y="0"/>
                    </a:moveTo>
                    <a:lnTo>
                      <a:pt x="0" y="4416"/>
                    </a:lnTo>
                    <a:lnTo>
                      <a:pt x="1" y="4416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" name="Freeform 97"/>
              <p:cNvSpPr/>
              <p:nvPr/>
            </p:nvSpPr>
            <p:spPr bwMode="auto">
              <a:xfrm>
                <a:off x="2497" y="1646"/>
                <a:ext cx="0" cy="1560"/>
              </a:xfrm>
              <a:custGeom>
                <a:avLst/>
                <a:gdLst>
                  <a:gd name="T0" fmla="*/ 0 w 2"/>
                  <a:gd name="T1" fmla="*/ 8832 h 8832"/>
                  <a:gd name="T2" fmla="*/ 0 w 2"/>
                  <a:gd name="T3" fmla="*/ 0 h 8832"/>
                  <a:gd name="T4" fmla="*/ 2 w 2"/>
                  <a:gd name="T5" fmla="*/ 0 h 8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8832">
                    <a:moveTo>
                      <a:pt x="0" y="8832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" name="Freeform 98"/>
              <p:cNvSpPr/>
              <p:nvPr/>
            </p:nvSpPr>
            <p:spPr bwMode="auto">
              <a:xfrm>
                <a:off x="2626" y="2296"/>
                <a:ext cx="1" cy="390"/>
              </a:xfrm>
              <a:custGeom>
                <a:avLst/>
                <a:gdLst>
                  <a:gd name="T0" fmla="*/ 0 w 1"/>
                  <a:gd name="T1" fmla="*/ 0 h 2208"/>
                  <a:gd name="T2" fmla="*/ 0 w 1"/>
                  <a:gd name="T3" fmla="*/ 2208 h 2208"/>
                  <a:gd name="T4" fmla="*/ 1 w 1"/>
                  <a:gd name="T5" fmla="*/ 2208 h 2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208">
                    <a:moveTo>
                      <a:pt x="0" y="0"/>
                    </a:moveTo>
                    <a:lnTo>
                      <a:pt x="0" y="2208"/>
                    </a:lnTo>
                    <a:lnTo>
                      <a:pt x="1" y="2208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" name="Freeform 99"/>
              <p:cNvSpPr/>
              <p:nvPr/>
            </p:nvSpPr>
            <p:spPr bwMode="auto">
              <a:xfrm>
                <a:off x="2886" y="1906"/>
                <a:ext cx="1" cy="1040"/>
              </a:xfrm>
              <a:custGeom>
                <a:avLst/>
                <a:gdLst>
                  <a:gd name="T0" fmla="*/ 0 w 1"/>
                  <a:gd name="T1" fmla="*/ 5888 h 5888"/>
                  <a:gd name="T2" fmla="*/ 0 w 1"/>
                  <a:gd name="T3" fmla="*/ 0 h 5888"/>
                  <a:gd name="T4" fmla="*/ 1 w 1"/>
                  <a:gd name="T5" fmla="*/ 0 h 5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888">
                    <a:moveTo>
                      <a:pt x="0" y="5888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" name="Freeform 100"/>
              <p:cNvSpPr/>
              <p:nvPr/>
            </p:nvSpPr>
            <p:spPr bwMode="auto">
              <a:xfrm>
                <a:off x="3406" y="1776"/>
                <a:ext cx="0" cy="1040"/>
              </a:xfrm>
              <a:custGeom>
                <a:avLst/>
                <a:gdLst>
                  <a:gd name="T0" fmla="*/ 0 w 1"/>
                  <a:gd name="T1" fmla="*/ 0 h 5888"/>
                  <a:gd name="T2" fmla="*/ 0 w 1"/>
                  <a:gd name="T3" fmla="*/ 5888 h 5888"/>
                  <a:gd name="T4" fmla="*/ 1 w 1"/>
                  <a:gd name="T5" fmla="*/ 5888 h 5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888">
                    <a:moveTo>
                      <a:pt x="0" y="0"/>
                    </a:moveTo>
                    <a:lnTo>
                      <a:pt x="0" y="5888"/>
                    </a:lnTo>
                    <a:lnTo>
                      <a:pt x="1" y="5888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104" name="矩形 39"/>
          <p:cNvSpPr>
            <a:spLocks noChangeArrowheads="1"/>
          </p:cNvSpPr>
          <p:nvPr/>
        </p:nvSpPr>
        <p:spPr bwMode="auto">
          <a:xfrm>
            <a:off x="515937" y="203200"/>
            <a:ext cx="3332480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1.1.4 </a:t>
            </a:r>
            <a:r>
              <a:rPr lang="zh-CN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投影的特性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338401" y="938473"/>
            <a:ext cx="861989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charset="0"/>
              <a:buChar char="u"/>
            </a:pPr>
            <a:r>
              <a:rPr lang="zh-CN" altLang="en-US" sz="2400" dirty="0">
                <a:solidFill>
                  <a:srgbClr val="C00000"/>
                </a:solidFill>
                <a:latin typeface="宋体" panose="02010600030101010101" pitchFamily="2" charset="-122"/>
              </a:rPr>
              <a:t>积聚性</a:t>
            </a:r>
            <a:r>
              <a:rPr lang="zh-CN" altLang="en-US" sz="2400" dirty="0" smtClean="0">
                <a:latin typeface="宋体" panose="02010600030101010101" pitchFamily="2" charset="-122"/>
              </a:rPr>
              <a:t>：当直线或平面与投影面垂直时，</a:t>
            </a:r>
            <a:r>
              <a:rPr lang="zh-CN" altLang="en-US" sz="2400" dirty="0">
                <a:latin typeface="宋体" panose="02010600030101010101" pitchFamily="2" charset="-122"/>
              </a:rPr>
              <a:t>其投影积聚为一点或一直线段。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1055220" y="1929375"/>
            <a:ext cx="7585075" cy="3049190"/>
            <a:chOff x="846138" y="1906588"/>
            <a:chExt cx="7585075" cy="4065587"/>
          </a:xfrm>
        </p:grpSpPr>
        <p:sp>
          <p:nvSpPr>
            <p:cNvPr id="107" name="Freeform 2"/>
            <p:cNvSpPr/>
            <p:nvPr/>
          </p:nvSpPr>
          <p:spPr bwMode="auto">
            <a:xfrm>
              <a:off x="846138" y="3927475"/>
              <a:ext cx="7585075" cy="2044700"/>
            </a:xfrm>
            <a:custGeom>
              <a:avLst/>
              <a:gdLst>
                <a:gd name="T0" fmla="*/ 0 w 4778"/>
                <a:gd name="T1" fmla="*/ 11 h 1288"/>
                <a:gd name="T2" fmla="*/ 1265 w 4778"/>
                <a:gd name="T3" fmla="*/ 1288 h 1288"/>
                <a:gd name="T4" fmla="*/ 4778 w 4778"/>
                <a:gd name="T5" fmla="*/ 1288 h 1288"/>
                <a:gd name="T6" fmla="*/ 3490 w 4778"/>
                <a:gd name="T7" fmla="*/ 23 h 1288"/>
                <a:gd name="T8" fmla="*/ 12 w 4778"/>
                <a:gd name="T9" fmla="*/ 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8" h="1288">
                  <a:moveTo>
                    <a:pt x="0" y="11"/>
                  </a:moveTo>
                  <a:lnTo>
                    <a:pt x="1265" y="1288"/>
                  </a:lnTo>
                  <a:lnTo>
                    <a:pt x="4778" y="1288"/>
                  </a:lnTo>
                  <a:lnTo>
                    <a:pt x="3490" y="23"/>
                  </a:lnTo>
                  <a:lnTo>
                    <a:pt x="12" y="0"/>
                  </a:lnTo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8" name="Group 4"/>
            <p:cNvGrpSpPr/>
            <p:nvPr/>
          </p:nvGrpSpPr>
          <p:grpSpPr bwMode="auto">
            <a:xfrm>
              <a:off x="4117975" y="2381250"/>
              <a:ext cx="2517775" cy="2292350"/>
              <a:chOff x="2727" y="1522"/>
              <a:chExt cx="1586" cy="1444"/>
            </a:xfrm>
          </p:grpSpPr>
          <p:sp>
            <p:nvSpPr>
              <p:cNvPr id="277" name="Freeform 5"/>
              <p:cNvSpPr/>
              <p:nvPr/>
            </p:nvSpPr>
            <p:spPr bwMode="auto">
              <a:xfrm>
                <a:off x="3444" y="1543"/>
                <a:ext cx="869" cy="1423"/>
              </a:xfrm>
              <a:custGeom>
                <a:avLst/>
                <a:gdLst>
                  <a:gd name="T0" fmla="*/ 4530 w 4742"/>
                  <a:gd name="T1" fmla="*/ 7559 h 7763"/>
                  <a:gd name="T2" fmla="*/ 4742 w 4742"/>
                  <a:gd name="T3" fmla="*/ 7763 h 7763"/>
                  <a:gd name="T4" fmla="*/ 0 w 4742"/>
                  <a:gd name="T5" fmla="*/ 0 h 7763"/>
                  <a:gd name="T6" fmla="*/ 4530 w 4742"/>
                  <a:gd name="T7" fmla="*/ 7559 h 7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42" h="7763">
                    <a:moveTo>
                      <a:pt x="4530" y="7559"/>
                    </a:moveTo>
                    <a:lnTo>
                      <a:pt x="4742" y="7763"/>
                    </a:lnTo>
                    <a:lnTo>
                      <a:pt x="0" y="0"/>
                    </a:lnTo>
                    <a:lnTo>
                      <a:pt x="4530" y="7559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99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" name="Freeform 6"/>
              <p:cNvSpPr/>
              <p:nvPr/>
            </p:nvSpPr>
            <p:spPr bwMode="auto">
              <a:xfrm>
                <a:off x="3444" y="1522"/>
                <a:ext cx="869" cy="1444"/>
              </a:xfrm>
              <a:custGeom>
                <a:avLst/>
                <a:gdLst>
                  <a:gd name="T0" fmla="*/ 4742 w 4742"/>
                  <a:gd name="T1" fmla="*/ 7878 h 7878"/>
                  <a:gd name="T2" fmla="*/ 0 w 4742"/>
                  <a:gd name="T3" fmla="*/ 115 h 7878"/>
                  <a:gd name="T4" fmla="*/ 20 w 4742"/>
                  <a:gd name="T5" fmla="*/ 0 h 7878"/>
                  <a:gd name="T6" fmla="*/ 4742 w 4742"/>
                  <a:gd name="T7" fmla="*/ 7878 h 7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42" h="7878">
                    <a:moveTo>
                      <a:pt x="4742" y="7878"/>
                    </a:moveTo>
                    <a:lnTo>
                      <a:pt x="0" y="115"/>
                    </a:lnTo>
                    <a:lnTo>
                      <a:pt x="20" y="0"/>
                    </a:lnTo>
                    <a:lnTo>
                      <a:pt x="4742" y="7878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99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" name="Freeform 7"/>
              <p:cNvSpPr/>
              <p:nvPr/>
            </p:nvSpPr>
            <p:spPr bwMode="auto">
              <a:xfrm>
                <a:off x="3444" y="1522"/>
                <a:ext cx="869" cy="1444"/>
              </a:xfrm>
              <a:custGeom>
                <a:avLst/>
                <a:gdLst>
                  <a:gd name="T0" fmla="*/ 4530 w 4742"/>
                  <a:gd name="T1" fmla="*/ 7674 h 7878"/>
                  <a:gd name="T2" fmla="*/ 4742 w 4742"/>
                  <a:gd name="T3" fmla="*/ 7878 h 7878"/>
                  <a:gd name="T4" fmla="*/ 20 w 4742"/>
                  <a:gd name="T5" fmla="*/ 0 h 7878"/>
                  <a:gd name="T6" fmla="*/ 0 w 4742"/>
                  <a:gd name="T7" fmla="*/ 115 h 7878"/>
                  <a:gd name="T8" fmla="*/ 4530 w 4742"/>
                  <a:gd name="T9" fmla="*/ 7674 h 7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42" h="7878">
                    <a:moveTo>
                      <a:pt x="4530" y="7674"/>
                    </a:moveTo>
                    <a:lnTo>
                      <a:pt x="4742" y="7878"/>
                    </a:lnTo>
                    <a:lnTo>
                      <a:pt x="20" y="0"/>
                    </a:lnTo>
                    <a:lnTo>
                      <a:pt x="0" y="115"/>
                    </a:lnTo>
                    <a:lnTo>
                      <a:pt x="4530" y="7674"/>
                    </a:lnTo>
                  </a:path>
                </a:pathLst>
              </a:custGeom>
              <a:noFill/>
              <a:ln w="5080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" name="Freeform 8"/>
              <p:cNvSpPr/>
              <p:nvPr/>
            </p:nvSpPr>
            <p:spPr bwMode="auto">
              <a:xfrm>
                <a:off x="2752" y="1522"/>
                <a:ext cx="696" cy="576"/>
              </a:xfrm>
              <a:custGeom>
                <a:avLst/>
                <a:gdLst>
                  <a:gd name="T0" fmla="*/ 3777 w 3797"/>
                  <a:gd name="T1" fmla="*/ 115 h 3138"/>
                  <a:gd name="T2" fmla="*/ 3797 w 3797"/>
                  <a:gd name="T3" fmla="*/ 0 h 3138"/>
                  <a:gd name="T4" fmla="*/ 0 w 3797"/>
                  <a:gd name="T5" fmla="*/ 3138 h 3138"/>
                  <a:gd name="T6" fmla="*/ 3777 w 3797"/>
                  <a:gd name="T7" fmla="*/ 115 h 3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97" h="3138">
                    <a:moveTo>
                      <a:pt x="3777" y="115"/>
                    </a:moveTo>
                    <a:lnTo>
                      <a:pt x="3797" y="0"/>
                    </a:lnTo>
                    <a:lnTo>
                      <a:pt x="0" y="3138"/>
                    </a:lnTo>
                    <a:lnTo>
                      <a:pt x="3777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99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" name="Freeform 9"/>
              <p:cNvSpPr/>
              <p:nvPr/>
            </p:nvSpPr>
            <p:spPr bwMode="auto">
              <a:xfrm>
                <a:off x="2727" y="1522"/>
                <a:ext cx="721" cy="578"/>
              </a:xfrm>
              <a:custGeom>
                <a:avLst/>
                <a:gdLst>
                  <a:gd name="T0" fmla="*/ 3935 w 3935"/>
                  <a:gd name="T1" fmla="*/ 0 h 3150"/>
                  <a:gd name="T2" fmla="*/ 138 w 3935"/>
                  <a:gd name="T3" fmla="*/ 3138 h 3150"/>
                  <a:gd name="T4" fmla="*/ 0 w 3935"/>
                  <a:gd name="T5" fmla="*/ 3150 h 3150"/>
                  <a:gd name="T6" fmla="*/ 3935 w 3935"/>
                  <a:gd name="T7" fmla="*/ 0 h 3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35" h="3150">
                    <a:moveTo>
                      <a:pt x="3935" y="0"/>
                    </a:moveTo>
                    <a:lnTo>
                      <a:pt x="138" y="3138"/>
                    </a:lnTo>
                    <a:lnTo>
                      <a:pt x="0" y="315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99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" name="Freeform 10"/>
              <p:cNvSpPr/>
              <p:nvPr/>
            </p:nvSpPr>
            <p:spPr bwMode="auto">
              <a:xfrm>
                <a:off x="2727" y="1522"/>
                <a:ext cx="721" cy="578"/>
              </a:xfrm>
              <a:custGeom>
                <a:avLst/>
                <a:gdLst>
                  <a:gd name="T0" fmla="*/ 3915 w 3935"/>
                  <a:gd name="T1" fmla="*/ 115 h 3150"/>
                  <a:gd name="T2" fmla="*/ 3935 w 3935"/>
                  <a:gd name="T3" fmla="*/ 0 h 3150"/>
                  <a:gd name="T4" fmla="*/ 0 w 3935"/>
                  <a:gd name="T5" fmla="*/ 3150 h 3150"/>
                  <a:gd name="T6" fmla="*/ 138 w 3935"/>
                  <a:gd name="T7" fmla="*/ 3138 h 3150"/>
                  <a:gd name="T8" fmla="*/ 3915 w 3935"/>
                  <a:gd name="T9" fmla="*/ 115 h 3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5" h="3150">
                    <a:moveTo>
                      <a:pt x="3915" y="115"/>
                    </a:moveTo>
                    <a:lnTo>
                      <a:pt x="3935" y="0"/>
                    </a:lnTo>
                    <a:lnTo>
                      <a:pt x="0" y="3150"/>
                    </a:lnTo>
                    <a:lnTo>
                      <a:pt x="138" y="3138"/>
                    </a:lnTo>
                    <a:lnTo>
                      <a:pt x="3915" y="115"/>
                    </a:lnTo>
                  </a:path>
                </a:pathLst>
              </a:custGeom>
              <a:noFill/>
              <a:ln w="5080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" name="Freeform 11"/>
              <p:cNvSpPr/>
              <p:nvPr/>
            </p:nvSpPr>
            <p:spPr bwMode="auto">
              <a:xfrm>
                <a:off x="2727" y="2098"/>
                <a:ext cx="1547" cy="831"/>
              </a:xfrm>
              <a:custGeom>
                <a:avLst/>
                <a:gdLst>
                  <a:gd name="T0" fmla="*/ 138 w 8445"/>
                  <a:gd name="T1" fmla="*/ 0 h 4536"/>
                  <a:gd name="T2" fmla="*/ 0 w 8445"/>
                  <a:gd name="T3" fmla="*/ 12 h 4536"/>
                  <a:gd name="T4" fmla="*/ 8445 w 8445"/>
                  <a:gd name="T5" fmla="*/ 4536 h 4536"/>
                  <a:gd name="T6" fmla="*/ 138 w 8445"/>
                  <a:gd name="T7" fmla="*/ 0 h 4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45" h="4536">
                    <a:moveTo>
                      <a:pt x="138" y="0"/>
                    </a:moveTo>
                    <a:lnTo>
                      <a:pt x="0" y="12"/>
                    </a:lnTo>
                    <a:lnTo>
                      <a:pt x="8445" y="4536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99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" name="Freeform 12"/>
              <p:cNvSpPr/>
              <p:nvPr/>
            </p:nvSpPr>
            <p:spPr bwMode="auto">
              <a:xfrm>
                <a:off x="2727" y="2100"/>
                <a:ext cx="1586" cy="866"/>
              </a:xfrm>
              <a:custGeom>
                <a:avLst/>
                <a:gdLst>
                  <a:gd name="T0" fmla="*/ 0 w 8657"/>
                  <a:gd name="T1" fmla="*/ 0 h 4728"/>
                  <a:gd name="T2" fmla="*/ 8445 w 8657"/>
                  <a:gd name="T3" fmla="*/ 4524 h 4728"/>
                  <a:gd name="T4" fmla="*/ 8657 w 8657"/>
                  <a:gd name="T5" fmla="*/ 4728 h 4728"/>
                  <a:gd name="T6" fmla="*/ 0 w 8657"/>
                  <a:gd name="T7" fmla="*/ 0 h 4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57" h="4728">
                    <a:moveTo>
                      <a:pt x="0" y="0"/>
                    </a:moveTo>
                    <a:lnTo>
                      <a:pt x="8445" y="4524"/>
                    </a:lnTo>
                    <a:lnTo>
                      <a:pt x="8657" y="47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99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" name="Freeform 13"/>
              <p:cNvSpPr/>
              <p:nvPr/>
            </p:nvSpPr>
            <p:spPr bwMode="auto">
              <a:xfrm>
                <a:off x="2727" y="2098"/>
                <a:ext cx="1586" cy="868"/>
              </a:xfrm>
              <a:custGeom>
                <a:avLst/>
                <a:gdLst>
                  <a:gd name="T0" fmla="*/ 138 w 8657"/>
                  <a:gd name="T1" fmla="*/ 0 h 4740"/>
                  <a:gd name="T2" fmla="*/ 0 w 8657"/>
                  <a:gd name="T3" fmla="*/ 12 h 4740"/>
                  <a:gd name="T4" fmla="*/ 8657 w 8657"/>
                  <a:gd name="T5" fmla="*/ 4740 h 4740"/>
                  <a:gd name="T6" fmla="*/ 8445 w 8657"/>
                  <a:gd name="T7" fmla="*/ 4536 h 4740"/>
                  <a:gd name="T8" fmla="*/ 138 w 8657"/>
                  <a:gd name="T9" fmla="*/ 0 h 4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57" h="4740">
                    <a:moveTo>
                      <a:pt x="138" y="0"/>
                    </a:moveTo>
                    <a:lnTo>
                      <a:pt x="0" y="12"/>
                    </a:lnTo>
                    <a:lnTo>
                      <a:pt x="8657" y="4740"/>
                    </a:lnTo>
                    <a:lnTo>
                      <a:pt x="8445" y="4536"/>
                    </a:lnTo>
                    <a:lnTo>
                      <a:pt x="138" y="0"/>
                    </a:lnTo>
                  </a:path>
                </a:pathLst>
              </a:custGeom>
              <a:noFill/>
              <a:ln w="5080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9" name="Group 14"/>
            <p:cNvGrpSpPr/>
            <p:nvPr/>
          </p:nvGrpSpPr>
          <p:grpSpPr bwMode="auto">
            <a:xfrm>
              <a:off x="2333625" y="2174875"/>
              <a:ext cx="22225" cy="1570038"/>
              <a:chOff x="1603" y="1392"/>
              <a:chExt cx="14" cy="989"/>
            </a:xfrm>
          </p:grpSpPr>
          <p:sp>
            <p:nvSpPr>
              <p:cNvPr id="274" name="Freeform 15"/>
              <p:cNvSpPr/>
              <p:nvPr/>
            </p:nvSpPr>
            <p:spPr bwMode="auto">
              <a:xfrm>
                <a:off x="1603" y="1392"/>
                <a:ext cx="14" cy="989"/>
              </a:xfrm>
              <a:custGeom>
                <a:avLst/>
                <a:gdLst>
                  <a:gd name="T0" fmla="*/ 77 w 77"/>
                  <a:gd name="T1" fmla="*/ 0 h 5402"/>
                  <a:gd name="T2" fmla="*/ 0 w 77"/>
                  <a:gd name="T3" fmla="*/ 0 h 5402"/>
                  <a:gd name="T4" fmla="*/ 77 w 77"/>
                  <a:gd name="T5" fmla="*/ 5402 h 5402"/>
                  <a:gd name="T6" fmla="*/ 77 w 77"/>
                  <a:gd name="T7" fmla="*/ 0 h 5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5402">
                    <a:moveTo>
                      <a:pt x="77" y="0"/>
                    </a:moveTo>
                    <a:lnTo>
                      <a:pt x="0" y="0"/>
                    </a:lnTo>
                    <a:lnTo>
                      <a:pt x="77" y="540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" name="Freeform 16"/>
              <p:cNvSpPr/>
              <p:nvPr/>
            </p:nvSpPr>
            <p:spPr bwMode="auto">
              <a:xfrm>
                <a:off x="1603" y="1392"/>
                <a:ext cx="14" cy="989"/>
              </a:xfrm>
              <a:custGeom>
                <a:avLst/>
                <a:gdLst>
                  <a:gd name="T0" fmla="*/ 0 w 77"/>
                  <a:gd name="T1" fmla="*/ 0 h 5402"/>
                  <a:gd name="T2" fmla="*/ 77 w 77"/>
                  <a:gd name="T3" fmla="*/ 5402 h 5402"/>
                  <a:gd name="T4" fmla="*/ 0 w 77"/>
                  <a:gd name="T5" fmla="*/ 5402 h 5402"/>
                  <a:gd name="T6" fmla="*/ 0 w 77"/>
                  <a:gd name="T7" fmla="*/ 0 h 5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5402">
                    <a:moveTo>
                      <a:pt x="0" y="0"/>
                    </a:moveTo>
                    <a:lnTo>
                      <a:pt x="77" y="5402"/>
                    </a:lnTo>
                    <a:lnTo>
                      <a:pt x="0" y="54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" name="Rectangle 17"/>
              <p:cNvSpPr>
                <a:spLocks noChangeArrowheads="1"/>
              </p:cNvSpPr>
              <p:nvPr/>
            </p:nvSpPr>
            <p:spPr bwMode="auto">
              <a:xfrm>
                <a:off x="1603" y="1392"/>
                <a:ext cx="14" cy="989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rgbClr val="FF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0" name="Group 18"/>
            <p:cNvGrpSpPr/>
            <p:nvPr/>
          </p:nvGrpSpPr>
          <p:grpSpPr bwMode="auto">
            <a:xfrm>
              <a:off x="4138613" y="2398713"/>
              <a:ext cx="2466975" cy="2919412"/>
              <a:chOff x="2740" y="1533"/>
              <a:chExt cx="1554" cy="1839"/>
            </a:xfrm>
          </p:grpSpPr>
          <p:sp>
            <p:nvSpPr>
              <p:cNvPr id="271" name="Freeform 19"/>
              <p:cNvSpPr/>
              <p:nvPr/>
            </p:nvSpPr>
            <p:spPr bwMode="auto">
              <a:xfrm>
                <a:off x="2740" y="2098"/>
                <a:ext cx="1" cy="708"/>
              </a:xfrm>
              <a:custGeom>
                <a:avLst/>
                <a:gdLst>
                  <a:gd name="T0" fmla="*/ 0 w 1"/>
                  <a:gd name="T1" fmla="*/ 0 h 3860"/>
                  <a:gd name="T2" fmla="*/ 0 w 1"/>
                  <a:gd name="T3" fmla="*/ 3860 h 3860"/>
                  <a:gd name="T4" fmla="*/ 1 w 1"/>
                  <a:gd name="T5" fmla="*/ 3860 h 3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860">
                    <a:moveTo>
                      <a:pt x="0" y="0"/>
                    </a:moveTo>
                    <a:lnTo>
                      <a:pt x="0" y="3860"/>
                    </a:lnTo>
                    <a:lnTo>
                      <a:pt x="1" y="386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" name="Freeform 20"/>
              <p:cNvSpPr/>
              <p:nvPr/>
            </p:nvSpPr>
            <p:spPr bwMode="auto">
              <a:xfrm>
                <a:off x="3446" y="1533"/>
                <a:ext cx="1" cy="1530"/>
              </a:xfrm>
              <a:custGeom>
                <a:avLst/>
                <a:gdLst>
                  <a:gd name="T0" fmla="*/ 0 w 2"/>
                  <a:gd name="T1" fmla="*/ 0 h 8350"/>
                  <a:gd name="T2" fmla="*/ 0 w 2"/>
                  <a:gd name="T3" fmla="*/ 8350 h 8350"/>
                  <a:gd name="T4" fmla="*/ 2 w 2"/>
                  <a:gd name="T5" fmla="*/ 8350 h 8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8350">
                    <a:moveTo>
                      <a:pt x="0" y="0"/>
                    </a:moveTo>
                    <a:lnTo>
                      <a:pt x="0" y="8350"/>
                    </a:lnTo>
                    <a:lnTo>
                      <a:pt x="2" y="835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" name="Freeform 21"/>
              <p:cNvSpPr/>
              <p:nvPr/>
            </p:nvSpPr>
            <p:spPr bwMode="auto">
              <a:xfrm>
                <a:off x="4293" y="2947"/>
                <a:ext cx="1" cy="425"/>
              </a:xfrm>
              <a:custGeom>
                <a:avLst/>
                <a:gdLst>
                  <a:gd name="T0" fmla="*/ 0 w 1"/>
                  <a:gd name="T1" fmla="*/ 0 h 2316"/>
                  <a:gd name="T2" fmla="*/ 0 w 1"/>
                  <a:gd name="T3" fmla="*/ 2316 h 2316"/>
                  <a:gd name="T4" fmla="*/ 1 w 1"/>
                  <a:gd name="T5" fmla="*/ 2316 h 2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316">
                    <a:moveTo>
                      <a:pt x="0" y="0"/>
                    </a:moveTo>
                    <a:lnTo>
                      <a:pt x="0" y="2316"/>
                    </a:lnTo>
                    <a:lnTo>
                      <a:pt x="1" y="2316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1" name="Freeform 22"/>
            <p:cNvSpPr/>
            <p:nvPr/>
          </p:nvSpPr>
          <p:spPr bwMode="auto">
            <a:xfrm>
              <a:off x="2363788" y="3744913"/>
              <a:ext cx="1587" cy="1123950"/>
            </a:xfrm>
            <a:custGeom>
              <a:avLst/>
              <a:gdLst>
                <a:gd name="T0" fmla="*/ 0 w 1"/>
                <a:gd name="T1" fmla="*/ 0 h 3860"/>
                <a:gd name="T2" fmla="*/ 0 w 1"/>
                <a:gd name="T3" fmla="*/ 3860 h 3860"/>
                <a:gd name="T4" fmla="*/ 1 w 1"/>
                <a:gd name="T5" fmla="*/ 3860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860">
                  <a:moveTo>
                    <a:pt x="0" y="0"/>
                  </a:moveTo>
                  <a:lnTo>
                    <a:pt x="0" y="3860"/>
                  </a:lnTo>
                  <a:lnTo>
                    <a:pt x="1" y="386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2" name="Group 23"/>
            <p:cNvGrpSpPr/>
            <p:nvPr/>
          </p:nvGrpSpPr>
          <p:grpSpPr bwMode="auto">
            <a:xfrm>
              <a:off x="2416175" y="1906588"/>
              <a:ext cx="268288" cy="268287"/>
              <a:chOff x="1704" y="1344"/>
              <a:chExt cx="113" cy="113"/>
            </a:xfrm>
          </p:grpSpPr>
          <p:sp>
            <p:nvSpPr>
              <p:cNvPr id="265" name="Freeform 24"/>
              <p:cNvSpPr/>
              <p:nvPr/>
            </p:nvSpPr>
            <p:spPr bwMode="auto">
              <a:xfrm>
                <a:off x="1720" y="1344"/>
                <a:ext cx="32" cy="113"/>
              </a:xfrm>
              <a:custGeom>
                <a:avLst/>
                <a:gdLst>
                  <a:gd name="T0" fmla="*/ 176 w 176"/>
                  <a:gd name="T1" fmla="*/ 0 h 617"/>
                  <a:gd name="T2" fmla="*/ 0 w 176"/>
                  <a:gd name="T3" fmla="*/ 617 h 617"/>
                  <a:gd name="T4" fmla="*/ 1 w 176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6" h="617">
                    <a:moveTo>
                      <a:pt x="176" y="0"/>
                    </a:moveTo>
                    <a:lnTo>
                      <a:pt x="0" y="617"/>
                    </a:lnTo>
                    <a:lnTo>
                      <a:pt x="1" y="617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" name="Freeform 25"/>
              <p:cNvSpPr/>
              <p:nvPr/>
            </p:nvSpPr>
            <p:spPr bwMode="auto">
              <a:xfrm>
                <a:off x="1726" y="1344"/>
                <a:ext cx="32" cy="113"/>
              </a:xfrm>
              <a:custGeom>
                <a:avLst/>
                <a:gdLst>
                  <a:gd name="T0" fmla="*/ 176 w 176"/>
                  <a:gd name="T1" fmla="*/ 0 h 617"/>
                  <a:gd name="T2" fmla="*/ 0 w 176"/>
                  <a:gd name="T3" fmla="*/ 617 h 617"/>
                  <a:gd name="T4" fmla="*/ 1 w 176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6" h="617">
                    <a:moveTo>
                      <a:pt x="176" y="0"/>
                    </a:moveTo>
                    <a:lnTo>
                      <a:pt x="0" y="617"/>
                    </a:lnTo>
                    <a:lnTo>
                      <a:pt x="1" y="617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" name="Freeform 26"/>
              <p:cNvSpPr/>
              <p:nvPr/>
            </p:nvSpPr>
            <p:spPr bwMode="auto">
              <a:xfrm>
                <a:off x="1768" y="1376"/>
                <a:ext cx="11" cy="43"/>
              </a:xfrm>
              <a:custGeom>
                <a:avLst/>
                <a:gdLst>
                  <a:gd name="T0" fmla="*/ 57 w 57"/>
                  <a:gd name="T1" fmla="*/ 0 h 235"/>
                  <a:gd name="T2" fmla="*/ 0 w 57"/>
                  <a:gd name="T3" fmla="*/ 235 h 235"/>
                  <a:gd name="T4" fmla="*/ 1 w 57"/>
                  <a:gd name="T5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235">
                    <a:moveTo>
                      <a:pt x="57" y="0"/>
                    </a:moveTo>
                    <a:lnTo>
                      <a:pt x="0" y="235"/>
                    </a:lnTo>
                    <a:lnTo>
                      <a:pt x="1" y="23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" name="Freeform 27"/>
              <p:cNvSpPr/>
              <p:nvPr/>
            </p:nvSpPr>
            <p:spPr bwMode="auto">
              <a:xfrm>
                <a:off x="1736" y="1344"/>
                <a:ext cx="81" cy="32"/>
              </a:xfrm>
              <a:custGeom>
                <a:avLst/>
                <a:gdLst>
                  <a:gd name="T0" fmla="*/ 0 w 440"/>
                  <a:gd name="T1" fmla="*/ 0 h 176"/>
                  <a:gd name="T2" fmla="*/ 440 w 440"/>
                  <a:gd name="T3" fmla="*/ 0 h 176"/>
                  <a:gd name="T4" fmla="*/ 411 w 440"/>
                  <a:gd name="T5" fmla="*/ 176 h 176"/>
                  <a:gd name="T6" fmla="*/ 411 w 440"/>
                  <a:gd name="T7" fmla="*/ 0 h 176"/>
                  <a:gd name="T8" fmla="*/ 412 w 44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" h="176">
                    <a:moveTo>
                      <a:pt x="0" y="0"/>
                    </a:moveTo>
                    <a:lnTo>
                      <a:pt x="440" y="0"/>
                    </a:lnTo>
                    <a:lnTo>
                      <a:pt x="411" y="176"/>
                    </a:lnTo>
                    <a:lnTo>
                      <a:pt x="411" y="0"/>
                    </a:lnTo>
                    <a:lnTo>
                      <a:pt x="412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Freeform 28"/>
              <p:cNvSpPr/>
              <p:nvPr/>
            </p:nvSpPr>
            <p:spPr bwMode="auto">
              <a:xfrm>
                <a:off x="1742" y="1398"/>
                <a:ext cx="32" cy="0"/>
              </a:xfrm>
              <a:custGeom>
                <a:avLst/>
                <a:gdLst>
                  <a:gd name="T0" fmla="*/ 0 w 176"/>
                  <a:gd name="T1" fmla="*/ 175 w 176"/>
                  <a:gd name="T2" fmla="*/ 176 w 17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6">
                    <a:moveTo>
                      <a:pt x="0" y="0"/>
                    </a:moveTo>
                    <a:lnTo>
                      <a:pt x="175" y="0"/>
                    </a:lnTo>
                    <a:lnTo>
                      <a:pt x="176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" name="Freeform 29"/>
              <p:cNvSpPr/>
              <p:nvPr/>
            </p:nvSpPr>
            <p:spPr bwMode="auto">
              <a:xfrm>
                <a:off x="1704" y="1430"/>
                <a:ext cx="91" cy="27"/>
              </a:xfrm>
              <a:custGeom>
                <a:avLst/>
                <a:gdLst>
                  <a:gd name="T0" fmla="*/ 0 w 498"/>
                  <a:gd name="T1" fmla="*/ 147 h 147"/>
                  <a:gd name="T2" fmla="*/ 440 w 498"/>
                  <a:gd name="T3" fmla="*/ 147 h 147"/>
                  <a:gd name="T4" fmla="*/ 498 w 498"/>
                  <a:gd name="T5" fmla="*/ 0 h 147"/>
                  <a:gd name="T6" fmla="*/ 410 w 498"/>
                  <a:gd name="T7" fmla="*/ 147 h 147"/>
                  <a:gd name="T8" fmla="*/ 411 w 498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8" h="147">
                    <a:moveTo>
                      <a:pt x="0" y="147"/>
                    </a:moveTo>
                    <a:lnTo>
                      <a:pt x="440" y="147"/>
                    </a:lnTo>
                    <a:lnTo>
                      <a:pt x="498" y="0"/>
                    </a:lnTo>
                    <a:lnTo>
                      <a:pt x="410" y="147"/>
                    </a:lnTo>
                    <a:lnTo>
                      <a:pt x="411" y="147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3" name="Group 30"/>
            <p:cNvGrpSpPr/>
            <p:nvPr/>
          </p:nvGrpSpPr>
          <p:grpSpPr bwMode="auto">
            <a:xfrm>
              <a:off x="2417763" y="3622675"/>
              <a:ext cx="266700" cy="269875"/>
              <a:chOff x="1689" y="2312"/>
              <a:chExt cx="113" cy="114"/>
            </a:xfrm>
          </p:grpSpPr>
          <p:sp>
            <p:nvSpPr>
              <p:cNvPr id="259" name="Freeform 31"/>
              <p:cNvSpPr/>
              <p:nvPr/>
            </p:nvSpPr>
            <p:spPr bwMode="auto">
              <a:xfrm>
                <a:off x="1705" y="2312"/>
                <a:ext cx="32" cy="113"/>
              </a:xfrm>
              <a:custGeom>
                <a:avLst/>
                <a:gdLst>
                  <a:gd name="T0" fmla="*/ 176 w 176"/>
                  <a:gd name="T1" fmla="*/ 0 h 617"/>
                  <a:gd name="T2" fmla="*/ 0 w 176"/>
                  <a:gd name="T3" fmla="*/ 617 h 617"/>
                  <a:gd name="T4" fmla="*/ 1 w 176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6" h="617">
                    <a:moveTo>
                      <a:pt x="176" y="0"/>
                    </a:moveTo>
                    <a:lnTo>
                      <a:pt x="0" y="617"/>
                    </a:lnTo>
                    <a:lnTo>
                      <a:pt x="1" y="617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" name="Freeform 32"/>
              <p:cNvSpPr/>
              <p:nvPr/>
            </p:nvSpPr>
            <p:spPr bwMode="auto">
              <a:xfrm>
                <a:off x="1710" y="2312"/>
                <a:ext cx="33" cy="113"/>
              </a:xfrm>
              <a:custGeom>
                <a:avLst/>
                <a:gdLst>
                  <a:gd name="T0" fmla="*/ 177 w 177"/>
                  <a:gd name="T1" fmla="*/ 0 h 617"/>
                  <a:gd name="T2" fmla="*/ 0 w 177"/>
                  <a:gd name="T3" fmla="*/ 617 h 617"/>
                  <a:gd name="T4" fmla="*/ 2 w 177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" h="617">
                    <a:moveTo>
                      <a:pt x="177" y="0"/>
                    </a:moveTo>
                    <a:lnTo>
                      <a:pt x="0" y="617"/>
                    </a:lnTo>
                    <a:lnTo>
                      <a:pt x="2" y="617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" name="Freeform 33"/>
              <p:cNvSpPr/>
              <p:nvPr/>
            </p:nvSpPr>
            <p:spPr bwMode="auto">
              <a:xfrm>
                <a:off x="1754" y="2345"/>
                <a:ext cx="11" cy="42"/>
              </a:xfrm>
              <a:custGeom>
                <a:avLst/>
                <a:gdLst>
                  <a:gd name="T0" fmla="*/ 58 w 58"/>
                  <a:gd name="T1" fmla="*/ 0 h 235"/>
                  <a:gd name="T2" fmla="*/ 0 w 58"/>
                  <a:gd name="T3" fmla="*/ 235 h 235"/>
                  <a:gd name="T4" fmla="*/ 1 w 58"/>
                  <a:gd name="T5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235">
                    <a:moveTo>
                      <a:pt x="58" y="0"/>
                    </a:moveTo>
                    <a:lnTo>
                      <a:pt x="0" y="235"/>
                    </a:lnTo>
                    <a:lnTo>
                      <a:pt x="1" y="23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" name="Freeform 34"/>
              <p:cNvSpPr/>
              <p:nvPr/>
            </p:nvSpPr>
            <p:spPr bwMode="auto">
              <a:xfrm>
                <a:off x="1721" y="2312"/>
                <a:ext cx="81" cy="33"/>
              </a:xfrm>
              <a:custGeom>
                <a:avLst/>
                <a:gdLst>
                  <a:gd name="T0" fmla="*/ 0 w 441"/>
                  <a:gd name="T1" fmla="*/ 0 h 176"/>
                  <a:gd name="T2" fmla="*/ 441 w 441"/>
                  <a:gd name="T3" fmla="*/ 0 h 176"/>
                  <a:gd name="T4" fmla="*/ 412 w 441"/>
                  <a:gd name="T5" fmla="*/ 176 h 176"/>
                  <a:gd name="T6" fmla="*/ 412 w 441"/>
                  <a:gd name="T7" fmla="*/ 0 h 176"/>
                  <a:gd name="T8" fmla="*/ 413 w 441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1" h="176">
                    <a:moveTo>
                      <a:pt x="0" y="0"/>
                    </a:moveTo>
                    <a:lnTo>
                      <a:pt x="441" y="0"/>
                    </a:lnTo>
                    <a:lnTo>
                      <a:pt x="412" y="176"/>
                    </a:lnTo>
                    <a:lnTo>
                      <a:pt x="412" y="0"/>
                    </a:lnTo>
                    <a:lnTo>
                      <a:pt x="413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" name="Freeform 35"/>
              <p:cNvSpPr/>
              <p:nvPr/>
            </p:nvSpPr>
            <p:spPr bwMode="auto">
              <a:xfrm>
                <a:off x="1726" y="2366"/>
                <a:ext cx="33" cy="1"/>
              </a:xfrm>
              <a:custGeom>
                <a:avLst/>
                <a:gdLst>
                  <a:gd name="T0" fmla="*/ 0 w 177"/>
                  <a:gd name="T1" fmla="*/ 176 w 177"/>
                  <a:gd name="T2" fmla="*/ 177 w 17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7">
                    <a:moveTo>
                      <a:pt x="0" y="0"/>
                    </a:moveTo>
                    <a:lnTo>
                      <a:pt x="176" y="0"/>
                    </a:lnTo>
                    <a:lnTo>
                      <a:pt x="177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" name="Freeform 36"/>
              <p:cNvSpPr/>
              <p:nvPr/>
            </p:nvSpPr>
            <p:spPr bwMode="auto">
              <a:xfrm>
                <a:off x="1689" y="2425"/>
                <a:ext cx="37" cy="1"/>
              </a:xfrm>
              <a:custGeom>
                <a:avLst/>
                <a:gdLst>
                  <a:gd name="T0" fmla="*/ 0 w 207"/>
                  <a:gd name="T1" fmla="*/ 206 w 207"/>
                  <a:gd name="T2" fmla="*/ 207 w 20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7">
                    <a:moveTo>
                      <a:pt x="0" y="0"/>
                    </a:moveTo>
                    <a:lnTo>
                      <a:pt x="206" y="0"/>
                    </a:lnTo>
                    <a:lnTo>
                      <a:pt x="207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4" name="Group 37"/>
            <p:cNvGrpSpPr/>
            <p:nvPr/>
          </p:nvGrpSpPr>
          <p:grpSpPr bwMode="auto">
            <a:xfrm>
              <a:off x="3749675" y="3048000"/>
              <a:ext cx="230188" cy="269875"/>
              <a:chOff x="2553" y="1999"/>
              <a:chExt cx="97" cy="114"/>
            </a:xfrm>
          </p:grpSpPr>
          <p:sp>
            <p:nvSpPr>
              <p:cNvPr id="253" name="Freeform 38"/>
              <p:cNvSpPr/>
              <p:nvPr/>
            </p:nvSpPr>
            <p:spPr bwMode="auto">
              <a:xfrm>
                <a:off x="2564" y="1999"/>
                <a:ext cx="70" cy="113"/>
              </a:xfrm>
              <a:custGeom>
                <a:avLst/>
                <a:gdLst>
                  <a:gd name="T0" fmla="*/ 382 w 382"/>
                  <a:gd name="T1" fmla="*/ 0 h 617"/>
                  <a:gd name="T2" fmla="*/ 0 w 382"/>
                  <a:gd name="T3" fmla="*/ 617 h 617"/>
                  <a:gd name="T4" fmla="*/ 1 w 382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2" h="617">
                    <a:moveTo>
                      <a:pt x="382" y="0"/>
                    </a:moveTo>
                    <a:lnTo>
                      <a:pt x="0" y="617"/>
                    </a:lnTo>
                    <a:lnTo>
                      <a:pt x="1" y="617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" name="Freeform 39"/>
              <p:cNvSpPr/>
              <p:nvPr/>
            </p:nvSpPr>
            <p:spPr bwMode="auto">
              <a:xfrm>
                <a:off x="2634" y="1999"/>
                <a:ext cx="5" cy="113"/>
              </a:xfrm>
              <a:custGeom>
                <a:avLst/>
                <a:gdLst>
                  <a:gd name="T0" fmla="*/ 0 w 30"/>
                  <a:gd name="T1" fmla="*/ 0 h 617"/>
                  <a:gd name="T2" fmla="*/ 29 w 30"/>
                  <a:gd name="T3" fmla="*/ 617 h 617"/>
                  <a:gd name="T4" fmla="*/ 30 w 30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617">
                    <a:moveTo>
                      <a:pt x="0" y="0"/>
                    </a:moveTo>
                    <a:lnTo>
                      <a:pt x="29" y="617"/>
                    </a:lnTo>
                    <a:lnTo>
                      <a:pt x="30" y="617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" name="Freeform 40"/>
              <p:cNvSpPr/>
              <p:nvPr/>
            </p:nvSpPr>
            <p:spPr bwMode="auto">
              <a:xfrm>
                <a:off x="2628" y="2010"/>
                <a:ext cx="6" cy="102"/>
              </a:xfrm>
              <a:custGeom>
                <a:avLst/>
                <a:gdLst>
                  <a:gd name="T0" fmla="*/ 0 w 31"/>
                  <a:gd name="T1" fmla="*/ 0 h 558"/>
                  <a:gd name="T2" fmla="*/ 30 w 31"/>
                  <a:gd name="T3" fmla="*/ 558 h 558"/>
                  <a:gd name="T4" fmla="*/ 31 w 31"/>
                  <a:gd name="T5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558">
                    <a:moveTo>
                      <a:pt x="0" y="0"/>
                    </a:moveTo>
                    <a:lnTo>
                      <a:pt x="30" y="558"/>
                    </a:lnTo>
                    <a:lnTo>
                      <a:pt x="31" y="558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" name="Freeform 41"/>
              <p:cNvSpPr/>
              <p:nvPr/>
            </p:nvSpPr>
            <p:spPr bwMode="auto">
              <a:xfrm>
                <a:off x="2585" y="2080"/>
                <a:ext cx="49" cy="1"/>
              </a:xfrm>
              <a:custGeom>
                <a:avLst/>
                <a:gdLst>
                  <a:gd name="T0" fmla="*/ 0 w 266"/>
                  <a:gd name="T1" fmla="*/ 265 w 266"/>
                  <a:gd name="T2" fmla="*/ 266 w 26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66">
                    <a:moveTo>
                      <a:pt x="0" y="0"/>
                    </a:moveTo>
                    <a:lnTo>
                      <a:pt x="265" y="0"/>
                    </a:lnTo>
                    <a:lnTo>
                      <a:pt x="266" y="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" name="Freeform 42"/>
              <p:cNvSpPr/>
              <p:nvPr/>
            </p:nvSpPr>
            <p:spPr bwMode="auto">
              <a:xfrm>
                <a:off x="2553" y="2112"/>
                <a:ext cx="33" cy="1"/>
              </a:xfrm>
              <a:custGeom>
                <a:avLst/>
                <a:gdLst>
                  <a:gd name="T0" fmla="*/ 0 w 177"/>
                  <a:gd name="T1" fmla="*/ 176 w 177"/>
                  <a:gd name="T2" fmla="*/ 177 w 17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7">
                    <a:moveTo>
                      <a:pt x="0" y="0"/>
                    </a:moveTo>
                    <a:lnTo>
                      <a:pt x="176" y="0"/>
                    </a:lnTo>
                    <a:lnTo>
                      <a:pt x="177" y="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" name="Freeform 43"/>
              <p:cNvSpPr/>
              <p:nvPr/>
            </p:nvSpPr>
            <p:spPr bwMode="auto">
              <a:xfrm>
                <a:off x="2617" y="2112"/>
                <a:ext cx="33" cy="1"/>
              </a:xfrm>
              <a:custGeom>
                <a:avLst/>
                <a:gdLst>
                  <a:gd name="T0" fmla="*/ 0 w 177"/>
                  <a:gd name="T1" fmla="*/ 176 w 177"/>
                  <a:gd name="T2" fmla="*/ 177 w 17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7">
                    <a:moveTo>
                      <a:pt x="0" y="0"/>
                    </a:moveTo>
                    <a:lnTo>
                      <a:pt x="176" y="0"/>
                    </a:lnTo>
                    <a:lnTo>
                      <a:pt x="177" y="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5" name="Group 44"/>
            <p:cNvGrpSpPr/>
            <p:nvPr/>
          </p:nvGrpSpPr>
          <p:grpSpPr bwMode="auto">
            <a:xfrm>
              <a:off x="5351463" y="2057400"/>
              <a:ext cx="266700" cy="269875"/>
              <a:chOff x="3418" y="1388"/>
              <a:chExt cx="113" cy="114"/>
            </a:xfrm>
          </p:grpSpPr>
          <p:sp>
            <p:nvSpPr>
              <p:cNvPr id="247" name="Freeform 45"/>
              <p:cNvSpPr/>
              <p:nvPr/>
            </p:nvSpPr>
            <p:spPr bwMode="auto">
              <a:xfrm>
                <a:off x="3434" y="1388"/>
                <a:ext cx="32" cy="114"/>
              </a:xfrm>
              <a:custGeom>
                <a:avLst/>
                <a:gdLst>
                  <a:gd name="T0" fmla="*/ 175 w 175"/>
                  <a:gd name="T1" fmla="*/ 0 h 617"/>
                  <a:gd name="T2" fmla="*/ 0 w 175"/>
                  <a:gd name="T3" fmla="*/ 617 h 617"/>
                  <a:gd name="T4" fmla="*/ 1 w 175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5" h="617">
                    <a:moveTo>
                      <a:pt x="175" y="0"/>
                    </a:moveTo>
                    <a:lnTo>
                      <a:pt x="0" y="617"/>
                    </a:lnTo>
                    <a:lnTo>
                      <a:pt x="1" y="617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Freeform 46"/>
              <p:cNvSpPr/>
              <p:nvPr/>
            </p:nvSpPr>
            <p:spPr bwMode="auto">
              <a:xfrm>
                <a:off x="3439" y="1388"/>
                <a:ext cx="32" cy="114"/>
              </a:xfrm>
              <a:custGeom>
                <a:avLst/>
                <a:gdLst>
                  <a:gd name="T0" fmla="*/ 175 w 175"/>
                  <a:gd name="T1" fmla="*/ 0 h 617"/>
                  <a:gd name="T2" fmla="*/ 0 w 175"/>
                  <a:gd name="T3" fmla="*/ 617 h 617"/>
                  <a:gd name="T4" fmla="*/ 1 w 175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5" h="617">
                    <a:moveTo>
                      <a:pt x="175" y="0"/>
                    </a:moveTo>
                    <a:lnTo>
                      <a:pt x="0" y="617"/>
                    </a:lnTo>
                    <a:lnTo>
                      <a:pt x="1" y="617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Freeform 47"/>
              <p:cNvSpPr/>
              <p:nvPr/>
            </p:nvSpPr>
            <p:spPr bwMode="auto">
              <a:xfrm>
                <a:off x="3450" y="1388"/>
                <a:ext cx="81" cy="54"/>
              </a:xfrm>
              <a:custGeom>
                <a:avLst/>
                <a:gdLst>
                  <a:gd name="T0" fmla="*/ 0 w 441"/>
                  <a:gd name="T1" fmla="*/ 0 h 294"/>
                  <a:gd name="T2" fmla="*/ 323 w 441"/>
                  <a:gd name="T3" fmla="*/ 0 h 294"/>
                  <a:gd name="T4" fmla="*/ 412 w 441"/>
                  <a:gd name="T5" fmla="*/ 29 h 294"/>
                  <a:gd name="T6" fmla="*/ 441 w 441"/>
                  <a:gd name="T7" fmla="*/ 88 h 294"/>
                  <a:gd name="T8" fmla="*/ 441 w 441"/>
                  <a:gd name="T9" fmla="*/ 147 h 294"/>
                  <a:gd name="T10" fmla="*/ 412 w 441"/>
                  <a:gd name="T11" fmla="*/ 235 h 294"/>
                  <a:gd name="T12" fmla="*/ 382 w 441"/>
                  <a:gd name="T13" fmla="*/ 264 h 294"/>
                  <a:gd name="T14" fmla="*/ 294 w 441"/>
                  <a:gd name="T15" fmla="*/ 294 h 294"/>
                  <a:gd name="T16" fmla="*/ 295 w 441"/>
                  <a:gd name="T17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294">
                    <a:moveTo>
                      <a:pt x="0" y="0"/>
                    </a:moveTo>
                    <a:lnTo>
                      <a:pt x="323" y="0"/>
                    </a:lnTo>
                    <a:lnTo>
                      <a:pt x="412" y="29"/>
                    </a:lnTo>
                    <a:lnTo>
                      <a:pt x="441" y="88"/>
                    </a:lnTo>
                    <a:lnTo>
                      <a:pt x="441" y="147"/>
                    </a:lnTo>
                    <a:lnTo>
                      <a:pt x="412" y="235"/>
                    </a:lnTo>
                    <a:lnTo>
                      <a:pt x="382" y="264"/>
                    </a:lnTo>
                    <a:lnTo>
                      <a:pt x="294" y="294"/>
                    </a:lnTo>
                    <a:lnTo>
                      <a:pt x="295" y="294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" name="Freeform 48"/>
              <p:cNvSpPr/>
              <p:nvPr/>
            </p:nvSpPr>
            <p:spPr bwMode="auto">
              <a:xfrm>
                <a:off x="3503" y="1388"/>
                <a:ext cx="22" cy="54"/>
              </a:xfrm>
              <a:custGeom>
                <a:avLst/>
                <a:gdLst>
                  <a:gd name="T0" fmla="*/ 29 w 118"/>
                  <a:gd name="T1" fmla="*/ 0 h 294"/>
                  <a:gd name="T2" fmla="*/ 88 w 118"/>
                  <a:gd name="T3" fmla="*/ 29 h 294"/>
                  <a:gd name="T4" fmla="*/ 118 w 118"/>
                  <a:gd name="T5" fmla="*/ 88 h 294"/>
                  <a:gd name="T6" fmla="*/ 118 w 118"/>
                  <a:gd name="T7" fmla="*/ 147 h 294"/>
                  <a:gd name="T8" fmla="*/ 88 w 118"/>
                  <a:gd name="T9" fmla="*/ 235 h 294"/>
                  <a:gd name="T10" fmla="*/ 59 w 118"/>
                  <a:gd name="T11" fmla="*/ 264 h 294"/>
                  <a:gd name="T12" fmla="*/ 0 w 118"/>
                  <a:gd name="T13" fmla="*/ 294 h 294"/>
                  <a:gd name="T14" fmla="*/ 1 w 118"/>
                  <a:gd name="T15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294">
                    <a:moveTo>
                      <a:pt x="29" y="0"/>
                    </a:moveTo>
                    <a:lnTo>
                      <a:pt x="88" y="29"/>
                    </a:lnTo>
                    <a:lnTo>
                      <a:pt x="118" y="88"/>
                    </a:lnTo>
                    <a:lnTo>
                      <a:pt x="118" y="147"/>
                    </a:lnTo>
                    <a:lnTo>
                      <a:pt x="88" y="235"/>
                    </a:lnTo>
                    <a:lnTo>
                      <a:pt x="59" y="264"/>
                    </a:lnTo>
                    <a:lnTo>
                      <a:pt x="0" y="294"/>
                    </a:lnTo>
                    <a:lnTo>
                      <a:pt x="1" y="294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Freeform 49"/>
              <p:cNvSpPr/>
              <p:nvPr/>
            </p:nvSpPr>
            <p:spPr bwMode="auto">
              <a:xfrm>
                <a:off x="3418" y="1442"/>
                <a:ext cx="102" cy="60"/>
              </a:xfrm>
              <a:custGeom>
                <a:avLst/>
                <a:gdLst>
                  <a:gd name="T0" fmla="*/ 205 w 557"/>
                  <a:gd name="T1" fmla="*/ 0 h 323"/>
                  <a:gd name="T2" fmla="*/ 469 w 557"/>
                  <a:gd name="T3" fmla="*/ 0 h 323"/>
                  <a:gd name="T4" fmla="*/ 528 w 557"/>
                  <a:gd name="T5" fmla="*/ 29 h 323"/>
                  <a:gd name="T6" fmla="*/ 557 w 557"/>
                  <a:gd name="T7" fmla="*/ 88 h 323"/>
                  <a:gd name="T8" fmla="*/ 557 w 557"/>
                  <a:gd name="T9" fmla="*/ 147 h 323"/>
                  <a:gd name="T10" fmla="*/ 528 w 557"/>
                  <a:gd name="T11" fmla="*/ 235 h 323"/>
                  <a:gd name="T12" fmla="*/ 469 w 557"/>
                  <a:gd name="T13" fmla="*/ 293 h 323"/>
                  <a:gd name="T14" fmla="*/ 352 w 557"/>
                  <a:gd name="T15" fmla="*/ 323 h 323"/>
                  <a:gd name="T16" fmla="*/ 0 w 557"/>
                  <a:gd name="T17" fmla="*/ 323 h 323"/>
                  <a:gd name="T18" fmla="*/ 1 w 557"/>
                  <a:gd name="T19" fmla="*/ 32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7" h="323">
                    <a:moveTo>
                      <a:pt x="205" y="0"/>
                    </a:moveTo>
                    <a:lnTo>
                      <a:pt x="469" y="0"/>
                    </a:lnTo>
                    <a:lnTo>
                      <a:pt x="528" y="29"/>
                    </a:lnTo>
                    <a:lnTo>
                      <a:pt x="557" y="88"/>
                    </a:lnTo>
                    <a:lnTo>
                      <a:pt x="557" y="147"/>
                    </a:lnTo>
                    <a:lnTo>
                      <a:pt x="528" y="235"/>
                    </a:lnTo>
                    <a:lnTo>
                      <a:pt x="469" y="293"/>
                    </a:lnTo>
                    <a:lnTo>
                      <a:pt x="352" y="323"/>
                    </a:lnTo>
                    <a:lnTo>
                      <a:pt x="0" y="323"/>
                    </a:lnTo>
                    <a:lnTo>
                      <a:pt x="1" y="32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Freeform 50"/>
              <p:cNvSpPr/>
              <p:nvPr/>
            </p:nvSpPr>
            <p:spPr bwMode="auto">
              <a:xfrm>
                <a:off x="3482" y="1442"/>
                <a:ext cx="32" cy="60"/>
              </a:xfrm>
              <a:custGeom>
                <a:avLst/>
                <a:gdLst>
                  <a:gd name="T0" fmla="*/ 117 w 176"/>
                  <a:gd name="T1" fmla="*/ 0 h 323"/>
                  <a:gd name="T2" fmla="*/ 146 w 176"/>
                  <a:gd name="T3" fmla="*/ 29 h 323"/>
                  <a:gd name="T4" fmla="*/ 176 w 176"/>
                  <a:gd name="T5" fmla="*/ 88 h 323"/>
                  <a:gd name="T6" fmla="*/ 176 w 176"/>
                  <a:gd name="T7" fmla="*/ 147 h 323"/>
                  <a:gd name="T8" fmla="*/ 146 w 176"/>
                  <a:gd name="T9" fmla="*/ 235 h 323"/>
                  <a:gd name="T10" fmla="*/ 88 w 176"/>
                  <a:gd name="T11" fmla="*/ 293 h 323"/>
                  <a:gd name="T12" fmla="*/ 0 w 176"/>
                  <a:gd name="T13" fmla="*/ 323 h 323"/>
                  <a:gd name="T14" fmla="*/ 1 w 176"/>
                  <a:gd name="T15" fmla="*/ 32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6" h="323">
                    <a:moveTo>
                      <a:pt x="117" y="0"/>
                    </a:moveTo>
                    <a:lnTo>
                      <a:pt x="146" y="29"/>
                    </a:lnTo>
                    <a:lnTo>
                      <a:pt x="176" y="88"/>
                    </a:lnTo>
                    <a:lnTo>
                      <a:pt x="176" y="147"/>
                    </a:lnTo>
                    <a:lnTo>
                      <a:pt x="146" y="235"/>
                    </a:lnTo>
                    <a:lnTo>
                      <a:pt x="88" y="293"/>
                    </a:lnTo>
                    <a:lnTo>
                      <a:pt x="0" y="323"/>
                    </a:lnTo>
                    <a:lnTo>
                      <a:pt x="1" y="32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6" name="Group 51"/>
            <p:cNvGrpSpPr/>
            <p:nvPr/>
          </p:nvGrpSpPr>
          <p:grpSpPr bwMode="auto">
            <a:xfrm>
              <a:off x="6723063" y="4613275"/>
              <a:ext cx="217487" cy="269875"/>
              <a:chOff x="4371" y="2863"/>
              <a:chExt cx="92" cy="114"/>
            </a:xfrm>
          </p:grpSpPr>
          <p:sp>
            <p:nvSpPr>
              <p:cNvPr id="245" name="Freeform 52"/>
              <p:cNvSpPr/>
              <p:nvPr/>
            </p:nvSpPr>
            <p:spPr bwMode="auto">
              <a:xfrm>
                <a:off x="4371" y="2863"/>
                <a:ext cx="92" cy="114"/>
              </a:xfrm>
              <a:custGeom>
                <a:avLst/>
                <a:gdLst>
                  <a:gd name="T0" fmla="*/ 441 w 500"/>
                  <a:gd name="T1" fmla="*/ 59 h 617"/>
                  <a:gd name="T2" fmla="*/ 471 w 500"/>
                  <a:gd name="T3" fmla="*/ 59 h 617"/>
                  <a:gd name="T4" fmla="*/ 500 w 500"/>
                  <a:gd name="T5" fmla="*/ 0 h 617"/>
                  <a:gd name="T6" fmla="*/ 471 w 500"/>
                  <a:gd name="T7" fmla="*/ 176 h 617"/>
                  <a:gd name="T8" fmla="*/ 471 w 500"/>
                  <a:gd name="T9" fmla="*/ 118 h 617"/>
                  <a:gd name="T10" fmla="*/ 441 w 500"/>
                  <a:gd name="T11" fmla="*/ 59 h 617"/>
                  <a:gd name="T12" fmla="*/ 412 w 500"/>
                  <a:gd name="T13" fmla="*/ 29 h 617"/>
                  <a:gd name="T14" fmla="*/ 353 w 500"/>
                  <a:gd name="T15" fmla="*/ 0 h 617"/>
                  <a:gd name="T16" fmla="*/ 265 w 500"/>
                  <a:gd name="T17" fmla="*/ 0 h 617"/>
                  <a:gd name="T18" fmla="*/ 177 w 500"/>
                  <a:gd name="T19" fmla="*/ 29 h 617"/>
                  <a:gd name="T20" fmla="*/ 118 w 500"/>
                  <a:gd name="T21" fmla="*/ 88 h 617"/>
                  <a:gd name="T22" fmla="*/ 59 w 500"/>
                  <a:gd name="T23" fmla="*/ 176 h 617"/>
                  <a:gd name="T24" fmla="*/ 30 w 500"/>
                  <a:gd name="T25" fmla="*/ 265 h 617"/>
                  <a:gd name="T26" fmla="*/ 0 w 500"/>
                  <a:gd name="T27" fmla="*/ 382 h 617"/>
                  <a:gd name="T28" fmla="*/ 0 w 500"/>
                  <a:gd name="T29" fmla="*/ 470 h 617"/>
                  <a:gd name="T30" fmla="*/ 30 w 500"/>
                  <a:gd name="T31" fmla="*/ 558 h 617"/>
                  <a:gd name="T32" fmla="*/ 59 w 500"/>
                  <a:gd name="T33" fmla="*/ 588 h 617"/>
                  <a:gd name="T34" fmla="*/ 147 w 500"/>
                  <a:gd name="T35" fmla="*/ 617 h 617"/>
                  <a:gd name="T36" fmla="*/ 235 w 500"/>
                  <a:gd name="T37" fmla="*/ 617 h 617"/>
                  <a:gd name="T38" fmla="*/ 294 w 500"/>
                  <a:gd name="T39" fmla="*/ 588 h 617"/>
                  <a:gd name="T40" fmla="*/ 353 w 500"/>
                  <a:gd name="T41" fmla="*/ 529 h 617"/>
                  <a:gd name="T42" fmla="*/ 382 w 500"/>
                  <a:gd name="T43" fmla="*/ 470 h 617"/>
                  <a:gd name="T44" fmla="*/ 384 w 500"/>
                  <a:gd name="T45" fmla="*/ 47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0" h="617">
                    <a:moveTo>
                      <a:pt x="441" y="59"/>
                    </a:moveTo>
                    <a:lnTo>
                      <a:pt x="471" y="59"/>
                    </a:lnTo>
                    <a:lnTo>
                      <a:pt x="500" y="0"/>
                    </a:lnTo>
                    <a:lnTo>
                      <a:pt x="471" y="176"/>
                    </a:lnTo>
                    <a:lnTo>
                      <a:pt x="471" y="118"/>
                    </a:lnTo>
                    <a:lnTo>
                      <a:pt x="441" y="59"/>
                    </a:lnTo>
                    <a:lnTo>
                      <a:pt x="412" y="29"/>
                    </a:lnTo>
                    <a:lnTo>
                      <a:pt x="353" y="0"/>
                    </a:lnTo>
                    <a:lnTo>
                      <a:pt x="265" y="0"/>
                    </a:lnTo>
                    <a:lnTo>
                      <a:pt x="177" y="29"/>
                    </a:lnTo>
                    <a:lnTo>
                      <a:pt x="118" y="88"/>
                    </a:lnTo>
                    <a:lnTo>
                      <a:pt x="59" y="176"/>
                    </a:lnTo>
                    <a:lnTo>
                      <a:pt x="30" y="265"/>
                    </a:lnTo>
                    <a:lnTo>
                      <a:pt x="0" y="382"/>
                    </a:lnTo>
                    <a:lnTo>
                      <a:pt x="0" y="470"/>
                    </a:lnTo>
                    <a:lnTo>
                      <a:pt x="30" y="558"/>
                    </a:lnTo>
                    <a:lnTo>
                      <a:pt x="59" y="588"/>
                    </a:lnTo>
                    <a:lnTo>
                      <a:pt x="147" y="617"/>
                    </a:lnTo>
                    <a:lnTo>
                      <a:pt x="235" y="617"/>
                    </a:lnTo>
                    <a:lnTo>
                      <a:pt x="294" y="588"/>
                    </a:lnTo>
                    <a:lnTo>
                      <a:pt x="353" y="529"/>
                    </a:lnTo>
                    <a:lnTo>
                      <a:pt x="382" y="470"/>
                    </a:lnTo>
                    <a:lnTo>
                      <a:pt x="384" y="47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" name="Freeform 53"/>
              <p:cNvSpPr/>
              <p:nvPr/>
            </p:nvSpPr>
            <p:spPr bwMode="auto">
              <a:xfrm>
                <a:off x="4377" y="2863"/>
                <a:ext cx="42" cy="114"/>
              </a:xfrm>
              <a:custGeom>
                <a:avLst/>
                <a:gdLst>
                  <a:gd name="T0" fmla="*/ 235 w 235"/>
                  <a:gd name="T1" fmla="*/ 0 h 617"/>
                  <a:gd name="T2" fmla="*/ 176 w 235"/>
                  <a:gd name="T3" fmla="*/ 29 h 617"/>
                  <a:gd name="T4" fmla="*/ 117 w 235"/>
                  <a:gd name="T5" fmla="*/ 88 h 617"/>
                  <a:gd name="T6" fmla="*/ 59 w 235"/>
                  <a:gd name="T7" fmla="*/ 176 h 617"/>
                  <a:gd name="T8" fmla="*/ 29 w 235"/>
                  <a:gd name="T9" fmla="*/ 265 h 617"/>
                  <a:gd name="T10" fmla="*/ 0 w 235"/>
                  <a:gd name="T11" fmla="*/ 382 h 617"/>
                  <a:gd name="T12" fmla="*/ 0 w 235"/>
                  <a:gd name="T13" fmla="*/ 470 h 617"/>
                  <a:gd name="T14" fmla="*/ 29 w 235"/>
                  <a:gd name="T15" fmla="*/ 558 h 617"/>
                  <a:gd name="T16" fmla="*/ 59 w 235"/>
                  <a:gd name="T17" fmla="*/ 588 h 617"/>
                  <a:gd name="T18" fmla="*/ 117 w 235"/>
                  <a:gd name="T19" fmla="*/ 617 h 617"/>
                  <a:gd name="T20" fmla="*/ 119 w 235"/>
                  <a:gd name="T21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5" h="617">
                    <a:moveTo>
                      <a:pt x="235" y="0"/>
                    </a:moveTo>
                    <a:lnTo>
                      <a:pt x="176" y="29"/>
                    </a:lnTo>
                    <a:lnTo>
                      <a:pt x="117" y="88"/>
                    </a:lnTo>
                    <a:lnTo>
                      <a:pt x="59" y="176"/>
                    </a:lnTo>
                    <a:lnTo>
                      <a:pt x="29" y="265"/>
                    </a:lnTo>
                    <a:lnTo>
                      <a:pt x="0" y="382"/>
                    </a:lnTo>
                    <a:lnTo>
                      <a:pt x="0" y="470"/>
                    </a:lnTo>
                    <a:lnTo>
                      <a:pt x="29" y="558"/>
                    </a:lnTo>
                    <a:lnTo>
                      <a:pt x="59" y="588"/>
                    </a:lnTo>
                    <a:lnTo>
                      <a:pt x="117" y="617"/>
                    </a:lnTo>
                    <a:lnTo>
                      <a:pt x="119" y="617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7" name="Group 54"/>
            <p:cNvGrpSpPr/>
            <p:nvPr/>
          </p:nvGrpSpPr>
          <p:grpSpPr bwMode="auto">
            <a:xfrm>
              <a:off x="3913188" y="4408488"/>
              <a:ext cx="2976562" cy="1274762"/>
              <a:chOff x="2598" y="2799"/>
              <a:chExt cx="1875" cy="803"/>
            </a:xfrm>
          </p:grpSpPr>
          <p:grpSp>
            <p:nvGrpSpPr>
              <p:cNvPr id="227" name="Group 55"/>
              <p:cNvGrpSpPr/>
              <p:nvPr/>
            </p:nvGrpSpPr>
            <p:grpSpPr bwMode="auto">
              <a:xfrm>
                <a:off x="2738" y="2799"/>
                <a:ext cx="1558" cy="579"/>
                <a:chOff x="2738" y="2799"/>
                <a:chExt cx="1558" cy="579"/>
              </a:xfrm>
            </p:grpSpPr>
            <p:sp>
              <p:nvSpPr>
                <p:cNvPr id="242" name="Freeform 56"/>
                <p:cNvSpPr/>
                <p:nvPr/>
              </p:nvSpPr>
              <p:spPr bwMode="auto">
                <a:xfrm>
                  <a:off x="2738" y="2799"/>
                  <a:ext cx="1558" cy="566"/>
                </a:xfrm>
                <a:custGeom>
                  <a:avLst/>
                  <a:gdLst>
                    <a:gd name="T0" fmla="*/ 26 w 8508"/>
                    <a:gd name="T1" fmla="*/ 0 h 3088"/>
                    <a:gd name="T2" fmla="*/ 0 w 8508"/>
                    <a:gd name="T3" fmla="*/ 74 h 3088"/>
                    <a:gd name="T4" fmla="*/ 8508 w 8508"/>
                    <a:gd name="T5" fmla="*/ 3088 h 3088"/>
                    <a:gd name="T6" fmla="*/ 26 w 8508"/>
                    <a:gd name="T7" fmla="*/ 0 h 3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508" h="3088">
                      <a:moveTo>
                        <a:pt x="26" y="0"/>
                      </a:moveTo>
                      <a:lnTo>
                        <a:pt x="0" y="74"/>
                      </a:lnTo>
                      <a:lnTo>
                        <a:pt x="8508" y="3088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99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3" name="Freeform 57"/>
                <p:cNvSpPr/>
                <p:nvPr/>
              </p:nvSpPr>
              <p:spPr bwMode="auto">
                <a:xfrm>
                  <a:off x="2738" y="2812"/>
                  <a:ext cx="1558" cy="566"/>
                </a:xfrm>
                <a:custGeom>
                  <a:avLst/>
                  <a:gdLst>
                    <a:gd name="T0" fmla="*/ 0 w 8508"/>
                    <a:gd name="T1" fmla="*/ 0 h 3086"/>
                    <a:gd name="T2" fmla="*/ 8508 w 8508"/>
                    <a:gd name="T3" fmla="*/ 3014 h 3086"/>
                    <a:gd name="T4" fmla="*/ 8482 w 8508"/>
                    <a:gd name="T5" fmla="*/ 3086 h 3086"/>
                    <a:gd name="T6" fmla="*/ 0 w 8508"/>
                    <a:gd name="T7" fmla="*/ 0 h 3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508" h="3086">
                      <a:moveTo>
                        <a:pt x="0" y="0"/>
                      </a:moveTo>
                      <a:lnTo>
                        <a:pt x="8508" y="3014"/>
                      </a:lnTo>
                      <a:lnTo>
                        <a:pt x="8482" y="30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99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4" name="Freeform 58"/>
                <p:cNvSpPr/>
                <p:nvPr/>
              </p:nvSpPr>
              <p:spPr bwMode="auto">
                <a:xfrm>
                  <a:off x="2738" y="2799"/>
                  <a:ext cx="1558" cy="579"/>
                </a:xfrm>
                <a:custGeom>
                  <a:avLst/>
                  <a:gdLst>
                    <a:gd name="T0" fmla="*/ 26 w 8508"/>
                    <a:gd name="T1" fmla="*/ 0 h 3160"/>
                    <a:gd name="T2" fmla="*/ 0 w 8508"/>
                    <a:gd name="T3" fmla="*/ 74 h 3160"/>
                    <a:gd name="T4" fmla="*/ 8482 w 8508"/>
                    <a:gd name="T5" fmla="*/ 3160 h 3160"/>
                    <a:gd name="T6" fmla="*/ 8508 w 8508"/>
                    <a:gd name="T7" fmla="*/ 3088 h 3160"/>
                    <a:gd name="T8" fmla="*/ 26 w 8508"/>
                    <a:gd name="T9" fmla="*/ 0 h 3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08" h="3160">
                      <a:moveTo>
                        <a:pt x="26" y="0"/>
                      </a:moveTo>
                      <a:lnTo>
                        <a:pt x="0" y="74"/>
                      </a:lnTo>
                      <a:lnTo>
                        <a:pt x="8482" y="3160"/>
                      </a:lnTo>
                      <a:lnTo>
                        <a:pt x="8508" y="3088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50800">
                  <a:solidFill>
                    <a:srgbClr val="FF99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8" name="Group 59"/>
              <p:cNvGrpSpPr/>
              <p:nvPr/>
            </p:nvGrpSpPr>
            <p:grpSpPr bwMode="auto">
              <a:xfrm>
                <a:off x="2598" y="2865"/>
                <a:ext cx="1875" cy="737"/>
                <a:chOff x="2540" y="2832"/>
                <a:chExt cx="1875" cy="737"/>
              </a:xfrm>
            </p:grpSpPr>
            <p:grpSp>
              <p:nvGrpSpPr>
                <p:cNvPr id="229" name="Group 60"/>
                <p:cNvGrpSpPr/>
                <p:nvPr/>
              </p:nvGrpSpPr>
              <p:grpSpPr bwMode="auto">
                <a:xfrm>
                  <a:off x="2540" y="2832"/>
                  <a:ext cx="136" cy="112"/>
                  <a:chOff x="2628" y="2842"/>
                  <a:chExt cx="91" cy="75"/>
                </a:xfrm>
              </p:grpSpPr>
              <p:sp>
                <p:nvSpPr>
                  <p:cNvPr id="238" name="Freeform 61"/>
                  <p:cNvSpPr/>
                  <p:nvPr/>
                </p:nvSpPr>
                <p:spPr bwMode="auto">
                  <a:xfrm>
                    <a:off x="2681" y="2842"/>
                    <a:ext cx="38" cy="75"/>
                  </a:xfrm>
                  <a:custGeom>
                    <a:avLst/>
                    <a:gdLst>
                      <a:gd name="T0" fmla="*/ 88 w 207"/>
                      <a:gd name="T1" fmla="*/ 0 h 412"/>
                      <a:gd name="T2" fmla="*/ 30 w 207"/>
                      <a:gd name="T3" fmla="*/ 206 h 412"/>
                      <a:gd name="T4" fmla="*/ 0 w 207"/>
                      <a:gd name="T5" fmla="*/ 324 h 412"/>
                      <a:gd name="T6" fmla="*/ 0 w 207"/>
                      <a:gd name="T7" fmla="*/ 382 h 412"/>
                      <a:gd name="T8" fmla="*/ 30 w 207"/>
                      <a:gd name="T9" fmla="*/ 412 h 412"/>
                      <a:gd name="T10" fmla="*/ 118 w 207"/>
                      <a:gd name="T11" fmla="*/ 412 h 412"/>
                      <a:gd name="T12" fmla="*/ 177 w 207"/>
                      <a:gd name="T13" fmla="*/ 353 h 412"/>
                      <a:gd name="T14" fmla="*/ 206 w 207"/>
                      <a:gd name="T15" fmla="*/ 294 h 412"/>
                      <a:gd name="T16" fmla="*/ 207 w 207"/>
                      <a:gd name="T17" fmla="*/ 294 h 4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7" h="412">
                        <a:moveTo>
                          <a:pt x="88" y="0"/>
                        </a:moveTo>
                        <a:lnTo>
                          <a:pt x="30" y="206"/>
                        </a:lnTo>
                        <a:lnTo>
                          <a:pt x="0" y="324"/>
                        </a:lnTo>
                        <a:lnTo>
                          <a:pt x="0" y="382"/>
                        </a:lnTo>
                        <a:lnTo>
                          <a:pt x="30" y="412"/>
                        </a:lnTo>
                        <a:lnTo>
                          <a:pt x="118" y="412"/>
                        </a:lnTo>
                        <a:lnTo>
                          <a:pt x="177" y="353"/>
                        </a:lnTo>
                        <a:lnTo>
                          <a:pt x="206" y="294"/>
                        </a:lnTo>
                        <a:lnTo>
                          <a:pt x="207" y="294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9" name="Freeform 62"/>
                  <p:cNvSpPr/>
                  <p:nvPr/>
                </p:nvSpPr>
                <p:spPr bwMode="auto">
                  <a:xfrm>
                    <a:off x="2687" y="2842"/>
                    <a:ext cx="16" cy="75"/>
                  </a:xfrm>
                  <a:custGeom>
                    <a:avLst/>
                    <a:gdLst>
                      <a:gd name="T0" fmla="*/ 88 w 88"/>
                      <a:gd name="T1" fmla="*/ 0 h 412"/>
                      <a:gd name="T2" fmla="*/ 29 w 88"/>
                      <a:gd name="T3" fmla="*/ 206 h 412"/>
                      <a:gd name="T4" fmla="*/ 0 w 88"/>
                      <a:gd name="T5" fmla="*/ 324 h 412"/>
                      <a:gd name="T6" fmla="*/ 0 w 88"/>
                      <a:gd name="T7" fmla="*/ 382 h 412"/>
                      <a:gd name="T8" fmla="*/ 29 w 88"/>
                      <a:gd name="T9" fmla="*/ 412 h 412"/>
                      <a:gd name="T10" fmla="*/ 30 w 88"/>
                      <a:gd name="T11" fmla="*/ 412 h 4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8" h="412">
                        <a:moveTo>
                          <a:pt x="88" y="0"/>
                        </a:moveTo>
                        <a:lnTo>
                          <a:pt x="29" y="206"/>
                        </a:lnTo>
                        <a:lnTo>
                          <a:pt x="0" y="324"/>
                        </a:lnTo>
                        <a:lnTo>
                          <a:pt x="0" y="382"/>
                        </a:lnTo>
                        <a:lnTo>
                          <a:pt x="29" y="412"/>
                        </a:lnTo>
                        <a:lnTo>
                          <a:pt x="30" y="412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0" name="Freeform 63"/>
                  <p:cNvSpPr/>
                  <p:nvPr/>
                </p:nvSpPr>
                <p:spPr bwMode="auto">
                  <a:xfrm>
                    <a:off x="2628" y="2842"/>
                    <a:ext cx="59" cy="75"/>
                  </a:xfrm>
                  <a:custGeom>
                    <a:avLst/>
                    <a:gdLst>
                      <a:gd name="T0" fmla="*/ 322 w 323"/>
                      <a:gd name="T1" fmla="*/ 206 h 412"/>
                      <a:gd name="T2" fmla="*/ 322 w 323"/>
                      <a:gd name="T3" fmla="*/ 118 h 412"/>
                      <a:gd name="T4" fmla="*/ 292 w 323"/>
                      <a:gd name="T5" fmla="*/ 30 h 412"/>
                      <a:gd name="T6" fmla="*/ 234 w 323"/>
                      <a:gd name="T7" fmla="*/ 0 h 412"/>
                      <a:gd name="T8" fmla="*/ 175 w 323"/>
                      <a:gd name="T9" fmla="*/ 0 h 412"/>
                      <a:gd name="T10" fmla="*/ 88 w 323"/>
                      <a:gd name="T11" fmla="*/ 30 h 412"/>
                      <a:gd name="T12" fmla="*/ 29 w 323"/>
                      <a:gd name="T13" fmla="*/ 118 h 412"/>
                      <a:gd name="T14" fmla="*/ 0 w 323"/>
                      <a:gd name="T15" fmla="*/ 206 h 412"/>
                      <a:gd name="T16" fmla="*/ 0 w 323"/>
                      <a:gd name="T17" fmla="*/ 294 h 412"/>
                      <a:gd name="T18" fmla="*/ 29 w 323"/>
                      <a:gd name="T19" fmla="*/ 353 h 412"/>
                      <a:gd name="T20" fmla="*/ 58 w 323"/>
                      <a:gd name="T21" fmla="*/ 382 h 412"/>
                      <a:gd name="T22" fmla="*/ 117 w 323"/>
                      <a:gd name="T23" fmla="*/ 412 h 412"/>
                      <a:gd name="T24" fmla="*/ 175 w 323"/>
                      <a:gd name="T25" fmla="*/ 412 h 412"/>
                      <a:gd name="T26" fmla="*/ 234 w 323"/>
                      <a:gd name="T27" fmla="*/ 382 h 412"/>
                      <a:gd name="T28" fmla="*/ 292 w 323"/>
                      <a:gd name="T29" fmla="*/ 294 h 412"/>
                      <a:gd name="T30" fmla="*/ 322 w 323"/>
                      <a:gd name="T31" fmla="*/ 206 h 412"/>
                      <a:gd name="T32" fmla="*/ 323 w 323"/>
                      <a:gd name="T33" fmla="*/ 206 h 4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23" h="412">
                        <a:moveTo>
                          <a:pt x="322" y="206"/>
                        </a:moveTo>
                        <a:lnTo>
                          <a:pt x="322" y="118"/>
                        </a:lnTo>
                        <a:lnTo>
                          <a:pt x="292" y="30"/>
                        </a:lnTo>
                        <a:lnTo>
                          <a:pt x="234" y="0"/>
                        </a:lnTo>
                        <a:lnTo>
                          <a:pt x="175" y="0"/>
                        </a:lnTo>
                        <a:lnTo>
                          <a:pt x="88" y="30"/>
                        </a:lnTo>
                        <a:lnTo>
                          <a:pt x="29" y="118"/>
                        </a:lnTo>
                        <a:lnTo>
                          <a:pt x="0" y="206"/>
                        </a:lnTo>
                        <a:lnTo>
                          <a:pt x="0" y="294"/>
                        </a:lnTo>
                        <a:lnTo>
                          <a:pt x="29" y="353"/>
                        </a:lnTo>
                        <a:lnTo>
                          <a:pt x="58" y="382"/>
                        </a:lnTo>
                        <a:lnTo>
                          <a:pt x="117" y="412"/>
                        </a:lnTo>
                        <a:lnTo>
                          <a:pt x="175" y="412"/>
                        </a:lnTo>
                        <a:lnTo>
                          <a:pt x="234" y="382"/>
                        </a:lnTo>
                        <a:lnTo>
                          <a:pt x="292" y="294"/>
                        </a:lnTo>
                        <a:lnTo>
                          <a:pt x="322" y="206"/>
                        </a:lnTo>
                        <a:lnTo>
                          <a:pt x="323" y="206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1" name="Freeform 64"/>
                  <p:cNvSpPr/>
                  <p:nvPr/>
                </p:nvSpPr>
                <p:spPr bwMode="auto">
                  <a:xfrm>
                    <a:off x="2634" y="2842"/>
                    <a:ext cx="26" cy="69"/>
                  </a:xfrm>
                  <a:custGeom>
                    <a:avLst/>
                    <a:gdLst>
                      <a:gd name="T0" fmla="*/ 146 w 146"/>
                      <a:gd name="T1" fmla="*/ 0 h 382"/>
                      <a:gd name="T2" fmla="*/ 88 w 146"/>
                      <a:gd name="T3" fmla="*/ 30 h 382"/>
                      <a:gd name="T4" fmla="*/ 29 w 146"/>
                      <a:gd name="T5" fmla="*/ 118 h 382"/>
                      <a:gd name="T6" fmla="*/ 0 w 146"/>
                      <a:gd name="T7" fmla="*/ 206 h 382"/>
                      <a:gd name="T8" fmla="*/ 0 w 146"/>
                      <a:gd name="T9" fmla="*/ 324 h 382"/>
                      <a:gd name="T10" fmla="*/ 29 w 146"/>
                      <a:gd name="T11" fmla="*/ 382 h 382"/>
                      <a:gd name="T12" fmla="*/ 31 w 146"/>
                      <a:gd name="T13" fmla="*/ 382 h 3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6" h="382">
                        <a:moveTo>
                          <a:pt x="146" y="0"/>
                        </a:moveTo>
                        <a:lnTo>
                          <a:pt x="88" y="30"/>
                        </a:lnTo>
                        <a:lnTo>
                          <a:pt x="29" y="118"/>
                        </a:lnTo>
                        <a:lnTo>
                          <a:pt x="0" y="206"/>
                        </a:lnTo>
                        <a:lnTo>
                          <a:pt x="0" y="324"/>
                        </a:lnTo>
                        <a:lnTo>
                          <a:pt x="29" y="382"/>
                        </a:lnTo>
                        <a:lnTo>
                          <a:pt x="31" y="382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30" name="Group 65"/>
                <p:cNvGrpSpPr/>
                <p:nvPr/>
              </p:nvGrpSpPr>
              <p:grpSpPr bwMode="auto">
                <a:xfrm>
                  <a:off x="3408" y="3168"/>
                  <a:ext cx="95" cy="170"/>
                  <a:chOff x="3394" y="3176"/>
                  <a:chExt cx="64" cy="114"/>
                </a:xfrm>
              </p:grpSpPr>
              <p:sp>
                <p:nvSpPr>
                  <p:cNvPr id="234" name="Freeform 66"/>
                  <p:cNvSpPr/>
                  <p:nvPr/>
                </p:nvSpPr>
                <p:spPr bwMode="auto">
                  <a:xfrm>
                    <a:off x="3394" y="3176"/>
                    <a:ext cx="21" cy="108"/>
                  </a:xfrm>
                  <a:custGeom>
                    <a:avLst/>
                    <a:gdLst>
                      <a:gd name="T0" fmla="*/ 117 w 117"/>
                      <a:gd name="T1" fmla="*/ 0 h 589"/>
                      <a:gd name="T2" fmla="*/ 0 w 117"/>
                      <a:gd name="T3" fmla="*/ 382 h 589"/>
                      <a:gd name="T4" fmla="*/ 0 w 117"/>
                      <a:gd name="T5" fmla="*/ 471 h 589"/>
                      <a:gd name="T6" fmla="*/ 29 w 117"/>
                      <a:gd name="T7" fmla="*/ 560 h 589"/>
                      <a:gd name="T8" fmla="*/ 58 w 117"/>
                      <a:gd name="T9" fmla="*/ 589 h 589"/>
                      <a:gd name="T10" fmla="*/ 60 w 117"/>
                      <a:gd name="T11" fmla="*/ 589 h 5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7" h="589">
                        <a:moveTo>
                          <a:pt x="117" y="0"/>
                        </a:moveTo>
                        <a:lnTo>
                          <a:pt x="0" y="382"/>
                        </a:lnTo>
                        <a:lnTo>
                          <a:pt x="0" y="471"/>
                        </a:lnTo>
                        <a:lnTo>
                          <a:pt x="29" y="560"/>
                        </a:lnTo>
                        <a:lnTo>
                          <a:pt x="58" y="589"/>
                        </a:lnTo>
                        <a:lnTo>
                          <a:pt x="60" y="589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" name="Freeform 67"/>
                  <p:cNvSpPr/>
                  <p:nvPr/>
                </p:nvSpPr>
                <p:spPr bwMode="auto">
                  <a:xfrm>
                    <a:off x="3399" y="3176"/>
                    <a:ext cx="59" cy="114"/>
                  </a:xfrm>
                  <a:custGeom>
                    <a:avLst/>
                    <a:gdLst>
                      <a:gd name="T0" fmla="*/ 118 w 323"/>
                      <a:gd name="T1" fmla="*/ 0 h 618"/>
                      <a:gd name="T2" fmla="*/ 0 w 323"/>
                      <a:gd name="T3" fmla="*/ 382 h 618"/>
                      <a:gd name="T4" fmla="*/ 29 w 323"/>
                      <a:gd name="T5" fmla="*/ 294 h 618"/>
                      <a:gd name="T6" fmla="*/ 88 w 323"/>
                      <a:gd name="T7" fmla="*/ 235 h 618"/>
                      <a:gd name="T8" fmla="*/ 147 w 323"/>
                      <a:gd name="T9" fmla="*/ 206 h 618"/>
                      <a:gd name="T10" fmla="*/ 206 w 323"/>
                      <a:gd name="T11" fmla="*/ 206 h 618"/>
                      <a:gd name="T12" fmla="*/ 264 w 323"/>
                      <a:gd name="T13" fmla="*/ 235 h 618"/>
                      <a:gd name="T14" fmla="*/ 294 w 323"/>
                      <a:gd name="T15" fmla="*/ 264 h 618"/>
                      <a:gd name="T16" fmla="*/ 323 w 323"/>
                      <a:gd name="T17" fmla="*/ 323 h 618"/>
                      <a:gd name="T18" fmla="*/ 323 w 323"/>
                      <a:gd name="T19" fmla="*/ 411 h 618"/>
                      <a:gd name="T20" fmla="*/ 294 w 323"/>
                      <a:gd name="T21" fmla="*/ 501 h 618"/>
                      <a:gd name="T22" fmla="*/ 235 w 323"/>
                      <a:gd name="T23" fmla="*/ 589 h 618"/>
                      <a:gd name="T24" fmla="*/ 147 w 323"/>
                      <a:gd name="T25" fmla="*/ 618 h 618"/>
                      <a:gd name="T26" fmla="*/ 88 w 323"/>
                      <a:gd name="T27" fmla="*/ 618 h 618"/>
                      <a:gd name="T28" fmla="*/ 29 w 323"/>
                      <a:gd name="T29" fmla="*/ 589 h 618"/>
                      <a:gd name="T30" fmla="*/ 0 w 323"/>
                      <a:gd name="T31" fmla="*/ 501 h 618"/>
                      <a:gd name="T32" fmla="*/ 0 w 323"/>
                      <a:gd name="T33" fmla="*/ 382 h 618"/>
                      <a:gd name="T34" fmla="*/ 1 w 323"/>
                      <a:gd name="T35" fmla="*/ 382 h 6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23" h="618">
                        <a:moveTo>
                          <a:pt x="118" y="0"/>
                        </a:moveTo>
                        <a:lnTo>
                          <a:pt x="0" y="382"/>
                        </a:lnTo>
                        <a:lnTo>
                          <a:pt x="29" y="294"/>
                        </a:lnTo>
                        <a:lnTo>
                          <a:pt x="88" y="235"/>
                        </a:lnTo>
                        <a:lnTo>
                          <a:pt x="147" y="206"/>
                        </a:lnTo>
                        <a:lnTo>
                          <a:pt x="206" y="206"/>
                        </a:lnTo>
                        <a:lnTo>
                          <a:pt x="264" y="235"/>
                        </a:lnTo>
                        <a:lnTo>
                          <a:pt x="294" y="264"/>
                        </a:lnTo>
                        <a:lnTo>
                          <a:pt x="323" y="323"/>
                        </a:lnTo>
                        <a:lnTo>
                          <a:pt x="323" y="411"/>
                        </a:lnTo>
                        <a:lnTo>
                          <a:pt x="294" y="501"/>
                        </a:lnTo>
                        <a:lnTo>
                          <a:pt x="235" y="589"/>
                        </a:lnTo>
                        <a:lnTo>
                          <a:pt x="147" y="618"/>
                        </a:lnTo>
                        <a:lnTo>
                          <a:pt x="88" y="618"/>
                        </a:lnTo>
                        <a:lnTo>
                          <a:pt x="29" y="589"/>
                        </a:lnTo>
                        <a:lnTo>
                          <a:pt x="0" y="501"/>
                        </a:lnTo>
                        <a:lnTo>
                          <a:pt x="0" y="382"/>
                        </a:lnTo>
                        <a:lnTo>
                          <a:pt x="1" y="382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" name="Freeform 68"/>
                  <p:cNvSpPr/>
                  <p:nvPr/>
                </p:nvSpPr>
                <p:spPr bwMode="auto">
                  <a:xfrm>
                    <a:off x="3426" y="3219"/>
                    <a:ext cx="26" cy="71"/>
                  </a:xfrm>
                  <a:custGeom>
                    <a:avLst/>
                    <a:gdLst>
                      <a:gd name="T0" fmla="*/ 117 w 147"/>
                      <a:gd name="T1" fmla="*/ 0 h 383"/>
                      <a:gd name="T2" fmla="*/ 147 w 147"/>
                      <a:gd name="T3" fmla="*/ 59 h 383"/>
                      <a:gd name="T4" fmla="*/ 147 w 147"/>
                      <a:gd name="T5" fmla="*/ 176 h 383"/>
                      <a:gd name="T6" fmla="*/ 117 w 147"/>
                      <a:gd name="T7" fmla="*/ 266 h 383"/>
                      <a:gd name="T8" fmla="*/ 59 w 147"/>
                      <a:gd name="T9" fmla="*/ 354 h 383"/>
                      <a:gd name="T10" fmla="*/ 0 w 147"/>
                      <a:gd name="T11" fmla="*/ 383 h 383"/>
                      <a:gd name="T12" fmla="*/ 1 w 147"/>
                      <a:gd name="T13" fmla="*/ 383 h 3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7" h="383">
                        <a:moveTo>
                          <a:pt x="117" y="0"/>
                        </a:moveTo>
                        <a:lnTo>
                          <a:pt x="147" y="59"/>
                        </a:lnTo>
                        <a:lnTo>
                          <a:pt x="147" y="176"/>
                        </a:lnTo>
                        <a:lnTo>
                          <a:pt x="117" y="266"/>
                        </a:lnTo>
                        <a:lnTo>
                          <a:pt x="59" y="354"/>
                        </a:lnTo>
                        <a:lnTo>
                          <a:pt x="0" y="383"/>
                        </a:lnTo>
                        <a:lnTo>
                          <a:pt x="1" y="383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7" name="Freeform 69"/>
                  <p:cNvSpPr/>
                  <p:nvPr/>
                </p:nvSpPr>
                <p:spPr bwMode="auto">
                  <a:xfrm>
                    <a:off x="3399" y="3176"/>
                    <a:ext cx="22" cy="1"/>
                  </a:xfrm>
                  <a:custGeom>
                    <a:avLst/>
                    <a:gdLst>
                      <a:gd name="T0" fmla="*/ 0 w 119"/>
                      <a:gd name="T1" fmla="*/ 118 w 119"/>
                      <a:gd name="T2" fmla="*/ 119 w 11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19">
                        <a:moveTo>
                          <a:pt x="0" y="0"/>
                        </a:moveTo>
                        <a:lnTo>
                          <a:pt x="118" y="0"/>
                        </a:lnTo>
                        <a:lnTo>
                          <a:pt x="119" y="0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31" name="Group 70"/>
                <p:cNvGrpSpPr/>
                <p:nvPr/>
              </p:nvGrpSpPr>
              <p:grpSpPr bwMode="auto">
                <a:xfrm>
                  <a:off x="4320" y="3456"/>
                  <a:ext cx="95" cy="113"/>
                  <a:chOff x="4312" y="3422"/>
                  <a:chExt cx="64" cy="76"/>
                </a:xfrm>
              </p:grpSpPr>
              <p:sp>
                <p:nvSpPr>
                  <p:cNvPr id="232" name="Freeform 71"/>
                  <p:cNvSpPr/>
                  <p:nvPr/>
                </p:nvSpPr>
                <p:spPr bwMode="auto">
                  <a:xfrm>
                    <a:off x="4312" y="3422"/>
                    <a:ext cx="64" cy="76"/>
                  </a:xfrm>
                  <a:custGeom>
                    <a:avLst/>
                    <a:gdLst>
                      <a:gd name="T0" fmla="*/ 322 w 351"/>
                      <a:gd name="T1" fmla="*/ 89 h 412"/>
                      <a:gd name="T2" fmla="*/ 322 w 351"/>
                      <a:gd name="T3" fmla="*/ 118 h 412"/>
                      <a:gd name="T4" fmla="*/ 351 w 351"/>
                      <a:gd name="T5" fmla="*/ 118 h 412"/>
                      <a:gd name="T6" fmla="*/ 351 w 351"/>
                      <a:gd name="T7" fmla="*/ 89 h 412"/>
                      <a:gd name="T8" fmla="*/ 322 w 351"/>
                      <a:gd name="T9" fmla="*/ 30 h 412"/>
                      <a:gd name="T10" fmla="*/ 263 w 351"/>
                      <a:gd name="T11" fmla="*/ 0 h 412"/>
                      <a:gd name="T12" fmla="*/ 176 w 351"/>
                      <a:gd name="T13" fmla="*/ 0 h 412"/>
                      <a:gd name="T14" fmla="*/ 88 w 351"/>
                      <a:gd name="T15" fmla="*/ 30 h 412"/>
                      <a:gd name="T16" fmla="*/ 29 w 351"/>
                      <a:gd name="T17" fmla="*/ 118 h 412"/>
                      <a:gd name="T18" fmla="*/ 0 w 351"/>
                      <a:gd name="T19" fmla="*/ 206 h 412"/>
                      <a:gd name="T20" fmla="*/ 0 w 351"/>
                      <a:gd name="T21" fmla="*/ 294 h 412"/>
                      <a:gd name="T22" fmla="*/ 29 w 351"/>
                      <a:gd name="T23" fmla="*/ 353 h 412"/>
                      <a:gd name="T24" fmla="*/ 59 w 351"/>
                      <a:gd name="T25" fmla="*/ 383 h 412"/>
                      <a:gd name="T26" fmla="*/ 117 w 351"/>
                      <a:gd name="T27" fmla="*/ 412 h 412"/>
                      <a:gd name="T28" fmla="*/ 176 w 351"/>
                      <a:gd name="T29" fmla="*/ 412 h 412"/>
                      <a:gd name="T30" fmla="*/ 263 w 351"/>
                      <a:gd name="T31" fmla="*/ 383 h 412"/>
                      <a:gd name="T32" fmla="*/ 322 w 351"/>
                      <a:gd name="T33" fmla="*/ 294 h 412"/>
                      <a:gd name="T34" fmla="*/ 323 w 351"/>
                      <a:gd name="T35" fmla="*/ 294 h 4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51" h="412">
                        <a:moveTo>
                          <a:pt x="322" y="89"/>
                        </a:moveTo>
                        <a:lnTo>
                          <a:pt x="322" y="118"/>
                        </a:lnTo>
                        <a:lnTo>
                          <a:pt x="351" y="118"/>
                        </a:lnTo>
                        <a:lnTo>
                          <a:pt x="351" y="89"/>
                        </a:lnTo>
                        <a:lnTo>
                          <a:pt x="322" y="30"/>
                        </a:lnTo>
                        <a:lnTo>
                          <a:pt x="263" y="0"/>
                        </a:lnTo>
                        <a:lnTo>
                          <a:pt x="176" y="0"/>
                        </a:lnTo>
                        <a:lnTo>
                          <a:pt x="88" y="30"/>
                        </a:lnTo>
                        <a:lnTo>
                          <a:pt x="29" y="118"/>
                        </a:lnTo>
                        <a:lnTo>
                          <a:pt x="0" y="206"/>
                        </a:lnTo>
                        <a:lnTo>
                          <a:pt x="0" y="294"/>
                        </a:lnTo>
                        <a:lnTo>
                          <a:pt x="29" y="353"/>
                        </a:lnTo>
                        <a:lnTo>
                          <a:pt x="59" y="383"/>
                        </a:lnTo>
                        <a:lnTo>
                          <a:pt x="117" y="412"/>
                        </a:lnTo>
                        <a:lnTo>
                          <a:pt x="176" y="412"/>
                        </a:lnTo>
                        <a:lnTo>
                          <a:pt x="263" y="383"/>
                        </a:lnTo>
                        <a:lnTo>
                          <a:pt x="322" y="294"/>
                        </a:lnTo>
                        <a:lnTo>
                          <a:pt x="323" y="294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3" name="Freeform 72"/>
                  <p:cNvSpPr/>
                  <p:nvPr/>
                </p:nvSpPr>
                <p:spPr bwMode="auto">
                  <a:xfrm>
                    <a:off x="4318" y="3422"/>
                    <a:ext cx="26" cy="71"/>
                  </a:xfrm>
                  <a:custGeom>
                    <a:avLst/>
                    <a:gdLst>
                      <a:gd name="T0" fmla="*/ 147 w 147"/>
                      <a:gd name="T1" fmla="*/ 0 h 383"/>
                      <a:gd name="T2" fmla="*/ 88 w 147"/>
                      <a:gd name="T3" fmla="*/ 30 h 383"/>
                      <a:gd name="T4" fmla="*/ 30 w 147"/>
                      <a:gd name="T5" fmla="*/ 118 h 383"/>
                      <a:gd name="T6" fmla="*/ 0 w 147"/>
                      <a:gd name="T7" fmla="*/ 206 h 383"/>
                      <a:gd name="T8" fmla="*/ 0 w 147"/>
                      <a:gd name="T9" fmla="*/ 324 h 383"/>
                      <a:gd name="T10" fmla="*/ 30 w 147"/>
                      <a:gd name="T11" fmla="*/ 383 h 383"/>
                      <a:gd name="T12" fmla="*/ 31 w 147"/>
                      <a:gd name="T13" fmla="*/ 383 h 3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7" h="383">
                        <a:moveTo>
                          <a:pt x="147" y="0"/>
                        </a:moveTo>
                        <a:lnTo>
                          <a:pt x="88" y="30"/>
                        </a:lnTo>
                        <a:lnTo>
                          <a:pt x="30" y="118"/>
                        </a:lnTo>
                        <a:lnTo>
                          <a:pt x="0" y="206"/>
                        </a:lnTo>
                        <a:lnTo>
                          <a:pt x="0" y="324"/>
                        </a:lnTo>
                        <a:lnTo>
                          <a:pt x="30" y="383"/>
                        </a:lnTo>
                        <a:lnTo>
                          <a:pt x="31" y="383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18" name="Freeform 73"/>
            <p:cNvSpPr/>
            <p:nvPr/>
          </p:nvSpPr>
          <p:spPr bwMode="auto">
            <a:xfrm>
              <a:off x="4140200" y="2420938"/>
              <a:ext cx="2473325" cy="2268537"/>
            </a:xfrm>
            <a:custGeom>
              <a:avLst/>
              <a:gdLst>
                <a:gd name="T0" fmla="*/ 0 w 1558"/>
                <a:gd name="T1" fmla="*/ 566 h 1429"/>
                <a:gd name="T2" fmla="*/ 736 w 1558"/>
                <a:gd name="T3" fmla="*/ 0 h 1429"/>
                <a:gd name="T4" fmla="*/ 1558 w 1558"/>
                <a:gd name="T5" fmla="*/ 1429 h 1429"/>
                <a:gd name="T6" fmla="*/ 22 w 1558"/>
                <a:gd name="T7" fmla="*/ 565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8" h="1429">
                  <a:moveTo>
                    <a:pt x="0" y="566"/>
                  </a:moveTo>
                  <a:lnTo>
                    <a:pt x="736" y="0"/>
                  </a:lnTo>
                  <a:lnTo>
                    <a:pt x="1558" y="1429"/>
                  </a:lnTo>
                  <a:lnTo>
                    <a:pt x="22" y="565"/>
                  </a:lnTo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9" name="Group 74"/>
            <p:cNvGrpSpPr/>
            <p:nvPr/>
          </p:nvGrpSpPr>
          <p:grpSpPr bwMode="auto">
            <a:xfrm>
              <a:off x="2200275" y="4791075"/>
              <a:ext cx="750888" cy="452438"/>
              <a:chOff x="1519" y="3040"/>
              <a:chExt cx="473" cy="285"/>
            </a:xfrm>
          </p:grpSpPr>
          <p:grpSp>
            <p:nvGrpSpPr>
              <p:cNvPr id="120" name="Group 75"/>
              <p:cNvGrpSpPr/>
              <p:nvPr/>
            </p:nvGrpSpPr>
            <p:grpSpPr bwMode="auto">
              <a:xfrm>
                <a:off x="1519" y="3068"/>
                <a:ext cx="473" cy="257"/>
                <a:chOff x="1570" y="3125"/>
                <a:chExt cx="317" cy="172"/>
              </a:xfrm>
            </p:grpSpPr>
            <p:sp>
              <p:nvSpPr>
                <p:cNvPr id="122" name="Freeform 76"/>
                <p:cNvSpPr/>
                <p:nvPr/>
              </p:nvSpPr>
              <p:spPr bwMode="auto">
                <a:xfrm>
                  <a:off x="1570" y="3184"/>
                  <a:ext cx="64" cy="76"/>
                </a:xfrm>
                <a:custGeom>
                  <a:avLst/>
                  <a:gdLst>
                    <a:gd name="T0" fmla="*/ 29 w 352"/>
                    <a:gd name="T1" fmla="*/ 265 h 412"/>
                    <a:gd name="T2" fmla="*/ 147 w 352"/>
                    <a:gd name="T3" fmla="*/ 235 h 412"/>
                    <a:gd name="T4" fmla="*/ 235 w 352"/>
                    <a:gd name="T5" fmla="*/ 206 h 412"/>
                    <a:gd name="T6" fmla="*/ 323 w 352"/>
                    <a:gd name="T7" fmla="*/ 147 h 412"/>
                    <a:gd name="T8" fmla="*/ 352 w 352"/>
                    <a:gd name="T9" fmla="*/ 88 h 412"/>
                    <a:gd name="T10" fmla="*/ 323 w 352"/>
                    <a:gd name="T11" fmla="*/ 29 h 412"/>
                    <a:gd name="T12" fmla="*/ 264 w 352"/>
                    <a:gd name="T13" fmla="*/ 0 h 412"/>
                    <a:gd name="T14" fmla="*/ 176 w 352"/>
                    <a:gd name="T15" fmla="*/ 0 h 412"/>
                    <a:gd name="T16" fmla="*/ 88 w 352"/>
                    <a:gd name="T17" fmla="*/ 29 h 412"/>
                    <a:gd name="T18" fmla="*/ 29 w 352"/>
                    <a:gd name="T19" fmla="*/ 118 h 412"/>
                    <a:gd name="T20" fmla="*/ 0 w 352"/>
                    <a:gd name="T21" fmla="*/ 206 h 412"/>
                    <a:gd name="T22" fmla="*/ 0 w 352"/>
                    <a:gd name="T23" fmla="*/ 294 h 412"/>
                    <a:gd name="T24" fmla="*/ 29 w 352"/>
                    <a:gd name="T25" fmla="*/ 353 h 412"/>
                    <a:gd name="T26" fmla="*/ 59 w 352"/>
                    <a:gd name="T27" fmla="*/ 382 h 412"/>
                    <a:gd name="T28" fmla="*/ 117 w 352"/>
                    <a:gd name="T29" fmla="*/ 412 h 412"/>
                    <a:gd name="T30" fmla="*/ 176 w 352"/>
                    <a:gd name="T31" fmla="*/ 412 h 412"/>
                    <a:gd name="T32" fmla="*/ 264 w 352"/>
                    <a:gd name="T33" fmla="*/ 382 h 412"/>
                    <a:gd name="T34" fmla="*/ 323 w 352"/>
                    <a:gd name="T35" fmla="*/ 323 h 412"/>
                    <a:gd name="T36" fmla="*/ 324 w 352"/>
                    <a:gd name="T37" fmla="*/ 323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412">
                      <a:moveTo>
                        <a:pt x="29" y="265"/>
                      </a:moveTo>
                      <a:lnTo>
                        <a:pt x="147" y="235"/>
                      </a:lnTo>
                      <a:lnTo>
                        <a:pt x="235" y="206"/>
                      </a:lnTo>
                      <a:lnTo>
                        <a:pt x="323" y="147"/>
                      </a:lnTo>
                      <a:lnTo>
                        <a:pt x="352" y="88"/>
                      </a:lnTo>
                      <a:lnTo>
                        <a:pt x="323" y="29"/>
                      </a:lnTo>
                      <a:lnTo>
                        <a:pt x="264" y="0"/>
                      </a:lnTo>
                      <a:lnTo>
                        <a:pt x="176" y="0"/>
                      </a:lnTo>
                      <a:lnTo>
                        <a:pt x="88" y="29"/>
                      </a:lnTo>
                      <a:lnTo>
                        <a:pt x="29" y="118"/>
                      </a:lnTo>
                      <a:lnTo>
                        <a:pt x="0" y="206"/>
                      </a:lnTo>
                      <a:lnTo>
                        <a:pt x="0" y="294"/>
                      </a:lnTo>
                      <a:lnTo>
                        <a:pt x="29" y="353"/>
                      </a:lnTo>
                      <a:lnTo>
                        <a:pt x="59" y="382"/>
                      </a:lnTo>
                      <a:lnTo>
                        <a:pt x="117" y="412"/>
                      </a:lnTo>
                      <a:lnTo>
                        <a:pt x="176" y="412"/>
                      </a:lnTo>
                      <a:lnTo>
                        <a:pt x="264" y="382"/>
                      </a:lnTo>
                      <a:lnTo>
                        <a:pt x="323" y="323"/>
                      </a:lnTo>
                      <a:lnTo>
                        <a:pt x="324" y="323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77"/>
                <p:cNvSpPr/>
                <p:nvPr/>
              </p:nvSpPr>
              <p:spPr bwMode="auto">
                <a:xfrm>
                  <a:off x="1576" y="3184"/>
                  <a:ext cx="26" cy="70"/>
                </a:xfrm>
                <a:custGeom>
                  <a:avLst/>
                  <a:gdLst>
                    <a:gd name="T0" fmla="*/ 147 w 147"/>
                    <a:gd name="T1" fmla="*/ 0 h 382"/>
                    <a:gd name="T2" fmla="*/ 88 w 147"/>
                    <a:gd name="T3" fmla="*/ 29 h 382"/>
                    <a:gd name="T4" fmla="*/ 30 w 147"/>
                    <a:gd name="T5" fmla="*/ 118 h 382"/>
                    <a:gd name="T6" fmla="*/ 0 w 147"/>
                    <a:gd name="T7" fmla="*/ 206 h 382"/>
                    <a:gd name="T8" fmla="*/ 0 w 147"/>
                    <a:gd name="T9" fmla="*/ 323 h 382"/>
                    <a:gd name="T10" fmla="*/ 30 w 147"/>
                    <a:gd name="T11" fmla="*/ 382 h 382"/>
                    <a:gd name="T12" fmla="*/ 31 w 147"/>
                    <a:gd name="T13" fmla="*/ 382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7" h="382">
                      <a:moveTo>
                        <a:pt x="147" y="0"/>
                      </a:moveTo>
                      <a:lnTo>
                        <a:pt x="88" y="29"/>
                      </a:lnTo>
                      <a:lnTo>
                        <a:pt x="30" y="118"/>
                      </a:lnTo>
                      <a:lnTo>
                        <a:pt x="0" y="206"/>
                      </a:lnTo>
                      <a:lnTo>
                        <a:pt x="0" y="323"/>
                      </a:lnTo>
                      <a:lnTo>
                        <a:pt x="30" y="382"/>
                      </a:lnTo>
                      <a:lnTo>
                        <a:pt x="31" y="382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" name="Freeform 78"/>
                <p:cNvSpPr/>
                <p:nvPr/>
              </p:nvSpPr>
              <p:spPr bwMode="auto">
                <a:xfrm>
                  <a:off x="1661" y="3125"/>
                  <a:ext cx="65" cy="172"/>
                </a:xfrm>
                <a:custGeom>
                  <a:avLst/>
                  <a:gdLst>
                    <a:gd name="T0" fmla="*/ 352 w 352"/>
                    <a:gd name="T1" fmla="*/ 0 h 941"/>
                    <a:gd name="T2" fmla="*/ 234 w 352"/>
                    <a:gd name="T3" fmla="*/ 89 h 941"/>
                    <a:gd name="T4" fmla="*/ 146 w 352"/>
                    <a:gd name="T5" fmla="*/ 177 h 941"/>
                    <a:gd name="T6" fmla="*/ 88 w 352"/>
                    <a:gd name="T7" fmla="*/ 265 h 941"/>
                    <a:gd name="T8" fmla="*/ 30 w 352"/>
                    <a:gd name="T9" fmla="*/ 383 h 941"/>
                    <a:gd name="T10" fmla="*/ 0 w 352"/>
                    <a:gd name="T11" fmla="*/ 530 h 941"/>
                    <a:gd name="T12" fmla="*/ 0 w 352"/>
                    <a:gd name="T13" fmla="*/ 647 h 941"/>
                    <a:gd name="T14" fmla="*/ 30 w 352"/>
                    <a:gd name="T15" fmla="*/ 794 h 941"/>
                    <a:gd name="T16" fmla="*/ 59 w 352"/>
                    <a:gd name="T17" fmla="*/ 882 h 941"/>
                    <a:gd name="T18" fmla="*/ 88 w 352"/>
                    <a:gd name="T19" fmla="*/ 941 h 941"/>
                    <a:gd name="T20" fmla="*/ 90 w 352"/>
                    <a:gd name="T21" fmla="*/ 941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2" h="941">
                      <a:moveTo>
                        <a:pt x="352" y="0"/>
                      </a:moveTo>
                      <a:lnTo>
                        <a:pt x="234" y="89"/>
                      </a:lnTo>
                      <a:lnTo>
                        <a:pt x="146" y="177"/>
                      </a:lnTo>
                      <a:lnTo>
                        <a:pt x="88" y="265"/>
                      </a:lnTo>
                      <a:lnTo>
                        <a:pt x="30" y="383"/>
                      </a:lnTo>
                      <a:lnTo>
                        <a:pt x="0" y="530"/>
                      </a:lnTo>
                      <a:lnTo>
                        <a:pt x="0" y="647"/>
                      </a:lnTo>
                      <a:lnTo>
                        <a:pt x="30" y="794"/>
                      </a:lnTo>
                      <a:lnTo>
                        <a:pt x="59" y="882"/>
                      </a:lnTo>
                      <a:lnTo>
                        <a:pt x="88" y="941"/>
                      </a:lnTo>
                      <a:lnTo>
                        <a:pt x="90" y="941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" name="Freeform 79"/>
                <p:cNvSpPr/>
                <p:nvPr/>
              </p:nvSpPr>
              <p:spPr bwMode="auto">
                <a:xfrm>
                  <a:off x="1666" y="3141"/>
                  <a:ext cx="38" cy="156"/>
                </a:xfrm>
                <a:custGeom>
                  <a:avLst/>
                  <a:gdLst>
                    <a:gd name="T0" fmla="*/ 204 w 204"/>
                    <a:gd name="T1" fmla="*/ 0 h 852"/>
                    <a:gd name="T2" fmla="*/ 116 w 204"/>
                    <a:gd name="T3" fmla="*/ 118 h 852"/>
                    <a:gd name="T4" fmla="*/ 58 w 204"/>
                    <a:gd name="T5" fmla="*/ 235 h 852"/>
                    <a:gd name="T6" fmla="*/ 29 w 204"/>
                    <a:gd name="T7" fmla="*/ 323 h 852"/>
                    <a:gd name="T8" fmla="*/ 0 w 204"/>
                    <a:gd name="T9" fmla="*/ 470 h 852"/>
                    <a:gd name="T10" fmla="*/ 0 w 204"/>
                    <a:gd name="T11" fmla="*/ 617 h 852"/>
                    <a:gd name="T12" fmla="*/ 29 w 204"/>
                    <a:gd name="T13" fmla="*/ 764 h 852"/>
                    <a:gd name="T14" fmla="*/ 58 w 204"/>
                    <a:gd name="T15" fmla="*/ 852 h 852"/>
                    <a:gd name="T16" fmla="*/ 60 w 204"/>
                    <a:gd name="T17" fmla="*/ 852 h 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4" h="852">
                      <a:moveTo>
                        <a:pt x="204" y="0"/>
                      </a:moveTo>
                      <a:lnTo>
                        <a:pt x="116" y="118"/>
                      </a:lnTo>
                      <a:lnTo>
                        <a:pt x="58" y="235"/>
                      </a:lnTo>
                      <a:lnTo>
                        <a:pt x="29" y="323"/>
                      </a:lnTo>
                      <a:lnTo>
                        <a:pt x="0" y="470"/>
                      </a:lnTo>
                      <a:lnTo>
                        <a:pt x="0" y="617"/>
                      </a:lnTo>
                      <a:lnTo>
                        <a:pt x="29" y="764"/>
                      </a:lnTo>
                      <a:lnTo>
                        <a:pt x="58" y="852"/>
                      </a:lnTo>
                      <a:lnTo>
                        <a:pt x="60" y="852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6" name="Freeform 80"/>
                <p:cNvSpPr/>
                <p:nvPr/>
              </p:nvSpPr>
              <p:spPr bwMode="auto">
                <a:xfrm>
                  <a:off x="1763" y="3147"/>
                  <a:ext cx="70" cy="145"/>
                </a:xfrm>
                <a:custGeom>
                  <a:avLst/>
                  <a:gdLst>
                    <a:gd name="T0" fmla="*/ 353 w 383"/>
                    <a:gd name="T1" fmla="*/ 30 h 794"/>
                    <a:gd name="T2" fmla="*/ 324 w 383"/>
                    <a:gd name="T3" fmla="*/ 59 h 794"/>
                    <a:gd name="T4" fmla="*/ 353 w 383"/>
                    <a:gd name="T5" fmla="*/ 89 h 794"/>
                    <a:gd name="T6" fmla="*/ 383 w 383"/>
                    <a:gd name="T7" fmla="*/ 59 h 794"/>
                    <a:gd name="T8" fmla="*/ 383 w 383"/>
                    <a:gd name="T9" fmla="*/ 30 h 794"/>
                    <a:gd name="T10" fmla="*/ 353 w 383"/>
                    <a:gd name="T11" fmla="*/ 0 h 794"/>
                    <a:gd name="T12" fmla="*/ 294 w 383"/>
                    <a:gd name="T13" fmla="*/ 0 h 794"/>
                    <a:gd name="T14" fmla="*/ 236 w 383"/>
                    <a:gd name="T15" fmla="*/ 30 h 794"/>
                    <a:gd name="T16" fmla="*/ 206 w 383"/>
                    <a:gd name="T17" fmla="*/ 59 h 794"/>
                    <a:gd name="T18" fmla="*/ 177 w 383"/>
                    <a:gd name="T19" fmla="*/ 118 h 794"/>
                    <a:gd name="T20" fmla="*/ 147 w 383"/>
                    <a:gd name="T21" fmla="*/ 206 h 794"/>
                    <a:gd name="T22" fmla="*/ 59 w 383"/>
                    <a:gd name="T23" fmla="*/ 618 h 794"/>
                    <a:gd name="T24" fmla="*/ 30 w 383"/>
                    <a:gd name="T25" fmla="*/ 735 h 794"/>
                    <a:gd name="T26" fmla="*/ 0 w 383"/>
                    <a:gd name="T27" fmla="*/ 794 h 794"/>
                    <a:gd name="T28" fmla="*/ 2 w 383"/>
                    <a:gd name="T29" fmla="*/ 794 h 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83" h="794">
                      <a:moveTo>
                        <a:pt x="353" y="30"/>
                      </a:moveTo>
                      <a:lnTo>
                        <a:pt x="324" y="59"/>
                      </a:lnTo>
                      <a:lnTo>
                        <a:pt x="353" y="89"/>
                      </a:lnTo>
                      <a:lnTo>
                        <a:pt x="383" y="59"/>
                      </a:lnTo>
                      <a:lnTo>
                        <a:pt x="383" y="30"/>
                      </a:lnTo>
                      <a:lnTo>
                        <a:pt x="353" y="0"/>
                      </a:lnTo>
                      <a:lnTo>
                        <a:pt x="294" y="0"/>
                      </a:lnTo>
                      <a:lnTo>
                        <a:pt x="236" y="30"/>
                      </a:lnTo>
                      <a:lnTo>
                        <a:pt x="206" y="59"/>
                      </a:lnTo>
                      <a:lnTo>
                        <a:pt x="177" y="118"/>
                      </a:lnTo>
                      <a:lnTo>
                        <a:pt x="147" y="206"/>
                      </a:lnTo>
                      <a:lnTo>
                        <a:pt x="59" y="618"/>
                      </a:lnTo>
                      <a:lnTo>
                        <a:pt x="30" y="735"/>
                      </a:lnTo>
                      <a:lnTo>
                        <a:pt x="0" y="794"/>
                      </a:lnTo>
                      <a:lnTo>
                        <a:pt x="2" y="794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3" name="Freeform 81"/>
                <p:cNvSpPr/>
                <p:nvPr/>
              </p:nvSpPr>
              <p:spPr bwMode="auto">
                <a:xfrm>
                  <a:off x="1737" y="3147"/>
                  <a:ext cx="80" cy="150"/>
                </a:xfrm>
                <a:custGeom>
                  <a:avLst/>
                  <a:gdLst>
                    <a:gd name="T0" fmla="*/ 440 w 440"/>
                    <a:gd name="T1" fmla="*/ 0 h 823"/>
                    <a:gd name="T2" fmla="*/ 382 w 440"/>
                    <a:gd name="T3" fmla="*/ 59 h 823"/>
                    <a:gd name="T4" fmla="*/ 352 w 440"/>
                    <a:gd name="T5" fmla="*/ 118 h 823"/>
                    <a:gd name="T6" fmla="*/ 323 w 440"/>
                    <a:gd name="T7" fmla="*/ 235 h 823"/>
                    <a:gd name="T8" fmla="*/ 264 w 440"/>
                    <a:gd name="T9" fmla="*/ 500 h 823"/>
                    <a:gd name="T10" fmla="*/ 235 w 440"/>
                    <a:gd name="T11" fmla="*/ 618 h 823"/>
                    <a:gd name="T12" fmla="*/ 205 w 440"/>
                    <a:gd name="T13" fmla="*/ 706 h 823"/>
                    <a:gd name="T14" fmla="*/ 176 w 440"/>
                    <a:gd name="T15" fmla="*/ 764 h 823"/>
                    <a:gd name="T16" fmla="*/ 146 w 440"/>
                    <a:gd name="T17" fmla="*/ 794 h 823"/>
                    <a:gd name="T18" fmla="*/ 88 w 440"/>
                    <a:gd name="T19" fmla="*/ 823 h 823"/>
                    <a:gd name="T20" fmla="*/ 29 w 440"/>
                    <a:gd name="T21" fmla="*/ 823 h 823"/>
                    <a:gd name="T22" fmla="*/ 0 w 440"/>
                    <a:gd name="T23" fmla="*/ 794 h 823"/>
                    <a:gd name="T24" fmla="*/ 0 w 440"/>
                    <a:gd name="T25" fmla="*/ 764 h 823"/>
                    <a:gd name="T26" fmla="*/ 29 w 440"/>
                    <a:gd name="T27" fmla="*/ 735 h 823"/>
                    <a:gd name="T28" fmla="*/ 58 w 440"/>
                    <a:gd name="T29" fmla="*/ 764 h 823"/>
                    <a:gd name="T30" fmla="*/ 29 w 440"/>
                    <a:gd name="T31" fmla="*/ 794 h 823"/>
                    <a:gd name="T32" fmla="*/ 30 w 440"/>
                    <a:gd name="T33" fmla="*/ 794 h 8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0" h="823">
                      <a:moveTo>
                        <a:pt x="440" y="0"/>
                      </a:moveTo>
                      <a:lnTo>
                        <a:pt x="382" y="59"/>
                      </a:lnTo>
                      <a:lnTo>
                        <a:pt x="352" y="118"/>
                      </a:lnTo>
                      <a:lnTo>
                        <a:pt x="323" y="235"/>
                      </a:lnTo>
                      <a:lnTo>
                        <a:pt x="264" y="500"/>
                      </a:lnTo>
                      <a:lnTo>
                        <a:pt x="235" y="618"/>
                      </a:lnTo>
                      <a:lnTo>
                        <a:pt x="205" y="706"/>
                      </a:lnTo>
                      <a:lnTo>
                        <a:pt x="176" y="764"/>
                      </a:lnTo>
                      <a:lnTo>
                        <a:pt x="146" y="794"/>
                      </a:lnTo>
                      <a:lnTo>
                        <a:pt x="88" y="823"/>
                      </a:lnTo>
                      <a:lnTo>
                        <a:pt x="29" y="823"/>
                      </a:lnTo>
                      <a:lnTo>
                        <a:pt x="0" y="794"/>
                      </a:lnTo>
                      <a:lnTo>
                        <a:pt x="0" y="764"/>
                      </a:lnTo>
                      <a:lnTo>
                        <a:pt x="29" y="735"/>
                      </a:lnTo>
                      <a:lnTo>
                        <a:pt x="58" y="764"/>
                      </a:lnTo>
                      <a:lnTo>
                        <a:pt x="29" y="794"/>
                      </a:lnTo>
                      <a:lnTo>
                        <a:pt x="30" y="794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4" name="Freeform 82"/>
                <p:cNvSpPr/>
                <p:nvPr/>
              </p:nvSpPr>
              <p:spPr bwMode="auto">
                <a:xfrm>
                  <a:off x="1769" y="3184"/>
                  <a:ext cx="53" cy="1"/>
                </a:xfrm>
                <a:custGeom>
                  <a:avLst/>
                  <a:gdLst>
                    <a:gd name="T0" fmla="*/ 0 w 295"/>
                    <a:gd name="T1" fmla="*/ 294 w 295"/>
                    <a:gd name="T2" fmla="*/ 295 w 29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95">
                      <a:moveTo>
                        <a:pt x="0" y="0"/>
                      </a:moveTo>
                      <a:lnTo>
                        <a:pt x="294" y="0"/>
                      </a:lnTo>
                      <a:lnTo>
                        <a:pt x="295" y="0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5" name="Freeform 83"/>
                <p:cNvSpPr/>
                <p:nvPr/>
              </p:nvSpPr>
              <p:spPr bwMode="auto">
                <a:xfrm>
                  <a:off x="1822" y="3125"/>
                  <a:ext cx="65" cy="172"/>
                </a:xfrm>
                <a:custGeom>
                  <a:avLst/>
                  <a:gdLst>
                    <a:gd name="T0" fmla="*/ 264 w 352"/>
                    <a:gd name="T1" fmla="*/ 0 h 941"/>
                    <a:gd name="T2" fmla="*/ 294 w 352"/>
                    <a:gd name="T3" fmla="*/ 58 h 941"/>
                    <a:gd name="T4" fmla="*/ 323 w 352"/>
                    <a:gd name="T5" fmla="*/ 148 h 941"/>
                    <a:gd name="T6" fmla="*/ 352 w 352"/>
                    <a:gd name="T7" fmla="*/ 295 h 941"/>
                    <a:gd name="T8" fmla="*/ 352 w 352"/>
                    <a:gd name="T9" fmla="*/ 412 h 941"/>
                    <a:gd name="T10" fmla="*/ 323 w 352"/>
                    <a:gd name="T11" fmla="*/ 559 h 941"/>
                    <a:gd name="T12" fmla="*/ 264 w 352"/>
                    <a:gd name="T13" fmla="*/ 677 h 941"/>
                    <a:gd name="T14" fmla="*/ 205 w 352"/>
                    <a:gd name="T15" fmla="*/ 765 h 941"/>
                    <a:gd name="T16" fmla="*/ 117 w 352"/>
                    <a:gd name="T17" fmla="*/ 853 h 941"/>
                    <a:gd name="T18" fmla="*/ 0 w 352"/>
                    <a:gd name="T19" fmla="*/ 941 h 941"/>
                    <a:gd name="T20" fmla="*/ 1 w 352"/>
                    <a:gd name="T21" fmla="*/ 941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2" h="941">
                      <a:moveTo>
                        <a:pt x="264" y="0"/>
                      </a:moveTo>
                      <a:lnTo>
                        <a:pt x="294" y="58"/>
                      </a:lnTo>
                      <a:lnTo>
                        <a:pt x="323" y="148"/>
                      </a:lnTo>
                      <a:lnTo>
                        <a:pt x="352" y="295"/>
                      </a:lnTo>
                      <a:lnTo>
                        <a:pt x="352" y="412"/>
                      </a:lnTo>
                      <a:lnTo>
                        <a:pt x="323" y="559"/>
                      </a:lnTo>
                      <a:lnTo>
                        <a:pt x="264" y="677"/>
                      </a:lnTo>
                      <a:lnTo>
                        <a:pt x="205" y="765"/>
                      </a:lnTo>
                      <a:lnTo>
                        <a:pt x="117" y="853"/>
                      </a:lnTo>
                      <a:lnTo>
                        <a:pt x="0" y="941"/>
                      </a:lnTo>
                      <a:lnTo>
                        <a:pt x="1" y="941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" name="Freeform 84"/>
                <p:cNvSpPr/>
                <p:nvPr/>
              </p:nvSpPr>
              <p:spPr bwMode="auto">
                <a:xfrm>
                  <a:off x="1844" y="3125"/>
                  <a:ext cx="38" cy="156"/>
                </a:xfrm>
                <a:custGeom>
                  <a:avLst/>
                  <a:gdLst>
                    <a:gd name="T0" fmla="*/ 147 w 206"/>
                    <a:gd name="T1" fmla="*/ 0 h 853"/>
                    <a:gd name="T2" fmla="*/ 177 w 206"/>
                    <a:gd name="T3" fmla="*/ 89 h 853"/>
                    <a:gd name="T4" fmla="*/ 206 w 206"/>
                    <a:gd name="T5" fmla="*/ 236 h 853"/>
                    <a:gd name="T6" fmla="*/ 206 w 206"/>
                    <a:gd name="T7" fmla="*/ 383 h 853"/>
                    <a:gd name="T8" fmla="*/ 177 w 206"/>
                    <a:gd name="T9" fmla="*/ 530 h 853"/>
                    <a:gd name="T10" fmla="*/ 147 w 206"/>
                    <a:gd name="T11" fmla="*/ 618 h 853"/>
                    <a:gd name="T12" fmla="*/ 88 w 206"/>
                    <a:gd name="T13" fmla="*/ 736 h 853"/>
                    <a:gd name="T14" fmla="*/ 0 w 206"/>
                    <a:gd name="T15" fmla="*/ 853 h 853"/>
                    <a:gd name="T16" fmla="*/ 2 w 206"/>
                    <a:gd name="T17" fmla="*/ 853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6" h="853">
                      <a:moveTo>
                        <a:pt x="147" y="0"/>
                      </a:moveTo>
                      <a:lnTo>
                        <a:pt x="177" y="89"/>
                      </a:lnTo>
                      <a:lnTo>
                        <a:pt x="206" y="236"/>
                      </a:lnTo>
                      <a:lnTo>
                        <a:pt x="206" y="383"/>
                      </a:lnTo>
                      <a:lnTo>
                        <a:pt x="177" y="530"/>
                      </a:lnTo>
                      <a:lnTo>
                        <a:pt x="147" y="618"/>
                      </a:lnTo>
                      <a:lnTo>
                        <a:pt x="88" y="736"/>
                      </a:lnTo>
                      <a:lnTo>
                        <a:pt x="0" y="853"/>
                      </a:lnTo>
                      <a:lnTo>
                        <a:pt x="2" y="853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21" name="Oval 85"/>
              <p:cNvSpPr>
                <a:spLocks noChangeArrowheads="1"/>
              </p:cNvSpPr>
              <p:nvPr/>
            </p:nvSpPr>
            <p:spPr bwMode="auto">
              <a:xfrm>
                <a:off x="1572" y="30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92" name="矩形 39"/>
          <p:cNvSpPr>
            <a:spLocks noChangeArrowheads="1"/>
          </p:cNvSpPr>
          <p:nvPr/>
        </p:nvSpPr>
        <p:spPr bwMode="auto">
          <a:xfrm>
            <a:off x="515937" y="203200"/>
            <a:ext cx="3332480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1.1.4 </a:t>
            </a:r>
            <a:r>
              <a:rPr lang="zh-CN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投影的特性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237999" y="876634"/>
            <a:ext cx="861989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charset="0"/>
              <a:buChar char="u"/>
            </a:pP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重合</a:t>
            </a:r>
            <a:r>
              <a:rPr lang="zh-CN" altLang="en-US" sz="2400" b="1" dirty="0" smtClean="0">
                <a:solidFill>
                  <a:srgbClr val="C00000"/>
                </a:solidFill>
                <a:latin typeface="宋体" panose="02010600030101010101" pitchFamily="2" charset="-122"/>
              </a:rPr>
              <a:t>性</a:t>
            </a:r>
            <a:r>
              <a:rPr lang="zh-CN" altLang="en-US" sz="2400" dirty="0" smtClean="0">
                <a:latin typeface="宋体" panose="02010600030101010101" pitchFamily="2" charset="-122"/>
              </a:rPr>
              <a:t>：两个或两个以上的点、线、面具有同一投影时，称为重合投影。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1469852" y="1797843"/>
            <a:ext cx="7064375" cy="3167063"/>
            <a:chOff x="977900" y="1852613"/>
            <a:chExt cx="7064375" cy="4222750"/>
          </a:xfrm>
        </p:grpSpPr>
        <p:sp>
          <p:nvSpPr>
            <p:cNvPr id="95" name="Freeform 113"/>
            <p:cNvSpPr/>
            <p:nvPr/>
          </p:nvSpPr>
          <p:spPr bwMode="auto">
            <a:xfrm>
              <a:off x="977900" y="3851275"/>
              <a:ext cx="7064375" cy="2224088"/>
            </a:xfrm>
            <a:custGeom>
              <a:avLst/>
              <a:gdLst>
                <a:gd name="T0" fmla="*/ 0 w 4450"/>
                <a:gd name="T1" fmla="*/ 12 h 1401"/>
                <a:gd name="T2" fmla="*/ 1502 w 4450"/>
                <a:gd name="T3" fmla="*/ 1401 h 1401"/>
                <a:gd name="T4" fmla="*/ 4450 w 4450"/>
                <a:gd name="T5" fmla="*/ 1378 h 1401"/>
                <a:gd name="T6" fmla="*/ 3095 w 4450"/>
                <a:gd name="T7" fmla="*/ 0 h 1401"/>
                <a:gd name="T8" fmla="*/ 0 w 4450"/>
                <a:gd name="T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0" h="1401">
                  <a:moveTo>
                    <a:pt x="0" y="12"/>
                  </a:moveTo>
                  <a:lnTo>
                    <a:pt x="1502" y="1401"/>
                  </a:lnTo>
                  <a:lnTo>
                    <a:pt x="4450" y="1378"/>
                  </a:lnTo>
                  <a:lnTo>
                    <a:pt x="3095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6" name="Group 124"/>
            <p:cNvGrpSpPr/>
            <p:nvPr/>
          </p:nvGrpSpPr>
          <p:grpSpPr bwMode="auto">
            <a:xfrm>
              <a:off x="2163763" y="2270125"/>
              <a:ext cx="1589087" cy="809625"/>
              <a:chOff x="1368" y="1511"/>
              <a:chExt cx="1001" cy="510"/>
            </a:xfrm>
          </p:grpSpPr>
          <p:sp>
            <p:nvSpPr>
              <p:cNvPr id="173" name="Freeform 125"/>
              <p:cNvSpPr/>
              <p:nvPr/>
            </p:nvSpPr>
            <p:spPr bwMode="auto">
              <a:xfrm>
                <a:off x="1368" y="1511"/>
                <a:ext cx="1001" cy="499"/>
              </a:xfrm>
              <a:custGeom>
                <a:avLst/>
                <a:gdLst>
                  <a:gd name="T0" fmla="*/ 35 w 6366"/>
                  <a:gd name="T1" fmla="*/ 0 h 3168"/>
                  <a:gd name="T2" fmla="*/ 0 w 6366"/>
                  <a:gd name="T3" fmla="*/ 70 h 3168"/>
                  <a:gd name="T4" fmla="*/ 6366 w 6366"/>
                  <a:gd name="T5" fmla="*/ 3168 h 3168"/>
                  <a:gd name="T6" fmla="*/ 35 w 6366"/>
                  <a:gd name="T7" fmla="*/ 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66" h="3168">
                    <a:moveTo>
                      <a:pt x="35" y="0"/>
                    </a:moveTo>
                    <a:lnTo>
                      <a:pt x="0" y="70"/>
                    </a:lnTo>
                    <a:lnTo>
                      <a:pt x="6366" y="316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rgbClr val="FF99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" name="Freeform 126"/>
              <p:cNvSpPr/>
              <p:nvPr/>
            </p:nvSpPr>
            <p:spPr bwMode="auto">
              <a:xfrm>
                <a:off x="1368" y="1523"/>
                <a:ext cx="1001" cy="498"/>
              </a:xfrm>
              <a:custGeom>
                <a:avLst/>
                <a:gdLst>
                  <a:gd name="T0" fmla="*/ 0 w 6366"/>
                  <a:gd name="T1" fmla="*/ 0 h 3169"/>
                  <a:gd name="T2" fmla="*/ 6366 w 6366"/>
                  <a:gd name="T3" fmla="*/ 3098 h 3169"/>
                  <a:gd name="T4" fmla="*/ 6331 w 6366"/>
                  <a:gd name="T5" fmla="*/ 3169 h 3169"/>
                  <a:gd name="T6" fmla="*/ 0 w 6366"/>
                  <a:gd name="T7" fmla="*/ 0 h 3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66" h="3169">
                    <a:moveTo>
                      <a:pt x="0" y="0"/>
                    </a:moveTo>
                    <a:lnTo>
                      <a:pt x="6366" y="3098"/>
                    </a:lnTo>
                    <a:lnTo>
                      <a:pt x="6331" y="31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rgbClr val="FF99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" name="Freeform 127"/>
              <p:cNvSpPr/>
              <p:nvPr/>
            </p:nvSpPr>
            <p:spPr bwMode="auto">
              <a:xfrm>
                <a:off x="1368" y="1511"/>
                <a:ext cx="1001" cy="510"/>
              </a:xfrm>
              <a:custGeom>
                <a:avLst/>
                <a:gdLst>
                  <a:gd name="T0" fmla="*/ 35 w 6366"/>
                  <a:gd name="T1" fmla="*/ 0 h 3239"/>
                  <a:gd name="T2" fmla="*/ 0 w 6366"/>
                  <a:gd name="T3" fmla="*/ 70 h 3239"/>
                  <a:gd name="T4" fmla="*/ 6331 w 6366"/>
                  <a:gd name="T5" fmla="*/ 3239 h 3239"/>
                  <a:gd name="T6" fmla="*/ 6366 w 6366"/>
                  <a:gd name="T7" fmla="*/ 3168 h 3239"/>
                  <a:gd name="T8" fmla="*/ 35 w 6366"/>
                  <a:gd name="T9" fmla="*/ 0 h 3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66" h="3239">
                    <a:moveTo>
                      <a:pt x="35" y="0"/>
                    </a:moveTo>
                    <a:lnTo>
                      <a:pt x="0" y="70"/>
                    </a:lnTo>
                    <a:lnTo>
                      <a:pt x="6331" y="3239"/>
                    </a:lnTo>
                    <a:lnTo>
                      <a:pt x="6366" y="3168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/>
              </a:solidFill>
              <a:ln w="50800">
                <a:solidFill>
                  <a:srgbClr val="FF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7" name="Freeform 137"/>
            <p:cNvSpPr/>
            <p:nvPr/>
          </p:nvSpPr>
          <p:spPr bwMode="auto">
            <a:xfrm>
              <a:off x="4156075" y="4437063"/>
              <a:ext cx="2476500" cy="1187450"/>
            </a:xfrm>
            <a:custGeom>
              <a:avLst/>
              <a:gdLst>
                <a:gd name="T0" fmla="*/ 0 w 10421"/>
                <a:gd name="T1" fmla="*/ 0 h 2408"/>
                <a:gd name="T2" fmla="*/ 252 w 10421"/>
                <a:gd name="T3" fmla="*/ 140 h 2408"/>
                <a:gd name="T4" fmla="*/ 10421 w 10421"/>
                <a:gd name="T5" fmla="*/ 2408 h 2408"/>
                <a:gd name="T6" fmla="*/ 0 w 10421"/>
                <a:gd name="T7" fmla="*/ 0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21" h="2408">
                  <a:moveTo>
                    <a:pt x="0" y="0"/>
                  </a:moveTo>
                  <a:lnTo>
                    <a:pt x="252" y="140"/>
                  </a:lnTo>
                  <a:lnTo>
                    <a:pt x="10421" y="2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50800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144"/>
            <p:cNvSpPr/>
            <p:nvPr/>
          </p:nvSpPr>
          <p:spPr bwMode="auto">
            <a:xfrm>
              <a:off x="4143375" y="2279650"/>
              <a:ext cx="1588" cy="2174875"/>
            </a:xfrm>
            <a:custGeom>
              <a:avLst/>
              <a:gdLst>
                <a:gd name="T0" fmla="*/ 0 w 1"/>
                <a:gd name="T1" fmla="*/ 0 h 8712"/>
                <a:gd name="T2" fmla="*/ 0 w 1"/>
                <a:gd name="T3" fmla="*/ 8712 h 8712"/>
                <a:gd name="T4" fmla="*/ 1 w 1"/>
                <a:gd name="T5" fmla="*/ 8712 h 8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8712">
                  <a:moveTo>
                    <a:pt x="0" y="0"/>
                  </a:moveTo>
                  <a:lnTo>
                    <a:pt x="0" y="8712"/>
                  </a:lnTo>
                  <a:lnTo>
                    <a:pt x="1" y="871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146"/>
            <p:cNvSpPr/>
            <p:nvPr/>
          </p:nvSpPr>
          <p:spPr bwMode="auto">
            <a:xfrm>
              <a:off x="6637338" y="3470275"/>
              <a:ext cx="0" cy="2174875"/>
            </a:xfrm>
            <a:custGeom>
              <a:avLst/>
              <a:gdLst>
                <a:gd name="T0" fmla="*/ 0 w 1"/>
                <a:gd name="T1" fmla="*/ 0 h 8712"/>
                <a:gd name="T2" fmla="*/ 0 w 1"/>
                <a:gd name="T3" fmla="*/ 8712 h 8712"/>
                <a:gd name="T4" fmla="*/ 1 w 1"/>
                <a:gd name="T5" fmla="*/ 8712 h 8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8712">
                  <a:moveTo>
                    <a:pt x="0" y="0"/>
                  </a:moveTo>
                  <a:lnTo>
                    <a:pt x="0" y="8712"/>
                  </a:lnTo>
                  <a:lnTo>
                    <a:pt x="1" y="871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0" name="Group 147"/>
            <p:cNvGrpSpPr/>
            <p:nvPr/>
          </p:nvGrpSpPr>
          <p:grpSpPr bwMode="auto">
            <a:xfrm>
              <a:off x="1973263" y="1852613"/>
              <a:ext cx="204787" cy="238125"/>
              <a:chOff x="1295" y="1357"/>
              <a:chExt cx="86" cy="100"/>
            </a:xfrm>
          </p:grpSpPr>
          <p:sp>
            <p:nvSpPr>
              <p:cNvPr id="167" name="Freeform 148"/>
              <p:cNvSpPr/>
              <p:nvPr/>
            </p:nvSpPr>
            <p:spPr bwMode="auto">
              <a:xfrm>
                <a:off x="1305" y="1357"/>
                <a:ext cx="61" cy="100"/>
              </a:xfrm>
              <a:custGeom>
                <a:avLst/>
                <a:gdLst>
                  <a:gd name="T0" fmla="*/ 392 w 392"/>
                  <a:gd name="T1" fmla="*/ 0 h 633"/>
                  <a:gd name="T2" fmla="*/ 0 w 392"/>
                  <a:gd name="T3" fmla="*/ 633 h 633"/>
                  <a:gd name="T4" fmla="*/ 1 w 392"/>
                  <a:gd name="T5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2" h="633">
                    <a:moveTo>
                      <a:pt x="392" y="0"/>
                    </a:moveTo>
                    <a:lnTo>
                      <a:pt x="0" y="633"/>
                    </a:lnTo>
                    <a:lnTo>
                      <a:pt x="1" y="63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" name="Freeform 149"/>
              <p:cNvSpPr/>
              <p:nvPr/>
            </p:nvSpPr>
            <p:spPr bwMode="auto">
              <a:xfrm>
                <a:off x="1366" y="1357"/>
                <a:ext cx="5" cy="100"/>
              </a:xfrm>
              <a:custGeom>
                <a:avLst/>
                <a:gdLst>
                  <a:gd name="T0" fmla="*/ 0 w 30"/>
                  <a:gd name="T1" fmla="*/ 0 h 633"/>
                  <a:gd name="T2" fmla="*/ 29 w 30"/>
                  <a:gd name="T3" fmla="*/ 633 h 633"/>
                  <a:gd name="T4" fmla="*/ 30 w 30"/>
                  <a:gd name="T5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633">
                    <a:moveTo>
                      <a:pt x="0" y="0"/>
                    </a:moveTo>
                    <a:lnTo>
                      <a:pt x="29" y="633"/>
                    </a:lnTo>
                    <a:lnTo>
                      <a:pt x="30" y="63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" name="Freeform 150"/>
              <p:cNvSpPr/>
              <p:nvPr/>
            </p:nvSpPr>
            <p:spPr bwMode="auto">
              <a:xfrm>
                <a:off x="1362" y="1366"/>
                <a:ext cx="5" cy="91"/>
              </a:xfrm>
              <a:custGeom>
                <a:avLst/>
                <a:gdLst>
                  <a:gd name="T0" fmla="*/ 0 w 32"/>
                  <a:gd name="T1" fmla="*/ 0 h 573"/>
                  <a:gd name="T2" fmla="*/ 31 w 32"/>
                  <a:gd name="T3" fmla="*/ 573 h 573"/>
                  <a:gd name="T4" fmla="*/ 32 w 32"/>
                  <a:gd name="T5" fmla="*/ 5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573">
                    <a:moveTo>
                      <a:pt x="0" y="0"/>
                    </a:moveTo>
                    <a:lnTo>
                      <a:pt x="31" y="573"/>
                    </a:lnTo>
                    <a:lnTo>
                      <a:pt x="32" y="57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" name="Freeform 151"/>
              <p:cNvSpPr/>
              <p:nvPr/>
            </p:nvSpPr>
            <p:spPr bwMode="auto">
              <a:xfrm>
                <a:off x="1324" y="1428"/>
                <a:ext cx="43" cy="1"/>
              </a:xfrm>
              <a:custGeom>
                <a:avLst/>
                <a:gdLst>
                  <a:gd name="T0" fmla="*/ 0 w 273"/>
                  <a:gd name="T1" fmla="*/ 272 w 273"/>
                  <a:gd name="T2" fmla="*/ 273 w 27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73">
                    <a:moveTo>
                      <a:pt x="0" y="0"/>
                    </a:moveTo>
                    <a:lnTo>
                      <a:pt x="272" y="0"/>
                    </a:lnTo>
                    <a:lnTo>
                      <a:pt x="273" y="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" name="Freeform 152"/>
              <p:cNvSpPr/>
              <p:nvPr/>
            </p:nvSpPr>
            <p:spPr bwMode="auto">
              <a:xfrm>
                <a:off x="1295" y="1457"/>
                <a:ext cx="29" cy="0"/>
              </a:xfrm>
              <a:custGeom>
                <a:avLst/>
                <a:gdLst>
                  <a:gd name="T0" fmla="*/ 0 w 181"/>
                  <a:gd name="T1" fmla="*/ 180 w 181"/>
                  <a:gd name="T2" fmla="*/ 181 w 18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1">
                    <a:moveTo>
                      <a:pt x="0" y="0"/>
                    </a:moveTo>
                    <a:lnTo>
                      <a:pt x="180" y="0"/>
                    </a:lnTo>
                    <a:lnTo>
                      <a:pt x="181" y="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" name="Freeform 153"/>
              <p:cNvSpPr/>
              <p:nvPr/>
            </p:nvSpPr>
            <p:spPr bwMode="auto">
              <a:xfrm>
                <a:off x="1353" y="1457"/>
                <a:ext cx="28" cy="0"/>
              </a:xfrm>
              <a:custGeom>
                <a:avLst/>
                <a:gdLst>
                  <a:gd name="T0" fmla="*/ 0 w 182"/>
                  <a:gd name="T1" fmla="*/ 181 w 182"/>
                  <a:gd name="T2" fmla="*/ 182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1" y="0"/>
                    </a:lnTo>
                    <a:lnTo>
                      <a:pt x="182" y="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1" name="Group 154"/>
            <p:cNvGrpSpPr/>
            <p:nvPr/>
          </p:nvGrpSpPr>
          <p:grpSpPr bwMode="auto">
            <a:xfrm>
              <a:off x="3649663" y="2690813"/>
              <a:ext cx="234950" cy="234950"/>
              <a:chOff x="2438" y="1882"/>
              <a:chExt cx="99" cy="99"/>
            </a:xfrm>
          </p:grpSpPr>
          <p:sp>
            <p:nvSpPr>
              <p:cNvPr id="161" name="Freeform 155"/>
              <p:cNvSpPr/>
              <p:nvPr/>
            </p:nvSpPr>
            <p:spPr bwMode="auto">
              <a:xfrm>
                <a:off x="2452" y="1882"/>
                <a:ext cx="29" cy="99"/>
              </a:xfrm>
              <a:custGeom>
                <a:avLst/>
                <a:gdLst>
                  <a:gd name="T0" fmla="*/ 180 w 180"/>
                  <a:gd name="T1" fmla="*/ 0 h 633"/>
                  <a:gd name="T2" fmla="*/ 0 w 180"/>
                  <a:gd name="T3" fmla="*/ 633 h 633"/>
                  <a:gd name="T4" fmla="*/ 1 w 180"/>
                  <a:gd name="T5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" h="633">
                    <a:moveTo>
                      <a:pt x="180" y="0"/>
                    </a:moveTo>
                    <a:lnTo>
                      <a:pt x="0" y="633"/>
                    </a:lnTo>
                    <a:lnTo>
                      <a:pt x="1" y="63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" name="Freeform 156"/>
              <p:cNvSpPr/>
              <p:nvPr/>
            </p:nvSpPr>
            <p:spPr bwMode="auto">
              <a:xfrm>
                <a:off x="2457" y="1882"/>
                <a:ext cx="28" cy="99"/>
              </a:xfrm>
              <a:custGeom>
                <a:avLst/>
                <a:gdLst>
                  <a:gd name="T0" fmla="*/ 181 w 181"/>
                  <a:gd name="T1" fmla="*/ 0 h 633"/>
                  <a:gd name="T2" fmla="*/ 0 w 181"/>
                  <a:gd name="T3" fmla="*/ 633 h 633"/>
                  <a:gd name="T4" fmla="*/ 1 w 181"/>
                  <a:gd name="T5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633">
                    <a:moveTo>
                      <a:pt x="181" y="0"/>
                    </a:moveTo>
                    <a:lnTo>
                      <a:pt x="0" y="633"/>
                    </a:lnTo>
                    <a:lnTo>
                      <a:pt x="1" y="63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" name="Freeform 157"/>
              <p:cNvSpPr/>
              <p:nvPr/>
            </p:nvSpPr>
            <p:spPr bwMode="auto">
              <a:xfrm>
                <a:off x="2466" y="1882"/>
                <a:ext cx="71" cy="47"/>
              </a:xfrm>
              <a:custGeom>
                <a:avLst/>
                <a:gdLst>
                  <a:gd name="T0" fmla="*/ 0 w 453"/>
                  <a:gd name="T1" fmla="*/ 0 h 301"/>
                  <a:gd name="T2" fmla="*/ 332 w 453"/>
                  <a:gd name="T3" fmla="*/ 0 h 301"/>
                  <a:gd name="T4" fmla="*/ 423 w 453"/>
                  <a:gd name="T5" fmla="*/ 30 h 301"/>
                  <a:gd name="T6" fmla="*/ 453 w 453"/>
                  <a:gd name="T7" fmla="*/ 90 h 301"/>
                  <a:gd name="T8" fmla="*/ 453 w 453"/>
                  <a:gd name="T9" fmla="*/ 150 h 301"/>
                  <a:gd name="T10" fmla="*/ 423 w 453"/>
                  <a:gd name="T11" fmla="*/ 241 h 301"/>
                  <a:gd name="T12" fmla="*/ 392 w 453"/>
                  <a:gd name="T13" fmla="*/ 272 h 301"/>
                  <a:gd name="T14" fmla="*/ 303 w 453"/>
                  <a:gd name="T15" fmla="*/ 301 h 301"/>
                  <a:gd name="T16" fmla="*/ 304 w 453"/>
                  <a:gd name="T1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" h="301">
                    <a:moveTo>
                      <a:pt x="0" y="0"/>
                    </a:moveTo>
                    <a:lnTo>
                      <a:pt x="332" y="0"/>
                    </a:lnTo>
                    <a:lnTo>
                      <a:pt x="423" y="30"/>
                    </a:lnTo>
                    <a:lnTo>
                      <a:pt x="453" y="90"/>
                    </a:lnTo>
                    <a:lnTo>
                      <a:pt x="453" y="150"/>
                    </a:lnTo>
                    <a:lnTo>
                      <a:pt x="423" y="241"/>
                    </a:lnTo>
                    <a:lnTo>
                      <a:pt x="392" y="272"/>
                    </a:lnTo>
                    <a:lnTo>
                      <a:pt x="303" y="301"/>
                    </a:lnTo>
                    <a:lnTo>
                      <a:pt x="304" y="301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Freeform 158"/>
              <p:cNvSpPr/>
              <p:nvPr/>
            </p:nvSpPr>
            <p:spPr bwMode="auto">
              <a:xfrm>
                <a:off x="2514" y="1882"/>
                <a:ext cx="19" cy="47"/>
              </a:xfrm>
              <a:custGeom>
                <a:avLst/>
                <a:gdLst>
                  <a:gd name="T0" fmla="*/ 29 w 120"/>
                  <a:gd name="T1" fmla="*/ 0 h 301"/>
                  <a:gd name="T2" fmla="*/ 89 w 120"/>
                  <a:gd name="T3" fmla="*/ 30 h 301"/>
                  <a:gd name="T4" fmla="*/ 120 w 120"/>
                  <a:gd name="T5" fmla="*/ 90 h 301"/>
                  <a:gd name="T6" fmla="*/ 120 w 120"/>
                  <a:gd name="T7" fmla="*/ 150 h 301"/>
                  <a:gd name="T8" fmla="*/ 89 w 120"/>
                  <a:gd name="T9" fmla="*/ 241 h 301"/>
                  <a:gd name="T10" fmla="*/ 60 w 120"/>
                  <a:gd name="T11" fmla="*/ 272 h 301"/>
                  <a:gd name="T12" fmla="*/ 0 w 120"/>
                  <a:gd name="T13" fmla="*/ 301 h 301"/>
                  <a:gd name="T14" fmla="*/ 1 w 120"/>
                  <a:gd name="T15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301">
                    <a:moveTo>
                      <a:pt x="29" y="0"/>
                    </a:moveTo>
                    <a:lnTo>
                      <a:pt x="89" y="30"/>
                    </a:lnTo>
                    <a:lnTo>
                      <a:pt x="120" y="90"/>
                    </a:lnTo>
                    <a:lnTo>
                      <a:pt x="120" y="150"/>
                    </a:lnTo>
                    <a:lnTo>
                      <a:pt x="89" y="241"/>
                    </a:lnTo>
                    <a:lnTo>
                      <a:pt x="60" y="272"/>
                    </a:lnTo>
                    <a:lnTo>
                      <a:pt x="0" y="301"/>
                    </a:lnTo>
                    <a:lnTo>
                      <a:pt x="1" y="301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" name="Freeform 159"/>
              <p:cNvSpPr/>
              <p:nvPr/>
            </p:nvSpPr>
            <p:spPr bwMode="auto">
              <a:xfrm>
                <a:off x="2438" y="1929"/>
                <a:ext cx="90" cy="52"/>
              </a:xfrm>
              <a:custGeom>
                <a:avLst/>
                <a:gdLst>
                  <a:gd name="T0" fmla="*/ 211 w 572"/>
                  <a:gd name="T1" fmla="*/ 0 h 332"/>
                  <a:gd name="T2" fmla="*/ 483 w 572"/>
                  <a:gd name="T3" fmla="*/ 0 h 332"/>
                  <a:gd name="T4" fmla="*/ 543 w 572"/>
                  <a:gd name="T5" fmla="*/ 31 h 332"/>
                  <a:gd name="T6" fmla="*/ 572 w 572"/>
                  <a:gd name="T7" fmla="*/ 91 h 332"/>
                  <a:gd name="T8" fmla="*/ 572 w 572"/>
                  <a:gd name="T9" fmla="*/ 152 h 332"/>
                  <a:gd name="T10" fmla="*/ 543 w 572"/>
                  <a:gd name="T11" fmla="*/ 241 h 332"/>
                  <a:gd name="T12" fmla="*/ 483 w 572"/>
                  <a:gd name="T13" fmla="*/ 302 h 332"/>
                  <a:gd name="T14" fmla="*/ 361 w 572"/>
                  <a:gd name="T15" fmla="*/ 332 h 332"/>
                  <a:gd name="T16" fmla="*/ 0 w 572"/>
                  <a:gd name="T17" fmla="*/ 332 h 332"/>
                  <a:gd name="T18" fmla="*/ 1 w 572"/>
                  <a:gd name="T19" fmla="*/ 3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2" h="332">
                    <a:moveTo>
                      <a:pt x="211" y="0"/>
                    </a:moveTo>
                    <a:lnTo>
                      <a:pt x="483" y="0"/>
                    </a:lnTo>
                    <a:lnTo>
                      <a:pt x="543" y="31"/>
                    </a:lnTo>
                    <a:lnTo>
                      <a:pt x="572" y="91"/>
                    </a:lnTo>
                    <a:lnTo>
                      <a:pt x="572" y="152"/>
                    </a:lnTo>
                    <a:lnTo>
                      <a:pt x="543" y="241"/>
                    </a:lnTo>
                    <a:lnTo>
                      <a:pt x="483" y="302"/>
                    </a:lnTo>
                    <a:lnTo>
                      <a:pt x="361" y="332"/>
                    </a:lnTo>
                    <a:lnTo>
                      <a:pt x="0" y="332"/>
                    </a:lnTo>
                    <a:lnTo>
                      <a:pt x="1" y="332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" name="Freeform 160"/>
              <p:cNvSpPr/>
              <p:nvPr/>
            </p:nvSpPr>
            <p:spPr bwMode="auto">
              <a:xfrm>
                <a:off x="2495" y="1929"/>
                <a:ext cx="28" cy="52"/>
              </a:xfrm>
              <a:custGeom>
                <a:avLst/>
                <a:gdLst>
                  <a:gd name="T0" fmla="*/ 122 w 182"/>
                  <a:gd name="T1" fmla="*/ 0 h 332"/>
                  <a:gd name="T2" fmla="*/ 151 w 182"/>
                  <a:gd name="T3" fmla="*/ 31 h 332"/>
                  <a:gd name="T4" fmla="*/ 182 w 182"/>
                  <a:gd name="T5" fmla="*/ 91 h 332"/>
                  <a:gd name="T6" fmla="*/ 182 w 182"/>
                  <a:gd name="T7" fmla="*/ 152 h 332"/>
                  <a:gd name="T8" fmla="*/ 151 w 182"/>
                  <a:gd name="T9" fmla="*/ 241 h 332"/>
                  <a:gd name="T10" fmla="*/ 91 w 182"/>
                  <a:gd name="T11" fmla="*/ 302 h 332"/>
                  <a:gd name="T12" fmla="*/ 0 w 182"/>
                  <a:gd name="T13" fmla="*/ 332 h 332"/>
                  <a:gd name="T14" fmla="*/ 2 w 182"/>
                  <a:gd name="T15" fmla="*/ 3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332">
                    <a:moveTo>
                      <a:pt x="122" y="0"/>
                    </a:moveTo>
                    <a:lnTo>
                      <a:pt x="151" y="31"/>
                    </a:lnTo>
                    <a:lnTo>
                      <a:pt x="182" y="91"/>
                    </a:lnTo>
                    <a:lnTo>
                      <a:pt x="182" y="152"/>
                    </a:lnTo>
                    <a:lnTo>
                      <a:pt x="151" y="241"/>
                    </a:lnTo>
                    <a:lnTo>
                      <a:pt x="91" y="302"/>
                    </a:lnTo>
                    <a:lnTo>
                      <a:pt x="0" y="332"/>
                    </a:lnTo>
                    <a:lnTo>
                      <a:pt x="2" y="332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2" name="Group 219"/>
            <p:cNvGrpSpPr/>
            <p:nvPr/>
          </p:nvGrpSpPr>
          <p:grpSpPr bwMode="auto">
            <a:xfrm>
              <a:off x="2006600" y="2279650"/>
              <a:ext cx="1854200" cy="3352800"/>
              <a:chOff x="1264" y="1436"/>
              <a:chExt cx="1168" cy="2112"/>
            </a:xfrm>
          </p:grpSpPr>
          <p:grpSp>
            <p:nvGrpSpPr>
              <p:cNvPr id="142" name="Group 140"/>
              <p:cNvGrpSpPr/>
              <p:nvPr/>
            </p:nvGrpSpPr>
            <p:grpSpPr bwMode="auto">
              <a:xfrm>
                <a:off x="1366" y="1436"/>
                <a:ext cx="996" cy="1868"/>
                <a:chOff x="1371" y="1517"/>
                <a:chExt cx="996" cy="1868"/>
              </a:xfrm>
            </p:grpSpPr>
            <p:sp>
              <p:nvSpPr>
                <p:cNvPr id="159" name="Freeform 141"/>
                <p:cNvSpPr/>
                <p:nvPr/>
              </p:nvSpPr>
              <p:spPr bwMode="auto">
                <a:xfrm>
                  <a:off x="2366" y="2015"/>
                  <a:ext cx="1" cy="1370"/>
                </a:xfrm>
                <a:custGeom>
                  <a:avLst/>
                  <a:gdLst>
                    <a:gd name="T0" fmla="*/ 0 w 1"/>
                    <a:gd name="T1" fmla="*/ 0 h 8713"/>
                    <a:gd name="T2" fmla="*/ 0 w 1"/>
                    <a:gd name="T3" fmla="*/ 8713 h 8713"/>
                    <a:gd name="T4" fmla="*/ 1 w 1"/>
                    <a:gd name="T5" fmla="*/ 8713 h 8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8713">
                      <a:moveTo>
                        <a:pt x="0" y="0"/>
                      </a:moveTo>
                      <a:lnTo>
                        <a:pt x="0" y="8713"/>
                      </a:lnTo>
                      <a:lnTo>
                        <a:pt x="1" y="8713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142"/>
                <p:cNvSpPr/>
                <p:nvPr/>
              </p:nvSpPr>
              <p:spPr bwMode="auto">
                <a:xfrm>
                  <a:off x="1371" y="1517"/>
                  <a:ext cx="0" cy="1370"/>
                </a:xfrm>
                <a:custGeom>
                  <a:avLst/>
                  <a:gdLst>
                    <a:gd name="T0" fmla="*/ 0 w 1"/>
                    <a:gd name="T1" fmla="*/ 0 h 8712"/>
                    <a:gd name="T2" fmla="*/ 0 w 1"/>
                    <a:gd name="T3" fmla="*/ 8712 h 8712"/>
                    <a:gd name="T4" fmla="*/ 1 w 1"/>
                    <a:gd name="T5" fmla="*/ 8712 h 8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8712">
                      <a:moveTo>
                        <a:pt x="0" y="0"/>
                      </a:moveTo>
                      <a:lnTo>
                        <a:pt x="0" y="8712"/>
                      </a:lnTo>
                      <a:lnTo>
                        <a:pt x="1" y="87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3" name="Group 161"/>
              <p:cNvGrpSpPr/>
              <p:nvPr/>
            </p:nvGrpSpPr>
            <p:grpSpPr bwMode="auto">
              <a:xfrm>
                <a:off x="1264" y="2800"/>
                <a:ext cx="1168" cy="748"/>
                <a:chOff x="1269" y="2881"/>
                <a:chExt cx="1168" cy="748"/>
              </a:xfrm>
            </p:grpSpPr>
            <p:grpSp>
              <p:nvGrpSpPr>
                <p:cNvPr id="144" name="Group 162"/>
                <p:cNvGrpSpPr/>
                <p:nvPr/>
              </p:nvGrpSpPr>
              <p:grpSpPr bwMode="auto">
                <a:xfrm>
                  <a:off x="1269" y="2881"/>
                  <a:ext cx="1100" cy="510"/>
                  <a:chOff x="1269" y="2881"/>
                  <a:chExt cx="1100" cy="510"/>
                </a:xfrm>
              </p:grpSpPr>
              <p:grpSp>
                <p:nvGrpSpPr>
                  <p:cNvPr id="150" name="Group 163"/>
                  <p:cNvGrpSpPr/>
                  <p:nvPr/>
                </p:nvGrpSpPr>
                <p:grpSpPr bwMode="auto">
                  <a:xfrm>
                    <a:off x="1368" y="2881"/>
                    <a:ext cx="1001" cy="510"/>
                    <a:chOff x="1368" y="2881"/>
                    <a:chExt cx="1001" cy="510"/>
                  </a:xfrm>
                </p:grpSpPr>
                <p:sp>
                  <p:nvSpPr>
                    <p:cNvPr id="156" name="Freeform 164"/>
                    <p:cNvSpPr/>
                    <p:nvPr/>
                  </p:nvSpPr>
                  <p:spPr bwMode="auto">
                    <a:xfrm>
                      <a:off x="1368" y="2881"/>
                      <a:ext cx="1001" cy="499"/>
                    </a:xfrm>
                    <a:custGeom>
                      <a:avLst/>
                      <a:gdLst>
                        <a:gd name="T0" fmla="*/ 35 w 6366"/>
                        <a:gd name="T1" fmla="*/ 0 h 3168"/>
                        <a:gd name="T2" fmla="*/ 0 w 6366"/>
                        <a:gd name="T3" fmla="*/ 71 h 3168"/>
                        <a:gd name="T4" fmla="*/ 6366 w 6366"/>
                        <a:gd name="T5" fmla="*/ 3168 h 3168"/>
                        <a:gd name="T6" fmla="*/ 35 w 6366"/>
                        <a:gd name="T7" fmla="*/ 0 h 31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6366" h="3168">
                          <a:moveTo>
                            <a:pt x="35" y="0"/>
                          </a:moveTo>
                          <a:lnTo>
                            <a:pt x="0" y="71"/>
                          </a:lnTo>
                          <a:lnTo>
                            <a:pt x="6366" y="3168"/>
                          </a:lnTo>
                          <a:lnTo>
                            <a:pt x="3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50800">
                      <a:solidFill>
                        <a:srgbClr val="FF99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7" name="Freeform 165"/>
                    <p:cNvSpPr/>
                    <p:nvPr/>
                  </p:nvSpPr>
                  <p:spPr bwMode="auto">
                    <a:xfrm>
                      <a:off x="1368" y="2893"/>
                      <a:ext cx="1001" cy="498"/>
                    </a:xfrm>
                    <a:custGeom>
                      <a:avLst/>
                      <a:gdLst>
                        <a:gd name="T0" fmla="*/ 0 w 6366"/>
                        <a:gd name="T1" fmla="*/ 0 h 3168"/>
                        <a:gd name="T2" fmla="*/ 6366 w 6366"/>
                        <a:gd name="T3" fmla="*/ 3097 h 3168"/>
                        <a:gd name="T4" fmla="*/ 6331 w 6366"/>
                        <a:gd name="T5" fmla="*/ 3168 h 3168"/>
                        <a:gd name="T6" fmla="*/ 0 w 6366"/>
                        <a:gd name="T7" fmla="*/ 0 h 31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6366" h="3168">
                          <a:moveTo>
                            <a:pt x="0" y="0"/>
                          </a:moveTo>
                          <a:lnTo>
                            <a:pt x="6366" y="3097"/>
                          </a:lnTo>
                          <a:lnTo>
                            <a:pt x="6331" y="316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50800">
                      <a:solidFill>
                        <a:srgbClr val="FF99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8" name="Freeform 166"/>
                    <p:cNvSpPr/>
                    <p:nvPr/>
                  </p:nvSpPr>
                  <p:spPr bwMode="auto">
                    <a:xfrm>
                      <a:off x="1368" y="2881"/>
                      <a:ext cx="1001" cy="510"/>
                    </a:xfrm>
                    <a:custGeom>
                      <a:avLst/>
                      <a:gdLst>
                        <a:gd name="T0" fmla="*/ 35 w 6366"/>
                        <a:gd name="T1" fmla="*/ 0 h 3239"/>
                        <a:gd name="T2" fmla="*/ 0 w 6366"/>
                        <a:gd name="T3" fmla="*/ 71 h 3239"/>
                        <a:gd name="T4" fmla="*/ 6331 w 6366"/>
                        <a:gd name="T5" fmla="*/ 3239 h 3239"/>
                        <a:gd name="T6" fmla="*/ 6366 w 6366"/>
                        <a:gd name="T7" fmla="*/ 3168 h 3239"/>
                        <a:gd name="T8" fmla="*/ 35 w 6366"/>
                        <a:gd name="T9" fmla="*/ 0 h 32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366" h="3239">
                          <a:moveTo>
                            <a:pt x="35" y="0"/>
                          </a:moveTo>
                          <a:lnTo>
                            <a:pt x="0" y="71"/>
                          </a:lnTo>
                          <a:lnTo>
                            <a:pt x="6331" y="3239"/>
                          </a:lnTo>
                          <a:lnTo>
                            <a:pt x="6366" y="3168"/>
                          </a:lnTo>
                          <a:lnTo>
                            <a:pt x="35" y="0"/>
                          </a:lnTo>
                        </a:path>
                      </a:pathLst>
                    </a:custGeom>
                    <a:noFill/>
                    <a:ln w="5080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51" name="Group 167"/>
                  <p:cNvGrpSpPr/>
                  <p:nvPr/>
                </p:nvGrpSpPr>
                <p:grpSpPr bwMode="auto">
                  <a:xfrm>
                    <a:off x="1269" y="2952"/>
                    <a:ext cx="121" cy="99"/>
                    <a:chOff x="1269" y="2912"/>
                    <a:chExt cx="81" cy="66"/>
                  </a:xfrm>
                </p:grpSpPr>
                <p:sp>
                  <p:nvSpPr>
                    <p:cNvPr id="152" name="Freeform 168"/>
                    <p:cNvSpPr/>
                    <p:nvPr/>
                  </p:nvSpPr>
                  <p:spPr bwMode="auto">
                    <a:xfrm>
                      <a:off x="1317" y="2912"/>
                      <a:ext cx="33" cy="66"/>
                    </a:xfrm>
                    <a:custGeom>
                      <a:avLst/>
                      <a:gdLst>
                        <a:gd name="T0" fmla="*/ 91 w 213"/>
                        <a:gd name="T1" fmla="*/ 0 h 422"/>
                        <a:gd name="T2" fmla="*/ 31 w 213"/>
                        <a:gd name="T3" fmla="*/ 210 h 422"/>
                        <a:gd name="T4" fmla="*/ 0 w 213"/>
                        <a:gd name="T5" fmla="*/ 332 h 422"/>
                        <a:gd name="T6" fmla="*/ 0 w 213"/>
                        <a:gd name="T7" fmla="*/ 392 h 422"/>
                        <a:gd name="T8" fmla="*/ 31 w 213"/>
                        <a:gd name="T9" fmla="*/ 422 h 422"/>
                        <a:gd name="T10" fmla="*/ 121 w 213"/>
                        <a:gd name="T11" fmla="*/ 422 h 422"/>
                        <a:gd name="T12" fmla="*/ 181 w 213"/>
                        <a:gd name="T13" fmla="*/ 362 h 422"/>
                        <a:gd name="T14" fmla="*/ 212 w 213"/>
                        <a:gd name="T15" fmla="*/ 301 h 422"/>
                        <a:gd name="T16" fmla="*/ 213 w 213"/>
                        <a:gd name="T17" fmla="*/ 301 h 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13" h="422">
                          <a:moveTo>
                            <a:pt x="91" y="0"/>
                          </a:moveTo>
                          <a:lnTo>
                            <a:pt x="31" y="210"/>
                          </a:lnTo>
                          <a:lnTo>
                            <a:pt x="0" y="332"/>
                          </a:lnTo>
                          <a:lnTo>
                            <a:pt x="0" y="392"/>
                          </a:lnTo>
                          <a:lnTo>
                            <a:pt x="31" y="422"/>
                          </a:lnTo>
                          <a:lnTo>
                            <a:pt x="121" y="422"/>
                          </a:lnTo>
                          <a:lnTo>
                            <a:pt x="181" y="362"/>
                          </a:lnTo>
                          <a:lnTo>
                            <a:pt x="212" y="301"/>
                          </a:lnTo>
                          <a:lnTo>
                            <a:pt x="213" y="301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3" name="Freeform 169"/>
                    <p:cNvSpPr/>
                    <p:nvPr/>
                  </p:nvSpPr>
                  <p:spPr bwMode="auto">
                    <a:xfrm>
                      <a:off x="1321" y="2912"/>
                      <a:ext cx="15" cy="66"/>
                    </a:xfrm>
                    <a:custGeom>
                      <a:avLst/>
                      <a:gdLst>
                        <a:gd name="T0" fmla="*/ 90 w 90"/>
                        <a:gd name="T1" fmla="*/ 0 h 422"/>
                        <a:gd name="T2" fmla="*/ 30 w 90"/>
                        <a:gd name="T3" fmla="*/ 210 h 422"/>
                        <a:gd name="T4" fmla="*/ 0 w 90"/>
                        <a:gd name="T5" fmla="*/ 332 h 422"/>
                        <a:gd name="T6" fmla="*/ 0 w 90"/>
                        <a:gd name="T7" fmla="*/ 392 h 422"/>
                        <a:gd name="T8" fmla="*/ 30 w 90"/>
                        <a:gd name="T9" fmla="*/ 422 h 422"/>
                        <a:gd name="T10" fmla="*/ 32 w 90"/>
                        <a:gd name="T11" fmla="*/ 422 h 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90" h="422">
                          <a:moveTo>
                            <a:pt x="90" y="0"/>
                          </a:moveTo>
                          <a:lnTo>
                            <a:pt x="30" y="210"/>
                          </a:lnTo>
                          <a:lnTo>
                            <a:pt x="0" y="332"/>
                          </a:lnTo>
                          <a:lnTo>
                            <a:pt x="0" y="392"/>
                          </a:lnTo>
                          <a:lnTo>
                            <a:pt x="30" y="422"/>
                          </a:lnTo>
                          <a:lnTo>
                            <a:pt x="32" y="42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" name="Freeform 170"/>
                    <p:cNvSpPr/>
                    <p:nvPr/>
                  </p:nvSpPr>
                  <p:spPr bwMode="auto">
                    <a:xfrm>
                      <a:off x="1269" y="2912"/>
                      <a:ext cx="53" cy="66"/>
                    </a:xfrm>
                    <a:custGeom>
                      <a:avLst/>
                      <a:gdLst>
                        <a:gd name="T0" fmla="*/ 332 w 333"/>
                        <a:gd name="T1" fmla="*/ 210 h 422"/>
                        <a:gd name="T2" fmla="*/ 332 w 333"/>
                        <a:gd name="T3" fmla="*/ 121 h 422"/>
                        <a:gd name="T4" fmla="*/ 301 w 333"/>
                        <a:gd name="T5" fmla="*/ 30 h 422"/>
                        <a:gd name="T6" fmla="*/ 241 w 333"/>
                        <a:gd name="T7" fmla="*/ 0 h 422"/>
                        <a:gd name="T8" fmla="*/ 181 w 333"/>
                        <a:gd name="T9" fmla="*/ 0 h 422"/>
                        <a:gd name="T10" fmla="*/ 91 w 333"/>
                        <a:gd name="T11" fmla="*/ 30 h 422"/>
                        <a:gd name="T12" fmla="*/ 31 w 333"/>
                        <a:gd name="T13" fmla="*/ 121 h 422"/>
                        <a:gd name="T14" fmla="*/ 0 w 333"/>
                        <a:gd name="T15" fmla="*/ 210 h 422"/>
                        <a:gd name="T16" fmla="*/ 0 w 333"/>
                        <a:gd name="T17" fmla="*/ 301 h 422"/>
                        <a:gd name="T18" fmla="*/ 31 w 333"/>
                        <a:gd name="T19" fmla="*/ 362 h 422"/>
                        <a:gd name="T20" fmla="*/ 60 w 333"/>
                        <a:gd name="T21" fmla="*/ 392 h 422"/>
                        <a:gd name="T22" fmla="*/ 121 w 333"/>
                        <a:gd name="T23" fmla="*/ 422 h 422"/>
                        <a:gd name="T24" fmla="*/ 181 w 333"/>
                        <a:gd name="T25" fmla="*/ 422 h 422"/>
                        <a:gd name="T26" fmla="*/ 241 w 333"/>
                        <a:gd name="T27" fmla="*/ 392 h 422"/>
                        <a:gd name="T28" fmla="*/ 301 w 333"/>
                        <a:gd name="T29" fmla="*/ 301 h 422"/>
                        <a:gd name="T30" fmla="*/ 332 w 333"/>
                        <a:gd name="T31" fmla="*/ 210 h 422"/>
                        <a:gd name="T32" fmla="*/ 333 w 333"/>
                        <a:gd name="T33" fmla="*/ 210 h 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33" h="422">
                          <a:moveTo>
                            <a:pt x="332" y="210"/>
                          </a:moveTo>
                          <a:lnTo>
                            <a:pt x="332" y="121"/>
                          </a:lnTo>
                          <a:lnTo>
                            <a:pt x="301" y="30"/>
                          </a:lnTo>
                          <a:lnTo>
                            <a:pt x="241" y="0"/>
                          </a:lnTo>
                          <a:lnTo>
                            <a:pt x="181" y="0"/>
                          </a:lnTo>
                          <a:lnTo>
                            <a:pt x="91" y="30"/>
                          </a:lnTo>
                          <a:lnTo>
                            <a:pt x="31" y="121"/>
                          </a:lnTo>
                          <a:lnTo>
                            <a:pt x="0" y="210"/>
                          </a:lnTo>
                          <a:lnTo>
                            <a:pt x="0" y="301"/>
                          </a:lnTo>
                          <a:lnTo>
                            <a:pt x="31" y="362"/>
                          </a:lnTo>
                          <a:lnTo>
                            <a:pt x="60" y="392"/>
                          </a:lnTo>
                          <a:lnTo>
                            <a:pt x="121" y="422"/>
                          </a:lnTo>
                          <a:lnTo>
                            <a:pt x="181" y="422"/>
                          </a:lnTo>
                          <a:lnTo>
                            <a:pt x="241" y="392"/>
                          </a:lnTo>
                          <a:lnTo>
                            <a:pt x="301" y="301"/>
                          </a:lnTo>
                          <a:lnTo>
                            <a:pt x="332" y="210"/>
                          </a:lnTo>
                          <a:lnTo>
                            <a:pt x="333" y="21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5" name="Freeform 171"/>
                    <p:cNvSpPr/>
                    <p:nvPr/>
                  </p:nvSpPr>
                  <p:spPr bwMode="auto">
                    <a:xfrm>
                      <a:off x="1274" y="2912"/>
                      <a:ext cx="24" cy="61"/>
                    </a:xfrm>
                    <a:custGeom>
                      <a:avLst/>
                      <a:gdLst>
                        <a:gd name="T0" fmla="*/ 150 w 150"/>
                        <a:gd name="T1" fmla="*/ 0 h 392"/>
                        <a:gd name="T2" fmla="*/ 90 w 150"/>
                        <a:gd name="T3" fmla="*/ 30 h 392"/>
                        <a:gd name="T4" fmla="*/ 29 w 150"/>
                        <a:gd name="T5" fmla="*/ 121 h 392"/>
                        <a:gd name="T6" fmla="*/ 0 w 150"/>
                        <a:gd name="T7" fmla="*/ 210 h 392"/>
                        <a:gd name="T8" fmla="*/ 0 w 150"/>
                        <a:gd name="T9" fmla="*/ 332 h 392"/>
                        <a:gd name="T10" fmla="*/ 29 w 150"/>
                        <a:gd name="T11" fmla="*/ 392 h 392"/>
                        <a:gd name="T12" fmla="*/ 30 w 150"/>
                        <a:gd name="T13" fmla="*/ 392 h 3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50" h="392">
                          <a:moveTo>
                            <a:pt x="150" y="0"/>
                          </a:moveTo>
                          <a:lnTo>
                            <a:pt x="90" y="30"/>
                          </a:lnTo>
                          <a:lnTo>
                            <a:pt x="29" y="121"/>
                          </a:lnTo>
                          <a:lnTo>
                            <a:pt x="0" y="210"/>
                          </a:lnTo>
                          <a:lnTo>
                            <a:pt x="0" y="332"/>
                          </a:lnTo>
                          <a:lnTo>
                            <a:pt x="29" y="392"/>
                          </a:lnTo>
                          <a:lnTo>
                            <a:pt x="30" y="39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45" name="Group 172"/>
                <p:cNvGrpSpPr/>
                <p:nvPr/>
              </p:nvGrpSpPr>
              <p:grpSpPr bwMode="auto">
                <a:xfrm>
                  <a:off x="2352" y="3480"/>
                  <a:ext cx="85" cy="149"/>
                  <a:chOff x="2456" y="3390"/>
                  <a:chExt cx="57" cy="100"/>
                </a:xfrm>
              </p:grpSpPr>
              <p:sp>
                <p:nvSpPr>
                  <p:cNvPr id="146" name="Freeform 173"/>
                  <p:cNvSpPr/>
                  <p:nvPr/>
                </p:nvSpPr>
                <p:spPr bwMode="auto">
                  <a:xfrm>
                    <a:off x="2456" y="3390"/>
                    <a:ext cx="19" cy="95"/>
                  </a:xfrm>
                  <a:custGeom>
                    <a:avLst/>
                    <a:gdLst>
                      <a:gd name="T0" fmla="*/ 120 w 120"/>
                      <a:gd name="T1" fmla="*/ 0 h 604"/>
                      <a:gd name="T2" fmla="*/ 0 w 120"/>
                      <a:gd name="T3" fmla="*/ 393 h 604"/>
                      <a:gd name="T4" fmla="*/ 0 w 120"/>
                      <a:gd name="T5" fmla="*/ 484 h 604"/>
                      <a:gd name="T6" fmla="*/ 29 w 120"/>
                      <a:gd name="T7" fmla="*/ 575 h 604"/>
                      <a:gd name="T8" fmla="*/ 60 w 120"/>
                      <a:gd name="T9" fmla="*/ 604 h 604"/>
                      <a:gd name="T10" fmla="*/ 61 w 120"/>
                      <a:gd name="T11" fmla="*/ 604 h 6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0" h="604">
                        <a:moveTo>
                          <a:pt x="120" y="0"/>
                        </a:moveTo>
                        <a:lnTo>
                          <a:pt x="0" y="393"/>
                        </a:lnTo>
                        <a:lnTo>
                          <a:pt x="0" y="484"/>
                        </a:lnTo>
                        <a:lnTo>
                          <a:pt x="29" y="575"/>
                        </a:lnTo>
                        <a:lnTo>
                          <a:pt x="60" y="604"/>
                        </a:lnTo>
                        <a:lnTo>
                          <a:pt x="61" y="604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" name="Freeform 174"/>
                  <p:cNvSpPr/>
                  <p:nvPr/>
                </p:nvSpPr>
                <p:spPr bwMode="auto">
                  <a:xfrm>
                    <a:off x="2461" y="3390"/>
                    <a:ext cx="52" cy="100"/>
                  </a:xfrm>
                  <a:custGeom>
                    <a:avLst/>
                    <a:gdLst>
                      <a:gd name="T0" fmla="*/ 122 w 332"/>
                      <a:gd name="T1" fmla="*/ 0 h 635"/>
                      <a:gd name="T2" fmla="*/ 0 w 332"/>
                      <a:gd name="T3" fmla="*/ 393 h 635"/>
                      <a:gd name="T4" fmla="*/ 31 w 332"/>
                      <a:gd name="T5" fmla="*/ 303 h 635"/>
                      <a:gd name="T6" fmla="*/ 91 w 332"/>
                      <a:gd name="T7" fmla="*/ 243 h 635"/>
                      <a:gd name="T8" fmla="*/ 151 w 332"/>
                      <a:gd name="T9" fmla="*/ 212 h 635"/>
                      <a:gd name="T10" fmla="*/ 211 w 332"/>
                      <a:gd name="T11" fmla="*/ 212 h 635"/>
                      <a:gd name="T12" fmla="*/ 272 w 332"/>
                      <a:gd name="T13" fmla="*/ 243 h 635"/>
                      <a:gd name="T14" fmla="*/ 302 w 332"/>
                      <a:gd name="T15" fmla="*/ 272 h 635"/>
                      <a:gd name="T16" fmla="*/ 332 w 332"/>
                      <a:gd name="T17" fmla="*/ 332 h 635"/>
                      <a:gd name="T18" fmla="*/ 332 w 332"/>
                      <a:gd name="T19" fmla="*/ 423 h 635"/>
                      <a:gd name="T20" fmla="*/ 302 w 332"/>
                      <a:gd name="T21" fmla="*/ 513 h 635"/>
                      <a:gd name="T22" fmla="*/ 242 w 332"/>
                      <a:gd name="T23" fmla="*/ 604 h 635"/>
                      <a:gd name="T24" fmla="*/ 151 w 332"/>
                      <a:gd name="T25" fmla="*/ 635 h 635"/>
                      <a:gd name="T26" fmla="*/ 91 w 332"/>
                      <a:gd name="T27" fmla="*/ 635 h 635"/>
                      <a:gd name="T28" fmla="*/ 31 w 332"/>
                      <a:gd name="T29" fmla="*/ 604 h 635"/>
                      <a:gd name="T30" fmla="*/ 0 w 332"/>
                      <a:gd name="T31" fmla="*/ 513 h 635"/>
                      <a:gd name="T32" fmla="*/ 0 w 332"/>
                      <a:gd name="T33" fmla="*/ 393 h 635"/>
                      <a:gd name="T34" fmla="*/ 2 w 332"/>
                      <a:gd name="T35" fmla="*/ 393 h 6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32" h="635">
                        <a:moveTo>
                          <a:pt x="122" y="0"/>
                        </a:moveTo>
                        <a:lnTo>
                          <a:pt x="0" y="393"/>
                        </a:lnTo>
                        <a:lnTo>
                          <a:pt x="31" y="303"/>
                        </a:lnTo>
                        <a:lnTo>
                          <a:pt x="91" y="243"/>
                        </a:lnTo>
                        <a:lnTo>
                          <a:pt x="151" y="212"/>
                        </a:lnTo>
                        <a:lnTo>
                          <a:pt x="211" y="212"/>
                        </a:lnTo>
                        <a:lnTo>
                          <a:pt x="272" y="243"/>
                        </a:lnTo>
                        <a:lnTo>
                          <a:pt x="302" y="272"/>
                        </a:lnTo>
                        <a:lnTo>
                          <a:pt x="332" y="332"/>
                        </a:lnTo>
                        <a:lnTo>
                          <a:pt x="332" y="423"/>
                        </a:lnTo>
                        <a:lnTo>
                          <a:pt x="302" y="513"/>
                        </a:lnTo>
                        <a:lnTo>
                          <a:pt x="242" y="604"/>
                        </a:lnTo>
                        <a:lnTo>
                          <a:pt x="151" y="635"/>
                        </a:lnTo>
                        <a:lnTo>
                          <a:pt x="91" y="635"/>
                        </a:lnTo>
                        <a:lnTo>
                          <a:pt x="31" y="604"/>
                        </a:lnTo>
                        <a:lnTo>
                          <a:pt x="0" y="513"/>
                        </a:lnTo>
                        <a:lnTo>
                          <a:pt x="0" y="393"/>
                        </a:lnTo>
                        <a:lnTo>
                          <a:pt x="2" y="393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Freeform 175"/>
                  <p:cNvSpPr/>
                  <p:nvPr/>
                </p:nvSpPr>
                <p:spPr bwMode="auto">
                  <a:xfrm>
                    <a:off x="2484" y="3428"/>
                    <a:ext cx="24" cy="62"/>
                  </a:xfrm>
                  <a:custGeom>
                    <a:avLst/>
                    <a:gdLst>
                      <a:gd name="T0" fmla="*/ 121 w 151"/>
                      <a:gd name="T1" fmla="*/ 0 h 392"/>
                      <a:gd name="T2" fmla="*/ 151 w 151"/>
                      <a:gd name="T3" fmla="*/ 60 h 392"/>
                      <a:gd name="T4" fmla="*/ 151 w 151"/>
                      <a:gd name="T5" fmla="*/ 180 h 392"/>
                      <a:gd name="T6" fmla="*/ 121 w 151"/>
                      <a:gd name="T7" fmla="*/ 270 h 392"/>
                      <a:gd name="T8" fmla="*/ 60 w 151"/>
                      <a:gd name="T9" fmla="*/ 361 h 392"/>
                      <a:gd name="T10" fmla="*/ 0 w 151"/>
                      <a:gd name="T11" fmla="*/ 392 h 392"/>
                      <a:gd name="T12" fmla="*/ 1 w 151"/>
                      <a:gd name="T13" fmla="*/ 392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1" h="392">
                        <a:moveTo>
                          <a:pt x="121" y="0"/>
                        </a:moveTo>
                        <a:lnTo>
                          <a:pt x="151" y="60"/>
                        </a:lnTo>
                        <a:lnTo>
                          <a:pt x="151" y="180"/>
                        </a:lnTo>
                        <a:lnTo>
                          <a:pt x="121" y="270"/>
                        </a:lnTo>
                        <a:lnTo>
                          <a:pt x="60" y="361"/>
                        </a:lnTo>
                        <a:lnTo>
                          <a:pt x="0" y="392"/>
                        </a:lnTo>
                        <a:lnTo>
                          <a:pt x="1" y="392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Freeform 176"/>
                  <p:cNvSpPr/>
                  <p:nvPr/>
                </p:nvSpPr>
                <p:spPr bwMode="auto">
                  <a:xfrm>
                    <a:off x="2461" y="3390"/>
                    <a:ext cx="18" cy="1"/>
                  </a:xfrm>
                  <a:custGeom>
                    <a:avLst/>
                    <a:gdLst>
                      <a:gd name="T0" fmla="*/ 0 w 123"/>
                      <a:gd name="T1" fmla="*/ 122 w 123"/>
                      <a:gd name="T2" fmla="*/ 123 w 12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3">
                        <a:moveTo>
                          <a:pt x="0" y="0"/>
                        </a:moveTo>
                        <a:lnTo>
                          <a:pt x="122" y="0"/>
                        </a:lnTo>
                        <a:lnTo>
                          <a:pt x="123" y="0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03" name="Group 177"/>
            <p:cNvGrpSpPr/>
            <p:nvPr/>
          </p:nvGrpSpPr>
          <p:grpSpPr bwMode="auto">
            <a:xfrm>
              <a:off x="3954463" y="1852613"/>
              <a:ext cx="193675" cy="234950"/>
              <a:chOff x="2569" y="1344"/>
              <a:chExt cx="81" cy="99"/>
            </a:xfrm>
          </p:grpSpPr>
          <p:sp>
            <p:nvSpPr>
              <p:cNvPr id="140" name="Freeform 178"/>
              <p:cNvSpPr/>
              <p:nvPr/>
            </p:nvSpPr>
            <p:spPr bwMode="auto">
              <a:xfrm>
                <a:off x="2569" y="1344"/>
                <a:ext cx="81" cy="99"/>
              </a:xfrm>
              <a:custGeom>
                <a:avLst/>
                <a:gdLst>
                  <a:gd name="T0" fmla="*/ 453 w 513"/>
                  <a:gd name="T1" fmla="*/ 60 h 633"/>
                  <a:gd name="T2" fmla="*/ 482 w 513"/>
                  <a:gd name="T3" fmla="*/ 60 h 633"/>
                  <a:gd name="T4" fmla="*/ 513 w 513"/>
                  <a:gd name="T5" fmla="*/ 0 h 633"/>
                  <a:gd name="T6" fmla="*/ 482 w 513"/>
                  <a:gd name="T7" fmla="*/ 181 h 633"/>
                  <a:gd name="T8" fmla="*/ 482 w 513"/>
                  <a:gd name="T9" fmla="*/ 120 h 633"/>
                  <a:gd name="T10" fmla="*/ 453 w 513"/>
                  <a:gd name="T11" fmla="*/ 60 h 633"/>
                  <a:gd name="T12" fmla="*/ 422 w 513"/>
                  <a:gd name="T13" fmla="*/ 29 h 633"/>
                  <a:gd name="T14" fmla="*/ 362 w 513"/>
                  <a:gd name="T15" fmla="*/ 0 h 633"/>
                  <a:gd name="T16" fmla="*/ 272 w 513"/>
                  <a:gd name="T17" fmla="*/ 0 h 633"/>
                  <a:gd name="T18" fmla="*/ 181 w 513"/>
                  <a:gd name="T19" fmla="*/ 29 h 633"/>
                  <a:gd name="T20" fmla="*/ 121 w 513"/>
                  <a:gd name="T21" fmla="*/ 90 h 633"/>
                  <a:gd name="T22" fmla="*/ 61 w 513"/>
                  <a:gd name="T23" fmla="*/ 181 h 633"/>
                  <a:gd name="T24" fmla="*/ 31 w 513"/>
                  <a:gd name="T25" fmla="*/ 272 h 633"/>
                  <a:gd name="T26" fmla="*/ 0 w 513"/>
                  <a:gd name="T27" fmla="*/ 392 h 633"/>
                  <a:gd name="T28" fmla="*/ 0 w 513"/>
                  <a:gd name="T29" fmla="*/ 482 h 633"/>
                  <a:gd name="T30" fmla="*/ 31 w 513"/>
                  <a:gd name="T31" fmla="*/ 573 h 633"/>
                  <a:gd name="T32" fmla="*/ 61 w 513"/>
                  <a:gd name="T33" fmla="*/ 603 h 633"/>
                  <a:gd name="T34" fmla="*/ 152 w 513"/>
                  <a:gd name="T35" fmla="*/ 633 h 633"/>
                  <a:gd name="T36" fmla="*/ 241 w 513"/>
                  <a:gd name="T37" fmla="*/ 633 h 633"/>
                  <a:gd name="T38" fmla="*/ 302 w 513"/>
                  <a:gd name="T39" fmla="*/ 603 h 633"/>
                  <a:gd name="T40" fmla="*/ 362 w 513"/>
                  <a:gd name="T41" fmla="*/ 542 h 633"/>
                  <a:gd name="T42" fmla="*/ 393 w 513"/>
                  <a:gd name="T43" fmla="*/ 482 h 633"/>
                  <a:gd name="T44" fmla="*/ 394 w 513"/>
                  <a:gd name="T45" fmla="*/ 482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3" h="633">
                    <a:moveTo>
                      <a:pt x="453" y="60"/>
                    </a:moveTo>
                    <a:lnTo>
                      <a:pt x="482" y="60"/>
                    </a:lnTo>
                    <a:lnTo>
                      <a:pt x="513" y="0"/>
                    </a:lnTo>
                    <a:lnTo>
                      <a:pt x="482" y="181"/>
                    </a:lnTo>
                    <a:lnTo>
                      <a:pt x="482" y="120"/>
                    </a:lnTo>
                    <a:lnTo>
                      <a:pt x="453" y="60"/>
                    </a:lnTo>
                    <a:lnTo>
                      <a:pt x="422" y="29"/>
                    </a:lnTo>
                    <a:lnTo>
                      <a:pt x="362" y="0"/>
                    </a:lnTo>
                    <a:lnTo>
                      <a:pt x="272" y="0"/>
                    </a:lnTo>
                    <a:lnTo>
                      <a:pt x="181" y="29"/>
                    </a:lnTo>
                    <a:lnTo>
                      <a:pt x="121" y="90"/>
                    </a:lnTo>
                    <a:lnTo>
                      <a:pt x="61" y="181"/>
                    </a:lnTo>
                    <a:lnTo>
                      <a:pt x="31" y="272"/>
                    </a:lnTo>
                    <a:lnTo>
                      <a:pt x="0" y="392"/>
                    </a:lnTo>
                    <a:lnTo>
                      <a:pt x="0" y="482"/>
                    </a:lnTo>
                    <a:lnTo>
                      <a:pt x="31" y="573"/>
                    </a:lnTo>
                    <a:lnTo>
                      <a:pt x="61" y="603"/>
                    </a:lnTo>
                    <a:lnTo>
                      <a:pt x="152" y="633"/>
                    </a:lnTo>
                    <a:lnTo>
                      <a:pt x="241" y="633"/>
                    </a:lnTo>
                    <a:lnTo>
                      <a:pt x="302" y="603"/>
                    </a:lnTo>
                    <a:lnTo>
                      <a:pt x="362" y="542"/>
                    </a:lnTo>
                    <a:lnTo>
                      <a:pt x="393" y="482"/>
                    </a:lnTo>
                    <a:lnTo>
                      <a:pt x="394" y="482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" name="Freeform 179"/>
              <p:cNvSpPr/>
              <p:nvPr/>
            </p:nvSpPr>
            <p:spPr bwMode="auto">
              <a:xfrm>
                <a:off x="2574" y="1344"/>
                <a:ext cx="38" cy="99"/>
              </a:xfrm>
              <a:custGeom>
                <a:avLst/>
                <a:gdLst>
                  <a:gd name="T0" fmla="*/ 241 w 241"/>
                  <a:gd name="T1" fmla="*/ 0 h 633"/>
                  <a:gd name="T2" fmla="*/ 181 w 241"/>
                  <a:gd name="T3" fmla="*/ 29 h 633"/>
                  <a:gd name="T4" fmla="*/ 121 w 241"/>
                  <a:gd name="T5" fmla="*/ 90 h 633"/>
                  <a:gd name="T6" fmla="*/ 60 w 241"/>
                  <a:gd name="T7" fmla="*/ 181 h 633"/>
                  <a:gd name="T8" fmla="*/ 30 w 241"/>
                  <a:gd name="T9" fmla="*/ 272 h 633"/>
                  <a:gd name="T10" fmla="*/ 0 w 241"/>
                  <a:gd name="T11" fmla="*/ 392 h 633"/>
                  <a:gd name="T12" fmla="*/ 0 w 241"/>
                  <a:gd name="T13" fmla="*/ 482 h 633"/>
                  <a:gd name="T14" fmla="*/ 30 w 241"/>
                  <a:gd name="T15" fmla="*/ 573 h 633"/>
                  <a:gd name="T16" fmla="*/ 60 w 241"/>
                  <a:gd name="T17" fmla="*/ 603 h 633"/>
                  <a:gd name="T18" fmla="*/ 121 w 241"/>
                  <a:gd name="T19" fmla="*/ 633 h 633"/>
                  <a:gd name="T20" fmla="*/ 122 w 241"/>
                  <a:gd name="T21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1" h="633">
                    <a:moveTo>
                      <a:pt x="241" y="0"/>
                    </a:moveTo>
                    <a:lnTo>
                      <a:pt x="181" y="29"/>
                    </a:lnTo>
                    <a:lnTo>
                      <a:pt x="121" y="90"/>
                    </a:lnTo>
                    <a:lnTo>
                      <a:pt x="60" y="181"/>
                    </a:lnTo>
                    <a:lnTo>
                      <a:pt x="30" y="272"/>
                    </a:lnTo>
                    <a:lnTo>
                      <a:pt x="0" y="392"/>
                    </a:lnTo>
                    <a:lnTo>
                      <a:pt x="0" y="482"/>
                    </a:lnTo>
                    <a:lnTo>
                      <a:pt x="30" y="573"/>
                    </a:lnTo>
                    <a:lnTo>
                      <a:pt x="60" y="603"/>
                    </a:lnTo>
                    <a:lnTo>
                      <a:pt x="121" y="633"/>
                    </a:lnTo>
                    <a:lnTo>
                      <a:pt x="122" y="63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4" name="Group 193"/>
            <p:cNvGrpSpPr/>
            <p:nvPr/>
          </p:nvGrpSpPr>
          <p:grpSpPr bwMode="auto">
            <a:xfrm>
              <a:off x="3954463" y="4519613"/>
              <a:ext cx="134937" cy="157162"/>
              <a:chOff x="2464" y="2886"/>
              <a:chExt cx="57" cy="66"/>
            </a:xfrm>
          </p:grpSpPr>
          <p:sp>
            <p:nvSpPr>
              <p:cNvPr id="138" name="Freeform 194"/>
              <p:cNvSpPr/>
              <p:nvPr/>
            </p:nvSpPr>
            <p:spPr bwMode="auto">
              <a:xfrm>
                <a:off x="2464" y="2886"/>
                <a:ext cx="57" cy="66"/>
              </a:xfrm>
              <a:custGeom>
                <a:avLst/>
                <a:gdLst>
                  <a:gd name="T0" fmla="*/ 332 w 362"/>
                  <a:gd name="T1" fmla="*/ 91 h 423"/>
                  <a:gd name="T2" fmla="*/ 332 w 362"/>
                  <a:gd name="T3" fmla="*/ 120 h 423"/>
                  <a:gd name="T4" fmla="*/ 362 w 362"/>
                  <a:gd name="T5" fmla="*/ 120 h 423"/>
                  <a:gd name="T6" fmla="*/ 362 w 362"/>
                  <a:gd name="T7" fmla="*/ 91 h 423"/>
                  <a:gd name="T8" fmla="*/ 332 w 362"/>
                  <a:gd name="T9" fmla="*/ 30 h 423"/>
                  <a:gd name="T10" fmla="*/ 272 w 362"/>
                  <a:gd name="T11" fmla="*/ 0 h 423"/>
                  <a:gd name="T12" fmla="*/ 181 w 362"/>
                  <a:gd name="T13" fmla="*/ 0 h 423"/>
                  <a:gd name="T14" fmla="*/ 90 w 362"/>
                  <a:gd name="T15" fmla="*/ 30 h 423"/>
                  <a:gd name="T16" fmla="*/ 30 w 362"/>
                  <a:gd name="T17" fmla="*/ 120 h 423"/>
                  <a:gd name="T18" fmla="*/ 0 w 362"/>
                  <a:gd name="T19" fmla="*/ 211 h 423"/>
                  <a:gd name="T20" fmla="*/ 0 w 362"/>
                  <a:gd name="T21" fmla="*/ 301 h 423"/>
                  <a:gd name="T22" fmla="*/ 30 w 362"/>
                  <a:gd name="T23" fmla="*/ 361 h 423"/>
                  <a:gd name="T24" fmla="*/ 60 w 362"/>
                  <a:gd name="T25" fmla="*/ 392 h 423"/>
                  <a:gd name="T26" fmla="*/ 121 w 362"/>
                  <a:gd name="T27" fmla="*/ 423 h 423"/>
                  <a:gd name="T28" fmla="*/ 181 w 362"/>
                  <a:gd name="T29" fmla="*/ 423 h 423"/>
                  <a:gd name="T30" fmla="*/ 272 w 362"/>
                  <a:gd name="T31" fmla="*/ 392 h 423"/>
                  <a:gd name="T32" fmla="*/ 332 w 362"/>
                  <a:gd name="T33" fmla="*/ 301 h 423"/>
                  <a:gd name="T34" fmla="*/ 333 w 362"/>
                  <a:gd name="T35" fmla="*/ 3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423">
                    <a:moveTo>
                      <a:pt x="332" y="91"/>
                    </a:moveTo>
                    <a:lnTo>
                      <a:pt x="332" y="120"/>
                    </a:lnTo>
                    <a:lnTo>
                      <a:pt x="362" y="120"/>
                    </a:lnTo>
                    <a:lnTo>
                      <a:pt x="362" y="91"/>
                    </a:lnTo>
                    <a:lnTo>
                      <a:pt x="332" y="30"/>
                    </a:lnTo>
                    <a:lnTo>
                      <a:pt x="272" y="0"/>
                    </a:lnTo>
                    <a:lnTo>
                      <a:pt x="181" y="0"/>
                    </a:lnTo>
                    <a:lnTo>
                      <a:pt x="90" y="30"/>
                    </a:lnTo>
                    <a:lnTo>
                      <a:pt x="30" y="120"/>
                    </a:lnTo>
                    <a:lnTo>
                      <a:pt x="0" y="211"/>
                    </a:lnTo>
                    <a:lnTo>
                      <a:pt x="0" y="301"/>
                    </a:lnTo>
                    <a:lnTo>
                      <a:pt x="30" y="361"/>
                    </a:lnTo>
                    <a:lnTo>
                      <a:pt x="60" y="392"/>
                    </a:lnTo>
                    <a:lnTo>
                      <a:pt x="121" y="423"/>
                    </a:lnTo>
                    <a:lnTo>
                      <a:pt x="181" y="423"/>
                    </a:lnTo>
                    <a:lnTo>
                      <a:pt x="272" y="392"/>
                    </a:lnTo>
                    <a:lnTo>
                      <a:pt x="332" y="301"/>
                    </a:lnTo>
                    <a:lnTo>
                      <a:pt x="333" y="301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" name="Freeform 195"/>
              <p:cNvSpPr/>
              <p:nvPr/>
            </p:nvSpPr>
            <p:spPr bwMode="auto">
              <a:xfrm>
                <a:off x="2469" y="2886"/>
                <a:ext cx="24" cy="61"/>
              </a:xfrm>
              <a:custGeom>
                <a:avLst/>
                <a:gdLst>
                  <a:gd name="T0" fmla="*/ 151 w 151"/>
                  <a:gd name="T1" fmla="*/ 0 h 392"/>
                  <a:gd name="T2" fmla="*/ 91 w 151"/>
                  <a:gd name="T3" fmla="*/ 30 h 392"/>
                  <a:gd name="T4" fmla="*/ 30 w 151"/>
                  <a:gd name="T5" fmla="*/ 120 h 392"/>
                  <a:gd name="T6" fmla="*/ 0 w 151"/>
                  <a:gd name="T7" fmla="*/ 211 h 392"/>
                  <a:gd name="T8" fmla="*/ 0 w 151"/>
                  <a:gd name="T9" fmla="*/ 332 h 392"/>
                  <a:gd name="T10" fmla="*/ 30 w 151"/>
                  <a:gd name="T11" fmla="*/ 392 h 392"/>
                  <a:gd name="T12" fmla="*/ 31 w 151"/>
                  <a:gd name="T13" fmla="*/ 39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392">
                    <a:moveTo>
                      <a:pt x="151" y="0"/>
                    </a:moveTo>
                    <a:lnTo>
                      <a:pt x="91" y="30"/>
                    </a:lnTo>
                    <a:lnTo>
                      <a:pt x="30" y="120"/>
                    </a:lnTo>
                    <a:lnTo>
                      <a:pt x="0" y="211"/>
                    </a:lnTo>
                    <a:lnTo>
                      <a:pt x="0" y="332"/>
                    </a:lnTo>
                    <a:lnTo>
                      <a:pt x="30" y="392"/>
                    </a:lnTo>
                    <a:lnTo>
                      <a:pt x="31" y="392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5" name="Group 196"/>
            <p:cNvGrpSpPr/>
            <p:nvPr/>
          </p:nvGrpSpPr>
          <p:grpSpPr bwMode="auto">
            <a:xfrm>
              <a:off x="6697663" y="5491163"/>
              <a:ext cx="193675" cy="238125"/>
              <a:chOff x="4289" y="3285"/>
              <a:chExt cx="81" cy="100"/>
            </a:xfrm>
          </p:grpSpPr>
          <p:sp>
            <p:nvSpPr>
              <p:cNvPr id="133" name="Freeform 197"/>
              <p:cNvSpPr/>
              <p:nvPr/>
            </p:nvSpPr>
            <p:spPr bwMode="auto">
              <a:xfrm>
                <a:off x="4337" y="3285"/>
                <a:ext cx="33" cy="100"/>
              </a:xfrm>
              <a:custGeom>
                <a:avLst/>
                <a:gdLst>
                  <a:gd name="T0" fmla="*/ 151 w 212"/>
                  <a:gd name="T1" fmla="*/ 0 h 634"/>
                  <a:gd name="T2" fmla="*/ 30 w 212"/>
                  <a:gd name="T3" fmla="*/ 422 h 634"/>
                  <a:gd name="T4" fmla="*/ 0 w 212"/>
                  <a:gd name="T5" fmla="*/ 544 h 634"/>
                  <a:gd name="T6" fmla="*/ 0 w 212"/>
                  <a:gd name="T7" fmla="*/ 604 h 634"/>
                  <a:gd name="T8" fmla="*/ 30 w 212"/>
                  <a:gd name="T9" fmla="*/ 634 h 634"/>
                  <a:gd name="T10" fmla="*/ 120 w 212"/>
                  <a:gd name="T11" fmla="*/ 634 h 634"/>
                  <a:gd name="T12" fmla="*/ 180 w 212"/>
                  <a:gd name="T13" fmla="*/ 574 h 634"/>
                  <a:gd name="T14" fmla="*/ 211 w 212"/>
                  <a:gd name="T15" fmla="*/ 513 h 634"/>
                  <a:gd name="T16" fmla="*/ 212 w 212"/>
                  <a:gd name="T17" fmla="*/ 51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2" h="634">
                    <a:moveTo>
                      <a:pt x="151" y="0"/>
                    </a:moveTo>
                    <a:lnTo>
                      <a:pt x="30" y="422"/>
                    </a:lnTo>
                    <a:lnTo>
                      <a:pt x="0" y="544"/>
                    </a:lnTo>
                    <a:lnTo>
                      <a:pt x="0" y="604"/>
                    </a:lnTo>
                    <a:lnTo>
                      <a:pt x="30" y="634"/>
                    </a:lnTo>
                    <a:lnTo>
                      <a:pt x="120" y="634"/>
                    </a:lnTo>
                    <a:lnTo>
                      <a:pt x="180" y="574"/>
                    </a:lnTo>
                    <a:lnTo>
                      <a:pt x="211" y="513"/>
                    </a:lnTo>
                    <a:lnTo>
                      <a:pt x="212" y="513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" name="Freeform 198"/>
              <p:cNvSpPr/>
              <p:nvPr/>
            </p:nvSpPr>
            <p:spPr bwMode="auto">
              <a:xfrm>
                <a:off x="4341" y="3285"/>
                <a:ext cx="24" cy="100"/>
              </a:xfrm>
              <a:custGeom>
                <a:avLst/>
                <a:gdLst>
                  <a:gd name="T0" fmla="*/ 150 w 150"/>
                  <a:gd name="T1" fmla="*/ 0 h 634"/>
                  <a:gd name="T2" fmla="*/ 30 w 150"/>
                  <a:gd name="T3" fmla="*/ 422 h 634"/>
                  <a:gd name="T4" fmla="*/ 0 w 150"/>
                  <a:gd name="T5" fmla="*/ 544 h 634"/>
                  <a:gd name="T6" fmla="*/ 0 w 150"/>
                  <a:gd name="T7" fmla="*/ 604 h 634"/>
                  <a:gd name="T8" fmla="*/ 30 w 150"/>
                  <a:gd name="T9" fmla="*/ 634 h 634"/>
                  <a:gd name="T10" fmla="*/ 32 w 150"/>
                  <a:gd name="T11" fmla="*/ 634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634">
                    <a:moveTo>
                      <a:pt x="150" y="0"/>
                    </a:moveTo>
                    <a:lnTo>
                      <a:pt x="30" y="422"/>
                    </a:lnTo>
                    <a:lnTo>
                      <a:pt x="0" y="544"/>
                    </a:lnTo>
                    <a:lnTo>
                      <a:pt x="0" y="604"/>
                    </a:lnTo>
                    <a:lnTo>
                      <a:pt x="30" y="634"/>
                    </a:lnTo>
                    <a:lnTo>
                      <a:pt x="32" y="634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" name="Freeform 199"/>
              <p:cNvSpPr/>
              <p:nvPr/>
            </p:nvSpPr>
            <p:spPr bwMode="auto">
              <a:xfrm>
                <a:off x="4289" y="3319"/>
                <a:ext cx="53" cy="66"/>
              </a:xfrm>
              <a:custGeom>
                <a:avLst/>
                <a:gdLst>
                  <a:gd name="T0" fmla="*/ 332 w 333"/>
                  <a:gd name="T1" fmla="*/ 210 h 422"/>
                  <a:gd name="T2" fmla="*/ 332 w 333"/>
                  <a:gd name="T3" fmla="*/ 120 h 422"/>
                  <a:gd name="T4" fmla="*/ 302 w 333"/>
                  <a:gd name="T5" fmla="*/ 30 h 422"/>
                  <a:gd name="T6" fmla="*/ 241 w 333"/>
                  <a:gd name="T7" fmla="*/ 0 h 422"/>
                  <a:gd name="T8" fmla="*/ 181 w 333"/>
                  <a:gd name="T9" fmla="*/ 0 h 422"/>
                  <a:gd name="T10" fmla="*/ 91 w 333"/>
                  <a:gd name="T11" fmla="*/ 30 h 422"/>
                  <a:gd name="T12" fmla="*/ 31 w 333"/>
                  <a:gd name="T13" fmla="*/ 120 h 422"/>
                  <a:gd name="T14" fmla="*/ 0 w 333"/>
                  <a:gd name="T15" fmla="*/ 210 h 422"/>
                  <a:gd name="T16" fmla="*/ 0 w 333"/>
                  <a:gd name="T17" fmla="*/ 301 h 422"/>
                  <a:gd name="T18" fmla="*/ 31 w 333"/>
                  <a:gd name="T19" fmla="*/ 362 h 422"/>
                  <a:gd name="T20" fmla="*/ 61 w 333"/>
                  <a:gd name="T21" fmla="*/ 392 h 422"/>
                  <a:gd name="T22" fmla="*/ 121 w 333"/>
                  <a:gd name="T23" fmla="*/ 422 h 422"/>
                  <a:gd name="T24" fmla="*/ 181 w 333"/>
                  <a:gd name="T25" fmla="*/ 422 h 422"/>
                  <a:gd name="T26" fmla="*/ 241 w 333"/>
                  <a:gd name="T27" fmla="*/ 392 h 422"/>
                  <a:gd name="T28" fmla="*/ 302 w 333"/>
                  <a:gd name="T29" fmla="*/ 301 h 422"/>
                  <a:gd name="T30" fmla="*/ 332 w 333"/>
                  <a:gd name="T31" fmla="*/ 210 h 422"/>
                  <a:gd name="T32" fmla="*/ 333 w 333"/>
                  <a:gd name="T33" fmla="*/ 21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3" h="422">
                    <a:moveTo>
                      <a:pt x="332" y="210"/>
                    </a:moveTo>
                    <a:lnTo>
                      <a:pt x="332" y="120"/>
                    </a:lnTo>
                    <a:lnTo>
                      <a:pt x="302" y="30"/>
                    </a:lnTo>
                    <a:lnTo>
                      <a:pt x="241" y="0"/>
                    </a:lnTo>
                    <a:lnTo>
                      <a:pt x="181" y="0"/>
                    </a:lnTo>
                    <a:lnTo>
                      <a:pt x="91" y="30"/>
                    </a:lnTo>
                    <a:lnTo>
                      <a:pt x="31" y="120"/>
                    </a:lnTo>
                    <a:lnTo>
                      <a:pt x="0" y="210"/>
                    </a:lnTo>
                    <a:lnTo>
                      <a:pt x="0" y="301"/>
                    </a:lnTo>
                    <a:lnTo>
                      <a:pt x="31" y="362"/>
                    </a:lnTo>
                    <a:lnTo>
                      <a:pt x="61" y="392"/>
                    </a:lnTo>
                    <a:lnTo>
                      <a:pt x="121" y="422"/>
                    </a:lnTo>
                    <a:lnTo>
                      <a:pt x="181" y="422"/>
                    </a:lnTo>
                    <a:lnTo>
                      <a:pt x="241" y="392"/>
                    </a:lnTo>
                    <a:lnTo>
                      <a:pt x="302" y="301"/>
                    </a:lnTo>
                    <a:lnTo>
                      <a:pt x="332" y="210"/>
                    </a:lnTo>
                    <a:lnTo>
                      <a:pt x="333" y="210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" name="Freeform 200"/>
              <p:cNvSpPr/>
              <p:nvPr/>
            </p:nvSpPr>
            <p:spPr bwMode="auto">
              <a:xfrm>
                <a:off x="4294" y="3319"/>
                <a:ext cx="24" cy="61"/>
              </a:xfrm>
              <a:custGeom>
                <a:avLst/>
                <a:gdLst>
                  <a:gd name="T0" fmla="*/ 150 w 150"/>
                  <a:gd name="T1" fmla="*/ 0 h 392"/>
                  <a:gd name="T2" fmla="*/ 90 w 150"/>
                  <a:gd name="T3" fmla="*/ 30 h 392"/>
                  <a:gd name="T4" fmla="*/ 30 w 150"/>
                  <a:gd name="T5" fmla="*/ 120 h 392"/>
                  <a:gd name="T6" fmla="*/ 0 w 150"/>
                  <a:gd name="T7" fmla="*/ 210 h 392"/>
                  <a:gd name="T8" fmla="*/ 0 w 150"/>
                  <a:gd name="T9" fmla="*/ 332 h 392"/>
                  <a:gd name="T10" fmla="*/ 30 w 150"/>
                  <a:gd name="T11" fmla="*/ 392 h 392"/>
                  <a:gd name="T12" fmla="*/ 31 w 150"/>
                  <a:gd name="T13" fmla="*/ 39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392">
                    <a:moveTo>
                      <a:pt x="150" y="0"/>
                    </a:moveTo>
                    <a:lnTo>
                      <a:pt x="90" y="30"/>
                    </a:lnTo>
                    <a:lnTo>
                      <a:pt x="30" y="120"/>
                    </a:lnTo>
                    <a:lnTo>
                      <a:pt x="0" y="210"/>
                    </a:lnTo>
                    <a:lnTo>
                      <a:pt x="0" y="332"/>
                    </a:lnTo>
                    <a:lnTo>
                      <a:pt x="30" y="392"/>
                    </a:lnTo>
                    <a:lnTo>
                      <a:pt x="31" y="392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" name="Freeform 201"/>
              <p:cNvSpPr/>
              <p:nvPr/>
            </p:nvSpPr>
            <p:spPr bwMode="auto">
              <a:xfrm>
                <a:off x="4346" y="3285"/>
                <a:ext cx="19" cy="1"/>
              </a:xfrm>
              <a:custGeom>
                <a:avLst/>
                <a:gdLst>
                  <a:gd name="T0" fmla="*/ 0 w 122"/>
                  <a:gd name="T1" fmla="*/ 120 w 122"/>
                  <a:gd name="T2" fmla="*/ 122 w 1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2">
                    <a:moveTo>
                      <a:pt x="0" y="0"/>
                    </a:moveTo>
                    <a:lnTo>
                      <a:pt x="120" y="0"/>
                    </a:lnTo>
                    <a:lnTo>
                      <a:pt x="122" y="0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7" name="Group 206"/>
            <p:cNvGrpSpPr/>
            <p:nvPr/>
          </p:nvGrpSpPr>
          <p:grpSpPr bwMode="auto">
            <a:xfrm>
              <a:off x="6689725" y="3435350"/>
              <a:ext cx="223838" cy="238125"/>
              <a:chOff x="4303" y="1829"/>
              <a:chExt cx="94" cy="100"/>
            </a:xfrm>
          </p:grpSpPr>
          <p:sp>
            <p:nvSpPr>
              <p:cNvPr id="129" name="Freeform 207"/>
              <p:cNvSpPr/>
              <p:nvPr/>
            </p:nvSpPr>
            <p:spPr bwMode="auto">
              <a:xfrm>
                <a:off x="4317" y="1829"/>
                <a:ext cx="28" cy="100"/>
              </a:xfrm>
              <a:custGeom>
                <a:avLst/>
                <a:gdLst>
                  <a:gd name="T0" fmla="*/ 181 w 181"/>
                  <a:gd name="T1" fmla="*/ 0 h 635"/>
                  <a:gd name="T2" fmla="*/ 0 w 181"/>
                  <a:gd name="T3" fmla="*/ 635 h 635"/>
                  <a:gd name="T4" fmla="*/ 1 w 181"/>
                  <a:gd name="T5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635">
                    <a:moveTo>
                      <a:pt x="181" y="0"/>
                    </a:moveTo>
                    <a:lnTo>
                      <a:pt x="0" y="635"/>
                    </a:lnTo>
                    <a:lnTo>
                      <a:pt x="1" y="635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" name="Freeform 208"/>
              <p:cNvSpPr/>
              <p:nvPr/>
            </p:nvSpPr>
            <p:spPr bwMode="auto">
              <a:xfrm>
                <a:off x="4322" y="1829"/>
                <a:ext cx="28" cy="100"/>
              </a:xfrm>
              <a:custGeom>
                <a:avLst/>
                <a:gdLst>
                  <a:gd name="T0" fmla="*/ 182 w 182"/>
                  <a:gd name="T1" fmla="*/ 0 h 635"/>
                  <a:gd name="T2" fmla="*/ 0 w 182"/>
                  <a:gd name="T3" fmla="*/ 635 h 635"/>
                  <a:gd name="T4" fmla="*/ 2 w 182"/>
                  <a:gd name="T5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635">
                    <a:moveTo>
                      <a:pt x="182" y="0"/>
                    </a:moveTo>
                    <a:lnTo>
                      <a:pt x="0" y="635"/>
                    </a:lnTo>
                    <a:lnTo>
                      <a:pt x="2" y="635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" name="Freeform 209"/>
              <p:cNvSpPr/>
              <p:nvPr/>
            </p:nvSpPr>
            <p:spPr bwMode="auto">
              <a:xfrm>
                <a:off x="4303" y="1829"/>
                <a:ext cx="94" cy="100"/>
              </a:xfrm>
              <a:custGeom>
                <a:avLst/>
                <a:gdLst>
                  <a:gd name="T0" fmla="*/ 180 w 603"/>
                  <a:gd name="T1" fmla="*/ 0 h 635"/>
                  <a:gd name="T2" fmla="*/ 452 w 603"/>
                  <a:gd name="T3" fmla="*/ 0 h 635"/>
                  <a:gd name="T4" fmla="*/ 543 w 603"/>
                  <a:gd name="T5" fmla="*/ 31 h 635"/>
                  <a:gd name="T6" fmla="*/ 572 w 603"/>
                  <a:gd name="T7" fmla="*/ 62 h 635"/>
                  <a:gd name="T8" fmla="*/ 603 w 603"/>
                  <a:gd name="T9" fmla="*/ 152 h 635"/>
                  <a:gd name="T10" fmla="*/ 603 w 603"/>
                  <a:gd name="T11" fmla="*/ 272 h 635"/>
                  <a:gd name="T12" fmla="*/ 572 w 603"/>
                  <a:gd name="T13" fmla="*/ 393 h 635"/>
                  <a:gd name="T14" fmla="*/ 512 w 603"/>
                  <a:gd name="T15" fmla="*/ 513 h 635"/>
                  <a:gd name="T16" fmla="*/ 452 w 603"/>
                  <a:gd name="T17" fmla="*/ 575 h 635"/>
                  <a:gd name="T18" fmla="*/ 392 w 603"/>
                  <a:gd name="T19" fmla="*/ 604 h 635"/>
                  <a:gd name="T20" fmla="*/ 271 w 603"/>
                  <a:gd name="T21" fmla="*/ 635 h 635"/>
                  <a:gd name="T22" fmla="*/ 0 w 603"/>
                  <a:gd name="T23" fmla="*/ 635 h 635"/>
                  <a:gd name="T24" fmla="*/ 2 w 603"/>
                  <a:gd name="T25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3" h="635">
                    <a:moveTo>
                      <a:pt x="180" y="0"/>
                    </a:moveTo>
                    <a:lnTo>
                      <a:pt x="452" y="0"/>
                    </a:lnTo>
                    <a:lnTo>
                      <a:pt x="543" y="31"/>
                    </a:lnTo>
                    <a:lnTo>
                      <a:pt x="572" y="62"/>
                    </a:lnTo>
                    <a:lnTo>
                      <a:pt x="603" y="152"/>
                    </a:lnTo>
                    <a:lnTo>
                      <a:pt x="603" y="272"/>
                    </a:lnTo>
                    <a:lnTo>
                      <a:pt x="572" y="393"/>
                    </a:lnTo>
                    <a:lnTo>
                      <a:pt x="512" y="513"/>
                    </a:lnTo>
                    <a:lnTo>
                      <a:pt x="452" y="575"/>
                    </a:lnTo>
                    <a:lnTo>
                      <a:pt x="392" y="604"/>
                    </a:lnTo>
                    <a:lnTo>
                      <a:pt x="271" y="635"/>
                    </a:lnTo>
                    <a:lnTo>
                      <a:pt x="0" y="635"/>
                    </a:lnTo>
                    <a:lnTo>
                      <a:pt x="2" y="635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" name="Freeform 210"/>
              <p:cNvSpPr/>
              <p:nvPr/>
            </p:nvSpPr>
            <p:spPr bwMode="auto">
              <a:xfrm>
                <a:off x="4345" y="1829"/>
                <a:ext cx="48" cy="100"/>
              </a:xfrm>
              <a:custGeom>
                <a:avLst/>
                <a:gdLst>
                  <a:gd name="T0" fmla="*/ 181 w 301"/>
                  <a:gd name="T1" fmla="*/ 0 h 635"/>
                  <a:gd name="T2" fmla="*/ 241 w 301"/>
                  <a:gd name="T3" fmla="*/ 31 h 635"/>
                  <a:gd name="T4" fmla="*/ 272 w 301"/>
                  <a:gd name="T5" fmla="*/ 62 h 635"/>
                  <a:gd name="T6" fmla="*/ 301 w 301"/>
                  <a:gd name="T7" fmla="*/ 152 h 635"/>
                  <a:gd name="T8" fmla="*/ 301 w 301"/>
                  <a:gd name="T9" fmla="*/ 272 h 635"/>
                  <a:gd name="T10" fmla="*/ 272 w 301"/>
                  <a:gd name="T11" fmla="*/ 393 h 635"/>
                  <a:gd name="T12" fmla="*/ 211 w 301"/>
                  <a:gd name="T13" fmla="*/ 513 h 635"/>
                  <a:gd name="T14" fmla="*/ 151 w 301"/>
                  <a:gd name="T15" fmla="*/ 575 h 635"/>
                  <a:gd name="T16" fmla="*/ 91 w 301"/>
                  <a:gd name="T17" fmla="*/ 604 h 635"/>
                  <a:gd name="T18" fmla="*/ 0 w 301"/>
                  <a:gd name="T19" fmla="*/ 635 h 635"/>
                  <a:gd name="T20" fmla="*/ 1 w 301"/>
                  <a:gd name="T21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635">
                    <a:moveTo>
                      <a:pt x="181" y="0"/>
                    </a:moveTo>
                    <a:lnTo>
                      <a:pt x="241" y="31"/>
                    </a:lnTo>
                    <a:lnTo>
                      <a:pt x="272" y="62"/>
                    </a:lnTo>
                    <a:lnTo>
                      <a:pt x="301" y="152"/>
                    </a:lnTo>
                    <a:lnTo>
                      <a:pt x="301" y="272"/>
                    </a:lnTo>
                    <a:lnTo>
                      <a:pt x="272" y="393"/>
                    </a:lnTo>
                    <a:lnTo>
                      <a:pt x="211" y="513"/>
                    </a:lnTo>
                    <a:lnTo>
                      <a:pt x="151" y="575"/>
                    </a:lnTo>
                    <a:lnTo>
                      <a:pt x="91" y="604"/>
                    </a:lnTo>
                    <a:lnTo>
                      <a:pt x="0" y="635"/>
                    </a:lnTo>
                    <a:lnTo>
                      <a:pt x="1" y="635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8" name="Freeform 218"/>
            <p:cNvSpPr/>
            <p:nvPr/>
          </p:nvSpPr>
          <p:spPr bwMode="auto">
            <a:xfrm>
              <a:off x="4148138" y="2311400"/>
              <a:ext cx="2476500" cy="1187450"/>
            </a:xfrm>
            <a:custGeom>
              <a:avLst/>
              <a:gdLst>
                <a:gd name="T0" fmla="*/ 0 w 10421"/>
                <a:gd name="T1" fmla="*/ 0 h 2408"/>
                <a:gd name="T2" fmla="*/ 252 w 10421"/>
                <a:gd name="T3" fmla="*/ 140 h 2408"/>
                <a:gd name="T4" fmla="*/ 10421 w 10421"/>
                <a:gd name="T5" fmla="*/ 2408 h 2408"/>
                <a:gd name="T6" fmla="*/ 0 w 10421"/>
                <a:gd name="T7" fmla="*/ 0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21" h="2408">
                  <a:moveTo>
                    <a:pt x="0" y="0"/>
                  </a:moveTo>
                  <a:lnTo>
                    <a:pt x="252" y="140"/>
                  </a:lnTo>
                  <a:lnTo>
                    <a:pt x="10421" y="2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50800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218"/>
            <p:cNvSpPr/>
            <p:nvPr/>
          </p:nvSpPr>
          <p:spPr bwMode="auto">
            <a:xfrm>
              <a:off x="4141148" y="3428534"/>
              <a:ext cx="2476500" cy="1187450"/>
            </a:xfrm>
            <a:custGeom>
              <a:avLst/>
              <a:gdLst>
                <a:gd name="T0" fmla="*/ 0 w 10421"/>
                <a:gd name="T1" fmla="*/ 0 h 2408"/>
                <a:gd name="T2" fmla="*/ 252 w 10421"/>
                <a:gd name="T3" fmla="*/ 140 h 2408"/>
                <a:gd name="T4" fmla="*/ 10421 w 10421"/>
                <a:gd name="T5" fmla="*/ 2408 h 2408"/>
                <a:gd name="T6" fmla="*/ 0 w 10421"/>
                <a:gd name="T7" fmla="*/ 0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21" h="2408">
                  <a:moveTo>
                    <a:pt x="0" y="0"/>
                  </a:moveTo>
                  <a:lnTo>
                    <a:pt x="252" y="140"/>
                  </a:lnTo>
                  <a:lnTo>
                    <a:pt x="10421" y="2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50800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" name="Freeform 127"/>
          <p:cNvSpPr/>
          <p:nvPr/>
        </p:nvSpPr>
        <p:spPr bwMode="auto">
          <a:xfrm>
            <a:off x="2646174" y="2895475"/>
            <a:ext cx="1589087" cy="607219"/>
          </a:xfrm>
          <a:custGeom>
            <a:avLst/>
            <a:gdLst>
              <a:gd name="T0" fmla="*/ 35 w 6366"/>
              <a:gd name="T1" fmla="*/ 0 h 3239"/>
              <a:gd name="T2" fmla="*/ 0 w 6366"/>
              <a:gd name="T3" fmla="*/ 70 h 3239"/>
              <a:gd name="T4" fmla="*/ 6331 w 6366"/>
              <a:gd name="T5" fmla="*/ 3239 h 3239"/>
              <a:gd name="T6" fmla="*/ 6366 w 6366"/>
              <a:gd name="T7" fmla="*/ 3168 h 3239"/>
              <a:gd name="T8" fmla="*/ 35 w 6366"/>
              <a:gd name="T9" fmla="*/ 0 h 3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6" h="3239">
                <a:moveTo>
                  <a:pt x="35" y="0"/>
                </a:moveTo>
                <a:lnTo>
                  <a:pt x="0" y="70"/>
                </a:lnTo>
                <a:lnTo>
                  <a:pt x="6331" y="3239"/>
                </a:lnTo>
                <a:lnTo>
                  <a:pt x="6366" y="3168"/>
                </a:lnTo>
                <a:lnTo>
                  <a:pt x="35" y="0"/>
                </a:lnTo>
              </a:path>
            </a:pathLst>
          </a:custGeom>
          <a:solidFill>
            <a:schemeClr val="bg1"/>
          </a:solidFill>
          <a:ln w="50800">
            <a:solidFill>
              <a:srgbClr val="FF99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75" name="矩形 39"/>
          <p:cNvSpPr>
            <a:spLocks noChangeArrowheads="1"/>
          </p:cNvSpPr>
          <p:nvPr/>
        </p:nvSpPr>
        <p:spPr bwMode="auto">
          <a:xfrm>
            <a:off x="515937" y="203200"/>
            <a:ext cx="3332480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1.1.4 </a:t>
            </a:r>
            <a:r>
              <a:rPr lang="zh-CN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投影的特性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2255" y="161290"/>
            <a:ext cx="4362450" cy="509270"/>
            <a:chOff x="508" y="255"/>
            <a:chExt cx="6870" cy="802"/>
          </a:xfrm>
        </p:grpSpPr>
        <p:sp>
          <p:nvSpPr>
            <p:cNvPr id="9222" name="矩形 39"/>
            <p:cNvSpPr>
              <a:spLocks noChangeArrowheads="1"/>
            </p:cNvSpPr>
            <p:nvPr/>
          </p:nvSpPr>
          <p:spPr bwMode="auto">
            <a:xfrm>
              <a:off x="901" y="255"/>
              <a:ext cx="6448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1.1.5  </a:t>
              </a:r>
              <a:r>
                <a:rPr lang="zh-CN" altLang="en-US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三视图的投影规律</a:t>
              </a:r>
              <a:endPara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508" y="1044"/>
              <a:ext cx="6870" cy="13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231215" y="1165851"/>
            <a:ext cx="861989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问题：一个面的投影能够准确反映形体的形状和大小吗？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8" name="Picture 7" descr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3" y="1754018"/>
            <a:ext cx="6431922" cy="194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39"/>
          <p:cNvSpPr>
            <a:spLocks noChangeArrowheads="1"/>
          </p:cNvSpPr>
          <p:nvPr/>
        </p:nvSpPr>
        <p:spPr bwMode="auto">
          <a:xfrm>
            <a:off x="292184" y="3866596"/>
            <a:ext cx="861989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结论：形体的单面投影不能唯一确定形体的空间形状。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203208" y="1117653"/>
            <a:ext cx="4155399" cy="109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问题：两面投影能不能唯一确定空间几何形体的形状和大小？</a:t>
            </a:r>
          </a:p>
        </p:txBody>
      </p:sp>
      <p:sp>
        <p:nvSpPr>
          <p:cNvPr id="30" name="矩形 39"/>
          <p:cNvSpPr>
            <a:spLocks noChangeArrowheads="1"/>
          </p:cNvSpPr>
          <p:nvPr/>
        </p:nvSpPr>
        <p:spPr bwMode="auto">
          <a:xfrm>
            <a:off x="214248" y="2721653"/>
            <a:ext cx="4090039" cy="109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结论：形体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的两面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投影不能唯一确定形体的空间形状。</a:t>
            </a:r>
          </a:p>
        </p:txBody>
      </p:sp>
      <p:pic>
        <p:nvPicPr>
          <p:cNvPr id="12" name="Picture 5" descr="图片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818" y="441872"/>
            <a:ext cx="4541837" cy="378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11" name="矩形 39"/>
          <p:cNvSpPr>
            <a:spLocks noChangeArrowheads="1"/>
          </p:cNvSpPr>
          <p:nvPr/>
        </p:nvSpPr>
        <p:spPr bwMode="auto">
          <a:xfrm>
            <a:off x="511810" y="161290"/>
            <a:ext cx="4094709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1.1.5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三视图的投影规律</a:t>
            </a:r>
            <a:endParaRPr lang="zh-CN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02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16" y="870911"/>
            <a:ext cx="4779250" cy="355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157941" y="1009012"/>
            <a:ext cx="4155399" cy="109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问题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：三面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投影能不能唯一确定空间几何形体的形状和大小？</a:t>
            </a:r>
          </a:p>
        </p:txBody>
      </p:sp>
      <p:sp>
        <p:nvSpPr>
          <p:cNvPr id="30" name="矩形 39"/>
          <p:cNvSpPr>
            <a:spLocks noChangeArrowheads="1"/>
          </p:cNvSpPr>
          <p:nvPr/>
        </p:nvSpPr>
        <p:spPr bwMode="auto">
          <a:xfrm>
            <a:off x="189629" y="2855956"/>
            <a:ext cx="4090039" cy="117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结论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en-US" altLang="zh-CN" sz="2400" dirty="0" smtClean="0">
                <a:latin typeface="黑体" panose="02010609060101010101" charset="-122"/>
                <a:ea typeface="黑体" panose="02010609060101010101" charset="-122"/>
              </a:rPr>
              <a:t>A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V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H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W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三面投影所确定的形体是唯一的而不可能是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B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C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或其他形体。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10" name="矩形 39"/>
          <p:cNvSpPr>
            <a:spLocks noChangeArrowheads="1"/>
          </p:cNvSpPr>
          <p:nvPr/>
        </p:nvSpPr>
        <p:spPr bwMode="auto">
          <a:xfrm>
            <a:off x="511810" y="161290"/>
            <a:ext cx="4094709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1.1.5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三视图的投影规律</a:t>
            </a:r>
            <a:endParaRPr lang="zh-CN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/>
          <p:cNvSpPr>
            <a:spLocks noChangeArrowheads="1"/>
          </p:cNvSpPr>
          <p:nvPr/>
        </p:nvSpPr>
        <p:spPr bwMode="gray">
          <a:xfrm>
            <a:off x="323850" y="951310"/>
            <a:ext cx="3671888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ko-KR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kumimoji="1" lang="ko-KR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三面投影体系</a:t>
            </a:r>
            <a:endParaRPr kumimoji="1" lang="en-US" altLang="ko-KR" sz="2600" b="1" dirty="0">
              <a:solidFill>
                <a:srgbClr val="E5007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84213" y="1437085"/>
            <a:ext cx="7416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CN" sz="2800">
                <a:latin typeface="宋体" charset="-122"/>
              </a:rPr>
              <a:t>    </a:t>
            </a:r>
            <a:r>
              <a:rPr lang="zh-CN" altLang="en-US" sz="2600" b="1">
                <a:solidFill>
                  <a:srgbClr val="0033CC"/>
                </a:solidFill>
                <a:latin typeface="宋体" charset="-122"/>
              </a:rPr>
              <a:t>把三个相互垂直的投影面所构成的一个空间体系称为</a:t>
            </a:r>
            <a:r>
              <a:rPr lang="zh-CN" altLang="en-US" sz="2600" b="1">
                <a:solidFill>
                  <a:srgbClr val="990099"/>
                </a:solidFill>
                <a:latin typeface="宋体" charset="-122"/>
              </a:rPr>
              <a:t>三面投影体系</a:t>
            </a:r>
            <a:r>
              <a:rPr lang="zh-CN" altLang="en-US" sz="2600" b="1">
                <a:solidFill>
                  <a:srgbClr val="0033CC"/>
                </a:solidFill>
                <a:latin typeface="宋体" charset="-122"/>
              </a:rPr>
              <a:t>，它如同房屋室内一角，即由两面墙和地面组成，用它来得到三面正投影图。</a:t>
            </a:r>
          </a:p>
          <a:p>
            <a:pPr algn="just"/>
            <a:r>
              <a:rPr lang="zh-CN" altLang="en-US" sz="2600" b="1">
                <a:solidFill>
                  <a:srgbClr val="0033CC"/>
                </a:solidFill>
                <a:latin typeface="宋体" charset="-122"/>
              </a:rPr>
              <a:t>    在三面投影体系中，处于水平位置的投影面称为</a:t>
            </a:r>
            <a:r>
              <a:rPr lang="zh-CN" altLang="en-US" sz="2600" b="1">
                <a:solidFill>
                  <a:srgbClr val="990099"/>
                </a:solidFill>
                <a:latin typeface="宋体" charset="-122"/>
              </a:rPr>
              <a:t>水平投影面</a:t>
            </a:r>
            <a:r>
              <a:rPr lang="zh-CN" altLang="en-US" sz="2600" b="1">
                <a:solidFill>
                  <a:srgbClr val="0033CC"/>
                </a:solidFill>
                <a:latin typeface="宋体" charset="-122"/>
              </a:rPr>
              <a:t>，简称</a:t>
            </a:r>
            <a:r>
              <a:rPr lang="zh-CN" altLang="en-US" sz="2600" b="1">
                <a:solidFill>
                  <a:srgbClr val="990099"/>
                </a:solidFill>
                <a:latin typeface="宋体" charset="-122"/>
              </a:rPr>
              <a:t>水平面或</a:t>
            </a:r>
            <a:r>
              <a:rPr lang="en-US" altLang="zh-CN" sz="2600" b="1">
                <a:solidFill>
                  <a:srgbClr val="990099"/>
                </a:solidFill>
                <a:latin typeface="宋体" charset="-122"/>
              </a:rPr>
              <a:t>H</a:t>
            </a:r>
            <a:r>
              <a:rPr lang="zh-CN" altLang="en-US" sz="2600" b="1">
                <a:solidFill>
                  <a:srgbClr val="990099"/>
                </a:solidFill>
                <a:latin typeface="宋体" charset="-122"/>
              </a:rPr>
              <a:t>面</a:t>
            </a:r>
            <a:r>
              <a:rPr lang="zh-CN" altLang="en-US" sz="2600" b="1">
                <a:solidFill>
                  <a:srgbClr val="0033CC"/>
                </a:solidFill>
                <a:latin typeface="宋体" charset="-122"/>
              </a:rPr>
              <a:t>，正立位置投影面称为</a:t>
            </a:r>
            <a:r>
              <a:rPr lang="zh-CN" altLang="en-US" sz="2600" b="1">
                <a:solidFill>
                  <a:srgbClr val="990099"/>
                </a:solidFill>
                <a:latin typeface="宋体" charset="-122"/>
              </a:rPr>
              <a:t>正立投影面</a:t>
            </a:r>
            <a:r>
              <a:rPr lang="zh-CN" altLang="en-US" sz="2600" b="1">
                <a:solidFill>
                  <a:srgbClr val="0033CC"/>
                </a:solidFill>
                <a:latin typeface="宋体" charset="-122"/>
              </a:rPr>
              <a:t>，简称</a:t>
            </a:r>
            <a:r>
              <a:rPr lang="zh-CN" altLang="en-US" sz="2600" b="1">
                <a:solidFill>
                  <a:srgbClr val="990099"/>
                </a:solidFill>
                <a:latin typeface="宋体" charset="-122"/>
              </a:rPr>
              <a:t>正立面或</a:t>
            </a:r>
            <a:r>
              <a:rPr lang="en-US" altLang="zh-CN" sz="2600" b="1">
                <a:solidFill>
                  <a:srgbClr val="990099"/>
                </a:solidFill>
                <a:latin typeface="宋体" charset="-122"/>
              </a:rPr>
              <a:t>V</a:t>
            </a:r>
            <a:r>
              <a:rPr lang="zh-CN" altLang="en-US" sz="2600" b="1">
                <a:solidFill>
                  <a:srgbClr val="990099"/>
                </a:solidFill>
                <a:latin typeface="宋体" charset="-122"/>
              </a:rPr>
              <a:t>面</a:t>
            </a:r>
            <a:r>
              <a:rPr lang="zh-CN" altLang="en-US" sz="2600" b="1">
                <a:solidFill>
                  <a:srgbClr val="0033CC"/>
                </a:solidFill>
                <a:latin typeface="宋体" charset="-122"/>
              </a:rPr>
              <a:t>，侧立位置的投影面称为</a:t>
            </a:r>
            <a:r>
              <a:rPr lang="zh-CN" altLang="en-US" sz="2600" b="1">
                <a:solidFill>
                  <a:srgbClr val="990099"/>
                </a:solidFill>
                <a:latin typeface="宋体" charset="-122"/>
              </a:rPr>
              <a:t>侧立投影面</a:t>
            </a:r>
            <a:r>
              <a:rPr lang="zh-CN" altLang="en-US" sz="2600" b="1">
                <a:solidFill>
                  <a:srgbClr val="0033CC"/>
                </a:solidFill>
                <a:latin typeface="宋体" charset="-122"/>
              </a:rPr>
              <a:t>，简称</a:t>
            </a:r>
            <a:r>
              <a:rPr lang="zh-CN" altLang="en-US" sz="2600" b="1">
                <a:solidFill>
                  <a:srgbClr val="990099"/>
                </a:solidFill>
                <a:latin typeface="宋体" charset="-122"/>
              </a:rPr>
              <a:t>侧立面或</a:t>
            </a:r>
            <a:r>
              <a:rPr lang="en-US" altLang="zh-CN" sz="2600" b="1">
                <a:solidFill>
                  <a:srgbClr val="990099"/>
                </a:solidFill>
                <a:latin typeface="宋体" charset="-122"/>
              </a:rPr>
              <a:t>W</a:t>
            </a:r>
            <a:r>
              <a:rPr lang="zh-CN" altLang="en-US" sz="2600" b="1">
                <a:solidFill>
                  <a:srgbClr val="990099"/>
                </a:solidFill>
                <a:latin typeface="宋体" charset="-122"/>
              </a:rPr>
              <a:t>面</a:t>
            </a:r>
            <a:r>
              <a:rPr lang="zh-CN" altLang="en-US" sz="2600" b="1">
                <a:solidFill>
                  <a:srgbClr val="0033CC"/>
                </a:solidFill>
                <a:latin typeface="宋体" charset="-122"/>
              </a:rPr>
              <a:t>。</a:t>
            </a:r>
          </a:p>
        </p:txBody>
      </p: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511810" y="161290"/>
            <a:ext cx="4094709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1.1.5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三视图的投影规律</a:t>
            </a:r>
            <a:endParaRPr lang="zh-CN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74652" y="894160"/>
            <a:ext cx="3527425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CN" sz="2800" dirty="0">
                <a:latin typeface="宋体" charset="-122"/>
              </a:rPr>
              <a:t>    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把三个投影面两两相交，交线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OX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、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OY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、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OZ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称为</a:t>
            </a:r>
            <a:r>
              <a:rPr lang="zh-CN" altLang="en-US" sz="2600" b="1" dirty="0">
                <a:solidFill>
                  <a:srgbClr val="990099"/>
                </a:solidFill>
                <a:latin typeface="宋体" charset="-122"/>
              </a:rPr>
              <a:t>投影轴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。三根投影轴两两垂直并交于原点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O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。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OX 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轴可表示</a:t>
            </a:r>
            <a:r>
              <a:rPr lang="zh-CN" altLang="en-US" sz="2600" b="1" dirty="0">
                <a:solidFill>
                  <a:srgbClr val="990099"/>
                </a:solidFill>
                <a:latin typeface="宋体" charset="-122"/>
              </a:rPr>
              <a:t>长度方向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，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OY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轴可表示</a:t>
            </a:r>
            <a:r>
              <a:rPr lang="zh-CN" altLang="en-US" sz="2600" b="1" dirty="0">
                <a:solidFill>
                  <a:srgbClr val="990099"/>
                </a:solidFill>
                <a:latin typeface="宋体" charset="-122"/>
              </a:rPr>
              <a:t>宽度方向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，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OZ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轴可表示</a:t>
            </a:r>
            <a:r>
              <a:rPr lang="zh-CN" altLang="en-US" sz="2600" b="1" dirty="0">
                <a:solidFill>
                  <a:srgbClr val="990099"/>
                </a:solidFill>
                <a:latin typeface="宋体" charset="-122"/>
              </a:rPr>
              <a:t>高度方向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。</a:t>
            </a:r>
          </a:p>
          <a:p>
            <a:pPr algn="just"/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    三面正投影体系如右</a:t>
            </a:r>
            <a:r>
              <a:rPr lang="zh-CN" altLang="en-US" sz="2600" b="1" dirty="0" smtClean="0">
                <a:solidFill>
                  <a:srgbClr val="0033CC"/>
                </a:solidFill>
                <a:latin typeface="宋体" charset="-122"/>
              </a:rPr>
              <a:t>图所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示。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14851" y="4038600"/>
            <a:ext cx="3743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en-US" sz="2600" b="1" dirty="0" err="1" smtClean="0">
                <a:solidFill>
                  <a:srgbClr val="0033CC"/>
                </a:solidFill>
                <a:latin typeface="宋体" charset="-122"/>
              </a:rPr>
              <a:t>三面正投影体系</a:t>
            </a:r>
            <a:endParaRPr lang="zh-CN" altLang="en-US" sz="2600" b="1" dirty="0">
              <a:solidFill>
                <a:srgbClr val="0033CC"/>
              </a:solidFill>
              <a:latin typeface="宋体" charset="-122"/>
            </a:endParaRPr>
          </a:p>
        </p:txBody>
      </p:sp>
      <p:pic>
        <p:nvPicPr>
          <p:cNvPr id="13318" name="Picture 6" descr="4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1739" y="652463"/>
            <a:ext cx="49058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511810" y="161290"/>
            <a:ext cx="4094709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1.1.5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三视图的投影规律</a:t>
            </a:r>
            <a:endParaRPr lang="zh-CN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9351" y="1378744"/>
            <a:ext cx="5976937" cy="585788"/>
            <a:chOff x="839" y="2024"/>
            <a:chExt cx="3765" cy="492"/>
          </a:xfrm>
        </p:grpSpPr>
        <p:sp>
          <p:nvSpPr>
            <p:cNvPr id="10244" name="AutoShape 4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1156" y="2093"/>
              <a:ext cx="3448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kumimoji="1" lang="en-US" altLang="zh-CN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  </a:t>
              </a:r>
              <a:r>
                <a:rPr kumimoji="1" lang="en-US" altLang="zh-CN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</a:t>
              </a:r>
              <a:r>
                <a:rPr kumimoji="1" lang="en-US" altLang="ko-KR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.</a:t>
              </a:r>
              <a:r>
                <a:rPr kumimoji="1" lang="en-US" altLang="zh-CN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</a:t>
              </a:r>
              <a:r>
                <a:rPr kumimoji="1" lang="en-US" altLang="ko-KR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.</a:t>
              </a:r>
              <a:r>
                <a:rPr kumimoji="1" lang="en-US" altLang="zh-CN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2</a:t>
              </a:r>
              <a:r>
                <a:rPr kumimoji="1" lang="ko-KR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　</a:t>
              </a:r>
              <a:r>
                <a:rPr kumimoji="1"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投影的分类</a:t>
              </a:r>
            </a:p>
          </p:txBody>
        </p:sp>
        <p:sp>
          <p:nvSpPr>
            <p:cNvPr id="5145" name="AutoShape 5"/>
            <p:cNvSpPr>
              <a:spLocks noChangeAspect="1" noChangeArrowheads="1"/>
            </p:cNvSpPr>
            <p:nvPr/>
          </p:nvSpPr>
          <p:spPr bwMode="gray">
            <a:xfrm>
              <a:off x="839" y="2024"/>
              <a:ext cx="562" cy="492"/>
            </a:xfrm>
            <a:prstGeom prst="hexagon">
              <a:avLst>
                <a:gd name="adj" fmla="val 28557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ko-KR" sz="2800" b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</a:rPr>
                <a:t>2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49351" y="514351"/>
            <a:ext cx="5976937" cy="592931"/>
            <a:chOff x="839" y="1155"/>
            <a:chExt cx="3765" cy="498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839" y="1162"/>
              <a:ext cx="3765" cy="491"/>
              <a:chOff x="839" y="1026"/>
              <a:chExt cx="3765" cy="491"/>
            </a:xfrm>
          </p:grpSpPr>
          <p:sp>
            <p:nvSpPr>
              <p:cNvPr id="10248" name="AutoShape 8"/>
              <p:cNvSpPr>
                <a:spLocks noChangeArrowheads="1"/>
              </p:cNvSpPr>
              <p:nvPr/>
            </p:nvSpPr>
            <p:spPr bwMode="gray">
              <a:xfrm>
                <a:off x="1156" y="1095"/>
                <a:ext cx="3448" cy="38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40" name="AutoShape 9"/>
              <p:cNvSpPr>
                <a:spLocks noChangeAspect="1" noChangeArrowheads="1"/>
              </p:cNvSpPr>
              <p:nvPr/>
            </p:nvSpPr>
            <p:spPr bwMode="gray">
              <a:xfrm>
                <a:off x="839" y="1026"/>
                <a:ext cx="562" cy="491"/>
              </a:xfrm>
              <a:prstGeom prst="hexagon">
                <a:avLst>
                  <a:gd name="adj" fmla="val 28615"/>
                  <a:gd name="vf" fmla="val 115470"/>
                </a:avLst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ko-KR" sz="2800" b="1">
                    <a:solidFill>
                      <a:schemeClr val="bg1"/>
                    </a:solidFill>
                    <a:latin typeface="Times New Roman" pitchFamily="18" charset="0"/>
                    <a:ea typeface="Gulim" pitchFamily="34" charset="-127"/>
                  </a:rPr>
                  <a:t>1</a:t>
                </a:r>
              </a:p>
            </p:txBody>
          </p:sp>
          <p:sp>
            <p:nvSpPr>
              <p:cNvPr id="10250" name="AutoShape 10"/>
              <p:cNvSpPr>
                <a:spLocks noChangeArrowheads="1"/>
              </p:cNvSpPr>
              <p:nvPr/>
            </p:nvSpPr>
            <p:spPr bwMode="gray">
              <a:xfrm>
                <a:off x="1474" y="1117"/>
                <a:ext cx="2313" cy="294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r>
                  <a:rPr kumimoji="1" lang="en-US" altLang="ko-KR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5.3.1</a:t>
                </a:r>
                <a:r>
                  <a:rPr kumimoji="1" lang="ko-KR" altLang="en-US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　组合体的类型</a:t>
                </a:r>
                <a:endParaRPr kumimoji="1" lang="en-US" altLang="ko-KR" sz="2800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10251" name="AutoShape 11"/>
              <p:cNvSpPr>
                <a:spLocks noChangeArrowheads="1"/>
              </p:cNvSpPr>
              <p:nvPr/>
            </p:nvSpPr>
            <p:spPr bwMode="gray">
              <a:xfrm>
                <a:off x="1474" y="1117"/>
                <a:ext cx="2313" cy="294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r>
                  <a:rPr kumimoji="1" lang="en-US" altLang="ko-KR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5.3.1</a:t>
                </a:r>
                <a:r>
                  <a:rPr kumimoji="1" lang="ko-KR" altLang="en-US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　组合体的类型</a:t>
                </a:r>
                <a:endParaRPr kumimoji="1" lang="en-US" altLang="ko-KR" sz="2800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10252" name="AutoShape 12"/>
              <p:cNvSpPr>
                <a:spLocks noChangeArrowheads="1"/>
              </p:cNvSpPr>
              <p:nvPr/>
            </p:nvSpPr>
            <p:spPr bwMode="gray">
              <a:xfrm>
                <a:off x="1474" y="1117"/>
                <a:ext cx="2313" cy="294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r>
                  <a:rPr kumimoji="1" lang="en-US" altLang="ko-KR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5.3.1</a:t>
                </a:r>
                <a:r>
                  <a:rPr kumimoji="1" lang="ko-KR" altLang="en-US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　组合体的类型</a:t>
                </a:r>
                <a:endParaRPr kumimoji="1" lang="en-US" altLang="ko-KR" sz="2800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839" y="1162"/>
              <a:ext cx="3765" cy="491"/>
              <a:chOff x="839" y="1026"/>
              <a:chExt cx="3765" cy="491"/>
            </a:xfrm>
          </p:grpSpPr>
          <p:sp>
            <p:nvSpPr>
              <p:cNvPr id="10254" name="AutoShape 14"/>
              <p:cNvSpPr>
                <a:spLocks noChangeArrowheads="1"/>
              </p:cNvSpPr>
              <p:nvPr/>
            </p:nvSpPr>
            <p:spPr bwMode="gray">
              <a:xfrm>
                <a:off x="1156" y="1095"/>
                <a:ext cx="3448" cy="38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35" name="AutoShape 15"/>
              <p:cNvSpPr>
                <a:spLocks noChangeAspect="1" noChangeArrowheads="1"/>
              </p:cNvSpPr>
              <p:nvPr/>
            </p:nvSpPr>
            <p:spPr bwMode="gray">
              <a:xfrm>
                <a:off x="839" y="1026"/>
                <a:ext cx="562" cy="491"/>
              </a:xfrm>
              <a:prstGeom prst="hexagon">
                <a:avLst>
                  <a:gd name="adj" fmla="val 28615"/>
                  <a:gd name="vf" fmla="val 115470"/>
                </a:avLst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ko-KR" sz="2800" b="1">
                    <a:solidFill>
                      <a:schemeClr val="bg1"/>
                    </a:solidFill>
                    <a:latin typeface="Times New Roman" pitchFamily="18" charset="0"/>
                    <a:ea typeface="Gulim" pitchFamily="34" charset="-127"/>
                  </a:rPr>
                  <a:t>1</a:t>
                </a:r>
              </a:p>
            </p:txBody>
          </p:sp>
          <p:sp>
            <p:nvSpPr>
              <p:cNvPr id="10256" name="AutoShape 16"/>
              <p:cNvSpPr>
                <a:spLocks noChangeArrowheads="1"/>
              </p:cNvSpPr>
              <p:nvPr/>
            </p:nvSpPr>
            <p:spPr bwMode="gray">
              <a:xfrm>
                <a:off x="1474" y="1117"/>
                <a:ext cx="2313" cy="294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r>
                  <a:rPr kumimoji="1" lang="en-US" altLang="ko-KR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5.3.1</a:t>
                </a:r>
                <a:r>
                  <a:rPr kumimoji="1" lang="ko-KR" altLang="en-US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　组合体的类型</a:t>
                </a:r>
                <a:endParaRPr kumimoji="1" lang="en-US" altLang="ko-KR" sz="2800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10257" name="AutoShape 17"/>
              <p:cNvSpPr>
                <a:spLocks noChangeArrowheads="1"/>
              </p:cNvSpPr>
              <p:nvPr/>
            </p:nvSpPr>
            <p:spPr bwMode="gray">
              <a:xfrm>
                <a:off x="1474" y="1117"/>
                <a:ext cx="2313" cy="294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r>
                  <a:rPr kumimoji="1" lang="en-US" altLang="ko-KR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5.3.1</a:t>
                </a:r>
                <a:r>
                  <a:rPr kumimoji="1" lang="ko-KR" altLang="en-US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　组合体的类型</a:t>
                </a:r>
                <a:endParaRPr kumimoji="1" lang="en-US" altLang="ko-KR" sz="2800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10258" name="AutoShape 18"/>
              <p:cNvSpPr>
                <a:spLocks noChangeArrowheads="1"/>
              </p:cNvSpPr>
              <p:nvPr/>
            </p:nvSpPr>
            <p:spPr bwMode="gray">
              <a:xfrm>
                <a:off x="1474" y="1117"/>
                <a:ext cx="2313" cy="294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r>
                  <a:rPr kumimoji="1" lang="en-US" altLang="ko-KR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5.3.1</a:t>
                </a:r>
                <a:r>
                  <a:rPr kumimoji="1" lang="ko-KR" altLang="en-US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　组合体的类型</a:t>
                </a:r>
                <a:endParaRPr kumimoji="1" lang="en-US" altLang="ko-KR" sz="2800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10259" name="AutoShape 19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1156" y="1224"/>
              <a:ext cx="3448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kumimoji="1" lang="en-US" altLang="zh-CN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  1</a:t>
              </a:r>
              <a:r>
                <a:rPr kumimoji="1" lang="en-US" altLang="ko-KR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.</a:t>
              </a:r>
              <a:r>
                <a:rPr kumimoji="1" lang="en-US" altLang="zh-CN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</a:t>
              </a:r>
              <a:r>
                <a:rPr kumimoji="1" lang="en-US" altLang="ko-KR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.</a:t>
              </a:r>
              <a:r>
                <a:rPr kumimoji="1" lang="en-US" altLang="zh-CN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</a:t>
              </a:r>
              <a:r>
                <a:rPr kumimoji="1" lang="ko-KR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　</a:t>
              </a:r>
              <a:r>
                <a:rPr kumimoji="1"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投影的概念</a:t>
              </a:r>
            </a:p>
          </p:txBody>
        </p:sp>
        <p:sp>
          <p:nvSpPr>
            <p:cNvPr id="5133" name="AutoShape 20"/>
            <p:cNvSpPr>
              <a:spLocks noChangeAspect="1" noChangeArrowheads="1"/>
            </p:cNvSpPr>
            <p:nvPr/>
          </p:nvSpPr>
          <p:spPr bwMode="gray">
            <a:xfrm>
              <a:off x="839" y="1155"/>
              <a:ext cx="562" cy="491"/>
            </a:xfrm>
            <a:prstGeom prst="hexagon">
              <a:avLst>
                <a:gd name="adj" fmla="val 28615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ko-KR" sz="2800" b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</a:rPr>
                <a:t>1</a:t>
              </a: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1149351" y="2234804"/>
            <a:ext cx="6840537" cy="592931"/>
            <a:chOff x="839" y="2789"/>
            <a:chExt cx="4309" cy="498"/>
          </a:xfrm>
        </p:grpSpPr>
        <p:sp>
          <p:nvSpPr>
            <p:cNvPr id="5126" name="AutoShape 38"/>
            <p:cNvSpPr>
              <a:spLocks noChangeAspect="1" noChangeArrowheads="1"/>
            </p:cNvSpPr>
            <p:nvPr/>
          </p:nvSpPr>
          <p:spPr bwMode="gray">
            <a:xfrm>
              <a:off x="839" y="2795"/>
              <a:ext cx="562" cy="492"/>
            </a:xfrm>
            <a:prstGeom prst="hexagon">
              <a:avLst>
                <a:gd name="adj" fmla="val 28557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ko-KR" sz="2800" b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</a:rPr>
                <a:t>3</a:t>
              </a:r>
            </a:p>
          </p:txBody>
        </p:sp>
        <p:sp>
          <p:nvSpPr>
            <p:cNvPr id="10279" name="AutoShape 39"/>
            <p:cNvSpPr>
              <a:spLocks noChangeArrowheads="1"/>
            </p:cNvSpPr>
            <p:nvPr/>
          </p:nvSpPr>
          <p:spPr bwMode="gray">
            <a:xfrm>
              <a:off x="1474" y="2909"/>
              <a:ext cx="2948" cy="29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chemeClr val="hlink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hlink"/>
                      </a:gs>
                      <a:gs pos="100000">
                        <a:schemeClr val="hlink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latinLnBrk="1" hangingPunct="1">
                <a:defRPr/>
              </a:pPr>
              <a:r>
                <a:rPr kumimoji="1" lang="en-US" altLang="ko-KR" sz="2800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5.3.3</a:t>
              </a:r>
              <a:r>
                <a:rPr kumimoji="1" lang="ko-KR" altLang="en-US" sz="2800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　组合体投影图的识读</a:t>
              </a:r>
              <a:endParaRPr kumimoji="1" lang="en-US" altLang="ko-KR" sz="2800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280" name="AutoShape 40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1156" y="2864"/>
              <a:ext cx="3992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n-US" altLang="zh-CN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 </a:t>
              </a:r>
              <a:r>
                <a:rPr kumimoji="1" lang="en-US" altLang="zh-CN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</a:t>
              </a:r>
              <a:r>
                <a:rPr kumimoji="1" lang="en-US" altLang="ko-KR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.</a:t>
              </a:r>
              <a:r>
                <a:rPr kumimoji="1" lang="en-US" altLang="zh-CN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</a:t>
              </a:r>
              <a:r>
                <a:rPr kumimoji="1" lang="en-US" altLang="ko-KR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.3</a:t>
              </a:r>
              <a:r>
                <a:rPr kumimoji="1" lang="ko-KR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　</a:t>
              </a:r>
              <a:r>
                <a:rPr kumimoji="1"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建筑工程图常用的工程图样</a:t>
              </a:r>
            </a:p>
          </p:txBody>
        </p:sp>
        <p:sp>
          <p:nvSpPr>
            <p:cNvPr id="5129" name="AutoShape 41"/>
            <p:cNvSpPr>
              <a:spLocks noChangeAspect="1" noChangeArrowheads="1"/>
            </p:cNvSpPr>
            <p:nvPr/>
          </p:nvSpPr>
          <p:spPr bwMode="gray">
            <a:xfrm>
              <a:off x="839" y="2789"/>
              <a:ext cx="562" cy="492"/>
            </a:xfrm>
            <a:prstGeom prst="hexagon">
              <a:avLst>
                <a:gd name="adj" fmla="val 28557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ko-KR" sz="2800" b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</a:rPr>
                <a:t>3</a:t>
              </a:r>
            </a:p>
          </p:txBody>
        </p:sp>
      </p:grp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1125538" y="3174206"/>
            <a:ext cx="5976937" cy="585788"/>
            <a:chOff x="839" y="2024"/>
            <a:chExt cx="3765" cy="492"/>
          </a:xfrm>
        </p:grpSpPr>
        <p:sp>
          <p:nvSpPr>
            <p:cNvPr id="26" name="AutoShape 4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1156" y="2093"/>
              <a:ext cx="3448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kumimoji="1" lang="en-US" altLang="zh-CN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  </a:t>
              </a:r>
              <a:r>
                <a:rPr kumimoji="1" lang="en-US" altLang="zh-CN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</a:t>
              </a:r>
              <a:r>
                <a:rPr kumimoji="1" lang="en-US" altLang="ko-KR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.</a:t>
              </a:r>
              <a:r>
                <a:rPr kumimoji="1" lang="en-US" altLang="zh-CN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</a:t>
              </a:r>
              <a:r>
                <a:rPr kumimoji="1" lang="en-US" altLang="ko-KR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.4</a:t>
              </a:r>
              <a:r>
                <a:rPr kumimoji="1" lang="ko-KR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　</a:t>
              </a:r>
              <a:r>
                <a:rPr kumimoji="1"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投影</a:t>
              </a:r>
              <a:r>
                <a:rPr kumimoji="1" lang="zh-CN" altLang="en-US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的特性</a:t>
              </a:r>
              <a:endParaRPr kumimoji="1"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7" name="AutoShape 5"/>
            <p:cNvSpPr>
              <a:spLocks noChangeAspect="1" noChangeArrowheads="1"/>
            </p:cNvSpPr>
            <p:nvPr/>
          </p:nvSpPr>
          <p:spPr bwMode="gray">
            <a:xfrm>
              <a:off x="839" y="2024"/>
              <a:ext cx="562" cy="492"/>
            </a:xfrm>
            <a:prstGeom prst="hexagon">
              <a:avLst>
                <a:gd name="adj" fmla="val 28557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</a:rPr>
                <a:t>4</a:t>
              </a:r>
            </a:p>
          </p:txBody>
        </p:sp>
      </p:grpSp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1120776" y="4086226"/>
            <a:ext cx="5976937" cy="592931"/>
            <a:chOff x="839" y="1155"/>
            <a:chExt cx="3765" cy="498"/>
          </a:xfrm>
        </p:grpSpPr>
        <p:grpSp>
          <p:nvGrpSpPr>
            <p:cNvPr id="29" name="Group 7"/>
            <p:cNvGrpSpPr>
              <a:grpSpLocks/>
            </p:cNvGrpSpPr>
            <p:nvPr/>
          </p:nvGrpSpPr>
          <p:grpSpPr bwMode="auto">
            <a:xfrm>
              <a:off x="839" y="1162"/>
              <a:ext cx="3765" cy="491"/>
              <a:chOff x="839" y="1026"/>
              <a:chExt cx="3765" cy="491"/>
            </a:xfrm>
          </p:grpSpPr>
          <p:sp>
            <p:nvSpPr>
              <p:cNvPr id="38" name="AutoShape 8"/>
              <p:cNvSpPr>
                <a:spLocks noChangeArrowheads="1"/>
              </p:cNvSpPr>
              <p:nvPr/>
            </p:nvSpPr>
            <p:spPr bwMode="gray">
              <a:xfrm>
                <a:off x="1156" y="1095"/>
                <a:ext cx="3448" cy="38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AutoShape 9"/>
              <p:cNvSpPr>
                <a:spLocks noChangeAspect="1" noChangeArrowheads="1"/>
              </p:cNvSpPr>
              <p:nvPr/>
            </p:nvSpPr>
            <p:spPr bwMode="gray">
              <a:xfrm>
                <a:off x="839" y="1026"/>
                <a:ext cx="562" cy="491"/>
              </a:xfrm>
              <a:prstGeom prst="hexagon">
                <a:avLst>
                  <a:gd name="adj" fmla="val 28615"/>
                  <a:gd name="vf" fmla="val 115470"/>
                </a:avLst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ko-KR" sz="2800" b="1">
                    <a:solidFill>
                      <a:schemeClr val="bg1"/>
                    </a:solidFill>
                    <a:latin typeface="Times New Roman" pitchFamily="18" charset="0"/>
                    <a:ea typeface="Gulim" pitchFamily="34" charset="-127"/>
                  </a:rPr>
                  <a:t>1</a:t>
                </a:r>
              </a:p>
            </p:txBody>
          </p:sp>
          <p:sp>
            <p:nvSpPr>
              <p:cNvPr id="40" name="AutoShape 10"/>
              <p:cNvSpPr>
                <a:spLocks noChangeArrowheads="1"/>
              </p:cNvSpPr>
              <p:nvPr/>
            </p:nvSpPr>
            <p:spPr bwMode="gray">
              <a:xfrm>
                <a:off x="1474" y="1117"/>
                <a:ext cx="2313" cy="294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r>
                  <a:rPr kumimoji="1" lang="en-US" altLang="ko-KR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5.3.1</a:t>
                </a:r>
                <a:r>
                  <a:rPr kumimoji="1" lang="ko-KR" altLang="en-US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　组合体的类型</a:t>
                </a:r>
                <a:endParaRPr kumimoji="1" lang="en-US" altLang="ko-KR" sz="2800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41" name="AutoShape 11"/>
              <p:cNvSpPr>
                <a:spLocks noChangeArrowheads="1"/>
              </p:cNvSpPr>
              <p:nvPr/>
            </p:nvSpPr>
            <p:spPr bwMode="gray">
              <a:xfrm>
                <a:off x="1474" y="1117"/>
                <a:ext cx="2313" cy="294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r>
                  <a:rPr kumimoji="1" lang="en-US" altLang="ko-KR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5.3.1</a:t>
                </a:r>
                <a:r>
                  <a:rPr kumimoji="1" lang="ko-KR" altLang="en-US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　组合体的类型</a:t>
                </a:r>
                <a:endParaRPr kumimoji="1" lang="en-US" altLang="ko-KR" sz="2800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42" name="AutoShape 12"/>
              <p:cNvSpPr>
                <a:spLocks noChangeArrowheads="1"/>
              </p:cNvSpPr>
              <p:nvPr/>
            </p:nvSpPr>
            <p:spPr bwMode="gray">
              <a:xfrm>
                <a:off x="1474" y="1117"/>
                <a:ext cx="2313" cy="294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r>
                  <a:rPr kumimoji="1" lang="en-US" altLang="ko-KR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5.3.1</a:t>
                </a:r>
                <a:r>
                  <a:rPr kumimoji="1" lang="ko-KR" altLang="en-US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　组合体的类型</a:t>
                </a:r>
                <a:endParaRPr kumimoji="1" lang="en-US" altLang="ko-KR" sz="2800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grpSp>
          <p:nvGrpSpPr>
            <p:cNvPr id="30" name="Group 13"/>
            <p:cNvGrpSpPr>
              <a:grpSpLocks/>
            </p:cNvGrpSpPr>
            <p:nvPr/>
          </p:nvGrpSpPr>
          <p:grpSpPr bwMode="auto">
            <a:xfrm>
              <a:off x="839" y="1162"/>
              <a:ext cx="3765" cy="491"/>
              <a:chOff x="839" y="1026"/>
              <a:chExt cx="3765" cy="491"/>
            </a:xfrm>
          </p:grpSpPr>
          <p:sp>
            <p:nvSpPr>
              <p:cNvPr id="33" name="AutoShape 14"/>
              <p:cNvSpPr>
                <a:spLocks noChangeArrowheads="1"/>
              </p:cNvSpPr>
              <p:nvPr/>
            </p:nvSpPr>
            <p:spPr bwMode="gray">
              <a:xfrm>
                <a:off x="1156" y="1095"/>
                <a:ext cx="3448" cy="38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AutoShape 15"/>
              <p:cNvSpPr>
                <a:spLocks noChangeAspect="1" noChangeArrowheads="1"/>
              </p:cNvSpPr>
              <p:nvPr/>
            </p:nvSpPr>
            <p:spPr bwMode="gray">
              <a:xfrm>
                <a:off x="839" y="1026"/>
                <a:ext cx="562" cy="491"/>
              </a:xfrm>
              <a:prstGeom prst="hexagon">
                <a:avLst>
                  <a:gd name="adj" fmla="val 28615"/>
                  <a:gd name="vf" fmla="val 115470"/>
                </a:avLst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ko-KR" sz="2800" b="1">
                    <a:solidFill>
                      <a:schemeClr val="bg1"/>
                    </a:solidFill>
                    <a:latin typeface="Times New Roman" pitchFamily="18" charset="0"/>
                    <a:ea typeface="Gulim" pitchFamily="34" charset="-127"/>
                  </a:rPr>
                  <a:t>1</a:t>
                </a:r>
              </a:p>
            </p:txBody>
          </p:sp>
          <p:sp>
            <p:nvSpPr>
              <p:cNvPr id="35" name="AutoShape 16"/>
              <p:cNvSpPr>
                <a:spLocks noChangeArrowheads="1"/>
              </p:cNvSpPr>
              <p:nvPr/>
            </p:nvSpPr>
            <p:spPr bwMode="gray">
              <a:xfrm>
                <a:off x="1474" y="1117"/>
                <a:ext cx="2313" cy="294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r>
                  <a:rPr kumimoji="1" lang="en-US" altLang="ko-KR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5.3.1</a:t>
                </a:r>
                <a:r>
                  <a:rPr kumimoji="1" lang="ko-KR" altLang="en-US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　组合体的类型</a:t>
                </a:r>
                <a:endParaRPr kumimoji="1" lang="en-US" altLang="ko-KR" sz="2800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36" name="AutoShape 17"/>
              <p:cNvSpPr>
                <a:spLocks noChangeArrowheads="1"/>
              </p:cNvSpPr>
              <p:nvPr/>
            </p:nvSpPr>
            <p:spPr bwMode="gray">
              <a:xfrm>
                <a:off x="1474" y="1117"/>
                <a:ext cx="2313" cy="294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r>
                  <a:rPr kumimoji="1" lang="en-US" altLang="ko-KR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5.3.1</a:t>
                </a:r>
                <a:r>
                  <a:rPr kumimoji="1" lang="ko-KR" altLang="en-US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　组合体的类型</a:t>
                </a:r>
                <a:endParaRPr kumimoji="1" lang="en-US" altLang="ko-KR" sz="2800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37" name="AutoShape 18"/>
              <p:cNvSpPr>
                <a:spLocks noChangeArrowheads="1"/>
              </p:cNvSpPr>
              <p:nvPr/>
            </p:nvSpPr>
            <p:spPr bwMode="gray">
              <a:xfrm>
                <a:off x="1474" y="1117"/>
                <a:ext cx="2313" cy="294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r>
                  <a:rPr kumimoji="1" lang="en-US" altLang="ko-KR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5.3.1</a:t>
                </a:r>
                <a:r>
                  <a:rPr kumimoji="1" lang="ko-KR" altLang="en-US" sz="2800" b="1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　组合体的类型</a:t>
                </a:r>
                <a:endParaRPr kumimoji="1" lang="en-US" altLang="ko-KR" sz="2800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31" name="AutoShape 19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1156" y="1224"/>
              <a:ext cx="3448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kumimoji="1" lang="en-US" altLang="zh-CN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  1</a:t>
              </a:r>
              <a:r>
                <a:rPr kumimoji="1" lang="en-US" altLang="ko-KR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.</a:t>
              </a:r>
              <a:r>
                <a:rPr kumimoji="1" lang="en-US" altLang="zh-CN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</a:t>
              </a:r>
              <a:r>
                <a:rPr kumimoji="1" lang="en-US" altLang="ko-KR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.5</a:t>
              </a:r>
              <a:r>
                <a:rPr kumimoji="1" lang="ko-KR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　</a:t>
              </a:r>
              <a:r>
                <a:rPr kumimoji="1" lang="zh-CN" altLang="en-US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三视图的投影规律</a:t>
              </a:r>
              <a:endParaRPr kumimoji="1"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32" name="AutoShape 20"/>
            <p:cNvSpPr>
              <a:spLocks noChangeAspect="1" noChangeArrowheads="1"/>
            </p:cNvSpPr>
            <p:nvPr/>
          </p:nvSpPr>
          <p:spPr bwMode="gray">
            <a:xfrm>
              <a:off x="839" y="1155"/>
              <a:ext cx="562" cy="491"/>
            </a:xfrm>
            <a:prstGeom prst="hexagon">
              <a:avLst>
                <a:gd name="adj" fmla="val 28615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</a:rPr>
                <a:t>5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500063" y="617935"/>
            <a:ext cx="4464050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kumimoji="1" lang="ko-KR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kumimoji="1" lang="ko-KR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三面</a:t>
            </a:r>
            <a:r>
              <a:rPr kumimoji="1" lang="zh-CN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</a:t>
            </a:r>
            <a:r>
              <a:rPr kumimoji="1" lang="zh-CN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投影图的形成</a:t>
            </a:r>
            <a:endParaRPr kumimoji="1" lang="en-US" altLang="ko-KR" sz="2600" b="1" dirty="0">
              <a:solidFill>
                <a:srgbClr val="E5007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36563" y="884635"/>
            <a:ext cx="808355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latin typeface="宋体" charset="-122"/>
              </a:rPr>
              <a:t>    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将形体放置在三面正投影体系中，即放置在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H 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面的上方，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V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面的前面，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W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面的左方，并尽量让形体的表面和投影面</a:t>
            </a:r>
            <a:r>
              <a:rPr lang="zh-CN" altLang="en-US" sz="2600" b="1" dirty="0">
                <a:solidFill>
                  <a:srgbClr val="990099"/>
                </a:solidFill>
                <a:latin typeface="宋体" charset="-122"/>
              </a:rPr>
              <a:t>平行或垂直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。</a:t>
            </a:r>
          </a:p>
          <a:p>
            <a:pPr algn="just"/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    从前往后对正立投影面进行投射，在正立面上得到正立面投影图，简称</a:t>
            </a:r>
            <a:r>
              <a:rPr lang="zh-CN" altLang="en-US" sz="2600" b="1" dirty="0">
                <a:solidFill>
                  <a:srgbClr val="990099"/>
                </a:solidFill>
                <a:latin typeface="宋体" charset="-122"/>
              </a:rPr>
              <a:t>正立面图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。</a:t>
            </a:r>
          </a:p>
          <a:p>
            <a:pPr algn="just"/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    从上往下对水平投影面进行投射，在水平面上得到水平面投影图，简称</a:t>
            </a:r>
            <a:r>
              <a:rPr lang="zh-CN" altLang="en-US" sz="2600" b="1" dirty="0">
                <a:solidFill>
                  <a:srgbClr val="990099"/>
                </a:solidFill>
                <a:latin typeface="宋体" charset="-122"/>
              </a:rPr>
              <a:t>平面图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。</a:t>
            </a:r>
          </a:p>
          <a:p>
            <a:pPr algn="just"/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    从左往右对侧立投影面进行投射，在侧立面上得到侧立面投影图，简称</a:t>
            </a:r>
            <a:r>
              <a:rPr lang="zh-CN" altLang="en-US" sz="2600" b="1" dirty="0">
                <a:solidFill>
                  <a:srgbClr val="990099"/>
                </a:solidFill>
                <a:latin typeface="宋体" charset="-122"/>
              </a:rPr>
              <a:t>侧立面图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。</a:t>
            </a:r>
          </a:p>
          <a:p>
            <a:pPr algn="just"/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    三面正投影图的形成如下</a:t>
            </a:r>
            <a:r>
              <a:rPr lang="zh-CN" altLang="en-US" sz="2600" b="1" dirty="0" smtClean="0">
                <a:solidFill>
                  <a:srgbClr val="0033CC"/>
                </a:solidFill>
                <a:latin typeface="宋体" charset="-122"/>
              </a:rPr>
              <a:t>图所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示。</a:t>
            </a:r>
          </a:p>
        </p:txBody>
      </p: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511810" y="161290"/>
            <a:ext cx="4094709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1.1.5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三视图的投影规律</a:t>
            </a:r>
            <a:endParaRPr lang="zh-CN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19126" y="4481512"/>
            <a:ext cx="325754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CN" altLang="en-US" sz="2600" b="1" dirty="0" smtClean="0">
                <a:solidFill>
                  <a:srgbClr val="0033CC"/>
                </a:solidFill>
                <a:latin typeface="宋体" charset="-122"/>
              </a:rPr>
              <a:t>三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面正投影图的形成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gray">
          <a:xfrm>
            <a:off x="533400" y="189310"/>
            <a:ext cx="4464050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kumimoji="1" lang="ko-KR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kumimoji="1" lang="ko-KR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三面</a:t>
            </a:r>
            <a:r>
              <a:rPr kumimoji="1" lang="zh-CN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</a:t>
            </a:r>
            <a:r>
              <a:rPr kumimoji="1" lang="zh-CN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投影图的形成</a:t>
            </a:r>
            <a:endParaRPr kumimoji="1" lang="en-US" altLang="ko-KR" sz="2600" b="1" dirty="0">
              <a:solidFill>
                <a:srgbClr val="E5007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8789" y="496525"/>
            <a:ext cx="4360861" cy="436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/>
          <p:cNvSpPr>
            <a:spLocks noChangeArrowheads="1"/>
          </p:cNvSpPr>
          <p:nvPr/>
        </p:nvSpPr>
        <p:spPr bwMode="gray">
          <a:xfrm>
            <a:off x="504825" y="155973"/>
            <a:ext cx="4464050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kumimoji="1" lang="ko-KR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kumimoji="1" lang="ko-KR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三面</a:t>
            </a:r>
            <a:r>
              <a:rPr kumimoji="1" lang="zh-CN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</a:t>
            </a:r>
            <a:r>
              <a:rPr kumimoji="1" lang="zh-CN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投影图的</a:t>
            </a:r>
            <a:r>
              <a:rPr kumimoji="1" lang="zh-CN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展开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4213" y="1437085"/>
            <a:ext cx="74168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CN" sz="2800" dirty="0">
                <a:latin typeface="宋体" charset="-122"/>
              </a:rPr>
              <a:t>    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为把三个投影图画在同一个平面上，就必须将三个互相垂直的投影面连同三个投影图展开。  </a:t>
            </a:r>
          </a:p>
          <a:p>
            <a:pPr algn="just"/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    规定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V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面保持不动，将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H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面绕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OX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轴向下旋转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90°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，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W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面绕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OZ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轴向右旋转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90°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，使它们和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V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面处在同一平面上。</a:t>
            </a:r>
          </a:p>
          <a:p>
            <a:pPr algn="just"/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    这时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OY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轴分为两条，一条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OYH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轴，一条为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OYW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轴，如下</a:t>
            </a:r>
            <a:r>
              <a:rPr lang="zh-CN" altLang="en-US" sz="2600" b="1" dirty="0" smtClean="0">
                <a:solidFill>
                  <a:srgbClr val="0033CC"/>
                </a:solidFill>
                <a:latin typeface="宋体" charset="-122"/>
              </a:rPr>
              <a:t>图所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示。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9751" y="4354116"/>
            <a:ext cx="46085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zh-CN" altLang="en-US" sz="2600" b="1" dirty="0" smtClean="0">
                <a:solidFill>
                  <a:srgbClr val="0033CC"/>
                </a:solidFill>
                <a:latin typeface="宋体" charset="-122"/>
              </a:rPr>
              <a:t>三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面正投影图的展开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gray">
          <a:xfrm>
            <a:off x="581025" y="132160"/>
            <a:ext cx="4464050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kumimoji="1" lang="ko-KR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kumimoji="1" lang="ko-KR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三面</a:t>
            </a:r>
            <a:r>
              <a:rPr kumimoji="1" lang="zh-CN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</a:t>
            </a:r>
            <a:r>
              <a:rPr kumimoji="1" lang="zh-CN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投影图的</a:t>
            </a:r>
            <a:r>
              <a:rPr kumimoji="1" lang="zh-CN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展开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963" y="939402"/>
            <a:ext cx="5416542" cy="262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799137" y="397669"/>
            <a:ext cx="316865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CN" sz="2800" dirty="0">
                <a:latin typeface="宋体" charset="-122"/>
              </a:rPr>
              <a:t>    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三个投影图位置关系是：正立面图在上方，平面图在正立面图的正下方，侧立面图在正立面图的正右方。</a:t>
            </a:r>
          </a:p>
          <a:p>
            <a:pPr algn="just"/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    用三面正投影图表达形体的投影时，可不画出投影面的外框线和坐标轴。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3"/>
          <p:cNvSpPr>
            <a:spLocks noChangeArrowheads="1"/>
          </p:cNvSpPr>
          <p:nvPr/>
        </p:nvSpPr>
        <p:spPr bwMode="gray">
          <a:xfrm>
            <a:off x="509588" y="165498"/>
            <a:ext cx="4464050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kumimoji="1" lang="ko-KR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kumimoji="1" lang="ko-KR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三面</a:t>
            </a:r>
            <a:r>
              <a:rPr kumimoji="1" lang="zh-CN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</a:t>
            </a:r>
            <a:r>
              <a:rPr kumimoji="1" lang="zh-CN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投影图的</a:t>
            </a:r>
            <a:r>
              <a:rPr kumimoji="1" lang="zh-CN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规律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60388" y="837010"/>
            <a:ext cx="7416800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CN" sz="2800" dirty="0">
                <a:latin typeface="宋体" charset="-122"/>
              </a:rPr>
              <a:t>    </a:t>
            </a:r>
            <a:r>
              <a:rPr lang="zh-CN" altLang="en-US" sz="2600" b="1" dirty="0">
                <a:solidFill>
                  <a:srgbClr val="990099"/>
                </a:solidFill>
                <a:latin typeface="宋体" charset="-122"/>
              </a:rPr>
              <a:t>展开后的三面正投影图的投影规律：</a:t>
            </a:r>
          </a:p>
          <a:p>
            <a:pPr algn="just">
              <a:lnSpc>
                <a:spcPct val="80000"/>
              </a:lnSpc>
            </a:pPr>
            <a:endParaRPr lang="zh-CN" altLang="en-US" sz="2600" b="1" dirty="0">
              <a:solidFill>
                <a:srgbClr val="990099"/>
              </a:solidFill>
              <a:latin typeface="宋体" charset="-122"/>
            </a:endParaRPr>
          </a:p>
          <a:p>
            <a:pPr algn="just"/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    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(1)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正立面图能反映形体正立面的形状，形体的高度和长度，上下、左右的位置关系；平面图能反映形体水平面的形状，形体的长度和宽度，前后、左右的位置关系；侧立面图能反映形体侧立面的形状，形体的宽度和高度，左右、前后的位置关系，如下</a:t>
            </a:r>
            <a:r>
              <a:rPr lang="zh-CN" altLang="en-US" sz="2600" b="1" dirty="0" smtClean="0">
                <a:solidFill>
                  <a:srgbClr val="0033CC"/>
                </a:solidFill>
                <a:latin typeface="宋体" charset="-122"/>
              </a:rPr>
              <a:t>图所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示。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66951" y="4581525"/>
            <a:ext cx="46085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zh-CN" altLang="en-US" sz="2600" b="1" dirty="0" smtClean="0">
                <a:solidFill>
                  <a:srgbClr val="0033CC"/>
                </a:solidFill>
                <a:latin typeface="宋体" charset="-122"/>
              </a:rPr>
              <a:t>三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面正投影图的规律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gray">
          <a:xfrm>
            <a:off x="547688" y="117873"/>
            <a:ext cx="4464050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kumimoji="1" lang="ko-KR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kumimoji="1" lang="ko-KR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三面</a:t>
            </a:r>
            <a:r>
              <a:rPr kumimoji="1" lang="zh-CN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</a:t>
            </a:r>
            <a:r>
              <a:rPr kumimoji="1" lang="zh-CN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投影图的</a:t>
            </a:r>
            <a:r>
              <a:rPr kumimoji="1" lang="zh-CN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规律</a:t>
            </a:r>
          </a:p>
        </p:txBody>
      </p:sp>
      <p:pic>
        <p:nvPicPr>
          <p:cNvPr id="19464" name="Picture 8" descr="4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112" y="851296"/>
            <a:ext cx="8659161" cy="231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3"/>
          <p:cNvSpPr>
            <a:spLocks noChangeArrowheads="1"/>
          </p:cNvSpPr>
          <p:nvPr/>
        </p:nvSpPr>
        <p:spPr bwMode="gray">
          <a:xfrm>
            <a:off x="519112" y="94060"/>
            <a:ext cx="4464050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kumimoji="1" lang="ko-KR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kumimoji="1" lang="ko-KR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三面</a:t>
            </a:r>
            <a:r>
              <a:rPr kumimoji="1" lang="zh-CN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</a:t>
            </a:r>
            <a:r>
              <a:rPr kumimoji="1" lang="zh-CN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投影图的</a:t>
            </a:r>
            <a:r>
              <a:rPr kumimoji="1" lang="zh-CN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规律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61925" y="539354"/>
            <a:ext cx="363696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   (2)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正立面图与平面图长对正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(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等长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)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，正立面图与侧立面图高平齐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(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等高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)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，平面图与侧立面图宽相等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(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等宽</a:t>
            </a:r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)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，如右</a:t>
            </a:r>
            <a:r>
              <a:rPr lang="zh-CN" altLang="en-US" sz="2600" b="1" dirty="0" smtClean="0">
                <a:solidFill>
                  <a:srgbClr val="0033CC"/>
                </a:solidFill>
                <a:latin typeface="宋体" charset="-122"/>
              </a:rPr>
              <a:t>图所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示。</a:t>
            </a:r>
          </a:p>
          <a:p>
            <a:pPr algn="just"/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    长对正、高平齐、宽相等是形体的三面投影图之间最基本的投影关系，也是绘图和读图的基础。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8189" y="433316"/>
            <a:ext cx="4071918" cy="368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851276" y="4407694"/>
            <a:ext cx="46085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zh-CN" altLang="en-US" sz="2600" b="1" dirty="0" smtClean="0">
                <a:solidFill>
                  <a:srgbClr val="0033CC"/>
                </a:solidFill>
                <a:latin typeface="宋体" charset="-122"/>
              </a:rPr>
              <a:t>三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面正投影图的规律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2" name="Text Box 11"/>
          <p:cNvSpPr txBox="1">
            <a:spLocks noChangeArrowheads="1"/>
          </p:cNvSpPr>
          <p:nvPr/>
        </p:nvSpPr>
        <p:spPr bwMode="auto">
          <a:xfrm>
            <a:off x="253365" y="998855"/>
            <a:ext cx="311023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投影面</a:t>
            </a:r>
          </a:p>
          <a:p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 正立投影面</a:t>
            </a:r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</a:rPr>
              <a:t>--V (</a:t>
            </a:r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正面）</a:t>
            </a:r>
          </a:p>
          <a:p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 水平投影面</a:t>
            </a:r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</a:rPr>
              <a:t>--H (</a:t>
            </a:r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水平面）</a:t>
            </a:r>
          </a:p>
          <a:p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kumimoji="1" lang="zh-CN" altLang="zh-CN" sz="2000" dirty="0">
                <a:latin typeface="黑体" panose="02010609060101010101" charset="-122"/>
                <a:ea typeface="黑体" panose="02010609060101010101" charset="-122"/>
              </a:rPr>
              <a:t>侧</a:t>
            </a:r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立投影</a:t>
            </a:r>
            <a:r>
              <a:rPr kumimoji="1" lang="zh-CN" altLang="zh-CN" sz="2000" dirty="0">
                <a:latin typeface="黑体" panose="02010609060101010101" charset="-122"/>
                <a:ea typeface="黑体" panose="02010609060101010101" charset="-122"/>
              </a:rPr>
              <a:t>面--</a:t>
            </a:r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</a:rPr>
              <a:t>W (</a:t>
            </a:r>
            <a:r>
              <a:rPr kumimoji="1" lang="zh-CN" altLang="zh-CN" sz="2000" dirty="0">
                <a:latin typeface="黑体" panose="02010609060101010101" charset="-122"/>
                <a:ea typeface="黑体" panose="02010609060101010101" charset="-122"/>
              </a:rPr>
              <a:t>侧</a:t>
            </a:r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面）</a:t>
            </a:r>
          </a:p>
          <a:p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 </a:t>
            </a:r>
          </a:p>
          <a:p>
            <a:pPr marL="342900" indent="-342900"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投影轴</a:t>
            </a:r>
          </a:p>
          <a:p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</a:rPr>
              <a:t>OX</a:t>
            </a:r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轴 </a:t>
            </a:r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</a:rPr>
              <a:t>--- V</a:t>
            </a:r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  <a:sym typeface="Symbol" panose="05050102010706020507" pitchFamily="18" charset="2"/>
              </a:rPr>
              <a:t> </a:t>
            </a:r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</a:rPr>
              <a:t>H </a:t>
            </a:r>
          </a:p>
          <a:p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</a:rPr>
              <a:t>   OY</a:t>
            </a:r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轴 </a:t>
            </a:r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</a:rPr>
              <a:t>--- H</a:t>
            </a:r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  <a:sym typeface="Symbol" panose="05050102010706020507" pitchFamily="18" charset="2"/>
              </a:rPr>
              <a:t></a:t>
            </a:r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</a:rPr>
              <a:t>W </a:t>
            </a:r>
          </a:p>
          <a:p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</a:rPr>
              <a:t>   OZ</a:t>
            </a:r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轴 </a:t>
            </a:r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</a:rPr>
              <a:t>--- V</a:t>
            </a:r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  <a:sym typeface="Symbol" panose="05050102010706020507" pitchFamily="18" charset="2"/>
              </a:rPr>
              <a:t></a:t>
            </a:r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</a:rPr>
              <a:t>W </a:t>
            </a:r>
          </a:p>
          <a:p>
            <a:endParaRPr kumimoji="1"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原点</a:t>
            </a:r>
          </a:p>
          <a:p>
            <a:pPr marL="342900" indent="-342900"/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kumimoji="1" lang="en-US" altLang="zh-CN" sz="2000" dirty="0" smtClean="0">
                <a:latin typeface="黑体" panose="02010609060101010101" charset="-122"/>
                <a:ea typeface="黑体" panose="02010609060101010101" charset="-122"/>
              </a:rPr>
              <a:t>O </a:t>
            </a:r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原点</a:t>
            </a:r>
          </a:p>
          <a:p>
            <a:endParaRPr kumimoji="1" lang="en-US" altLang="zh-CN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5602" name="Picture 2" descr="G:\图片\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8835" y="1118104"/>
            <a:ext cx="5704665" cy="3769508"/>
          </a:xfrm>
          <a:prstGeom prst="rect">
            <a:avLst/>
          </a:prstGeom>
          <a:noFill/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37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09563" y="671513"/>
            <a:ext cx="179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总结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39"/>
          <p:cNvSpPr>
            <a:spLocks noChangeArrowheads="1"/>
          </p:cNvSpPr>
          <p:nvPr/>
        </p:nvSpPr>
        <p:spPr bwMode="auto">
          <a:xfrm>
            <a:off x="511810" y="161290"/>
            <a:ext cx="4094709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1.1.5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三视图的投影规律</a:t>
            </a:r>
            <a:endParaRPr lang="zh-CN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220563" y="996333"/>
            <a:ext cx="8619890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    将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形体放置在三投影面体系中，按正投影法向各投影面投影，则形成了形体的三面投影图</a:t>
            </a:r>
          </a:p>
        </p:txBody>
      </p:sp>
      <p:pic>
        <p:nvPicPr>
          <p:cNvPr id="30" name="Picture 12" descr="2d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18" y="1680832"/>
            <a:ext cx="4334081" cy="3189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38</a:t>
            </a:fld>
            <a:endParaRPr lang="zh-CN" altLang="en-US"/>
          </a:p>
        </p:txBody>
      </p:sp>
      <p:sp>
        <p:nvSpPr>
          <p:cNvPr id="10" name="矩形 39"/>
          <p:cNvSpPr>
            <a:spLocks noChangeArrowheads="1"/>
          </p:cNvSpPr>
          <p:nvPr/>
        </p:nvSpPr>
        <p:spPr bwMode="auto">
          <a:xfrm>
            <a:off x="511810" y="161290"/>
            <a:ext cx="4094709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1.1.5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三视图的投影规律</a:t>
            </a:r>
            <a:endParaRPr lang="zh-CN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330190" y="1673860"/>
            <a:ext cx="353885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buSzPct val="70000"/>
            </a:pPr>
            <a:r>
              <a:rPr kumimoji="1" lang="zh-CN" altLang="en-US" sz="2000" dirty="0" smtClean="0">
                <a:ln/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三</a:t>
            </a:r>
            <a:r>
              <a:rPr kumimoji="1" lang="zh-CN" altLang="en-US" sz="2000" dirty="0">
                <a:ln/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面投影图（三视图）</a:t>
            </a:r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</a:rPr>
              <a:t> </a:t>
            </a:r>
            <a:endParaRPr kumimoji="1" lang="zh-CN" altLang="en-US" sz="20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正</a:t>
            </a:r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立面投影图（</a:t>
            </a:r>
            <a:r>
              <a:rPr kumimoji="1"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正立面图</a:t>
            </a:r>
            <a:r>
              <a:rPr kumimoji="1" lang="en-US" altLang="zh-CN" sz="2000" dirty="0" smtClean="0">
                <a:latin typeface="黑体" panose="02010609060101010101" charset="-122"/>
                <a:ea typeface="黑体" panose="02010609060101010101" charset="-122"/>
              </a:rPr>
              <a:t>V</a:t>
            </a:r>
            <a:r>
              <a:rPr kumimoji="1"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）</a:t>
            </a:r>
          </a:p>
          <a:p>
            <a:pPr>
              <a:lnSpc>
                <a:spcPct val="120000"/>
              </a:lnSpc>
            </a:pPr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</a:rPr>
              <a:t>              ——</a:t>
            </a:r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主视图</a:t>
            </a:r>
          </a:p>
          <a:p>
            <a:pPr>
              <a:lnSpc>
                <a:spcPct val="120000"/>
              </a:lnSpc>
            </a:pPr>
            <a:r>
              <a:rPr kumimoji="1"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水平面</a:t>
            </a:r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投影图</a:t>
            </a:r>
            <a:r>
              <a:rPr kumimoji="1"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（水平面图</a:t>
            </a:r>
            <a:r>
              <a:rPr kumimoji="1" lang="en-US" altLang="zh-CN" sz="2000" dirty="0" smtClean="0">
                <a:latin typeface="黑体" panose="02010609060101010101" charset="-122"/>
                <a:ea typeface="黑体" panose="02010609060101010101" charset="-122"/>
              </a:rPr>
              <a:t>H</a:t>
            </a:r>
            <a:r>
              <a:rPr kumimoji="1"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）</a:t>
            </a:r>
          </a:p>
          <a:p>
            <a:pPr>
              <a:lnSpc>
                <a:spcPct val="120000"/>
              </a:lnSpc>
            </a:pPr>
            <a:r>
              <a:rPr kumimoji="1"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kumimoji="1" lang="en-US" altLang="zh-CN" sz="2000" dirty="0" smtClean="0">
                <a:latin typeface="黑体" panose="02010609060101010101" charset="-122"/>
                <a:ea typeface="黑体" panose="02010609060101010101" charset="-122"/>
              </a:rPr>
              <a:t>             </a:t>
            </a:r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俯视图</a:t>
            </a:r>
          </a:p>
          <a:p>
            <a:pPr>
              <a:lnSpc>
                <a:spcPct val="120000"/>
              </a:lnSpc>
            </a:pPr>
            <a:r>
              <a:rPr kumimoji="1"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侧</a:t>
            </a:r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立面投影图（</a:t>
            </a:r>
            <a:r>
              <a:rPr kumimoji="1"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侧立面图</a:t>
            </a:r>
            <a:r>
              <a:rPr kumimoji="1" lang="en-US" altLang="zh-CN" sz="2000" dirty="0" smtClean="0">
                <a:latin typeface="黑体" panose="02010609060101010101" charset="-122"/>
                <a:ea typeface="黑体" panose="02010609060101010101" charset="-122"/>
              </a:rPr>
              <a:t>W</a:t>
            </a:r>
            <a:r>
              <a:rPr kumimoji="1"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）</a:t>
            </a:r>
          </a:p>
          <a:p>
            <a:pPr>
              <a:lnSpc>
                <a:spcPct val="120000"/>
              </a:lnSpc>
            </a:pPr>
            <a:r>
              <a:rPr kumimoji="1"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kumimoji="1" lang="en-US" altLang="zh-CN" sz="2000" dirty="0" smtClean="0">
                <a:latin typeface="黑体" panose="02010609060101010101" charset="-122"/>
                <a:ea typeface="黑体" panose="02010609060101010101" charset="-122"/>
              </a:rPr>
              <a:t>             </a:t>
            </a:r>
            <a:r>
              <a:rPr kumimoji="1" lang="en-US" altLang="zh-CN" sz="2000" dirty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kumimoji="1" lang="zh-CN" altLang="en-US" sz="2000" dirty="0">
                <a:latin typeface="黑体" panose="02010609060101010101" charset="-122"/>
                <a:ea typeface="黑体" panose="02010609060101010101" charset="-122"/>
              </a:rPr>
              <a:t>左视图</a:t>
            </a:r>
          </a:p>
        </p:txBody>
      </p:sp>
      <p:pic>
        <p:nvPicPr>
          <p:cNvPr id="26626" name="Picture 2" descr="G:\图片\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070" y="1673860"/>
            <a:ext cx="4411980" cy="30175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39</a:t>
            </a:fld>
            <a:endParaRPr lang="zh-CN" altLang="en-US"/>
          </a:p>
        </p:txBody>
      </p:sp>
      <p:sp>
        <p:nvSpPr>
          <p:cNvPr id="8" name="矩形 39"/>
          <p:cNvSpPr>
            <a:spLocks noChangeArrowheads="1"/>
          </p:cNvSpPr>
          <p:nvPr/>
        </p:nvSpPr>
        <p:spPr bwMode="auto">
          <a:xfrm>
            <a:off x="511810" y="161290"/>
            <a:ext cx="4094709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1.1.5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三视图的投影规律</a:t>
            </a:r>
            <a:endParaRPr lang="zh-CN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gray">
          <a:xfrm>
            <a:off x="523875" y="98823"/>
            <a:ext cx="3671888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.1</a:t>
            </a:r>
            <a:r>
              <a:rPr kumimoji="1" lang="ko-KR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kumimoji="1" lang="ko-KR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投影的概念</a:t>
            </a:r>
            <a:endParaRPr kumimoji="1" lang="en-US" altLang="ko-KR" sz="2600" b="1" dirty="0">
              <a:solidFill>
                <a:srgbClr val="E5007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12775" y="589360"/>
            <a:ext cx="7950199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宋体" charset="-122"/>
              </a:rPr>
              <a:t>    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在投影的概念中，把发出光线的光源称为投射中心，光线称为投射线，落影的平面称为投影面，所成的影子能反映物体的形状的内外轮廓线则称为投影。</a:t>
            </a:r>
          </a:p>
          <a:p>
            <a:pPr algn="just">
              <a:lnSpc>
                <a:spcPct val="150000"/>
              </a:lnSpc>
            </a:pP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    用投影表示物体的形状和大小的方法称为投影法，用投影法画出的物体的图形称为投影图。</a:t>
            </a:r>
          </a:p>
          <a:p>
            <a:pPr algn="just">
              <a:lnSpc>
                <a:spcPct val="150000"/>
              </a:lnSpc>
            </a:pP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    影子和投影如下</a:t>
            </a:r>
            <a:r>
              <a:rPr lang="zh-CN" altLang="en-US" sz="2600" b="1" dirty="0" smtClean="0">
                <a:solidFill>
                  <a:srgbClr val="0033CC"/>
                </a:solidFill>
                <a:latin typeface="宋体" charset="-122"/>
              </a:rPr>
              <a:t>图所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示。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774065" y="1165225"/>
            <a:ext cx="794321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    规定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正面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V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不动，将水平面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H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绕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OX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轴向下旋转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90°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，侧面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W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绕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OZ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轴向右旋转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90°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，就得到如下图所示的在同一平面上的三个视图</a:t>
            </a:r>
          </a:p>
        </p:txBody>
      </p:sp>
      <p:grpSp>
        <p:nvGrpSpPr>
          <p:cNvPr id="12" name="Group 10"/>
          <p:cNvGrpSpPr/>
          <p:nvPr/>
        </p:nvGrpSpPr>
        <p:grpSpPr bwMode="auto">
          <a:xfrm>
            <a:off x="931545" y="2052955"/>
            <a:ext cx="7320280" cy="3018790"/>
            <a:chOff x="476" y="1525"/>
            <a:chExt cx="4535" cy="2313"/>
          </a:xfrm>
        </p:grpSpPr>
        <p:pic>
          <p:nvPicPr>
            <p:cNvPr id="13" name="Picture 7" descr="2d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570"/>
              <a:ext cx="2175" cy="22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2d1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525"/>
              <a:ext cx="2358" cy="20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40</a:t>
            </a:fld>
            <a:endParaRPr lang="zh-CN" altLang="en-US"/>
          </a:p>
        </p:txBody>
      </p:sp>
      <p:sp>
        <p:nvSpPr>
          <p:cNvPr id="11" name="矩形 39"/>
          <p:cNvSpPr>
            <a:spLocks noChangeArrowheads="1"/>
          </p:cNvSpPr>
          <p:nvPr/>
        </p:nvSpPr>
        <p:spPr bwMode="auto">
          <a:xfrm>
            <a:off x="511810" y="161290"/>
            <a:ext cx="4094709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1.1.5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三视图的投影规律</a:t>
            </a:r>
            <a:endParaRPr lang="zh-CN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7650" name="Picture 2" descr="G:\图片\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27" y="1299173"/>
            <a:ext cx="4271380" cy="3168712"/>
          </a:xfrm>
          <a:prstGeom prst="rect">
            <a:avLst/>
          </a:prstGeom>
          <a:noFill/>
        </p:spPr>
      </p:pic>
      <p:pic>
        <p:nvPicPr>
          <p:cNvPr id="27651" name="Picture 3" descr="G:\图片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8103" y="1299173"/>
            <a:ext cx="4361005" cy="3228238"/>
          </a:xfrm>
          <a:prstGeom prst="rect">
            <a:avLst/>
          </a:prstGeom>
          <a:noFill/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41</a:t>
            </a:fld>
            <a:endParaRPr lang="zh-CN" altLang="en-US"/>
          </a:p>
        </p:txBody>
      </p:sp>
      <p:sp>
        <p:nvSpPr>
          <p:cNvPr id="10" name="矩形 39"/>
          <p:cNvSpPr>
            <a:spLocks noChangeArrowheads="1"/>
          </p:cNvSpPr>
          <p:nvPr/>
        </p:nvSpPr>
        <p:spPr bwMode="auto">
          <a:xfrm>
            <a:off x="511810" y="161290"/>
            <a:ext cx="4094709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1.1.5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三视图的投影规律</a:t>
            </a:r>
            <a:endParaRPr lang="zh-CN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47863" y="3943350"/>
            <a:ext cx="7848600" cy="954107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en-US" sz="2000" dirty="0" smtClean="0">
                <a:latin typeface="黑体" panose="02010609060101010101" charset="-122"/>
                <a:ea typeface="黑体" panose="02010609060101010101" charset="-122"/>
              </a:rPr>
              <a:t>正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立</a:t>
            </a:r>
            <a:r>
              <a:rPr lang="en-US" altLang="en-US" sz="2000" dirty="0" err="1" smtClean="0">
                <a:latin typeface="黑体" panose="02010609060101010101" charset="-122"/>
                <a:ea typeface="黑体" panose="02010609060101010101" charset="-122"/>
              </a:rPr>
              <a:t>面图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反映形体的</a:t>
            </a:r>
            <a:r>
              <a:rPr lang="zh-CN" altLang="en-US" sz="2000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上、下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zh-CN" altLang="en-US" sz="2000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左、右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，不反映</a:t>
            </a:r>
            <a:r>
              <a:rPr lang="zh-CN" altLang="en-US" sz="2000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</a:rPr>
              <a:t>前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000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</a:rPr>
              <a:t>后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；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水</a:t>
            </a:r>
            <a:r>
              <a:rPr lang="en-US" altLang="en-US" sz="2000" dirty="0" err="1" smtClean="0">
                <a:latin typeface="黑体" panose="02010609060101010101" charset="-122"/>
                <a:ea typeface="黑体" panose="02010609060101010101" charset="-122"/>
              </a:rPr>
              <a:t>平面图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反映形体的</a:t>
            </a:r>
            <a:r>
              <a:rPr lang="zh-CN" altLang="en-US" sz="2000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前、后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zh-CN" altLang="en-US" sz="2000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左、右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，不反映</a:t>
            </a:r>
            <a:r>
              <a:rPr lang="zh-CN" altLang="en-US" sz="2000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</a:rPr>
              <a:t>上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000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</a:rPr>
              <a:t>下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；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en-US" sz="2000" dirty="0" smtClean="0">
                <a:latin typeface="黑体" panose="02010609060101010101" charset="-122"/>
                <a:ea typeface="黑体" panose="02010609060101010101" charset="-122"/>
              </a:rPr>
              <a:t>侧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立</a:t>
            </a:r>
            <a:r>
              <a:rPr lang="en-US" altLang="en-US" sz="2000" dirty="0" err="1" smtClean="0">
                <a:latin typeface="黑体" panose="02010609060101010101" charset="-122"/>
                <a:ea typeface="黑体" panose="02010609060101010101" charset="-122"/>
              </a:rPr>
              <a:t>面图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反映形体的</a:t>
            </a:r>
            <a:r>
              <a:rPr lang="zh-CN" altLang="en-US" sz="2000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上、下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zh-CN" altLang="en-US" sz="2000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前、后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，不反映</a:t>
            </a:r>
            <a:r>
              <a:rPr lang="zh-CN" altLang="en-US" sz="2000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</a:rPr>
              <a:t>左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000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</a:rPr>
              <a:t>右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。 </a:t>
            </a:r>
          </a:p>
        </p:txBody>
      </p:sp>
      <p:pic>
        <p:nvPicPr>
          <p:cNvPr id="96" name="Picture 12" descr="2d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33" y="768792"/>
            <a:ext cx="4032250" cy="2967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7" descr="2d1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590" b="13237"/>
          <a:stretch>
            <a:fillRect/>
          </a:stretch>
        </p:blipFill>
        <p:spPr bwMode="auto">
          <a:xfrm>
            <a:off x="5133429" y="835998"/>
            <a:ext cx="3682195" cy="2480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935083" y="83093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zh-CN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Z</a:t>
            </a:r>
            <a:endParaRPr kumimoji="1" lang="zh-CN" altLang="en-US" sz="2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10113" y="2159991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zh-CN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X</a:t>
            </a:r>
            <a:endParaRPr kumimoji="1" lang="zh-CN" altLang="en-US" sz="2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30321" y="3478117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zh-CN" sz="2000" dirty="0" err="1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Yh</a:t>
            </a:r>
            <a:endParaRPr kumimoji="1" lang="zh-CN" altLang="en-US" sz="2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605972" y="2169607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zh-CN" sz="2000" dirty="0" err="1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Yw</a:t>
            </a:r>
            <a:endParaRPr kumimoji="1" lang="zh-CN" altLang="en-US" sz="2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98402" y="11564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CN" altLang="en-US" sz="14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前</a:t>
            </a:r>
          </a:p>
        </p:txBody>
      </p:sp>
      <p:sp>
        <p:nvSpPr>
          <p:cNvPr id="17" name="矩形 16"/>
          <p:cNvSpPr/>
          <p:nvPr/>
        </p:nvSpPr>
        <p:spPr>
          <a:xfrm>
            <a:off x="5508552" y="2593262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CN" altLang="en-US" sz="16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上</a:t>
            </a:r>
          </a:p>
        </p:txBody>
      </p:sp>
      <p:sp>
        <p:nvSpPr>
          <p:cNvPr id="23" name="日期占位符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42</a:t>
            </a:fld>
            <a:endParaRPr lang="zh-CN" altLang="en-US"/>
          </a:p>
        </p:txBody>
      </p:sp>
      <p:sp>
        <p:nvSpPr>
          <p:cNvPr id="18" name="矩形 39"/>
          <p:cNvSpPr>
            <a:spLocks noChangeArrowheads="1"/>
          </p:cNvSpPr>
          <p:nvPr/>
        </p:nvSpPr>
        <p:spPr bwMode="auto">
          <a:xfrm>
            <a:off x="511810" y="161290"/>
            <a:ext cx="4094709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1.1.5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三视图的投影规律</a:t>
            </a:r>
            <a:endParaRPr lang="zh-CN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8674" name="Picture 2" descr="G:\图片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499" y="1427382"/>
            <a:ext cx="4366554" cy="3120806"/>
          </a:xfrm>
          <a:prstGeom prst="rect">
            <a:avLst/>
          </a:prstGeom>
          <a:noFill/>
        </p:spPr>
      </p:pic>
      <p:pic>
        <p:nvPicPr>
          <p:cNvPr id="28675" name="Picture 3" descr="G:\图片\4.png"/>
          <p:cNvPicPr>
            <a:picLocks noChangeAspect="1" noChangeArrowheads="1"/>
          </p:cNvPicPr>
          <p:nvPr/>
        </p:nvPicPr>
        <p:blipFill>
          <a:blip r:embed="rId4"/>
          <a:srcRect t="3342" b="4917"/>
          <a:stretch>
            <a:fillRect/>
          </a:stretch>
        </p:blipFill>
        <p:spPr bwMode="auto">
          <a:xfrm>
            <a:off x="4601915" y="933451"/>
            <a:ext cx="4236364" cy="3586162"/>
          </a:xfrm>
          <a:prstGeom prst="rect">
            <a:avLst/>
          </a:prstGeom>
          <a:noFill/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43</a:t>
            </a:fld>
            <a:endParaRPr lang="zh-CN" altLang="en-US"/>
          </a:p>
        </p:txBody>
      </p:sp>
      <p:sp>
        <p:nvSpPr>
          <p:cNvPr id="10" name="矩形 39"/>
          <p:cNvSpPr>
            <a:spLocks noChangeArrowheads="1"/>
          </p:cNvSpPr>
          <p:nvPr/>
        </p:nvSpPr>
        <p:spPr bwMode="auto">
          <a:xfrm>
            <a:off x="511810" y="161290"/>
            <a:ext cx="4094709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1.1.5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三视图的投影规律</a:t>
            </a:r>
            <a:endParaRPr lang="zh-CN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2" name="Picture 7" descr="2d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868" y="442564"/>
            <a:ext cx="4795876" cy="3202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044521" y="3486987"/>
            <a:ext cx="7055140" cy="119888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长对正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kumimoji="1" lang="zh-CN" altLang="en-US" sz="2400" u="sng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正立面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投影与</a:t>
            </a:r>
            <a:r>
              <a:rPr kumimoji="1" lang="zh-CN" altLang="en-US" sz="2400" u="sng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水平面</a:t>
            </a:r>
            <a:r>
              <a:rPr kumimoji="1"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投影</a:t>
            </a:r>
            <a:r>
              <a:rPr kumimoji="1" lang="zh-CN" altLang="en-US" sz="2400" dirty="0" smtClean="0">
                <a:solidFill>
                  <a:srgbClr val="CC3300"/>
                </a:solidFill>
                <a:latin typeface="黑体" panose="02010609060101010101" charset="-122"/>
                <a:ea typeface="黑体" panose="02010609060101010101" charset="-122"/>
              </a:rPr>
              <a:t>长度对</a:t>
            </a:r>
            <a:r>
              <a:rPr kumimoji="1" lang="zh-CN" altLang="en-US" sz="2400" dirty="0">
                <a:solidFill>
                  <a:srgbClr val="CC3300"/>
                </a:solidFill>
                <a:latin typeface="黑体" panose="02010609060101010101" charset="-122"/>
                <a:ea typeface="黑体" panose="02010609060101010101" charset="-122"/>
              </a:rPr>
              <a:t>正</a:t>
            </a:r>
            <a:r>
              <a:rPr kumimoji="1"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；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高平齐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kumimoji="1" lang="zh-CN" altLang="en-US" sz="2400" u="sng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正立面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投影与</a:t>
            </a:r>
            <a:r>
              <a:rPr kumimoji="1" lang="zh-CN" altLang="en-US" sz="2400" u="sng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侧立面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投影</a:t>
            </a:r>
            <a:r>
              <a:rPr kumimoji="1" lang="zh-CN" altLang="en-US" sz="2400" dirty="0" smtClean="0">
                <a:solidFill>
                  <a:srgbClr val="CC3300"/>
                </a:solidFill>
                <a:latin typeface="黑体" panose="02010609060101010101" charset="-122"/>
                <a:ea typeface="黑体" panose="02010609060101010101" charset="-122"/>
              </a:rPr>
              <a:t>高度平</a:t>
            </a:r>
            <a:r>
              <a:rPr kumimoji="1" lang="zh-CN" altLang="en-US" sz="2400" dirty="0">
                <a:solidFill>
                  <a:srgbClr val="CC3300"/>
                </a:solidFill>
                <a:latin typeface="黑体" panose="02010609060101010101" charset="-122"/>
                <a:ea typeface="黑体" panose="02010609060101010101" charset="-122"/>
              </a:rPr>
              <a:t>齐</a:t>
            </a:r>
            <a:r>
              <a:rPr kumimoji="1"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；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宽相等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kumimoji="1" lang="zh-CN" altLang="en-US" sz="2400" u="sng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水平面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投影与</a:t>
            </a:r>
            <a:r>
              <a:rPr kumimoji="1" lang="zh-CN" altLang="en-US" sz="2400" u="sng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侧立面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投影</a:t>
            </a:r>
            <a:r>
              <a:rPr kumimoji="1" lang="zh-CN" altLang="en-US" sz="2400" dirty="0" smtClean="0">
                <a:solidFill>
                  <a:srgbClr val="CC3300"/>
                </a:solidFill>
                <a:latin typeface="黑体" panose="02010609060101010101" charset="-122"/>
                <a:ea typeface="黑体" panose="02010609060101010101" charset="-122"/>
              </a:rPr>
              <a:t>宽度相等</a:t>
            </a:r>
            <a:r>
              <a:rPr kumimoji="1"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44</a:t>
            </a:fld>
            <a:endParaRPr lang="zh-CN" altLang="en-US"/>
          </a:p>
        </p:txBody>
      </p:sp>
      <p:sp>
        <p:nvSpPr>
          <p:cNvPr id="10" name="矩形 39"/>
          <p:cNvSpPr>
            <a:spLocks noChangeArrowheads="1"/>
          </p:cNvSpPr>
          <p:nvPr/>
        </p:nvSpPr>
        <p:spPr bwMode="auto">
          <a:xfrm>
            <a:off x="511810" y="161290"/>
            <a:ext cx="4094709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1.1.5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三视图的投影规律</a:t>
            </a:r>
            <a:endParaRPr lang="zh-CN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5"/>
          <p:cNvPicPr>
            <a:picLocks noGrp="1" noChangeAspect="1"/>
          </p:cNvPicPr>
          <p:nvPr>
            <p:ph idx="1"/>
          </p:nvPr>
        </p:nvPicPr>
        <p:blipFill>
          <a:blip r:embed="rId3"/>
          <a:srcRect l="7654" t="15936" r="49189" b="12444"/>
          <a:stretch>
            <a:fillRect/>
          </a:stretch>
        </p:blipFill>
        <p:spPr>
          <a:xfrm>
            <a:off x="914401" y="810710"/>
            <a:ext cx="4715510" cy="3523165"/>
          </a:xfrm>
          <a:prstGeom prst="rect">
            <a:avLst/>
          </a:prstGeom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983551" y="1268764"/>
            <a:ext cx="1545962" cy="2246769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长对正</a:t>
            </a:r>
            <a:r>
              <a:rPr kumimoji="1" lang="zh-CN" altLang="en-US" sz="2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/>
            </a:r>
            <a:br>
              <a:rPr kumimoji="1" lang="zh-CN" altLang="en-US" sz="2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</a:br>
            <a:r>
              <a:rPr kumimoji="1" lang="zh-CN" altLang="en-US" sz="2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</a:p>
          <a:p>
            <a:r>
              <a:rPr kumimoji="1"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高平齐</a:t>
            </a:r>
            <a:r>
              <a:rPr kumimoji="1" lang="zh-CN" altLang="en-US" sz="2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/>
            </a:r>
            <a:br>
              <a:rPr kumimoji="1" lang="zh-CN" altLang="en-US" sz="2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</a:br>
            <a:endParaRPr kumimoji="1" lang="zh-CN" altLang="en-US" sz="28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kumimoji="1"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宽相等</a:t>
            </a:r>
            <a:endParaRPr kumimoji="1" lang="zh-CN" altLang="en-US" sz="24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45</a:t>
            </a:fld>
            <a:endParaRPr lang="zh-CN" altLang="en-US"/>
          </a:p>
        </p:txBody>
      </p:sp>
      <p:sp>
        <p:nvSpPr>
          <p:cNvPr id="8" name="矩形 39"/>
          <p:cNvSpPr>
            <a:spLocks noChangeArrowheads="1"/>
          </p:cNvSpPr>
          <p:nvPr/>
        </p:nvSpPr>
        <p:spPr bwMode="auto">
          <a:xfrm>
            <a:off x="511810" y="161290"/>
            <a:ext cx="4094709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1.1.5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三视图的投影规律</a:t>
            </a:r>
            <a:endParaRPr lang="zh-CN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>
            <p:custDataLst>
              <p:tags r:id="rId2"/>
            </p:custDataLst>
          </p:nvPr>
        </p:nvCxnSpPr>
        <p:spPr>
          <a:xfrm>
            <a:off x="4783827" y="1142441"/>
            <a:ext cx="2857500" cy="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>
            <p:custDataLst>
              <p:tags r:id="rId3"/>
            </p:custDataLst>
          </p:nvPr>
        </p:nvSpPr>
        <p:spPr>
          <a:xfrm>
            <a:off x="4581897" y="396402"/>
            <a:ext cx="3148964" cy="745864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3300" b="1">
                <a:solidFill>
                  <a:schemeClr val="dk1">
                    <a:lumMod val="85000"/>
                    <a:lumOff val="15000"/>
                  </a:schemeClr>
                </a:solidFill>
                <a:sym typeface="+mn-ea"/>
              </a:rPr>
              <a:t>课堂总结</a:t>
            </a:r>
            <a:endParaRPr lang="zh-CN" altLang="en-US" sz="3300" b="1" spc="3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>
            <a:off x="4566582" y="1582483"/>
            <a:ext cx="357088" cy="357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4566582" y="2155777"/>
            <a:ext cx="357088" cy="357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>
            <p:custDataLst>
              <p:tags r:id="rId6"/>
            </p:custDataLst>
          </p:nvPr>
        </p:nvSpPr>
        <p:spPr>
          <a:xfrm>
            <a:off x="4566582" y="2728606"/>
            <a:ext cx="357088" cy="357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4566582" y="3301900"/>
            <a:ext cx="357088" cy="357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4582391" y="1614565"/>
            <a:ext cx="348254" cy="293854"/>
          </a:xfrm>
          <a:prstGeom prst="rect">
            <a:avLst/>
          </a:prstGeom>
          <a:noFill/>
        </p:spPr>
        <p:txBody>
          <a:bodyPr wrap="square" rtlCol="0">
            <a:normAutofit fontScale="80000" lnSpcReduction="10000"/>
          </a:bodyPr>
          <a:lstStyle/>
          <a:p>
            <a:r>
              <a:rPr lang="en-US" altLang="zh-CN" sz="1350" b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4582391" y="2187394"/>
            <a:ext cx="348254" cy="293854"/>
          </a:xfrm>
          <a:prstGeom prst="rect">
            <a:avLst/>
          </a:prstGeom>
          <a:noFill/>
        </p:spPr>
        <p:txBody>
          <a:bodyPr wrap="square" rtlCol="0">
            <a:normAutofit fontScale="80000" lnSpcReduction="10000"/>
          </a:bodyPr>
          <a:lstStyle/>
          <a:p>
            <a:r>
              <a:rPr lang="en-US" altLang="zh-CN" sz="1350" b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4582391" y="2760223"/>
            <a:ext cx="348254" cy="293854"/>
          </a:xfrm>
          <a:prstGeom prst="rect">
            <a:avLst/>
          </a:prstGeom>
          <a:noFill/>
        </p:spPr>
        <p:txBody>
          <a:bodyPr wrap="square" rtlCol="0">
            <a:normAutofit fontScale="80000" lnSpcReduction="10000"/>
          </a:bodyPr>
          <a:lstStyle/>
          <a:p>
            <a:r>
              <a:rPr lang="en-US" altLang="zh-CN" sz="1350" b="1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4582391" y="3333517"/>
            <a:ext cx="348254" cy="293854"/>
          </a:xfrm>
          <a:prstGeom prst="rect">
            <a:avLst/>
          </a:prstGeom>
          <a:noFill/>
        </p:spPr>
        <p:txBody>
          <a:bodyPr wrap="square" rtlCol="0">
            <a:normAutofit fontScale="80000" lnSpcReduction="10000"/>
          </a:bodyPr>
          <a:lstStyle/>
          <a:p>
            <a:r>
              <a:rPr lang="en-US" altLang="zh-CN" sz="1350" b="1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5123967" y="1600019"/>
            <a:ext cx="2715358" cy="2938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600" b="1" spc="150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投影的分类</a:t>
            </a: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5123967" y="2186818"/>
            <a:ext cx="2715358" cy="2938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200" b="1" spc="150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b="1" spc="150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土建工程中常用的几种图示方法</a:t>
            </a:r>
          </a:p>
        </p:txBody>
      </p: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5123525" y="2728362"/>
            <a:ext cx="2715358" cy="2938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spc="150" dirty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投影的特性</a:t>
            </a:r>
          </a:p>
        </p:txBody>
      </p:sp>
      <p:sp>
        <p:nvSpPr>
          <p:cNvPr id="46" name="文本框 45"/>
          <p:cNvSpPr txBox="1"/>
          <p:nvPr>
            <p:custDataLst>
              <p:tags r:id="rId15"/>
            </p:custDataLst>
          </p:nvPr>
        </p:nvSpPr>
        <p:spPr>
          <a:xfrm>
            <a:off x="5123525" y="3364691"/>
            <a:ext cx="2715358" cy="2938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三视图的投影规律</a:t>
            </a:r>
            <a:endParaRPr lang="zh-CN" altLang="en-US" b="1" spc="15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/>
          <p:cNvSpPr>
            <a:spLocks noChangeArrowheads="1"/>
          </p:cNvSpPr>
          <p:nvPr/>
        </p:nvSpPr>
        <p:spPr bwMode="gray">
          <a:xfrm>
            <a:off x="371475" y="127397"/>
            <a:ext cx="3671888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.1</a:t>
            </a:r>
            <a:r>
              <a:rPr kumimoji="1" lang="ko-KR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kumimoji="1" lang="ko-KR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投影的概念</a:t>
            </a:r>
            <a:endParaRPr kumimoji="1" lang="en-US" altLang="ko-KR" sz="2600" b="1" dirty="0">
              <a:solidFill>
                <a:srgbClr val="E5007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7562" y="541666"/>
            <a:ext cx="5208587" cy="379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962275" y="4516041"/>
            <a:ext cx="32194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en-US" sz="2600" b="1" dirty="0" smtClean="0">
                <a:solidFill>
                  <a:srgbClr val="0033CC"/>
                </a:solidFill>
                <a:latin typeface="宋体" charset="-122"/>
              </a:rPr>
              <a:t>图1-1</a:t>
            </a:r>
            <a:r>
              <a:rPr lang="en-US" altLang="zh-CN" sz="2600" b="1" dirty="0" smtClean="0">
                <a:solidFill>
                  <a:srgbClr val="0033CC"/>
                </a:solidFill>
                <a:latin typeface="宋体" charset="-122"/>
              </a:rPr>
              <a:t>  </a:t>
            </a:r>
            <a:r>
              <a:rPr lang="en-US" altLang="en-US" sz="2600" b="1" dirty="0" err="1">
                <a:solidFill>
                  <a:srgbClr val="0033CC"/>
                </a:solidFill>
                <a:latin typeface="宋体" charset="-122"/>
              </a:rPr>
              <a:t>影子和投影</a:t>
            </a:r>
            <a:endParaRPr lang="zh-CN" altLang="en-US" sz="2600" b="1" dirty="0">
              <a:solidFill>
                <a:srgbClr val="0033CC"/>
              </a:solidFill>
              <a:latin typeface="宋体" charset="-122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96850" y="2121694"/>
            <a:ext cx="16811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(a) </a:t>
            </a:r>
            <a:r>
              <a:rPr lang="en-US" altLang="en-US" sz="2600" b="1" dirty="0" err="1">
                <a:solidFill>
                  <a:srgbClr val="0033CC"/>
                </a:solidFill>
                <a:latin typeface="宋体" charset="-122"/>
              </a:rPr>
              <a:t>影子</a:t>
            </a:r>
            <a:endParaRPr lang="zh-CN" altLang="en-US" sz="2600" b="1" dirty="0">
              <a:solidFill>
                <a:srgbClr val="0033CC"/>
              </a:solidFill>
              <a:latin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561975" y="117873"/>
            <a:ext cx="3671888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.1</a:t>
            </a:r>
            <a:r>
              <a:rPr kumimoji="1" lang="ko-KR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kumimoji="1" lang="ko-KR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投影的概念</a:t>
            </a:r>
            <a:endParaRPr kumimoji="1" lang="en-US" altLang="ko-KR" sz="2600" b="1" dirty="0">
              <a:solidFill>
                <a:srgbClr val="E5007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962275" y="4516041"/>
            <a:ext cx="32194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en-US" sz="2600" b="1" dirty="0" smtClean="0">
                <a:solidFill>
                  <a:srgbClr val="0033CC"/>
                </a:solidFill>
                <a:latin typeface="宋体" charset="-122"/>
              </a:rPr>
              <a:t>图</a:t>
            </a:r>
            <a:r>
              <a:rPr lang="en-US" altLang="zh-CN" sz="2600" b="1" dirty="0" smtClean="0">
                <a:solidFill>
                  <a:srgbClr val="0033CC"/>
                </a:solidFill>
                <a:latin typeface="宋体" charset="-122"/>
              </a:rPr>
              <a:t>1</a:t>
            </a:r>
            <a:r>
              <a:rPr lang="en-US" altLang="en-US" sz="2600" b="1" dirty="0" smtClean="0">
                <a:solidFill>
                  <a:srgbClr val="0033CC"/>
                </a:solidFill>
                <a:latin typeface="宋体" charset="-122"/>
              </a:rPr>
              <a:t>-1</a:t>
            </a:r>
            <a:r>
              <a:rPr lang="en-US" altLang="zh-CN" sz="2600" b="1" dirty="0" smtClean="0">
                <a:solidFill>
                  <a:srgbClr val="0033CC"/>
                </a:solidFill>
                <a:latin typeface="宋体" charset="-122"/>
              </a:rPr>
              <a:t>  </a:t>
            </a:r>
            <a:r>
              <a:rPr lang="en-US" altLang="en-US" sz="2600" b="1" dirty="0" err="1">
                <a:solidFill>
                  <a:srgbClr val="0033CC"/>
                </a:solidFill>
                <a:latin typeface="宋体" charset="-122"/>
              </a:rPr>
              <a:t>影子和投影</a:t>
            </a:r>
            <a:endParaRPr lang="zh-CN" altLang="en-US" sz="2600" b="1" dirty="0">
              <a:solidFill>
                <a:srgbClr val="0033CC"/>
              </a:solidFill>
              <a:latin typeface="宋体" charset="-122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30176" y="2431257"/>
            <a:ext cx="16811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CN" sz="2600" b="1" dirty="0">
                <a:solidFill>
                  <a:srgbClr val="0033CC"/>
                </a:solidFill>
                <a:latin typeface="宋体" charset="-122"/>
              </a:rPr>
              <a:t>(b) 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投</a:t>
            </a:r>
            <a:r>
              <a:rPr lang="en-US" altLang="en-US" sz="2600" b="1" dirty="0">
                <a:solidFill>
                  <a:srgbClr val="0033CC"/>
                </a:solidFill>
                <a:latin typeface="宋体" charset="-122"/>
              </a:rPr>
              <a:t>影</a:t>
            </a:r>
            <a:endParaRPr lang="zh-CN" altLang="en-US" sz="2600" b="1" dirty="0">
              <a:solidFill>
                <a:srgbClr val="0033CC"/>
              </a:solidFill>
              <a:latin typeface="宋体" charset="-122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151" y="518465"/>
            <a:ext cx="6062662" cy="36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/>
          <p:cNvSpPr>
            <a:spLocks noChangeArrowheads="1"/>
          </p:cNvSpPr>
          <p:nvPr/>
        </p:nvSpPr>
        <p:spPr bwMode="gray">
          <a:xfrm>
            <a:off x="538162" y="141685"/>
            <a:ext cx="3671888" cy="3500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en-US" altLang="ko-KR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kumimoji="1" lang="en-US" altLang="zh-CN" sz="2600" b="1" dirty="0" smtClean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kumimoji="1" lang="ko-KR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kumimoji="1" lang="ko-KR" altLang="ko-KR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投影的</a:t>
            </a:r>
            <a:r>
              <a:rPr kumimoji="1" lang="zh-CN" altLang="en-US" sz="2600" b="1" dirty="0">
                <a:solidFill>
                  <a:srgbClr val="E500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分类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95262" y="751285"/>
            <a:ext cx="8486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latin typeface="宋体" charset="-122"/>
              </a:rPr>
              <a:t>    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投影可分为中心投影和平行投影两类，如下</a:t>
            </a:r>
            <a:r>
              <a:rPr lang="zh-CN" altLang="en-US" sz="2600" b="1" dirty="0" smtClean="0">
                <a:solidFill>
                  <a:srgbClr val="0033CC"/>
                </a:solidFill>
                <a:latin typeface="宋体" charset="-122"/>
              </a:rPr>
              <a:t>表所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示。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843212" y="1358503"/>
            <a:ext cx="29511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zh-CN" altLang="en-US" sz="2600" b="1" dirty="0" smtClean="0">
                <a:solidFill>
                  <a:srgbClr val="0033CC"/>
                </a:solidFill>
                <a:latin typeface="宋体" charset="-122"/>
              </a:rPr>
              <a:t>表</a:t>
            </a:r>
            <a:r>
              <a:rPr lang="en-US" altLang="zh-CN" sz="2600" b="1" dirty="0" smtClean="0">
                <a:solidFill>
                  <a:srgbClr val="0033CC"/>
                </a:solidFill>
                <a:latin typeface="宋体" charset="-122"/>
              </a:rPr>
              <a:t>1-1 </a:t>
            </a:r>
            <a:r>
              <a:rPr lang="zh-CN" altLang="en-US" sz="2600" b="1" dirty="0">
                <a:solidFill>
                  <a:srgbClr val="0033CC"/>
                </a:solidFill>
                <a:latin typeface="宋体" charset="-122"/>
              </a:rPr>
              <a:t>投影的分类</a:t>
            </a:r>
          </a:p>
        </p:txBody>
      </p:sp>
      <p:pic>
        <p:nvPicPr>
          <p:cNvPr id="15366" name="Picture 6" descr="Image00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85" y="1976439"/>
            <a:ext cx="883126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218690" y="766282"/>
            <a:ext cx="8619890" cy="117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    投影中心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S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在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有限距离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内，发出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辐射状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的投射线，用这些投射线作出的形体的投影，称为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中心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投影，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由此得到的投影图称为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中心投影图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4202" y="138112"/>
            <a:ext cx="2391398" cy="4274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900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8513" y="81358"/>
            <a:ext cx="21805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）中心投影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1" name="Picture 3" descr="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39"/>
          <a:stretch>
            <a:fillRect/>
          </a:stretch>
        </p:blipFill>
        <p:spPr bwMode="auto">
          <a:xfrm>
            <a:off x="0" y="1952625"/>
            <a:ext cx="4903787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12" name="Picture 2" descr="G:\图片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818" y="1709739"/>
            <a:ext cx="4248182" cy="34337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2502"/>
            <a:ext cx="9144000" cy="19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 28"/>
          <p:cNvSpPr/>
          <p:nvPr/>
        </p:nvSpPr>
        <p:spPr>
          <a:xfrm>
            <a:off x="469911" y="25492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161540" y="819622"/>
            <a:ext cx="8849109" cy="159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    投影中心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S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在距投影面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无限远处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，投射线按一定的方向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平行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的投射下来，用这些互相平行的投射线作出形体的投影，称为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平行投影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。这种投影方法称为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平行投影法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，由此得到的投影图称为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平行投影图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9912" y="138113"/>
            <a:ext cx="2406638" cy="4791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900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6909" y="142876"/>
            <a:ext cx="2198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）平行投影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5" name="组合 11"/>
          <p:cNvGrpSpPr/>
          <p:nvPr/>
        </p:nvGrpSpPr>
        <p:grpSpPr>
          <a:xfrm>
            <a:off x="2976308" y="2386013"/>
            <a:ext cx="4462717" cy="2413923"/>
            <a:chOff x="2789238" y="3098800"/>
            <a:chExt cx="3370262" cy="2674750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>
              <a:lum contrast="-78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600" y="3373438"/>
              <a:ext cx="234315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3257550" y="3141663"/>
              <a:ext cx="0" cy="5461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3843338" y="3687763"/>
              <a:ext cx="0" cy="5461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4884738" y="3125788"/>
              <a:ext cx="0" cy="5461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5449888" y="3652838"/>
              <a:ext cx="0" cy="5461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4103688" y="3098800"/>
              <a:ext cx="0" cy="5461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4751388" y="3098800"/>
              <a:ext cx="0" cy="5461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1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238" y="4641850"/>
              <a:ext cx="3370262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3844925" y="4217988"/>
              <a:ext cx="0" cy="11049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5464175" y="4551363"/>
              <a:ext cx="9525" cy="7620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3835400" y="5313363"/>
              <a:ext cx="16383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3252788" y="3702050"/>
              <a:ext cx="0" cy="11049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4881563" y="4540250"/>
              <a:ext cx="0" cy="2667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3244850" y="4789488"/>
              <a:ext cx="600075" cy="523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3244850" y="4789488"/>
              <a:ext cx="16287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4883150" y="4789488"/>
              <a:ext cx="590550" cy="504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4140200" y="5122863"/>
              <a:ext cx="6286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 flipH="1" flipV="1">
              <a:off x="3892550" y="4941888"/>
              <a:ext cx="247650" cy="190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3892550" y="4941888"/>
              <a:ext cx="64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4549775" y="4941888"/>
              <a:ext cx="219075" cy="171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未知"/>
            <p:cNvSpPr/>
            <p:nvPr/>
          </p:nvSpPr>
          <p:spPr bwMode="auto">
            <a:xfrm>
              <a:off x="2806700" y="4646613"/>
              <a:ext cx="3324225" cy="1028700"/>
            </a:xfrm>
            <a:custGeom>
              <a:avLst/>
              <a:gdLst>
                <a:gd name="T0" fmla="*/ 0 w 2094"/>
                <a:gd name="T1" fmla="*/ 6 h 648"/>
                <a:gd name="T2" fmla="*/ 1428 w 2094"/>
                <a:gd name="T3" fmla="*/ 0 h 648"/>
                <a:gd name="T4" fmla="*/ 2094 w 2094"/>
                <a:gd name="T5" fmla="*/ 648 h 648"/>
                <a:gd name="T6" fmla="*/ 642 w 2094"/>
                <a:gd name="T7" fmla="*/ 648 h 648"/>
                <a:gd name="T8" fmla="*/ 0 w 2094"/>
                <a:gd name="T9" fmla="*/ 6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4" h="648">
                  <a:moveTo>
                    <a:pt x="0" y="6"/>
                  </a:moveTo>
                  <a:lnTo>
                    <a:pt x="1428" y="0"/>
                  </a:lnTo>
                  <a:lnTo>
                    <a:pt x="2094" y="648"/>
                  </a:lnTo>
                  <a:lnTo>
                    <a:pt x="642" y="64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5381625" y="5237162"/>
              <a:ext cx="641350" cy="53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3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e"/>
  <p:tag name="KSO_WM_UNIT_DEC_AREA_ID" val="8ff91e92a957467e824c865e8779b1c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c29442d5d764955b58657525b0413b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4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f"/>
  <p:tag name="KSO_WM_UNIT_DEC_AREA_ID" val="13e3952efcd646049553d75eacc649b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336cfe57546424396c49b9fcf70fd7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323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CHIP_INFOS" val="{&quot;layout_type&quot;:&quot;forright3&quot;,&quot;slide_type&quot;:[&quot;contents&quot;],&quot;aspect_ratio&quot;:&quot;16:9&quot;}"/>
  <p:tag name="KSO_WM_CHIP_XID" val="5ebe041a0ac41c4a0a525584"/>
  <p:tag name="KSO_WM_CHIP_FILLPROP" val="[[{&quot;fill_id&quot;:&quot;5bd8f18c25e24c05bb7579581f147ba3&quot;,&quot;fill_align&quot;:&quot;lm&quot;,&quot;text_align&quot;:&quot;lm&quot;,&quot;text_direction&quot;:&quot;horizontal&quot;,&quot;chip_types&quot;:[&quot;catalogtitle&quot;]},{&quot;fill_id&quot;:&quot;9570330f79eb4c549d68026aebbae7da&quot;,&quot;fill_align&quot;:&quot;lm&quot;,&quot;text_align&quot;:&quot;lm&quot;,&quot;text_direction&quot;:&quot;horizontal&quot;,&quot;chip_types&quot;:[&quot;diagram&quot;]}],[{&quot;fill_id&quot;:&quot;5bd8f18c25e24c05bb7579581f147ba3&quot;,&quot;fill_align&quot;:&quot;cm&quot;,&quot;text_align&quot;:&quot;cm&quot;,&quot;text_direction&quot;:&quot;horizontal&quot;,&quot;chip_types&quot;:[&quot;catalogtitle&quot;]},{&quot;fill_id&quot;:&quot;9570330f79eb4c549d68026aebbae7da&quot;,&quot;fill_align&quot;:&quot;lm&quot;,&quot;text_align&quot;:&quot;lm&quot;,&quot;text_direction&quot;:&quot;horizontal&quot;,&quot;chip_types&quot;:[&quot;diagram&quot;]}],[{&quot;fill_id&quot;:&quot;5bd8f18c25e24c05bb7579581f147ba3&quot;,&quot;fill_align&quot;:&quot;cm&quot;,&quot;text_align&quot;:&quot;cm&quot;,&quot;text_direction&quot;:&quot;horizontal&quot;,&quot;chip_types&quot;:[&quot;catalogtitle&quot;]},{&quot;fill_id&quot;:&quot;9570330f79eb4c549d68026aebbae7da&quot;,&quot;fill_align&quot;:&quot;cm&quot;,&quot;text_align&quot;:&quot;lm&quot;,&quot;text_direction&quot;:&quot;horizontal&quot;,&quot;chip_types&quot;:[&quot;diagram&quot;]}]]"/>
  <p:tag name="KSO_WM_SLIDE_ID" val="custom20203230_4"/>
  <p:tag name="KSO_WM_TEMPLATE_SUBCATEGORY" val="21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4"/>
  <p:tag name="KSO_WM_SLIDE_SIZE" val="348*384"/>
  <p:tag name="KSO_WM_SLIDE_POSITION" val="546*36"/>
  <p:tag name="KSO_WM_TAG_VERSION" val="1.0"/>
  <p:tag name="KSO_WM_BEAUTIFY_FLAG" val="#wm#"/>
  <p:tag name="KSO_WM_TEMPLATE_CATEGORY" val="custom"/>
  <p:tag name="KSO_WM_TEMPLATE_INDEX" val="20203230"/>
  <p:tag name="KSO_WM_SLIDE_LAYOUT" val="a_l"/>
  <p:tag name="KSO_WM_SLIDE_LAYOUT_CNT" val="1_1"/>
  <p:tag name="KSO_WM_SLIDE_RATIO" val="1.777778"/>
  <p:tag name="KSO_WM_CHIP_GROUPID" val="5ebf6661ddc3daf3fef3f760"/>
  <p:tag name="KSO_WM_SLIDE_BK_DARK_LIGHT" val="2"/>
  <p:tag name="KSO_WM_SLIDE_BACKGROUND_TYPE" val="general"/>
  <p:tag name="KSO_WM_DIAGRAM_GROUP_CODE" val="l1-1"/>
  <p:tag name="KSO_WM_SLIDE_DIAGTYPE" val="l"/>
  <p:tag name="KSO_WM_SLIDE_SUPPORT_FEATURE_TYPE" val="0"/>
  <p:tag name="KSO_WM_TEMPLATE_ASSEMBLE_XID" val="5fc6fd802574a1ee74b6c7db"/>
  <p:tag name="KSO_WM_TEMPLATE_ASSEMBLE_GROUPID" val="5f8cfa53a61ec3b55284a7ab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3230_4*i*1"/>
  <p:tag name="KSO_WM_TEMPLATE_CATEGORY" val="custom"/>
  <p:tag name="KSO_WM_TEMPLATE_INDEX" val="20203230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8aae0dce5f664326ae5fb133ec3838e7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64425e48d8064f63a7fd17c03269caa8&quot;,&quot;X&quot;:{&quot;Pos&quot;:0},&quot;Y&quot;:{&quot;Pos&quot;:2}}}"/>
  <p:tag name="KSO_WM_CHIP_GROUPID" val="5ec7b0ee8193540dcf6eac41"/>
  <p:tag name="KSO_WM_CHIP_XID" val="5ec7b0ee8193540dcf6eac42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e46b6fac1a4245e99d4fc72ae15a0906"/>
  <p:tag name="KSO_WM_UNIT_LINE_FORE_SCHEMECOLOR_INDEX_BRIGHTNESS" val="-0.25"/>
  <p:tag name="KSO_WM_UNIT_LINE_FORE_SCHEMECOLOR_INDEX" val="14"/>
  <p:tag name="KSO_WM_UNIT_LINE_FILL_TYPE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230_4*a*1"/>
  <p:tag name="KSO_WM_TEMPLATE_CATEGORY" val="custom"/>
  <p:tag name="KSO_WM_TEMPLATE_INDEX" val="20203230"/>
  <p:tag name="KSO_WM_UNIT_LAYERLEVEL" val="1"/>
  <p:tag name="KSO_WM_TAG_VERSION" val="1.0"/>
  <p:tag name="KSO_WM_BEAUTIFY_FLAG" val="#wm#"/>
  <p:tag name="KSO_WM_UNIT_BLOCK" val="0"/>
  <p:tag name="KSO_WM_UNIT_DEC_AREA_ID" val="64425e48d8064f63a7fd17c03269caa8"/>
  <p:tag name="KSO_WM_CHIP_GROUPID" val="5ec7b0ee8193540dcf6eac41"/>
  <p:tag name="KSO_WM_CHIP_XID" val="5ec7b0ee8193540dcf6eac42"/>
  <p:tag name="KSO_WM_CHIP_FILLAREA_FILL_RULE" val="{&quot;fill_align&quot;:&quot;cm&quot;,&quot;fill_mode&quot;:&quot;adaptive&quot;,&quot;sacle_strategy&quot;:&quot;smart&quot;}"/>
  <p:tag name="KSO_WM_ASSEMBLE_CHIP_INDEX" val="e46b6fac1a4245e99d4fc72ae15a0906"/>
  <p:tag name="KSO_WM_UNIT_TEXT_FILL_FORE_SCHEMECOLOR_INDEX_BRIGHTNESS" val="0.15"/>
  <p:tag name="KSO_WM_UNIT_TEXT_FILL_FORE_SCHEMECOLOR_INDEX" val="13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30_6*l_h_i*1_1_1"/>
  <p:tag name="KSO_WM_TEMPLATE_CATEGORY" val="custom"/>
  <p:tag name="KSO_WM_TEMPLATE_INDEX" val="20203230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CHIP_GROUPID" val="5f7087080ff15d9a40ebdc94"/>
  <p:tag name="KSO_WM_CHIP_XID" val="5f7087080ff15d9a40ebdc99"/>
  <p:tag name="KSO_WM_UNIT_DEC_AREA_ID" val="0c9ca08f294e4237b7dd689e31c6fe2c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35598517b9c74b27a64f98e7a533dd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3230_1*b*1"/>
  <p:tag name="KSO_WM_TEMPLATE_CATEGORY" val="custom"/>
  <p:tag name="KSO_WM_TEMPLATE_INDEX" val="20203230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18;2"/>
  <p:tag name="KSO_WM_UNIT_BLOCK" val="0"/>
  <p:tag name="KSO_WM_UNIT_DEC_AREA_ID" val="df476b64a90f4644b139ba66d33feb1d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9a2ce4d09fb84a048a0c6b5f2345a526"/>
  <p:tag name="KSO_WM_UNIT_TEXT_FILL_FORE_SCHEMECOLOR_INDEX_BRIGHTNESS" val="0.35"/>
  <p:tag name="KSO_WM_UNIT_TEXT_FILL_FORE_SCHEMECOLOR_INDEX" val="13"/>
  <p:tag name="KSO_WM_UNIT_TEXT_FILL_TYPE" val="1"/>
  <p:tag name="KSO_WM_TEMPLATE_ASSEMBLE_XID" val="5fc6fd802574a1ee74b6c7b8"/>
  <p:tag name="KSO_WM_TEMPLATE_ASSEMBLE_GROUPID" val="5f8cfa53a61ec3b55284a7ab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30_6*l_h_i*1_2_1"/>
  <p:tag name="KSO_WM_TEMPLATE_CATEGORY" val="custom"/>
  <p:tag name="KSO_WM_TEMPLATE_INDEX" val="20203230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CHIP_GROUPID" val="5f7087080ff15d9a40ebdc94"/>
  <p:tag name="KSO_WM_CHIP_XID" val="5f7087080ff15d9a40ebdc99"/>
  <p:tag name="KSO_WM_UNIT_DEC_AREA_ID" val="b5a441a4efb34c95a802b9ec4c1ce677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35598517b9c74b27a64f98e7a533dd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30_6*l_h_i*1_3_1"/>
  <p:tag name="KSO_WM_TEMPLATE_CATEGORY" val="custom"/>
  <p:tag name="KSO_WM_TEMPLATE_INDEX" val="20203230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CHIP_GROUPID" val="5f7087080ff15d9a40ebdc94"/>
  <p:tag name="KSO_WM_CHIP_XID" val="5f7087080ff15d9a40ebdc99"/>
  <p:tag name="KSO_WM_UNIT_DEC_AREA_ID" val="86aa25e5bcb1459f9121851c6ea84d86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35598517b9c74b27a64f98e7a533dd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30_6*l_h_i*1_4_1"/>
  <p:tag name="KSO_WM_TEMPLATE_CATEGORY" val="custom"/>
  <p:tag name="KSO_WM_TEMPLATE_INDEX" val="20203230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CHIP_GROUPID" val="5f7087080ff15d9a40ebdc94"/>
  <p:tag name="KSO_WM_CHIP_XID" val="5f7087080ff15d9a40ebdc99"/>
  <p:tag name="KSO_WM_UNIT_DEC_AREA_ID" val="b6c8e543403640ba9274d721139d0bdc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35598517b9c74b27a64f98e7a533dd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30_6*l_h_i*1_1_2"/>
  <p:tag name="KSO_WM_TEMPLATE_CATEGORY" val="custom"/>
  <p:tag name="KSO_WM_TEMPLATE_INDEX" val="20203230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1_2"/>
  <p:tag name="KSO_WM_CHIP_GROUPID" val="5f7087080ff15d9a40ebdc94"/>
  <p:tag name="KSO_WM_CHIP_XID" val="5f7087080ff15d9a40ebdc99"/>
  <p:tag name="KSO_WM_UNIT_DEC_AREA_ID" val="f2d6ccc2528a4a469dab406fcc28fdc0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35598517b9c74b27a64f98e7a533ddb1"/>
  <p:tag name="KSO_WM_UNIT_TEXT_FILL_FORE_SCHEMECOLOR_INDEX_BRIGHTNESS" val="0"/>
  <p:tag name="KSO_WM_UNIT_TEXT_FILL_FORE_SCHEMECOLOR_INDEX" val="14"/>
  <p:tag name="KSO_WM_UNIT_TEXT_FILL_TYPE" val="1"/>
  <p:tag name="KSO_WM_UNIT_VALUE" val="2"/>
  <p:tag name="KSO_WM_UNIT_USESOURCEFORMAT_APPLY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30_6*l_h_i*1_2_2"/>
  <p:tag name="KSO_WM_TEMPLATE_CATEGORY" val="custom"/>
  <p:tag name="KSO_WM_TEMPLATE_INDEX" val="20203230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2_2"/>
  <p:tag name="KSO_WM_CHIP_GROUPID" val="5f7087080ff15d9a40ebdc94"/>
  <p:tag name="KSO_WM_CHIP_XID" val="5f7087080ff15d9a40ebdc99"/>
  <p:tag name="KSO_WM_UNIT_DEC_AREA_ID" val="f95f519a81a34286912b6ef9d665ad61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35598517b9c74b27a64f98e7a533ddb1"/>
  <p:tag name="KSO_WM_UNIT_TEXT_FILL_FORE_SCHEMECOLOR_INDEX_BRIGHTNESS" val="0"/>
  <p:tag name="KSO_WM_UNIT_TEXT_FILL_FORE_SCHEMECOLOR_INDEX" val="14"/>
  <p:tag name="KSO_WM_UNIT_TEXT_FILL_TYPE" val="1"/>
  <p:tag name="KSO_WM_UNIT_VALUE" val="2"/>
  <p:tag name="KSO_WM_UNIT_USESOURCEFORMAT_APPLY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30_6*l_h_i*1_3_2"/>
  <p:tag name="KSO_WM_TEMPLATE_CATEGORY" val="custom"/>
  <p:tag name="KSO_WM_TEMPLATE_INDEX" val="20203230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3_2"/>
  <p:tag name="KSO_WM_CHIP_GROUPID" val="5f7087080ff15d9a40ebdc94"/>
  <p:tag name="KSO_WM_CHIP_XID" val="5f7087080ff15d9a40ebdc99"/>
  <p:tag name="KSO_WM_UNIT_DEC_AREA_ID" val="12d7a6a9bd6c4e40a96cd3db3946bf2c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35598517b9c74b27a64f98e7a533ddb1"/>
  <p:tag name="KSO_WM_UNIT_TEXT_FILL_FORE_SCHEMECOLOR_INDEX_BRIGHTNESS" val="0"/>
  <p:tag name="KSO_WM_UNIT_TEXT_FILL_FORE_SCHEMECOLOR_INDEX" val="14"/>
  <p:tag name="KSO_WM_UNIT_TEXT_FILL_TYPE" val="1"/>
  <p:tag name="KSO_WM_UNIT_VALUE" val="2"/>
  <p:tag name="KSO_WM_UNIT_USESOURCEFORMAT_APPLY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30_6*l_h_i*1_4_2"/>
  <p:tag name="KSO_WM_TEMPLATE_CATEGORY" val="custom"/>
  <p:tag name="KSO_WM_TEMPLATE_INDEX" val="20203230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4_2"/>
  <p:tag name="KSO_WM_CHIP_GROUPID" val="5f7087080ff15d9a40ebdc94"/>
  <p:tag name="KSO_WM_CHIP_XID" val="5f7087080ff15d9a40ebdc99"/>
  <p:tag name="KSO_WM_UNIT_DEC_AREA_ID" val="5204db4edff848e1a3ff0415a3887200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35598517b9c74b27a64f98e7a533ddb1"/>
  <p:tag name="KSO_WM_UNIT_TEXT_FILL_FORE_SCHEMECOLOR_INDEX_BRIGHTNESS" val="0"/>
  <p:tag name="KSO_WM_UNIT_TEXT_FILL_FORE_SCHEMECOLOR_INDEX" val="14"/>
  <p:tag name="KSO_WM_UNIT_TEXT_FILL_TYPE" val="1"/>
  <p:tag name="KSO_WM_UNIT_VALUE" val="2"/>
  <p:tag name="KSO_WM_UNIT_USESOURCEFORMAT_APPLY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30_6*l_h_f*1_2_1"/>
  <p:tag name="KSO_WM_TEMPLATE_CATEGORY" val="custom"/>
  <p:tag name="KSO_WM_TEMPLATE_INDEX" val="20203230"/>
  <p:tag name="KSO_WM_UNIT_LAYERLEVEL" val="1_1_1"/>
  <p:tag name="KSO_WM_TAG_VERSION" val="1.0"/>
  <p:tag name="KSO_WM_BEAUTIFY_FLAG" val="#wm#"/>
  <p:tag name="KSO_WM_UNIT_SUBTYPE" val="a"/>
  <p:tag name="KSO_WM_UNIT_PRESET_TEXT" val="在此输入你想要阐述的观点。"/>
  <p:tag name="KSO_WM_UNIT_NOCLEAR" val="0"/>
  <p:tag name="KSO_WM_UNIT_VALUE" val="18"/>
  <p:tag name="KSO_WM_DIAGRAM_GROUP_CODE" val="l1-1"/>
  <p:tag name="KSO_WM_UNIT_TYPE" val="l_h_f"/>
  <p:tag name="KSO_WM_UNIT_INDEX" val="1_2_1"/>
  <p:tag name="KSO_WM_CHIP_GROUPID" val="5f7087080ff15d9a40ebdc94"/>
  <p:tag name="KSO_WM_CHIP_XID" val="5f7087080ff15d9a40ebdc99"/>
  <p:tag name="KSO_WM_UNIT_DEC_AREA_ID" val="8842eddd85fd441e92c135beb0ec406c"/>
  <p:tag name="KSO_WM_CHIP_FILLAREA_FILL_RULE" val="{&quot;fill_align&quot;:&quot;cm&quot;,&quot;fill_mode&quot;:&quot;adaptive&quot;,&quot;sacle_strategy&quot;:&quot;stretch&quot;}"/>
  <p:tag name="KSO_WM_ASSEMBLE_CHIP_INDEX" val="35598517b9c74b27a64f98e7a533ddb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30_6*l_h_f*1_3_1"/>
  <p:tag name="KSO_WM_TEMPLATE_CATEGORY" val="custom"/>
  <p:tag name="KSO_WM_TEMPLATE_INDEX" val="20203230"/>
  <p:tag name="KSO_WM_UNIT_LAYERLEVEL" val="1_1_1"/>
  <p:tag name="KSO_WM_TAG_VERSION" val="1.0"/>
  <p:tag name="KSO_WM_BEAUTIFY_FLAG" val="#wm#"/>
  <p:tag name="KSO_WM_UNIT_SUBTYPE" val="a"/>
  <p:tag name="KSO_WM_UNIT_PRESET_TEXT" val="在此输入你想要阐述的观点。"/>
  <p:tag name="KSO_WM_UNIT_NOCLEAR" val="0"/>
  <p:tag name="KSO_WM_UNIT_VALUE" val="18"/>
  <p:tag name="KSO_WM_DIAGRAM_GROUP_CODE" val="l1-1"/>
  <p:tag name="KSO_WM_UNIT_TYPE" val="l_h_f"/>
  <p:tag name="KSO_WM_UNIT_INDEX" val="1_3_1"/>
  <p:tag name="KSO_WM_CHIP_GROUPID" val="5f7087080ff15d9a40ebdc94"/>
  <p:tag name="KSO_WM_CHIP_XID" val="5f7087080ff15d9a40ebdc99"/>
  <p:tag name="KSO_WM_UNIT_DEC_AREA_ID" val="dad4cfa52b49458691561c09136e4a5d"/>
  <p:tag name="KSO_WM_CHIP_FILLAREA_FILL_RULE" val="{&quot;fill_align&quot;:&quot;cm&quot;,&quot;fill_mode&quot;:&quot;adaptive&quot;,&quot;sacle_strategy&quot;:&quot;stretch&quot;}"/>
  <p:tag name="KSO_WM_ASSEMBLE_CHIP_INDEX" val="35598517b9c74b27a64f98e7a533ddb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30_6*l_h_f*1_4_1"/>
  <p:tag name="KSO_WM_TEMPLATE_CATEGORY" val="custom"/>
  <p:tag name="KSO_WM_TEMPLATE_INDEX" val="20203230"/>
  <p:tag name="KSO_WM_UNIT_LAYERLEVEL" val="1_1_1"/>
  <p:tag name="KSO_WM_TAG_VERSION" val="1.0"/>
  <p:tag name="KSO_WM_BEAUTIFY_FLAG" val="#wm#"/>
  <p:tag name="KSO_WM_UNIT_SUBTYPE" val="a"/>
  <p:tag name="KSO_WM_UNIT_PRESET_TEXT" val="在此输入你想要阐述的观点。"/>
  <p:tag name="KSO_WM_UNIT_NOCLEAR" val="0"/>
  <p:tag name="KSO_WM_UNIT_VALUE" val="18"/>
  <p:tag name="KSO_WM_DIAGRAM_GROUP_CODE" val="l1-1"/>
  <p:tag name="KSO_WM_UNIT_TYPE" val="l_h_f"/>
  <p:tag name="KSO_WM_UNIT_INDEX" val="1_4_1"/>
  <p:tag name="KSO_WM_CHIP_GROUPID" val="5f7087080ff15d9a40ebdc94"/>
  <p:tag name="KSO_WM_CHIP_XID" val="5f7087080ff15d9a40ebdc99"/>
  <p:tag name="KSO_WM_UNIT_DEC_AREA_ID" val="a2cd321075e74718b9a8de31ee94f54d"/>
  <p:tag name="KSO_WM_CHIP_FILLAREA_FILL_RULE" val="{&quot;fill_align&quot;:&quot;cm&quot;,&quot;fill_mode&quot;:&quot;adaptive&quot;,&quot;sacle_strategy&quot;:&quot;stretch&quot;}"/>
  <p:tag name="KSO_WM_ASSEMBLE_CHIP_INDEX" val="35598517b9c74b27a64f98e7a533ddb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230_1*a*1"/>
  <p:tag name="KSO_WM_TEMPLATE_CATEGORY" val="custom"/>
  <p:tag name="KSO_WM_TEMPLATE_INDEX" val="20203230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ee13252f071a4a91809f3399a6808d04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9a2ce4d09fb84a048a0c6b5f2345a526"/>
  <p:tag name="KSO_WM_UNIT_TEXT_FILL_FORE_SCHEMECOLOR_INDEX_BRIGHTNESS" val="0.15"/>
  <p:tag name="KSO_WM_UNIT_TEXT_FILL_FORE_SCHEMECOLOR_INDEX" val="13"/>
  <p:tag name="KSO_WM_UNIT_TEXT_FILL_TYPE" val="1"/>
  <p:tag name="KSO_WM_TEMPLATE_ASSEMBLE_XID" val="5fc6fd802574a1ee74b6c7b8"/>
  <p:tag name="KSO_WM_TEMPLATE_ASSEMBLE_GROUPID" val="5f8cfa53a61ec3b55284a7ab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30_6*l_h_f*1_5_1"/>
  <p:tag name="KSO_WM_TEMPLATE_CATEGORY" val="custom"/>
  <p:tag name="KSO_WM_TEMPLATE_INDEX" val="20203230"/>
  <p:tag name="KSO_WM_UNIT_LAYERLEVEL" val="1_1_1"/>
  <p:tag name="KSO_WM_TAG_VERSION" val="1.0"/>
  <p:tag name="KSO_WM_BEAUTIFY_FLAG" val="#wm#"/>
  <p:tag name="KSO_WM_UNIT_SUBTYPE" val="a"/>
  <p:tag name="KSO_WM_UNIT_PRESET_TEXT" val="在此输入你想要阐述的观点。"/>
  <p:tag name="KSO_WM_UNIT_NOCLEAR" val="0"/>
  <p:tag name="KSO_WM_UNIT_VALUE" val="18"/>
  <p:tag name="KSO_WM_DIAGRAM_GROUP_CODE" val="l1-1"/>
  <p:tag name="KSO_WM_UNIT_TYPE" val="l_h_f"/>
  <p:tag name="KSO_WM_UNIT_INDEX" val="1_5_1"/>
  <p:tag name="KSO_WM_CHIP_GROUPID" val="5f7087080ff15d9a40ebdc94"/>
  <p:tag name="KSO_WM_CHIP_XID" val="5f7087080ff15d9a40ebdc99"/>
  <p:tag name="KSO_WM_UNIT_DEC_AREA_ID" val="9e02873a8c214ca3864f6487e16d18e4"/>
  <p:tag name="KSO_WM_CHIP_FILLAREA_FILL_RULE" val="{&quot;fill_align&quot;:&quot;cm&quot;,&quot;fill_mode&quot;:&quot;adaptive&quot;,&quot;sacle_strategy&quot;:&quot;stretch&quot;}"/>
  <p:tag name="KSO_WM_ASSEMBLE_CHIP_INDEX" val="35598517b9c74b27a64f98e7a533ddb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3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e"/>
  <p:tag name="KSO_WM_UNIT_DEC_AREA_ID" val="f84f0cc580644a55b30b165351c9a4d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4a4de4a2fb64df69e99bb289883b1e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4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f"/>
  <p:tag name="KSO_WM_UNIT_DEC_AREA_ID" val="acab9ef974444d088eebfa90d53a28e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379868c281d4c2984ba138f33ca1fc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3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e"/>
  <p:tag name="KSO_WM_UNIT_DEC_AREA_ID" val="f84f0cc580644a55b30b165351c9a4d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4a4de4a2fb64df69e99bb289883b1e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4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f"/>
  <p:tag name="KSO_WM_UNIT_DEC_AREA_ID" val="acab9ef974444d088eebfa90d53a28e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379868c281d4c2984ba138f33ca1fc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3230_2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d"/>
  <p:tag name="KSO_WM_UNIT_DEC_AREA_ID" val="6fa41d213a094c898e4c36308bc4aa2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4e5f4de1b0b4b2d8fb7e801c6e753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3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e"/>
  <p:tag name="KSO_WM_UNIT_DEC_AREA_ID" val="517ef0b75158420989452bec1c0ed1f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36f5bb1f4f840a8bd34d91254dc01e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3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e"/>
  <p:tag name="KSO_WM_UNIT_DEC_AREA_ID" val="f84f0cc580644a55b30b165351c9a4d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4a4de4a2fb64df69e99bb289883b1e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4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f"/>
  <p:tag name="KSO_WM_UNIT_DEC_AREA_ID" val="acab9ef974444d088eebfa90d53a28e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379868c281d4c2984ba138f33ca1fc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3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e"/>
  <p:tag name="KSO_WM_UNIT_DEC_AREA_ID" val="f84f0cc580644a55b30b165351c9a4d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4a4de4a2fb64df69e99bb289883b1e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4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f"/>
  <p:tag name="KSO_WM_UNIT_DEC_AREA_ID" val="acab9ef974444d088eebfa90d53a28e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379868c281d4c2984ba138f33ca1fc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3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e"/>
  <p:tag name="KSO_WM_UNIT_DEC_AREA_ID" val="f84f0cc580644a55b30b165351c9a4d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4a4de4a2fb64df69e99bb289883b1e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4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f"/>
  <p:tag name="KSO_WM_UNIT_DEC_AREA_ID" val="acab9ef974444d088eebfa90d53a28e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379868c281d4c2984ba138f33ca1fc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3230_1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c"/>
  <p:tag name="KSO_WM_UNIT_DEC_AREA_ID" val="6e035fa90b564088a4bdad68c152a94c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5f517aec2aa486d9b9ab125807fa80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3230_1*b*1"/>
  <p:tag name="KSO_WM_TEMPLATE_CATEGORY" val="custom"/>
  <p:tag name="KSO_WM_TEMPLATE_INDEX" val="20203230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f54746af823b4388882b5b7f5eae128a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bb363eea399a4795922d7eb8fc929c3d"/>
  <p:tag name="KSO_WM_UNIT_TEXT_FILL_FORE_SCHEMECOLOR_INDEX_BRIGHTNESS" val="0.35"/>
  <p:tag name="KSO_WM_UNIT_TEXT_FILL_FORE_SCHEMECOLOR_INDEX" val="13"/>
  <p:tag name="KSO_WM_UNIT_TEXT_FILL_TYPE" val="1"/>
  <p:tag name="KSO_WM_TEMPLATE_ASSEMBLE_XID" val="5fc6fd802574a1ee74b6c7d7"/>
  <p:tag name="KSO_WM_TEMPLATE_ASSEMBLE_GROUPID" val="5f8cfa53a61ec3b55284a7ab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230_1*a*1"/>
  <p:tag name="KSO_WM_TEMPLATE_CATEGORY" val="custom"/>
  <p:tag name="KSO_WM_TEMPLATE_INDEX" val="20203230"/>
  <p:tag name="KSO_WM_UNIT_LAYERLEVEL" val="1"/>
  <p:tag name="KSO_WM_TAG_VERSION" val="1.0"/>
  <p:tag name="KSO_WM_BEAUTIFY_FLAG" val="#wm#"/>
  <p:tag name="KSO_WM_UNIT_PRESET_TEXT" val="感谢聆听"/>
  <p:tag name="KSO_WM_UNIT_DEFAULT_FONT" val="60;74;4"/>
  <p:tag name="KSO_WM_UNIT_BLOCK" val="0"/>
  <p:tag name="KSO_WM_UNIT_DEC_AREA_ID" val="57515bfc813c4135ab63e709f868a68e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bb363eea399a4795922d7eb8fc929c3d"/>
  <p:tag name="KSO_WM_UNIT_TEXT_FILL_FORE_SCHEMECOLOR_INDEX_BRIGHTNESS" val="0.15"/>
  <p:tag name="KSO_WM_UNIT_TEXT_FILL_FORE_SCHEMECOLOR_INDEX" val="13"/>
  <p:tag name="KSO_WM_UNIT_TEXT_FILL_TYPE" val="1"/>
  <p:tag name="KSO_WM_TEMPLATE_ASSEMBLE_XID" val="5fc6fd802574a1ee74b6c7d7"/>
  <p:tag name="KSO_WM_TEMPLATE_ASSEMBLE_GROUPID" val="5f8cfa53a61ec3b55284a7ab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3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e"/>
  <p:tag name="KSO_WM_UNIT_DEC_AREA_ID" val="f84f0cc580644a55b30b165351c9a4d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4a4de4a2fb64df69e99bb289883b1ec"/>
  <p:tag name="KSO_WM_SLIDE_BACKGROUND_TYPE" val="gener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32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4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f"/>
  <p:tag name="KSO_WM_UNIT_DEC_AREA_ID" val="acab9ef974444d088eebfa90d53a28e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379868c281d4c2984ba138f33ca1fc0"/>
  <p:tag name="KSO_WM_SLIDE_BACKGROUND_TYPE" val="genera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3230_5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b0"/>
  <p:tag name="KSO_WM_UNIT_DEC_AREA_ID" val="211017883b6744e98ab5f2207e99367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44949874bd540f1a79226a550be7555"/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3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e"/>
  <p:tag name="KSO_WM_UNIT_DEC_AREA_ID" val="d470b472ffc34bf5903f0423a639f3e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6ccc025e0b0444ba7026ca66ff6d9f4"/>
  <p:tag name="KSO_WM_SLIDE_BACKGROUND_TYPE" val="fram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4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f"/>
  <p:tag name="KSO_WM_UNIT_DEC_AREA_ID" val="7ad3bf38c03a440e92144bd274e947c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bbfe641e7314ff39ab39eb4445b5494"/>
  <p:tag name="KSO_WM_SLIDE_BACKGROUND_TYPE" val="fram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3230_1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c"/>
  <p:tag name="KSO_WM_UNIT_DEC_AREA_ID" val="6e035fa90b564088a4bdad68c152a94c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5f517aec2aa486d9b9ab125807fa80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3230_5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b0"/>
  <p:tag name="KSO_WM_UNIT_DEC_AREA_ID" val="7b2ae570794244c6847ac33e4ee70eb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b91182fef1c4a5ca9842011ec617907"/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3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e"/>
  <p:tag name="KSO_WM_UNIT_DEC_AREA_ID" val="1e4e4f8b1aa1494c8385cbd7130e1f8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54b7cee5714445c843c8534884c60ec"/>
  <p:tag name="KSO_WM_SLIDE_BACKGROUND_TYPE" val="leftRigh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4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f"/>
  <p:tag name="KSO_WM_UNIT_DEC_AREA_ID" val="addd14415f30497ea686e1b74a41ce5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601f71e70e34a51a602ca758342fff0"/>
  <p:tag name="KSO_WM_SLIDE_BACKGROUND_TYPE" val="leftRigh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30_1*a*1"/>
  <p:tag name="KSO_WM_TEMPLATE_CATEGORY" val="custom"/>
  <p:tag name="KSO_WM_TEMPLATE_INDEX" val="2020323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4"/>
  <p:tag name="KSO_WM_UNIT_TYPE" val="a"/>
  <p:tag name="KSO_WM_UNIT_INDEX" val="1"/>
  <p:tag name="KSO_WM_UNIT_ISNUMDGMTITLE" val="0"/>
  <p:tag name="KSO_WM_UNIT_PRESET_TEXT" val="经典简约商务工作汇报"/>
  <p:tag name="KSO_WM_UNIT_BLOCK" val="0"/>
  <p:tag name="KSO_WM_UNIT_DEC_AREA_ID" val="f4cc249b07044d97b6a9de24427683f2"/>
  <p:tag name="KSO_WM_UNIT_DEFAULT_FONT" val="24;60;4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3d4c03bb62fe4e24a0564fd66f9bf9da"/>
  <p:tag name="KSO_WM_UNIT_TEXT_FILL_FORE_SCHEMECOLOR_INDEX_BRIGHTNESS" val="0.15"/>
  <p:tag name="KSO_WM_UNIT_TEXT_FILL_FORE_SCHEMECOLOR_INDEX" val="13"/>
  <p:tag name="KSO_WM_UNIT_TEXT_FILL_TYPE" val="1"/>
  <p:tag name="KSO_WM_TEMPLATE_ASSEMBLE_XID" val="5fc6fd802574a1ee74b6c7c0"/>
  <p:tag name="KSO_WM_TEMPLATE_ASSEMBLE_GROUPID" val="5f8cfa53a61ec3b55284a7ab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3230_5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b0"/>
  <p:tag name="KSO_WM_UNIT_DEC_AREA_ID" val="7910fe02d2a845f9bb6cd960288e9a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71c4c20efda4eea88f246394b8ed53a"/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3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e"/>
  <p:tag name="KSO_WM_UNIT_DEC_AREA_ID" val="f74236bef23d48a2a11657d6340d5c2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4c5cc2442d34394aee968c4d9f662b2"/>
  <p:tag name="KSO_WM_SLIDE_BACKGROUND_TYPE" val="topBottom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4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f"/>
  <p:tag name="KSO_WM_UNIT_DEC_AREA_ID" val="cbf4bdb089674a99851b230651f0fe3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484a9e58c404f9bb408440f305c3bbe"/>
  <p:tag name="KSO_WM_SLIDE_BACKGROUND_TYPE" val="topBotto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30_1*b*1"/>
  <p:tag name="KSO_WM_TEMPLATE_CATEGORY" val="custom"/>
  <p:tag name="KSO_WM_TEMPLATE_INDEX" val="2020323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9"/>
  <p:tag name="KSO_WM_UNIT_TYPE" val="b"/>
  <p:tag name="KSO_WM_UNIT_INDEX" val="1"/>
  <p:tag name="KSO_WM_UNIT_ISNUMDGMTITLE" val="0"/>
  <p:tag name="KSO_WM_UNIT_PRESET_TEXT" val="此处添加副标题内容"/>
  <p:tag name="KSO_WM_UNIT_BLOCK" val="0"/>
  <p:tag name="KSO_WM_UNIT_DEC_AREA_ID" val="97dcf51a85b746309bacf7cd10958256"/>
  <p:tag name="KSO_WM_UNIT_DEFAULT_FONT" val="18;24;2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3d4c03bb62fe4e24a0564fd66f9bf9da"/>
  <p:tag name="KSO_WM_UNIT_TEXT_FILL_FORE_SCHEMECOLOR_INDEX_BRIGHTNESS" val="0.35"/>
  <p:tag name="KSO_WM_UNIT_TEXT_FILL_FORE_SCHEMECOLOR_INDEX" val="13"/>
  <p:tag name="KSO_WM_UNIT_TEXT_FILL_TYPE" val="1"/>
  <p:tag name="KSO_WM_TEMPLATE_ASSEMBLE_XID" val="5fc6fd802574a1ee74b6c7c0"/>
  <p:tag name="KSO_WM_TEMPLATE_ASSEMBLE_GROUPID" val="5f8cfa53a61ec3b55284a7ab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3230_5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b0"/>
  <p:tag name="KSO_WM_UNIT_DEC_AREA_ID" val="cfb6aadf1ab9469281ef3b8daf5ac33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5c2375578cd47c1ae19399bf7b6e9ee"/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3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e"/>
  <p:tag name="KSO_WM_UNIT_DEC_AREA_ID" val="fbfec00cd6a041feabc2eecbe761d76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fac917e8b0f487cb31c17a6d325eb2a"/>
  <p:tag name="KSO_WM_SLIDE_BACKGROUND_TYPE" val="bottomTop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4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f"/>
  <p:tag name="KSO_WM_UNIT_DEC_AREA_ID" val="dda504719bb344b6a34798b64923274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a59400f35149f4962512285838e5d8"/>
  <p:tag name="KSO_WM_SLIDE_BACKGROUND_TYPE" val="bottomTop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3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e"/>
  <p:tag name="KSO_WM_UNIT_DEC_AREA_ID" val="f84f0cc580644a55b30b165351c9a4d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4a4de4a2fb64df69e99bb289883b1ec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3230_5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b0"/>
  <p:tag name="KSO_WM_UNIT_DEC_AREA_ID" val="cca765e2bd384dd3a319496243d5f55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ce9f009e7db493fb47a4194b1d05ad1"/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3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e"/>
  <p:tag name="KSO_WM_UNIT_DEC_AREA_ID" val="eb593c36a7cc453fbef130bab2a45e5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4e8f84e755c410a9b28fac3594f5d33"/>
  <p:tag name="KSO_WM_SLIDE_BACKGROUND_TYPE" val="navigati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4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f"/>
  <p:tag name="KSO_WM_UNIT_DEC_AREA_ID" val="fa58ef7d844c4a7b81b081053010519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bce6dec50dc4172b50e4198641e3f35"/>
  <p:tag name="KSO_WM_SLIDE_BACKGROUND_TYPE" val="navigatio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4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f"/>
  <p:tag name="KSO_WM_UNIT_DEC_AREA_ID" val="acab9ef974444d088eebfa90d53a28e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379868c281d4c2984ba138f33ca1fc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3230_5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b0"/>
  <p:tag name="KSO_WM_UNIT_DEC_AREA_ID" val="0f65f2c56fb545009b8e0c771c3afea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2c7983957dd4eb4bd125359e33ab7e8"/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3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e"/>
  <p:tag name="KSO_WM_UNIT_DEC_AREA_ID" val="dfefe7a87b66443392a2d3e492f7974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fafc17c9738479e937df318b3fb52c4"/>
  <p:tag name="KSO_WM_SLIDE_BACKGROUND_TYPE" val="bel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230_4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f"/>
  <p:tag name="KSO_WM_UNIT_DEC_AREA_ID" val="72632280a6104171b789ec1c3a60bcf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f48216b5b634bd68562210e52183ddb"/>
  <p:tag name="KSO_WM_SLIDE_BACKGROUND_TYPE" val="bel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3230_2*i*1"/>
  <p:tag name="KSO_WM_TEMPLATE_CATEGORY" val="chip"/>
  <p:tag name="KSO_WM_TEMPLATE_INDEX" val="20203230"/>
  <p:tag name="KSO_WM_UNIT_LAYERLEVEL" val="1"/>
  <p:tag name="KSO_WM_TAG_VERSION" val="1.0"/>
  <p:tag name="KSO_WM_BEAUTIFY_FLAG" val="#wm#"/>
  <p:tag name="KSO_WM_CHIP_GROUPID" val="5f8cfa53a61ec3b55284a7ab"/>
  <p:tag name="KSO_WM_CHIP_XID" val="5f8cfa53a61ec3b55284a7ad"/>
  <p:tag name="KSO_WM_UNIT_DEC_AREA_ID" val="d235448924044c6f84bc9878d540eab2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67771cb71a493ab02a827d9df2d75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230"/>
</p:tagLst>
</file>

<file path=ppt/theme/theme1.xml><?xml version="1.0" encoding="utf-8"?>
<a:theme xmlns:a="http://schemas.openxmlformats.org/drawingml/2006/main" name="Office 主题​​">
  <a:themeElements>
    <a:clrScheme name="Adjacency">
      <a:dk1>
        <a:srgbClr val="000000"/>
      </a:dk1>
      <a:lt1>
        <a:srgbClr val="FFFFFF"/>
      </a:lt1>
      <a:dk2>
        <a:srgbClr val="F0F0F0"/>
      </a:dk2>
      <a:lt2>
        <a:srgbClr val="FFFFFF"/>
      </a:lt2>
      <a:accent1>
        <a:srgbClr val="C3A05C"/>
      </a:accent1>
      <a:accent2>
        <a:srgbClr val="9DA963"/>
      </a:accent2>
      <a:accent3>
        <a:srgbClr val="7DB174"/>
      </a:accent3>
      <a:accent4>
        <a:srgbClr val="66B48D"/>
      </a:accent4>
      <a:accent5>
        <a:srgbClr val="5AB5A8"/>
      </a:accent5>
      <a:accent6>
        <a:srgbClr val="5BB2C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2107</Words>
  <Application>WPS 演示</Application>
  <PresentationFormat>全屏显示(16:9)</PresentationFormat>
  <Paragraphs>288</Paragraphs>
  <Slides>46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46</vt:i4>
      </vt:variant>
    </vt:vector>
  </HeadingPairs>
  <TitlesOfParts>
    <vt:vector size="47" baseType="lpstr">
      <vt:lpstr>Office 主题​​</vt:lpstr>
      <vt:lpstr>第一节 投影的基本知识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开发区高中初步方案汇报</dc:title>
  <dc:creator>微软用户</dc:creator>
  <cp:lastModifiedBy>lenovo</cp:lastModifiedBy>
  <cp:revision>299</cp:revision>
  <dcterms:created xsi:type="dcterms:W3CDTF">2016-08-30T01:20:00Z</dcterms:created>
  <dcterms:modified xsi:type="dcterms:W3CDTF">2022-02-19T07:38:38Z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5F67E42F02DD4CFC93A3CD584460476D</vt:lpwstr>
  </property>
  <property fmtid="{D5CDD505-2E9C-101B-9397-08002B2CF9AE}" pid="3" name="KSOProductBuildVer">
    <vt:lpwstr>2052-11.1.0.10503</vt:lpwstr>
  </property>
</Properties>
</file>