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59" r:id="rId6"/>
    <p:sldId id="260" r:id="rId7"/>
    <p:sldId id="266" r:id="rId8"/>
    <p:sldId id="261" r:id="rId9"/>
    <p:sldId id="262" r:id="rId10"/>
    <p:sldId id="263" r:id="rId11"/>
    <p:sldId id="264" r:id="rId12"/>
    <p:sldId id="265" r:id="rId13"/>
    <p:sldId id="267" r:id="rId14"/>
    <p:sldId id="268" r:id="rId15"/>
    <p:sldId id="269" r:id="rId16"/>
    <p:sldId id="272" r:id="rId17"/>
    <p:sldId id="271" r:id="rId18"/>
    <p:sldId id="273" r:id="rId19"/>
    <p:sldId id="276" r:id="rId20"/>
    <p:sldId id="274" r:id="rId21"/>
    <p:sldId id="275"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2022/2/20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2022/2/20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2022/2/20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2022/2/20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arch.dangdang.com/?key2=%BA%DA%C2%ED%B3%CC%D0%F2%D4%B1&amp;medium=01&amp;category_path=01.00.00.00.00.00"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earch.dangdang.com/?key3=%D6%D0%B9%FA%CC%FA%B5%C0%B3%F6%B0%E6%C9%E7&amp;medium=01&amp;category_path=01.00.00.00.00.0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arch.dangdang.com/?key2=%B2%BC%C0%CA%C0%FB&amp;medium=01&amp;category_path=01.00.00.00.00.00" TargetMode="External"/><Relationship Id="rId7" Type="http://schemas.openxmlformats.org/officeDocument/2006/relationships/image" Target="../media/image3.png"/><Relationship Id="rId2" Type="http://schemas.openxmlformats.org/officeDocument/2006/relationships/hyperlink" Target="http://search.dangdang.com/?key2=%BF%CB%C1%D6%B6%D9&amp;medium=01&amp;category_path=01.00.00.00.00.00" TargetMode="External"/><Relationship Id="rId1" Type="http://schemas.openxmlformats.org/officeDocument/2006/relationships/slideLayout" Target="../slideLayouts/slideLayout2.xml"/><Relationship Id="rId6" Type="http://schemas.openxmlformats.org/officeDocument/2006/relationships/hyperlink" Target="http://search.dangdang.com/?key3=%C8%CB%C3%F1%D3%CA%B5%E7%B3%F6%B0%E6%C9%E7&amp;medium=01&amp;category_path=01.00.00.00.00.00" TargetMode="External"/><Relationship Id="rId5" Type="http://schemas.openxmlformats.org/officeDocument/2006/relationships/hyperlink" Target="http://search.dangdang.com/?key2=Brownley&amp;medium=01&amp;category_path=01.00.00.00.00.00" TargetMode="External"/><Relationship Id="rId4" Type="http://schemas.openxmlformats.org/officeDocument/2006/relationships/hyperlink" Target="http://search.dangdang.com/?key2=Clinton&amp;medium=01&amp;category_path=01.00.00.00.00.0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arch.dangdang.com/?key2=McKinney&amp;medium=01&amp;category_path=01.00.00.00.00.00" TargetMode="External"/><Relationship Id="rId2" Type="http://schemas.openxmlformats.org/officeDocument/2006/relationships/hyperlink" Target="http://search.dangdang.com/?key2=%CE%A4%CB%B9%A1%A4%C2%F3%BD%F0%C4%E1&amp;medium=01&amp;category_path=01.00.00.00.00.00"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earch.dangdang.com/?key3=%BB%FA%D0%B5%B9%A4%D2%B5%B3%F6%B0%E6%C9%E7&amp;medium=01&amp;category_path=01.00.00.00.00.0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a:t>
            </a:r>
            <a:r>
              <a:rPr lang="zh-CN" altLang="en-US" dirty="0" smtClean="0"/>
              <a:t>数据分析</a:t>
            </a:r>
            <a:r>
              <a:rPr lang="en-US" altLang="zh-CN" dirty="0" smtClean="0"/>
              <a:t>》--</a:t>
            </a:r>
            <a:r>
              <a:rPr lang="zh-CN" altLang="en-US" dirty="0" smtClean="0"/>
              <a:t>说课</a:t>
            </a:r>
            <a:endParaRPr lang="zh-CN" altLang="en-US" dirty="0"/>
          </a:p>
        </p:txBody>
      </p:sp>
      <p:sp>
        <p:nvSpPr>
          <p:cNvPr id="3" name="副标题 2"/>
          <p:cNvSpPr>
            <a:spLocks noGrp="1"/>
          </p:cNvSpPr>
          <p:nvPr>
            <p:ph type="subTitle" idx="1"/>
          </p:nvPr>
        </p:nvSpPr>
        <p:spPr/>
        <p:txBody>
          <a:bodyPr/>
          <a:lstStyle/>
          <a:p>
            <a:r>
              <a:rPr lang="en-US" altLang="zh-CN" dirty="0" smtClean="0"/>
              <a:t>---</a:t>
            </a:r>
            <a:r>
              <a:rPr lang="zh-CN" altLang="en-US" dirty="0" smtClean="0"/>
              <a:t>郭峰</a:t>
            </a:r>
            <a:endParaRPr lang="zh-CN" altLang="en-US" dirty="0"/>
          </a:p>
        </p:txBody>
      </p:sp>
    </p:spTree>
    <p:extLst>
      <p:ext uri="{BB962C8B-B14F-4D97-AF65-F5344CB8AC3E}">
        <p14:creationId xmlns:p14="http://schemas.microsoft.com/office/powerpoint/2010/main" val="136365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二、课程目标</a:t>
            </a:r>
          </a:p>
        </p:txBody>
      </p:sp>
      <p:sp>
        <p:nvSpPr>
          <p:cNvPr id="3" name="内容占位符 2"/>
          <p:cNvSpPr>
            <a:spLocks noGrp="1"/>
          </p:cNvSpPr>
          <p:nvPr>
            <p:ph idx="1"/>
          </p:nvPr>
        </p:nvSpPr>
        <p:spPr/>
        <p:txBody>
          <a:bodyPr>
            <a:normAutofit/>
          </a:bodyPr>
          <a:lstStyle/>
          <a:p>
            <a:r>
              <a:rPr lang="en-US" altLang="zh-CN" dirty="0" smtClean="0"/>
              <a:t>3</a:t>
            </a:r>
            <a:r>
              <a:rPr lang="zh-CN" altLang="en-US" dirty="0" smtClean="0"/>
              <a:t>、</a:t>
            </a:r>
            <a:r>
              <a:rPr lang="zh-CN" altLang="zh-CN" dirty="0" smtClean="0"/>
              <a:t>知识</a:t>
            </a:r>
            <a:r>
              <a:rPr lang="zh-CN" altLang="zh-CN" dirty="0"/>
              <a:t>目标：</a:t>
            </a:r>
          </a:p>
          <a:p>
            <a:r>
              <a:rPr lang="en-US" altLang="zh-CN" dirty="0" smtClean="0"/>
              <a:t>1&gt;.</a:t>
            </a:r>
            <a:r>
              <a:rPr lang="zh-CN" altLang="zh-CN" dirty="0" smtClean="0"/>
              <a:t>理解</a:t>
            </a:r>
            <a:r>
              <a:rPr lang="zh-CN" altLang="zh-CN" dirty="0"/>
              <a:t>数据分析</a:t>
            </a:r>
            <a:r>
              <a:rPr lang="zh-CN" altLang="en-US" dirty="0"/>
              <a:t>、数据预处理、数据分组与聚合、数据可视化、文本数据分析</a:t>
            </a:r>
            <a:r>
              <a:rPr lang="zh-CN" altLang="zh-CN" dirty="0" smtClean="0"/>
              <a:t>等</a:t>
            </a:r>
            <a:r>
              <a:rPr lang="zh-CN" altLang="zh-CN" dirty="0"/>
              <a:t>基本概念。 </a:t>
            </a:r>
          </a:p>
          <a:p>
            <a:r>
              <a:rPr lang="en-US" altLang="zh-CN" dirty="0" smtClean="0"/>
              <a:t>2</a:t>
            </a:r>
            <a:r>
              <a:rPr lang="en-US" altLang="zh-CN" dirty="0"/>
              <a:t>&gt;</a:t>
            </a:r>
            <a:r>
              <a:rPr lang="en-US" altLang="zh-CN" dirty="0" smtClean="0"/>
              <a:t>.</a:t>
            </a:r>
            <a:r>
              <a:rPr lang="zh-CN" altLang="zh-CN" dirty="0"/>
              <a:t>掌握</a:t>
            </a:r>
            <a:r>
              <a:rPr lang="zh-CN" altLang="zh-CN" dirty="0" smtClean="0"/>
              <a:t>数据分析</a:t>
            </a:r>
            <a:r>
              <a:rPr lang="zh-CN" altLang="en-US" dirty="0" smtClean="0"/>
              <a:t>工具</a:t>
            </a:r>
            <a:r>
              <a:rPr lang="zh-CN" altLang="zh-CN" dirty="0" smtClean="0"/>
              <a:t>：</a:t>
            </a:r>
            <a:r>
              <a:rPr lang="en-US" altLang="zh-CN" dirty="0" smtClean="0"/>
              <a:t>anaconda</a:t>
            </a:r>
            <a:r>
              <a:rPr lang="zh-CN" altLang="en-US" dirty="0" smtClean="0"/>
              <a:t>、</a:t>
            </a:r>
            <a:r>
              <a:rPr lang="en-US" altLang="zh-CN" dirty="0" err="1" smtClean="0"/>
              <a:t>numpy</a:t>
            </a:r>
            <a:r>
              <a:rPr lang="zh-CN" altLang="en-US" dirty="0" smtClean="0"/>
              <a:t>、</a:t>
            </a:r>
            <a:r>
              <a:rPr lang="en-US" altLang="zh-CN" dirty="0" smtClean="0"/>
              <a:t>pandas</a:t>
            </a:r>
            <a:r>
              <a:rPr lang="zh-CN" altLang="en-US" dirty="0" smtClean="0"/>
              <a:t>、</a:t>
            </a:r>
            <a:r>
              <a:rPr lang="en-US" altLang="zh-CN" dirty="0" smtClean="0"/>
              <a:t>MATLAB</a:t>
            </a:r>
            <a:r>
              <a:rPr lang="zh-CN" altLang="en-US" dirty="0" smtClean="0"/>
              <a:t>的使用</a:t>
            </a:r>
            <a:r>
              <a:rPr lang="zh-CN" altLang="zh-CN" dirty="0" smtClean="0"/>
              <a:t>。 </a:t>
            </a:r>
            <a:endParaRPr lang="zh-CN" altLang="zh-CN" dirty="0"/>
          </a:p>
          <a:p>
            <a:r>
              <a:rPr lang="en-US" altLang="zh-CN" dirty="0" smtClean="0"/>
              <a:t>3&gt;.</a:t>
            </a:r>
            <a:r>
              <a:rPr lang="zh-CN" altLang="zh-CN" dirty="0" smtClean="0"/>
              <a:t>了解</a:t>
            </a:r>
            <a:r>
              <a:rPr lang="zh-CN" altLang="en-US" dirty="0" smtClean="0"/>
              <a:t>使用</a:t>
            </a:r>
            <a:r>
              <a:rPr lang="zh-CN" altLang="zh-CN" dirty="0" smtClean="0"/>
              <a:t>数据分析</a:t>
            </a:r>
            <a:r>
              <a:rPr lang="zh-CN" altLang="en-US" dirty="0" smtClean="0"/>
              <a:t>工具进行统计的过程</a:t>
            </a:r>
            <a:r>
              <a:rPr lang="zh-CN" altLang="zh-CN" dirty="0" smtClean="0"/>
              <a:t>。</a:t>
            </a:r>
            <a:endParaRPr lang="zh-CN" altLang="zh-CN" dirty="0"/>
          </a:p>
          <a:p>
            <a:endParaRPr lang="zh-CN" altLang="en-US" dirty="0"/>
          </a:p>
        </p:txBody>
      </p:sp>
    </p:spTree>
    <p:extLst>
      <p:ext uri="{BB962C8B-B14F-4D97-AF65-F5344CB8AC3E}">
        <p14:creationId xmlns:p14="http://schemas.microsoft.com/office/powerpoint/2010/main" val="127644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二、课程目标</a:t>
            </a:r>
          </a:p>
        </p:txBody>
      </p:sp>
      <p:sp>
        <p:nvSpPr>
          <p:cNvPr id="3" name="内容占位符 2"/>
          <p:cNvSpPr>
            <a:spLocks noGrp="1"/>
          </p:cNvSpPr>
          <p:nvPr>
            <p:ph idx="1"/>
          </p:nvPr>
        </p:nvSpPr>
        <p:spPr/>
        <p:txBody>
          <a:bodyPr>
            <a:normAutofit lnSpcReduction="10000"/>
          </a:bodyPr>
          <a:lstStyle/>
          <a:p>
            <a:r>
              <a:rPr lang="en-US" altLang="zh-CN" dirty="0" smtClean="0"/>
              <a:t>4</a:t>
            </a:r>
            <a:r>
              <a:rPr lang="zh-CN" altLang="en-US" dirty="0" smtClean="0"/>
              <a:t>、</a:t>
            </a:r>
            <a:r>
              <a:rPr lang="zh-CN" altLang="zh-CN" dirty="0" smtClean="0"/>
              <a:t>能力</a:t>
            </a:r>
            <a:r>
              <a:rPr lang="zh-CN" altLang="zh-CN" dirty="0"/>
              <a:t>目标： </a:t>
            </a:r>
          </a:p>
          <a:p>
            <a:r>
              <a:rPr lang="en-US" altLang="zh-CN" dirty="0" smtClean="0"/>
              <a:t>1&gt;.</a:t>
            </a:r>
            <a:r>
              <a:rPr lang="zh-CN" altLang="zh-CN" dirty="0"/>
              <a:t>具有根据系统需求</a:t>
            </a:r>
            <a:r>
              <a:rPr lang="zh-CN" altLang="zh-CN" dirty="0" smtClean="0"/>
              <a:t>分析</a:t>
            </a:r>
            <a:r>
              <a:rPr lang="zh-CN" altLang="en-US" dirty="0" smtClean="0"/>
              <a:t>数据模型</a:t>
            </a:r>
            <a:r>
              <a:rPr lang="zh-CN" altLang="zh-CN" dirty="0" smtClean="0"/>
              <a:t>，并</a:t>
            </a:r>
            <a:r>
              <a:rPr lang="zh-CN" altLang="en-US" dirty="0" smtClean="0"/>
              <a:t>选择相对应的数据模型处理工具进行分析的能力</a:t>
            </a:r>
            <a:r>
              <a:rPr lang="zh-CN" altLang="zh-CN" dirty="0" smtClean="0"/>
              <a:t>；</a:t>
            </a:r>
            <a:endParaRPr lang="zh-CN" altLang="zh-CN" dirty="0"/>
          </a:p>
          <a:p>
            <a:r>
              <a:rPr lang="en-US" altLang="zh-CN" dirty="0" smtClean="0"/>
              <a:t>2</a:t>
            </a:r>
            <a:r>
              <a:rPr lang="en-US" altLang="zh-CN" dirty="0"/>
              <a:t>&gt;</a:t>
            </a:r>
            <a:r>
              <a:rPr lang="en-US" altLang="zh-CN" dirty="0" smtClean="0"/>
              <a:t>.</a:t>
            </a:r>
            <a:r>
              <a:rPr lang="zh-CN" altLang="zh-CN" dirty="0" smtClean="0"/>
              <a:t>具有</a:t>
            </a:r>
            <a:r>
              <a:rPr lang="en-US" altLang="zh-CN" dirty="0" smtClean="0"/>
              <a:t>html</a:t>
            </a:r>
            <a:r>
              <a:rPr lang="zh-CN" altLang="en-US" dirty="0" smtClean="0"/>
              <a:t>数据文件、文本数据文件读取、写入、处理的能力</a:t>
            </a:r>
            <a:r>
              <a:rPr lang="zh-CN" altLang="zh-CN" dirty="0" smtClean="0"/>
              <a:t>；</a:t>
            </a:r>
            <a:endParaRPr lang="zh-CN" altLang="zh-CN" dirty="0"/>
          </a:p>
          <a:p>
            <a:r>
              <a:rPr lang="en-US" altLang="zh-CN" dirty="0" smtClean="0"/>
              <a:t>3</a:t>
            </a:r>
            <a:r>
              <a:rPr lang="en-US" altLang="zh-CN" dirty="0"/>
              <a:t>&gt;</a:t>
            </a:r>
            <a:r>
              <a:rPr lang="en-US" altLang="zh-CN" dirty="0" smtClean="0"/>
              <a:t>.</a:t>
            </a:r>
            <a:r>
              <a:rPr lang="zh-CN" altLang="zh-CN" dirty="0" smtClean="0"/>
              <a:t>具有</a:t>
            </a:r>
            <a:r>
              <a:rPr lang="zh-CN" altLang="en-US" dirty="0" smtClean="0"/>
              <a:t>对数据进行预处理及可视化处理</a:t>
            </a:r>
            <a:r>
              <a:rPr lang="zh-CN" altLang="zh-CN" dirty="0" smtClean="0"/>
              <a:t>的</a:t>
            </a:r>
            <a:r>
              <a:rPr lang="zh-CN" altLang="zh-CN" dirty="0"/>
              <a:t>能力；</a:t>
            </a:r>
          </a:p>
          <a:p>
            <a:r>
              <a:rPr lang="en-US" altLang="zh-CN" dirty="0" smtClean="0"/>
              <a:t>5</a:t>
            </a:r>
            <a:r>
              <a:rPr lang="en-US" altLang="zh-CN" dirty="0"/>
              <a:t>&gt;</a:t>
            </a:r>
            <a:r>
              <a:rPr lang="en-US" altLang="zh-CN" dirty="0" smtClean="0"/>
              <a:t>.</a:t>
            </a:r>
            <a:r>
              <a:rPr lang="zh-CN" altLang="zh-CN" dirty="0"/>
              <a:t>具有</a:t>
            </a:r>
            <a:r>
              <a:rPr lang="zh-CN" altLang="zh-CN" smtClean="0"/>
              <a:t>对</a:t>
            </a:r>
            <a:r>
              <a:rPr lang="zh-CN" altLang="en-US" smtClean="0"/>
              <a:t>数据进行分组、聚合</a:t>
            </a:r>
            <a:r>
              <a:rPr lang="zh-CN" altLang="en-US" dirty="0" smtClean="0"/>
              <a:t>等能力</a:t>
            </a:r>
            <a:r>
              <a:rPr lang="zh-CN" altLang="zh-CN" dirty="0" smtClean="0"/>
              <a:t>；</a:t>
            </a:r>
            <a:endParaRPr lang="zh-CN" altLang="zh-CN" dirty="0"/>
          </a:p>
          <a:p>
            <a:endParaRPr lang="zh-CN" altLang="en-US" dirty="0"/>
          </a:p>
        </p:txBody>
      </p:sp>
    </p:spTree>
    <p:extLst>
      <p:ext uri="{BB962C8B-B14F-4D97-AF65-F5344CB8AC3E}">
        <p14:creationId xmlns:p14="http://schemas.microsoft.com/office/powerpoint/2010/main" val="62629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三、单元</a:t>
            </a:r>
            <a:r>
              <a:rPr lang="zh-CN" altLang="en-US" dirty="0"/>
              <a:t>设计</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827652749"/>
              </p:ext>
            </p:extLst>
          </p:nvPr>
        </p:nvGraphicFramePr>
        <p:xfrm>
          <a:off x="179510" y="1628800"/>
          <a:ext cx="8712969" cy="5106639"/>
        </p:xfrm>
        <a:graphic>
          <a:graphicData uri="http://schemas.openxmlformats.org/drawingml/2006/table">
            <a:tbl>
              <a:tblPr>
                <a:tableStyleId>{5C22544A-7EE6-4342-B048-85BDC9FD1C3A}</a:tableStyleId>
              </a:tblPr>
              <a:tblGrid>
                <a:gridCol w="3821113"/>
                <a:gridCol w="1940332"/>
                <a:gridCol w="370657"/>
                <a:gridCol w="370657"/>
                <a:gridCol w="370657"/>
                <a:gridCol w="370657"/>
                <a:gridCol w="1468896"/>
              </a:tblGrid>
              <a:tr h="431564">
                <a:tc>
                  <a:txBody>
                    <a:bodyPr/>
                    <a:lstStyle/>
                    <a:p>
                      <a:pPr algn="ctr">
                        <a:spcAft>
                          <a:spcPts val="0"/>
                        </a:spcAft>
                      </a:pPr>
                      <a:r>
                        <a:rPr lang="zh-CN" sz="1600" kern="100" dirty="0">
                          <a:effectLst/>
                        </a:rPr>
                        <a:t>章名</a:t>
                      </a:r>
                      <a:endParaRPr lang="zh-CN" sz="1400" kern="100" dirty="0">
                        <a:effectLst/>
                        <a:latin typeface="Times New Roman"/>
                        <a:ea typeface="宋体"/>
                        <a:cs typeface="Times New Roman"/>
                      </a:endParaRPr>
                    </a:p>
                  </a:txBody>
                  <a:tcPr marL="68580" marR="68580" marT="0" marB="0"/>
                </a:tc>
                <a:tc gridSpan="2">
                  <a:txBody>
                    <a:bodyPr/>
                    <a:lstStyle/>
                    <a:p>
                      <a:pPr algn="ctr">
                        <a:spcAft>
                          <a:spcPts val="0"/>
                        </a:spcAft>
                      </a:pPr>
                      <a:r>
                        <a:rPr lang="zh-CN" sz="1600" kern="100">
                          <a:effectLst/>
                        </a:rPr>
                        <a:t>数据分析概述</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gridSpan="2">
                  <a:txBody>
                    <a:bodyPr/>
                    <a:lstStyle/>
                    <a:p>
                      <a:pPr algn="ctr">
                        <a:spcAft>
                          <a:spcPts val="0"/>
                        </a:spcAft>
                      </a:pPr>
                      <a:r>
                        <a:rPr lang="zh-CN" sz="1600" kern="100">
                          <a:effectLst/>
                        </a:rPr>
                        <a:t>学时</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gridSpan="2">
                  <a:txBody>
                    <a:bodyPr/>
                    <a:lstStyle/>
                    <a:p>
                      <a:pPr algn="ctr">
                        <a:spcAft>
                          <a:spcPts val="0"/>
                        </a:spcAft>
                      </a:pPr>
                      <a:r>
                        <a:rPr lang="en-US" sz="1600" kern="100">
                          <a:effectLst/>
                        </a:rPr>
                        <a:t>12</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r>
              <a:tr h="1637003">
                <a:tc>
                  <a:txBody>
                    <a:bodyPr/>
                    <a:lstStyle/>
                    <a:p>
                      <a:pPr algn="ctr">
                        <a:spcAft>
                          <a:spcPts val="0"/>
                        </a:spcAft>
                      </a:pPr>
                      <a:r>
                        <a:rPr lang="zh-CN" sz="1600" kern="100" dirty="0">
                          <a:effectLst/>
                        </a:rPr>
                        <a:t>学习目标</a:t>
                      </a:r>
                      <a:endParaRPr lang="zh-CN" sz="1400" kern="100" dirty="0">
                        <a:effectLst/>
                        <a:latin typeface="Times New Roman"/>
                        <a:ea typeface="宋体"/>
                        <a:cs typeface="Times New Roman"/>
                      </a:endParaRPr>
                    </a:p>
                  </a:txBody>
                  <a:tcPr marL="68580" marR="68580" marT="0" marB="0" anchor="ctr"/>
                </a:tc>
                <a:tc gridSpan="6">
                  <a:txBody>
                    <a:bodyPr/>
                    <a:lstStyle/>
                    <a:p>
                      <a:pPr marL="342900" lvl="0" indent="-342900" algn="l">
                        <a:lnSpc>
                          <a:spcPct val="115000"/>
                        </a:lnSpc>
                        <a:spcAft>
                          <a:spcPts val="0"/>
                        </a:spcAft>
                        <a:buFont typeface="+mj-lt"/>
                        <a:buAutoNum type="arabicPeriod"/>
                      </a:pPr>
                      <a:r>
                        <a:rPr lang="zh-CN" sz="1400" kern="0" dirty="0">
                          <a:effectLst/>
                        </a:rPr>
                        <a:t>了解数据分析的背景及应用场景</a:t>
                      </a:r>
                      <a:endParaRPr lang="zh-CN" sz="1400" kern="100" dirty="0">
                        <a:effectLst/>
                      </a:endParaRPr>
                    </a:p>
                    <a:p>
                      <a:pPr marL="342900" lvl="0" indent="-342900" algn="l">
                        <a:lnSpc>
                          <a:spcPct val="115000"/>
                        </a:lnSpc>
                        <a:spcAft>
                          <a:spcPts val="0"/>
                        </a:spcAft>
                        <a:buFont typeface="+mj-lt"/>
                        <a:buAutoNum type="arabicPeriod"/>
                      </a:pPr>
                      <a:r>
                        <a:rPr lang="zh-CN" sz="1400" kern="0" dirty="0">
                          <a:effectLst/>
                        </a:rPr>
                        <a:t>掌握什么是数据分析以及数据分析的流程</a:t>
                      </a:r>
                      <a:endParaRPr lang="zh-CN" sz="1400" kern="100" dirty="0">
                        <a:effectLst/>
                      </a:endParaRPr>
                    </a:p>
                    <a:p>
                      <a:pPr marL="342900" lvl="0" indent="-342900" algn="l">
                        <a:lnSpc>
                          <a:spcPct val="115000"/>
                        </a:lnSpc>
                        <a:spcAft>
                          <a:spcPts val="0"/>
                        </a:spcAft>
                        <a:buFont typeface="+mj-lt"/>
                        <a:buAutoNum type="arabicPeriod"/>
                      </a:pPr>
                      <a:r>
                        <a:rPr lang="zh-CN" sz="1400" kern="0" dirty="0">
                          <a:effectLst/>
                        </a:rPr>
                        <a:t>会创建</a:t>
                      </a:r>
                      <a:r>
                        <a:rPr lang="en-US" sz="1400" kern="0" dirty="0" err="1">
                          <a:effectLst/>
                        </a:rPr>
                        <a:t>Pyhton</a:t>
                      </a:r>
                      <a:r>
                        <a:rPr lang="zh-CN" sz="1400" kern="0" dirty="0">
                          <a:effectLst/>
                        </a:rPr>
                        <a:t>环境，使用</a:t>
                      </a:r>
                      <a:r>
                        <a:rPr lang="en-US" sz="1400" kern="0" dirty="0">
                          <a:effectLst/>
                        </a:rPr>
                        <a:t>Anaconda</a:t>
                      </a:r>
                      <a:r>
                        <a:rPr lang="zh-CN" sz="1400" kern="0" dirty="0">
                          <a:effectLst/>
                        </a:rPr>
                        <a:t>管理</a:t>
                      </a:r>
                      <a:r>
                        <a:rPr lang="en-US" sz="1400" kern="0" dirty="0">
                          <a:effectLst/>
                        </a:rPr>
                        <a:t>Python</a:t>
                      </a:r>
                      <a:r>
                        <a:rPr lang="zh-CN" sz="1400" kern="0" dirty="0">
                          <a:effectLst/>
                        </a:rPr>
                        <a:t>包</a:t>
                      </a:r>
                      <a:endParaRPr lang="zh-CN" sz="1400" kern="100" dirty="0">
                        <a:effectLst/>
                      </a:endParaRPr>
                    </a:p>
                    <a:p>
                      <a:pPr marL="342900" lvl="0" indent="-342900" algn="l">
                        <a:lnSpc>
                          <a:spcPct val="115000"/>
                        </a:lnSpc>
                        <a:spcAft>
                          <a:spcPts val="0"/>
                        </a:spcAft>
                        <a:buFont typeface="+mj-lt"/>
                        <a:buAutoNum type="arabicPeriod"/>
                      </a:pPr>
                      <a:r>
                        <a:rPr lang="zh-CN" sz="1400" kern="0" dirty="0">
                          <a:effectLst/>
                        </a:rPr>
                        <a:t>会简单使用</a:t>
                      </a:r>
                      <a:r>
                        <a:rPr lang="en-US" sz="1400" kern="0" dirty="0" err="1">
                          <a:effectLst/>
                        </a:rPr>
                        <a:t>Jupyter</a:t>
                      </a:r>
                      <a:r>
                        <a:rPr lang="en-US" sz="1400" kern="0" dirty="0">
                          <a:effectLst/>
                        </a:rPr>
                        <a:t> Notebook</a:t>
                      </a:r>
                      <a:endParaRPr lang="zh-CN" sz="1400" kern="100" dirty="0">
                        <a:effectLst/>
                      </a:endParaRPr>
                    </a:p>
                    <a:p>
                      <a:pPr marL="342900" lvl="0" indent="-342900" algn="l">
                        <a:lnSpc>
                          <a:spcPct val="115000"/>
                        </a:lnSpc>
                        <a:spcAft>
                          <a:spcPts val="0"/>
                        </a:spcAft>
                        <a:buFont typeface="+mj-lt"/>
                        <a:buAutoNum type="arabicPeriod"/>
                      </a:pPr>
                      <a:r>
                        <a:rPr lang="zh-CN" sz="1400" kern="0" dirty="0">
                          <a:effectLst/>
                        </a:rPr>
                        <a:t>认识常见的数据分析工具</a:t>
                      </a:r>
                      <a:endParaRPr lang="zh-CN" sz="1400" kern="100" dirty="0">
                        <a:effectLst/>
                        <a:latin typeface="Times New Roman"/>
                        <a:ea typeface="宋体"/>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31564">
                <a:tc>
                  <a:txBody>
                    <a:bodyPr/>
                    <a:lstStyle/>
                    <a:p>
                      <a:pPr algn="ctr">
                        <a:spcAft>
                          <a:spcPts val="0"/>
                        </a:spcAft>
                      </a:pPr>
                      <a:r>
                        <a:rPr lang="zh-CN" sz="1600" kern="100">
                          <a:effectLst/>
                        </a:rPr>
                        <a:t>知识点</a:t>
                      </a:r>
                      <a:endParaRPr lang="zh-CN" sz="1400" kern="100">
                        <a:effectLst/>
                        <a:latin typeface="Times New Roman"/>
                        <a:ea typeface="宋体"/>
                        <a:cs typeface="Times New Roman"/>
                      </a:endParaRPr>
                    </a:p>
                  </a:txBody>
                  <a:tcPr marL="68580" marR="68580" marT="0" marB="0"/>
                </a:tc>
                <a:tc>
                  <a:txBody>
                    <a:bodyPr/>
                    <a:lstStyle/>
                    <a:p>
                      <a:pPr algn="ctr">
                        <a:spcAft>
                          <a:spcPts val="0"/>
                        </a:spcAft>
                      </a:pPr>
                      <a:r>
                        <a:rPr lang="zh-CN" sz="1600" kern="100" dirty="0">
                          <a:effectLst/>
                        </a:rPr>
                        <a:t>了解</a:t>
                      </a:r>
                      <a:endParaRPr lang="zh-CN" sz="1400" kern="100" dirty="0">
                        <a:effectLst/>
                        <a:latin typeface="Times New Roman"/>
                        <a:ea typeface="宋体"/>
                        <a:cs typeface="Times New Roman"/>
                      </a:endParaRPr>
                    </a:p>
                  </a:txBody>
                  <a:tcPr marL="68580" marR="68580" marT="0" marB="0"/>
                </a:tc>
                <a:tc gridSpan="2">
                  <a:txBody>
                    <a:bodyPr/>
                    <a:lstStyle/>
                    <a:p>
                      <a:pPr algn="ctr">
                        <a:spcAft>
                          <a:spcPts val="0"/>
                        </a:spcAft>
                      </a:pPr>
                      <a:r>
                        <a:rPr lang="zh-CN" sz="1600" kern="100">
                          <a:effectLst/>
                        </a:rPr>
                        <a:t>熟悉</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gridSpan="2">
                  <a:txBody>
                    <a:bodyPr/>
                    <a:lstStyle/>
                    <a:p>
                      <a:pPr algn="ctr">
                        <a:spcAft>
                          <a:spcPts val="0"/>
                        </a:spcAft>
                      </a:pPr>
                      <a:r>
                        <a:rPr lang="zh-CN" sz="1600" kern="100">
                          <a:effectLst/>
                        </a:rPr>
                        <a:t>掌握</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a:txBody>
                    <a:bodyPr/>
                    <a:lstStyle/>
                    <a:p>
                      <a:pPr algn="ctr">
                        <a:spcAft>
                          <a:spcPts val="0"/>
                        </a:spcAft>
                      </a:pPr>
                      <a:r>
                        <a:rPr lang="zh-CN" sz="1600" kern="100">
                          <a:effectLst/>
                        </a:rPr>
                        <a:t>重点</a:t>
                      </a:r>
                      <a:endParaRPr lang="zh-CN" sz="1400" kern="100">
                        <a:effectLst/>
                        <a:latin typeface="Times New Roman"/>
                        <a:ea typeface="宋体"/>
                        <a:cs typeface="Times New Roman"/>
                      </a:endParaRPr>
                    </a:p>
                  </a:txBody>
                  <a:tcPr marL="68580" marR="68580" marT="0" marB="0"/>
                </a:tc>
              </a:tr>
              <a:tr h="215783">
                <a:tc>
                  <a:txBody>
                    <a:bodyPr/>
                    <a:lstStyle/>
                    <a:p>
                      <a:pPr algn="l">
                        <a:spcAft>
                          <a:spcPts val="0"/>
                        </a:spcAft>
                      </a:pPr>
                      <a:r>
                        <a:rPr lang="zh-CN" sz="1400" kern="100">
                          <a:effectLst/>
                        </a:rPr>
                        <a:t>数据分析的背景</a:t>
                      </a:r>
                      <a:endParaRPr lang="zh-CN" sz="1400" kern="100">
                        <a:effectLst/>
                        <a:latin typeface="Times New Roman"/>
                        <a:ea typeface="宋体"/>
                        <a:cs typeface="Times New Roman"/>
                      </a:endParaRPr>
                    </a:p>
                  </a:txBody>
                  <a:tcPr marL="68580" marR="68580" marT="0" marB="0" anchor="ctr"/>
                </a:tc>
                <a:tc>
                  <a:txBody>
                    <a:bodyPr/>
                    <a:lstStyle/>
                    <a:p>
                      <a:pPr algn="ctr">
                        <a:spcAft>
                          <a:spcPts val="0"/>
                        </a:spcAft>
                      </a:pPr>
                      <a:r>
                        <a:rPr lang="zh-CN" sz="1600" kern="100" dirty="0">
                          <a:effectLst/>
                        </a:rPr>
                        <a:t>√</a:t>
                      </a:r>
                      <a:endParaRPr lang="zh-CN" sz="1400" kern="100" dirty="0">
                        <a:effectLst/>
                        <a:latin typeface="Times New Roman"/>
                        <a:ea typeface="宋体"/>
                        <a:cs typeface="Times New Roman"/>
                      </a:endParaRPr>
                    </a:p>
                  </a:txBody>
                  <a:tcPr marL="68580" marR="68580" marT="0" marB="0"/>
                </a:tc>
                <a:tc gridSpan="2">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gridSpan="2">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r>
              <a:tr h="215783">
                <a:tc>
                  <a:txBody>
                    <a:bodyPr/>
                    <a:lstStyle/>
                    <a:p>
                      <a:pPr algn="l" fontAlgn="ctr">
                        <a:spcAft>
                          <a:spcPts val="0"/>
                        </a:spcAft>
                      </a:pPr>
                      <a:r>
                        <a:rPr lang="zh-CN" sz="1400" kern="100">
                          <a:effectLst/>
                        </a:rPr>
                        <a:t>什么是数据分析</a:t>
                      </a:r>
                      <a:endParaRPr lang="zh-CN" sz="1400" kern="100">
                        <a:effectLst/>
                        <a:latin typeface="Times New Roman"/>
                        <a:ea typeface="宋体"/>
                        <a:cs typeface="Times New Roman"/>
                      </a:endParaRPr>
                    </a:p>
                  </a:txBody>
                  <a:tcPr marL="68580" marR="68580" marT="0" marB="0" anchor="ctr"/>
                </a:tc>
                <a:tc>
                  <a:txBody>
                    <a:bodyPr/>
                    <a:lstStyle/>
                    <a:p>
                      <a:pPr algn="ctr">
                        <a:spcAft>
                          <a:spcPts val="0"/>
                        </a:spcAft>
                      </a:pPr>
                      <a:r>
                        <a:rPr lang="zh-CN" sz="1600" kern="100" dirty="0">
                          <a:effectLst/>
                        </a:rPr>
                        <a:t>√</a:t>
                      </a:r>
                      <a:endParaRPr lang="zh-CN" sz="1400" kern="100" dirty="0">
                        <a:effectLst/>
                        <a:latin typeface="Times New Roman"/>
                        <a:ea typeface="宋体"/>
                        <a:cs typeface="Times New Roman"/>
                      </a:endParaRPr>
                    </a:p>
                  </a:txBody>
                  <a:tcPr marL="68580" marR="68580" marT="0" marB="0"/>
                </a:tc>
                <a:tc gridSpan="2">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gridSpan="2">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r>
              <a:tr h="215783">
                <a:tc>
                  <a:txBody>
                    <a:bodyPr/>
                    <a:lstStyle/>
                    <a:p>
                      <a:pPr algn="l" fontAlgn="ctr">
                        <a:spcAft>
                          <a:spcPts val="0"/>
                        </a:spcAft>
                      </a:pPr>
                      <a:r>
                        <a:rPr lang="zh-CN" sz="1400" kern="100">
                          <a:effectLst/>
                        </a:rPr>
                        <a:t>数据分析的应用场景</a:t>
                      </a:r>
                      <a:endParaRPr lang="zh-CN" sz="1400" kern="100">
                        <a:effectLst/>
                        <a:latin typeface="Times New Roman"/>
                        <a:ea typeface="宋体"/>
                        <a:cs typeface="Times New Roman"/>
                      </a:endParaRPr>
                    </a:p>
                  </a:txBody>
                  <a:tcPr marL="68580" marR="68580" marT="0" marB="0" anchor="ctr"/>
                </a:tc>
                <a:tc>
                  <a:txBody>
                    <a:bodyPr/>
                    <a:lstStyle/>
                    <a:p>
                      <a:pPr algn="ctr">
                        <a:spcAft>
                          <a:spcPts val="0"/>
                        </a:spcAft>
                      </a:pPr>
                      <a:r>
                        <a:rPr lang="zh-CN" sz="1600" kern="100" dirty="0">
                          <a:effectLst/>
                        </a:rPr>
                        <a:t>√</a:t>
                      </a:r>
                      <a:endParaRPr lang="zh-CN" sz="1400" kern="100" dirty="0">
                        <a:effectLst/>
                        <a:latin typeface="Times New Roman"/>
                        <a:ea typeface="宋体"/>
                        <a:cs typeface="Times New Roman"/>
                      </a:endParaRPr>
                    </a:p>
                  </a:txBody>
                  <a:tcPr marL="68580" marR="68580" marT="0" marB="0"/>
                </a:tc>
                <a:tc gridSpan="2">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gridSpan="2">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r>
              <a:tr h="219869">
                <a:tc>
                  <a:txBody>
                    <a:bodyPr/>
                    <a:lstStyle/>
                    <a:p>
                      <a:pPr algn="l" fontAlgn="ctr">
                        <a:spcAft>
                          <a:spcPts val="0"/>
                        </a:spcAft>
                      </a:pPr>
                      <a:r>
                        <a:rPr lang="zh-CN" sz="1400" kern="100">
                          <a:effectLst/>
                        </a:rPr>
                        <a:t>数据分析的流程</a:t>
                      </a:r>
                      <a:endParaRPr lang="zh-CN" sz="1400" kern="100">
                        <a:effectLst/>
                        <a:latin typeface="Times New Roman"/>
                        <a:ea typeface="宋体"/>
                        <a:cs typeface="Times New Roman"/>
                      </a:endParaRPr>
                    </a:p>
                  </a:txBody>
                  <a:tcPr marL="68580" marR="68580" marT="0" marB="0" anchor="ctr"/>
                </a:tc>
                <a:tc>
                  <a:txBody>
                    <a:bodyPr/>
                    <a:lstStyle/>
                    <a:p>
                      <a:pPr algn="ctr">
                        <a:spcAft>
                          <a:spcPts val="0"/>
                        </a:spcAft>
                      </a:pPr>
                      <a:r>
                        <a:rPr lang="en-US" sz="1600" kern="100" dirty="0">
                          <a:effectLst/>
                        </a:rPr>
                        <a:t> </a:t>
                      </a:r>
                      <a:endParaRPr lang="zh-CN" sz="1400" kern="100" dirty="0">
                        <a:effectLst/>
                        <a:latin typeface="Times New Roman"/>
                        <a:ea typeface="宋体"/>
                        <a:cs typeface="Times New Roman"/>
                      </a:endParaRPr>
                    </a:p>
                  </a:txBody>
                  <a:tcPr marL="68580" marR="68580" marT="0" marB="0"/>
                </a:tc>
                <a:tc gridSpan="2">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gridSpan="2">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a:txBody>
                    <a:bodyPr/>
                    <a:lstStyle/>
                    <a:p>
                      <a:pPr algn="ctr">
                        <a:spcAft>
                          <a:spcPts val="0"/>
                        </a:spcAft>
                      </a:pPr>
                      <a:r>
                        <a:rPr lang="zh-CN" sz="1600" kern="100">
                          <a:effectLst/>
                        </a:rPr>
                        <a:t>√</a:t>
                      </a:r>
                      <a:endParaRPr lang="zh-CN" sz="1400" kern="100">
                        <a:effectLst/>
                        <a:latin typeface="Times New Roman"/>
                        <a:ea typeface="宋体"/>
                        <a:cs typeface="Times New Roman"/>
                      </a:endParaRPr>
                    </a:p>
                  </a:txBody>
                  <a:tcPr marL="68580" marR="68580" marT="0" marB="0"/>
                </a:tc>
              </a:tr>
              <a:tr h="237851">
                <a:tc>
                  <a:txBody>
                    <a:bodyPr/>
                    <a:lstStyle/>
                    <a:p>
                      <a:pPr algn="l" fontAlgn="ctr">
                        <a:spcAft>
                          <a:spcPts val="0"/>
                        </a:spcAft>
                      </a:pPr>
                      <a:r>
                        <a:rPr lang="en-US" sz="1400" kern="100">
                          <a:effectLst/>
                        </a:rPr>
                        <a:t>Python</a:t>
                      </a:r>
                      <a:r>
                        <a:rPr lang="zh-CN" sz="1400" kern="100">
                          <a:effectLst/>
                        </a:rPr>
                        <a:t>做数据分析的优势</a:t>
                      </a:r>
                      <a:endParaRPr lang="zh-CN" sz="1400" kern="100">
                        <a:effectLst/>
                        <a:latin typeface="Times New Roman"/>
                        <a:ea typeface="宋体"/>
                        <a:cs typeface="Times New Roman"/>
                      </a:endParaRPr>
                    </a:p>
                  </a:txBody>
                  <a:tcPr marL="68580" marR="68580" marT="0" marB="0" anchor="ctr"/>
                </a:tc>
                <a:tc>
                  <a:txBody>
                    <a:bodyPr/>
                    <a:lstStyle/>
                    <a:p>
                      <a:pPr algn="ctr">
                        <a:spcAft>
                          <a:spcPts val="0"/>
                        </a:spcAft>
                      </a:pPr>
                      <a:r>
                        <a:rPr lang="zh-CN" sz="1600" kern="100" dirty="0">
                          <a:effectLst/>
                        </a:rPr>
                        <a:t>√</a:t>
                      </a:r>
                      <a:endParaRPr lang="zh-CN" sz="1400" kern="100" dirty="0">
                        <a:effectLst/>
                        <a:latin typeface="Times New Roman"/>
                        <a:ea typeface="宋体"/>
                        <a:cs typeface="Times New Roman"/>
                      </a:endParaRPr>
                    </a:p>
                  </a:txBody>
                  <a:tcPr marL="68580" marR="68580" marT="0" marB="0"/>
                </a:tc>
                <a:tc gridSpan="2">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gridSpan="2">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r>
              <a:tr h="237851">
                <a:tc>
                  <a:txBody>
                    <a:bodyPr/>
                    <a:lstStyle/>
                    <a:p>
                      <a:pPr algn="l" fontAlgn="ctr">
                        <a:spcAft>
                          <a:spcPts val="0"/>
                        </a:spcAft>
                      </a:pPr>
                      <a:r>
                        <a:rPr lang="en-US" sz="1400" kern="100">
                          <a:effectLst/>
                        </a:rPr>
                        <a:t>Anconda</a:t>
                      </a:r>
                      <a:r>
                        <a:rPr lang="zh-CN" sz="1400" kern="100">
                          <a:effectLst/>
                        </a:rPr>
                        <a:t>的介绍</a:t>
                      </a:r>
                      <a:endParaRPr lang="zh-CN" sz="1400" kern="100">
                        <a:effectLst/>
                        <a:latin typeface="Times New Roman"/>
                        <a:ea typeface="宋体"/>
                        <a:cs typeface="Times New Roman"/>
                      </a:endParaRPr>
                    </a:p>
                  </a:txBody>
                  <a:tcPr marL="68580" marR="68580" marT="0" marB="0" anchor="ctr"/>
                </a:tc>
                <a:tc>
                  <a:txBody>
                    <a:bodyPr/>
                    <a:lstStyle/>
                    <a:p>
                      <a:pPr algn="ctr">
                        <a:spcAft>
                          <a:spcPts val="0"/>
                        </a:spcAft>
                      </a:pPr>
                      <a:r>
                        <a:rPr lang="en-US" sz="1600" kern="100" dirty="0">
                          <a:effectLst/>
                        </a:rPr>
                        <a:t> </a:t>
                      </a:r>
                      <a:endParaRPr lang="zh-CN" sz="1400" kern="100" dirty="0">
                        <a:effectLst/>
                        <a:latin typeface="Times New Roman"/>
                        <a:ea typeface="宋体"/>
                        <a:cs typeface="Times New Roman"/>
                      </a:endParaRPr>
                    </a:p>
                  </a:txBody>
                  <a:tcPr marL="68580" marR="68580" marT="0" marB="0"/>
                </a:tc>
                <a:tc gridSpan="2">
                  <a:txBody>
                    <a:bodyPr/>
                    <a:lstStyle/>
                    <a:p>
                      <a:pPr algn="ctr">
                        <a:spcAft>
                          <a:spcPts val="0"/>
                        </a:spcAft>
                      </a:pPr>
                      <a:r>
                        <a:rPr lang="zh-CN" sz="1600" kern="100" dirty="0">
                          <a:effectLst/>
                        </a:rPr>
                        <a:t>√</a:t>
                      </a:r>
                      <a:endParaRPr lang="zh-CN" sz="1400" kern="100" dirty="0">
                        <a:effectLst/>
                        <a:latin typeface="Times New Roman"/>
                        <a:ea typeface="宋体"/>
                        <a:cs typeface="Times New Roman"/>
                      </a:endParaRPr>
                    </a:p>
                  </a:txBody>
                  <a:tcPr marL="68580" marR="68580" marT="0" marB="0"/>
                </a:tc>
                <a:tc hMerge="1">
                  <a:txBody>
                    <a:bodyPr/>
                    <a:lstStyle/>
                    <a:p>
                      <a:endParaRPr lang="zh-CN" altLang="en-US"/>
                    </a:p>
                  </a:txBody>
                  <a:tcPr/>
                </a:tc>
                <a:tc gridSpan="2">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r>
              <a:tr h="237851">
                <a:tc>
                  <a:txBody>
                    <a:bodyPr/>
                    <a:lstStyle/>
                    <a:p>
                      <a:pPr algn="l" fontAlgn="ctr">
                        <a:spcAft>
                          <a:spcPts val="0"/>
                        </a:spcAft>
                      </a:pPr>
                      <a:r>
                        <a:rPr lang="en-US" sz="1400" kern="100">
                          <a:effectLst/>
                        </a:rPr>
                        <a:t>Anconda</a:t>
                      </a:r>
                      <a:r>
                        <a:rPr lang="zh-CN" sz="1400" kern="100">
                          <a:effectLst/>
                        </a:rPr>
                        <a:t>的安装及使用</a:t>
                      </a:r>
                      <a:endParaRPr lang="zh-CN" sz="1400" kern="100">
                        <a:effectLst/>
                        <a:latin typeface="Times New Roman"/>
                        <a:ea typeface="宋体"/>
                        <a:cs typeface="Times New Roman"/>
                      </a:endParaRPr>
                    </a:p>
                  </a:txBody>
                  <a:tcPr marL="68580" marR="68580" marT="0" marB="0" anchor="ctr"/>
                </a:tc>
                <a:tc>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gridSpan="2">
                  <a:txBody>
                    <a:bodyPr/>
                    <a:lstStyle/>
                    <a:p>
                      <a:pPr algn="ctr">
                        <a:spcAft>
                          <a:spcPts val="0"/>
                        </a:spcAft>
                      </a:pPr>
                      <a:r>
                        <a:rPr lang="en-US" sz="1600" kern="100" dirty="0">
                          <a:effectLst/>
                        </a:rPr>
                        <a:t> </a:t>
                      </a:r>
                      <a:endParaRPr lang="zh-CN" sz="1400" kern="100" dirty="0">
                        <a:effectLst/>
                        <a:latin typeface="Times New Roman"/>
                        <a:ea typeface="宋体"/>
                        <a:cs typeface="Times New Roman"/>
                      </a:endParaRPr>
                    </a:p>
                  </a:txBody>
                  <a:tcPr marL="68580" marR="68580" marT="0" marB="0"/>
                </a:tc>
                <a:tc hMerge="1">
                  <a:txBody>
                    <a:bodyPr/>
                    <a:lstStyle/>
                    <a:p>
                      <a:endParaRPr lang="zh-CN" altLang="en-US"/>
                    </a:p>
                  </a:txBody>
                  <a:tcPr/>
                </a:tc>
                <a:tc gridSpan="2">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a:txBody>
                    <a:bodyPr/>
                    <a:lstStyle/>
                    <a:p>
                      <a:pPr algn="ctr">
                        <a:spcAft>
                          <a:spcPts val="0"/>
                        </a:spcAft>
                      </a:pPr>
                      <a:r>
                        <a:rPr lang="zh-CN" sz="1600" kern="100">
                          <a:effectLst/>
                        </a:rPr>
                        <a:t>√</a:t>
                      </a:r>
                      <a:endParaRPr lang="zh-CN" sz="1400" kern="100">
                        <a:effectLst/>
                        <a:latin typeface="Times New Roman"/>
                        <a:ea typeface="宋体"/>
                        <a:cs typeface="Times New Roman"/>
                      </a:endParaRPr>
                    </a:p>
                  </a:txBody>
                  <a:tcPr marL="68580" marR="68580" marT="0" marB="0"/>
                </a:tc>
              </a:tr>
              <a:tr h="237851">
                <a:tc>
                  <a:txBody>
                    <a:bodyPr/>
                    <a:lstStyle/>
                    <a:p>
                      <a:pPr algn="l" fontAlgn="ctr">
                        <a:spcAft>
                          <a:spcPts val="0"/>
                        </a:spcAft>
                      </a:pPr>
                      <a:r>
                        <a:rPr lang="zh-CN" sz="1400" kern="100">
                          <a:effectLst/>
                        </a:rPr>
                        <a:t>启用</a:t>
                      </a:r>
                      <a:r>
                        <a:rPr lang="en-US" sz="1400" kern="100">
                          <a:effectLst/>
                        </a:rPr>
                        <a:t>Jupyter Notebook</a:t>
                      </a:r>
                      <a:endParaRPr lang="zh-CN" sz="1400" kern="100">
                        <a:effectLst/>
                        <a:latin typeface="Times New Roman"/>
                        <a:ea typeface="宋体"/>
                        <a:cs typeface="Times New Roman"/>
                      </a:endParaRPr>
                    </a:p>
                  </a:txBody>
                  <a:tcPr marL="68580" marR="68580" marT="0" marB="0" anchor="ctr"/>
                </a:tc>
                <a:tc>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gridSpan="2">
                  <a:txBody>
                    <a:bodyPr/>
                    <a:lstStyle/>
                    <a:p>
                      <a:pPr algn="ctr">
                        <a:spcAft>
                          <a:spcPts val="0"/>
                        </a:spcAft>
                      </a:pPr>
                      <a:r>
                        <a:rPr lang="en-US" sz="1600" kern="100" dirty="0">
                          <a:effectLst/>
                        </a:rPr>
                        <a:t> </a:t>
                      </a:r>
                      <a:endParaRPr lang="zh-CN" sz="1400" kern="100" dirty="0">
                        <a:effectLst/>
                        <a:latin typeface="Times New Roman"/>
                        <a:ea typeface="宋体"/>
                        <a:cs typeface="Times New Roman"/>
                      </a:endParaRPr>
                    </a:p>
                  </a:txBody>
                  <a:tcPr marL="68580" marR="68580" marT="0" marB="0"/>
                </a:tc>
                <a:tc hMerge="1">
                  <a:txBody>
                    <a:bodyPr/>
                    <a:lstStyle/>
                    <a:p>
                      <a:endParaRPr lang="zh-CN" altLang="en-US"/>
                    </a:p>
                  </a:txBody>
                  <a:tcPr/>
                </a:tc>
                <a:tc gridSpan="2">
                  <a:txBody>
                    <a:bodyPr/>
                    <a:lstStyle/>
                    <a:p>
                      <a:pPr algn="ctr">
                        <a:spcAft>
                          <a:spcPts val="0"/>
                        </a:spcAft>
                      </a:pPr>
                      <a:r>
                        <a:rPr lang="en-US" sz="1600" kern="100" dirty="0">
                          <a:effectLst/>
                        </a:rPr>
                        <a:t> </a:t>
                      </a:r>
                      <a:endParaRPr lang="zh-CN" sz="1400" kern="100" dirty="0">
                        <a:effectLst/>
                        <a:latin typeface="Times New Roman"/>
                        <a:ea typeface="宋体"/>
                        <a:cs typeface="Times New Roman"/>
                      </a:endParaRPr>
                    </a:p>
                  </a:txBody>
                  <a:tcPr marL="68580" marR="68580" marT="0" marB="0"/>
                </a:tc>
                <a:tc hMerge="1">
                  <a:txBody>
                    <a:bodyPr/>
                    <a:lstStyle/>
                    <a:p>
                      <a:endParaRPr lang="zh-CN" altLang="en-US"/>
                    </a:p>
                  </a:txBody>
                  <a:tcPr/>
                </a:tc>
                <a:tc>
                  <a:txBody>
                    <a:bodyPr/>
                    <a:lstStyle/>
                    <a:p>
                      <a:pPr algn="ctr">
                        <a:spcAft>
                          <a:spcPts val="0"/>
                        </a:spcAft>
                      </a:pPr>
                      <a:r>
                        <a:rPr lang="zh-CN" sz="1600" kern="100">
                          <a:effectLst/>
                        </a:rPr>
                        <a:t>√</a:t>
                      </a:r>
                      <a:endParaRPr lang="zh-CN" sz="1400" kern="100">
                        <a:effectLst/>
                        <a:latin typeface="Times New Roman"/>
                        <a:ea typeface="宋体"/>
                        <a:cs typeface="Times New Roman"/>
                      </a:endParaRPr>
                    </a:p>
                  </a:txBody>
                  <a:tcPr marL="68580" marR="68580" marT="0" marB="0"/>
                </a:tc>
              </a:tr>
              <a:tr h="411948">
                <a:tc>
                  <a:txBody>
                    <a:bodyPr/>
                    <a:lstStyle/>
                    <a:p>
                      <a:pPr algn="l" fontAlgn="ctr">
                        <a:spcAft>
                          <a:spcPts val="0"/>
                        </a:spcAft>
                      </a:pPr>
                      <a:r>
                        <a:rPr lang="en-US" sz="1400" kern="100">
                          <a:effectLst/>
                        </a:rPr>
                        <a:t>Jupyter Notebook</a:t>
                      </a:r>
                      <a:r>
                        <a:rPr lang="zh-CN" sz="1400" kern="100">
                          <a:effectLst/>
                        </a:rPr>
                        <a:t>界面介绍及使用</a:t>
                      </a:r>
                      <a:endParaRPr lang="zh-CN" sz="1400" kern="100">
                        <a:effectLst/>
                        <a:latin typeface="Times New Roman"/>
                        <a:ea typeface="宋体"/>
                        <a:cs typeface="Times New Roman"/>
                      </a:endParaRPr>
                    </a:p>
                  </a:txBody>
                  <a:tcPr marL="68580" marR="68580" marT="0" marB="0" anchor="ctr"/>
                </a:tc>
                <a:tc>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gridSpan="2">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gridSpan="2">
                  <a:txBody>
                    <a:bodyPr/>
                    <a:lstStyle/>
                    <a:p>
                      <a:pPr algn="ctr">
                        <a:spcAft>
                          <a:spcPts val="0"/>
                        </a:spcAft>
                      </a:pPr>
                      <a:r>
                        <a:rPr lang="en-US" sz="1600" kern="100" dirty="0">
                          <a:effectLst/>
                        </a:rPr>
                        <a:t> </a:t>
                      </a:r>
                      <a:endParaRPr lang="zh-CN" sz="1400" kern="100" dirty="0">
                        <a:effectLst/>
                        <a:latin typeface="Times New Roman"/>
                        <a:ea typeface="宋体"/>
                        <a:cs typeface="Times New Roman"/>
                      </a:endParaRPr>
                    </a:p>
                  </a:txBody>
                  <a:tcPr marL="68580" marR="68580" marT="0" marB="0"/>
                </a:tc>
                <a:tc hMerge="1">
                  <a:txBody>
                    <a:bodyPr/>
                    <a:lstStyle/>
                    <a:p>
                      <a:endParaRPr lang="zh-CN" altLang="en-US"/>
                    </a:p>
                  </a:txBody>
                  <a:tcPr/>
                </a:tc>
                <a:tc>
                  <a:txBody>
                    <a:bodyPr/>
                    <a:lstStyle/>
                    <a:p>
                      <a:pPr algn="ctr">
                        <a:spcAft>
                          <a:spcPts val="0"/>
                        </a:spcAft>
                      </a:pPr>
                      <a:r>
                        <a:rPr lang="zh-CN" sz="1600" kern="100" dirty="0">
                          <a:effectLst/>
                        </a:rPr>
                        <a:t>√</a:t>
                      </a:r>
                      <a:endParaRPr lang="zh-CN" sz="1400" kern="100" dirty="0">
                        <a:effectLst/>
                        <a:latin typeface="Times New Roman"/>
                        <a:ea typeface="宋体"/>
                        <a:cs typeface="Times New Roman"/>
                      </a:endParaRPr>
                    </a:p>
                  </a:txBody>
                  <a:tcPr marL="68580" marR="68580" marT="0" marB="0"/>
                </a:tc>
              </a:tr>
              <a:tr h="237851">
                <a:tc>
                  <a:txBody>
                    <a:bodyPr/>
                    <a:lstStyle/>
                    <a:p>
                      <a:pPr algn="l" fontAlgn="ctr">
                        <a:spcAft>
                          <a:spcPts val="0"/>
                        </a:spcAft>
                      </a:pPr>
                      <a:r>
                        <a:rPr lang="zh-CN" sz="1400" kern="100">
                          <a:effectLst/>
                        </a:rPr>
                        <a:t>常见的数据分析工具</a:t>
                      </a:r>
                      <a:endParaRPr lang="zh-CN" sz="1400" kern="100">
                        <a:effectLst/>
                        <a:latin typeface="Times New Roman"/>
                        <a:ea typeface="宋体"/>
                        <a:cs typeface="Times New Roman"/>
                      </a:endParaRPr>
                    </a:p>
                  </a:txBody>
                  <a:tcPr marL="68580" marR="68580" marT="0" marB="0" anchor="ctr"/>
                </a:tc>
                <a:tc>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gridSpan="2">
                  <a:txBody>
                    <a:bodyPr/>
                    <a:lstStyle/>
                    <a:p>
                      <a:pPr algn="ctr">
                        <a:spcAft>
                          <a:spcPts val="0"/>
                        </a:spcAft>
                      </a:pPr>
                      <a:r>
                        <a:rPr lang="zh-CN" sz="1600" kern="100">
                          <a:effectLst/>
                        </a:rPr>
                        <a:t>√</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gridSpan="2">
                  <a:txBody>
                    <a:bodyPr/>
                    <a:lstStyle/>
                    <a:p>
                      <a:pPr algn="ctr">
                        <a:spcAft>
                          <a:spcPts val="0"/>
                        </a:spcAft>
                      </a:pPr>
                      <a:r>
                        <a:rPr lang="en-US" sz="1600" kern="100">
                          <a:effectLst/>
                        </a:rPr>
                        <a:t> </a:t>
                      </a:r>
                      <a:endParaRPr lang="zh-CN" sz="1400" kern="100">
                        <a:effectLst/>
                        <a:latin typeface="Times New Roman"/>
                        <a:ea typeface="宋体"/>
                        <a:cs typeface="Times New Roman"/>
                      </a:endParaRPr>
                    </a:p>
                  </a:txBody>
                  <a:tcPr marL="68580" marR="68580" marT="0" marB="0"/>
                </a:tc>
                <a:tc hMerge="1">
                  <a:txBody>
                    <a:bodyPr/>
                    <a:lstStyle/>
                    <a:p>
                      <a:endParaRPr lang="zh-CN" altLang="en-US"/>
                    </a:p>
                  </a:txBody>
                  <a:tcPr/>
                </a:tc>
                <a:tc>
                  <a:txBody>
                    <a:bodyPr/>
                    <a:lstStyle/>
                    <a:p>
                      <a:pPr algn="ctr">
                        <a:spcAft>
                          <a:spcPts val="0"/>
                        </a:spcAft>
                      </a:pPr>
                      <a:r>
                        <a:rPr lang="en-US" sz="1600" kern="100" dirty="0">
                          <a:effectLst/>
                        </a:rPr>
                        <a:t> </a:t>
                      </a:r>
                      <a:endParaRPr lang="zh-CN" sz="1400" kern="100" dirty="0">
                        <a:effectLst/>
                        <a:latin typeface="Times New Roman"/>
                        <a:ea typeface="宋体"/>
                        <a:cs typeface="Times New Roman"/>
                      </a:endParaRPr>
                    </a:p>
                  </a:txBody>
                  <a:tcPr marL="68580" marR="68580" marT="0" marB="0"/>
                </a:tc>
              </a:tr>
            </a:tbl>
          </a:graphicData>
        </a:graphic>
      </p:graphicFrame>
      <p:sp>
        <p:nvSpPr>
          <p:cNvPr id="5" name="Rectangle 1"/>
          <p:cNvSpPr>
            <a:spLocks noChangeArrowheads="1"/>
          </p:cNvSpPr>
          <p:nvPr/>
        </p:nvSpPr>
        <p:spPr bwMode="auto">
          <a:xfrm>
            <a:off x="323528" y="1056021"/>
            <a:ext cx="287771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第</a:t>
            </a: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章 数据分析概述</a:t>
            </a:r>
            <a:endParaRPr kumimoji="0" lang="zh-CN" altLang="en-US" sz="1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181782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三、单元设计</a:t>
            </a:r>
            <a:endParaRPr lang="zh-CN" altLang="en-US" dirty="0"/>
          </a:p>
        </p:txBody>
      </p:sp>
      <p:sp>
        <p:nvSpPr>
          <p:cNvPr id="3" name="内容占位符 2"/>
          <p:cNvSpPr>
            <a:spLocks noGrp="1"/>
          </p:cNvSpPr>
          <p:nvPr>
            <p:ph idx="1"/>
          </p:nvPr>
        </p:nvSpPr>
        <p:spPr/>
        <p:txBody>
          <a:bodyPr>
            <a:normAutofit fontScale="55000" lnSpcReduction="20000"/>
          </a:bodyPr>
          <a:lstStyle/>
          <a:p>
            <a:r>
              <a:rPr lang="zh-CN" altLang="en-US" dirty="0" smtClean="0"/>
              <a:t>实施过程：</a:t>
            </a:r>
            <a:endParaRPr lang="en-US" altLang="zh-CN" dirty="0" smtClean="0"/>
          </a:p>
          <a:p>
            <a:endParaRPr lang="en-US" altLang="zh-CN" dirty="0" smtClean="0"/>
          </a:p>
          <a:p>
            <a:r>
              <a:rPr lang="zh-CN" altLang="zh-CN" b="1" dirty="0"/>
              <a:t>（了解数据分析的背景及应用场景、掌握什么是数据分析以及数据分析的流程，会创建</a:t>
            </a:r>
            <a:r>
              <a:rPr lang="en-US" altLang="zh-CN" b="1" dirty="0"/>
              <a:t>Python</a:t>
            </a:r>
            <a:r>
              <a:rPr lang="zh-CN" altLang="zh-CN" b="1" dirty="0"/>
              <a:t>环境、使用</a:t>
            </a:r>
            <a:r>
              <a:rPr lang="en-US" altLang="zh-CN" b="1" dirty="0" err="1"/>
              <a:t>Anconda</a:t>
            </a:r>
            <a:r>
              <a:rPr lang="zh-CN" altLang="zh-CN" b="1" dirty="0"/>
              <a:t>管理</a:t>
            </a:r>
            <a:r>
              <a:rPr lang="en-US" altLang="zh-CN" b="1" dirty="0"/>
              <a:t>Python</a:t>
            </a:r>
            <a:r>
              <a:rPr lang="zh-CN" altLang="zh-CN" b="1" dirty="0"/>
              <a:t>包）</a:t>
            </a:r>
            <a:endParaRPr lang="zh-CN" altLang="zh-CN" dirty="0"/>
          </a:p>
          <a:p>
            <a:r>
              <a:rPr lang="zh-CN" altLang="zh-CN" b="1" dirty="0"/>
              <a:t>一、创设情境，导入数据分析应用场景</a:t>
            </a:r>
            <a:endParaRPr lang="zh-CN" altLang="zh-CN" dirty="0"/>
          </a:p>
          <a:p>
            <a:pPr lvl="0"/>
            <a:r>
              <a:rPr lang="en-US" altLang="zh-CN" dirty="0" smtClean="0">
                <a:solidFill>
                  <a:srgbClr val="FF0000"/>
                </a:solidFill>
              </a:rPr>
              <a:t>1》</a:t>
            </a:r>
            <a:r>
              <a:rPr lang="zh-CN" altLang="zh-CN" dirty="0" smtClean="0">
                <a:solidFill>
                  <a:srgbClr val="FF0000"/>
                </a:solidFill>
              </a:rPr>
              <a:t>通过</a:t>
            </a:r>
            <a:r>
              <a:rPr lang="zh-CN" altLang="zh-CN" dirty="0">
                <a:solidFill>
                  <a:srgbClr val="FF0000"/>
                </a:solidFill>
              </a:rPr>
              <a:t>提问学生问题，引出数据分析应用场景。</a:t>
            </a:r>
          </a:p>
          <a:p>
            <a:r>
              <a:rPr lang="zh-CN" altLang="zh-CN" dirty="0" smtClean="0"/>
              <a:t>提问问题：</a:t>
            </a:r>
            <a:r>
              <a:rPr lang="zh-CN" altLang="zh-CN" dirty="0"/>
              <a:t>大家知道哪些场合用到了数据分析？它们对数据进行怎样的分析？教师进行总结：在营销、医疗、零售等方面都会经常使用数据分析，通过对大量的数据进行分析得出数据的具体特征。</a:t>
            </a:r>
          </a:p>
          <a:p>
            <a:pPr lvl="0"/>
            <a:r>
              <a:rPr lang="en-US" altLang="zh-CN" dirty="0" smtClean="0">
                <a:solidFill>
                  <a:srgbClr val="FF0000"/>
                </a:solidFill>
              </a:rPr>
              <a:t>2》</a:t>
            </a:r>
            <a:r>
              <a:rPr lang="zh-CN" altLang="zh-CN" dirty="0" smtClean="0">
                <a:solidFill>
                  <a:srgbClr val="FF0000"/>
                </a:solidFill>
              </a:rPr>
              <a:t>什么</a:t>
            </a:r>
            <a:r>
              <a:rPr lang="zh-CN" altLang="zh-CN" dirty="0">
                <a:solidFill>
                  <a:srgbClr val="FF0000"/>
                </a:solidFill>
              </a:rPr>
              <a:t>是数据分析？</a:t>
            </a:r>
          </a:p>
          <a:p>
            <a:r>
              <a:rPr lang="zh-CN" altLang="zh-CN" dirty="0"/>
              <a:t>数据分析是指从大量看似杂乱无章的数据中提炼出有用的数据，以找出研究对象的内在规律。</a:t>
            </a:r>
          </a:p>
          <a:p>
            <a:pPr lvl="0"/>
            <a:r>
              <a:rPr lang="en-US" altLang="zh-CN" dirty="0" smtClean="0">
                <a:solidFill>
                  <a:srgbClr val="FF0000"/>
                </a:solidFill>
              </a:rPr>
              <a:t>3》</a:t>
            </a:r>
            <a:r>
              <a:rPr lang="zh-CN" altLang="zh-CN" dirty="0" smtClean="0">
                <a:solidFill>
                  <a:srgbClr val="FF0000"/>
                </a:solidFill>
              </a:rPr>
              <a:t>明确</a:t>
            </a:r>
            <a:r>
              <a:rPr lang="zh-CN" altLang="zh-CN" dirty="0">
                <a:solidFill>
                  <a:srgbClr val="FF0000"/>
                </a:solidFill>
              </a:rPr>
              <a:t>本节课的学习目标，让学生带着目标去听课。</a:t>
            </a:r>
          </a:p>
          <a:p>
            <a:pPr lvl="0"/>
            <a:r>
              <a:rPr lang="zh-CN" altLang="zh-CN" dirty="0"/>
              <a:t>要求学生了解数据分析的背景和应用场景</a:t>
            </a:r>
          </a:p>
          <a:p>
            <a:pPr lvl="0"/>
            <a:r>
              <a:rPr lang="zh-CN" altLang="zh-CN" dirty="0"/>
              <a:t>要求学生熟悉数据分析的基本流程</a:t>
            </a:r>
          </a:p>
          <a:p>
            <a:pPr lvl="0"/>
            <a:r>
              <a:rPr lang="zh-CN" altLang="zh-CN" dirty="0"/>
              <a:t>要求学生熟悉</a:t>
            </a:r>
            <a:r>
              <a:rPr lang="en-US" altLang="zh-CN" dirty="0" err="1"/>
              <a:t>Anconda</a:t>
            </a:r>
            <a:r>
              <a:rPr lang="zh-CN" altLang="zh-CN" dirty="0"/>
              <a:t>的安装和管理</a:t>
            </a:r>
            <a:r>
              <a:rPr lang="en-US" altLang="zh-CN" dirty="0"/>
              <a:t>Python</a:t>
            </a:r>
            <a:r>
              <a:rPr lang="zh-CN" altLang="zh-CN" dirty="0"/>
              <a:t>包</a:t>
            </a:r>
          </a:p>
          <a:p>
            <a:endParaRPr lang="zh-CN" altLang="en-US" dirty="0"/>
          </a:p>
        </p:txBody>
      </p:sp>
    </p:spTree>
    <p:extLst>
      <p:ext uri="{BB962C8B-B14F-4D97-AF65-F5344CB8AC3E}">
        <p14:creationId xmlns:p14="http://schemas.microsoft.com/office/powerpoint/2010/main" val="2491976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三、单元设计</a:t>
            </a:r>
            <a:endParaRPr lang="zh-CN" altLang="en-US" dirty="0"/>
          </a:p>
        </p:txBody>
      </p:sp>
      <p:sp>
        <p:nvSpPr>
          <p:cNvPr id="3" name="内容占位符 2"/>
          <p:cNvSpPr>
            <a:spLocks noGrp="1"/>
          </p:cNvSpPr>
          <p:nvPr>
            <p:ph idx="1"/>
          </p:nvPr>
        </p:nvSpPr>
        <p:spPr/>
        <p:txBody>
          <a:bodyPr>
            <a:normAutofit fontScale="70000" lnSpcReduction="20000"/>
          </a:bodyPr>
          <a:lstStyle/>
          <a:p>
            <a:r>
              <a:rPr lang="zh-CN" altLang="zh-CN" b="1" dirty="0"/>
              <a:t>二、进行重点知识的讲解</a:t>
            </a:r>
            <a:endParaRPr lang="zh-CN" altLang="zh-CN" dirty="0"/>
          </a:p>
          <a:p>
            <a:pPr lvl="0"/>
            <a:r>
              <a:rPr lang="en-US" altLang="zh-CN" dirty="0" smtClean="0">
                <a:solidFill>
                  <a:srgbClr val="FF0000"/>
                </a:solidFill>
              </a:rPr>
              <a:t>1》</a:t>
            </a:r>
            <a:r>
              <a:rPr lang="zh-CN" altLang="zh-CN" dirty="0" smtClean="0">
                <a:solidFill>
                  <a:srgbClr val="FF0000"/>
                </a:solidFill>
              </a:rPr>
              <a:t>根据</a:t>
            </a:r>
            <a:r>
              <a:rPr lang="zh-CN" altLang="zh-CN" dirty="0">
                <a:solidFill>
                  <a:srgbClr val="FF0000"/>
                </a:solidFill>
              </a:rPr>
              <a:t>课件，讲述数据分析的背景和应用场景。</a:t>
            </a:r>
          </a:p>
          <a:p>
            <a:r>
              <a:rPr lang="zh-CN" altLang="zh-CN" dirty="0"/>
              <a:t>当产生海量的数据后，使用数据分析可以从中获取潜藏的有价值信息，在营销、医疗、零售等方面经常使用数据分析对数据进行潜在价值的挖掘。</a:t>
            </a:r>
          </a:p>
          <a:p>
            <a:pPr lvl="0"/>
            <a:r>
              <a:rPr lang="en-US" altLang="zh-CN" dirty="0" smtClean="0">
                <a:solidFill>
                  <a:srgbClr val="FF0000"/>
                </a:solidFill>
              </a:rPr>
              <a:t>2》</a:t>
            </a:r>
            <a:r>
              <a:rPr lang="zh-CN" altLang="zh-CN" dirty="0" smtClean="0">
                <a:solidFill>
                  <a:srgbClr val="FF0000"/>
                </a:solidFill>
              </a:rPr>
              <a:t>根据</a:t>
            </a:r>
            <a:r>
              <a:rPr lang="zh-CN" altLang="zh-CN" dirty="0">
                <a:solidFill>
                  <a:srgbClr val="FF0000"/>
                </a:solidFill>
              </a:rPr>
              <a:t>课件，讲述数据分析的流程。</a:t>
            </a:r>
          </a:p>
          <a:p>
            <a:r>
              <a:rPr lang="zh-CN" altLang="zh-CN" dirty="0"/>
              <a:t>数据分析是基于商业目的，有目的地进行收集、整理、加工和分析数据，提炼出有价值的信息，整个过程大致可以分为：</a:t>
            </a:r>
            <a:r>
              <a:rPr lang="en-US" altLang="zh-CN" dirty="0"/>
              <a:t>1.</a:t>
            </a:r>
            <a:r>
              <a:rPr lang="zh-CN" altLang="zh-CN" dirty="0"/>
              <a:t>明确目的和思路、</a:t>
            </a:r>
            <a:r>
              <a:rPr lang="en-US" altLang="zh-CN" dirty="0"/>
              <a:t>2.</a:t>
            </a:r>
            <a:r>
              <a:rPr lang="zh-CN" altLang="zh-CN" dirty="0"/>
              <a:t>收据收集、</a:t>
            </a:r>
            <a:r>
              <a:rPr lang="en-US" altLang="zh-CN" dirty="0"/>
              <a:t>3.</a:t>
            </a:r>
            <a:r>
              <a:rPr lang="zh-CN" altLang="zh-CN" dirty="0"/>
              <a:t>数据处理、</a:t>
            </a:r>
            <a:r>
              <a:rPr lang="en-US" altLang="zh-CN" dirty="0"/>
              <a:t>4.</a:t>
            </a:r>
            <a:r>
              <a:rPr lang="zh-CN" altLang="zh-CN" dirty="0"/>
              <a:t>数据分析、</a:t>
            </a:r>
            <a:r>
              <a:rPr lang="en-US" altLang="zh-CN" dirty="0"/>
              <a:t>5.</a:t>
            </a:r>
            <a:r>
              <a:rPr lang="zh-CN" altLang="zh-CN" dirty="0"/>
              <a:t>数据展现。</a:t>
            </a:r>
          </a:p>
          <a:p>
            <a:pPr lvl="0"/>
            <a:r>
              <a:rPr lang="en-US" altLang="zh-CN" dirty="0" smtClean="0">
                <a:solidFill>
                  <a:srgbClr val="FF0000"/>
                </a:solidFill>
              </a:rPr>
              <a:t>3》</a:t>
            </a:r>
            <a:r>
              <a:rPr lang="zh-CN" altLang="zh-CN" dirty="0" smtClean="0">
                <a:solidFill>
                  <a:srgbClr val="FF0000"/>
                </a:solidFill>
              </a:rPr>
              <a:t>根据</a:t>
            </a:r>
            <a:r>
              <a:rPr lang="zh-CN" altLang="zh-CN" dirty="0">
                <a:solidFill>
                  <a:srgbClr val="FF0000"/>
                </a:solidFill>
              </a:rPr>
              <a:t>课件，介绍</a:t>
            </a:r>
            <a:r>
              <a:rPr lang="en-US" altLang="zh-CN" dirty="0" err="1">
                <a:solidFill>
                  <a:srgbClr val="FF0000"/>
                </a:solidFill>
              </a:rPr>
              <a:t>Anconda</a:t>
            </a:r>
            <a:r>
              <a:rPr lang="zh-CN" altLang="zh-CN" dirty="0">
                <a:solidFill>
                  <a:srgbClr val="FF0000"/>
                </a:solidFill>
              </a:rPr>
              <a:t>的安装及使用。</a:t>
            </a:r>
          </a:p>
          <a:p>
            <a:r>
              <a:rPr lang="en-US" altLang="zh-CN" dirty="0" err="1"/>
              <a:t>Anconda</a:t>
            </a:r>
            <a:r>
              <a:rPr lang="zh-CN" altLang="zh-CN" dirty="0"/>
              <a:t>是一个可以便捷获取和管理包，同时对环境可以统一管理的发行版本，它包含了</a:t>
            </a:r>
            <a:r>
              <a:rPr lang="en-US" altLang="zh-CN" dirty="0" err="1"/>
              <a:t>conda</a:t>
            </a:r>
            <a:r>
              <a:rPr lang="zh-CN" altLang="zh-CN" dirty="0"/>
              <a:t>、</a:t>
            </a:r>
            <a:r>
              <a:rPr lang="en-US" altLang="zh-CN" dirty="0"/>
              <a:t>Python</a:t>
            </a:r>
            <a:r>
              <a:rPr lang="zh-CN" altLang="zh-CN" dirty="0"/>
              <a:t>在内的超过</a:t>
            </a:r>
            <a:r>
              <a:rPr lang="en-US" altLang="zh-CN" dirty="0"/>
              <a:t>180</a:t>
            </a:r>
            <a:r>
              <a:rPr lang="zh-CN" altLang="zh-CN" dirty="0"/>
              <a:t>个科学包及其依赖项。</a:t>
            </a:r>
          </a:p>
          <a:p>
            <a:endParaRPr lang="zh-CN" altLang="en-US" dirty="0"/>
          </a:p>
        </p:txBody>
      </p:sp>
    </p:spTree>
    <p:extLst>
      <p:ext uri="{BB962C8B-B14F-4D97-AF65-F5344CB8AC3E}">
        <p14:creationId xmlns:p14="http://schemas.microsoft.com/office/powerpoint/2010/main" val="35480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三、单元设计</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zh-CN" b="1" dirty="0"/>
              <a:t>三、归纳总结，布置作业</a:t>
            </a:r>
            <a:r>
              <a:rPr lang="en-US" altLang="zh-CN" b="1" dirty="0"/>
              <a:t>/</a:t>
            </a:r>
            <a:r>
              <a:rPr lang="zh-CN" altLang="zh-CN" b="1" dirty="0"/>
              <a:t>随堂练习</a:t>
            </a:r>
            <a:endParaRPr lang="zh-CN" altLang="zh-CN" dirty="0"/>
          </a:p>
          <a:p>
            <a:r>
              <a:rPr lang="zh-CN" altLang="zh-CN" dirty="0"/>
              <a:t>（</a:t>
            </a:r>
            <a:r>
              <a:rPr lang="en-US" altLang="zh-CN" dirty="0"/>
              <a:t>1</a:t>
            </a:r>
            <a:r>
              <a:rPr lang="zh-CN" altLang="zh-CN" dirty="0"/>
              <a:t>）回顾上课前的学习目标，并对本节课的重要知识点进行总结。</a:t>
            </a:r>
          </a:p>
          <a:p>
            <a:r>
              <a:rPr lang="zh-CN" altLang="zh-CN" dirty="0"/>
              <a:t>带领学生总结本课内容：了解数据分析的背景及应用场景、掌握什么是数据分析以及数据分析的流程、会安装使用</a:t>
            </a:r>
            <a:r>
              <a:rPr lang="en-US" altLang="zh-CN" dirty="0" err="1"/>
              <a:t>Anconda</a:t>
            </a:r>
            <a:r>
              <a:rPr lang="zh-CN" altLang="zh-CN" dirty="0"/>
              <a:t>。</a:t>
            </a:r>
          </a:p>
          <a:p>
            <a:pPr lvl="0"/>
            <a:r>
              <a:rPr lang="zh-CN" altLang="zh-CN" dirty="0" smtClean="0"/>
              <a:t>（</a:t>
            </a:r>
            <a:r>
              <a:rPr lang="en-US" altLang="zh-CN" dirty="0" smtClean="0"/>
              <a:t>2</a:t>
            </a:r>
            <a:r>
              <a:rPr lang="zh-CN" altLang="zh-CN" dirty="0" smtClean="0"/>
              <a:t>）安排</a:t>
            </a:r>
            <a:r>
              <a:rPr lang="zh-CN" altLang="zh-CN" dirty="0"/>
              <a:t>学生课上完成章节课后习题，并针对一些难以理解的题目进行讲解。</a:t>
            </a:r>
          </a:p>
          <a:p>
            <a:r>
              <a:rPr lang="zh-CN" altLang="zh-CN" dirty="0"/>
              <a:t>（</a:t>
            </a:r>
            <a:r>
              <a:rPr lang="en-US" altLang="zh-CN" dirty="0"/>
              <a:t>3</a:t>
            </a:r>
            <a:r>
              <a:rPr lang="zh-CN" altLang="zh-CN" dirty="0"/>
              <a:t>）使用日照职业技术学院在线教学平台下发课后作业。</a:t>
            </a:r>
          </a:p>
          <a:p>
            <a:endParaRPr lang="zh-CN" altLang="en-US" dirty="0"/>
          </a:p>
        </p:txBody>
      </p:sp>
    </p:spTree>
    <p:extLst>
      <p:ext uri="{BB962C8B-B14F-4D97-AF65-F5344CB8AC3E}">
        <p14:creationId xmlns:p14="http://schemas.microsoft.com/office/powerpoint/2010/main" val="374622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四、教材及课程资源</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、教材</a:t>
            </a:r>
            <a:endParaRPr lang="en-US" altLang="zh-CN" dirty="0" smtClean="0"/>
          </a:p>
          <a:p>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85065"/>
            <a:ext cx="3891338" cy="541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2564904"/>
            <a:ext cx="3384376" cy="1384995"/>
          </a:xfrm>
          <a:prstGeom prst="rect">
            <a:avLst/>
          </a:prstGeom>
          <a:noFill/>
        </p:spPr>
        <p:txBody>
          <a:bodyPr wrap="square" rtlCol="0">
            <a:spAutoFit/>
          </a:bodyPr>
          <a:lstStyle/>
          <a:p>
            <a:r>
              <a:rPr lang="en-US" altLang="zh-CN" sz="2800" dirty="0" smtClean="0">
                <a:solidFill>
                  <a:srgbClr val="FF0000"/>
                </a:solidFill>
              </a:rPr>
              <a:t>《Python </a:t>
            </a:r>
            <a:r>
              <a:rPr lang="zh-CN" altLang="en-US" sz="2800" dirty="0" smtClean="0">
                <a:solidFill>
                  <a:srgbClr val="FF0000"/>
                </a:solidFill>
              </a:rPr>
              <a:t>数据分析与应用：从数据获取到可视化</a:t>
            </a:r>
            <a:r>
              <a:rPr lang="en-US" altLang="zh-CN" sz="2800" dirty="0" smtClean="0">
                <a:solidFill>
                  <a:srgbClr val="FF0000"/>
                </a:solidFill>
              </a:rPr>
              <a:t>》</a:t>
            </a:r>
            <a:endParaRPr lang="zh-CN" altLang="en-US" sz="2800" dirty="0">
              <a:solidFill>
                <a:srgbClr val="FF0000"/>
              </a:solidFill>
            </a:endParaRPr>
          </a:p>
        </p:txBody>
      </p:sp>
      <p:sp>
        <p:nvSpPr>
          <p:cNvPr id="5" name="TextBox 4"/>
          <p:cNvSpPr txBox="1"/>
          <p:nvPr/>
        </p:nvSpPr>
        <p:spPr>
          <a:xfrm>
            <a:off x="611560" y="4372623"/>
            <a:ext cx="3384376" cy="923330"/>
          </a:xfrm>
          <a:prstGeom prst="rect">
            <a:avLst/>
          </a:prstGeom>
          <a:noFill/>
        </p:spPr>
        <p:txBody>
          <a:bodyPr wrap="square" rtlCol="0">
            <a:spAutoFit/>
          </a:bodyPr>
          <a:lstStyle/>
          <a:p>
            <a:r>
              <a:rPr lang="zh-CN" altLang="en-US" dirty="0"/>
              <a:t>作者</a:t>
            </a:r>
            <a:r>
              <a:rPr lang="en-US" altLang="zh-CN" dirty="0"/>
              <a:t>:[</a:t>
            </a:r>
            <a:r>
              <a:rPr lang="zh-CN" altLang="en-US" dirty="0"/>
              <a:t>中国</a:t>
            </a:r>
            <a:r>
              <a:rPr lang="en-US" altLang="zh-CN" dirty="0"/>
              <a:t>]</a:t>
            </a:r>
            <a:r>
              <a:rPr lang="zh-CN" altLang="en-US" dirty="0">
                <a:hlinkClick r:id="rId3"/>
              </a:rPr>
              <a:t>黑马</a:t>
            </a:r>
            <a:r>
              <a:rPr lang="zh-CN" altLang="en-US" dirty="0" smtClean="0">
                <a:hlinkClick r:id="rId3"/>
              </a:rPr>
              <a:t>程序员</a:t>
            </a:r>
            <a:endParaRPr lang="en-US" altLang="zh-CN" dirty="0" smtClean="0"/>
          </a:p>
          <a:p>
            <a:r>
              <a:rPr lang="zh-CN" altLang="en-US" dirty="0" smtClean="0"/>
              <a:t>出版社</a:t>
            </a:r>
            <a:r>
              <a:rPr lang="en-US" altLang="zh-CN" dirty="0"/>
              <a:t>:</a:t>
            </a:r>
            <a:r>
              <a:rPr lang="zh-CN" altLang="en-US" dirty="0">
                <a:hlinkClick r:id="rId4"/>
              </a:rPr>
              <a:t>中国铁道</a:t>
            </a:r>
            <a:r>
              <a:rPr lang="zh-CN" altLang="en-US" dirty="0" smtClean="0">
                <a:hlinkClick r:id="rId4"/>
              </a:rPr>
              <a:t>出版社</a:t>
            </a:r>
            <a:endParaRPr lang="en-US" altLang="zh-CN" dirty="0" smtClean="0"/>
          </a:p>
          <a:p>
            <a:r>
              <a:rPr lang="zh-CN" altLang="en-US" dirty="0" smtClean="0"/>
              <a:t>出版</a:t>
            </a:r>
            <a:r>
              <a:rPr lang="zh-CN" altLang="en-US" dirty="0"/>
              <a:t>时间</a:t>
            </a:r>
            <a:r>
              <a:rPr lang="en-US" altLang="zh-CN" dirty="0"/>
              <a:t>:2019</a:t>
            </a:r>
            <a:r>
              <a:rPr lang="zh-CN" altLang="en-US" dirty="0"/>
              <a:t>年</a:t>
            </a:r>
            <a:r>
              <a:rPr lang="en-US" altLang="zh-CN" dirty="0"/>
              <a:t>01</a:t>
            </a:r>
            <a:r>
              <a:rPr lang="zh-CN" altLang="en-US" dirty="0"/>
              <a:t>月 </a:t>
            </a:r>
          </a:p>
        </p:txBody>
      </p:sp>
    </p:spTree>
    <p:extLst>
      <p:ext uri="{BB962C8B-B14F-4D97-AF65-F5344CB8AC3E}">
        <p14:creationId xmlns:p14="http://schemas.microsoft.com/office/powerpoint/2010/main" val="1763978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四、教材及课程资源</a:t>
            </a:r>
            <a:endParaRPr lang="zh-CN" altLang="en-US" dirty="0"/>
          </a:p>
        </p:txBody>
      </p:sp>
      <p:sp>
        <p:nvSpPr>
          <p:cNvPr id="3" name="内容占位符 2"/>
          <p:cNvSpPr>
            <a:spLocks noGrp="1"/>
          </p:cNvSpPr>
          <p:nvPr>
            <p:ph idx="1"/>
          </p:nvPr>
        </p:nvSpPr>
        <p:spPr/>
        <p:txBody>
          <a:bodyPr/>
          <a:lstStyle/>
          <a:p>
            <a:r>
              <a:rPr lang="en-US" altLang="zh-CN" dirty="0" smtClean="0"/>
              <a:t>2</a:t>
            </a:r>
            <a:r>
              <a:rPr lang="zh-CN" altLang="en-US" dirty="0" smtClean="0"/>
              <a:t>、参考教材</a:t>
            </a:r>
            <a:r>
              <a:rPr lang="en-US" altLang="zh-CN" dirty="0" smtClean="0"/>
              <a:t>-1</a:t>
            </a:r>
          </a:p>
          <a:p>
            <a:endParaRPr lang="zh-CN" altLang="en-US" dirty="0"/>
          </a:p>
        </p:txBody>
      </p:sp>
      <p:sp>
        <p:nvSpPr>
          <p:cNvPr id="4" name="TextBox 3"/>
          <p:cNvSpPr txBox="1"/>
          <p:nvPr/>
        </p:nvSpPr>
        <p:spPr>
          <a:xfrm>
            <a:off x="683568" y="2564904"/>
            <a:ext cx="3384376" cy="1569660"/>
          </a:xfrm>
          <a:prstGeom prst="rect">
            <a:avLst/>
          </a:prstGeom>
          <a:noFill/>
        </p:spPr>
        <p:txBody>
          <a:bodyPr wrap="square" rtlCol="0">
            <a:spAutoFit/>
          </a:bodyPr>
          <a:lstStyle/>
          <a:p>
            <a:r>
              <a:rPr lang="en-US" altLang="zh-CN" sz="2400" b="1" dirty="0" smtClean="0">
                <a:solidFill>
                  <a:srgbClr val="FF0000"/>
                </a:solidFill>
              </a:rPr>
              <a:t>《Python</a:t>
            </a:r>
            <a:r>
              <a:rPr lang="zh-CN" altLang="en-US" sz="2400" b="1" dirty="0" smtClean="0">
                <a:solidFill>
                  <a:srgbClr val="FF0000"/>
                </a:solidFill>
              </a:rPr>
              <a:t>数据分析基础</a:t>
            </a:r>
            <a:r>
              <a:rPr lang="en-US" altLang="zh-CN" sz="2400" b="1" dirty="0" smtClean="0">
                <a:solidFill>
                  <a:srgbClr val="FF0000"/>
                </a:solidFill>
              </a:rPr>
              <a:t>》</a:t>
            </a:r>
          </a:p>
          <a:p>
            <a:r>
              <a:rPr lang="zh-CN" altLang="en-US" dirty="0"/>
              <a:t>作者</a:t>
            </a:r>
            <a:r>
              <a:rPr lang="en-US" altLang="zh-CN" dirty="0"/>
              <a:t>:[</a:t>
            </a:r>
            <a:r>
              <a:rPr lang="zh-CN" altLang="en-US" dirty="0"/>
              <a:t>美</a:t>
            </a:r>
            <a:r>
              <a:rPr lang="en-US" altLang="zh-CN" dirty="0"/>
              <a:t>]</a:t>
            </a:r>
            <a:r>
              <a:rPr lang="zh-CN" altLang="en-US" dirty="0">
                <a:hlinkClick r:id="rId2"/>
              </a:rPr>
              <a:t>克林顿</a:t>
            </a:r>
            <a:r>
              <a:rPr lang="en-US" altLang="zh-CN" dirty="0"/>
              <a:t>?</a:t>
            </a:r>
            <a:r>
              <a:rPr lang="zh-CN" altLang="en-US" dirty="0">
                <a:hlinkClick r:id="rId3"/>
              </a:rPr>
              <a:t>布朗利</a:t>
            </a:r>
            <a:r>
              <a:rPr lang="zh-CN" altLang="en-US" dirty="0"/>
              <a:t>（</a:t>
            </a:r>
            <a:r>
              <a:rPr lang="en-US" altLang="zh-CN" dirty="0">
                <a:hlinkClick r:id="rId4"/>
              </a:rPr>
              <a:t>Clinton</a:t>
            </a:r>
            <a:r>
              <a:rPr lang="en-US" altLang="zh-CN" dirty="0"/>
              <a:t> W. </a:t>
            </a:r>
            <a:r>
              <a:rPr lang="en-US" altLang="zh-CN" dirty="0" err="1">
                <a:hlinkClick r:id="rId5"/>
              </a:rPr>
              <a:t>Brownley</a:t>
            </a:r>
            <a:r>
              <a:rPr lang="zh-CN" altLang="en-US" dirty="0" smtClean="0"/>
              <a:t>）</a:t>
            </a:r>
            <a:endParaRPr lang="en-US" altLang="zh-CN" dirty="0" smtClean="0"/>
          </a:p>
          <a:p>
            <a:r>
              <a:rPr lang="zh-CN" altLang="en-US" dirty="0" smtClean="0"/>
              <a:t>出版社</a:t>
            </a:r>
            <a:r>
              <a:rPr lang="en-US" altLang="zh-CN" dirty="0"/>
              <a:t>:</a:t>
            </a:r>
            <a:r>
              <a:rPr lang="zh-CN" altLang="en-US" dirty="0">
                <a:hlinkClick r:id="rId6"/>
              </a:rPr>
              <a:t>人民邮电</a:t>
            </a:r>
            <a:r>
              <a:rPr lang="zh-CN" altLang="en-US" dirty="0" smtClean="0">
                <a:hlinkClick r:id="rId6"/>
              </a:rPr>
              <a:t>出版社</a:t>
            </a:r>
            <a:endParaRPr lang="en-US" altLang="zh-CN" dirty="0" smtClean="0"/>
          </a:p>
          <a:p>
            <a:r>
              <a:rPr lang="zh-CN" altLang="en-US" dirty="0" smtClean="0"/>
              <a:t>出版</a:t>
            </a:r>
            <a:r>
              <a:rPr lang="zh-CN" altLang="en-US" dirty="0"/>
              <a:t>时间</a:t>
            </a:r>
            <a:r>
              <a:rPr lang="en-US" altLang="zh-CN" dirty="0"/>
              <a:t>:2017</a:t>
            </a:r>
            <a:r>
              <a:rPr lang="zh-CN" altLang="en-US" dirty="0"/>
              <a:t>年</a:t>
            </a:r>
            <a:r>
              <a:rPr lang="en-US" altLang="zh-CN" dirty="0"/>
              <a:t>08</a:t>
            </a:r>
            <a:r>
              <a:rPr lang="zh-CN" altLang="en-US" dirty="0"/>
              <a:t>月 </a:t>
            </a:r>
            <a:endParaRPr lang="zh-CN" altLang="en-US" b="1" dirty="0"/>
          </a:p>
        </p:txBody>
      </p:sp>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7106" y="1268759"/>
            <a:ext cx="4579350" cy="539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06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四、教材及课程资源</a:t>
            </a:r>
            <a:endParaRPr lang="zh-CN" altLang="en-US" dirty="0"/>
          </a:p>
        </p:txBody>
      </p:sp>
      <p:sp>
        <p:nvSpPr>
          <p:cNvPr id="3" name="内容占位符 2"/>
          <p:cNvSpPr>
            <a:spLocks noGrp="1"/>
          </p:cNvSpPr>
          <p:nvPr>
            <p:ph idx="1"/>
          </p:nvPr>
        </p:nvSpPr>
        <p:spPr/>
        <p:txBody>
          <a:bodyPr/>
          <a:lstStyle/>
          <a:p>
            <a:r>
              <a:rPr lang="en-US" altLang="zh-CN" dirty="0" smtClean="0"/>
              <a:t>2</a:t>
            </a:r>
            <a:r>
              <a:rPr lang="zh-CN" altLang="en-US" dirty="0" smtClean="0"/>
              <a:t>、参考教材</a:t>
            </a:r>
            <a:r>
              <a:rPr lang="en-US" altLang="zh-CN" dirty="0" smtClean="0"/>
              <a:t>-2</a:t>
            </a:r>
          </a:p>
          <a:p>
            <a:endParaRPr lang="zh-CN" altLang="en-US" dirty="0"/>
          </a:p>
        </p:txBody>
      </p:sp>
      <p:sp>
        <p:nvSpPr>
          <p:cNvPr id="4" name="TextBox 3"/>
          <p:cNvSpPr txBox="1"/>
          <p:nvPr/>
        </p:nvSpPr>
        <p:spPr>
          <a:xfrm>
            <a:off x="683568" y="2564904"/>
            <a:ext cx="3384376" cy="1938992"/>
          </a:xfrm>
          <a:prstGeom prst="rect">
            <a:avLst/>
          </a:prstGeom>
          <a:noFill/>
        </p:spPr>
        <p:txBody>
          <a:bodyPr wrap="square" rtlCol="0">
            <a:spAutoFit/>
          </a:bodyPr>
          <a:lstStyle/>
          <a:p>
            <a:r>
              <a:rPr lang="en-US" altLang="zh-CN" sz="2400" b="1" dirty="0" smtClean="0">
                <a:solidFill>
                  <a:srgbClr val="FF0000"/>
                </a:solidFill>
              </a:rPr>
              <a:t>《</a:t>
            </a:r>
            <a:r>
              <a:rPr lang="zh-CN" altLang="en-US" sz="2400" b="1" dirty="0" smtClean="0">
                <a:solidFill>
                  <a:srgbClr val="FF0000"/>
                </a:solidFill>
              </a:rPr>
              <a:t>利用</a:t>
            </a:r>
            <a:r>
              <a:rPr lang="en-US" altLang="zh-CN" sz="2400" b="1" dirty="0">
                <a:solidFill>
                  <a:srgbClr val="FF0000"/>
                </a:solidFill>
              </a:rPr>
              <a:t>Python</a:t>
            </a:r>
            <a:r>
              <a:rPr lang="zh-CN" altLang="en-US" sz="2400" b="1" dirty="0">
                <a:solidFill>
                  <a:srgbClr val="FF0000"/>
                </a:solidFill>
              </a:rPr>
              <a:t>进行数据分析</a:t>
            </a:r>
            <a:r>
              <a:rPr lang="en-US" altLang="zh-CN" sz="2400" b="1" dirty="0" smtClean="0">
                <a:solidFill>
                  <a:srgbClr val="FF0000"/>
                </a:solidFill>
              </a:rPr>
              <a:t>》</a:t>
            </a:r>
          </a:p>
          <a:p>
            <a:r>
              <a:rPr lang="zh-CN" altLang="en-US" dirty="0"/>
              <a:t>作者</a:t>
            </a:r>
            <a:r>
              <a:rPr lang="en-US" altLang="zh-CN" dirty="0"/>
              <a:t>:[</a:t>
            </a:r>
            <a:r>
              <a:rPr lang="zh-CN" altLang="en-US" dirty="0"/>
              <a:t>美</a:t>
            </a:r>
            <a:r>
              <a:rPr lang="en-US" altLang="zh-CN" dirty="0"/>
              <a:t>]</a:t>
            </a:r>
            <a:r>
              <a:rPr lang="zh-CN" altLang="en-US" dirty="0">
                <a:hlinkClick r:id="rId2"/>
              </a:rPr>
              <a:t>韦斯</a:t>
            </a:r>
            <a:r>
              <a:rPr lang="en-US" altLang="zh-CN" dirty="0">
                <a:hlinkClick r:id="rId2"/>
              </a:rPr>
              <a:t>·</a:t>
            </a:r>
            <a:r>
              <a:rPr lang="zh-CN" altLang="en-US" dirty="0">
                <a:hlinkClick r:id="rId2"/>
              </a:rPr>
              <a:t>麦金尼</a:t>
            </a:r>
            <a:r>
              <a:rPr lang="zh-CN" altLang="en-US" dirty="0"/>
              <a:t>（</a:t>
            </a:r>
            <a:r>
              <a:rPr lang="en-US" altLang="zh-CN" dirty="0"/>
              <a:t>Wes </a:t>
            </a:r>
            <a:r>
              <a:rPr lang="en-US" altLang="zh-CN" dirty="0">
                <a:hlinkClick r:id="rId3"/>
              </a:rPr>
              <a:t>McKinney</a:t>
            </a:r>
            <a:r>
              <a:rPr lang="zh-CN" altLang="en-US" dirty="0" smtClean="0"/>
              <a:t>）</a:t>
            </a:r>
            <a:endParaRPr lang="en-US" altLang="zh-CN" dirty="0" smtClean="0"/>
          </a:p>
          <a:p>
            <a:r>
              <a:rPr lang="zh-CN" altLang="en-US" dirty="0" smtClean="0"/>
              <a:t>出版社</a:t>
            </a:r>
            <a:r>
              <a:rPr lang="en-US" altLang="zh-CN" dirty="0"/>
              <a:t>:</a:t>
            </a:r>
            <a:r>
              <a:rPr lang="zh-CN" altLang="en-US" dirty="0">
                <a:hlinkClick r:id="rId4"/>
              </a:rPr>
              <a:t>机械工业</a:t>
            </a:r>
            <a:r>
              <a:rPr lang="zh-CN" altLang="en-US" dirty="0" smtClean="0">
                <a:hlinkClick r:id="rId4"/>
              </a:rPr>
              <a:t>出版社</a:t>
            </a:r>
            <a:endParaRPr lang="en-US" altLang="zh-CN" dirty="0" smtClean="0"/>
          </a:p>
          <a:p>
            <a:r>
              <a:rPr lang="zh-CN" altLang="en-US" dirty="0" smtClean="0"/>
              <a:t>出版</a:t>
            </a:r>
            <a:r>
              <a:rPr lang="zh-CN" altLang="en-US" dirty="0"/>
              <a:t>时间</a:t>
            </a:r>
            <a:r>
              <a:rPr lang="en-US" altLang="zh-CN" dirty="0"/>
              <a:t>:2018</a:t>
            </a:r>
            <a:r>
              <a:rPr lang="zh-CN" altLang="en-US" dirty="0"/>
              <a:t>年</a:t>
            </a:r>
            <a:r>
              <a:rPr lang="en-US" altLang="zh-CN" dirty="0"/>
              <a:t>07</a:t>
            </a:r>
            <a:r>
              <a:rPr lang="zh-CN" altLang="en-US" dirty="0"/>
              <a:t>月</a:t>
            </a:r>
            <a:endParaRPr lang="zh-CN" altLang="en-US" b="1"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050" y="1196752"/>
            <a:ext cx="4171205" cy="537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507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四、教材及课程资源</a:t>
            </a:r>
            <a:endParaRPr lang="zh-CN" altLang="en-US" dirty="0"/>
          </a:p>
        </p:txBody>
      </p:sp>
      <p:sp>
        <p:nvSpPr>
          <p:cNvPr id="3" name="内容占位符 2"/>
          <p:cNvSpPr>
            <a:spLocks noGrp="1"/>
          </p:cNvSpPr>
          <p:nvPr>
            <p:ph idx="1"/>
          </p:nvPr>
        </p:nvSpPr>
        <p:spPr/>
        <p:txBody>
          <a:bodyPr/>
          <a:lstStyle/>
          <a:p>
            <a:r>
              <a:rPr lang="en-US" altLang="zh-CN" dirty="0" smtClean="0"/>
              <a:t>3</a:t>
            </a:r>
            <a:r>
              <a:rPr lang="zh-CN" altLang="en-US" dirty="0" smtClean="0"/>
              <a:t>、教学资源</a:t>
            </a:r>
            <a:r>
              <a:rPr lang="en-US" altLang="zh-CN" dirty="0" smtClean="0"/>
              <a:t>-1</a:t>
            </a:r>
            <a:endParaRPr lang="zh-CN" altLang="en-US" dirty="0"/>
          </a:p>
        </p:txBody>
      </p:sp>
      <p:sp>
        <p:nvSpPr>
          <p:cNvPr id="4" name="TextBox 3"/>
          <p:cNvSpPr txBox="1"/>
          <p:nvPr/>
        </p:nvSpPr>
        <p:spPr>
          <a:xfrm>
            <a:off x="1043608" y="2562454"/>
            <a:ext cx="6624736" cy="1754326"/>
          </a:xfrm>
          <a:prstGeom prst="rect">
            <a:avLst/>
          </a:prstGeom>
          <a:noFill/>
        </p:spPr>
        <p:txBody>
          <a:bodyPr wrap="square" rtlCol="0">
            <a:spAutoFit/>
          </a:bodyPr>
          <a:lstStyle/>
          <a:p>
            <a:r>
              <a:rPr lang="zh-CN" altLang="en-US" b="1" dirty="0" smtClean="0"/>
              <a:t>课程前，给学生发放：</a:t>
            </a:r>
            <a:endParaRPr lang="en-US" altLang="zh-CN" b="1" dirty="0" smtClean="0"/>
          </a:p>
          <a:p>
            <a:r>
              <a:rPr lang="en-US" altLang="zh-CN" b="1" dirty="0" smtClean="0"/>
              <a:t>1</a:t>
            </a:r>
            <a:r>
              <a:rPr lang="zh-CN" altLang="en-US" b="1" dirty="0" smtClean="0"/>
              <a:t>、开发工具包</a:t>
            </a:r>
            <a:endParaRPr lang="en-US" altLang="zh-CN" b="1" dirty="0" smtClean="0"/>
          </a:p>
          <a:p>
            <a:r>
              <a:rPr lang="en-US" altLang="zh-CN" b="1" dirty="0" smtClean="0"/>
              <a:t>2</a:t>
            </a:r>
            <a:r>
              <a:rPr lang="zh-CN" altLang="en-US" b="1" dirty="0" smtClean="0"/>
              <a:t>、相关电子书</a:t>
            </a:r>
            <a:endParaRPr lang="en-US" altLang="zh-CN" b="1" dirty="0" smtClean="0"/>
          </a:p>
          <a:p>
            <a:r>
              <a:rPr lang="en-US" altLang="zh-CN" b="1" dirty="0" smtClean="0"/>
              <a:t>3</a:t>
            </a:r>
            <a:r>
              <a:rPr lang="zh-CN" altLang="en-US" b="1" dirty="0" smtClean="0"/>
              <a:t>、相关视频教程</a:t>
            </a:r>
            <a:endParaRPr lang="en-US" altLang="zh-CN" b="1" dirty="0" smtClean="0"/>
          </a:p>
          <a:p>
            <a:r>
              <a:rPr lang="en-US" altLang="zh-CN" b="1" dirty="0" smtClean="0"/>
              <a:t>4</a:t>
            </a:r>
            <a:r>
              <a:rPr lang="zh-CN" altLang="en-US" b="1" dirty="0" smtClean="0"/>
              <a:t>、电子教案</a:t>
            </a:r>
            <a:r>
              <a:rPr lang="en-US" altLang="zh-CN" b="1" dirty="0" smtClean="0"/>
              <a:t>/PPT</a:t>
            </a:r>
          </a:p>
          <a:p>
            <a:endParaRPr lang="en-US" altLang="zh-CN" b="1" dirty="0"/>
          </a:p>
        </p:txBody>
      </p:sp>
      <p:sp>
        <p:nvSpPr>
          <p:cNvPr id="6" name="TextBox 5"/>
          <p:cNvSpPr txBox="1"/>
          <p:nvPr/>
        </p:nvSpPr>
        <p:spPr>
          <a:xfrm>
            <a:off x="1023347" y="4581128"/>
            <a:ext cx="7920880" cy="1200329"/>
          </a:xfrm>
          <a:prstGeom prst="rect">
            <a:avLst/>
          </a:prstGeom>
          <a:noFill/>
        </p:spPr>
        <p:txBody>
          <a:bodyPr wrap="square" rtlCol="0">
            <a:spAutoFit/>
          </a:bodyPr>
          <a:lstStyle/>
          <a:p>
            <a:r>
              <a:rPr lang="zh-CN" altLang="en-US" dirty="0" smtClean="0"/>
              <a:t>课程中，在每个模块：</a:t>
            </a:r>
            <a:endParaRPr lang="en-US" altLang="zh-CN" dirty="0" smtClean="0"/>
          </a:p>
          <a:p>
            <a:r>
              <a:rPr lang="en-US" altLang="zh-CN" dirty="0" smtClean="0"/>
              <a:t>1</a:t>
            </a:r>
            <a:r>
              <a:rPr lang="zh-CN" altLang="en-US" dirty="0" smtClean="0"/>
              <a:t>、发放</a:t>
            </a:r>
            <a:r>
              <a:rPr lang="en-US" altLang="zh-CN" dirty="0" smtClean="0"/>
              <a:t>----</a:t>
            </a:r>
            <a:r>
              <a:rPr lang="zh-CN" altLang="en-US" dirty="0" smtClean="0"/>
              <a:t>学习任务书</a:t>
            </a:r>
            <a:endParaRPr lang="en-US" altLang="zh-CN" dirty="0" smtClean="0"/>
          </a:p>
          <a:p>
            <a:r>
              <a:rPr lang="en-US" altLang="zh-CN" dirty="0" smtClean="0"/>
              <a:t>2</a:t>
            </a:r>
            <a:r>
              <a:rPr lang="zh-CN" altLang="en-US" dirty="0" smtClean="0"/>
              <a:t>、教学录像</a:t>
            </a:r>
            <a:r>
              <a:rPr lang="en-US" altLang="zh-CN" dirty="0" smtClean="0"/>
              <a:t>—</a:t>
            </a:r>
            <a:r>
              <a:rPr lang="zh-CN" altLang="en-US" dirty="0" smtClean="0"/>
              <a:t>课后发放</a:t>
            </a:r>
            <a:endParaRPr lang="en-US" altLang="zh-CN" dirty="0" smtClean="0"/>
          </a:p>
          <a:p>
            <a:r>
              <a:rPr lang="en-US" altLang="zh-CN" dirty="0" smtClean="0"/>
              <a:t>3</a:t>
            </a:r>
            <a:r>
              <a:rPr lang="zh-CN" altLang="en-US" dirty="0" smtClean="0"/>
              <a:t>、每节课操作结果截图</a:t>
            </a:r>
            <a:r>
              <a:rPr lang="en-US" altLang="zh-CN" dirty="0" smtClean="0"/>
              <a:t>----</a:t>
            </a:r>
            <a:r>
              <a:rPr lang="zh-CN" altLang="en-US" dirty="0" smtClean="0"/>
              <a:t>课后上交</a:t>
            </a:r>
            <a:endParaRPr lang="zh-CN" altLang="en-US" dirty="0"/>
          </a:p>
        </p:txBody>
      </p:sp>
    </p:spTree>
    <p:extLst>
      <p:ext uri="{BB962C8B-B14F-4D97-AF65-F5344CB8AC3E}">
        <p14:creationId xmlns:p14="http://schemas.microsoft.com/office/powerpoint/2010/main" val="24425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一、课程整体设计</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、课程基本信息</a:t>
            </a:r>
            <a:endParaRPr lang="en-US" altLang="zh-CN" dirty="0" smtClean="0"/>
          </a:p>
          <a:p>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163854176"/>
              </p:ext>
            </p:extLst>
          </p:nvPr>
        </p:nvGraphicFramePr>
        <p:xfrm>
          <a:off x="827584" y="2276872"/>
          <a:ext cx="7920880" cy="4104458"/>
        </p:xfrm>
        <a:graphic>
          <a:graphicData uri="http://schemas.openxmlformats.org/drawingml/2006/table">
            <a:tbl>
              <a:tblPr>
                <a:tableStyleId>{5C22544A-7EE6-4342-B048-85BDC9FD1C3A}</a:tableStyleId>
              </a:tblPr>
              <a:tblGrid>
                <a:gridCol w="1600905"/>
                <a:gridCol w="2511981"/>
                <a:gridCol w="1601804"/>
                <a:gridCol w="2206190"/>
              </a:tblGrid>
              <a:tr h="689398">
                <a:tc>
                  <a:txBody>
                    <a:bodyPr/>
                    <a:lstStyle/>
                    <a:p>
                      <a:pPr algn="ctr">
                        <a:lnSpc>
                          <a:spcPts val="1200"/>
                        </a:lnSpc>
                        <a:spcAft>
                          <a:spcPts val="0"/>
                        </a:spcAft>
                      </a:pPr>
                      <a:r>
                        <a:rPr lang="zh-CN" sz="1800" kern="100" dirty="0">
                          <a:effectLst/>
                        </a:rPr>
                        <a:t>课程代码</a:t>
                      </a:r>
                      <a:endParaRPr lang="zh-CN" sz="1800" kern="100" dirty="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en-US" sz="1800" kern="0" dirty="0" smtClean="0">
                          <a:effectLst/>
                        </a:rPr>
                        <a:t>250675</a:t>
                      </a:r>
                      <a:endParaRPr lang="zh-CN" sz="1800" kern="100" dirty="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zh-CN" sz="1800" kern="100">
                          <a:effectLst/>
                        </a:rPr>
                        <a:t>课程性质</a:t>
                      </a:r>
                      <a:endParaRPr lang="zh-CN" sz="1800" kern="10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zh-CN" sz="1800" kern="100">
                          <a:effectLst/>
                        </a:rPr>
                        <a:t>必修</a:t>
                      </a:r>
                      <a:endParaRPr lang="zh-CN" sz="1800" kern="100">
                        <a:effectLst/>
                        <a:latin typeface="Times New Roman"/>
                        <a:ea typeface="宋体"/>
                        <a:cs typeface="Times New Roman"/>
                      </a:endParaRPr>
                    </a:p>
                  </a:txBody>
                  <a:tcPr marL="68580" marR="68580" marT="0" marB="0" anchor="ctr"/>
                </a:tc>
              </a:tr>
              <a:tr h="689398">
                <a:tc>
                  <a:txBody>
                    <a:bodyPr/>
                    <a:lstStyle/>
                    <a:p>
                      <a:pPr algn="ctr">
                        <a:lnSpc>
                          <a:spcPts val="1200"/>
                        </a:lnSpc>
                        <a:spcAft>
                          <a:spcPts val="0"/>
                        </a:spcAft>
                      </a:pPr>
                      <a:r>
                        <a:rPr lang="zh-CN" sz="1800" kern="100">
                          <a:effectLst/>
                        </a:rPr>
                        <a:t>适用专业</a:t>
                      </a:r>
                      <a:endParaRPr lang="zh-CN" sz="1800" kern="10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zh-CN" altLang="en-US" sz="1800" kern="100" dirty="0" smtClean="0">
                          <a:effectLst/>
                        </a:rPr>
                        <a:t>软件技术</a:t>
                      </a:r>
                      <a:endParaRPr lang="en-US" altLang="zh-CN" sz="1800" kern="100" dirty="0" smtClean="0">
                        <a:effectLst/>
                      </a:endParaRPr>
                    </a:p>
                    <a:p>
                      <a:pPr algn="ctr">
                        <a:lnSpc>
                          <a:spcPts val="1200"/>
                        </a:lnSpc>
                        <a:spcAft>
                          <a:spcPts val="0"/>
                        </a:spcAft>
                      </a:pPr>
                      <a:endParaRPr lang="en-US" altLang="zh-CN" sz="1800" kern="100" dirty="0" smtClean="0">
                        <a:effectLst/>
                        <a:latin typeface="Times New Roman"/>
                        <a:ea typeface="宋体"/>
                        <a:cs typeface="Times New Roman"/>
                      </a:endParaRPr>
                    </a:p>
                    <a:p>
                      <a:pPr algn="ctr">
                        <a:lnSpc>
                          <a:spcPts val="1200"/>
                        </a:lnSpc>
                        <a:spcAft>
                          <a:spcPts val="0"/>
                        </a:spcAft>
                      </a:pPr>
                      <a:r>
                        <a:rPr lang="en-US" altLang="zh-CN" sz="1800" kern="100" dirty="0" smtClean="0">
                          <a:effectLst/>
                          <a:latin typeface="Times New Roman"/>
                          <a:ea typeface="宋体"/>
                          <a:cs typeface="Times New Roman"/>
                        </a:rPr>
                        <a:t>2020</a:t>
                      </a:r>
                      <a:r>
                        <a:rPr lang="zh-CN" altLang="en-US" sz="1800" kern="100" dirty="0" smtClean="0">
                          <a:effectLst/>
                          <a:latin typeface="Times New Roman"/>
                          <a:ea typeface="宋体"/>
                          <a:cs typeface="Times New Roman"/>
                        </a:rPr>
                        <a:t>级</a:t>
                      </a:r>
                      <a:endParaRPr lang="zh-CN" sz="1800" kern="100" dirty="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zh-CN" sz="1800" kern="100">
                          <a:effectLst/>
                        </a:rPr>
                        <a:t>开设学期</a:t>
                      </a:r>
                      <a:endParaRPr lang="zh-CN" sz="1800" kern="10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zh-CN" sz="1800" kern="100" dirty="0">
                          <a:effectLst/>
                        </a:rPr>
                        <a:t>第</a:t>
                      </a:r>
                      <a:r>
                        <a:rPr lang="en-US" sz="1800" kern="100" dirty="0">
                          <a:effectLst/>
                        </a:rPr>
                        <a:t>2</a:t>
                      </a:r>
                      <a:r>
                        <a:rPr lang="zh-CN" sz="1800" kern="100" dirty="0">
                          <a:effectLst/>
                        </a:rPr>
                        <a:t>学年</a:t>
                      </a:r>
                      <a:r>
                        <a:rPr lang="zh-CN" sz="1800" kern="100" dirty="0" smtClean="0">
                          <a:effectLst/>
                        </a:rPr>
                        <a:t>第</a:t>
                      </a:r>
                      <a:r>
                        <a:rPr lang="en-US" altLang="zh-CN" sz="1800" kern="100" dirty="0" smtClean="0">
                          <a:effectLst/>
                        </a:rPr>
                        <a:t>2</a:t>
                      </a:r>
                      <a:r>
                        <a:rPr lang="zh-CN" sz="1800" kern="100" dirty="0" smtClean="0">
                          <a:effectLst/>
                        </a:rPr>
                        <a:t>学期</a:t>
                      </a:r>
                      <a:endParaRPr lang="zh-CN" sz="1800" kern="100" dirty="0">
                        <a:effectLst/>
                        <a:latin typeface="Times New Roman"/>
                        <a:ea typeface="宋体"/>
                        <a:cs typeface="Times New Roman"/>
                      </a:endParaRPr>
                    </a:p>
                  </a:txBody>
                  <a:tcPr marL="68580" marR="68580" marT="0" marB="0" anchor="ctr"/>
                </a:tc>
              </a:tr>
              <a:tr h="689398">
                <a:tc>
                  <a:txBody>
                    <a:bodyPr/>
                    <a:lstStyle/>
                    <a:p>
                      <a:pPr algn="ctr">
                        <a:lnSpc>
                          <a:spcPts val="1200"/>
                        </a:lnSpc>
                        <a:spcAft>
                          <a:spcPts val="0"/>
                        </a:spcAft>
                      </a:pPr>
                      <a:r>
                        <a:rPr lang="zh-CN" sz="1800" kern="100">
                          <a:effectLst/>
                        </a:rPr>
                        <a:t>课程类别</a:t>
                      </a:r>
                      <a:endParaRPr lang="zh-CN" sz="1800" kern="10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zh-CN" sz="1800" kern="100">
                          <a:effectLst/>
                        </a:rPr>
                        <a:t>专业平台课程</a:t>
                      </a:r>
                      <a:endParaRPr lang="zh-CN" sz="1800" kern="10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zh-CN" sz="1800" kern="100">
                          <a:effectLst/>
                        </a:rPr>
                        <a:t>课程类型</a:t>
                      </a:r>
                      <a:endParaRPr lang="zh-CN" sz="1800" kern="10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en-US" sz="1800" kern="100">
                          <a:effectLst/>
                        </a:rPr>
                        <a:t>B</a:t>
                      </a:r>
                      <a:r>
                        <a:rPr lang="zh-CN" sz="1800" kern="100">
                          <a:effectLst/>
                        </a:rPr>
                        <a:t>类（理论</a:t>
                      </a:r>
                      <a:r>
                        <a:rPr lang="en-US" sz="1800" kern="100">
                          <a:effectLst/>
                        </a:rPr>
                        <a:t>+</a:t>
                      </a:r>
                      <a:r>
                        <a:rPr lang="zh-CN" sz="1800" kern="100">
                          <a:effectLst/>
                        </a:rPr>
                        <a:t>实践）</a:t>
                      </a:r>
                      <a:endParaRPr lang="zh-CN" sz="1800" kern="100">
                        <a:effectLst/>
                        <a:latin typeface="Times New Roman"/>
                        <a:ea typeface="宋体"/>
                        <a:cs typeface="Times New Roman"/>
                      </a:endParaRPr>
                    </a:p>
                  </a:txBody>
                  <a:tcPr marL="68580" marR="68580" marT="0" marB="0" anchor="ctr"/>
                </a:tc>
              </a:tr>
              <a:tr h="657468">
                <a:tc>
                  <a:txBody>
                    <a:bodyPr/>
                    <a:lstStyle/>
                    <a:p>
                      <a:pPr algn="ctr">
                        <a:lnSpc>
                          <a:spcPts val="1200"/>
                        </a:lnSpc>
                        <a:spcAft>
                          <a:spcPts val="0"/>
                        </a:spcAft>
                      </a:pPr>
                      <a:r>
                        <a:rPr lang="zh-CN" sz="1800" kern="100">
                          <a:effectLst/>
                        </a:rPr>
                        <a:t>学 </a:t>
                      </a:r>
                      <a:r>
                        <a:rPr lang="en-US" sz="1800" kern="100">
                          <a:effectLst/>
                        </a:rPr>
                        <a:t>   </a:t>
                      </a:r>
                      <a:r>
                        <a:rPr lang="zh-CN" sz="1800" kern="100">
                          <a:effectLst/>
                        </a:rPr>
                        <a:t>分</a:t>
                      </a:r>
                      <a:endParaRPr lang="zh-CN" sz="1800" kern="10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en-US" altLang="zh-CN" sz="1800" kern="100" dirty="0" smtClean="0">
                          <a:effectLst/>
                          <a:latin typeface="+mn-lt"/>
                          <a:ea typeface="+mn-ea"/>
                          <a:cs typeface="+mn-cs"/>
                        </a:rPr>
                        <a:t>4</a:t>
                      </a:r>
                      <a:endParaRPr lang="zh-CN" sz="1800" kern="100" dirty="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zh-CN" sz="1800" kern="100">
                          <a:effectLst/>
                        </a:rPr>
                        <a:t>总 学 时</a:t>
                      </a:r>
                      <a:endParaRPr lang="zh-CN" sz="1800" kern="10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en-US" altLang="zh-CN" sz="1800" kern="100" dirty="0" smtClean="0">
                          <a:effectLst/>
                          <a:latin typeface="+mn-lt"/>
                          <a:ea typeface="+mn-ea"/>
                          <a:cs typeface="+mn-cs"/>
                        </a:rPr>
                        <a:t>76</a:t>
                      </a:r>
                      <a:endParaRPr lang="zh-CN" sz="1800" kern="100" dirty="0">
                        <a:effectLst/>
                        <a:latin typeface="Times New Roman"/>
                        <a:ea typeface="宋体"/>
                        <a:cs typeface="Times New Roman"/>
                      </a:endParaRPr>
                    </a:p>
                  </a:txBody>
                  <a:tcPr marL="68580" marR="68580" marT="0" marB="0" anchor="ctr"/>
                </a:tc>
              </a:tr>
              <a:tr h="689398">
                <a:tc>
                  <a:txBody>
                    <a:bodyPr/>
                    <a:lstStyle/>
                    <a:p>
                      <a:pPr algn="ctr">
                        <a:lnSpc>
                          <a:spcPts val="1200"/>
                        </a:lnSpc>
                        <a:spcAft>
                          <a:spcPts val="0"/>
                        </a:spcAft>
                      </a:pPr>
                      <a:r>
                        <a:rPr lang="zh-CN" sz="1800" kern="100">
                          <a:effectLst/>
                        </a:rPr>
                        <a:t>学时分配</a:t>
                      </a:r>
                      <a:endParaRPr lang="zh-CN" sz="1800" kern="100">
                        <a:effectLst/>
                        <a:latin typeface="Times New Roman"/>
                        <a:ea typeface="宋体"/>
                        <a:cs typeface="Times New Roman"/>
                      </a:endParaRPr>
                    </a:p>
                  </a:txBody>
                  <a:tcPr marL="68580" marR="68580" marT="0" marB="0" anchor="ctr"/>
                </a:tc>
                <a:tc gridSpan="3">
                  <a:txBody>
                    <a:bodyPr/>
                    <a:lstStyle/>
                    <a:p>
                      <a:pPr algn="l">
                        <a:lnSpc>
                          <a:spcPts val="1200"/>
                        </a:lnSpc>
                        <a:spcAft>
                          <a:spcPts val="0"/>
                        </a:spcAft>
                      </a:pPr>
                      <a:r>
                        <a:rPr lang="zh-CN" sz="1800" kern="100" dirty="0">
                          <a:effectLst/>
                        </a:rPr>
                        <a:t>理论学时：</a:t>
                      </a:r>
                      <a:r>
                        <a:rPr lang="en-US" sz="1800" kern="100" dirty="0">
                          <a:effectLst/>
                        </a:rPr>
                        <a:t>  </a:t>
                      </a:r>
                      <a:r>
                        <a:rPr lang="en-US" sz="1800" kern="100" dirty="0" smtClean="0">
                          <a:effectLst/>
                        </a:rPr>
                        <a:t>38 </a:t>
                      </a:r>
                      <a:r>
                        <a:rPr lang="zh-CN" sz="1800" kern="100" dirty="0">
                          <a:effectLst/>
                        </a:rPr>
                        <a:t>；实践学时： </a:t>
                      </a:r>
                      <a:r>
                        <a:rPr lang="en-US" altLang="zh-CN" sz="1800" kern="100" dirty="0" smtClean="0">
                          <a:effectLst/>
                        </a:rPr>
                        <a:t>38</a:t>
                      </a:r>
                      <a:endParaRPr lang="zh-CN" sz="1800" kern="100" dirty="0">
                        <a:effectLst/>
                        <a:latin typeface="Times New Roman"/>
                        <a:ea typeface="宋体"/>
                        <a:cs typeface="Times New Roman"/>
                      </a:endParaRPr>
                    </a:p>
                  </a:txBody>
                  <a:tcPr marL="68580" marR="68580" marT="0" marB="0" anchor="ctr"/>
                </a:tc>
                <a:tc hMerge="1">
                  <a:txBody>
                    <a:bodyPr/>
                    <a:lstStyle/>
                    <a:p>
                      <a:endParaRPr lang="zh-CN" altLang="en-US"/>
                    </a:p>
                  </a:txBody>
                  <a:tcPr/>
                </a:tc>
                <a:tc hMerge="1">
                  <a:txBody>
                    <a:bodyPr/>
                    <a:lstStyle/>
                    <a:p>
                      <a:endParaRPr lang="zh-CN" altLang="en-US"/>
                    </a:p>
                  </a:txBody>
                  <a:tcPr/>
                </a:tc>
              </a:tr>
              <a:tr h="689398">
                <a:tc>
                  <a:txBody>
                    <a:bodyPr/>
                    <a:lstStyle/>
                    <a:p>
                      <a:pPr algn="ctr">
                        <a:lnSpc>
                          <a:spcPts val="1200"/>
                        </a:lnSpc>
                        <a:spcAft>
                          <a:spcPts val="0"/>
                        </a:spcAft>
                      </a:pPr>
                      <a:r>
                        <a:rPr lang="zh-CN" sz="1800" kern="100">
                          <a:effectLst/>
                        </a:rPr>
                        <a:t>实施场所</a:t>
                      </a:r>
                      <a:endParaRPr lang="zh-CN" sz="1800" kern="10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zh-CN" altLang="en-US" sz="1800" kern="100" dirty="0" smtClean="0">
                          <a:effectLst/>
                        </a:rPr>
                        <a:t>专业</a:t>
                      </a:r>
                      <a:r>
                        <a:rPr lang="zh-CN" sz="1800" kern="100" dirty="0" smtClean="0">
                          <a:effectLst/>
                        </a:rPr>
                        <a:t>实</a:t>
                      </a:r>
                      <a:r>
                        <a:rPr lang="zh-CN" sz="1800" kern="100" dirty="0">
                          <a:effectLst/>
                        </a:rPr>
                        <a:t>训室</a:t>
                      </a:r>
                      <a:endParaRPr lang="zh-CN" sz="1800" kern="100" dirty="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zh-CN" sz="1800" kern="100">
                          <a:effectLst/>
                        </a:rPr>
                        <a:t>授课方式</a:t>
                      </a:r>
                      <a:endParaRPr lang="zh-CN" sz="1800" kern="100">
                        <a:effectLst/>
                        <a:latin typeface="Times New Roman"/>
                        <a:ea typeface="宋体"/>
                        <a:cs typeface="Times New Roman"/>
                      </a:endParaRPr>
                    </a:p>
                  </a:txBody>
                  <a:tcPr marL="68580" marR="68580" marT="0" marB="0" anchor="ctr"/>
                </a:tc>
                <a:tc>
                  <a:txBody>
                    <a:bodyPr/>
                    <a:lstStyle/>
                    <a:p>
                      <a:pPr algn="ctr">
                        <a:lnSpc>
                          <a:spcPts val="1200"/>
                        </a:lnSpc>
                        <a:spcAft>
                          <a:spcPts val="0"/>
                        </a:spcAft>
                      </a:pPr>
                      <a:r>
                        <a:rPr lang="zh-CN" sz="1800" kern="100" dirty="0">
                          <a:effectLst/>
                        </a:rPr>
                        <a:t>理实一体化</a:t>
                      </a:r>
                      <a:endParaRPr lang="zh-CN" sz="1800" kern="100" dirty="0">
                        <a:effectLst/>
                        <a:latin typeface="Times New Roman"/>
                        <a:ea typeface="宋体"/>
                        <a:cs typeface="Times New Roman"/>
                      </a:endParaRPr>
                    </a:p>
                  </a:txBody>
                  <a:tcPr marL="68580" marR="68580" marT="0" marB="0" anchor="ctr"/>
                </a:tc>
              </a:tr>
            </a:tbl>
          </a:graphicData>
        </a:graphic>
      </p:graphicFrame>
    </p:spTree>
    <p:extLst>
      <p:ext uri="{BB962C8B-B14F-4D97-AF65-F5344CB8AC3E}">
        <p14:creationId xmlns:p14="http://schemas.microsoft.com/office/powerpoint/2010/main" val="901112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四、教材及课程资源</a:t>
            </a:r>
            <a:endParaRPr lang="zh-CN" altLang="en-US" dirty="0"/>
          </a:p>
        </p:txBody>
      </p:sp>
      <p:sp>
        <p:nvSpPr>
          <p:cNvPr id="3" name="内容占位符 2"/>
          <p:cNvSpPr>
            <a:spLocks noGrp="1"/>
          </p:cNvSpPr>
          <p:nvPr>
            <p:ph idx="1"/>
          </p:nvPr>
        </p:nvSpPr>
        <p:spPr/>
        <p:txBody>
          <a:bodyPr/>
          <a:lstStyle/>
          <a:p>
            <a:r>
              <a:rPr lang="en-US" altLang="zh-CN" dirty="0" smtClean="0"/>
              <a:t>3</a:t>
            </a:r>
            <a:r>
              <a:rPr lang="zh-CN" altLang="en-US" dirty="0" smtClean="0"/>
              <a:t>、教学资源</a:t>
            </a:r>
            <a:r>
              <a:rPr lang="en-US" altLang="zh-CN" dirty="0" smtClean="0"/>
              <a:t>-2</a:t>
            </a:r>
            <a:endParaRPr lang="zh-CN" altLang="en-US" dirty="0"/>
          </a:p>
        </p:txBody>
      </p:sp>
      <p:sp>
        <p:nvSpPr>
          <p:cNvPr id="4" name="TextBox 3"/>
          <p:cNvSpPr txBox="1"/>
          <p:nvPr/>
        </p:nvSpPr>
        <p:spPr>
          <a:xfrm>
            <a:off x="683568" y="2564904"/>
            <a:ext cx="3384376" cy="369332"/>
          </a:xfrm>
          <a:prstGeom prst="rect">
            <a:avLst/>
          </a:prstGeom>
          <a:noFill/>
        </p:spPr>
        <p:txBody>
          <a:bodyPr wrap="square" rtlCol="0">
            <a:spAutoFit/>
          </a:bodyPr>
          <a:lstStyle/>
          <a:p>
            <a:r>
              <a:rPr lang="zh-CN" altLang="en-US" b="1" dirty="0" smtClean="0"/>
              <a:t>学院在线教学平台</a:t>
            </a:r>
            <a:endParaRPr lang="zh-CN" altLang="en-US"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42584"/>
            <a:ext cx="6676628" cy="3728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43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五、课程考核方式</a:t>
            </a:r>
            <a:endParaRPr lang="zh-CN" altLang="en-US" dirty="0"/>
          </a:p>
        </p:txBody>
      </p:sp>
      <p:sp>
        <p:nvSpPr>
          <p:cNvPr id="3" name="内容占位符 2"/>
          <p:cNvSpPr>
            <a:spLocks noGrp="1"/>
          </p:cNvSpPr>
          <p:nvPr>
            <p:ph idx="1"/>
          </p:nvPr>
        </p:nvSpPr>
        <p:spPr/>
        <p:txBody>
          <a:bodyPr/>
          <a:lstStyle/>
          <a:p>
            <a:r>
              <a:rPr lang="zh-CN" altLang="zh-CN" dirty="0"/>
              <a:t>本课程为考试课程，期末考试采用百分制的闭卷考试模式</a:t>
            </a:r>
            <a:r>
              <a:rPr lang="zh-CN" altLang="zh-CN" dirty="0" smtClean="0"/>
              <a:t>。</a:t>
            </a:r>
            <a:endParaRPr lang="en-US" altLang="zh-CN" dirty="0" smtClean="0"/>
          </a:p>
          <a:p>
            <a:r>
              <a:rPr lang="zh-CN" altLang="zh-CN" dirty="0" smtClean="0"/>
              <a:t>学生</a:t>
            </a:r>
            <a:r>
              <a:rPr lang="zh-CN" altLang="zh-CN" dirty="0"/>
              <a:t>的考试成绩由平时成绩（</a:t>
            </a:r>
            <a:r>
              <a:rPr lang="en-US" altLang="zh-CN" dirty="0"/>
              <a:t>30%</a:t>
            </a:r>
            <a:r>
              <a:rPr lang="zh-CN" altLang="zh-CN" dirty="0"/>
              <a:t>）和期末考试（</a:t>
            </a:r>
            <a:r>
              <a:rPr lang="en-US" altLang="zh-CN" dirty="0"/>
              <a:t>70%</a:t>
            </a:r>
            <a:r>
              <a:rPr lang="zh-CN" altLang="zh-CN" dirty="0"/>
              <a:t>）组成</a:t>
            </a:r>
            <a:r>
              <a:rPr lang="zh-CN" altLang="zh-CN" dirty="0" smtClean="0"/>
              <a:t>，</a:t>
            </a:r>
            <a:endParaRPr lang="en-US" altLang="zh-CN" dirty="0" smtClean="0"/>
          </a:p>
          <a:p>
            <a:r>
              <a:rPr lang="zh-CN" altLang="zh-CN" dirty="0" smtClean="0"/>
              <a:t>其中</a:t>
            </a:r>
            <a:r>
              <a:rPr lang="zh-CN" altLang="zh-CN" dirty="0"/>
              <a:t>，平时成绩包括出勤（</a:t>
            </a:r>
            <a:r>
              <a:rPr lang="en-US" altLang="zh-CN" dirty="0"/>
              <a:t>5%</a:t>
            </a:r>
            <a:r>
              <a:rPr lang="zh-CN" altLang="zh-CN" dirty="0"/>
              <a:t>）、作业（</a:t>
            </a:r>
            <a:r>
              <a:rPr lang="en-US" altLang="zh-CN" dirty="0"/>
              <a:t>5%</a:t>
            </a:r>
            <a:r>
              <a:rPr lang="zh-CN" altLang="zh-CN" dirty="0"/>
              <a:t>）、上机成绩（</a:t>
            </a:r>
            <a:r>
              <a:rPr lang="en-US" altLang="zh-CN" dirty="0"/>
              <a:t>20%</a:t>
            </a:r>
            <a:r>
              <a:rPr lang="zh-CN" altLang="zh-CN" dirty="0"/>
              <a:t>）。</a:t>
            </a:r>
          </a:p>
          <a:p>
            <a:endParaRPr lang="zh-CN" altLang="en-US" dirty="0"/>
          </a:p>
        </p:txBody>
      </p:sp>
    </p:spTree>
    <p:extLst>
      <p:ext uri="{BB962C8B-B14F-4D97-AF65-F5344CB8AC3E}">
        <p14:creationId xmlns:p14="http://schemas.microsoft.com/office/powerpoint/2010/main" val="691096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一、课程整体设计</a:t>
            </a:r>
          </a:p>
        </p:txBody>
      </p:sp>
      <p:sp>
        <p:nvSpPr>
          <p:cNvPr id="3" name="内容占位符 2"/>
          <p:cNvSpPr>
            <a:spLocks noGrp="1"/>
          </p:cNvSpPr>
          <p:nvPr>
            <p:ph idx="1"/>
          </p:nvPr>
        </p:nvSpPr>
        <p:spPr/>
        <p:txBody>
          <a:bodyPr/>
          <a:lstStyle/>
          <a:p>
            <a:r>
              <a:rPr lang="zh-CN" altLang="en-US" dirty="0" smtClean="0"/>
              <a:t>学生基本情况：</a:t>
            </a:r>
            <a:endParaRPr lang="en-US" altLang="zh-CN" dirty="0" smtClean="0"/>
          </a:p>
          <a:p>
            <a:r>
              <a:rPr lang="en-US" altLang="zh-CN" dirty="0" smtClean="0"/>
              <a:t>2020</a:t>
            </a:r>
            <a:r>
              <a:rPr lang="zh-CN" altLang="en-US" dirty="0" smtClean="0"/>
              <a:t>级软件技术专业</a:t>
            </a:r>
            <a:r>
              <a:rPr lang="en-US" altLang="zh-CN" dirty="0" smtClean="0"/>
              <a:t>1</a:t>
            </a:r>
            <a:r>
              <a:rPr lang="zh-CN" altLang="en-US" dirty="0" smtClean="0"/>
              <a:t>、</a:t>
            </a:r>
            <a:r>
              <a:rPr lang="en-US" altLang="zh-CN" dirty="0" smtClean="0"/>
              <a:t>2</a:t>
            </a:r>
            <a:r>
              <a:rPr lang="zh-CN" altLang="en-US" dirty="0" smtClean="0"/>
              <a:t>、</a:t>
            </a:r>
            <a:r>
              <a:rPr lang="en-US" altLang="zh-CN" dirty="0" smtClean="0"/>
              <a:t>3</a:t>
            </a:r>
            <a:r>
              <a:rPr lang="zh-CN" altLang="en-US" dirty="0" smtClean="0"/>
              <a:t>班，</a:t>
            </a:r>
            <a:r>
              <a:rPr lang="en-US" altLang="zh-CN" i="1" dirty="0" smtClean="0"/>
              <a:t>51+51+50</a:t>
            </a:r>
            <a:r>
              <a:rPr lang="zh-CN" altLang="en-US" i="1" dirty="0" smtClean="0"/>
              <a:t>，共</a:t>
            </a:r>
            <a:r>
              <a:rPr lang="en-US" altLang="zh-CN" i="1" dirty="0" smtClean="0"/>
              <a:t>152</a:t>
            </a:r>
            <a:r>
              <a:rPr lang="zh-CN" altLang="en-US" i="1" dirty="0" smtClean="0"/>
              <a:t>人。</a:t>
            </a:r>
            <a:endParaRPr lang="en-US" altLang="zh-CN" i="1" dirty="0" smtClean="0"/>
          </a:p>
          <a:p>
            <a:r>
              <a:rPr lang="zh-CN" altLang="en-US" dirty="0" smtClean="0"/>
              <a:t>学习基础：</a:t>
            </a:r>
            <a:r>
              <a:rPr lang="en-US" altLang="zh-CN" dirty="0" smtClean="0"/>
              <a:t>《python</a:t>
            </a:r>
            <a:r>
              <a:rPr lang="zh-CN" altLang="en-US" dirty="0" smtClean="0"/>
              <a:t>程序设计</a:t>
            </a:r>
            <a:r>
              <a:rPr lang="en-US" altLang="zh-CN" dirty="0" smtClean="0"/>
              <a:t>》</a:t>
            </a:r>
            <a:r>
              <a:rPr lang="zh-CN" altLang="en-US" dirty="0" smtClean="0"/>
              <a:t>，</a:t>
            </a:r>
            <a:r>
              <a:rPr lang="en-US" altLang="zh-CN" dirty="0" smtClean="0"/>
              <a:t>《</a:t>
            </a:r>
            <a:r>
              <a:rPr lang="zh-CN" altLang="en-US" dirty="0" smtClean="0"/>
              <a:t>数据库开发技术</a:t>
            </a:r>
            <a:r>
              <a:rPr lang="en-US" altLang="zh-CN" dirty="0" smtClean="0"/>
              <a:t>》</a:t>
            </a:r>
            <a:r>
              <a:rPr lang="zh-CN" altLang="en-US" dirty="0" smtClean="0"/>
              <a:t>学习完毕。</a:t>
            </a:r>
            <a:endParaRPr lang="zh-CN" altLang="en-US" dirty="0"/>
          </a:p>
        </p:txBody>
      </p:sp>
    </p:spTree>
    <p:extLst>
      <p:ext uri="{BB962C8B-B14F-4D97-AF65-F5344CB8AC3E}">
        <p14:creationId xmlns:p14="http://schemas.microsoft.com/office/powerpoint/2010/main" val="419593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一、课程整体设计</a:t>
            </a:r>
          </a:p>
        </p:txBody>
      </p:sp>
      <p:sp>
        <p:nvSpPr>
          <p:cNvPr id="3" name="内容占位符 2"/>
          <p:cNvSpPr>
            <a:spLocks noGrp="1"/>
          </p:cNvSpPr>
          <p:nvPr>
            <p:ph idx="1"/>
          </p:nvPr>
        </p:nvSpPr>
        <p:spPr/>
        <p:txBody>
          <a:bodyPr/>
          <a:lstStyle/>
          <a:p>
            <a:r>
              <a:rPr lang="en-US" altLang="zh-CN" dirty="0" smtClean="0"/>
              <a:t>2</a:t>
            </a:r>
            <a:r>
              <a:rPr lang="zh-CN" altLang="en-US" dirty="0" smtClean="0"/>
              <a:t>、</a:t>
            </a:r>
            <a:r>
              <a:rPr lang="zh-CN" altLang="zh-CN" dirty="0" smtClean="0"/>
              <a:t>课程</a:t>
            </a:r>
            <a:r>
              <a:rPr lang="zh-CN" altLang="zh-CN" dirty="0"/>
              <a:t>定位</a:t>
            </a:r>
          </a:p>
          <a:p>
            <a:r>
              <a:rPr lang="zh-CN" altLang="zh-CN" dirty="0"/>
              <a:t>《数据分析》课程</a:t>
            </a:r>
            <a:r>
              <a:rPr lang="zh-CN" altLang="zh-CN" dirty="0" smtClean="0"/>
              <a:t>是</a:t>
            </a:r>
            <a:r>
              <a:rPr lang="zh-CN" altLang="en-US" dirty="0" smtClean="0"/>
              <a:t>软件技术</a:t>
            </a:r>
            <a:r>
              <a:rPr lang="zh-CN" altLang="zh-CN" dirty="0" smtClean="0"/>
              <a:t>专业</a:t>
            </a:r>
            <a:r>
              <a:rPr lang="zh-CN" altLang="zh-CN" dirty="0"/>
              <a:t>的一门必修专业基础课，涉及科学计算库</a:t>
            </a:r>
            <a:r>
              <a:rPr lang="en-US" altLang="zh-CN" dirty="0" err="1"/>
              <a:t>NumPy</a:t>
            </a:r>
            <a:r>
              <a:rPr lang="zh-CN" altLang="zh-CN" dirty="0"/>
              <a:t>、数据分析工具</a:t>
            </a:r>
            <a:r>
              <a:rPr lang="en-US" altLang="zh-CN" dirty="0"/>
              <a:t>Pandas</a:t>
            </a:r>
            <a:r>
              <a:rPr lang="zh-CN" altLang="zh-CN" dirty="0"/>
              <a:t>、数据可视化、时间序列分析和文本数据分析。</a:t>
            </a:r>
          </a:p>
          <a:p>
            <a:r>
              <a:rPr lang="zh-CN" altLang="zh-CN" dirty="0"/>
              <a:t>通过对本课程的学习，学生能够熟悉数据分析的流程和思想，可以利用数据分析技术解决特定业务领域的问题。</a:t>
            </a:r>
          </a:p>
          <a:p>
            <a:endParaRPr lang="zh-CN" altLang="en-US" dirty="0"/>
          </a:p>
        </p:txBody>
      </p:sp>
    </p:spTree>
    <p:extLst>
      <p:ext uri="{BB962C8B-B14F-4D97-AF65-F5344CB8AC3E}">
        <p14:creationId xmlns:p14="http://schemas.microsoft.com/office/powerpoint/2010/main" val="113512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一、课程整体设计</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3627767857"/>
              </p:ext>
            </p:extLst>
          </p:nvPr>
        </p:nvGraphicFramePr>
        <p:xfrm>
          <a:off x="457200" y="2862111"/>
          <a:ext cx="8435279" cy="2846139"/>
        </p:xfrm>
        <a:graphic>
          <a:graphicData uri="http://schemas.openxmlformats.org/drawingml/2006/table">
            <a:tbl>
              <a:tblPr>
                <a:tableStyleId>{5C22544A-7EE6-4342-B048-85BDC9FD1C3A}</a:tableStyleId>
              </a:tblPr>
              <a:tblGrid>
                <a:gridCol w="674822"/>
                <a:gridCol w="2856186"/>
                <a:gridCol w="4904271"/>
              </a:tblGrid>
              <a:tr h="439747">
                <a:tc>
                  <a:txBody>
                    <a:bodyPr/>
                    <a:lstStyle/>
                    <a:p>
                      <a:pPr marR="36195" algn="ctr">
                        <a:lnSpc>
                          <a:spcPct val="150000"/>
                        </a:lnSpc>
                        <a:spcAft>
                          <a:spcPts val="0"/>
                        </a:spcAft>
                      </a:pPr>
                      <a:r>
                        <a:rPr lang="zh-CN" sz="1800" kern="100" dirty="0">
                          <a:effectLst/>
                        </a:rPr>
                        <a:t>序号</a:t>
                      </a:r>
                      <a:endParaRPr lang="zh-CN" sz="1800" kern="100" dirty="0">
                        <a:effectLst/>
                        <a:latin typeface="Courier New"/>
                        <a:ea typeface="宋体"/>
                        <a:cs typeface="Times New Roman"/>
                      </a:endParaRPr>
                    </a:p>
                  </a:txBody>
                  <a:tcPr marL="0" marR="0" marT="0" marB="0" anchor="ctr"/>
                </a:tc>
                <a:tc>
                  <a:txBody>
                    <a:bodyPr/>
                    <a:lstStyle/>
                    <a:p>
                      <a:pPr marL="11430" algn="ctr">
                        <a:lnSpc>
                          <a:spcPct val="150000"/>
                        </a:lnSpc>
                        <a:spcAft>
                          <a:spcPts val="0"/>
                        </a:spcAft>
                      </a:pPr>
                      <a:r>
                        <a:rPr lang="zh-CN" sz="1800" kern="100">
                          <a:effectLst/>
                        </a:rPr>
                        <a:t>先修课程名称</a:t>
                      </a:r>
                      <a:endParaRPr lang="zh-CN" sz="1800" kern="100">
                        <a:effectLst/>
                        <a:latin typeface="Courier New"/>
                        <a:ea typeface="宋体"/>
                        <a:cs typeface="Times New Roman"/>
                      </a:endParaRPr>
                    </a:p>
                  </a:txBody>
                  <a:tcPr marL="0" marR="0" marT="0" marB="0" anchor="ctr"/>
                </a:tc>
                <a:tc>
                  <a:txBody>
                    <a:bodyPr/>
                    <a:lstStyle/>
                    <a:p>
                      <a:pPr algn="ctr">
                        <a:lnSpc>
                          <a:spcPct val="150000"/>
                        </a:lnSpc>
                        <a:spcAft>
                          <a:spcPts val="0"/>
                        </a:spcAft>
                      </a:pPr>
                      <a:r>
                        <a:rPr lang="zh-CN" sz="1800" kern="100">
                          <a:effectLst/>
                        </a:rPr>
                        <a:t>为本课程支撑的主要能力</a:t>
                      </a:r>
                      <a:endParaRPr lang="zh-CN" sz="1800" kern="100">
                        <a:effectLst/>
                        <a:latin typeface="Courier New"/>
                        <a:ea typeface="宋体"/>
                        <a:cs typeface="Times New Roman"/>
                      </a:endParaRPr>
                    </a:p>
                  </a:txBody>
                  <a:tcPr marL="0" marR="0" marT="0" marB="0" anchor="ctr"/>
                </a:tc>
              </a:tr>
              <a:tr h="480463">
                <a:tc>
                  <a:txBody>
                    <a:bodyPr/>
                    <a:lstStyle/>
                    <a:p>
                      <a:pPr marR="36195" algn="ctr">
                        <a:lnSpc>
                          <a:spcPct val="150000"/>
                        </a:lnSpc>
                        <a:spcAft>
                          <a:spcPts val="0"/>
                        </a:spcAft>
                      </a:pPr>
                      <a:r>
                        <a:rPr lang="en-US" sz="1800" kern="100">
                          <a:effectLst/>
                        </a:rPr>
                        <a:t>1 </a:t>
                      </a:r>
                      <a:endParaRPr lang="zh-CN" sz="1800" kern="100">
                        <a:effectLst/>
                        <a:latin typeface="Courier New"/>
                        <a:ea typeface="宋体"/>
                        <a:cs typeface="Times New Roman"/>
                      </a:endParaRPr>
                    </a:p>
                  </a:txBody>
                  <a:tcPr marL="0" marR="0" marT="0" marB="0" anchor="ctr"/>
                </a:tc>
                <a:tc>
                  <a:txBody>
                    <a:bodyPr/>
                    <a:lstStyle/>
                    <a:p>
                      <a:pPr indent="152400">
                        <a:lnSpc>
                          <a:spcPct val="150000"/>
                        </a:lnSpc>
                        <a:spcAft>
                          <a:spcPts val="0"/>
                        </a:spcAft>
                      </a:pPr>
                      <a:r>
                        <a:rPr lang="en-US" sz="1800" kern="100" dirty="0" smtClean="0">
                          <a:effectLst/>
                        </a:rPr>
                        <a:t>Python</a:t>
                      </a:r>
                      <a:r>
                        <a:rPr lang="zh-CN" sz="1800" kern="100" dirty="0" smtClean="0">
                          <a:effectLst/>
                        </a:rPr>
                        <a:t>设计</a:t>
                      </a:r>
                      <a:r>
                        <a:rPr lang="zh-CN" altLang="en-US" sz="1800" kern="100" dirty="0" smtClean="0">
                          <a:effectLst/>
                        </a:rPr>
                        <a:t>基础</a:t>
                      </a:r>
                      <a:endParaRPr lang="zh-CN" sz="1800" kern="100" dirty="0">
                        <a:effectLst/>
                        <a:latin typeface="Courier New"/>
                        <a:ea typeface="宋体"/>
                        <a:cs typeface="Times New Roman"/>
                      </a:endParaRPr>
                    </a:p>
                  </a:txBody>
                  <a:tcPr marL="0" marR="0" marT="0" marB="0" anchor="ctr"/>
                </a:tc>
                <a:tc>
                  <a:txBody>
                    <a:bodyPr/>
                    <a:lstStyle/>
                    <a:p>
                      <a:pPr marL="9525" indent="152400">
                        <a:lnSpc>
                          <a:spcPct val="150000"/>
                        </a:lnSpc>
                        <a:spcAft>
                          <a:spcPts val="0"/>
                        </a:spcAft>
                      </a:pPr>
                      <a:r>
                        <a:rPr lang="zh-CN" sz="1800" kern="100" dirty="0">
                          <a:effectLst/>
                        </a:rPr>
                        <a:t>提供计算机基础程序语言设计分析能力 </a:t>
                      </a:r>
                      <a:endParaRPr lang="zh-CN" sz="1800" kern="100" dirty="0">
                        <a:effectLst/>
                        <a:latin typeface="Courier New"/>
                        <a:ea typeface="宋体"/>
                        <a:cs typeface="Times New Roman"/>
                      </a:endParaRPr>
                    </a:p>
                  </a:txBody>
                  <a:tcPr marL="0" marR="0" marT="0" marB="0" anchor="ctr"/>
                </a:tc>
              </a:tr>
              <a:tr h="472321">
                <a:tc>
                  <a:txBody>
                    <a:bodyPr/>
                    <a:lstStyle/>
                    <a:p>
                      <a:pPr marR="36195" algn="ctr">
                        <a:lnSpc>
                          <a:spcPct val="150000"/>
                        </a:lnSpc>
                        <a:spcAft>
                          <a:spcPts val="0"/>
                        </a:spcAft>
                      </a:pPr>
                      <a:r>
                        <a:rPr lang="en-US" sz="1800" kern="100">
                          <a:effectLst/>
                        </a:rPr>
                        <a:t>2</a:t>
                      </a:r>
                      <a:endParaRPr lang="zh-CN" sz="1800" kern="100">
                        <a:effectLst/>
                        <a:latin typeface="Courier New"/>
                        <a:ea typeface="宋体"/>
                        <a:cs typeface="Times New Roman"/>
                      </a:endParaRPr>
                    </a:p>
                  </a:txBody>
                  <a:tcPr marL="0" marR="0" marT="0" marB="0" anchor="ctr"/>
                </a:tc>
                <a:tc>
                  <a:txBody>
                    <a:bodyPr/>
                    <a:lstStyle/>
                    <a:p>
                      <a:pPr marL="3810" indent="152400">
                        <a:lnSpc>
                          <a:spcPct val="150000"/>
                        </a:lnSpc>
                        <a:spcAft>
                          <a:spcPts val="0"/>
                        </a:spcAft>
                      </a:pPr>
                      <a:r>
                        <a:rPr lang="zh-CN" sz="1800" kern="100">
                          <a:effectLst/>
                        </a:rPr>
                        <a:t>数据库开发技术</a:t>
                      </a:r>
                      <a:endParaRPr lang="zh-CN" sz="1800" kern="100">
                        <a:effectLst/>
                        <a:latin typeface="Courier New"/>
                        <a:ea typeface="宋体"/>
                        <a:cs typeface="Times New Roman"/>
                      </a:endParaRPr>
                    </a:p>
                  </a:txBody>
                  <a:tcPr marL="0" marR="0" marT="0" marB="0" anchor="ctr"/>
                </a:tc>
                <a:tc>
                  <a:txBody>
                    <a:bodyPr/>
                    <a:lstStyle/>
                    <a:p>
                      <a:pPr marL="9525" indent="152400">
                        <a:lnSpc>
                          <a:spcPct val="150000"/>
                        </a:lnSpc>
                        <a:spcAft>
                          <a:spcPts val="0"/>
                        </a:spcAft>
                      </a:pPr>
                      <a:r>
                        <a:rPr lang="zh-CN" sz="1800" kern="100" dirty="0">
                          <a:effectLst/>
                        </a:rPr>
                        <a:t>提高计算机数据库应用能力</a:t>
                      </a:r>
                      <a:endParaRPr lang="zh-CN" sz="1800" kern="100" dirty="0">
                        <a:effectLst/>
                        <a:latin typeface="Courier New"/>
                        <a:ea typeface="宋体"/>
                        <a:cs typeface="Times New Roman"/>
                      </a:endParaRPr>
                    </a:p>
                  </a:txBody>
                  <a:tcPr marL="0" marR="0" marT="0" marB="0" anchor="ctr"/>
                </a:tc>
              </a:tr>
              <a:tr h="479446">
                <a:tc>
                  <a:txBody>
                    <a:bodyPr/>
                    <a:lstStyle/>
                    <a:p>
                      <a:pPr marR="36195" algn="ctr">
                        <a:lnSpc>
                          <a:spcPct val="150000"/>
                        </a:lnSpc>
                        <a:spcAft>
                          <a:spcPts val="0"/>
                        </a:spcAft>
                      </a:pPr>
                      <a:r>
                        <a:rPr lang="en-US" sz="1800" kern="100" dirty="0">
                          <a:effectLst/>
                        </a:rPr>
                        <a:t> </a:t>
                      </a:r>
                      <a:endParaRPr lang="zh-CN" sz="1800" kern="100" dirty="0">
                        <a:effectLst/>
                        <a:latin typeface="Courier New"/>
                        <a:ea typeface="宋体"/>
                        <a:cs typeface="Times New Roman"/>
                      </a:endParaRPr>
                    </a:p>
                  </a:txBody>
                  <a:tcPr marL="0" marR="0" marT="0" marB="0" anchor="ctr"/>
                </a:tc>
                <a:tc>
                  <a:txBody>
                    <a:bodyPr/>
                    <a:lstStyle/>
                    <a:p>
                      <a:pPr marL="3810" indent="152400">
                        <a:lnSpc>
                          <a:spcPct val="150000"/>
                        </a:lnSpc>
                        <a:spcAft>
                          <a:spcPts val="0"/>
                        </a:spcAft>
                      </a:pPr>
                      <a:r>
                        <a:rPr lang="en-US" sz="1800" kern="100">
                          <a:effectLst/>
                        </a:rPr>
                        <a:t> </a:t>
                      </a:r>
                      <a:endParaRPr lang="zh-CN" sz="1800" kern="100">
                        <a:effectLst/>
                        <a:latin typeface="Courier New"/>
                        <a:ea typeface="宋体"/>
                        <a:cs typeface="Times New Roman"/>
                      </a:endParaRPr>
                    </a:p>
                  </a:txBody>
                  <a:tcPr marL="0" marR="0" marT="0" marB="0" anchor="ctr"/>
                </a:tc>
                <a:tc>
                  <a:txBody>
                    <a:bodyPr/>
                    <a:lstStyle/>
                    <a:p>
                      <a:pPr marL="8890">
                        <a:lnSpc>
                          <a:spcPct val="150000"/>
                        </a:lnSpc>
                        <a:spcAft>
                          <a:spcPts val="0"/>
                        </a:spcAft>
                      </a:pPr>
                      <a:r>
                        <a:rPr lang="en-US" sz="1800" kern="100">
                          <a:effectLst/>
                        </a:rPr>
                        <a:t> </a:t>
                      </a:r>
                      <a:endParaRPr lang="zh-CN" sz="1800" kern="100">
                        <a:effectLst/>
                        <a:latin typeface="Courier New"/>
                        <a:ea typeface="宋体"/>
                        <a:cs typeface="Times New Roman"/>
                      </a:endParaRPr>
                    </a:p>
                  </a:txBody>
                  <a:tcPr marL="0" marR="0" marT="0" marB="0" anchor="ctr"/>
                </a:tc>
              </a:tr>
              <a:tr h="534415">
                <a:tc>
                  <a:txBody>
                    <a:bodyPr/>
                    <a:lstStyle/>
                    <a:p>
                      <a:pPr marR="36195" algn="ctr">
                        <a:lnSpc>
                          <a:spcPct val="150000"/>
                        </a:lnSpc>
                        <a:spcAft>
                          <a:spcPts val="0"/>
                        </a:spcAft>
                      </a:pPr>
                      <a:r>
                        <a:rPr lang="zh-CN" sz="1800" kern="100">
                          <a:effectLst/>
                        </a:rPr>
                        <a:t>序号 </a:t>
                      </a:r>
                      <a:endParaRPr lang="zh-CN" sz="1800" kern="100">
                        <a:effectLst/>
                        <a:latin typeface="Courier New"/>
                        <a:ea typeface="宋体"/>
                        <a:cs typeface="Times New Roman"/>
                      </a:endParaRPr>
                    </a:p>
                  </a:txBody>
                  <a:tcPr marL="0" marR="0" marT="0" marB="0" anchor="ctr"/>
                </a:tc>
                <a:tc>
                  <a:txBody>
                    <a:bodyPr/>
                    <a:lstStyle/>
                    <a:p>
                      <a:pPr algn="ctr">
                        <a:lnSpc>
                          <a:spcPct val="150000"/>
                        </a:lnSpc>
                        <a:spcAft>
                          <a:spcPts val="0"/>
                        </a:spcAft>
                      </a:pPr>
                      <a:r>
                        <a:rPr lang="zh-CN" sz="1800" kern="100">
                          <a:effectLst/>
                        </a:rPr>
                        <a:t>后续课程名称 </a:t>
                      </a:r>
                      <a:endParaRPr lang="zh-CN" sz="1800" kern="100">
                        <a:effectLst/>
                        <a:latin typeface="Courier New"/>
                        <a:ea typeface="宋体"/>
                        <a:cs typeface="Times New Roman"/>
                      </a:endParaRPr>
                    </a:p>
                  </a:txBody>
                  <a:tcPr marL="0" marR="0" marT="0" marB="0" anchor="ctr"/>
                </a:tc>
                <a:tc>
                  <a:txBody>
                    <a:bodyPr/>
                    <a:lstStyle/>
                    <a:p>
                      <a:pPr algn="ctr">
                        <a:lnSpc>
                          <a:spcPct val="150000"/>
                        </a:lnSpc>
                        <a:spcAft>
                          <a:spcPts val="0"/>
                        </a:spcAft>
                      </a:pPr>
                      <a:r>
                        <a:rPr lang="zh-CN" sz="1800" kern="100">
                          <a:effectLst/>
                        </a:rPr>
                        <a:t>需要本课程支撑的主要能力 </a:t>
                      </a:r>
                      <a:endParaRPr lang="zh-CN" sz="1800" kern="100">
                        <a:effectLst/>
                        <a:latin typeface="Courier New"/>
                        <a:ea typeface="宋体"/>
                        <a:cs typeface="Times New Roman"/>
                      </a:endParaRPr>
                    </a:p>
                  </a:txBody>
                  <a:tcPr marL="0" marR="0" marT="0" marB="0" anchor="ctr"/>
                </a:tc>
              </a:tr>
              <a:tr h="439747">
                <a:tc>
                  <a:txBody>
                    <a:bodyPr/>
                    <a:lstStyle/>
                    <a:p>
                      <a:pPr algn="ctr">
                        <a:spcAft>
                          <a:spcPts val="0"/>
                        </a:spcAft>
                      </a:pPr>
                      <a:r>
                        <a:rPr lang="en-US" sz="1800" kern="100">
                          <a:effectLst/>
                        </a:rPr>
                        <a:t>1</a:t>
                      </a:r>
                      <a:endParaRPr lang="zh-CN" sz="1200" kern="100">
                        <a:effectLst/>
                        <a:latin typeface="Times New Roman"/>
                        <a:ea typeface="宋体"/>
                        <a:cs typeface="Times New Roman"/>
                      </a:endParaRPr>
                    </a:p>
                  </a:txBody>
                  <a:tcPr marL="0" marR="0" marT="0" marB="0" anchor="ctr"/>
                </a:tc>
                <a:tc>
                  <a:txBody>
                    <a:bodyPr/>
                    <a:lstStyle/>
                    <a:p>
                      <a:pPr marL="3810" indent="152400">
                        <a:lnSpc>
                          <a:spcPct val="150000"/>
                        </a:lnSpc>
                        <a:spcAft>
                          <a:spcPts val="0"/>
                        </a:spcAft>
                      </a:pPr>
                      <a:r>
                        <a:rPr lang="zh-CN" altLang="en-US" sz="1800" kern="100" dirty="0" smtClean="0">
                          <a:effectLst/>
                          <a:latin typeface="Courier New"/>
                          <a:ea typeface="宋体"/>
                          <a:cs typeface="Times New Roman"/>
                        </a:rPr>
                        <a:t>软件项目综合开发</a:t>
                      </a:r>
                      <a:endParaRPr lang="zh-CN" sz="1800" kern="100" dirty="0">
                        <a:effectLst/>
                        <a:latin typeface="Courier New"/>
                        <a:ea typeface="宋体"/>
                        <a:cs typeface="Times New Roman"/>
                      </a:endParaRPr>
                    </a:p>
                  </a:txBody>
                  <a:tcPr marL="0" marR="0" marT="0" marB="0" anchor="ctr"/>
                </a:tc>
                <a:tc>
                  <a:txBody>
                    <a:bodyPr/>
                    <a:lstStyle/>
                    <a:p>
                      <a:pPr marL="9525" indent="152400">
                        <a:lnSpc>
                          <a:spcPct val="150000"/>
                        </a:lnSpc>
                        <a:spcAft>
                          <a:spcPts val="0"/>
                        </a:spcAft>
                      </a:pPr>
                      <a:r>
                        <a:rPr lang="zh-CN" sz="1800" kern="100" dirty="0">
                          <a:effectLst/>
                        </a:rPr>
                        <a:t>提供数据分析存储能力</a:t>
                      </a:r>
                      <a:endParaRPr lang="zh-CN" sz="1800" kern="100" dirty="0">
                        <a:effectLst/>
                        <a:latin typeface="Courier New"/>
                        <a:ea typeface="宋体"/>
                        <a:cs typeface="Times New Roman"/>
                      </a:endParaRPr>
                    </a:p>
                  </a:txBody>
                  <a:tcPr marL="0" marR="0" marT="0" marB="0" anchor="ctr"/>
                </a:tc>
              </a:tr>
            </a:tbl>
          </a:graphicData>
        </a:graphic>
      </p:graphicFrame>
      <p:sp>
        <p:nvSpPr>
          <p:cNvPr id="5" name="Rectangle 1"/>
          <p:cNvSpPr>
            <a:spLocks noChangeArrowheads="1"/>
          </p:cNvSpPr>
          <p:nvPr/>
        </p:nvSpPr>
        <p:spPr bwMode="auto">
          <a:xfrm>
            <a:off x="179512" y="1698576"/>
            <a:ext cx="37240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52400"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楷体_GB2312"/>
                <a:cs typeface="Times New Roman" pitchFamily="18" charset="0"/>
              </a:rPr>
              <a:t>3</a:t>
            </a:r>
            <a:r>
              <a:rPr kumimoji="0" lang="zh-CN" altLang="en-US" sz="2400" b="0" i="0" u="none" strike="noStrike" cap="none" normalizeH="0" baseline="0" dirty="0" smtClean="0">
                <a:ln>
                  <a:noFill/>
                </a:ln>
                <a:solidFill>
                  <a:schemeClr val="tx1"/>
                </a:solidFill>
                <a:effectLst/>
                <a:latin typeface="Times New Roman" pitchFamily="18" charset="0"/>
                <a:ea typeface="楷体_GB2312"/>
                <a:cs typeface="Times New Roman" pitchFamily="18" charset="0"/>
              </a:rPr>
              <a:t>、先修，后续课程信息</a:t>
            </a:r>
            <a:endParaRPr kumimoji="0" lang="zh-CN" altLang="zh-CN" sz="3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66524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一、课程整体设计</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1916230075"/>
              </p:ext>
            </p:extLst>
          </p:nvPr>
        </p:nvGraphicFramePr>
        <p:xfrm>
          <a:off x="539552" y="2204864"/>
          <a:ext cx="8424936" cy="4400132"/>
        </p:xfrm>
        <a:graphic>
          <a:graphicData uri="http://schemas.openxmlformats.org/drawingml/2006/table">
            <a:tbl>
              <a:tblPr>
                <a:tableStyleId>{5C22544A-7EE6-4342-B048-85BDC9FD1C3A}</a:tableStyleId>
              </a:tblPr>
              <a:tblGrid>
                <a:gridCol w="1080120"/>
                <a:gridCol w="7344816"/>
              </a:tblGrid>
              <a:tr h="305539">
                <a:tc>
                  <a:txBody>
                    <a:bodyPr/>
                    <a:lstStyle/>
                    <a:p>
                      <a:pPr algn="ctr">
                        <a:lnSpc>
                          <a:spcPct val="150000"/>
                        </a:lnSpc>
                        <a:spcAft>
                          <a:spcPts val="0"/>
                        </a:spcAft>
                      </a:pPr>
                      <a:r>
                        <a:rPr lang="zh-CN" sz="2000" kern="100" dirty="0">
                          <a:effectLst/>
                        </a:rPr>
                        <a:t>层次</a:t>
                      </a:r>
                      <a:endParaRPr lang="zh-CN" sz="2000" kern="100" dirty="0">
                        <a:effectLst/>
                        <a:latin typeface="Times New Roman"/>
                        <a:ea typeface="宋体"/>
                        <a:cs typeface="Times New Roman"/>
                      </a:endParaRPr>
                    </a:p>
                  </a:txBody>
                  <a:tcPr marL="68580" marR="68580" marT="0" marB="0" anchor="ctr"/>
                </a:tc>
                <a:tc>
                  <a:txBody>
                    <a:bodyPr/>
                    <a:lstStyle/>
                    <a:p>
                      <a:pPr algn="ctr">
                        <a:lnSpc>
                          <a:spcPct val="150000"/>
                        </a:lnSpc>
                        <a:spcAft>
                          <a:spcPts val="0"/>
                        </a:spcAft>
                      </a:pPr>
                      <a:r>
                        <a:rPr lang="zh-CN" sz="2000" kern="100" dirty="0">
                          <a:effectLst/>
                        </a:rPr>
                        <a:t>区别</a:t>
                      </a:r>
                      <a:endParaRPr lang="zh-CN" sz="2000" kern="100" dirty="0">
                        <a:effectLst/>
                        <a:latin typeface="Times New Roman"/>
                        <a:ea typeface="宋体"/>
                        <a:cs typeface="Times New Roman"/>
                      </a:endParaRPr>
                    </a:p>
                  </a:txBody>
                  <a:tcPr marL="68580" marR="68580" marT="0" marB="0" anchor="ctr"/>
                </a:tc>
              </a:tr>
              <a:tr h="2178197">
                <a:tc>
                  <a:txBody>
                    <a:bodyPr/>
                    <a:lstStyle/>
                    <a:p>
                      <a:pPr algn="ctr">
                        <a:lnSpc>
                          <a:spcPts val="2000"/>
                        </a:lnSpc>
                        <a:spcAft>
                          <a:spcPts val="0"/>
                        </a:spcAft>
                      </a:pPr>
                      <a:r>
                        <a:rPr lang="zh-CN" sz="1400" kern="100" dirty="0">
                          <a:effectLst/>
                        </a:rPr>
                        <a:t>本科</a:t>
                      </a:r>
                      <a:endParaRPr lang="zh-CN" sz="1400" kern="100" dirty="0">
                        <a:effectLst/>
                        <a:latin typeface="Times New Roman"/>
                        <a:ea typeface="宋体"/>
                        <a:cs typeface="Times New Roman"/>
                      </a:endParaRPr>
                    </a:p>
                  </a:txBody>
                  <a:tcPr marL="68580" marR="68580" marT="0" marB="0" anchor="ctr"/>
                </a:tc>
                <a:tc>
                  <a:txBody>
                    <a:bodyPr/>
                    <a:lstStyle/>
                    <a:p>
                      <a:pPr algn="just">
                        <a:lnSpc>
                          <a:spcPts val="2000"/>
                        </a:lnSpc>
                        <a:spcAft>
                          <a:spcPts val="0"/>
                        </a:spcAft>
                      </a:pPr>
                      <a:r>
                        <a:rPr lang="zh-CN" sz="1800" kern="100" dirty="0">
                          <a:effectLst/>
                        </a:rPr>
                        <a:t>基础知识培养的基本要求不同，本科教育要求宽厚，宽广、扎实，本课程要求掌握基本就可以；</a:t>
                      </a:r>
                      <a:endParaRPr lang="zh-CN" sz="1400" kern="100" dirty="0">
                        <a:effectLst/>
                      </a:endParaRPr>
                    </a:p>
                    <a:p>
                      <a:pPr algn="just">
                        <a:lnSpc>
                          <a:spcPts val="2000"/>
                        </a:lnSpc>
                        <a:spcAft>
                          <a:spcPts val="0"/>
                        </a:spcAft>
                      </a:pPr>
                      <a:r>
                        <a:rPr lang="zh-CN" sz="1800" kern="100" dirty="0">
                          <a:effectLst/>
                        </a:rPr>
                        <a:t>专业知识培养的基本要求不同，本科要求了解就可以，本课程需要足够扎实；</a:t>
                      </a:r>
                      <a:endParaRPr lang="zh-CN" sz="1400" kern="100" dirty="0">
                        <a:effectLst/>
                      </a:endParaRPr>
                    </a:p>
                    <a:p>
                      <a:pPr algn="just">
                        <a:lnSpc>
                          <a:spcPts val="2000"/>
                        </a:lnSpc>
                        <a:spcAft>
                          <a:spcPts val="0"/>
                        </a:spcAft>
                      </a:pPr>
                      <a:r>
                        <a:rPr lang="zh-CN" sz="1800" kern="100" dirty="0">
                          <a:effectLst/>
                        </a:rPr>
                        <a:t>主要能力的培养要求不同，本科偏重研究能力、创新能力、创新创业能力，本课程偏重技能（操作能力、制作能力）。</a:t>
                      </a:r>
                      <a:endParaRPr lang="zh-CN" sz="1400" kern="100" dirty="0">
                        <a:effectLst/>
                        <a:latin typeface="Times New Roman"/>
                        <a:ea typeface="宋体"/>
                        <a:cs typeface="Times New Roman"/>
                      </a:endParaRPr>
                    </a:p>
                  </a:txBody>
                  <a:tcPr marL="68580" marR="68580" marT="0" marB="0" anchor="ctr"/>
                </a:tc>
              </a:tr>
              <a:tr h="1067486">
                <a:tc>
                  <a:txBody>
                    <a:bodyPr/>
                    <a:lstStyle/>
                    <a:p>
                      <a:pPr algn="ctr">
                        <a:lnSpc>
                          <a:spcPts val="2000"/>
                        </a:lnSpc>
                        <a:spcAft>
                          <a:spcPts val="0"/>
                        </a:spcAft>
                      </a:pPr>
                      <a:r>
                        <a:rPr lang="zh-CN" sz="1400" kern="100">
                          <a:effectLst/>
                        </a:rPr>
                        <a:t>中职</a:t>
                      </a:r>
                      <a:endParaRPr lang="zh-CN" sz="1400" kern="100">
                        <a:effectLst/>
                        <a:latin typeface="Times New Roman"/>
                        <a:ea typeface="宋体"/>
                        <a:cs typeface="Times New Roman"/>
                      </a:endParaRPr>
                    </a:p>
                  </a:txBody>
                  <a:tcPr marL="68580" marR="68580" marT="0" marB="0" anchor="ctr"/>
                </a:tc>
                <a:tc>
                  <a:txBody>
                    <a:bodyPr/>
                    <a:lstStyle/>
                    <a:p>
                      <a:pPr algn="just">
                        <a:lnSpc>
                          <a:spcPts val="2000"/>
                        </a:lnSpc>
                        <a:spcAft>
                          <a:spcPts val="0"/>
                        </a:spcAft>
                      </a:pPr>
                      <a:r>
                        <a:rPr lang="zh-CN" sz="1800" kern="100" dirty="0">
                          <a:effectLst/>
                        </a:rPr>
                        <a:t>本课程理论知识比中职更加实用、有系统性，强调专业知识的来源并从中体验出基础知识在解决专业问题时的应用方法、途径和规律，强调专业知识的实用性、指导性。</a:t>
                      </a:r>
                      <a:endParaRPr lang="zh-CN" sz="1400" kern="100" dirty="0">
                        <a:effectLst/>
                        <a:latin typeface="Times New Roman"/>
                        <a:ea typeface="宋体"/>
                        <a:cs typeface="Times New Roman"/>
                      </a:endParaRPr>
                    </a:p>
                  </a:txBody>
                  <a:tcPr marL="68580" marR="68580" marT="0" marB="0" anchor="ctr"/>
                </a:tc>
              </a:tr>
              <a:tr h="697249">
                <a:tc>
                  <a:txBody>
                    <a:bodyPr/>
                    <a:lstStyle/>
                    <a:p>
                      <a:pPr algn="ctr">
                        <a:lnSpc>
                          <a:spcPts val="2000"/>
                        </a:lnSpc>
                        <a:spcAft>
                          <a:spcPts val="0"/>
                        </a:spcAft>
                      </a:pPr>
                      <a:r>
                        <a:rPr lang="zh-CN" sz="1400" kern="100">
                          <a:effectLst/>
                        </a:rPr>
                        <a:t>培训班</a:t>
                      </a:r>
                      <a:endParaRPr lang="zh-CN" sz="1400" kern="100">
                        <a:effectLst/>
                        <a:latin typeface="Times New Roman"/>
                        <a:ea typeface="宋体"/>
                        <a:cs typeface="Times New Roman"/>
                      </a:endParaRPr>
                    </a:p>
                  </a:txBody>
                  <a:tcPr marL="68580" marR="68580" marT="0" marB="0" anchor="ctr"/>
                </a:tc>
                <a:tc>
                  <a:txBody>
                    <a:bodyPr/>
                    <a:lstStyle/>
                    <a:p>
                      <a:pPr algn="just">
                        <a:lnSpc>
                          <a:spcPts val="2000"/>
                        </a:lnSpc>
                        <a:spcAft>
                          <a:spcPts val="0"/>
                        </a:spcAft>
                      </a:pPr>
                      <a:r>
                        <a:rPr lang="zh-CN" sz="1800" kern="100" dirty="0">
                          <a:effectLst/>
                        </a:rPr>
                        <a:t>培训班重点在操作应用能力方面的实践，本课程重点在提高技能（操作）与理论共同能力方面的实践。</a:t>
                      </a:r>
                      <a:endParaRPr lang="zh-CN" sz="1400" kern="100" dirty="0">
                        <a:effectLst/>
                        <a:latin typeface="Times New Roman"/>
                        <a:ea typeface="宋体"/>
                        <a:cs typeface="Times New Roman"/>
                      </a:endParaRPr>
                    </a:p>
                  </a:txBody>
                  <a:tcPr marL="68580" marR="68580" marT="0" marB="0" anchor="ctr"/>
                </a:tc>
              </a:tr>
            </a:tbl>
          </a:graphicData>
        </a:graphic>
      </p:graphicFrame>
      <p:sp>
        <p:nvSpPr>
          <p:cNvPr id="5" name="Rectangle 1"/>
          <p:cNvSpPr>
            <a:spLocks noChangeArrowheads="1"/>
          </p:cNvSpPr>
          <p:nvPr/>
        </p:nvSpPr>
        <p:spPr bwMode="auto">
          <a:xfrm>
            <a:off x="395536" y="1513329"/>
            <a:ext cx="62632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ea typeface="楷体_GB2312"/>
                <a:cs typeface="Times New Roman" pitchFamily="18" charset="0"/>
              </a:rPr>
              <a:t>4</a:t>
            </a:r>
            <a:r>
              <a:rPr kumimoji="0" lang="zh-CN" altLang="en-US" sz="2000" b="0" i="0" u="none" strike="noStrike" cap="none" normalizeH="0" baseline="0" dirty="0" smtClean="0">
                <a:ln>
                  <a:noFill/>
                </a:ln>
                <a:solidFill>
                  <a:schemeClr val="tx1"/>
                </a:solidFill>
                <a:effectLst/>
                <a:latin typeface="Times New Roman" pitchFamily="18" charset="0"/>
                <a:ea typeface="楷体_GB2312"/>
                <a:cs typeface="Times New Roman" pitchFamily="18" charset="0"/>
              </a:rPr>
              <a:t>、本课程与中职、本科、培训班同类课程的区别。</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7359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一、课程整体设计</a:t>
            </a:r>
            <a:endParaRPr lang="zh-CN" altLang="en-US" dirty="0"/>
          </a:p>
        </p:txBody>
      </p:sp>
      <p:sp>
        <p:nvSpPr>
          <p:cNvPr id="3" name="内容占位符 2"/>
          <p:cNvSpPr>
            <a:spLocks noGrp="1"/>
          </p:cNvSpPr>
          <p:nvPr>
            <p:ph idx="1"/>
          </p:nvPr>
        </p:nvSpPr>
        <p:spPr>
          <a:xfrm>
            <a:off x="467544" y="1268760"/>
            <a:ext cx="8229600" cy="4525963"/>
          </a:xfrm>
        </p:spPr>
        <p:txBody>
          <a:bodyPr/>
          <a:lstStyle/>
          <a:p>
            <a:r>
              <a:rPr lang="zh-CN" altLang="en-US" dirty="0" smtClean="0"/>
              <a:t>学时分配</a:t>
            </a:r>
            <a:endParaRPr lang="en-US" altLang="zh-CN" dirty="0" smtClean="0"/>
          </a:p>
          <a:p>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522307861"/>
              </p:ext>
            </p:extLst>
          </p:nvPr>
        </p:nvGraphicFramePr>
        <p:xfrm>
          <a:off x="323528" y="2060848"/>
          <a:ext cx="8496943" cy="4536505"/>
        </p:xfrm>
        <a:graphic>
          <a:graphicData uri="http://schemas.openxmlformats.org/drawingml/2006/table">
            <a:tbl>
              <a:tblPr>
                <a:tableStyleId>{5C22544A-7EE6-4342-B048-85BDC9FD1C3A}</a:tableStyleId>
              </a:tblPr>
              <a:tblGrid>
                <a:gridCol w="5469914"/>
                <a:gridCol w="985498"/>
                <a:gridCol w="985498"/>
                <a:gridCol w="1056033"/>
              </a:tblGrid>
              <a:tr h="402991">
                <a:tc>
                  <a:txBody>
                    <a:bodyPr/>
                    <a:lstStyle/>
                    <a:p>
                      <a:pPr algn="ctr">
                        <a:lnSpc>
                          <a:spcPts val="2000"/>
                        </a:lnSpc>
                        <a:spcAft>
                          <a:spcPts val="0"/>
                        </a:spcAft>
                      </a:pPr>
                      <a:r>
                        <a:rPr lang="zh-CN" sz="1100" kern="100" dirty="0">
                          <a:effectLst/>
                        </a:rPr>
                        <a:t>章目</a:t>
                      </a:r>
                      <a:endParaRPr lang="zh-CN" sz="1200" kern="100" dirty="0">
                        <a:effectLst/>
                        <a:latin typeface="宋体"/>
                        <a:cs typeface="Times New Roman"/>
                      </a:endParaRPr>
                    </a:p>
                  </a:txBody>
                  <a:tcPr marL="68580" marR="68580" marT="0" marB="0"/>
                </a:tc>
                <a:tc>
                  <a:txBody>
                    <a:bodyPr/>
                    <a:lstStyle/>
                    <a:p>
                      <a:pPr algn="ctr">
                        <a:lnSpc>
                          <a:spcPts val="2000"/>
                        </a:lnSpc>
                        <a:spcAft>
                          <a:spcPts val="0"/>
                        </a:spcAft>
                      </a:pPr>
                      <a:r>
                        <a:rPr lang="zh-CN" sz="1100" kern="100">
                          <a:effectLst/>
                        </a:rPr>
                        <a:t>讲课</a:t>
                      </a:r>
                      <a:endParaRPr lang="zh-CN" sz="1050" kern="100">
                        <a:effectLst/>
                        <a:latin typeface="Times New Roman"/>
                        <a:ea typeface="宋体"/>
                        <a:cs typeface="Times New Roman"/>
                      </a:endParaRPr>
                    </a:p>
                  </a:txBody>
                  <a:tcPr marL="68580" marR="68580" marT="0" marB="0"/>
                </a:tc>
                <a:tc>
                  <a:txBody>
                    <a:bodyPr/>
                    <a:lstStyle/>
                    <a:p>
                      <a:pPr algn="ctr">
                        <a:lnSpc>
                          <a:spcPts val="2000"/>
                        </a:lnSpc>
                        <a:spcAft>
                          <a:spcPts val="0"/>
                        </a:spcAft>
                      </a:pPr>
                      <a:r>
                        <a:rPr lang="zh-CN" sz="1100" kern="100">
                          <a:effectLst/>
                        </a:rPr>
                        <a:t>上机</a:t>
                      </a:r>
                      <a:endParaRPr lang="zh-CN" sz="1050" kern="100">
                        <a:effectLst/>
                        <a:latin typeface="Times New Roman"/>
                        <a:ea typeface="宋体"/>
                        <a:cs typeface="Times New Roman"/>
                      </a:endParaRPr>
                    </a:p>
                  </a:txBody>
                  <a:tcPr marL="68580" marR="68580" marT="0" marB="0"/>
                </a:tc>
                <a:tc>
                  <a:txBody>
                    <a:bodyPr/>
                    <a:lstStyle/>
                    <a:p>
                      <a:pPr algn="ctr">
                        <a:lnSpc>
                          <a:spcPts val="2000"/>
                        </a:lnSpc>
                        <a:spcAft>
                          <a:spcPts val="0"/>
                        </a:spcAft>
                      </a:pPr>
                      <a:r>
                        <a:rPr lang="zh-CN" sz="1100" kern="100">
                          <a:effectLst/>
                        </a:rPr>
                        <a:t>合计</a:t>
                      </a:r>
                      <a:endParaRPr lang="zh-CN" sz="1050" kern="100">
                        <a:effectLst/>
                        <a:latin typeface="Times New Roman"/>
                        <a:ea typeface="宋体"/>
                        <a:cs typeface="Times New Roman"/>
                      </a:endParaRPr>
                    </a:p>
                  </a:txBody>
                  <a:tcPr marL="68580" marR="68580" marT="0" marB="0"/>
                </a:tc>
              </a:tr>
              <a:tr h="405763">
                <a:tc>
                  <a:txBody>
                    <a:bodyPr/>
                    <a:lstStyle/>
                    <a:p>
                      <a:pPr algn="l">
                        <a:lnSpc>
                          <a:spcPts val="2000"/>
                        </a:lnSpc>
                        <a:spcAft>
                          <a:spcPts val="0"/>
                        </a:spcAft>
                      </a:pPr>
                      <a:r>
                        <a:rPr lang="zh-CN" sz="1600" kern="100">
                          <a:effectLst/>
                        </a:rPr>
                        <a:t>第</a:t>
                      </a:r>
                      <a:r>
                        <a:rPr lang="en-US" sz="1600" kern="100">
                          <a:effectLst/>
                        </a:rPr>
                        <a:t>1</a:t>
                      </a:r>
                      <a:r>
                        <a:rPr lang="zh-CN" sz="1600" kern="100">
                          <a:effectLst/>
                        </a:rPr>
                        <a:t>章</a:t>
                      </a:r>
                      <a:r>
                        <a:rPr lang="en-US" sz="1600" kern="100">
                          <a:effectLst/>
                        </a:rPr>
                        <a:t>  </a:t>
                      </a:r>
                      <a:r>
                        <a:rPr lang="zh-CN" sz="1600" kern="100">
                          <a:effectLst/>
                        </a:rPr>
                        <a:t>数据分析概述</a:t>
                      </a:r>
                      <a:endParaRPr lang="zh-CN" sz="1600" kern="100">
                        <a:effectLst/>
                        <a:latin typeface="Times New Roman"/>
                        <a:ea typeface="宋体"/>
                        <a:cs typeface="Times New Roman"/>
                      </a:endParaRPr>
                    </a:p>
                  </a:txBody>
                  <a:tcPr marL="68580" marR="68580" marT="0" marB="0" anchor="ctr"/>
                </a:tc>
                <a:tc>
                  <a:txBody>
                    <a:bodyPr/>
                    <a:lstStyle/>
                    <a:p>
                      <a:pPr algn="ctr">
                        <a:lnSpc>
                          <a:spcPts val="2000"/>
                        </a:lnSpc>
                        <a:spcAft>
                          <a:spcPts val="0"/>
                        </a:spcAft>
                      </a:pPr>
                      <a:r>
                        <a:rPr lang="en-US" altLang="zh-CN" sz="1600" kern="100" dirty="0" smtClean="0">
                          <a:effectLst/>
                        </a:rPr>
                        <a:t>1</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altLang="zh-CN" sz="1600" kern="100" dirty="0" smtClean="0">
                          <a:effectLst/>
                        </a:rPr>
                        <a:t>1</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2</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r>
              <a:tr h="405763">
                <a:tc>
                  <a:txBody>
                    <a:bodyPr/>
                    <a:lstStyle/>
                    <a:p>
                      <a:pPr algn="l">
                        <a:lnSpc>
                          <a:spcPts val="2000"/>
                        </a:lnSpc>
                        <a:spcAft>
                          <a:spcPts val="0"/>
                        </a:spcAft>
                      </a:pPr>
                      <a:r>
                        <a:rPr lang="zh-CN" sz="1600" kern="100">
                          <a:effectLst/>
                        </a:rPr>
                        <a:t>第</a:t>
                      </a:r>
                      <a:r>
                        <a:rPr lang="en-US" sz="1600" kern="100">
                          <a:effectLst/>
                        </a:rPr>
                        <a:t>2</a:t>
                      </a:r>
                      <a:r>
                        <a:rPr lang="zh-CN" sz="1600" kern="100">
                          <a:effectLst/>
                        </a:rPr>
                        <a:t>章</a:t>
                      </a:r>
                      <a:r>
                        <a:rPr lang="en-US" sz="1600" kern="100">
                          <a:effectLst/>
                        </a:rPr>
                        <a:t>  </a:t>
                      </a:r>
                      <a:r>
                        <a:rPr lang="zh-CN" sz="1600" kern="100">
                          <a:effectLst/>
                        </a:rPr>
                        <a:t>科学计算库</a:t>
                      </a:r>
                      <a:r>
                        <a:rPr lang="en-US" sz="1600" kern="100">
                          <a:effectLst/>
                        </a:rPr>
                        <a:t>NumPy</a:t>
                      </a:r>
                      <a:endParaRPr lang="zh-CN" sz="1600" kern="100">
                        <a:effectLst/>
                        <a:latin typeface="Times New Roman"/>
                        <a:ea typeface="宋体"/>
                        <a:cs typeface="Times New Roman"/>
                      </a:endParaRPr>
                    </a:p>
                  </a:txBody>
                  <a:tcPr marL="68580" marR="68580" marT="0" marB="0" anchor="ctr"/>
                </a:tc>
                <a:tc>
                  <a:txBody>
                    <a:bodyPr/>
                    <a:lstStyle/>
                    <a:p>
                      <a:pPr algn="ctr">
                        <a:lnSpc>
                          <a:spcPts val="2000"/>
                        </a:lnSpc>
                        <a:spcAft>
                          <a:spcPts val="0"/>
                        </a:spcAft>
                      </a:pPr>
                      <a:r>
                        <a:rPr lang="en-US" sz="1600" kern="100" dirty="0" smtClean="0">
                          <a:effectLst/>
                        </a:rPr>
                        <a:t>7</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7</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14</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r>
              <a:tr h="405763">
                <a:tc>
                  <a:txBody>
                    <a:bodyPr/>
                    <a:lstStyle/>
                    <a:p>
                      <a:pPr algn="l">
                        <a:spcAft>
                          <a:spcPts val="0"/>
                        </a:spcAft>
                      </a:pPr>
                      <a:r>
                        <a:rPr lang="zh-CN" sz="1600" kern="100" dirty="0">
                          <a:effectLst/>
                        </a:rPr>
                        <a:t>第</a:t>
                      </a:r>
                      <a:r>
                        <a:rPr lang="en-US" sz="1600" kern="100" dirty="0">
                          <a:effectLst/>
                        </a:rPr>
                        <a:t>3</a:t>
                      </a:r>
                      <a:r>
                        <a:rPr lang="zh-CN" sz="1600" kern="100" dirty="0">
                          <a:effectLst/>
                        </a:rPr>
                        <a:t>章</a:t>
                      </a:r>
                      <a:r>
                        <a:rPr lang="en-US" sz="1600" kern="100" dirty="0">
                          <a:effectLst/>
                        </a:rPr>
                        <a:t>  </a:t>
                      </a:r>
                      <a:r>
                        <a:rPr lang="zh-CN" sz="1600" kern="100" dirty="0">
                          <a:effectLst/>
                        </a:rPr>
                        <a:t>数据分析工具</a:t>
                      </a:r>
                      <a:r>
                        <a:rPr lang="en-US" sz="1600" kern="100" dirty="0">
                          <a:effectLst/>
                        </a:rPr>
                        <a:t>Pandas</a:t>
                      </a:r>
                      <a:endParaRPr lang="zh-CN" sz="1600" kern="100" dirty="0">
                        <a:effectLst/>
                        <a:latin typeface="Times New Roman"/>
                        <a:ea typeface="宋体"/>
                        <a:cs typeface="Times New Roman"/>
                      </a:endParaRPr>
                    </a:p>
                  </a:txBody>
                  <a:tcPr marL="68580" marR="68580" marT="0" marB="0" anchor="ctr"/>
                </a:tc>
                <a:tc>
                  <a:txBody>
                    <a:bodyPr/>
                    <a:lstStyle/>
                    <a:p>
                      <a:pPr algn="ctr">
                        <a:lnSpc>
                          <a:spcPts val="2000"/>
                        </a:lnSpc>
                        <a:spcAft>
                          <a:spcPts val="0"/>
                        </a:spcAft>
                      </a:pPr>
                      <a:r>
                        <a:rPr lang="en-US" sz="1600" kern="100" dirty="0" smtClean="0">
                          <a:effectLst/>
                        </a:rPr>
                        <a:t>8</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8</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16</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r>
              <a:tr h="405763">
                <a:tc>
                  <a:txBody>
                    <a:bodyPr/>
                    <a:lstStyle/>
                    <a:p>
                      <a:pPr algn="l">
                        <a:spcAft>
                          <a:spcPts val="0"/>
                        </a:spcAft>
                      </a:pPr>
                      <a:r>
                        <a:rPr lang="zh-CN" sz="1600" kern="100">
                          <a:effectLst/>
                        </a:rPr>
                        <a:t>第</a:t>
                      </a:r>
                      <a:r>
                        <a:rPr lang="en-US" sz="1600" kern="100">
                          <a:effectLst/>
                        </a:rPr>
                        <a:t>4</a:t>
                      </a:r>
                      <a:r>
                        <a:rPr lang="zh-CN" sz="1600" kern="100">
                          <a:effectLst/>
                        </a:rPr>
                        <a:t>章</a:t>
                      </a:r>
                      <a:r>
                        <a:rPr lang="en-US" sz="1600" kern="100">
                          <a:effectLst/>
                        </a:rPr>
                        <a:t>  </a:t>
                      </a:r>
                      <a:r>
                        <a:rPr lang="zh-CN" sz="1600" kern="100">
                          <a:effectLst/>
                        </a:rPr>
                        <a:t>数据预处理</a:t>
                      </a:r>
                      <a:endParaRPr lang="zh-CN" sz="1600" kern="100">
                        <a:effectLst/>
                        <a:latin typeface="Times New Roman"/>
                        <a:ea typeface="宋体"/>
                        <a:cs typeface="Times New Roman"/>
                      </a:endParaRPr>
                    </a:p>
                  </a:txBody>
                  <a:tcPr marL="68580" marR="68580" marT="0" marB="0" anchor="ctr"/>
                </a:tc>
                <a:tc>
                  <a:txBody>
                    <a:bodyPr/>
                    <a:lstStyle/>
                    <a:p>
                      <a:pPr algn="ctr">
                        <a:lnSpc>
                          <a:spcPts val="2000"/>
                        </a:lnSpc>
                        <a:spcAft>
                          <a:spcPts val="0"/>
                        </a:spcAft>
                      </a:pPr>
                      <a:r>
                        <a:rPr lang="en-US" sz="1600" kern="100" dirty="0" smtClean="0">
                          <a:effectLst/>
                        </a:rPr>
                        <a:t>4</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4</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8</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r>
              <a:tr h="405763">
                <a:tc>
                  <a:txBody>
                    <a:bodyPr/>
                    <a:lstStyle/>
                    <a:p>
                      <a:pPr algn="l">
                        <a:lnSpc>
                          <a:spcPts val="2000"/>
                        </a:lnSpc>
                        <a:spcAft>
                          <a:spcPts val="0"/>
                        </a:spcAft>
                      </a:pPr>
                      <a:r>
                        <a:rPr lang="zh-CN" sz="1600" kern="100">
                          <a:effectLst/>
                        </a:rPr>
                        <a:t>第</a:t>
                      </a:r>
                      <a:r>
                        <a:rPr lang="en-US" sz="1600" kern="100">
                          <a:effectLst/>
                        </a:rPr>
                        <a:t>5</a:t>
                      </a:r>
                      <a:r>
                        <a:rPr lang="zh-CN" sz="1600" kern="100">
                          <a:effectLst/>
                        </a:rPr>
                        <a:t>章</a:t>
                      </a:r>
                      <a:r>
                        <a:rPr lang="en-US" sz="1600" kern="100">
                          <a:effectLst/>
                        </a:rPr>
                        <a:t>  </a:t>
                      </a:r>
                      <a:r>
                        <a:rPr lang="zh-CN" sz="1600" kern="100">
                          <a:effectLst/>
                        </a:rPr>
                        <a:t>数据聚合与分组运算</a:t>
                      </a:r>
                      <a:endParaRPr lang="zh-CN" sz="1600" kern="100">
                        <a:effectLst/>
                        <a:latin typeface="Times New Roman"/>
                        <a:ea typeface="宋体"/>
                        <a:cs typeface="Times New Roman"/>
                      </a:endParaRPr>
                    </a:p>
                  </a:txBody>
                  <a:tcPr marL="68580" marR="68580" marT="0" marB="0" anchor="ctr"/>
                </a:tc>
                <a:tc>
                  <a:txBody>
                    <a:bodyPr/>
                    <a:lstStyle/>
                    <a:p>
                      <a:pPr algn="ctr">
                        <a:lnSpc>
                          <a:spcPts val="2000"/>
                        </a:lnSpc>
                        <a:spcAft>
                          <a:spcPts val="0"/>
                        </a:spcAft>
                      </a:pPr>
                      <a:r>
                        <a:rPr lang="en-US" sz="1600" kern="100" dirty="0" smtClean="0">
                          <a:effectLst/>
                        </a:rPr>
                        <a:t>4</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4</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8</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r>
              <a:tr h="405763">
                <a:tc>
                  <a:txBody>
                    <a:bodyPr/>
                    <a:lstStyle/>
                    <a:p>
                      <a:pPr algn="l">
                        <a:lnSpc>
                          <a:spcPts val="2000"/>
                        </a:lnSpc>
                        <a:spcAft>
                          <a:spcPts val="0"/>
                        </a:spcAft>
                      </a:pPr>
                      <a:r>
                        <a:rPr lang="zh-CN" sz="1600" kern="100">
                          <a:effectLst/>
                        </a:rPr>
                        <a:t>第</a:t>
                      </a:r>
                      <a:r>
                        <a:rPr lang="en-US" sz="1600" kern="100">
                          <a:effectLst/>
                        </a:rPr>
                        <a:t>6</a:t>
                      </a:r>
                      <a:r>
                        <a:rPr lang="zh-CN" sz="1600" kern="100">
                          <a:effectLst/>
                        </a:rPr>
                        <a:t>章</a:t>
                      </a:r>
                      <a:r>
                        <a:rPr lang="en-US" sz="1600" kern="100">
                          <a:effectLst/>
                        </a:rPr>
                        <a:t>  </a:t>
                      </a:r>
                      <a:r>
                        <a:rPr lang="zh-CN" sz="1600" kern="100">
                          <a:effectLst/>
                        </a:rPr>
                        <a:t>数据可视化</a:t>
                      </a:r>
                      <a:endParaRPr lang="zh-CN" sz="1600" kern="100">
                        <a:effectLst/>
                        <a:latin typeface="Times New Roman"/>
                        <a:ea typeface="宋体"/>
                        <a:cs typeface="Times New Roman"/>
                      </a:endParaRPr>
                    </a:p>
                  </a:txBody>
                  <a:tcPr marL="68580" marR="68580" marT="0" marB="0" anchor="ctr"/>
                </a:tc>
                <a:tc>
                  <a:txBody>
                    <a:bodyPr/>
                    <a:lstStyle/>
                    <a:p>
                      <a:pPr algn="ctr">
                        <a:lnSpc>
                          <a:spcPts val="2000"/>
                        </a:lnSpc>
                        <a:spcAft>
                          <a:spcPts val="0"/>
                        </a:spcAft>
                      </a:pPr>
                      <a:r>
                        <a:rPr lang="en-US" sz="1600" kern="100" dirty="0" smtClean="0">
                          <a:effectLst/>
                        </a:rPr>
                        <a:t>4</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4</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8</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r>
              <a:tr h="405763">
                <a:tc>
                  <a:txBody>
                    <a:bodyPr/>
                    <a:lstStyle/>
                    <a:p>
                      <a:pPr algn="l">
                        <a:lnSpc>
                          <a:spcPts val="2000"/>
                        </a:lnSpc>
                        <a:spcAft>
                          <a:spcPts val="0"/>
                        </a:spcAft>
                      </a:pPr>
                      <a:r>
                        <a:rPr lang="zh-CN" sz="1600" kern="100">
                          <a:effectLst/>
                        </a:rPr>
                        <a:t>第</a:t>
                      </a:r>
                      <a:r>
                        <a:rPr lang="en-US" sz="1600" kern="100">
                          <a:effectLst/>
                        </a:rPr>
                        <a:t>7</a:t>
                      </a:r>
                      <a:r>
                        <a:rPr lang="zh-CN" sz="1600" kern="100">
                          <a:effectLst/>
                        </a:rPr>
                        <a:t>章</a:t>
                      </a:r>
                      <a:r>
                        <a:rPr lang="en-US" sz="1600" kern="100">
                          <a:effectLst/>
                        </a:rPr>
                        <a:t>  </a:t>
                      </a:r>
                      <a:r>
                        <a:rPr lang="zh-CN" sz="1600" kern="100">
                          <a:effectLst/>
                        </a:rPr>
                        <a:t>时间序列数据分析</a:t>
                      </a:r>
                      <a:endParaRPr lang="zh-CN" sz="1600" kern="100">
                        <a:effectLst/>
                        <a:latin typeface="Times New Roman"/>
                        <a:ea typeface="宋体"/>
                        <a:cs typeface="Times New Roman"/>
                      </a:endParaRPr>
                    </a:p>
                  </a:txBody>
                  <a:tcPr marL="68580" marR="68580" marT="0" marB="0" anchor="ctr"/>
                </a:tc>
                <a:tc>
                  <a:txBody>
                    <a:bodyPr/>
                    <a:lstStyle/>
                    <a:p>
                      <a:pPr algn="ctr">
                        <a:lnSpc>
                          <a:spcPts val="2000"/>
                        </a:lnSpc>
                        <a:spcAft>
                          <a:spcPts val="0"/>
                        </a:spcAft>
                      </a:pPr>
                      <a:r>
                        <a:rPr lang="en-US" sz="1600" kern="100" dirty="0" smtClean="0">
                          <a:effectLst/>
                        </a:rPr>
                        <a:t>4</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4</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8</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r>
              <a:tr h="405763">
                <a:tc>
                  <a:txBody>
                    <a:bodyPr/>
                    <a:lstStyle/>
                    <a:p>
                      <a:pPr algn="l">
                        <a:lnSpc>
                          <a:spcPts val="2000"/>
                        </a:lnSpc>
                        <a:spcAft>
                          <a:spcPts val="0"/>
                        </a:spcAft>
                      </a:pPr>
                      <a:r>
                        <a:rPr lang="zh-CN" sz="1600" kern="100">
                          <a:effectLst/>
                        </a:rPr>
                        <a:t>第</a:t>
                      </a:r>
                      <a:r>
                        <a:rPr lang="en-US" sz="1600" kern="100">
                          <a:effectLst/>
                        </a:rPr>
                        <a:t>8</a:t>
                      </a:r>
                      <a:r>
                        <a:rPr lang="zh-CN" sz="1600" kern="100">
                          <a:effectLst/>
                        </a:rPr>
                        <a:t>章</a:t>
                      </a:r>
                      <a:r>
                        <a:rPr lang="en-US" sz="1600" kern="100">
                          <a:effectLst/>
                        </a:rPr>
                        <a:t>  </a:t>
                      </a:r>
                      <a:r>
                        <a:rPr lang="zh-CN" sz="1600" kern="100">
                          <a:effectLst/>
                        </a:rPr>
                        <a:t>文本数据分析</a:t>
                      </a:r>
                      <a:endParaRPr lang="zh-CN" sz="1600" kern="100">
                        <a:effectLst/>
                        <a:latin typeface="Times New Roman"/>
                        <a:ea typeface="宋体"/>
                        <a:cs typeface="Times New Roman"/>
                      </a:endParaRPr>
                    </a:p>
                  </a:txBody>
                  <a:tcPr marL="68580" marR="68580" marT="0" marB="0" anchor="ctr"/>
                </a:tc>
                <a:tc>
                  <a:txBody>
                    <a:bodyPr/>
                    <a:lstStyle/>
                    <a:p>
                      <a:pPr algn="ctr">
                        <a:lnSpc>
                          <a:spcPts val="2000"/>
                        </a:lnSpc>
                        <a:spcAft>
                          <a:spcPts val="0"/>
                        </a:spcAft>
                      </a:pPr>
                      <a:r>
                        <a:rPr lang="en-US" sz="1600" kern="100">
                          <a:effectLst/>
                        </a:rPr>
                        <a:t>2</a:t>
                      </a:r>
                      <a:r>
                        <a:rPr lang="zh-CN" sz="1600" kern="100">
                          <a:effectLst/>
                        </a:rPr>
                        <a:t>学时</a:t>
                      </a:r>
                      <a:endParaRPr lang="zh-CN" sz="1600" kern="10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a:effectLst/>
                        </a:rPr>
                        <a:t>2</a:t>
                      </a:r>
                      <a:r>
                        <a:rPr lang="zh-CN" sz="1600" kern="100">
                          <a:effectLst/>
                        </a:rPr>
                        <a:t>学时</a:t>
                      </a:r>
                      <a:endParaRPr lang="zh-CN" sz="1600" kern="10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a:effectLst/>
                        </a:rPr>
                        <a:t>4</a:t>
                      </a:r>
                      <a:r>
                        <a:rPr lang="zh-CN" sz="1600" kern="100" dirty="0">
                          <a:effectLst/>
                        </a:rPr>
                        <a:t>学时</a:t>
                      </a:r>
                      <a:endParaRPr lang="zh-CN" sz="1600" kern="100" dirty="0">
                        <a:effectLst/>
                        <a:latin typeface="Times New Roman"/>
                        <a:ea typeface="宋体"/>
                        <a:cs typeface="Times New Roman"/>
                      </a:endParaRPr>
                    </a:p>
                  </a:txBody>
                  <a:tcPr marL="68580" marR="68580" marT="0" marB="0"/>
                </a:tc>
              </a:tr>
              <a:tr h="481647">
                <a:tc>
                  <a:txBody>
                    <a:bodyPr/>
                    <a:lstStyle/>
                    <a:p>
                      <a:pPr algn="l">
                        <a:lnSpc>
                          <a:spcPts val="2000"/>
                        </a:lnSpc>
                        <a:spcAft>
                          <a:spcPts val="0"/>
                        </a:spcAft>
                      </a:pPr>
                      <a:r>
                        <a:rPr lang="zh-CN" sz="1600" kern="100">
                          <a:effectLst/>
                        </a:rPr>
                        <a:t>第</a:t>
                      </a:r>
                      <a:r>
                        <a:rPr lang="en-US" sz="1600" kern="100">
                          <a:effectLst/>
                        </a:rPr>
                        <a:t>9</a:t>
                      </a:r>
                      <a:r>
                        <a:rPr lang="zh-CN" sz="1600" kern="100">
                          <a:effectLst/>
                        </a:rPr>
                        <a:t>章</a:t>
                      </a:r>
                      <a:r>
                        <a:rPr lang="en-US" sz="1600" kern="100">
                          <a:effectLst/>
                        </a:rPr>
                        <a:t>  </a:t>
                      </a:r>
                      <a:r>
                        <a:rPr lang="zh-CN" sz="1600" kern="100">
                          <a:effectLst/>
                        </a:rPr>
                        <a:t>实战—北京租房数据统计分析</a:t>
                      </a:r>
                      <a:endParaRPr lang="zh-CN" sz="1600" kern="100">
                        <a:effectLst/>
                        <a:latin typeface="Times New Roman"/>
                        <a:ea typeface="宋体"/>
                        <a:cs typeface="Times New Roman"/>
                      </a:endParaRPr>
                    </a:p>
                  </a:txBody>
                  <a:tcPr marL="68580" marR="68580" marT="0" marB="0" anchor="ctr"/>
                </a:tc>
                <a:tc>
                  <a:txBody>
                    <a:bodyPr/>
                    <a:lstStyle/>
                    <a:p>
                      <a:pPr algn="ctr">
                        <a:lnSpc>
                          <a:spcPts val="2000"/>
                        </a:lnSpc>
                        <a:spcAft>
                          <a:spcPts val="0"/>
                        </a:spcAft>
                      </a:pPr>
                      <a:r>
                        <a:rPr lang="en-US" sz="1600" kern="100" dirty="0" smtClean="0">
                          <a:effectLst/>
                        </a:rPr>
                        <a:t>4</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4</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8</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r>
              <a:tr h="405763">
                <a:tc>
                  <a:txBody>
                    <a:bodyPr/>
                    <a:lstStyle/>
                    <a:p>
                      <a:pPr algn="ctr">
                        <a:lnSpc>
                          <a:spcPts val="2000"/>
                        </a:lnSpc>
                        <a:spcAft>
                          <a:spcPts val="0"/>
                        </a:spcAft>
                      </a:pPr>
                      <a:r>
                        <a:rPr lang="zh-CN" sz="1800" kern="100">
                          <a:effectLst/>
                        </a:rPr>
                        <a:t>合计</a:t>
                      </a:r>
                      <a:endParaRPr lang="zh-CN" sz="1600" kern="10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38</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38</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c>
                  <a:txBody>
                    <a:bodyPr/>
                    <a:lstStyle/>
                    <a:p>
                      <a:pPr algn="ctr">
                        <a:lnSpc>
                          <a:spcPts val="2000"/>
                        </a:lnSpc>
                        <a:spcAft>
                          <a:spcPts val="0"/>
                        </a:spcAft>
                      </a:pPr>
                      <a:r>
                        <a:rPr lang="en-US" sz="1600" kern="100" dirty="0" smtClean="0">
                          <a:effectLst/>
                        </a:rPr>
                        <a:t>76</a:t>
                      </a:r>
                      <a:r>
                        <a:rPr lang="zh-CN" sz="1600" kern="100" dirty="0" smtClean="0">
                          <a:effectLst/>
                        </a:rPr>
                        <a:t>学时</a:t>
                      </a:r>
                      <a:endParaRPr lang="zh-CN" sz="1600" kern="100" dirty="0">
                        <a:effectLst/>
                        <a:latin typeface="Times New Roman"/>
                        <a:ea typeface="宋体"/>
                        <a:cs typeface="Times New Roman"/>
                      </a:endParaRPr>
                    </a:p>
                  </a:txBody>
                  <a:tcPr marL="68580" marR="68580" marT="0" marB="0"/>
                </a:tc>
              </a:tr>
            </a:tbl>
          </a:graphicData>
        </a:graphic>
      </p:graphicFrame>
    </p:spTree>
    <p:extLst>
      <p:ext uri="{BB962C8B-B14F-4D97-AF65-F5344CB8AC3E}">
        <p14:creationId xmlns:p14="http://schemas.microsoft.com/office/powerpoint/2010/main" val="370663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二、课程目标</a:t>
            </a:r>
            <a:endParaRPr lang="zh-CN" altLang="en-US" dirty="0"/>
          </a:p>
        </p:txBody>
      </p:sp>
      <p:sp>
        <p:nvSpPr>
          <p:cNvPr id="3" name="内容占位符 2"/>
          <p:cNvSpPr>
            <a:spLocks noGrp="1"/>
          </p:cNvSpPr>
          <p:nvPr>
            <p:ph idx="1"/>
          </p:nvPr>
        </p:nvSpPr>
        <p:spPr/>
        <p:txBody>
          <a:bodyPr>
            <a:normAutofit/>
          </a:bodyPr>
          <a:lstStyle/>
          <a:p>
            <a:r>
              <a:rPr lang="en-US" altLang="zh-CN" dirty="0" smtClean="0"/>
              <a:t>1</a:t>
            </a:r>
            <a:r>
              <a:rPr lang="zh-CN" altLang="en-US" dirty="0" smtClean="0"/>
              <a:t>、</a:t>
            </a:r>
            <a:r>
              <a:rPr lang="zh-CN" altLang="zh-CN" dirty="0" smtClean="0"/>
              <a:t>总体</a:t>
            </a:r>
            <a:r>
              <a:rPr lang="zh-CN" altLang="zh-CN" dirty="0"/>
              <a:t>目标：</a:t>
            </a:r>
          </a:p>
          <a:p>
            <a:r>
              <a:rPr lang="zh-CN" altLang="zh-CN" dirty="0"/>
              <a:t>该课程将使学生掌握数据分析管理的基本技术知识</a:t>
            </a:r>
            <a:r>
              <a:rPr lang="zh-CN" altLang="zh-CN" dirty="0" smtClean="0"/>
              <a:t>。</a:t>
            </a:r>
            <a:endParaRPr lang="en-US" altLang="zh-CN" dirty="0" smtClean="0"/>
          </a:p>
          <a:p>
            <a:r>
              <a:rPr lang="zh-CN" altLang="zh-CN" dirty="0" smtClean="0"/>
              <a:t>学生</a:t>
            </a:r>
            <a:r>
              <a:rPr lang="zh-CN" altLang="zh-CN" dirty="0"/>
              <a:t>在学习本</a:t>
            </a:r>
            <a:r>
              <a:rPr lang="zh-CN" altLang="zh-CN" dirty="0" smtClean="0"/>
              <a:t>课程</a:t>
            </a:r>
            <a:r>
              <a:rPr lang="zh-CN" altLang="en-US" dirty="0" smtClean="0"/>
              <a:t>，</a:t>
            </a:r>
            <a:r>
              <a:rPr lang="zh-CN" altLang="zh-CN" dirty="0" smtClean="0"/>
              <a:t>将</a:t>
            </a:r>
            <a:r>
              <a:rPr lang="zh-CN" altLang="en-US" dirty="0" smtClean="0"/>
              <a:t>具备使用</a:t>
            </a:r>
            <a:r>
              <a:rPr lang="en-US" altLang="zh-CN" dirty="0" err="1" smtClean="0"/>
              <a:t>numpy</a:t>
            </a:r>
            <a:r>
              <a:rPr lang="zh-CN" altLang="en-US" dirty="0" smtClean="0"/>
              <a:t>工具进行</a:t>
            </a:r>
            <a:r>
              <a:rPr lang="zh-CN" altLang="zh-CN" dirty="0" smtClean="0"/>
              <a:t>数据分析</a:t>
            </a:r>
            <a:r>
              <a:rPr lang="zh-CN" altLang="en-US" dirty="0" smtClean="0"/>
              <a:t>、数据预处理、数据分组与聚合、数据可视化、文本数据分析等</a:t>
            </a:r>
            <a:r>
              <a:rPr lang="zh-CN" altLang="zh-CN" dirty="0" smtClean="0"/>
              <a:t>技能</a:t>
            </a:r>
            <a:r>
              <a:rPr lang="zh-CN" altLang="zh-CN" dirty="0"/>
              <a:t>。</a:t>
            </a:r>
          </a:p>
          <a:p>
            <a:endParaRPr lang="zh-CN" altLang="en-US" dirty="0"/>
          </a:p>
        </p:txBody>
      </p:sp>
    </p:spTree>
    <p:extLst>
      <p:ext uri="{BB962C8B-B14F-4D97-AF65-F5344CB8AC3E}">
        <p14:creationId xmlns:p14="http://schemas.microsoft.com/office/powerpoint/2010/main" val="394962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二、课程目标</a:t>
            </a:r>
          </a:p>
        </p:txBody>
      </p:sp>
      <p:sp>
        <p:nvSpPr>
          <p:cNvPr id="3" name="内容占位符 2"/>
          <p:cNvSpPr>
            <a:spLocks noGrp="1"/>
          </p:cNvSpPr>
          <p:nvPr>
            <p:ph idx="1"/>
          </p:nvPr>
        </p:nvSpPr>
        <p:spPr/>
        <p:txBody>
          <a:bodyPr>
            <a:normAutofit fontScale="92500" lnSpcReduction="20000"/>
          </a:bodyPr>
          <a:lstStyle/>
          <a:p>
            <a:r>
              <a:rPr lang="en-US" altLang="zh-CN" dirty="0" smtClean="0"/>
              <a:t>2</a:t>
            </a:r>
            <a:r>
              <a:rPr lang="zh-CN" altLang="en-US" dirty="0" smtClean="0"/>
              <a:t>、</a:t>
            </a:r>
            <a:r>
              <a:rPr lang="zh-CN" altLang="zh-CN" dirty="0" smtClean="0"/>
              <a:t>素质</a:t>
            </a:r>
            <a:r>
              <a:rPr lang="zh-CN" altLang="zh-CN" dirty="0"/>
              <a:t>目标：</a:t>
            </a:r>
          </a:p>
          <a:p>
            <a:r>
              <a:rPr lang="en-US" altLang="zh-CN" dirty="0" smtClean="0"/>
              <a:t>1&gt;.</a:t>
            </a:r>
            <a:r>
              <a:rPr lang="zh-CN" altLang="zh-CN" dirty="0"/>
              <a:t>在数据分析管理数据工作中，培养学生具有思维的严谨性；</a:t>
            </a:r>
          </a:p>
          <a:p>
            <a:r>
              <a:rPr lang="en-US" altLang="zh-CN" dirty="0" smtClean="0"/>
              <a:t>2</a:t>
            </a:r>
            <a:r>
              <a:rPr lang="en-US" altLang="zh-CN" dirty="0"/>
              <a:t>&gt;</a:t>
            </a:r>
            <a:r>
              <a:rPr lang="en-US" altLang="zh-CN" dirty="0" smtClean="0"/>
              <a:t>.</a:t>
            </a:r>
            <a:r>
              <a:rPr lang="zh-CN" altLang="zh-CN" dirty="0"/>
              <a:t>在数据分析维护工作中，培养学生具有良好的文化修养；</a:t>
            </a:r>
          </a:p>
          <a:p>
            <a:r>
              <a:rPr lang="en-US" altLang="zh-CN" dirty="0" smtClean="0"/>
              <a:t>3</a:t>
            </a:r>
            <a:r>
              <a:rPr lang="en-US" altLang="zh-CN" dirty="0"/>
              <a:t>&gt;</a:t>
            </a:r>
            <a:r>
              <a:rPr lang="en-US" altLang="zh-CN" dirty="0" smtClean="0"/>
              <a:t>.</a:t>
            </a:r>
            <a:r>
              <a:rPr lang="zh-CN" altLang="zh-CN" dirty="0"/>
              <a:t>在团体数据分析管理分工合作中，培养学生具有良好的团结协作精神、团队意识、组织协调能力；</a:t>
            </a:r>
          </a:p>
          <a:p>
            <a:r>
              <a:rPr lang="en-US" altLang="zh-CN" dirty="0" smtClean="0"/>
              <a:t>4</a:t>
            </a:r>
            <a:r>
              <a:rPr lang="en-US" altLang="zh-CN" dirty="0"/>
              <a:t>&gt;</a:t>
            </a:r>
            <a:r>
              <a:rPr lang="en-US" altLang="zh-CN" dirty="0" smtClean="0"/>
              <a:t>.</a:t>
            </a:r>
            <a:r>
              <a:rPr lang="zh-CN" altLang="zh-CN" dirty="0"/>
              <a:t>在数据分析编程工作中，培养学生具有开拓创新精神、独立解决问题的能力；</a:t>
            </a:r>
          </a:p>
          <a:p>
            <a:endParaRPr lang="zh-CN" altLang="en-US" dirty="0"/>
          </a:p>
        </p:txBody>
      </p:sp>
    </p:spTree>
    <p:extLst>
      <p:ext uri="{BB962C8B-B14F-4D97-AF65-F5344CB8AC3E}">
        <p14:creationId xmlns:p14="http://schemas.microsoft.com/office/powerpoint/2010/main" val="148088521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1621</Words>
  <Application>Microsoft Office PowerPoint</Application>
  <PresentationFormat>全屏显示(4:3)</PresentationFormat>
  <Paragraphs>265</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《数据分析》--说课</vt:lpstr>
      <vt:lpstr>一、课程整体设计</vt:lpstr>
      <vt:lpstr>一、课程整体设计</vt:lpstr>
      <vt:lpstr>一、课程整体设计</vt:lpstr>
      <vt:lpstr>一、课程整体设计</vt:lpstr>
      <vt:lpstr>一、课程整体设计</vt:lpstr>
      <vt:lpstr>一、课程整体设计</vt:lpstr>
      <vt:lpstr>二、课程目标</vt:lpstr>
      <vt:lpstr>二、课程目标</vt:lpstr>
      <vt:lpstr>二、课程目标</vt:lpstr>
      <vt:lpstr>二、课程目标</vt:lpstr>
      <vt:lpstr>三、单元设计</vt:lpstr>
      <vt:lpstr>三、单元设计</vt:lpstr>
      <vt:lpstr>三、单元设计</vt:lpstr>
      <vt:lpstr>三、单元设计</vt:lpstr>
      <vt:lpstr>四、教材及课程资源</vt:lpstr>
      <vt:lpstr>四、教材及课程资源</vt:lpstr>
      <vt:lpstr>四、教材及课程资源</vt:lpstr>
      <vt:lpstr>四、教材及课程资源</vt:lpstr>
      <vt:lpstr>四、教材及课程资源</vt:lpstr>
      <vt:lpstr>五、课程考核方式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《数据分析》--说课</dc:title>
  <dc:creator>Administrator</dc:creator>
  <cp:lastModifiedBy>Windows 用户</cp:lastModifiedBy>
  <cp:revision>34</cp:revision>
  <dcterms:created xsi:type="dcterms:W3CDTF">2020-09-01T00:47:51Z</dcterms:created>
  <dcterms:modified xsi:type="dcterms:W3CDTF">2022-02-20T11:21:54Z</dcterms:modified>
</cp:coreProperties>
</file>