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398" r:id="rId3"/>
    <p:sldId id="343" r:id="rId4"/>
    <p:sldId id="695" r:id="rId5"/>
    <p:sldId id="344" r:id="rId6"/>
    <p:sldId id="384" r:id="rId7"/>
    <p:sldId id="799" r:id="rId8"/>
    <p:sldId id="800" r:id="rId9"/>
    <p:sldId id="594" r:id="rId10"/>
    <p:sldId id="801" r:id="rId11"/>
    <p:sldId id="802" r:id="rId12"/>
    <p:sldId id="803" r:id="rId13"/>
    <p:sldId id="804" r:id="rId14"/>
    <p:sldId id="805" r:id="rId15"/>
    <p:sldId id="696" r:id="rId16"/>
    <p:sldId id="806" r:id="rId17"/>
    <p:sldId id="807" r:id="rId18"/>
    <p:sldId id="808" r:id="rId19"/>
    <p:sldId id="697" r:id="rId20"/>
    <p:sldId id="809" r:id="rId21"/>
    <p:sldId id="698" r:id="rId22"/>
    <p:sldId id="810" r:id="rId23"/>
    <p:sldId id="811" r:id="rId24"/>
    <p:sldId id="813" r:id="rId25"/>
    <p:sldId id="812" r:id="rId26"/>
    <p:sldId id="815" r:id="rId27"/>
    <p:sldId id="814" r:id="rId28"/>
    <p:sldId id="816" r:id="rId29"/>
    <p:sldId id="817" r:id="rId30"/>
    <p:sldId id="818" r:id="rId31"/>
    <p:sldId id="819" r:id="rId32"/>
    <p:sldId id="820" r:id="rId33"/>
    <p:sldId id="595" r:id="rId34"/>
    <p:sldId id="821" r:id="rId35"/>
    <p:sldId id="822" r:id="rId36"/>
    <p:sldId id="700" r:id="rId37"/>
    <p:sldId id="823" r:id="rId38"/>
    <p:sldId id="763" r:id="rId39"/>
    <p:sldId id="824" r:id="rId40"/>
    <p:sldId id="825" r:id="rId41"/>
    <p:sldId id="826" r:id="rId42"/>
    <p:sldId id="827" r:id="rId43"/>
    <p:sldId id="828" r:id="rId44"/>
    <p:sldId id="829" r:id="rId45"/>
    <p:sldId id="764" r:id="rId46"/>
    <p:sldId id="830" r:id="rId47"/>
    <p:sldId id="832" r:id="rId48"/>
    <p:sldId id="831" r:id="rId49"/>
    <p:sldId id="833" r:id="rId50"/>
    <p:sldId id="765" r:id="rId51"/>
    <p:sldId id="596" r:id="rId52"/>
    <p:sldId id="834" r:id="rId53"/>
    <p:sldId id="835" r:id="rId54"/>
    <p:sldId id="766" r:id="rId55"/>
    <p:sldId id="836" r:id="rId56"/>
    <p:sldId id="597" r:id="rId57"/>
    <p:sldId id="837" r:id="rId58"/>
    <p:sldId id="838" r:id="rId59"/>
    <p:sldId id="839" r:id="rId60"/>
    <p:sldId id="769" r:id="rId61"/>
    <p:sldId id="840" r:id="rId62"/>
    <p:sldId id="841" r:id="rId63"/>
    <p:sldId id="842" r:id="rId64"/>
    <p:sldId id="843" r:id="rId65"/>
    <p:sldId id="844" r:id="rId66"/>
    <p:sldId id="845" r:id="rId67"/>
    <p:sldId id="846" r:id="rId68"/>
    <p:sldId id="847" r:id="rId69"/>
    <p:sldId id="531" r:id="rId70"/>
    <p:sldId id="376" r:id="rId71"/>
  </p:sldIdLst>
  <p:sldSz cx="12192000" cy="6858000"/>
  <p:notesSz cx="6858000" cy="9144000"/>
  <p:defaultTextStyle>
    <a:defPPr>
      <a:defRPr lang="zh-CN"/>
    </a:defPPr>
    <a:lvl1pPr algn="l" rtl="0" fontAlgn="base">
      <a:spcBef>
        <a:spcPct val="0"/>
      </a:spcBef>
      <a:spcAft>
        <a:spcPct val="0"/>
      </a:spcAft>
      <a:buFont typeface="Arial" pitchFamily="34" charset="0"/>
      <a:defRPr sz="2400" kern="1200">
        <a:solidFill>
          <a:schemeClr val="tx1"/>
        </a:solidFill>
        <a:latin typeface="等线" charset="-122"/>
        <a:ea typeface="宋体" pitchFamily="2" charset="-122"/>
        <a:cs typeface="+mn-cs"/>
      </a:defRPr>
    </a:lvl1pPr>
    <a:lvl2pPr marL="457200" algn="l" rtl="0" fontAlgn="base">
      <a:spcBef>
        <a:spcPct val="0"/>
      </a:spcBef>
      <a:spcAft>
        <a:spcPct val="0"/>
      </a:spcAft>
      <a:buFont typeface="Arial" pitchFamily="34" charset="0"/>
      <a:defRPr sz="2400" kern="1200">
        <a:solidFill>
          <a:schemeClr val="tx1"/>
        </a:solidFill>
        <a:latin typeface="等线" charset="-122"/>
        <a:ea typeface="宋体" pitchFamily="2" charset="-122"/>
        <a:cs typeface="+mn-cs"/>
      </a:defRPr>
    </a:lvl2pPr>
    <a:lvl3pPr marL="914400" algn="l" rtl="0" fontAlgn="base">
      <a:spcBef>
        <a:spcPct val="0"/>
      </a:spcBef>
      <a:spcAft>
        <a:spcPct val="0"/>
      </a:spcAft>
      <a:buFont typeface="Arial" pitchFamily="34" charset="0"/>
      <a:defRPr sz="2400" kern="1200">
        <a:solidFill>
          <a:schemeClr val="tx1"/>
        </a:solidFill>
        <a:latin typeface="等线" charset="-122"/>
        <a:ea typeface="宋体" pitchFamily="2" charset="-122"/>
        <a:cs typeface="+mn-cs"/>
      </a:defRPr>
    </a:lvl3pPr>
    <a:lvl4pPr marL="1371600" algn="l" rtl="0" fontAlgn="base">
      <a:spcBef>
        <a:spcPct val="0"/>
      </a:spcBef>
      <a:spcAft>
        <a:spcPct val="0"/>
      </a:spcAft>
      <a:buFont typeface="Arial" pitchFamily="34" charset="0"/>
      <a:defRPr sz="2400" kern="1200">
        <a:solidFill>
          <a:schemeClr val="tx1"/>
        </a:solidFill>
        <a:latin typeface="等线" charset="-122"/>
        <a:ea typeface="宋体" pitchFamily="2" charset="-122"/>
        <a:cs typeface="+mn-cs"/>
      </a:defRPr>
    </a:lvl4pPr>
    <a:lvl5pPr marL="1828800" algn="l" rtl="0" fontAlgn="base">
      <a:spcBef>
        <a:spcPct val="0"/>
      </a:spcBef>
      <a:spcAft>
        <a:spcPct val="0"/>
      </a:spcAft>
      <a:buFont typeface="Arial" pitchFamily="34" charset="0"/>
      <a:defRPr sz="2400" kern="1200">
        <a:solidFill>
          <a:schemeClr val="tx1"/>
        </a:solidFill>
        <a:latin typeface="等线" charset="-122"/>
        <a:ea typeface="宋体" pitchFamily="2" charset="-122"/>
        <a:cs typeface="+mn-cs"/>
      </a:defRPr>
    </a:lvl5pPr>
    <a:lvl6pPr marL="2286000" algn="l" defTabSz="914400" rtl="0" eaLnBrk="1" latinLnBrk="0" hangingPunct="1">
      <a:defRPr sz="2400" kern="1200">
        <a:solidFill>
          <a:schemeClr val="tx1"/>
        </a:solidFill>
        <a:latin typeface="等线" charset="-122"/>
        <a:ea typeface="宋体" pitchFamily="2" charset="-122"/>
        <a:cs typeface="+mn-cs"/>
      </a:defRPr>
    </a:lvl6pPr>
    <a:lvl7pPr marL="2743200" algn="l" defTabSz="914400" rtl="0" eaLnBrk="1" latinLnBrk="0" hangingPunct="1">
      <a:defRPr sz="2400" kern="1200">
        <a:solidFill>
          <a:schemeClr val="tx1"/>
        </a:solidFill>
        <a:latin typeface="等线" charset="-122"/>
        <a:ea typeface="宋体" pitchFamily="2" charset="-122"/>
        <a:cs typeface="+mn-cs"/>
      </a:defRPr>
    </a:lvl7pPr>
    <a:lvl8pPr marL="3200400" algn="l" defTabSz="914400" rtl="0" eaLnBrk="1" latinLnBrk="0" hangingPunct="1">
      <a:defRPr sz="2400" kern="1200">
        <a:solidFill>
          <a:schemeClr val="tx1"/>
        </a:solidFill>
        <a:latin typeface="等线" charset="-122"/>
        <a:ea typeface="宋体" pitchFamily="2" charset="-122"/>
        <a:cs typeface="+mn-cs"/>
      </a:defRPr>
    </a:lvl8pPr>
    <a:lvl9pPr marL="3657600" algn="l" defTabSz="914400" rtl="0" eaLnBrk="1" latinLnBrk="0" hangingPunct="1">
      <a:defRPr sz="2400" kern="1200">
        <a:solidFill>
          <a:schemeClr val="tx1"/>
        </a:solidFill>
        <a:latin typeface="等线" charset="-122"/>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53A2"/>
    <a:srgbClr val="1369B2"/>
    <a:srgbClr val="D67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p:scale>
          <a:sx n="71" d="100"/>
          <a:sy n="71" d="100"/>
        </p:scale>
        <p:origin x="-2076" y="-894"/>
      </p:cViewPr>
      <p:guideLst>
        <p:guide orient="horz" pos="2092"/>
        <p:guide pos="3826"/>
      </p:guideLst>
    </p:cSldViewPr>
  </p:slideViewPr>
  <p:notesTextViewPr>
    <p:cViewPr>
      <p:scale>
        <a:sx n="1" d="1"/>
        <a:sy n="1" d="1"/>
      </p:scale>
      <p:origin x="0" y="0"/>
    </p:cViewPr>
  </p:notesTextViewPr>
  <p:sorterViewPr>
    <p:cViewPr>
      <p:scale>
        <a:sx n="266" d="100"/>
        <a:sy n="2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Tx/>
              <a:buNone/>
              <a:defRPr kumimoji="1" sz="1200">
                <a:latin typeface="等线" charset="0"/>
                <a:ea typeface="宋体" panose="02010600030101010101" pitchFamily="2" charset="-122"/>
                <a:cs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noProof="1">
                <a:latin typeface="等线" charset="0"/>
                <a:cs typeface="宋体" panose="02010600030101010101" pitchFamily="2" charset="-122"/>
              </a:defRPr>
            </a:lvl1pPr>
          </a:lstStyle>
          <a:p>
            <a:pPr>
              <a:defRPr/>
            </a:pPr>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4101" name="备注占位符 4"/>
          <p:cNvSpPr>
            <a:spLocks noGrp="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Tx/>
              <a:buNone/>
              <a:defRPr kumimoji="1" sz="1200">
                <a:latin typeface="等线" charset="0"/>
                <a:ea typeface="宋体" panose="02010600030101010101" pitchFamily="2" charset="-122"/>
                <a:cs typeface="宋体" panose="02010600030101010101" pitchFamily="2" charset="-122"/>
              </a:defRPr>
            </a:lvl1pPr>
          </a:lstStyle>
          <a:p>
            <a:pPr>
              <a:defRPr/>
            </a:pPr>
            <a:endParaRPr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4283E0F-74FB-4CF6-B92F-BA0D3B768B7F}" type="slidenum">
              <a:rPr lang="zh-CN" altLang="en-US"/>
              <a:pPr/>
              <a:t>‹#›</a:t>
            </a:fld>
            <a:endParaRPr lang="zh-CN" altLang="en-US"/>
          </a:p>
        </p:txBody>
      </p:sp>
    </p:spTree>
    <p:extLst>
      <p:ext uri="{BB962C8B-B14F-4D97-AF65-F5344CB8AC3E}">
        <p14:creationId xmlns:p14="http://schemas.microsoft.com/office/powerpoint/2010/main" val="481016622"/>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宋体" panose="02010600030101010101" pitchFamily="2" charset="-122"/>
      </a:defRPr>
    </a:lvl1pPr>
    <a:lvl2pPr marL="457200" algn="l" defTabSz="457200" rtl="0" fontAlgn="base">
      <a:spcBef>
        <a:spcPct val="30000"/>
      </a:spcBef>
      <a:spcAft>
        <a:spcPct val="0"/>
      </a:spcAft>
      <a:defRPr sz="1200" kern="1200">
        <a:solidFill>
          <a:schemeClr val="tx1"/>
        </a:solidFill>
        <a:latin typeface="+mn-lt"/>
        <a:ea typeface="+mn-ea"/>
        <a:cs typeface="宋体" panose="02010600030101010101" pitchFamily="2" charset="-122"/>
      </a:defRPr>
    </a:lvl2pPr>
    <a:lvl3pPr marL="914400" algn="l" defTabSz="457200" rtl="0" fontAlgn="base">
      <a:spcBef>
        <a:spcPct val="30000"/>
      </a:spcBef>
      <a:spcAft>
        <a:spcPct val="0"/>
      </a:spcAft>
      <a:defRPr sz="1200" kern="1200">
        <a:solidFill>
          <a:schemeClr val="tx1"/>
        </a:solidFill>
        <a:latin typeface="+mn-lt"/>
        <a:ea typeface="+mn-ea"/>
        <a:cs typeface="宋体" panose="02010600030101010101" pitchFamily="2" charset="-122"/>
      </a:defRPr>
    </a:lvl3pPr>
    <a:lvl4pPr marL="1371600" algn="l" defTabSz="457200" rtl="0" fontAlgn="base">
      <a:spcBef>
        <a:spcPct val="30000"/>
      </a:spcBef>
      <a:spcAft>
        <a:spcPct val="0"/>
      </a:spcAft>
      <a:defRPr sz="1200" kern="1200">
        <a:solidFill>
          <a:schemeClr val="tx1"/>
        </a:solidFill>
        <a:latin typeface="+mn-lt"/>
        <a:ea typeface="+mn-ea"/>
        <a:cs typeface="宋体" panose="02010600030101010101" pitchFamily="2" charset="-122"/>
      </a:defRPr>
    </a:lvl4pPr>
    <a:lvl5pPr marL="1828800" algn="l" defTabSz="457200" rtl="0" fontAlgn="base">
      <a:spcBef>
        <a:spcPct val="30000"/>
      </a:spcBef>
      <a:spcAft>
        <a:spcPct val="0"/>
      </a:spcAft>
      <a:defRPr sz="1200" kern="1200">
        <a:solidFill>
          <a:schemeClr val="tx1"/>
        </a:solidFill>
        <a:latin typeface="+mn-lt"/>
        <a:ea typeface="+mn-ea"/>
        <a:cs typeface="宋体" panose="02010600030101010101" pitchFamily="2" charset="-122"/>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p:cNvSpPr>
          <p:nvPr>
            <p:ph type="sldImg" idx="4294967295"/>
          </p:nvPr>
        </p:nvSpPr>
        <p:spPr bwMode="auto">
          <a:ln>
            <a:solidFill>
              <a:srgbClr val="000000"/>
            </a:solidFill>
            <a:miter lim="800000"/>
            <a:headEnd/>
            <a:tailEnd/>
          </a:ln>
        </p:spPr>
      </p:sp>
      <p:sp>
        <p:nvSpPr>
          <p:cNvPr id="6146" name="备注占位符 2"/>
          <p:cNvSpPr>
            <a:spLocks noGrp="1" noChangeArrowheads="1"/>
          </p:cNvSpPr>
          <p:nvPr>
            <p:ph type="body" idx="4294967295"/>
          </p:nvPr>
        </p:nvSpPr>
        <p:spPr/>
        <p:txBody>
          <a:bodyPr/>
          <a:lstStyle/>
          <a:p>
            <a:pPr>
              <a:spcBef>
                <a:spcPct val="0"/>
              </a:spcBef>
            </a:pPr>
            <a:endParaRPr lang="zh-CN" altLang="en-US" smtClean="0"/>
          </a:p>
        </p:txBody>
      </p:sp>
      <p:sp>
        <p:nvSpPr>
          <p:cNvPr id="6147" name="幻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fld id="{666C4432-86B1-44C8-B144-754EE8881D6E}" type="slidenum">
              <a:rPr lang="zh-CN" altLang="en-US" sz="1200"/>
              <a:pPr/>
              <a:t>1</a:t>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幻灯片图像占位符 1"/>
          <p:cNvSpPr>
            <a:spLocks noGrp="1" noRot="1" noChangeAspect="1" noChangeArrowheads="1"/>
          </p:cNvSpPr>
          <p:nvPr>
            <p:ph type="sldImg" idx="4294967295"/>
          </p:nvPr>
        </p:nvSpPr>
        <p:spPr bwMode="auto">
          <a:ln>
            <a:solidFill>
              <a:srgbClr val="000000"/>
            </a:solidFill>
            <a:miter lim="800000"/>
            <a:headEnd/>
            <a:tailEnd/>
          </a:ln>
        </p:spPr>
      </p:sp>
      <p:sp>
        <p:nvSpPr>
          <p:cNvPr id="8194" name="文本占位符 2"/>
          <p:cNvSpPr>
            <a:spLocks noGrp="1" noChangeArrowheads="1"/>
          </p:cNvSpPr>
          <p:nvPr>
            <p:ph type="body" idx="4294967295"/>
          </p:nvPr>
        </p:nvSpPr>
        <p:spPr/>
        <p:txBody>
          <a:bodyPr/>
          <a:lstStyle/>
          <a:p>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283E0F-74FB-4CF6-B92F-BA0D3B768B7F}" type="slidenum">
              <a:rPr lang="zh-CN" altLang="en-US" smtClean="0"/>
              <a:pPr/>
              <a:t>65</a:t>
            </a:fld>
            <a:endParaRPr lang="zh-CN" altLang="en-US"/>
          </a:p>
        </p:txBody>
      </p:sp>
    </p:spTree>
    <p:extLst>
      <p:ext uri="{BB962C8B-B14F-4D97-AF65-F5344CB8AC3E}">
        <p14:creationId xmlns:p14="http://schemas.microsoft.com/office/powerpoint/2010/main" val="2829458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283E0F-74FB-4CF6-B92F-BA0D3B768B7F}" type="slidenum">
              <a:rPr lang="zh-CN" altLang="en-US" smtClean="0"/>
              <a:pPr/>
              <a:t>66</a:t>
            </a:fld>
            <a:endParaRPr lang="zh-CN" altLang="en-US"/>
          </a:p>
        </p:txBody>
      </p:sp>
    </p:spTree>
    <p:extLst>
      <p:ext uri="{BB962C8B-B14F-4D97-AF65-F5344CB8AC3E}">
        <p14:creationId xmlns:p14="http://schemas.microsoft.com/office/powerpoint/2010/main" val="2829458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283E0F-74FB-4CF6-B92F-BA0D3B768B7F}" type="slidenum">
              <a:rPr lang="zh-CN" altLang="en-US" smtClean="0"/>
              <a:pPr/>
              <a:t>67</a:t>
            </a:fld>
            <a:endParaRPr lang="zh-CN" altLang="en-US"/>
          </a:p>
        </p:txBody>
      </p:sp>
    </p:spTree>
    <p:extLst>
      <p:ext uri="{BB962C8B-B14F-4D97-AF65-F5344CB8AC3E}">
        <p14:creationId xmlns:p14="http://schemas.microsoft.com/office/powerpoint/2010/main" val="2829458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283E0F-74FB-4CF6-B92F-BA0D3B768B7F}" type="slidenum">
              <a:rPr lang="zh-CN" altLang="en-US" smtClean="0"/>
              <a:pPr/>
              <a:t>68</a:t>
            </a:fld>
            <a:endParaRPr lang="zh-CN" altLang="en-US"/>
          </a:p>
        </p:txBody>
      </p:sp>
    </p:spTree>
    <p:extLst>
      <p:ext uri="{BB962C8B-B14F-4D97-AF65-F5344CB8AC3E}">
        <p14:creationId xmlns:p14="http://schemas.microsoft.com/office/powerpoint/2010/main" val="2829458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596979"/>
            <a:ext cx="9144000" cy="1912983"/>
          </a:xfrm>
        </p:spPr>
        <p:txBody>
          <a:bodyPr anchor="b">
            <a:normAutofit/>
          </a:bodyPr>
          <a:lstStyle>
            <a:lvl1pPr algn="ctr">
              <a:defRPr sz="4800">
                <a:solidFill>
                  <a:schemeClr val="bg1"/>
                </a:solidFill>
                <a:latin typeface="微软雅黑" panose="020B0503020204020204" charset="-122"/>
                <a:ea typeface="微软雅黑" panose="020B0503020204020204" charset="-122"/>
              </a:defRPr>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solidFill>
                  <a:schemeClr val="bg1"/>
                </a:solidFill>
                <a:latin typeface="微软雅黑" panose="020B0503020204020204" charset="-122"/>
                <a:ea typeface="微软雅黑" panose="020B050302020402020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60788698-2790-4799-A03F-F8D2A4A2DB42}" type="slidenum">
              <a:rPr lang="zh-CN" altLang="en-US"/>
              <a:pPr/>
              <a:t>‹#›</a:t>
            </a:fld>
            <a:endParaRPr lang="zh-CN" altLang="en-US"/>
          </a:p>
        </p:txBody>
      </p:sp>
    </p:spTree>
    <p:extLst>
      <p:ext uri="{BB962C8B-B14F-4D97-AF65-F5344CB8AC3E}">
        <p14:creationId xmlns:p14="http://schemas.microsoft.com/office/powerpoint/2010/main" val="23279412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100329" y="313611"/>
            <a:ext cx="6510271" cy="652306"/>
          </a:xfrm>
        </p:spPr>
        <p:txBody>
          <a:bodyPr>
            <a:normAutofit/>
          </a:bodyPr>
          <a:lstStyle>
            <a:lvl1pPr>
              <a:defRPr sz="3200">
                <a:latin typeface="微软雅黑" panose="020B0503020204020204" charset="-122"/>
                <a:ea typeface="微软雅黑" panose="020B0503020204020204" charset="-122"/>
              </a:defRPr>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二级</a:t>
            </a:r>
          </a:p>
          <a:p>
            <a:pPr lvl="2"/>
            <a:r>
              <a:rPr lang="zh-CN" altLang="en-US" noProof="1" smtClean="0"/>
              <a:t>三级</a:t>
            </a:r>
          </a:p>
          <a:p>
            <a:pPr lvl="3"/>
            <a:r>
              <a:rPr lang="zh-CN" altLang="en-US" noProof="1" smtClean="0"/>
              <a:t>四级</a:t>
            </a:r>
          </a:p>
          <a:p>
            <a:pPr lvl="4"/>
            <a:r>
              <a:rPr lang="zh-CN" altLang="en-US" noProof="1" smtClean="0"/>
              <a:t>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97A0D640-E144-490B-8F7E-65C826AB46A4}" type="slidenum">
              <a:rPr lang="zh-CN" altLang="en-US"/>
              <a:pPr/>
              <a:t>‹#›</a:t>
            </a:fld>
            <a:endParaRPr lang="zh-CN" altLang="en-US"/>
          </a:p>
        </p:txBody>
      </p:sp>
    </p:spTree>
    <p:extLst>
      <p:ext uri="{BB962C8B-B14F-4D97-AF65-F5344CB8AC3E}">
        <p14:creationId xmlns:p14="http://schemas.microsoft.com/office/powerpoint/2010/main" val="3264734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E333D8B2-F2A4-4705-A013-3C96A07E7A74}" type="slidenum">
              <a:rPr lang="zh-CN" altLang="en-US"/>
              <a:pPr/>
              <a:t>‹#›</a:t>
            </a:fld>
            <a:endParaRPr lang="zh-CN" altLang="en-US"/>
          </a:p>
        </p:txBody>
      </p:sp>
    </p:spTree>
    <p:extLst>
      <p:ext uri="{BB962C8B-B14F-4D97-AF65-F5344CB8AC3E}">
        <p14:creationId xmlns:p14="http://schemas.microsoft.com/office/powerpoint/2010/main" val="21414156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838200" y="1825625"/>
            <a:ext cx="5181600" cy="4351338"/>
          </a:xfrm>
        </p:spPr>
        <p:txBody>
          <a:bodyPr/>
          <a:lstStyle/>
          <a:p>
            <a:pPr lvl="0"/>
            <a:r>
              <a:rPr lang="zh-CN" altLang="en-US" noProof="1" smtClean="0"/>
              <a:t>单击此处编辑母版文本样式</a:t>
            </a:r>
          </a:p>
          <a:p>
            <a:pPr lvl="1"/>
            <a:r>
              <a:rPr lang="zh-CN" altLang="en-US" noProof="1" smtClean="0"/>
              <a:t>二级</a:t>
            </a:r>
          </a:p>
          <a:p>
            <a:pPr lvl="2"/>
            <a:r>
              <a:rPr lang="zh-CN" altLang="en-US" noProof="1" smtClean="0"/>
              <a:t>三级</a:t>
            </a:r>
          </a:p>
          <a:p>
            <a:pPr lvl="3"/>
            <a:r>
              <a:rPr lang="zh-CN" altLang="en-US" noProof="1" smtClean="0"/>
              <a:t>四级</a:t>
            </a:r>
          </a:p>
          <a:p>
            <a:pPr lvl="4"/>
            <a:r>
              <a:rPr lang="zh-CN" altLang="en-US" noProof="1" smtClean="0"/>
              <a:t>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smtClean="0"/>
              <a:t>单击此处编辑母版文本样式</a:t>
            </a:r>
          </a:p>
          <a:p>
            <a:pPr lvl="1"/>
            <a:r>
              <a:rPr lang="zh-CN" altLang="en-US" noProof="1" smtClean="0"/>
              <a:t>二级</a:t>
            </a:r>
          </a:p>
          <a:p>
            <a:pPr lvl="2"/>
            <a:r>
              <a:rPr lang="zh-CN" altLang="en-US" noProof="1" smtClean="0"/>
              <a:t>三级</a:t>
            </a:r>
          </a:p>
          <a:p>
            <a:pPr lvl="3"/>
            <a:r>
              <a:rPr lang="zh-CN" altLang="en-US" noProof="1" smtClean="0"/>
              <a:t>四级</a:t>
            </a:r>
          </a:p>
          <a:p>
            <a:pPr lvl="4"/>
            <a:r>
              <a:rPr lang="zh-CN" altLang="en-US" noProof="1" smtClean="0"/>
              <a:t>五级</a:t>
            </a:r>
            <a:endParaRPr lang="zh-CN" altLang="en-US" noProof="1"/>
          </a:p>
        </p:txBody>
      </p:sp>
      <p:sp>
        <p:nvSpPr>
          <p:cNvPr id="8" name="标题 1"/>
          <p:cNvSpPr>
            <a:spLocks noGrp="1"/>
          </p:cNvSpPr>
          <p:nvPr>
            <p:ph type="title"/>
          </p:nvPr>
        </p:nvSpPr>
        <p:spPr>
          <a:xfrm>
            <a:off x="2100329" y="313611"/>
            <a:ext cx="6510271" cy="652306"/>
          </a:xfrm>
        </p:spPr>
        <p:txBody>
          <a:bodyPr>
            <a:normAutofit/>
          </a:bodyPr>
          <a:lstStyle>
            <a:lvl1pPr>
              <a:defRPr sz="3200">
                <a:latin typeface="微软雅黑" panose="020B0503020204020204" charset="-122"/>
                <a:ea typeface="微软雅黑" panose="020B0503020204020204" charset="-122"/>
              </a:defRPr>
            </a:lvl1pPr>
          </a:lstStyle>
          <a:p>
            <a:r>
              <a:rPr lang="zh-CN" altLang="en-US" noProof="1" smtClean="0"/>
              <a:t>单击此处编辑母版标题样式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5743D35E-3885-4274-AA9A-8DFBF1713F81}" type="slidenum">
              <a:rPr lang="zh-CN" altLang="en-US"/>
              <a:pPr/>
              <a:t>‹#›</a:t>
            </a:fld>
            <a:endParaRPr lang="zh-CN" altLang="en-US"/>
          </a:p>
        </p:txBody>
      </p:sp>
    </p:spTree>
    <p:extLst>
      <p:ext uri="{BB962C8B-B14F-4D97-AF65-F5344CB8AC3E}">
        <p14:creationId xmlns:p14="http://schemas.microsoft.com/office/powerpoint/2010/main" val="32412545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noProof="1" smtClean="0"/>
              <a:t>单击此处编辑母版文本样式</a:t>
            </a:r>
          </a:p>
          <a:p>
            <a:pPr lvl="1"/>
            <a:r>
              <a:rPr lang="zh-CN" altLang="en-US" noProof="1" smtClean="0"/>
              <a:t>二级</a:t>
            </a:r>
          </a:p>
          <a:p>
            <a:pPr lvl="2"/>
            <a:r>
              <a:rPr lang="zh-CN" altLang="en-US" noProof="1" smtClean="0"/>
              <a:t>三级</a:t>
            </a:r>
          </a:p>
          <a:p>
            <a:pPr lvl="3"/>
            <a:r>
              <a:rPr lang="zh-CN" altLang="en-US" noProof="1" smtClean="0"/>
              <a:t>四级</a:t>
            </a:r>
          </a:p>
          <a:p>
            <a:pPr lvl="4"/>
            <a:r>
              <a:rPr lang="zh-CN" altLang="en-US" noProof="1" smtClean="0"/>
              <a:t>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smtClean="0"/>
              <a:t>单击此处编辑母版文本样式</a:t>
            </a:r>
          </a:p>
          <a:p>
            <a:pPr lvl="1"/>
            <a:r>
              <a:rPr lang="zh-CN" altLang="en-US" noProof="1" smtClean="0"/>
              <a:t>二级</a:t>
            </a:r>
          </a:p>
          <a:p>
            <a:pPr lvl="2"/>
            <a:r>
              <a:rPr lang="zh-CN" altLang="en-US" noProof="1" smtClean="0"/>
              <a:t>三级</a:t>
            </a:r>
          </a:p>
          <a:p>
            <a:pPr lvl="3"/>
            <a:r>
              <a:rPr lang="zh-CN" altLang="en-US" noProof="1" smtClean="0"/>
              <a:t>四级</a:t>
            </a:r>
          </a:p>
          <a:p>
            <a:pPr lvl="4"/>
            <a:r>
              <a:rPr lang="zh-CN" altLang="en-US" noProof="1" smtClean="0"/>
              <a:t>五级</a:t>
            </a:r>
            <a:endParaRPr lang="zh-CN" altLang="en-US" noProof="1"/>
          </a:p>
        </p:txBody>
      </p:sp>
      <p:sp>
        <p:nvSpPr>
          <p:cNvPr id="10" name="标题 1"/>
          <p:cNvSpPr>
            <a:spLocks noGrp="1"/>
          </p:cNvSpPr>
          <p:nvPr>
            <p:ph type="title"/>
          </p:nvPr>
        </p:nvSpPr>
        <p:spPr>
          <a:xfrm>
            <a:off x="2100329" y="313611"/>
            <a:ext cx="6510271" cy="652306"/>
          </a:xfrm>
        </p:spPr>
        <p:txBody>
          <a:bodyPr>
            <a:normAutofit/>
          </a:bodyPr>
          <a:lstStyle>
            <a:lvl1pPr>
              <a:defRPr sz="3200">
                <a:latin typeface="微软雅黑" panose="020B0503020204020204" charset="-122"/>
                <a:ea typeface="微软雅黑" panose="020B0503020204020204" charset="-122"/>
              </a:defRPr>
            </a:lvl1pPr>
          </a:lstStyle>
          <a:p>
            <a:r>
              <a:rPr lang="zh-CN" altLang="en-US" noProof="1" smtClean="0"/>
              <a:t>单击此处编辑母版标题样式</a:t>
            </a:r>
            <a:endParaRPr lang="zh-CN" altLang="en-US" noProof="1"/>
          </a:p>
        </p:txBody>
      </p:sp>
      <p:sp>
        <p:nvSpPr>
          <p:cNvPr id="7" name="日期占位符 3"/>
          <p:cNvSpPr>
            <a:spLocks noGrp="1"/>
          </p:cNvSpPr>
          <p:nvPr>
            <p:ph type="dt" sz="half" idx="10"/>
          </p:nvPr>
        </p:nvSpPr>
        <p:spPr/>
        <p:txBody>
          <a:bodyPr/>
          <a:lstStyle>
            <a:lvl1pPr>
              <a:defRPr/>
            </a:lvl1pPr>
          </a:lstStyle>
          <a:p>
            <a:pPr>
              <a:defRPr/>
            </a:pPr>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A831F17B-D6B6-4D3F-8964-F09DF34F00D6}" type="slidenum">
              <a:rPr lang="zh-CN" altLang="en-US"/>
              <a:pPr/>
              <a:t>‹#›</a:t>
            </a:fld>
            <a:endParaRPr lang="zh-CN" altLang="en-US"/>
          </a:p>
        </p:txBody>
      </p:sp>
    </p:spTree>
    <p:extLst>
      <p:ext uri="{BB962C8B-B14F-4D97-AF65-F5344CB8AC3E}">
        <p14:creationId xmlns:p14="http://schemas.microsoft.com/office/powerpoint/2010/main" val="35178041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标题 1"/>
          <p:cNvSpPr>
            <a:spLocks noGrp="1"/>
          </p:cNvSpPr>
          <p:nvPr>
            <p:ph type="title"/>
          </p:nvPr>
        </p:nvSpPr>
        <p:spPr>
          <a:xfrm>
            <a:off x="2100329" y="313611"/>
            <a:ext cx="6510271" cy="652306"/>
          </a:xfrm>
        </p:spPr>
        <p:txBody>
          <a:bodyPr>
            <a:normAutofit/>
          </a:bodyPr>
          <a:lstStyle>
            <a:lvl1pPr>
              <a:defRPr sz="3200">
                <a:latin typeface="微软雅黑" panose="020B0503020204020204" charset="-122"/>
                <a:ea typeface="微软雅黑" panose="020B0503020204020204" charset="-122"/>
              </a:defRPr>
            </a:lvl1p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88C40E0F-B024-4B43-831A-91927FC06959}" type="slidenum">
              <a:rPr lang="zh-CN" altLang="en-US"/>
              <a:pPr/>
              <a:t>‹#›</a:t>
            </a:fld>
            <a:endParaRPr lang="zh-CN" altLang="en-US"/>
          </a:p>
        </p:txBody>
      </p:sp>
    </p:spTree>
    <p:extLst>
      <p:ext uri="{BB962C8B-B14F-4D97-AF65-F5344CB8AC3E}">
        <p14:creationId xmlns:p14="http://schemas.microsoft.com/office/powerpoint/2010/main" val="5413124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645B6AA8-31EB-468B-8C41-6415ECD260E2}" type="slidenum">
              <a:rPr lang="zh-CN" altLang="en-US"/>
              <a:pPr/>
              <a:t>‹#›</a:t>
            </a:fld>
            <a:endParaRPr lang="zh-CN" altLang="en-US"/>
          </a:p>
        </p:txBody>
      </p:sp>
    </p:spTree>
    <p:extLst>
      <p:ext uri="{BB962C8B-B14F-4D97-AF65-F5344CB8AC3E}">
        <p14:creationId xmlns:p14="http://schemas.microsoft.com/office/powerpoint/2010/main" val="23296467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日期占位符 1"/>
          <p:cNvSpPr>
            <a:spLocks noGrp="1"/>
          </p:cNvSpPr>
          <p:nvPr>
            <p:ph type="dt" sz="half" idx="10"/>
          </p:nvPr>
        </p:nvSpPr>
        <p:spPr/>
        <p:txBody>
          <a:bodyPr/>
          <a:lstStyle>
            <a:lvl1pPr>
              <a:defRPr/>
            </a:lvl1pPr>
          </a:lstStyle>
          <a:p>
            <a:pPr>
              <a:defRPr/>
            </a:pPr>
            <a:endParaRPr lang="zh-CN" altLang="en-US"/>
          </a:p>
        </p:txBody>
      </p:sp>
      <p:sp>
        <p:nvSpPr>
          <p:cNvPr id="4" name="页脚占位符 2"/>
          <p:cNvSpPr>
            <a:spLocks noGrp="1"/>
          </p:cNvSpPr>
          <p:nvPr>
            <p:ph type="ftr" sz="quarter" idx="11"/>
          </p:nvPr>
        </p:nvSpPr>
        <p:spPr/>
        <p:txBody>
          <a:bodyPr/>
          <a:lstStyle>
            <a:lvl1pPr>
              <a:defRPr/>
            </a:lvl1pPr>
          </a:lstStyle>
          <a:p>
            <a:pPr>
              <a:defRPr/>
            </a:pPr>
            <a:endParaRPr lang="zh-CN" altLang="en-US"/>
          </a:p>
        </p:txBody>
      </p:sp>
      <p:sp>
        <p:nvSpPr>
          <p:cNvPr id="5" name="灯片编号占位符 3"/>
          <p:cNvSpPr>
            <a:spLocks noGrp="1"/>
          </p:cNvSpPr>
          <p:nvPr>
            <p:ph type="sldNum" sz="quarter" idx="12"/>
          </p:nvPr>
        </p:nvSpPr>
        <p:spPr/>
        <p:txBody>
          <a:bodyPr/>
          <a:lstStyle>
            <a:lvl1pPr>
              <a:defRPr/>
            </a:lvl1pPr>
          </a:lstStyle>
          <a:p>
            <a:fld id="{FD00E7A1-F48F-4719-BB98-7E5AEA7B7FB1}" type="slidenum">
              <a:rPr lang="zh-CN" altLang="en-US"/>
              <a:pPr/>
              <a:t>‹#›</a:t>
            </a:fld>
            <a:endParaRPr lang="zh-CN" altLang="en-US"/>
          </a:p>
        </p:txBody>
      </p:sp>
    </p:spTree>
    <p:extLst>
      <p:ext uri="{BB962C8B-B14F-4D97-AF65-F5344CB8AC3E}">
        <p14:creationId xmlns:p14="http://schemas.microsoft.com/office/powerpoint/2010/main" val="2818594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noChangeArrowheads="1"/>
          </p:cNvSpPr>
          <p:nvPr>
            <p:ph type="body" idx="4294967295"/>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sz="1200" noProof="1">
                <a:solidFill>
                  <a:srgbClr val="898989"/>
                </a:solidFill>
                <a:latin typeface="等线" charset="-122"/>
                <a:ea typeface="等线" charset="-122"/>
                <a:cs typeface="宋体" panose="02010600030101010101" pitchFamily="2" charset="-122"/>
              </a:defRPr>
            </a:lvl1pPr>
          </a:lstStyle>
          <a:p>
            <a:pPr>
              <a:defRPr/>
            </a:pPr>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buFontTx/>
              <a:buNone/>
              <a:defRPr kumimoji="0" sz="1200">
                <a:solidFill>
                  <a:schemeClr val="tx1">
                    <a:tint val="75000"/>
                  </a:schemeClr>
                </a:solidFill>
                <a:latin typeface="+mn-lt"/>
                <a:ea typeface="+mn-ea"/>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ea typeface="等线" charset="-122"/>
              </a:defRPr>
            </a:lvl1pPr>
          </a:lstStyle>
          <a:p>
            <a:fld id="{5558DAD5-D431-48DD-BB7C-9F90A0AF82BA}" type="slidenum">
              <a:rPr lang="zh-CN" altLang="en-US"/>
              <a:pPr/>
              <a:t>‹#›</a:t>
            </a:fld>
            <a:endParaRPr lang="zh-CN" altLang="en-US"/>
          </a:p>
        </p:txBody>
      </p:sp>
      <p:sp>
        <p:nvSpPr>
          <p:cNvPr id="1032" name="矩形 1"/>
          <p:cNvSpPr>
            <a:spLocks noChangeArrowheads="1"/>
          </p:cNvSpPr>
          <p:nvPr/>
        </p:nvSpPr>
        <p:spPr bwMode="auto">
          <a:xfrm>
            <a:off x="871538" y="363538"/>
            <a:ext cx="8921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a:solidFill>
                  <a:schemeClr val="bg1"/>
                </a:solidFill>
                <a:latin typeface="微软雅黑" pitchFamily="34" charset="-122"/>
                <a:ea typeface="微软雅黑" pitchFamily="34" charset="-122"/>
                <a:sym typeface="宋体" pitchFamily="2" charset="-122"/>
              </a:rPr>
              <a:t>✎ </a:t>
            </a:r>
            <a:endParaRPr lang="zh-CN" altLang="en-US" sz="360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64" r:id="rId8"/>
  </p:sldLayoutIdLst>
  <p:timing>
    <p:tnLst>
      <p:par>
        <p:cTn id="1" dur="indefinite" restart="never" nodeType="tmRoot"/>
      </p:par>
    </p:tnLst>
  </p:timing>
  <p:txStyles>
    <p:titleStyle>
      <a:lvl1pPr algn="l" rtl="0" fontAlgn="base">
        <a:lnSpc>
          <a:spcPct val="90000"/>
        </a:lnSpc>
        <a:spcBef>
          <a:spcPct val="0"/>
        </a:spcBef>
        <a:spcAft>
          <a:spcPct val="0"/>
        </a:spcAft>
        <a:defRPr sz="4400" kern="1200">
          <a:solidFill>
            <a:schemeClr val="tx1"/>
          </a:solidFill>
          <a:latin typeface="+mj-lt"/>
          <a:ea typeface="宋体" panose="02010600030101010101" pitchFamily="2" charset="-122"/>
          <a:cs typeface="等线 Light" charset="0"/>
        </a:defRPr>
      </a:lvl1pPr>
      <a:lvl2pPr algn="l" rtl="0" fontAlgn="base">
        <a:lnSpc>
          <a:spcPct val="90000"/>
        </a:lnSpc>
        <a:spcBef>
          <a:spcPct val="0"/>
        </a:spcBef>
        <a:spcAft>
          <a:spcPct val="0"/>
        </a:spcAft>
        <a:defRPr sz="4400">
          <a:solidFill>
            <a:schemeClr val="tx1"/>
          </a:solidFill>
          <a:latin typeface="等线 Light" charset="0"/>
          <a:ea typeface="宋体" panose="02010600030101010101" pitchFamily="2" charset="-122"/>
          <a:cs typeface="等线 Light" charset="0"/>
        </a:defRPr>
      </a:lvl2pPr>
      <a:lvl3pPr algn="l" rtl="0" fontAlgn="base">
        <a:lnSpc>
          <a:spcPct val="90000"/>
        </a:lnSpc>
        <a:spcBef>
          <a:spcPct val="0"/>
        </a:spcBef>
        <a:spcAft>
          <a:spcPct val="0"/>
        </a:spcAft>
        <a:defRPr sz="4400">
          <a:solidFill>
            <a:schemeClr val="tx1"/>
          </a:solidFill>
          <a:latin typeface="等线 Light" charset="0"/>
          <a:ea typeface="宋体" panose="02010600030101010101" pitchFamily="2" charset="-122"/>
          <a:cs typeface="等线 Light" charset="0"/>
        </a:defRPr>
      </a:lvl3pPr>
      <a:lvl4pPr algn="l" rtl="0" fontAlgn="base">
        <a:lnSpc>
          <a:spcPct val="90000"/>
        </a:lnSpc>
        <a:spcBef>
          <a:spcPct val="0"/>
        </a:spcBef>
        <a:spcAft>
          <a:spcPct val="0"/>
        </a:spcAft>
        <a:defRPr sz="4400">
          <a:solidFill>
            <a:schemeClr val="tx1"/>
          </a:solidFill>
          <a:latin typeface="等线 Light" charset="0"/>
          <a:ea typeface="宋体" panose="02010600030101010101" pitchFamily="2" charset="-122"/>
          <a:cs typeface="等线 Light" charset="0"/>
        </a:defRPr>
      </a:lvl4pPr>
      <a:lvl5pPr algn="l" rtl="0" fontAlgn="base">
        <a:lnSpc>
          <a:spcPct val="90000"/>
        </a:lnSpc>
        <a:spcBef>
          <a:spcPct val="0"/>
        </a:spcBef>
        <a:spcAft>
          <a:spcPct val="0"/>
        </a:spcAft>
        <a:defRPr sz="4400">
          <a:solidFill>
            <a:schemeClr val="tx1"/>
          </a:solidFill>
          <a:latin typeface="等线 Light" charset="0"/>
          <a:ea typeface="宋体" panose="02010600030101010101" pitchFamily="2" charset="-122"/>
          <a:cs typeface="等线 Light" charset="0"/>
        </a:defRPr>
      </a:lvl5pPr>
      <a:lvl6pPr marL="457200" algn="l" rtl="0" fontAlgn="base">
        <a:lnSpc>
          <a:spcPct val="90000"/>
        </a:lnSpc>
        <a:spcBef>
          <a:spcPct val="0"/>
        </a:spcBef>
        <a:spcAft>
          <a:spcPct val="0"/>
        </a:spcAft>
        <a:defRPr kumimoji="1" sz="4400">
          <a:solidFill>
            <a:schemeClr val="tx1"/>
          </a:solidFill>
          <a:latin typeface="等线 Light" charset="0"/>
          <a:ea typeface="等线 Light" charset="0"/>
          <a:cs typeface="等线 Light" charset="0"/>
        </a:defRPr>
      </a:lvl6pPr>
      <a:lvl7pPr marL="914400" algn="l" rtl="0" fontAlgn="base">
        <a:lnSpc>
          <a:spcPct val="90000"/>
        </a:lnSpc>
        <a:spcBef>
          <a:spcPct val="0"/>
        </a:spcBef>
        <a:spcAft>
          <a:spcPct val="0"/>
        </a:spcAft>
        <a:defRPr kumimoji="1" sz="4400">
          <a:solidFill>
            <a:schemeClr val="tx1"/>
          </a:solidFill>
          <a:latin typeface="等线 Light" charset="0"/>
          <a:ea typeface="等线 Light" charset="0"/>
          <a:cs typeface="等线 Light" charset="0"/>
        </a:defRPr>
      </a:lvl7pPr>
      <a:lvl8pPr marL="1371600" algn="l" rtl="0" fontAlgn="base">
        <a:lnSpc>
          <a:spcPct val="90000"/>
        </a:lnSpc>
        <a:spcBef>
          <a:spcPct val="0"/>
        </a:spcBef>
        <a:spcAft>
          <a:spcPct val="0"/>
        </a:spcAft>
        <a:defRPr kumimoji="1" sz="4400">
          <a:solidFill>
            <a:schemeClr val="tx1"/>
          </a:solidFill>
          <a:latin typeface="等线 Light" charset="0"/>
          <a:ea typeface="等线 Light" charset="0"/>
          <a:cs typeface="等线 Light" charset="0"/>
        </a:defRPr>
      </a:lvl8pPr>
      <a:lvl9pPr marL="1828800" algn="l" rtl="0" fontAlgn="base">
        <a:lnSpc>
          <a:spcPct val="90000"/>
        </a:lnSpc>
        <a:spcBef>
          <a:spcPct val="0"/>
        </a:spcBef>
        <a:spcAft>
          <a:spcPct val="0"/>
        </a:spcAft>
        <a:defRPr kumimoji="1" sz="4400">
          <a:solidFill>
            <a:schemeClr val="tx1"/>
          </a:solidFill>
          <a:latin typeface="等线 Light" charset="0"/>
          <a:ea typeface="等线 Light" charset="0"/>
          <a:cs typeface="等线 Light" charset="0"/>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等线" charset="0"/>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等线" charset="0"/>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等线" charset="0"/>
        </a:defRPr>
      </a:lvl3pPr>
      <a:lvl4pPr marL="16002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等线" charset="0"/>
        </a:defRPr>
      </a:lvl4pPr>
      <a:lvl5pPr marL="20574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等线"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4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1"/>
          <p:cNvSpPr>
            <a:spLocks noGrp="1" noChangeArrowheads="1"/>
          </p:cNvSpPr>
          <p:nvPr>
            <p:ph type="ctrTitle"/>
          </p:nvPr>
        </p:nvSpPr>
        <p:spPr>
          <a:xfrm>
            <a:off x="1670050" y="1709738"/>
            <a:ext cx="9144000" cy="1912937"/>
          </a:xfrm>
        </p:spPr>
        <p:txBody>
          <a:bodyPr/>
          <a:lstStyle/>
          <a:p>
            <a:r>
              <a:rPr lang="zh-CN" altLang="en-US" dirty="0" smtClean="0">
                <a:solidFill>
                  <a:srgbClr val="FF0000"/>
                </a:solidFill>
                <a:latin typeface="微软雅黑" pitchFamily="34" charset="-122"/>
                <a:ea typeface="微软雅黑" pitchFamily="34" charset="-122"/>
              </a:rPr>
              <a:t>第</a:t>
            </a:r>
            <a:r>
              <a:rPr lang="en-US" altLang="zh-CN" dirty="0" smtClean="0">
                <a:solidFill>
                  <a:srgbClr val="FF0000"/>
                </a:solidFill>
                <a:latin typeface="微软雅黑" pitchFamily="34" charset="-122"/>
                <a:ea typeface="微软雅黑" pitchFamily="34" charset="-122"/>
              </a:rPr>
              <a:t>2</a:t>
            </a:r>
            <a:r>
              <a:rPr lang="zh-CN" altLang="en-US" dirty="0" smtClean="0">
                <a:solidFill>
                  <a:srgbClr val="FF0000"/>
                </a:solidFill>
                <a:latin typeface="微软雅黑" pitchFamily="34" charset="-122"/>
                <a:ea typeface="微软雅黑" pitchFamily="34" charset="-122"/>
              </a:rPr>
              <a:t>章</a:t>
            </a:r>
            <a:r>
              <a:rPr lang="en-US" altLang="zh-CN" dirty="0" smtClean="0">
                <a:solidFill>
                  <a:srgbClr val="FF0000"/>
                </a:solidFill>
                <a:latin typeface="微软雅黑" pitchFamily="34" charset="-122"/>
                <a:ea typeface="微软雅黑" pitchFamily="34" charset="-122"/>
              </a:rPr>
              <a:t> </a:t>
            </a:r>
            <a:r>
              <a:rPr lang="zh-CN" altLang="zh-CN" dirty="0" smtClean="0">
                <a:solidFill>
                  <a:srgbClr val="FF0000"/>
                </a:solidFill>
              </a:rPr>
              <a:t>科</a:t>
            </a:r>
            <a:r>
              <a:rPr lang="zh-CN" altLang="zh-CN" dirty="0">
                <a:solidFill>
                  <a:srgbClr val="FF0000"/>
                </a:solidFill>
              </a:rPr>
              <a:t>学计算库</a:t>
            </a:r>
            <a:r>
              <a:rPr lang="en-US" altLang="zh-CN" dirty="0">
                <a:solidFill>
                  <a:srgbClr val="FF0000"/>
                </a:solidFill>
              </a:rPr>
              <a:t>NumPy</a:t>
            </a:r>
            <a:endParaRPr lang="zh-CN" altLang="en-US" dirty="0" smtClean="0">
              <a:solidFill>
                <a:srgbClr val="FF0000"/>
              </a:solidFill>
              <a:latin typeface="微软雅黑" pitchFamily="34" charset="-122"/>
              <a:ea typeface="微软雅黑" pitchFamily="34" charset="-122"/>
            </a:endParaRPr>
          </a:p>
        </p:txBody>
      </p:sp>
      <p:sp>
        <p:nvSpPr>
          <p:cNvPr id="5122" name="矩形 15"/>
          <p:cNvSpPr>
            <a:spLocks noChangeArrowheads="1"/>
          </p:cNvSpPr>
          <p:nvPr/>
        </p:nvSpPr>
        <p:spPr bwMode="auto">
          <a:xfrm>
            <a:off x="4908550" y="4943475"/>
            <a:ext cx="2525713"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2000" b="1" dirty="0">
                <a:solidFill>
                  <a:srgbClr val="2E75B6"/>
                </a:solidFill>
                <a:latin typeface="微软雅黑" pitchFamily="34" charset="-122"/>
                <a:ea typeface="微软雅黑" pitchFamily="34" charset="-122"/>
                <a:sym typeface="微软雅黑" pitchFamily="34" charset="-122"/>
              </a:rPr>
              <a:t>·</a:t>
            </a:r>
            <a:r>
              <a:rPr lang="zh-CN" altLang="en-US" sz="2000" b="1" dirty="0">
                <a:solidFill>
                  <a:srgbClr val="2E75B6"/>
                </a:solidFill>
                <a:latin typeface="微软雅黑" pitchFamily="34" charset="-122"/>
                <a:ea typeface="微软雅黑" pitchFamily="34" charset="-122"/>
                <a:sym typeface="微软雅黑" pitchFamily="34" charset="-122"/>
              </a:rPr>
              <a:t> 认</a:t>
            </a:r>
            <a:r>
              <a:rPr lang="zh-CN" altLang="en-US" sz="2000" b="1" dirty="0" smtClean="0">
                <a:solidFill>
                  <a:srgbClr val="2E75B6"/>
                </a:solidFill>
                <a:latin typeface="微软雅黑" pitchFamily="34" charset="-122"/>
                <a:ea typeface="微软雅黑" pitchFamily="34" charset="-122"/>
                <a:sym typeface="微软雅黑" pitchFamily="34" charset="-122"/>
              </a:rPr>
              <a:t>识和创建数组</a:t>
            </a:r>
            <a:endParaRPr lang="zh-CN" altLang="en-US" sz="2000" b="1" dirty="0">
              <a:solidFill>
                <a:srgbClr val="2E75B6"/>
              </a:solidFill>
              <a:latin typeface="微软雅黑" pitchFamily="34" charset="-122"/>
              <a:ea typeface="微软雅黑" pitchFamily="34" charset="-122"/>
              <a:sym typeface="微软雅黑" pitchFamily="34" charset="-122"/>
            </a:endParaRPr>
          </a:p>
          <a:p>
            <a:pPr>
              <a:lnSpc>
                <a:spcPct val="150000"/>
              </a:lnSpc>
            </a:pPr>
            <a:r>
              <a:rPr lang="en-US" altLang="zh-CN" sz="2000" b="1" dirty="0">
                <a:solidFill>
                  <a:srgbClr val="2E75B6"/>
                </a:solidFill>
                <a:latin typeface="微软雅黑" pitchFamily="34" charset="-122"/>
                <a:ea typeface="微软雅黑" pitchFamily="34" charset="-122"/>
                <a:sym typeface="微软雅黑" pitchFamily="34" charset="-122"/>
              </a:rPr>
              <a:t>· </a:t>
            </a:r>
            <a:r>
              <a:rPr lang="zh-CN" altLang="en-US" sz="2000" b="1" dirty="0">
                <a:solidFill>
                  <a:srgbClr val="2E75B6"/>
                </a:solidFill>
                <a:latin typeface="微软雅黑" pitchFamily="34" charset="-122"/>
                <a:ea typeface="微软雅黑" pitchFamily="34" charset="-122"/>
                <a:sym typeface="微软雅黑" pitchFamily="34" charset="-122"/>
              </a:rPr>
              <a:t>数</a:t>
            </a:r>
            <a:r>
              <a:rPr lang="zh-CN" altLang="en-US" sz="2000" b="1" dirty="0" smtClean="0">
                <a:solidFill>
                  <a:srgbClr val="2E75B6"/>
                </a:solidFill>
                <a:latin typeface="微软雅黑" pitchFamily="34" charset="-122"/>
                <a:ea typeface="微软雅黑" pitchFamily="34" charset="-122"/>
                <a:sym typeface="微软雅黑" pitchFamily="34" charset="-122"/>
              </a:rPr>
              <a:t>组的数据类型</a:t>
            </a:r>
            <a:endParaRPr lang="en-US" altLang="zh-CN" sz="2000" b="1" dirty="0">
              <a:solidFill>
                <a:srgbClr val="2E75B6"/>
              </a:solidFill>
              <a:latin typeface="微软雅黑" pitchFamily="34" charset="-122"/>
              <a:ea typeface="微软雅黑" pitchFamily="34" charset="-122"/>
              <a:sym typeface="微软雅黑" pitchFamily="34" charset="-122"/>
            </a:endParaRPr>
          </a:p>
          <a:p>
            <a:pPr>
              <a:lnSpc>
                <a:spcPct val="150000"/>
              </a:lnSpc>
            </a:pPr>
            <a:r>
              <a:rPr lang="en-US" altLang="zh-CN" sz="2000" b="1" dirty="0" smtClean="0">
                <a:solidFill>
                  <a:srgbClr val="2E75B6"/>
                </a:solidFill>
                <a:latin typeface="微软雅黑" pitchFamily="34" charset="-122"/>
                <a:ea typeface="微软雅黑" pitchFamily="34" charset="-122"/>
                <a:sym typeface="微软雅黑" pitchFamily="34" charset="-122"/>
              </a:rPr>
              <a:t>· </a:t>
            </a:r>
            <a:r>
              <a:rPr lang="zh-CN" altLang="en-US" sz="2000" b="1" dirty="0" smtClean="0">
                <a:solidFill>
                  <a:srgbClr val="2E75B6"/>
                </a:solidFill>
                <a:latin typeface="微软雅黑" pitchFamily="34" charset="-122"/>
                <a:ea typeface="微软雅黑" pitchFamily="34" charset="-122"/>
                <a:sym typeface="微软雅黑" pitchFamily="34" charset="-122"/>
              </a:rPr>
              <a:t>数组运算</a:t>
            </a:r>
            <a:endParaRPr lang="zh-CN" altLang="en-US" sz="2000" b="1" dirty="0">
              <a:solidFill>
                <a:srgbClr val="2E75B6"/>
              </a:solidFill>
              <a:latin typeface="微软雅黑" pitchFamily="34" charset="-122"/>
              <a:ea typeface="微软雅黑" pitchFamily="34" charset="-122"/>
              <a:sym typeface="微软雅黑" pitchFamily="34" charset="-122"/>
            </a:endParaRPr>
          </a:p>
        </p:txBody>
      </p:sp>
      <p:sp>
        <p:nvSpPr>
          <p:cNvPr id="5123" name="矩形 2"/>
          <p:cNvSpPr>
            <a:spLocks noChangeArrowheads="1"/>
          </p:cNvSpPr>
          <p:nvPr/>
        </p:nvSpPr>
        <p:spPr bwMode="auto">
          <a:xfrm>
            <a:off x="7434263" y="4943475"/>
            <a:ext cx="2408984"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2000" b="1" dirty="0">
                <a:solidFill>
                  <a:srgbClr val="2E75B6"/>
                </a:solidFill>
                <a:latin typeface="微软雅黑" pitchFamily="34" charset="-122"/>
                <a:ea typeface="微软雅黑" pitchFamily="34" charset="-122"/>
                <a:sym typeface="微软雅黑" pitchFamily="34" charset="-122"/>
              </a:rPr>
              <a:t>·</a:t>
            </a:r>
            <a:r>
              <a:rPr lang="zh-CN" altLang="en-US" sz="2000" b="1" dirty="0">
                <a:solidFill>
                  <a:srgbClr val="2E75B6"/>
                </a:solidFill>
                <a:latin typeface="微软雅黑" pitchFamily="34" charset="-122"/>
                <a:ea typeface="微软雅黑" pitchFamily="34" charset="-122"/>
                <a:sym typeface="微软雅黑" pitchFamily="34" charset="-122"/>
              </a:rPr>
              <a:t> 索</a:t>
            </a:r>
            <a:r>
              <a:rPr lang="zh-CN" altLang="en-US" sz="2000" b="1" dirty="0" smtClean="0">
                <a:solidFill>
                  <a:srgbClr val="2E75B6"/>
                </a:solidFill>
                <a:latin typeface="微软雅黑" pitchFamily="34" charset="-122"/>
                <a:ea typeface="微软雅黑" pitchFamily="34" charset="-122"/>
                <a:sym typeface="微软雅黑" pitchFamily="34" charset="-122"/>
              </a:rPr>
              <a:t>引和切片操作</a:t>
            </a:r>
            <a:endParaRPr lang="zh-CN" altLang="en-US" sz="2000" b="1" dirty="0">
              <a:solidFill>
                <a:srgbClr val="2E75B6"/>
              </a:solidFill>
              <a:latin typeface="微软雅黑" pitchFamily="34" charset="-122"/>
              <a:ea typeface="微软雅黑" pitchFamily="34" charset="-122"/>
              <a:sym typeface="微软雅黑" pitchFamily="34" charset="-122"/>
            </a:endParaRPr>
          </a:p>
          <a:p>
            <a:pPr>
              <a:lnSpc>
                <a:spcPct val="150000"/>
              </a:lnSpc>
            </a:pPr>
            <a:r>
              <a:rPr lang="en-US" altLang="zh-CN" sz="2000" b="1" dirty="0">
                <a:solidFill>
                  <a:srgbClr val="2E75B6"/>
                </a:solidFill>
                <a:latin typeface="微软雅黑" pitchFamily="34" charset="-122"/>
                <a:ea typeface="微软雅黑" pitchFamily="34" charset="-122"/>
                <a:sym typeface="微软雅黑" pitchFamily="34" charset="-122"/>
              </a:rPr>
              <a:t>·</a:t>
            </a:r>
            <a:r>
              <a:rPr lang="zh-CN" altLang="en-US" sz="2000" b="1" dirty="0">
                <a:solidFill>
                  <a:srgbClr val="2E75B6"/>
                </a:solidFill>
                <a:latin typeface="微软雅黑" pitchFamily="34" charset="-122"/>
                <a:ea typeface="微软雅黑" pitchFamily="34" charset="-122"/>
                <a:sym typeface="微软雅黑" pitchFamily="34" charset="-122"/>
              </a:rPr>
              <a:t> 转</a:t>
            </a:r>
            <a:r>
              <a:rPr lang="zh-CN" altLang="en-US" sz="2000" b="1" dirty="0" smtClean="0">
                <a:solidFill>
                  <a:srgbClr val="2E75B6"/>
                </a:solidFill>
                <a:latin typeface="微软雅黑" pitchFamily="34" charset="-122"/>
                <a:ea typeface="微软雅黑" pitchFamily="34" charset="-122"/>
                <a:sym typeface="微软雅黑" pitchFamily="34" charset="-122"/>
              </a:rPr>
              <a:t>置和轴对称</a:t>
            </a:r>
            <a:endParaRPr lang="zh-CN" altLang="en-US" sz="2000" b="1" dirty="0">
              <a:solidFill>
                <a:srgbClr val="2E75B6"/>
              </a:solidFill>
              <a:latin typeface="微软雅黑" pitchFamily="34" charset="-122"/>
              <a:ea typeface="微软雅黑" pitchFamily="34" charset="-122"/>
              <a:sym typeface="微软雅黑" pitchFamily="34" charset="-122"/>
            </a:endParaRPr>
          </a:p>
          <a:p>
            <a:pPr>
              <a:lnSpc>
                <a:spcPct val="150000"/>
              </a:lnSpc>
            </a:pPr>
            <a:r>
              <a:rPr lang="en-US" altLang="zh-CN" sz="2000" b="1" dirty="0">
                <a:solidFill>
                  <a:srgbClr val="2E75B6"/>
                </a:solidFill>
                <a:latin typeface="微软雅黑" pitchFamily="34" charset="-122"/>
                <a:ea typeface="微软雅黑" pitchFamily="34" charset="-122"/>
                <a:sym typeface="微软雅黑" pitchFamily="34" charset="-122"/>
              </a:rPr>
              <a:t>·</a:t>
            </a:r>
            <a:r>
              <a:rPr lang="zh-CN" altLang="en-US" sz="2000" b="1" dirty="0">
                <a:solidFill>
                  <a:srgbClr val="2E75B6"/>
                </a:solidFill>
                <a:latin typeface="微软雅黑" pitchFamily="34" charset="-122"/>
                <a:ea typeface="微软雅黑" pitchFamily="34" charset="-122"/>
                <a:sym typeface="微软雅黑" pitchFamily="34" charset="-122"/>
              </a:rPr>
              <a:t> 通</a:t>
            </a:r>
            <a:r>
              <a:rPr lang="zh-CN" altLang="en-US" sz="2000" b="1" dirty="0" smtClean="0">
                <a:solidFill>
                  <a:srgbClr val="2E75B6"/>
                </a:solidFill>
                <a:latin typeface="微软雅黑" pitchFamily="34" charset="-122"/>
                <a:ea typeface="微软雅黑" pitchFamily="34" charset="-122"/>
                <a:sym typeface="微软雅黑" pitchFamily="34" charset="-122"/>
              </a:rPr>
              <a:t>用函数</a:t>
            </a:r>
            <a:endParaRPr lang="zh-CN" altLang="en-US" sz="2000" b="1" dirty="0">
              <a:solidFill>
                <a:srgbClr val="2E75B6"/>
              </a:solidFill>
              <a:latin typeface="微软雅黑" pitchFamily="34" charset="-122"/>
              <a:ea typeface="微软雅黑" pitchFamily="34" charset="-122"/>
              <a:sym typeface="微软雅黑" pitchFamily="34" charset="-122"/>
            </a:endParaRPr>
          </a:p>
        </p:txBody>
      </p:sp>
      <p:pic>
        <p:nvPicPr>
          <p:cNvPr id="5124"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625" y="5038725"/>
            <a:ext cx="4305300" cy="141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2"/>
          <p:cNvSpPr>
            <a:spLocks noChangeArrowheads="1"/>
          </p:cNvSpPr>
          <p:nvPr/>
        </p:nvSpPr>
        <p:spPr bwMode="auto">
          <a:xfrm>
            <a:off x="9863698" y="4943475"/>
            <a:ext cx="2328302"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2000" b="1" dirty="0">
                <a:solidFill>
                  <a:srgbClr val="2E75B6"/>
                </a:solidFill>
                <a:latin typeface="微软雅黑" pitchFamily="34" charset="-122"/>
                <a:ea typeface="微软雅黑" pitchFamily="34" charset="-122"/>
                <a:sym typeface="微软雅黑" pitchFamily="34" charset="-122"/>
              </a:rPr>
              <a:t>·</a:t>
            </a:r>
            <a:r>
              <a:rPr lang="zh-CN" altLang="en-US" sz="2000" b="1" dirty="0">
                <a:solidFill>
                  <a:srgbClr val="2E75B6"/>
                </a:solidFill>
                <a:latin typeface="微软雅黑" pitchFamily="34" charset="-122"/>
                <a:ea typeface="微软雅黑" pitchFamily="34" charset="-122"/>
                <a:sym typeface="微软雅黑" pitchFamily="34" charset="-122"/>
              </a:rPr>
              <a:t> 数</a:t>
            </a:r>
            <a:r>
              <a:rPr lang="zh-CN" altLang="en-US" sz="2000" b="1" dirty="0" smtClean="0">
                <a:solidFill>
                  <a:srgbClr val="2E75B6"/>
                </a:solidFill>
                <a:latin typeface="微软雅黑" pitchFamily="34" charset="-122"/>
                <a:ea typeface="微软雅黑" pitchFamily="34" charset="-122"/>
                <a:sym typeface="微软雅黑" pitchFamily="34" charset="-122"/>
              </a:rPr>
              <a:t>组处理数据</a:t>
            </a:r>
            <a:endParaRPr lang="zh-CN" altLang="en-US" sz="2000" b="1" dirty="0">
              <a:solidFill>
                <a:srgbClr val="2E75B6"/>
              </a:solidFill>
              <a:latin typeface="微软雅黑" pitchFamily="34" charset="-122"/>
              <a:ea typeface="微软雅黑" pitchFamily="34" charset="-122"/>
              <a:sym typeface="微软雅黑" pitchFamily="34" charset="-122"/>
            </a:endParaRPr>
          </a:p>
          <a:p>
            <a:pPr>
              <a:lnSpc>
                <a:spcPct val="150000"/>
              </a:lnSpc>
            </a:pPr>
            <a:r>
              <a:rPr lang="en-US" altLang="zh-CN" sz="2000" b="1" dirty="0">
                <a:solidFill>
                  <a:srgbClr val="2E75B6"/>
                </a:solidFill>
                <a:latin typeface="微软雅黑" pitchFamily="34" charset="-122"/>
                <a:ea typeface="微软雅黑" pitchFamily="34" charset="-122"/>
                <a:sym typeface="微软雅黑" pitchFamily="34" charset="-122"/>
              </a:rPr>
              <a:t>·</a:t>
            </a:r>
            <a:r>
              <a:rPr lang="zh-CN" altLang="en-US" sz="2000" b="1" dirty="0">
                <a:solidFill>
                  <a:srgbClr val="2E75B6"/>
                </a:solidFill>
                <a:latin typeface="微软雅黑" pitchFamily="34" charset="-122"/>
                <a:ea typeface="微软雅黑" pitchFamily="34" charset="-122"/>
                <a:sym typeface="微软雅黑" pitchFamily="34" charset="-122"/>
              </a:rPr>
              <a:t> 线</a:t>
            </a:r>
            <a:r>
              <a:rPr lang="zh-CN" altLang="en-US" sz="2000" b="1" dirty="0" smtClean="0">
                <a:solidFill>
                  <a:srgbClr val="2E75B6"/>
                </a:solidFill>
                <a:latin typeface="微软雅黑" pitchFamily="34" charset="-122"/>
                <a:ea typeface="微软雅黑" pitchFamily="34" charset="-122"/>
                <a:sym typeface="微软雅黑" pitchFamily="34" charset="-122"/>
              </a:rPr>
              <a:t>性代数模块</a:t>
            </a:r>
            <a:endParaRPr lang="zh-CN" altLang="en-US" sz="2000" b="1" dirty="0">
              <a:solidFill>
                <a:srgbClr val="2E75B6"/>
              </a:solidFill>
              <a:latin typeface="微软雅黑" pitchFamily="34" charset="-122"/>
              <a:ea typeface="微软雅黑" pitchFamily="34" charset="-122"/>
              <a:sym typeface="微软雅黑" pitchFamily="34" charset="-122"/>
            </a:endParaRPr>
          </a:p>
          <a:p>
            <a:pPr>
              <a:lnSpc>
                <a:spcPct val="150000"/>
              </a:lnSpc>
            </a:pPr>
            <a:r>
              <a:rPr lang="en-US" altLang="zh-CN" sz="2000" b="1" dirty="0">
                <a:solidFill>
                  <a:srgbClr val="2E75B6"/>
                </a:solidFill>
                <a:latin typeface="微软雅黑" pitchFamily="34" charset="-122"/>
                <a:ea typeface="微软雅黑" pitchFamily="34" charset="-122"/>
                <a:sym typeface="微软雅黑" pitchFamily="34" charset="-122"/>
              </a:rPr>
              <a:t>·</a:t>
            </a:r>
            <a:r>
              <a:rPr lang="zh-CN" altLang="en-US" sz="2000" b="1" dirty="0">
                <a:solidFill>
                  <a:srgbClr val="2E75B6"/>
                </a:solidFill>
                <a:latin typeface="微软雅黑" pitchFamily="34" charset="-122"/>
                <a:ea typeface="微软雅黑" pitchFamily="34" charset="-122"/>
                <a:sym typeface="微软雅黑" pitchFamily="34" charset="-122"/>
              </a:rPr>
              <a:t> 随机</a:t>
            </a:r>
            <a:r>
              <a:rPr lang="zh-CN" altLang="en-US" sz="2000" b="1" dirty="0" smtClean="0">
                <a:solidFill>
                  <a:srgbClr val="2E75B6"/>
                </a:solidFill>
                <a:latin typeface="微软雅黑" pitchFamily="34" charset="-122"/>
                <a:ea typeface="微软雅黑" pitchFamily="34" charset="-122"/>
                <a:sym typeface="微软雅黑" pitchFamily="34" charset="-122"/>
              </a:rPr>
              <a:t>数模块</a:t>
            </a:r>
            <a:endParaRPr lang="zh-CN" altLang="en-US" sz="2000" b="1" dirty="0">
              <a:solidFill>
                <a:srgbClr val="2E75B6"/>
              </a:solidFill>
              <a:latin typeface="微软雅黑" pitchFamily="34" charset="-122"/>
              <a:ea typeface="微软雅黑" pitchFamily="34" charset="-122"/>
              <a:sym typeface="微软雅黑"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创</a:t>
            </a:r>
            <a:r>
              <a:rPr lang="zh-CN" altLang="zh-CN" sz="4000" dirty="0">
                <a:solidFill>
                  <a:srgbClr val="1353A2"/>
                </a:solidFill>
                <a:latin typeface="微软雅黑" panose="020B0503020204020204" charset="-122"/>
                <a:ea typeface="微软雅黑" panose="020B0503020204020204" charset="-122"/>
              </a:rPr>
              <a:t>建</a:t>
            </a: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数组</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7" name="矩形 6"/>
          <p:cNvSpPr/>
          <p:nvPr/>
        </p:nvSpPr>
        <p:spPr>
          <a:xfrm>
            <a:off x="5558487" y="3154786"/>
            <a:ext cx="5106827" cy="2770093"/>
          </a:xfrm>
          <a:prstGeom prst="rect">
            <a:avLst/>
          </a:prstGeom>
          <a:noFill/>
          <a:ln w="19050">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lnSpc>
                <a:spcPct val="120000"/>
              </a:lnSpc>
              <a:buFontTx/>
              <a:buNone/>
              <a:defRPr/>
            </a:pPr>
            <a:endParaRPr kumimoji="1" lang="zh-CN" altLang="zh-CN" dirty="0">
              <a:latin typeface="Times New Roman" panose="02020603050405020304" charset="0"/>
              <a:ea typeface="微软雅黑" panose="020B0503020204020204" charset="-122"/>
            </a:endParaRPr>
          </a:p>
        </p:txBody>
      </p:sp>
      <p:sp>
        <p:nvSpPr>
          <p:cNvPr id="8" name="矩形 2"/>
          <p:cNvSpPr>
            <a:spLocks noChangeArrowheads="1"/>
          </p:cNvSpPr>
          <p:nvPr/>
        </p:nvSpPr>
        <p:spPr bwMode="auto">
          <a:xfrm>
            <a:off x="577850" y="1320800"/>
            <a:ext cx="109918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zh-CN" sz="4000" dirty="0">
                <a:latin typeface="微软雅黑" pitchFamily="34" charset="-122"/>
                <a:ea typeface="微软雅黑" pitchFamily="34" charset="-122"/>
              </a:rPr>
              <a:t>通过</a:t>
            </a:r>
            <a:r>
              <a:rPr lang="en-US" altLang="zh-CN" sz="4000" dirty="0">
                <a:latin typeface="微软雅黑" pitchFamily="34" charset="-122"/>
                <a:ea typeface="微软雅黑" pitchFamily="34" charset="-122"/>
              </a:rPr>
              <a:t>zeros()</a:t>
            </a:r>
            <a:r>
              <a:rPr lang="zh-CN" altLang="zh-CN" sz="4000" dirty="0">
                <a:latin typeface="微软雅黑" pitchFamily="34" charset="-122"/>
                <a:ea typeface="微软雅黑" pitchFamily="34" charset="-122"/>
              </a:rPr>
              <a:t>函数创建元素值都是</a:t>
            </a:r>
            <a:r>
              <a:rPr lang="en-US" altLang="zh-CN" sz="4000" dirty="0">
                <a:latin typeface="微软雅黑" pitchFamily="34" charset="-122"/>
                <a:ea typeface="微软雅黑" pitchFamily="34" charset="-122"/>
              </a:rPr>
              <a:t>0</a:t>
            </a:r>
            <a:r>
              <a:rPr lang="zh-CN" altLang="zh-CN" sz="4000" dirty="0">
                <a:latin typeface="微软雅黑" pitchFamily="34" charset="-122"/>
                <a:ea typeface="微软雅黑" pitchFamily="34" charset="-122"/>
              </a:rPr>
              <a:t>的数</a:t>
            </a:r>
            <a:r>
              <a:rPr lang="zh-CN" altLang="zh-CN" sz="4000" dirty="0" smtClean="0">
                <a:latin typeface="微软雅黑" pitchFamily="34" charset="-122"/>
                <a:ea typeface="微软雅黑" pitchFamily="34" charset="-122"/>
              </a:rPr>
              <a:t>组</a:t>
            </a:r>
            <a:r>
              <a:rPr lang="zh-CN" altLang="en-US" sz="4000" dirty="0" smtClean="0">
                <a:latin typeface="微软雅黑" pitchFamily="34" charset="-122"/>
                <a:ea typeface="微软雅黑" pitchFamily="34" charset="-122"/>
              </a:rPr>
              <a:t>；</a:t>
            </a:r>
            <a:r>
              <a:rPr lang="zh-CN" altLang="zh-CN" sz="4000" dirty="0" smtClean="0">
                <a:latin typeface="微软雅黑" pitchFamily="34" charset="-122"/>
                <a:ea typeface="微软雅黑" pitchFamily="34" charset="-122"/>
              </a:rPr>
              <a:t>通</a:t>
            </a:r>
            <a:r>
              <a:rPr lang="zh-CN" altLang="zh-CN" sz="4000" dirty="0">
                <a:latin typeface="微软雅黑" pitchFamily="34" charset="-122"/>
                <a:ea typeface="微软雅黑" pitchFamily="34" charset="-122"/>
              </a:rPr>
              <a:t>过</a:t>
            </a:r>
            <a:r>
              <a:rPr lang="en-US" altLang="zh-CN" sz="4000" dirty="0">
                <a:latin typeface="微软雅黑" pitchFamily="34" charset="-122"/>
                <a:ea typeface="微软雅黑" pitchFamily="34" charset="-122"/>
              </a:rPr>
              <a:t>ones()</a:t>
            </a:r>
            <a:r>
              <a:rPr lang="zh-CN" altLang="zh-CN" sz="4000" dirty="0">
                <a:latin typeface="微软雅黑" pitchFamily="34" charset="-122"/>
                <a:ea typeface="微软雅黑" pitchFamily="34" charset="-122"/>
              </a:rPr>
              <a:t>函数创建元素值都为</a:t>
            </a:r>
            <a:r>
              <a:rPr lang="en-US" altLang="zh-CN" sz="4000" dirty="0">
                <a:latin typeface="微软雅黑" pitchFamily="34" charset="-122"/>
                <a:ea typeface="微软雅黑" pitchFamily="34" charset="-122"/>
              </a:rPr>
              <a:t>1</a:t>
            </a:r>
            <a:r>
              <a:rPr lang="zh-CN" altLang="zh-CN" sz="4000" dirty="0">
                <a:latin typeface="微软雅黑" pitchFamily="34" charset="-122"/>
                <a:ea typeface="微软雅黑" pitchFamily="34" charset="-122"/>
              </a:rPr>
              <a:t>的数组</a:t>
            </a:r>
            <a:r>
              <a:rPr lang="zh-CN" altLang="en-US" sz="4000" dirty="0">
                <a:latin typeface="微软雅黑" pitchFamily="34" charset="-122"/>
                <a:ea typeface="微软雅黑" pitchFamily="34" charset="-122"/>
              </a:rPr>
              <a:t>。</a:t>
            </a:r>
          </a:p>
        </p:txBody>
      </p:sp>
      <p:sp>
        <p:nvSpPr>
          <p:cNvPr id="9" name="文本框 2"/>
          <p:cNvSpPr txBox="1">
            <a:spLocks noChangeArrowheads="1"/>
          </p:cNvSpPr>
          <p:nvPr/>
        </p:nvSpPr>
        <p:spPr bwMode="auto">
          <a:xfrm>
            <a:off x="5999783" y="3650544"/>
            <a:ext cx="422423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latin typeface="Times New Roman" pitchFamily="18" charset="0"/>
              </a:rPr>
              <a:t># </a:t>
            </a:r>
            <a:r>
              <a:rPr lang="zh-CN" altLang="en-US" sz="2800" dirty="0" smtClean="0">
                <a:latin typeface="Times New Roman" pitchFamily="18" charset="0"/>
              </a:rPr>
              <a:t>创建元素值全是</a:t>
            </a:r>
            <a:r>
              <a:rPr lang="en-US" altLang="zh-CN" sz="2800" dirty="0" smtClean="0">
                <a:latin typeface="Times New Roman" pitchFamily="18" charset="0"/>
              </a:rPr>
              <a:t>0</a:t>
            </a:r>
            <a:r>
              <a:rPr lang="zh-CN" altLang="en-US" sz="2800" dirty="0" smtClean="0">
                <a:latin typeface="Times New Roman" pitchFamily="18" charset="0"/>
              </a:rPr>
              <a:t>的数组</a:t>
            </a:r>
            <a:endParaRPr lang="en-US" altLang="zh-CN" sz="2800" dirty="0" smtClean="0">
              <a:latin typeface="Times New Roman" pitchFamily="18" charset="0"/>
            </a:endParaRPr>
          </a:p>
          <a:p>
            <a:r>
              <a:rPr lang="en-US" altLang="zh-CN" sz="2800" dirty="0" smtClean="0">
                <a:latin typeface="Times New Roman" pitchFamily="18" charset="0"/>
              </a:rPr>
              <a:t>np.zeros</a:t>
            </a:r>
            <a:r>
              <a:rPr lang="en-US" altLang="zh-CN" sz="2800" dirty="0">
                <a:latin typeface="Times New Roman" pitchFamily="18" charset="0"/>
              </a:rPr>
              <a:t>((3, 4</a:t>
            </a:r>
            <a:r>
              <a:rPr lang="en-US" altLang="zh-CN" sz="2800" dirty="0" smtClean="0">
                <a:latin typeface="Times New Roman" pitchFamily="18" charset="0"/>
              </a:rPr>
              <a:t>))</a:t>
            </a:r>
          </a:p>
          <a:p>
            <a:r>
              <a:rPr lang="en-US" altLang="zh-CN" sz="2800" dirty="0" smtClean="0">
                <a:latin typeface="Times New Roman" pitchFamily="18" charset="0"/>
              </a:rPr>
              <a:t># </a:t>
            </a:r>
            <a:r>
              <a:rPr lang="zh-CN" altLang="en-US" sz="2800" dirty="0" smtClean="0">
                <a:latin typeface="Times New Roman" pitchFamily="18" charset="0"/>
              </a:rPr>
              <a:t>创建元素值全是</a:t>
            </a:r>
            <a:r>
              <a:rPr lang="en-US" altLang="zh-CN" sz="2800" dirty="0" smtClean="0">
                <a:latin typeface="Times New Roman" pitchFamily="18" charset="0"/>
              </a:rPr>
              <a:t>1</a:t>
            </a:r>
            <a:r>
              <a:rPr lang="zh-CN" altLang="en-US" sz="2800" dirty="0" smtClean="0">
                <a:latin typeface="Times New Roman" pitchFamily="18" charset="0"/>
              </a:rPr>
              <a:t>的数组</a:t>
            </a:r>
            <a:endParaRPr lang="en-US" altLang="zh-CN" sz="2800" dirty="0">
              <a:latin typeface="Times New Roman" pitchFamily="18" charset="0"/>
            </a:endParaRPr>
          </a:p>
          <a:p>
            <a:r>
              <a:rPr lang="en-US" altLang="zh-CN" sz="2800" dirty="0">
                <a:latin typeface="Times New Roman" pitchFamily="18" charset="0"/>
              </a:rPr>
              <a:t>np.ones((3, 4))</a:t>
            </a:r>
            <a:endParaRPr lang="zh-CN" altLang="en-US" sz="2800" dirty="0">
              <a:latin typeface="Times New Roman" pitchFamily="18" charset="0"/>
            </a:endParaRPr>
          </a:p>
        </p:txBody>
      </p:sp>
      <p:sp>
        <p:nvSpPr>
          <p:cNvPr id="15" name="圆角矩形标注 14"/>
          <p:cNvSpPr/>
          <p:nvPr/>
        </p:nvSpPr>
        <p:spPr>
          <a:xfrm>
            <a:off x="1734668" y="3155272"/>
            <a:ext cx="3100852" cy="1269295"/>
          </a:xfrm>
          <a:prstGeom prst="wedgeRoundRectCallout">
            <a:avLst>
              <a:gd name="adj1" fmla="val 83397"/>
              <a:gd name="adj2" fmla="val 42689"/>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smtClean="0">
                <a:solidFill>
                  <a:srgbClr val="FF0000"/>
                </a:solidFill>
                <a:latin typeface="Times New Roman" panose="02020603050405020304" charset="0"/>
                <a:ea typeface="宋体" panose="02010600030101010101" pitchFamily="2" charset="-122"/>
              </a:rPr>
              <a:t>array</a:t>
            </a:r>
            <a:r>
              <a:rPr lang="en-US" altLang="zh-CN" sz="2000" b="1" dirty="0">
                <a:solidFill>
                  <a:srgbClr val="FF0000"/>
                </a:solidFill>
                <a:latin typeface="Times New Roman" panose="02020603050405020304" charset="0"/>
                <a:ea typeface="宋体" panose="02010600030101010101" pitchFamily="2" charset="-122"/>
              </a:rPr>
              <a:t>([[0., 0., 0., 0.],</a:t>
            </a:r>
            <a:endParaRPr lang="zh-CN" altLang="zh-CN" sz="2000" b="1" dirty="0">
              <a:solidFill>
                <a:srgbClr val="FF0000"/>
              </a:solidFill>
              <a:latin typeface="Times New Roman" panose="02020603050405020304" charset="0"/>
              <a:ea typeface="宋体" panose="02010600030101010101" pitchFamily="2" charset="-122"/>
            </a:endParaRPr>
          </a:p>
          <a:p>
            <a:pPr algn="ctr">
              <a:defRPr/>
            </a:pPr>
            <a:r>
              <a:rPr lang="en-US" altLang="zh-CN" sz="2000" b="1" dirty="0">
                <a:solidFill>
                  <a:srgbClr val="FF0000"/>
                </a:solidFill>
                <a:latin typeface="Times New Roman" panose="02020603050405020304" charset="0"/>
                <a:ea typeface="宋体" panose="02010600030101010101" pitchFamily="2" charset="-122"/>
              </a:rPr>
              <a:t>         </a:t>
            </a:r>
            <a:r>
              <a:rPr lang="zh-CN" altLang="en-US" sz="2000" b="1" dirty="0" smtClean="0">
                <a:solidFill>
                  <a:srgbClr val="FF0000"/>
                </a:solidFill>
                <a:latin typeface="Times New Roman" panose="02020603050405020304" charset="0"/>
                <a:ea typeface="宋体" panose="02010600030101010101" pitchFamily="2" charset="-122"/>
              </a:rPr>
              <a:t>   </a:t>
            </a:r>
            <a:r>
              <a:rPr lang="en-US" altLang="zh-CN" sz="2000" b="1" dirty="0" smtClean="0">
                <a:solidFill>
                  <a:srgbClr val="FF0000"/>
                </a:solidFill>
                <a:latin typeface="Times New Roman" panose="02020603050405020304" charset="0"/>
                <a:ea typeface="宋体" panose="02010600030101010101" pitchFamily="2" charset="-122"/>
              </a:rPr>
              <a:t>[</a:t>
            </a:r>
            <a:r>
              <a:rPr lang="en-US" altLang="zh-CN" sz="2000" b="1" dirty="0">
                <a:solidFill>
                  <a:srgbClr val="FF0000"/>
                </a:solidFill>
                <a:latin typeface="Times New Roman" panose="02020603050405020304" charset="0"/>
                <a:ea typeface="宋体" panose="02010600030101010101" pitchFamily="2" charset="-122"/>
              </a:rPr>
              <a:t>0., 0., 0., 0.],</a:t>
            </a:r>
            <a:endParaRPr lang="zh-CN" altLang="zh-CN" sz="2000" b="1" dirty="0">
              <a:solidFill>
                <a:srgbClr val="FF0000"/>
              </a:solidFill>
              <a:latin typeface="Times New Roman" panose="02020603050405020304" charset="0"/>
              <a:ea typeface="宋体" panose="02010600030101010101" pitchFamily="2" charset="-122"/>
            </a:endParaRPr>
          </a:p>
          <a:p>
            <a:pPr algn="ctr">
              <a:defRPr/>
            </a:pPr>
            <a:r>
              <a:rPr lang="en-US" altLang="zh-CN" sz="2000" b="1" dirty="0">
                <a:solidFill>
                  <a:srgbClr val="FF0000"/>
                </a:solidFill>
                <a:latin typeface="Times New Roman" panose="02020603050405020304" charset="0"/>
                <a:ea typeface="宋体" panose="02010600030101010101" pitchFamily="2" charset="-122"/>
              </a:rPr>
              <a:t>         </a:t>
            </a:r>
            <a:r>
              <a:rPr lang="zh-CN" altLang="en-US" sz="2000" b="1" dirty="0" smtClean="0">
                <a:solidFill>
                  <a:srgbClr val="FF0000"/>
                </a:solidFill>
                <a:latin typeface="Times New Roman" panose="02020603050405020304" charset="0"/>
                <a:ea typeface="宋体" panose="02010600030101010101" pitchFamily="2" charset="-122"/>
              </a:rPr>
              <a:t>     </a:t>
            </a:r>
            <a:r>
              <a:rPr lang="en-US" altLang="zh-CN" sz="2000" b="1" dirty="0" smtClean="0">
                <a:solidFill>
                  <a:srgbClr val="FF0000"/>
                </a:solidFill>
                <a:latin typeface="Times New Roman" panose="02020603050405020304" charset="0"/>
                <a:ea typeface="宋体" panose="02010600030101010101" pitchFamily="2" charset="-122"/>
              </a:rPr>
              <a:t>[</a:t>
            </a:r>
            <a:r>
              <a:rPr lang="en-US" altLang="zh-CN" sz="2000" b="1" dirty="0">
                <a:solidFill>
                  <a:srgbClr val="FF0000"/>
                </a:solidFill>
                <a:latin typeface="Times New Roman" panose="02020603050405020304" charset="0"/>
                <a:ea typeface="宋体" panose="02010600030101010101" pitchFamily="2" charset="-122"/>
              </a:rPr>
              <a:t>0., 0., 0., 0</a:t>
            </a:r>
            <a:r>
              <a:rPr lang="en-US" altLang="zh-CN" sz="2000" b="1" dirty="0" smtClean="0">
                <a:solidFill>
                  <a:srgbClr val="FF0000"/>
                </a:solidFill>
                <a:latin typeface="Times New Roman" panose="02020603050405020304" charset="0"/>
                <a:ea typeface="宋体" panose="02010600030101010101" pitchFamily="2" charset="-122"/>
              </a:rPr>
              <a:t>.]])</a:t>
            </a:r>
            <a:endParaRPr lang="zh-CN" altLang="zh-CN" sz="2000" b="1" dirty="0">
              <a:solidFill>
                <a:srgbClr val="FF0000"/>
              </a:solidFill>
              <a:latin typeface="Times New Roman" panose="02020603050405020304" charset="0"/>
              <a:ea typeface="宋体" panose="02010600030101010101" pitchFamily="2" charset="-122"/>
            </a:endParaRPr>
          </a:p>
        </p:txBody>
      </p:sp>
      <p:sp>
        <p:nvSpPr>
          <p:cNvPr id="16" name="圆角矩形标注 15"/>
          <p:cNvSpPr/>
          <p:nvPr/>
        </p:nvSpPr>
        <p:spPr>
          <a:xfrm>
            <a:off x="1734668" y="4655584"/>
            <a:ext cx="3100851" cy="1269295"/>
          </a:xfrm>
          <a:prstGeom prst="wedgeRoundRectCallout">
            <a:avLst>
              <a:gd name="adj1" fmla="val 82226"/>
              <a:gd name="adj2" fmla="val -6044"/>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rgbClr val="FF0000"/>
                </a:solidFill>
                <a:latin typeface="Times New Roman" panose="02020603050405020304" charset="0"/>
                <a:ea typeface="宋体" panose="02010600030101010101" pitchFamily="2" charset="-122"/>
              </a:rPr>
              <a:t>array([[1., 1., 1., 1.],</a:t>
            </a:r>
            <a:endParaRPr lang="zh-CN" altLang="zh-CN" sz="2000" b="1" dirty="0">
              <a:solidFill>
                <a:srgbClr val="FF0000"/>
              </a:solidFill>
              <a:latin typeface="Times New Roman" panose="02020603050405020304" charset="0"/>
              <a:ea typeface="宋体" panose="02010600030101010101" pitchFamily="2" charset="-122"/>
            </a:endParaRPr>
          </a:p>
          <a:p>
            <a:pPr algn="ctr">
              <a:defRPr/>
            </a:pPr>
            <a:r>
              <a:rPr lang="en-US" altLang="zh-CN" sz="2000" b="1" dirty="0">
                <a:solidFill>
                  <a:srgbClr val="FF0000"/>
                </a:solidFill>
                <a:latin typeface="Times New Roman" panose="02020603050405020304" charset="0"/>
                <a:ea typeface="宋体" panose="02010600030101010101" pitchFamily="2" charset="-122"/>
              </a:rPr>
              <a:t>         </a:t>
            </a:r>
            <a:r>
              <a:rPr lang="zh-CN" altLang="en-US" sz="2000" b="1" dirty="0" smtClean="0">
                <a:solidFill>
                  <a:srgbClr val="FF0000"/>
                </a:solidFill>
                <a:latin typeface="Times New Roman" panose="02020603050405020304" charset="0"/>
                <a:ea typeface="宋体" panose="02010600030101010101" pitchFamily="2" charset="-122"/>
              </a:rPr>
              <a:t>   </a:t>
            </a:r>
            <a:r>
              <a:rPr lang="en-US" altLang="zh-CN" sz="2000" b="1" dirty="0" smtClean="0">
                <a:solidFill>
                  <a:srgbClr val="FF0000"/>
                </a:solidFill>
                <a:latin typeface="Times New Roman" panose="02020603050405020304" charset="0"/>
                <a:ea typeface="宋体" panose="02010600030101010101" pitchFamily="2" charset="-122"/>
              </a:rPr>
              <a:t>[</a:t>
            </a:r>
            <a:r>
              <a:rPr lang="en-US" altLang="zh-CN" sz="2000" b="1" dirty="0">
                <a:solidFill>
                  <a:srgbClr val="FF0000"/>
                </a:solidFill>
                <a:latin typeface="Times New Roman" panose="02020603050405020304" charset="0"/>
                <a:ea typeface="宋体" panose="02010600030101010101" pitchFamily="2" charset="-122"/>
              </a:rPr>
              <a:t>1., 1., 1., 1.],</a:t>
            </a:r>
            <a:endParaRPr lang="zh-CN" altLang="zh-CN" sz="2000" b="1" dirty="0">
              <a:solidFill>
                <a:srgbClr val="FF0000"/>
              </a:solidFill>
              <a:latin typeface="Times New Roman" panose="02020603050405020304" charset="0"/>
              <a:ea typeface="宋体" panose="02010600030101010101" pitchFamily="2" charset="-122"/>
            </a:endParaRPr>
          </a:p>
          <a:p>
            <a:pPr algn="ctr">
              <a:defRPr/>
            </a:pPr>
            <a:r>
              <a:rPr lang="en-US" altLang="zh-CN" sz="2000" b="1" dirty="0">
                <a:solidFill>
                  <a:srgbClr val="FF0000"/>
                </a:solidFill>
                <a:latin typeface="Times New Roman" panose="02020603050405020304" charset="0"/>
                <a:ea typeface="宋体" panose="02010600030101010101" pitchFamily="2" charset="-122"/>
              </a:rPr>
              <a:t>         </a:t>
            </a:r>
            <a:r>
              <a:rPr lang="zh-CN" altLang="en-US" sz="2000" b="1" dirty="0" smtClean="0">
                <a:solidFill>
                  <a:srgbClr val="FF0000"/>
                </a:solidFill>
                <a:latin typeface="Times New Roman" panose="02020603050405020304" charset="0"/>
                <a:ea typeface="宋体" panose="02010600030101010101" pitchFamily="2" charset="-122"/>
              </a:rPr>
              <a:t>    </a:t>
            </a:r>
            <a:r>
              <a:rPr lang="en-US" altLang="zh-CN" sz="2000" b="1" dirty="0" smtClean="0">
                <a:solidFill>
                  <a:srgbClr val="FF0000"/>
                </a:solidFill>
                <a:latin typeface="Times New Roman" panose="02020603050405020304" charset="0"/>
                <a:ea typeface="宋体" panose="02010600030101010101" pitchFamily="2" charset="-122"/>
              </a:rPr>
              <a:t>[</a:t>
            </a:r>
            <a:r>
              <a:rPr lang="en-US" altLang="zh-CN" sz="2000" b="1" dirty="0">
                <a:solidFill>
                  <a:srgbClr val="FF0000"/>
                </a:solidFill>
                <a:latin typeface="Times New Roman" panose="02020603050405020304" charset="0"/>
                <a:ea typeface="宋体" panose="02010600030101010101" pitchFamily="2" charset="-122"/>
              </a:rPr>
              <a:t>1., 1., 1., 1.]])</a:t>
            </a:r>
            <a:endParaRPr lang="zh-CN" altLang="zh-CN" sz="2000"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1218781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创</a:t>
            </a:r>
            <a:r>
              <a:rPr lang="zh-CN" altLang="zh-CN" sz="4000" dirty="0">
                <a:solidFill>
                  <a:srgbClr val="1353A2"/>
                </a:solidFill>
                <a:latin typeface="微软雅黑" panose="020B0503020204020204" charset="-122"/>
                <a:ea typeface="微软雅黑" panose="020B0503020204020204" charset="-122"/>
              </a:rPr>
              <a:t>建</a:t>
            </a: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数组</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7" name="矩形 6"/>
          <p:cNvSpPr/>
          <p:nvPr/>
        </p:nvSpPr>
        <p:spPr>
          <a:xfrm>
            <a:off x="2902695" y="3213847"/>
            <a:ext cx="6342160" cy="1398494"/>
          </a:xfrm>
          <a:prstGeom prst="rect">
            <a:avLst/>
          </a:prstGeom>
          <a:noFill/>
          <a:ln w="19050">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lnSpc>
                <a:spcPct val="120000"/>
              </a:lnSpc>
              <a:buFontTx/>
              <a:buNone/>
              <a:defRPr/>
            </a:pPr>
            <a:endParaRPr kumimoji="1" lang="zh-CN" altLang="zh-CN" dirty="0">
              <a:latin typeface="Times New Roman" panose="02020603050405020304" charset="0"/>
              <a:ea typeface="微软雅黑" panose="020B0503020204020204" charset="-122"/>
            </a:endParaRPr>
          </a:p>
        </p:txBody>
      </p:sp>
      <p:sp>
        <p:nvSpPr>
          <p:cNvPr id="8" name="矩形 2"/>
          <p:cNvSpPr>
            <a:spLocks noChangeArrowheads="1"/>
          </p:cNvSpPr>
          <p:nvPr/>
        </p:nvSpPr>
        <p:spPr bwMode="auto">
          <a:xfrm>
            <a:off x="577850" y="1320800"/>
            <a:ext cx="109918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zh-CN" sz="4000" dirty="0" smtClean="0">
                <a:latin typeface="微软雅黑" pitchFamily="34" charset="-122"/>
                <a:ea typeface="微软雅黑" pitchFamily="34" charset="-122"/>
              </a:rPr>
              <a:t>通过</a:t>
            </a:r>
            <a:r>
              <a:rPr lang="en-US" altLang="zh-CN" sz="4000" dirty="0" smtClean="0">
                <a:latin typeface="微软雅黑" pitchFamily="34" charset="-122"/>
                <a:ea typeface="微软雅黑" pitchFamily="34" charset="-122"/>
              </a:rPr>
              <a:t>empty()</a:t>
            </a:r>
            <a:r>
              <a:rPr lang="zh-CN" altLang="zh-CN" sz="4000" dirty="0" smtClean="0">
                <a:latin typeface="微软雅黑" pitchFamily="34" charset="-122"/>
                <a:ea typeface="微软雅黑" pitchFamily="34" charset="-122"/>
              </a:rPr>
              <a:t>函数创建一个新的数组，该数组只分配了内存空间，它里面填充的元素都是随机的</a:t>
            </a:r>
            <a:r>
              <a:rPr lang="zh-CN" altLang="en-US" sz="4000" dirty="0" smtClean="0">
                <a:latin typeface="微软雅黑" pitchFamily="34" charset="-122"/>
                <a:ea typeface="微软雅黑" pitchFamily="34" charset="-122"/>
              </a:rPr>
              <a:t>。</a:t>
            </a:r>
            <a:endParaRPr lang="zh-CN" altLang="en-US" sz="4000" dirty="0">
              <a:latin typeface="微软雅黑" pitchFamily="34" charset="-122"/>
              <a:ea typeface="微软雅黑" pitchFamily="34" charset="-122"/>
            </a:endParaRPr>
          </a:p>
        </p:txBody>
      </p:sp>
      <p:sp>
        <p:nvSpPr>
          <p:cNvPr id="9" name="文本框 2"/>
          <p:cNvSpPr txBox="1">
            <a:spLocks noChangeArrowheads="1"/>
          </p:cNvSpPr>
          <p:nvPr/>
        </p:nvSpPr>
        <p:spPr bwMode="auto">
          <a:xfrm>
            <a:off x="3512817" y="3436040"/>
            <a:ext cx="512191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latin typeface="Times New Roman" pitchFamily="18" charset="0"/>
              </a:rPr>
              <a:t># </a:t>
            </a:r>
            <a:r>
              <a:rPr lang="zh-CN" altLang="en-US" sz="2800" dirty="0">
                <a:latin typeface="Times New Roman" pitchFamily="18" charset="0"/>
              </a:rPr>
              <a:t>创建元素值全</a:t>
            </a:r>
            <a:r>
              <a:rPr lang="zh-CN" altLang="en-US" sz="2800" dirty="0" smtClean="0">
                <a:latin typeface="Times New Roman" pitchFamily="18" charset="0"/>
              </a:rPr>
              <a:t>是随机数的</a:t>
            </a:r>
            <a:r>
              <a:rPr lang="zh-CN" altLang="en-US" sz="2800" dirty="0">
                <a:latin typeface="Times New Roman" pitchFamily="18" charset="0"/>
              </a:rPr>
              <a:t>数组</a:t>
            </a:r>
            <a:endParaRPr lang="en-US" altLang="zh-CN" sz="2800" dirty="0">
              <a:latin typeface="Times New Roman" pitchFamily="18" charset="0"/>
            </a:endParaRPr>
          </a:p>
          <a:p>
            <a:r>
              <a:rPr lang="en-US" altLang="zh-CN" sz="2800" dirty="0">
                <a:latin typeface="Times New Roman" pitchFamily="18" charset="0"/>
              </a:rPr>
              <a:t>np.empty((5, 2))</a:t>
            </a:r>
            <a:endParaRPr lang="zh-CN" altLang="en-US" sz="2800" dirty="0">
              <a:latin typeface="Times New Roman" pitchFamily="18" charset="0"/>
            </a:endParaRPr>
          </a:p>
        </p:txBody>
      </p:sp>
      <p:sp>
        <p:nvSpPr>
          <p:cNvPr id="15" name="圆角矩形标注 14"/>
          <p:cNvSpPr/>
          <p:nvPr/>
        </p:nvSpPr>
        <p:spPr>
          <a:xfrm>
            <a:off x="577850" y="4773707"/>
            <a:ext cx="5071411" cy="1438834"/>
          </a:xfrm>
          <a:prstGeom prst="wedgeRoundRectCallout">
            <a:avLst>
              <a:gd name="adj1" fmla="val 26519"/>
              <a:gd name="adj2" fmla="val -75970"/>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600" b="1" dirty="0">
                <a:solidFill>
                  <a:srgbClr val="FF0000"/>
                </a:solidFill>
                <a:latin typeface="Times New Roman" panose="02020603050405020304" charset="0"/>
                <a:ea typeface="宋体" panose="02010600030101010101" pitchFamily="2" charset="-122"/>
              </a:rPr>
              <a:t>array([[-2.00000000e+000, -2.00390463e+000],</a:t>
            </a:r>
            <a:endParaRPr lang="zh-CN" altLang="zh-CN" sz="1600" b="1" dirty="0">
              <a:solidFill>
                <a:srgbClr val="FF0000"/>
              </a:solidFill>
              <a:latin typeface="Times New Roman" panose="02020603050405020304" charset="0"/>
              <a:ea typeface="宋体" panose="02010600030101010101" pitchFamily="2" charset="-122"/>
            </a:endParaRPr>
          </a:p>
          <a:p>
            <a:pPr algn="ctr">
              <a:defRPr/>
            </a:pPr>
            <a:r>
              <a:rPr lang="en-US" altLang="zh-CN" sz="1600" b="1" dirty="0">
                <a:solidFill>
                  <a:srgbClr val="FF0000"/>
                </a:solidFill>
                <a:latin typeface="Times New Roman" panose="02020603050405020304" charset="0"/>
                <a:ea typeface="宋体" panose="02010600030101010101" pitchFamily="2" charset="-122"/>
              </a:rPr>
              <a:t>        </a:t>
            </a:r>
            <a:r>
              <a:rPr lang="en-US" altLang="zh-CN" sz="1600" b="1" dirty="0" smtClean="0">
                <a:solidFill>
                  <a:srgbClr val="FF0000"/>
                </a:solidFill>
                <a:latin typeface="Times New Roman" panose="02020603050405020304" charset="0"/>
                <a:ea typeface="宋体" panose="02010600030101010101" pitchFamily="2" charset="-122"/>
              </a:rPr>
              <a:t>[ </a:t>
            </a:r>
            <a:r>
              <a:rPr lang="en-US" altLang="zh-CN" sz="1600" b="1" dirty="0">
                <a:solidFill>
                  <a:srgbClr val="FF0000"/>
                </a:solidFill>
                <a:latin typeface="Times New Roman" panose="02020603050405020304" charset="0"/>
                <a:ea typeface="宋体" panose="02010600030101010101" pitchFamily="2" charset="-122"/>
              </a:rPr>
              <a:t>2.37663529e-312,  2.56761491e-312],</a:t>
            </a:r>
            <a:endParaRPr lang="zh-CN" altLang="zh-CN" sz="1600" b="1" dirty="0">
              <a:solidFill>
                <a:srgbClr val="FF0000"/>
              </a:solidFill>
              <a:latin typeface="Times New Roman" panose="02020603050405020304" charset="0"/>
              <a:ea typeface="宋体" panose="02010600030101010101" pitchFamily="2" charset="-122"/>
            </a:endParaRPr>
          </a:p>
          <a:p>
            <a:pPr algn="ctr">
              <a:defRPr/>
            </a:pPr>
            <a:r>
              <a:rPr lang="en-US" altLang="zh-CN" sz="1600" b="1" dirty="0">
                <a:solidFill>
                  <a:srgbClr val="FF0000"/>
                </a:solidFill>
                <a:latin typeface="Times New Roman" panose="02020603050405020304" charset="0"/>
                <a:ea typeface="宋体" panose="02010600030101010101" pitchFamily="2" charset="-122"/>
              </a:rPr>
              <a:t>        </a:t>
            </a:r>
            <a:r>
              <a:rPr lang="en-US" altLang="zh-CN" sz="1600" b="1" dirty="0" smtClean="0">
                <a:solidFill>
                  <a:srgbClr val="FF0000"/>
                </a:solidFill>
                <a:latin typeface="Times New Roman" panose="02020603050405020304" charset="0"/>
                <a:ea typeface="宋体" panose="02010600030101010101" pitchFamily="2" charset="-122"/>
              </a:rPr>
              <a:t>[ </a:t>
            </a:r>
            <a:r>
              <a:rPr lang="en-US" altLang="zh-CN" sz="1600" b="1" dirty="0">
                <a:solidFill>
                  <a:srgbClr val="FF0000"/>
                </a:solidFill>
                <a:latin typeface="Times New Roman" panose="02020603050405020304" charset="0"/>
                <a:ea typeface="宋体" panose="02010600030101010101" pitchFamily="2" charset="-122"/>
              </a:rPr>
              <a:t>8.48798317e-313,  9.33678148e-313],</a:t>
            </a:r>
            <a:endParaRPr lang="zh-CN" altLang="zh-CN" sz="1600" b="1" dirty="0">
              <a:solidFill>
                <a:srgbClr val="FF0000"/>
              </a:solidFill>
              <a:latin typeface="Times New Roman" panose="02020603050405020304" charset="0"/>
              <a:ea typeface="宋体" panose="02010600030101010101" pitchFamily="2" charset="-122"/>
            </a:endParaRPr>
          </a:p>
          <a:p>
            <a:pPr algn="ctr">
              <a:defRPr/>
            </a:pPr>
            <a:r>
              <a:rPr lang="en-US" altLang="zh-CN" sz="1600" b="1" dirty="0">
                <a:solidFill>
                  <a:srgbClr val="FF0000"/>
                </a:solidFill>
                <a:latin typeface="Times New Roman" panose="02020603050405020304" charset="0"/>
                <a:ea typeface="宋体" panose="02010600030101010101" pitchFamily="2" charset="-122"/>
              </a:rPr>
              <a:t>        </a:t>
            </a:r>
            <a:r>
              <a:rPr lang="en-US" altLang="zh-CN" sz="1600" b="1" dirty="0" smtClean="0">
                <a:solidFill>
                  <a:srgbClr val="FF0000"/>
                </a:solidFill>
                <a:latin typeface="Times New Roman" panose="02020603050405020304" charset="0"/>
                <a:ea typeface="宋体" panose="02010600030101010101" pitchFamily="2" charset="-122"/>
              </a:rPr>
              <a:t>[ </a:t>
            </a:r>
            <a:r>
              <a:rPr lang="en-US" altLang="zh-CN" sz="1600" b="1" dirty="0">
                <a:solidFill>
                  <a:srgbClr val="FF0000"/>
                </a:solidFill>
                <a:latin typeface="Times New Roman" panose="02020603050405020304" charset="0"/>
                <a:ea typeface="宋体" panose="02010600030101010101" pitchFamily="2" charset="-122"/>
              </a:rPr>
              <a:t>8.70018275e-313,  2.12199581e-314],</a:t>
            </a:r>
            <a:endParaRPr lang="zh-CN" altLang="zh-CN" sz="1600" b="1" dirty="0">
              <a:solidFill>
                <a:srgbClr val="FF0000"/>
              </a:solidFill>
              <a:latin typeface="Times New Roman" panose="02020603050405020304" charset="0"/>
              <a:ea typeface="宋体" panose="02010600030101010101" pitchFamily="2" charset="-122"/>
            </a:endParaRPr>
          </a:p>
          <a:p>
            <a:pPr algn="ctr">
              <a:defRPr/>
            </a:pPr>
            <a:r>
              <a:rPr lang="en-US" altLang="zh-CN" sz="1600" b="1" dirty="0">
                <a:solidFill>
                  <a:srgbClr val="FF0000"/>
                </a:solidFill>
                <a:latin typeface="Times New Roman" panose="02020603050405020304" charset="0"/>
                <a:ea typeface="宋体" panose="02010600030101010101" pitchFamily="2" charset="-122"/>
              </a:rPr>
              <a:t>       </a:t>
            </a:r>
            <a:r>
              <a:rPr lang="zh-CN" altLang="en-US" sz="1600" b="1" dirty="0" smtClean="0">
                <a:solidFill>
                  <a:srgbClr val="FF0000"/>
                </a:solidFill>
                <a:latin typeface="Times New Roman" panose="02020603050405020304" charset="0"/>
                <a:ea typeface="宋体" panose="02010600030101010101" pitchFamily="2" charset="-122"/>
              </a:rPr>
              <a:t>   </a:t>
            </a:r>
            <a:r>
              <a:rPr lang="en-US" altLang="zh-CN" sz="1600" b="1" dirty="0" smtClean="0">
                <a:solidFill>
                  <a:srgbClr val="FF0000"/>
                </a:solidFill>
                <a:latin typeface="Times New Roman" panose="02020603050405020304" charset="0"/>
                <a:ea typeface="宋体" panose="02010600030101010101" pitchFamily="2" charset="-122"/>
              </a:rPr>
              <a:t>[ </a:t>
            </a:r>
            <a:r>
              <a:rPr lang="en-US" altLang="zh-CN" sz="1600" b="1" dirty="0">
                <a:solidFill>
                  <a:srgbClr val="FF0000"/>
                </a:solidFill>
                <a:latin typeface="Times New Roman" panose="02020603050405020304" charset="0"/>
                <a:ea typeface="宋体" panose="02010600030101010101" pitchFamily="2" charset="-122"/>
              </a:rPr>
              <a:t>0.00000000e+000,  6.95335581e-309]])</a:t>
            </a:r>
            <a:endParaRPr lang="zh-CN" altLang="zh-CN" sz="1600"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500017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创</a:t>
            </a:r>
            <a:r>
              <a:rPr lang="zh-CN" altLang="zh-CN" sz="4000" dirty="0">
                <a:solidFill>
                  <a:srgbClr val="1353A2"/>
                </a:solidFill>
                <a:latin typeface="微软雅黑" panose="020B0503020204020204" charset="-122"/>
                <a:ea typeface="微软雅黑" panose="020B0503020204020204" charset="-122"/>
              </a:rPr>
              <a:t>建</a:t>
            </a: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数组</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7" name="矩形 6"/>
          <p:cNvSpPr/>
          <p:nvPr/>
        </p:nvSpPr>
        <p:spPr>
          <a:xfrm>
            <a:off x="3751729" y="3911961"/>
            <a:ext cx="4450977" cy="1035424"/>
          </a:xfrm>
          <a:prstGeom prst="rect">
            <a:avLst/>
          </a:prstGeom>
          <a:noFill/>
          <a:ln w="19050">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lnSpc>
                <a:spcPct val="120000"/>
              </a:lnSpc>
              <a:buFontTx/>
              <a:buNone/>
              <a:defRPr/>
            </a:pPr>
            <a:endParaRPr kumimoji="1" lang="zh-CN" altLang="zh-CN" dirty="0">
              <a:latin typeface="Times New Roman" panose="02020603050405020304" charset="0"/>
              <a:ea typeface="微软雅黑" panose="020B0503020204020204" charset="-122"/>
            </a:endParaRPr>
          </a:p>
        </p:txBody>
      </p:sp>
      <p:sp>
        <p:nvSpPr>
          <p:cNvPr id="8" name="矩形 2"/>
          <p:cNvSpPr>
            <a:spLocks noChangeArrowheads="1"/>
          </p:cNvSpPr>
          <p:nvPr/>
        </p:nvSpPr>
        <p:spPr bwMode="auto">
          <a:xfrm>
            <a:off x="577850" y="1320800"/>
            <a:ext cx="10991850" cy="76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endParaRPr lang="zh-CN" altLang="en-US" sz="4000" dirty="0">
              <a:latin typeface="微软雅黑" pitchFamily="34" charset="-122"/>
              <a:ea typeface="微软雅黑" pitchFamily="34" charset="-122"/>
            </a:endParaRPr>
          </a:p>
        </p:txBody>
      </p:sp>
      <p:sp>
        <p:nvSpPr>
          <p:cNvPr id="9" name="文本框 2"/>
          <p:cNvSpPr txBox="1">
            <a:spLocks noChangeArrowheads="1"/>
          </p:cNvSpPr>
          <p:nvPr/>
        </p:nvSpPr>
        <p:spPr bwMode="auto">
          <a:xfrm>
            <a:off x="4329169" y="4109869"/>
            <a:ext cx="329609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3200" dirty="0">
                <a:latin typeface="Times New Roman" pitchFamily="18" charset="0"/>
              </a:rPr>
              <a:t>np.arange(1, 20, 5)</a:t>
            </a:r>
            <a:endParaRPr lang="zh-CN" altLang="en-US" sz="3200" dirty="0">
              <a:latin typeface="Times New Roman" pitchFamily="18" charset="0"/>
            </a:endParaRPr>
          </a:p>
        </p:txBody>
      </p:sp>
      <p:sp>
        <p:nvSpPr>
          <p:cNvPr id="15" name="圆角矩形标注 14"/>
          <p:cNvSpPr/>
          <p:nvPr/>
        </p:nvSpPr>
        <p:spPr>
          <a:xfrm>
            <a:off x="6273648" y="5085095"/>
            <a:ext cx="2703232" cy="719417"/>
          </a:xfrm>
          <a:prstGeom prst="wedgeRoundRectCallout">
            <a:avLst>
              <a:gd name="adj1" fmla="val -89385"/>
              <a:gd name="adj2" fmla="val -89053"/>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rgbClr val="FF0000"/>
                </a:solidFill>
                <a:latin typeface="Times New Roman" panose="02020603050405020304" charset="0"/>
                <a:ea typeface="宋体" panose="02010600030101010101" pitchFamily="2" charset="-122"/>
              </a:rPr>
              <a:t>array([ 1,  6, 11, 16])</a:t>
            </a:r>
            <a:endParaRPr lang="zh-CN" altLang="zh-CN" sz="2000" b="1" dirty="0">
              <a:solidFill>
                <a:srgbClr val="FF0000"/>
              </a:solidFill>
              <a:latin typeface="Times New Roman" panose="02020603050405020304" charset="0"/>
              <a:ea typeface="宋体" panose="02010600030101010101" pitchFamily="2" charset="-122"/>
            </a:endParaRPr>
          </a:p>
        </p:txBody>
      </p:sp>
      <p:sp>
        <p:nvSpPr>
          <p:cNvPr id="12" name="矩形 2"/>
          <p:cNvSpPr>
            <a:spLocks noChangeArrowheads="1"/>
          </p:cNvSpPr>
          <p:nvPr/>
        </p:nvSpPr>
        <p:spPr bwMode="auto">
          <a:xfrm>
            <a:off x="577850" y="1320800"/>
            <a:ext cx="10991850" cy="2239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zh-CN" sz="4000" dirty="0">
                <a:latin typeface="微软雅黑" pitchFamily="34" charset="-122"/>
                <a:ea typeface="微软雅黑" pitchFamily="34" charset="-122"/>
              </a:rPr>
              <a:t>通过</a:t>
            </a:r>
            <a:r>
              <a:rPr lang="en-US" altLang="zh-CN" sz="4000" dirty="0">
                <a:latin typeface="微软雅黑" pitchFamily="34" charset="-122"/>
                <a:ea typeface="微软雅黑" pitchFamily="34" charset="-122"/>
              </a:rPr>
              <a:t>arange()</a:t>
            </a:r>
            <a:r>
              <a:rPr lang="zh-CN" altLang="zh-CN" sz="4000" dirty="0">
                <a:latin typeface="微软雅黑" pitchFamily="34" charset="-122"/>
                <a:ea typeface="微软雅黑" pitchFamily="34" charset="-122"/>
              </a:rPr>
              <a:t>函数可以创建一个等差数组，它的功能类似于</a:t>
            </a:r>
            <a:r>
              <a:rPr lang="en-US" altLang="zh-CN" sz="4000" dirty="0">
                <a:latin typeface="微软雅黑" pitchFamily="34" charset="-122"/>
                <a:ea typeface="微软雅黑" pitchFamily="34" charset="-122"/>
              </a:rPr>
              <a:t>range</a:t>
            </a:r>
            <a:r>
              <a:rPr lang="en-US" altLang="zh-CN" sz="4000" dirty="0" smtClean="0">
                <a:latin typeface="微软雅黑" pitchFamily="34" charset="-122"/>
                <a:ea typeface="微软雅黑" pitchFamily="34" charset="-122"/>
              </a:rPr>
              <a:t>()</a:t>
            </a:r>
            <a:r>
              <a:rPr lang="zh-CN" altLang="zh-CN" sz="4000" dirty="0" smtClean="0">
                <a:latin typeface="微软雅黑" pitchFamily="34" charset="-122"/>
                <a:ea typeface="微软雅黑" pitchFamily="34" charset="-122"/>
              </a:rPr>
              <a:t>，只不过</a:t>
            </a:r>
            <a:r>
              <a:rPr lang="en-US" altLang="zh-CN" sz="4000" dirty="0" smtClean="0">
                <a:latin typeface="微软雅黑" pitchFamily="34" charset="-122"/>
                <a:ea typeface="微软雅黑" pitchFamily="34" charset="-122"/>
              </a:rPr>
              <a:t>arange()</a:t>
            </a:r>
            <a:r>
              <a:rPr lang="zh-CN" altLang="zh-CN" sz="4000" dirty="0" smtClean="0">
                <a:latin typeface="微软雅黑" pitchFamily="34" charset="-122"/>
                <a:ea typeface="微软雅黑" pitchFamily="34" charset="-122"/>
              </a:rPr>
              <a:t>函数返回的结果是数组</a:t>
            </a:r>
            <a:r>
              <a:rPr lang="zh-CN" altLang="en-US" sz="4000" dirty="0" smtClean="0">
                <a:latin typeface="微软雅黑" pitchFamily="34" charset="-122"/>
                <a:ea typeface="微软雅黑" pitchFamily="34" charset="-122"/>
              </a:rPr>
              <a:t>，而不是列表。</a:t>
            </a:r>
            <a:endParaRPr lang="zh-CN" altLang="en-US" sz="4000" dirty="0">
              <a:latin typeface="微软雅黑" pitchFamily="34" charset="-122"/>
              <a:ea typeface="微软雅黑" pitchFamily="34" charset="-122"/>
            </a:endParaRPr>
          </a:p>
        </p:txBody>
      </p:sp>
    </p:spTree>
    <p:extLst>
      <p:ext uri="{BB962C8B-B14F-4D97-AF65-F5344CB8AC3E}">
        <p14:creationId xmlns:p14="http://schemas.microsoft.com/office/powerpoint/2010/main" val="952565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创</a:t>
            </a:r>
            <a:r>
              <a:rPr lang="zh-CN" altLang="zh-CN" sz="4000" dirty="0">
                <a:solidFill>
                  <a:srgbClr val="1353A2"/>
                </a:solidFill>
                <a:latin typeface="微软雅黑" panose="020B0503020204020204" charset="-122"/>
                <a:ea typeface="微软雅黑" panose="020B0503020204020204" charset="-122"/>
              </a:rPr>
              <a:t>建</a:t>
            </a: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数组</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10" name="文本框 99"/>
          <p:cNvSpPr txBox="1">
            <a:spLocks noChangeArrowheads="1"/>
          </p:cNvSpPr>
          <p:nvPr/>
        </p:nvSpPr>
        <p:spPr bwMode="auto">
          <a:xfrm>
            <a:off x="3295650" y="2321112"/>
            <a:ext cx="7813675" cy="216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pPr>
              <a:lnSpc>
                <a:spcPct val="120000"/>
              </a:lnSpc>
            </a:pPr>
            <a:r>
              <a:rPr lang="zh-CN" altLang="zh-CN" sz="2800" dirty="0" smtClean="0">
                <a:latin typeface="黑体" pitchFamily="49" charset="-122"/>
                <a:ea typeface="黑体" pitchFamily="49" charset="-122"/>
              </a:rPr>
              <a:t>大</a:t>
            </a:r>
            <a:r>
              <a:rPr lang="zh-CN" altLang="zh-CN" sz="2800" dirty="0">
                <a:latin typeface="黑体" pitchFamily="49" charset="-122"/>
                <a:ea typeface="黑体" pitchFamily="49" charset="-122"/>
              </a:rPr>
              <a:t>家可能注意到，有些数组元素的后面会跟着一个小数点，而有些元素后面没有，比如</a:t>
            </a:r>
            <a:r>
              <a:rPr lang="en-US" altLang="zh-CN" sz="2800" dirty="0">
                <a:latin typeface="黑体" pitchFamily="49" charset="-122"/>
                <a:ea typeface="黑体" pitchFamily="49" charset="-122"/>
              </a:rPr>
              <a:t>1</a:t>
            </a:r>
            <a:r>
              <a:rPr lang="zh-CN" altLang="zh-CN" sz="2800" dirty="0">
                <a:latin typeface="黑体" pitchFamily="49" charset="-122"/>
                <a:ea typeface="黑体" pitchFamily="49" charset="-122"/>
              </a:rPr>
              <a:t>和</a:t>
            </a:r>
            <a:r>
              <a:rPr lang="en-US" altLang="zh-CN" sz="2800" dirty="0">
                <a:latin typeface="黑体" pitchFamily="49" charset="-122"/>
                <a:ea typeface="黑体" pitchFamily="49" charset="-122"/>
              </a:rPr>
              <a:t>1.</a:t>
            </a:r>
            <a:r>
              <a:rPr lang="zh-CN" altLang="zh-CN" sz="2800" dirty="0">
                <a:latin typeface="黑体" pitchFamily="49" charset="-122"/>
                <a:ea typeface="黑体" pitchFamily="49" charset="-122"/>
              </a:rPr>
              <a:t>，产生这种现象，主要是因为</a:t>
            </a:r>
            <a:r>
              <a:rPr lang="zh-CN" altLang="zh-CN" sz="2800" b="1" dirty="0">
                <a:solidFill>
                  <a:srgbClr val="FF0000"/>
                </a:solidFill>
                <a:latin typeface="黑体" pitchFamily="49" charset="-122"/>
                <a:ea typeface="黑体" pitchFamily="49" charset="-122"/>
              </a:rPr>
              <a:t>元素的数据类型不同</a:t>
            </a:r>
            <a:r>
              <a:rPr lang="zh-CN" altLang="zh-CN" sz="2800" dirty="0">
                <a:latin typeface="黑体" pitchFamily="49" charset="-122"/>
                <a:ea typeface="黑体" pitchFamily="49" charset="-122"/>
              </a:rPr>
              <a:t>所导致的</a:t>
            </a:r>
            <a:r>
              <a:rPr lang="zh-CN" altLang="zh-CN" sz="2800" dirty="0" smtClean="0">
                <a:latin typeface="黑体" pitchFamily="49" charset="-122"/>
                <a:ea typeface="黑体" pitchFamily="49" charset="-122"/>
              </a:rPr>
              <a:t>。</a:t>
            </a:r>
          </a:p>
        </p:txBody>
      </p:sp>
      <p:sp>
        <p:nvSpPr>
          <p:cNvPr id="11" name="矩形 10"/>
          <p:cNvSpPr/>
          <p:nvPr/>
        </p:nvSpPr>
        <p:spPr>
          <a:xfrm>
            <a:off x="2782888" y="2073462"/>
            <a:ext cx="8466137" cy="2695201"/>
          </a:xfrm>
          <a:prstGeom prst="rect">
            <a:avLst/>
          </a:prstGeom>
          <a:noFill/>
          <a:ln w="19050">
            <a:solidFill>
              <a:srgbClr val="1353A2"/>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rgbClr val="FFFFFF"/>
              </a:solidFill>
            </a:endParaRPr>
          </a:p>
        </p:txBody>
      </p:sp>
      <p:pic>
        <p:nvPicPr>
          <p:cNvPr id="13" name="图片 5" descr="tim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02139">
            <a:off x="693738" y="3259699"/>
            <a:ext cx="23558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1134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过渡页</a:t>
            </a:r>
          </a:p>
        </p:txBody>
      </p:sp>
      <p:pic>
        <p:nvPicPr>
          <p:cNvPr id="11266"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对角圆角矩形 7"/>
          <p:cNvSpPr/>
          <p:nvPr/>
        </p:nvSpPr>
        <p:spPr>
          <a:xfrm>
            <a:off x="4870450" y="3059113"/>
            <a:ext cx="4918075" cy="647700"/>
          </a:xfrm>
          <a:prstGeom prst="round2DiagRect">
            <a:avLst>
              <a:gd name="adj1" fmla="val 20943"/>
              <a:gd name="adj2" fmla="val 0"/>
            </a:avLst>
          </a:prstGeom>
          <a:solidFill>
            <a:srgbClr val="1353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800"/>
          </a:p>
        </p:txBody>
      </p:sp>
      <p:sp>
        <p:nvSpPr>
          <p:cNvPr id="11" name="TextBox 6"/>
          <p:cNvSpPr txBox="1">
            <a:spLocks noChangeArrowheads="1"/>
          </p:cNvSpPr>
          <p:nvPr/>
        </p:nvSpPr>
        <p:spPr bwMode="auto">
          <a:xfrm>
            <a:off x="5181600" y="1658600"/>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01    </a:t>
            </a:r>
            <a:r>
              <a:rPr lang="zh-CN" altLang="zh-CN" sz="2800" dirty="0">
                <a:solidFill>
                  <a:srgbClr val="595959"/>
                </a:solidFill>
                <a:latin typeface="Impact" pitchFamily="34" charset="0"/>
                <a:ea typeface="微软雅黑" pitchFamily="34" charset="-122"/>
              </a:rPr>
              <a:t>认识</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数组对象</a:t>
            </a:r>
            <a:endParaRPr lang="zh-CN" altLang="en-US" sz="2800" dirty="0">
              <a:solidFill>
                <a:srgbClr val="595959"/>
              </a:solidFill>
              <a:latin typeface="Impact" pitchFamily="34" charset="0"/>
              <a:ea typeface="微软雅黑" pitchFamily="34" charset="-122"/>
            </a:endParaRPr>
          </a:p>
        </p:txBody>
      </p:sp>
      <p:sp>
        <p:nvSpPr>
          <p:cNvPr id="12" name="TextBox 10"/>
          <p:cNvSpPr txBox="1">
            <a:spLocks noChangeArrowheads="1"/>
          </p:cNvSpPr>
          <p:nvPr/>
        </p:nvSpPr>
        <p:spPr bwMode="auto">
          <a:xfrm>
            <a:off x="5181600" y="2412664"/>
            <a:ext cx="46069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02   </a:t>
            </a:r>
            <a:r>
              <a:rPr lang="zh-CN" altLang="zh-CN" sz="2800" dirty="0">
                <a:solidFill>
                  <a:srgbClr val="595959"/>
                </a:solidFill>
                <a:latin typeface="Impact" pitchFamily="34" charset="0"/>
                <a:ea typeface="微软雅黑" pitchFamily="34" charset="-122"/>
              </a:rPr>
              <a:t>创建</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a:t>
            </a:r>
            <a:endParaRPr lang="zh-CN" altLang="en-US" sz="2800" dirty="0">
              <a:solidFill>
                <a:srgbClr val="595959"/>
              </a:solidFill>
              <a:latin typeface="Impact" pitchFamily="34" charset="0"/>
              <a:ea typeface="微软雅黑" pitchFamily="34" charset="-122"/>
            </a:endParaRPr>
          </a:p>
        </p:txBody>
      </p:sp>
      <p:sp>
        <p:nvSpPr>
          <p:cNvPr id="13" name="TextBox 11"/>
          <p:cNvSpPr txBox="1">
            <a:spLocks noChangeArrowheads="1"/>
          </p:cNvSpPr>
          <p:nvPr/>
        </p:nvSpPr>
        <p:spPr bwMode="auto">
          <a:xfrm>
            <a:off x="5181600" y="316752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chemeClr val="bg1"/>
                </a:solidFill>
                <a:latin typeface="Impact" pitchFamily="34" charset="0"/>
                <a:ea typeface="微软雅黑" pitchFamily="34" charset="-122"/>
              </a:rPr>
              <a:t>03    </a:t>
            </a:r>
            <a:r>
              <a:rPr lang="en-US" altLang="zh-CN" sz="2800" dirty="0" smtClean="0">
                <a:solidFill>
                  <a:schemeClr val="bg1"/>
                </a:solidFill>
                <a:latin typeface="Impact" pitchFamily="34" charset="0"/>
                <a:ea typeface="微软雅黑" pitchFamily="34" charset="-122"/>
              </a:rPr>
              <a:t>ndarray</a:t>
            </a:r>
            <a:r>
              <a:rPr lang="zh-CN" altLang="zh-CN" sz="2800" dirty="0">
                <a:solidFill>
                  <a:schemeClr val="bg1"/>
                </a:solidFill>
                <a:latin typeface="Impact" pitchFamily="34" charset="0"/>
                <a:ea typeface="微软雅黑" pitchFamily="34" charset="-122"/>
              </a:rPr>
              <a:t>对象的数据类型</a:t>
            </a:r>
            <a:endParaRPr lang="zh-CN" altLang="en-US" sz="2800" dirty="0">
              <a:solidFill>
                <a:schemeClr val="bg1"/>
              </a:solidFill>
              <a:latin typeface="Impact" pitchFamily="34" charset="0"/>
              <a:ea typeface="微软雅黑" pitchFamily="34" charset="-122"/>
            </a:endParaRPr>
          </a:p>
        </p:txBody>
      </p:sp>
      <p:sp>
        <p:nvSpPr>
          <p:cNvPr id="14"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04    </a:t>
            </a:r>
            <a:r>
              <a:rPr lang="zh-CN" altLang="en-US" sz="2800" dirty="0" smtClean="0">
                <a:solidFill>
                  <a:srgbClr val="595959"/>
                </a:solidFill>
                <a:latin typeface="Impact" pitchFamily="34" charset="0"/>
                <a:ea typeface="微软雅黑" pitchFamily="34" charset="-122"/>
              </a:rPr>
              <a:t>数组运算</a:t>
            </a:r>
            <a:endParaRPr lang="zh-CN" altLang="en-US" sz="2800" dirty="0">
              <a:solidFill>
                <a:srgbClr val="595959"/>
              </a:solidFill>
              <a:latin typeface="Impact" pitchFamily="34" charset="0"/>
              <a:ea typeface="微软雅黑" pitchFamily="34" charset="-122"/>
            </a:endParaRPr>
          </a:p>
        </p:txBody>
      </p:sp>
      <p:sp>
        <p:nvSpPr>
          <p:cNvPr id="15" name="TextBox 11"/>
          <p:cNvSpPr txBox="1">
            <a:spLocks noChangeArrowheads="1"/>
          </p:cNvSpPr>
          <p:nvPr/>
        </p:nvSpPr>
        <p:spPr bwMode="auto">
          <a:xfrm>
            <a:off x="5181600" y="4676438"/>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05    </a:t>
            </a:r>
            <a:r>
              <a:rPr lang="en-US" altLang="zh-CN" sz="2800" dirty="0" smtClean="0">
                <a:solidFill>
                  <a:srgbClr val="595959"/>
                </a:solidFill>
                <a:latin typeface="Impact" pitchFamily="34" charset="0"/>
                <a:ea typeface="微软雅黑" pitchFamily="34" charset="-122"/>
              </a:rPr>
              <a:t>ndarray</a:t>
            </a:r>
            <a:r>
              <a:rPr lang="zh-CN" altLang="zh-CN" sz="2800" dirty="0">
                <a:solidFill>
                  <a:srgbClr val="595959"/>
                </a:solidFill>
                <a:latin typeface="Impact" pitchFamily="34" charset="0"/>
                <a:ea typeface="微软雅黑" pitchFamily="34" charset="-122"/>
              </a:rPr>
              <a:t>的索引和切片</a:t>
            </a:r>
            <a:endParaRPr lang="zh-CN" altLang="en-US" sz="2800" dirty="0">
              <a:solidFill>
                <a:srgbClr val="595959"/>
              </a:solidFill>
              <a:latin typeface="Impact" pitchFamily="34" charset="0"/>
              <a:ea typeface="微软雅黑" pitchFamily="34" charset="-122"/>
            </a:endParaRPr>
          </a:p>
        </p:txBody>
      </p:sp>
      <p:sp>
        <p:nvSpPr>
          <p:cNvPr id="16" name="TextBox 11"/>
          <p:cNvSpPr txBox="1">
            <a:spLocks noChangeArrowheads="1"/>
          </p:cNvSpPr>
          <p:nvPr/>
        </p:nvSpPr>
        <p:spPr bwMode="auto">
          <a:xfrm>
            <a:off x="5181600" y="543050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06    </a:t>
            </a:r>
            <a:r>
              <a:rPr lang="zh-CN" altLang="zh-CN" sz="2800" dirty="0" smtClean="0">
                <a:solidFill>
                  <a:srgbClr val="595959"/>
                </a:solidFill>
                <a:latin typeface="Impact" pitchFamily="34" charset="0"/>
                <a:ea typeface="微软雅黑" pitchFamily="34" charset="-122"/>
              </a:rPr>
              <a:t>数</a:t>
            </a:r>
            <a:r>
              <a:rPr lang="zh-CN" altLang="zh-CN" sz="2800" dirty="0">
                <a:solidFill>
                  <a:srgbClr val="595959"/>
                </a:solidFill>
                <a:latin typeface="Impact" pitchFamily="34" charset="0"/>
                <a:ea typeface="微软雅黑" pitchFamily="34" charset="-122"/>
              </a:rPr>
              <a:t>组的转置和轴对称</a:t>
            </a:r>
            <a:endParaRPr lang="zh-CN" altLang="en-US" sz="2800" dirty="0">
              <a:solidFill>
                <a:srgbClr val="595959"/>
              </a:solidFill>
              <a:latin typeface="Impact" pitchFamily="34" charset="0"/>
              <a:ea typeface="微软雅黑" pitchFamily="34" charset="-122"/>
            </a:endParaRPr>
          </a:p>
        </p:txBody>
      </p:sp>
    </p:spTree>
    <p:extLst>
      <p:ext uri="{BB962C8B-B14F-4D97-AF65-F5344CB8AC3E}">
        <p14:creationId xmlns:p14="http://schemas.microsoft.com/office/powerpoint/2010/main" val="10614030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查</a:t>
            </a:r>
            <a:r>
              <a:rPr lang="zh-CN" altLang="zh-CN" sz="4000" dirty="0">
                <a:solidFill>
                  <a:srgbClr val="1353A2"/>
                </a:solidFill>
                <a:latin typeface="微软雅黑" panose="020B0503020204020204" charset="-122"/>
                <a:ea typeface="微软雅黑" panose="020B0503020204020204" charset="-122"/>
              </a:rPr>
              <a:t>看数据类型</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7" name="矩形 2"/>
          <p:cNvSpPr>
            <a:spLocks noChangeArrowheads="1"/>
          </p:cNvSpPr>
          <p:nvPr/>
        </p:nvSpPr>
        <p:spPr bwMode="auto">
          <a:xfrm>
            <a:off x="577850" y="1320800"/>
            <a:ext cx="10991850" cy="2461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4400" dirty="0" smtClean="0">
                <a:latin typeface="微软雅黑" pitchFamily="34" charset="-122"/>
                <a:ea typeface="微软雅黑" pitchFamily="34" charset="-122"/>
              </a:rPr>
              <a:t>ndarray.dtype</a:t>
            </a:r>
            <a:r>
              <a:rPr lang="zh-CN" altLang="zh-CN" sz="4400" dirty="0" smtClean="0">
                <a:latin typeface="微软雅黑" pitchFamily="34" charset="-122"/>
                <a:ea typeface="微软雅黑" pitchFamily="34" charset="-122"/>
              </a:rPr>
              <a:t>可</a:t>
            </a:r>
            <a:r>
              <a:rPr lang="zh-CN" altLang="zh-CN" sz="4400" dirty="0">
                <a:latin typeface="微软雅黑" pitchFamily="34" charset="-122"/>
                <a:ea typeface="微软雅黑" pitchFamily="34" charset="-122"/>
              </a:rPr>
              <a:t>以创建一个表示数据类型的对</a:t>
            </a:r>
            <a:r>
              <a:rPr lang="zh-CN" altLang="zh-CN" sz="4400" dirty="0" smtClean="0">
                <a:latin typeface="微软雅黑" pitchFamily="34" charset="-122"/>
                <a:ea typeface="微软雅黑" pitchFamily="34" charset="-122"/>
              </a:rPr>
              <a:t>象</a:t>
            </a:r>
            <a:r>
              <a:rPr lang="zh-CN" altLang="en-US" sz="4400" dirty="0" smtClean="0">
                <a:latin typeface="微软雅黑" pitchFamily="34" charset="-122"/>
                <a:ea typeface="微软雅黑" pitchFamily="34" charset="-122"/>
              </a:rPr>
              <a:t>，如果希望</a:t>
            </a:r>
            <a:r>
              <a:rPr lang="zh-CN" altLang="zh-CN" sz="4400" dirty="0" smtClean="0">
                <a:latin typeface="微软雅黑" pitchFamily="34" charset="-122"/>
                <a:ea typeface="微软雅黑" pitchFamily="34" charset="-122"/>
              </a:rPr>
              <a:t>获</a:t>
            </a:r>
            <a:r>
              <a:rPr lang="zh-CN" altLang="zh-CN" sz="4400" dirty="0">
                <a:latin typeface="微软雅黑" pitchFamily="34" charset="-122"/>
                <a:ea typeface="微软雅黑" pitchFamily="34" charset="-122"/>
              </a:rPr>
              <a:t>取数据类型的名称，则需要访问</a:t>
            </a:r>
            <a:r>
              <a:rPr lang="en-US" altLang="zh-CN" sz="4400" dirty="0">
                <a:latin typeface="微软雅黑" pitchFamily="34" charset="-122"/>
                <a:ea typeface="微软雅黑" pitchFamily="34" charset="-122"/>
              </a:rPr>
              <a:t>name</a:t>
            </a:r>
            <a:r>
              <a:rPr lang="zh-CN" altLang="zh-CN" sz="4400" dirty="0">
                <a:latin typeface="微软雅黑" pitchFamily="34" charset="-122"/>
                <a:ea typeface="微软雅黑" pitchFamily="34" charset="-122"/>
              </a:rPr>
              <a:t>属性进行获</a:t>
            </a:r>
            <a:r>
              <a:rPr lang="zh-CN" altLang="zh-CN" sz="4400" dirty="0" smtClean="0">
                <a:latin typeface="微软雅黑" pitchFamily="34" charset="-122"/>
                <a:ea typeface="微软雅黑" pitchFamily="34" charset="-122"/>
              </a:rPr>
              <a:t>取</a:t>
            </a:r>
            <a:r>
              <a:rPr lang="zh-CN" altLang="en-US" sz="4400" dirty="0">
                <a:latin typeface="微软雅黑" pitchFamily="34" charset="-122"/>
                <a:ea typeface="微软雅黑" pitchFamily="34" charset="-122"/>
              </a:rPr>
              <a:t>。</a:t>
            </a:r>
          </a:p>
        </p:txBody>
      </p:sp>
      <p:sp>
        <p:nvSpPr>
          <p:cNvPr id="8" name="矩形 7"/>
          <p:cNvSpPr/>
          <p:nvPr/>
        </p:nvSpPr>
        <p:spPr>
          <a:xfrm>
            <a:off x="2339789" y="4152301"/>
            <a:ext cx="8041340" cy="1546411"/>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lnSpc>
                <a:spcPct val="120000"/>
              </a:lnSpc>
              <a:buFontTx/>
              <a:buNone/>
              <a:defRPr/>
            </a:pPr>
            <a:endParaRPr kumimoji="1" lang="zh-CN" altLang="zh-CN" dirty="0">
              <a:latin typeface="Times New Roman" panose="02020603050405020304" charset="0"/>
              <a:ea typeface="微软雅黑" panose="020B0503020204020204" charset="-122"/>
            </a:endParaRPr>
          </a:p>
        </p:txBody>
      </p:sp>
      <p:sp>
        <p:nvSpPr>
          <p:cNvPr id="9" name="文本框 2"/>
          <p:cNvSpPr txBox="1">
            <a:spLocks noChangeArrowheads="1"/>
          </p:cNvSpPr>
          <p:nvPr/>
        </p:nvSpPr>
        <p:spPr bwMode="auto">
          <a:xfrm>
            <a:off x="2926323" y="4390053"/>
            <a:ext cx="680667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3200" dirty="0" smtClean="0">
                <a:latin typeface="Times New Roman" pitchFamily="18" charset="0"/>
              </a:rPr>
              <a:t>data_one </a:t>
            </a:r>
            <a:r>
              <a:rPr lang="en-US" altLang="zh-CN" sz="3200" dirty="0">
                <a:latin typeface="Times New Roman" pitchFamily="18" charset="0"/>
              </a:rPr>
              <a:t>= np.array([[1, 2, 3], [4, 5, 6]])</a:t>
            </a:r>
            <a:endParaRPr lang="zh-CN" altLang="zh-CN" sz="3200" dirty="0">
              <a:latin typeface="Times New Roman" pitchFamily="18" charset="0"/>
            </a:endParaRPr>
          </a:p>
          <a:p>
            <a:r>
              <a:rPr lang="en-US" altLang="zh-CN" sz="3200" dirty="0" smtClean="0">
                <a:latin typeface="Times New Roman" pitchFamily="18" charset="0"/>
              </a:rPr>
              <a:t>data_one.dtype.name</a:t>
            </a:r>
            <a:r>
              <a:rPr lang="en-US" altLang="zh-CN" sz="3200" dirty="0">
                <a:latin typeface="Times New Roman" pitchFamily="18" charset="0"/>
              </a:rPr>
              <a:t>	</a:t>
            </a:r>
            <a:endParaRPr lang="zh-CN" altLang="zh-CN" sz="3200" dirty="0">
              <a:latin typeface="Times New Roman" pitchFamily="18" charset="0"/>
            </a:endParaRPr>
          </a:p>
        </p:txBody>
      </p:sp>
      <p:sp>
        <p:nvSpPr>
          <p:cNvPr id="6" name="圆角矩形标注 5"/>
          <p:cNvSpPr/>
          <p:nvPr/>
        </p:nvSpPr>
        <p:spPr>
          <a:xfrm>
            <a:off x="6730848" y="5655530"/>
            <a:ext cx="1902164" cy="719417"/>
          </a:xfrm>
          <a:prstGeom prst="wedgeRoundRectCallout">
            <a:avLst>
              <a:gd name="adj1" fmla="val -89385"/>
              <a:gd name="adj2" fmla="val -89053"/>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'int32'</a:t>
            </a:r>
            <a:endParaRPr lang="zh-CN" altLang="zh-CN" b="1" dirty="0">
              <a:solidFill>
                <a:srgbClr val="FF0000"/>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查</a:t>
            </a:r>
            <a:r>
              <a:rPr lang="zh-CN" altLang="zh-CN" sz="4000" dirty="0">
                <a:solidFill>
                  <a:srgbClr val="1353A2"/>
                </a:solidFill>
                <a:latin typeface="微软雅黑" panose="020B0503020204020204" charset="-122"/>
                <a:ea typeface="微软雅黑" panose="020B0503020204020204" charset="-122"/>
              </a:rPr>
              <a:t>看数据类型</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7" name="矩形 2"/>
          <p:cNvSpPr>
            <a:spLocks noChangeArrowheads="1"/>
          </p:cNvSpPr>
          <p:nvPr/>
        </p:nvSpPr>
        <p:spPr bwMode="auto">
          <a:xfrm>
            <a:off x="577850" y="1320800"/>
            <a:ext cx="1099185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4400" dirty="0">
                <a:latin typeface="微软雅黑" pitchFamily="34" charset="-122"/>
                <a:ea typeface="微软雅黑" pitchFamily="34" charset="-122"/>
              </a:rPr>
              <a:t>NumPy</a:t>
            </a:r>
            <a:r>
              <a:rPr lang="zh-CN" altLang="zh-CN" sz="4400" dirty="0">
                <a:latin typeface="微软雅黑" pitchFamily="34" charset="-122"/>
                <a:ea typeface="微软雅黑" pitchFamily="34" charset="-122"/>
              </a:rPr>
              <a:t>的数据类型是由一个类型</a:t>
            </a:r>
            <a:r>
              <a:rPr lang="zh-CN" altLang="zh-CN" sz="4400" dirty="0" smtClean="0">
                <a:latin typeface="微软雅黑" pitchFamily="34" charset="-122"/>
                <a:ea typeface="微软雅黑" pitchFamily="34" charset="-122"/>
              </a:rPr>
              <a:t>名和</a:t>
            </a:r>
            <a:r>
              <a:rPr lang="zh-CN" altLang="zh-CN" sz="4400" dirty="0">
                <a:latin typeface="微软雅黑" pitchFamily="34" charset="-122"/>
                <a:ea typeface="微软雅黑" pitchFamily="34" charset="-122"/>
              </a:rPr>
              <a:t>元素位长的数字组成。</a:t>
            </a:r>
            <a:endParaRPr lang="zh-CN" altLang="en-US" sz="4400" dirty="0">
              <a:latin typeface="微软雅黑" pitchFamily="34" charset="-122"/>
              <a:ea typeface="微软雅黑" pitchFamily="34" charset="-122"/>
            </a:endParaRPr>
          </a:p>
        </p:txBody>
      </p:sp>
      <p:sp>
        <p:nvSpPr>
          <p:cNvPr id="6" name="矩形 7"/>
          <p:cNvSpPr>
            <a:spLocks noChangeArrowheads="1"/>
          </p:cNvSpPr>
          <p:nvPr/>
        </p:nvSpPr>
        <p:spPr bwMode="auto">
          <a:xfrm>
            <a:off x="1549400" y="3346649"/>
            <a:ext cx="9288929"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a:lnSpc>
                <a:spcPct val="120000"/>
              </a:lnSpc>
              <a:buFont typeface="Arial" pitchFamily="34" charset="0"/>
              <a:buChar char="•"/>
            </a:pPr>
            <a:r>
              <a:rPr lang="zh-CN" altLang="zh-CN" sz="3000" dirty="0" smtClean="0">
                <a:latin typeface="楷体" pitchFamily="49" charset="-122"/>
                <a:ea typeface="楷体" pitchFamily="49" charset="-122"/>
              </a:rPr>
              <a:t>通</a:t>
            </a:r>
            <a:r>
              <a:rPr lang="zh-CN" altLang="zh-CN" sz="3000" dirty="0">
                <a:latin typeface="楷体" pitchFamily="49" charset="-122"/>
                <a:ea typeface="楷体" pitchFamily="49" charset="-122"/>
              </a:rPr>
              <a:t>过</a:t>
            </a:r>
            <a:r>
              <a:rPr lang="en-US" altLang="zh-CN" sz="3000" dirty="0">
                <a:latin typeface="楷体" pitchFamily="49" charset="-122"/>
                <a:ea typeface="楷体" pitchFamily="49" charset="-122"/>
              </a:rPr>
              <a:t>zeros()</a:t>
            </a:r>
            <a:r>
              <a:rPr lang="zh-CN" altLang="zh-CN" sz="3000" dirty="0">
                <a:latin typeface="楷体" pitchFamily="49" charset="-122"/>
                <a:ea typeface="楷体" pitchFamily="49" charset="-122"/>
              </a:rPr>
              <a:t>、</a:t>
            </a:r>
            <a:r>
              <a:rPr lang="en-US" altLang="zh-CN" sz="3000" dirty="0">
                <a:latin typeface="楷体" pitchFamily="49" charset="-122"/>
                <a:ea typeface="楷体" pitchFamily="49" charset="-122"/>
              </a:rPr>
              <a:t>ones()</a:t>
            </a:r>
            <a:r>
              <a:rPr lang="zh-CN" altLang="zh-CN" sz="3000" dirty="0">
                <a:latin typeface="楷体" pitchFamily="49" charset="-122"/>
                <a:ea typeface="楷体" pitchFamily="49" charset="-122"/>
              </a:rPr>
              <a:t>、</a:t>
            </a:r>
            <a:r>
              <a:rPr lang="en-US" altLang="zh-CN" sz="3000" dirty="0">
                <a:latin typeface="楷体" pitchFamily="49" charset="-122"/>
                <a:ea typeface="楷体" pitchFamily="49" charset="-122"/>
              </a:rPr>
              <a:t>empty()</a:t>
            </a:r>
            <a:r>
              <a:rPr lang="zh-CN" altLang="zh-CN" sz="3000" dirty="0">
                <a:latin typeface="楷体" pitchFamily="49" charset="-122"/>
                <a:ea typeface="楷体" pitchFamily="49" charset="-122"/>
              </a:rPr>
              <a:t>函数创建的数</a:t>
            </a:r>
            <a:r>
              <a:rPr lang="zh-CN" altLang="zh-CN" sz="3000" dirty="0" smtClean="0">
                <a:latin typeface="楷体" pitchFamily="49" charset="-122"/>
                <a:ea typeface="楷体" pitchFamily="49" charset="-122"/>
              </a:rPr>
              <a:t>组</a:t>
            </a:r>
            <a:r>
              <a:rPr lang="zh-CN" altLang="en-US" sz="3000" dirty="0" smtClean="0">
                <a:latin typeface="楷体" pitchFamily="49" charset="-122"/>
                <a:ea typeface="楷体" pitchFamily="49" charset="-122"/>
              </a:rPr>
              <a:t>，默认的</a:t>
            </a:r>
            <a:r>
              <a:rPr lang="zh-CN" altLang="zh-CN" sz="3000" dirty="0" smtClean="0">
                <a:latin typeface="楷体" pitchFamily="49" charset="-122"/>
                <a:ea typeface="楷体" pitchFamily="49" charset="-122"/>
              </a:rPr>
              <a:t>数</a:t>
            </a:r>
            <a:r>
              <a:rPr lang="zh-CN" altLang="zh-CN" sz="3000" dirty="0">
                <a:latin typeface="楷体" pitchFamily="49" charset="-122"/>
                <a:ea typeface="楷体" pitchFamily="49" charset="-122"/>
              </a:rPr>
              <a:t>据类型为</a:t>
            </a:r>
            <a:r>
              <a:rPr lang="en-US" altLang="zh-CN" sz="3000" dirty="0">
                <a:latin typeface="楷体" pitchFamily="49" charset="-122"/>
                <a:ea typeface="楷体" pitchFamily="49" charset="-122"/>
              </a:rPr>
              <a:t>float64</a:t>
            </a:r>
            <a:r>
              <a:rPr lang="zh-CN" altLang="zh-CN" sz="3000" dirty="0" smtClean="0">
                <a:latin typeface="楷体" pitchFamily="49" charset="-122"/>
                <a:ea typeface="楷体" pitchFamily="49" charset="-122"/>
              </a:rPr>
              <a:t>。</a:t>
            </a:r>
            <a:endParaRPr lang="en-US" altLang="zh-CN" sz="3000" dirty="0" smtClean="0">
              <a:latin typeface="楷体" pitchFamily="49" charset="-122"/>
              <a:ea typeface="楷体" pitchFamily="49" charset="-122"/>
            </a:endParaRPr>
          </a:p>
          <a:p>
            <a:pPr marL="457200" indent="-457200">
              <a:lnSpc>
                <a:spcPct val="120000"/>
              </a:lnSpc>
              <a:buFont typeface="Arial" pitchFamily="34" charset="0"/>
              <a:buChar char="•"/>
            </a:pPr>
            <a:r>
              <a:rPr lang="zh-CN" altLang="zh-CN" sz="3000" dirty="0">
                <a:latin typeface="楷体" pitchFamily="49" charset="-122"/>
                <a:ea typeface="楷体" pitchFamily="49" charset="-122"/>
              </a:rPr>
              <a:t>默认情况下，</a:t>
            </a:r>
            <a:r>
              <a:rPr lang="en-US" altLang="zh-CN" sz="3000" dirty="0">
                <a:latin typeface="楷体" pitchFamily="49" charset="-122"/>
                <a:ea typeface="楷体" pitchFamily="49" charset="-122"/>
              </a:rPr>
              <a:t>64</a:t>
            </a:r>
            <a:r>
              <a:rPr lang="zh-CN" altLang="zh-CN" sz="3000" dirty="0">
                <a:latin typeface="楷体" pitchFamily="49" charset="-122"/>
                <a:ea typeface="楷体" pitchFamily="49" charset="-122"/>
              </a:rPr>
              <a:t>位</a:t>
            </a:r>
            <a:r>
              <a:rPr lang="en-US" altLang="zh-CN" sz="3000" dirty="0">
                <a:latin typeface="楷体" pitchFamily="49" charset="-122"/>
                <a:ea typeface="楷体" pitchFamily="49" charset="-122"/>
              </a:rPr>
              <a:t>windows</a:t>
            </a:r>
            <a:r>
              <a:rPr lang="zh-CN" altLang="zh-CN" sz="3000" dirty="0">
                <a:latin typeface="楷体" pitchFamily="49" charset="-122"/>
                <a:ea typeface="楷体" pitchFamily="49" charset="-122"/>
              </a:rPr>
              <a:t>系统输出的结果为</a:t>
            </a:r>
            <a:r>
              <a:rPr lang="en-US" altLang="zh-CN" sz="3000" dirty="0">
                <a:latin typeface="楷体" pitchFamily="49" charset="-122"/>
                <a:ea typeface="楷体" pitchFamily="49" charset="-122"/>
              </a:rPr>
              <a:t>int32</a:t>
            </a:r>
            <a:r>
              <a:rPr lang="zh-CN" altLang="zh-CN" sz="3000" dirty="0">
                <a:latin typeface="楷体" pitchFamily="49" charset="-122"/>
                <a:ea typeface="楷体" pitchFamily="49" charset="-122"/>
              </a:rPr>
              <a:t>， </a:t>
            </a:r>
            <a:r>
              <a:rPr lang="en-US" altLang="zh-CN" sz="3000" dirty="0">
                <a:latin typeface="楷体" pitchFamily="49" charset="-122"/>
                <a:ea typeface="楷体" pitchFamily="49" charset="-122"/>
              </a:rPr>
              <a:t>64</a:t>
            </a:r>
            <a:r>
              <a:rPr lang="zh-CN" altLang="zh-CN" sz="3000" dirty="0">
                <a:latin typeface="楷体" pitchFamily="49" charset="-122"/>
                <a:ea typeface="楷体" pitchFamily="49" charset="-122"/>
              </a:rPr>
              <a:t>位</a:t>
            </a:r>
            <a:r>
              <a:rPr lang="en-US" altLang="zh-CN" sz="3000" dirty="0">
                <a:latin typeface="楷体" pitchFamily="49" charset="-122"/>
                <a:ea typeface="楷体" pitchFamily="49" charset="-122"/>
              </a:rPr>
              <a:t>Linux</a:t>
            </a:r>
            <a:r>
              <a:rPr lang="zh-CN" altLang="zh-CN" sz="3000" dirty="0">
                <a:latin typeface="楷体" pitchFamily="49" charset="-122"/>
                <a:ea typeface="楷体" pitchFamily="49" charset="-122"/>
              </a:rPr>
              <a:t>或</a:t>
            </a:r>
            <a:r>
              <a:rPr lang="en-US" altLang="zh-CN" sz="3000" dirty="0">
                <a:latin typeface="楷体" pitchFamily="49" charset="-122"/>
                <a:ea typeface="楷体" pitchFamily="49" charset="-122"/>
              </a:rPr>
              <a:t>macOS</a:t>
            </a:r>
            <a:r>
              <a:rPr lang="zh-CN" altLang="zh-CN" sz="3000" dirty="0">
                <a:latin typeface="楷体" pitchFamily="49" charset="-122"/>
                <a:ea typeface="楷体" pitchFamily="49" charset="-122"/>
              </a:rPr>
              <a:t>系统输出结果为</a:t>
            </a:r>
            <a:r>
              <a:rPr lang="en-US" altLang="zh-CN" sz="3000" dirty="0">
                <a:latin typeface="楷体" pitchFamily="49" charset="-122"/>
                <a:ea typeface="楷体" pitchFamily="49" charset="-122"/>
              </a:rPr>
              <a:t>int64</a:t>
            </a:r>
            <a:r>
              <a:rPr lang="zh-CN" altLang="zh-CN" sz="3000" dirty="0">
                <a:latin typeface="楷体" pitchFamily="49" charset="-122"/>
                <a:ea typeface="楷体" pitchFamily="49" charset="-122"/>
              </a:rPr>
              <a:t>，当然也可以通过</a:t>
            </a:r>
            <a:r>
              <a:rPr lang="en-US" altLang="zh-CN" sz="3000" dirty="0">
                <a:latin typeface="楷体" pitchFamily="49" charset="-122"/>
                <a:ea typeface="楷体" pitchFamily="49" charset="-122"/>
              </a:rPr>
              <a:t>dtype</a:t>
            </a:r>
            <a:r>
              <a:rPr lang="zh-CN" altLang="zh-CN" sz="3000" dirty="0">
                <a:latin typeface="楷体" pitchFamily="49" charset="-122"/>
                <a:ea typeface="楷体" pitchFamily="49" charset="-122"/>
              </a:rPr>
              <a:t>来指定数据类型的长度</a:t>
            </a:r>
            <a:r>
              <a:rPr lang="zh-CN" altLang="zh-CN" sz="3000" dirty="0" smtClean="0">
                <a:latin typeface="楷体" pitchFamily="49" charset="-122"/>
                <a:ea typeface="楷体" pitchFamily="49" charset="-122"/>
              </a:rPr>
              <a:t>。</a:t>
            </a:r>
            <a:endParaRPr lang="en-US" altLang="zh-CN" sz="3000" dirty="0">
              <a:latin typeface="楷体" pitchFamily="49" charset="-122"/>
              <a:ea typeface="楷体" pitchFamily="49" charset="-122"/>
            </a:endParaRPr>
          </a:p>
        </p:txBody>
      </p:sp>
    </p:spTree>
    <p:extLst>
      <p:ext uri="{BB962C8B-B14F-4D97-AF65-F5344CB8AC3E}">
        <p14:creationId xmlns:p14="http://schemas.microsoft.com/office/powerpoint/2010/main" val="3272734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查</a:t>
            </a:r>
            <a:r>
              <a:rPr lang="zh-CN" altLang="zh-CN" sz="4000" dirty="0">
                <a:solidFill>
                  <a:srgbClr val="1353A2"/>
                </a:solidFill>
                <a:latin typeface="微软雅黑" panose="020B0503020204020204" charset="-122"/>
                <a:ea typeface="微软雅黑" panose="020B0503020204020204" charset="-122"/>
              </a:rPr>
              <a:t>看数据类型</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7" name="矩形 2"/>
          <p:cNvSpPr>
            <a:spLocks noChangeArrowheads="1"/>
          </p:cNvSpPr>
          <p:nvPr/>
        </p:nvSpPr>
        <p:spPr bwMode="auto">
          <a:xfrm>
            <a:off x="577850" y="1441861"/>
            <a:ext cx="4606481" cy="2529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en-US" altLang="zh-CN" sz="4400" dirty="0" smtClean="0">
                <a:latin typeface="微软雅黑" pitchFamily="34" charset="-122"/>
                <a:ea typeface="微软雅黑" pitchFamily="34" charset="-122"/>
              </a:rPr>
              <a:t>NumPy</a:t>
            </a:r>
            <a:r>
              <a:rPr lang="zh-CN" altLang="zh-CN" sz="4400" dirty="0">
                <a:latin typeface="微软雅黑" pitchFamily="34" charset="-122"/>
                <a:ea typeface="微软雅黑" pitchFamily="34" charset="-122"/>
              </a:rPr>
              <a:t>中常用的数据类型</a:t>
            </a:r>
            <a:r>
              <a:rPr lang="zh-CN" altLang="en-US" sz="4400" dirty="0" smtClean="0">
                <a:latin typeface="微软雅黑" pitchFamily="34" charset="-122"/>
                <a:ea typeface="微软雅黑" pitchFamily="34" charset="-122"/>
              </a:rPr>
              <a:t>如右表</a:t>
            </a:r>
            <a:r>
              <a:rPr lang="zh-CN" altLang="en-US" sz="4400" dirty="0">
                <a:latin typeface="微软雅黑" pitchFamily="34" charset="-122"/>
                <a:ea typeface="微软雅黑" pitchFamily="34" charset="-122"/>
              </a:rPr>
              <a:t>所示。</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2514" y="1441861"/>
            <a:ext cx="5523019" cy="495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4033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查</a:t>
            </a:r>
            <a:r>
              <a:rPr lang="zh-CN" altLang="zh-CN" sz="4000" dirty="0">
                <a:solidFill>
                  <a:srgbClr val="1353A2"/>
                </a:solidFill>
                <a:latin typeface="微软雅黑" panose="020B0503020204020204" charset="-122"/>
                <a:ea typeface="微软雅黑" panose="020B0503020204020204" charset="-122"/>
              </a:rPr>
              <a:t>看数据类型</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5" name="矩形 2"/>
          <p:cNvSpPr>
            <a:spLocks noChangeArrowheads="1"/>
          </p:cNvSpPr>
          <p:nvPr/>
        </p:nvSpPr>
        <p:spPr bwMode="auto">
          <a:xfrm>
            <a:off x="577850" y="1320800"/>
            <a:ext cx="5957421" cy="3342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zh-CN" sz="4400" dirty="0">
                <a:latin typeface="微软雅黑" pitchFamily="34" charset="-122"/>
                <a:ea typeface="微软雅黑" pitchFamily="34" charset="-122"/>
              </a:rPr>
              <a:t>每一个</a:t>
            </a:r>
            <a:r>
              <a:rPr lang="en-US" altLang="zh-CN" sz="4400" dirty="0">
                <a:latin typeface="微软雅黑" pitchFamily="34" charset="-122"/>
                <a:ea typeface="微软雅黑" pitchFamily="34" charset="-122"/>
              </a:rPr>
              <a:t>NumPy</a:t>
            </a:r>
            <a:r>
              <a:rPr lang="zh-CN" altLang="zh-CN" sz="4400" dirty="0">
                <a:latin typeface="微软雅黑" pitchFamily="34" charset="-122"/>
                <a:ea typeface="微软雅黑" pitchFamily="34" charset="-122"/>
              </a:rPr>
              <a:t>内置的数据类型都有一个特征码，它能唯一标识一种数据类</a:t>
            </a:r>
            <a:r>
              <a:rPr lang="zh-CN" altLang="zh-CN" sz="4400" dirty="0" smtClean="0">
                <a:latin typeface="微软雅黑" pitchFamily="34" charset="-122"/>
                <a:ea typeface="微软雅黑" pitchFamily="34" charset="-122"/>
              </a:rPr>
              <a:t>型</a:t>
            </a:r>
            <a:r>
              <a:rPr lang="zh-CN" altLang="en-US" sz="4400" dirty="0" smtClean="0">
                <a:latin typeface="微软雅黑" pitchFamily="34" charset="-122"/>
                <a:ea typeface="微软雅黑" pitchFamily="34" charset="-122"/>
              </a:rPr>
              <a:t>。</a:t>
            </a:r>
            <a:endParaRPr lang="zh-CN" altLang="en-US" sz="4400" dirty="0">
              <a:latin typeface="微软雅黑" pitchFamily="34" charset="-122"/>
              <a:ea typeface="微软雅黑" pitchFamily="34" charset="-122"/>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5769" y="1506070"/>
            <a:ext cx="4614913" cy="4280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5938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转</a:t>
            </a:r>
            <a:r>
              <a:rPr lang="zh-CN" altLang="zh-CN" sz="4000" dirty="0">
                <a:solidFill>
                  <a:srgbClr val="1353A2"/>
                </a:solidFill>
                <a:latin typeface="微软雅黑" panose="020B0503020204020204" charset="-122"/>
                <a:ea typeface="微软雅黑" panose="020B0503020204020204" charset="-122"/>
              </a:rPr>
              <a:t>换数据类型</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16387" name="矩形 2"/>
          <p:cNvSpPr>
            <a:spLocks noChangeArrowheads="1"/>
          </p:cNvSpPr>
          <p:nvPr/>
        </p:nvSpPr>
        <p:spPr bwMode="auto">
          <a:xfrm>
            <a:off x="577850" y="1320800"/>
            <a:ext cx="10991850" cy="1641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4400" dirty="0">
                <a:latin typeface="微软雅黑" pitchFamily="34" charset="-122"/>
                <a:ea typeface="微软雅黑" pitchFamily="34" charset="-122"/>
              </a:rPr>
              <a:t>ndarray</a:t>
            </a:r>
            <a:r>
              <a:rPr lang="zh-CN" altLang="zh-CN" sz="4400" dirty="0">
                <a:latin typeface="微软雅黑" pitchFamily="34" charset="-122"/>
                <a:ea typeface="微软雅黑" pitchFamily="34" charset="-122"/>
              </a:rPr>
              <a:t>对象的数据类型可以通过</a:t>
            </a:r>
            <a:r>
              <a:rPr lang="en-US" altLang="zh-CN" sz="4400" dirty="0">
                <a:latin typeface="微软雅黑" pitchFamily="34" charset="-122"/>
                <a:ea typeface="微软雅黑" pitchFamily="34" charset="-122"/>
              </a:rPr>
              <a:t>astype()</a:t>
            </a:r>
            <a:r>
              <a:rPr lang="zh-CN" altLang="zh-CN" sz="4400" dirty="0">
                <a:latin typeface="微软雅黑" pitchFamily="34" charset="-122"/>
                <a:ea typeface="微软雅黑" pitchFamily="34" charset="-122"/>
              </a:rPr>
              <a:t>方法进行转</a:t>
            </a:r>
            <a:r>
              <a:rPr lang="zh-CN" altLang="zh-CN" sz="4400" dirty="0" smtClean="0">
                <a:latin typeface="微软雅黑" pitchFamily="34" charset="-122"/>
                <a:ea typeface="微软雅黑" pitchFamily="34" charset="-122"/>
              </a:rPr>
              <a:t>换</a:t>
            </a:r>
            <a:r>
              <a:rPr lang="zh-CN" altLang="en-US" sz="4400" dirty="0" smtClean="0">
                <a:latin typeface="微软雅黑" pitchFamily="34" charset="-122"/>
                <a:ea typeface="微软雅黑" pitchFamily="34" charset="-122"/>
              </a:rPr>
              <a:t>。</a:t>
            </a:r>
            <a:endParaRPr lang="zh-CN" altLang="en-US" sz="4400" dirty="0">
              <a:latin typeface="微软雅黑" pitchFamily="34" charset="-122"/>
              <a:ea typeface="微软雅黑" pitchFamily="34" charset="-122"/>
            </a:endParaRPr>
          </a:p>
        </p:txBody>
      </p:sp>
      <p:sp>
        <p:nvSpPr>
          <p:cNvPr id="7" name="矩形 6"/>
          <p:cNvSpPr/>
          <p:nvPr/>
        </p:nvSpPr>
        <p:spPr>
          <a:xfrm>
            <a:off x="4303058" y="3244624"/>
            <a:ext cx="6911789" cy="2837329"/>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lnSpc>
                <a:spcPct val="120000"/>
              </a:lnSpc>
              <a:buFontTx/>
              <a:buNone/>
              <a:defRPr/>
            </a:pPr>
            <a:endParaRPr kumimoji="1" lang="zh-CN" altLang="zh-CN" dirty="0">
              <a:latin typeface="Times New Roman" panose="02020603050405020304" charset="0"/>
              <a:ea typeface="微软雅黑" panose="020B0503020204020204" charset="-122"/>
            </a:endParaRPr>
          </a:p>
        </p:txBody>
      </p:sp>
      <p:sp>
        <p:nvSpPr>
          <p:cNvPr id="8" name="文本框 2"/>
          <p:cNvSpPr txBox="1">
            <a:spLocks noChangeArrowheads="1"/>
          </p:cNvSpPr>
          <p:nvPr/>
        </p:nvSpPr>
        <p:spPr bwMode="auto">
          <a:xfrm>
            <a:off x="5091300" y="3544343"/>
            <a:ext cx="5375189"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latin typeface="Times New Roman" pitchFamily="18" charset="0"/>
              </a:rPr>
              <a:t>data </a:t>
            </a:r>
            <a:r>
              <a:rPr lang="en-US" altLang="zh-CN" sz="2800" dirty="0">
                <a:latin typeface="Times New Roman" pitchFamily="18" charset="0"/>
              </a:rPr>
              <a:t>= np.array([[1, 2, 3], [4, 5, 6]]) </a:t>
            </a:r>
            <a:endParaRPr lang="zh-CN" altLang="zh-CN" sz="2800" dirty="0">
              <a:latin typeface="Times New Roman" pitchFamily="18" charset="0"/>
            </a:endParaRPr>
          </a:p>
          <a:p>
            <a:r>
              <a:rPr lang="en-US" altLang="zh-CN" sz="2800" dirty="0" smtClean="0">
                <a:latin typeface="Times New Roman" pitchFamily="18" charset="0"/>
              </a:rPr>
              <a:t>data.dtype</a:t>
            </a:r>
          </a:p>
          <a:p>
            <a:r>
              <a:rPr lang="en-US" altLang="zh-CN" sz="2800" dirty="0">
                <a:latin typeface="Times New Roman" pitchFamily="18" charset="0"/>
              </a:rPr>
              <a:t># </a:t>
            </a:r>
            <a:r>
              <a:rPr lang="zh-CN" altLang="zh-CN" sz="2800" dirty="0">
                <a:latin typeface="Times New Roman" pitchFamily="18" charset="0"/>
              </a:rPr>
              <a:t>数据类型转换为</a:t>
            </a:r>
            <a:r>
              <a:rPr lang="en-US" altLang="zh-CN" sz="2800" dirty="0">
                <a:latin typeface="Times New Roman" pitchFamily="18" charset="0"/>
              </a:rPr>
              <a:t>float64</a:t>
            </a:r>
          </a:p>
          <a:p>
            <a:r>
              <a:rPr lang="en-US" altLang="zh-CN" sz="2800" dirty="0" smtClean="0">
                <a:latin typeface="Times New Roman" pitchFamily="18" charset="0"/>
              </a:rPr>
              <a:t>float_data </a:t>
            </a:r>
            <a:r>
              <a:rPr lang="en-US" altLang="zh-CN" sz="2800" dirty="0">
                <a:latin typeface="Times New Roman" pitchFamily="18" charset="0"/>
              </a:rPr>
              <a:t>= data.astype(np.float64</a:t>
            </a:r>
            <a:r>
              <a:rPr lang="en-US" altLang="zh-CN" sz="2800" dirty="0" smtClean="0">
                <a:latin typeface="Times New Roman" pitchFamily="18" charset="0"/>
              </a:rPr>
              <a:t>)</a:t>
            </a:r>
            <a:endParaRPr lang="zh-CN" altLang="zh-CN" sz="2800" dirty="0">
              <a:latin typeface="Times New Roman" pitchFamily="18" charset="0"/>
            </a:endParaRPr>
          </a:p>
          <a:p>
            <a:r>
              <a:rPr lang="en-US" altLang="zh-CN" sz="2800" dirty="0" smtClean="0">
                <a:latin typeface="Times New Roman" pitchFamily="18" charset="0"/>
              </a:rPr>
              <a:t>float_data.dtype</a:t>
            </a:r>
            <a:endParaRPr lang="zh-CN" altLang="zh-CN" sz="2800" dirty="0">
              <a:latin typeface="Times New Roman" pitchFamily="18" charset="0"/>
            </a:endParaRPr>
          </a:p>
        </p:txBody>
      </p:sp>
      <p:sp>
        <p:nvSpPr>
          <p:cNvPr id="9" name="圆角矩形标注 8"/>
          <p:cNvSpPr/>
          <p:nvPr/>
        </p:nvSpPr>
        <p:spPr>
          <a:xfrm>
            <a:off x="2113662" y="3544343"/>
            <a:ext cx="2189396" cy="722258"/>
          </a:xfrm>
          <a:prstGeom prst="wedgeRoundRectCallout">
            <a:avLst>
              <a:gd name="adj1" fmla="val 83397"/>
              <a:gd name="adj2" fmla="val 42689"/>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rgbClr val="FF0000"/>
                </a:solidFill>
                <a:latin typeface="Times New Roman" panose="02020603050405020304" charset="0"/>
                <a:ea typeface="宋体" panose="02010600030101010101" pitchFamily="2" charset="-122"/>
              </a:rPr>
              <a:t>dtype('int64')</a:t>
            </a:r>
            <a:endParaRPr lang="zh-CN" altLang="zh-CN" sz="2000" b="1" dirty="0">
              <a:solidFill>
                <a:srgbClr val="FF0000"/>
              </a:solidFill>
              <a:latin typeface="Times New Roman" panose="02020603050405020304" charset="0"/>
              <a:ea typeface="宋体" panose="02010600030101010101" pitchFamily="2" charset="-122"/>
            </a:endParaRPr>
          </a:p>
        </p:txBody>
      </p:sp>
      <p:sp>
        <p:nvSpPr>
          <p:cNvPr id="10" name="圆角矩形标注 9"/>
          <p:cNvSpPr/>
          <p:nvPr/>
        </p:nvSpPr>
        <p:spPr>
          <a:xfrm>
            <a:off x="2113662" y="4889049"/>
            <a:ext cx="2189396" cy="722258"/>
          </a:xfrm>
          <a:prstGeom prst="wedgeRoundRectCallout">
            <a:avLst>
              <a:gd name="adj1" fmla="val 83397"/>
              <a:gd name="adj2" fmla="val 42689"/>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rgbClr val="FF0000"/>
                </a:solidFill>
                <a:latin typeface="Times New Roman" panose="02020603050405020304" charset="0"/>
                <a:ea typeface="宋体" panose="02010600030101010101" pitchFamily="2" charset="-122"/>
              </a:rPr>
              <a:t>dtype('float64')</a:t>
            </a:r>
            <a:endParaRPr lang="zh-CN" altLang="zh-CN" sz="2000" b="1" dirty="0">
              <a:solidFill>
                <a:srgbClr val="FF0000"/>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9"/>
          <p:cNvGrpSpPr>
            <a:grpSpLocks/>
          </p:cNvGrpSpPr>
          <p:nvPr/>
        </p:nvGrpSpPr>
        <p:grpSpPr bwMode="auto">
          <a:xfrm>
            <a:off x="3246438" y="1743075"/>
            <a:ext cx="5407025" cy="3732213"/>
            <a:chOff x="1809684" y="1771915"/>
            <a:chExt cx="5633372" cy="3890359"/>
          </a:xfrm>
        </p:grpSpPr>
        <p:sp>
          <p:nvSpPr>
            <p:cNvPr id="7170" name="弧形 80"/>
            <p:cNvSpPr>
              <a:spLocks noChangeArrowheads="1"/>
            </p:cNvSpPr>
            <p:nvPr/>
          </p:nvSpPr>
          <p:spPr bwMode="auto">
            <a:xfrm rot="5400000">
              <a:off x="3976670" y="3085281"/>
              <a:ext cx="1313885" cy="1314895"/>
            </a:xfrm>
            <a:custGeom>
              <a:avLst/>
              <a:gdLst>
                <a:gd name="T0" fmla="*/ 660347 w 1313885"/>
                <a:gd name="T1" fmla="*/ 1314886 h 1314895"/>
                <a:gd name="T2" fmla="*/ 50918 w 1313885"/>
                <a:gd name="T3" fmla="*/ 911233 h 1314895"/>
                <a:gd name="T4" fmla="*/ 191035 w 1313885"/>
                <a:gd name="T5" fmla="*/ 193946 h 1314895"/>
                <a:gd name="T6" fmla="*/ 907723 w 1313885"/>
                <a:gd name="T7" fmla="*/ 49788 h 1314895"/>
                <a:gd name="T8" fmla="*/ 1313886 w 1313885"/>
                <a:gd name="T9" fmla="*/ 657448 h 1314895"/>
                <a:gd name="T10" fmla="*/ 656943 w 1313885"/>
                <a:gd name="T11" fmla="*/ 657448 h 1314895"/>
                <a:gd name="T12" fmla="*/ 660347 w 1313885"/>
                <a:gd name="T13" fmla="*/ 1314886 h 1314895"/>
                <a:gd name="T14" fmla="*/ 660347 w 1313885"/>
                <a:gd name="T15" fmla="*/ 1314886 h 1314895"/>
                <a:gd name="T16" fmla="*/ 50918 w 1313885"/>
                <a:gd name="T17" fmla="*/ 911233 h 1314895"/>
                <a:gd name="T18" fmla="*/ 191035 w 1313885"/>
                <a:gd name="T19" fmla="*/ 193946 h 1314895"/>
                <a:gd name="T20" fmla="*/ 907723 w 1313885"/>
                <a:gd name="T21" fmla="*/ 49788 h 1314895"/>
                <a:gd name="T22" fmla="*/ 1313886 w 1313885"/>
                <a:gd name="T23" fmla="*/ 657448 h 1314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3885" h="1314895" stroke="0">
                  <a:moveTo>
                    <a:pt x="660347" y="1314886"/>
                  </a:moveTo>
                  <a:cubicBezTo>
                    <a:pt x="394266" y="1316266"/>
                    <a:pt x="153631" y="1156882"/>
                    <a:pt x="50918" y="911233"/>
                  </a:cubicBezTo>
                  <a:cubicBezTo>
                    <a:pt x="-51709" y="665790"/>
                    <a:pt x="3602" y="382641"/>
                    <a:pt x="191035" y="193946"/>
                  </a:cubicBezTo>
                  <a:cubicBezTo>
                    <a:pt x="378689" y="5028"/>
                    <a:pt x="661705" y="-51899"/>
                    <a:pt x="907723" y="49788"/>
                  </a:cubicBezTo>
                  <a:cubicBezTo>
                    <a:pt x="1153536" y="151390"/>
                    <a:pt x="1313886" y="391290"/>
                    <a:pt x="1313886" y="657448"/>
                  </a:cubicBezTo>
                  <a:lnTo>
                    <a:pt x="656943" y="657448"/>
                  </a:lnTo>
                  <a:cubicBezTo>
                    <a:pt x="658078" y="876594"/>
                    <a:pt x="659212" y="1095740"/>
                    <a:pt x="660347" y="1314886"/>
                  </a:cubicBezTo>
                  <a:close/>
                </a:path>
                <a:path w="1313885" h="1314895" fill="none">
                  <a:moveTo>
                    <a:pt x="660347" y="1314886"/>
                  </a:moveTo>
                  <a:cubicBezTo>
                    <a:pt x="394266" y="1316266"/>
                    <a:pt x="153631" y="1156882"/>
                    <a:pt x="50918" y="911233"/>
                  </a:cubicBezTo>
                  <a:cubicBezTo>
                    <a:pt x="-51709" y="665790"/>
                    <a:pt x="3602" y="382641"/>
                    <a:pt x="191035" y="193946"/>
                  </a:cubicBezTo>
                  <a:cubicBezTo>
                    <a:pt x="378689" y="5028"/>
                    <a:pt x="661705" y="-51899"/>
                    <a:pt x="907723" y="49788"/>
                  </a:cubicBezTo>
                  <a:cubicBezTo>
                    <a:pt x="1153536" y="151390"/>
                    <a:pt x="1313886" y="391290"/>
                    <a:pt x="1313886" y="657448"/>
                  </a:cubicBezTo>
                </a:path>
              </a:pathLst>
            </a:custGeom>
            <a:noFill/>
            <a:ln w="57150">
              <a:solidFill>
                <a:srgbClr val="D5F4FF"/>
              </a:solidFill>
              <a:round/>
              <a:headEnd type="oval" w="sm" len="sm"/>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171" name="弧形 81"/>
            <p:cNvSpPr>
              <a:spLocks noChangeArrowheads="1"/>
            </p:cNvSpPr>
            <p:nvPr/>
          </p:nvSpPr>
          <p:spPr bwMode="auto">
            <a:xfrm>
              <a:off x="4091957" y="3203290"/>
              <a:ext cx="1083341" cy="1083872"/>
            </a:xfrm>
            <a:custGeom>
              <a:avLst/>
              <a:gdLst>
                <a:gd name="T0" fmla="*/ 31 w 1083341"/>
                <a:gd name="T1" fmla="*/ 547729 h 1083872"/>
                <a:gd name="T2" fmla="*/ 267398 w 1083341"/>
                <a:gd name="T3" fmla="*/ 74608 h 1083872"/>
                <a:gd name="T4" fmla="*/ 810932 w 1083341"/>
                <a:gd name="T5" fmla="*/ 71700 h 1083872"/>
                <a:gd name="T6" fmla="*/ 1083342 w 1083341"/>
                <a:gd name="T7" fmla="*/ 541937 h 1083872"/>
                <a:gd name="T8" fmla="*/ 541671 w 1083341"/>
                <a:gd name="T9" fmla="*/ 541936 h 1083872"/>
                <a:gd name="T10" fmla="*/ 31 w 1083341"/>
                <a:gd name="T11" fmla="*/ 547729 h 1083872"/>
                <a:gd name="T12" fmla="*/ 31 w 1083341"/>
                <a:gd name="T13" fmla="*/ 547729 h 1083872"/>
                <a:gd name="T14" fmla="*/ 267398 w 1083341"/>
                <a:gd name="T15" fmla="*/ 74608 h 1083872"/>
                <a:gd name="T16" fmla="*/ 810932 w 1083341"/>
                <a:gd name="T17" fmla="*/ 71700 h 1083872"/>
                <a:gd name="T18" fmla="*/ 1083342 w 1083341"/>
                <a:gd name="T19" fmla="*/ 541937 h 1083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3341" h="1083872" stroke="0">
                  <a:moveTo>
                    <a:pt x="31" y="547729"/>
                  </a:moveTo>
                  <a:cubicBezTo>
                    <a:pt x="-2044" y="353477"/>
                    <a:pt x="99961" y="172973"/>
                    <a:pt x="267398" y="74608"/>
                  </a:cubicBezTo>
                  <a:cubicBezTo>
                    <a:pt x="434942" y="-23819"/>
                    <a:pt x="642344" y="-24929"/>
                    <a:pt x="810932" y="71700"/>
                  </a:cubicBezTo>
                  <a:cubicBezTo>
                    <a:pt x="979412" y="168267"/>
                    <a:pt x="1083342" y="347672"/>
                    <a:pt x="1083342" y="541937"/>
                  </a:cubicBezTo>
                  <a:lnTo>
                    <a:pt x="541671" y="541936"/>
                  </a:lnTo>
                  <a:lnTo>
                    <a:pt x="31" y="547729"/>
                  </a:lnTo>
                  <a:close/>
                </a:path>
                <a:path w="1083341" h="1083872" fill="none">
                  <a:moveTo>
                    <a:pt x="31" y="547729"/>
                  </a:moveTo>
                  <a:cubicBezTo>
                    <a:pt x="-2044" y="353477"/>
                    <a:pt x="99961" y="172973"/>
                    <a:pt x="267398" y="74608"/>
                  </a:cubicBezTo>
                  <a:cubicBezTo>
                    <a:pt x="434942" y="-23819"/>
                    <a:pt x="642344" y="-24929"/>
                    <a:pt x="810932" y="71700"/>
                  </a:cubicBezTo>
                  <a:cubicBezTo>
                    <a:pt x="979412" y="168267"/>
                    <a:pt x="1083342" y="347672"/>
                    <a:pt x="1083342" y="541937"/>
                  </a:cubicBezTo>
                </a:path>
              </a:pathLst>
            </a:custGeom>
            <a:noFill/>
            <a:ln w="57150">
              <a:solidFill>
                <a:srgbClr val="D5F4FF"/>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172" name="弧形 82"/>
            <p:cNvSpPr>
              <a:spLocks noChangeArrowheads="1"/>
            </p:cNvSpPr>
            <p:nvPr/>
          </p:nvSpPr>
          <p:spPr bwMode="auto">
            <a:xfrm rot="-5400000">
              <a:off x="4171955" y="3346629"/>
              <a:ext cx="898538" cy="823670"/>
            </a:xfrm>
            <a:custGeom>
              <a:avLst/>
              <a:gdLst>
                <a:gd name="T0" fmla="*/ 455476 w 898538"/>
                <a:gd name="T1" fmla="*/ 39 h 823670"/>
                <a:gd name="T2" fmla="*/ 898538 w 898538"/>
                <a:gd name="T3" fmla="*/ 411835 h 823670"/>
                <a:gd name="T4" fmla="*/ 449269 w 898538"/>
                <a:gd name="T5" fmla="*/ 411835 h 823670"/>
                <a:gd name="T6" fmla="*/ 455476 w 898538"/>
                <a:gd name="T7" fmla="*/ 39 h 823670"/>
                <a:gd name="T8" fmla="*/ 455476 w 898538"/>
                <a:gd name="T9" fmla="*/ 39 h 823670"/>
                <a:gd name="T10" fmla="*/ 898538 w 898538"/>
                <a:gd name="T11" fmla="*/ 411835 h 823670"/>
              </a:gdLst>
              <a:ahLst/>
              <a:cxnLst>
                <a:cxn ang="0">
                  <a:pos x="T0" y="T1"/>
                </a:cxn>
                <a:cxn ang="0">
                  <a:pos x="T2" y="T3"/>
                </a:cxn>
                <a:cxn ang="0">
                  <a:pos x="T4" y="T5"/>
                </a:cxn>
                <a:cxn ang="0">
                  <a:pos x="T6" y="T7"/>
                </a:cxn>
                <a:cxn ang="0">
                  <a:pos x="T8" y="T9"/>
                </a:cxn>
                <a:cxn ang="0">
                  <a:pos x="T10" y="T11"/>
                </a:cxn>
              </a:cxnLst>
              <a:rect l="0" t="0" r="r" b="b"/>
              <a:pathLst>
                <a:path w="898538" h="823670" stroke="0">
                  <a:moveTo>
                    <a:pt x="455476" y="39"/>
                  </a:moveTo>
                  <a:cubicBezTo>
                    <a:pt x="701156" y="3151"/>
                    <a:pt x="898538" y="186603"/>
                    <a:pt x="898538" y="411835"/>
                  </a:cubicBezTo>
                  <a:lnTo>
                    <a:pt x="449269" y="411835"/>
                  </a:lnTo>
                  <a:lnTo>
                    <a:pt x="455476" y="39"/>
                  </a:lnTo>
                  <a:close/>
                </a:path>
                <a:path w="898538" h="823670" fill="none">
                  <a:moveTo>
                    <a:pt x="455476" y="39"/>
                  </a:moveTo>
                  <a:cubicBezTo>
                    <a:pt x="701156" y="3151"/>
                    <a:pt x="898538" y="186603"/>
                    <a:pt x="898538" y="411835"/>
                  </a:cubicBezTo>
                </a:path>
              </a:pathLst>
            </a:custGeom>
            <a:noFill/>
            <a:ln w="57150">
              <a:solidFill>
                <a:srgbClr val="D5F4FF"/>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7173" name="组合 3"/>
            <p:cNvGrpSpPr>
              <a:grpSpLocks/>
            </p:cNvGrpSpPr>
            <p:nvPr/>
          </p:nvGrpSpPr>
          <p:grpSpPr bwMode="auto">
            <a:xfrm>
              <a:off x="1809684" y="1771915"/>
              <a:ext cx="5633372" cy="3890359"/>
              <a:chOff x="1809685" y="1771917"/>
              <a:chExt cx="5633374" cy="3890364"/>
            </a:xfrm>
          </p:grpSpPr>
          <p:graphicFrame>
            <p:nvGraphicFramePr>
              <p:cNvPr id="7174" name="图表 2"/>
              <p:cNvGraphicFramePr>
                <a:graphicFrameLocks/>
              </p:cNvGraphicFramePr>
              <p:nvPr/>
            </p:nvGraphicFramePr>
            <p:xfrm>
              <a:off x="1809685" y="1771917"/>
              <a:ext cx="5633374" cy="3890364"/>
            </p:xfrm>
            <a:graphic>
              <a:graphicData uri="http://schemas.openxmlformats.org/presentationml/2006/ole">
                <mc:AlternateContent xmlns:mc="http://schemas.openxmlformats.org/markup-compatibility/2006">
                  <mc:Choice xmlns:v="urn:schemas-microsoft-com:vml" Requires="v">
                    <p:oleObj spid="_x0000_s7771" r:id="rId4" imgW="5394240" imgH="3720960" progId="Excel.Sheet.8">
                      <p:embed/>
                    </p:oleObj>
                  </mc:Choice>
                  <mc:Fallback>
                    <p:oleObj r:id="rId4" imgW="5394240" imgH="3720960" progId="Excel.Sheet.8">
                      <p:embed/>
                      <p:pic>
                        <p:nvPicPr>
                          <p:cNvPr id="0" name="图表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9685" y="1771917"/>
                            <a:ext cx="5633374" cy="389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 name="TextBox 88"/>
              <p:cNvSpPr txBox="1"/>
              <p:nvPr/>
            </p:nvSpPr>
            <p:spPr>
              <a:xfrm rot="18892830">
                <a:off x="3398053" y="2555554"/>
                <a:ext cx="1040850" cy="416797"/>
              </a:xfrm>
              <a:prstGeom prst="rect">
                <a:avLst/>
              </a:prstGeom>
              <a:noFill/>
            </p:spPr>
            <p:txBody>
              <a:bodyPr>
                <a:spAutoFit/>
              </a:bodyPr>
              <a:lstStyle/>
              <a:p>
                <a:pPr eaLnBrk="0" fontAlgn="auto" hangingPunct="0">
                  <a:spcBef>
                    <a:spcPts val="0"/>
                  </a:spcBef>
                  <a:spcAft>
                    <a:spcPts val="0"/>
                  </a:spcAft>
                  <a:buFontTx/>
                  <a:buNone/>
                  <a:defRPr/>
                </a:pPr>
                <a:r>
                  <a:rPr lang="zh-CN" altLang="en-US" sz="2000" b="1" spc="300" dirty="0" smtClean="0">
                    <a:solidFill>
                      <a:schemeClr val="bg1"/>
                    </a:solidFill>
                    <a:latin typeface="微软雅黑" panose="020B0503020204020204" charset="-122"/>
                    <a:ea typeface="微软雅黑" panose="020B0503020204020204" charset="-122"/>
                  </a:rPr>
                  <a:t>掌握</a:t>
                </a:r>
                <a:endParaRPr lang="zh-CN" altLang="en-US" sz="2000" b="1" spc="300" dirty="0">
                  <a:solidFill>
                    <a:schemeClr val="bg1"/>
                  </a:solidFill>
                  <a:latin typeface="微软雅黑" panose="020B0503020204020204" charset="-122"/>
                  <a:ea typeface="微软雅黑" panose="020B0503020204020204" charset="-122"/>
                </a:endParaRPr>
              </a:p>
            </p:txBody>
          </p:sp>
          <p:sp>
            <p:nvSpPr>
              <p:cNvPr id="11" name="TextBox 43"/>
              <p:cNvSpPr txBox="1"/>
              <p:nvPr/>
            </p:nvSpPr>
            <p:spPr>
              <a:xfrm rot="3026289">
                <a:off x="3312874" y="4518938"/>
                <a:ext cx="1042505" cy="416797"/>
              </a:xfrm>
              <a:prstGeom prst="rect">
                <a:avLst/>
              </a:prstGeom>
              <a:noFill/>
            </p:spPr>
            <p:txBody>
              <a:bodyPr>
                <a:spAutoFit/>
              </a:bodyPr>
              <a:lstStyle/>
              <a:p>
                <a:pPr eaLnBrk="0" fontAlgn="auto" hangingPunct="0">
                  <a:spcBef>
                    <a:spcPts val="0"/>
                  </a:spcBef>
                  <a:spcAft>
                    <a:spcPts val="0"/>
                  </a:spcAft>
                  <a:buFontTx/>
                  <a:buNone/>
                  <a:defRPr/>
                </a:pPr>
                <a:r>
                  <a:rPr lang="zh-CN" altLang="en-US" sz="2000" b="1" spc="300" dirty="0" smtClean="0">
                    <a:solidFill>
                      <a:schemeClr val="bg1"/>
                    </a:solidFill>
                    <a:latin typeface="微软雅黑" panose="020B0503020204020204" charset="-122"/>
                    <a:ea typeface="微软雅黑" panose="020B0503020204020204" charset="-122"/>
                  </a:rPr>
                  <a:t>熟悉</a:t>
                </a:r>
                <a:endParaRPr lang="zh-CN" altLang="en-US" sz="2000" b="1" spc="300" dirty="0">
                  <a:solidFill>
                    <a:schemeClr val="bg1"/>
                  </a:solidFill>
                  <a:latin typeface="微软雅黑" panose="020B0503020204020204" charset="-122"/>
                  <a:ea typeface="微软雅黑" panose="020B0503020204020204" charset="-122"/>
                </a:endParaRPr>
              </a:p>
            </p:txBody>
          </p:sp>
        </p:grpSp>
        <p:sp>
          <p:nvSpPr>
            <p:cNvPr id="7" name="TextBox 84"/>
            <p:cNvSpPr txBox="1"/>
            <p:nvPr/>
          </p:nvSpPr>
          <p:spPr>
            <a:xfrm rot="3181581" flipH="1">
              <a:off x="5144630" y="2802079"/>
              <a:ext cx="1040849" cy="416859"/>
            </a:xfrm>
            <a:prstGeom prst="rect">
              <a:avLst/>
            </a:prstGeom>
            <a:noFill/>
          </p:spPr>
          <p:txBody>
            <a:bodyPr>
              <a:spAutoFit/>
            </a:bodyPr>
            <a:lstStyle/>
            <a:p>
              <a:pPr eaLnBrk="0" fontAlgn="auto" hangingPunct="0">
                <a:spcBef>
                  <a:spcPts val="0"/>
                </a:spcBef>
                <a:spcAft>
                  <a:spcPts val="0"/>
                </a:spcAft>
                <a:buFontTx/>
                <a:buNone/>
                <a:defRPr/>
              </a:pPr>
              <a:r>
                <a:rPr lang="zh-CN" altLang="en-US" sz="2000" b="1" spc="300" dirty="0">
                  <a:solidFill>
                    <a:schemeClr val="bg1"/>
                  </a:solidFill>
                  <a:latin typeface="微软雅黑" panose="020B0503020204020204" charset="-122"/>
                  <a:ea typeface="微软雅黑" panose="020B0503020204020204" charset="-122"/>
                </a:rPr>
                <a:t>掌握</a:t>
              </a:r>
            </a:p>
          </p:txBody>
        </p:sp>
        <p:sp>
          <p:nvSpPr>
            <p:cNvPr id="8" name="TextBox 86"/>
            <p:cNvSpPr txBox="1"/>
            <p:nvPr/>
          </p:nvSpPr>
          <p:spPr>
            <a:xfrm rot="8102442" flipH="1" flipV="1">
              <a:off x="5094439" y="4225936"/>
              <a:ext cx="1040337" cy="400454"/>
            </a:xfrm>
            <a:prstGeom prst="rect">
              <a:avLst/>
            </a:prstGeom>
            <a:noFill/>
          </p:spPr>
          <p:txBody>
            <a:bodyPr>
              <a:spAutoFit/>
            </a:bodyPr>
            <a:lstStyle/>
            <a:p>
              <a:pPr eaLnBrk="0" fontAlgn="auto" hangingPunct="0">
                <a:spcBef>
                  <a:spcPts val="0"/>
                </a:spcBef>
                <a:spcAft>
                  <a:spcPts val="0"/>
                </a:spcAft>
                <a:buFontTx/>
                <a:buNone/>
                <a:defRPr/>
              </a:pPr>
              <a:r>
                <a:rPr lang="zh-CN" altLang="en-US" sz="2000" b="1" spc="300" dirty="0">
                  <a:solidFill>
                    <a:schemeClr val="bg1"/>
                  </a:solidFill>
                  <a:latin typeface="微软雅黑" panose="020B0503020204020204" charset="-122"/>
                  <a:ea typeface="微软雅黑" panose="020B0503020204020204" charset="-122"/>
                </a:rPr>
                <a:t>掌握</a:t>
              </a:r>
            </a:p>
          </p:txBody>
        </p:sp>
      </p:grpSp>
      <p:sp>
        <p:nvSpPr>
          <p:cNvPr id="12" name="标题 1"/>
          <p:cNvSpPr>
            <a:spLocks noChangeArrowheads="1"/>
          </p:cNvSpPr>
          <p:nvPr/>
        </p:nvSpPr>
        <p:spPr bwMode="auto">
          <a:xfrm>
            <a:off x="2330725" y="265724"/>
            <a:ext cx="5148262"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en-US" altLang="zh-CN" sz="4000" dirty="0">
                <a:solidFill>
                  <a:srgbClr val="1353A2"/>
                </a:solidFill>
                <a:latin typeface="微软雅黑" panose="020B0503020204020204" charset="-122"/>
                <a:ea typeface="微软雅黑" panose="020B0503020204020204" charset="-122"/>
                <a:sym typeface="Wingdings" panose="05000000000000000000" charset="0"/>
              </a:rPr>
              <a:t></a:t>
            </a:r>
            <a:r>
              <a:rPr lang="zh-CN" altLang="en-US" sz="4000" dirty="0">
                <a:solidFill>
                  <a:srgbClr val="1353A2"/>
                </a:solidFill>
                <a:latin typeface="微软雅黑" panose="020B0503020204020204" charset="-122"/>
                <a:ea typeface="微软雅黑" panose="020B0503020204020204" charset="-122"/>
                <a:sym typeface="宋体" panose="02010600030101010101" pitchFamily="2" charset="-122"/>
              </a:rPr>
              <a:t> 学习目标</a:t>
            </a:r>
          </a:p>
        </p:txBody>
      </p:sp>
      <p:grpSp>
        <p:nvGrpSpPr>
          <p:cNvPr id="13" name="组合 9"/>
          <p:cNvGrpSpPr>
            <a:grpSpLocks/>
          </p:cNvGrpSpPr>
          <p:nvPr/>
        </p:nvGrpSpPr>
        <p:grpSpPr bwMode="auto">
          <a:xfrm>
            <a:off x="1882775" y="1219725"/>
            <a:ext cx="3119438" cy="1383775"/>
            <a:chOff x="153988" y="1372871"/>
            <a:chExt cx="3118034" cy="1382899"/>
          </a:xfrm>
        </p:grpSpPr>
        <p:sp>
          <p:nvSpPr>
            <p:cNvPr id="7181" name="矩形 5"/>
            <p:cNvSpPr>
              <a:spLocks noChangeArrowheads="1"/>
            </p:cNvSpPr>
            <p:nvPr/>
          </p:nvSpPr>
          <p:spPr bwMode="auto">
            <a:xfrm>
              <a:off x="751249" y="1372871"/>
              <a:ext cx="2520773" cy="1015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lnSpc>
                  <a:spcPts val="3600"/>
                </a:lnSpc>
              </a:pPr>
              <a:r>
                <a:rPr lang="zh-CN" altLang="en-US" sz="2000" b="1" dirty="0" smtClean="0">
                  <a:latin typeface="微软雅黑" pitchFamily="34" charset="-122"/>
                  <a:ea typeface="微软雅黑" pitchFamily="34" charset="-122"/>
                </a:rPr>
                <a:t>掌握 </a:t>
              </a:r>
              <a:r>
                <a:rPr lang="zh-CN" altLang="en-US" sz="2000" b="1" dirty="0" smtClean="0">
                  <a:solidFill>
                    <a:srgbClr val="1369B2"/>
                  </a:solidFill>
                  <a:latin typeface="微软雅黑" pitchFamily="34" charset="-122"/>
                  <a:ea typeface="微软雅黑" pitchFamily="34" charset="-122"/>
                </a:rPr>
                <a:t>创建数组，数组运算，索引与切片</a:t>
              </a:r>
              <a:endParaRPr lang="zh-CN" altLang="en-US" sz="2000" b="1" dirty="0">
                <a:solidFill>
                  <a:srgbClr val="1369B2"/>
                </a:solidFill>
                <a:latin typeface="微软雅黑" pitchFamily="34" charset="-122"/>
                <a:ea typeface="微软雅黑" pitchFamily="34" charset="-122"/>
              </a:endParaRPr>
            </a:p>
          </p:txBody>
        </p:sp>
        <p:grpSp>
          <p:nvGrpSpPr>
            <p:cNvPr id="7182" name="组合 16"/>
            <p:cNvGrpSpPr>
              <a:grpSpLocks/>
            </p:cNvGrpSpPr>
            <p:nvPr/>
          </p:nvGrpSpPr>
          <p:grpSpPr bwMode="auto">
            <a:xfrm>
              <a:off x="466536" y="2103548"/>
              <a:ext cx="2179369" cy="652222"/>
              <a:chOff x="860198" y="2352244"/>
              <a:chExt cx="2178276" cy="652213"/>
            </a:xfrm>
          </p:grpSpPr>
          <p:cxnSp>
            <p:nvCxnSpPr>
              <p:cNvPr id="7183" name="直接连接符 7"/>
              <p:cNvCxnSpPr>
                <a:cxnSpLocks noChangeShapeType="1"/>
              </p:cNvCxnSpPr>
              <p:nvPr/>
            </p:nvCxnSpPr>
            <p:spPr bwMode="auto">
              <a:xfrm>
                <a:off x="860311" y="2351794"/>
                <a:ext cx="372783" cy="652663"/>
              </a:xfrm>
              <a:prstGeom prst="line">
                <a:avLst/>
              </a:prstGeom>
              <a:noFill/>
              <a:ln w="28575">
                <a:solidFill>
                  <a:srgbClr val="1369B2"/>
                </a:solidFill>
                <a:round/>
                <a:headEnd/>
                <a:tailEnd/>
              </a:ln>
              <a:extLst>
                <a:ext uri="{909E8E84-426E-40DD-AFC4-6F175D3DCCD1}">
                  <a14:hiddenFill xmlns:a14="http://schemas.microsoft.com/office/drawing/2010/main">
                    <a:noFill/>
                  </a14:hiddenFill>
                </a:ext>
              </a:extLst>
            </p:spPr>
          </p:cxnSp>
          <p:cxnSp>
            <p:nvCxnSpPr>
              <p:cNvPr id="7184" name="直接连接符 10"/>
              <p:cNvCxnSpPr>
                <a:cxnSpLocks noChangeShapeType="1"/>
              </p:cNvCxnSpPr>
              <p:nvPr/>
            </p:nvCxnSpPr>
            <p:spPr bwMode="auto">
              <a:xfrm>
                <a:off x="1223576" y="3004457"/>
                <a:ext cx="1814742" cy="0"/>
              </a:xfrm>
              <a:prstGeom prst="line">
                <a:avLst/>
              </a:prstGeom>
              <a:noFill/>
              <a:ln w="28575">
                <a:solidFill>
                  <a:srgbClr val="1369B2"/>
                </a:solidFill>
                <a:round/>
                <a:headEnd/>
                <a:tailEnd type="oval" w="med" len="med"/>
              </a:ln>
              <a:extLst>
                <a:ext uri="{909E8E84-426E-40DD-AFC4-6F175D3DCCD1}">
                  <a14:hiddenFill xmlns:a14="http://schemas.microsoft.com/office/drawing/2010/main">
                    <a:noFill/>
                  </a14:hiddenFill>
                </a:ext>
              </a:extLst>
            </p:spPr>
          </p:cxnSp>
        </p:grpSp>
        <p:grpSp>
          <p:nvGrpSpPr>
            <p:cNvPr id="7185" name="组合 15"/>
            <p:cNvGrpSpPr>
              <a:grpSpLocks/>
            </p:cNvGrpSpPr>
            <p:nvPr/>
          </p:nvGrpSpPr>
          <p:grpSpPr bwMode="auto">
            <a:xfrm>
              <a:off x="153988" y="1614313"/>
              <a:ext cx="474819" cy="522307"/>
              <a:chOff x="1232465" y="3529898"/>
              <a:chExt cx="474581" cy="522300"/>
            </a:xfrm>
          </p:grpSpPr>
          <p:sp>
            <p:nvSpPr>
              <p:cNvPr id="7186" name="椭圆 16"/>
              <p:cNvSpPr>
                <a:spLocks noChangeArrowheads="1"/>
              </p:cNvSpPr>
              <p:nvPr/>
            </p:nvSpPr>
            <p:spPr bwMode="auto">
              <a:xfrm>
                <a:off x="1232465" y="3558160"/>
                <a:ext cx="474308" cy="474808"/>
              </a:xfrm>
              <a:prstGeom prst="ellipse">
                <a:avLst/>
              </a:prstGeom>
              <a:solidFill>
                <a:srgbClr val="1369B2"/>
              </a:solidFill>
              <a:ln>
                <a:noFill/>
              </a:ln>
              <a:effectLst>
                <a:outerShdw dist="12700" dir="2700000" algn="tl" rotWithShape="0">
                  <a:srgbClr val="808080">
                    <a:alpha val="39998"/>
                  </a:srgbClr>
                </a:outerShdw>
              </a:effectLst>
              <a:extLst>
                <a:ext uri="{91240B29-F687-4F45-9708-019B960494DF}">
                  <a14:hiddenLine xmlns:a14="http://schemas.microsoft.com/office/drawing/2010/main" w="28575">
                    <a:solidFill>
                      <a:srgbClr val="000000"/>
                    </a:solidFill>
                    <a:round/>
                    <a:headEnd/>
                    <a:tailEnd/>
                  </a14:hiddenLine>
                </a:ext>
              </a:extLst>
            </p:spPr>
            <p:txBody>
              <a:bodyPr/>
              <a:lstStyle/>
              <a:p>
                <a:endParaRPr lang="zh-CN" altLang="en-US">
                  <a:latin typeface="Arial" pitchFamily="34" charset="0"/>
                </a:endParaRPr>
              </a:p>
            </p:txBody>
          </p:sp>
          <p:sp>
            <p:nvSpPr>
              <p:cNvPr id="7187" name="TextBox 52"/>
              <p:cNvSpPr txBox="1">
                <a:spLocks noChangeArrowheads="1"/>
              </p:cNvSpPr>
              <p:nvPr/>
            </p:nvSpPr>
            <p:spPr bwMode="auto">
              <a:xfrm>
                <a:off x="1287986" y="3529576"/>
                <a:ext cx="334712" cy="522448"/>
              </a:xfrm>
              <a:prstGeom prst="rect">
                <a:avLst/>
              </a:prstGeom>
              <a:noFill/>
              <a:ln>
                <a:noFill/>
              </a:ln>
              <a:effectLst>
                <a:outerShdw dist="12700" dir="2700000" algn="tl" rotWithShape="0">
                  <a:srgbClr val="808080">
                    <a:alpha val="39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pPr eaLnBrk="0" hangingPunct="0"/>
                <a:r>
                  <a:rPr lang="en-US" altLang="zh-CN" sz="2800" b="1">
                    <a:solidFill>
                      <a:schemeClr val="bg1"/>
                    </a:solidFill>
                    <a:latin typeface="Times New Roman" pitchFamily="18" charset="0"/>
                  </a:rPr>
                  <a:t>1</a:t>
                </a:r>
                <a:endParaRPr lang="zh-CN" altLang="en-US" sz="2800" b="1">
                  <a:solidFill>
                    <a:schemeClr val="bg1"/>
                  </a:solidFill>
                  <a:latin typeface="Times New Roman" pitchFamily="18" charset="0"/>
                  <a:cs typeface="Times New Roman" pitchFamily="18" charset="0"/>
                </a:endParaRPr>
              </a:p>
            </p:txBody>
          </p:sp>
        </p:grpSp>
      </p:grpSp>
      <p:grpSp>
        <p:nvGrpSpPr>
          <p:cNvPr id="21" name="组合 63"/>
          <p:cNvGrpSpPr>
            <a:grpSpLocks/>
          </p:cNvGrpSpPr>
          <p:nvPr/>
        </p:nvGrpSpPr>
        <p:grpSpPr bwMode="auto">
          <a:xfrm>
            <a:off x="6711950" y="1268358"/>
            <a:ext cx="3281363" cy="1343080"/>
            <a:chOff x="5414469" y="1870030"/>
            <a:chExt cx="3281856" cy="1339895"/>
          </a:xfrm>
        </p:grpSpPr>
        <p:grpSp>
          <p:nvGrpSpPr>
            <p:cNvPr id="7189" name="组合 32"/>
            <p:cNvGrpSpPr>
              <a:grpSpLocks/>
            </p:cNvGrpSpPr>
            <p:nvPr/>
          </p:nvGrpSpPr>
          <p:grpSpPr bwMode="auto">
            <a:xfrm flipH="1">
              <a:off x="6253163" y="2557463"/>
              <a:ext cx="2178050" cy="652462"/>
              <a:chOff x="860198" y="2352244"/>
              <a:chExt cx="2178276" cy="652213"/>
            </a:xfrm>
          </p:grpSpPr>
          <p:cxnSp>
            <p:nvCxnSpPr>
              <p:cNvPr id="7190" name="直接连接符 33"/>
              <p:cNvCxnSpPr>
                <a:cxnSpLocks noChangeShapeType="1"/>
              </p:cNvCxnSpPr>
              <p:nvPr/>
            </p:nvCxnSpPr>
            <p:spPr bwMode="auto">
              <a:xfrm>
                <a:off x="860264" y="2352817"/>
                <a:ext cx="371605" cy="651640"/>
              </a:xfrm>
              <a:prstGeom prst="line">
                <a:avLst/>
              </a:prstGeom>
              <a:noFill/>
              <a:ln w="28575">
                <a:solidFill>
                  <a:srgbClr val="1369B2"/>
                </a:solidFill>
                <a:round/>
                <a:headEnd/>
                <a:tailEnd/>
              </a:ln>
              <a:extLst>
                <a:ext uri="{909E8E84-426E-40DD-AFC4-6F175D3DCCD1}">
                  <a14:hiddenFill xmlns:a14="http://schemas.microsoft.com/office/drawing/2010/main">
                    <a:noFill/>
                  </a14:hiddenFill>
                </a:ext>
              </a:extLst>
            </p:spPr>
          </p:cxnSp>
          <p:cxnSp>
            <p:nvCxnSpPr>
              <p:cNvPr id="7191" name="直接连接符 34"/>
              <p:cNvCxnSpPr>
                <a:cxnSpLocks noChangeShapeType="1"/>
              </p:cNvCxnSpPr>
              <p:nvPr/>
            </p:nvCxnSpPr>
            <p:spPr bwMode="auto">
              <a:xfrm>
                <a:off x="1222341" y="3004457"/>
                <a:ext cx="1816736" cy="0"/>
              </a:xfrm>
              <a:prstGeom prst="line">
                <a:avLst/>
              </a:prstGeom>
              <a:noFill/>
              <a:ln w="28575">
                <a:solidFill>
                  <a:srgbClr val="1369B2"/>
                </a:solidFill>
                <a:round/>
                <a:headEnd/>
                <a:tailEnd type="oval" w="med" len="med"/>
              </a:ln>
              <a:extLst>
                <a:ext uri="{909E8E84-426E-40DD-AFC4-6F175D3DCCD1}">
                  <a14:hiddenFill xmlns:a14="http://schemas.microsoft.com/office/drawing/2010/main">
                    <a:noFill/>
                  </a14:hiddenFill>
                </a:ext>
              </a:extLst>
            </p:spPr>
          </p:cxnSp>
        </p:grpSp>
        <p:grpSp>
          <p:nvGrpSpPr>
            <p:cNvPr id="7192" name="组合 35"/>
            <p:cNvGrpSpPr>
              <a:grpSpLocks/>
            </p:cNvGrpSpPr>
            <p:nvPr/>
          </p:nvGrpSpPr>
          <p:grpSpPr bwMode="auto">
            <a:xfrm>
              <a:off x="8223250" y="2109791"/>
              <a:ext cx="473075" cy="522287"/>
              <a:chOff x="1232465" y="3530023"/>
              <a:chExt cx="474415" cy="522742"/>
            </a:xfrm>
          </p:grpSpPr>
          <p:sp>
            <p:nvSpPr>
              <p:cNvPr id="7193" name="椭圆 24"/>
              <p:cNvSpPr>
                <a:spLocks noChangeArrowheads="1"/>
              </p:cNvSpPr>
              <p:nvPr/>
            </p:nvSpPr>
            <p:spPr bwMode="auto">
              <a:xfrm>
                <a:off x="1232348" y="3558995"/>
                <a:ext cx="474532" cy="475089"/>
              </a:xfrm>
              <a:prstGeom prst="ellipse">
                <a:avLst/>
              </a:prstGeom>
              <a:solidFill>
                <a:srgbClr val="1369B2"/>
              </a:solidFill>
              <a:ln>
                <a:noFill/>
              </a:ln>
              <a:effectLst>
                <a:outerShdw dist="12700" dir="2700000" algn="tl" rotWithShape="0">
                  <a:srgbClr val="808080">
                    <a:alpha val="39998"/>
                  </a:srgbClr>
                </a:outerShdw>
              </a:effectLst>
              <a:extLst>
                <a:ext uri="{91240B29-F687-4F45-9708-019B960494DF}">
                  <a14:hiddenLine xmlns:a14="http://schemas.microsoft.com/office/drawing/2010/main" w="28575">
                    <a:solidFill>
                      <a:srgbClr val="000000"/>
                    </a:solidFill>
                    <a:round/>
                    <a:headEnd/>
                    <a:tailEnd/>
                  </a14:hiddenLine>
                </a:ext>
              </a:extLst>
            </p:spPr>
            <p:txBody>
              <a:bodyPr/>
              <a:lstStyle/>
              <a:p>
                <a:endParaRPr lang="zh-CN" altLang="en-US">
                  <a:latin typeface="Arial" pitchFamily="34" charset="0"/>
                </a:endParaRPr>
              </a:p>
            </p:txBody>
          </p:sp>
          <p:sp>
            <p:nvSpPr>
              <p:cNvPr id="7194" name="TextBox 68"/>
              <p:cNvSpPr txBox="1">
                <a:spLocks noChangeArrowheads="1"/>
              </p:cNvSpPr>
              <p:nvPr/>
            </p:nvSpPr>
            <p:spPr bwMode="auto">
              <a:xfrm>
                <a:off x="1300820" y="3530490"/>
                <a:ext cx="335995" cy="522598"/>
              </a:xfrm>
              <a:prstGeom prst="rect">
                <a:avLst/>
              </a:prstGeom>
              <a:noFill/>
              <a:ln>
                <a:noFill/>
              </a:ln>
              <a:effectLst>
                <a:outerShdw dist="12700" dir="2700000" algn="tl" rotWithShape="0">
                  <a:srgbClr val="808080">
                    <a:alpha val="39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pPr eaLnBrk="0" hangingPunct="0"/>
                <a:r>
                  <a:rPr lang="en-US" altLang="zh-CN" sz="2800" b="1">
                    <a:solidFill>
                      <a:schemeClr val="bg1"/>
                    </a:solidFill>
                    <a:latin typeface="Times New Roman" pitchFamily="18" charset="0"/>
                  </a:rPr>
                  <a:t>2</a:t>
                </a:r>
                <a:endParaRPr lang="zh-CN" altLang="en-US" sz="2800" b="1">
                  <a:solidFill>
                    <a:schemeClr val="bg1"/>
                  </a:solidFill>
                  <a:latin typeface="Times New Roman" pitchFamily="18" charset="0"/>
                  <a:cs typeface="Times New Roman" pitchFamily="18" charset="0"/>
                </a:endParaRPr>
              </a:p>
            </p:txBody>
          </p:sp>
        </p:grpSp>
        <p:sp>
          <p:nvSpPr>
            <p:cNvPr id="7195" name="矩形 46"/>
            <p:cNvSpPr>
              <a:spLocks noChangeArrowheads="1"/>
            </p:cNvSpPr>
            <p:nvPr/>
          </p:nvSpPr>
          <p:spPr bwMode="auto">
            <a:xfrm>
              <a:off x="5414469" y="1870030"/>
              <a:ext cx="2774364" cy="101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57200" indent="-457200" algn="r">
                <a:lnSpc>
                  <a:spcPts val="3600"/>
                </a:lnSpc>
              </a:pPr>
              <a:r>
                <a:rPr lang="zh-CN" altLang="en-US" sz="2000" b="1" dirty="0" smtClean="0">
                  <a:latin typeface="微软雅黑" pitchFamily="34" charset="-122"/>
                  <a:ea typeface="微软雅黑" pitchFamily="34" charset="-122"/>
                </a:rPr>
                <a:t>掌握 </a:t>
              </a:r>
              <a:r>
                <a:rPr lang="zh-CN" altLang="en-US" sz="2000" b="1" dirty="0" smtClean="0">
                  <a:solidFill>
                    <a:srgbClr val="1369B2"/>
                  </a:solidFill>
                  <a:latin typeface="微软雅黑" pitchFamily="34" charset="-122"/>
                  <a:ea typeface="微软雅黑" pitchFamily="34" charset="-122"/>
                  <a:sym typeface="宋体" pitchFamily="2" charset="-122"/>
                </a:rPr>
                <a:t>利</a:t>
              </a:r>
              <a:r>
                <a:rPr lang="zh-CN" altLang="en-US" sz="2000" b="1" dirty="0">
                  <a:solidFill>
                    <a:srgbClr val="1369B2"/>
                  </a:solidFill>
                  <a:latin typeface="微软雅黑" pitchFamily="34" charset="-122"/>
                  <a:ea typeface="微软雅黑" pitchFamily="34" charset="-122"/>
                  <a:sym typeface="宋体" pitchFamily="2" charset="-122"/>
                </a:rPr>
                <a:t>用数组进行数据处理</a:t>
              </a:r>
              <a:endParaRPr lang="zh-CN" altLang="en-US" sz="2000" b="1" dirty="0">
                <a:solidFill>
                  <a:srgbClr val="1369B2"/>
                </a:solidFill>
                <a:latin typeface="微软雅黑" pitchFamily="34" charset="-122"/>
                <a:ea typeface="微软雅黑" pitchFamily="34" charset="-122"/>
              </a:endParaRPr>
            </a:p>
          </p:txBody>
        </p:sp>
      </p:grpSp>
      <p:grpSp>
        <p:nvGrpSpPr>
          <p:cNvPr id="29" name="组合 71"/>
          <p:cNvGrpSpPr>
            <a:grpSpLocks/>
          </p:cNvGrpSpPr>
          <p:nvPr/>
        </p:nvGrpSpPr>
        <p:grpSpPr bwMode="auto">
          <a:xfrm>
            <a:off x="6938963" y="4905378"/>
            <a:ext cx="3424237" cy="1310783"/>
            <a:chOff x="5273227" y="4225925"/>
            <a:chExt cx="3423098" cy="1312379"/>
          </a:xfrm>
        </p:grpSpPr>
        <p:sp>
          <p:nvSpPr>
            <p:cNvPr id="7197" name="矩形 51"/>
            <p:cNvSpPr>
              <a:spLocks noChangeArrowheads="1"/>
            </p:cNvSpPr>
            <p:nvPr/>
          </p:nvSpPr>
          <p:spPr bwMode="auto">
            <a:xfrm>
              <a:off x="5273227" y="4521404"/>
              <a:ext cx="2772529" cy="101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457200" indent="-457200" algn="r">
                <a:lnSpc>
                  <a:spcPts val="3600"/>
                </a:lnSpc>
              </a:pPr>
              <a:r>
                <a:rPr lang="zh-CN" altLang="en-US" sz="2000" b="1" dirty="0">
                  <a:latin typeface="微软雅黑" pitchFamily="34" charset="-122"/>
                  <a:ea typeface="微软雅黑" pitchFamily="34" charset="-122"/>
                  <a:sym typeface="宋体" pitchFamily="2" charset="-122"/>
                </a:rPr>
                <a:t>掌握 </a:t>
              </a:r>
              <a:r>
                <a:rPr lang="zh-CN" altLang="en-US" sz="2000" b="1" dirty="0" smtClean="0">
                  <a:solidFill>
                    <a:srgbClr val="1369B2"/>
                  </a:solidFill>
                  <a:latin typeface="微软雅黑" pitchFamily="34" charset="-122"/>
                  <a:ea typeface="微软雅黑" pitchFamily="34" charset="-122"/>
                  <a:sym typeface="宋体" pitchFamily="2" charset="-122"/>
                </a:rPr>
                <a:t>转置和轴对称，通用函数</a:t>
              </a:r>
              <a:endParaRPr lang="zh-CN" altLang="en-US" sz="2000" b="1" dirty="0">
                <a:solidFill>
                  <a:srgbClr val="1369B2"/>
                </a:solidFill>
                <a:latin typeface="微软雅黑" pitchFamily="34" charset="-122"/>
                <a:ea typeface="微软雅黑" pitchFamily="34" charset="-122"/>
                <a:sym typeface="宋体" pitchFamily="2" charset="-122"/>
              </a:endParaRPr>
            </a:p>
          </p:txBody>
        </p:sp>
        <p:grpSp>
          <p:nvGrpSpPr>
            <p:cNvPr id="7198" name="组合 38"/>
            <p:cNvGrpSpPr>
              <a:grpSpLocks/>
            </p:cNvGrpSpPr>
            <p:nvPr/>
          </p:nvGrpSpPr>
          <p:grpSpPr bwMode="auto">
            <a:xfrm rot="10800000">
              <a:off x="5685823" y="4225925"/>
              <a:ext cx="2745390" cy="652463"/>
              <a:chOff x="860198" y="2352244"/>
              <a:chExt cx="2745675" cy="652213"/>
            </a:xfrm>
          </p:grpSpPr>
          <p:cxnSp>
            <p:nvCxnSpPr>
              <p:cNvPr id="7199" name="直接连接符 39"/>
              <p:cNvCxnSpPr>
                <a:cxnSpLocks noChangeShapeType="1"/>
              </p:cNvCxnSpPr>
              <p:nvPr/>
            </p:nvCxnSpPr>
            <p:spPr bwMode="auto">
              <a:xfrm>
                <a:off x="882356" y="2364019"/>
                <a:ext cx="373012" cy="651561"/>
              </a:xfrm>
              <a:prstGeom prst="line">
                <a:avLst/>
              </a:prstGeom>
              <a:noFill/>
              <a:ln w="28575">
                <a:solidFill>
                  <a:srgbClr val="1369B2"/>
                </a:solidFill>
                <a:round/>
                <a:headEnd/>
                <a:tailEnd/>
              </a:ln>
              <a:extLst>
                <a:ext uri="{909E8E84-426E-40DD-AFC4-6F175D3DCCD1}">
                  <a14:hiddenFill xmlns:a14="http://schemas.microsoft.com/office/drawing/2010/main">
                    <a:noFill/>
                  </a14:hiddenFill>
                </a:ext>
              </a:extLst>
            </p:spPr>
          </p:cxnSp>
          <p:cxnSp>
            <p:nvCxnSpPr>
              <p:cNvPr id="7200" name="直接连接符 40"/>
              <p:cNvCxnSpPr>
                <a:cxnSpLocks noChangeShapeType="1"/>
              </p:cNvCxnSpPr>
              <p:nvPr/>
            </p:nvCxnSpPr>
            <p:spPr bwMode="auto">
              <a:xfrm rot="10800000" flipH="1">
                <a:off x="1245844" y="3015581"/>
                <a:ext cx="2382512" cy="0"/>
              </a:xfrm>
              <a:prstGeom prst="line">
                <a:avLst/>
              </a:prstGeom>
              <a:noFill/>
              <a:ln w="28575">
                <a:solidFill>
                  <a:srgbClr val="1369B2"/>
                </a:solidFill>
                <a:round/>
                <a:headEnd/>
                <a:tailEnd type="oval" w="med" len="med"/>
              </a:ln>
              <a:extLst>
                <a:ext uri="{909E8E84-426E-40DD-AFC4-6F175D3DCCD1}">
                  <a14:hiddenFill xmlns:a14="http://schemas.microsoft.com/office/drawing/2010/main">
                    <a:noFill/>
                  </a14:hiddenFill>
                </a:ext>
              </a:extLst>
            </p:spPr>
          </p:cxnSp>
        </p:grpSp>
        <p:grpSp>
          <p:nvGrpSpPr>
            <p:cNvPr id="7201" name="组合 41"/>
            <p:cNvGrpSpPr>
              <a:grpSpLocks/>
            </p:cNvGrpSpPr>
            <p:nvPr/>
          </p:nvGrpSpPr>
          <p:grpSpPr bwMode="auto">
            <a:xfrm flipH="1">
              <a:off x="8223250" y="4806950"/>
              <a:ext cx="473075" cy="523875"/>
              <a:chOff x="1232465" y="3533629"/>
              <a:chExt cx="474415" cy="523220"/>
            </a:xfrm>
          </p:grpSpPr>
          <p:sp>
            <p:nvSpPr>
              <p:cNvPr id="7202" name="椭圆 32"/>
              <p:cNvSpPr>
                <a:spLocks noChangeArrowheads="1"/>
              </p:cNvSpPr>
              <p:nvPr/>
            </p:nvSpPr>
            <p:spPr bwMode="auto">
              <a:xfrm>
                <a:off x="1232465" y="3558282"/>
                <a:ext cx="474301" cy="474750"/>
              </a:xfrm>
              <a:prstGeom prst="ellipse">
                <a:avLst/>
              </a:prstGeom>
              <a:solidFill>
                <a:srgbClr val="1369B2"/>
              </a:solidFill>
              <a:ln>
                <a:noFill/>
              </a:ln>
              <a:effectLst>
                <a:outerShdw dist="12700" dir="2700000" algn="tl" rotWithShape="0">
                  <a:srgbClr val="808080">
                    <a:alpha val="39998"/>
                  </a:srgbClr>
                </a:outerShdw>
              </a:effectLst>
              <a:extLst>
                <a:ext uri="{91240B29-F687-4F45-9708-019B960494DF}">
                  <a14:hiddenLine xmlns:a14="http://schemas.microsoft.com/office/drawing/2010/main" w="28575">
                    <a:solidFill>
                      <a:srgbClr val="000000"/>
                    </a:solidFill>
                    <a:round/>
                    <a:headEnd/>
                    <a:tailEnd/>
                  </a14:hiddenLine>
                </a:ext>
              </a:extLst>
            </p:spPr>
            <p:txBody>
              <a:bodyPr/>
              <a:lstStyle/>
              <a:p>
                <a:endParaRPr lang="zh-CN" altLang="en-US">
                  <a:latin typeface="Arial" pitchFamily="34" charset="0"/>
                </a:endParaRPr>
              </a:p>
            </p:txBody>
          </p:sp>
          <p:sp>
            <p:nvSpPr>
              <p:cNvPr id="7203" name="TextBox 76"/>
              <p:cNvSpPr txBox="1">
                <a:spLocks noChangeArrowheads="1"/>
              </p:cNvSpPr>
              <p:nvPr/>
            </p:nvSpPr>
            <p:spPr bwMode="auto">
              <a:xfrm>
                <a:off x="1305679" y="3532877"/>
                <a:ext cx="335830" cy="523972"/>
              </a:xfrm>
              <a:prstGeom prst="rect">
                <a:avLst/>
              </a:prstGeom>
              <a:noFill/>
              <a:ln>
                <a:noFill/>
              </a:ln>
              <a:effectLst>
                <a:outerShdw dist="12700" dir="2700000" algn="tl" rotWithShape="0">
                  <a:srgbClr val="808080">
                    <a:alpha val="39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pPr eaLnBrk="0" hangingPunct="0"/>
                <a:r>
                  <a:rPr lang="en-US" altLang="zh-CN" sz="2800" b="1">
                    <a:solidFill>
                      <a:schemeClr val="bg1"/>
                    </a:solidFill>
                    <a:latin typeface="Times New Roman" pitchFamily="18" charset="0"/>
                  </a:rPr>
                  <a:t>3</a:t>
                </a:r>
                <a:endParaRPr lang="zh-CN" altLang="en-US" sz="2800" b="1">
                  <a:solidFill>
                    <a:schemeClr val="bg1"/>
                  </a:solidFill>
                  <a:latin typeface="Times New Roman" pitchFamily="18" charset="0"/>
                  <a:cs typeface="Times New Roman" pitchFamily="18" charset="0"/>
                </a:endParaRPr>
              </a:p>
            </p:txBody>
          </p:sp>
        </p:grpSp>
      </p:grpSp>
      <p:grpSp>
        <p:nvGrpSpPr>
          <p:cNvPr id="37" name="组合 10"/>
          <p:cNvGrpSpPr>
            <a:grpSpLocks/>
          </p:cNvGrpSpPr>
          <p:nvPr/>
        </p:nvGrpSpPr>
        <p:grpSpPr bwMode="auto">
          <a:xfrm>
            <a:off x="1630363" y="4857748"/>
            <a:ext cx="3371850" cy="1628649"/>
            <a:chOff x="218911" y="4857376"/>
            <a:chExt cx="3372306" cy="1627245"/>
          </a:xfrm>
        </p:grpSpPr>
        <p:grpSp>
          <p:nvGrpSpPr>
            <p:cNvPr id="7205" name="组合 16"/>
            <p:cNvGrpSpPr>
              <a:grpSpLocks/>
            </p:cNvGrpSpPr>
            <p:nvPr/>
          </p:nvGrpSpPr>
          <p:grpSpPr bwMode="auto">
            <a:xfrm flipV="1">
              <a:off x="445925" y="4857376"/>
              <a:ext cx="2538576" cy="868892"/>
              <a:chOff x="860198" y="2352244"/>
              <a:chExt cx="2178276" cy="652213"/>
            </a:xfrm>
          </p:grpSpPr>
          <p:cxnSp>
            <p:nvCxnSpPr>
              <p:cNvPr id="7206" name="直接连接符 7"/>
              <p:cNvCxnSpPr>
                <a:cxnSpLocks noChangeShapeType="1"/>
              </p:cNvCxnSpPr>
              <p:nvPr/>
            </p:nvCxnSpPr>
            <p:spPr bwMode="auto">
              <a:xfrm>
                <a:off x="860243" y="2351976"/>
                <a:ext cx="371966" cy="652481"/>
              </a:xfrm>
              <a:prstGeom prst="line">
                <a:avLst/>
              </a:prstGeom>
              <a:noFill/>
              <a:ln w="28575">
                <a:solidFill>
                  <a:srgbClr val="1369B2"/>
                </a:solidFill>
                <a:round/>
                <a:headEnd/>
                <a:tailEnd/>
              </a:ln>
              <a:extLst>
                <a:ext uri="{909E8E84-426E-40DD-AFC4-6F175D3DCCD1}">
                  <a14:hiddenFill xmlns:a14="http://schemas.microsoft.com/office/drawing/2010/main">
                    <a:noFill/>
                  </a14:hiddenFill>
                </a:ext>
              </a:extLst>
            </p:spPr>
          </p:cxnSp>
          <p:cxnSp>
            <p:nvCxnSpPr>
              <p:cNvPr id="7207" name="直接连接符 10"/>
              <p:cNvCxnSpPr>
                <a:cxnSpLocks noChangeShapeType="1"/>
              </p:cNvCxnSpPr>
              <p:nvPr/>
            </p:nvCxnSpPr>
            <p:spPr bwMode="auto">
              <a:xfrm>
                <a:off x="1222671" y="3004457"/>
                <a:ext cx="1816230" cy="0"/>
              </a:xfrm>
              <a:prstGeom prst="line">
                <a:avLst/>
              </a:prstGeom>
              <a:noFill/>
              <a:ln w="28575">
                <a:solidFill>
                  <a:srgbClr val="1369B2"/>
                </a:solidFill>
                <a:round/>
                <a:headEnd/>
                <a:tailEnd type="oval" w="med" len="med"/>
              </a:ln>
              <a:extLst>
                <a:ext uri="{909E8E84-426E-40DD-AFC4-6F175D3DCCD1}">
                  <a14:hiddenFill xmlns:a14="http://schemas.microsoft.com/office/drawing/2010/main">
                    <a:noFill/>
                  </a14:hiddenFill>
                </a:ext>
              </a:extLst>
            </p:spPr>
          </p:cxnSp>
        </p:grpSp>
        <p:grpSp>
          <p:nvGrpSpPr>
            <p:cNvPr id="7208" name="组合 41"/>
            <p:cNvGrpSpPr>
              <a:grpSpLocks/>
            </p:cNvGrpSpPr>
            <p:nvPr/>
          </p:nvGrpSpPr>
          <p:grpSpPr bwMode="auto">
            <a:xfrm flipH="1">
              <a:off x="218911" y="5645306"/>
              <a:ext cx="473075" cy="523875"/>
              <a:chOff x="4095245" y="3533376"/>
              <a:chExt cx="474273" cy="523117"/>
            </a:xfrm>
          </p:grpSpPr>
          <p:sp>
            <p:nvSpPr>
              <p:cNvPr id="7209" name="椭圆 40"/>
              <p:cNvSpPr>
                <a:spLocks noChangeArrowheads="1"/>
              </p:cNvSpPr>
              <p:nvPr/>
            </p:nvSpPr>
            <p:spPr bwMode="auto">
              <a:xfrm>
                <a:off x="4095132" y="3559141"/>
                <a:ext cx="474386" cy="473593"/>
              </a:xfrm>
              <a:prstGeom prst="ellipse">
                <a:avLst/>
              </a:prstGeom>
              <a:solidFill>
                <a:srgbClr val="1369B2"/>
              </a:solidFill>
              <a:ln>
                <a:noFill/>
              </a:ln>
              <a:effectLst>
                <a:outerShdw dist="12700" dir="2700000" algn="tl" rotWithShape="0">
                  <a:srgbClr val="808080">
                    <a:alpha val="39998"/>
                  </a:srgbClr>
                </a:outerShdw>
              </a:effectLst>
              <a:extLst>
                <a:ext uri="{91240B29-F687-4F45-9708-019B960494DF}">
                  <a14:hiddenLine xmlns:a14="http://schemas.microsoft.com/office/drawing/2010/main" w="28575">
                    <a:solidFill>
                      <a:srgbClr val="000000"/>
                    </a:solidFill>
                    <a:round/>
                    <a:headEnd/>
                    <a:tailEnd/>
                  </a14:hiddenLine>
                </a:ext>
              </a:extLst>
            </p:spPr>
            <p:txBody>
              <a:bodyPr/>
              <a:lstStyle/>
              <a:p>
                <a:endParaRPr lang="zh-CN" altLang="en-US">
                  <a:latin typeface="Arial" pitchFamily="34" charset="0"/>
                </a:endParaRPr>
              </a:p>
            </p:txBody>
          </p:sp>
          <p:sp>
            <p:nvSpPr>
              <p:cNvPr id="7210" name="TextBox 50"/>
              <p:cNvSpPr txBox="1">
                <a:spLocks noChangeArrowheads="1"/>
              </p:cNvSpPr>
              <p:nvPr/>
            </p:nvSpPr>
            <p:spPr bwMode="auto">
              <a:xfrm>
                <a:off x="4184278" y="3533798"/>
                <a:ext cx="335891" cy="522695"/>
              </a:xfrm>
              <a:prstGeom prst="rect">
                <a:avLst/>
              </a:prstGeom>
              <a:noFill/>
              <a:ln>
                <a:noFill/>
              </a:ln>
              <a:effectLst>
                <a:outerShdw dist="12700" dir="2700000" algn="tl" rotWithShape="0">
                  <a:srgbClr val="808080">
                    <a:alpha val="39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pPr eaLnBrk="0" hangingPunct="0"/>
                <a:r>
                  <a:rPr lang="en-US" altLang="zh-CN" sz="2800" b="1">
                    <a:solidFill>
                      <a:schemeClr val="bg1"/>
                    </a:solidFill>
                    <a:latin typeface="Times New Roman" pitchFamily="18" charset="0"/>
                  </a:rPr>
                  <a:t>4</a:t>
                </a:r>
                <a:endParaRPr lang="zh-CN" altLang="en-US" sz="2800" b="1">
                  <a:solidFill>
                    <a:schemeClr val="bg1"/>
                  </a:solidFill>
                  <a:latin typeface="Times New Roman" pitchFamily="18" charset="0"/>
                  <a:cs typeface="Times New Roman" pitchFamily="18" charset="0"/>
                </a:endParaRPr>
              </a:p>
            </p:txBody>
          </p:sp>
        </p:grpSp>
        <p:sp>
          <p:nvSpPr>
            <p:cNvPr id="7211" name="矩形 7"/>
            <p:cNvSpPr>
              <a:spLocks noChangeArrowheads="1"/>
            </p:cNvSpPr>
            <p:nvPr/>
          </p:nvSpPr>
          <p:spPr bwMode="auto">
            <a:xfrm>
              <a:off x="957852" y="5008567"/>
              <a:ext cx="2633365" cy="1476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3600"/>
                </a:lnSpc>
              </a:pPr>
              <a:r>
                <a:rPr lang="zh-CN" altLang="en-US" sz="2000" b="1" dirty="0" smtClean="0">
                  <a:latin typeface="微软雅黑" pitchFamily="34" charset="-122"/>
                  <a:ea typeface="微软雅黑" pitchFamily="34" charset="-122"/>
                  <a:sym typeface="宋体" pitchFamily="2" charset="-122"/>
                </a:rPr>
                <a:t>熟悉 </a:t>
              </a:r>
              <a:r>
                <a:rPr lang="zh-CN" altLang="en-US" sz="2000" b="1" dirty="0" smtClean="0">
                  <a:solidFill>
                    <a:srgbClr val="1369B2"/>
                  </a:solidFill>
                  <a:latin typeface="微软雅黑" pitchFamily="34" charset="-122"/>
                  <a:ea typeface="微软雅黑" pitchFamily="34" charset="-122"/>
                </a:rPr>
                <a:t>数</a:t>
              </a:r>
              <a:r>
                <a:rPr lang="zh-CN" altLang="en-US" sz="2000" b="1" dirty="0">
                  <a:solidFill>
                    <a:srgbClr val="1369B2"/>
                  </a:solidFill>
                  <a:latin typeface="微软雅黑" pitchFamily="34" charset="-122"/>
                  <a:ea typeface="微软雅黑" pitchFamily="34" charset="-122"/>
                </a:rPr>
                <a:t>据类</a:t>
              </a:r>
              <a:r>
                <a:rPr lang="zh-CN" altLang="en-US" sz="2000" b="1" dirty="0" smtClean="0">
                  <a:solidFill>
                    <a:srgbClr val="1369B2"/>
                  </a:solidFill>
                  <a:latin typeface="微软雅黑" pitchFamily="34" charset="-122"/>
                  <a:ea typeface="微软雅黑" pitchFamily="34" charset="-122"/>
                </a:rPr>
                <a:t>型</a:t>
              </a:r>
              <a:r>
                <a:rPr lang="zh-CN" altLang="en-US" sz="2000" b="1" dirty="0">
                  <a:solidFill>
                    <a:srgbClr val="1369B2"/>
                  </a:solidFill>
                  <a:latin typeface="微软雅黑" pitchFamily="34" charset="-122"/>
                  <a:ea typeface="微软雅黑" pitchFamily="34" charset="-122"/>
                </a:rPr>
                <a:t>，</a:t>
              </a:r>
              <a:r>
                <a:rPr lang="zh-CN" altLang="en-US" sz="2000" b="1" dirty="0" smtClean="0">
                  <a:solidFill>
                    <a:srgbClr val="1369B2"/>
                  </a:solidFill>
                  <a:latin typeface="微软雅黑" pitchFamily="34" charset="-122"/>
                  <a:ea typeface="微软雅黑" pitchFamily="34" charset="-122"/>
                  <a:sym typeface="宋体" pitchFamily="2" charset="-122"/>
                </a:rPr>
                <a:t>线性代数模块</a:t>
              </a:r>
              <a:r>
                <a:rPr lang="zh-CN" altLang="en-US" sz="2000" b="1" dirty="0" smtClean="0">
                  <a:solidFill>
                    <a:srgbClr val="1369B2"/>
                  </a:solidFill>
                  <a:latin typeface="微软雅黑" pitchFamily="34" charset="-122"/>
                  <a:ea typeface="微软雅黑" pitchFamily="34" charset="-122"/>
                </a:rPr>
                <a:t>，</a:t>
              </a:r>
              <a:r>
                <a:rPr lang="zh-CN" altLang="en-US" sz="2000" b="1" dirty="0">
                  <a:solidFill>
                    <a:srgbClr val="1369B2"/>
                  </a:solidFill>
                  <a:latin typeface="微软雅黑" pitchFamily="34" charset="-122"/>
                  <a:ea typeface="微软雅黑" pitchFamily="34" charset="-122"/>
                </a:rPr>
                <a:t>随机</a:t>
              </a:r>
              <a:r>
                <a:rPr lang="zh-CN" altLang="en-US" sz="2000" b="1" dirty="0" smtClean="0">
                  <a:solidFill>
                    <a:srgbClr val="1369B2"/>
                  </a:solidFill>
                  <a:latin typeface="微软雅黑" pitchFamily="34" charset="-122"/>
                  <a:ea typeface="微软雅黑" pitchFamily="34" charset="-122"/>
                </a:rPr>
                <a:t>数模块</a:t>
              </a:r>
              <a:endParaRPr lang="zh-CN" altLang="en-US" sz="2000" b="1" dirty="0">
                <a:solidFill>
                  <a:srgbClr val="1369B2"/>
                </a:solidFill>
                <a:latin typeface="微软雅黑" pitchFamily="34" charset="-122"/>
                <a:ea typeface="微软雅黑"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12"/>
                                        </p:tgtEl>
                                      </p:cBhvr>
                                    </p:animEffect>
                                    <p:animScale>
                                      <p:cBhvr>
                                        <p:cTn id="7" dur="250" autoRev="1" fill="hold"/>
                                        <p:tgtEl>
                                          <p:spTgt spid="12"/>
                                        </p:tgtEl>
                                      </p:cBhvr>
                                      <p:by x="105000" y="105000"/>
                                    </p:animScale>
                                  </p:childTnLst>
                                </p:cTn>
                              </p:par>
                            </p:childTnLst>
                          </p:cTn>
                        </p:par>
                        <p:par>
                          <p:cTn id="8" fill="hold" nodeType="afterGroup">
                            <p:stCondLst>
                              <p:cond delay="500"/>
                            </p:stCondLst>
                            <p:childTnLst>
                              <p:par>
                                <p:cTn id="9" presetID="21"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4)">
                                      <p:cBhvr>
                                        <p:cTn id="11" dur="20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2"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right)">
                                      <p:cBhvr>
                                        <p:cTn id="16" dur="500"/>
                                        <p:tgtEl>
                                          <p:spTgt spid="13"/>
                                        </p:tgtEl>
                                      </p:cBhvr>
                                    </p:animEffect>
                                  </p:childTnLst>
                                </p:cTn>
                              </p:par>
                            </p:childTnLst>
                          </p:cTn>
                        </p:par>
                        <p:par>
                          <p:cTn id="17" fill="hold" nodeType="afterGroup">
                            <p:stCondLst>
                              <p:cond delay="500"/>
                            </p:stCondLst>
                            <p:childTnLst>
                              <p:par>
                                <p:cTn id="18" presetID="26" presetClass="emph" presetSubtype="0" fill="hold" nodeType="afterEffect">
                                  <p:stCondLst>
                                    <p:cond delay="0"/>
                                  </p:stCondLst>
                                  <p:childTnLst>
                                    <p:animEffect transition="out" filter="fade">
                                      <p:cBhvr>
                                        <p:cTn id="19" dur="500" tmFilter="0, 0; .2, .5; .8, .5; 1, 0"/>
                                        <p:tgtEl>
                                          <p:spTgt spid="13"/>
                                        </p:tgtEl>
                                      </p:cBhvr>
                                    </p:animEffect>
                                    <p:animScale>
                                      <p:cBhvr>
                                        <p:cTn id="20" dur="250" autoRev="1" fill="hold"/>
                                        <p:tgtEl>
                                          <p:spTgt spid="13"/>
                                        </p:tgtEl>
                                      </p:cBhvr>
                                      <p:by x="105000" y="105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left)">
                                      <p:cBhvr>
                                        <p:cTn id="25" dur="500"/>
                                        <p:tgtEl>
                                          <p:spTgt spid="21"/>
                                        </p:tgtEl>
                                      </p:cBhvr>
                                    </p:animEffect>
                                  </p:childTnLst>
                                </p:cTn>
                              </p:par>
                            </p:childTnLst>
                          </p:cTn>
                        </p:par>
                        <p:par>
                          <p:cTn id="26" fill="hold" nodeType="afterGroup">
                            <p:stCondLst>
                              <p:cond delay="500"/>
                            </p:stCondLst>
                            <p:childTnLst>
                              <p:par>
                                <p:cTn id="27" presetID="26" presetClass="emph" presetSubtype="0" fill="hold" nodeType="afterEffect">
                                  <p:stCondLst>
                                    <p:cond delay="0"/>
                                  </p:stCondLst>
                                  <p:childTnLst>
                                    <p:animEffect transition="out" filter="fade">
                                      <p:cBhvr>
                                        <p:cTn id="28" dur="500" tmFilter="0, 0; .2, .5; .8, .5; 1, 0"/>
                                        <p:tgtEl>
                                          <p:spTgt spid="21"/>
                                        </p:tgtEl>
                                      </p:cBhvr>
                                    </p:animEffect>
                                    <p:animScale>
                                      <p:cBhvr>
                                        <p:cTn id="29" dur="250" autoRev="1" fill="hold"/>
                                        <p:tgtEl>
                                          <p:spTgt spid="21"/>
                                        </p:tgtEl>
                                      </p:cBhvr>
                                      <p:by x="105000" y="105000"/>
                                    </p:animScale>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wipe(left)">
                                      <p:cBhvr>
                                        <p:cTn id="34" dur="500"/>
                                        <p:tgtEl>
                                          <p:spTgt spid="29"/>
                                        </p:tgtEl>
                                      </p:cBhvr>
                                    </p:animEffect>
                                  </p:childTnLst>
                                </p:cTn>
                              </p:par>
                            </p:childTnLst>
                          </p:cTn>
                        </p:par>
                        <p:par>
                          <p:cTn id="35" fill="hold" nodeType="afterGroup">
                            <p:stCondLst>
                              <p:cond delay="500"/>
                            </p:stCondLst>
                            <p:childTnLst>
                              <p:par>
                                <p:cTn id="36" presetID="26" presetClass="emph" presetSubtype="0" fill="hold" nodeType="afterEffect">
                                  <p:stCondLst>
                                    <p:cond delay="0"/>
                                  </p:stCondLst>
                                  <p:childTnLst>
                                    <p:animEffect transition="out" filter="fade">
                                      <p:cBhvr>
                                        <p:cTn id="37" dur="500" tmFilter="0, 0; .2, .5; .8, .5; 1, 0"/>
                                        <p:tgtEl>
                                          <p:spTgt spid="29"/>
                                        </p:tgtEl>
                                      </p:cBhvr>
                                    </p:animEffect>
                                    <p:animScale>
                                      <p:cBhvr>
                                        <p:cTn id="38" dur="250" autoRev="1" fill="hold"/>
                                        <p:tgtEl>
                                          <p:spTgt spid="29"/>
                                        </p:tgtEl>
                                      </p:cBhvr>
                                      <p:by x="105000" y="105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2" fill="hold" nodeType="click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right)">
                                      <p:cBhvr>
                                        <p:cTn id="43" dur="500"/>
                                        <p:tgtEl>
                                          <p:spTgt spid="37"/>
                                        </p:tgtEl>
                                      </p:cBhvr>
                                    </p:animEffect>
                                  </p:childTnLst>
                                </p:cTn>
                              </p:par>
                            </p:childTnLst>
                          </p:cTn>
                        </p:par>
                        <p:par>
                          <p:cTn id="44" fill="hold" nodeType="afterGroup">
                            <p:stCondLst>
                              <p:cond delay="500"/>
                            </p:stCondLst>
                            <p:childTnLst>
                              <p:par>
                                <p:cTn id="45" presetID="26" presetClass="emph" presetSubtype="0" fill="hold" nodeType="afterEffect">
                                  <p:stCondLst>
                                    <p:cond delay="0"/>
                                  </p:stCondLst>
                                  <p:childTnLst>
                                    <p:animEffect transition="out" filter="fade">
                                      <p:cBhvr>
                                        <p:cTn id="46" dur="500" tmFilter="0, 0; .2, .5; .8, .5; 1, 0"/>
                                        <p:tgtEl>
                                          <p:spTgt spid="37"/>
                                        </p:tgtEl>
                                      </p:cBhvr>
                                    </p:animEffect>
                                    <p:animScale>
                                      <p:cBhvr>
                                        <p:cTn id="47" dur="250" autoRev="1" fill="hold"/>
                                        <p:tgtEl>
                                          <p:spTgt spid="3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过渡页</a:t>
            </a:r>
          </a:p>
        </p:txBody>
      </p:sp>
      <p:pic>
        <p:nvPicPr>
          <p:cNvPr id="11266"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对角圆角矩形 7"/>
          <p:cNvSpPr/>
          <p:nvPr/>
        </p:nvSpPr>
        <p:spPr>
          <a:xfrm>
            <a:off x="4870449" y="3813969"/>
            <a:ext cx="4918075" cy="647700"/>
          </a:xfrm>
          <a:prstGeom prst="round2DiagRect">
            <a:avLst>
              <a:gd name="adj1" fmla="val 20943"/>
              <a:gd name="adj2" fmla="val 0"/>
            </a:avLst>
          </a:prstGeom>
          <a:solidFill>
            <a:srgbClr val="1353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800"/>
          </a:p>
        </p:txBody>
      </p:sp>
      <p:sp>
        <p:nvSpPr>
          <p:cNvPr id="11" name="TextBox 6"/>
          <p:cNvSpPr txBox="1">
            <a:spLocks noChangeArrowheads="1"/>
          </p:cNvSpPr>
          <p:nvPr/>
        </p:nvSpPr>
        <p:spPr bwMode="auto">
          <a:xfrm>
            <a:off x="5181600" y="1658600"/>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01    </a:t>
            </a:r>
            <a:r>
              <a:rPr lang="zh-CN" altLang="zh-CN" sz="2800" dirty="0">
                <a:solidFill>
                  <a:srgbClr val="595959"/>
                </a:solidFill>
                <a:latin typeface="Impact" pitchFamily="34" charset="0"/>
                <a:ea typeface="微软雅黑" pitchFamily="34" charset="-122"/>
              </a:rPr>
              <a:t>认识</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数组对象</a:t>
            </a:r>
            <a:endParaRPr lang="zh-CN" altLang="en-US" sz="2800" dirty="0">
              <a:solidFill>
                <a:srgbClr val="595959"/>
              </a:solidFill>
              <a:latin typeface="Impact" pitchFamily="34" charset="0"/>
              <a:ea typeface="微软雅黑" pitchFamily="34" charset="-122"/>
            </a:endParaRPr>
          </a:p>
        </p:txBody>
      </p:sp>
      <p:sp>
        <p:nvSpPr>
          <p:cNvPr id="12" name="TextBox 10"/>
          <p:cNvSpPr txBox="1">
            <a:spLocks noChangeArrowheads="1"/>
          </p:cNvSpPr>
          <p:nvPr/>
        </p:nvSpPr>
        <p:spPr bwMode="auto">
          <a:xfrm>
            <a:off x="5181600" y="2412664"/>
            <a:ext cx="46069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02   </a:t>
            </a:r>
            <a:r>
              <a:rPr lang="zh-CN" altLang="zh-CN" sz="2800" dirty="0">
                <a:solidFill>
                  <a:srgbClr val="595959"/>
                </a:solidFill>
                <a:latin typeface="Impact" pitchFamily="34" charset="0"/>
                <a:ea typeface="微软雅黑" pitchFamily="34" charset="-122"/>
              </a:rPr>
              <a:t>创建</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a:t>
            </a:r>
            <a:endParaRPr lang="zh-CN" altLang="en-US" sz="2800" dirty="0">
              <a:solidFill>
                <a:srgbClr val="595959"/>
              </a:solidFill>
              <a:latin typeface="Impact" pitchFamily="34" charset="0"/>
              <a:ea typeface="微软雅黑" pitchFamily="34" charset="-122"/>
            </a:endParaRPr>
          </a:p>
        </p:txBody>
      </p:sp>
      <p:sp>
        <p:nvSpPr>
          <p:cNvPr id="13" name="TextBox 11"/>
          <p:cNvSpPr txBox="1">
            <a:spLocks noChangeArrowheads="1"/>
          </p:cNvSpPr>
          <p:nvPr/>
        </p:nvSpPr>
        <p:spPr bwMode="auto">
          <a:xfrm>
            <a:off x="5181600" y="316752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03    ndarray</a:t>
            </a:r>
            <a:r>
              <a:rPr lang="zh-CN" altLang="zh-CN" sz="2800" dirty="0">
                <a:solidFill>
                  <a:srgbClr val="595959"/>
                </a:solidFill>
                <a:latin typeface="Impact" pitchFamily="34" charset="0"/>
                <a:ea typeface="微软雅黑" pitchFamily="34" charset="-122"/>
              </a:rPr>
              <a:t>对象的数据类型</a:t>
            </a:r>
            <a:endParaRPr lang="zh-CN" altLang="en-US" sz="2800" dirty="0">
              <a:solidFill>
                <a:srgbClr val="595959"/>
              </a:solidFill>
              <a:latin typeface="Impact" pitchFamily="34" charset="0"/>
              <a:ea typeface="微软雅黑" pitchFamily="34" charset="-122"/>
            </a:endParaRPr>
          </a:p>
        </p:txBody>
      </p:sp>
      <p:sp>
        <p:nvSpPr>
          <p:cNvPr id="14"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chemeClr val="bg1"/>
                </a:solidFill>
                <a:latin typeface="Impact" pitchFamily="34" charset="0"/>
                <a:ea typeface="微软雅黑" pitchFamily="34" charset="-122"/>
              </a:rPr>
              <a:t>04    </a:t>
            </a:r>
            <a:r>
              <a:rPr lang="zh-CN" altLang="en-US" sz="2800" dirty="0" smtClean="0">
                <a:solidFill>
                  <a:schemeClr val="bg1"/>
                </a:solidFill>
                <a:latin typeface="Impact" pitchFamily="34" charset="0"/>
                <a:ea typeface="微软雅黑" pitchFamily="34" charset="-122"/>
              </a:rPr>
              <a:t>数组运算</a:t>
            </a:r>
            <a:endParaRPr lang="zh-CN" altLang="en-US" sz="2800" dirty="0">
              <a:solidFill>
                <a:schemeClr val="bg1"/>
              </a:solidFill>
              <a:latin typeface="Impact" pitchFamily="34" charset="0"/>
              <a:ea typeface="微软雅黑" pitchFamily="34" charset="-122"/>
            </a:endParaRPr>
          </a:p>
        </p:txBody>
      </p:sp>
      <p:sp>
        <p:nvSpPr>
          <p:cNvPr id="15" name="TextBox 11"/>
          <p:cNvSpPr txBox="1">
            <a:spLocks noChangeArrowheads="1"/>
          </p:cNvSpPr>
          <p:nvPr/>
        </p:nvSpPr>
        <p:spPr bwMode="auto">
          <a:xfrm>
            <a:off x="5181600" y="4676438"/>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05    </a:t>
            </a:r>
            <a:r>
              <a:rPr lang="en-US" altLang="zh-CN" sz="2800" dirty="0" smtClean="0">
                <a:solidFill>
                  <a:srgbClr val="595959"/>
                </a:solidFill>
                <a:latin typeface="Impact" pitchFamily="34" charset="0"/>
                <a:ea typeface="微软雅黑" pitchFamily="34" charset="-122"/>
              </a:rPr>
              <a:t>ndarray</a:t>
            </a:r>
            <a:r>
              <a:rPr lang="zh-CN" altLang="zh-CN" sz="2800" dirty="0">
                <a:solidFill>
                  <a:srgbClr val="595959"/>
                </a:solidFill>
                <a:latin typeface="Impact" pitchFamily="34" charset="0"/>
                <a:ea typeface="微软雅黑" pitchFamily="34" charset="-122"/>
              </a:rPr>
              <a:t>的索引和切片</a:t>
            </a:r>
            <a:endParaRPr lang="zh-CN" altLang="en-US" sz="2800" dirty="0">
              <a:solidFill>
                <a:srgbClr val="595959"/>
              </a:solidFill>
              <a:latin typeface="Impact" pitchFamily="34" charset="0"/>
              <a:ea typeface="微软雅黑" pitchFamily="34" charset="-122"/>
            </a:endParaRPr>
          </a:p>
        </p:txBody>
      </p:sp>
      <p:sp>
        <p:nvSpPr>
          <p:cNvPr id="16" name="TextBox 11"/>
          <p:cNvSpPr txBox="1">
            <a:spLocks noChangeArrowheads="1"/>
          </p:cNvSpPr>
          <p:nvPr/>
        </p:nvSpPr>
        <p:spPr bwMode="auto">
          <a:xfrm>
            <a:off x="5181600" y="543050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06    </a:t>
            </a:r>
            <a:r>
              <a:rPr lang="zh-CN" altLang="zh-CN" sz="2800" dirty="0" smtClean="0">
                <a:solidFill>
                  <a:srgbClr val="595959"/>
                </a:solidFill>
                <a:latin typeface="Impact" pitchFamily="34" charset="0"/>
                <a:ea typeface="微软雅黑" pitchFamily="34" charset="-122"/>
              </a:rPr>
              <a:t>数</a:t>
            </a:r>
            <a:r>
              <a:rPr lang="zh-CN" altLang="zh-CN" sz="2800" dirty="0">
                <a:solidFill>
                  <a:srgbClr val="595959"/>
                </a:solidFill>
                <a:latin typeface="Impact" pitchFamily="34" charset="0"/>
                <a:ea typeface="微软雅黑" pitchFamily="34" charset="-122"/>
              </a:rPr>
              <a:t>组的转置和轴对称</a:t>
            </a:r>
            <a:endParaRPr lang="zh-CN" altLang="en-US" sz="2800" dirty="0">
              <a:solidFill>
                <a:srgbClr val="595959"/>
              </a:solidFill>
              <a:latin typeface="Impact" pitchFamily="34" charset="0"/>
              <a:ea typeface="微软雅黑" pitchFamily="34" charset="-122"/>
            </a:endParaRPr>
          </a:p>
        </p:txBody>
      </p:sp>
    </p:spTree>
    <p:extLst>
      <p:ext uri="{BB962C8B-B14F-4D97-AF65-F5344CB8AC3E}">
        <p14:creationId xmlns:p14="http://schemas.microsoft.com/office/powerpoint/2010/main" val="4049844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矢量化运</a:t>
            </a:r>
            <a:r>
              <a:rPr lang="zh-CN" altLang="zh-CN" sz="4000" dirty="0">
                <a:solidFill>
                  <a:srgbClr val="1353A2"/>
                </a:solidFill>
                <a:latin typeface="微软雅黑" panose="020B0503020204020204" charset="-122"/>
                <a:ea typeface="微软雅黑" panose="020B0503020204020204" charset="-122"/>
              </a:rPr>
              <a:t>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6" name="矩形 2"/>
          <p:cNvSpPr>
            <a:spLocks noChangeArrowheads="1"/>
          </p:cNvSpPr>
          <p:nvPr/>
        </p:nvSpPr>
        <p:spPr bwMode="auto">
          <a:xfrm>
            <a:off x="519113" y="1304925"/>
            <a:ext cx="11556346" cy="860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40000"/>
              </a:lnSpc>
            </a:pPr>
            <a:r>
              <a:rPr lang="zh-CN" altLang="en-US" sz="4000" dirty="0">
                <a:latin typeface="微软雅黑" pitchFamily="34" charset="-122"/>
                <a:ea typeface="微软雅黑" pitchFamily="34" charset="-122"/>
              </a:rPr>
              <a:t>数</a:t>
            </a:r>
            <a:r>
              <a:rPr lang="zh-CN" altLang="en-US" sz="4000" dirty="0" smtClean="0">
                <a:latin typeface="微软雅黑" pitchFamily="34" charset="-122"/>
                <a:ea typeface="微软雅黑" pitchFamily="34" charset="-122"/>
              </a:rPr>
              <a:t>组运算可以分为以下三种：</a:t>
            </a:r>
            <a:endParaRPr lang="zh-CN" altLang="en-US" sz="4000" dirty="0">
              <a:latin typeface="微软雅黑" pitchFamily="34" charset="-122"/>
              <a:ea typeface="微软雅黑" pitchFamily="34" charset="-122"/>
            </a:endParaRPr>
          </a:p>
        </p:txBody>
      </p:sp>
      <p:sp>
        <p:nvSpPr>
          <p:cNvPr id="8" name="矩形 7"/>
          <p:cNvSpPr/>
          <p:nvPr/>
        </p:nvSpPr>
        <p:spPr>
          <a:xfrm>
            <a:off x="6599300" y="2740965"/>
            <a:ext cx="3140378" cy="699247"/>
          </a:xfrm>
          <a:prstGeom prst="rect">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latin typeface="黑体" pitchFamily="49" charset="-122"/>
                <a:ea typeface="黑体" pitchFamily="49" charset="-122"/>
              </a:rPr>
              <a:t>形状相同的数组</a:t>
            </a:r>
            <a:endParaRPr lang="zh-CN" altLang="en-US" sz="2800" dirty="0">
              <a:solidFill>
                <a:schemeClr val="tx1"/>
              </a:solidFill>
              <a:latin typeface="黑体" pitchFamily="49" charset="-122"/>
              <a:ea typeface="黑体" pitchFamily="49" charset="-122"/>
            </a:endParaRPr>
          </a:p>
        </p:txBody>
      </p:sp>
      <p:cxnSp>
        <p:nvCxnSpPr>
          <p:cNvPr id="21" name="肘形连接符 20"/>
          <p:cNvCxnSpPr>
            <a:stCxn id="42" idx="3"/>
            <a:endCxn id="47" idx="1"/>
          </p:cNvCxnSpPr>
          <p:nvPr/>
        </p:nvCxnSpPr>
        <p:spPr>
          <a:xfrm>
            <a:off x="3849866" y="4417358"/>
            <a:ext cx="2749434" cy="1243853"/>
          </a:xfrm>
          <a:prstGeom prst="bentConnector3">
            <a:avLst>
              <a:gd name="adj1" fmla="val 21144"/>
            </a:avLst>
          </a:prstGeom>
          <a:ln w="127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4" name="肘形连接符 33"/>
          <p:cNvCxnSpPr>
            <a:stCxn id="42" idx="3"/>
          </p:cNvCxnSpPr>
          <p:nvPr/>
        </p:nvCxnSpPr>
        <p:spPr>
          <a:xfrm flipV="1">
            <a:off x="3849866" y="4417357"/>
            <a:ext cx="2749434" cy="1"/>
          </a:xfrm>
          <a:prstGeom prst="bentConnector3">
            <a:avLst>
              <a:gd name="adj1" fmla="val 50000"/>
            </a:avLst>
          </a:prstGeom>
          <a:ln w="127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7" name="肘形连接符 36"/>
          <p:cNvCxnSpPr>
            <a:stCxn id="42" idx="3"/>
            <a:endCxn id="8" idx="1"/>
          </p:cNvCxnSpPr>
          <p:nvPr/>
        </p:nvCxnSpPr>
        <p:spPr>
          <a:xfrm flipV="1">
            <a:off x="3849866" y="3090589"/>
            <a:ext cx="2749434" cy="1326769"/>
          </a:xfrm>
          <a:prstGeom prst="bentConnector3">
            <a:avLst>
              <a:gd name="adj1" fmla="val 21144"/>
            </a:avLst>
          </a:prstGeom>
          <a:ln w="127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42" name="圆角矩形 41"/>
          <p:cNvSpPr/>
          <p:nvPr/>
        </p:nvSpPr>
        <p:spPr>
          <a:xfrm>
            <a:off x="2276559" y="4030335"/>
            <a:ext cx="1573307" cy="774046"/>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tx1"/>
                </a:solidFill>
                <a:latin typeface="黑体" pitchFamily="49" charset="-122"/>
                <a:ea typeface="黑体" pitchFamily="49" charset="-122"/>
              </a:rPr>
              <a:t>数</a:t>
            </a:r>
            <a:r>
              <a:rPr lang="zh-CN" altLang="en-US" sz="2800" dirty="0" smtClean="0">
                <a:solidFill>
                  <a:schemeClr val="tx1"/>
                </a:solidFill>
                <a:latin typeface="黑体" pitchFamily="49" charset="-122"/>
                <a:ea typeface="黑体" pitchFamily="49" charset="-122"/>
              </a:rPr>
              <a:t>组</a:t>
            </a:r>
            <a:endParaRPr lang="zh-CN" altLang="en-US" sz="2800" dirty="0">
              <a:solidFill>
                <a:schemeClr val="tx1"/>
              </a:solidFill>
              <a:latin typeface="黑体" pitchFamily="49" charset="-122"/>
              <a:ea typeface="黑体" pitchFamily="49" charset="-122"/>
            </a:endParaRPr>
          </a:p>
        </p:txBody>
      </p:sp>
      <p:sp>
        <p:nvSpPr>
          <p:cNvPr id="46" name="矩形 45"/>
          <p:cNvSpPr/>
          <p:nvPr/>
        </p:nvSpPr>
        <p:spPr>
          <a:xfrm>
            <a:off x="6599300" y="4067734"/>
            <a:ext cx="3140378" cy="699247"/>
          </a:xfrm>
          <a:prstGeom prst="rect">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tx1"/>
                </a:solidFill>
                <a:latin typeface="黑体" pitchFamily="49" charset="-122"/>
                <a:ea typeface="黑体" pitchFamily="49" charset="-122"/>
              </a:rPr>
              <a:t>形</a:t>
            </a:r>
            <a:r>
              <a:rPr lang="zh-CN" altLang="en-US" sz="2800" dirty="0" smtClean="0">
                <a:solidFill>
                  <a:schemeClr val="tx1"/>
                </a:solidFill>
                <a:latin typeface="黑体" pitchFamily="49" charset="-122"/>
                <a:ea typeface="黑体" pitchFamily="49" charset="-122"/>
              </a:rPr>
              <a:t>状不同</a:t>
            </a:r>
            <a:r>
              <a:rPr lang="zh-CN" altLang="en-US" sz="2800" dirty="0">
                <a:solidFill>
                  <a:schemeClr val="tx1"/>
                </a:solidFill>
                <a:latin typeface="黑体" pitchFamily="49" charset="-122"/>
                <a:ea typeface="黑体" pitchFamily="49" charset="-122"/>
              </a:rPr>
              <a:t>的数组</a:t>
            </a:r>
          </a:p>
        </p:txBody>
      </p:sp>
      <p:sp>
        <p:nvSpPr>
          <p:cNvPr id="47" name="矩形 46"/>
          <p:cNvSpPr/>
          <p:nvPr/>
        </p:nvSpPr>
        <p:spPr>
          <a:xfrm>
            <a:off x="6599300" y="5311587"/>
            <a:ext cx="3140378" cy="699247"/>
          </a:xfrm>
          <a:prstGeom prst="rect">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tx1"/>
                </a:solidFill>
                <a:latin typeface="黑体" pitchFamily="49" charset="-122"/>
                <a:ea typeface="黑体" pitchFamily="49" charset="-122"/>
              </a:rPr>
              <a:t>标量</a:t>
            </a:r>
            <a:endParaRPr lang="zh-CN" altLang="en-US" sz="2800" dirty="0">
              <a:solidFill>
                <a:schemeClr val="tx1"/>
              </a:solidFill>
              <a:latin typeface="黑体" pitchFamily="49" charset="-122"/>
              <a:ea typeface="黑体" pitchFamily="49" charset="-122"/>
            </a:endParaRPr>
          </a:p>
        </p:txBody>
      </p:sp>
      <p:sp>
        <p:nvSpPr>
          <p:cNvPr id="57" name="TextBox 56"/>
          <p:cNvSpPr txBox="1"/>
          <p:nvPr/>
        </p:nvSpPr>
        <p:spPr>
          <a:xfrm>
            <a:off x="4562559" y="2628923"/>
            <a:ext cx="1723549" cy="461665"/>
          </a:xfrm>
          <a:prstGeom prst="rect">
            <a:avLst/>
          </a:prstGeom>
          <a:noFill/>
        </p:spPr>
        <p:txBody>
          <a:bodyPr wrap="none" rtlCol="0">
            <a:spAutoFit/>
          </a:bodyPr>
          <a:lstStyle/>
          <a:p>
            <a:r>
              <a:rPr lang="zh-CN" altLang="en-US" b="1" dirty="0">
                <a:solidFill>
                  <a:srgbClr val="FF0000"/>
                </a:solidFill>
                <a:latin typeface="宋体" pitchFamily="2" charset="-122"/>
              </a:rPr>
              <a:t>矢量</a:t>
            </a:r>
            <a:r>
              <a:rPr lang="zh-CN" altLang="en-US" b="1" dirty="0" smtClean="0">
                <a:solidFill>
                  <a:srgbClr val="FF0000"/>
                </a:solidFill>
                <a:latin typeface="宋体" pitchFamily="2" charset="-122"/>
              </a:rPr>
              <a:t>化运算</a:t>
            </a:r>
            <a:endParaRPr lang="zh-CN" altLang="en-US" b="1" dirty="0">
              <a:solidFill>
                <a:srgbClr val="FF0000"/>
              </a:solidFill>
              <a:latin typeface="宋体" pitchFamily="2" charset="-122"/>
            </a:endParaRPr>
          </a:p>
        </p:txBody>
      </p:sp>
      <p:sp>
        <p:nvSpPr>
          <p:cNvPr id="67" name="TextBox 66"/>
          <p:cNvSpPr txBox="1"/>
          <p:nvPr/>
        </p:nvSpPr>
        <p:spPr>
          <a:xfrm>
            <a:off x="4562559" y="3955692"/>
            <a:ext cx="1422184" cy="461665"/>
          </a:xfrm>
          <a:prstGeom prst="rect">
            <a:avLst/>
          </a:prstGeom>
          <a:noFill/>
        </p:spPr>
        <p:txBody>
          <a:bodyPr wrap="none" rtlCol="0">
            <a:spAutoFit/>
          </a:bodyPr>
          <a:lstStyle/>
          <a:p>
            <a:r>
              <a:rPr lang="zh-CN" altLang="en-US" b="1" dirty="0" smtClean="0">
                <a:solidFill>
                  <a:srgbClr val="FF0000"/>
                </a:solidFill>
                <a:latin typeface="宋体" pitchFamily="2" charset="-122"/>
              </a:rPr>
              <a:t>广播机制</a:t>
            </a:r>
            <a:endParaRPr lang="zh-CN" altLang="en-US" b="1" dirty="0">
              <a:solidFill>
                <a:srgbClr val="FF0000"/>
              </a:solidFill>
              <a:latin typeface="宋体" pitchFamily="2" charset="-122"/>
            </a:endParaRPr>
          </a:p>
        </p:txBody>
      </p:sp>
      <p:sp>
        <p:nvSpPr>
          <p:cNvPr id="68" name="TextBox 67"/>
          <p:cNvSpPr txBox="1"/>
          <p:nvPr/>
        </p:nvSpPr>
        <p:spPr>
          <a:xfrm>
            <a:off x="4428707" y="5229741"/>
            <a:ext cx="2170787" cy="430887"/>
          </a:xfrm>
          <a:prstGeom prst="rect">
            <a:avLst/>
          </a:prstGeom>
          <a:noFill/>
        </p:spPr>
        <p:txBody>
          <a:bodyPr wrap="none" rtlCol="0">
            <a:spAutoFit/>
          </a:bodyPr>
          <a:lstStyle/>
          <a:p>
            <a:r>
              <a:rPr lang="zh-CN" altLang="en-US" sz="2200" b="1" dirty="0" smtClean="0">
                <a:solidFill>
                  <a:srgbClr val="FF0000"/>
                </a:solidFill>
                <a:latin typeface="宋体" pitchFamily="2" charset="-122"/>
              </a:rPr>
              <a:t>数组与标量运算</a:t>
            </a:r>
            <a:endParaRPr lang="zh-CN" altLang="en-US" sz="2200" b="1" dirty="0">
              <a:solidFill>
                <a:srgbClr val="FF0000"/>
              </a:solidFill>
              <a:latin typeface="宋体"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矢量化运</a:t>
            </a:r>
            <a:r>
              <a:rPr lang="zh-CN" altLang="zh-CN" sz="4000" dirty="0">
                <a:solidFill>
                  <a:srgbClr val="1353A2"/>
                </a:solidFill>
                <a:latin typeface="微软雅黑" panose="020B0503020204020204" charset="-122"/>
                <a:ea typeface="微软雅黑" panose="020B0503020204020204" charset="-122"/>
              </a:rPr>
              <a:t>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6" name="矩形 2"/>
          <p:cNvSpPr>
            <a:spLocks noChangeArrowheads="1"/>
          </p:cNvSpPr>
          <p:nvPr/>
        </p:nvSpPr>
        <p:spPr bwMode="auto">
          <a:xfrm>
            <a:off x="519113" y="2036462"/>
            <a:ext cx="5774111"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4000" dirty="0">
                <a:latin typeface="微软雅黑" pitchFamily="34" charset="-122"/>
                <a:ea typeface="微软雅黑" pitchFamily="34" charset="-122"/>
              </a:rPr>
              <a:t>形状</a:t>
            </a:r>
            <a:r>
              <a:rPr lang="zh-CN" altLang="zh-CN" sz="4000" dirty="0" smtClean="0">
                <a:latin typeface="微软雅黑" pitchFamily="34" charset="-122"/>
                <a:ea typeface="微软雅黑" pitchFamily="34" charset="-122"/>
              </a:rPr>
              <a:t>相</a:t>
            </a:r>
            <a:r>
              <a:rPr lang="zh-CN" altLang="zh-CN" sz="4000" dirty="0">
                <a:latin typeface="微软雅黑" pitchFamily="34" charset="-122"/>
                <a:ea typeface="微软雅黑" pitchFamily="34" charset="-122"/>
              </a:rPr>
              <a:t>等的数组之间的任何算术运算都会应用到元素级，即只用于位置相同的元素之间，所得的运算结果组成一个新的数组。</a:t>
            </a:r>
            <a:endParaRPr lang="zh-CN" altLang="en-US" sz="4000" dirty="0">
              <a:latin typeface="微软雅黑" pitchFamily="34" charset="-122"/>
              <a:ea typeface="微软雅黑" pitchFamily="34" charset="-122"/>
            </a:endParaRPr>
          </a:p>
        </p:txBody>
      </p:sp>
      <p:pic>
        <p:nvPicPr>
          <p:cNvPr id="14" name="图片 13"/>
          <p:cNvPicPr/>
          <p:nvPr/>
        </p:nvPicPr>
        <p:blipFill>
          <a:blip r:embed="rId2"/>
          <a:stretch>
            <a:fillRect/>
          </a:stretch>
        </p:blipFill>
        <p:spPr>
          <a:xfrm>
            <a:off x="7345269" y="2184149"/>
            <a:ext cx="4199778" cy="3490279"/>
          </a:xfrm>
          <a:prstGeom prst="rect">
            <a:avLst/>
          </a:prstGeom>
          <a:noFill/>
          <a:ln w="9525">
            <a:noFill/>
          </a:ln>
        </p:spPr>
      </p:pic>
    </p:spTree>
    <p:extLst>
      <p:ext uri="{BB962C8B-B14F-4D97-AF65-F5344CB8AC3E}">
        <p14:creationId xmlns:p14="http://schemas.microsoft.com/office/powerpoint/2010/main" val="206452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数</a:t>
            </a:r>
            <a:r>
              <a:rPr lang="zh-CN" altLang="zh-CN" sz="4000" dirty="0">
                <a:solidFill>
                  <a:srgbClr val="1353A2"/>
                </a:solidFill>
                <a:latin typeface="微软雅黑" panose="020B0503020204020204" charset="-122"/>
                <a:ea typeface="微软雅黑" panose="020B0503020204020204" charset="-122"/>
              </a:rPr>
              <a:t>组广播</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5" name="矩形 2"/>
          <p:cNvSpPr>
            <a:spLocks noChangeArrowheads="1"/>
          </p:cNvSpPr>
          <p:nvPr/>
        </p:nvSpPr>
        <p:spPr bwMode="auto">
          <a:xfrm>
            <a:off x="519112" y="1304925"/>
            <a:ext cx="113680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zh-CN" sz="4000" dirty="0" smtClean="0">
                <a:latin typeface="微软雅黑" pitchFamily="34" charset="-122"/>
                <a:ea typeface="微软雅黑" pitchFamily="34" charset="-122"/>
              </a:rPr>
              <a:t>当</a:t>
            </a:r>
            <a:r>
              <a:rPr lang="zh-CN" altLang="zh-CN" sz="4000" dirty="0">
                <a:latin typeface="微软雅黑" pitchFamily="34" charset="-122"/>
                <a:ea typeface="微软雅黑" pitchFamily="34" charset="-122"/>
              </a:rPr>
              <a:t>形状不相等的数组执行算术计算的时候，就会出现广播机制，该机制会对数组进行扩展，使数组的</a:t>
            </a:r>
            <a:r>
              <a:rPr lang="en-US" altLang="zh-CN" sz="4000" dirty="0">
                <a:latin typeface="微软雅黑" pitchFamily="34" charset="-122"/>
                <a:ea typeface="微软雅黑" pitchFamily="34" charset="-122"/>
              </a:rPr>
              <a:t>shape</a:t>
            </a:r>
            <a:r>
              <a:rPr lang="zh-CN" altLang="zh-CN" sz="4000" dirty="0">
                <a:latin typeface="微软雅黑" pitchFamily="34" charset="-122"/>
                <a:ea typeface="微软雅黑" pitchFamily="34" charset="-122"/>
              </a:rPr>
              <a:t>属性值一样，这样就可以进行矢量化运算了。</a:t>
            </a:r>
            <a:endParaRPr lang="zh-CN" altLang="en-US" sz="4000" dirty="0">
              <a:latin typeface="微软雅黑" pitchFamily="34" charset="-122"/>
              <a:ea typeface="微软雅黑" pitchFamily="34" charset="-122"/>
            </a:endParaRPr>
          </a:p>
        </p:txBody>
      </p:sp>
      <p:pic>
        <p:nvPicPr>
          <p:cNvPr id="7" name="图片 6"/>
          <p:cNvPicPr/>
          <p:nvPr/>
        </p:nvPicPr>
        <p:blipFill>
          <a:blip r:embed="rId2"/>
          <a:stretch>
            <a:fillRect/>
          </a:stretch>
        </p:blipFill>
        <p:spPr>
          <a:xfrm>
            <a:off x="3037040" y="3546013"/>
            <a:ext cx="5851465" cy="2926101"/>
          </a:xfrm>
          <a:prstGeom prst="rect">
            <a:avLst/>
          </a:prstGeom>
          <a:noFill/>
          <a:ln w="9525">
            <a:noFill/>
          </a:ln>
        </p:spPr>
      </p:pic>
    </p:spTree>
    <p:extLst>
      <p:ext uri="{BB962C8B-B14F-4D97-AF65-F5344CB8AC3E}">
        <p14:creationId xmlns:p14="http://schemas.microsoft.com/office/powerpoint/2010/main" val="2620512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数</a:t>
            </a:r>
            <a:r>
              <a:rPr lang="zh-CN" altLang="zh-CN" sz="4000" dirty="0">
                <a:solidFill>
                  <a:srgbClr val="1353A2"/>
                </a:solidFill>
                <a:latin typeface="微软雅黑" panose="020B0503020204020204" charset="-122"/>
                <a:ea typeface="微软雅黑" panose="020B0503020204020204" charset="-122"/>
              </a:rPr>
              <a:t>组广播</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6" name="矩形 5"/>
          <p:cNvSpPr/>
          <p:nvPr/>
        </p:nvSpPr>
        <p:spPr>
          <a:xfrm>
            <a:off x="2054225" y="1990165"/>
            <a:ext cx="9604375" cy="4020669"/>
          </a:xfrm>
          <a:prstGeom prst="rect">
            <a:avLst/>
          </a:prstGeom>
          <a:noFill/>
          <a:ln w="28575">
            <a:solidFill>
              <a:srgbClr val="1353A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175" y="1311369"/>
            <a:ext cx="2595563" cy="18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2"/>
          <p:cNvSpPr>
            <a:spLocks noChangeArrowheads="1"/>
          </p:cNvSpPr>
          <p:nvPr/>
        </p:nvSpPr>
        <p:spPr bwMode="auto">
          <a:xfrm>
            <a:off x="2673351" y="2263026"/>
            <a:ext cx="8554944" cy="363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zh-CN" sz="3200" dirty="0">
                <a:latin typeface="黑体" pitchFamily="49" charset="-122"/>
                <a:ea typeface="黑体" pitchFamily="49" charset="-122"/>
              </a:rPr>
              <a:t>广播机</a:t>
            </a:r>
            <a:r>
              <a:rPr lang="zh-CN" altLang="zh-CN" sz="3200" dirty="0" smtClean="0">
                <a:latin typeface="黑体" pitchFamily="49" charset="-122"/>
                <a:ea typeface="黑体" pitchFamily="49" charset="-122"/>
              </a:rPr>
              <a:t>制需</a:t>
            </a:r>
            <a:r>
              <a:rPr lang="zh-CN" altLang="zh-CN" sz="3200" dirty="0">
                <a:latin typeface="黑体" pitchFamily="49" charset="-122"/>
                <a:ea typeface="黑体" pitchFamily="49" charset="-122"/>
              </a:rPr>
              <a:t>要满足如下任意一个条件即可：</a:t>
            </a:r>
          </a:p>
          <a:p>
            <a:pPr lvl="0">
              <a:lnSpc>
                <a:spcPct val="120000"/>
              </a:lnSpc>
            </a:pPr>
            <a:r>
              <a:rPr lang="zh-CN" altLang="en-US" sz="3200" dirty="0" smtClean="0">
                <a:latin typeface="黑体" pitchFamily="49" charset="-122"/>
                <a:ea typeface="黑体" pitchFamily="49" charset="-122"/>
              </a:rPr>
              <a:t>（</a:t>
            </a:r>
            <a:r>
              <a:rPr lang="en-US" altLang="zh-CN" sz="3200" dirty="0" smtClean="0">
                <a:latin typeface="黑体" pitchFamily="49" charset="-122"/>
                <a:ea typeface="黑体" pitchFamily="49" charset="-122"/>
              </a:rPr>
              <a:t>1</a:t>
            </a:r>
            <a:r>
              <a:rPr lang="zh-CN" altLang="en-US" sz="3200" dirty="0" smtClean="0">
                <a:latin typeface="黑体" pitchFamily="49" charset="-122"/>
                <a:ea typeface="黑体" pitchFamily="49" charset="-122"/>
              </a:rPr>
              <a:t>）</a:t>
            </a:r>
            <a:r>
              <a:rPr lang="zh-CN" altLang="zh-CN" sz="3200" dirty="0" smtClean="0">
                <a:latin typeface="黑体" pitchFamily="49" charset="-122"/>
                <a:ea typeface="黑体" pitchFamily="49" charset="-122"/>
              </a:rPr>
              <a:t>两</a:t>
            </a:r>
            <a:r>
              <a:rPr lang="zh-CN" altLang="zh-CN" sz="3200" dirty="0">
                <a:latin typeface="黑体" pitchFamily="49" charset="-122"/>
                <a:ea typeface="黑体" pitchFamily="49" charset="-122"/>
              </a:rPr>
              <a:t>个数组的某一维度等长。</a:t>
            </a:r>
          </a:p>
          <a:p>
            <a:pPr lvl="0">
              <a:lnSpc>
                <a:spcPct val="120000"/>
              </a:lnSpc>
            </a:pPr>
            <a:r>
              <a:rPr lang="zh-CN" altLang="en-US" sz="3200" dirty="0" smtClean="0">
                <a:latin typeface="黑体" pitchFamily="49" charset="-122"/>
                <a:ea typeface="黑体" pitchFamily="49" charset="-122"/>
              </a:rPr>
              <a:t>（</a:t>
            </a:r>
            <a:r>
              <a:rPr lang="en-US" altLang="zh-CN" sz="3200" dirty="0" smtClean="0">
                <a:latin typeface="黑体" pitchFamily="49" charset="-122"/>
                <a:ea typeface="黑体" pitchFamily="49" charset="-122"/>
              </a:rPr>
              <a:t>2</a:t>
            </a:r>
            <a:r>
              <a:rPr lang="zh-CN" altLang="en-US" sz="3200" dirty="0" smtClean="0">
                <a:latin typeface="黑体" pitchFamily="49" charset="-122"/>
                <a:ea typeface="黑体" pitchFamily="49" charset="-122"/>
              </a:rPr>
              <a:t>）</a:t>
            </a:r>
            <a:r>
              <a:rPr lang="zh-CN" altLang="zh-CN" sz="3200" dirty="0" smtClean="0">
                <a:latin typeface="黑体" pitchFamily="49" charset="-122"/>
                <a:ea typeface="黑体" pitchFamily="49" charset="-122"/>
              </a:rPr>
              <a:t>其</a:t>
            </a:r>
            <a:r>
              <a:rPr lang="zh-CN" altLang="zh-CN" sz="3200" dirty="0">
                <a:latin typeface="黑体" pitchFamily="49" charset="-122"/>
                <a:ea typeface="黑体" pitchFamily="49" charset="-122"/>
              </a:rPr>
              <a:t>中一个数组为一维数组。</a:t>
            </a:r>
          </a:p>
          <a:p>
            <a:pPr>
              <a:lnSpc>
                <a:spcPct val="120000"/>
              </a:lnSpc>
            </a:pPr>
            <a:r>
              <a:rPr lang="zh-CN" altLang="zh-CN" sz="3200" b="1" dirty="0">
                <a:solidFill>
                  <a:srgbClr val="FF0000"/>
                </a:solidFill>
                <a:latin typeface="黑体" pitchFamily="49" charset="-122"/>
                <a:ea typeface="黑体" pitchFamily="49" charset="-122"/>
              </a:rPr>
              <a:t>广播机制需要扩展维度小的数组</a:t>
            </a:r>
            <a:r>
              <a:rPr lang="zh-CN" altLang="zh-CN" sz="3200" dirty="0">
                <a:latin typeface="黑体" pitchFamily="49" charset="-122"/>
                <a:ea typeface="黑体" pitchFamily="49" charset="-122"/>
              </a:rPr>
              <a:t>，使得它与维度最大的数组的</a:t>
            </a:r>
            <a:r>
              <a:rPr lang="en-US" altLang="zh-CN" sz="3200" dirty="0">
                <a:latin typeface="黑体" pitchFamily="49" charset="-122"/>
                <a:ea typeface="黑体" pitchFamily="49" charset="-122"/>
              </a:rPr>
              <a:t>shape</a:t>
            </a:r>
            <a:r>
              <a:rPr lang="zh-CN" altLang="zh-CN" sz="3200" dirty="0">
                <a:latin typeface="黑体" pitchFamily="49" charset="-122"/>
                <a:ea typeface="黑体" pitchFamily="49" charset="-122"/>
              </a:rPr>
              <a:t>值相同，以便使用元素级函数或者运算符进行运算。</a:t>
            </a:r>
            <a:endParaRPr lang="zh-CN" altLang="en-US" sz="3200" dirty="0">
              <a:latin typeface="黑体" pitchFamily="49" charset="-122"/>
              <a:ea typeface="黑体" pitchFamily="49" charset="-122"/>
            </a:endParaRPr>
          </a:p>
        </p:txBody>
      </p:sp>
    </p:spTree>
    <p:extLst>
      <p:ext uri="{BB962C8B-B14F-4D97-AF65-F5344CB8AC3E}">
        <p14:creationId xmlns:p14="http://schemas.microsoft.com/office/powerpoint/2010/main" val="40779796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数</a:t>
            </a:r>
            <a:r>
              <a:rPr lang="zh-CN" altLang="zh-CN" sz="4000" dirty="0">
                <a:solidFill>
                  <a:srgbClr val="1353A2"/>
                </a:solidFill>
                <a:latin typeface="微软雅黑" panose="020B0503020204020204" charset="-122"/>
                <a:ea typeface="微软雅黑" panose="020B0503020204020204" charset="-122"/>
              </a:rPr>
              <a:t>组与标量间的运算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5" name="矩形 2"/>
          <p:cNvSpPr>
            <a:spLocks noChangeArrowheads="1"/>
          </p:cNvSpPr>
          <p:nvPr/>
        </p:nvSpPr>
        <p:spPr bwMode="auto">
          <a:xfrm>
            <a:off x="519112" y="1304925"/>
            <a:ext cx="11368087" cy="224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zh-CN" sz="4000" dirty="0" smtClean="0">
                <a:latin typeface="微软雅黑" pitchFamily="34" charset="-122"/>
                <a:ea typeface="微软雅黑" pitchFamily="34" charset="-122"/>
              </a:rPr>
              <a:t>标</a:t>
            </a:r>
            <a:r>
              <a:rPr lang="zh-CN" altLang="zh-CN" sz="4000" dirty="0">
                <a:latin typeface="微软雅黑" pitchFamily="34" charset="-122"/>
                <a:ea typeface="微软雅黑" pitchFamily="34" charset="-122"/>
              </a:rPr>
              <a:t>量运算会产生一个与数组具有相</a:t>
            </a:r>
            <a:r>
              <a:rPr lang="zh-CN" altLang="zh-CN" sz="4000" dirty="0" smtClean="0">
                <a:latin typeface="微软雅黑" pitchFamily="34" charset="-122"/>
                <a:ea typeface="微软雅黑" pitchFamily="34" charset="-122"/>
              </a:rPr>
              <a:t>同行</a:t>
            </a:r>
            <a:r>
              <a:rPr lang="zh-CN" altLang="zh-CN" sz="4000" dirty="0">
                <a:latin typeface="微软雅黑" pitchFamily="34" charset="-122"/>
                <a:ea typeface="微软雅黑" pitchFamily="34" charset="-122"/>
              </a:rPr>
              <a:t>和列的新矩阵，其原始矩阵的每个元素都被相加、相减、相乘或者相除。</a:t>
            </a:r>
            <a:endParaRPr lang="zh-CN" altLang="en-US" sz="4000" dirty="0">
              <a:latin typeface="微软雅黑" pitchFamily="34" charset="-122"/>
              <a:ea typeface="微软雅黑" pitchFamily="34" charset="-122"/>
            </a:endParaRPr>
          </a:p>
        </p:txBody>
      </p:sp>
      <p:grpSp>
        <p:nvGrpSpPr>
          <p:cNvPr id="31" name="组合 30"/>
          <p:cNvGrpSpPr/>
          <p:nvPr/>
        </p:nvGrpSpPr>
        <p:grpSpPr>
          <a:xfrm>
            <a:off x="2086108" y="4012318"/>
            <a:ext cx="8553205" cy="1527869"/>
            <a:chOff x="2252383" y="4468501"/>
            <a:chExt cx="6300552" cy="1125475"/>
          </a:xfrm>
        </p:grpSpPr>
        <p:grpSp>
          <p:nvGrpSpPr>
            <p:cNvPr id="4" name="组合 3"/>
            <p:cNvGrpSpPr/>
            <p:nvPr/>
          </p:nvGrpSpPr>
          <p:grpSpPr>
            <a:xfrm>
              <a:off x="2252383" y="4468502"/>
              <a:ext cx="1688211" cy="1125474"/>
              <a:chOff x="2252383" y="4468502"/>
              <a:chExt cx="1976718" cy="1317812"/>
            </a:xfrm>
          </p:grpSpPr>
          <p:sp>
            <p:nvSpPr>
              <p:cNvPr id="9" name="矩形 8"/>
              <p:cNvSpPr/>
              <p:nvPr/>
            </p:nvSpPr>
            <p:spPr>
              <a:xfrm>
                <a:off x="2252383" y="4468502"/>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a:t>
                </a:r>
                <a:endParaRPr lang="zh-CN" altLang="en-US" sz="2000" dirty="0">
                  <a:solidFill>
                    <a:schemeClr val="tx1"/>
                  </a:solidFill>
                  <a:latin typeface="微软雅黑" pitchFamily="34" charset="-122"/>
                  <a:ea typeface="微软雅黑" pitchFamily="34" charset="-122"/>
                </a:endParaRPr>
              </a:p>
            </p:txBody>
          </p:sp>
          <p:sp>
            <p:nvSpPr>
              <p:cNvPr id="10" name="矩形 9"/>
              <p:cNvSpPr/>
              <p:nvPr/>
            </p:nvSpPr>
            <p:spPr>
              <a:xfrm>
                <a:off x="2911289" y="4468502"/>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tx1"/>
                    </a:solidFill>
                    <a:latin typeface="微软雅黑" pitchFamily="34" charset="-122"/>
                    <a:ea typeface="微软雅黑" pitchFamily="34" charset="-122"/>
                  </a:rPr>
                  <a:t>2</a:t>
                </a:r>
                <a:endParaRPr lang="zh-CN" altLang="en-US" sz="2000" dirty="0">
                  <a:solidFill>
                    <a:schemeClr val="tx1"/>
                  </a:solidFill>
                  <a:latin typeface="微软雅黑" pitchFamily="34" charset="-122"/>
                  <a:ea typeface="微软雅黑" pitchFamily="34" charset="-122"/>
                </a:endParaRPr>
              </a:p>
            </p:txBody>
          </p:sp>
          <p:sp>
            <p:nvSpPr>
              <p:cNvPr id="11" name="矩形 10"/>
              <p:cNvSpPr/>
              <p:nvPr/>
            </p:nvSpPr>
            <p:spPr>
              <a:xfrm>
                <a:off x="3570195" y="4468502"/>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3</a:t>
                </a:r>
                <a:endParaRPr lang="zh-CN" altLang="en-US" sz="2000" dirty="0">
                  <a:solidFill>
                    <a:schemeClr val="tx1"/>
                  </a:solidFill>
                  <a:latin typeface="微软雅黑" pitchFamily="34" charset="-122"/>
                  <a:ea typeface="微软雅黑" pitchFamily="34" charset="-122"/>
                </a:endParaRPr>
              </a:p>
            </p:txBody>
          </p:sp>
          <p:sp>
            <p:nvSpPr>
              <p:cNvPr id="12" name="矩形 11"/>
              <p:cNvSpPr/>
              <p:nvPr/>
            </p:nvSpPr>
            <p:spPr>
              <a:xfrm>
                <a:off x="2252383" y="5127408"/>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4</a:t>
                </a:r>
                <a:endParaRPr lang="zh-CN" altLang="en-US" sz="2000" dirty="0">
                  <a:solidFill>
                    <a:schemeClr val="tx1"/>
                  </a:solidFill>
                  <a:latin typeface="微软雅黑" pitchFamily="34" charset="-122"/>
                  <a:ea typeface="微软雅黑" pitchFamily="34" charset="-122"/>
                </a:endParaRPr>
              </a:p>
            </p:txBody>
          </p:sp>
          <p:sp>
            <p:nvSpPr>
              <p:cNvPr id="13" name="矩形 12"/>
              <p:cNvSpPr/>
              <p:nvPr/>
            </p:nvSpPr>
            <p:spPr>
              <a:xfrm>
                <a:off x="2911289" y="5127408"/>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5</a:t>
                </a:r>
                <a:endParaRPr lang="zh-CN" altLang="en-US" sz="2000" dirty="0">
                  <a:solidFill>
                    <a:schemeClr val="tx1"/>
                  </a:solidFill>
                  <a:latin typeface="微软雅黑" pitchFamily="34" charset="-122"/>
                  <a:ea typeface="微软雅黑" pitchFamily="34" charset="-122"/>
                </a:endParaRPr>
              </a:p>
            </p:txBody>
          </p:sp>
          <p:sp>
            <p:nvSpPr>
              <p:cNvPr id="14" name="矩形 13"/>
              <p:cNvSpPr/>
              <p:nvPr/>
            </p:nvSpPr>
            <p:spPr>
              <a:xfrm>
                <a:off x="3570195" y="5127408"/>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6</a:t>
                </a:r>
                <a:endParaRPr lang="zh-CN" altLang="en-US" sz="2000" dirty="0">
                  <a:solidFill>
                    <a:schemeClr val="tx1"/>
                  </a:solidFill>
                  <a:latin typeface="微软雅黑" pitchFamily="34" charset="-122"/>
                  <a:ea typeface="微软雅黑" pitchFamily="34" charset="-122"/>
                </a:endParaRPr>
              </a:p>
            </p:txBody>
          </p:sp>
        </p:grpSp>
        <p:sp>
          <p:nvSpPr>
            <p:cNvPr id="15" name="TextBox 14"/>
            <p:cNvSpPr txBox="1"/>
            <p:nvPr/>
          </p:nvSpPr>
          <p:spPr>
            <a:xfrm>
              <a:off x="4066813" y="4800406"/>
              <a:ext cx="418704" cy="461665"/>
            </a:xfrm>
            <a:prstGeom prst="rect">
              <a:avLst/>
            </a:prstGeom>
            <a:noFill/>
          </p:spPr>
          <p:txBody>
            <a:bodyPr wrap="none" rtlCol="0">
              <a:spAutoFit/>
            </a:bodyPr>
            <a:lstStyle/>
            <a:p>
              <a:r>
                <a:rPr lang="en-US" altLang="zh-CN" b="1" dirty="0" smtClean="0">
                  <a:latin typeface="微软雅黑" pitchFamily="34" charset="-122"/>
                  <a:ea typeface="微软雅黑" pitchFamily="34" charset="-122"/>
                </a:rPr>
                <a:t>+</a:t>
              </a:r>
              <a:endParaRPr lang="zh-CN" altLang="en-US" b="1" dirty="0">
                <a:latin typeface="微软雅黑" pitchFamily="34" charset="-122"/>
                <a:ea typeface="微软雅黑" pitchFamily="34" charset="-122"/>
              </a:endParaRPr>
            </a:p>
          </p:txBody>
        </p:sp>
        <p:grpSp>
          <p:nvGrpSpPr>
            <p:cNvPr id="30" name="组合 29"/>
            <p:cNvGrpSpPr/>
            <p:nvPr/>
          </p:nvGrpSpPr>
          <p:grpSpPr>
            <a:xfrm>
              <a:off x="4570884" y="4468501"/>
              <a:ext cx="1688211" cy="1125475"/>
              <a:chOff x="4570884" y="4468501"/>
              <a:chExt cx="1688211" cy="1125475"/>
            </a:xfrm>
          </p:grpSpPr>
          <p:sp>
            <p:nvSpPr>
              <p:cNvPr id="16" name="矩形 15"/>
              <p:cNvSpPr/>
              <p:nvPr/>
            </p:nvSpPr>
            <p:spPr>
              <a:xfrm>
                <a:off x="4570884" y="4468501"/>
                <a:ext cx="562737" cy="562737"/>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10</a:t>
                </a:r>
                <a:endParaRPr lang="zh-CN" altLang="en-US" sz="2000" dirty="0">
                  <a:solidFill>
                    <a:schemeClr val="tx1"/>
                  </a:solidFill>
                  <a:latin typeface="微软雅黑" pitchFamily="34" charset="-122"/>
                  <a:ea typeface="微软雅黑" pitchFamily="34" charset="-122"/>
                </a:endParaRPr>
              </a:p>
            </p:txBody>
          </p:sp>
          <p:sp>
            <p:nvSpPr>
              <p:cNvPr id="17" name="矩形 16"/>
              <p:cNvSpPr/>
              <p:nvPr/>
            </p:nvSpPr>
            <p:spPr>
              <a:xfrm>
                <a:off x="5133621" y="4468501"/>
                <a:ext cx="562737" cy="56273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10</a:t>
                </a:r>
                <a:endParaRPr lang="zh-CN" altLang="en-US" sz="2000" dirty="0">
                  <a:solidFill>
                    <a:schemeClr val="tx1"/>
                  </a:solidFill>
                  <a:latin typeface="微软雅黑" pitchFamily="34" charset="-122"/>
                  <a:ea typeface="微软雅黑" pitchFamily="34" charset="-122"/>
                </a:endParaRPr>
              </a:p>
            </p:txBody>
          </p:sp>
          <p:sp>
            <p:nvSpPr>
              <p:cNvPr id="18" name="矩形 17"/>
              <p:cNvSpPr/>
              <p:nvPr/>
            </p:nvSpPr>
            <p:spPr>
              <a:xfrm>
                <a:off x="5696358" y="4468501"/>
                <a:ext cx="562737" cy="56273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10</a:t>
                </a:r>
                <a:endParaRPr lang="zh-CN" altLang="en-US" sz="2000" dirty="0">
                  <a:solidFill>
                    <a:schemeClr val="tx1"/>
                  </a:solidFill>
                  <a:latin typeface="微软雅黑" pitchFamily="34" charset="-122"/>
                  <a:ea typeface="微软雅黑" pitchFamily="34" charset="-122"/>
                </a:endParaRPr>
              </a:p>
            </p:txBody>
          </p:sp>
          <p:sp>
            <p:nvSpPr>
              <p:cNvPr id="19" name="矩形 18"/>
              <p:cNvSpPr/>
              <p:nvPr/>
            </p:nvSpPr>
            <p:spPr>
              <a:xfrm>
                <a:off x="5696358" y="5031239"/>
                <a:ext cx="562737" cy="56273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10</a:t>
                </a:r>
                <a:endParaRPr lang="zh-CN" altLang="en-US" sz="2000" dirty="0">
                  <a:solidFill>
                    <a:schemeClr val="tx1"/>
                  </a:solidFill>
                  <a:latin typeface="微软雅黑" pitchFamily="34" charset="-122"/>
                  <a:ea typeface="微软雅黑" pitchFamily="34" charset="-122"/>
                </a:endParaRPr>
              </a:p>
            </p:txBody>
          </p:sp>
          <p:sp>
            <p:nvSpPr>
              <p:cNvPr id="20" name="矩形 19"/>
              <p:cNvSpPr/>
              <p:nvPr/>
            </p:nvSpPr>
            <p:spPr>
              <a:xfrm>
                <a:off x="5133621" y="5031239"/>
                <a:ext cx="562737" cy="56273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10</a:t>
                </a:r>
                <a:endParaRPr lang="zh-CN" altLang="en-US" sz="2000" dirty="0">
                  <a:solidFill>
                    <a:schemeClr val="tx1"/>
                  </a:solidFill>
                  <a:latin typeface="微软雅黑" pitchFamily="34" charset="-122"/>
                  <a:ea typeface="微软雅黑" pitchFamily="34" charset="-122"/>
                </a:endParaRPr>
              </a:p>
            </p:txBody>
          </p:sp>
          <p:sp>
            <p:nvSpPr>
              <p:cNvPr id="21" name="矩形 20"/>
              <p:cNvSpPr/>
              <p:nvPr/>
            </p:nvSpPr>
            <p:spPr>
              <a:xfrm>
                <a:off x="4570884" y="5031239"/>
                <a:ext cx="562737" cy="562737"/>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10</a:t>
                </a:r>
                <a:endParaRPr lang="zh-CN" altLang="en-US" sz="2000" dirty="0">
                  <a:solidFill>
                    <a:schemeClr val="tx1"/>
                  </a:solidFill>
                  <a:latin typeface="微软雅黑" pitchFamily="34" charset="-122"/>
                  <a:ea typeface="微软雅黑" pitchFamily="34" charset="-122"/>
                </a:endParaRPr>
              </a:p>
            </p:txBody>
          </p:sp>
        </p:grpSp>
        <p:sp>
          <p:nvSpPr>
            <p:cNvPr id="22" name="TextBox 21"/>
            <p:cNvSpPr txBox="1"/>
            <p:nvPr/>
          </p:nvSpPr>
          <p:spPr>
            <a:xfrm>
              <a:off x="6333977" y="4800406"/>
              <a:ext cx="418704" cy="461665"/>
            </a:xfrm>
            <a:prstGeom prst="rect">
              <a:avLst/>
            </a:prstGeom>
            <a:noFill/>
          </p:spPr>
          <p:txBody>
            <a:bodyPr wrap="none" rtlCol="0">
              <a:spAutoFit/>
            </a:bodyPr>
            <a:lstStyle/>
            <a:p>
              <a:r>
                <a:rPr lang="en-US" altLang="zh-CN" b="1" dirty="0">
                  <a:latin typeface="微软雅黑" pitchFamily="34" charset="-122"/>
                  <a:ea typeface="微软雅黑" pitchFamily="34" charset="-122"/>
                </a:rPr>
                <a:t>=</a:t>
              </a:r>
              <a:endParaRPr lang="zh-CN" altLang="en-US" b="1" dirty="0">
                <a:latin typeface="微软雅黑" pitchFamily="34" charset="-122"/>
                <a:ea typeface="微软雅黑" pitchFamily="34" charset="-122"/>
              </a:endParaRPr>
            </a:p>
          </p:txBody>
        </p:sp>
        <p:grpSp>
          <p:nvGrpSpPr>
            <p:cNvPr id="23" name="组合 22"/>
            <p:cNvGrpSpPr/>
            <p:nvPr/>
          </p:nvGrpSpPr>
          <p:grpSpPr>
            <a:xfrm>
              <a:off x="6864724" y="4468502"/>
              <a:ext cx="1688211" cy="1125474"/>
              <a:chOff x="2252383" y="4468502"/>
              <a:chExt cx="1976718" cy="1317812"/>
            </a:xfrm>
          </p:grpSpPr>
          <p:sp>
            <p:nvSpPr>
              <p:cNvPr id="24" name="矩形 23"/>
              <p:cNvSpPr/>
              <p:nvPr/>
            </p:nvSpPr>
            <p:spPr>
              <a:xfrm>
                <a:off x="2252383" y="4468502"/>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11</a:t>
                </a:r>
                <a:endParaRPr lang="zh-CN" altLang="en-US" sz="2000" dirty="0">
                  <a:solidFill>
                    <a:schemeClr val="tx1"/>
                  </a:solidFill>
                  <a:latin typeface="微软雅黑" pitchFamily="34" charset="-122"/>
                  <a:ea typeface="微软雅黑" pitchFamily="34" charset="-122"/>
                </a:endParaRPr>
              </a:p>
            </p:txBody>
          </p:sp>
          <p:sp>
            <p:nvSpPr>
              <p:cNvPr id="25" name="矩形 24"/>
              <p:cNvSpPr/>
              <p:nvPr/>
            </p:nvSpPr>
            <p:spPr>
              <a:xfrm>
                <a:off x="2911289" y="4468502"/>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12</a:t>
                </a:r>
                <a:endParaRPr lang="zh-CN" altLang="en-US" sz="2000" dirty="0">
                  <a:solidFill>
                    <a:schemeClr val="tx1"/>
                  </a:solidFill>
                  <a:latin typeface="微软雅黑" pitchFamily="34" charset="-122"/>
                  <a:ea typeface="微软雅黑" pitchFamily="34" charset="-122"/>
                </a:endParaRPr>
              </a:p>
            </p:txBody>
          </p:sp>
          <p:sp>
            <p:nvSpPr>
              <p:cNvPr id="26" name="矩形 25"/>
              <p:cNvSpPr/>
              <p:nvPr/>
            </p:nvSpPr>
            <p:spPr>
              <a:xfrm>
                <a:off x="3570195" y="4468502"/>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13</a:t>
                </a:r>
                <a:endParaRPr lang="zh-CN" altLang="en-US" sz="2000" dirty="0">
                  <a:solidFill>
                    <a:schemeClr val="tx1"/>
                  </a:solidFill>
                  <a:latin typeface="微软雅黑" pitchFamily="34" charset="-122"/>
                  <a:ea typeface="微软雅黑" pitchFamily="34" charset="-122"/>
                </a:endParaRPr>
              </a:p>
            </p:txBody>
          </p:sp>
          <p:sp>
            <p:nvSpPr>
              <p:cNvPr id="27" name="矩形 26"/>
              <p:cNvSpPr/>
              <p:nvPr/>
            </p:nvSpPr>
            <p:spPr>
              <a:xfrm>
                <a:off x="2252383" y="5127408"/>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14</a:t>
                </a:r>
                <a:endParaRPr lang="zh-CN" altLang="en-US" sz="2000" dirty="0">
                  <a:solidFill>
                    <a:schemeClr val="tx1"/>
                  </a:solidFill>
                  <a:latin typeface="微软雅黑" pitchFamily="34" charset="-122"/>
                  <a:ea typeface="微软雅黑" pitchFamily="34" charset="-122"/>
                </a:endParaRPr>
              </a:p>
            </p:txBody>
          </p:sp>
          <p:sp>
            <p:nvSpPr>
              <p:cNvPr id="28" name="矩形 27"/>
              <p:cNvSpPr/>
              <p:nvPr/>
            </p:nvSpPr>
            <p:spPr>
              <a:xfrm>
                <a:off x="2911289" y="5127408"/>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15</a:t>
                </a:r>
                <a:endParaRPr lang="zh-CN" altLang="en-US" sz="2000" dirty="0">
                  <a:solidFill>
                    <a:schemeClr val="tx1"/>
                  </a:solidFill>
                  <a:latin typeface="微软雅黑" pitchFamily="34" charset="-122"/>
                  <a:ea typeface="微软雅黑" pitchFamily="34" charset="-122"/>
                </a:endParaRPr>
              </a:p>
            </p:txBody>
          </p:sp>
          <p:sp>
            <p:nvSpPr>
              <p:cNvPr id="29" name="矩形 28"/>
              <p:cNvSpPr/>
              <p:nvPr/>
            </p:nvSpPr>
            <p:spPr>
              <a:xfrm>
                <a:off x="3570195" y="5127408"/>
                <a:ext cx="658906" cy="658906"/>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latin typeface="微软雅黑" pitchFamily="34" charset="-122"/>
                    <a:ea typeface="微软雅黑" pitchFamily="34" charset="-122"/>
                  </a:rPr>
                  <a:t>16</a:t>
                </a:r>
                <a:endParaRPr lang="zh-CN" altLang="en-US" sz="2000" dirty="0">
                  <a:solidFill>
                    <a:schemeClr val="tx1"/>
                  </a:solidFill>
                  <a:latin typeface="微软雅黑" pitchFamily="34" charset="-122"/>
                  <a:ea typeface="微软雅黑" pitchFamily="34" charset="-122"/>
                </a:endParaRPr>
              </a:p>
            </p:txBody>
          </p:sp>
        </p:grpSp>
      </p:grpSp>
    </p:spTree>
    <p:extLst>
      <p:ext uri="{BB962C8B-B14F-4D97-AF65-F5344CB8AC3E}">
        <p14:creationId xmlns:p14="http://schemas.microsoft.com/office/powerpoint/2010/main" val="1303287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过渡页</a:t>
            </a:r>
          </a:p>
        </p:txBody>
      </p:sp>
      <p:pic>
        <p:nvPicPr>
          <p:cNvPr id="11266"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对角圆角矩形 7"/>
          <p:cNvSpPr/>
          <p:nvPr/>
        </p:nvSpPr>
        <p:spPr>
          <a:xfrm>
            <a:off x="4870449" y="4568031"/>
            <a:ext cx="4918075" cy="647700"/>
          </a:xfrm>
          <a:prstGeom prst="round2DiagRect">
            <a:avLst>
              <a:gd name="adj1" fmla="val 20943"/>
              <a:gd name="adj2" fmla="val 0"/>
            </a:avLst>
          </a:prstGeom>
          <a:solidFill>
            <a:srgbClr val="1353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800"/>
          </a:p>
        </p:txBody>
      </p:sp>
      <p:sp>
        <p:nvSpPr>
          <p:cNvPr id="11" name="TextBox 6"/>
          <p:cNvSpPr txBox="1">
            <a:spLocks noChangeArrowheads="1"/>
          </p:cNvSpPr>
          <p:nvPr/>
        </p:nvSpPr>
        <p:spPr bwMode="auto">
          <a:xfrm>
            <a:off x="5181600" y="1658600"/>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01    </a:t>
            </a:r>
            <a:r>
              <a:rPr lang="zh-CN" altLang="zh-CN" sz="2800" dirty="0">
                <a:solidFill>
                  <a:srgbClr val="595959"/>
                </a:solidFill>
                <a:latin typeface="Impact" pitchFamily="34" charset="0"/>
                <a:ea typeface="微软雅黑" pitchFamily="34" charset="-122"/>
              </a:rPr>
              <a:t>认识</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数组对象</a:t>
            </a:r>
            <a:endParaRPr lang="zh-CN" altLang="en-US" sz="2800" dirty="0">
              <a:solidFill>
                <a:srgbClr val="595959"/>
              </a:solidFill>
              <a:latin typeface="Impact" pitchFamily="34" charset="0"/>
              <a:ea typeface="微软雅黑" pitchFamily="34" charset="-122"/>
            </a:endParaRPr>
          </a:p>
        </p:txBody>
      </p:sp>
      <p:sp>
        <p:nvSpPr>
          <p:cNvPr id="12" name="TextBox 10"/>
          <p:cNvSpPr txBox="1">
            <a:spLocks noChangeArrowheads="1"/>
          </p:cNvSpPr>
          <p:nvPr/>
        </p:nvSpPr>
        <p:spPr bwMode="auto">
          <a:xfrm>
            <a:off x="5181600" y="2412664"/>
            <a:ext cx="46069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02   </a:t>
            </a:r>
            <a:r>
              <a:rPr lang="zh-CN" altLang="zh-CN" sz="2800" dirty="0">
                <a:solidFill>
                  <a:srgbClr val="595959"/>
                </a:solidFill>
                <a:latin typeface="Impact" pitchFamily="34" charset="0"/>
                <a:ea typeface="微软雅黑" pitchFamily="34" charset="-122"/>
              </a:rPr>
              <a:t>创建</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a:t>
            </a:r>
            <a:endParaRPr lang="zh-CN" altLang="en-US" sz="2800" dirty="0">
              <a:solidFill>
                <a:srgbClr val="595959"/>
              </a:solidFill>
              <a:latin typeface="Impact" pitchFamily="34" charset="0"/>
              <a:ea typeface="微软雅黑" pitchFamily="34" charset="-122"/>
            </a:endParaRPr>
          </a:p>
        </p:txBody>
      </p:sp>
      <p:sp>
        <p:nvSpPr>
          <p:cNvPr id="13" name="TextBox 11"/>
          <p:cNvSpPr txBox="1">
            <a:spLocks noChangeArrowheads="1"/>
          </p:cNvSpPr>
          <p:nvPr/>
        </p:nvSpPr>
        <p:spPr bwMode="auto">
          <a:xfrm>
            <a:off x="5181600" y="316752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03    ndarray</a:t>
            </a:r>
            <a:r>
              <a:rPr lang="zh-CN" altLang="zh-CN" sz="2800" dirty="0">
                <a:solidFill>
                  <a:srgbClr val="595959"/>
                </a:solidFill>
                <a:latin typeface="Impact" pitchFamily="34" charset="0"/>
                <a:ea typeface="微软雅黑" pitchFamily="34" charset="-122"/>
              </a:rPr>
              <a:t>对象的数据类型</a:t>
            </a:r>
            <a:endParaRPr lang="zh-CN" altLang="en-US" sz="2800" dirty="0">
              <a:solidFill>
                <a:srgbClr val="595959"/>
              </a:solidFill>
              <a:latin typeface="Impact" pitchFamily="34" charset="0"/>
              <a:ea typeface="微软雅黑" pitchFamily="34" charset="-122"/>
            </a:endParaRPr>
          </a:p>
        </p:txBody>
      </p:sp>
      <p:sp>
        <p:nvSpPr>
          <p:cNvPr id="14"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04    </a:t>
            </a:r>
            <a:r>
              <a:rPr lang="zh-CN" altLang="en-US" sz="2800" dirty="0">
                <a:solidFill>
                  <a:srgbClr val="595959"/>
                </a:solidFill>
                <a:latin typeface="Impact" pitchFamily="34" charset="0"/>
                <a:ea typeface="微软雅黑" pitchFamily="34" charset="-122"/>
              </a:rPr>
              <a:t>数组运算</a:t>
            </a:r>
          </a:p>
        </p:txBody>
      </p:sp>
      <p:sp>
        <p:nvSpPr>
          <p:cNvPr id="15" name="TextBox 11"/>
          <p:cNvSpPr txBox="1">
            <a:spLocks noChangeArrowheads="1"/>
          </p:cNvSpPr>
          <p:nvPr/>
        </p:nvSpPr>
        <p:spPr bwMode="auto">
          <a:xfrm>
            <a:off x="5181600" y="4676438"/>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chemeClr val="bg1"/>
                </a:solidFill>
                <a:latin typeface="Impact" pitchFamily="34" charset="0"/>
                <a:ea typeface="微软雅黑" pitchFamily="34" charset="-122"/>
              </a:rPr>
              <a:t>05    </a:t>
            </a:r>
            <a:r>
              <a:rPr lang="en-US" altLang="zh-CN" sz="2800" dirty="0" smtClean="0">
                <a:solidFill>
                  <a:schemeClr val="bg1"/>
                </a:solidFill>
                <a:latin typeface="Impact" pitchFamily="34" charset="0"/>
                <a:ea typeface="微软雅黑" pitchFamily="34" charset="-122"/>
              </a:rPr>
              <a:t>ndarray</a:t>
            </a:r>
            <a:r>
              <a:rPr lang="zh-CN" altLang="zh-CN" sz="2800" dirty="0">
                <a:solidFill>
                  <a:schemeClr val="bg1"/>
                </a:solidFill>
                <a:latin typeface="Impact" pitchFamily="34" charset="0"/>
                <a:ea typeface="微软雅黑" pitchFamily="34" charset="-122"/>
              </a:rPr>
              <a:t>的索引和切片</a:t>
            </a:r>
            <a:endParaRPr lang="zh-CN" altLang="en-US" sz="2800" dirty="0">
              <a:solidFill>
                <a:schemeClr val="bg1"/>
              </a:solidFill>
              <a:latin typeface="Impact" pitchFamily="34" charset="0"/>
              <a:ea typeface="微软雅黑" pitchFamily="34" charset="-122"/>
            </a:endParaRPr>
          </a:p>
        </p:txBody>
      </p:sp>
      <p:sp>
        <p:nvSpPr>
          <p:cNvPr id="16" name="TextBox 11"/>
          <p:cNvSpPr txBox="1">
            <a:spLocks noChangeArrowheads="1"/>
          </p:cNvSpPr>
          <p:nvPr/>
        </p:nvSpPr>
        <p:spPr bwMode="auto">
          <a:xfrm>
            <a:off x="5181600" y="543050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06    </a:t>
            </a:r>
            <a:r>
              <a:rPr lang="zh-CN" altLang="zh-CN" sz="2800" dirty="0" smtClean="0">
                <a:solidFill>
                  <a:srgbClr val="595959"/>
                </a:solidFill>
                <a:latin typeface="Impact" pitchFamily="34" charset="0"/>
                <a:ea typeface="微软雅黑" pitchFamily="34" charset="-122"/>
              </a:rPr>
              <a:t>数</a:t>
            </a:r>
            <a:r>
              <a:rPr lang="zh-CN" altLang="zh-CN" sz="2800" dirty="0">
                <a:solidFill>
                  <a:srgbClr val="595959"/>
                </a:solidFill>
                <a:latin typeface="Impact" pitchFamily="34" charset="0"/>
                <a:ea typeface="微软雅黑" pitchFamily="34" charset="-122"/>
              </a:rPr>
              <a:t>组的转置和轴对称</a:t>
            </a:r>
            <a:endParaRPr lang="zh-CN" altLang="en-US" sz="2800" dirty="0">
              <a:solidFill>
                <a:srgbClr val="595959"/>
              </a:solidFill>
              <a:latin typeface="Impact" pitchFamily="34" charset="0"/>
              <a:ea typeface="微软雅黑" pitchFamily="34" charset="-122"/>
            </a:endParaRPr>
          </a:p>
        </p:txBody>
      </p:sp>
    </p:spTree>
    <p:extLst>
      <p:ext uri="{BB962C8B-B14F-4D97-AF65-F5344CB8AC3E}">
        <p14:creationId xmlns:p14="http://schemas.microsoft.com/office/powerpoint/2010/main" val="3030101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6487971" cy="707886"/>
          </a:xfrm>
          <a:prstGeom prst="rect">
            <a:avLst/>
          </a:prstGeom>
          <a:noFill/>
          <a:effectLst>
            <a:reflection blurRad="6350" stA="50000" endA="300" endPos="38500" dist="50800" dir="5400000" sy="-100000" algn="bl" rotWithShape="0"/>
          </a:effectLst>
        </p:spPr>
        <p:txBody>
          <a:bodyPr wrap="square">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整</a:t>
            </a:r>
            <a:r>
              <a:rPr lang="zh-CN" altLang="zh-CN" sz="4000" dirty="0">
                <a:solidFill>
                  <a:srgbClr val="1353A2"/>
                </a:solidFill>
                <a:latin typeface="微软雅黑" panose="020B0503020204020204" charset="-122"/>
                <a:ea typeface="微软雅黑" panose="020B0503020204020204" charset="-122"/>
              </a:rPr>
              <a:t>数索引和切片的基本使用</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5" name="矩形 2"/>
          <p:cNvSpPr>
            <a:spLocks noChangeArrowheads="1"/>
          </p:cNvSpPr>
          <p:nvPr/>
        </p:nvSpPr>
        <p:spPr bwMode="auto">
          <a:xfrm>
            <a:off x="519113" y="1304925"/>
            <a:ext cx="11112594"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4000" dirty="0" smtClean="0">
                <a:latin typeface="微软雅黑" pitchFamily="34" charset="-122"/>
                <a:ea typeface="微软雅黑" pitchFamily="34" charset="-122"/>
              </a:rPr>
              <a:t>对</a:t>
            </a:r>
            <a:r>
              <a:rPr lang="zh-CN" altLang="en-US" sz="4000" dirty="0">
                <a:latin typeface="微软雅黑" pitchFamily="34" charset="-122"/>
                <a:ea typeface="微软雅黑" pitchFamily="34" charset="-122"/>
              </a:rPr>
              <a:t>于</a:t>
            </a:r>
            <a:r>
              <a:rPr lang="zh-CN" altLang="zh-CN" sz="4000" dirty="0">
                <a:latin typeface="微软雅黑" pitchFamily="34" charset="-122"/>
                <a:ea typeface="微软雅黑" pitchFamily="34" charset="-122"/>
              </a:rPr>
              <a:t>一维数组</a:t>
            </a:r>
            <a:r>
              <a:rPr lang="zh-CN" altLang="en-US" sz="4000" dirty="0">
                <a:latin typeface="微软雅黑" pitchFamily="34" charset="-122"/>
                <a:ea typeface="微软雅黑" pitchFamily="34" charset="-122"/>
              </a:rPr>
              <a:t>来说</a:t>
            </a:r>
            <a:r>
              <a:rPr lang="zh-CN" altLang="zh-CN" sz="4000" dirty="0">
                <a:latin typeface="微软雅黑" pitchFamily="34" charset="-122"/>
                <a:ea typeface="微软雅黑" pitchFamily="34" charset="-122"/>
              </a:rPr>
              <a:t>，从表面上来看，</a:t>
            </a:r>
            <a:r>
              <a:rPr lang="zh-CN" altLang="en-US" sz="4000" dirty="0">
                <a:latin typeface="微软雅黑" pitchFamily="34" charset="-122"/>
                <a:ea typeface="微软雅黑" pitchFamily="34" charset="-122"/>
              </a:rPr>
              <a:t>它</a:t>
            </a:r>
            <a:r>
              <a:rPr lang="zh-CN" altLang="zh-CN" sz="4000" dirty="0">
                <a:latin typeface="微软雅黑" pitchFamily="34" charset="-122"/>
                <a:ea typeface="微软雅黑" pitchFamily="34" charset="-122"/>
              </a:rPr>
              <a:t>使用索引和切片的方式，与</a:t>
            </a:r>
            <a:r>
              <a:rPr lang="en-US" altLang="zh-CN" sz="4000" dirty="0">
                <a:latin typeface="微软雅黑" pitchFamily="34" charset="-122"/>
                <a:ea typeface="微软雅黑" pitchFamily="34" charset="-122"/>
              </a:rPr>
              <a:t>Python</a:t>
            </a:r>
            <a:r>
              <a:rPr lang="zh-CN" altLang="zh-CN" sz="4000" dirty="0">
                <a:latin typeface="微软雅黑" pitchFamily="34" charset="-122"/>
                <a:ea typeface="微软雅黑" pitchFamily="34" charset="-122"/>
              </a:rPr>
              <a:t>列表的功能相差不大</a:t>
            </a:r>
            <a:r>
              <a:rPr lang="zh-CN" altLang="en-US" sz="4000" dirty="0">
                <a:latin typeface="微软雅黑" pitchFamily="34" charset="-122"/>
                <a:ea typeface="微软雅黑" pitchFamily="34" charset="-122"/>
              </a:rPr>
              <a:t>。</a:t>
            </a:r>
          </a:p>
        </p:txBody>
      </p:sp>
      <p:sp>
        <p:nvSpPr>
          <p:cNvPr id="32" name="矩形 5"/>
          <p:cNvSpPr>
            <a:spLocks noChangeArrowheads="1"/>
          </p:cNvSpPr>
          <p:nvPr/>
        </p:nvSpPr>
        <p:spPr bwMode="auto">
          <a:xfrm>
            <a:off x="4231342" y="3603448"/>
            <a:ext cx="5988424"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smtClean="0">
                <a:latin typeface="Times New Roman" pitchFamily="18" charset="0"/>
                <a:ea typeface="楷体" pitchFamily="49" charset="-122"/>
              </a:rPr>
              <a:t>arr </a:t>
            </a:r>
            <a:r>
              <a:rPr lang="en-US" altLang="zh-CN" sz="2800" dirty="0">
                <a:latin typeface="Times New Roman" pitchFamily="18" charset="0"/>
                <a:ea typeface="楷体" pitchFamily="49" charset="-122"/>
              </a:rPr>
              <a:t>= np.arange(8)</a:t>
            </a:r>
          </a:p>
          <a:p>
            <a:r>
              <a:rPr lang="en-US" altLang="zh-CN" sz="2800" dirty="0">
                <a:latin typeface="Times New Roman" pitchFamily="18" charset="0"/>
                <a:ea typeface="楷体" pitchFamily="49" charset="-122"/>
              </a:rPr>
              <a:t># </a:t>
            </a:r>
            <a:r>
              <a:rPr lang="zh-CN" altLang="zh-CN" sz="2800" dirty="0">
                <a:latin typeface="Times New Roman" pitchFamily="18" charset="0"/>
                <a:ea typeface="楷体" pitchFamily="49" charset="-122"/>
              </a:rPr>
              <a:t>获取索引为</a:t>
            </a:r>
            <a:r>
              <a:rPr lang="en-US" altLang="zh-CN" sz="2800" dirty="0">
                <a:latin typeface="Times New Roman" pitchFamily="18" charset="0"/>
                <a:ea typeface="楷体" pitchFamily="49" charset="-122"/>
              </a:rPr>
              <a:t>5</a:t>
            </a:r>
            <a:r>
              <a:rPr lang="zh-CN" altLang="zh-CN" sz="2800" dirty="0">
                <a:latin typeface="Times New Roman" pitchFamily="18" charset="0"/>
                <a:ea typeface="楷体" pitchFamily="49" charset="-122"/>
              </a:rPr>
              <a:t>的元素</a:t>
            </a:r>
            <a:endParaRPr lang="en-US"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arr[5]</a:t>
            </a:r>
          </a:p>
          <a:p>
            <a:r>
              <a:rPr lang="en-US" altLang="zh-CN" sz="2800" dirty="0">
                <a:latin typeface="Times New Roman" pitchFamily="18" charset="0"/>
                <a:ea typeface="楷体" pitchFamily="49" charset="-122"/>
              </a:rPr>
              <a:t># </a:t>
            </a:r>
            <a:r>
              <a:rPr lang="zh-CN" altLang="zh-CN" sz="2800" dirty="0">
                <a:latin typeface="Times New Roman" pitchFamily="18" charset="0"/>
                <a:ea typeface="楷体" pitchFamily="49" charset="-122"/>
              </a:rPr>
              <a:t>获取索引为</a:t>
            </a:r>
            <a:r>
              <a:rPr lang="en-US" altLang="zh-CN" sz="2800" dirty="0">
                <a:latin typeface="Times New Roman" pitchFamily="18" charset="0"/>
                <a:ea typeface="楷体" pitchFamily="49" charset="-122"/>
              </a:rPr>
              <a:t>3~5</a:t>
            </a:r>
            <a:r>
              <a:rPr lang="zh-CN" altLang="zh-CN" sz="2800" dirty="0">
                <a:latin typeface="Times New Roman" pitchFamily="18" charset="0"/>
                <a:ea typeface="楷体" pitchFamily="49" charset="-122"/>
              </a:rPr>
              <a:t>的元素，但不包括</a:t>
            </a:r>
            <a:r>
              <a:rPr lang="en-US" altLang="zh-CN" sz="2800" dirty="0">
                <a:latin typeface="Times New Roman" pitchFamily="18" charset="0"/>
                <a:ea typeface="楷体" pitchFamily="49" charset="-122"/>
              </a:rPr>
              <a:t>5</a:t>
            </a:r>
          </a:p>
          <a:p>
            <a:r>
              <a:rPr lang="en-US" altLang="zh-CN" sz="2800" dirty="0">
                <a:latin typeface="Times New Roman" pitchFamily="18" charset="0"/>
                <a:ea typeface="楷体" pitchFamily="49" charset="-122"/>
              </a:rPr>
              <a:t>arr[3:5]</a:t>
            </a:r>
            <a:endParaRPr lang="zh-CN" altLang="zh-CN" sz="2800" dirty="0">
              <a:latin typeface="Times New Roman" pitchFamily="18" charset="0"/>
              <a:ea typeface="楷体" pitchFamily="49" charset="-122"/>
            </a:endParaRPr>
          </a:p>
        </p:txBody>
      </p:sp>
      <p:sp>
        <p:nvSpPr>
          <p:cNvPr id="33" name="矩形 32"/>
          <p:cNvSpPr/>
          <p:nvPr/>
        </p:nvSpPr>
        <p:spPr>
          <a:xfrm>
            <a:off x="3415553" y="3395948"/>
            <a:ext cx="7032812" cy="2661770"/>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34" name="圆角矩形标注 33"/>
          <p:cNvSpPr/>
          <p:nvPr/>
        </p:nvSpPr>
        <p:spPr>
          <a:xfrm>
            <a:off x="1761564" y="3544343"/>
            <a:ext cx="1438835" cy="722258"/>
          </a:xfrm>
          <a:prstGeom prst="wedgeRoundRectCallout">
            <a:avLst>
              <a:gd name="adj1" fmla="val 111783"/>
              <a:gd name="adj2" fmla="val 126471"/>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smtClean="0">
                <a:solidFill>
                  <a:srgbClr val="FF0000"/>
                </a:solidFill>
                <a:latin typeface="Times New Roman" panose="02020603050405020304" charset="0"/>
                <a:ea typeface="宋体" panose="02010600030101010101" pitchFamily="2" charset="-122"/>
              </a:rPr>
              <a:t>5</a:t>
            </a:r>
            <a:endParaRPr lang="zh-CN" altLang="zh-CN" sz="2000" b="1" dirty="0">
              <a:solidFill>
                <a:srgbClr val="FF0000"/>
              </a:solidFill>
              <a:latin typeface="Times New Roman" panose="02020603050405020304" charset="0"/>
              <a:ea typeface="宋体" panose="02010600030101010101" pitchFamily="2" charset="-122"/>
            </a:endParaRPr>
          </a:p>
        </p:txBody>
      </p:sp>
      <p:sp>
        <p:nvSpPr>
          <p:cNvPr id="35" name="圆角矩形标注 34"/>
          <p:cNvSpPr/>
          <p:nvPr/>
        </p:nvSpPr>
        <p:spPr>
          <a:xfrm>
            <a:off x="1519517" y="5127959"/>
            <a:ext cx="1680881" cy="722258"/>
          </a:xfrm>
          <a:prstGeom prst="wedgeRoundRectCallout">
            <a:avLst>
              <a:gd name="adj1" fmla="val 108733"/>
              <a:gd name="adj2" fmla="val 12901"/>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smtClean="0">
                <a:solidFill>
                  <a:srgbClr val="FF0000"/>
                </a:solidFill>
                <a:latin typeface="Times New Roman" panose="02020603050405020304" charset="0"/>
                <a:ea typeface="宋体" panose="02010600030101010101" pitchFamily="2" charset="-122"/>
              </a:rPr>
              <a:t>array</a:t>
            </a:r>
            <a:r>
              <a:rPr lang="en-US" altLang="zh-CN" sz="2000" b="1" dirty="0">
                <a:solidFill>
                  <a:srgbClr val="FF0000"/>
                </a:solidFill>
                <a:latin typeface="Times New Roman" panose="02020603050405020304" charset="0"/>
                <a:ea typeface="宋体" panose="02010600030101010101" pitchFamily="2" charset="-122"/>
              </a:rPr>
              <a:t>([3, 4])</a:t>
            </a:r>
            <a:endParaRPr lang="zh-CN" altLang="zh-CN" sz="2000"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7488672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6487971" cy="707886"/>
          </a:xfrm>
          <a:prstGeom prst="rect">
            <a:avLst/>
          </a:prstGeom>
          <a:noFill/>
          <a:effectLst>
            <a:reflection blurRad="6350" stA="50000" endA="300" endPos="38500" dist="50800" dir="5400000" sy="-100000" algn="bl" rotWithShape="0"/>
          </a:effectLst>
        </p:spPr>
        <p:txBody>
          <a:bodyPr wrap="square">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整</a:t>
            </a:r>
            <a:r>
              <a:rPr lang="zh-CN" altLang="zh-CN" sz="4000" dirty="0">
                <a:solidFill>
                  <a:srgbClr val="1353A2"/>
                </a:solidFill>
                <a:latin typeface="微软雅黑" panose="020B0503020204020204" charset="-122"/>
                <a:ea typeface="微软雅黑" panose="020B0503020204020204" charset="-122"/>
              </a:rPr>
              <a:t>数索引和切片的基本使用</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5" name="矩形 2"/>
          <p:cNvSpPr>
            <a:spLocks noChangeArrowheads="1"/>
          </p:cNvSpPr>
          <p:nvPr/>
        </p:nvSpPr>
        <p:spPr bwMode="auto">
          <a:xfrm>
            <a:off x="618565" y="1304925"/>
            <a:ext cx="11013142" cy="161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zh-CN" sz="4000" dirty="0" smtClean="0">
                <a:latin typeface="微软雅黑" pitchFamily="34" charset="-122"/>
                <a:ea typeface="微软雅黑" pitchFamily="34" charset="-122"/>
              </a:rPr>
              <a:t>对</a:t>
            </a:r>
            <a:r>
              <a:rPr lang="zh-CN" altLang="zh-CN" sz="4000" dirty="0">
                <a:latin typeface="微软雅黑" pitchFamily="34" charset="-122"/>
                <a:ea typeface="微软雅黑" pitchFamily="34" charset="-122"/>
              </a:rPr>
              <a:t>于多维数组来说，索引和切片的使用方式与列表就大不一样</a:t>
            </a:r>
            <a:r>
              <a:rPr lang="zh-CN" altLang="zh-CN" sz="4000" dirty="0" smtClean="0">
                <a:latin typeface="微软雅黑" pitchFamily="34" charset="-122"/>
                <a:ea typeface="微软雅黑" pitchFamily="34" charset="-122"/>
              </a:rPr>
              <a:t>了</a:t>
            </a:r>
            <a:r>
              <a:rPr lang="zh-CN" altLang="en-US" sz="4000" dirty="0" smtClean="0">
                <a:latin typeface="微软雅黑" pitchFamily="34" charset="-122"/>
                <a:ea typeface="微软雅黑" pitchFamily="34" charset="-122"/>
              </a:rPr>
              <a:t>，比如二维数组的索引方式如下：</a:t>
            </a:r>
            <a:endParaRPr lang="zh-CN" altLang="en-US" sz="4000" dirty="0">
              <a:latin typeface="微软雅黑" pitchFamily="34" charset="-122"/>
              <a:ea typeface="微软雅黑" pitchFamily="34" charset="-122"/>
            </a:endParaRPr>
          </a:p>
        </p:txBody>
      </p:sp>
      <p:pic>
        <p:nvPicPr>
          <p:cNvPr id="8" name="图片 7"/>
          <p:cNvPicPr/>
          <p:nvPr/>
        </p:nvPicPr>
        <p:blipFill>
          <a:blip r:embed="rId2">
            <a:extLst>
              <a:ext uri="{28A0092B-C50C-407E-A947-70E740481C1C}">
                <a14:useLocalDpi xmlns:a14="http://schemas.microsoft.com/office/drawing/2010/main" val="0"/>
              </a:ext>
            </a:extLst>
          </a:blip>
          <a:srcRect/>
          <a:stretch>
            <a:fillRect/>
          </a:stretch>
        </p:blipFill>
        <p:spPr>
          <a:xfrm>
            <a:off x="3770076" y="2997696"/>
            <a:ext cx="4710120" cy="3408294"/>
          </a:xfrm>
          <a:prstGeom prst="rect">
            <a:avLst/>
          </a:prstGeom>
          <a:noFill/>
          <a:ln>
            <a:noFill/>
          </a:ln>
        </p:spPr>
      </p:pic>
    </p:spTree>
    <p:extLst>
      <p:ext uri="{BB962C8B-B14F-4D97-AF65-F5344CB8AC3E}">
        <p14:creationId xmlns:p14="http://schemas.microsoft.com/office/powerpoint/2010/main" val="3727712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6487971" cy="707886"/>
          </a:xfrm>
          <a:prstGeom prst="rect">
            <a:avLst/>
          </a:prstGeom>
          <a:noFill/>
          <a:effectLst>
            <a:reflection blurRad="6350" stA="50000" endA="300" endPos="38500" dist="50800" dir="5400000" sy="-100000" algn="bl" rotWithShape="0"/>
          </a:effectLst>
        </p:spPr>
        <p:txBody>
          <a:bodyPr wrap="square">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整</a:t>
            </a:r>
            <a:r>
              <a:rPr lang="zh-CN" altLang="zh-CN" sz="4000" dirty="0">
                <a:solidFill>
                  <a:srgbClr val="1353A2"/>
                </a:solidFill>
                <a:latin typeface="微软雅黑" panose="020B0503020204020204" charset="-122"/>
                <a:ea typeface="微软雅黑" panose="020B0503020204020204" charset="-122"/>
              </a:rPr>
              <a:t>数索引和切片的基本使用</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5" name="矩形 2"/>
          <p:cNvSpPr>
            <a:spLocks noChangeArrowheads="1"/>
          </p:cNvSpPr>
          <p:nvPr/>
        </p:nvSpPr>
        <p:spPr bwMode="auto">
          <a:xfrm>
            <a:off x="618565" y="1304925"/>
            <a:ext cx="11013142" cy="161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zh-CN" sz="4000" dirty="0" smtClean="0">
                <a:latin typeface="微软雅黑" pitchFamily="34" charset="-122"/>
                <a:ea typeface="微软雅黑" pitchFamily="34" charset="-122"/>
              </a:rPr>
              <a:t>在</a:t>
            </a:r>
            <a:r>
              <a:rPr lang="zh-CN" altLang="zh-CN" sz="4000" dirty="0">
                <a:latin typeface="微软雅黑" pitchFamily="34" charset="-122"/>
                <a:ea typeface="微软雅黑" pitchFamily="34" charset="-122"/>
              </a:rPr>
              <a:t>二维数组中，每个索引位置上的元素不再是一个标量了，而是一个一维数</a:t>
            </a:r>
            <a:r>
              <a:rPr lang="zh-CN" altLang="zh-CN" sz="4000" dirty="0" smtClean="0">
                <a:latin typeface="微软雅黑" pitchFamily="34" charset="-122"/>
                <a:ea typeface="微软雅黑" pitchFamily="34" charset="-122"/>
              </a:rPr>
              <a:t>组</a:t>
            </a:r>
            <a:r>
              <a:rPr lang="zh-CN" altLang="en-US" sz="4000" dirty="0" smtClean="0">
                <a:latin typeface="微软雅黑" pitchFamily="34" charset="-122"/>
                <a:ea typeface="微软雅黑" pitchFamily="34" charset="-122"/>
              </a:rPr>
              <a:t>。</a:t>
            </a:r>
            <a:endParaRPr lang="zh-CN" altLang="en-US" sz="4000" dirty="0">
              <a:latin typeface="微软雅黑" pitchFamily="34" charset="-122"/>
              <a:ea typeface="微软雅黑" pitchFamily="34" charset="-122"/>
            </a:endParaRPr>
          </a:p>
        </p:txBody>
      </p:sp>
      <p:sp>
        <p:nvSpPr>
          <p:cNvPr id="6" name="矩形 5"/>
          <p:cNvSpPr>
            <a:spLocks noChangeArrowheads="1"/>
          </p:cNvSpPr>
          <p:nvPr/>
        </p:nvSpPr>
        <p:spPr bwMode="auto">
          <a:xfrm>
            <a:off x="5283569" y="3395947"/>
            <a:ext cx="4453217"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Times New Roman" pitchFamily="18" charset="0"/>
                <a:ea typeface="楷体" pitchFamily="49" charset="-122"/>
              </a:rPr>
              <a:t>arr2d = np.array([[1, 2, 3</a:t>
            </a:r>
            <a:r>
              <a:rPr lang="en-US" altLang="zh-CN" sz="2800" dirty="0" smtClean="0">
                <a:latin typeface="Times New Roman" pitchFamily="18" charset="0"/>
                <a:ea typeface="楷体" pitchFamily="49" charset="-122"/>
              </a:rPr>
              <a:t>],</a:t>
            </a:r>
          </a:p>
          <a:p>
            <a:r>
              <a:rPr lang="en-US" altLang="zh-CN" sz="2800" dirty="0">
                <a:latin typeface="Times New Roman" pitchFamily="18" charset="0"/>
                <a:ea typeface="楷体" pitchFamily="49" charset="-122"/>
              </a:rPr>
              <a:t> </a:t>
            </a:r>
            <a:r>
              <a:rPr lang="en-US" altLang="zh-CN" sz="2800" dirty="0" smtClean="0">
                <a:latin typeface="Times New Roman" pitchFamily="18" charset="0"/>
                <a:ea typeface="楷体" pitchFamily="49" charset="-122"/>
              </a:rPr>
              <a:t>                            [</a:t>
            </a:r>
            <a:r>
              <a:rPr lang="en-US" altLang="zh-CN" sz="2800" dirty="0">
                <a:latin typeface="Times New Roman" pitchFamily="18" charset="0"/>
                <a:ea typeface="楷体" pitchFamily="49" charset="-122"/>
              </a:rPr>
              <a:t>4, 5, 6</a:t>
            </a:r>
            <a:r>
              <a:rPr lang="en-US" altLang="zh-CN" sz="2800" dirty="0" smtClean="0">
                <a:latin typeface="Times New Roman" pitchFamily="18" charset="0"/>
                <a:ea typeface="楷体" pitchFamily="49" charset="-122"/>
              </a:rPr>
              <a:t>],</a:t>
            </a:r>
          </a:p>
          <a:p>
            <a:r>
              <a:rPr lang="en-US" altLang="zh-CN" sz="2800" dirty="0">
                <a:latin typeface="Times New Roman" pitchFamily="18" charset="0"/>
                <a:ea typeface="楷体" pitchFamily="49" charset="-122"/>
              </a:rPr>
              <a:t> </a:t>
            </a:r>
            <a:r>
              <a:rPr lang="en-US" altLang="zh-CN" sz="2800" dirty="0" smtClean="0">
                <a:latin typeface="Times New Roman" pitchFamily="18" charset="0"/>
                <a:ea typeface="楷体" pitchFamily="49" charset="-122"/>
              </a:rPr>
              <a:t>                            [</a:t>
            </a:r>
            <a:r>
              <a:rPr lang="en-US" altLang="zh-CN" sz="2800" dirty="0">
                <a:latin typeface="Times New Roman" pitchFamily="18" charset="0"/>
                <a:ea typeface="楷体" pitchFamily="49" charset="-122"/>
              </a:rPr>
              <a:t>7, 8, 9]]) </a:t>
            </a:r>
          </a:p>
          <a:p>
            <a:r>
              <a:rPr lang="en-US" altLang="zh-CN" sz="2800" dirty="0">
                <a:latin typeface="Times New Roman" pitchFamily="18" charset="0"/>
                <a:ea typeface="楷体" pitchFamily="49" charset="-122"/>
              </a:rPr>
              <a:t># </a:t>
            </a:r>
            <a:r>
              <a:rPr lang="zh-CN" altLang="zh-CN" sz="2800" dirty="0">
                <a:latin typeface="Times New Roman" pitchFamily="18" charset="0"/>
                <a:ea typeface="楷体" pitchFamily="49" charset="-122"/>
              </a:rPr>
              <a:t>获取索引为</a:t>
            </a:r>
            <a:r>
              <a:rPr lang="en-US" altLang="zh-CN" sz="2800" dirty="0">
                <a:latin typeface="Times New Roman" pitchFamily="18" charset="0"/>
                <a:ea typeface="楷体" pitchFamily="49" charset="-122"/>
              </a:rPr>
              <a:t>1</a:t>
            </a:r>
            <a:r>
              <a:rPr lang="zh-CN" altLang="zh-CN" sz="2800" dirty="0">
                <a:latin typeface="Times New Roman" pitchFamily="18" charset="0"/>
                <a:ea typeface="楷体" pitchFamily="49" charset="-122"/>
              </a:rPr>
              <a:t>的元素</a:t>
            </a:r>
            <a:endParaRPr lang="en-US"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arr2d[1</a:t>
            </a:r>
            <a:r>
              <a:rPr lang="en-US" altLang="zh-CN" sz="2800" dirty="0" smtClean="0">
                <a:latin typeface="Times New Roman" pitchFamily="18" charset="0"/>
                <a:ea typeface="楷体" pitchFamily="49" charset="-122"/>
              </a:rPr>
              <a:t>]</a:t>
            </a:r>
            <a:endParaRPr lang="en-US" altLang="zh-CN" sz="2800" dirty="0">
              <a:latin typeface="Times New Roman" pitchFamily="18" charset="0"/>
              <a:ea typeface="楷体" pitchFamily="49" charset="-122"/>
            </a:endParaRPr>
          </a:p>
        </p:txBody>
      </p:sp>
      <p:sp>
        <p:nvSpPr>
          <p:cNvPr id="7" name="矩形 6"/>
          <p:cNvSpPr/>
          <p:nvPr/>
        </p:nvSpPr>
        <p:spPr>
          <a:xfrm>
            <a:off x="4531654" y="3188447"/>
            <a:ext cx="5580531" cy="2661770"/>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10" name="圆角矩形标注 9"/>
          <p:cNvSpPr/>
          <p:nvPr/>
        </p:nvSpPr>
        <p:spPr>
          <a:xfrm>
            <a:off x="2057630" y="4920458"/>
            <a:ext cx="2030506" cy="722258"/>
          </a:xfrm>
          <a:prstGeom prst="wedgeRoundRectCallout">
            <a:avLst>
              <a:gd name="adj1" fmla="val 110719"/>
              <a:gd name="adj2" fmla="val 11039"/>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rgbClr val="FF0000"/>
                </a:solidFill>
                <a:latin typeface="Times New Roman" panose="02020603050405020304" charset="0"/>
                <a:ea typeface="宋体" panose="02010600030101010101" pitchFamily="2" charset="-122"/>
              </a:rPr>
              <a:t>array([4, 5, 6])</a:t>
            </a:r>
            <a:endParaRPr lang="zh-CN" altLang="zh-CN" sz="2000"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2344886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目录页</a:t>
            </a:r>
          </a:p>
        </p:txBody>
      </p:sp>
      <p:pic>
        <p:nvPicPr>
          <p:cNvPr id="9218"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Box 6"/>
          <p:cNvSpPr txBox="1">
            <a:spLocks noChangeArrowheads="1"/>
          </p:cNvSpPr>
          <p:nvPr/>
        </p:nvSpPr>
        <p:spPr bwMode="auto">
          <a:xfrm>
            <a:off x="5181600" y="1658600"/>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01    </a:t>
            </a:r>
            <a:r>
              <a:rPr lang="zh-CN" altLang="zh-CN" sz="2800" dirty="0" smtClean="0">
                <a:solidFill>
                  <a:srgbClr val="595959"/>
                </a:solidFill>
                <a:latin typeface="Impact" pitchFamily="34" charset="0"/>
                <a:ea typeface="微软雅黑" pitchFamily="34" charset="-122"/>
              </a:rPr>
              <a:t>认</a:t>
            </a:r>
            <a:r>
              <a:rPr lang="zh-CN" altLang="zh-CN" sz="2800" dirty="0">
                <a:solidFill>
                  <a:srgbClr val="595959"/>
                </a:solidFill>
                <a:latin typeface="Impact" pitchFamily="34" charset="0"/>
                <a:ea typeface="微软雅黑" pitchFamily="34" charset="-122"/>
              </a:rPr>
              <a:t>识</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数组对象</a:t>
            </a:r>
            <a:endParaRPr lang="zh-CN" altLang="en-US" sz="2800" dirty="0">
              <a:solidFill>
                <a:srgbClr val="595959"/>
              </a:solidFill>
              <a:latin typeface="Impact" pitchFamily="34" charset="0"/>
              <a:ea typeface="微软雅黑" pitchFamily="34" charset="-122"/>
            </a:endParaRPr>
          </a:p>
        </p:txBody>
      </p:sp>
      <p:sp>
        <p:nvSpPr>
          <p:cNvPr id="9220" name="TextBox 10"/>
          <p:cNvSpPr txBox="1">
            <a:spLocks noChangeArrowheads="1"/>
          </p:cNvSpPr>
          <p:nvPr/>
        </p:nvSpPr>
        <p:spPr bwMode="auto">
          <a:xfrm>
            <a:off x="5181600" y="2412664"/>
            <a:ext cx="46069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02   </a:t>
            </a:r>
            <a:r>
              <a:rPr lang="zh-CN" altLang="zh-CN" sz="2800" dirty="0" smtClean="0">
                <a:solidFill>
                  <a:srgbClr val="595959"/>
                </a:solidFill>
                <a:latin typeface="Impact" pitchFamily="34" charset="0"/>
                <a:ea typeface="微软雅黑" pitchFamily="34" charset="-122"/>
              </a:rPr>
              <a:t>创</a:t>
            </a:r>
            <a:r>
              <a:rPr lang="zh-CN" altLang="zh-CN" sz="2800" dirty="0">
                <a:solidFill>
                  <a:srgbClr val="595959"/>
                </a:solidFill>
                <a:latin typeface="Impact" pitchFamily="34" charset="0"/>
                <a:ea typeface="微软雅黑" pitchFamily="34" charset="-122"/>
              </a:rPr>
              <a:t>建</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a:t>
            </a:r>
            <a:endParaRPr lang="zh-CN" altLang="en-US" sz="2800" dirty="0">
              <a:solidFill>
                <a:srgbClr val="595959"/>
              </a:solidFill>
              <a:latin typeface="Impact" pitchFamily="34" charset="0"/>
              <a:ea typeface="微软雅黑" pitchFamily="34" charset="-122"/>
            </a:endParaRPr>
          </a:p>
        </p:txBody>
      </p:sp>
      <p:sp>
        <p:nvSpPr>
          <p:cNvPr id="9221" name="TextBox 11"/>
          <p:cNvSpPr txBox="1">
            <a:spLocks noChangeArrowheads="1"/>
          </p:cNvSpPr>
          <p:nvPr/>
        </p:nvSpPr>
        <p:spPr bwMode="auto">
          <a:xfrm>
            <a:off x="5181600" y="316752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03    </a:t>
            </a:r>
            <a:r>
              <a:rPr lang="en-US" altLang="zh-CN" sz="2800" dirty="0" smtClean="0">
                <a:solidFill>
                  <a:srgbClr val="595959"/>
                </a:solidFill>
                <a:latin typeface="Impact" pitchFamily="34" charset="0"/>
                <a:ea typeface="微软雅黑" pitchFamily="34" charset="-122"/>
              </a:rPr>
              <a:t>ndarray</a:t>
            </a:r>
            <a:r>
              <a:rPr lang="zh-CN" altLang="zh-CN" sz="2800" dirty="0">
                <a:solidFill>
                  <a:srgbClr val="595959"/>
                </a:solidFill>
                <a:latin typeface="Impact" pitchFamily="34" charset="0"/>
                <a:ea typeface="微软雅黑" pitchFamily="34" charset="-122"/>
              </a:rPr>
              <a:t>对象的数据类型</a:t>
            </a:r>
            <a:endParaRPr lang="zh-CN" altLang="en-US" sz="2800" dirty="0">
              <a:solidFill>
                <a:srgbClr val="595959"/>
              </a:solidFill>
              <a:latin typeface="Impact" pitchFamily="34" charset="0"/>
              <a:ea typeface="微软雅黑" pitchFamily="34" charset="-122"/>
            </a:endParaRPr>
          </a:p>
        </p:txBody>
      </p:sp>
      <p:sp>
        <p:nvSpPr>
          <p:cNvPr id="9222"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04    </a:t>
            </a:r>
            <a:r>
              <a:rPr lang="zh-CN" altLang="en-US" sz="2800" dirty="0" smtClean="0">
                <a:solidFill>
                  <a:srgbClr val="595959"/>
                </a:solidFill>
                <a:latin typeface="Impact" pitchFamily="34" charset="0"/>
                <a:ea typeface="微软雅黑" pitchFamily="34" charset="-122"/>
              </a:rPr>
              <a:t>数组运算</a:t>
            </a:r>
            <a:endParaRPr lang="zh-CN" altLang="en-US" sz="2800" dirty="0">
              <a:solidFill>
                <a:srgbClr val="595959"/>
              </a:solidFill>
              <a:latin typeface="Impact" pitchFamily="34" charset="0"/>
              <a:ea typeface="微软雅黑" pitchFamily="34" charset="-122"/>
            </a:endParaRPr>
          </a:p>
        </p:txBody>
      </p:sp>
      <p:sp>
        <p:nvSpPr>
          <p:cNvPr id="9223" name="TextBox 11"/>
          <p:cNvSpPr txBox="1">
            <a:spLocks noChangeArrowheads="1"/>
          </p:cNvSpPr>
          <p:nvPr/>
        </p:nvSpPr>
        <p:spPr bwMode="auto">
          <a:xfrm>
            <a:off x="5181600" y="4676438"/>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05    </a:t>
            </a:r>
            <a:r>
              <a:rPr lang="en-US" altLang="zh-CN" sz="2800" dirty="0" smtClean="0">
                <a:solidFill>
                  <a:srgbClr val="595959"/>
                </a:solidFill>
                <a:latin typeface="Impact" pitchFamily="34" charset="0"/>
                <a:ea typeface="微软雅黑" pitchFamily="34" charset="-122"/>
              </a:rPr>
              <a:t>ndarray</a:t>
            </a:r>
            <a:r>
              <a:rPr lang="zh-CN" altLang="zh-CN" sz="2800" dirty="0">
                <a:solidFill>
                  <a:srgbClr val="595959"/>
                </a:solidFill>
                <a:latin typeface="Impact" pitchFamily="34" charset="0"/>
                <a:ea typeface="微软雅黑" pitchFamily="34" charset="-122"/>
              </a:rPr>
              <a:t>的索引和切片</a:t>
            </a:r>
            <a:endParaRPr lang="zh-CN" altLang="en-US" sz="2800" dirty="0">
              <a:solidFill>
                <a:srgbClr val="595959"/>
              </a:solidFill>
              <a:latin typeface="Impact" pitchFamily="34" charset="0"/>
              <a:ea typeface="微软雅黑" pitchFamily="34" charset="-122"/>
            </a:endParaRPr>
          </a:p>
        </p:txBody>
      </p:sp>
      <p:sp>
        <p:nvSpPr>
          <p:cNvPr id="9224" name="TextBox 11"/>
          <p:cNvSpPr txBox="1">
            <a:spLocks noChangeArrowheads="1"/>
          </p:cNvSpPr>
          <p:nvPr/>
        </p:nvSpPr>
        <p:spPr bwMode="auto">
          <a:xfrm>
            <a:off x="5181600" y="543050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06    </a:t>
            </a:r>
            <a:r>
              <a:rPr lang="zh-CN" altLang="zh-CN" sz="2800" dirty="0" smtClean="0">
                <a:solidFill>
                  <a:srgbClr val="595959"/>
                </a:solidFill>
                <a:latin typeface="Impact" pitchFamily="34" charset="0"/>
                <a:ea typeface="微软雅黑" pitchFamily="34" charset="-122"/>
              </a:rPr>
              <a:t>数</a:t>
            </a:r>
            <a:r>
              <a:rPr lang="zh-CN" altLang="zh-CN" sz="2800" dirty="0">
                <a:solidFill>
                  <a:srgbClr val="595959"/>
                </a:solidFill>
                <a:latin typeface="Impact" pitchFamily="34" charset="0"/>
                <a:ea typeface="微软雅黑" pitchFamily="34" charset="-122"/>
              </a:rPr>
              <a:t>组的转置和轴对称</a:t>
            </a:r>
            <a:endParaRPr lang="zh-CN" altLang="en-US" sz="2800" dirty="0">
              <a:solidFill>
                <a:srgbClr val="595959"/>
              </a:solidFill>
              <a:latin typeface="Impact" pitchFamily="34" charset="0"/>
              <a:ea typeface="微软雅黑" pitchFamily="3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6487971" cy="707886"/>
          </a:xfrm>
          <a:prstGeom prst="rect">
            <a:avLst/>
          </a:prstGeom>
          <a:noFill/>
          <a:effectLst>
            <a:reflection blurRad="6350" stA="50000" endA="300" endPos="38500" dist="50800" dir="5400000" sy="-100000" algn="bl" rotWithShape="0"/>
          </a:effectLst>
        </p:spPr>
        <p:txBody>
          <a:bodyPr wrap="square">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整</a:t>
            </a:r>
            <a:r>
              <a:rPr lang="zh-CN" altLang="zh-CN" sz="4000" dirty="0">
                <a:solidFill>
                  <a:srgbClr val="1353A2"/>
                </a:solidFill>
                <a:latin typeface="微软雅黑" panose="020B0503020204020204" charset="-122"/>
                <a:ea typeface="微软雅黑" panose="020B0503020204020204" charset="-122"/>
              </a:rPr>
              <a:t>数索引和切片的基本使用</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5" name="矩形 2"/>
          <p:cNvSpPr>
            <a:spLocks noChangeArrowheads="1"/>
          </p:cNvSpPr>
          <p:nvPr/>
        </p:nvSpPr>
        <p:spPr bwMode="auto">
          <a:xfrm>
            <a:off x="618565" y="1304925"/>
            <a:ext cx="1101314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zh-CN" sz="4000" dirty="0" smtClean="0">
                <a:latin typeface="微软雅黑" pitchFamily="34" charset="-122"/>
                <a:ea typeface="微软雅黑" pitchFamily="34" charset="-122"/>
              </a:rPr>
              <a:t>如果想获</a:t>
            </a:r>
            <a:r>
              <a:rPr lang="zh-CN" altLang="zh-CN" sz="4000" dirty="0">
                <a:latin typeface="微软雅黑" pitchFamily="34" charset="-122"/>
                <a:ea typeface="微软雅黑" pitchFamily="34" charset="-122"/>
              </a:rPr>
              <a:t>取二维数组的单个元素</a:t>
            </a:r>
            <a:r>
              <a:rPr lang="zh-CN" altLang="zh-CN" sz="4000" dirty="0" smtClean="0">
                <a:latin typeface="微软雅黑" pitchFamily="34" charset="-122"/>
                <a:ea typeface="微软雅黑" pitchFamily="34" charset="-122"/>
              </a:rPr>
              <a:t>，</a:t>
            </a:r>
            <a:r>
              <a:rPr lang="zh-CN" altLang="en-US" sz="4000" dirty="0" smtClean="0">
                <a:latin typeface="微软雅黑" pitchFamily="34" charset="-122"/>
                <a:ea typeface="微软雅黑" pitchFamily="34" charset="-122"/>
              </a:rPr>
              <a:t>则</a:t>
            </a:r>
            <a:r>
              <a:rPr lang="zh-CN" altLang="zh-CN" sz="4000" dirty="0" smtClean="0">
                <a:latin typeface="微软雅黑" pitchFamily="34" charset="-122"/>
                <a:ea typeface="微软雅黑" pitchFamily="34" charset="-122"/>
              </a:rPr>
              <a:t>需</a:t>
            </a:r>
            <a:r>
              <a:rPr lang="zh-CN" altLang="zh-CN" sz="4000" dirty="0">
                <a:latin typeface="微软雅黑" pitchFamily="34" charset="-122"/>
                <a:ea typeface="微软雅黑" pitchFamily="34" charset="-122"/>
              </a:rPr>
              <a:t>要通过形如“</a:t>
            </a:r>
            <a:r>
              <a:rPr lang="en-US" altLang="zh-CN" sz="4000" dirty="0">
                <a:latin typeface="微软雅黑" pitchFamily="34" charset="-122"/>
                <a:ea typeface="微软雅黑" pitchFamily="34" charset="-122"/>
              </a:rPr>
              <a:t>arr[x</a:t>
            </a:r>
            <a:r>
              <a:rPr lang="zh-CN" altLang="zh-CN" sz="4000" dirty="0">
                <a:latin typeface="微软雅黑" pitchFamily="34" charset="-122"/>
                <a:ea typeface="微软雅黑" pitchFamily="34" charset="-122"/>
              </a:rPr>
              <a:t>，</a:t>
            </a:r>
            <a:r>
              <a:rPr lang="en-US" altLang="zh-CN" sz="4000" dirty="0">
                <a:latin typeface="微软雅黑" pitchFamily="34" charset="-122"/>
                <a:ea typeface="微软雅黑" pitchFamily="34" charset="-122"/>
              </a:rPr>
              <a:t>y]</a:t>
            </a:r>
            <a:r>
              <a:rPr lang="zh-CN" altLang="zh-CN" sz="4000" dirty="0" smtClean="0">
                <a:latin typeface="微软雅黑" pitchFamily="34" charset="-122"/>
                <a:ea typeface="微软雅黑" pitchFamily="34" charset="-122"/>
              </a:rPr>
              <a:t>”的</a:t>
            </a:r>
            <a:r>
              <a:rPr lang="zh-CN" altLang="zh-CN" sz="4000" dirty="0">
                <a:latin typeface="微软雅黑" pitchFamily="34" charset="-122"/>
                <a:ea typeface="微软雅黑" pitchFamily="34" charset="-122"/>
              </a:rPr>
              <a:t>索引来实</a:t>
            </a:r>
            <a:r>
              <a:rPr lang="zh-CN" altLang="zh-CN" sz="4000" dirty="0" smtClean="0">
                <a:latin typeface="微软雅黑" pitchFamily="34" charset="-122"/>
                <a:ea typeface="微软雅黑" pitchFamily="34" charset="-122"/>
              </a:rPr>
              <a:t>现</a:t>
            </a:r>
            <a:r>
              <a:rPr lang="zh-CN" altLang="en-US" sz="4000" dirty="0">
                <a:latin typeface="微软雅黑" pitchFamily="34" charset="-122"/>
                <a:ea typeface="微软雅黑" pitchFamily="34" charset="-122"/>
              </a:rPr>
              <a:t>，</a:t>
            </a:r>
            <a:r>
              <a:rPr lang="zh-CN" altLang="zh-CN" sz="4000" dirty="0" smtClean="0">
                <a:latin typeface="微软雅黑" pitchFamily="34" charset="-122"/>
                <a:ea typeface="微软雅黑" pitchFamily="34" charset="-122"/>
              </a:rPr>
              <a:t>其中</a:t>
            </a:r>
            <a:r>
              <a:rPr lang="en-US" altLang="zh-CN" sz="4000" dirty="0" smtClean="0">
                <a:latin typeface="微软雅黑" pitchFamily="34" charset="-122"/>
                <a:ea typeface="微软雅黑" pitchFamily="34" charset="-122"/>
              </a:rPr>
              <a:t>x</a:t>
            </a:r>
            <a:r>
              <a:rPr lang="zh-CN" altLang="zh-CN" sz="4000" dirty="0">
                <a:latin typeface="微软雅黑" pitchFamily="34" charset="-122"/>
                <a:ea typeface="微软雅黑" pitchFamily="34" charset="-122"/>
              </a:rPr>
              <a:t>表示行号，</a:t>
            </a:r>
            <a:r>
              <a:rPr lang="en-US" altLang="zh-CN" sz="4000" dirty="0">
                <a:latin typeface="微软雅黑" pitchFamily="34" charset="-122"/>
                <a:ea typeface="微软雅黑" pitchFamily="34" charset="-122"/>
              </a:rPr>
              <a:t>y</a:t>
            </a:r>
            <a:r>
              <a:rPr lang="zh-CN" altLang="zh-CN" sz="4000" dirty="0">
                <a:latin typeface="微软雅黑" pitchFamily="34" charset="-122"/>
                <a:ea typeface="微软雅黑" pitchFamily="34" charset="-122"/>
              </a:rPr>
              <a:t>表示列号。</a:t>
            </a:r>
            <a:endParaRPr lang="zh-CN" altLang="en-US" sz="4000" dirty="0">
              <a:latin typeface="微软雅黑" pitchFamily="34" charset="-122"/>
              <a:ea typeface="微软雅黑" pitchFamily="34" charset="-122"/>
            </a:endParaRPr>
          </a:p>
        </p:txBody>
      </p:sp>
      <p:sp>
        <p:nvSpPr>
          <p:cNvPr id="6" name="矩形 5"/>
          <p:cNvSpPr>
            <a:spLocks noChangeArrowheads="1"/>
          </p:cNvSpPr>
          <p:nvPr/>
        </p:nvSpPr>
        <p:spPr bwMode="auto">
          <a:xfrm>
            <a:off x="3811674" y="4368063"/>
            <a:ext cx="570884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3200" dirty="0">
                <a:latin typeface="Times New Roman" pitchFamily="18" charset="0"/>
                <a:ea typeface="楷体" pitchFamily="49" charset="-122"/>
              </a:rPr>
              <a:t># </a:t>
            </a:r>
            <a:r>
              <a:rPr lang="zh-CN" altLang="zh-CN" sz="3200" dirty="0">
                <a:latin typeface="Times New Roman" pitchFamily="18" charset="0"/>
                <a:ea typeface="楷体" pitchFamily="49" charset="-122"/>
              </a:rPr>
              <a:t>获取位于第</a:t>
            </a:r>
            <a:r>
              <a:rPr lang="en-US" altLang="zh-CN" sz="3200" dirty="0">
                <a:latin typeface="Times New Roman" pitchFamily="18" charset="0"/>
                <a:ea typeface="楷体" pitchFamily="49" charset="-122"/>
              </a:rPr>
              <a:t>0</a:t>
            </a:r>
            <a:r>
              <a:rPr lang="zh-CN" altLang="zh-CN" sz="3200" dirty="0">
                <a:latin typeface="Times New Roman" pitchFamily="18" charset="0"/>
                <a:ea typeface="楷体" pitchFamily="49" charset="-122"/>
              </a:rPr>
              <a:t>行第</a:t>
            </a:r>
            <a:r>
              <a:rPr lang="en-US" altLang="zh-CN" sz="3200" dirty="0">
                <a:latin typeface="Times New Roman" pitchFamily="18" charset="0"/>
                <a:ea typeface="楷体" pitchFamily="49" charset="-122"/>
              </a:rPr>
              <a:t>1</a:t>
            </a:r>
            <a:r>
              <a:rPr lang="zh-CN" altLang="zh-CN" sz="3200" dirty="0">
                <a:latin typeface="Times New Roman" pitchFamily="18" charset="0"/>
                <a:ea typeface="楷体" pitchFamily="49" charset="-122"/>
              </a:rPr>
              <a:t>列的元素</a:t>
            </a:r>
            <a:endParaRPr lang="en-US" altLang="zh-CN" sz="3200" dirty="0">
              <a:latin typeface="Times New Roman" pitchFamily="18" charset="0"/>
              <a:ea typeface="楷体" pitchFamily="49" charset="-122"/>
            </a:endParaRPr>
          </a:p>
          <a:p>
            <a:r>
              <a:rPr lang="en-US" altLang="zh-CN" sz="3200" dirty="0">
                <a:latin typeface="Times New Roman" pitchFamily="18" charset="0"/>
                <a:ea typeface="楷体" pitchFamily="49" charset="-122"/>
              </a:rPr>
              <a:t>arr2d[0, 1</a:t>
            </a:r>
            <a:r>
              <a:rPr lang="en-US" altLang="zh-CN" sz="3200" dirty="0" smtClean="0">
                <a:latin typeface="Times New Roman" pitchFamily="18" charset="0"/>
                <a:ea typeface="楷体" pitchFamily="49" charset="-122"/>
              </a:rPr>
              <a:t>]</a:t>
            </a:r>
            <a:endParaRPr lang="en-US" altLang="zh-CN" sz="3200" dirty="0">
              <a:latin typeface="Times New Roman" pitchFamily="18" charset="0"/>
              <a:ea typeface="楷体" pitchFamily="49" charset="-122"/>
            </a:endParaRPr>
          </a:p>
        </p:txBody>
      </p:sp>
      <p:sp>
        <p:nvSpPr>
          <p:cNvPr id="7" name="矩形 6"/>
          <p:cNvSpPr/>
          <p:nvPr/>
        </p:nvSpPr>
        <p:spPr>
          <a:xfrm>
            <a:off x="3361765" y="4034505"/>
            <a:ext cx="6158750" cy="1771906"/>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10" name="圆角矩形标注 9"/>
          <p:cNvSpPr/>
          <p:nvPr/>
        </p:nvSpPr>
        <p:spPr>
          <a:xfrm>
            <a:off x="1438834" y="4723023"/>
            <a:ext cx="1237359" cy="722258"/>
          </a:xfrm>
          <a:prstGeom prst="wedgeRoundRectCallout">
            <a:avLst>
              <a:gd name="adj1" fmla="val 137888"/>
              <a:gd name="adj2" fmla="val 11039"/>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smtClean="0">
                <a:solidFill>
                  <a:srgbClr val="FF0000"/>
                </a:solidFill>
                <a:latin typeface="Times New Roman" panose="02020603050405020304" charset="0"/>
                <a:ea typeface="宋体" panose="02010600030101010101" pitchFamily="2" charset="-122"/>
              </a:rPr>
              <a:t>2</a:t>
            </a:r>
            <a:endParaRPr lang="zh-CN" altLang="zh-CN"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4034024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6487971" cy="707886"/>
          </a:xfrm>
          <a:prstGeom prst="rect">
            <a:avLst/>
          </a:prstGeom>
          <a:noFill/>
          <a:effectLst>
            <a:reflection blurRad="6350" stA="50000" endA="300" endPos="38500" dist="50800" dir="5400000" sy="-100000" algn="bl" rotWithShape="0"/>
          </a:effectLst>
        </p:spPr>
        <p:txBody>
          <a:bodyPr wrap="square">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整</a:t>
            </a:r>
            <a:r>
              <a:rPr lang="zh-CN" altLang="zh-CN" sz="4000" dirty="0">
                <a:solidFill>
                  <a:srgbClr val="1353A2"/>
                </a:solidFill>
                <a:latin typeface="微软雅黑" panose="020B0503020204020204" charset="-122"/>
                <a:ea typeface="微软雅黑" panose="020B0503020204020204" charset="-122"/>
              </a:rPr>
              <a:t>数索引和切片的基本使用</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5" name="矩形 2"/>
          <p:cNvSpPr>
            <a:spLocks noChangeArrowheads="1"/>
          </p:cNvSpPr>
          <p:nvPr/>
        </p:nvSpPr>
        <p:spPr bwMode="auto">
          <a:xfrm>
            <a:off x="618565" y="1304925"/>
            <a:ext cx="11013142" cy="224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zh-CN" sz="4000" dirty="0" smtClean="0">
                <a:latin typeface="微软雅黑" pitchFamily="34" charset="-122"/>
                <a:ea typeface="微软雅黑" pitchFamily="34" charset="-122"/>
              </a:rPr>
              <a:t>多</a:t>
            </a:r>
            <a:r>
              <a:rPr lang="zh-CN" altLang="zh-CN" sz="4000" dirty="0">
                <a:latin typeface="微软雅黑" pitchFamily="34" charset="-122"/>
                <a:ea typeface="微软雅黑" pitchFamily="34" charset="-122"/>
              </a:rPr>
              <a:t>维数组的切片是沿着行或列的方向选取元素的，我们可以传入一个切片，也可以传入多个切片，还可以将切片与整数索引混合使用。</a:t>
            </a:r>
            <a:endParaRPr lang="zh-CN" altLang="en-US" sz="4000" dirty="0">
              <a:latin typeface="微软雅黑" pitchFamily="34" charset="-122"/>
              <a:ea typeface="微软雅黑" pitchFamily="34" charset="-122"/>
            </a:endParaRPr>
          </a:p>
        </p:txBody>
      </p:sp>
      <p:sp>
        <p:nvSpPr>
          <p:cNvPr id="9" name="矩形 8"/>
          <p:cNvSpPr>
            <a:spLocks noChangeArrowheads="1"/>
          </p:cNvSpPr>
          <p:nvPr/>
        </p:nvSpPr>
        <p:spPr bwMode="auto">
          <a:xfrm>
            <a:off x="3345177" y="4859352"/>
            <a:ext cx="1527945" cy="65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en-US" altLang="zh-CN" sz="2800" dirty="0">
                <a:latin typeface="Times New Roman" pitchFamily="18" charset="0"/>
              </a:rPr>
              <a:t>arr2d[:2]</a:t>
            </a:r>
            <a:endParaRPr lang="zh-CN" altLang="zh-CN" sz="2800" dirty="0">
              <a:latin typeface="Times New Roman" pitchFamily="18" charset="0"/>
            </a:endParaRPr>
          </a:p>
        </p:txBody>
      </p:sp>
      <p:sp>
        <p:nvSpPr>
          <p:cNvPr id="11" name="矩形 10"/>
          <p:cNvSpPr/>
          <p:nvPr/>
        </p:nvSpPr>
        <p:spPr>
          <a:xfrm>
            <a:off x="1548560" y="4632341"/>
            <a:ext cx="5121181" cy="1130484"/>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lnSpc>
                <a:spcPct val="120000"/>
              </a:lnSpc>
              <a:buFontTx/>
              <a:buNone/>
              <a:defRPr/>
            </a:pPr>
            <a:endParaRPr kumimoji="1" lang="zh-CN" altLang="en-US" dirty="0"/>
          </a:p>
        </p:txBody>
      </p:sp>
      <p:sp>
        <p:nvSpPr>
          <p:cNvPr id="3" name="TextBox 2"/>
          <p:cNvSpPr txBox="1"/>
          <p:nvPr/>
        </p:nvSpPr>
        <p:spPr>
          <a:xfrm>
            <a:off x="1548560" y="3912011"/>
            <a:ext cx="4354077" cy="646331"/>
          </a:xfrm>
          <a:prstGeom prst="rect">
            <a:avLst/>
          </a:prstGeom>
          <a:noFill/>
        </p:spPr>
        <p:txBody>
          <a:bodyPr wrap="none" rtlCol="0">
            <a:spAutoFit/>
          </a:bodyPr>
          <a:lstStyle/>
          <a:p>
            <a:r>
              <a:rPr lang="zh-CN" altLang="en-US" sz="3600" b="1" dirty="0" smtClean="0">
                <a:latin typeface="宋体" pitchFamily="2" charset="-122"/>
              </a:rPr>
              <a:t>使用一个切片示例：</a:t>
            </a:r>
            <a:endParaRPr lang="zh-CN" altLang="en-US" sz="3600" b="1" dirty="0">
              <a:latin typeface="宋体" pitchFamily="2" charset="-122"/>
            </a:endParaRPr>
          </a:p>
        </p:txBody>
      </p:sp>
      <p:sp>
        <p:nvSpPr>
          <p:cNvPr id="13" name="圆角矩形标注 12"/>
          <p:cNvSpPr/>
          <p:nvPr/>
        </p:nvSpPr>
        <p:spPr>
          <a:xfrm>
            <a:off x="7490011" y="4316506"/>
            <a:ext cx="2541495" cy="1038093"/>
          </a:xfrm>
          <a:prstGeom prst="wedgeRoundRectCallout">
            <a:avLst>
              <a:gd name="adj1" fmla="val -153502"/>
              <a:gd name="adj2" fmla="val 37996"/>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array([[1, 2, 3],</a:t>
            </a:r>
            <a:endParaRPr lang="zh-CN" altLang="zh-CN" b="1" dirty="0">
              <a:solidFill>
                <a:srgbClr val="FF0000"/>
              </a:solidFill>
              <a:latin typeface="Times New Roman" panose="02020603050405020304" charset="0"/>
              <a:ea typeface="宋体" panose="02010600030101010101" pitchFamily="2" charset="-122"/>
            </a:endParaRPr>
          </a:p>
          <a:p>
            <a:pPr algn="ctr">
              <a:defRPr/>
            </a:pPr>
            <a:r>
              <a:rPr lang="en-US" altLang="zh-CN" b="1" dirty="0">
                <a:solidFill>
                  <a:srgbClr val="FF0000"/>
                </a:solidFill>
                <a:latin typeface="Times New Roman" panose="02020603050405020304" charset="0"/>
                <a:ea typeface="宋体" panose="02010600030101010101" pitchFamily="2" charset="-122"/>
              </a:rPr>
              <a:t>       </a:t>
            </a:r>
            <a:r>
              <a:rPr lang="en-US" altLang="zh-CN" b="1" dirty="0" smtClean="0">
                <a:solidFill>
                  <a:srgbClr val="FF0000"/>
                </a:solidFill>
                <a:latin typeface="Times New Roman" panose="02020603050405020304" charset="0"/>
                <a:ea typeface="宋体" panose="02010600030101010101" pitchFamily="2" charset="-122"/>
              </a:rPr>
              <a:t>       [</a:t>
            </a:r>
            <a:r>
              <a:rPr lang="en-US" altLang="zh-CN" b="1" dirty="0">
                <a:solidFill>
                  <a:srgbClr val="FF0000"/>
                </a:solidFill>
                <a:latin typeface="Times New Roman" panose="02020603050405020304" charset="0"/>
                <a:ea typeface="宋体" panose="02010600030101010101" pitchFamily="2" charset="-122"/>
              </a:rPr>
              <a:t>4, 5, 6]])</a:t>
            </a:r>
            <a:endParaRPr lang="zh-CN" altLang="zh-CN"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1302498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6487971" cy="707886"/>
          </a:xfrm>
          <a:prstGeom prst="rect">
            <a:avLst/>
          </a:prstGeom>
          <a:noFill/>
          <a:effectLst>
            <a:reflection blurRad="6350" stA="50000" endA="300" endPos="38500" dist="50800" dir="5400000" sy="-100000" algn="bl" rotWithShape="0"/>
          </a:effectLst>
        </p:spPr>
        <p:txBody>
          <a:bodyPr wrap="square">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整</a:t>
            </a:r>
            <a:r>
              <a:rPr lang="zh-CN" altLang="zh-CN" sz="4000" dirty="0">
                <a:solidFill>
                  <a:srgbClr val="1353A2"/>
                </a:solidFill>
                <a:latin typeface="微软雅黑" panose="020B0503020204020204" charset="-122"/>
                <a:ea typeface="微软雅黑" panose="020B0503020204020204" charset="-122"/>
              </a:rPr>
              <a:t>数索引和切片的基本使用</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9" name="矩形 8"/>
          <p:cNvSpPr>
            <a:spLocks noChangeArrowheads="1"/>
          </p:cNvSpPr>
          <p:nvPr/>
        </p:nvSpPr>
        <p:spPr bwMode="auto">
          <a:xfrm>
            <a:off x="2809938" y="2468870"/>
            <a:ext cx="2598423" cy="65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en-US" altLang="zh-CN" sz="2800" dirty="0">
                <a:latin typeface="Times New Roman" pitchFamily="18" charset="0"/>
              </a:rPr>
              <a:t>arr2d[0:2, 0:2]</a:t>
            </a:r>
            <a:endParaRPr lang="zh-CN" altLang="zh-CN" sz="2800" dirty="0">
              <a:latin typeface="Times New Roman" pitchFamily="18" charset="0"/>
            </a:endParaRPr>
          </a:p>
        </p:txBody>
      </p:sp>
      <p:sp>
        <p:nvSpPr>
          <p:cNvPr id="11" name="矩形 10"/>
          <p:cNvSpPr/>
          <p:nvPr/>
        </p:nvSpPr>
        <p:spPr>
          <a:xfrm>
            <a:off x="1548560" y="2265659"/>
            <a:ext cx="5121181" cy="1130484"/>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lnSpc>
                <a:spcPct val="120000"/>
              </a:lnSpc>
              <a:buFontTx/>
              <a:buNone/>
              <a:defRPr/>
            </a:pPr>
            <a:endParaRPr kumimoji="1" lang="zh-CN" altLang="en-US" dirty="0"/>
          </a:p>
        </p:txBody>
      </p:sp>
      <p:sp>
        <p:nvSpPr>
          <p:cNvPr id="3" name="TextBox 2"/>
          <p:cNvSpPr txBox="1"/>
          <p:nvPr/>
        </p:nvSpPr>
        <p:spPr>
          <a:xfrm>
            <a:off x="1548560" y="1545329"/>
            <a:ext cx="4354077" cy="646331"/>
          </a:xfrm>
          <a:prstGeom prst="rect">
            <a:avLst/>
          </a:prstGeom>
          <a:noFill/>
        </p:spPr>
        <p:txBody>
          <a:bodyPr wrap="none" rtlCol="0">
            <a:spAutoFit/>
          </a:bodyPr>
          <a:lstStyle/>
          <a:p>
            <a:r>
              <a:rPr lang="zh-CN" altLang="en-US" sz="3600" b="1" dirty="0" smtClean="0">
                <a:latin typeface="宋体" pitchFamily="2" charset="-122"/>
              </a:rPr>
              <a:t>使用两个切片示例：</a:t>
            </a:r>
            <a:endParaRPr lang="zh-CN" altLang="en-US" sz="3600" b="1" dirty="0">
              <a:latin typeface="宋体" pitchFamily="2" charset="-122"/>
            </a:endParaRPr>
          </a:p>
        </p:txBody>
      </p:sp>
      <p:sp>
        <p:nvSpPr>
          <p:cNvPr id="13" name="圆角矩形标注 12"/>
          <p:cNvSpPr/>
          <p:nvPr/>
        </p:nvSpPr>
        <p:spPr>
          <a:xfrm>
            <a:off x="7490011" y="1949824"/>
            <a:ext cx="2541495" cy="1038093"/>
          </a:xfrm>
          <a:prstGeom prst="wedgeRoundRectCallout">
            <a:avLst>
              <a:gd name="adj1" fmla="val -145565"/>
              <a:gd name="adj2" fmla="val 35405"/>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array([[1, 2],</a:t>
            </a:r>
            <a:endParaRPr lang="zh-CN" altLang="zh-CN" b="1" dirty="0">
              <a:solidFill>
                <a:srgbClr val="FF0000"/>
              </a:solidFill>
              <a:latin typeface="Times New Roman" panose="02020603050405020304" charset="0"/>
              <a:ea typeface="宋体" panose="02010600030101010101" pitchFamily="2" charset="-122"/>
            </a:endParaRPr>
          </a:p>
          <a:p>
            <a:pPr algn="ctr">
              <a:defRPr/>
            </a:pPr>
            <a:r>
              <a:rPr lang="en-US" altLang="zh-CN" b="1" dirty="0">
                <a:solidFill>
                  <a:srgbClr val="FF0000"/>
                </a:solidFill>
                <a:latin typeface="Times New Roman" panose="02020603050405020304" charset="0"/>
                <a:ea typeface="宋体" panose="02010600030101010101" pitchFamily="2" charset="-122"/>
              </a:rPr>
              <a:t>       </a:t>
            </a:r>
            <a:r>
              <a:rPr lang="en-US" altLang="zh-CN" b="1" dirty="0" smtClean="0">
                <a:solidFill>
                  <a:srgbClr val="FF0000"/>
                </a:solidFill>
                <a:latin typeface="Times New Roman" panose="02020603050405020304" charset="0"/>
                <a:ea typeface="宋体" panose="02010600030101010101" pitchFamily="2" charset="-122"/>
              </a:rPr>
              <a:t>        [</a:t>
            </a:r>
            <a:r>
              <a:rPr lang="en-US" altLang="zh-CN" b="1" dirty="0">
                <a:solidFill>
                  <a:srgbClr val="FF0000"/>
                </a:solidFill>
                <a:latin typeface="Times New Roman" panose="02020603050405020304" charset="0"/>
                <a:ea typeface="宋体" panose="02010600030101010101" pitchFamily="2" charset="-122"/>
              </a:rPr>
              <a:t>4, 5]])</a:t>
            </a:r>
            <a:endParaRPr lang="zh-CN" altLang="zh-CN" b="1" dirty="0">
              <a:solidFill>
                <a:srgbClr val="FF0000"/>
              </a:solidFill>
              <a:latin typeface="Times New Roman" panose="02020603050405020304" charset="0"/>
              <a:ea typeface="宋体" panose="02010600030101010101" pitchFamily="2" charset="-122"/>
            </a:endParaRPr>
          </a:p>
        </p:txBody>
      </p:sp>
      <p:sp>
        <p:nvSpPr>
          <p:cNvPr id="8" name="矩形 7"/>
          <p:cNvSpPr>
            <a:spLocks noChangeArrowheads="1"/>
          </p:cNvSpPr>
          <p:nvPr/>
        </p:nvSpPr>
        <p:spPr bwMode="auto">
          <a:xfrm>
            <a:off x="3148777" y="4991739"/>
            <a:ext cx="1920743" cy="65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en-US" altLang="zh-CN" sz="2800" dirty="0">
                <a:latin typeface="Times New Roman" pitchFamily="18" charset="0"/>
              </a:rPr>
              <a:t>arr2d[1, :2]</a:t>
            </a:r>
            <a:endParaRPr lang="zh-CN" altLang="zh-CN" sz="2800" dirty="0">
              <a:latin typeface="Times New Roman" pitchFamily="18" charset="0"/>
            </a:endParaRPr>
          </a:p>
        </p:txBody>
      </p:sp>
      <p:sp>
        <p:nvSpPr>
          <p:cNvPr id="10" name="矩形 9"/>
          <p:cNvSpPr/>
          <p:nvPr/>
        </p:nvSpPr>
        <p:spPr>
          <a:xfrm>
            <a:off x="1548560" y="4788528"/>
            <a:ext cx="5121181" cy="1130484"/>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lnSpc>
                <a:spcPct val="120000"/>
              </a:lnSpc>
              <a:buFontTx/>
              <a:buNone/>
              <a:defRPr/>
            </a:pPr>
            <a:endParaRPr kumimoji="1" lang="zh-CN" altLang="en-US" dirty="0"/>
          </a:p>
        </p:txBody>
      </p:sp>
      <p:sp>
        <p:nvSpPr>
          <p:cNvPr id="12" name="TextBox 11"/>
          <p:cNvSpPr txBox="1"/>
          <p:nvPr/>
        </p:nvSpPr>
        <p:spPr>
          <a:xfrm>
            <a:off x="1548560" y="4068198"/>
            <a:ext cx="7133684" cy="646331"/>
          </a:xfrm>
          <a:prstGeom prst="rect">
            <a:avLst/>
          </a:prstGeom>
          <a:noFill/>
        </p:spPr>
        <p:txBody>
          <a:bodyPr wrap="none" rtlCol="0">
            <a:spAutoFit/>
          </a:bodyPr>
          <a:lstStyle/>
          <a:p>
            <a:r>
              <a:rPr lang="zh-CN" altLang="zh-CN" sz="3600" b="1" dirty="0" smtClean="0">
                <a:latin typeface="宋体" pitchFamily="2" charset="-122"/>
              </a:rPr>
              <a:t>切</a:t>
            </a:r>
            <a:r>
              <a:rPr lang="zh-CN" altLang="zh-CN" sz="3600" b="1" dirty="0">
                <a:latin typeface="宋体" pitchFamily="2" charset="-122"/>
              </a:rPr>
              <a:t>片与整数索引混合使用的示例</a:t>
            </a:r>
            <a:r>
              <a:rPr lang="zh-CN" altLang="en-US" sz="3600" b="1" dirty="0">
                <a:latin typeface="宋体" pitchFamily="2" charset="-122"/>
              </a:rPr>
              <a:t>：</a:t>
            </a:r>
          </a:p>
        </p:txBody>
      </p:sp>
      <p:sp>
        <p:nvSpPr>
          <p:cNvPr id="14" name="圆角矩形标注 13"/>
          <p:cNvSpPr/>
          <p:nvPr/>
        </p:nvSpPr>
        <p:spPr>
          <a:xfrm>
            <a:off x="7711887" y="5291089"/>
            <a:ext cx="2541495" cy="1038093"/>
          </a:xfrm>
          <a:prstGeom prst="wedgeRoundRectCallout">
            <a:avLst>
              <a:gd name="adj1" fmla="val -158793"/>
              <a:gd name="adj2" fmla="val -42317"/>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array([[1, 2],</a:t>
            </a:r>
            <a:endParaRPr lang="zh-CN" altLang="zh-CN" b="1" dirty="0">
              <a:solidFill>
                <a:srgbClr val="FF0000"/>
              </a:solidFill>
              <a:latin typeface="Times New Roman" panose="02020603050405020304" charset="0"/>
              <a:ea typeface="宋体" panose="02010600030101010101" pitchFamily="2" charset="-122"/>
            </a:endParaRPr>
          </a:p>
          <a:p>
            <a:pPr algn="ctr">
              <a:defRPr/>
            </a:pPr>
            <a:r>
              <a:rPr lang="en-US" altLang="zh-CN" b="1" dirty="0">
                <a:solidFill>
                  <a:srgbClr val="FF0000"/>
                </a:solidFill>
                <a:latin typeface="Times New Roman" panose="02020603050405020304" charset="0"/>
                <a:ea typeface="宋体" panose="02010600030101010101" pitchFamily="2" charset="-122"/>
              </a:rPr>
              <a:t>       </a:t>
            </a:r>
            <a:r>
              <a:rPr lang="en-US" altLang="zh-CN" b="1" dirty="0" smtClean="0">
                <a:solidFill>
                  <a:srgbClr val="FF0000"/>
                </a:solidFill>
                <a:latin typeface="Times New Roman" panose="02020603050405020304" charset="0"/>
                <a:ea typeface="宋体" panose="02010600030101010101" pitchFamily="2" charset="-122"/>
              </a:rPr>
              <a:t>        [</a:t>
            </a:r>
            <a:r>
              <a:rPr lang="en-US" altLang="zh-CN" b="1" dirty="0">
                <a:solidFill>
                  <a:srgbClr val="FF0000"/>
                </a:solidFill>
                <a:latin typeface="Times New Roman" panose="02020603050405020304" charset="0"/>
                <a:ea typeface="宋体" panose="02010600030101010101" pitchFamily="2" charset="-122"/>
              </a:rPr>
              <a:t>4, 5]])</a:t>
            </a:r>
            <a:endParaRPr lang="zh-CN" altLang="zh-CN"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15672483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7025854" cy="707886"/>
          </a:xfrm>
          <a:prstGeom prst="rect">
            <a:avLst/>
          </a:prstGeom>
          <a:noFill/>
          <a:effectLst>
            <a:reflection blurRad="6350" stA="50000" endA="300" endPos="38500" dist="50800" dir="5400000" sy="-100000" algn="bl" rotWithShape="0"/>
          </a:effectLst>
        </p:spPr>
        <p:txBody>
          <a:bodyPr wrap="square">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花</a:t>
            </a:r>
            <a:r>
              <a:rPr lang="zh-CN" altLang="zh-CN" sz="4000" dirty="0">
                <a:solidFill>
                  <a:srgbClr val="1353A2"/>
                </a:solidFill>
                <a:latin typeface="微软雅黑" panose="020B0503020204020204" charset="-122"/>
                <a:ea typeface="微软雅黑" panose="020B0503020204020204" charset="-122"/>
              </a:rPr>
              <a:t>式（数组）索引的基本使用</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18437" name="矩形 2"/>
          <p:cNvSpPr>
            <a:spLocks noChangeArrowheads="1"/>
          </p:cNvSpPr>
          <p:nvPr/>
        </p:nvSpPr>
        <p:spPr bwMode="auto">
          <a:xfrm>
            <a:off x="519113" y="1304925"/>
            <a:ext cx="110617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zh-CN" sz="4000" dirty="0">
                <a:latin typeface="微软雅黑" pitchFamily="34" charset="-122"/>
                <a:ea typeface="微软雅黑" pitchFamily="34" charset="-122"/>
              </a:rPr>
              <a:t>花式索引是</a:t>
            </a:r>
            <a:r>
              <a:rPr lang="en-US" altLang="zh-CN" sz="4000" dirty="0">
                <a:latin typeface="微软雅黑" pitchFamily="34" charset="-122"/>
                <a:ea typeface="微软雅黑" pitchFamily="34" charset="-122"/>
              </a:rPr>
              <a:t>NumPy</a:t>
            </a:r>
            <a:r>
              <a:rPr lang="zh-CN" altLang="zh-CN" sz="4000" dirty="0">
                <a:latin typeface="微软雅黑" pitchFamily="34" charset="-122"/>
                <a:ea typeface="微软雅黑" pitchFamily="34" charset="-122"/>
              </a:rPr>
              <a:t>的一个术语，是指用整数数组或列表进行索引，然后再将数组或列表中的每个元素作为下标进行取</a:t>
            </a:r>
            <a:r>
              <a:rPr lang="zh-CN" altLang="zh-CN" sz="4000" dirty="0" smtClean="0">
                <a:latin typeface="微软雅黑" pitchFamily="34" charset="-122"/>
                <a:ea typeface="微软雅黑" pitchFamily="34" charset="-122"/>
              </a:rPr>
              <a:t>值</a:t>
            </a:r>
            <a:r>
              <a:rPr lang="zh-CN" altLang="en-US" sz="4000" dirty="0">
                <a:latin typeface="微软雅黑" pitchFamily="34" charset="-122"/>
                <a:ea typeface="微软雅黑" pitchFamily="34" charset="-122"/>
              </a:rPr>
              <a:t>。</a:t>
            </a:r>
          </a:p>
        </p:txBody>
      </p:sp>
      <p:sp>
        <p:nvSpPr>
          <p:cNvPr id="8" name="矩形 7"/>
          <p:cNvSpPr>
            <a:spLocks noChangeArrowheads="1"/>
          </p:cNvSpPr>
          <p:nvPr/>
        </p:nvSpPr>
        <p:spPr bwMode="auto">
          <a:xfrm>
            <a:off x="1294840" y="3995458"/>
            <a:ext cx="97409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Arial" pitchFamily="34" charset="0"/>
              <a:buChar char="•"/>
            </a:pPr>
            <a:r>
              <a:rPr lang="zh-CN" altLang="zh-CN" sz="3200" dirty="0">
                <a:latin typeface="楷体" pitchFamily="49" charset="-122"/>
                <a:ea typeface="楷体" pitchFamily="49" charset="-122"/>
              </a:rPr>
              <a:t>当使用一个数组或列表作为索引时，如果使用索引要操作的对象是一维数组，则获取的结果是对应下标的元</a:t>
            </a:r>
            <a:r>
              <a:rPr lang="zh-CN" altLang="zh-CN" sz="3200" dirty="0" smtClean="0">
                <a:latin typeface="楷体" pitchFamily="49" charset="-122"/>
                <a:ea typeface="楷体" pitchFamily="49" charset="-122"/>
              </a:rPr>
              <a:t>素</a:t>
            </a:r>
            <a:r>
              <a:rPr lang="zh-CN" altLang="en-US" sz="3200" dirty="0">
                <a:latin typeface="楷体" pitchFamily="49" charset="-122"/>
                <a:ea typeface="楷体" pitchFamily="49" charset="-122"/>
              </a:rPr>
              <a:t>。</a:t>
            </a:r>
            <a:endParaRPr lang="en-US" altLang="zh-CN" sz="3200"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7025854" cy="707886"/>
          </a:xfrm>
          <a:prstGeom prst="rect">
            <a:avLst/>
          </a:prstGeom>
          <a:noFill/>
          <a:effectLst>
            <a:reflection blurRad="6350" stA="50000" endA="300" endPos="38500" dist="50800" dir="5400000" sy="-100000" algn="bl" rotWithShape="0"/>
          </a:effectLst>
        </p:spPr>
        <p:txBody>
          <a:bodyPr wrap="square">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花</a:t>
            </a:r>
            <a:r>
              <a:rPr lang="zh-CN" altLang="zh-CN" sz="4000" dirty="0">
                <a:solidFill>
                  <a:srgbClr val="1353A2"/>
                </a:solidFill>
                <a:latin typeface="微软雅黑" panose="020B0503020204020204" charset="-122"/>
                <a:ea typeface="微软雅黑" panose="020B0503020204020204" charset="-122"/>
              </a:rPr>
              <a:t>式（数组）索引的基本使用</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18434" name="矩形 5"/>
          <p:cNvSpPr>
            <a:spLocks noChangeArrowheads="1"/>
          </p:cNvSpPr>
          <p:nvPr/>
        </p:nvSpPr>
        <p:spPr bwMode="auto">
          <a:xfrm>
            <a:off x="1281950" y="3381230"/>
            <a:ext cx="539227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Times New Roman" pitchFamily="18" charset="0"/>
                <a:ea typeface="楷体" pitchFamily="49" charset="-122"/>
              </a:rPr>
              <a:t># </a:t>
            </a:r>
            <a:r>
              <a:rPr lang="zh-CN" altLang="en-US" sz="2800" dirty="0">
                <a:latin typeface="Times New Roman" pitchFamily="18" charset="0"/>
                <a:ea typeface="楷体" pitchFamily="49" charset="-122"/>
              </a:rPr>
              <a:t>创建一</a:t>
            </a:r>
            <a:r>
              <a:rPr lang="zh-CN" altLang="en-US" sz="2800" dirty="0" smtClean="0">
                <a:latin typeface="Times New Roman" pitchFamily="18" charset="0"/>
                <a:ea typeface="楷体" pitchFamily="49" charset="-122"/>
              </a:rPr>
              <a:t>个二维数组</a:t>
            </a:r>
            <a:endParaRPr lang="en-US"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demo_arr = np.empty((4, 4))</a:t>
            </a:r>
            <a:endParaRPr lang="zh-CN"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for i in range(4):</a:t>
            </a:r>
            <a:endParaRPr lang="zh-CN"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      demo_arr[i] = np.arange(i, i + 4)</a:t>
            </a:r>
          </a:p>
          <a:p>
            <a:r>
              <a:rPr lang="en-US" altLang="zh-CN" sz="2800" dirty="0">
                <a:latin typeface="Times New Roman" pitchFamily="18" charset="0"/>
                <a:ea typeface="楷体" pitchFamily="49" charset="-122"/>
              </a:rPr>
              <a:t># </a:t>
            </a:r>
            <a:r>
              <a:rPr lang="zh-CN" altLang="zh-CN" sz="2800" dirty="0">
                <a:latin typeface="Times New Roman" pitchFamily="18" charset="0"/>
                <a:ea typeface="楷体" pitchFamily="49" charset="-122"/>
              </a:rPr>
              <a:t>获取索引为</a:t>
            </a:r>
            <a:r>
              <a:rPr lang="en-US" altLang="zh-CN" sz="2800" dirty="0">
                <a:latin typeface="Times New Roman" pitchFamily="18" charset="0"/>
                <a:ea typeface="楷体" pitchFamily="49" charset="-122"/>
              </a:rPr>
              <a:t>[0,2]</a:t>
            </a:r>
            <a:r>
              <a:rPr lang="zh-CN" altLang="zh-CN" sz="2800" dirty="0">
                <a:latin typeface="Times New Roman" pitchFamily="18" charset="0"/>
                <a:ea typeface="楷体" pitchFamily="49" charset="-122"/>
              </a:rPr>
              <a:t>的元素</a:t>
            </a:r>
            <a:endParaRPr lang="en-US"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demo_arr[[0, 2]]</a:t>
            </a:r>
            <a:endParaRPr lang="zh-CN" altLang="zh-CN" sz="2800" dirty="0">
              <a:latin typeface="Times New Roman" pitchFamily="18" charset="0"/>
              <a:ea typeface="楷体" pitchFamily="49" charset="-122"/>
            </a:endParaRPr>
          </a:p>
        </p:txBody>
      </p:sp>
      <p:sp>
        <p:nvSpPr>
          <p:cNvPr id="7" name="矩形 6"/>
          <p:cNvSpPr/>
          <p:nvPr/>
        </p:nvSpPr>
        <p:spPr>
          <a:xfrm>
            <a:off x="838199" y="3120001"/>
            <a:ext cx="6118412" cy="3200115"/>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18437" name="矩形 2"/>
          <p:cNvSpPr>
            <a:spLocks noChangeArrowheads="1"/>
          </p:cNvSpPr>
          <p:nvPr/>
        </p:nvSpPr>
        <p:spPr bwMode="auto">
          <a:xfrm>
            <a:off x="519113" y="1304925"/>
            <a:ext cx="11061700" cy="150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zh-CN" sz="4000" dirty="0">
                <a:latin typeface="微软雅黑" pitchFamily="34" charset="-122"/>
                <a:ea typeface="微软雅黑" pitchFamily="34" charset="-122"/>
              </a:rPr>
              <a:t>如果要操作的对象是一个二维数组，则获取的结果就是对应下标的一行数据。</a:t>
            </a:r>
            <a:endParaRPr lang="zh-CN" altLang="en-US" sz="4000" dirty="0">
              <a:latin typeface="微软雅黑" pitchFamily="34" charset="-122"/>
              <a:ea typeface="微软雅黑" pitchFamily="34" charset="-122"/>
            </a:endParaRPr>
          </a:p>
        </p:txBody>
      </p:sp>
      <p:pic>
        <p:nvPicPr>
          <p:cNvPr id="6" name="图片 5"/>
          <p:cNvPicPr/>
          <p:nvPr/>
        </p:nvPicPr>
        <p:blipFill rotWithShape="1">
          <a:blip r:embed="rId2"/>
          <a:srcRect b="12501"/>
          <a:stretch/>
        </p:blipFill>
        <p:spPr>
          <a:xfrm>
            <a:off x="8043580" y="3106931"/>
            <a:ext cx="3222817" cy="3212849"/>
          </a:xfrm>
          <a:prstGeom prst="rect">
            <a:avLst/>
          </a:prstGeom>
        </p:spPr>
      </p:pic>
      <p:pic>
        <p:nvPicPr>
          <p:cNvPr id="12290" name="Picture 2" descr="https://timgsa.baidu.com/timg?image&amp;quality=80&amp;size=b10000_10000&amp;sec=1542186225&amp;di=ce01ddc7bd744d5d84990fbc862ecb23&amp;src=http://pic.58pic.com/58pic/15/19/69/34T58PICnMR_1024.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898" t="16592" r="7856" b="18834"/>
          <a:stretch/>
        </p:blipFill>
        <p:spPr bwMode="auto">
          <a:xfrm>
            <a:off x="6674223" y="4300322"/>
            <a:ext cx="1317808" cy="548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7934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7025854" cy="707886"/>
          </a:xfrm>
          <a:prstGeom prst="rect">
            <a:avLst/>
          </a:prstGeom>
          <a:noFill/>
          <a:effectLst>
            <a:reflection blurRad="6350" stA="50000" endA="300" endPos="38500" dist="50800" dir="5400000" sy="-100000" algn="bl" rotWithShape="0"/>
          </a:effectLst>
        </p:spPr>
        <p:txBody>
          <a:bodyPr wrap="square">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花</a:t>
            </a:r>
            <a:r>
              <a:rPr lang="zh-CN" altLang="zh-CN" sz="4000" dirty="0">
                <a:solidFill>
                  <a:srgbClr val="1353A2"/>
                </a:solidFill>
                <a:latin typeface="微软雅黑" panose="020B0503020204020204" charset="-122"/>
                <a:ea typeface="微软雅黑" panose="020B0503020204020204" charset="-122"/>
              </a:rPr>
              <a:t>式（数组）索引的基本使用</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18434" name="矩形 5"/>
          <p:cNvSpPr>
            <a:spLocks noChangeArrowheads="1"/>
          </p:cNvSpPr>
          <p:nvPr/>
        </p:nvSpPr>
        <p:spPr bwMode="auto">
          <a:xfrm>
            <a:off x="1089208" y="4174746"/>
            <a:ext cx="629770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3200" dirty="0" smtClean="0">
                <a:latin typeface="Times New Roman" pitchFamily="18" charset="0"/>
                <a:ea typeface="楷体" pitchFamily="49" charset="-122"/>
              </a:rPr>
              <a:t># </a:t>
            </a:r>
            <a:r>
              <a:rPr lang="zh-CN" altLang="zh-CN" sz="3200" dirty="0">
                <a:latin typeface="Times New Roman" pitchFamily="18" charset="0"/>
                <a:ea typeface="楷体" pitchFamily="49" charset="-122"/>
              </a:rPr>
              <a:t>获取索引为</a:t>
            </a:r>
            <a:r>
              <a:rPr lang="en-US" altLang="zh-CN" sz="3200" dirty="0">
                <a:latin typeface="Times New Roman" pitchFamily="18" charset="0"/>
                <a:ea typeface="楷体" pitchFamily="49" charset="-122"/>
              </a:rPr>
              <a:t>(1,1)</a:t>
            </a:r>
            <a:r>
              <a:rPr lang="zh-CN" altLang="zh-CN" sz="3200" dirty="0">
                <a:latin typeface="Times New Roman" pitchFamily="18" charset="0"/>
                <a:ea typeface="楷体" pitchFamily="49" charset="-122"/>
              </a:rPr>
              <a:t>和</a:t>
            </a:r>
            <a:r>
              <a:rPr lang="en-US" altLang="zh-CN" sz="3200" dirty="0">
                <a:latin typeface="Times New Roman" pitchFamily="18" charset="0"/>
                <a:ea typeface="楷体" pitchFamily="49" charset="-122"/>
              </a:rPr>
              <a:t>(3,2)</a:t>
            </a:r>
            <a:r>
              <a:rPr lang="zh-CN" altLang="zh-CN" sz="3200" dirty="0">
                <a:latin typeface="Times New Roman" pitchFamily="18" charset="0"/>
                <a:ea typeface="楷体" pitchFamily="49" charset="-122"/>
              </a:rPr>
              <a:t>的元素</a:t>
            </a:r>
            <a:endParaRPr lang="en-US" altLang="zh-CN" sz="3200" dirty="0">
              <a:latin typeface="Times New Roman" pitchFamily="18" charset="0"/>
              <a:ea typeface="楷体" pitchFamily="49" charset="-122"/>
            </a:endParaRPr>
          </a:p>
          <a:p>
            <a:r>
              <a:rPr lang="en-US" altLang="zh-CN" sz="3200" dirty="0">
                <a:latin typeface="Times New Roman" pitchFamily="18" charset="0"/>
                <a:ea typeface="楷体" pitchFamily="49" charset="-122"/>
              </a:rPr>
              <a:t>demo_arr[[1, 3], [1, 2]]</a:t>
            </a:r>
            <a:endParaRPr lang="zh-CN" altLang="zh-CN" sz="3200" dirty="0">
              <a:latin typeface="Times New Roman" pitchFamily="18" charset="0"/>
              <a:ea typeface="楷体" pitchFamily="49" charset="-122"/>
            </a:endParaRPr>
          </a:p>
        </p:txBody>
      </p:sp>
      <p:sp>
        <p:nvSpPr>
          <p:cNvPr id="7" name="矩形 6"/>
          <p:cNvSpPr/>
          <p:nvPr/>
        </p:nvSpPr>
        <p:spPr>
          <a:xfrm>
            <a:off x="703728" y="3941423"/>
            <a:ext cx="6436660" cy="1543864"/>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18437" name="矩形 2"/>
          <p:cNvSpPr>
            <a:spLocks noChangeArrowheads="1"/>
          </p:cNvSpPr>
          <p:nvPr/>
        </p:nvSpPr>
        <p:spPr bwMode="auto">
          <a:xfrm>
            <a:off x="519113" y="1304925"/>
            <a:ext cx="1130085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zh-CN" sz="4000" dirty="0">
                <a:latin typeface="微软雅黑" pitchFamily="34" charset="-122"/>
                <a:ea typeface="微软雅黑" pitchFamily="34" charset="-122"/>
              </a:rPr>
              <a:t>如</a:t>
            </a:r>
            <a:r>
              <a:rPr lang="zh-CN" altLang="zh-CN" sz="4000" dirty="0" smtClean="0">
                <a:latin typeface="微软雅黑" pitchFamily="34" charset="-122"/>
                <a:ea typeface="微软雅黑" pitchFamily="34" charset="-122"/>
              </a:rPr>
              <a:t>果用</a:t>
            </a:r>
            <a:r>
              <a:rPr lang="zh-CN" altLang="zh-CN" sz="4000" dirty="0">
                <a:latin typeface="微软雅黑" pitchFamily="34" charset="-122"/>
                <a:ea typeface="微软雅黑" pitchFamily="34" charset="-122"/>
              </a:rPr>
              <a:t>两个花式索引操作数</a:t>
            </a:r>
            <a:r>
              <a:rPr lang="zh-CN" altLang="zh-CN" sz="4000" dirty="0" smtClean="0">
                <a:latin typeface="微软雅黑" pitchFamily="34" charset="-122"/>
                <a:ea typeface="微软雅黑" pitchFamily="34" charset="-122"/>
              </a:rPr>
              <a:t>组</a:t>
            </a:r>
            <a:r>
              <a:rPr lang="zh-CN" altLang="en-US" sz="4000" dirty="0" smtClean="0">
                <a:latin typeface="微软雅黑" pitchFamily="34" charset="-122"/>
                <a:ea typeface="微软雅黑" pitchFamily="34" charset="-122"/>
              </a:rPr>
              <a:t>，</a:t>
            </a:r>
            <a:r>
              <a:rPr lang="zh-CN" altLang="zh-CN" sz="4000" dirty="0" smtClean="0">
                <a:latin typeface="微软雅黑" pitchFamily="34" charset="-122"/>
                <a:ea typeface="微软雅黑" pitchFamily="34" charset="-122"/>
              </a:rPr>
              <a:t>则</a:t>
            </a:r>
            <a:r>
              <a:rPr lang="zh-CN" altLang="zh-CN" sz="4000" dirty="0">
                <a:latin typeface="微软雅黑" pitchFamily="34" charset="-122"/>
                <a:ea typeface="微软雅黑" pitchFamily="34" charset="-122"/>
              </a:rPr>
              <a:t>会将第</a:t>
            </a:r>
            <a:r>
              <a:rPr lang="en-US" altLang="zh-CN" sz="4000" dirty="0">
                <a:latin typeface="微软雅黑" pitchFamily="34" charset="-122"/>
                <a:ea typeface="微软雅黑" pitchFamily="34" charset="-122"/>
              </a:rPr>
              <a:t>1</a:t>
            </a:r>
            <a:r>
              <a:rPr lang="zh-CN" altLang="zh-CN" sz="4000" dirty="0">
                <a:latin typeface="微软雅黑" pitchFamily="34" charset="-122"/>
                <a:ea typeface="微软雅黑" pitchFamily="34" charset="-122"/>
              </a:rPr>
              <a:t>个作为行索引，第</a:t>
            </a:r>
            <a:r>
              <a:rPr lang="en-US" altLang="zh-CN" sz="4000" dirty="0">
                <a:latin typeface="微软雅黑" pitchFamily="34" charset="-122"/>
                <a:ea typeface="微软雅黑" pitchFamily="34" charset="-122"/>
              </a:rPr>
              <a:t>2</a:t>
            </a:r>
            <a:r>
              <a:rPr lang="zh-CN" altLang="zh-CN" sz="4000" dirty="0">
                <a:latin typeface="微软雅黑" pitchFamily="34" charset="-122"/>
                <a:ea typeface="微软雅黑" pitchFamily="34" charset="-122"/>
              </a:rPr>
              <a:t>个作为列索引</a:t>
            </a:r>
            <a:r>
              <a:rPr lang="zh-CN" altLang="zh-CN" sz="4000" dirty="0" smtClean="0">
                <a:latin typeface="微软雅黑" pitchFamily="34" charset="-122"/>
                <a:ea typeface="微软雅黑" pitchFamily="34" charset="-122"/>
              </a:rPr>
              <a:t>，</a:t>
            </a:r>
            <a:r>
              <a:rPr lang="zh-CN" altLang="en-US" sz="4000" dirty="0" smtClean="0">
                <a:latin typeface="微软雅黑" pitchFamily="34" charset="-122"/>
                <a:ea typeface="微软雅黑" pitchFamily="34" charset="-122"/>
              </a:rPr>
              <a:t>以</a:t>
            </a:r>
            <a:r>
              <a:rPr lang="zh-CN" altLang="zh-CN" sz="4000" dirty="0" smtClean="0">
                <a:latin typeface="微软雅黑" pitchFamily="34" charset="-122"/>
                <a:ea typeface="微软雅黑" pitchFamily="34" charset="-122"/>
              </a:rPr>
              <a:t>二</a:t>
            </a:r>
            <a:r>
              <a:rPr lang="zh-CN" altLang="zh-CN" sz="4000" dirty="0">
                <a:latin typeface="微软雅黑" pitchFamily="34" charset="-122"/>
                <a:ea typeface="微软雅黑" pitchFamily="34" charset="-122"/>
              </a:rPr>
              <a:t>维数组索引的方</a:t>
            </a:r>
            <a:r>
              <a:rPr lang="zh-CN" altLang="zh-CN" sz="4000" dirty="0" smtClean="0">
                <a:latin typeface="微软雅黑" pitchFamily="34" charset="-122"/>
                <a:ea typeface="微软雅黑" pitchFamily="34" charset="-122"/>
              </a:rPr>
              <a:t>式选</a:t>
            </a:r>
            <a:r>
              <a:rPr lang="zh-CN" altLang="zh-CN" sz="4000" dirty="0">
                <a:latin typeface="微软雅黑" pitchFamily="34" charset="-122"/>
                <a:ea typeface="微软雅黑" pitchFamily="34" charset="-122"/>
              </a:rPr>
              <a:t>取其对应位置的元</a:t>
            </a:r>
            <a:r>
              <a:rPr lang="zh-CN" altLang="zh-CN" sz="4000" dirty="0" smtClean="0">
                <a:latin typeface="微软雅黑" pitchFamily="34" charset="-122"/>
                <a:ea typeface="微软雅黑" pitchFamily="34" charset="-122"/>
              </a:rPr>
              <a:t>素</a:t>
            </a:r>
            <a:r>
              <a:rPr lang="zh-CN" altLang="en-US" sz="4000" dirty="0" smtClean="0">
                <a:latin typeface="微软雅黑" pitchFamily="34" charset="-122"/>
                <a:ea typeface="微软雅黑" pitchFamily="34" charset="-122"/>
              </a:rPr>
              <a:t>。</a:t>
            </a:r>
            <a:endParaRPr lang="zh-CN" altLang="en-US" sz="4000" dirty="0">
              <a:latin typeface="微软雅黑" pitchFamily="34" charset="-122"/>
              <a:ea typeface="微软雅黑" pitchFamily="34" charset="-122"/>
            </a:endParaRPr>
          </a:p>
        </p:txBody>
      </p:sp>
      <p:pic>
        <p:nvPicPr>
          <p:cNvPr id="12290" name="Picture 2" descr="https://timgsa.baidu.com/timg?image&amp;quality=80&amp;size=b10000_10000&amp;sec=1542186225&amp;di=ce01ddc7bd744d5d84990fbc862ecb23&amp;src=http://pic.58pic.com/58pic/15/19/69/34T58PICnMR_1024.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898" t="16592" r="7856" b="18834"/>
          <a:stretch/>
        </p:blipFill>
        <p:spPr bwMode="auto">
          <a:xfrm>
            <a:off x="6889375" y="4300322"/>
            <a:ext cx="1317808" cy="548452"/>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p:cNvPicPr/>
          <p:nvPr/>
        </p:nvPicPr>
        <p:blipFill rotWithShape="1">
          <a:blip r:embed="rId3"/>
          <a:srcRect b="12256"/>
          <a:stretch/>
        </p:blipFill>
        <p:spPr>
          <a:xfrm>
            <a:off x="8398948" y="3187112"/>
            <a:ext cx="3069571" cy="3052483"/>
          </a:xfrm>
          <a:prstGeom prst="rect">
            <a:avLst/>
          </a:prstGeom>
        </p:spPr>
      </p:pic>
    </p:spTree>
    <p:extLst>
      <p:ext uri="{BB962C8B-B14F-4D97-AF65-F5344CB8AC3E}">
        <p14:creationId xmlns:p14="http://schemas.microsoft.com/office/powerpoint/2010/main" val="21103917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布</a:t>
            </a:r>
            <a:r>
              <a:rPr lang="zh-CN" altLang="zh-CN" sz="4000" dirty="0">
                <a:solidFill>
                  <a:srgbClr val="1353A2"/>
                </a:solidFill>
                <a:latin typeface="微软雅黑" panose="020B0503020204020204" charset="-122"/>
                <a:ea typeface="微软雅黑" panose="020B0503020204020204" charset="-122"/>
              </a:rPr>
              <a:t>尔型索引的基本使用</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19458" name="矩形 2"/>
          <p:cNvSpPr>
            <a:spLocks noChangeArrowheads="1"/>
          </p:cNvSpPr>
          <p:nvPr/>
        </p:nvSpPr>
        <p:spPr bwMode="auto">
          <a:xfrm>
            <a:off x="592138" y="1127125"/>
            <a:ext cx="11007725" cy="1722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pPr>
            <a:r>
              <a:rPr lang="zh-CN" altLang="zh-CN" sz="4000" dirty="0" smtClean="0">
                <a:latin typeface="微软雅黑" pitchFamily="34" charset="-122"/>
                <a:ea typeface="微软雅黑" pitchFamily="34" charset="-122"/>
              </a:rPr>
              <a:t>布</a:t>
            </a:r>
            <a:r>
              <a:rPr lang="zh-CN" altLang="zh-CN" sz="4000" dirty="0">
                <a:latin typeface="微软雅黑" pitchFamily="34" charset="-122"/>
                <a:ea typeface="微软雅黑" pitchFamily="34" charset="-122"/>
              </a:rPr>
              <a:t>尔型索引指的是将一个布尔数组作为数组索引，返回的数据是布尔数组中</a:t>
            </a:r>
            <a:r>
              <a:rPr lang="en-US" altLang="zh-CN" sz="4000" dirty="0">
                <a:latin typeface="微软雅黑" pitchFamily="34" charset="-122"/>
                <a:ea typeface="微软雅黑" pitchFamily="34" charset="-122"/>
              </a:rPr>
              <a:t>True</a:t>
            </a:r>
            <a:r>
              <a:rPr lang="zh-CN" altLang="zh-CN" sz="4000" dirty="0">
                <a:latin typeface="微软雅黑" pitchFamily="34" charset="-122"/>
                <a:ea typeface="微软雅黑" pitchFamily="34" charset="-122"/>
              </a:rPr>
              <a:t>对应位置的值。</a:t>
            </a:r>
            <a:endParaRPr lang="en-US" altLang="zh-CN" sz="4000" dirty="0">
              <a:latin typeface="微软雅黑" pitchFamily="34" charset="-122"/>
              <a:ea typeface="微软雅黑" pitchFamily="34" charset="-122"/>
            </a:endParaRPr>
          </a:p>
        </p:txBody>
      </p:sp>
      <p:pic>
        <p:nvPicPr>
          <p:cNvPr id="7" name="图片 6"/>
          <p:cNvPicPr/>
          <p:nvPr/>
        </p:nvPicPr>
        <p:blipFill rotWithShape="1">
          <a:blip r:embed="rId2"/>
          <a:srcRect b="13072"/>
          <a:stretch/>
        </p:blipFill>
        <p:spPr>
          <a:xfrm>
            <a:off x="8129491" y="3064622"/>
            <a:ext cx="2456053" cy="3120846"/>
          </a:xfrm>
          <a:prstGeom prst="rect">
            <a:avLst/>
          </a:prstGeom>
        </p:spPr>
      </p:pic>
      <p:pic>
        <p:nvPicPr>
          <p:cNvPr id="13314" name="Picture 2" descr="C:\Users\admin\Desktop\图片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4330" y="3064622"/>
            <a:ext cx="2462212" cy="3121025"/>
          </a:xfrm>
          <a:prstGeom prst="rect">
            <a:avLst/>
          </a:prstGeom>
          <a:noFill/>
          <a:extLst>
            <a:ext uri="{909E8E84-426E-40DD-AFC4-6F175D3DCCD1}">
              <a14:hiddenFill xmlns:a14="http://schemas.microsoft.com/office/drawing/2010/main">
                <a:solidFill>
                  <a:srgbClr val="FFFFFF"/>
                </a:solidFill>
              </a14:hiddenFill>
            </a:ext>
          </a:extLst>
        </p:spPr>
      </p:pic>
      <p:sp>
        <p:nvSpPr>
          <p:cNvPr id="11" name="矩形 5"/>
          <p:cNvSpPr>
            <a:spLocks noChangeArrowheads="1"/>
          </p:cNvSpPr>
          <p:nvPr/>
        </p:nvSpPr>
        <p:spPr bwMode="auto">
          <a:xfrm>
            <a:off x="4603373" y="4236301"/>
            <a:ext cx="305073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Times New Roman" pitchFamily="18" charset="0"/>
                <a:ea typeface="楷体" pitchFamily="49" charset="-122"/>
              </a:rPr>
              <a:t>array([False, False,  </a:t>
            </a:r>
            <a:endParaRPr lang="en-US" altLang="zh-CN" sz="2800" dirty="0" smtClean="0">
              <a:latin typeface="Times New Roman" pitchFamily="18" charset="0"/>
              <a:ea typeface="楷体" pitchFamily="49" charset="-122"/>
            </a:endParaRPr>
          </a:p>
          <a:p>
            <a:r>
              <a:rPr lang="en-US" altLang="zh-CN" sz="2800" dirty="0">
                <a:latin typeface="Times New Roman" pitchFamily="18" charset="0"/>
                <a:ea typeface="楷体" pitchFamily="49" charset="-122"/>
              </a:rPr>
              <a:t> </a:t>
            </a:r>
            <a:r>
              <a:rPr lang="en-US" altLang="zh-CN" sz="2800" dirty="0" smtClean="0">
                <a:latin typeface="Times New Roman" pitchFamily="18" charset="0"/>
                <a:ea typeface="楷体" pitchFamily="49" charset="-122"/>
              </a:rPr>
              <a:t>          True</a:t>
            </a:r>
            <a:r>
              <a:rPr lang="en-US" altLang="zh-CN" sz="2800" dirty="0">
                <a:latin typeface="Times New Roman" pitchFamily="18" charset="0"/>
                <a:ea typeface="楷体" pitchFamily="49" charset="-122"/>
              </a:rPr>
              <a:t>, False])</a:t>
            </a:r>
            <a:endParaRPr lang="zh-CN" altLang="en-US" sz="2800" dirty="0">
              <a:latin typeface="Times New Roman" pitchFamily="18" charset="0"/>
              <a:ea typeface="楷体" pitchFamily="49" charset="-122"/>
            </a:endParaRPr>
          </a:p>
        </p:txBody>
      </p:sp>
      <p:sp>
        <p:nvSpPr>
          <p:cNvPr id="12" name="矩形 11"/>
          <p:cNvSpPr/>
          <p:nvPr/>
        </p:nvSpPr>
        <p:spPr>
          <a:xfrm>
            <a:off x="4298575" y="3987589"/>
            <a:ext cx="3482788" cy="1543864"/>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pic>
        <p:nvPicPr>
          <p:cNvPr id="13" name="Picture 2" descr="https://timgsa.baidu.com/timg?image&amp;quality=80&amp;size=b10000_10000&amp;sec=1542186225&amp;di=ce01ddc7bd744d5d84990fbc862ecb23&amp;src=http://pic.58pic.com/58pic/15/19/69/34T58PICnMR_1024.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898" t="16592" r="7856" b="18834"/>
          <a:stretch/>
        </p:blipFill>
        <p:spPr bwMode="auto">
          <a:xfrm>
            <a:off x="6935436" y="3439137"/>
            <a:ext cx="1317808" cy="5484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过渡页</a:t>
            </a:r>
          </a:p>
        </p:txBody>
      </p:sp>
      <p:pic>
        <p:nvPicPr>
          <p:cNvPr id="11266"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对角圆角矩形 7"/>
          <p:cNvSpPr/>
          <p:nvPr/>
        </p:nvSpPr>
        <p:spPr>
          <a:xfrm>
            <a:off x="4870449" y="5322093"/>
            <a:ext cx="4918075" cy="647700"/>
          </a:xfrm>
          <a:prstGeom prst="round2DiagRect">
            <a:avLst>
              <a:gd name="adj1" fmla="val 20943"/>
              <a:gd name="adj2" fmla="val 0"/>
            </a:avLst>
          </a:prstGeom>
          <a:solidFill>
            <a:srgbClr val="1353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800"/>
          </a:p>
        </p:txBody>
      </p:sp>
      <p:sp>
        <p:nvSpPr>
          <p:cNvPr id="11" name="TextBox 6"/>
          <p:cNvSpPr txBox="1">
            <a:spLocks noChangeArrowheads="1"/>
          </p:cNvSpPr>
          <p:nvPr/>
        </p:nvSpPr>
        <p:spPr bwMode="auto">
          <a:xfrm>
            <a:off x="5181600" y="1658600"/>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01    </a:t>
            </a:r>
            <a:r>
              <a:rPr lang="zh-CN" altLang="zh-CN" sz="2800" dirty="0">
                <a:solidFill>
                  <a:srgbClr val="595959"/>
                </a:solidFill>
                <a:latin typeface="Impact" pitchFamily="34" charset="0"/>
                <a:ea typeface="微软雅黑" pitchFamily="34" charset="-122"/>
              </a:rPr>
              <a:t>认识</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数组对象</a:t>
            </a:r>
            <a:endParaRPr lang="zh-CN" altLang="en-US" sz="2800" dirty="0">
              <a:solidFill>
                <a:srgbClr val="595959"/>
              </a:solidFill>
              <a:latin typeface="Impact" pitchFamily="34" charset="0"/>
              <a:ea typeface="微软雅黑" pitchFamily="34" charset="-122"/>
            </a:endParaRPr>
          </a:p>
        </p:txBody>
      </p:sp>
      <p:sp>
        <p:nvSpPr>
          <p:cNvPr id="12" name="TextBox 10"/>
          <p:cNvSpPr txBox="1">
            <a:spLocks noChangeArrowheads="1"/>
          </p:cNvSpPr>
          <p:nvPr/>
        </p:nvSpPr>
        <p:spPr bwMode="auto">
          <a:xfrm>
            <a:off x="5181600" y="2412664"/>
            <a:ext cx="46069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02   </a:t>
            </a:r>
            <a:r>
              <a:rPr lang="zh-CN" altLang="zh-CN" sz="2800" dirty="0">
                <a:solidFill>
                  <a:srgbClr val="595959"/>
                </a:solidFill>
                <a:latin typeface="Impact" pitchFamily="34" charset="0"/>
                <a:ea typeface="微软雅黑" pitchFamily="34" charset="-122"/>
              </a:rPr>
              <a:t>创建</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a:t>
            </a:r>
            <a:endParaRPr lang="zh-CN" altLang="en-US" sz="2800" dirty="0">
              <a:solidFill>
                <a:srgbClr val="595959"/>
              </a:solidFill>
              <a:latin typeface="Impact" pitchFamily="34" charset="0"/>
              <a:ea typeface="微软雅黑" pitchFamily="34" charset="-122"/>
            </a:endParaRPr>
          </a:p>
        </p:txBody>
      </p:sp>
      <p:sp>
        <p:nvSpPr>
          <p:cNvPr id="13" name="TextBox 11"/>
          <p:cNvSpPr txBox="1">
            <a:spLocks noChangeArrowheads="1"/>
          </p:cNvSpPr>
          <p:nvPr/>
        </p:nvSpPr>
        <p:spPr bwMode="auto">
          <a:xfrm>
            <a:off x="5181600" y="316752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03    ndarray</a:t>
            </a:r>
            <a:r>
              <a:rPr lang="zh-CN" altLang="zh-CN" sz="2800" dirty="0">
                <a:solidFill>
                  <a:srgbClr val="595959"/>
                </a:solidFill>
                <a:latin typeface="Impact" pitchFamily="34" charset="0"/>
                <a:ea typeface="微软雅黑" pitchFamily="34" charset="-122"/>
              </a:rPr>
              <a:t>对象的数据类型</a:t>
            </a:r>
            <a:endParaRPr lang="zh-CN" altLang="en-US" sz="2800" dirty="0">
              <a:solidFill>
                <a:srgbClr val="595959"/>
              </a:solidFill>
              <a:latin typeface="Impact" pitchFamily="34" charset="0"/>
              <a:ea typeface="微软雅黑" pitchFamily="34" charset="-122"/>
            </a:endParaRPr>
          </a:p>
        </p:txBody>
      </p:sp>
      <p:sp>
        <p:nvSpPr>
          <p:cNvPr id="14"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04    </a:t>
            </a:r>
            <a:r>
              <a:rPr lang="zh-CN" altLang="en-US" sz="2800" dirty="0">
                <a:solidFill>
                  <a:srgbClr val="595959"/>
                </a:solidFill>
                <a:latin typeface="Impact" pitchFamily="34" charset="0"/>
                <a:ea typeface="微软雅黑" pitchFamily="34" charset="-122"/>
              </a:rPr>
              <a:t>数组运算</a:t>
            </a:r>
          </a:p>
        </p:txBody>
      </p:sp>
      <p:sp>
        <p:nvSpPr>
          <p:cNvPr id="15" name="TextBox 11"/>
          <p:cNvSpPr txBox="1">
            <a:spLocks noChangeArrowheads="1"/>
          </p:cNvSpPr>
          <p:nvPr/>
        </p:nvSpPr>
        <p:spPr bwMode="auto">
          <a:xfrm>
            <a:off x="5181600" y="4676438"/>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05    ndarray</a:t>
            </a:r>
            <a:r>
              <a:rPr lang="zh-CN" altLang="zh-CN" sz="2800" dirty="0">
                <a:solidFill>
                  <a:srgbClr val="595959"/>
                </a:solidFill>
                <a:latin typeface="Impact" pitchFamily="34" charset="0"/>
                <a:ea typeface="微软雅黑" pitchFamily="34" charset="-122"/>
              </a:rPr>
              <a:t>的索引和切片</a:t>
            </a:r>
            <a:endParaRPr lang="zh-CN" altLang="en-US" sz="2800" dirty="0">
              <a:solidFill>
                <a:srgbClr val="595959"/>
              </a:solidFill>
              <a:latin typeface="Impact" pitchFamily="34" charset="0"/>
              <a:ea typeface="微软雅黑" pitchFamily="34" charset="-122"/>
            </a:endParaRPr>
          </a:p>
        </p:txBody>
      </p:sp>
      <p:sp>
        <p:nvSpPr>
          <p:cNvPr id="16" name="TextBox 11"/>
          <p:cNvSpPr txBox="1">
            <a:spLocks noChangeArrowheads="1"/>
          </p:cNvSpPr>
          <p:nvPr/>
        </p:nvSpPr>
        <p:spPr bwMode="auto">
          <a:xfrm>
            <a:off x="5181600" y="543050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chemeClr val="bg1"/>
                </a:solidFill>
                <a:latin typeface="Impact" pitchFamily="34" charset="0"/>
                <a:ea typeface="微软雅黑" pitchFamily="34" charset="-122"/>
              </a:rPr>
              <a:t>06    </a:t>
            </a:r>
            <a:r>
              <a:rPr lang="zh-CN" altLang="zh-CN" sz="2800" dirty="0" smtClean="0">
                <a:solidFill>
                  <a:schemeClr val="bg1"/>
                </a:solidFill>
                <a:latin typeface="Impact" pitchFamily="34" charset="0"/>
                <a:ea typeface="微软雅黑" pitchFamily="34" charset="-122"/>
              </a:rPr>
              <a:t>数</a:t>
            </a:r>
            <a:r>
              <a:rPr lang="zh-CN" altLang="zh-CN" sz="2800" dirty="0">
                <a:solidFill>
                  <a:schemeClr val="bg1"/>
                </a:solidFill>
                <a:latin typeface="Impact" pitchFamily="34" charset="0"/>
                <a:ea typeface="微软雅黑" pitchFamily="34" charset="-122"/>
              </a:rPr>
              <a:t>组的转置和轴对称</a:t>
            </a:r>
            <a:endParaRPr lang="zh-CN" altLang="en-US" sz="2800" dirty="0">
              <a:solidFill>
                <a:schemeClr val="bg1"/>
              </a:solidFill>
              <a:latin typeface="Impact" pitchFamily="34" charset="0"/>
              <a:ea typeface="微软雅黑" pitchFamily="34" charset="-122"/>
            </a:endParaRPr>
          </a:p>
        </p:txBody>
      </p:sp>
    </p:spTree>
    <p:extLst>
      <p:ext uri="{BB962C8B-B14F-4D97-AF65-F5344CB8AC3E}">
        <p14:creationId xmlns:p14="http://schemas.microsoft.com/office/powerpoint/2010/main" val="24750274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914" y="262889"/>
            <a:ext cx="6001385"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数组的转置和轴对称</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0482" name="矩形 2"/>
          <p:cNvSpPr>
            <a:spLocks noChangeArrowheads="1"/>
          </p:cNvSpPr>
          <p:nvPr/>
        </p:nvSpPr>
        <p:spPr bwMode="auto">
          <a:xfrm>
            <a:off x="577850" y="1320800"/>
            <a:ext cx="11040409" cy="176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zh-CN" sz="4400" dirty="0">
                <a:latin typeface="微软雅黑" pitchFamily="34" charset="-122"/>
                <a:ea typeface="微软雅黑" pitchFamily="34" charset="-122"/>
              </a:rPr>
              <a:t>数组的转置指的是将数组中的每个元素按照一定的规则进行位置变换</a:t>
            </a:r>
            <a:r>
              <a:rPr lang="zh-CN" altLang="zh-CN" sz="4400" dirty="0" smtClean="0">
                <a:latin typeface="微软雅黑" pitchFamily="34" charset="-122"/>
                <a:ea typeface="微软雅黑" pitchFamily="34" charset="-122"/>
              </a:rPr>
              <a:t>。</a:t>
            </a:r>
            <a:endParaRPr lang="zh-CN" altLang="en-US" sz="4400" dirty="0">
              <a:latin typeface="微软雅黑" pitchFamily="34" charset="-122"/>
              <a:ea typeface="微软雅黑" pitchFamily="34" charset="-122"/>
            </a:endParaRPr>
          </a:p>
        </p:txBody>
      </p:sp>
      <p:sp>
        <p:nvSpPr>
          <p:cNvPr id="4" name="矩形 3"/>
          <p:cNvSpPr>
            <a:spLocks noChangeArrowheads="1"/>
          </p:cNvSpPr>
          <p:nvPr/>
        </p:nvSpPr>
        <p:spPr bwMode="auto">
          <a:xfrm>
            <a:off x="1837017" y="3429008"/>
            <a:ext cx="580091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3600" dirty="0">
                <a:latin typeface="楷体" pitchFamily="49" charset="-122"/>
                <a:ea typeface="楷体" pitchFamily="49" charset="-122"/>
              </a:rPr>
              <a:t>NumPy</a:t>
            </a:r>
            <a:r>
              <a:rPr lang="zh-CN" altLang="zh-CN" sz="3600" dirty="0">
                <a:latin typeface="楷体" pitchFamily="49" charset="-122"/>
                <a:ea typeface="楷体" pitchFamily="49" charset="-122"/>
              </a:rPr>
              <a:t>提供了</a:t>
            </a:r>
            <a:r>
              <a:rPr lang="zh-CN" altLang="en-US" sz="3600" dirty="0">
                <a:latin typeface="楷体" pitchFamily="49" charset="-122"/>
                <a:ea typeface="楷体" pitchFamily="49" charset="-122"/>
              </a:rPr>
              <a:t>两种实现方式：</a:t>
            </a:r>
            <a:endParaRPr lang="en-US" altLang="zh-CN" sz="3600" dirty="0">
              <a:latin typeface="楷体" pitchFamily="49" charset="-122"/>
              <a:ea typeface="楷体" pitchFamily="49" charset="-122"/>
            </a:endParaRPr>
          </a:p>
          <a:p>
            <a:pPr marL="457200" indent="-457200">
              <a:buFont typeface="Arial" pitchFamily="34" charset="0"/>
              <a:buChar char="•"/>
            </a:pPr>
            <a:r>
              <a:rPr lang="en-US" altLang="zh-CN" sz="3600" dirty="0">
                <a:latin typeface="楷体" pitchFamily="49" charset="-122"/>
                <a:ea typeface="楷体" pitchFamily="49" charset="-122"/>
              </a:rPr>
              <a:t>T</a:t>
            </a:r>
            <a:r>
              <a:rPr lang="zh-CN" altLang="zh-CN" sz="3600" dirty="0">
                <a:latin typeface="楷体" pitchFamily="49" charset="-122"/>
                <a:ea typeface="楷体" pitchFamily="49" charset="-122"/>
              </a:rPr>
              <a:t>属性</a:t>
            </a:r>
            <a:endParaRPr lang="en-US" altLang="zh-CN" sz="3600" dirty="0">
              <a:latin typeface="楷体" pitchFamily="49" charset="-122"/>
              <a:ea typeface="楷体" pitchFamily="49" charset="-122"/>
            </a:endParaRPr>
          </a:p>
          <a:p>
            <a:pPr marL="457200" indent="-457200">
              <a:buFont typeface="Arial" pitchFamily="34" charset="0"/>
              <a:buChar char="•"/>
            </a:pPr>
            <a:r>
              <a:rPr lang="en-US" altLang="zh-CN" sz="3600" dirty="0">
                <a:latin typeface="楷体" pitchFamily="49" charset="-122"/>
                <a:ea typeface="楷体" pitchFamily="49" charset="-122"/>
              </a:rPr>
              <a:t>transpose()</a:t>
            </a:r>
            <a:r>
              <a:rPr lang="zh-CN" altLang="zh-CN" sz="3600" dirty="0">
                <a:latin typeface="楷体" pitchFamily="49" charset="-122"/>
                <a:ea typeface="楷体" pitchFamily="49" charset="-122"/>
              </a:rPr>
              <a:t>方法</a:t>
            </a:r>
            <a:endParaRPr lang="en-US" altLang="zh-CN" sz="3600"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914" y="262889"/>
            <a:ext cx="6001385"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数组的转置和轴对称</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0482" name="矩形 2"/>
          <p:cNvSpPr>
            <a:spLocks noChangeArrowheads="1"/>
          </p:cNvSpPr>
          <p:nvPr/>
        </p:nvSpPr>
        <p:spPr bwMode="auto">
          <a:xfrm>
            <a:off x="577850" y="1320800"/>
            <a:ext cx="11040409" cy="139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pPr>
            <a:r>
              <a:rPr lang="zh-CN" altLang="zh-CN" sz="4000" dirty="0">
                <a:latin typeface="微软雅黑" pitchFamily="34" charset="-122"/>
                <a:ea typeface="微软雅黑" pitchFamily="34" charset="-122"/>
              </a:rPr>
              <a:t>简单的转置可以使用</a:t>
            </a:r>
            <a:r>
              <a:rPr lang="en-US" altLang="zh-CN" sz="4000" dirty="0">
                <a:latin typeface="微软雅黑" pitchFamily="34" charset="-122"/>
                <a:ea typeface="微软雅黑" pitchFamily="34" charset="-122"/>
              </a:rPr>
              <a:t>T</a:t>
            </a:r>
            <a:r>
              <a:rPr lang="zh-CN" altLang="zh-CN" sz="4000" dirty="0">
                <a:latin typeface="微软雅黑" pitchFamily="34" charset="-122"/>
                <a:ea typeface="微软雅黑" pitchFamily="34" charset="-122"/>
              </a:rPr>
              <a:t>属性，它其实就是进行轴对换而已。</a:t>
            </a:r>
            <a:endParaRPr lang="zh-CN" altLang="en-US" sz="4000" dirty="0">
              <a:latin typeface="微软雅黑" pitchFamily="34" charset="-122"/>
              <a:ea typeface="微软雅黑" pitchFamily="34" charset="-122"/>
            </a:endParaRPr>
          </a:p>
        </p:txBody>
      </p:sp>
      <p:pic>
        <p:nvPicPr>
          <p:cNvPr id="7" name="图片 7" descr="箭头"/>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802638">
            <a:off x="5571928" y="3731716"/>
            <a:ext cx="1052251" cy="141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组合 7"/>
          <p:cNvGrpSpPr/>
          <p:nvPr/>
        </p:nvGrpSpPr>
        <p:grpSpPr>
          <a:xfrm>
            <a:off x="1828799" y="3193919"/>
            <a:ext cx="2918011" cy="2175810"/>
            <a:chOff x="1080225" y="2921817"/>
            <a:chExt cx="2710180" cy="2020842"/>
          </a:xfrm>
        </p:grpSpPr>
        <p:sp>
          <p:nvSpPr>
            <p:cNvPr id="9" name="矩形 8"/>
            <p:cNvSpPr/>
            <p:nvPr/>
          </p:nvSpPr>
          <p:spPr>
            <a:xfrm>
              <a:off x="1080225" y="2921817"/>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0</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10" name="矩形 9"/>
            <p:cNvSpPr/>
            <p:nvPr/>
          </p:nvSpPr>
          <p:spPr>
            <a:xfrm>
              <a:off x="1080225" y="3599362"/>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solidFill>
                  <a:latin typeface="Arial" panose="020B0604020202020204" pitchFamily="34" charset="0"/>
                  <a:cs typeface="Arial" panose="020B0604020202020204" pitchFamily="34" charset="0"/>
                </a:rPr>
                <a:t>4</a:t>
              </a:r>
            </a:p>
          </p:txBody>
        </p:sp>
        <p:sp>
          <p:nvSpPr>
            <p:cNvPr id="11" name="矩形 10"/>
            <p:cNvSpPr/>
            <p:nvPr/>
          </p:nvSpPr>
          <p:spPr>
            <a:xfrm>
              <a:off x="1080225" y="4265114"/>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8</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12" name="矩形 11"/>
            <p:cNvSpPr/>
            <p:nvPr/>
          </p:nvSpPr>
          <p:spPr>
            <a:xfrm>
              <a:off x="1757770" y="2921817"/>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Arial" panose="020B0604020202020204" pitchFamily="34" charset="0"/>
                  <a:cs typeface="Arial" panose="020B0604020202020204" pitchFamily="34" charset="0"/>
                </a:rPr>
                <a:t>1</a:t>
              </a:r>
            </a:p>
          </p:txBody>
        </p:sp>
        <p:sp>
          <p:nvSpPr>
            <p:cNvPr id="13" name="矩形 12"/>
            <p:cNvSpPr/>
            <p:nvPr/>
          </p:nvSpPr>
          <p:spPr>
            <a:xfrm>
              <a:off x="2435315" y="2921817"/>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solidFill>
                  <a:latin typeface="Arial" panose="020B0604020202020204" pitchFamily="34" charset="0"/>
                  <a:cs typeface="Arial" panose="020B0604020202020204" pitchFamily="34" charset="0"/>
                </a:rPr>
                <a:t>2</a:t>
              </a:r>
            </a:p>
          </p:txBody>
        </p:sp>
        <p:sp>
          <p:nvSpPr>
            <p:cNvPr id="14" name="矩形 13"/>
            <p:cNvSpPr/>
            <p:nvPr/>
          </p:nvSpPr>
          <p:spPr>
            <a:xfrm>
              <a:off x="1757770" y="3599362"/>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5</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15" name="矩形 14"/>
            <p:cNvSpPr/>
            <p:nvPr/>
          </p:nvSpPr>
          <p:spPr>
            <a:xfrm>
              <a:off x="2435315" y="3599362"/>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6</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16" name="矩形 15"/>
            <p:cNvSpPr/>
            <p:nvPr/>
          </p:nvSpPr>
          <p:spPr>
            <a:xfrm>
              <a:off x="3112860" y="2921817"/>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tx1"/>
                  </a:solidFill>
                  <a:latin typeface="Arial" panose="020B0604020202020204" pitchFamily="34" charset="0"/>
                  <a:cs typeface="Arial" panose="020B0604020202020204" pitchFamily="34" charset="0"/>
                </a:rPr>
                <a:t>3</a:t>
              </a:r>
            </a:p>
          </p:txBody>
        </p:sp>
        <p:sp>
          <p:nvSpPr>
            <p:cNvPr id="17" name="矩形 16"/>
            <p:cNvSpPr/>
            <p:nvPr/>
          </p:nvSpPr>
          <p:spPr>
            <a:xfrm>
              <a:off x="3112860" y="3599362"/>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Arial" panose="020B0604020202020204" pitchFamily="34" charset="0"/>
                  <a:cs typeface="Arial" panose="020B0604020202020204" pitchFamily="34" charset="0"/>
                </a:rPr>
                <a:t>7</a:t>
              </a:r>
            </a:p>
          </p:txBody>
        </p:sp>
        <p:sp>
          <p:nvSpPr>
            <p:cNvPr id="18" name="矩形 17"/>
            <p:cNvSpPr/>
            <p:nvPr/>
          </p:nvSpPr>
          <p:spPr>
            <a:xfrm>
              <a:off x="1757770" y="4265114"/>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9</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19" name="矩形 18"/>
            <p:cNvSpPr/>
            <p:nvPr/>
          </p:nvSpPr>
          <p:spPr>
            <a:xfrm>
              <a:off x="2435315" y="4265114"/>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10</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20" name="矩形 19"/>
            <p:cNvSpPr/>
            <p:nvPr/>
          </p:nvSpPr>
          <p:spPr>
            <a:xfrm>
              <a:off x="3112860" y="4265114"/>
              <a:ext cx="677545" cy="677545"/>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11</a:t>
              </a:r>
              <a:endParaRPr lang="en-US" altLang="zh-CN" sz="2400" dirty="0">
                <a:solidFill>
                  <a:schemeClr val="tx1"/>
                </a:solidFill>
                <a:latin typeface="Arial" panose="020B0604020202020204" pitchFamily="34" charset="0"/>
                <a:cs typeface="Arial" panose="020B0604020202020204" pitchFamily="34" charset="0"/>
              </a:endParaRPr>
            </a:p>
          </p:txBody>
        </p:sp>
      </p:grpSp>
      <p:grpSp>
        <p:nvGrpSpPr>
          <p:cNvPr id="21" name="组合 20"/>
          <p:cNvGrpSpPr/>
          <p:nvPr/>
        </p:nvGrpSpPr>
        <p:grpSpPr>
          <a:xfrm>
            <a:off x="7451057" y="2654447"/>
            <a:ext cx="2461298" cy="3267449"/>
            <a:chOff x="1641927" y="1445714"/>
            <a:chExt cx="2461298" cy="3267449"/>
          </a:xfrm>
        </p:grpSpPr>
        <p:sp>
          <p:nvSpPr>
            <p:cNvPr id="22" name="矩形 21"/>
            <p:cNvSpPr/>
            <p:nvPr/>
          </p:nvSpPr>
          <p:spPr>
            <a:xfrm>
              <a:off x="1641927" y="1445714"/>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0</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23" name="矩形 22"/>
            <p:cNvSpPr/>
            <p:nvPr/>
          </p:nvSpPr>
          <p:spPr>
            <a:xfrm>
              <a:off x="1641927" y="2266146"/>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tx1"/>
                  </a:solidFill>
                  <a:latin typeface="Arial" panose="020B0604020202020204" pitchFamily="34" charset="0"/>
                  <a:cs typeface="Arial" panose="020B0604020202020204" pitchFamily="34" charset="0"/>
                </a:rPr>
                <a:t>1</a:t>
              </a:r>
            </a:p>
          </p:txBody>
        </p:sp>
        <p:sp>
          <p:nvSpPr>
            <p:cNvPr id="24" name="矩形 23"/>
            <p:cNvSpPr/>
            <p:nvPr/>
          </p:nvSpPr>
          <p:spPr>
            <a:xfrm>
              <a:off x="1641927" y="3072299"/>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2</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25" name="矩形 24"/>
            <p:cNvSpPr/>
            <p:nvPr/>
          </p:nvSpPr>
          <p:spPr>
            <a:xfrm>
              <a:off x="2462360" y="1445714"/>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4</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26" name="矩形 25"/>
            <p:cNvSpPr/>
            <p:nvPr/>
          </p:nvSpPr>
          <p:spPr>
            <a:xfrm>
              <a:off x="3282792" y="1445714"/>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8</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27" name="矩形 26"/>
            <p:cNvSpPr/>
            <p:nvPr/>
          </p:nvSpPr>
          <p:spPr>
            <a:xfrm>
              <a:off x="2462360" y="2266146"/>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5</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28" name="矩形 27"/>
            <p:cNvSpPr/>
            <p:nvPr/>
          </p:nvSpPr>
          <p:spPr>
            <a:xfrm>
              <a:off x="3282792" y="2266146"/>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9</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29" name="矩形 28"/>
            <p:cNvSpPr/>
            <p:nvPr/>
          </p:nvSpPr>
          <p:spPr>
            <a:xfrm>
              <a:off x="2462360" y="3072299"/>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6</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30" name="矩形 29"/>
            <p:cNvSpPr/>
            <p:nvPr/>
          </p:nvSpPr>
          <p:spPr>
            <a:xfrm>
              <a:off x="3282792" y="3072299"/>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10</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31" name="矩形 30"/>
            <p:cNvSpPr/>
            <p:nvPr/>
          </p:nvSpPr>
          <p:spPr>
            <a:xfrm>
              <a:off x="1641927" y="3892731"/>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3</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32" name="矩形 31"/>
            <p:cNvSpPr/>
            <p:nvPr/>
          </p:nvSpPr>
          <p:spPr>
            <a:xfrm>
              <a:off x="2462360" y="3892731"/>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7</a:t>
              </a:r>
              <a:endParaRPr lang="en-US" altLang="zh-CN" sz="2400" dirty="0">
                <a:solidFill>
                  <a:schemeClr val="tx1"/>
                </a:solidFill>
                <a:latin typeface="Arial" panose="020B0604020202020204" pitchFamily="34" charset="0"/>
                <a:cs typeface="Arial" panose="020B0604020202020204" pitchFamily="34" charset="0"/>
              </a:endParaRPr>
            </a:p>
          </p:txBody>
        </p:sp>
        <p:sp>
          <p:nvSpPr>
            <p:cNvPr id="33" name="矩形 32"/>
            <p:cNvSpPr/>
            <p:nvPr/>
          </p:nvSpPr>
          <p:spPr>
            <a:xfrm>
              <a:off x="3282792" y="3892731"/>
              <a:ext cx="820433" cy="820432"/>
            </a:xfrm>
            <a:prstGeom prst="rect">
              <a:avLst/>
            </a:prstGeom>
            <a:solidFill>
              <a:schemeClr val="bg1">
                <a:lumMod val="75000"/>
              </a:schemeClr>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latin typeface="Arial" panose="020B0604020202020204" pitchFamily="34" charset="0"/>
                  <a:cs typeface="Arial" panose="020B0604020202020204" pitchFamily="34" charset="0"/>
                </a:rPr>
                <a:t>11</a:t>
              </a:r>
              <a:endParaRPr lang="en-US" altLang="zh-CN" sz="2400" dirty="0">
                <a:solidFill>
                  <a:schemeClr val="tx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15372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目录页</a:t>
            </a:r>
          </a:p>
        </p:txBody>
      </p:sp>
      <p:pic>
        <p:nvPicPr>
          <p:cNvPr id="10242"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6"/>
          <p:cNvSpPr txBox="1">
            <a:spLocks noChangeArrowheads="1"/>
          </p:cNvSpPr>
          <p:nvPr/>
        </p:nvSpPr>
        <p:spPr bwMode="auto">
          <a:xfrm>
            <a:off x="5181600" y="1658601"/>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rgbClr val="595959"/>
                </a:solidFill>
                <a:latin typeface="Impact" pitchFamily="34" charset="0"/>
                <a:ea typeface="微软雅黑" pitchFamily="34" charset="-122"/>
              </a:rPr>
              <a:t>07    NumPy</a:t>
            </a:r>
            <a:r>
              <a:rPr lang="zh-CN" altLang="zh-CN" sz="2800" dirty="0">
                <a:solidFill>
                  <a:srgbClr val="595959"/>
                </a:solidFill>
                <a:latin typeface="Impact" pitchFamily="34" charset="0"/>
                <a:ea typeface="微软雅黑" pitchFamily="34" charset="-122"/>
              </a:rPr>
              <a:t>通用函数</a:t>
            </a:r>
            <a:endParaRPr lang="zh-CN" altLang="en-US" sz="2800" dirty="0">
              <a:solidFill>
                <a:srgbClr val="595959"/>
              </a:solidFill>
              <a:latin typeface="Impact" pitchFamily="34" charset="0"/>
              <a:ea typeface="微软雅黑" pitchFamily="34" charset="-122"/>
            </a:endParaRPr>
          </a:p>
        </p:txBody>
      </p:sp>
      <p:sp>
        <p:nvSpPr>
          <p:cNvPr id="7" name="TextBox 10"/>
          <p:cNvSpPr txBox="1">
            <a:spLocks noChangeArrowheads="1"/>
          </p:cNvSpPr>
          <p:nvPr/>
        </p:nvSpPr>
        <p:spPr bwMode="auto">
          <a:xfrm>
            <a:off x="5181600" y="2412664"/>
            <a:ext cx="58584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rgbClr val="595959"/>
                </a:solidFill>
                <a:latin typeface="Impact" pitchFamily="34" charset="0"/>
                <a:ea typeface="微软雅黑" pitchFamily="34" charset="-122"/>
              </a:rPr>
              <a:t>08   </a:t>
            </a:r>
            <a:r>
              <a:rPr lang="zh-CN" altLang="zh-CN" sz="2800" dirty="0" smtClean="0">
                <a:solidFill>
                  <a:srgbClr val="595959"/>
                </a:solidFill>
                <a:latin typeface="Impact" pitchFamily="34" charset="0"/>
                <a:ea typeface="微软雅黑" pitchFamily="34" charset="-122"/>
              </a:rPr>
              <a:t>利</a:t>
            </a:r>
            <a:r>
              <a:rPr lang="zh-CN" altLang="zh-CN" sz="2800" dirty="0">
                <a:solidFill>
                  <a:srgbClr val="595959"/>
                </a:solidFill>
                <a:latin typeface="Impact" pitchFamily="34" charset="0"/>
                <a:ea typeface="微软雅黑" pitchFamily="34" charset="-122"/>
              </a:rPr>
              <a:t>用</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数组进行数据处理</a:t>
            </a:r>
            <a:endParaRPr lang="zh-CN" altLang="en-US" sz="2800" dirty="0">
              <a:solidFill>
                <a:srgbClr val="595959"/>
              </a:solidFill>
              <a:latin typeface="Impact" pitchFamily="34" charset="0"/>
              <a:ea typeface="微软雅黑" pitchFamily="34" charset="-122"/>
            </a:endParaRPr>
          </a:p>
        </p:txBody>
      </p:sp>
      <p:sp>
        <p:nvSpPr>
          <p:cNvPr id="8" name="TextBox 11"/>
          <p:cNvSpPr txBox="1">
            <a:spLocks noChangeArrowheads="1"/>
          </p:cNvSpPr>
          <p:nvPr/>
        </p:nvSpPr>
        <p:spPr bwMode="auto">
          <a:xfrm>
            <a:off x="5181600" y="3167521"/>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rgbClr val="595959"/>
                </a:solidFill>
                <a:latin typeface="Impact" pitchFamily="34" charset="0"/>
                <a:ea typeface="微软雅黑" pitchFamily="34" charset="-122"/>
              </a:rPr>
              <a:t>09    </a:t>
            </a:r>
            <a:r>
              <a:rPr lang="zh-CN" altLang="zh-CN" sz="2800" dirty="0" smtClean="0">
                <a:solidFill>
                  <a:srgbClr val="595959"/>
                </a:solidFill>
                <a:latin typeface="Impact" pitchFamily="34" charset="0"/>
                <a:ea typeface="微软雅黑" pitchFamily="34" charset="-122"/>
              </a:rPr>
              <a:t>线</a:t>
            </a:r>
            <a:r>
              <a:rPr lang="zh-CN" altLang="zh-CN" sz="2800" dirty="0">
                <a:solidFill>
                  <a:srgbClr val="595959"/>
                </a:solidFill>
                <a:latin typeface="Impact" pitchFamily="34" charset="0"/>
                <a:ea typeface="微软雅黑" pitchFamily="34" charset="-122"/>
              </a:rPr>
              <a:t>性代数模块</a:t>
            </a:r>
            <a:endParaRPr lang="zh-CN" altLang="en-US" sz="2800" dirty="0">
              <a:solidFill>
                <a:srgbClr val="595959"/>
              </a:solidFill>
              <a:latin typeface="Impact" pitchFamily="34" charset="0"/>
              <a:ea typeface="微软雅黑" pitchFamily="34" charset="-122"/>
            </a:endParaRPr>
          </a:p>
        </p:txBody>
      </p:sp>
      <p:sp>
        <p:nvSpPr>
          <p:cNvPr id="9"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rgbClr val="595959"/>
                </a:solidFill>
                <a:latin typeface="Impact" pitchFamily="34" charset="0"/>
                <a:ea typeface="微软雅黑" pitchFamily="34" charset="-122"/>
              </a:rPr>
              <a:t>10    </a:t>
            </a:r>
            <a:r>
              <a:rPr lang="zh-CN" altLang="zh-CN" sz="2800" dirty="0" smtClean="0">
                <a:solidFill>
                  <a:srgbClr val="595959"/>
                </a:solidFill>
                <a:latin typeface="Impact" pitchFamily="34" charset="0"/>
                <a:ea typeface="微软雅黑" pitchFamily="34" charset="-122"/>
              </a:rPr>
              <a:t>随</a:t>
            </a:r>
            <a:r>
              <a:rPr lang="zh-CN" altLang="zh-CN" sz="2800" dirty="0">
                <a:solidFill>
                  <a:srgbClr val="595959"/>
                </a:solidFill>
                <a:latin typeface="Impact" pitchFamily="34" charset="0"/>
                <a:ea typeface="微软雅黑" pitchFamily="34" charset="-122"/>
              </a:rPr>
              <a:t>机数模块</a:t>
            </a:r>
            <a:endParaRPr lang="zh-CN" altLang="en-US" sz="2800" dirty="0">
              <a:solidFill>
                <a:srgbClr val="595959"/>
              </a:solidFill>
              <a:latin typeface="Impact" pitchFamily="34" charset="0"/>
              <a:ea typeface="微软雅黑" pitchFamily="34"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914" y="262889"/>
            <a:ext cx="6001385"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数组的转置和轴对称</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0482" name="矩形 2"/>
          <p:cNvSpPr>
            <a:spLocks noChangeArrowheads="1"/>
          </p:cNvSpPr>
          <p:nvPr/>
        </p:nvSpPr>
        <p:spPr bwMode="auto">
          <a:xfrm>
            <a:off x="577850" y="1320800"/>
            <a:ext cx="11040409"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zh-CN" sz="4000" dirty="0">
                <a:latin typeface="微软雅黑" pitchFamily="34" charset="-122"/>
                <a:ea typeface="微软雅黑" pitchFamily="34" charset="-122"/>
              </a:rPr>
              <a:t>当使用</a:t>
            </a:r>
            <a:r>
              <a:rPr lang="en-US" altLang="zh-CN" sz="4000" dirty="0">
                <a:latin typeface="微软雅黑" pitchFamily="34" charset="-122"/>
                <a:ea typeface="微软雅黑" pitchFamily="34" charset="-122"/>
              </a:rPr>
              <a:t>transpose()</a:t>
            </a:r>
            <a:r>
              <a:rPr lang="zh-CN" altLang="zh-CN" sz="4000" dirty="0">
                <a:latin typeface="微软雅黑" pitchFamily="34" charset="-122"/>
                <a:ea typeface="微软雅黑" pitchFamily="34" charset="-122"/>
              </a:rPr>
              <a:t>方法对数组的</a:t>
            </a:r>
            <a:r>
              <a:rPr lang="en-US" altLang="zh-CN" sz="4000" dirty="0">
                <a:latin typeface="微软雅黑" pitchFamily="34" charset="-122"/>
                <a:ea typeface="微软雅黑" pitchFamily="34" charset="-122"/>
              </a:rPr>
              <a:t>shape</a:t>
            </a:r>
            <a:r>
              <a:rPr lang="zh-CN" altLang="zh-CN" sz="4000" dirty="0">
                <a:latin typeface="微软雅黑" pitchFamily="34" charset="-122"/>
                <a:ea typeface="微软雅黑" pitchFamily="34" charset="-122"/>
              </a:rPr>
              <a:t>进行调换时，需要以元组的形式传入</a:t>
            </a:r>
            <a:r>
              <a:rPr lang="en-US" altLang="zh-CN" sz="4000" dirty="0">
                <a:latin typeface="微软雅黑" pitchFamily="34" charset="-122"/>
                <a:ea typeface="微软雅黑" pitchFamily="34" charset="-122"/>
              </a:rPr>
              <a:t>shape</a:t>
            </a:r>
            <a:r>
              <a:rPr lang="zh-CN" altLang="zh-CN" sz="4000" dirty="0">
                <a:latin typeface="微软雅黑" pitchFamily="34" charset="-122"/>
                <a:ea typeface="微软雅黑" pitchFamily="34" charset="-122"/>
              </a:rPr>
              <a:t>的编号</a:t>
            </a:r>
            <a:r>
              <a:rPr lang="zh-CN" altLang="en-US" sz="4000" dirty="0">
                <a:latin typeface="微软雅黑" pitchFamily="34" charset="-122"/>
                <a:ea typeface="微软雅黑" pitchFamily="34" charset="-122"/>
              </a:rPr>
              <a:t>，</a:t>
            </a:r>
            <a:r>
              <a:rPr lang="zh-CN" altLang="zh-CN" sz="4000" dirty="0">
                <a:latin typeface="微软雅黑" pitchFamily="34" charset="-122"/>
                <a:ea typeface="微软雅黑" pitchFamily="34" charset="-122"/>
              </a:rPr>
              <a:t>比如</a:t>
            </a:r>
            <a:r>
              <a:rPr lang="en-US" altLang="zh-CN" sz="4000" dirty="0">
                <a:latin typeface="微软雅黑" pitchFamily="34" charset="-122"/>
                <a:ea typeface="微软雅黑" pitchFamily="34" charset="-122"/>
              </a:rPr>
              <a:t>(1,0,2)</a:t>
            </a:r>
            <a:r>
              <a:rPr lang="zh-CN" altLang="zh-CN" sz="4000" dirty="0">
                <a:latin typeface="微软雅黑" pitchFamily="34" charset="-122"/>
                <a:ea typeface="微软雅黑" pitchFamily="34" charset="-122"/>
              </a:rPr>
              <a:t>。</a:t>
            </a:r>
            <a:endParaRPr lang="zh-CN" altLang="en-US" sz="4000" dirty="0">
              <a:latin typeface="微软雅黑" pitchFamily="34" charset="-122"/>
              <a:ea typeface="微软雅黑" pitchFamily="34" charset="-122"/>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9797" y="3825367"/>
            <a:ext cx="3629025" cy="1980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0583" y="3264794"/>
            <a:ext cx="2271432" cy="3102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图片 7" descr="箭头"/>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802638">
            <a:off x="5844180" y="4109793"/>
            <a:ext cx="1052251" cy="141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1096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914" y="262889"/>
            <a:ext cx="6001385"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数组的转置和轴对称</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0482" name="矩形 2"/>
          <p:cNvSpPr>
            <a:spLocks noChangeArrowheads="1"/>
          </p:cNvSpPr>
          <p:nvPr/>
        </p:nvSpPr>
        <p:spPr bwMode="auto">
          <a:xfrm>
            <a:off x="577850" y="1320800"/>
            <a:ext cx="11040409" cy="240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zh-CN" sz="4000" dirty="0">
                <a:latin typeface="微软雅黑" pitchFamily="34" charset="-122"/>
                <a:ea typeface="微软雅黑" pitchFamily="34" charset="-122"/>
              </a:rPr>
              <a:t>如果我们不输入任何参数，直接调用</a:t>
            </a:r>
            <a:r>
              <a:rPr lang="en-US" altLang="zh-CN" sz="4000" dirty="0">
                <a:latin typeface="微软雅黑" pitchFamily="34" charset="-122"/>
                <a:ea typeface="微软雅黑" pitchFamily="34" charset="-122"/>
              </a:rPr>
              <a:t>transpose()</a:t>
            </a:r>
            <a:r>
              <a:rPr lang="zh-CN" altLang="zh-CN" sz="4000" dirty="0">
                <a:latin typeface="微软雅黑" pitchFamily="34" charset="-122"/>
                <a:ea typeface="微软雅黑" pitchFamily="34" charset="-122"/>
              </a:rPr>
              <a:t>方法，则其执行的效果就是将数组进行转置，作用等价于</a:t>
            </a:r>
            <a:r>
              <a:rPr lang="en-US" altLang="zh-CN" sz="4000" dirty="0">
                <a:latin typeface="微软雅黑" pitchFamily="34" charset="-122"/>
                <a:ea typeface="微软雅黑" pitchFamily="34" charset="-122"/>
              </a:rPr>
              <a:t>transpose(2,1,0)</a:t>
            </a:r>
            <a:r>
              <a:rPr lang="zh-CN" altLang="zh-CN" sz="4000" dirty="0">
                <a:latin typeface="微软雅黑" pitchFamily="34" charset="-122"/>
                <a:ea typeface="微软雅黑" pitchFamily="34" charset="-122"/>
              </a:rPr>
              <a:t>。</a:t>
            </a:r>
            <a:endParaRPr lang="zh-CN" altLang="en-US" sz="4000" dirty="0">
              <a:latin typeface="微软雅黑" pitchFamily="34" charset="-122"/>
              <a:ea typeface="微软雅黑" pitchFamily="34" charset="-122"/>
            </a:endParaRPr>
          </a:p>
        </p:txBody>
      </p:sp>
      <p:pic>
        <p:nvPicPr>
          <p:cNvPr id="7" name="图片 6"/>
          <p:cNvPicPr/>
          <p:nvPr/>
        </p:nvPicPr>
        <p:blipFill>
          <a:blip r:embed="rId2">
            <a:extLst>
              <a:ext uri="{28A0092B-C50C-407E-A947-70E740481C1C}">
                <a14:useLocalDpi xmlns:a14="http://schemas.microsoft.com/office/drawing/2010/main" val="0"/>
              </a:ext>
            </a:extLst>
          </a:blip>
          <a:srcRect/>
          <a:stretch>
            <a:fillRect/>
          </a:stretch>
        </p:blipFill>
        <p:spPr>
          <a:xfrm>
            <a:off x="3227293" y="3932042"/>
            <a:ext cx="2373219" cy="2519637"/>
          </a:xfrm>
          <a:prstGeom prst="rect">
            <a:avLst/>
          </a:prstGeom>
          <a:noFill/>
          <a:ln w="12700">
            <a:solidFill>
              <a:schemeClr val="tx1"/>
            </a:solidFill>
          </a:ln>
        </p:spPr>
      </p:pic>
      <p:pic>
        <p:nvPicPr>
          <p:cNvPr id="8" name="图片 7"/>
          <p:cNvPicPr/>
          <p:nvPr/>
        </p:nvPicPr>
        <p:blipFill>
          <a:blip r:embed="rId3">
            <a:extLst>
              <a:ext uri="{28A0092B-C50C-407E-A947-70E740481C1C}">
                <a14:useLocalDpi xmlns:a14="http://schemas.microsoft.com/office/drawing/2010/main" val="0"/>
              </a:ext>
            </a:extLst>
          </a:blip>
          <a:srcRect l="1109"/>
          <a:stretch>
            <a:fillRect/>
          </a:stretch>
        </p:blipFill>
        <p:spPr>
          <a:xfrm>
            <a:off x="6338170" y="3932042"/>
            <a:ext cx="2827289" cy="2537417"/>
          </a:xfrm>
          <a:prstGeom prst="rect">
            <a:avLst/>
          </a:prstGeom>
          <a:noFill/>
          <a:ln w="12700">
            <a:solidFill>
              <a:schemeClr val="tx1"/>
            </a:solidFill>
          </a:ln>
        </p:spPr>
      </p:pic>
    </p:spTree>
    <p:extLst>
      <p:ext uri="{BB962C8B-B14F-4D97-AF65-F5344CB8AC3E}">
        <p14:creationId xmlns:p14="http://schemas.microsoft.com/office/powerpoint/2010/main" val="42587833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914" y="262889"/>
            <a:ext cx="6001385"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数组的转置和轴对称</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0482" name="矩形 2"/>
          <p:cNvSpPr>
            <a:spLocks noChangeArrowheads="1"/>
          </p:cNvSpPr>
          <p:nvPr/>
        </p:nvSpPr>
        <p:spPr bwMode="auto">
          <a:xfrm>
            <a:off x="577850" y="1320800"/>
            <a:ext cx="11040409"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en-US" sz="4000" dirty="0">
                <a:latin typeface="微软雅黑" pitchFamily="34" charset="-122"/>
                <a:ea typeface="微软雅黑" pitchFamily="34" charset="-122"/>
              </a:rPr>
              <a:t>有时</a:t>
            </a:r>
            <a:r>
              <a:rPr lang="zh-CN" altLang="zh-CN" sz="4000" dirty="0" smtClean="0">
                <a:latin typeface="微软雅黑" pitchFamily="34" charset="-122"/>
                <a:ea typeface="微软雅黑" pitchFamily="34" charset="-122"/>
              </a:rPr>
              <a:t>可</a:t>
            </a:r>
            <a:r>
              <a:rPr lang="zh-CN" altLang="zh-CN" sz="4000" dirty="0">
                <a:latin typeface="微软雅黑" pitchFamily="34" charset="-122"/>
                <a:ea typeface="微软雅黑" pitchFamily="34" charset="-122"/>
              </a:rPr>
              <a:t>能只需要转换其中的两个轴</a:t>
            </a:r>
            <a:r>
              <a:rPr lang="zh-CN" altLang="zh-CN" sz="4000" dirty="0" smtClean="0">
                <a:latin typeface="微软雅黑" pitchFamily="34" charset="-122"/>
                <a:ea typeface="微软雅黑" pitchFamily="34" charset="-122"/>
              </a:rPr>
              <a:t>，这时可</a:t>
            </a:r>
            <a:r>
              <a:rPr lang="zh-CN" altLang="zh-CN" sz="4000" dirty="0">
                <a:latin typeface="微软雅黑" pitchFamily="34" charset="-122"/>
                <a:ea typeface="微软雅黑" pitchFamily="34" charset="-122"/>
              </a:rPr>
              <a:t>以使</a:t>
            </a:r>
            <a:r>
              <a:rPr lang="zh-CN" altLang="zh-CN" sz="4000" dirty="0" smtClean="0">
                <a:latin typeface="微软雅黑" pitchFamily="34" charset="-122"/>
                <a:ea typeface="微软雅黑" pitchFamily="34" charset="-122"/>
              </a:rPr>
              <a:t>用</a:t>
            </a:r>
            <a:r>
              <a:rPr lang="en-US" altLang="zh-CN" sz="4000" dirty="0" smtClean="0">
                <a:latin typeface="微软雅黑" pitchFamily="34" charset="-122"/>
                <a:ea typeface="微软雅黑" pitchFamily="34" charset="-122"/>
              </a:rPr>
              <a:t>swapaxes</a:t>
            </a:r>
            <a:r>
              <a:rPr lang="en-US" altLang="zh-CN" sz="4000" dirty="0">
                <a:latin typeface="微软雅黑" pitchFamily="34" charset="-122"/>
                <a:ea typeface="微软雅黑" pitchFamily="34" charset="-122"/>
              </a:rPr>
              <a:t>()</a:t>
            </a:r>
            <a:r>
              <a:rPr lang="zh-CN" altLang="zh-CN" sz="4000" dirty="0">
                <a:latin typeface="微软雅黑" pitchFamily="34" charset="-122"/>
                <a:ea typeface="微软雅黑" pitchFamily="34" charset="-122"/>
              </a:rPr>
              <a:t>方法实现，该方法需要接受一对轴编</a:t>
            </a:r>
            <a:r>
              <a:rPr lang="zh-CN" altLang="zh-CN" sz="4000" dirty="0" smtClean="0">
                <a:latin typeface="微软雅黑" pitchFamily="34" charset="-122"/>
                <a:ea typeface="微软雅黑" pitchFamily="34" charset="-122"/>
              </a:rPr>
              <a:t>号</a:t>
            </a:r>
            <a:r>
              <a:rPr lang="zh-CN" altLang="en-US" sz="4000" dirty="0" smtClean="0">
                <a:latin typeface="微软雅黑" pitchFamily="34" charset="-122"/>
                <a:ea typeface="微软雅黑" pitchFamily="34" charset="-122"/>
              </a:rPr>
              <a:t>，比如</a:t>
            </a:r>
            <a:r>
              <a:rPr lang="en-US" altLang="zh-CN" sz="4000" dirty="0" smtClean="0">
                <a:latin typeface="微软雅黑" pitchFamily="34" charset="-122"/>
                <a:ea typeface="微软雅黑" pitchFamily="34" charset="-122"/>
              </a:rPr>
              <a:t>(1,0)</a:t>
            </a:r>
            <a:r>
              <a:rPr lang="zh-CN" altLang="en-US" sz="4000" dirty="0" smtClean="0">
                <a:latin typeface="微软雅黑" pitchFamily="34" charset="-122"/>
                <a:ea typeface="微软雅黑" pitchFamily="34" charset="-122"/>
              </a:rPr>
              <a:t>。</a:t>
            </a:r>
            <a:endParaRPr lang="zh-CN" altLang="en-US" sz="4000" dirty="0">
              <a:latin typeface="微软雅黑" pitchFamily="34" charset="-122"/>
              <a:ea typeface="微软雅黑" pitchFamily="34" charset="-122"/>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0869" y="4203754"/>
            <a:ext cx="3250800" cy="1766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5268" y="4203753"/>
            <a:ext cx="3533478" cy="1766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图片 7" descr="箭头"/>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3488465">
            <a:off x="5493649" y="4381059"/>
            <a:ext cx="1052251" cy="141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18596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914" y="262889"/>
            <a:ext cx="6001385"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多学一</a:t>
            </a:r>
            <a:r>
              <a:rPr lang="zh-CN" altLang="zh-CN" sz="4000" dirty="0" smtClean="0">
                <a:solidFill>
                  <a:srgbClr val="1353A2"/>
                </a:solidFill>
                <a:latin typeface="微软雅黑" panose="020B0503020204020204" charset="-122"/>
                <a:ea typeface="微软雅黑" panose="020B0503020204020204" charset="-122"/>
              </a:rPr>
              <a:t>招</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0482" name="矩形 2"/>
          <p:cNvSpPr>
            <a:spLocks noChangeArrowheads="1"/>
          </p:cNvSpPr>
          <p:nvPr/>
        </p:nvSpPr>
        <p:spPr bwMode="auto">
          <a:xfrm>
            <a:off x="577850" y="1535953"/>
            <a:ext cx="5379197" cy="4511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zh-CN" sz="3200" dirty="0">
                <a:latin typeface="微软雅黑" pitchFamily="34" charset="-122"/>
                <a:ea typeface="微软雅黑" pitchFamily="34" charset="-122"/>
              </a:rPr>
              <a:t>高维数据执行某些操作（如转置）时，需要指定维度编号，这个编号是从</a:t>
            </a:r>
            <a:r>
              <a:rPr lang="en-US" altLang="zh-CN" sz="3200" dirty="0">
                <a:latin typeface="微软雅黑" pitchFamily="34" charset="-122"/>
                <a:ea typeface="微软雅黑" pitchFamily="34" charset="-122"/>
              </a:rPr>
              <a:t>0</a:t>
            </a:r>
            <a:r>
              <a:rPr lang="zh-CN" altLang="zh-CN" sz="3200" dirty="0">
                <a:latin typeface="微软雅黑" pitchFamily="34" charset="-122"/>
                <a:ea typeface="微软雅黑" pitchFamily="34" charset="-122"/>
              </a:rPr>
              <a:t>开始的，然后依次递增</a:t>
            </a:r>
            <a:r>
              <a:rPr lang="en-US" altLang="zh-CN" sz="3200" dirty="0">
                <a:latin typeface="微软雅黑" pitchFamily="34" charset="-122"/>
                <a:ea typeface="微软雅黑" pitchFamily="34" charset="-122"/>
              </a:rPr>
              <a:t>1</a:t>
            </a:r>
            <a:r>
              <a:rPr lang="zh-CN" altLang="zh-CN" sz="3200" dirty="0">
                <a:latin typeface="微软雅黑" pitchFamily="34" charset="-122"/>
                <a:ea typeface="微软雅黑" pitchFamily="34" charset="-122"/>
              </a:rPr>
              <a:t>。其中，位于纵向的轴（</a:t>
            </a:r>
            <a:r>
              <a:rPr lang="en-US" altLang="zh-CN" sz="3200" dirty="0">
                <a:latin typeface="微软雅黑" pitchFamily="34" charset="-122"/>
                <a:ea typeface="微软雅黑" pitchFamily="34" charset="-122"/>
              </a:rPr>
              <a:t>y</a:t>
            </a:r>
            <a:r>
              <a:rPr lang="zh-CN" altLang="zh-CN" sz="3200" dirty="0">
                <a:latin typeface="微软雅黑" pitchFamily="34" charset="-122"/>
                <a:ea typeface="微软雅黑" pitchFamily="34" charset="-122"/>
              </a:rPr>
              <a:t>轴）的编号为</a:t>
            </a:r>
            <a:r>
              <a:rPr lang="en-US" altLang="zh-CN" sz="3200" dirty="0">
                <a:latin typeface="微软雅黑" pitchFamily="34" charset="-122"/>
                <a:ea typeface="微软雅黑" pitchFamily="34" charset="-122"/>
              </a:rPr>
              <a:t>0</a:t>
            </a:r>
            <a:r>
              <a:rPr lang="zh-CN" altLang="zh-CN" sz="3200" dirty="0">
                <a:latin typeface="微软雅黑" pitchFamily="34" charset="-122"/>
                <a:ea typeface="微软雅黑" pitchFamily="34" charset="-122"/>
              </a:rPr>
              <a:t>，位于横向的轴（</a:t>
            </a:r>
            <a:r>
              <a:rPr lang="en-US" altLang="zh-CN" sz="3200" dirty="0">
                <a:latin typeface="微软雅黑" pitchFamily="34" charset="-122"/>
                <a:ea typeface="微软雅黑" pitchFamily="34" charset="-122"/>
              </a:rPr>
              <a:t>x</a:t>
            </a:r>
            <a:r>
              <a:rPr lang="zh-CN" altLang="zh-CN" sz="3200" dirty="0">
                <a:latin typeface="微软雅黑" pitchFamily="34" charset="-122"/>
                <a:ea typeface="微软雅黑" pitchFamily="34" charset="-122"/>
              </a:rPr>
              <a:t>轴）的编号为</a:t>
            </a:r>
            <a:r>
              <a:rPr lang="en-US" altLang="zh-CN" sz="3200" dirty="0">
                <a:latin typeface="微软雅黑" pitchFamily="34" charset="-122"/>
                <a:ea typeface="微软雅黑" pitchFamily="34" charset="-122"/>
              </a:rPr>
              <a:t>1</a:t>
            </a:r>
            <a:r>
              <a:rPr lang="zh-CN" altLang="zh-CN" sz="3200" dirty="0">
                <a:latin typeface="微软雅黑" pitchFamily="34" charset="-122"/>
                <a:ea typeface="微软雅黑" pitchFamily="34" charset="-122"/>
              </a:rPr>
              <a:t>，以此类推。</a:t>
            </a:r>
            <a:endParaRPr lang="zh-CN" altLang="en-US" sz="3200" dirty="0">
              <a:latin typeface="微软雅黑" pitchFamily="34" charset="-122"/>
              <a:ea typeface="微软雅黑" pitchFamily="34" charset="-122"/>
            </a:endParaRPr>
          </a:p>
        </p:txBody>
      </p:sp>
      <p:pic>
        <p:nvPicPr>
          <p:cNvPr id="7" name="图片 6"/>
          <p:cNvPicPr/>
          <p:nvPr/>
        </p:nvPicPr>
        <p:blipFill>
          <a:blip r:embed="rId2"/>
          <a:stretch>
            <a:fillRect/>
          </a:stretch>
        </p:blipFill>
        <p:spPr>
          <a:xfrm>
            <a:off x="5957047" y="2531931"/>
            <a:ext cx="5719572" cy="2887233"/>
          </a:xfrm>
          <a:prstGeom prst="rect">
            <a:avLst/>
          </a:prstGeom>
          <a:noFill/>
          <a:ln w="9525">
            <a:noFill/>
          </a:ln>
        </p:spPr>
      </p:pic>
    </p:spTree>
    <p:extLst>
      <p:ext uri="{BB962C8B-B14F-4D97-AF65-F5344CB8AC3E}">
        <p14:creationId xmlns:p14="http://schemas.microsoft.com/office/powerpoint/2010/main" val="24960367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过渡页</a:t>
            </a:r>
          </a:p>
        </p:txBody>
      </p:sp>
      <p:pic>
        <p:nvPicPr>
          <p:cNvPr id="11266"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对角圆角矩形 7"/>
          <p:cNvSpPr/>
          <p:nvPr/>
        </p:nvSpPr>
        <p:spPr>
          <a:xfrm>
            <a:off x="4870449" y="1550194"/>
            <a:ext cx="5793069" cy="647700"/>
          </a:xfrm>
          <a:prstGeom prst="round2DiagRect">
            <a:avLst>
              <a:gd name="adj1" fmla="val 20943"/>
              <a:gd name="adj2" fmla="val 0"/>
            </a:avLst>
          </a:prstGeom>
          <a:solidFill>
            <a:srgbClr val="1353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800"/>
          </a:p>
        </p:txBody>
      </p:sp>
      <p:sp>
        <p:nvSpPr>
          <p:cNvPr id="17" name="TextBox 6"/>
          <p:cNvSpPr txBox="1">
            <a:spLocks noChangeArrowheads="1"/>
          </p:cNvSpPr>
          <p:nvPr/>
        </p:nvSpPr>
        <p:spPr bwMode="auto">
          <a:xfrm>
            <a:off x="5181600" y="1658601"/>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chemeClr val="bg1"/>
                </a:solidFill>
                <a:latin typeface="Impact" pitchFamily="34" charset="0"/>
                <a:ea typeface="微软雅黑" pitchFamily="34" charset="-122"/>
              </a:rPr>
              <a:t>07    NumPy</a:t>
            </a:r>
            <a:r>
              <a:rPr lang="zh-CN" altLang="zh-CN" sz="2800" dirty="0">
                <a:solidFill>
                  <a:schemeClr val="bg1"/>
                </a:solidFill>
                <a:latin typeface="Impact" pitchFamily="34" charset="0"/>
                <a:ea typeface="微软雅黑" pitchFamily="34" charset="-122"/>
              </a:rPr>
              <a:t>通用函数</a:t>
            </a:r>
            <a:endParaRPr lang="zh-CN" altLang="en-US" sz="2800" dirty="0">
              <a:solidFill>
                <a:schemeClr val="bg1"/>
              </a:solidFill>
              <a:latin typeface="Impact" pitchFamily="34" charset="0"/>
              <a:ea typeface="微软雅黑" pitchFamily="34" charset="-122"/>
            </a:endParaRPr>
          </a:p>
        </p:txBody>
      </p:sp>
      <p:sp>
        <p:nvSpPr>
          <p:cNvPr id="19" name="TextBox 10"/>
          <p:cNvSpPr txBox="1">
            <a:spLocks noChangeArrowheads="1"/>
          </p:cNvSpPr>
          <p:nvPr/>
        </p:nvSpPr>
        <p:spPr bwMode="auto">
          <a:xfrm>
            <a:off x="5181600" y="2412664"/>
            <a:ext cx="58584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rgbClr val="595959"/>
                </a:solidFill>
                <a:latin typeface="Impact" pitchFamily="34" charset="0"/>
                <a:ea typeface="微软雅黑" pitchFamily="34" charset="-122"/>
              </a:rPr>
              <a:t>08   </a:t>
            </a:r>
            <a:r>
              <a:rPr lang="zh-CN" altLang="zh-CN" sz="2800" dirty="0" smtClean="0">
                <a:solidFill>
                  <a:srgbClr val="595959"/>
                </a:solidFill>
                <a:latin typeface="Impact" pitchFamily="34" charset="0"/>
                <a:ea typeface="微软雅黑" pitchFamily="34" charset="-122"/>
              </a:rPr>
              <a:t>利</a:t>
            </a:r>
            <a:r>
              <a:rPr lang="zh-CN" altLang="zh-CN" sz="2800" dirty="0">
                <a:solidFill>
                  <a:srgbClr val="595959"/>
                </a:solidFill>
                <a:latin typeface="Impact" pitchFamily="34" charset="0"/>
                <a:ea typeface="微软雅黑" pitchFamily="34" charset="-122"/>
              </a:rPr>
              <a:t>用</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数组进行数据处理</a:t>
            </a:r>
            <a:endParaRPr lang="zh-CN" altLang="en-US" sz="2800" dirty="0">
              <a:solidFill>
                <a:srgbClr val="595959"/>
              </a:solidFill>
              <a:latin typeface="Impact" pitchFamily="34" charset="0"/>
              <a:ea typeface="微软雅黑" pitchFamily="34" charset="-122"/>
            </a:endParaRPr>
          </a:p>
        </p:txBody>
      </p:sp>
      <p:sp>
        <p:nvSpPr>
          <p:cNvPr id="20" name="TextBox 11"/>
          <p:cNvSpPr txBox="1">
            <a:spLocks noChangeArrowheads="1"/>
          </p:cNvSpPr>
          <p:nvPr/>
        </p:nvSpPr>
        <p:spPr bwMode="auto">
          <a:xfrm>
            <a:off x="5181600" y="3167521"/>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rgbClr val="595959"/>
                </a:solidFill>
                <a:latin typeface="Impact" pitchFamily="34" charset="0"/>
                <a:ea typeface="微软雅黑" pitchFamily="34" charset="-122"/>
              </a:rPr>
              <a:t>09    </a:t>
            </a:r>
            <a:r>
              <a:rPr lang="zh-CN" altLang="zh-CN" sz="2800" dirty="0" smtClean="0">
                <a:solidFill>
                  <a:srgbClr val="595959"/>
                </a:solidFill>
                <a:latin typeface="Impact" pitchFamily="34" charset="0"/>
                <a:ea typeface="微软雅黑" pitchFamily="34" charset="-122"/>
              </a:rPr>
              <a:t>线</a:t>
            </a:r>
            <a:r>
              <a:rPr lang="zh-CN" altLang="zh-CN" sz="2800" dirty="0">
                <a:solidFill>
                  <a:srgbClr val="595959"/>
                </a:solidFill>
                <a:latin typeface="Impact" pitchFamily="34" charset="0"/>
                <a:ea typeface="微软雅黑" pitchFamily="34" charset="-122"/>
              </a:rPr>
              <a:t>性代数模块</a:t>
            </a:r>
            <a:endParaRPr lang="zh-CN" altLang="en-US" sz="2800" dirty="0">
              <a:solidFill>
                <a:srgbClr val="595959"/>
              </a:solidFill>
              <a:latin typeface="Impact" pitchFamily="34" charset="0"/>
              <a:ea typeface="微软雅黑" pitchFamily="34" charset="-122"/>
            </a:endParaRPr>
          </a:p>
        </p:txBody>
      </p:sp>
      <p:sp>
        <p:nvSpPr>
          <p:cNvPr id="21"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rgbClr val="595959"/>
                </a:solidFill>
                <a:latin typeface="Impact" pitchFamily="34" charset="0"/>
                <a:ea typeface="微软雅黑" pitchFamily="34" charset="-122"/>
              </a:rPr>
              <a:t>10    </a:t>
            </a:r>
            <a:r>
              <a:rPr lang="zh-CN" altLang="zh-CN" sz="2800" dirty="0" smtClean="0">
                <a:solidFill>
                  <a:srgbClr val="595959"/>
                </a:solidFill>
                <a:latin typeface="Impact" pitchFamily="34" charset="0"/>
                <a:ea typeface="微软雅黑" pitchFamily="34" charset="-122"/>
              </a:rPr>
              <a:t>随</a:t>
            </a:r>
            <a:r>
              <a:rPr lang="zh-CN" altLang="zh-CN" sz="2800" dirty="0">
                <a:solidFill>
                  <a:srgbClr val="595959"/>
                </a:solidFill>
                <a:latin typeface="Impact" pitchFamily="34" charset="0"/>
                <a:ea typeface="微软雅黑" pitchFamily="34" charset="-122"/>
              </a:rPr>
              <a:t>机数模块</a:t>
            </a:r>
            <a:endParaRPr lang="zh-CN" altLang="en-US" sz="2800" dirty="0">
              <a:solidFill>
                <a:srgbClr val="595959"/>
              </a:solidFill>
              <a:latin typeface="Impact" pitchFamily="34" charset="0"/>
              <a:ea typeface="微软雅黑" pitchFamily="34" charset="-122"/>
            </a:endParaRPr>
          </a:p>
        </p:txBody>
      </p:sp>
    </p:spTree>
    <p:extLst>
      <p:ext uri="{BB962C8B-B14F-4D97-AF65-F5344CB8AC3E}">
        <p14:creationId xmlns:p14="http://schemas.microsoft.com/office/powerpoint/2010/main" val="39314083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矩形 2"/>
          <p:cNvSpPr>
            <a:spLocks noChangeArrowheads="1"/>
          </p:cNvSpPr>
          <p:nvPr/>
        </p:nvSpPr>
        <p:spPr bwMode="auto">
          <a:xfrm>
            <a:off x="577850" y="1320800"/>
            <a:ext cx="10991850" cy="2326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zh-CN" altLang="zh-CN" sz="4400" dirty="0" smtClean="0">
                <a:latin typeface="微软雅黑" pitchFamily="34" charset="-122"/>
                <a:ea typeface="微软雅黑" pitchFamily="34" charset="-122"/>
              </a:rPr>
              <a:t>通</a:t>
            </a:r>
            <a:r>
              <a:rPr lang="zh-CN" altLang="zh-CN" sz="4400" dirty="0">
                <a:latin typeface="微软雅黑" pitchFamily="34" charset="-122"/>
                <a:ea typeface="微软雅黑" pitchFamily="34" charset="-122"/>
              </a:rPr>
              <a:t>用函</a:t>
            </a:r>
            <a:r>
              <a:rPr lang="zh-CN" altLang="zh-CN" sz="4400" dirty="0" smtClean="0">
                <a:latin typeface="微软雅黑" pitchFamily="34" charset="-122"/>
                <a:ea typeface="微软雅黑" pitchFamily="34" charset="-122"/>
              </a:rPr>
              <a:t>数（</a:t>
            </a:r>
            <a:r>
              <a:rPr lang="en-US" altLang="zh-CN" sz="4400" dirty="0" smtClean="0">
                <a:latin typeface="微软雅黑" pitchFamily="34" charset="-122"/>
                <a:ea typeface="微软雅黑" pitchFamily="34" charset="-122"/>
              </a:rPr>
              <a:t>ufunc</a:t>
            </a:r>
            <a:r>
              <a:rPr lang="zh-CN" altLang="zh-CN" sz="4400" dirty="0" smtClean="0">
                <a:latin typeface="微软雅黑" pitchFamily="34" charset="-122"/>
                <a:ea typeface="微软雅黑" pitchFamily="34" charset="-122"/>
              </a:rPr>
              <a:t>）是</a:t>
            </a:r>
            <a:r>
              <a:rPr lang="zh-CN" altLang="zh-CN" sz="4400" dirty="0">
                <a:latin typeface="微软雅黑" pitchFamily="34" charset="-122"/>
                <a:ea typeface="微软雅黑" pitchFamily="34" charset="-122"/>
              </a:rPr>
              <a:t>一种针对</a:t>
            </a:r>
            <a:r>
              <a:rPr lang="en-US" altLang="zh-CN" sz="4400" dirty="0">
                <a:latin typeface="微软雅黑" pitchFamily="34" charset="-122"/>
                <a:ea typeface="微软雅黑" pitchFamily="34" charset="-122"/>
              </a:rPr>
              <a:t>ndarray</a:t>
            </a:r>
            <a:r>
              <a:rPr lang="zh-CN" altLang="zh-CN" sz="4400" dirty="0">
                <a:latin typeface="微软雅黑" pitchFamily="34" charset="-122"/>
                <a:ea typeface="微软雅黑" pitchFamily="34" charset="-122"/>
              </a:rPr>
              <a:t>中的数据执行元素级运算的函数，函数返回的是一个新的数组。</a:t>
            </a:r>
            <a:endParaRPr lang="zh-CN" altLang="en-US" sz="4400" dirty="0">
              <a:latin typeface="微软雅黑" pitchFamily="34" charset="-122"/>
              <a:ea typeface="微软雅黑" pitchFamily="34" charset="-122"/>
            </a:endParaRPr>
          </a:p>
        </p:txBody>
      </p:sp>
      <p:sp>
        <p:nvSpPr>
          <p:cNvPr id="21506" name="矩形 7"/>
          <p:cNvSpPr>
            <a:spLocks noChangeArrowheads="1"/>
          </p:cNvSpPr>
          <p:nvPr/>
        </p:nvSpPr>
        <p:spPr bwMode="auto">
          <a:xfrm>
            <a:off x="1417638" y="3830638"/>
            <a:ext cx="9740900"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nSpc>
                <a:spcPct val="120000"/>
              </a:lnSpc>
              <a:buFont typeface="Arial" pitchFamily="34" charset="0"/>
              <a:buChar char="•"/>
            </a:pPr>
            <a:r>
              <a:rPr lang="zh-CN" altLang="en-US" sz="3200" dirty="0" smtClean="0">
                <a:latin typeface="楷体" pitchFamily="49" charset="-122"/>
                <a:ea typeface="楷体" pitchFamily="49" charset="-122"/>
              </a:rPr>
              <a:t>我们</a:t>
            </a:r>
            <a:r>
              <a:rPr lang="zh-CN" altLang="zh-CN" sz="3200" dirty="0" smtClean="0">
                <a:latin typeface="楷体" pitchFamily="49" charset="-122"/>
                <a:ea typeface="楷体" pitchFamily="49" charset="-122"/>
              </a:rPr>
              <a:t>将</a:t>
            </a:r>
            <a:r>
              <a:rPr lang="en-US" altLang="zh-CN" sz="3200" dirty="0">
                <a:latin typeface="楷体" pitchFamily="49" charset="-122"/>
                <a:ea typeface="楷体" pitchFamily="49" charset="-122"/>
              </a:rPr>
              <a:t>ufunc</a:t>
            </a:r>
            <a:r>
              <a:rPr lang="zh-CN" altLang="zh-CN" sz="3200" dirty="0">
                <a:latin typeface="楷体" pitchFamily="49" charset="-122"/>
                <a:ea typeface="楷体" pitchFamily="49" charset="-122"/>
              </a:rPr>
              <a:t>中接收一个数组参数的函数称为</a:t>
            </a:r>
            <a:r>
              <a:rPr lang="zh-CN" altLang="zh-CN" sz="3200" b="1" dirty="0">
                <a:solidFill>
                  <a:srgbClr val="FF0000"/>
                </a:solidFill>
                <a:latin typeface="楷体" pitchFamily="49" charset="-122"/>
                <a:ea typeface="楷体" pitchFamily="49" charset="-122"/>
              </a:rPr>
              <a:t>一元通用函</a:t>
            </a:r>
            <a:r>
              <a:rPr lang="zh-CN" altLang="zh-CN" sz="3200" b="1" dirty="0" smtClean="0">
                <a:solidFill>
                  <a:srgbClr val="FF0000"/>
                </a:solidFill>
                <a:latin typeface="楷体" pitchFamily="49" charset="-122"/>
                <a:ea typeface="楷体" pitchFamily="49" charset="-122"/>
              </a:rPr>
              <a:t>数</a:t>
            </a:r>
            <a:r>
              <a:rPr lang="zh-CN" altLang="en-US" sz="3200" dirty="0" smtClean="0">
                <a:latin typeface="楷体" pitchFamily="49" charset="-122"/>
                <a:ea typeface="楷体" pitchFamily="49" charset="-122"/>
              </a:rPr>
              <a:t>，</a:t>
            </a:r>
            <a:r>
              <a:rPr lang="zh-CN" altLang="zh-CN" sz="3200" dirty="0" smtClean="0">
                <a:latin typeface="楷体" pitchFamily="49" charset="-122"/>
                <a:ea typeface="楷体" pitchFamily="49" charset="-122"/>
              </a:rPr>
              <a:t>接</a:t>
            </a:r>
            <a:r>
              <a:rPr lang="zh-CN" altLang="zh-CN" sz="3200" dirty="0">
                <a:latin typeface="楷体" pitchFamily="49" charset="-122"/>
                <a:ea typeface="楷体" pitchFamily="49" charset="-122"/>
              </a:rPr>
              <a:t>受两个数组参数的则称为</a:t>
            </a:r>
            <a:r>
              <a:rPr lang="zh-CN" altLang="zh-CN" sz="3200" b="1" dirty="0">
                <a:solidFill>
                  <a:srgbClr val="FF0000"/>
                </a:solidFill>
                <a:latin typeface="楷体" pitchFamily="49" charset="-122"/>
                <a:ea typeface="楷体" pitchFamily="49" charset="-122"/>
              </a:rPr>
              <a:t>二元通用函数</a:t>
            </a:r>
            <a:r>
              <a:rPr lang="zh-CN" altLang="zh-CN" sz="3200" dirty="0">
                <a:latin typeface="楷体" pitchFamily="49" charset="-122"/>
                <a:ea typeface="楷体" pitchFamily="49" charset="-122"/>
              </a:rPr>
              <a:t>。</a:t>
            </a:r>
          </a:p>
        </p:txBody>
      </p:sp>
      <p:sp>
        <p:nvSpPr>
          <p:cNvPr id="4" name="TextBox 1"/>
          <p:cNvSpPr txBox="1"/>
          <p:nvPr/>
        </p:nvSpPr>
        <p:spPr>
          <a:xfrm>
            <a:off x="2494914" y="262889"/>
            <a:ext cx="6001385"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通用函数</a:t>
            </a:r>
            <a:endParaRPr lang="zh-CN" altLang="en-US" sz="4000" dirty="0">
              <a:solidFill>
                <a:srgbClr val="1353A2"/>
              </a:solidFill>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矩形 2"/>
          <p:cNvSpPr>
            <a:spLocks noChangeArrowheads="1"/>
          </p:cNvSpPr>
          <p:nvPr/>
        </p:nvSpPr>
        <p:spPr bwMode="auto">
          <a:xfrm>
            <a:off x="577850" y="1320800"/>
            <a:ext cx="10991850" cy="77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zh-CN" altLang="zh-CN" sz="4400" dirty="0">
                <a:latin typeface="微软雅黑" pitchFamily="34" charset="-122"/>
                <a:ea typeface="微软雅黑" pitchFamily="34" charset="-122"/>
              </a:rPr>
              <a:t>常见的一</a:t>
            </a:r>
            <a:r>
              <a:rPr lang="zh-CN" altLang="zh-CN" sz="4400" dirty="0" smtClean="0">
                <a:latin typeface="微软雅黑" pitchFamily="34" charset="-122"/>
                <a:ea typeface="微软雅黑" pitchFamily="34" charset="-122"/>
              </a:rPr>
              <a:t>元通</a:t>
            </a:r>
            <a:r>
              <a:rPr lang="zh-CN" altLang="zh-CN" sz="4400" dirty="0">
                <a:latin typeface="微软雅黑" pitchFamily="34" charset="-122"/>
                <a:ea typeface="微软雅黑" pitchFamily="34" charset="-122"/>
              </a:rPr>
              <a:t>用函</a:t>
            </a:r>
            <a:r>
              <a:rPr lang="zh-CN" altLang="zh-CN" sz="4400" dirty="0" smtClean="0">
                <a:latin typeface="微软雅黑" pitchFamily="34" charset="-122"/>
                <a:ea typeface="微软雅黑" pitchFamily="34" charset="-122"/>
              </a:rPr>
              <a:t>数</a:t>
            </a:r>
            <a:r>
              <a:rPr lang="zh-CN" altLang="en-US" sz="4400" dirty="0" smtClean="0">
                <a:latin typeface="微软雅黑" pitchFamily="34" charset="-122"/>
                <a:ea typeface="微软雅黑" pitchFamily="34" charset="-122"/>
              </a:rPr>
              <a:t>如下表：</a:t>
            </a:r>
            <a:endParaRPr lang="zh-CN" altLang="en-US" sz="4400" dirty="0">
              <a:latin typeface="微软雅黑" pitchFamily="34" charset="-122"/>
              <a:ea typeface="微软雅黑" pitchFamily="34" charset="-122"/>
            </a:endParaRPr>
          </a:p>
        </p:txBody>
      </p:sp>
      <p:sp>
        <p:nvSpPr>
          <p:cNvPr id="4" name="TextBox 1"/>
          <p:cNvSpPr txBox="1"/>
          <p:nvPr/>
        </p:nvSpPr>
        <p:spPr>
          <a:xfrm>
            <a:off x="2494914" y="262889"/>
            <a:ext cx="6001385"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通用函数</a:t>
            </a:r>
            <a:endParaRPr lang="zh-CN" altLang="en-US" sz="4000" dirty="0">
              <a:solidFill>
                <a:srgbClr val="1353A2"/>
              </a:solidFill>
              <a:latin typeface="微软雅黑" panose="020B0503020204020204" charset="-122"/>
              <a:ea typeface="微软雅黑" panose="020B0503020204020204" charset="-122"/>
              <a:sym typeface="+mn-ea"/>
            </a:endParaRP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2142" y="2268351"/>
            <a:ext cx="6251481" cy="3842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87682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矩形 2"/>
          <p:cNvSpPr>
            <a:spLocks noChangeArrowheads="1"/>
          </p:cNvSpPr>
          <p:nvPr/>
        </p:nvSpPr>
        <p:spPr bwMode="auto">
          <a:xfrm>
            <a:off x="577850" y="1320800"/>
            <a:ext cx="10991850" cy="77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zh-CN" altLang="zh-CN" sz="4400" dirty="0">
                <a:latin typeface="微软雅黑" pitchFamily="34" charset="-122"/>
                <a:ea typeface="微软雅黑" pitchFamily="34" charset="-122"/>
              </a:rPr>
              <a:t>常见的一</a:t>
            </a:r>
            <a:r>
              <a:rPr lang="zh-CN" altLang="zh-CN" sz="4400" dirty="0" smtClean="0">
                <a:latin typeface="微软雅黑" pitchFamily="34" charset="-122"/>
                <a:ea typeface="微软雅黑" pitchFamily="34" charset="-122"/>
              </a:rPr>
              <a:t>元通</a:t>
            </a:r>
            <a:r>
              <a:rPr lang="zh-CN" altLang="zh-CN" sz="4400" dirty="0">
                <a:latin typeface="微软雅黑" pitchFamily="34" charset="-122"/>
                <a:ea typeface="微软雅黑" pitchFamily="34" charset="-122"/>
              </a:rPr>
              <a:t>用函</a:t>
            </a:r>
            <a:r>
              <a:rPr lang="zh-CN" altLang="zh-CN" sz="4400" dirty="0" smtClean="0">
                <a:latin typeface="微软雅黑" pitchFamily="34" charset="-122"/>
                <a:ea typeface="微软雅黑" pitchFamily="34" charset="-122"/>
              </a:rPr>
              <a:t>数</a:t>
            </a:r>
            <a:r>
              <a:rPr lang="zh-CN" altLang="en-US" sz="4400" dirty="0" smtClean="0">
                <a:latin typeface="微软雅黑" pitchFamily="34" charset="-122"/>
                <a:ea typeface="微软雅黑" pitchFamily="34" charset="-122"/>
              </a:rPr>
              <a:t>如下表：</a:t>
            </a:r>
            <a:endParaRPr lang="zh-CN" altLang="en-US" sz="4400" dirty="0">
              <a:latin typeface="微软雅黑" pitchFamily="34" charset="-122"/>
              <a:ea typeface="微软雅黑" pitchFamily="34" charset="-122"/>
            </a:endParaRPr>
          </a:p>
        </p:txBody>
      </p:sp>
      <p:sp>
        <p:nvSpPr>
          <p:cNvPr id="4" name="TextBox 1"/>
          <p:cNvSpPr txBox="1"/>
          <p:nvPr/>
        </p:nvSpPr>
        <p:spPr>
          <a:xfrm>
            <a:off x="2494914" y="262889"/>
            <a:ext cx="6001385"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通用函数</a:t>
            </a:r>
            <a:endParaRPr lang="zh-CN" altLang="en-US" sz="4000" dirty="0">
              <a:solidFill>
                <a:srgbClr val="1353A2"/>
              </a:solidFill>
              <a:latin typeface="微软雅黑" panose="020B0503020204020204" charset="-122"/>
              <a:ea typeface="微软雅黑" panose="020B0503020204020204" charset="-122"/>
              <a:sym typeface="+mn-ea"/>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1097" y="2726112"/>
            <a:ext cx="6271073" cy="349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1096" y="2363051"/>
            <a:ext cx="6271073" cy="36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26937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矩形 2"/>
          <p:cNvSpPr>
            <a:spLocks noChangeArrowheads="1"/>
          </p:cNvSpPr>
          <p:nvPr/>
        </p:nvSpPr>
        <p:spPr bwMode="auto">
          <a:xfrm>
            <a:off x="577850" y="1320800"/>
            <a:ext cx="10991850" cy="83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zh-CN" altLang="zh-CN" sz="4400" dirty="0">
                <a:latin typeface="微软雅黑" pitchFamily="34" charset="-122"/>
                <a:ea typeface="微软雅黑" pitchFamily="34" charset="-122"/>
              </a:rPr>
              <a:t>常见</a:t>
            </a:r>
            <a:r>
              <a:rPr lang="zh-CN" altLang="zh-CN" sz="4400" dirty="0" smtClean="0">
                <a:latin typeface="微软雅黑" pitchFamily="34" charset="-122"/>
                <a:ea typeface="微软雅黑" pitchFamily="34" charset="-122"/>
              </a:rPr>
              <a:t>的</a:t>
            </a:r>
            <a:r>
              <a:rPr lang="zh-CN" altLang="en-US" sz="4400" dirty="0" smtClean="0">
                <a:latin typeface="微软雅黑" pitchFamily="34" charset="-122"/>
                <a:ea typeface="微软雅黑" pitchFamily="34" charset="-122"/>
              </a:rPr>
              <a:t>二</a:t>
            </a:r>
            <a:r>
              <a:rPr lang="zh-CN" altLang="zh-CN" sz="4400" dirty="0" smtClean="0">
                <a:latin typeface="微软雅黑" pitchFamily="34" charset="-122"/>
                <a:ea typeface="微软雅黑" pitchFamily="34" charset="-122"/>
              </a:rPr>
              <a:t>元通</a:t>
            </a:r>
            <a:r>
              <a:rPr lang="zh-CN" altLang="zh-CN" sz="4400" dirty="0">
                <a:latin typeface="微软雅黑" pitchFamily="34" charset="-122"/>
                <a:ea typeface="微软雅黑" pitchFamily="34" charset="-122"/>
              </a:rPr>
              <a:t>用函</a:t>
            </a:r>
            <a:r>
              <a:rPr lang="zh-CN" altLang="zh-CN" sz="4400" dirty="0" smtClean="0">
                <a:latin typeface="微软雅黑" pitchFamily="34" charset="-122"/>
                <a:ea typeface="微软雅黑" pitchFamily="34" charset="-122"/>
              </a:rPr>
              <a:t>数</a:t>
            </a:r>
            <a:r>
              <a:rPr lang="zh-CN" altLang="en-US" sz="4400" dirty="0" smtClean="0">
                <a:latin typeface="微软雅黑" pitchFamily="34" charset="-122"/>
                <a:ea typeface="微软雅黑" pitchFamily="34" charset="-122"/>
              </a:rPr>
              <a:t>如下表：</a:t>
            </a:r>
            <a:endParaRPr lang="zh-CN" altLang="en-US" sz="4400" dirty="0">
              <a:latin typeface="微软雅黑" pitchFamily="34" charset="-122"/>
              <a:ea typeface="微软雅黑" pitchFamily="34" charset="-122"/>
            </a:endParaRPr>
          </a:p>
        </p:txBody>
      </p:sp>
      <p:sp>
        <p:nvSpPr>
          <p:cNvPr id="4" name="TextBox 1"/>
          <p:cNvSpPr txBox="1"/>
          <p:nvPr/>
        </p:nvSpPr>
        <p:spPr>
          <a:xfrm>
            <a:off x="2494914" y="262889"/>
            <a:ext cx="6001385"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通用函数</a:t>
            </a:r>
            <a:endParaRPr lang="zh-CN" altLang="en-US" sz="4000" dirty="0">
              <a:solidFill>
                <a:srgbClr val="1353A2"/>
              </a:solidFill>
              <a:latin typeface="微软雅黑" panose="020B0503020204020204" charset="-122"/>
              <a:ea typeface="微软雅黑" panose="020B0503020204020204" charset="-122"/>
              <a:sym typeface="+mn-ea"/>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9549" y="2291323"/>
            <a:ext cx="5288978" cy="41363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09526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过渡页</a:t>
            </a:r>
          </a:p>
        </p:txBody>
      </p:sp>
      <p:pic>
        <p:nvPicPr>
          <p:cNvPr id="11266"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对角圆角矩形 7"/>
          <p:cNvSpPr/>
          <p:nvPr/>
        </p:nvSpPr>
        <p:spPr>
          <a:xfrm>
            <a:off x="4870449" y="2304257"/>
            <a:ext cx="5793069" cy="647700"/>
          </a:xfrm>
          <a:prstGeom prst="round2DiagRect">
            <a:avLst>
              <a:gd name="adj1" fmla="val 20943"/>
              <a:gd name="adj2" fmla="val 0"/>
            </a:avLst>
          </a:prstGeom>
          <a:solidFill>
            <a:srgbClr val="1353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800"/>
          </a:p>
        </p:txBody>
      </p:sp>
      <p:sp>
        <p:nvSpPr>
          <p:cNvPr id="17" name="TextBox 6"/>
          <p:cNvSpPr txBox="1">
            <a:spLocks noChangeArrowheads="1"/>
          </p:cNvSpPr>
          <p:nvPr/>
        </p:nvSpPr>
        <p:spPr bwMode="auto">
          <a:xfrm>
            <a:off x="5181600" y="1658601"/>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07    NumPy</a:t>
            </a:r>
            <a:r>
              <a:rPr lang="zh-CN" altLang="zh-CN" sz="2800" dirty="0">
                <a:solidFill>
                  <a:srgbClr val="595959"/>
                </a:solidFill>
                <a:latin typeface="Impact" pitchFamily="34" charset="0"/>
                <a:ea typeface="微软雅黑" pitchFamily="34" charset="-122"/>
              </a:rPr>
              <a:t>通用函数</a:t>
            </a:r>
            <a:endParaRPr lang="zh-CN" altLang="en-US" sz="2800" dirty="0">
              <a:solidFill>
                <a:srgbClr val="595959"/>
              </a:solidFill>
              <a:latin typeface="Impact" pitchFamily="34" charset="0"/>
              <a:ea typeface="微软雅黑" pitchFamily="34" charset="-122"/>
            </a:endParaRPr>
          </a:p>
        </p:txBody>
      </p:sp>
      <p:sp>
        <p:nvSpPr>
          <p:cNvPr id="19" name="TextBox 10"/>
          <p:cNvSpPr txBox="1">
            <a:spLocks noChangeArrowheads="1"/>
          </p:cNvSpPr>
          <p:nvPr/>
        </p:nvSpPr>
        <p:spPr bwMode="auto">
          <a:xfrm>
            <a:off x="5181600" y="2412664"/>
            <a:ext cx="58584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chemeClr val="bg1"/>
                </a:solidFill>
                <a:latin typeface="Impact" pitchFamily="34" charset="0"/>
                <a:ea typeface="微软雅黑" pitchFamily="34" charset="-122"/>
              </a:rPr>
              <a:t>08   </a:t>
            </a:r>
            <a:r>
              <a:rPr lang="zh-CN" altLang="zh-CN" sz="2800" dirty="0" smtClean="0">
                <a:solidFill>
                  <a:schemeClr val="bg1"/>
                </a:solidFill>
                <a:latin typeface="Impact" pitchFamily="34" charset="0"/>
                <a:ea typeface="微软雅黑" pitchFamily="34" charset="-122"/>
              </a:rPr>
              <a:t>利</a:t>
            </a:r>
            <a:r>
              <a:rPr lang="zh-CN" altLang="zh-CN" sz="2800" dirty="0">
                <a:solidFill>
                  <a:schemeClr val="bg1"/>
                </a:solidFill>
                <a:latin typeface="Impact" pitchFamily="34" charset="0"/>
                <a:ea typeface="微软雅黑" pitchFamily="34" charset="-122"/>
              </a:rPr>
              <a:t>用</a:t>
            </a:r>
            <a:r>
              <a:rPr lang="en-US" altLang="zh-CN" sz="2800" dirty="0">
                <a:solidFill>
                  <a:schemeClr val="bg1"/>
                </a:solidFill>
                <a:latin typeface="Impact" pitchFamily="34" charset="0"/>
                <a:ea typeface="微软雅黑" pitchFamily="34" charset="-122"/>
              </a:rPr>
              <a:t>NumPy</a:t>
            </a:r>
            <a:r>
              <a:rPr lang="zh-CN" altLang="zh-CN" sz="2800" dirty="0">
                <a:solidFill>
                  <a:schemeClr val="bg1"/>
                </a:solidFill>
                <a:latin typeface="Impact" pitchFamily="34" charset="0"/>
                <a:ea typeface="微软雅黑" pitchFamily="34" charset="-122"/>
              </a:rPr>
              <a:t>数组进行数据处理</a:t>
            </a:r>
            <a:endParaRPr lang="zh-CN" altLang="en-US" sz="2800" dirty="0">
              <a:solidFill>
                <a:schemeClr val="bg1"/>
              </a:solidFill>
              <a:latin typeface="Impact" pitchFamily="34" charset="0"/>
              <a:ea typeface="微软雅黑" pitchFamily="34" charset="-122"/>
            </a:endParaRPr>
          </a:p>
        </p:txBody>
      </p:sp>
      <p:sp>
        <p:nvSpPr>
          <p:cNvPr id="20" name="TextBox 11"/>
          <p:cNvSpPr txBox="1">
            <a:spLocks noChangeArrowheads="1"/>
          </p:cNvSpPr>
          <p:nvPr/>
        </p:nvSpPr>
        <p:spPr bwMode="auto">
          <a:xfrm>
            <a:off x="5181600" y="3167521"/>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rgbClr val="595959"/>
                </a:solidFill>
                <a:latin typeface="Impact" pitchFamily="34" charset="0"/>
                <a:ea typeface="微软雅黑" pitchFamily="34" charset="-122"/>
              </a:rPr>
              <a:t>09    </a:t>
            </a:r>
            <a:r>
              <a:rPr lang="zh-CN" altLang="zh-CN" sz="2800" dirty="0" smtClean="0">
                <a:solidFill>
                  <a:srgbClr val="595959"/>
                </a:solidFill>
                <a:latin typeface="Impact" pitchFamily="34" charset="0"/>
                <a:ea typeface="微软雅黑" pitchFamily="34" charset="-122"/>
              </a:rPr>
              <a:t>线</a:t>
            </a:r>
            <a:r>
              <a:rPr lang="zh-CN" altLang="zh-CN" sz="2800" dirty="0">
                <a:solidFill>
                  <a:srgbClr val="595959"/>
                </a:solidFill>
                <a:latin typeface="Impact" pitchFamily="34" charset="0"/>
                <a:ea typeface="微软雅黑" pitchFamily="34" charset="-122"/>
              </a:rPr>
              <a:t>性代数模块</a:t>
            </a:r>
            <a:endParaRPr lang="zh-CN" altLang="en-US" sz="2800" dirty="0">
              <a:solidFill>
                <a:srgbClr val="595959"/>
              </a:solidFill>
              <a:latin typeface="Impact" pitchFamily="34" charset="0"/>
              <a:ea typeface="微软雅黑" pitchFamily="34" charset="-122"/>
            </a:endParaRPr>
          </a:p>
        </p:txBody>
      </p:sp>
      <p:sp>
        <p:nvSpPr>
          <p:cNvPr id="21"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rgbClr val="595959"/>
                </a:solidFill>
                <a:latin typeface="Impact" pitchFamily="34" charset="0"/>
                <a:ea typeface="微软雅黑" pitchFamily="34" charset="-122"/>
              </a:rPr>
              <a:t>10    </a:t>
            </a:r>
            <a:r>
              <a:rPr lang="zh-CN" altLang="zh-CN" sz="2800" dirty="0" smtClean="0">
                <a:solidFill>
                  <a:srgbClr val="595959"/>
                </a:solidFill>
                <a:latin typeface="Impact" pitchFamily="34" charset="0"/>
                <a:ea typeface="微软雅黑" pitchFamily="34" charset="-122"/>
              </a:rPr>
              <a:t>随</a:t>
            </a:r>
            <a:r>
              <a:rPr lang="zh-CN" altLang="zh-CN" sz="2800" dirty="0">
                <a:solidFill>
                  <a:srgbClr val="595959"/>
                </a:solidFill>
                <a:latin typeface="Impact" pitchFamily="34" charset="0"/>
                <a:ea typeface="微软雅黑" pitchFamily="34" charset="-122"/>
              </a:rPr>
              <a:t>机数模块</a:t>
            </a:r>
            <a:endParaRPr lang="zh-CN" altLang="en-US" sz="2800" dirty="0">
              <a:solidFill>
                <a:srgbClr val="595959"/>
              </a:solidFill>
              <a:latin typeface="Impact" pitchFamily="34" charset="0"/>
              <a:ea typeface="微软雅黑" pitchFamily="34" charset="-122"/>
            </a:endParaRPr>
          </a:p>
        </p:txBody>
      </p:sp>
    </p:spTree>
    <p:extLst>
      <p:ext uri="{BB962C8B-B14F-4D97-AF65-F5344CB8AC3E}">
        <p14:creationId xmlns:p14="http://schemas.microsoft.com/office/powerpoint/2010/main" val="27080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过渡页</a:t>
            </a:r>
          </a:p>
        </p:txBody>
      </p:sp>
      <p:pic>
        <p:nvPicPr>
          <p:cNvPr id="11266"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对角圆角矩形 7"/>
          <p:cNvSpPr/>
          <p:nvPr/>
        </p:nvSpPr>
        <p:spPr>
          <a:xfrm>
            <a:off x="4870450" y="1550988"/>
            <a:ext cx="5227638" cy="647700"/>
          </a:xfrm>
          <a:prstGeom prst="round2DiagRect">
            <a:avLst>
              <a:gd name="adj1" fmla="val 20943"/>
              <a:gd name="adj2" fmla="val 0"/>
            </a:avLst>
          </a:prstGeom>
          <a:solidFill>
            <a:srgbClr val="1353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800"/>
          </a:p>
        </p:txBody>
      </p:sp>
      <p:sp>
        <p:nvSpPr>
          <p:cNvPr id="11" name="TextBox 6"/>
          <p:cNvSpPr txBox="1">
            <a:spLocks noChangeArrowheads="1"/>
          </p:cNvSpPr>
          <p:nvPr/>
        </p:nvSpPr>
        <p:spPr bwMode="auto">
          <a:xfrm>
            <a:off x="5181600" y="1658600"/>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chemeClr val="bg1"/>
                </a:solidFill>
                <a:latin typeface="Impact" pitchFamily="34" charset="0"/>
                <a:ea typeface="微软雅黑" pitchFamily="34" charset="-122"/>
              </a:rPr>
              <a:t>01    </a:t>
            </a:r>
            <a:r>
              <a:rPr lang="zh-CN" altLang="zh-CN" sz="2800" dirty="0" smtClean="0">
                <a:solidFill>
                  <a:schemeClr val="bg1"/>
                </a:solidFill>
                <a:latin typeface="Impact" pitchFamily="34" charset="0"/>
                <a:ea typeface="微软雅黑" pitchFamily="34" charset="-122"/>
              </a:rPr>
              <a:t>认</a:t>
            </a:r>
            <a:r>
              <a:rPr lang="zh-CN" altLang="zh-CN" sz="2800" dirty="0">
                <a:solidFill>
                  <a:schemeClr val="bg1"/>
                </a:solidFill>
                <a:latin typeface="Impact" pitchFamily="34" charset="0"/>
                <a:ea typeface="微软雅黑" pitchFamily="34" charset="-122"/>
              </a:rPr>
              <a:t>识</a:t>
            </a:r>
            <a:r>
              <a:rPr lang="en-US" altLang="zh-CN" sz="2800" dirty="0">
                <a:solidFill>
                  <a:schemeClr val="bg1"/>
                </a:solidFill>
                <a:latin typeface="Impact" pitchFamily="34" charset="0"/>
                <a:ea typeface="微软雅黑" pitchFamily="34" charset="-122"/>
              </a:rPr>
              <a:t>NumPy</a:t>
            </a:r>
            <a:r>
              <a:rPr lang="zh-CN" altLang="zh-CN" sz="2800" dirty="0">
                <a:solidFill>
                  <a:schemeClr val="bg1"/>
                </a:solidFill>
                <a:latin typeface="Impact" pitchFamily="34" charset="0"/>
                <a:ea typeface="微软雅黑" pitchFamily="34" charset="-122"/>
              </a:rPr>
              <a:t>数组对象</a:t>
            </a:r>
            <a:endParaRPr lang="zh-CN" altLang="en-US" sz="2800" dirty="0">
              <a:solidFill>
                <a:schemeClr val="bg1"/>
              </a:solidFill>
              <a:latin typeface="Impact" pitchFamily="34" charset="0"/>
              <a:ea typeface="微软雅黑" pitchFamily="34" charset="-122"/>
            </a:endParaRPr>
          </a:p>
        </p:txBody>
      </p:sp>
      <p:sp>
        <p:nvSpPr>
          <p:cNvPr id="12" name="TextBox 10"/>
          <p:cNvSpPr txBox="1">
            <a:spLocks noChangeArrowheads="1"/>
          </p:cNvSpPr>
          <p:nvPr/>
        </p:nvSpPr>
        <p:spPr bwMode="auto">
          <a:xfrm>
            <a:off x="5181600" y="2412664"/>
            <a:ext cx="46069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02   </a:t>
            </a:r>
            <a:r>
              <a:rPr lang="zh-CN" altLang="zh-CN" sz="2800" dirty="0" smtClean="0">
                <a:solidFill>
                  <a:srgbClr val="595959"/>
                </a:solidFill>
                <a:latin typeface="Impact" pitchFamily="34" charset="0"/>
                <a:ea typeface="微软雅黑" pitchFamily="34" charset="-122"/>
              </a:rPr>
              <a:t>创</a:t>
            </a:r>
            <a:r>
              <a:rPr lang="zh-CN" altLang="zh-CN" sz="2800" dirty="0">
                <a:solidFill>
                  <a:srgbClr val="595959"/>
                </a:solidFill>
                <a:latin typeface="Impact" pitchFamily="34" charset="0"/>
                <a:ea typeface="微软雅黑" pitchFamily="34" charset="-122"/>
              </a:rPr>
              <a:t>建</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a:t>
            </a:r>
            <a:endParaRPr lang="zh-CN" altLang="en-US" sz="2800" dirty="0">
              <a:solidFill>
                <a:srgbClr val="595959"/>
              </a:solidFill>
              <a:latin typeface="Impact" pitchFamily="34" charset="0"/>
              <a:ea typeface="微软雅黑" pitchFamily="34" charset="-122"/>
            </a:endParaRPr>
          </a:p>
        </p:txBody>
      </p:sp>
      <p:sp>
        <p:nvSpPr>
          <p:cNvPr id="13" name="TextBox 11"/>
          <p:cNvSpPr txBox="1">
            <a:spLocks noChangeArrowheads="1"/>
          </p:cNvSpPr>
          <p:nvPr/>
        </p:nvSpPr>
        <p:spPr bwMode="auto">
          <a:xfrm>
            <a:off x="5181600" y="316752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03    </a:t>
            </a:r>
            <a:r>
              <a:rPr lang="en-US" altLang="zh-CN" sz="2800" dirty="0" smtClean="0">
                <a:solidFill>
                  <a:srgbClr val="595959"/>
                </a:solidFill>
                <a:latin typeface="Impact" pitchFamily="34" charset="0"/>
                <a:ea typeface="微软雅黑" pitchFamily="34" charset="-122"/>
              </a:rPr>
              <a:t>ndarray</a:t>
            </a:r>
            <a:r>
              <a:rPr lang="zh-CN" altLang="zh-CN" sz="2800" dirty="0">
                <a:solidFill>
                  <a:srgbClr val="595959"/>
                </a:solidFill>
                <a:latin typeface="Impact" pitchFamily="34" charset="0"/>
                <a:ea typeface="微软雅黑" pitchFamily="34" charset="-122"/>
              </a:rPr>
              <a:t>对象的数据类型</a:t>
            </a:r>
            <a:endParaRPr lang="zh-CN" altLang="en-US" sz="2800" dirty="0">
              <a:solidFill>
                <a:srgbClr val="595959"/>
              </a:solidFill>
              <a:latin typeface="Impact" pitchFamily="34" charset="0"/>
              <a:ea typeface="微软雅黑" pitchFamily="34" charset="-122"/>
            </a:endParaRPr>
          </a:p>
        </p:txBody>
      </p:sp>
      <p:sp>
        <p:nvSpPr>
          <p:cNvPr id="14"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04    </a:t>
            </a:r>
            <a:r>
              <a:rPr lang="zh-CN" altLang="en-US" sz="2800" dirty="0" smtClean="0">
                <a:solidFill>
                  <a:srgbClr val="595959"/>
                </a:solidFill>
                <a:latin typeface="Impact" pitchFamily="34" charset="0"/>
                <a:ea typeface="微软雅黑" pitchFamily="34" charset="-122"/>
              </a:rPr>
              <a:t>数组运算</a:t>
            </a:r>
            <a:endParaRPr lang="zh-CN" altLang="en-US" sz="2800" dirty="0">
              <a:solidFill>
                <a:srgbClr val="595959"/>
              </a:solidFill>
              <a:latin typeface="Impact" pitchFamily="34" charset="0"/>
              <a:ea typeface="微软雅黑" pitchFamily="34" charset="-122"/>
            </a:endParaRPr>
          </a:p>
        </p:txBody>
      </p:sp>
      <p:sp>
        <p:nvSpPr>
          <p:cNvPr id="15" name="TextBox 11"/>
          <p:cNvSpPr txBox="1">
            <a:spLocks noChangeArrowheads="1"/>
          </p:cNvSpPr>
          <p:nvPr/>
        </p:nvSpPr>
        <p:spPr bwMode="auto">
          <a:xfrm>
            <a:off x="5181600" y="4676438"/>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05    </a:t>
            </a:r>
            <a:r>
              <a:rPr lang="en-US" altLang="zh-CN" sz="2800" dirty="0" smtClean="0">
                <a:solidFill>
                  <a:srgbClr val="595959"/>
                </a:solidFill>
                <a:latin typeface="Impact" pitchFamily="34" charset="0"/>
                <a:ea typeface="微软雅黑" pitchFamily="34" charset="-122"/>
              </a:rPr>
              <a:t>ndarray</a:t>
            </a:r>
            <a:r>
              <a:rPr lang="zh-CN" altLang="zh-CN" sz="2800" dirty="0">
                <a:solidFill>
                  <a:srgbClr val="595959"/>
                </a:solidFill>
                <a:latin typeface="Impact" pitchFamily="34" charset="0"/>
                <a:ea typeface="微软雅黑" pitchFamily="34" charset="-122"/>
              </a:rPr>
              <a:t>的索引和切片</a:t>
            </a:r>
            <a:endParaRPr lang="zh-CN" altLang="en-US" sz="2800" dirty="0">
              <a:solidFill>
                <a:srgbClr val="595959"/>
              </a:solidFill>
              <a:latin typeface="Impact" pitchFamily="34" charset="0"/>
              <a:ea typeface="微软雅黑" pitchFamily="34" charset="-122"/>
            </a:endParaRPr>
          </a:p>
        </p:txBody>
      </p:sp>
      <p:sp>
        <p:nvSpPr>
          <p:cNvPr id="16" name="TextBox 11"/>
          <p:cNvSpPr txBox="1">
            <a:spLocks noChangeArrowheads="1"/>
          </p:cNvSpPr>
          <p:nvPr/>
        </p:nvSpPr>
        <p:spPr bwMode="auto">
          <a:xfrm>
            <a:off x="5181600" y="543050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06    </a:t>
            </a:r>
            <a:r>
              <a:rPr lang="zh-CN" altLang="zh-CN" sz="2800" dirty="0" smtClean="0">
                <a:solidFill>
                  <a:srgbClr val="595959"/>
                </a:solidFill>
                <a:latin typeface="Impact" pitchFamily="34" charset="0"/>
                <a:ea typeface="微软雅黑" pitchFamily="34" charset="-122"/>
              </a:rPr>
              <a:t>数</a:t>
            </a:r>
            <a:r>
              <a:rPr lang="zh-CN" altLang="zh-CN" sz="2800" dirty="0">
                <a:solidFill>
                  <a:srgbClr val="595959"/>
                </a:solidFill>
                <a:latin typeface="Impact" pitchFamily="34" charset="0"/>
                <a:ea typeface="微软雅黑" pitchFamily="34" charset="-122"/>
              </a:rPr>
              <a:t>组的转置和轴对称</a:t>
            </a:r>
            <a:endParaRPr lang="zh-CN" altLang="en-US" sz="2800" dirty="0">
              <a:solidFill>
                <a:srgbClr val="595959"/>
              </a:solidFill>
              <a:latin typeface="Impact" pitchFamily="34" charset="0"/>
              <a:ea typeface="微软雅黑" pitchFamily="34"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p:nvPr/>
        </p:nvSpPr>
        <p:spPr>
          <a:xfrm>
            <a:off x="2494914" y="262889"/>
            <a:ext cx="7281098" cy="707886"/>
          </a:xfrm>
          <a:prstGeom prst="rect">
            <a:avLst/>
          </a:prstGeom>
          <a:noFill/>
          <a:effectLst>
            <a:reflection blurRad="6350" stA="50000" endA="300" endPos="38500" dist="50800" dir="5400000" sy="-100000" algn="bl" rotWithShape="0"/>
          </a:effectLst>
        </p:spPr>
        <p:txBody>
          <a:bodyPr wrap="square">
            <a:spAutoFit/>
          </a:bodyPr>
          <a:lstStyle/>
          <a:p>
            <a:pPr fontAlgn="auto">
              <a:spcBef>
                <a:spcPts val="0"/>
              </a:spcBef>
              <a:spcAft>
                <a:spcPts val="0"/>
              </a:spcAft>
              <a:buFontTx/>
              <a:buNone/>
              <a:defRPr/>
            </a:pPr>
            <a:r>
              <a:rPr lang="zh-CN" altLang="zh-CN" sz="4000" dirty="0">
                <a:solidFill>
                  <a:srgbClr val="1353A2"/>
                </a:solidFill>
                <a:latin typeface="微软雅黑" panose="020B0503020204020204" charset="-122"/>
                <a:ea typeface="微软雅黑" panose="020B0503020204020204" charset="-122"/>
              </a:rPr>
              <a:t>将条件逻辑转为数组运算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10" name="矩形 2"/>
          <p:cNvSpPr>
            <a:spLocks noChangeArrowheads="1"/>
          </p:cNvSpPr>
          <p:nvPr/>
        </p:nvSpPr>
        <p:spPr bwMode="auto">
          <a:xfrm>
            <a:off x="577850" y="1219200"/>
            <a:ext cx="11420475" cy="1641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4400" dirty="0">
                <a:latin typeface="微软雅黑" pitchFamily="34" charset="-122"/>
                <a:ea typeface="微软雅黑" pitchFamily="34" charset="-122"/>
              </a:rPr>
              <a:t>NumPy</a:t>
            </a:r>
            <a:r>
              <a:rPr lang="zh-CN" altLang="zh-CN" sz="4400" dirty="0">
                <a:latin typeface="微软雅黑" pitchFamily="34" charset="-122"/>
                <a:ea typeface="微软雅黑" pitchFamily="34" charset="-122"/>
              </a:rPr>
              <a:t>的</a:t>
            </a:r>
            <a:r>
              <a:rPr lang="en-US" altLang="zh-CN" sz="4400" dirty="0">
                <a:latin typeface="微软雅黑" pitchFamily="34" charset="-122"/>
                <a:ea typeface="微软雅黑" pitchFamily="34" charset="-122"/>
              </a:rPr>
              <a:t>where()</a:t>
            </a:r>
            <a:r>
              <a:rPr lang="zh-CN" altLang="zh-CN" sz="4400" dirty="0">
                <a:latin typeface="微软雅黑" pitchFamily="34" charset="-122"/>
                <a:ea typeface="微软雅黑" pitchFamily="34" charset="-122"/>
              </a:rPr>
              <a:t>函数是三元表达式</a:t>
            </a:r>
            <a:r>
              <a:rPr lang="en-US" altLang="zh-CN" sz="4400" dirty="0">
                <a:latin typeface="微软雅黑" pitchFamily="34" charset="-122"/>
                <a:ea typeface="微软雅黑" pitchFamily="34" charset="-122"/>
              </a:rPr>
              <a:t>x if condition else y</a:t>
            </a:r>
            <a:r>
              <a:rPr lang="zh-CN" altLang="zh-CN" sz="4400" dirty="0">
                <a:latin typeface="微软雅黑" pitchFamily="34" charset="-122"/>
                <a:ea typeface="微软雅黑" pitchFamily="34" charset="-122"/>
              </a:rPr>
              <a:t>的矢量化版本。</a:t>
            </a:r>
            <a:endParaRPr lang="zh-CN" altLang="en-US" sz="4400" dirty="0">
              <a:latin typeface="微软雅黑" pitchFamily="34" charset="-122"/>
              <a:ea typeface="微软雅黑" pitchFamily="34" charset="-122"/>
            </a:endParaRPr>
          </a:p>
        </p:txBody>
      </p:sp>
      <p:sp>
        <p:nvSpPr>
          <p:cNvPr id="14" name="矩形 5"/>
          <p:cNvSpPr>
            <a:spLocks noChangeArrowheads="1"/>
          </p:cNvSpPr>
          <p:nvPr/>
        </p:nvSpPr>
        <p:spPr bwMode="auto">
          <a:xfrm>
            <a:off x="3224171" y="3391084"/>
            <a:ext cx="683111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smtClean="0">
                <a:latin typeface="Times New Roman" pitchFamily="18" charset="0"/>
                <a:ea typeface="楷体" pitchFamily="49" charset="-122"/>
              </a:rPr>
              <a:t>arr_x </a:t>
            </a:r>
            <a:r>
              <a:rPr lang="en-US" altLang="zh-CN" sz="2800" dirty="0">
                <a:latin typeface="Times New Roman" pitchFamily="18" charset="0"/>
                <a:ea typeface="楷体" pitchFamily="49" charset="-122"/>
              </a:rPr>
              <a:t>= np.array([1, 5, 7])</a:t>
            </a:r>
            <a:endParaRPr lang="zh-CN"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arr_y = np.array([2, 6, 8])</a:t>
            </a:r>
            <a:endParaRPr lang="zh-CN"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arr_con = np.array([True, False, True])</a:t>
            </a:r>
            <a:endParaRPr lang="zh-CN"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result = np.where(arr_con, arr_x, arr_y)</a:t>
            </a:r>
          </a:p>
        </p:txBody>
      </p:sp>
      <p:sp>
        <p:nvSpPr>
          <p:cNvPr id="15" name="矩形 14"/>
          <p:cNvSpPr/>
          <p:nvPr/>
        </p:nvSpPr>
        <p:spPr>
          <a:xfrm>
            <a:off x="2084294" y="3144100"/>
            <a:ext cx="8081682" cy="2272552"/>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16" name="圆角矩形标注 15"/>
          <p:cNvSpPr/>
          <p:nvPr/>
        </p:nvSpPr>
        <p:spPr>
          <a:xfrm>
            <a:off x="1939862" y="5508839"/>
            <a:ext cx="2568618" cy="722258"/>
          </a:xfrm>
          <a:prstGeom prst="wedgeRoundRectCallout">
            <a:avLst>
              <a:gd name="adj1" fmla="val 20518"/>
              <a:gd name="adj2" fmla="val -106255"/>
              <a:gd name="adj3" fmla="val 16667"/>
            </a:avLst>
          </a:prstGeom>
          <a:solidFill>
            <a:schemeClr val="accent5">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array([1, 6, 7])</a:t>
            </a:r>
            <a:endParaRPr lang="zh-CN" altLang="zh-CN" b="1" dirty="0">
              <a:solidFill>
                <a:srgbClr val="FF0000"/>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数组统计运算</a:t>
            </a:r>
            <a:endParaRPr lang="zh-CN" altLang="en-US" sz="4000" dirty="0">
              <a:solidFill>
                <a:srgbClr val="1353A2"/>
              </a:solidFill>
              <a:latin typeface="微软雅黑" panose="020B0503020204020204" charset="-122"/>
              <a:ea typeface="微软雅黑" panose="020B0503020204020204" charset="-122"/>
              <a:sym typeface="+mn-ea"/>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2631" y="2936591"/>
            <a:ext cx="5630912" cy="352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矩形 2"/>
          <p:cNvSpPr>
            <a:spLocks noChangeArrowheads="1"/>
          </p:cNvSpPr>
          <p:nvPr/>
        </p:nvSpPr>
        <p:spPr bwMode="auto">
          <a:xfrm>
            <a:off x="577850" y="1219200"/>
            <a:ext cx="11420475"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zh-CN" sz="4400" dirty="0">
                <a:latin typeface="微软雅黑" pitchFamily="34" charset="-122"/>
                <a:ea typeface="微软雅黑" pitchFamily="34" charset="-122"/>
              </a:rPr>
              <a:t>通过</a:t>
            </a:r>
            <a:r>
              <a:rPr lang="en-US" altLang="zh-CN" sz="4400" dirty="0">
                <a:latin typeface="微软雅黑" pitchFamily="34" charset="-122"/>
                <a:ea typeface="微软雅黑" pitchFamily="34" charset="-122"/>
              </a:rPr>
              <a:t>NumPy</a:t>
            </a:r>
            <a:r>
              <a:rPr lang="zh-CN" altLang="zh-CN" sz="4400" dirty="0">
                <a:latin typeface="微软雅黑" pitchFamily="34" charset="-122"/>
                <a:ea typeface="微软雅黑" pitchFamily="34" charset="-122"/>
              </a:rPr>
              <a:t>库中的相关方法，我们可以很方便地运用</a:t>
            </a:r>
            <a:r>
              <a:rPr lang="en-US" altLang="zh-CN" sz="4400" dirty="0">
                <a:latin typeface="微软雅黑" pitchFamily="34" charset="-122"/>
                <a:ea typeface="微软雅黑" pitchFamily="34" charset="-122"/>
              </a:rPr>
              <a:t>Python</a:t>
            </a:r>
            <a:r>
              <a:rPr lang="zh-CN" altLang="zh-CN" sz="4400" dirty="0">
                <a:latin typeface="微软雅黑" pitchFamily="34" charset="-122"/>
                <a:ea typeface="微软雅黑" pitchFamily="34" charset="-122"/>
              </a:rPr>
              <a:t>进行数组的统计汇</a:t>
            </a:r>
            <a:r>
              <a:rPr lang="zh-CN" altLang="zh-CN" sz="4400" dirty="0" smtClean="0">
                <a:latin typeface="微软雅黑" pitchFamily="34" charset="-122"/>
                <a:ea typeface="微软雅黑" pitchFamily="34" charset="-122"/>
              </a:rPr>
              <a:t>总。</a:t>
            </a:r>
            <a:endParaRPr lang="zh-CN" altLang="en-US" sz="4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数组排序</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5" name="矩形 2"/>
          <p:cNvSpPr>
            <a:spLocks noChangeArrowheads="1"/>
          </p:cNvSpPr>
          <p:nvPr/>
        </p:nvSpPr>
        <p:spPr bwMode="auto">
          <a:xfrm>
            <a:off x="577850" y="1219200"/>
            <a:ext cx="11420475" cy="1641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zh-CN" sz="4400" dirty="0">
                <a:latin typeface="微软雅黑" pitchFamily="34" charset="-122"/>
                <a:ea typeface="微软雅黑" pitchFamily="34" charset="-122"/>
              </a:rPr>
              <a:t>如果希望对</a:t>
            </a:r>
            <a:r>
              <a:rPr lang="en-US" altLang="zh-CN" sz="4400" dirty="0">
                <a:latin typeface="微软雅黑" pitchFamily="34" charset="-122"/>
                <a:ea typeface="微软雅黑" pitchFamily="34" charset="-122"/>
              </a:rPr>
              <a:t>NumPy</a:t>
            </a:r>
            <a:r>
              <a:rPr lang="zh-CN" altLang="zh-CN" sz="4400" dirty="0">
                <a:latin typeface="微软雅黑" pitchFamily="34" charset="-122"/>
                <a:ea typeface="微软雅黑" pitchFamily="34" charset="-122"/>
              </a:rPr>
              <a:t>数组中的元素进行排序，可以通过</a:t>
            </a:r>
            <a:r>
              <a:rPr lang="en-US" altLang="zh-CN" sz="4400" dirty="0">
                <a:latin typeface="微软雅黑" pitchFamily="34" charset="-122"/>
                <a:ea typeface="微软雅黑" pitchFamily="34" charset="-122"/>
              </a:rPr>
              <a:t>sort()</a:t>
            </a:r>
            <a:r>
              <a:rPr lang="zh-CN" altLang="zh-CN" sz="4400" dirty="0">
                <a:latin typeface="微软雅黑" pitchFamily="34" charset="-122"/>
                <a:ea typeface="微软雅黑" pitchFamily="34" charset="-122"/>
              </a:rPr>
              <a:t>方法实</a:t>
            </a:r>
            <a:r>
              <a:rPr lang="zh-CN" altLang="zh-CN" sz="4400" dirty="0" smtClean="0">
                <a:latin typeface="微软雅黑" pitchFamily="34" charset="-122"/>
                <a:ea typeface="微软雅黑" pitchFamily="34" charset="-122"/>
              </a:rPr>
              <a:t>现</a:t>
            </a:r>
            <a:r>
              <a:rPr lang="zh-CN" altLang="en-US" sz="4400" dirty="0">
                <a:latin typeface="微软雅黑" pitchFamily="34" charset="-122"/>
                <a:ea typeface="微软雅黑" pitchFamily="34" charset="-122"/>
              </a:rPr>
              <a:t>。</a:t>
            </a:r>
          </a:p>
        </p:txBody>
      </p:sp>
      <p:sp>
        <p:nvSpPr>
          <p:cNvPr id="6" name="矩形 5"/>
          <p:cNvSpPr>
            <a:spLocks noChangeArrowheads="1"/>
          </p:cNvSpPr>
          <p:nvPr/>
        </p:nvSpPr>
        <p:spPr bwMode="auto">
          <a:xfrm>
            <a:off x="5800861" y="3352903"/>
            <a:ext cx="4864664"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smtClean="0">
                <a:latin typeface="Times New Roman" pitchFamily="18" charset="0"/>
                <a:ea typeface="楷体" pitchFamily="49" charset="-122"/>
              </a:rPr>
              <a:t>arr </a:t>
            </a:r>
            <a:r>
              <a:rPr lang="en-US" altLang="zh-CN" sz="2800" dirty="0">
                <a:latin typeface="Times New Roman" pitchFamily="18" charset="0"/>
                <a:ea typeface="楷体" pitchFamily="49" charset="-122"/>
              </a:rPr>
              <a:t>= np.array([[6, 2, 7], </a:t>
            </a:r>
            <a:endParaRPr lang="en-US" altLang="zh-CN" sz="2800" dirty="0" smtClean="0">
              <a:latin typeface="Times New Roman" pitchFamily="18" charset="0"/>
              <a:ea typeface="楷体" pitchFamily="49" charset="-122"/>
            </a:endParaRPr>
          </a:p>
          <a:p>
            <a:r>
              <a:rPr lang="en-US" altLang="zh-CN" sz="2800" dirty="0">
                <a:latin typeface="Times New Roman" pitchFamily="18" charset="0"/>
                <a:ea typeface="楷体" pitchFamily="49" charset="-122"/>
              </a:rPr>
              <a:t> </a:t>
            </a:r>
            <a:r>
              <a:rPr lang="en-US" altLang="zh-CN" sz="2800" dirty="0" smtClean="0">
                <a:latin typeface="Times New Roman" pitchFamily="18" charset="0"/>
                <a:ea typeface="楷体" pitchFamily="49" charset="-122"/>
              </a:rPr>
              <a:t>                        [</a:t>
            </a:r>
            <a:r>
              <a:rPr lang="en-US" altLang="zh-CN" sz="2800" dirty="0">
                <a:latin typeface="Times New Roman" pitchFamily="18" charset="0"/>
                <a:ea typeface="楷体" pitchFamily="49" charset="-122"/>
              </a:rPr>
              <a:t>3, 6, 2], </a:t>
            </a:r>
            <a:endParaRPr lang="en-US" altLang="zh-CN" sz="2800" dirty="0" smtClean="0">
              <a:latin typeface="Times New Roman" pitchFamily="18" charset="0"/>
              <a:ea typeface="楷体" pitchFamily="49" charset="-122"/>
            </a:endParaRPr>
          </a:p>
          <a:p>
            <a:r>
              <a:rPr lang="en-US" altLang="zh-CN" sz="2800" dirty="0">
                <a:latin typeface="Times New Roman" pitchFamily="18" charset="0"/>
                <a:ea typeface="楷体" pitchFamily="49" charset="-122"/>
              </a:rPr>
              <a:t> </a:t>
            </a:r>
            <a:r>
              <a:rPr lang="en-US" altLang="zh-CN" sz="2800" dirty="0" smtClean="0">
                <a:latin typeface="Times New Roman" pitchFamily="18" charset="0"/>
                <a:ea typeface="楷体" pitchFamily="49" charset="-122"/>
              </a:rPr>
              <a:t>                        [</a:t>
            </a:r>
            <a:r>
              <a:rPr lang="en-US" altLang="zh-CN" sz="2800" dirty="0">
                <a:latin typeface="Times New Roman" pitchFamily="18" charset="0"/>
                <a:ea typeface="楷体" pitchFamily="49" charset="-122"/>
              </a:rPr>
              <a:t>4, 3, 2]])</a:t>
            </a:r>
          </a:p>
          <a:p>
            <a:r>
              <a:rPr lang="en-US" altLang="zh-CN" sz="2800" dirty="0">
                <a:latin typeface="Times New Roman" pitchFamily="18" charset="0"/>
                <a:ea typeface="楷体" pitchFamily="49" charset="-122"/>
              </a:rPr>
              <a:t>arr.sort()</a:t>
            </a:r>
          </a:p>
        </p:txBody>
      </p:sp>
      <p:sp>
        <p:nvSpPr>
          <p:cNvPr id="7" name="矩形 6"/>
          <p:cNvSpPr/>
          <p:nvPr/>
        </p:nvSpPr>
        <p:spPr>
          <a:xfrm>
            <a:off x="4809565" y="3132228"/>
            <a:ext cx="5855960" cy="2205317"/>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9" name="圆角矩形标注 8"/>
          <p:cNvSpPr/>
          <p:nvPr/>
        </p:nvSpPr>
        <p:spPr>
          <a:xfrm>
            <a:off x="1664729" y="4920015"/>
            <a:ext cx="2568618" cy="1304364"/>
          </a:xfrm>
          <a:prstGeom prst="wedgeRoundRectCallout">
            <a:avLst>
              <a:gd name="adj1" fmla="val 108468"/>
              <a:gd name="adj2" fmla="val -43938"/>
              <a:gd name="adj3" fmla="val 16667"/>
            </a:avLst>
          </a:prstGeom>
          <a:solidFill>
            <a:schemeClr val="accent5">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array([[2, 6, 7],</a:t>
            </a:r>
            <a:endParaRPr lang="zh-CN" altLang="zh-CN" b="1" dirty="0">
              <a:solidFill>
                <a:srgbClr val="FF0000"/>
              </a:solidFill>
              <a:latin typeface="Times New Roman" panose="02020603050405020304" charset="0"/>
              <a:ea typeface="宋体" panose="02010600030101010101" pitchFamily="2" charset="-122"/>
            </a:endParaRPr>
          </a:p>
          <a:p>
            <a:pPr algn="ctr">
              <a:defRPr/>
            </a:pPr>
            <a:r>
              <a:rPr lang="en-US" altLang="zh-CN" b="1" dirty="0">
                <a:solidFill>
                  <a:srgbClr val="FF0000"/>
                </a:solidFill>
                <a:latin typeface="Times New Roman" panose="02020603050405020304" charset="0"/>
                <a:ea typeface="宋体" panose="02010600030101010101" pitchFamily="2" charset="-122"/>
              </a:rPr>
              <a:t>        </a:t>
            </a:r>
            <a:r>
              <a:rPr lang="en-US" altLang="zh-CN" b="1" dirty="0" smtClean="0">
                <a:solidFill>
                  <a:srgbClr val="FF0000"/>
                </a:solidFill>
                <a:latin typeface="Times New Roman" panose="02020603050405020304" charset="0"/>
                <a:ea typeface="宋体" panose="02010600030101010101" pitchFamily="2" charset="-122"/>
              </a:rPr>
              <a:t>     [</a:t>
            </a:r>
            <a:r>
              <a:rPr lang="en-US" altLang="zh-CN" b="1" dirty="0">
                <a:solidFill>
                  <a:srgbClr val="FF0000"/>
                </a:solidFill>
                <a:latin typeface="Times New Roman" panose="02020603050405020304" charset="0"/>
                <a:ea typeface="宋体" panose="02010600030101010101" pitchFamily="2" charset="-122"/>
              </a:rPr>
              <a:t>2, 3, 6],</a:t>
            </a:r>
            <a:endParaRPr lang="zh-CN" altLang="zh-CN" b="1" dirty="0">
              <a:solidFill>
                <a:srgbClr val="FF0000"/>
              </a:solidFill>
              <a:latin typeface="Times New Roman" panose="02020603050405020304" charset="0"/>
              <a:ea typeface="宋体" panose="02010600030101010101" pitchFamily="2" charset="-122"/>
            </a:endParaRPr>
          </a:p>
          <a:p>
            <a:pPr algn="ctr">
              <a:defRPr/>
            </a:pPr>
            <a:r>
              <a:rPr lang="en-US" altLang="zh-CN" b="1" dirty="0">
                <a:solidFill>
                  <a:srgbClr val="FF0000"/>
                </a:solidFill>
                <a:latin typeface="Times New Roman" panose="02020603050405020304" charset="0"/>
                <a:ea typeface="宋体" panose="02010600030101010101" pitchFamily="2" charset="-122"/>
              </a:rPr>
              <a:t>        </a:t>
            </a:r>
            <a:r>
              <a:rPr lang="en-US" altLang="zh-CN" b="1" dirty="0" smtClean="0">
                <a:solidFill>
                  <a:srgbClr val="FF0000"/>
                </a:solidFill>
                <a:latin typeface="Times New Roman" panose="02020603050405020304" charset="0"/>
                <a:ea typeface="宋体" panose="02010600030101010101" pitchFamily="2" charset="-122"/>
              </a:rPr>
              <a:t>      [</a:t>
            </a:r>
            <a:r>
              <a:rPr lang="en-US" altLang="zh-CN" b="1" dirty="0">
                <a:solidFill>
                  <a:srgbClr val="FF0000"/>
                </a:solidFill>
                <a:latin typeface="Times New Roman" panose="02020603050405020304" charset="0"/>
                <a:ea typeface="宋体" panose="02010600030101010101" pitchFamily="2" charset="-122"/>
              </a:rPr>
              <a:t>2, 3, 4]])</a:t>
            </a:r>
            <a:endParaRPr lang="zh-CN" altLang="zh-CN"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26921710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数组排序</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5" name="矩形 2"/>
          <p:cNvSpPr>
            <a:spLocks noChangeArrowheads="1"/>
          </p:cNvSpPr>
          <p:nvPr/>
        </p:nvSpPr>
        <p:spPr bwMode="auto">
          <a:xfrm>
            <a:off x="577850" y="1219200"/>
            <a:ext cx="1161415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zh-CN" sz="4400" dirty="0">
                <a:latin typeface="微软雅黑" pitchFamily="34" charset="-122"/>
                <a:ea typeface="微软雅黑" pitchFamily="34" charset="-122"/>
              </a:rPr>
              <a:t>如果希望对任何一个轴上的元素进行排序</a:t>
            </a:r>
            <a:r>
              <a:rPr lang="zh-CN" altLang="zh-CN" sz="4400" dirty="0" smtClean="0">
                <a:latin typeface="微软雅黑" pitchFamily="34" charset="-122"/>
                <a:ea typeface="微软雅黑" pitchFamily="34" charset="-122"/>
              </a:rPr>
              <a:t>，</a:t>
            </a:r>
            <a:r>
              <a:rPr lang="zh-CN" altLang="en-US" sz="4400" dirty="0">
                <a:latin typeface="微软雅黑" pitchFamily="34" charset="-122"/>
                <a:ea typeface="微软雅黑" pitchFamily="34" charset="-122"/>
              </a:rPr>
              <a:t>则</a:t>
            </a:r>
            <a:r>
              <a:rPr lang="zh-CN" altLang="zh-CN" sz="4400" dirty="0" smtClean="0">
                <a:latin typeface="微软雅黑" pitchFamily="34" charset="-122"/>
                <a:ea typeface="微软雅黑" pitchFamily="34" charset="-122"/>
              </a:rPr>
              <a:t>需</a:t>
            </a:r>
            <a:r>
              <a:rPr lang="zh-CN" altLang="zh-CN" sz="4400" dirty="0">
                <a:latin typeface="微软雅黑" pitchFamily="34" charset="-122"/>
                <a:ea typeface="微软雅黑" pitchFamily="34" charset="-122"/>
              </a:rPr>
              <a:t>要将</a:t>
            </a:r>
            <a:r>
              <a:rPr lang="zh-CN" altLang="zh-CN" sz="4400" dirty="0" smtClean="0">
                <a:latin typeface="微软雅黑" pitchFamily="34" charset="-122"/>
                <a:ea typeface="微软雅黑" pitchFamily="34" charset="-122"/>
              </a:rPr>
              <a:t>轴的编</a:t>
            </a:r>
            <a:r>
              <a:rPr lang="zh-CN" altLang="zh-CN" sz="4400" dirty="0">
                <a:latin typeface="微软雅黑" pitchFamily="34" charset="-122"/>
                <a:ea typeface="微软雅黑" pitchFamily="34" charset="-122"/>
              </a:rPr>
              <a:t>号作为</a:t>
            </a:r>
            <a:r>
              <a:rPr lang="en-US" altLang="zh-CN" sz="4400" dirty="0">
                <a:latin typeface="微软雅黑" pitchFamily="34" charset="-122"/>
                <a:ea typeface="微软雅黑" pitchFamily="34" charset="-122"/>
              </a:rPr>
              <a:t>sort()</a:t>
            </a:r>
            <a:r>
              <a:rPr lang="zh-CN" altLang="zh-CN" sz="4400" dirty="0">
                <a:latin typeface="微软雅黑" pitchFamily="34" charset="-122"/>
                <a:ea typeface="微软雅黑" pitchFamily="34" charset="-122"/>
              </a:rPr>
              <a:t>方法的参数传</a:t>
            </a:r>
            <a:r>
              <a:rPr lang="zh-CN" altLang="zh-CN" sz="4400" dirty="0" smtClean="0">
                <a:latin typeface="微软雅黑" pitchFamily="34" charset="-122"/>
                <a:ea typeface="微软雅黑" pitchFamily="34" charset="-122"/>
              </a:rPr>
              <a:t>入。</a:t>
            </a:r>
            <a:endParaRPr lang="zh-CN" altLang="en-US" sz="4400" dirty="0">
              <a:latin typeface="微软雅黑" pitchFamily="34" charset="-122"/>
              <a:ea typeface="微软雅黑" pitchFamily="34" charset="-122"/>
            </a:endParaRPr>
          </a:p>
        </p:txBody>
      </p:sp>
      <p:sp>
        <p:nvSpPr>
          <p:cNvPr id="6" name="矩形 5"/>
          <p:cNvSpPr>
            <a:spLocks noChangeArrowheads="1"/>
          </p:cNvSpPr>
          <p:nvPr/>
        </p:nvSpPr>
        <p:spPr bwMode="auto">
          <a:xfrm>
            <a:off x="5545367" y="3352903"/>
            <a:ext cx="507781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Times New Roman" pitchFamily="18" charset="0"/>
                <a:ea typeface="楷体" pitchFamily="49" charset="-122"/>
              </a:rPr>
              <a:t>arr = np.array([[6, 2, 7], </a:t>
            </a:r>
          </a:p>
          <a:p>
            <a:r>
              <a:rPr lang="en-US" altLang="zh-CN" sz="2800" dirty="0">
                <a:latin typeface="Times New Roman" pitchFamily="18" charset="0"/>
                <a:ea typeface="楷体" pitchFamily="49" charset="-122"/>
              </a:rPr>
              <a:t>                         [3, 6, 2], </a:t>
            </a:r>
          </a:p>
          <a:p>
            <a:r>
              <a:rPr lang="en-US" altLang="zh-CN" sz="2800" dirty="0">
                <a:latin typeface="Times New Roman" pitchFamily="18" charset="0"/>
                <a:ea typeface="楷体" pitchFamily="49" charset="-122"/>
              </a:rPr>
              <a:t>                         [4, 3, 2]])</a:t>
            </a:r>
          </a:p>
          <a:p>
            <a:r>
              <a:rPr lang="en-US" altLang="zh-CN" sz="2800" dirty="0">
                <a:latin typeface="Times New Roman" pitchFamily="18" charset="0"/>
                <a:ea typeface="楷体" pitchFamily="49" charset="-122"/>
              </a:rPr>
              <a:t># </a:t>
            </a:r>
            <a:r>
              <a:rPr lang="zh-CN" altLang="zh-CN" sz="2800" dirty="0">
                <a:latin typeface="Times New Roman" pitchFamily="18" charset="0"/>
                <a:ea typeface="楷体" pitchFamily="49" charset="-122"/>
              </a:rPr>
              <a:t>沿着编号为</a:t>
            </a:r>
            <a:r>
              <a:rPr lang="en-US" altLang="zh-CN" sz="2800" dirty="0">
                <a:latin typeface="Times New Roman" pitchFamily="18" charset="0"/>
                <a:ea typeface="楷体" pitchFamily="49" charset="-122"/>
              </a:rPr>
              <a:t>0</a:t>
            </a:r>
            <a:r>
              <a:rPr lang="zh-CN" altLang="zh-CN" sz="2800" dirty="0">
                <a:latin typeface="Times New Roman" pitchFamily="18" charset="0"/>
                <a:ea typeface="楷体" pitchFamily="49" charset="-122"/>
              </a:rPr>
              <a:t>的轴对元素排序</a:t>
            </a:r>
            <a:endParaRPr lang="en-US"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arr.sort(0)</a:t>
            </a:r>
          </a:p>
        </p:txBody>
      </p:sp>
      <p:sp>
        <p:nvSpPr>
          <p:cNvPr id="7" name="矩形 6"/>
          <p:cNvSpPr/>
          <p:nvPr/>
        </p:nvSpPr>
        <p:spPr>
          <a:xfrm>
            <a:off x="4928837" y="3132228"/>
            <a:ext cx="5949834" cy="2623114"/>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9" name="圆角矩形标注 8"/>
          <p:cNvSpPr/>
          <p:nvPr/>
        </p:nvSpPr>
        <p:spPr>
          <a:xfrm>
            <a:off x="1409235" y="4920015"/>
            <a:ext cx="2568618" cy="1304364"/>
          </a:xfrm>
          <a:prstGeom prst="wedgeRoundRectCallout">
            <a:avLst>
              <a:gd name="adj1" fmla="val 111086"/>
              <a:gd name="adj2" fmla="val -19196"/>
              <a:gd name="adj3" fmla="val 16667"/>
            </a:avLst>
          </a:prstGeom>
          <a:solidFill>
            <a:schemeClr val="accent5">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array([[3, 2, 2],</a:t>
            </a:r>
            <a:endParaRPr lang="zh-CN" altLang="zh-CN" b="1" dirty="0">
              <a:solidFill>
                <a:srgbClr val="FF0000"/>
              </a:solidFill>
              <a:latin typeface="Times New Roman" panose="02020603050405020304" charset="0"/>
              <a:ea typeface="宋体" panose="02010600030101010101" pitchFamily="2" charset="-122"/>
            </a:endParaRPr>
          </a:p>
          <a:p>
            <a:pPr algn="ctr">
              <a:defRPr/>
            </a:pPr>
            <a:r>
              <a:rPr lang="en-US" altLang="zh-CN" b="1" dirty="0">
                <a:solidFill>
                  <a:srgbClr val="FF0000"/>
                </a:solidFill>
                <a:latin typeface="Times New Roman" panose="02020603050405020304" charset="0"/>
                <a:ea typeface="宋体" panose="02010600030101010101" pitchFamily="2" charset="-122"/>
              </a:rPr>
              <a:t>        </a:t>
            </a:r>
            <a:r>
              <a:rPr lang="en-US" altLang="zh-CN" b="1" dirty="0" smtClean="0">
                <a:solidFill>
                  <a:srgbClr val="FF0000"/>
                </a:solidFill>
                <a:latin typeface="Times New Roman" panose="02020603050405020304" charset="0"/>
                <a:ea typeface="宋体" panose="02010600030101010101" pitchFamily="2" charset="-122"/>
              </a:rPr>
              <a:t>     [</a:t>
            </a:r>
            <a:r>
              <a:rPr lang="en-US" altLang="zh-CN" b="1" dirty="0">
                <a:solidFill>
                  <a:srgbClr val="FF0000"/>
                </a:solidFill>
                <a:latin typeface="Times New Roman" panose="02020603050405020304" charset="0"/>
                <a:ea typeface="宋体" panose="02010600030101010101" pitchFamily="2" charset="-122"/>
              </a:rPr>
              <a:t>4, 3, 2],</a:t>
            </a:r>
            <a:endParaRPr lang="zh-CN" altLang="zh-CN" b="1" dirty="0">
              <a:solidFill>
                <a:srgbClr val="FF0000"/>
              </a:solidFill>
              <a:latin typeface="Times New Roman" panose="02020603050405020304" charset="0"/>
              <a:ea typeface="宋体" panose="02010600030101010101" pitchFamily="2" charset="-122"/>
            </a:endParaRPr>
          </a:p>
          <a:p>
            <a:pPr algn="ctr">
              <a:defRPr/>
            </a:pPr>
            <a:r>
              <a:rPr lang="en-US" altLang="zh-CN" b="1" dirty="0">
                <a:solidFill>
                  <a:srgbClr val="FF0000"/>
                </a:solidFill>
                <a:latin typeface="Times New Roman" panose="02020603050405020304" charset="0"/>
                <a:ea typeface="宋体" panose="02010600030101010101" pitchFamily="2" charset="-122"/>
              </a:rPr>
              <a:t>        </a:t>
            </a:r>
            <a:r>
              <a:rPr lang="en-US" altLang="zh-CN" b="1" dirty="0" smtClean="0">
                <a:solidFill>
                  <a:srgbClr val="FF0000"/>
                </a:solidFill>
                <a:latin typeface="Times New Roman" panose="02020603050405020304" charset="0"/>
                <a:ea typeface="宋体" panose="02010600030101010101" pitchFamily="2" charset="-122"/>
              </a:rPr>
              <a:t>      [</a:t>
            </a:r>
            <a:r>
              <a:rPr lang="en-US" altLang="zh-CN" b="1" dirty="0">
                <a:solidFill>
                  <a:srgbClr val="FF0000"/>
                </a:solidFill>
                <a:latin typeface="Times New Roman" panose="02020603050405020304" charset="0"/>
                <a:ea typeface="宋体" panose="02010600030101010101" pitchFamily="2" charset="-122"/>
              </a:rPr>
              <a:t>6, 6, 7]])</a:t>
            </a:r>
            <a:endParaRPr lang="zh-CN" altLang="zh-CN"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18001229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检索数组元素</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4578" name="矩形 2"/>
          <p:cNvSpPr>
            <a:spLocks noChangeArrowheads="1"/>
          </p:cNvSpPr>
          <p:nvPr/>
        </p:nvSpPr>
        <p:spPr bwMode="auto">
          <a:xfrm>
            <a:off x="577850" y="1320800"/>
            <a:ext cx="10991850" cy="224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4000" dirty="0" smtClean="0">
                <a:latin typeface="微软雅黑" pitchFamily="34" charset="-122"/>
                <a:ea typeface="微软雅黑" pitchFamily="34" charset="-122"/>
              </a:rPr>
              <a:t>all</a:t>
            </a:r>
            <a:r>
              <a:rPr lang="en-US" altLang="zh-CN" sz="4000" dirty="0">
                <a:latin typeface="微软雅黑" pitchFamily="34" charset="-122"/>
                <a:ea typeface="微软雅黑" pitchFamily="34" charset="-122"/>
              </a:rPr>
              <a:t>()</a:t>
            </a:r>
            <a:r>
              <a:rPr lang="zh-CN" altLang="zh-CN" sz="4000" dirty="0">
                <a:latin typeface="微软雅黑" pitchFamily="34" charset="-122"/>
                <a:ea typeface="微软雅黑" pitchFamily="34" charset="-122"/>
              </a:rPr>
              <a:t>函数用于判断整个数组中的元素的值是否全部满足条件，如果满足条件返回</a:t>
            </a:r>
            <a:r>
              <a:rPr lang="en-US" altLang="zh-CN" sz="4000" dirty="0">
                <a:latin typeface="微软雅黑" pitchFamily="34" charset="-122"/>
                <a:ea typeface="微软雅黑" pitchFamily="34" charset="-122"/>
              </a:rPr>
              <a:t>True</a:t>
            </a:r>
            <a:r>
              <a:rPr lang="zh-CN" altLang="zh-CN" sz="4000" dirty="0">
                <a:latin typeface="微软雅黑" pitchFamily="34" charset="-122"/>
                <a:ea typeface="微软雅黑" pitchFamily="34" charset="-122"/>
              </a:rPr>
              <a:t>，否则返回</a:t>
            </a:r>
            <a:r>
              <a:rPr lang="en-US" altLang="zh-CN" sz="4000" dirty="0">
                <a:latin typeface="微软雅黑" pitchFamily="34" charset="-122"/>
                <a:ea typeface="微软雅黑" pitchFamily="34" charset="-122"/>
              </a:rPr>
              <a:t>False</a:t>
            </a:r>
            <a:r>
              <a:rPr lang="zh-CN" altLang="zh-CN" sz="4000" dirty="0">
                <a:latin typeface="微软雅黑" pitchFamily="34" charset="-122"/>
                <a:ea typeface="微软雅黑" pitchFamily="34" charset="-122"/>
              </a:rPr>
              <a:t>。</a:t>
            </a:r>
            <a:endParaRPr lang="zh-CN" altLang="en-US" sz="4000" dirty="0">
              <a:latin typeface="微软雅黑" pitchFamily="34" charset="-122"/>
              <a:ea typeface="微软雅黑" pitchFamily="34" charset="-122"/>
            </a:endParaRPr>
          </a:p>
        </p:txBody>
      </p:sp>
      <p:sp>
        <p:nvSpPr>
          <p:cNvPr id="5" name="矩形 4"/>
          <p:cNvSpPr>
            <a:spLocks noChangeArrowheads="1"/>
          </p:cNvSpPr>
          <p:nvPr/>
        </p:nvSpPr>
        <p:spPr bwMode="auto">
          <a:xfrm>
            <a:off x="4577179" y="3547882"/>
            <a:ext cx="507781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Times New Roman" pitchFamily="18" charset="0"/>
                <a:ea typeface="楷体" pitchFamily="49" charset="-122"/>
              </a:rPr>
              <a:t>arr = np.array([[1, -2, -7], </a:t>
            </a:r>
            <a:endParaRPr lang="en-US" altLang="zh-CN" sz="2800" dirty="0" smtClean="0">
              <a:latin typeface="Times New Roman" pitchFamily="18" charset="0"/>
              <a:ea typeface="楷体" pitchFamily="49" charset="-122"/>
            </a:endParaRPr>
          </a:p>
          <a:p>
            <a:r>
              <a:rPr lang="en-US" altLang="zh-CN" sz="2800" dirty="0">
                <a:latin typeface="Times New Roman" pitchFamily="18" charset="0"/>
                <a:ea typeface="楷体" pitchFamily="49" charset="-122"/>
              </a:rPr>
              <a:t> </a:t>
            </a:r>
            <a:r>
              <a:rPr lang="en-US" altLang="zh-CN" sz="2800" dirty="0" smtClean="0">
                <a:latin typeface="Times New Roman" pitchFamily="18" charset="0"/>
                <a:ea typeface="楷体" pitchFamily="49" charset="-122"/>
              </a:rPr>
              <a:t>                        [-</a:t>
            </a:r>
            <a:r>
              <a:rPr lang="en-US" altLang="zh-CN" sz="2800" dirty="0">
                <a:latin typeface="Times New Roman" pitchFamily="18" charset="0"/>
                <a:ea typeface="楷体" pitchFamily="49" charset="-122"/>
              </a:rPr>
              <a:t>3, 6, 2], </a:t>
            </a:r>
            <a:endParaRPr lang="en-US" altLang="zh-CN" sz="2800" dirty="0" smtClean="0">
              <a:latin typeface="Times New Roman" pitchFamily="18" charset="0"/>
              <a:ea typeface="楷体" pitchFamily="49" charset="-122"/>
            </a:endParaRPr>
          </a:p>
          <a:p>
            <a:r>
              <a:rPr lang="en-US" altLang="zh-CN" sz="2800" dirty="0">
                <a:latin typeface="Times New Roman" pitchFamily="18" charset="0"/>
                <a:ea typeface="楷体" pitchFamily="49" charset="-122"/>
              </a:rPr>
              <a:t> </a:t>
            </a:r>
            <a:r>
              <a:rPr lang="en-US" altLang="zh-CN" sz="2800" dirty="0" smtClean="0">
                <a:latin typeface="Times New Roman" pitchFamily="18" charset="0"/>
                <a:ea typeface="楷体" pitchFamily="49" charset="-122"/>
              </a:rPr>
              <a:t>                        [-</a:t>
            </a:r>
            <a:r>
              <a:rPr lang="en-US" altLang="zh-CN" sz="2800" dirty="0">
                <a:latin typeface="Times New Roman" pitchFamily="18" charset="0"/>
                <a:ea typeface="楷体" pitchFamily="49" charset="-122"/>
              </a:rPr>
              <a:t>4, 3, 2]])</a:t>
            </a:r>
          </a:p>
          <a:p>
            <a:r>
              <a:rPr lang="en-US" altLang="zh-CN" sz="2800" dirty="0">
                <a:latin typeface="Times New Roman" pitchFamily="18" charset="0"/>
                <a:ea typeface="楷体" pitchFamily="49" charset="-122"/>
              </a:rPr>
              <a:t># arr</a:t>
            </a:r>
            <a:r>
              <a:rPr lang="zh-CN" altLang="zh-CN" sz="2800" dirty="0">
                <a:latin typeface="Times New Roman" pitchFamily="18" charset="0"/>
                <a:ea typeface="楷体" pitchFamily="49" charset="-122"/>
              </a:rPr>
              <a:t>的所有元素是否都大于</a:t>
            </a:r>
            <a:r>
              <a:rPr lang="en-US" altLang="zh-CN" sz="2800" dirty="0">
                <a:latin typeface="Times New Roman" pitchFamily="18" charset="0"/>
                <a:ea typeface="楷体" pitchFamily="49" charset="-122"/>
              </a:rPr>
              <a:t>0</a:t>
            </a:r>
          </a:p>
          <a:p>
            <a:r>
              <a:rPr lang="en-US" altLang="zh-CN" sz="2800" dirty="0">
                <a:latin typeface="Times New Roman" pitchFamily="18" charset="0"/>
                <a:ea typeface="楷体" pitchFamily="49" charset="-122"/>
              </a:rPr>
              <a:t>np.all(arr &gt; 0</a:t>
            </a:r>
            <a:r>
              <a:rPr lang="en-US" altLang="zh-CN" sz="2800" dirty="0" smtClean="0">
                <a:latin typeface="Times New Roman" pitchFamily="18" charset="0"/>
                <a:ea typeface="楷体" pitchFamily="49" charset="-122"/>
              </a:rPr>
              <a:t>)</a:t>
            </a:r>
            <a:endParaRPr lang="en-US" altLang="zh-CN" sz="2800" dirty="0">
              <a:latin typeface="Times New Roman" pitchFamily="18" charset="0"/>
              <a:ea typeface="楷体" pitchFamily="49" charset="-122"/>
            </a:endParaRPr>
          </a:p>
        </p:txBody>
      </p:sp>
      <p:sp>
        <p:nvSpPr>
          <p:cNvPr id="6" name="矩形 5"/>
          <p:cNvSpPr/>
          <p:nvPr/>
        </p:nvSpPr>
        <p:spPr>
          <a:xfrm>
            <a:off x="3960649" y="3327207"/>
            <a:ext cx="5949834" cy="2730690"/>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7" name="圆角矩形标注 6"/>
          <p:cNvSpPr/>
          <p:nvPr/>
        </p:nvSpPr>
        <p:spPr>
          <a:xfrm>
            <a:off x="2345273" y="5345202"/>
            <a:ext cx="1328781" cy="712695"/>
          </a:xfrm>
          <a:prstGeom prst="wedgeRoundRectCallout">
            <a:avLst>
              <a:gd name="adj1" fmla="val 111086"/>
              <a:gd name="adj2" fmla="val -19196"/>
              <a:gd name="adj3" fmla="val 16667"/>
            </a:avLst>
          </a:prstGeom>
          <a:solidFill>
            <a:schemeClr val="accent5">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False</a:t>
            </a:r>
            <a:endParaRPr lang="zh-CN" altLang="zh-CN" b="1" dirty="0">
              <a:solidFill>
                <a:srgbClr val="FF0000"/>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检索数组元素</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4578" name="矩形 2"/>
          <p:cNvSpPr>
            <a:spLocks noChangeArrowheads="1"/>
          </p:cNvSpPr>
          <p:nvPr/>
        </p:nvSpPr>
        <p:spPr bwMode="auto">
          <a:xfrm>
            <a:off x="577850" y="1320800"/>
            <a:ext cx="10991850" cy="150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en-US" altLang="zh-CN" sz="4000" dirty="0">
                <a:latin typeface="微软雅黑" pitchFamily="34" charset="-122"/>
                <a:ea typeface="微软雅黑" pitchFamily="34" charset="-122"/>
              </a:rPr>
              <a:t>any()</a:t>
            </a:r>
            <a:r>
              <a:rPr lang="zh-CN" altLang="zh-CN" sz="4000" dirty="0">
                <a:latin typeface="微软雅黑" pitchFamily="34" charset="-122"/>
                <a:ea typeface="微软雅黑" pitchFamily="34" charset="-122"/>
              </a:rPr>
              <a:t>函数用于判断整个数组中的元素至少有一个满足条件就返回</a:t>
            </a:r>
            <a:r>
              <a:rPr lang="en-US" altLang="zh-CN" sz="4000" dirty="0">
                <a:latin typeface="微软雅黑" pitchFamily="34" charset="-122"/>
                <a:ea typeface="微软雅黑" pitchFamily="34" charset="-122"/>
              </a:rPr>
              <a:t>True</a:t>
            </a:r>
            <a:r>
              <a:rPr lang="zh-CN" altLang="zh-CN" sz="4000" dirty="0">
                <a:latin typeface="微软雅黑" pitchFamily="34" charset="-122"/>
                <a:ea typeface="微软雅黑" pitchFamily="34" charset="-122"/>
              </a:rPr>
              <a:t>，否则就返回</a:t>
            </a:r>
            <a:r>
              <a:rPr lang="en-US" altLang="zh-CN" sz="4000" dirty="0">
                <a:latin typeface="微软雅黑" pitchFamily="34" charset="-122"/>
                <a:ea typeface="微软雅黑" pitchFamily="34" charset="-122"/>
              </a:rPr>
              <a:t>False</a:t>
            </a:r>
            <a:r>
              <a:rPr lang="zh-CN" altLang="zh-CN" sz="4000" dirty="0">
                <a:latin typeface="微软雅黑" pitchFamily="34" charset="-122"/>
                <a:ea typeface="微软雅黑" pitchFamily="34" charset="-122"/>
              </a:rPr>
              <a:t>。</a:t>
            </a:r>
            <a:endParaRPr lang="zh-CN" altLang="en-US" sz="4000" dirty="0">
              <a:latin typeface="微软雅黑" pitchFamily="34" charset="-122"/>
              <a:ea typeface="微软雅黑" pitchFamily="34" charset="-122"/>
            </a:endParaRPr>
          </a:p>
        </p:txBody>
      </p:sp>
      <p:sp>
        <p:nvSpPr>
          <p:cNvPr id="5" name="矩形 4"/>
          <p:cNvSpPr>
            <a:spLocks noChangeArrowheads="1"/>
          </p:cNvSpPr>
          <p:nvPr/>
        </p:nvSpPr>
        <p:spPr bwMode="auto">
          <a:xfrm>
            <a:off x="4469603" y="3284636"/>
            <a:ext cx="5333304"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Times New Roman" pitchFamily="18" charset="0"/>
                <a:ea typeface="楷体" pitchFamily="49" charset="-122"/>
              </a:rPr>
              <a:t>arr = np.array([[1, -2, -7], </a:t>
            </a:r>
          </a:p>
          <a:p>
            <a:r>
              <a:rPr lang="en-US" altLang="zh-CN" sz="2800" dirty="0">
                <a:latin typeface="Times New Roman" pitchFamily="18" charset="0"/>
                <a:ea typeface="楷体" pitchFamily="49" charset="-122"/>
              </a:rPr>
              <a:t>                         [-3, 6, 2], </a:t>
            </a:r>
          </a:p>
          <a:p>
            <a:r>
              <a:rPr lang="en-US" altLang="zh-CN" sz="2800" dirty="0">
                <a:latin typeface="Times New Roman" pitchFamily="18" charset="0"/>
                <a:ea typeface="楷体" pitchFamily="49" charset="-122"/>
              </a:rPr>
              <a:t>                         [-4, 3, 2]])</a:t>
            </a:r>
          </a:p>
          <a:p>
            <a:r>
              <a:rPr lang="en-US" altLang="zh-CN" sz="2800" dirty="0">
                <a:latin typeface="Times New Roman" pitchFamily="18" charset="0"/>
                <a:ea typeface="楷体" pitchFamily="49" charset="-122"/>
              </a:rPr>
              <a:t># arr</a:t>
            </a:r>
            <a:r>
              <a:rPr lang="zh-CN" altLang="zh-CN" sz="2800" dirty="0">
                <a:latin typeface="Times New Roman" pitchFamily="18" charset="0"/>
                <a:ea typeface="楷体" pitchFamily="49" charset="-122"/>
              </a:rPr>
              <a:t>的所有元素是否有一个大于</a:t>
            </a:r>
            <a:r>
              <a:rPr lang="en-US" altLang="zh-CN" sz="2800" dirty="0">
                <a:latin typeface="Times New Roman" pitchFamily="18" charset="0"/>
                <a:ea typeface="楷体" pitchFamily="49" charset="-122"/>
              </a:rPr>
              <a:t>0</a:t>
            </a:r>
          </a:p>
          <a:p>
            <a:r>
              <a:rPr lang="en-US" altLang="zh-CN" sz="2800" dirty="0">
                <a:latin typeface="Times New Roman" pitchFamily="18" charset="0"/>
                <a:ea typeface="楷体" pitchFamily="49" charset="-122"/>
              </a:rPr>
              <a:t>np.any(arr &gt; 0)</a:t>
            </a:r>
          </a:p>
        </p:txBody>
      </p:sp>
      <p:sp>
        <p:nvSpPr>
          <p:cNvPr id="6" name="矩形 5"/>
          <p:cNvSpPr/>
          <p:nvPr/>
        </p:nvSpPr>
        <p:spPr>
          <a:xfrm>
            <a:off x="3853072" y="3063961"/>
            <a:ext cx="6312905" cy="2730690"/>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7" name="圆角矩形标注 6"/>
          <p:cNvSpPr/>
          <p:nvPr/>
        </p:nvSpPr>
        <p:spPr>
          <a:xfrm>
            <a:off x="2237697" y="5081956"/>
            <a:ext cx="1328781" cy="712695"/>
          </a:xfrm>
          <a:prstGeom prst="wedgeRoundRectCallout">
            <a:avLst>
              <a:gd name="adj1" fmla="val 111086"/>
              <a:gd name="adj2" fmla="val -19196"/>
              <a:gd name="adj3" fmla="val 16667"/>
            </a:avLst>
          </a:prstGeom>
          <a:solidFill>
            <a:schemeClr val="accent5">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True</a:t>
            </a:r>
            <a:endParaRPr lang="zh-CN" altLang="zh-CN"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21114685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唯一化及其他集合逻辑</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6626" name="矩形 2"/>
          <p:cNvSpPr>
            <a:spLocks noChangeArrowheads="1"/>
          </p:cNvSpPr>
          <p:nvPr/>
        </p:nvSpPr>
        <p:spPr bwMode="auto">
          <a:xfrm>
            <a:off x="577850" y="1320800"/>
            <a:ext cx="1099185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zh-CN" sz="4000" dirty="0">
                <a:latin typeface="微软雅黑" pitchFamily="34" charset="-122"/>
                <a:ea typeface="微软雅黑" pitchFamily="34" charset="-122"/>
              </a:rPr>
              <a:t>针对一维数组，</a:t>
            </a:r>
            <a:r>
              <a:rPr lang="en-US" altLang="zh-CN" sz="4000" dirty="0">
                <a:latin typeface="微软雅黑" pitchFamily="34" charset="-122"/>
                <a:ea typeface="微软雅黑" pitchFamily="34" charset="-122"/>
              </a:rPr>
              <a:t>NumPy</a:t>
            </a:r>
            <a:r>
              <a:rPr lang="zh-CN" altLang="zh-CN" sz="4000" dirty="0">
                <a:latin typeface="微软雅黑" pitchFamily="34" charset="-122"/>
                <a:ea typeface="微软雅黑" pitchFamily="34" charset="-122"/>
              </a:rPr>
              <a:t>提供了</a:t>
            </a:r>
            <a:r>
              <a:rPr lang="en-US" altLang="zh-CN" sz="4000" dirty="0">
                <a:latin typeface="微软雅黑" pitchFamily="34" charset="-122"/>
                <a:ea typeface="微软雅黑" pitchFamily="34" charset="-122"/>
              </a:rPr>
              <a:t>unique()</a:t>
            </a:r>
            <a:r>
              <a:rPr lang="zh-CN" altLang="zh-CN" sz="4000" dirty="0">
                <a:latin typeface="微软雅黑" pitchFamily="34" charset="-122"/>
                <a:ea typeface="微软雅黑" pitchFamily="34" charset="-122"/>
              </a:rPr>
              <a:t>函数来找出数组中的唯一值，并返回排序后的结</a:t>
            </a:r>
            <a:r>
              <a:rPr lang="zh-CN" altLang="zh-CN" sz="4000" dirty="0" smtClean="0">
                <a:latin typeface="微软雅黑" pitchFamily="34" charset="-122"/>
                <a:ea typeface="微软雅黑" pitchFamily="34" charset="-122"/>
              </a:rPr>
              <a:t>果</a:t>
            </a:r>
            <a:r>
              <a:rPr lang="zh-CN" altLang="en-US" sz="4000" dirty="0">
                <a:latin typeface="微软雅黑" pitchFamily="34" charset="-122"/>
                <a:ea typeface="微软雅黑" pitchFamily="34" charset="-122"/>
              </a:rPr>
              <a:t>。</a:t>
            </a:r>
          </a:p>
        </p:txBody>
      </p:sp>
      <p:sp>
        <p:nvSpPr>
          <p:cNvPr id="10" name="矩形 9"/>
          <p:cNvSpPr>
            <a:spLocks noChangeArrowheads="1"/>
          </p:cNvSpPr>
          <p:nvPr/>
        </p:nvSpPr>
        <p:spPr bwMode="auto">
          <a:xfrm>
            <a:off x="3151792" y="3795625"/>
            <a:ext cx="592497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smtClean="0">
                <a:latin typeface="Times New Roman" pitchFamily="18" charset="0"/>
                <a:ea typeface="楷体" pitchFamily="49" charset="-122"/>
              </a:rPr>
              <a:t>arr </a:t>
            </a:r>
            <a:r>
              <a:rPr lang="en-US" altLang="zh-CN" sz="2800" dirty="0">
                <a:latin typeface="Times New Roman" pitchFamily="18" charset="0"/>
                <a:ea typeface="楷体" pitchFamily="49" charset="-122"/>
              </a:rPr>
              <a:t>= np.array([12, 11, 34, 23, 12, 8, 11])</a:t>
            </a:r>
            <a:endParaRPr lang="zh-CN" altLang="zh-CN" sz="2800" dirty="0">
              <a:latin typeface="Times New Roman" pitchFamily="18" charset="0"/>
              <a:ea typeface="楷体" pitchFamily="49" charset="-122"/>
            </a:endParaRPr>
          </a:p>
          <a:p>
            <a:r>
              <a:rPr lang="en-US" altLang="zh-CN" sz="2800" dirty="0" smtClean="0">
                <a:latin typeface="Times New Roman" pitchFamily="18" charset="0"/>
                <a:ea typeface="楷体" pitchFamily="49" charset="-122"/>
              </a:rPr>
              <a:t>np.unique(arr)</a:t>
            </a:r>
            <a:endParaRPr lang="zh-CN" altLang="zh-CN" sz="2800" dirty="0">
              <a:latin typeface="Times New Roman" pitchFamily="18" charset="0"/>
              <a:ea typeface="楷体" pitchFamily="49" charset="-122"/>
            </a:endParaRPr>
          </a:p>
        </p:txBody>
      </p:sp>
      <p:sp>
        <p:nvSpPr>
          <p:cNvPr id="12" name="矩形 11"/>
          <p:cNvSpPr/>
          <p:nvPr/>
        </p:nvSpPr>
        <p:spPr>
          <a:xfrm>
            <a:off x="2383137" y="3429000"/>
            <a:ext cx="7608027" cy="1667435"/>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13" name="圆角矩形标注 12"/>
          <p:cNvSpPr/>
          <p:nvPr/>
        </p:nvSpPr>
        <p:spPr>
          <a:xfrm>
            <a:off x="751529" y="5300736"/>
            <a:ext cx="3714397" cy="712695"/>
          </a:xfrm>
          <a:prstGeom prst="wedgeRoundRectCallout">
            <a:avLst>
              <a:gd name="adj1" fmla="val 44111"/>
              <a:gd name="adj2" fmla="val -136177"/>
              <a:gd name="adj3" fmla="val 16667"/>
            </a:avLst>
          </a:prstGeom>
          <a:solidFill>
            <a:schemeClr val="accent5">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array([ 8, 11, 12, 23, 34])</a:t>
            </a:r>
            <a:endParaRPr lang="zh-CN" altLang="zh-CN" b="1" dirty="0">
              <a:solidFill>
                <a:srgbClr val="FF0000"/>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唯一化及其他集合逻辑</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6626" name="矩形 2"/>
          <p:cNvSpPr>
            <a:spLocks noChangeArrowheads="1"/>
          </p:cNvSpPr>
          <p:nvPr/>
        </p:nvSpPr>
        <p:spPr bwMode="auto">
          <a:xfrm>
            <a:off x="577850" y="1320800"/>
            <a:ext cx="1099185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4000" dirty="0" smtClean="0">
                <a:latin typeface="微软雅黑" pitchFamily="34" charset="-122"/>
                <a:ea typeface="微软雅黑" pitchFamily="34" charset="-122"/>
              </a:rPr>
              <a:t>in1d</a:t>
            </a:r>
            <a:r>
              <a:rPr lang="en-US" altLang="zh-CN" sz="4000" dirty="0">
                <a:latin typeface="微软雅黑" pitchFamily="34" charset="-122"/>
                <a:ea typeface="微软雅黑" pitchFamily="34" charset="-122"/>
              </a:rPr>
              <a:t>()</a:t>
            </a:r>
            <a:r>
              <a:rPr lang="zh-CN" altLang="zh-CN" sz="4000" dirty="0">
                <a:latin typeface="微软雅黑" pitchFamily="34" charset="-122"/>
                <a:ea typeface="微软雅黑" pitchFamily="34" charset="-122"/>
              </a:rPr>
              <a:t>函数用于判断数组中的元素是否在另一个数组中存在，该函数返回的是一个布尔型的数</a:t>
            </a:r>
            <a:r>
              <a:rPr lang="zh-CN" altLang="zh-CN" sz="4000" dirty="0" smtClean="0">
                <a:latin typeface="微软雅黑" pitchFamily="34" charset="-122"/>
                <a:ea typeface="微软雅黑" pitchFamily="34" charset="-122"/>
              </a:rPr>
              <a:t>组</a:t>
            </a:r>
            <a:r>
              <a:rPr lang="zh-CN" altLang="en-US" sz="4000" dirty="0">
                <a:latin typeface="微软雅黑" pitchFamily="34" charset="-122"/>
                <a:ea typeface="微软雅黑" pitchFamily="34" charset="-122"/>
              </a:rPr>
              <a:t>。</a:t>
            </a:r>
          </a:p>
        </p:txBody>
      </p:sp>
      <p:sp>
        <p:nvSpPr>
          <p:cNvPr id="10" name="矩形 9"/>
          <p:cNvSpPr>
            <a:spLocks noChangeArrowheads="1"/>
          </p:cNvSpPr>
          <p:nvPr/>
        </p:nvSpPr>
        <p:spPr bwMode="auto">
          <a:xfrm>
            <a:off x="3151792" y="3795625"/>
            <a:ext cx="592497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Times New Roman" pitchFamily="18" charset="0"/>
                <a:ea typeface="楷体" pitchFamily="49" charset="-122"/>
              </a:rPr>
              <a:t>arr = np.array([12, 11, 34, 23, 12, 8, 11</a:t>
            </a:r>
            <a:r>
              <a:rPr lang="en-US" altLang="zh-CN" sz="2800" dirty="0" smtClean="0">
                <a:latin typeface="Times New Roman" pitchFamily="18" charset="0"/>
                <a:ea typeface="楷体" pitchFamily="49" charset="-122"/>
              </a:rPr>
              <a:t>])</a:t>
            </a:r>
            <a:endParaRPr lang="en-US" altLang="zh-CN" sz="2800" dirty="0">
              <a:latin typeface="Times New Roman" pitchFamily="18" charset="0"/>
              <a:ea typeface="楷体" pitchFamily="49" charset="-122"/>
            </a:endParaRPr>
          </a:p>
          <a:p>
            <a:r>
              <a:rPr lang="en-US" altLang="zh-CN" sz="2800" dirty="0">
                <a:latin typeface="Times New Roman" pitchFamily="18" charset="0"/>
                <a:ea typeface="楷体" pitchFamily="49" charset="-122"/>
              </a:rPr>
              <a:t>np.in1d(arr, [11, 12])</a:t>
            </a:r>
            <a:endParaRPr lang="zh-CN" altLang="zh-CN" sz="2800" dirty="0">
              <a:latin typeface="Times New Roman" pitchFamily="18" charset="0"/>
              <a:ea typeface="楷体" pitchFamily="49" charset="-122"/>
            </a:endParaRPr>
          </a:p>
        </p:txBody>
      </p:sp>
      <p:sp>
        <p:nvSpPr>
          <p:cNvPr id="12" name="矩形 11"/>
          <p:cNvSpPr/>
          <p:nvPr/>
        </p:nvSpPr>
        <p:spPr>
          <a:xfrm>
            <a:off x="2383137" y="3429000"/>
            <a:ext cx="7608027" cy="1667435"/>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13" name="圆角矩形标注 12"/>
          <p:cNvSpPr/>
          <p:nvPr/>
        </p:nvSpPr>
        <p:spPr>
          <a:xfrm>
            <a:off x="751529" y="5300736"/>
            <a:ext cx="3714397" cy="884911"/>
          </a:xfrm>
          <a:prstGeom prst="wedgeRoundRectCallout">
            <a:avLst>
              <a:gd name="adj1" fmla="val 35060"/>
              <a:gd name="adj2" fmla="val -119461"/>
              <a:gd name="adj3" fmla="val 16667"/>
            </a:avLst>
          </a:prstGeom>
          <a:solidFill>
            <a:schemeClr val="accent5">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a:solidFill>
                  <a:srgbClr val="FF0000"/>
                </a:solidFill>
                <a:latin typeface="Times New Roman" panose="02020603050405020304" charset="0"/>
                <a:ea typeface="宋体" panose="02010600030101010101" pitchFamily="2" charset="-122"/>
              </a:rPr>
              <a:t>array([ True,  True, False, False,  </a:t>
            </a:r>
            <a:r>
              <a:rPr lang="en-US" altLang="zh-CN" sz="2000" b="1" dirty="0" smtClean="0">
                <a:solidFill>
                  <a:srgbClr val="FF0000"/>
                </a:solidFill>
                <a:latin typeface="Times New Roman" panose="02020603050405020304" charset="0"/>
                <a:ea typeface="宋体" panose="02010600030101010101" pitchFamily="2" charset="-122"/>
              </a:rPr>
              <a:t>    </a:t>
            </a:r>
          </a:p>
          <a:p>
            <a:pPr algn="ctr">
              <a:defRPr/>
            </a:pPr>
            <a:r>
              <a:rPr lang="en-US" altLang="zh-CN" sz="2000" b="1" dirty="0">
                <a:solidFill>
                  <a:srgbClr val="FF0000"/>
                </a:solidFill>
                <a:latin typeface="Times New Roman" panose="02020603050405020304" charset="0"/>
                <a:ea typeface="宋体" panose="02010600030101010101" pitchFamily="2" charset="-122"/>
              </a:rPr>
              <a:t> </a:t>
            </a:r>
            <a:r>
              <a:rPr lang="en-US" altLang="zh-CN" sz="2000" b="1" dirty="0" smtClean="0">
                <a:solidFill>
                  <a:srgbClr val="FF0000"/>
                </a:solidFill>
                <a:latin typeface="Times New Roman" panose="02020603050405020304" charset="0"/>
                <a:ea typeface="宋体" panose="02010600030101010101" pitchFamily="2" charset="-122"/>
              </a:rPr>
              <a:t>     True</a:t>
            </a:r>
            <a:r>
              <a:rPr lang="en-US" altLang="zh-CN" sz="2000" b="1" dirty="0">
                <a:solidFill>
                  <a:srgbClr val="FF0000"/>
                </a:solidFill>
                <a:latin typeface="Times New Roman" panose="02020603050405020304" charset="0"/>
                <a:ea typeface="宋体" panose="02010600030101010101" pitchFamily="2" charset="-122"/>
              </a:rPr>
              <a:t>, False,  True])</a:t>
            </a:r>
            <a:endParaRPr lang="zh-CN" altLang="zh-CN" sz="2000"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12622290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唯一化及其他集合逻辑</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6626" name="矩形 2"/>
          <p:cNvSpPr>
            <a:spLocks noChangeArrowheads="1"/>
          </p:cNvSpPr>
          <p:nvPr/>
        </p:nvSpPr>
        <p:spPr bwMode="auto">
          <a:xfrm>
            <a:off x="577850" y="1320800"/>
            <a:ext cx="10991850" cy="176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4400" dirty="0">
                <a:latin typeface="微软雅黑" pitchFamily="34" charset="-122"/>
                <a:ea typeface="微软雅黑" pitchFamily="34" charset="-122"/>
              </a:rPr>
              <a:t>NumPy</a:t>
            </a:r>
            <a:r>
              <a:rPr lang="zh-CN" altLang="zh-CN" sz="4400" dirty="0">
                <a:latin typeface="微软雅黑" pitchFamily="34" charset="-122"/>
                <a:ea typeface="微软雅黑" pitchFamily="34" charset="-122"/>
              </a:rPr>
              <a:t>提供的有关集合的函数还有很多</a:t>
            </a:r>
            <a:r>
              <a:rPr lang="zh-CN" altLang="zh-CN" sz="4400" dirty="0" smtClean="0">
                <a:latin typeface="微软雅黑" pitchFamily="34" charset="-122"/>
                <a:ea typeface="微软雅黑" pitchFamily="34" charset="-122"/>
              </a:rPr>
              <a:t>，常</a:t>
            </a:r>
            <a:r>
              <a:rPr lang="zh-CN" altLang="zh-CN" sz="4400" dirty="0">
                <a:latin typeface="微软雅黑" pitchFamily="34" charset="-122"/>
                <a:ea typeface="微软雅黑" pitchFamily="34" charset="-122"/>
              </a:rPr>
              <a:t>见的函</a:t>
            </a:r>
            <a:r>
              <a:rPr lang="zh-CN" altLang="zh-CN" sz="4400" dirty="0" smtClean="0">
                <a:latin typeface="微软雅黑" pitchFamily="34" charset="-122"/>
                <a:ea typeface="微软雅黑" pitchFamily="34" charset="-122"/>
              </a:rPr>
              <a:t>数</a:t>
            </a:r>
            <a:r>
              <a:rPr lang="zh-CN" altLang="en-US" sz="4400" dirty="0" smtClean="0">
                <a:latin typeface="微软雅黑" pitchFamily="34" charset="-122"/>
                <a:ea typeface="微软雅黑" pitchFamily="34" charset="-122"/>
              </a:rPr>
              <a:t>如下表所示</a:t>
            </a:r>
            <a:r>
              <a:rPr lang="zh-CN" altLang="zh-CN" sz="4400" dirty="0" smtClean="0">
                <a:latin typeface="微软雅黑" pitchFamily="34" charset="-122"/>
                <a:ea typeface="微软雅黑" pitchFamily="34" charset="-122"/>
              </a:rPr>
              <a:t>。</a:t>
            </a:r>
            <a:endParaRPr lang="zh-CN" altLang="en-US" sz="4400" dirty="0">
              <a:latin typeface="微软雅黑" pitchFamily="34" charset="-122"/>
              <a:ea typeface="微软雅黑" pitchFamily="34" charset="-122"/>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0768" y="3286326"/>
            <a:ext cx="6946014" cy="313179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08286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过渡页</a:t>
            </a:r>
          </a:p>
        </p:txBody>
      </p:sp>
      <p:pic>
        <p:nvPicPr>
          <p:cNvPr id="11266"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对角圆角矩形 7"/>
          <p:cNvSpPr/>
          <p:nvPr/>
        </p:nvSpPr>
        <p:spPr>
          <a:xfrm>
            <a:off x="4870449" y="3059114"/>
            <a:ext cx="5793069" cy="647700"/>
          </a:xfrm>
          <a:prstGeom prst="round2DiagRect">
            <a:avLst>
              <a:gd name="adj1" fmla="val 20943"/>
              <a:gd name="adj2" fmla="val 0"/>
            </a:avLst>
          </a:prstGeom>
          <a:solidFill>
            <a:srgbClr val="1353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800"/>
          </a:p>
        </p:txBody>
      </p:sp>
      <p:sp>
        <p:nvSpPr>
          <p:cNvPr id="17" name="TextBox 6"/>
          <p:cNvSpPr txBox="1">
            <a:spLocks noChangeArrowheads="1"/>
          </p:cNvSpPr>
          <p:nvPr/>
        </p:nvSpPr>
        <p:spPr bwMode="auto">
          <a:xfrm>
            <a:off x="5181600" y="1658601"/>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07    NumPy</a:t>
            </a:r>
            <a:r>
              <a:rPr lang="zh-CN" altLang="zh-CN" sz="2800" dirty="0">
                <a:solidFill>
                  <a:srgbClr val="595959"/>
                </a:solidFill>
                <a:latin typeface="Impact" pitchFamily="34" charset="0"/>
                <a:ea typeface="微软雅黑" pitchFamily="34" charset="-122"/>
              </a:rPr>
              <a:t>通用函数</a:t>
            </a:r>
            <a:endParaRPr lang="zh-CN" altLang="en-US" sz="2800" dirty="0">
              <a:solidFill>
                <a:srgbClr val="595959"/>
              </a:solidFill>
              <a:latin typeface="Impact" pitchFamily="34" charset="0"/>
              <a:ea typeface="微软雅黑" pitchFamily="34" charset="-122"/>
            </a:endParaRPr>
          </a:p>
        </p:txBody>
      </p:sp>
      <p:sp>
        <p:nvSpPr>
          <p:cNvPr id="19" name="TextBox 10"/>
          <p:cNvSpPr txBox="1">
            <a:spLocks noChangeArrowheads="1"/>
          </p:cNvSpPr>
          <p:nvPr/>
        </p:nvSpPr>
        <p:spPr bwMode="auto">
          <a:xfrm>
            <a:off x="5181600" y="2412664"/>
            <a:ext cx="58584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08   </a:t>
            </a:r>
            <a:r>
              <a:rPr lang="zh-CN" altLang="zh-CN" sz="2800" dirty="0">
                <a:solidFill>
                  <a:srgbClr val="595959"/>
                </a:solidFill>
                <a:latin typeface="Impact" pitchFamily="34" charset="0"/>
                <a:ea typeface="微软雅黑" pitchFamily="34" charset="-122"/>
              </a:rPr>
              <a:t>利用</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数组进行数据处理</a:t>
            </a:r>
            <a:endParaRPr lang="zh-CN" altLang="en-US" sz="2800" dirty="0">
              <a:solidFill>
                <a:srgbClr val="595959"/>
              </a:solidFill>
              <a:latin typeface="Impact" pitchFamily="34" charset="0"/>
              <a:ea typeface="微软雅黑" pitchFamily="34" charset="-122"/>
            </a:endParaRPr>
          </a:p>
        </p:txBody>
      </p:sp>
      <p:sp>
        <p:nvSpPr>
          <p:cNvPr id="20" name="TextBox 11"/>
          <p:cNvSpPr txBox="1">
            <a:spLocks noChangeArrowheads="1"/>
          </p:cNvSpPr>
          <p:nvPr/>
        </p:nvSpPr>
        <p:spPr bwMode="auto">
          <a:xfrm>
            <a:off x="5181600" y="3167521"/>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chemeClr val="bg1"/>
                </a:solidFill>
                <a:latin typeface="Impact" pitchFamily="34" charset="0"/>
                <a:ea typeface="微软雅黑" pitchFamily="34" charset="-122"/>
              </a:rPr>
              <a:t>09    </a:t>
            </a:r>
            <a:r>
              <a:rPr lang="zh-CN" altLang="zh-CN" sz="2800" dirty="0" smtClean="0">
                <a:solidFill>
                  <a:schemeClr val="bg1"/>
                </a:solidFill>
                <a:latin typeface="Impact" pitchFamily="34" charset="0"/>
                <a:ea typeface="微软雅黑" pitchFamily="34" charset="-122"/>
              </a:rPr>
              <a:t>线</a:t>
            </a:r>
            <a:r>
              <a:rPr lang="zh-CN" altLang="zh-CN" sz="2800" dirty="0">
                <a:solidFill>
                  <a:schemeClr val="bg1"/>
                </a:solidFill>
                <a:latin typeface="Impact" pitchFamily="34" charset="0"/>
                <a:ea typeface="微软雅黑" pitchFamily="34" charset="-122"/>
              </a:rPr>
              <a:t>性代数模块</a:t>
            </a:r>
            <a:endParaRPr lang="zh-CN" altLang="en-US" sz="2800" dirty="0">
              <a:solidFill>
                <a:schemeClr val="bg1"/>
              </a:solidFill>
              <a:latin typeface="Impact" pitchFamily="34" charset="0"/>
              <a:ea typeface="微软雅黑" pitchFamily="34" charset="-122"/>
            </a:endParaRPr>
          </a:p>
        </p:txBody>
      </p:sp>
      <p:sp>
        <p:nvSpPr>
          <p:cNvPr id="21"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rgbClr val="595959"/>
                </a:solidFill>
                <a:latin typeface="Impact" pitchFamily="34" charset="0"/>
                <a:ea typeface="微软雅黑" pitchFamily="34" charset="-122"/>
              </a:rPr>
              <a:t>10    </a:t>
            </a:r>
            <a:r>
              <a:rPr lang="zh-CN" altLang="zh-CN" sz="2800" dirty="0" smtClean="0">
                <a:solidFill>
                  <a:srgbClr val="595959"/>
                </a:solidFill>
                <a:latin typeface="Impact" pitchFamily="34" charset="0"/>
                <a:ea typeface="微软雅黑" pitchFamily="34" charset="-122"/>
              </a:rPr>
              <a:t>随</a:t>
            </a:r>
            <a:r>
              <a:rPr lang="zh-CN" altLang="zh-CN" sz="2800" dirty="0">
                <a:solidFill>
                  <a:srgbClr val="595959"/>
                </a:solidFill>
                <a:latin typeface="Impact" pitchFamily="34" charset="0"/>
                <a:ea typeface="微软雅黑" pitchFamily="34" charset="-122"/>
              </a:rPr>
              <a:t>机数模块</a:t>
            </a:r>
            <a:endParaRPr lang="zh-CN" altLang="en-US" sz="2800" dirty="0">
              <a:solidFill>
                <a:srgbClr val="595959"/>
              </a:solidFill>
              <a:latin typeface="Impact" pitchFamily="34" charset="0"/>
              <a:ea typeface="微软雅黑" pitchFamily="34" charset="-122"/>
            </a:endParaRPr>
          </a:p>
        </p:txBody>
      </p:sp>
    </p:spTree>
    <p:extLst>
      <p:ext uri="{BB962C8B-B14F-4D97-AF65-F5344CB8AC3E}">
        <p14:creationId xmlns:p14="http://schemas.microsoft.com/office/powerpoint/2010/main" val="1932662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认</a:t>
            </a:r>
            <a:r>
              <a:rPr lang="zh-CN" altLang="zh-CN" sz="4000" dirty="0">
                <a:solidFill>
                  <a:srgbClr val="1353A2"/>
                </a:solidFill>
                <a:latin typeface="微软雅黑" panose="020B0503020204020204" charset="-122"/>
                <a:ea typeface="微软雅黑" panose="020B0503020204020204" charset="-122"/>
              </a:rPr>
              <a:t>识</a:t>
            </a: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数组对象</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12290" name="矩形 2"/>
          <p:cNvSpPr>
            <a:spLocks noChangeArrowheads="1"/>
          </p:cNvSpPr>
          <p:nvPr/>
        </p:nvSpPr>
        <p:spPr bwMode="auto">
          <a:xfrm>
            <a:off x="577851" y="1582651"/>
            <a:ext cx="610533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en-US" altLang="zh-CN" sz="4000" dirty="0" smtClean="0">
                <a:latin typeface="微软雅黑" pitchFamily="34" charset="-122"/>
                <a:ea typeface="微软雅黑" pitchFamily="34" charset="-122"/>
              </a:rPr>
              <a:t>NumPy</a:t>
            </a:r>
            <a:r>
              <a:rPr lang="zh-CN" altLang="zh-CN" sz="4000" dirty="0">
                <a:latin typeface="微软雅黑" pitchFamily="34" charset="-122"/>
                <a:ea typeface="微软雅黑" pitchFamily="34" charset="-122"/>
              </a:rPr>
              <a:t>中最重要的一个特点就是其</a:t>
            </a:r>
            <a:r>
              <a:rPr lang="en-US" altLang="zh-CN" sz="4000" dirty="0">
                <a:latin typeface="微软雅黑" pitchFamily="34" charset="-122"/>
                <a:ea typeface="微软雅黑" pitchFamily="34" charset="-122"/>
              </a:rPr>
              <a:t>N</a:t>
            </a:r>
            <a:r>
              <a:rPr lang="zh-CN" altLang="zh-CN" sz="4000" dirty="0">
                <a:latin typeface="微软雅黑" pitchFamily="34" charset="-122"/>
                <a:ea typeface="微软雅黑" pitchFamily="34" charset="-122"/>
              </a:rPr>
              <a:t>维数组对象，即</a:t>
            </a:r>
            <a:r>
              <a:rPr lang="en-US" altLang="zh-CN" sz="4000" dirty="0">
                <a:latin typeface="微软雅黑" pitchFamily="34" charset="-122"/>
                <a:ea typeface="微软雅黑" pitchFamily="34" charset="-122"/>
              </a:rPr>
              <a:t>ndarray</a:t>
            </a:r>
            <a:r>
              <a:rPr lang="zh-CN" altLang="zh-CN" sz="4000" dirty="0">
                <a:latin typeface="微软雅黑" pitchFamily="34" charset="-122"/>
                <a:ea typeface="微软雅黑" pitchFamily="34" charset="-122"/>
              </a:rPr>
              <a:t>（别名</a:t>
            </a:r>
            <a:r>
              <a:rPr lang="en-US" altLang="zh-CN" sz="4000" dirty="0">
                <a:latin typeface="微软雅黑" pitchFamily="34" charset="-122"/>
                <a:ea typeface="微软雅黑" pitchFamily="34" charset="-122"/>
              </a:rPr>
              <a:t>array</a:t>
            </a:r>
            <a:r>
              <a:rPr lang="zh-CN" altLang="zh-CN" sz="4000" dirty="0">
                <a:latin typeface="微软雅黑" pitchFamily="34" charset="-122"/>
                <a:ea typeface="微软雅黑" pitchFamily="34" charset="-122"/>
              </a:rPr>
              <a:t>）对象，该对</a:t>
            </a:r>
            <a:r>
              <a:rPr lang="zh-CN" altLang="zh-CN" sz="4000" dirty="0" smtClean="0">
                <a:latin typeface="微软雅黑" pitchFamily="34" charset="-122"/>
                <a:ea typeface="微软雅黑" pitchFamily="34" charset="-122"/>
              </a:rPr>
              <a:t>象可</a:t>
            </a:r>
            <a:r>
              <a:rPr lang="zh-CN" altLang="zh-CN" sz="4000" dirty="0">
                <a:latin typeface="微软雅黑" pitchFamily="34" charset="-122"/>
                <a:ea typeface="微软雅黑" pitchFamily="34" charset="-122"/>
              </a:rPr>
              <a:t>以执行一些科学计算。</a:t>
            </a:r>
            <a:endParaRPr lang="zh-CN" altLang="en-US" sz="4000" dirty="0">
              <a:latin typeface="微软雅黑" pitchFamily="34" charset="-122"/>
              <a:ea typeface="微软雅黑" pitchFamily="34" charset="-122"/>
            </a:endParaRPr>
          </a:p>
        </p:txBody>
      </p:sp>
      <p:grpSp>
        <p:nvGrpSpPr>
          <p:cNvPr id="6" name="组合 5"/>
          <p:cNvGrpSpPr/>
          <p:nvPr/>
        </p:nvGrpSpPr>
        <p:grpSpPr>
          <a:xfrm>
            <a:off x="-4249076" y="1015738"/>
            <a:ext cx="3582897" cy="4607659"/>
            <a:chOff x="7873998" y="1624861"/>
            <a:chExt cx="3582897" cy="4607659"/>
          </a:xfrm>
        </p:grpSpPr>
        <p:sp>
          <p:nvSpPr>
            <p:cNvPr id="3" name="矩形 2"/>
            <p:cNvSpPr/>
            <p:nvPr/>
          </p:nvSpPr>
          <p:spPr>
            <a:xfrm>
              <a:off x="9332259" y="2232213"/>
              <a:ext cx="2124636" cy="4975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Calibri" pitchFamily="34" charset="0"/>
                </a:rPr>
                <a:t>a</a:t>
              </a:r>
              <a:r>
                <a:rPr lang="en-US" altLang="zh-CN" sz="1600" dirty="0" smtClean="0">
                  <a:solidFill>
                    <a:schemeClr val="tx1"/>
                  </a:solidFill>
                  <a:latin typeface="Calibri" pitchFamily="34" charset="0"/>
                </a:rPr>
                <a:t>1</a:t>
              </a:r>
              <a:endParaRPr lang="zh-CN" altLang="en-US" sz="1600" dirty="0">
                <a:solidFill>
                  <a:schemeClr val="tx1"/>
                </a:solidFill>
                <a:latin typeface="Calibri" pitchFamily="34" charset="0"/>
              </a:endParaRPr>
            </a:p>
          </p:txBody>
        </p:sp>
        <p:sp>
          <p:nvSpPr>
            <p:cNvPr id="7" name="矩形 6"/>
            <p:cNvSpPr/>
            <p:nvPr/>
          </p:nvSpPr>
          <p:spPr>
            <a:xfrm>
              <a:off x="9332259" y="2729754"/>
              <a:ext cx="2124636" cy="4975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Calibri" pitchFamily="34" charset="0"/>
                </a:rPr>
                <a:t>a</a:t>
              </a:r>
              <a:r>
                <a:rPr lang="en-US" altLang="zh-CN" sz="1600" dirty="0" smtClean="0">
                  <a:solidFill>
                    <a:schemeClr val="tx1"/>
                  </a:solidFill>
                  <a:latin typeface="Calibri" pitchFamily="34" charset="0"/>
                </a:rPr>
                <a:t>2</a:t>
              </a:r>
              <a:endParaRPr lang="zh-CN" altLang="en-US" sz="1600" dirty="0">
                <a:solidFill>
                  <a:schemeClr val="tx1"/>
                </a:solidFill>
                <a:latin typeface="Calibri" pitchFamily="34" charset="0"/>
              </a:endParaRPr>
            </a:p>
          </p:txBody>
        </p:sp>
        <p:sp>
          <p:nvSpPr>
            <p:cNvPr id="8" name="矩形 7"/>
            <p:cNvSpPr/>
            <p:nvPr/>
          </p:nvSpPr>
          <p:spPr>
            <a:xfrm>
              <a:off x="9332259" y="3227295"/>
              <a:ext cx="2124636" cy="4975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Calibri" pitchFamily="34" charset="0"/>
                </a:rPr>
                <a:t>...</a:t>
              </a:r>
              <a:endParaRPr lang="zh-CN" altLang="en-US" dirty="0">
                <a:solidFill>
                  <a:schemeClr val="tx1"/>
                </a:solidFill>
                <a:latin typeface="Calibri" pitchFamily="34" charset="0"/>
              </a:endParaRPr>
            </a:p>
          </p:txBody>
        </p:sp>
        <p:sp>
          <p:nvSpPr>
            <p:cNvPr id="9" name="矩形 8"/>
            <p:cNvSpPr/>
            <p:nvPr/>
          </p:nvSpPr>
          <p:spPr>
            <a:xfrm>
              <a:off x="9332259" y="3724836"/>
              <a:ext cx="2124636" cy="4975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Calibri" pitchFamily="34" charset="0"/>
                </a:rPr>
                <a:t>a</a:t>
              </a:r>
              <a:r>
                <a:rPr lang="en-US" altLang="zh-CN" sz="1600" dirty="0" smtClean="0">
                  <a:solidFill>
                    <a:schemeClr val="tx1"/>
                  </a:solidFill>
                  <a:latin typeface="Calibri" pitchFamily="34" charset="0"/>
                </a:rPr>
                <a:t>i</a:t>
              </a:r>
              <a:endParaRPr lang="zh-CN" altLang="en-US" sz="1600" dirty="0">
                <a:solidFill>
                  <a:schemeClr val="tx1"/>
                </a:solidFill>
                <a:latin typeface="Calibri" pitchFamily="34" charset="0"/>
              </a:endParaRPr>
            </a:p>
          </p:txBody>
        </p:sp>
        <p:sp>
          <p:nvSpPr>
            <p:cNvPr id="10" name="矩形 9"/>
            <p:cNvSpPr/>
            <p:nvPr/>
          </p:nvSpPr>
          <p:spPr>
            <a:xfrm>
              <a:off x="9332259" y="4222377"/>
              <a:ext cx="2124636" cy="4975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Calibri" pitchFamily="34" charset="0"/>
                </a:rPr>
                <a:t>...</a:t>
              </a:r>
              <a:endParaRPr lang="zh-CN" altLang="en-US" dirty="0">
                <a:solidFill>
                  <a:schemeClr val="tx1"/>
                </a:solidFill>
                <a:latin typeface="Calibri" pitchFamily="34" charset="0"/>
              </a:endParaRPr>
            </a:p>
          </p:txBody>
        </p:sp>
        <p:sp>
          <p:nvSpPr>
            <p:cNvPr id="11" name="矩形 10"/>
            <p:cNvSpPr/>
            <p:nvPr/>
          </p:nvSpPr>
          <p:spPr>
            <a:xfrm>
              <a:off x="9332259" y="4713195"/>
              <a:ext cx="2124636" cy="4975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Calibri" pitchFamily="34" charset="0"/>
                </a:rPr>
                <a:t>a</a:t>
              </a:r>
              <a:r>
                <a:rPr lang="en-US" altLang="zh-CN" sz="1600" dirty="0">
                  <a:solidFill>
                    <a:schemeClr val="tx1"/>
                  </a:solidFill>
                  <a:latin typeface="Calibri" pitchFamily="34" charset="0"/>
                </a:rPr>
                <a:t>n</a:t>
              </a:r>
              <a:endParaRPr lang="zh-CN" altLang="en-US" sz="1600" dirty="0">
                <a:solidFill>
                  <a:schemeClr val="tx1"/>
                </a:solidFill>
                <a:latin typeface="Calibri" pitchFamily="34" charset="0"/>
              </a:endParaRPr>
            </a:p>
          </p:txBody>
        </p:sp>
        <p:sp>
          <p:nvSpPr>
            <p:cNvPr id="12" name="矩形 11"/>
            <p:cNvSpPr/>
            <p:nvPr/>
          </p:nvSpPr>
          <p:spPr>
            <a:xfrm>
              <a:off x="9332259" y="5210736"/>
              <a:ext cx="2124636" cy="4975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Calibri" pitchFamily="34" charset="0"/>
                </a:rPr>
                <a:t>...</a:t>
              </a:r>
              <a:endParaRPr lang="zh-CN" altLang="en-US" dirty="0">
                <a:solidFill>
                  <a:schemeClr val="tx1"/>
                </a:solidFill>
                <a:latin typeface="Calibri" pitchFamily="34" charset="0"/>
              </a:endParaRPr>
            </a:p>
          </p:txBody>
        </p:sp>
        <p:sp>
          <p:nvSpPr>
            <p:cNvPr id="13" name="矩形 12"/>
            <p:cNvSpPr/>
            <p:nvPr/>
          </p:nvSpPr>
          <p:spPr>
            <a:xfrm>
              <a:off x="9332259" y="5708277"/>
              <a:ext cx="2124636" cy="49754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latin typeface="Calibri" pitchFamily="34" charset="0"/>
                </a:rPr>
                <a:t>...</a:t>
              </a:r>
              <a:endParaRPr lang="zh-CN" altLang="en-US" dirty="0">
                <a:solidFill>
                  <a:schemeClr val="tx1"/>
                </a:solidFill>
                <a:latin typeface="Calibri" pitchFamily="34" charset="0"/>
              </a:endParaRPr>
            </a:p>
          </p:txBody>
        </p:sp>
        <p:sp>
          <p:nvSpPr>
            <p:cNvPr id="4" name="TextBox 3"/>
            <p:cNvSpPr txBox="1"/>
            <p:nvPr/>
          </p:nvSpPr>
          <p:spPr>
            <a:xfrm>
              <a:off x="9840579" y="1624861"/>
              <a:ext cx="954107" cy="400110"/>
            </a:xfrm>
            <a:prstGeom prst="rect">
              <a:avLst/>
            </a:prstGeom>
            <a:noFill/>
          </p:spPr>
          <p:txBody>
            <a:bodyPr wrap="none" rtlCol="0">
              <a:spAutoFit/>
            </a:bodyPr>
            <a:lstStyle/>
            <a:p>
              <a:r>
                <a:rPr lang="zh-CN" altLang="en-US" sz="2000" b="1" dirty="0" smtClean="0">
                  <a:latin typeface="微软雅黑" pitchFamily="34" charset="-122"/>
                  <a:ea typeface="微软雅黑" pitchFamily="34" charset="-122"/>
                </a:rPr>
                <a:t>顺序表</a:t>
              </a:r>
              <a:endParaRPr lang="zh-CN" altLang="en-US" sz="2000" b="1" dirty="0">
                <a:latin typeface="微软雅黑" pitchFamily="34" charset="-122"/>
                <a:ea typeface="微软雅黑" pitchFamily="34" charset="-122"/>
              </a:endParaRPr>
            </a:p>
          </p:txBody>
        </p:sp>
        <p:sp>
          <p:nvSpPr>
            <p:cNvPr id="14" name="TextBox 13"/>
            <p:cNvSpPr txBox="1"/>
            <p:nvPr/>
          </p:nvSpPr>
          <p:spPr>
            <a:xfrm>
              <a:off x="7873998" y="1624861"/>
              <a:ext cx="1210588" cy="400110"/>
            </a:xfrm>
            <a:prstGeom prst="rect">
              <a:avLst/>
            </a:prstGeom>
            <a:noFill/>
          </p:spPr>
          <p:txBody>
            <a:bodyPr wrap="none" rtlCol="0">
              <a:spAutoFit/>
            </a:bodyPr>
            <a:lstStyle/>
            <a:p>
              <a:r>
                <a:rPr lang="zh-CN" altLang="en-US" sz="2000" b="1" dirty="0">
                  <a:latin typeface="微软雅黑" pitchFamily="34" charset="-122"/>
                  <a:ea typeface="微软雅黑" pitchFamily="34" charset="-122"/>
                </a:rPr>
                <a:t>数</a:t>
              </a:r>
              <a:r>
                <a:rPr lang="zh-CN" altLang="en-US" sz="2000" b="1" dirty="0" smtClean="0">
                  <a:latin typeface="微软雅黑" pitchFamily="34" charset="-122"/>
                  <a:ea typeface="微软雅黑" pitchFamily="34" charset="-122"/>
                </a:rPr>
                <a:t>组下标</a:t>
              </a:r>
              <a:endParaRPr lang="zh-CN" altLang="en-US" sz="2000" b="1" dirty="0">
                <a:latin typeface="微软雅黑" pitchFamily="34" charset="-122"/>
                <a:ea typeface="微软雅黑" pitchFamily="34" charset="-122"/>
              </a:endParaRPr>
            </a:p>
          </p:txBody>
        </p:sp>
        <p:sp>
          <p:nvSpPr>
            <p:cNvPr id="5" name="TextBox 4"/>
            <p:cNvSpPr txBox="1"/>
            <p:nvPr/>
          </p:nvSpPr>
          <p:spPr>
            <a:xfrm>
              <a:off x="8330762" y="2241684"/>
              <a:ext cx="821059" cy="3990836"/>
            </a:xfrm>
            <a:prstGeom prst="rect">
              <a:avLst/>
            </a:prstGeom>
            <a:noFill/>
          </p:spPr>
          <p:txBody>
            <a:bodyPr wrap="none" rtlCol="0">
              <a:spAutoFit/>
            </a:bodyPr>
            <a:lstStyle/>
            <a:p>
              <a:pPr>
                <a:lnSpc>
                  <a:spcPts val="3800"/>
                </a:lnSpc>
              </a:pPr>
              <a:r>
                <a:rPr lang="en-US" altLang="zh-CN" dirty="0" smtClean="0">
                  <a:latin typeface="Calibri" pitchFamily="34" charset="0"/>
                </a:rPr>
                <a:t>0</a:t>
              </a:r>
            </a:p>
            <a:p>
              <a:pPr>
                <a:lnSpc>
                  <a:spcPts val="3800"/>
                </a:lnSpc>
              </a:pPr>
              <a:r>
                <a:rPr lang="en-US" altLang="zh-CN" dirty="0" smtClean="0">
                  <a:latin typeface="Calibri" pitchFamily="34" charset="0"/>
                </a:rPr>
                <a:t>1</a:t>
              </a:r>
            </a:p>
            <a:p>
              <a:pPr>
                <a:lnSpc>
                  <a:spcPts val="3800"/>
                </a:lnSpc>
              </a:pPr>
              <a:r>
                <a:rPr lang="en-US" altLang="zh-CN" dirty="0" smtClean="0">
                  <a:latin typeface="Calibri" pitchFamily="34" charset="0"/>
                </a:rPr>
                <a:t>...</a:t>
              </a:r>
            </a:p>
            <a:p>
              <a:pPr>
                <a:lnSpc>
                  <a:spcPts val="3800"/>
                </a:lnSpc>
              </a:pPr>
              <a:r>
                <a:rPr lang="en-US" altLang="zh-CN" dirty="0" smtClean="0">
                  <a:latin typeface="Calibri" pitchFamily="34" charset="0"/>
                </a:rPr>
                <a:t>i-1</a:t>
              </a:r>
            </a:p>
            <a:p>
              <a:pPr>
                <a:lnSpc>
                  <a:spcPts val="3800"/>
                </a:lnSpc>
              </a:pPr>
              <a:r>
                <a:rPr lang="en-US" altLang="zh-CN" dirty="0" smtClean="0">
                  <a:latin typeface="Calibri" pitchFamily="34" charset="0"/>
                </a:rPr>
                <a:t>...</a:t>
              </a:r>
              <a:endParaRPr lang="en-US" altLang="zh-CN" dirty="0">
                <a:latin typeface="Calibri" pitchFamily="34" charset="0"/>
              </a:endParaRPr>
            </a:p>
            <a:p>
              <a:pPr>
                <a:lnSpc>
                  <a:spcPts val="3800"/>
                </a:lnSpc>
              </a:pPr>
              <a:r>
                <a:rPr lang="en-US" altLang="zh-CN" dirty="0" smtClean="0">
                  <a:latin typeface="Calibri" pitchFamily="34" charset="0"/>
                </a:rPr>
                <a:t>n-1</a:t>
              </a:r>
            </a:p>
            <a:p>
              <a:pPr>
                <a:lnSpc>
                  <a:spcPts val="3800"/>
                </a:lnSpc>
              </a:pPr>
              <a:r>
                <a:rPr lang="en-US" altLang="zh-CN" dirty="0" smtClean="0">
                  <a:latin typeface="Calibri" pitchFamily="34" charset="0"/>
                </a:rPr>
                <a:t>...</a:t>
              </a:r>
              <a:endParaRPr lang="en-US" altLang="zh-CN" dirty="0">
                <a:latin typeface="Calibri" pitchFamily="34" charset="0"/>
              </a:endParaRPr>
            </a:p>
            <a:p>
              <a:pPr>
                <a:lnSpc>
                  <a:spcPts val="3800"/>
                </a:lnSpc>
              </a:pPr>
              <a:r>
                <a:rPr lang="en-US" altLang="zh-CN" dirty="0" smtClean="0">
                  <a:latin typeface="Calibri" pitchFamily="34" charset="0"/>
                </a:rPr>
                <a:t>len-1</a:t>
              </a:r>
              <a:endParaRPr lang="zh-CN" altLang="en-US" dirty="0">
                <a:latin typeface="Calibri" pitchFamily="34" charset="0"/>
              </a:endParaRPr>
            </a:p>
          </p:txBody>
        </p:sp>
      </p:gr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8502" y="1582651"/>
            <a:ext cx="3596344" cy="4558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线性代数模块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7650" name="矩形 2"/>
          <p:cNvSpPr>
            <a:spLocks noChangeArrowheads="1"/>
          </p:cNvSpPr>
          <p:nvPr/>
        </p:nvSpPr>
        <p:spPr bwMode="auto">
          <a:xfrm>
            <a:off x="577850" y="1309688"/>
            <a:ext cx="10991850" cy="176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4400" dirty="0">
                <a:latin typeface="微软雅黑" pitchFamily="34" charset="-122"/>
                <a:ea typeface="微软雅黑" pitchFamily="34" charset="-122"/>
              </a:rPr>
              <a:t>numpy.linalg</a:t>
            </a:r>
            <a:r>
              <a:rPr lang="zh-CN" altLang="zh-CN" sz="4400" dirty="0">
                <a:latin typeface="微软雅黑" pitchFamily="34" charset="-122"/>
                <a:ea typeface="微软雅黑" pitchFamily="34" charset="-122"/>
              </a:rPr>
              <a:t>模块中有一组标准的矩阵分解运算以及诸如逆和行列式之类的东西。</a:t>
            </a:r>
            <a:endParaRPr lang="zh-CN" altLang="en-US" sz="4400" dirty="0">
              <a:latin typeface="微软雅黑" pitchFamily="34" charset="-122"/>
              <a:ea typeface="微软雅黑" pitchFamily="34" charset="-122"/>
            </a:endParaRPr>
          </a:p>
        </p:txBody>
      </p:sp>
      <p:sp>
        <p:nvSpPr>
          <p:cNvPr id="7" name="矩形 10"/>
          <p:cNvSpPr>
            <a:spLocks noChangeArrowheads="1"/>
          </p:cNvSpPr>
          <p:nvPr/>
        </p:nvSpPr>
        <p:spPr bwMode="auto">
          <a:xfrm>
            <a:off x="1661458" y="3421811"/>
            <a:ext cx="9015507" cy="165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pPr>
            <a:r>
              <a:rPr lang="zh-CN" altLang="zh-CN" sz="3200" dirty="0">
                <a:latin typeface="楷体" pitchFamily="49" charset="-122"/>
                <a:ea typeface="楷体" pitchFamily="49" charset="-122"/>
              </a:rPr>
              <a:t>例如，矩阵相乘，如果我们通过“</a:t>
            </a:r>
            <a:r>
              <a:rPr lang="en-US" altLang="zh-CN" sz="3200" dirty="0">
                <a:latin typeface="楷体" pitchFamily="49" charset="-122"/>
                <a:ea typeface="楷体" pitchFamily="49" charset="-122"/>
              </a:rPr>
              <a:t>*</a:t>
            </a:r>
            <a:r>
              <a:rPr lang="zh-CN" altLang="zh-CN" sz="3200" dirty="0">
                <a:latin typeface="楷体" pitchFamily="49" charset="-122"/>
                <a:ea typeface="楷体" pitchFamily="49" charset="-122"/>
              </a:rPr>
              <a:t>”对两个数组相乘的话，得到的是一个元素级的积，而不是一个矩阵点积。</a:t>
            </a:r>
            <a:endParaRPr lang="zh-CN" altLang="en-US" sz="3200"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线性代数模块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7650" name="矩形 2"/>
          <p:cNvSpPr>
            <a:spLocks noChangeArrowheads="1"/>
          </p:cNvSpPr>
          <p:nvPr/>
        </p:nvSpPr>
        <p:spPr bwMode="auto">
          <a:xfrm>
            <a:off x="577850" y="1309688"/>
            <a:ext cx="10991850" cy="175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4400" dirty="0">
                <a:latin typeface="微软雅黑" pitchFamily="34" charset="-122"/>
                <a:ea typeface="微软雅黑" pitchFamily="34" charset="-122"/>
              </a:rPr>
              <a:t>NumPy</a:t>
            </a:r>
            <a:r>
              <a:rPr lang="zh-CN" altLang="zh-CN" sz="4400" dirty="0">
                <a:latin typeface="微软雅黑" pitchFamily="34" charset="-122"/>
                <a:ea typeface="微软雅黑" pitchFamily="34" charset="-122"/>
              </a:rPr>
              <a:t>中提供了一个用于矩阵乘法的</a:t>
            </a:r>
            <a:r>
              <a:rPr lang="en-US" altLang="zh-CN" sz="4400" dirty="0">
                <a:latin typeface="微软雅黑" pitchFamily="34" charset="-122"/>
                <a:ea typeface="微软雅黑" pitchFamily="34" charset="-122"/>
              </a:rPr>
              <a:t>dot()</a:t>
            </a:r>
            <a:r>
              <a:rPr lang="zh-CN" altLang="zh-CN" sz="4400" dirty="0">
                <a:latin typeface="微软雅黑" pitchFamily="34" charset="-122"/>
                <a:ea typeface="微软雅黑" pitchFamily="34" charset="-122"/>
              </a:rPr>
              <a:t>方</a:t>
            </a:r>
            <a:r>
              <a:rPr lang="zh-CN" altLang="zh-CN" sz="4400" dirty="0" smtClean="0">
                <a:latin typeface="微软雅黑" pitchFamily="34" charset="-122"/>
                <a:ea typeface="微软雅黑" pitchFamily="34" charset="-122"/>
              </a:rPr>
              <a:t>法</a:t>
            </a:r>
            <a:r>
              <a:rPr lang="zh-CN" altLang="en-US" sz="4400" dirty="0" smtClean="0">
                <a:latin typeface="微软雅黑" pitchFamily="34" charset="-122"/>
                <a:ea typeface="微软雅黑" pitchFamily="34" charset="-122"/>
              </a:rPr>
              <a:t>。</a:t>
            </a:r>
            <a:endParaRPr lang="zh-CN" altLang="en-US" sz="4400" dirty="0">
              <a:latin typeface="微软雅黑" pitchFamily="34" charset="-122"/>
              <a:ea typeface="微软雅黑" pitchFamily="34" charset="-122"/>
            </a:endParaRPr>
          </a:p>
        </p:txBody>
      </p:sp>
      <p:sp>
        <p:nvSpPr>
          <p:cNvPr id="5" name="矩形 4"/>
          <p:cNvSpPr>
            <a:spLocks noChangeArrowheads="1"/>
          </p:cNvSpPr>
          <p:nvPr/>
        </p:nvSpPr>
        <p:spPr bwMode="auto">
          <a:xfrm>
            <a:off x="4771075" y="3678155"/>
            <a:ext cx="584429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smtClean="0">
                <a:latin typeface="Times New Roman" pitchFamily="18" charset="0"/>
                <a:ea typeface="楷体" pitchFamily="49" charset="-122"/>
              </a:rPr>
              <a:t>arr_x </a:t>
            </a:r>
            <a:r>
              <a:rPr lang="en-US" altLang="zh-CN" sz="2800" dirty="0">
                <a:latin typeface="Times New Roman" pitchFamily="18" charset="0"/>
                <a:ea typeface="楷体" pitchFamily="49" charset="-122"/>
              </a:rPr>
              <a:t>= np.array([[1, 2, 3], [4, 5, 6]])</a:t>
            </a:r>
            <a:endParaRPr lang="zh-CN" altLang="zh-CN" sz="2800" dirty="0">
              <a:latin typeface="Times New Roman" pitchFamily="18" charset="0"/>
              <a:ea typeface="楷体" pitchFamily="49" charset="-122"/>
            </a:endParaRPr>
          </a:p>
          <a:p>
            <a:r>
              <a:rPr lang="en-US" altLang="zh-CN" sz="2800" dirty="0" smtClean="0">
                <a:latin typeface="Times New Roman" pitchFamily="18" charset="0"/>
                <a:ea typeface="楷体" pitchFamily="49" charset="-122"/>
              </a:rPr>
              <a:t>arr_y </a:t>
            </a:r>
            <a:r>
              <a:rPr lang="en-US" altLang="zh-CN" sz="2800" dirty="0">
                <a:latin typeface="Times New Roman" pitchFamily="18" charset="0"/>
                <a:ea typeface="楷体" pitchFamily="49" charset="-122"/>
              </a:rPr>
              <a:t>= np.array([[1, 2], [3, 4], [5, 6</a:t>
            </a:r>
            <a:r>
              <a:rPr lang="en-US" altLang="zh-CN" sz="2800" dirty="0" smtClean="0">
                <a:latin typeface="Times New Roman" pitchFamily="18" charset="0"/>
                <a:ea typeface="楷体" pitchFamily="49" charset="-122"/>
              </a:rPr>
              <a:t>]])</a:t>
            </a:r>
          </a:p>
          <a:p>
            <a:r>
              <a:rPr lang="en-US" altLang="zh-CN" sz="2800" dirty="0">
                <a:latin typeface="Times New Roman" pitchFamily="18" charset="0"/>
                <a:ea typeface="楷体" pitchFamily="49" charset="-122"/>
              </a:rPr>
              <a:t># </a:t>
            </a:r>
            <a:r>
              <a:rPr lang="zh-CN" altLang="zh-CN" sz="2800" dirty="0">
                <a:latin typeface="Times New Roman" pitchFamily="18" charset="0"/>
                <a:ea typeface="楷体" pitchFamily="49" charset="-122"/>
              </a:rPr>
              <a:t>等价于</a:t>
            </a:r>
            <a:r>
              <a:rPr lang="en-US" altLang="zh-CN" sz="2800" dirty="0">
                <a:latin typeface="Times New Roman" pitchFamily="18" charset="0"/>
                <a:ea typeface="楷体" pitchFamily="49" charset="-122"/>
              </a:rPr>
              <a:t>np.dot(arr_x, arr_y</a:t>
            </a:r>
            <a:r>
              <a:rPr lang="en-US" altLang="zh-CN" sz="2800" dirty="0" smtClean="0">
                <a:latin typeface="Times New Roman" pitchFamily="18" charset="0"/>
                <a:ea typeface="楷体" pitchFamily="49" charset="-122"/>
              </a:rPr>
              <a:t>)</a:t>
            </a:r>
            <a:endParaRPr lang="zh-CN" altLang="zh-CN" sz="2800" dirty="0">
              <a:latin typeface="Times New Roman" pitchFamily="18" charset="0"/>
              <a:ea typeface="楷体" pitchFamily="49" charset="-122"/>
            </a:endParaRPr>
          </a:p>
          <a:p>
            <a:r>
              <a:rPr lang="en-US" altLang="zh-CN" sz="2800" dirty="0" smtClean="0">
                <a:latin typeface="Times New Roman" pitchFamily="18" charset="0"/>
                <a:ea typeface="楷体" pitchFamily="49" charset="-122"/>
              </a:rPr>
              <a:t>arr_x.dot(arr_y)</a:t>
            </a:r>
            <a:endParaRPr lang="zh-CN" altLang="zh-CN" sz="2800" dirty="0">
              <a:latin typeface="Times New Roman" pitchFamily="18" charset="0"/>
              <a:ea typeface="楷体" pitchFamily="49" charset="-122"/>
            </a:endParaRPr>
          </a:p>
        </p:txBody>
      </p:sp>
      <p:sp>
        <p:nvSpPr>
          <p:cNvPr id="6" name="矩形 5"/>
          <p:cNvSpPr/>
          <p:nvPr/>
        </p:nvSpPr>
        <p:spPr>
          <a:xfrm>
            <a:off x="4208929" y="3429000"/>
            <a:ext cx="6790765" cy="2232212"/>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8" name="圆角矩形标注 7"/>
          <p:cNvSpPr/>
          <p:nvPr/>
        </p:nvSpPr>
        <p:spPr>
          <a:xfrm>
            <a:off x="927328" y="3966882"/>
            <a:ext cx="3134671" cy="1020679"/>
          </a:xfrm>
          <a:prstGeom prst="wedgeRoundRectCallout">
            <a:avLst>
              <a:gd name="adj1" fmla="val 76086"/>
              <a:gd name="adj2" fmla="val 76971"/>
              <a:gd name="adj3" fmla="val 16667"/>
            </a:avLst>
          </a:prstGeom>
          <a:solidFill>
            <a:schemeClr val="accent5">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FF0000"/>
                </a:solidFill>
                <a:latin typeface="Times New Roman" panose="02020603050405020304" charset="0"/>
                <a:ea typeface="宋体" panose="02010600030101010101" pitchFamily="2" charset="-122"/>
              </a:rPr>
              <a:t>array([[22, 28],	</a:t>
            </a:r>
            <a:endParaRPr lang="zh-CN" altLang="zh-CN" b="1" dirty="0">
              <a:solidFill>
                <a:srgbClr val="FF0000"/>
              </a:solidFill>
              <a:latin typeface="Times New Roman" panose="02020603050405020304" charset="0"/>
              <a:ea typeface="宋体" panose="02010600030101010101" pitchFamily="2" charset="-122"/>
            </a:endParaRPr>
          </a:p>
          <a:p>
            <a:pPr algn="ctr">
              <a:defRPr/>
            </a:pPr>
            <a:r>
              <a:rPr lang="en-US" altLang="zh-CN" b="1" dirty="0">
                <a:solidFill>
                  <a:srgbClr val="FF0000"/>
                </a:solidFill>
                <a:latin typeface="Times New Roman" panose="02020603050405020304" charset="0"/>
                <a:ea typeface="宋体" panose="02010600030101010101" pitchFamily="2" charset="-122"/>
              </a:rPr>
              <a:t>     </a:t>
            </a:r>
            <a:r>
              <a:rPr lang="en-US" altLang="zh-CN" b="1" dirty="0" smtClean="0">
                <a:solidFill>
                  <a:srgbClr val="FF0000"/>
                </a:solidFill>
                <a:latin typeface="Times New Roman" panose="02020603050405020304" charset="0"/>
                <a:ea typeface="宋体" panose="02010600030101010101" pitchFamily="2" charset="-122"/>
              </a:rPr>
              <a:t>[</a:t>
            </a:r>
            <a:r>
              <a:rPr lang="en-US" altLang="zh-CN" b="1" dirty="0">
                <a:solidFill>
                  <a:srgbClr val="FF0000"/>
                </a:solidFill>
                <a:latin typeface="Times New Roman" panose="02020603050405020304" charset="0"/>
                <a:ea typeface="宋体" panose="02010600030101010101" pitchFamily="2" charset="-122"/>
              </a:rPr>
              <a:t>49, 64]])</a:t>
            </a:r>
            <a:endParaRPr lang="zh-CN" altLang="zh-CN" b="1" dirty="0">
              <a:solidFill>
                <a:srgbClr val="FF0000"/>
              </a:solidFill>
              <a:latin typeface="Times New Roman" panose="02020603050405020304" charset="0"/>
              <a:ea typeface="宋体" panose="02010600030101010101" pitchFamily="2" charset="-122"/>
            </a:endParaRPr>
          </a:p>
        </p:txBody>
      </p:sp>
    </p:spTree>
    <p:extLst>
      <p:ext uri="{BB962C8B-B14F-4D97-AF65-F5344CB8AC3E}">
        <p14:creationId xmlns:p14="http://schemas.microsoft.com/office/powerpoint/2010/main" val="30336100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线性代数模块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7650" name="矩形 2"/>
          <p:cNvSpPr>
            <a:spLocks noChangeArrowheads="1"/>
          </p:cNvSpPr>
          <p:nvPr/>
        </p:nvSpPr>
        <p:spPr bwMode="auto">
          <a:xfrm>
            <a:off x="577850" y="1309688"/>
            <a:ext cx="1099185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zh-CN" sz="4000" dirty="0">
                <a:latin typeface="微软雅黑" pitchFamily="34" charset="-122"/>
                <a:ea typeface="微软雅黑" pitchFamily="34" charset="-122"/>
              </a:rPr>
              <a:t>矩阵点积的条件是矩阵</a:t>
            </a:r>
            <a:r>
              <a:rPr lang="en-US" altLang="zh-CN" sz="4000" dirty="0">
                <a:latin typeface="微软雅黑" pitchFamily="34" charset="-122"/>
                <a:ea typeface="微软雅黑" pitchFamily="34" charset="-122"/>
              </a:rPr>
              <a:t>A</a:t>
            </a:r>
            <a:r>
              <a:rPr lang="zh-CN" altLang="zh-CN" sz="4000" dirty="0">
                <a:latin typeface="微软雅黑" pitchFamily="34" charset="-122"/>
                <a:ea typeface="微软雅黑" pitchFamily="34" charset="-122"/>
              </a:rPr>
              <a:t>的列数等于矩阵</a:t>
            </a:r>
            <a:r>
              <a:rPr lang="en-US" altLang="zh-CN" sz="4000" dirty="0">
                <a:latin typeface="微软雅黑" pitchFamily="34" charset="-122"/>
                <a:ea typeface="微软雅黑" pitchFamily="34" charset="-122"/>
              </a:rPr>
              <a:t>B</a:t>
            </a:r>
            <a:r>
              <a:rPr lang="zh-CN" altLang="zh-CN" sz="4000" dirty="0">
                <a:latin typeface="微软雅黑" pitchFamily="34" charset="-122"/>
                <a:ea typeface="微软雅黑" pitchFamily="34" charset="-122"/>
              </a:rPr>
              <a:t>的行数，假设</a:t>
            </a:r>
            <a:r>
              <a:rPr lang="en-US" altLang="zh-CN" sz="4000" dirty="0">
                <a:latin typeface="微软雅黑" pitchFamily="34" charset="-122"/>
                <a:ea typeface="微软雅黑" pitchFamily="34" charset="-122"/>
              </a:rPr>
              <a:t>A</a:t>
            </a:r>
            <a:r>
              <a:rPr lang="zh-CN" altLang="zh-CN" sz="4000" dirty="0">
                <a:latin typeface="微软雅黑" pitchFamily="34" charset="-122"/>
                <a:ea typeface="微软雅黑" pitchFamily="34" charset="-122"/>
              </a:rPr>
              <a:t>为</a:t>
            </a:r>
            <a:r>
              <a:rPr lang="en-US" altLang="zh-CN" sz="4000" dirty="0">
                <a:latin typeface="微软雅黑" pitchFamily="34" charset="-122"/>
                <a:ea typeface="微软雅黑" pitchFamily="34" charset="-122"/>
              </a:rPr>
              <a:t> m*p</a:t>
            </a:r>
            <a:r>
              <a:rPr lang="zh-CN" altLang="zh-CN" sz="4000" dirty="0">
                <a:latin typeface="微软雅黑" pitchFamily="34" charset="-122"/>
                <a:ea typeface="微软雅黑" pitchFamily="34" charset="-122"/>
              </a:rPr>
              <a:t>的矩阵，</a:t>
            </a:r>
            <a:r>
              <a:rPr lang="en-US" altLang="zh-CN" sz="4000" dirty="0">
                <a:latin typeface="微软雅黑" pitchFamily="34" charset="-122"/>
                <a:ea typeface="微软雅黑" pitchFamily="34" charset="-122"/>
              </a:rPr>
              <a:t>B</a:t>
            </a:r>
            <a:r>
              <a:rPr lang="zh-CN" altLang="zh-CN" sz="4000" dirty="0">
                <a:latin typeface="微软雅黑" pitchFamily="34" charset="-122"/>
                <a:ea typeface="微软雅黑" pitchFamily="34" charset="-122"/>
              </a:rPr>
              <a:t>为</a:t>
            </a:r>
            <a:r>
              <a:rPr lang="en-US" altLang="zh-CN" sz="4000" dirty="0">
                <a:latin typeface="微软雅黑" pitchFamily="34" charset="-122"/>
                <a:ea typeface="微软雅黑" pitchFamily="34" charset="-122"/>
              </a:rPr>
              <a:t> p*n </a:t>
            </a:r>
            <a:r>
              <a:rPr lang="zh-CN" altLang="zh-CN" sz="4000" dirty="0">
                <a:latin typeface="微软雅黑" pitchFamily="34" charset="-122"/>
                <a:ea typeface="微软雅黑" pitchFamily="34" charset="-122"/>
              </a:rPr>
              <a:t>的矩阵，那么矩阵</a:t>
            </a:r>
            <a:r>
              <a:rPr lang="en-US" altLang="zh-CN" sz="4000" dirty="0">
                <a:latin typeface="微软雅黑" pitchFamily="34" charset="-122"/>
                <a:ea typeface="微软雅黑" pitchFamily="34" charset="-122"/>
              </a:rPr>
              <a:t>A</a:t>
            </a:r>
            <a:r>
              <a:rPr lang="zh-CN" altLang="zh-CN" sz="4000" dirty="0">
                <a:latin typeface="微软雅黑" pitchFamily="34" charset="-122"/>
                <a:ea typeface="微软雅黑" pitchFamily="34" charset="-122"/>
              </a:rPr>
              <a:t>与</a:t>
            </a:r>
            <a:r>
              <a:rPr lang="en-US" altLang="zh-CN" sz="4000" dirty="0">
                <a:latin typeface="微软雅黑" pitchFamily="34" charset="-122"/>
                <a:ea typeface="微软雅黑" pitchFamily="34" charset="-122"/>
              </a:rPr>
              <a:t>B</a:t>
            </a:r>
            <a:r>
              <a:rPr lang="zh-CN" altLang="zh-CN" sz="4000" dirty="0">
                <a:latin typeface="微软雅黑" pitchFamily="34" charset="-122"/>
                <a:ea typeface="微软雅黑" pitchFamily="34" charset="-122"/>
              </a:rPr>
              <a:t>的乘积就是一个</a:t>
            </a:r>
            <a:r>
              <a:rPr lang="en-US" altLang="zh-CN" sz="4000" dirty="0">
                <a:latin typeface="微软雅黑" pitchFamily="34" charset="-122"/>
                <a:ea typeface="微软雅黑" pitchFamily="34" charset="-122"/>
              </a:rPr>
              <a:t> m*n </a:t>
            </a:r>
            <a:r>
              <a:rPr lang="zh-CN" altLang="zh-CN" sz="4000" dirty="0">
                <a:latin typeface="微软雅黑" pitchFamily="34" charset="-122"/>
                <a:ea typeface="微软雅黑" pitchFamily="34" charset="-122"/>
              </a:rPr>
              <a:t>的矩阵</a:t>
            </a:r>
            <a:r>
              <a:rPr lang="en-US" altLang="zh-CN" sz="4000" dirty="0">
                <a:latin typeface="微软雅黑" pitchFamily="34" charset="-122"/>
                <a:ea typeface="微软雅黑" pitchFamily="34" charset="-122"/>
              </a:rPr>
              <a:t>C</a:t>
            </a:r>
            <a:r>
              <a:rPr lang="zh-CN" altLang="zh-CN" sz="4000" dirty="0">
                <a:latin typeface="微软雅黑" pitchFamily="34" charset="-122"/>
                <a:ea typeface="微软雅黑" pitchFamily="34" charset="-122"/>
              </a:rPr>
              <a:t>，其中矩阵</a:t>
            </a:r>
            <a:r>
              <a:rPr lang="en-US" altLang="zh-CN" sz="4000" dirty="0">
                <a:latin typeface="微软雅黑" pitchFamily="34" charset="-122"/>
                <a:ea typeface="微软雅黑" pitchFamily="34" charset="-122"/>
              </a:rPr>
              <a:t>C</a:t>
            </a:r>
            <a:r>
              <a:rPr lang="zh-CN" altLang="zh-CN" sz="4000" dirty="0">
                <a:latin typeface="微软雅黑" pitchFamily="34" charset="-122"/>
                <a:ea typeface="微软雅黑" pitchFamily="34" charset="-122"/>
              </a:rPr>
              <a:t>的第</a:t>
            </a:r>
            <a:r>
              <a:rPr lang="en-US" altLang="zh-CN" sz="4000" dirty="0">
                <a:latin typeface="微软雅黑" pitchFamily="34" charset="-122"/>
                <a:ea typeface="微软雅黑" pitchFamily="34" charset="-122"/>
              </a:rPr>
              <a:t>i</a:t>
            </a:r>
            <a:r>
              <a:rPr lang="zh-CN" altLang="zh-CN" sz="4000" dirty="0">
                <a:latin typeface="微软雅黑" pitchFamily="34" charset="-122"/>
                <a:ea typeface="微软雅黑" pitchFamily="34" charset="-122"/>
              </a:rPr>
              <a:t>行第</a:t>
            </a:r>
            <a:r>
              <a:rPr lang="en-US" altLang="zh-CN" sz="4000" dirty="0">
                <a:latin typeface="微软雅黑" pitchFamily="34" charset="-122"/>
                <a:ea typeface="微软雅黑" pitchFamily="34" charset="-122"/>
              </a:rPr>
              <a:t>j</a:t>
            </a:r>
            <a:r>
              <a:rPr lang="zh-CN" altLang="zh-CN" sz="4000" dirty="0">
                <a:latin typeface="微软雅黑" pitchFamily="34" charset="-122"/>
                <a:ea typeface="微软雅黑" pitchFamily="34" charset="-122"/>
              </a:rPr>
              <a:t>列的元素可以表示为：</a:t>
            </a:r>
          </a:p>
        </p:txBody>
      </p:sp>
      <p:pic>
        <p:nvPicPr>
          <p:cNvPr id="7" name="图片 6"/>
          <p:cNvPicPr/>
          <p:nvPr/>
        </p:nvPicPr>
        <p:blipFill>
          <a:blip r:embed="rId2"/>
          <a:stretch>
            <a:fillRect/>
          </a:stretch>
        </p:blipFill>
        <p:spPr>
          <a:xfrm>
            <a:off x="2317393" y="4882205"/>
            <a:ext cx="7512764" cy="1397569"/>
          </a:xfrm>
          <a:prstGeom prst="rect">
            <a:avLst/>
          </a:prstGeom>
        </p:spPr>
      </p:pic>
    </p:spTree>
    <p:extLst>
      <p:ext uri="{BB962C8B-B14F-4D97-AF65-F5344CB8AC3E}">
        <p14:creationId xmlns:p14="http://schemas.microsoft.com/office/powerpoint/2010/main" val="14881685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zh-CN" sz="4000" dirty="0">
                <a:solidFill>
                  <a:srgbClr val="1353A2"/>
                </a:solidFill>
                <a:latin typeface="微软雅黑" panose="020B0503020204020204" charset="-122"/>
                <a:ea typeface="微软雅黑" panose="020B0503020204020204" charset="-122"/>
              </a:rPr>
              <a:t>线性代数模块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7650" name="矩形 2"/>
          <p:cNvSpPr>
            <a:spLocks noChangeArrowheads="1"/>
          </p:cNvSpPr>
          <p:nvPr/>
        </p:nvSpPr>
        <p:spPr bwMode="auto">
          <a:xfrm>
            <a:off x="577850" y="2004012"/>
            <a:ext cx="4975785" cy="27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pPr>
            <a:r>
              <a:rPr lang="zh-CN" altLang="zh-CN" sz="4400" dirty="0">
                <a:latin typeface="微软雅黑" pitchFamily="34" charset="-122"/>
                <a:ea typeface="微软雅黑" pitchFamily="34" charset="-122"/>
              </a:rPr>
              <a:t>除此之外，</a:t>
            </a:r>
            <a:r>
              <a:rPr lang="en-US" altLang="zh-CN" sz="4400" dirty="0">
                <a:latin typeface="微软雅黑" pitchFamily="34" charset="-122"/>
                <a:ea typeface="微软雅黑" pitchFamily="34" charset="-122"/>
              </a:rPr>
              <a:t>linalg</a:t>
            </a:r>
            <a:r>
              <a:rPr lang="zh-CN" altLang="zh-CN" sz="4400" dirty="0">
                <a:latin typeface="微软雅黑" pitchFamily="34" charset="-122"/>
                <a:ea typeface="微软雅黑" pitchFamily="34" charset="-122"/>
              </a:rPr>
              <a:t>模块中还提供了其他很多有用的函</a:t>
            </a:r>
            <a:r>
              <a:rPr lang="zh-CN" altLang="zh-CN" sz="4400" dirty="0" smtClean="0">
                <a:latin typeface="微软雅黑" pitchFamily="34" charset="-122"/>
                <a:ea typeface="微软雅黑" pitchFamily="34" charset="-122"/>
              </a:rPr>
              <a:t>数</a:t>
            </a:r>
            <a:r>
              <a:rPr lang="zh-CN" altLang="en-US" sz="4400" dirty="0">
                <a:latin typeface="微软雅黑" pitchFamily="34" charset="-122"/>
                <a:ea typeface="微软雅黑" pitchFamily="34" charset="-122"/>
              </a:rPr>
              <a:t>。</a:t>
            </a:r>
            <a:endParaRPr lang="zh-CN" altLang="zh-CN" sz="4400" dirty="0">
              <a:latin typeface="微软雅黑" pitchFamily="34" charset="-122"/>
              <a:ea typeface="微软雅黑" pitchFamily="34" charset="-122"/>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9266" y="2004012"/>
            <a:ext cx="6095597" cy="37816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24270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过渡页</a:t>
            </a:r>
          </a:p>
        </p:txBody>
      </p:sp>
      <p:pic>
        <p:nvPicPr>
          <p:cNvPr id="11266"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对角圆角矩形 7"/>
          <p:cNvSpPr/>
          <p:nvPr/>
        </p:nvSpPr>
        <p:spPr>
          <a:xfrm>
            <a:off x="4870449" y="3813969"/>
            <a:ext cx="5793069" cy="647700"/>
          </a:xfrm>
          <a:prstGeom prst="round2DiagRect">
            <a:avLst>
              <a:gd name="adj1" fmla="val 20943"/>
              <a:gd name="adj2" fmla="val 0"/>
            </a:avLst>
          </a:prstGeom>
          <a:solidFill>
            <a:srgbClr val="1353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800"/>
          </a:p>
        </p:txBody>
      </p:sp>
      <p:sp>
        <p:nvSpPr>
          <p:cNvPr id="17" name="TextBox 6"/>
          <p:cNvSpPr txBox="1">
            <a:spLocks noChangeArrowheads="1"/>
          </p:cNvSpPr>
          <p:nvPr/>
        </p:nvSpPr>
        <p:spPr bwMode="auto">
          <a:xfrm>
            <a:off x="5181600" y="1658601"/>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07    NumPy</a:t>
            </a:r>
            <a:r>
              <a:rPr lang="zh-CN" altLang="zh-CN" sz="2800" dirty="0">
                <a:solidFill>
                  <a:srgbClr val="595959"/>
                </a:solidFill>
                <a:latin typeface="Impact" pitchFamily="34" charset="0"/>
                <a:ea typeface="微软雅黑" pitchFamily="34" charset="-122"/>
              </a:rPr>
              <a:t>通用函数</a:t>
            </a:r>
            <a:endParaRPr lang="zh-CN" altLang="en-US" sz="2800" dirty="0">
              <a:solidFill>
                <a:srgbClr val="595959"/>
              </a:solidFill>
              <a:latin typeface="Impact" pitchFamily="34" charset="0"/>
              <a:ea typeface="微软雅黑" pitchFamily="34" charset="-122"/>
            </a:endParaRPr>
          </a:p>
        </p:txBody>
      </p:sp>
      <p:sp>
        <p:nvSpPr>
          <p:cNvPr id="19" name="TextBox 10"/>
          <p:cNvSpPr txBox="1">
            <a:spLocks noChangeArrowheads="1"/>
          </p:cNvSpPr>
          <p:nvPr/>
        </p:nvSpPr>
        <p:spPr bwMode="auto">
          <a:xfrm>
            <a:off x="5181600" y="2412664"/>
            <a:ext cx="58584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08   </a:t>
            </a:r>
            <a:r>
              <a:rPr lang="zh-CN" altLang="zh-CN" sz="2800" dirty="0">
                <a:solidFill>
                  <a:srgbClr val="595959"/>
                </a:solidFill>
                <a:latin typeface="Impact" pitchFamily="34" charset="0"/>
                <a:ea typeface="微软雅黑" pitchFamily="34" charset="-122"/>
              </a:rPr>
              <a:t>利用</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数组进行数据处理</a:t>
            </a:r>
            <a:endParaRPr lang="zh-CN" altLang="en-US" sz="2800" dirty="0">
              <a:solidFill>
                <a:srgbClr val="595959"/>
              </a:solidFill>
              <a:latin typeface="Impact" pitchFamily="34" charset="0"/>
              <a:ea typeface="微软雅黑" pitchFamily="34" charset="-122"/>
            </a:endParaRPr>
          </a:p>
        </p:txBody>
      </p:sp>
      <p:sp>
        <p:nvSpPr>
          <p:cNvPr id="20" name="TextBox 11"/>
          <p:cNvSpPr txBox="1">
            <a:spLocks noChangeArrowheads="1"/>
          </p:cNvSpPr>
          <p:nvPr/>
        </p:nvSpPr>
        <p:spPr bwMode="auto">
          <a:xfrm>
            <a:off x="5181600" y="3167521"/>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09    </a:t>
            </a:r>
            <a:r>
              <a:rPr lang="zh-CN" altLang="zh-CN" sz="2800" dirty="0">
                <a:solidFill>
                  <a:srgbClr val="595959"/>
                </a:solidFill>
                <a:latin typeface="Impact" pitchFamily="34" charset="0"/>
                <a:ea typeface="微软雅黑" pitchFamily="34" charset="-122"/>
              </a:rPr>
              <a:t>线性代数模块</a:t>
            </a:r>
            <a:endParaRPr lang="zh-CN" altLang="en-US" sz="2800" dirty="0">
              <a:solidFill>
                <a:srgbClr val="595959"/>
              </a:solidFill>
              <a:latin typeface="Impact" pitchFamily="34" charset="0"/>
              <a:ea typeface="微软雅黑" pitchFamily="34" charset="-122"/>
            </a:endParaRPr>
          </a:p>
        </p:txBody>
      </p:sp>
      <p:sp>
        <p:nvSpPr>
          <p:cNvPr id="21"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chemeClr val="bg1"/>
                </a:solidFill>
                <a:latin typeface="Impact" pitchFamily="34" charset="0"/>
                <a:ea typeface="微软雅黑" pitchFamily="34" charset="-122"/>
              </a:rPr>
              <a:t>10    </a:t>
            </a:r>
            <a:r>
              <a:rPr lang="zh-CN" altLang="zh-CN" sz="2800" dirty="0" smtClean="0">
                <a:solidFill>
                  <a:schemeClr val="bg1"/>
                </a:solidFill>
                <a:latin typeface="Impact" pitchFamily="34" charset="0"/>
                <a:ea typeface="微软雅黑" pitchFamily="34" charset="-122"/>
              </a:rPr>
              <a:t>随</a:t>
            </a:r>
            <a:r>
              <a:rPr lang="zh-CN" altLang="zh-CN" sz="2800" dirty="0">
                <a:solidFill>
                  <a:schemeClr val="bg1"/>
                </a:solidFill>
                <a:latin typeface="Impact" pitchFamily="34" charset="0"/>
                <a:ea typeface="微软雅黑" pitchFamily="34" charset="-122"/>
              </a:rPr>
              <a:t>机数模块</a:t>
            </a:r>
            <a:endParaRPr lang="zh-CN" altLang="en-US" sz="2800" dirty="0">
              <a:solidFill>
                <a:schemeClr val="bg1"/>
              </a:solidFill>
              <a:latin typeface="Impact" pitchFamily="34" charset="0"/>
              <a:ea typeface="微软雅黑" pitchFamily="34" charset="-122"/>
            </a:endParaRPr>
          </a:p>
        </p:txBody>
      </p:sp>
    </p:spTree>
    <p:extLst>
      <p:ext uri="{BB962C8B-B14F-4D97-AF65-F5344CB8AC3E}">
        <p14:creationId xmlns:p14="http://schemas.microsoft.com/office/powerpoint/2010/main" val="29739299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en-US" sz="4000" dirty="0" smtClean="0">
                <a:solidFill>
                  <a:srgbClr val="1353A2"/>
                </a:solidFill>
                <a:latin typeface="微软雅黑" panose="020B0503020204020204" charset="-122"/>
                <a:ea typeface="微软雅黑" panose="020B0503020204020204" charset="-122"/>
              </a:rPr>
              <a:t>随机</a:t>
            </a:r>
            <a:r>
              <a:rPr lang="zh-CN" altLang="zh-CN" sz="4000" dirty="0" smtClean="0">
                <a:solidFill>
                  <a:srgbClr val="1353A2"/>
                </a:solidFill>
                <a:latin typeface="微软雅黑" panose="020B0503020204020204" charset="-122"/>
                <a:ea typeface="微软雅黑" panose="020B0503020204020204" charset="-122"/>
              </a:rPr>
              <a:t>数</a:t>
            </a:r>
            <a:r>
              <a:rPr lang="zh-CN" altLang="zh-CN" sz="4000" dirty="0">
                <a:solidFill>
                  <a:srgbClr val="1353A2"/>
                </a:solidFill>
                <a:latin typeface="微软雅黑" panose="020B0503020204020204" charset="-122"/>
                <a:ea typeface="微软雅黑" panose="020B0503020204020204" charset="-122"/>
              </a:rPr>
              <a:t>模块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7650" name="矩形 2"/>
          <p:cNvSpPr>
            <a:spLocks noChangeArrowheads="1"/>
          </p:cNvSpPr>
          <p:nvPr/>
        </p:nvSpPr>
        <p:spPr bwMode="auto">
          <a:xfrm>
            <a:off x="577850" y="1309688"/>
            <a:ext cx="10991850" cy="224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zh-CN" sz="4000" dirty="0">
                <a:latin typeface="微软雅黑" pitchFamily="34" charset="-122"/>
                <a:ea typeface="微软雅黑" pitchFamily="34" charset="-122"/>
              </a:rPr>
              <a:t>与</a:t>
            </a:r>
            <a:r>
              <a:rPr lang="en-US" altLang="zh-CN" sz="4000" dirty="0">
                <a:latin typeface="微软雅黑" pitchFamily="34" charset="-122"/>
                <a:ea typeface="微软雅黑" pitchFamily="34" charset="-122"/>
              </a:rPr>
              <a:t>Python</a:t>
            </a:r>
            <a:r>
              <a:rPr lang="zh-CN" altLang="zh-CN" sz="4000" dirty="0">
                <a:latin typeface="微软雅黑" pitchFamily="34" charset="-122"/>
                <a:ea typeface="微软雅黑" pitchFamily="34" charset="-122"/>
              </a:rPr>
              <a:t>的</a:t>
            </a:r>
            <a:r>
              <a:rPr lang="en-US" altLang="zh-CN" sz="4000" dirty="0">
                <a:latin typeface="微软雅黑" pitchFamily="34" charset="-122"/>
                <a:ea typeface="微软雅黑" pitchFamily="34" charset="-122"/>
              </a:rPr>
              <a:t>random</a:t>
            </a:r>
            <a:r>
              <a:rPr lang="zh-CN" altLang="zh-CN" sz="4000" dirty="0">
                <a:latin typeface="微软雅黑" pitchFamily="34" charset="-122"/>
                <a:ea typeface="微软雅黑" pitchFamily="34" charset="-122"/>
              </a:rPr>
              <a:t>模块相比，</a:t>
            </a:r>
            <a:r>
              <a:rPr lang="en-US" altLang="zh-CN" sz="4000" dirty="0">
                <a:latin typeface="微软雅黑" pitchFamily="34" charset="-122"/>
                <a:ea typeface="微软雅黑" pitchFamily="34" charset="-122"/>
              </a:rPr>
              <a:t>NumPy</a:t>
            </a:r>
            <a:r>
              <a:rPr lang="zh-CN" altLang="zh-CN" sz="4000" dirty="0">
                <a:latin typeface="微软雅黑" pitchFamily="34" charset="-122"/>
                <a:ea typeface="微软雅黑" pitchFamily="34" charset="-122"/>
              </a:rPr>
              <a:t>的</a:t>
            </a:r>
            <a:r>
              <a:rPr lang="en-US" altLang="zh-CN" sz="4000" dirty="0">
                <a:latin typeface="微软雅黑" pitchFamily="34" charset="-122"/>
                <a:ea typeface="微软雅黑" pitchFamily="34" charset="-122"/>
              </a:rPr>
              <a:t>random</a:t>
            </a:r>
            <a:r>
              <a:rPr lang="zh-CN" altLang="zh-CN" sz="4000" dirty="0">
                <a:latin typeface="微软雅黑" pitchFamily="34" charset="-122"/>
                <a:ea typeface="微软雅黑" pitchFamily="34" charset="-122"/>
              </a:rPr>
              <a:t>模块功能更多，它增加了一些可以高效生成多种概率分布的样本值的函数。</a:t>
            </a:r>
          </a:p>
        </p:txBody>
      </p:sp>
      <p:sp>
        <p:nvSpPr>
          <p:cNvPr id="5" name="矩形 4"/>
          <p:cNvSpPr>
            <a:spLocks noChangeArrowheads="1"/>
          </p:cNvSpPr>
          <p:nvPr/>
        </p:nvSpPr>
        <p:spPr bwMode="auto">
          <a:xfrm>
            <a:off x="3240538" y="4054673"/>
            <a:ext cx="584429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2800" dirty="0">
                <a:latin typeface="Times New Roman" pitchFamily="18" charset="0"/>
                <a:ea typeface="楷体" pitchFamily="49" charset="-122"/>
              </a:rPr>
              <a:t># </a:t>
            </a:r>
            <a:r>
              <a:rPr lang="zh-CN" altLang="zh-CN" sz="2800" dirty="0">
                <a:latin typeface="Times New Roman" pitchFamily="18" charset="0"/>
                <a:ea typeface="楷体" pitchFamily="49" charset="-122"/>
              </a:rPr>
              <a:t>随机生成一个二维数组</a:t>
            </a:r>
            <a:endParaRPr lang="en-US" altLang="zh-CN" sz="2800" dirty="0" smtClean="0">
              <a:latin typeface="Times New Roman" pitchFamily="18" charset="0"/>
              <a:ea typeface="楷体" pitchFamily="49" charset="-122"/>
            </a:endParaRPr>
          </a:p>
          <a:p>
            <a:r>
              <a:rPr lang="en-US" altLang="zh-CN" sz="2800" dirty="0" smtClean="0">
                <a:latin typeface="Times New Roman" pitchFamily="18" charset="0"/>
                <a:ea typeface="楷体" pitchFamily="49" charset="-122"/>
              </a:rPr>
              <a:t>np.random.rand(3</a:t>
            </a:r>
            <a:r>
              <a:rPr lang="en-US" altLang="zh-CN" sz="2800" dirty="0">
                <a:latin typeface="Times New Roman" pitchFamily="18" charset="0"/>
                <a:ea typeface="楷体" pitchFamily="49" charset="-122"/>
              </a:rPr>
              <a:t>, 3</a:t>
            </a:r>
            <a:r>
              <a:rPr lang="en-US" altLang="zh-CN" sz="2800" dirty="0" smtClean="0">
                <a:latin typeface="Times New Roman" pitchFamily="18" charset="0"/>
                <a:ea typeface="楷体" pitchFamily="49" charset="-122"/>
              </a:rPr>
              <a:t>)</a:t>
            </a:r>
          </a:p>
        </p:txBody>
      </p:sp>
      <p:sp>
        <p:nvSpPr>
          <p:cNvPr id="6" name="矩形 5"/>
          <p:cNvSpPr/>
          <p:nvPr/>
        </p:nvSpPr>
        <p:spPr>
          <a:xfrm>
            <a:off x="2218765" y="3805518"/>
            <a:ext cx="7812741" cy="1452282"/>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9" name="矩形 10"/>
          <p:cNvSpPr>
            <a:spLocks noChangeArrowheads="1"/>
          </p:cNvSpPr>
          <p:nvPr/>
        </p:nvSpPr>
        <p:spPr bwMode="auto">
          <a:xfrm>
            <a:off x="2218765" y="5317846"/>
            <a:ext cx="7812741"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pPr>
            <a:r>
              <a:rPr lang="en-US" altLang="zh-CN" sz="2800" dirty="0">
                <a:latin typeface="楷体" pitchFamily="49" charset="-122"/>
                <a:ea typeface="楷体" pitchFamily="49" charset="-122"/>
              </a:rPr>
              <a:t>rand()</a:t>
            </a:r>
            <a:r>
              <a:rPr lang="zh-CN" altLang="zh-CN" sz="2800" dirty="0">
                <a:latin typeface="楷体" pitchFamily="49" charset="-122"/>
                <a:ea typeface="楷体" pitchFamily="49" charset="-122"/>
              </a:rPr>
              <a:t>函数隶属于</a:t>
            </a:r>
            <a:r>
              <a:rPr lang="en-US" altLang="zh-CN" sz="2800" dirty="0">
                <a:latin typeface="楷体" pitchFamily="49" charset="-122"/>
                <a:ea typeface="楷体" pitchFamily="49" charset="-122"/>
              </a:rPr>
              <a:t>numpy.random</a:t>
            </a:r>
            <a:r>
              <a:rPr lang="zh-CN" altLang="zh-CN" sz="2800" dirty="0">
                <a:latin typeface="楷体" pitchFamily="49" charset="-122"/>
                <a:ea typeface="楷体" pitchFamily="49" charset="-122"/>
              </a:rPr>
              <a:t>模块，它的作用是随机生成</a:t>
            </a:r>
            <a:r>
              <a:rPr lang="en-US" altLang="zh-CN" sz="2800" dirty="0">
                <a:latin typeface="楷体" pitchFamily="49" charset="-122"/>
                <a:ea typeface="楷体" pitchFamily="49" charset="-122"/>
              </a:rPr>
              <a:t>N</a:t>
            </a:r>
            <a:r>
              <a:rPr lang="zh-CN" altLang="zh-CN" sz="2800" dirty="0">
                <a:latin typeface="楷体" pitchFamily="49" charset="-122"/>
                <a:ea typeface="楷体" pitchFamily="49" charset="-122"/>
              </a:rPr>
              <a:t>维浮点数组。</a:t>
            </a:r>
            <a:endParaRPr lang="zh-CN" altLang="en-US" sz="2800" dirty="0">
              <a:latin typeface="楷体" pitchFamily="49" charset="-122"/>
              <a:ea typeface="楷体" pitchFamily="49" charset="-122"/>
            </a:endParaRPr>
          </a:p>
        </p:txBody>
      </p:sp>
    </p:spTree>
    <p:extLst>
      <p:ext uri="{BB962C8B-B14F-4D97-AF65-F5344CB8AC3E}">
        <p14:creationId xmlns:p14="http://schemas.microsoft.com/office/powerpoint/2010/main" val="39474723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en-US" sz="4000" dirty="0" smtClean="0">
                <a:solidFill>
                  <a:srgbClr val="1353A2"/>
                </a:solidFill>
                <a:latin typeface="微软雅黑" panose="020B0503020204020204" charset="-122"/>
                <a:ea typeface="微软雅黑" panose="020B0503020204020204" charset="-122"/>
              </a:rPr>
              <a:t>随机</a:t>
            </a:r>
            <a:r>
              <a:rPr lang="zh-CN" altLang="zh-CN" sz="4000" dirty="0" smtClean="0">
                <a:solidFill>
                  <a:srgbClr val="1353A2"/>
                </a:solidFill>
                <a:latin typeface="微软雅黑" panose="020B0503020204020204" charset="-122"/>
                <a:ea typeface="微软雅黑" panose="020B0503020204020204" charset="-122"/>
              </a:rPr>
              <a:t>数</a:t>
            </a:r>
            <a:r>
              <a:rPr lang="zh-CN" altLang="zh-CN" sz="4000" dirty="0">
                <a:solidFill>
                  <a:srgbClr val="1353A2"/>
                </a:solidFill>
                <a:latin typeface="微软雅黑" panose="020B0503020204020204" charset="-122"/>
                <a:ea typeface="微软雅黑" panose="020B0503020204020204" charset="-122"/>
              </a:rPr>
              <a:t>模块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7650" name="矩形 2"/>
          <p:cNvSpPr>
            <a:spLocks noChangeArrowheads="1"/>
          </p:cNvSpPr>
          <p:nvPr/>
        </p:nvSpPr>
        <p:spPr bwMode="auto">
          <a:xfrm>
            <a:off x="577850" y="1309688"/>
            <a:ext cx="10991850" cy="185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zh-CN" sz="4400" dirty="0">
                <a:latin typeface="微软雅黑" pitchFamily="34" charset="-122"/>
                <a:ea typeface="微软雅黑" pitchFamily="34" charset="-122"/>
              </a:rPr>
              <a:t>除此之外，</a:t>
            </a:r>
            <a:r>
              <a:rPr lang="en-US" altLang="zh-CN" sz="4400" dirty="0">
                <a:latin typeface="微软雅黑" pitchFamily="34" charset="-122"/>
                <a:ea typeface="微软雅黑" pitchFamily="34" charset="-122"/>
              </a:rPr>
              <a:t>random</a:t>
            </a:r>
            <a:r>
              <a:rPr lang="zh-CN" altLang="zh-CN" sz="4400" dirty="0">
                <a:latin typeface="微软雅黑" pitchFamily="34" charset="-122"/>
                <a:ea typeface="微软雅黑" pitchFamily="34" charset="-122"/>
              </a:rPr>
              <a:t>模块中还包括了可以生成服从多种概率分布随机数的其它函数</a:t>
            </a:r>
            <a:r>
              <a:rPr lang="zh-CN" altLang="zh-CN" sz="4400" dirty="0" smtClean="0">
                <a:latin typeface="微软雅黑" pitchFamily="34" charset="-122"/>
                <a:ea typeface="微软雅黑" pitchFamily="34" charset="-122"/>
              </a:rPr>
              <a:t>。</a:t>
            </a:r>
            <a:endParaRPr lang="zh-CN" altLang="zh-CN" sz="4400" dirty="0">
              <a:latin typeface="微软雅黑" pitchFamily="34" charset="-122"/>
              <a:ea typeface="微软雅黑" pitchFamily="34" charset="-122"/>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8875" y="3296974"/>
            <a:ext cx="7509800" cy="2982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83416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en-US" sz="4000" dirty="0" smtClean="0">
                <a:solidFill>
                  <a:srgbClr val="1353A2"/>
                </a:solidFill>
                <a:latin typeface="微软雅黑" panose="020B0503020204020204" charset="-122"/>
                <a:ea typeface="微软雅黑" panose="020B0503020204020204" charset="-122"/>
              </a:rPr>
              <a:t>随机</a:t>
            </a:r>
            <a:r>
              <a:rPr lang="zh-CN" altLang="zh-CN" sz="4000" dirty="0" smtClean="0">
                <a:solidFill>
                  <a:srgbClr val="1353A2"/>
                </a:solidFill>
                <a:latin typeface="微软雅黑" panose="020B0503020204020204" charset="-122"/>
                <a:ea typeface="微软雅黑" panose="020B0503020204020204" charset="-122"/>
              </a:rPr>
              <a:t>数</a:t>
            </a:r>
            <a:r>
              <a:rPr lang="zh-CN" altLang="zh-CN" sz="4000" dirty="0">
                <a:solidFill>
                  <a:srgbClr val="1353A2"/>
                </a:solidFill>
                <a:latin typeface="微软雅黑" panose="020B0503020204020204" charset="-122"/>
                <a:ea typeface="微软雅黑" panose="020B0503020204020204" charset="-122"/>
              </a:rPr>
              <a:t>模块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27650" name="矩形 2"/>
          <p:cNvSpPr>
            <a:spLocks noChangeArrowheads="1"/>
          </p:cNvSpPr>
          <p:nvPr/>
        </p:nvSpPr>
        <p:spPr bwMode="auto">
          <a:xfrm>
            <a:off x="577850" y="1309688"/>
            <a:ext cx="10991850" cy="185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en-US" altLang="zh-CN" sz="4400" dirty="0">
                <a:latin typeface="微软雅黑" pitchFamily="34" charset="-122"/>
                <a:ea typeface="微软雅黑" pitchFamily="34" charset="-122"/>
              </a:rPr>
              <a:t>seed( )</a:t>
            </a:r>
            <a:r>
              <a:rPr lang="zh-CN" altLang="zh-CN" sz="4400" dirty="0">
                <a:latin typeface="微软雅黑" pitchFamily="34" charset="-122"/>
                <a:ea typeface="微软雅黑" pitchFamily="34" charset="-122"/>
              </a:rPr>
              <a:t>函数可以保证生成的随机数具有可预测性，也就是说产生的随机数相</a:t>
            </a:r>
            <a:r>
              <a:rPr lang="zh-CN" altLang="zh-CN" sz="4400" dirty="0" smtClean="0">
                <a:latin typeface="微软雅黑" pitchFamily="34" charset="-122"/>
                <a:ea typeface="微软雅黑" pitchFamily="34" charset="-122"/>
              </a:rPr>
              <a:t>同</a:t>
            </a:r>
            <a:r>
              <a:rPr lang="zh-CN" altLang="en-US" sz="4400" dirty="0">
                <a:latin typeface="微软雅黑" pitchFamily="34" charset="-122"/>
                <a:ea typeface="微软雅黑" pitchFamily="34" charset="-122"/>
              </a:rPr>
              <a:t>。</a:t>
            </a:r>
            <a:endParaRPr lang="zh-CN" altLang="zh-CN" sz="4400" dirty="0">
              <a:latin typeface="微软雅黑" pitchFamily="34" charset="-122"/>
              <a:ea typeface="微软雅黑" pitchFamily="34" charset="-122"/>
            </a:endParaRPr>
          </a:p>
        </p:txBody>
      </p:sp>
      <p:sp>
        <p:nvSpPr>
          <p:cNvPr id="5" name="矩形 4"/>
          <p:cNvSpPr>
            <a:spLocks noChangeArrowheads="1"/>
          </p:cNvSpPr>
          <p:nvPr/>
        </p:nvSpPr>
        <p:spPr bwMode="auto">
          <a:xfrm>
            <a:off x="3202990" y="3616128"/>
            <a:ext cx="58442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3200" dirty="0">
                <a:latin typeface="Times New Roman" pitchFamily="18" charset="0"/>
                <a:ea typeface="楷体" pitchFamily="49" charset="-122"/>
              </a:rPr>
              <a:t>numpy.random.seed(seed=None)</a:t>
            </a:r>
          </a:p>
        </p:txBody>
      </p:sp>
      <p:sp>
        <p:nvSpPr>
          <p:cNvPr id="6" name="矩形 5"/>
          <p:cNvSpPr/>
          <p:nvPr/>
        </p:nvSpPr>
        <p:spPr>
          <a:xfrm>
            <a:off x="2218765" y="3325715"/>
            <a:ext cx="7812741" cy="1165602"/>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buFontTx/>
              <a:buNone/>
              <a:defRPr/>
            </a:pPr>
            <a:endParaRPr kumimoji="1" lang="zh-CN" altLang="en-US"/>
          </a:p>
        </p:txBody>
      </p:sp>
      <p:sp>
        <p:nvSpPr>
          <p:cNvPr id="7" name="矩形 10"/>
          <p:cNvSpPr>
            <a:spLocks noChangeArrowheads="1"/>
          </p:cNvSpPr>
          <p:nvPr/>
        </p:nvSpPr>
        <p:spPr bwMode="auto">
          <a:xfrm>
            <a:off x="2218765" y="4558552"/>
            <a:ext cx="7812741" cy="98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pPr>
            <a:r>
              <a:rPr lang="zh-CN" altLang="zh-CN" sz="2800" dirty="0">
                <a:latin typeface="楷体" pitchFamily="49" charset="-122"/>
                <a:ea typeface="楷体" pitchFamily="49" charset="-122"/>
              </a:rPr>
              <a:t>上述函数中只有一个</a:t>
            </a:r>
            <a:r>
              <a:rPr lang="en-US" altLang="zh-CN" sz="2800" dirty="0">
                <a:latin typeface="楷体" pitchFamily="49" charset="-122"/>
                <a:ea typeface="楷体" pitchFamily="49" charset="-122"/>
              </a:rPr>
              <a:t>seed</a:t>
            </a:r>
            <a:r>
              <a:rPr lang="zh-CN" altLang="zh-CN" sz="2800" dirty="0">
                <a:latin typeface="楷体" pitchFamily="49" charset="-122"/>
                <a:ea typeface="楷体" pitchFamily="49" charset="-122"/>
              </a:rPr>
              <a:t>参数，用于指定随机数生成时所用算法开始的整数值。</a:t>
            </a:r>
            <a:endParaRPr lang="zh-CN" altLang="en-US" sz="2800" dirty="0">
              <a:latin typeface="楷体" pitchFamily="49" charset="-122"/>
              <a:ea typeface="楷体" pitchFamily="49" charset="-122"/>
            </a:endParaRPr>
          </a:p>
        </p:txBody>
      </p:sp>
    </p:spTree>
    <p:extLst>
      <p:ext uri="{BB962C8B-B14F-4D97-AF65-F5344CB8AC3E}">
        <p14:creationId xmlns:p14="http://schemas.microsoft.com/office/powerpoint/2010/main" val="13386820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defRPr/>
            </a:pPr>
            <a:r>
              <a:rPr lang="zh-CN" altLang="en-US" sz="4000" dirty="0" smtClean="0">
                <a:solidFill>
                  <a:srgbClr val="1353A2"/>
                </a:solidFill>
                <a:latin typeface="微软雅黑" panose="020B0503020204020204" charset="-122"/>
                <a:ea typeface="微软雅黑" panose="020B0503020204020204" charset="-122"/>
              </a:rPr>
              <a:t>随机</a:t>
            </a:r>
            <a:r>
              <a:rPr lang="zh-CN" altLang="zh-CN" sz="4000" dirty="0" smtClean="0">
                <a:solidFill>
                  <a:srgbClr val="1353A2"/>
                </a:solidFill>
                <a:latin typeface="微软雅黑" panose="020B0503020204020204" charset="-122"/>
                <a:ea typeface="微软雅黑" panose="020B0503020204020204" charset="-122"/>
              </a:rPr>
              <a:t>数</a:t>
            </a:r>
            <a:r>
              <a:rPr lang="zh-CN" altLang="zh-CN" sz="4000" dirty="0">
                <a:solidFill>
                  <a:srgbClr val="1353A2"/>
                </a:solidFill>
                <a:latin typeface="微软雅黑" panose="020B0503020204020204" charset="-122"/>
                <a:ea typeface="微软雅黑" panose="020B0503020204020204" charset="-122"/>
              </a:rPr>
              <a:t>模块</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8" name="矩形 7"/>
          <p:cNvSpPr/>
          <p:nvPr/>
        </p:nvSpPr>
        <p:spPr>
          <a:xfrm>
            <a:off x="2148635" y="1990165"/>
            <a:ext cx="9604375" cy="4020669"/>
          </a:xfrm>
          <a:prstGeom prst="rect">
            <a:avLst/>
          </a:prstGeom>
          <a:noFill/>
          <a:ln w="28575">
            <a:solidFill>
              <a:srgbClr val="1353A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9"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175" y="1311369"/>
            <a:ext cx="2595563" cy="18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2"/>
          <p:cNvSpPr>
            <a:spLocks noChangeArrowheads="1"/>
          </p:cNvSpPr>
          <p:nvPr/>
        </p:nvSpPr>
        <p:spPr bwMode="auto">
          <a:xfrm>
            <a:off x="2673351" y="2516246"/>
            <a:ext cx="8554944"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zh-CN" sz="3200" dirty="0">
                <a:latin typeface="黑体" pitchFamily="49" charset="-122"/>
                <a:ea typeface="黑体" pitchFamily="49" charset="-122"/>
              </a:rPr>
              <a:t>当调用</a:t>
            </a:r>
            <a:r>
              <a:rPr lang="en-US" altLang="zh-CN" sz="3200" dirty="0">
                <a:latin typeface="黑体" pitchFamily="49" charset="-122"/>
                <a:ea typeface="黑体" pitchFamily="49" charset="-122"/>
              </a:rPr>
              <a:t>seed()</a:t>
            </a:r>
            <a:r>
              <a:rPr lang="zh-CN" altLang="zh-CN" sz="3200" dirty="0">
                <a:latin typeface="黑体" pitchFamily="49" charset="-122"/>
                <a:ea typeface="黑体" pitchFamily="49" charset="-122"/>
              </a:rPr>
              <a:t>函数时，如果传递给</a:t>
            </a:r>
            <a:r>
              <a:rPr lang="en-US" altLang="zh-CN" sz="3200" b="1" dirty="0">
                <a:solidFill>
                  <a:srgbClr val="FF0000"/>
                </a:solidFill>
                <a:latin typeface="黑体" pitchFamily="49" charset="-122"/>
                <a:ea typeface="黑体" pitchFamily="49" charset="-122"/>
              </a:rPr>
              <a:t>seed</a:t>
            </a:r>
            <a:r>
              <a:rPr lang="zh-CN" altLang="zh-CN" sz="3200" b="1" dirty="0">
                <a:solidFill>
                  <a:srgbClr val="FF0000"/>
                </a:solidFill>
                <a:latin typeface="黑体" pitchFamily="49" charset="-122"/>
                <a:ea typeface="黑体" pitchFamily="49" charset="-122"/>
              </a:rPr>
              <a:t>参数的值相同</a:t>
            </a:r>
            <a:r>
              <a:rPr lang="zh-CN" altLang="zh-CN" sz="3200" dirty="0">
                <a:latin typeface="黑体" pitchFamily="49" charset="-122"/>
                <a:ea typeface="黑体" pitchFamily="49" charset="-122"/>
              </a:rPr>
              <a:t>，则每次</a:t>
            </a:r>
            <a:r>
              <a:rPr lang="zh-CN" altLang="zh-CN" sz="3200" b="1" dirty="0">
                <a:solidFill>
                  <a:srgbClr val="FF0000"/>
                </a:solidFill>
                <a:latin typeface="黑体" pitchFamily="49" charset="-122"/>
                <a:ea typeface="黑体" pitchFamily="49" charset="-122"/>
              </a:rPr>
              <a:t>生成的随机数都是一样的</a:t>
            </a:r>
            <a:r>
              <a:rPr lang="zh-CN" altLang="en-US" sz="3200" dirty="0">
                <a:latin typeface="黑体" pitchFamily="49" charset="-122"/>
                <a:ea typeface="黑体" pitchFamily="49" charset="-122"/>
              </a:rPr>
              <a:t>。</a:t>
            </a:r>
            <a:endParaRPr lang="en-US" altLang="zh-CN" sz="3200" dirty="0">
              <a:latin typeface="黑体" pitchFamily="49" charset="-122"/>
              <a:ea typeface="黑体" pitchFamily="49" charset="-122"/>
            </a:endParaRPr>
          </a:p>
          <a:p>
            <a:pPr>
              <a:lnSpc>
                <a:spcPct val="120000"/>
              </a:lnSpc>
            </a:pPr>
            <a:r>
              <a:rPr lang="zh-CN" altLang="zh-CN" sz="3200" dirty="0">
                <a:latin typeface="黑体" pitchFamily="49" charset="-122"/>
                <a:ea typeface="黑体" pitchFamily="49" charset="-122"/>
              </a:rPr>
              <a:t>当传递的参数值不同或者不传递参数时，</a:t>
            </a:r>
            <a:r>
              <a:rPr lang="zh-CN" altLang="zh-CN" sz="3200" dirty="0" smtClean="0">
                <a:latin typeface="黑体" pitchFamily="49" charset="-122"/>
                <a:ea typeface="黑体" pitchFamily="49" charset="-122"/>
              </a:rPr>
              <a:t>则</a:t>
            </a:r>
            <a:r>
              <a:rPr lang="en-US" altLang="zh-CN" sz="3200" dirty="0">
                <a:latin typeface="黑体" pitchFamily="49" charset="-122"/>
                <a:ea typeface="黑体" pitchFamily="49" charset="-122"/>
              </a:rPr>
              <a:t>seed()</a:t>
            </a:r>
            <a:r>
              <a:rPr lang="zh-CN" altLang="zh-CN" sz="3200" dirty="0" smtClean="0">
                <a:latin typeface="黑体" pitchFamily="49" charset="-122"/>
                <a:ea typeface="黑体" pitchFamily="49" charset="-122"/>
              </a:rPr>
              <a:t>函</a:t>
            </a:r>
            <a:r>
              <a:rPr lang="zh-CN" altLang="zh-CN" sz="3200" dirty="0">
                <a:latin typeface="黑体" pitchFamily="49" charset="-122"/>
                <a:ea typeface="黑体" pitchFamily="49" charset="-122"/>
              </a:rPr>
              <a:t>数的作用跟</a:t>
            </a:r>
            <a:r>
              <a:rPr lang="en-US" altLang="zh-CN" sz="3200" dirty="0">
                <a:latin typeface="黑体" pitchFamily="49" charset="-122"/>
                <a:ea typeface="黑体" pitchFamily="49" charset="-122"/>
              </a:rPr>
              <a:t>rand()</a:t>
            </a:r>
            <a:r>
              <a:rPr lang="zh-CN" altLang="zh-CN" sz="3200" dirty="0">
                <a:latin typeface="黑体" pitchFamily="49" charset="-122"/>
                <a:ea typeface="黑体" pitchFamily="49" charset="-122"/>
              </a:rPr>
              <a:t>函数相同，即多次生成随机数且每次生成的随机数都不同</a:t>
            </a:r>
            <a:r>
              <a:rPr lang="zh-CN" altLang="zh-CN" sz="3200" dirty="0" smtClean="0">
                <a:latin typeface="黑体" pitchFamily="49" charset="-122"/>
                <a:ea typeface="黑体" pitchFamily="49" charset="-122"/>
              </a:rPr>
              <a:t>。</a:t>
            </a:r>
            <a:endParaRPr lang="zh-CN" altLang="zh-CN" sz="3200" dirty="0">
              <a:latin typeface="黑体" pitchFamily="49" charset="-122"/>
              <a:ea typeface="黑体" pitchFamily="49" charset="-122"/>
            </a:endParaRPr>
          </a:p>
        </p:txBody>
      </p:sp>
    </p:spTree>
    <p:extLst>
      <p:ext uri="{BB962C8B-B14F-4D97-AF65-F5344CB8AC3E}">
        <p14:creationId xmlns:p14="http://schemas.microsoft.com/office/powerpoint/2010/main" val="9242227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矩形 2"/>
          <p:cNvSpPr>
            <a:spLocks noChangeArrowheads="1"/>
          </p:cNvSpPr>
          <p:nvPr/>
        </p:nvSpPr>
        <p:spPr bwMode="auto">
          <a:xfrm>
            <a:off x="590550" y="1538568"/>
            <a:ext cx="110109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nSpc>
                <a:spcPct val="150000"/>
              </a:lnSpc>
              <a:buFont typeface="Arial" pitchFamily="34" charset="0"/>
              <a:buChar char="•"/>
            </a:pPr>
            <a:r>
              <a:rPr lang="zh-CN" altLang="zh-CN" sz="2800" dirty="0">
                <a:solidFill>
                  <a:srgbClr val="1353A2"/>
                </a:solidFill>
                <a:latin typeface="微软雅黑" pitchFamily="34" charset="-122"/>
                <a:ea typeface="微软雅黑" pitchFamily="34" charset="-122"/>
              </a:rPr>
              <a:t>本章主要针对科学计算库</a:t>
            </a:r>
            <a:r>
              <a:rPr lang="en-US" altLang="zh-CN" sz="2800" dirty="0">
                <a:solidFill>
                  <a:srgbClr val="1353A2"/>
                </a:solidFill>
                <a:latin typeface="微软雅黑" pitchFamily="34" charset="-122"/>
                <a:ea typeface="微软雅黑" pitchFamily="34" charset="-122"/>
              </a:rPr>
              <a:t>NumPy</a:t>
            </a:r>
            <a:r>
              <a:rPr lang="zh-CN" altLang="zh-CN" sz="2800" dirty="0">
                <a:solidFill>
                  <a:srgbClr val="1353A2"/>
                </a:solidFill>
                <a:latin typeface="微软雅黑" pitchFamily="34" charset="-122"/>
                <a:ea typeface="微软雅黑" pitchFamily="34" charset="-122"/>
              </a:rPr>
              <a:t>进行了介绍，包括</a:t>
            </a:r>
            <a:r>
              <a:rPr lang="en-US" altLang="zh-CN" sz="2800" dirty="0">
                <a:solidFill>
                  <a:srgbClr val="FF0000"/>
                </a:solidFill>
                <a:latin typeface="微软雅黑" pitchFamily="34" charset="-122"/>
                <a:ea typeface="微软雅黑" pitchFamily="34" charset="-122"/>
              </a:rPr>
              <a:t>ndarry</a:t>
            </a:r>
            <a:r>
              <a:rPr lang="zh-CN" altLang="zh-CN" sz="2800" dirty="0">
                <a:solidFill>
                  <a:srgbClr val="FF0000"/>
                </a:solidFill>
                <a:latin typeface="微软雅黑" pitchFamily="34" charset="-122"/>
                <a:ea typeface="微软雅黑" pitchFamily="34" charset="-122"/>
              </a:rPr>
              <a:t>数组对象的属性和数据类型</a:t>
            </a:r>
            <a:r>
              <a:rPr lang="zh-CN" altLang="zh-CN" sz="2800" dirty="0">
                <a:solidFill>
                  <a:srgbClr val="1353A2"/>
                </a:solidFill>
                <a:latin typeface="微软雅黑" pitchFamily="34" charset="-122"/>
                <a:ea typeface="微软雅黑" pitchFamily="34" charset="-122"/>
              </a:rPr>
              <a:t>、</a:t>
            </a:r>
            <a:r>
              <a:rPr lang="zh-CN" altLang="zh-CN" sz="2800" dirty="0">
                <a:solidFill>
                  <a:srgbClr val="FF0000"/>
                </a:solidFill>
                <a:latin typeface="微软雅黑" pitchFamily="34" charset="-122"/>
                <a:ea typeface="微软雅黑" pitchFamily="34" charset="-122"/>
              </a:rPr>
              <a:t>数组的运算</a:t>
            </a:r>
            <a:r>
              <a:rPr lang="zh-CN" altLang="zh-CN" sz="2800" dirty="0">
                <a:solidFill>
                  <a:srgbClr val="1353A2"/>
                </a:solidFill>
                <a:latin typeface="微软雅黑" pitchFamily="34" charset="-122"/>
                <a:ea typeface="微软雅黑" pitchFamily="34" charset="-122"/>
              </a:rPr>
              <a:t>、</a:t>
            </a:r>
            <a:r>
              <a:rPr lang="zh-CN" altLang="zh-CN" sz="2800" dirty="0">
                <a:solidFill>
                  <a:srgbClr val="FF0000"/>
                </a:solidFill>
                <a:latin typeface="微软雅黑" pitchFamily="34" charset="-122"/>
                <a:ea typeface="微软雅黑" pitchFamily="34" charset="-122"/>
              </a:rPr>
              <a:t>索引和切片操作</a:t>
            </a:r>
            <a:r>
              <a:rPr lang="zh-CN" altLang="zh-CN" sz="2800" dirty="0">
                <a:solidFill>
                  <a:srgbClr val="1353A2"/>
                </a:solidFill>
                <a:latin typeface="微软雅黑" pitchFamily="34" charset="-122"/>
                <a:ea typeface="微软雅黑" pitchFamily="34" charset="-122"/>
              </a:rPr>
              <a:t>、</a:t>
            </a:r>
            <a:r>
              <a:rPr lang="zh-CN" altLang="zh-CN" sz="2800" dirty="0">
                <a:solidFill>
                  <a:srgbClr val="FF0000"/>
                </a:solidFill>
                <a:latin typeface="微软雅黑" pitchFamily="34" charset="-122"/>
                <a:ea typeface="微软雅黑" pitchFamily="34" charset="-122"/>
              </a:rPr>
              <a:t>数组的转置和轴对称</a:t>
            </a:r>
            <a:r>
              <a:rPr lang="zh-CN" altLang="zh-CN" sz="2800" dirty="0">
                <a:solidFill>
                  <a:srgbClr val="1353A2"/>
                </a:solidFill>
                <a:latin typeface="微软雅黑" pitchFamily="34" charset="-122"/>
                <a:ea typeface="微软雅黑" pitchFamily="34" charset="-122"/>
              </a:rPr>
              <a:t>、</a:t>
            </a:r>
            <a:r>
              <a:rPr lang="en-US" altLang="zh-CN" sz="2800" dirty="0">
                <a:solidFill>
                  <a:srgbClr val="FF0000"/>
                </a:solidFill>
                <a:latin typeface="微软雅黑" pitchFamily="34" charset="-122"/>
                <a:ea typeface="微软雅黑" pitchFamily="34" charset="-122"/>
              </a:rPr>
              <a:t>NumPy</a:t>
            </a:r>
            <a:r>
              <a:rPr lang="zh-CN" altLang="zh-CN" sz="2800" dirty="0">
                <a:solidFill>
                  <a:srgbClr val="FF0000"/>
                </a:solidFill>
                <a:latin typeface="微软雅黑" pitchFamily="34" charset="-122"/>
                <a:ea typeface="微软雅黑" pitchFamily="34" charset="-122"/>
              </a:rPr>
              <a:t>通用函数</a:t>
            </a:r>
            <a:r>
              <a:rPr lang="zh-CN" altLang="zh-CN" sz="2800" dirty="0">
                <a:solidFill>
                  <a:srgbClr val="1353A2"/>
                </a:solidFill>
                <a:latin typeface="微软雅黑" pitchFamily="34" charset="-122"/>
                <a:ea typeface="微软雅黑" pitchFamily="34" charset="-122"/>
              </a:rPr>
              <a:t>、</a:t>
            </a:r>
            <a:r>
              <a:rPr lang="zh-CN" altLang="zh-CN" sz="2800" dirty="0">
                <a:solidFill>
                  <a:srgbClr val="FF0000"/>
                </a:solidFill>
                <a:latin typeface="微软雅黑" pitchFamily="34" charset="-122"/>
                <a:ea typeface="微软雅黑" pitchFamily="34" charset="-122"/>
              </a:rPr>
              <a:t>线性代数模块</a:t>
            </a:r>
            <a:r>
              <a:rPr lang="zh-CN" altLang="zh-CN" sz="2800" dirty="0">
                <a:solidFill>
                  <a:srgbClr val="1353A2"/>
                </a:solidFill>
                <a:latin typeface="微软雅黑" pitchFamily="34" charset="-122"/>
                <a:ea typeface="微软雅黑" pitchFamily="34" charset="-122"/>
              </a:rPr>
              <a:t>、</a:t>
            </a:r>
            <a:r>
              <a:rPr lang="zh-CN" altLang="zh-CN" sz="2800" dirty="0">
                <a:solidFill>
                  <a:srgbClr val="FF0000"/>
                </a:solidFill>
                <a:latin typeface="微软雅黑" pitchFamily="34" charset="-122"/>
                <a:ea typeface="微软雅黑" pitchFamily="34" charset="-122"/>
              </a:rPr>
              <a:t>随机数模块</a:t>
            </a:r>
            <a:r>
              <a:rPr lang="zh-CN" altLang="zh-CN" sz="2800" dirty="0">
                <a:solidFill>
                  <a:srgbClr val="1353A2"/>
                </a:solidFill>
                <a:latin typeface="微软雅黑" pitchFamily="34" charset="-122"/>
                <a:ea typeface="微软雅黑" pitchFamily="34" charset="-122"/>
              </a:rPr>
              <a:t>以及</a:t>
            </a:r>
            <a:r>
              <a:rPr lang="zh-CN" altLang="zh-CN" sz="2800" dirty="0">
                <a:solidFill>
                  <a:srgbClr val="FF0000"/>
                </a:solidFill>
                <a:latin typeface="微软雅黑" pitchFamily="34" charset="-122"/>
                <a:ea typeface="微软雅黑" pitchFamily="34" charset="-122"/>
              </a:rPr>
              <a:t>使用数组进行数据处理的相关操作</a:t>
            </a:r>
            <a:r>
              <a:rPr lang="zh-CN" altLang="zh-CN" sz="2800" dirty="0" smtClean="0">
                <a:solidFill>
                  <a:srgbClr val="1353A2"/>
                </a:solidFill>
                <a:latin typeface="微软雅黑" pitchFamily="34" charset="-122"/>
                <a:ea typeface="微软雅黑" pitchFamily="34" charset="-122"/>
              </a:rPr>
              <a:t>。</a:t>
            </a:r>
            <a:endParaRPr lang="en-US" altLang="zh-CN" sz="2800" dirty="0" smtClean="0">
              <a:solidFill>
                <a:srgbClr val="1353A2"/>
              </a:solidFill>
              <a:latin typeface="微软雅黑" pitchFamily="34" charset="-122"/>
              <a:ea typeface="微软雅黑" pitchFamily="34" charset="-122"/>
            </a:endParaRPr>
          </a:p>
          <a:p>
            <a:pPr marL="457200" indent="-457200">
              <a:lnSpc>
                <a:spcPct val="150000"/>
              </a:lnSpc>
              <a:buFont typeface="Arial" pitchFamily="34" charset="0"/>
              <a:buChar char="•"/>
            </a:pPr>
            <a:endParaRPr lang="zh-CN" altLang="en-US" sz="2800" dirty="0">
              <a:solidFill>
                <a:srgbClr val="1353A2"/>
              </a:solidFill>
              <a:latin typeface="微软雅黑" pitchFamily="34" charset="-122"/>
              <a:ea typeface="微软雅黑" pitchFamily="34" charset="-122"/>
            </a:endParaRPr>
          </a:p>
          <a:p>
            <a:pPr marL="457200" indent="-457200">
              <a:lnSpc>
                <a:spcPct val="150000"/>
              </a:lnSpc>
              <a:buFont typeface="Arial" pitchFamily="34" charset="0"/>
              <a:buChar char="•"/>
            </a:pPr>
            <a:r>
              <a:rPr lang="zh-CN" altLang="zh-CN" sz="2800" dirty="0">
                <a:solidFill>
                  <a:srgbClr val="1353A2"/>
                </a:solidFill>
                <a:latin typeface="微软雅黑" pitchFamily="34" charset="-122"/>
                <a:ea typeface="微软雅黑" pitchFamily="34" charset="-122"/>
              </a:rPr>
              <a:t>通过本章的学习，希望大家能熟练使用</a:t>
            </a:r>
            <a:r>
              <a:rPr lang="en-US" altLang="zh-CN" sz="2800" dirty="0">
                <a:solidFill>
                  <a:srgbClr val="1353A2"/>
                </a:solidFill>
                <a:latin typeface="微软雅黑" pitchFamily="34" charset="-122"/>
                <a:ea typeface="微软雅黑" pitchFamily="34" charset="-122"/>
              </a:rPr>
              <a:t>NumPy</a:t>
            </a:r>
            <a:r>
              <a:rPr lang="zh-CN" altLang="zh-CN" sz="2800" dirty="0">
                <a:solidFill>
                  <a:srgbClr val="1353A2"/>
                </a:solidFill>
                <a:latin typeface="微软雅黑" pitchFamily="34" charset="-122"/>
                <a:ea typeface="微软雅黑" pitchFamily="34" charset="-122"/>
              </a:rPr>
              <a:t>包，为后面章节的学习奠定基础。</a:t>
            </a:r>
            <a:endParaRPr lang="zh-CN" altLang="en-US" sz="2800" dirty="0">
              <a:solidFill>
                <a:srgbClr val="1353A2"/>
              </a:solidFill>
              <a:latin typeface="微软雅黑" pitchFamily="34" charset="-122"/>
              <a:ea typeface="微软雅黑" pitchFamily="34" charset="-122"/>
            </a:endParaRPr>
          </a:p>
        </p:txBody>
      </p:sp>
      <p:sp>
        <p:nvSpPr>
          <p:cNvPr id="3" name="TextBox 1"/>
          <p:cNvSpPr txBox="1"/>
          <p:nvPr/>
        </p:nvSpPr>
        <p:spPr>
          <a:xfrm>
            <a:off x="2494914" y="262889"/>
            <a:ext cx="6059170" cy="706755"/>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a:solidFill>
                  <a:srgbClr val="1353A2"/>
                </a:solidFill>
                <a:latin typeface="微软雅黑" panose="020B0503020204020204" charset="-122"/>
                <a:ea typeface="微软雅黑" panose="020B0503020204020204" charset="-122"/>
                <a:sym typeface="+mn-ea"/>
              </a:rPr>
              <a:t>本章小结</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认</a:t>
            </a:r>
            <a:r>
              <a:rPr lang="zh-CN" altLang="zh-CN" sz="4000" dirty="0">
                <a:solidFill>
                  <a:srgbClr val="1353A2"/>
                </a:solidFill>
                <a:latin typeface="微软雅黑" panose="020B0503020204020204" charset="-122"/>
                <a:ea typeface="微软雅黑" panose="020B0503020204020204" charset="-122"/>
              </a:rPr>
              <a:t>识</a:t>
            </a: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数组对象</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12290" name="矩形 2"/>
          <p:cNvSpPr>
            <a:spLocks noChangeArrowheads="1"/>
          </p:cNvSpPr>
          <p:nvPr/>
        </p:nvSpPr>
        <p:spPr bwMode="auto">
          <a:xfrm>
            <a:off x="577850" y="1320800"/>
            <a:ext cx="11026962" cy="76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en-US" altLang="zh-CN" sz="4000" dirty="0" smtClean="0">
                <a:latin typeface="微软雅黑" pitchFamily="34" charset="-122"/>
                <a:ea typeface="微软雅黑" pitchFamily="34" charset="-122"/>
              </a:rPr>
              <a:t>ndarray</a:t>
            </a:r>
            <a:r>
              <a:rPr lang="zh-CN" altLang="zh-CN" sz="4000" dirty="0">
                <a:latin typeface="微软雅黑" pitchFamily="34" charset="-122"/>
                <a:ea typeface="微软雅黑" pitchFamily="34" charset="-122"/>
              </a:rPr>
              <a:t>对象中定义了一些重要的属</a:t>
            </a:r>
            <a:r>
              <a:rPr lang="zh-CN" altLang="zh-CN" sz="4000" dirty="0" smtClean="0">
                <a:latin typeface="微软雅黑" pitchFamily="34" charset="-122"/>
                <a:ea typeface="微软雅黑" pitchFamily="34" charset="-122"/>
              </a:rPr>
              <a:t>性</a:t>
            </a:r>
            <a:r>
              <a:rPr lang="zh-CN" altLang="en-US" sz="4000" dirty="0" smtClean="0">
                <a:latin typeface="微软雅黑" pitchFamily="34" charset="-122"/>
                <a:ea typeface="微软雅黑" pitchFamily="34" charset="-122"/>
              </a:rPr>
              <a:t>。</a:t>
            </a:r>
            <a:endParaRPr lang="zh-CN" altLang="en-US" sz="4000" dirty="0">
              <a:latin typeface="微软雅黑" pitchFamily="34" charset="-122"/>
              <a:ea typeface="微软雅黑" pitchFamily="34" charset="-122"/>
            </a:endParaRPr>
          </a:p>
        </p:txBody>
      </p:sp>
      <p:pic>
        <p:nvPicPr>
          <p:cNvPr id="9217" name="Picture 1"/>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586295" y="2334836"/>
            <a:ext cx="7010072" cy="40003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298691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p:nvPr/>
        </p:nvSpPr>
        <p:spPr>
          <a:xfrm>
            <a:off x="2494666" y="325656"/>
            <a:ext cx="2983896"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en-US" sz="4000" dirty="0">
                <a:solidFill>
                  <a:srgbClr val="1353A2"/>
                </a:solidFill>
                <a:latin typeface="微软雅黑" panose="020B0503020204020204" charset="-122"/>
                <a:ea typeface="微软雅黑" panose="020B0503020204020204" charset="-122"/>
              </a:rPr>
              <a:t>过渡页</a:t>
            </a:r>
          </a:p>
        </p:txBody>
      </p:sp>
      <p:pic>
        <p:nvPicPr>
          <p:cNvPr id="11266" name="图片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25" y="1658938"/>
            <a:ext cx="3157538"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对角圆角矩形 7"/>
          <p:cNvSpPr/>
          <p:nvPr/>
        </p:nvSpPr>
        <p:spPr>
          <a:xfrm>
            <a:off x="4870450" y="2304257"/>
            <a:ext cx="4918075" cy="647700"/>
          </a:xfrm>
          <a:prstGeom prst="round2DiagRect">
            <a:avLst>
              <a:gd name="adj1" fmla="val 20943"/>
              <a:gd name="adj2" fmla="val 0"/>
            </a:avLst>
          </a:prstGeom>
          <a:solidFill>
            <a:srgbClr val="1353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800"/>
          </a:p>
        </p:txBody>
      </p:sp>
      <p:sp>
        <p:nvSpPr>
          <p:cNvPr id="11" name="TextBox 6"/>
          <p:cNvSpPr txBox="1">
            <a:spLocks noChangeArrowheads="1"/>
          </p:cNvSpPr>
          <p:nvPr/>
        </p:nvSpPr>
        <p:spPr bwMode="auto">
          <a:xfrm>
            <a:off x="5181600" y="1658600"/>
            <a:ext cx="39401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01    </a:t>
            </a:r>
            <a:r>
              <a:rPr lang="zh-CN" altLang="zh-CN" sz="2800" dirty="0">
                <a:solidFill>
                  <a:srgbClr val="595959"/>
                </a:solidFill>
                <a:latin typeface="Impact" pitchFamily="34" charset="0"/>
                <a:ea typeface="微软雅黑" pitchFamily="34" charset="-122"/>
              </a:rPr>
              <a:t>认识</a:t>
            </a:r>
            <a:r>
              <a:rPr lang="en-US" altLang="zh-CN" sz="2800" dirty="0">
                <a:solidFill>
                  <a:srgbClr val="595959"/>
                </a:solidFill>
                <a:latin typeface="Impact" pitchFamily="34" charset="0"/>
                <a:ea typeface="微软雅黑" pitchFamily="34" charset="-122"/>
              </a:rPr>
              <a:t>NumPy</a:t>
            </a:r>
            <a:r>
              <a:rPr lang="zh-CN" altLang="zh-CN" sz="2800" dirty="0">
                <a:solidFill>
                  <a:srgbClr val="595959"/>
                </a:solidFill>
                <a:latin typeface="Impact" pitchFamily="34" charset="0"/>
                <a:ea typeface="微软雅黑" pitchFamily="34" charset="-122"/>
              </a:rPr>
              <a:t>数组对象</a:t>
            </a:r>
            <a:endParaRPr lang="zh-CN" altLang="en-US" sz="2800" dirty="0">
              <a:solidFill>
                <a:srgbClr val="595959"/>
              </a:solidFill>
              <a:latin typeface="Impact" pitchFamily="34" charset="0"/>
              <a:ea typeface="微软雅黑" pitchFamily="34" charset="-122"/>
            </a:endParaRPr>
          </a:p>
        </p:txBody>
      </p:sp>
      <p:sp>
        <p:nvSpPr>
          <p:cNvPr id="12" name="TextBox 10"/>
          <p:cNvSpPr txBox="1">
            <a:spLocks noChangeArrowheads="1"/>
          </p:cNvSpPr>
          <p:nvPr/>
        </p:nvSpPr>
        <p:spPr bwMode="auto">
          <a:xfrm>
            <a:off x="5181600" y="2412664"/>
            <a:ext cx="46069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solidFill>
                  <a:schemeClr val="bg1"/>
                </a:solidFill>
                <a:latin typeface="Impact" pitchFamily="34" charset="0"/>
                <a:ea typeface="微软雅黑" pitchFamily="34" charset="-122"/>
              </a:rPr>
              <a:t>02   </a:t>
            </a:r>
            <a:r>
              <a:rPr lang="zh-CN" altLang="zh-CN" sz="2800" dirty="0" smtClean="0">
                <a:solidFill>
                  <a:schemeClr val="bg1"/>
                </a:solidFill>
                <a:latin typeface="Impact" pitchFamily="34" charset="0"/>
                <a:ea typeface="微软雅黑" pitchFamily="34" charset="-122"/>
              </a:rPr>
              <a:t>创建</a:t>
            </a:r>
            <a:r>
              <a:rPr lang="en-US" altLang="zh-CN" sz="2800" dirty="0" smtClean="0">
                <a:solidFill>
                  <a:schemeClr val="bg1"/>
                </a:solidFill>
                <a:latin typeface="Impact" pitchFamily="34" charset="0"/>
                <a:ea typeface="微软雅黑" pitchFamily="34" charset="-122"/>
              </a:rPr>
              <a:t>NumPy</a:t>
            </a:r>
            <a:r>
              <a:rPr lang="zh-CN" altLang="zh-CN" sz="2800" dirty="0" smtClean="0">
                <a:solidFill>
                  <a:schemeClr val="bg1"/>
                </a:solidFill>
                <a:latin typeface="Impact" pitchFamily="34" charset="0"/>
                <a:ea typeface="微软雅黑" pitchFamily="34" charset="-122"/>
              </a:rPr>
              <a:t>数组</a:t>
            </a:r>
            <a:endParaRPr lang="zh-CN" altLang="en-US" sz="2800" dirty="0">
              <a:solidFill>
                <a:schemeClr val="bg1"/>
              </a:solidFill>
              <a:latin typeface="Impact" pitchFamily="34" charset="0"/>
              <a:ea typeface="微软雅黑" pitchFamily="34" charset="-122"/>
            </a:endParaRPr>
          </a:p>
        </p:txBody>
      </p:sp>
      <p:sp>
        <p:nvSpPr>
          <p:cNvPr id="13" name="TextBox 11"/>
          <p:cNvSpPr txBox="1">
            <a:spLocks noChangeArrowheads="1"/>
          </p:cNvSpPr>
          <p:nvPr/>
        </p:nvSpPr>
        <p:spPr bwMode="auto">
          <a:xfrm>
            <a:off x="5181600" y="316752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03    </a:t>
            </a:r>
            <a:r>
              <a:rPr lang="en-US" altLang="zh-CN" sz="2800" dirty="0" smtClean="0">
                <a:solidFill>
                  <a:srgbClr val="595959"/>
                </a:solidFill>
                <a:latin typeface="Impact" pitchFamily="34" charset="0"/>
                <a:ea typeface="微软雅黑" pitchFamily="34" charset="-122"/>
              </a:rPr>
              <a:t>ndarray</a:t>
            </a:r>
            <a:r>
              <a:rPr lang="zh-CN" altLang="zh-CN" sz="2800" dirty="0">
                <a:solidFill>
                  <a:srgbClr val="595959"/>
                </a:solidFill>
                <a:latin typeface="Impact" pitchFamily="34" charset="0"/>
                <a:ea typeface="微软雅黑" pitchFamily="34" charset="-122"/>
              </a:rPr>
              <a:t>对象的数据类型</a:t>
            </a:r>
            <a:endParaRPr lang="zh-CN" altLang="en-US" sz="2800" dirty="0">
              <a:solidFill>
                <a:srgbClr val="595959"/>
              </a:solidFill>
              <a:latin typeface="Impact" pitchFamily="34" charset="0"/>
              <a:ea typeface="微软雅黑" pitchFamily="34" charset="-122"/>
            </a:endParaRPr>
          </a:p>
        </p:txBody>
      </p:sp>
      <p:sp>
        <p:nvSpPr>
          <p:cNvPr id="14" name="TextBox 11"/>
          <p:cNvSpPr txBox="1">
            <a:spLocks noChangeArrowheads="1"/>
          </p:cNvSpPr>
          <p:nvPr/>
        </p:nvSpPr>
        <p:spPr bwMode="auto">
          <a:xfrm>
            <a:off x="5181600" y="3922713"/>
            <a:ext cx="5310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04    </a:t>
            </a:r>
            <a:r>
              <a:rPr lang="zh-CN" altLang="en-US" sz="2800" dirty="0" smtClean="0">
                <a:solidFill>
                  <a:srgbClr val="595959"/>
                </a:solidFill>
                <a:latin typeface="Impact" pitchFamily="34" charset="0"/>
                <a:ea typeface="微软雅黑" pitchFamily="34" charset="-122"/>
              </a:rPr>
              <a:t>数组运算</a:t>
            </a:r>
            <a:endParaRPr lang="zh-CN" altLang="en-US" sz="2800" dirty="0">
              <a:solidFill>
                <a:srgbClr val="595959"/>
              </a:solidFill>
              <a:latin typeface="Impact" pitchFamily="34" charset="0"/>
              <a:ea typeface="微软雅黑" pitchFamily="34" charset="-122"/>
            </a:endParaRPr>
          </a:p>
        </p:txBody>
      </p:sp>
      <p:sp>
        <p:nvSpPr>
          <p:cNvPr id="15" name="TextBox 11"/>
          <p:cNvSpPr txBox="1">
            <a:spLocks noChangeArrowheads="1"/>
          </p:cNvSpPr>
          <p:nvPr/>
        </p:nvSpPr>
        <p:spPr bwMode="auto">
          <a:xfrm>
            <a:off x="5181600" y="4676438"/>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05    </a:t>
            </a:r>
            <a:r>
              <a:rPr lang="en-US" altLang="zh-CN" sz="2800" dirty="0" smtClean="0">
                <a:solidFill>
                  <a:srgbClr val="595959"/>
                </a:solidFill>
                <a:latin typeface="Impact" pitchFamily="34" charset="0"/>
                <a:ea typeface="微软雅黑" pitchFamily="34" charset="-122"/>
              </a:rPr>
              <a:t>ndarray</a:t>
            </a:r>
            <a:r>
              <a:rPr lang="zh-CN" altLang="zh-CN" sz="2800" dirty="0">
                <a:solidFill>
                  <a:srgbClr val="595959"/>
                </a:solidFill>
                <a:latin typeface="Impact" pitchFamily="34" charset="0"/>
                <a:ea typeface="微软雅黑" pitchFamily="34" charset="-122"/>
              </a:rPr>
              <a:t>的索引和切片</a:t>
            </a:r>
            <a:endParaRPr lang="zh-CN" altLang="en-US" sz="2800" dirty="0">
              <a:solidFill>
                <a:srgbClr val="595959"/>
              </a:solidFill>
              <a:latin typeface="Impact" pitchFamily="34" charset="0"/>
              <a:ea typeface="微软雅黑" pitchFamily="34" charset="-122"/>
            </a:endParaRPr>
          </a:p>
        </p:txBody>
      </p:sp>
      <p:sp>
        <p:nvSpPr>
          <p:cNvPr id="16" name="TextBox 11"/>
          <p:cNvSpPr txBox="1">
            <a:spLocks noChangeArrowheads="1"/>
          </p:cNvSpPr>
          <p:nvPr/>
        </p:nvSpPr>
        <p:spPr bwMode="auto">
          <a:xfrm>
            <a:off x="5181600" y="5430500"/>
            <a:ext cx="49164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a:solidFill>
                  <a:srgbClr val="595959"/>
                </a:solidFill>
                <a:latin typeface="Impact" pitchFamily="34" charset="0"/>
                <a:ea typeface="微软雅黑" pitchFamily="34" charset="-122"/>
              </a:rPr>
              <a:t>06    </a:t>
            </a:r>
            <a:r>
              <a:rPr lang="zh-CN" altLang="zh-CN" sz="2800" dirty="0" smtClean="0">
                <a:solidFill>
                  <a:srgbClr val="595959"/>
                </a:solidFill>
                <a:latin typeface="Impact" pitchFamily="34" charset="0"/>
                <a:ea typeface="微软雅黑" pitchFamily="34" charset="-122"/>
              </a:rPr>
              <a:t>数</a:t>
            </a:r>
            <a:r>
              <a:rPr lang="zh-CN" altLang="zh-CN" sz="2800" dirty="0">
                <a:solidFill>
                  <a:srgbClr val="595959"/>
                </a:solidFill>
                <a:latin typeface="Impact" pitchFamily="34" charset="0"/>
                <a:ea typeface="微软雅黑" pitchFamily="34" charset="-122"/>
              </a:rPr>
              <a:t>组的转置和轴对称</a:t>
            </a:r>
            <a:endParaRPr lang="zh-CN" altLang="en-US" sz="2800" dirty="0">
              <a:solidFill>
                <a:srgbClr val="595959"/>
              </a:solidFill>
              <a:latin typeface="Impact" pitchFamily="34" charset="0"/>
              <a:ea typeface="微软雅黑" pitchFamily="34" charset="-122"/>
            </a:endParaRPr>
          </a:p>
        </p:txBody>
      </p:sp>
    </p:spTree>
    <p:extLst>
      <p:ext uri="{BB962C8B-B14F-4D97-AF65-F5344CB8AC3E}">
        <p14:creationId xmlns:p14="http://schemas.microsoft.com/office/powerpoint/2010/main" val="339857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4664" y="262937"/>
            <a:ext cx="5379334" cy="707886"/>
          </a:xfrm>
          <a:prstGeom prst="rect">
            <a:avLst/>
          </a:prstGeom>
          <a:noFill/>
          <a:effectLst>
            <a:reflection blurRad="6350" stA="50000" endA="300" endPos="38500" dist="50800" dir="5400000" sy="-100000" algn="bl" rotWithShape="0"/>
          </a:effectLst>
        </p:spPr>
        <p:txBody>
          <a:bodyPr>
            <a:spAutoFit/>
          </a:bodyPr>
          <a:lstStyle/>
          <a:p>
            <a:pPr fontAlgn="auto">
              <a:spcBef>
                <a:spcPts val="0"/>
              </a:spcBef>
              <a:spcAft>
                <a:spcPts val="0"/>
              </a:spcAft>
              <a:buFontTx/>
              <a:buNone/>
              <a:defRPr/>
            </a:pPr>
            <a:r>
              <a:rPr lang="zh-CN" altLang="zh-CN" sz="4000" dirty="0" smtClean="0">
                <a:solidFill>
                  <a:srgbClr val="1353A2"/>
                </a:solidFill>
                <a:latin typeface="微软雅黑" panose="020B0503020204020204" charset="-122"/>
                <a:ea typeface="微软雅黑" panose="020B0503020204020204" charset="-122"/>
              </a:rPr>
              <a:t>创</a:t>
            </a:r>
            <a:r>
              <a:rPr lang="zh-CN" altLang="zh-CN" sz="4000" dirty="0">
                <a:solidFill>
                  <a:srgbClr val="1353A2"/>
                </a:solidFill>
                <a:latin typeface="微软雅黑" panose="020B0503020204020204" charset="-122"/>
                <a:ea typeface="微软雅黑" panose="020B0503020204020204" charset="-122"/>
              </a:rPr>
              <a:t>建</a:t>
            </a:r>
            <a:r>
              <a:rPr lang="en-US" altLang="zh-CN" sz="4000" dirty="0">
                <a:solidFill>
                  <a:srgbClr val="1353A2"/>
                </a:solidFill>
                <a:latin typeface="微软雅黑" panose="020B0503020204020204" charset="-122"/>
                <a:ea typeface="微软雅黑" panose="020B0503020204020204" charset="-122"/>
              </a:rPr>
              <a:t>NumPy</a:t>
            </a:r>
            <a:r>
              <a:rPr lang="zh-CN" altLang="zh-CN" sz="4000" dirty="0">
                <a:solidFill>
                  <a:srgbClr val="1353A2"/>
                </a:solidFill>
                <a:latin typeface="微软雅黑" panose="020B0503020204020204" charset="-122"/>
                <a:ea typeface="微软雅黑" panose="020B0503020204020204" charset="-122"/>
              </a:rPr>
              <a:t>数组</a:t>
            </a:r>
            <a:endParaRPr lang="zh-CN" altLang="en-US" sz="4000" dirty="0">
              <a:solidFill>
                <a:srgbClr val="1353A2"/>
              </a:solidFill>
              <a:latin typeface="微软雅黑" panose="020B0503020204020204" charset="-122"/>
              <a:ea typeface="微软雅黑" panose="020B0503020204020204" charset="-122"/>
              <a:sym typeface="+mn-ea"/>
            </a:endParaRPr>
          </a:p>
        </p:txBody>
      </p:sp>
      <p:sp>
        <p:nvSpPr>
          <p:cNvPr id="7" name="矩形 6"/>
          <p:cNvSpPr/>
          <p:nvPr/>
        </p:nvSpPr>
        <p:spPr>
          <a:xfrm>
            <a:off x="4253494" y="3176955"/>
            <a:ext cx="6756913" cy="2299446"/>
          </a:xfrm>
          <a:prstGeom prst="rect">
            <a:avLst/>
          </a:prstGeom>
          <a:noFill/>
          <a:ln w="19050">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a:lnSpc>
                <a:spcPct val="120000"/>
              </a:lnSpc>
              <a:buFontTx/>
              <a:buNone/>
              <a:defRPr/>
            </a:pPr>
            <a:endParaRPr kumimoji="1" lang="zh-CN" altLang="zh-CN" dirty="0">
              <a:latin typeface="Times New Roman" panose="02020603050405020304" charset="0"/>
              <a:ea typeface="微软雅黑" panose="020B0503020204020204" charset="-122"/>
            </a:endParaRPr>
          </a:p>
        </p:txBody>
      </p:sp>
      <p:sp>
        <p:nvSpPr>
          <p:cNvPr id="8" name="矩形 2"/>
          <p:cNvSpPr>
            <a:spLocks noChangeArrowheads="1"/>
          </p:cNvSpPr>
          <p:nvPr/>
        </p:nvSpPr>
        <p:spPr bwMode="auto">
          <a:xfrm>
            <a:off x="577850" y="1320800"/>
            <a:ext cx="109918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zh-CN" sz="4000" dirty="0" smtClean="0">
                <a:latin typeface="微软雅黑" pitchFamily="34" charset="-122"/>
                <a:ea typeface="微软雅黑" pitchFamily="34" charset="-122"/>
              </a:rPr>
              <a:t>最</a:t>
            </a:r>
            <a:r>
              <a:rPr lang="zh-CN" altLang="zh-CN" sz="4000" dirty="0">
                <a:latin typeface="微软雅黑" pitchFamily="34" charset="-122"/>
                <a:ea typeface="微软雅黑" pitchFamily="34" charset="-122"/>
              </a:rPr>
              <a:t>简单</a:t>
            </a:r>
            <a:r>
              <a:rPr lang="zh-CN" altLang="zh-CN" sz="4000" dirty="0" smtClean="0">
                <a:latin typeface="微软雅黑" pitchFamily="34" charset="-122"/>
                <a:ea typeface="微软雅黑" pitchFamily="34" charset="-122"/>
              </a:rPr>
              <a:t>的</a:t>
            </a:r>
            <a:r>
              <a:rPr lang="zh-CN" altLang="zh-CN" sz="4000" dirty="0">
                <a:latin typeface="微软雅黑" pitchFamily="34" charset="-122"/>
                <a:ea typeface="微软雅黑" pitchFamily="34" charset="-122"/>
              </a:rPr>
              <a:t>创建</a:t>
            </a:r>
            <a:r>
              <a:rPr lang="en-US" altLang="zh-CN" sz="4000" dirty="0">
                <a:latin typeface="微软雅黑" pitchFamily="34" charset="-122"/>
                <a:ea typeface="微软雅黑" pitchFamily="34" charset="-122"/>
              </a:rPr>
              <a:t>ndarray</a:t>
            </a:r>
            <a:r>
              <a:rPr lang="zh-CN" altLang="zh-CN" sz="4000" dirty="0">
                <a:latin typeface="微软雅黑" pitchFamily="34" charset="-122"/>
                <a:ea typeface="微软雅黑" pitchFamily="34" charset="-122"/>
              </a:rPr>
              <a:t>对象的方</a:t>
            </a:r>
            <a:r>
              <a:rPr lang="zh-CN" altLang="zh-CN" sz="4000" dirty="0" smtClean="0">
                <a:latin typeface="微软雅黑" pitchFamily="34" charset="-122"/>
                <a:ea typeface="微软雅黑" pitchFamily="34" charset="-122"/>
              </a:rPr>
              <a:t>式是</a:t>
            </a:r>
            <a:r>
              <a:rPr lang="zh-CN" altLang="zh-CN" sz="4000" dirty="0">
                <a:latin typeface="微软雅黑" pitchFamily="34" charset="-122"/>
                <a:ea typeface="微软雅黑" pitchFamily="34" charset="-122"/>
              </a:rPr>
              <a:t>使用</a:t>
            </a:r>
            <a:r>
              <a:rPr lang="en-US" altLang="zh-CN" sz="4000" dirty="0">
                <a:latin typeface="微软雅黑" pitchFamily="34" charset="-122"/>
                <a:ea typeface="微软雅黑" pitchFamily="34" charset="-122"/>
              </a:rPr>
              <a:t>array()</a:t>
            </a:r>
            <a:r>
              <a:rPr lang="zh-CN" altLang="zh-CN" sz="4000" dirty="0">
                <a:latin typeface="微软雅黑" pitchFamily="34" charset="-122"/>
                <a:ea typeface="微软雅黑" pitchFamily="34" charset="-122"/>
              </a:rPr>
              <a:t>函数，在调用该函数时传入一</a:t>
            </a:r>
            <a:r>
              <a:rPr lang="zh-CN" altLang="zh-CN" sz="4000" dirty="0" smtClean="0">
                <a:latin typeface="微软雅黑" pitchFamily="34" charset="-122"/>
                <a:ea typeface="微软雅黑" pitchFamily="34" charset="-122"/>
              </a:rPr>
              <a:t>个列表</a:t>
            </a:r>
            <a:r>
              <a:rPr lang="zh-CN" altLang="en-US" sz="4000" dirty="0" smtClean="0">
                <a:latin typeface="微软雅黑" pitchFamily="34" charset="-122"/>
                <a:ea typeface="微软雅黑" pitchFamily="34" charset="-122"/>
              </a:rPr>
              <a:t>或者</a:t>
            </a:r>
            <a:r>
              <a:rPr lang="zh-CN" altLang="zh-CN" sz="4000" dirty="0" smtClean="0">
                <a:latin typeface="微软雅黑" pitchFamily="34" charset="-122"/>
                <a:ea typeface="微软雅黑" pitchFamily="34" charset="-122"/>
              </a:rPr>
              <a:t>元</a:t>
            </a:r>
            <a:r>
              <a:rPr lang="zh-CN" altLang="zh-CN" sz="4000" dirty="0">
                <a:latin typeface="微软雅黑" pitchFamily="34" charset="-122"/>
                <a:ea typeface="微软雅黑" pitchFamily="34" charset="-122"/>
              </a:rPr>
              <a:t>组。</a:t>
            </a:r>
            <a:endParaRPr lang="zh-CN" altLang="en-US" sz="4000" dirty="0">
              <a:latin typeface="微软雅黑" pitchFamily="34" charset="-122"/>
              <a:ea typeface="微软雅黑" pitchFamily="34" charset="-122"/>
            </a:endParaRPr>
          </a:p>
        </p:txBody>
      </p:sp>
      <p:sp>
        <p:nvSpPr>
          <p:cNvPr id="9" name="文本框 2"/>
          <p:cNvSpPr txBox="1">
            <a:spLocks noChangeArrowheads="1"/>
          </p:cNvSpPr>
          <p:nvPr/>
        </p:nvSpPr>
        <p:spPr bwMode="auto">
          <a:xfrm>
            <a:off x="4998527" y="3418737"/>
            <a:ext cx="546495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等线" charset="-122"/>
                <a:ea typeface="宋体" pitchFamily="2" charset="-122"/>
              </a:defRPr>
            </a:lvl1pPr>
            <a:lvl2pPr>
              <a:defRPr sz="2400">
                <a:solidFill>
                  <a:schemeClr val="tx1"/>
                </a:solidFill>
                <a:latin typeface="等线" charset="-122"/>
                <a:ea typeface="宋体" pitchFamily="2" charset="-122"/>
              </a:defRPr>
            </a:lvl2pPr>
            <a:lvl3pPr>
              <a:defRPr sz="2400">
                <a:solidFill>
                  <a:schemeClr val="tx1"/>
                </a:solidFill>
                <a:latin typeface="等线" charset="-122"/>
                <a:ea typeface="宋体" pitchFamily="2" charset="-122"/>
              </a:defRPr>
            </a:lvl3pPr>
            <a:lvl4pPr>
              <a:defRPr sz="2400">
                <a:solidFill>
                  <a:schemeClr val="tx1"/>
                </a:solidFill>
                <a:latin typeface="等线" charset="-122"/>
                <a:ea typeface="宋体" pitchFamily="2" charset="-122"/>
              </a:defRPr>
            </a:lvl4pPr>
            <a:lvl5pPr>
              <a:defRPr sz="2400">
                <a:solidFill>
                  <a:schemeClr val="tx1"/>
                </a:solidFill>
                <a:latin typeface="等线" charset="-122"/>
                <a:ea typeface="宋体" pitchFamily="2" charset="-122"/>
              </a:defRPr>
            </a:lvl5pPr>
            <a:lvl6pPr fontAlgn="base">
              <a:spcBef>
                <a:spcPct val="0"/>
              </a:spcBef>
              <a:spcAft>
                <a:spcPct val="0"/>
              </a:spcAft>
              <a:buFont typeface="Arial" pitchFamily="34" charset="0"/>
              <a:defRPr sz="2400">
                <a:solidFill>
                  <a:schemeClr val="tx1"/>
                </a:solidFill>
                <a:latin typeface="等线" charset="-122"/>
                <a:ea typeface="宋体" pitchFamily="2" charset="-122"/>
              </a:defRPr>
            </a:lvl6pPr>
            <a:lvl7pPr fontAlgn="base">
              <a:spcBef>
                <a:spcPct val="0"/>
              </a:spcBef>
              <a:spcAft>
                <a:spcPct val="0"/>
              </a:spcAft>
              <a:buFont typeface="Arial" pitchFamily="34" charset="0"/>
              <a:defRPr sz="2400">
                <a:solidFill>
                  <a:schemeClr val="tx1"/>
                </a:solidFill>
                <a:latin typeface="等线" charset="-122"/>
                <a:ea typeface="宋体" pitchFamily="2" charset="-122"/>
              </a:defRPr>
            </a:lvl7pPr>
            <a:lvl8pPr fontAlgn="base">
              <a:spcBef>
                <a:spcPct val="0"/>
              </a:spcBef>
              <a:spcAft>
                <a:spcPct val="0"/>
              </a:spcAft>
              <a:buFont typeface="Arial" pitchFamily="34" charset="0"/>
              <a:defRPr sz="2400">
                <a:solidFill>
                  <a:schemeClr val="tx1"/>
                </a:solidFill>
                <a:latin typeface="等线" charset="-122"/>
                <a:ea typeface="宋体" pitchFamily="2" charset="-122"/>
              </a:defRPr>
            </a:lvl8pPr>
            <a:lvl9pPr fontAlgn="base">
              <a:spcBef>
                <a:spcPct val="0"/>
              </a:spcBef>
              <a:spcAft>
                <a:spcPct val="0"/>
              </a:spcAft>
              <a:buFont typeface="Arial" pitchFamily="34" charset="0"/>
              <a:defRPr sz="2400">
                <a:solidFill>
                  <a:schemeClr val="tx1"/>
                </a:solidFill>
                <a:latin typeface="等线" charset="-122"/>
                <a:ea typeface="宋体" pitchFamily="2" charset="-122"/>
              </a:defRPr>
            </a:lvl9pPr>
          </a:lstStyle>
          <a:p>
            <a:r>
              <a:rPr lang="en-US" altLang="zh-CN" sz="2800" dirty="0" smtClean="0">
                <a:latin typeface="Times New Roman" pitchFamily="18" charset="0"/>
              </a:rPr>
              <a:t># </a:t>
            </a:r>
            <a:r>
              <a:rPr lang="zh-CN" altLang="zh-CN" sz="2800" dirty="0">
                <a:latin typeface="Times New Roman" pitchFamily="18" charset="0"/>
              </a:rPr>
              <a:t>创建一个一维数组</a:t>
            </a:r>
            <a:endParaRPr lang="en-US" altLang="zh-CN" sz="2800" dirty="0">
              <a:latin typeface="Times New Roman" pitchFamily="18" charset="0"/>
            </a:endParaRPr>
          </a:p>
          <a:p>
            <a:r>
              <a:rPr lang="en-US" altLang="zh-CN" sz="2800" dirty="0">
                <a:latin typeface="Times New Roman" pitchFamily="18" charset="0"/>
              </a:rPr>
              <a:t>data1 = np.array([1, 2, 3])</a:t>
            </a:r>
          </a:p>
          <a:p>
            <a:r>
              <a:rPr lang="en-US" altLang="zh-CN" sz="2800" dirty="0">
                <a:latin typeface="Times New Roman" pitchFamily="18" charset="0"/>
              </a:rPr>
              <a:t># </a:t>
            </a:r>
            <a:r>
              <a:rPr lang="zh-CN" altLang="zh-CN" sz="2800" dirty="0">
                <a:latin typeface="Times New Roman" pitchFamily="18" charset="0"/>
              </a:rPr>
              <a:t>创建一个二维数组</a:t>
            </a:r>
            <a:endParaRPr lang="en-US" altLang="zh-CN" sz="2800" dirty="0">
              <a:latin typeface="Times New Roman" pitchFamily="18" charset="0"/>
            </a:endParaRPr>
          </a:p>
          <a:p>
            <a:r>
              <a:rPr lang="en-US" altLang="zh-CN" sz="2800" dirty="0">
                <a:latin typeface="Times New Roman" pitchFamily="18" charset="0"/>
              </a:rPr>
              <a:t>data2 = np.array([[1, 2, 3], [4, 5, 6]])</a:t>
            </a:r>
            <a:endParaRPr lang="zh-CN" altLang="en-US" sz="2800" dirty="0">
              <a:latin typeface="Times New Roman" pitchFamily="18" charset="0"/>
            </a:endParaRPr>
          </a:p>
        </p:txBody>
      </p:sp>
      <p:sp>
        <p:nvSpPr>
          <p:cNvPr id="10" name="圆角矩形标注 9"/>
          <p:cNvSpPr/>
          <p:nvPr/>
        </p:nvSpPr>
        <p:spPr>
          <a:xfrm>
            <a:off x="1156447" y="3183849"/>
            <a:ext cx="2621055" cy="719246"/>
          </a:xfrm>
          <a:prstGeom prst="wedgeRoundRectCallout">
            <a:avLst>
              <a:gd name="adj1" fmla="val 84570"/>
              <a:gd name="adj2" fmla="val 80305"/>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smtClean="0">
                <a:solidFill>
                  <a:srgbClr val="FF0000"/>
                </a:solidFill>
                <a:latin typeface="Times New Roman" panose="02020603050405020304" charset="0"/>
                <a:ea typeface="宋体" panose="02010600030101010101" pitchFamily="2" charset="-122"/>
              </a:rPr>
              <a:t>array</a:t>
            </a:r>
            <a:r>
              <a:rPr lang="en-US" altLang="zh-CN" sz="2000" b="1" dirty="0">
                <a:solidFill>
                  <a:srgbClr val="FF0000"/>
                </a:solidFill>
                <a:latin typeface="Times New Roman" panose="02020603050405020304" charset="0"/>
                <a:ea typeface="宋体" panose="02010600030101010101" pitchFamily="2" charset="-122"/>
              </a:rPr>
              <a:t>([1, 2, 3])</a:t>
            </a:r>
            <a:endParaRPr lang="en-US" altLang="zh-CN" sz="2000" b="1" noProof="1">
              <a:solidFill>
                <a:srgbClr val="FF0000"/>
              </a:solidFill>
              <a:latin typeface="Times New Roman" panose="02020603050405020304" charset="0"/>
              <a:ea typeface="宋体" panose="02010600030101010101" pitchFamily="2" charset="-122"/>
              <a:sym typeface="+mn-ea"/>
            </a:endParaRPr>
          </a:p>
        </p:txBody>
      </p:sp>
      <p:sp>
        <p:nvSpPr>
          <p:cNvPr id="11" name="圆角矩形标注 10"/>
          <p:cNvSpPr/>
          <p:nvPr/>
        </p:nvSpPr>
        <p:spPr>
          <a:xfrm>
            <a:off x="1156447" y="4407997"/>
            <a:ext cx="2621056" cy="1035423"/>
          </a:xfrm>
          <a:prstGeom prst="wedgeRoundRectCallout">
            <a:avLst>
              <a:gd name="adj1" fmla="val 85742"/>
              <a:gd name="adj2" fmla="val 12102"/>
              <a:gd name="adj3" fmla="val 16667"/>
            </a:avLst>
          </a:prstGeom>
          <a:solidFill>
            <a:schemeClr val="accent1">
              <a:lumMod val="20000"/>
              <a:lumOff val="80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b="1" dirty="0" smtClean="0">
                <a:solidFill>
                  <a:srgbClr val="FF0000"/>
                </a:solidFill>
                <a:latin typeface="Times New Roman" panose="02020603050405020304" charset="0"/>
                <a:ea typeface="宋体" panose="02010600030101010101" pitchFamily="2" charset="-122"/>
              </a:rPr>
              <a:t>array</a:t>
            </a:r>
            <a:r>
              <a:rPr lang="en-US" altLang="zh-CN" sz="2000" b="1" dirty="0">
                <a:solidFill>
                  <a:srgbClr val="FF0000"/>
                </a:solidFill>
                <a:latin typeface="Times New Roman" panose="02020603050405020304" charset="0"/>
                <a:ea typeface="宋体" panose="02010600030101010101" pitchFamily="2" charset="-122"/>
              </a:rPr>
              <a:t>([[1, 2, 3],</a:t>
            </a:r>
            <a:endParaRPr lang="zh-CN" altLang="zh-CN" sz="2000" b="1" dirty="0">
              <a:solidFill>
                <a:srgbClr val="FF0000"/>
              </a:solidFill>
              <a:latin typeface="Times New Roman" panose="02020603050405020304" charset="0"/>
              <a:ea typeface="宋体" panose="02010600030101010101" pitchFamily="2" charset="-122"/>
            </a:endParaRPr>
          </a:p>
          <a:p>
            <a:pPr algn="ctr">
              <a:defRPr/>
            </a:pPr>
            <a:r>
              <a:rPr lang="en-US" altLang="zh-CN" sz="2000" b="1" dirty="0">
                <a:solidFill>
                  <a:srgbClr val="FF0000"/>
                </a:solidFill>
                <a:latin typeface="Times New Roman" panose="02020603050405020304" charset="0"/>
                <a:ea typeface="宋体" panose="02010600030101010101" pitchFamily="2" charset="-122"/>
              </a:rPr>
              <a:t>       </a:t>
            </a:r>
            <a:r>
              <a:rPr lang="zh-CN" altLang="en-US" sz="2000" b="1" dirty="0" smtClean="0">
                <a:solidFill>
                  <a:srgbClr val="FF0000"/>
                </a:solidFill>
                <a:latin typeface="Times New Roman" panose="02020603050405020304" charset="0"/>
                <a:ea typeface="宋体" panose="02010600030101010101" pitchFamily="2" charset="-122"/>
              </a:rPr>
              <a:t>       </a:t>
            </a:r>
            <a:r>
              <a:rPr lang="en-US" altLang="zh-CN" sz="2000" b="1" dirty="0" smtClean="0">
                <a:solidFill>
                  <a:srgbClr val="FF0000"/>
                </a:solidFill>
                <a:latin typeface="Times New Roman" panose="02020603050405020304" charset="0"/>
                <a:ea typeface="宋体" panose="02010600030101010101" pitchFamily="2" charset="-122"/>
              </a:rPr>
              <a:t>[</a:t>
            </a:r>
            <a:r>
              <a:rPr lang="en-US" altLang="zh-CN" sz="2000" b="1" dirty="0">
                <a:solidFill>
                  <a:srgbClr val="FF0000"/>
                </a:solidFill>
                <a:latin typeface="Times New Roman" panose="02020603050405020304" charset="0"/>
                <a:ea typeface="宋体" panose="02010600030101010101" pitchFamily="2" charset="-122"/>
              </a:rPr>
              <a:t>4, 5, 6</a:t>
            </a:r>
            <a:r>
              <a:rPr lang="en-US" altLang="zh-CN" sz="2000" b="1" dirty="0" smtClean="0">
                <a:solidFill>
                  <a:srgbClr val="FF0000"/>
                </a:solidFill>
                <a:latin typeface="Times New Roman" panose="02020603050405020304" charset="0"/>
                <a:ea typeface="宋体" panose="02010600030101010101" pitchFamily="2" charset="-122"/>
              </a:rPr>
              <a:t>]])</a:t>
            </a:r>
            <a:endParaRPr lang="zh-CN" altLang="zh-CN" sz="2000" b="1" dirty="0">
              <a:solidFill>
                <a:srgbClr val="FF0000"/>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3292</Words>
  <Application>Microsoft Office PowerPoint</Application>
  <PresentationFormat>自定义</PresentationFormat>
  <Paragraphs>418</Paragraphs>
  <Slides>70</Slides>
  <Notes>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70</vt:i4>
      </vt:variant>
    </vt:vector>
  </HeadingPairs>
  <TitlesOfParts>
    <vt:vector size="72" baseType="lpstr">
      <vt:lpstr>Office 主题​​</vt:lpstr>
      <vt:lpstr>Microsoft Excel 97-2003 工作表</vt:lpstr>
      <vt:lpstr>第2章 科学计算库NumPy</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lucius</dc:creator>
  <cp:lastModifiedBy>Windows User</cp:lastModifiedBy>
  <cp:revision>1906</cp:revision>
  <dcterms:created xsi:type="dcterms:W3CDTF">2016-08-25T05:35:30Z</dcterms:created>
  <dcterms:modified xsi:type="dcterms:W3CDTF">2020-08-24T09:00:16Z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2052-10.1.0.7346</vt:lpwstr>
  </property>
</Properties>
</file>