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86"/>
  </p:notesMasterIdLst>
  <p:handoutMasterIdLst>
    <p:handoutMasterId r:id="rId87"/>
  </p:handoutMasterIdLst>
  <p:sldIdLst>
    <p:sldId id="1051" r:id="rId2"/>
    <p:sldId id="574" r:id="rId3"/>
    <p:sldId id="716" r:id="rId4"/>
    <p:sldId id="532" r:id="rId5"/>
    <p:sldId id="846" r:id="rId6"/>
    <p:sldId id="760" r:id="rId7"/>
    <p:sldId id="805" r:id="rId8"/>
    <p:sldId id="821" r:id="rId9"/>
    <p:sldId id="761" r:id="rId10"/>
    <p:sldId id="799" r:id="rId11"/>
    <p:sldId id="769" r:id="rId12"/>
    <p:sldId id="770" r:id="rId13"/>
    <p:sldId id="771" r:id="rId14"/>
    <p:sldId id="835" r:id="rId15"/>
    <p:sldId id="775" r:id="rId16"/>
    <p:sldId id="802" r:id="rId17"/>
    <p:sldId id="776" r:id="rId18"/>
    <p:sldId id="807" r:id="rId19"/>
    <p:sldId id="778" r:id="rId20"/>
    <p:sldId id="777" r:id="rId21"/>
    <p:sldId id="819" r:id="rId22"/>
    <p:sldId id="859" r:id="rId23"/>
    <p:sldId id="1052" r:id="rId24"/>
    <p:sldId id="870" r:id="rId25"/>
    <p:sldId id="861" r:id="rId26"/>
    <p:sldId id="865" r:id="rId27"/>
    <p:sldId id="869" r:id="rId28"/>
    <p:sldId id="862" r:id="rId29"/>
    <p:sldId id="866" r:id="rId30"/>
    <p:sldId id="863" r:id="rId31"/>
    <p:sldId id="881" r:id="rId32"/>
    <p:sldId id="1205" r:id="rId33"/>
    <p:sldId id="811" r:id="rId34"/>
    <p:sldId id="826" r:id="rId35"/>
    <p:sldId id="827" r:id="rId36"/>
    <p:sldId id="882" r:id="rId37"/>
    <p:sldId id="874" r:id="rId38"/>
    <p:sldId id="828" r:id="rId39"/>
    <p:sldId id="902" r:id="rId40"/>
    <p:sldId id="873" r:id="rId41"/>
    <p:sldId id="829" r:id="rId42"/>
    <p:sldId id="877" r:id="rId43"/>
    <p:sldId id="883" r:id="rId44"/>
    <p:sldId id="871" r:id="rId45"/>
    <p:sldId id="875" r:id="rId46"/>
    <p:sldId id="876" r:id="rId47"/>
    <p:sldId id="812" r:id="rId48"/>
    <p:sldId id="813" r:id="rId49"/>
    <p:sldId id="867" r:id="rId50"/>
    <p:sldId id="878" r:id="rId51"/>
    <p:sldId id="879" r:id="rId52"/>
    <p:sldId id="880" r:id="rId53"/>
    <p:sldId id="884" r:id="rId54"/>
    <p:sldId id="885" r:id="rId55"/>
    <p:sldId id="822" r:id="rId56"/>
    <p:sldId id="1053" r:id="rId57"/>
    <p:sldId id="900" r:id="rId58"/>
    <p:sldId id="886" r:id="rId59"/>
    <p:sldId id="823" r:id="rId60"/>
    <p:sldId id="786" r:id="rId61"/>
    <p:sldId id="847" r:id="rId62"/>
    <p:sldId id="848" r:id="rId63"/>
    <p:sldId id="849" r:id="rId64"/>
    <p:sldId id="850" r:id="rId65"/>
    <p:sldId id="851" r:id="rId66"/>
    <p:sldId id="852" r:id="rId67"/>
    <p:sldId id="853" r:id="rId68"/>
    <p:sldId id="854" r:id="rId69"/>
    <p:sldId id="855" r:id="rId70"/>
    <p:sldId id="857" r:id="rId71"/>
    <p:sldId id="860" r:id="rId72"/>
    <p:sldId id="896" r:id="rId73"/>
    <p:sldId id="894" r:id="rId74"/>
    <p:sldId id="897" r:id="rId75"/>
    <p:sldId id="898" r:id="rId76"/>
    <p:sldId id="899" r:id="rId77"/>
    <p:sldId id="892" r:id="rId78"/>
    <p:sldId id="895" r:id="rId79"/>
    <p:sldId id="1199" r:id="rId80"/>
    <p:sldId id="1200" r:id="rId81"/>
    <p:sldId id="1201" r:id="rId82"/>
    <p:sldId id="901" r:id="rId83"/>
    <p:sldId id="1202" r:id="rId84"/>
    <p:sldId id="746" r:id="rId8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78B"/>
    <a:srgbClr val="FE1010"/>
    <a:srgbClr val="2F14F8"/>
    <a:srgbClr val="FFFD07"/>
    <a:srgbClr val="8B8B0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3" autoAdjust="0"/>
    <p:restoredTop sz="94652" autoAdjust="0"/>
  </p:normalViewPr>
  <p:slideViewPr>
    <p:cSldViewPr>
      <p:cViewPr varScale="1">
        <p:scale>
          <a:sx n="63" d="100"/>
          <a:sy n="63" d="100"/>
        </p:scale>
        <p:origin x="-136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8" Type="http://schemas.microsoft.com/office/2015/10/relationships/revisionInfo" Target="revisionInfo.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4C18DF8B-C43F-42ED-A26C-FFF031417BF0}" type="datetimeFigureOut">
              <a:rPr lang="zh-CN" altLang="en-US"/>
              <a:pPr>
                <a:defRPr/>
              </a:pPr>
              <a:t>2019/2/14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65EEDCDC-9DF6-4FE2-9E4D-3BF90156AD0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ABE0E0-A1B1-4495-AE70-DB9780DECE0A}" type="datetimeFigureOut">
              <a:rPr lang="zh-CN" altLang="en-US" smtClean="0"/>
              <a:pPr/>
              <a:t>2019/2/14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D18A75-62E9-40CB-B4D5-AD74F36BEE2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4" name="图片 1"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5" name="图片 2"/>
          <p:cNvPicPr>
            <a:picLocks noChangeAspect="1"/>
          </p:cNvPicPr>
          <p:nvPr userDrawn="1"/>
        </p:nvPicPr>
        <p:blipFill>
          <a:blip r:embed="rId3" cstate="print"/>
          <a:srcRect/>
          <a:stretch>
            <a:fillRect/>
          </a:stretch>
        </p:blipFill>
        <p:spPr bwMode="auto">
          <a:xfrm>
            <a:off x="0" y="0"/>
            <a:ext cx="9144000" cy="787400"/>
          </a:xfrm>
          <a:prstGeom prst="rect">
            <a:avLst/>
          </a:prstGeom>
          <a:noFill/>
          <a:ln w="9525">
            <a:noFill/>
            <a:miter lim="800000"/>
            <a:headEnd/>
            <a:tailEnd/>
          </a:ln>
        </p:spPr>
      </p:pic>
      <p:pic>
        <p:nvPicPr>
          <p:cNvPr id="6" name="图片 3"/>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1990" y="11113"/>
            <a:ext cx="1749425" cy="538163"/>
          </a:xfrm>
          <a:prstGeom prst="rect">
            <a:avLst/>
          </a:prstGeom>
          <a:noFill/>
          <a:ln w="9525">
            <a:noFill/>
            <a:miter lim="800000"/>
            <a:headEnd/>
            <a:tailEnd/>
          </a:ln>
        </p:spPr>
      </p:pic>
      <p:pic>
        <p:nvPicPr>
          <p:cNvPr id="7" name="图片 4"/>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951" y="76200"/>
            <a:ext cx="593725" cy="609600"/>
          </a:xfrm>
          <a:prstGeom prst="rect">
            <a:avLst/>
          </a:prstGeom>
          <a:noFill/>
          <a:ln w="9525">
            <a:noFill/>
            <a:miter lim="800000"/>
            <a:headEnd/>
            <a:tailEnd/>
          </a:ln>
        </p:spPr>
      </p:pic>
      <p:cxnSp>
        <p:nvCxnSpPr>
          <p:cNvPr id="8" name="直接连接符 7"/>
          <p:cNvCxnSpPr/>
          <p:nvPr userDrawn="1"/>
        </p:nvCxnSpPr>
        <p:spPr>
          <a:xfrm flipV="1">
            <a:off x="0" y="777876"/>
            <a:ext cx="9144000" cy="9525"/>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9" name="图片 9"/>
          <p:cNvPicPr>
            <a:picLocks noChangeAspect="1"/>
          </p:cNvPicPr>
          <p:nvPr userDrawn="1"/>
        </p:nvPicPr>
        <p:blipFill>
          <a:blip r:embed="rId6" cstate="print"/>
          <a:srcRect/>
          <a:stretch>
            <a:fillRect/>
          </a:stretch>
        </p:blipFill>
        <p:spPr bwMode="auto">
          <a:xfrm>
            <a:off x="6659565" y="-142875"/>
            <a:ext cx="2484437" cy="908051"/>
          </a:xfrm>
          <a:prstGeom prst="rect">
            <a:avLst/>
          </a:prstGeom>
          <a:noFill/>
          <a:ln w="9525">
            <a:noFill/>
            <a:miter lim="800000"/>
            <a:headEnd/>
            <a:tailEnd/>
          </a:ln>
        </p:spPr>
      </p:pic>
      <p:pic>
        <p:nvPicPr>
          <p:cNvPr id="10" name="图片 7"/>
          <p:cNvPicPr>
            <a:picLocks noChangeAspect="1"/>
          </p:cNvPicPr>
          <p:nvPr userDrawn="1"/>
        </p:nvPicPr>
        <p:blipFill>
          <a:blip r:embed="rId7" cstate="print">
            <a:clrChange>
              <a:clrFrom>
                <a:srgbClr val="004A87"/>
              </a:clrFrom>
              <a:clrTo>
                <a:srgbClr val="004A87">
                  <a:alpha val="0"/>
                </a:srgbClr>
              </a:clrTo>
            </a:clrChange>
          </a:blip>
          <a:srcRect/>
          <a:stretch>
            <a:fillRect/>
          </a:stretch>
        </p:blipFill>
        <p:spPr bwMode="auto">
          <a:xfrm>
            <a:off x="752477" y="461965"/>
            <a:ext cx="1516063" cy="276225"/>
          </a:xfrm>
          <a:prstGeom prst="rect">
            <a:avLst/>
          </a:prstGeom>
          <a:noFill/>
          <a:ln w="9525">
            <a:noFill/>
            <a:miter lim="800000"/>
            <a:headEnd/>
            <a:tailEnd/>
          </a:ln>
        </p:spPr>
      </p:pic>
      <p:sp>
        <p:nvSpPr>
          <p:cNvPr id="2" name="标题 1"/>
          <p:cNvSpPr>
            <a:spLocks noGrp="1"/>
          </p:cNvSpPr>
          <p:nvPr>
            <p:ph type="ctrTitle"/>
          </p:nvPr>
        </p:nvSpPr>
        <p:spPr>
          <a:xfrm>
            <a:off x="714348" y="2786059"/>
            <a:ext cx="7772400" cy="1470025"/>
          </a:xfrm>
          <a:prstGeom prst="rect">
            <a:avLst/>
          </a:prstGeom>
        </p:spPr>
        <p:txBody>
          <a:bodyPr/>
          <a:lstStyle>
            <a:lvl1pPr algn="l">
              <a:defRPr b="1">
                <a:solidFill>
                  <a:schemeClr val="tx2"/>
                </a:solidFill>
                <a:latin typeface="微软雅黑" pitchFamily="34" charset="-122"/>
                <a:ea typeface="微软雅黑" pitchFamily="34" charset="-122"/>
              </a:defRPr>
            </a:lvl1pPr>
          </a:lstStyle>
          <a:p>
            <a:r>
              <a:rPr lang="zh-CN" altLang="en-US" dirty="0"/>
              <a:t>单击此处编辑母版标题样式</a:t>
            </a:r>
          </a:p>
        </p:txBody>
      </p:sp>
      <p:sp>
        <p:nvSpPr>
          <p:cNvPr id="3" name="副标题 2"/>
          <p:cNvSpPr>
            <a:spLocks noGrp="1"/>
          </p:cNvSpPr>
          <p:nvPr>
            <p:ph type="subTitle" idx="1"/>
          </p:nvPr>
        </p:nvSpPr>
        <p:spPr>
          <a:xfrm>
            <a:off x="714348" y="3714752"/>
            <a:ext cx="6400800" cy="1752600"/>
          </a:xfrm>
          <a:prstGeom prst="rect">
            <a:avLst/>
          </a:prstGeom>
        </p:spPr>
        <p:txBody>
          <a:bodyPr/>
          <a:lstStyle>
            <a:lvl1pPr marL="0" indent="0" algn="l">
              <a:buNone/>
              <a:defRPr b="1">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5" name="图片 1"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6" name="图片 2"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7" name="图片 3"/>
          <p:cNvPicPr>
            <a:picLocks noChangeAspect="1"/>
          </p:cNvPicPr>
          <p:nvPr userDrawn="1"/>
        </p:nvPicPr>
        <p:blipFill>
          <a:blip r:embed="rId3" cstate="print"/>
          <a:srcRect/>
          <a:stretch>
            <a:fillRect/>
          </a:stretch>
        </p:blipFill>
        <p:spPr bwMode="auto">
          <a:xfrm>
            <a:off x="0" y="0"/>
            <a:ext cx="9144000" cy="787400"/>
          </a:xfrm>
          <a:prstGeom prst="rect">
            <a:avLst/>
          </a:prstGeom>
          <a:noFill/>
          <a:ln w="9525">
            <a:noFill/>
            <a:miter lim="800000"/>
            <a:headEnd/>
            <a:tailEnd/>
          </a:ln>
        </p:spPr>
      </p:pic>
      <p:grpSp>
        <p:nvGrpSpPr>
          <p:cNvPr id="8" name="组合 4"/>
          <p:cNvGrpSpPr>
            <a:grpSpLocks/>
          </p:cNvGrpSpPr>
          <p:nvPr userDrawn="1"/>
        </p:nvGrpSpPr>
        <p:grpSpPr bwMode="auto">
          <a:xfrm>
            <a:off x="107952" y="14290"/>
            <a:ext cx="2671763" cy="750887"/>
            <a:chOff x="107504" y="14388"/>
            <a:chExt cx="2672072" cy="750316"/>
          </a:xfrm>
        </p:grpSpPr>
        <p:pic>
          <p:nvPicPr>
            <p:cNvPr id="9" name="图片 5"/>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8497" y="14388"/>
              <a:ext cx="2111079" cy="750316"/>
            </a:xfrm>
            <a:prstGeom prst="rect">
              <a:avLst/>
            </a:prstGeom>
            <a:noFill/>
            <a:ln w="9525">
              <a:noFill/>
              <a:miter lim="800000"/>
              <a:headEnd/>
              <a:tailEnd/>
            </a:ln>
          </p:spPr>
        </p:pic>
        <p:pic>
          <p:nvPicPr>
            <p:cNvPr id="10" name="图片 6"/>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504" y="75497"/>
              <a:ext cx="593794" cy="610292"/>
            </a:xfrm>
            <a:prstGeom prst="rect">
              <a:avLst/>
            </a:prstGeom>
            <a:noFill/>
            <a:ln w="9525">
              <a:noFill/>
              <a:miter lim="800000"/>
              <a:headEnd/>
              <a:tailEnd/>
            </a:ln>
          </p:spPr>
        </p:pic>
      </p:grpSp>
      <p:cxnSp>
        <p:nvCxnSpPr>
          <p:cNvPr id="11" name="直接连接符 10"/>
          <p:cNvCxnSpPr/>
          <p:nvPr userDrawn="1"/>
        </p:nvCxnSpPr>
        <p:spPr>
          <a:xfrm flipV="1">
            <a:off x="0" y="777876"/>
            <a:ext cx="9144000" cy="9525"/>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12" name="图片 9"/>
          <p:cNvPicPr>
            <a:picLocks noChangeAspect="1"/>
          </p:cNvPicPr>
          <p:nvPr userDrawn="1"/>
        </p:nvPicPr>
        <p:blipFill>
          <a:blip r:embed="rId6" cstate="print"/>
          <a:srcRect/>
          <a:stretch>
            <a:fillRect/>
          </a:stretch>
        </p:blipFill>
        <p:spPr bwMode="auto">
          <a:xfrm>
            <a:off x="6659565" y="-142875"/>
            <a:ext cx="2484437" cy="908051"/>
          </a:xfrm>
          <a:prstGeom prst="rect">
            <a:avLst/>
          </a:prstGeom>
          <a:noFill/>
          <a:ln w="9525">
            <a:noFill/>
            <a:miter lim="800000"/>
            <a:headEnd/>
            <a:tailEnd/>
          </a:ln>
        </p:spPr>
      </p:pic>
      <p:sp>
        <p:nvSpPr>
          <p:cNvPr id="2" name="标题 1"/>
          <p:cNvSpPr>
            <a:spLocks noGrp="1"/>
          </p:cNvSpPr>
          <p:nvPr>
            <p:ph type="title"/>
          </p:nvPr>
        </p:nvSpPr>
        <p:spPr>
          <a:xfrm>
            <a:off x="428596" y="785795"/>
            <a:ext cx="8229600" cy="1143000"/>
          </a:xfrm>
          <a:prstGeom prst="rect">
            <a:avLst/>
          </a:prstGeom>
        </p:spPr>
        <p:txBody>
          <a:bodyPr>
            <a:normAutofit/>
          </a:bodyPr>
          <a:lstStyle>
            <a:lvl1pPr algn="l">
              <a:defRPr sz="3200" b="1">
                <a:effectLst/>
                <a:latin typeface="黑体" pitchFamily="49" charset="-122"/>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457200" y="1600201"/>
            <a:ext cx="8229600" cy="4525963"/>
          </a:xfrm>
          <a:prstGeom prst="rect">
            <a:avLst/>
          </a:prstGeom>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a:t>单击此处编辑母版文本样式</a:t>
            </a:r>
          </a:p>
        </p:txBody>
      </p:sp>
      <p:sp>
        <p:nvSpPr>
          <p:cNvPr id="18" name="内容占位符 2"/>
          <p:cNvSpPr>
            <a:spLocks noGrp="1"/>
          </p:cNvSpPr>
          <p:nvPr>
            <p:ph idx="13"/>
          </p:nvPr>
        </p:nvSpPr>
        <p:spPr>
          <a:xfrm>
            <a:off x="323850" y="2133600"/>
            <a:ext cx="8064500" cy="3600451"/>
          </a:xfrm>
          <a:prstGeom prst="rect">
            <a:avLst/>
          </a:prstGeom>
        </p:spPr>
        <p:txBody>
          <a:bodyPr/>
          <a:lstStyle>
            <a:lvl1pPr>
              <a:defRPr b="1">
                <a:solidFill>
                  <a:srgbClr val="00478B"/>
                </a:solidFill>
                <a:latin typeface="微软雅黑" pitchFamily="34" charset="-122"/>
                <a:ea typeface="微软雅黑" pitchFamily="34" charset="-122"/>
              </a:defRPr>
            </a:lvl1pPr>
            <a:lvl2pPr>
              <a:defRPr b="1">
                <a:solidFill>
                  <a:srgbClr val="00478B"/>
                </a:solidFill>
                <a:latin typeface="微软雅黑" pitchFamily="34" charset="-122"/>
                <a:ea typeface="微软雅黑" pitchFamily="34" charset="-122"/>
              </a:defRPr>
            </a:lvl2pPr>
            <a:lvl3pPr>
              <a:defRPr b="1">
                <a:solidFill>
                  <a:srgbClr val="00478B"/>
                </a:solidFill>
                <a:latin typeface="微软雅黑" pitchFamily="34" charset="-122"/>
                <a:ea typeface="微软雅黑" pitchFamily="34" charset="-122"/>
              </a:defRPr>
            </a:lvl3pPr>
            <a:lvl4pPr>
              <a:defRPr b="1">
                <a:solidFill>
                  <a:srgbClr val="00478B"/>
                </a:solidFill>
                <a:latin typeface="微软雅黑" pitchFamily="34" charset="-122"/>
                <a:ea typeface="微软雅黑" pitchFamily="34" charset="-122"/>
              </a:defRPr>
            </a:lvl4pPr>
            <a:lvl5pPr>
              <a:defRPr b="1">
                <a:solidFill>
                  <a:srgbClr val="00478B"/>
                </a:solidFill>
                <a:latin typeface="微软雅黑" pitchFamily="34" charset="-122"/>
                <a:ea typeface="微软雅黑"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3" name="灯片编号占位符 5"/>
          <p:cNvSpPr>
            <a:spLocks noGrp="1"/>
          </p:cNvSpPr>
          <p:nvPr>
            <p:ph type="sldNum" sz="quarter" idx="14"/>
          </p:nvPr>
        </p:nvSpPr>
        <p:spPr>
          <a:xfrm>
            <a:off x="6553200" y="6286500"/>
            <a:ext cx="2133600" cy="365125"/>
          </a:xfrm>
          <a:prstGeom prst="rect">
            <a:avLst/>
          </a:prstGeom>
        </p:spPr>
        <p:txBody>
          <a:bodyPr/>
          <a:lstStyle>
            <a:lvl1pPr algn="r" fontAlgn="auto">
              <a:spcBef>
                <a:spcPts val="0"/>
              </a:spcBef>
              <a:spcAft>
                <a:spcPts val="0"/>
              </a:spcAft>
              <a:defRPr>
                <a:solidFill>
                  <a:schemeClr val="tx1"/>
                </a:solidFill>
                <a:effectLst/>
                <a:latin typeface="Times New Roman" pitchFamily="18" charset="0"/>
                <a:ea typeface="+mn-ea"/>
                <a:cs typeface="Times New Roman" pitchFamily="18" charset="0"/>
              </a:defRPr>
            </a:lvl1pPr>
          </a:lstStyle>
          <a:p>
            <a:pPr>
              <a:defRPr/>
            </a:pPr>
            <a:fld id="{CF750485-14DD-4A27-A841-B6DCC377FD08}" type="slidenum">
              <a:rPr lang="zh-CN" altLang="en-US"/>
              <a:pPr>
                <a:defRPr/>
              </a:pPr>
              <a:t>‹#›</a:t>
            </a:fld>
            <a:endParaRPr lang="zh-CN" altLang="en-US" dirty="0"/>
          </a:p>
        </p:txBody>
      </p:sp>
      <p:sp>
        <p:nvSpPr>
          <p:cNvPr id="14" name="Rectangle 4"/>
          <p:cNvSpPr>
            <a:spLocks noGrp="1" noChangeArrowheads="1"/>
          </p:cNvSpPr>
          <p:nvPr>
            <p:ph type="dt" sz="half" idx="15"/>
          </p:nvPr>
        </p:nvSpPr>
        <p:spPr>
          <a:xfrm>
            <a:off x="457200" y="6245225"/>
            <a:ext cx="2133600" cy="476251"/>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
        <p:nvSpPr>
          <p:cNvPr id="15" name="Rectangle 5"/>
          <p:cNvSpPr>
            <a:spLocks noGrp="1" noChangeArrowheads="1"/>
          </p:cNvSpPr>
          <p:nvPr>
            <p:ph type="ftr" sz="quarter" idx="16"/>
          </p:nvPr>
        </p:nvSpPr>
        <p:spPr>
          <a:xfrm>
            <a:off x="3124200" y="6245225"/>
            <a:ext cx="2895600" cy="476251"/>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6" name="图片 1"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7" name="图片 2"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8" name="图片 3"/>
          <p:cNvPicPr>
            <a:picLocks noChangeAspect="1"/>
          </p:cNvPicPr>
          <p:nvPr userDrawn="1"/>
        </p:nvPicPr>
        <p:blipFill>
          <a:blip r:embed="rId3" cstate="print"/>
          <a:srcRect/>
          <a:stretch>
            <a:fillRect/>
          </a:stretch>
        </p:blipFill>
        <p:spPr bwMode="auto">
          <a:xfrm>
            <a:off x="0" y="0"/>
            <a:ext cx="9144000" cy="787400"/>
          </a:xfrm>
          <a:prstGeom prst="rect">
            <a:avLst/>
          </a:prstGeom>
          <a:noFill/>
          <a:ln w="9525">
            <a:noFill/>
            <a:miter lim="800000"/>
            <a:headEnd/>
            <a:tailEnd/>
          </a:ln>
        </p:spPr>
      </p:pic>
      <p:grpSp>
        <p:nvGrpSpPr>
          <p:cNvPr id="9" name="组合 4"/>
          <p:cNvGrpSpPr>
            <a:grpSpLocks/>
          </p:cNvGrpSpPr>
          <p:nvPr userDrawn="1"/>
        </p:nvGrpSpPr>
        <p:grpSpPr bwMode="auto">
          <a:xfrm>
            <a:off x="107952" y="14290"/>
            <a:ext cx="2671763" cy="750887"/>
            <a:chOff x="107504" y="14388"/>
            <a:chExt cx="2672072" cy="750316"/>
          </a:xfrm>
        </p:grpSpPr>
        <p:pic>
          <p:nvPicPr>
            <p:cNvPr id="10" name="图片 5"/>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8497" y="14388"/>
              <a:ext cx="2111079" cy="750316"/>
            </a:xfrm>
            <a:prstGeom prst="rect">
              <a:avLst/>
            </a:prstGeom>
            <a:noFill/>
            <a:ln w="9525">
              <a:noFill/>
              <a:miter lim="800000"/>
              <a:headEnd/>
              <a:tailEnd/>
            </a:ln>
          </p:spPr>
        </p:pic>
        <p:pic>
          <p:nvPicPr>
            <p:cNvPr id="11" name="图片 6"/>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504" y="75497"/>
              <a:ext cx="593794" cy="610292"/>
            </a:xfrm>
            <a:prstGeom prst="rect">
              <a:avLst/>
            </a:prstGeom>
            <a:noFill/>
            <a:ln w="9525">
              <a:noFill/>
              <a:miter lim="800000"/>
              <a:headEnd/>
              <a:tailEnd/>
            </a:ln>
          </p:spPr>
        </p:pic>
      </p:grpSp>
      <p:cxnSp>
        <p:nvCxnSpPr>
          <p:cNvPr id="12" name="直接连接符 11"/>
          <p:cNvCxnSpPr/>
          <p:nvPr userDrawn="1"/>
        </p:nvCxnSpPr>
        <p:spPr>
          <a:xfrm flipV="1">
            <a:off x="0" y="777876"/>
            <a:ext cx="9144000" cy="9525"/>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13" name="图片 9"/>
          <p:cNvPicPr>
            <a:picLocks noChangeAspect="1"/>
          </p:cNvPicPr>
          <p:nvPr userDrawn="1"/>
        </p:nvPicPr>
        <p:blipFill>
          <a:blip r:embed="rId6" cstate="print"/>
          <a:srcRect/>
          <a:stretch>
            <a:fillRect/>
          </a:stretch>
        </p:blipFill>
        <p:spPr bwMode="auto">
          <a:xfrm>
            <a:off x="6659565" y="-142875"/>
            <a:ext cx="2484437" cy="908051"/>
          </a:xfrm>
          <a:prstGeom prst="rect">
            <a:avLst/>
          </a:prstGeom>
          <a:noFill/>
          <a:ln w="9525">
            <a:noFill/>
            <a:miter lim="800000"/>
            <a:headEnd/>
            <a:tailEnd/>
          </a:ln>
        </p:spPr>
      </p:pic>
      <p:sp>
        <p:nvSpPr>
          <p:cNvPr id="14" name="标题 1"/>
          <p:cNvSpPr txBox="1">
            <a:spLocks/>
          </p:cNvSpPr>
          <p:nvPr userDrawn="1"/>
        </p:nvSpPr>
        <p:spPr>
          <a:xfrm>
            <a:off x="250825" y="1163639"/>
            <a:ext cx="8229600" cy="7524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zh-CN" altLang="en-US" sz="3200" b="1" dirty="0">
                <a:solidFill>
                  <a:srgbClr val="00478B"/>
                </a:solidFill>
                <a:latin typeface="微软雅黑" pitchFamily="34" charset="-122"/>
                <a:ea typeface="微软雅黑" pitchFamily="34" charset="-122"/>
                <a:cs typeface="+mn-cs"/>
              </a:rPr>
              <a:t>单击此处编辑母版标题样式</a:t>
            </a:r>
          </a:p>
        </p:txBody>
      </p:sp>
      <p:sp>
        <p:nvSpPr>
          <p:cNvPr id="2" name="标题 1"/>
          <p:cNvSpPr>
            <a:spLocks noGrp="1"/>
          </p:cNvSpPr>
          <p:nvPr>
            <p:ph type="title"/>
          </p:nvPr>
        </p:nvSpPr>
        <p:spPr>
          <a:xfrm>
            <a:off x="428596" y="785795"/>
            <a:ext cx="8229600" cy="1143000"/>
          </a:xfrm>
          <a:prstGeom prst="rect">
            <a:avLst/>
          </a:prstGeom>
        </p:spPr>
        <p:txBody>
          <a:bodyPr>
            <a:normAutofit/>
          </a:bodyPr>
          <a:lstStyle>
            <a:lvl1pPr algn="l">
              <a:defRPr sz="3200" b="1">
                <a:effectLst/>
                <a:latin typeface="黑体" pitchFamily="49" charset="-122"/>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457200" y="1600201"/>
            <a:ext cx="8229600" cy="4525963"/>
          </a:xfrm>
          <a:prstGeom prst="rect">
            <a:avLst/>
          </a:prstGeom>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a:t>单击此处编辑母版文本样式</a:t>
            </a:r>
          </a:p>
        </p:txBody>
      </p:sp>
      <p:sp>
        <p:nvSpPr>
          <p:cNvPr id="23" name="内容占位符 2"/>
          <p:cNvSpPr>
            <a:spLocks noGrp="1"/>
          </p:cNvSpPr>
          <p:nvPr>
            <p:ph sz="half" idx="13"/>
          </p:nvPr>
        </p:nvSpPr>
        <p:spPr>
          <a:xfrm>
            <a:off x="323850" y="2133600"/>
            <a:ext cx="3956050" cy="3600451"/>
          </a:xfrm>
          <a:prstGeom prst="rect">
            <a:avLst/>
          </a:prstGeom>
        </p:spPr>
        <p:txBody>
          <a:bodyPr/>
          <a:lstStyle>
            <a:lvl1pPr>
              <a:defRPr sz="2800" b="1">
                <a:solidFill>
                  <a:srgbClr val="00478B"/>
                </a:solidFill>
                <a:latin typeface="微软雅黑" pitchFamily="34" charset="-122"/>
                <a:ea typeface="微软雅黑" pitchFamily="34" charset="-122"/>
              </a:defRPr>
            </a:lvl1pPr>
            <a:lvl2pPr>
              <a:defRPr sz="2400" b="1">
                <a:solidFill>
                  <a:srgbClr val="00478B"/>
                </a:solidFill>
                <a:latin typeface="微软雅黑" pitchFamily="34" charset="-122"/>
                <a:ea typeface="微软雅黑" pitchFamily="34" charset="-122"/>
              </a:defRPr>
            </a:lvl2pPr>
            <a:lvl3pPr>
              <a:defRPr sz="2000" b="1">
                <a:solidFill>
                  <a:srgbClr val="00478B"/>
                </a:solidFill>
                <a:latin typeface="微软雅黑" pitchFamily="34" charset="-122"/>
                <a:ea typeface="微软雅黑" pitchFamily="34" charset="-122"/>
              </a:defRPr>
            </a:lvl3pPr>
            <a:lvl4pPr>
              <a:defRPr sz="1800" b="1">
                <a:solidFill>
                  <a:srgbClr val="00478B"/>
                </a:solidFill>
                <a:latin typeface="微软雅黑" pitchFamily="34" charset="-122"/>
                <a:ea typeface="微软雅黑" pitchFamily="34" charset="-122"/>
              </a:defRPr>
            </a:lvl4pPr>
            <a:lvl5pPr>
              <a:defRPr sz="1800" b="1">
                <a:solidFill>
                  <a:srgbClr val="00478B"/>
                </a:solidFill>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4" name="内容占位符 3"/>
          <p:cNvSpPr>
            <a:spLocks noGrp="1"/>
          </p:cNvSpPr>
          <p:nvPr>
            <p:ph sz="half" idx="2"/>
          </p:nvPr>
        </p:nvSpPr>
        <p:spPr>
          <a:xfrm>
            <a:off x="4432300" y="2133600"/>
            <a:ext cx="3956050" cy="3600451"/>
          </a:xfrm>
          <a:prstGeom prst="rect">
            <a:avLst/>
          </a:prstGeom>
        </p:spPr>
        <p:txBody>
          <a:bodyPr/>
          <a:lstStyle>
            <a:lvl1pPr>
              <a:defRPr sz="2800" b="1">
                <a:solidFill>
                  <a:srgbClr val="00478B"/>
                </a:solidFill>
                <a:latin typeface="微软雅黑" pitchFamily="34" charset="-122"/>
                <a:ea typeface="微软雅黑" pitchFamily="34" charset="-122"/>
              </a:defRPr>
            </a:lvl1pPr>
            <a:lvl2pPr>
              <a:defRPr sz="2400" b="1">
                <a:solidFill>
                  <a:srgbClr val="00478B"/>
                </a:solidFill>
                <a:latin typeface="微软雅黑" pitchFamily="34" charset="-122"/>
                <a:ea typeface="微软雅黑" pitchFamily="34" charset="-122"/>
              </a:defRPr>
            </a:lvl2pPr>
            <a:lvl3pPr>
              <a:defRPr sz="2000" b="1">
                <a:solidFill>
                  <a:srgbClr val="00478B"/>
                </a:solidFill>
                <a:latin typeface="微软雅黑" pitchFamily="34" charset="-122"/>
                <a:ea typeface="微软雅黑" pitchFamily="34" charset="-122"/>
              </a:defRPr>
            </a:lvl3pPr>
            <a:lvl4pPr>
              <a:defRPr sz="1800" b="1">
                <a:solidFill>
                  <a:srgbClr val="00478B"/>
                </a:solidFill>
                <a:latin typeface="微软雅黑" pitchFamily="34" charset="-122"/>
                <a:ea typeface="微软雅黑" pitchFamily="34" charset="-122"/>
              </a:defRPr>
            </a:lvl4pPr>
            <a:lvl5pPr>
              <a:defRPr sz="1800" b="1">
                <a:solidFill>
                  <a:srgbClr val="00478B"/>
                </a:solidFill>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5" name="灯片编号占位符 5"/>
          <p:cNvSpPr>
            <a:spLocks noGrp="1"/>
          </p:cNvSpPr>
          <p:nvPr>
            <p:ph type="sldNum" sz="quarter" idx="14"/>
          </p:nvPr>
        </p:nvSpPr>
        <p:spPr>
          <a:xfrm>
            <a:off x="6553200" y="6286500"/>
            <a:ext cx="2133600" cy="365125"/>
          </a:xfrm>
          <a:prstGeom prst="rect">
            <a:avLst/>
          </a:prstGeom>
        </p:spPr>
        <p:txBody>
          <a:bodyPr/>
          <a:lstStyle>
            <a:lvl1pPr algn="r" fontAlgn="auto">
              <a:spcBef>
                <a:spcPts val="0"/>
              </a:spcBef>
              <a:spcAft>
                <a:spcPts val="0"/>
              </a:spcAft>
              <a:defRPr>
                <a:solidFill>
                  <a:schemeClr val="tx1"/>
                </a:solidFill>
                <a:effectLst/>
                <a:latin typeface="Times New Roman" pitchFamily="18" charset="0"/>
                <a:ea typeface="+mn-ea"/>
                <a:cs typeface="Times New Roman" pitchFamily="18" charset="0"/>
              </a:defRPr>
            </a:lvl1pPr>
          </a:lstStyle>
          <a:p>
            <a:pPr>
              <a:defRPr/>
            </a:pPr>
            <a:fld id="{0333B769-8789-418A-8D1B-DC353BB84CF1}" type="slidenum">
              <a:rPr lang="zh-CN" altLang="en-US"/>
              <a:pPr>
                <a:defRPr/>
              </a:pPr>
              <a:t>‹#›</a:t>
            </a:fld>
            <a:endParaRPr lang="zh-CN" altLang="en-US" dirty="0"/>
          </a:p>
        </p:txBody>
      </p:sp>
      <p:sp>
        <p:nvSpPr>
          <p:cNvPr id="16" name="Rectangle 4"/>
          <p:cNvSpPr>
            <a:spLocks noGrp="1" noChangeArrowheads="1"/>
          </p:cNvSpPr>
          <p:nvPr>
            <p:ph type="dt" sz="half" idx="15"/>
          </p:nvPr>
        </p:nvSpPr>
        <p:spPr>
          <a:xfrm>
            <a:off x="457200" y="6245225"/>
            <a:ext cx="2133600" cy="476251"/>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
        <p:nvSpPr>
          <p:cNvPr id="17" name="Rectangle 5"/>
          <p:cNvSpPr>
            <a:spLocks noGrp="1" noChangeArrowheads="1"/>
          </p:cNvSpPr>
          <p:nvPr>
            <p:ph type="ftr" sz="quarter" idx="16"/>
          </p:nvPr>
        </p:nvSpPr>
        <p:spPr>
          <a:xfrm>
            <a:off x="3124200" y="6245225"/>
            <a:ext cx="2895600" cy="476251"/>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bwMode="auto">
          <a:xfrm>
            <a:off x="250825" y="1773237"/>
            <a:ext cx="8642350" cy="1655763"/>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4800" dirty="0" smtClean="0">
                <a:latin typeface="黑体" pitchFamily="49" charset="-122"/>
                <a:ea typeface="黑体" pitchFamily="49" charset="-122"/>
              </a:rPr>
              <a:t>应用文写作</a:t>
            </a:r>
            <a:r>
              <a:rPr lang="zh-CN" altLang="en-US" sz="4800" dirty="0" smtClean="0">
                <a:latin typeface="黑体" pitchFamily="49" charset="-122"/>
                <a:ea typeface="黑体" pitchFamily="49" charset="-122"/>
              </a:rPr>
              <a:t>技能与规范</a:t>
            </a:r>
            <a:r>
              <a:rPr lang="en-US" altLang="zh-CN" sz="4800" dirty="0" smtClean="0">
                <a:latin typeface="黑体" panose="02010609060101010101" pitchFamily="49" charset="-122"/>
                <a:ea typeface="黑体" panose="02010609060101010101" pitchFamily="49" charset="-122"/>
              </a:rPr>
              <a:t/>
            </a:r>
            <a:br>
              <a:rPr lang="en-US" altLang="zh-CN" sz="4800" dirty="0" smtClean="0">
                <a:latin typeface="黑体" panose="02010609060101010101" pitchFamily="49" charset="-122"/>
                <a:ea typeface="黑体" panose="02010609060101010101" pitchFamily="49" charset="-122"/>
              </a:rPr>
            </a:br>
            <a:r>
              <a:rPr lang="en-US" altLang="zh-CN" sz="4800" dirty="0" smtClean="0">
                <a:latin typeface="黑体" panose="02010609060101010101" pitchFamily="49" charset="-122"/>
                <a:ea typeface="黑体" panose="02010609060101010101" pitchFamily="49" charset="-122"/>
              </a:rPr>
              <a:t>     </a:t>
            </a:r>
            <a:r>
              <a:rPr lang="en-US" altLang="zh-CN" sz="3200" dirty="0" smtClean="0">
                <a:latin typeface="黑体" panose="02010609060101010101" pitchFamily="49" charset="-122"/>
                <a:ea typeface="黑体" panose="02010609060101010101" pitchFamily="49" charset="-122"/>
              </a:rPr>
              <a:t>——</a:t>
            </a:r>
            <a:r>
              <a:rPr lang="zh-CN" altLang="en-US" sz="3200" dirty="0" smtClean="0">
                <a:latin typeface="黑体" panose="02010609060101010101" pitchFamily="49" charset="-122"/>
                <a:ea typeface="黑体" panose="02010609060101010101" pitchFamily="49" charset="-122"/>
              </a:rPr>
              <a:t>申论写作</a:t>
            </a:r>
            <a:endParaRPr lang="zh-CN" altLang="en-US" sz="32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1.2 </a:t>
            </a:r>
            <a:r>
              <a:rPr lang="zh-CN" altLang="en-US" dirty="0" smtClean="0">
                <a:solidFill>
                  <a:schemeClr val="bg1"/>
                </a:solidFill>
              </a:rPr>
              <a:t>申论考查的目标</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en-US" altLang="zh-CN" sz="2800" b="1" dirty="0" smtClean="0">
                <a:solidFill>
                  <a:srgbClr val="00478B"/>
                </a:solidFill>
              </a:rPr>
              <a:t>1.2.1 </a:t>
            </a:r>
            <a:r>
              <a:rPr lang="zh-CN" altLang="en-US" sz="2800" b="1" dirty="0" smtClean="0">
                <a:solidFill>
                  <a:srgbClr val="00478B"/>
                </a:solidFill>
              </a:rPr>
              <a:t>阅读理解能力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FF0000"/>
                </a:solidFill>
              </a:rPr>
              <a:t>要求：</a:t>
            </a:r>
            <a:r>
              <a:rPr lang="zh-CN" altLang="en-US" sz="2800" b="1" dirty="0" smtClean="0">
                <a:solidFill>
                  <a:srgbClr val="00478B"/>
                </a:solidFill>
              </a:rPr>
              <a:t>全面把握给定材料的内容，准确理解给定材料的含义，准确提炼事实所包含的问题或观点，并揭示所反映的本质问题。</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1.2 </a:t>
            </a:r>
            <a:r>
              <a:rPr lang="zh-CN" altLang="en-US" dirty="0" smtClean="0">
                <a:solidFill>
                  <a:schemeClr val="bg1"/>
                </a:solidFill>
              </a:rPr>
              <a:t>申论考查的目标</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en-US" altLang="zh-CN" sz="2800" b="1" dirty="0" smtClean="0">
                <a:solidFill>
                  <a:srgbClr val="00478B"/>
                </a:solidFill>
              </a:rPr>
              <a:t>1.2.2 </a:t>
            </a:r>
            <a:r>
              <a:rPr lang="zh-CN" altLang="en-US" sz="2800" b="1" dirty="0" smtClean="0">
                <a:solidFill>
                  <a:srgbClr val="00478B"/>
                </a:solidFill>
              </a:rPr>
              <a:t>综合分析能力</a:t>
            </a:r>
          </a:p>
          <a:p>
            <a:pPr marL="0" indent="648000" eaLnBrk="1" hangingPunct="1">
              <a:lnSpc>
                <a:spcPct val="120000"/>
              </a:lnSpc>
              <a:spcBef>
                <a:spcPct val="0"/>
              </a:spcBef>
              <a:buNone/>
            </a:pPr>
            <a:r>
              <a:rPr lang="zh-CN" altLang="en-US" sz="2800" b="1" dirty="0" smtClean="0">
                <a:solidFill>
                  <a:srgbClr val="FF0000"/>
                </a:solidFill>
              </a:rPr>
              <a:t>要求：</a:t>
            </a:r>
            <a:r>
              <a:rPr lang="zh-CN" altLang="en-US" sz="2800" b="1" dirty="0" smtClean="0">
                <a:solidFill>
                  <a:srgbClr val="00478B"/>
                </a:solidFill>
              </a:rPr>
              <a:t>对给定材料的全部或部分的内容、观点或问题进行分析和归纳，多角度地思考材料内容，作出合理的推断或评价。</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1.2 </a:t>
            </a:r>
            <a:r>
              <a:rPr lang="zh-CN" altLang="en-US" dirty="0" smtClean="0">
                <a:solidFill>
                  <a:schemeClr val="bg1"/>
                </a:solidFill>
              </a:rPr>
              <a:t>申论考查的目标</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en-US" altLang="zh-CN" sz="2800" b="1" dirty="0" smtClean="0">
                <a:solidFill>
                  <a:srgbClr val="00478B"/>
                </a:solidFill>
              </a:rPr>
              <a:t>1.2.3 </a:t>
            </a:r>
            <a:r>
              <a:rPr lang="zh-CN" altLang="en-US" sz="2800" b="1" dirty="0" smtClean="0">
                <a:solidFill>
                  <a:srgbClr val="00478B"/>
                </a:solidFill>
              </a:rPr>
              <a:t>提出和解决问题能力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FF0000"/>
                </a:solidFill>
              </a:rPr>
              <a:t>要求：</a:t>
            </a:r>
            <a:r>
              <a:rPr lang="zh-CN" altLang="en-US" sz="2800" b="1" dirty="0" smtClean="0">
                <a:solidFill>
                  <a:srgbClr val="00478B"/>
                </a:solidFill>
              </a:rPr>
              <a:t>借助自身的实践经验或生活体验，在对给定材料理解分析的基础上，发现和界定问题，作出评估或权衡，提出解决问题的方案或措施。</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FF0000"/>
                </a:solidFill>
              </a:rPr>
              <a:t>能力</a:t>
            </a:r>
            <a:r>
              <a:rPr lang="zh-CN" altLang="en-US" sz="2800" b="1" dirty="0" smtClean="0">
                <a:solidFill>
                  <a:srgbClr val="00478B"/>
                </a:solidFill>
              </a:rPr>
              <a:t>：</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）处理一般事务的能力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）处理突发事件的能力</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1.2 </a:t>
            </a:r>
            <a:r>
              <a:rPr lang="zh-CN" altLang="en-US" dirty="0" smtClean="0">
                <a:solidFill>
                  <a:schemeClr val="bg1"/>
                </a:solidFill>
              </a:rPr>
              <a:t>申论考查的目标</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en-US" altLang="zh-CN" sz="2800" b="1" dirty="0" smtClean="0">
                <a:solidFill>
                  <a:srgbClr val="00478B"/>
                </a:solidFill>
              </a:rPr>
              <a:t>1.2.4 </a:t>
            </a:r>
            <a:r>
              <a:rPr lang="zh-CN" altLang="en-US" sz="2800" b="1" dirty="0" smtClean="0">
                <a:solidFill>
                  <a:srgbClr val="00478B"/>
                </a:solidFill>
              </a:rPr>
              <a:t>语言文字表达能力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FF0000"/>
                </a:solidFill>
              </a:rPr>
              <a:t>要求</a:t>
            </a:r>
            <a:r>
              <a:rPr lang="zh-CN" altLang="en-US" sz="2800" b="1" dirty="0" smtClean="0">
                <a:solidFill>
                  <a:srgbClr val="00478B"/>
                </a:solidFill>
              </a:rPr>
              <a:t>：熟练使用指定的语种，运用说明、陈述、议论等表达方式，用语准确规范、简明流畅地表述思想观点。</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语言文字表达能力是</a:t>
            </a:r>
            <a:r>
              <a:rPr lang="zh-CN" altLang="en-US" sz="2800" b="1" dirty="0" smtClean="0">
                <a:solidFill>
                  <a:srgbClr val="FF0000"/>
                </a:solidFill>
              </a:rPr>
              <a:t>最基本</a:t>
            </a:r>
            <a:r>
              <a:rPr lang="zh-CN" altLang="en-US" sz="2800" b="1" dirty="0" smtClean="0">
                <a:solidFill>
                  <a:srgbClr val="00478B"/>
                </a:solidFill>
              </a:rPr>
              <a:t>的，它是其他各种能力表现的载体。</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要善于总结申论的“写作模式”。</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1.2 </a:t>
            </a:r>
            <a:r>
              <a:rPr lang="zh-CN" altLang="en-US" dirty="0" smtClean="0">
                <a:solidFill>
                  <a:schemeClr val="bg1"/>
                </a:solidFill>
              </a:rPr>
              <a:t>申论考查的目标</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en-US" altLang="zh-CN" sz="2800" b="1" dirty="0" smtClean="0">
                <a:solidFill>
                  <a:srgbClr val="00478B"/>
                </a:solidFill>
              </a:rPr>
              <a:t>1.2.4 </a:t>
            </a:r>
            <a:r>
              <a:rPr lang="zh-CN" altLang="en-US" sz="2800" b="1" dirty="0" smtClean="0">
                <a:solidFill>
                  <a:srgbClr val="00478B"/>
                </a:solidFill>
              </a:rPr>
              <a:t>语言文字表达能力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FF0000"/>
                </a:solidFill>
              </a:rPr>
              <a:t>提醒</a:t>
            </a:r>
            <a:r>
              <a:rPr lang="zh-CN" altLang="en-US" sz="2800" b="1" dirty="0" smtClean="0">
                <a:solidFill>
                  <a:srgbClr val="00478B"/>
                </a:solidFill>
              </a:rPr>
              <a:t>：</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）字迹工整，卷面整洁</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）善于分段，层次清晰</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）谨防错别字，少涂改</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）标点符号的规范使用</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5</a:t>
            </a:r>
            <a:r>
              <a:rPr lang="zh-CN" altLang="en-US" sz="2800" b="1" dirty="0" smtClean="0">
                <a:solidFill>
                  <a:srgbClr val="00478B"/>
                </a:solidFill>
              </a:rPr>
              <a:t>）掌握数字用法的规范</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6</a:t>
            </a:r>
            <a:r>
              <a:rPr lang="zh-CN" altLang="en-US" sz="2800" b="1" dirty="0" smtClean="0">
                <a:solidFill>
                  <a:srgbClr val="00478B"/>
                </a:solidFill>
              </a:rPr>
              <a:t>）勿用英文单词生造词</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00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zh-CN" altLang="en-US" dirty="0" smtClean="0">
                <a:solidFill>
                  <a:schemeClr val="bg1"/>
                </a:solidFill>
              </a:rPr>
              <a:t>第二部分  申论试卷结构与特点</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1691881" y="2023433"/>
            <a:ext cx="5544417" cy="385384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50000"/>
              </a:lnSpc>
              <a:spcBef>
                <a:spcPct val="0"/>
              </a:spcBef>
              <a:buNone/>
            </a:pPr>
            <a:r>
              <a:rPr lang="en-US" altLang="zh-CN" sz="2800" b="1" dirty="0" smtClean="0">
                <a:solidFill>
                  <a:srgbClr val="00478B"/>
                </a:solidFill>
              </a:rPr>
              <a:t>2.1 </a:t>
            </a:r>
            <a:r>
              <a:rPr lang="zh-CN" altLang="en-US" sz="2800" b="1" dirty="0" smtClean="0">
                <a:solidFill>
                  <a:srgbClr val="00478B"/>
                </a:solidFill>
              </a:rPr>
              <a:t>申论</a:t>
            </a:r>
            <a:r>
              <a:rPr lang="zh-CN" altLang="zh-CN" sz="2800" b="1" dirty="0" smtClean="0">
                <a:solidFill>
                  <a:srgbClr val="00478B"/>
                </a:solidFill>
              </a:rPr>
              <a:t>的</a:t>
            </a:r>
            <a:r>
              <a:rPr lang="zh-CN" altLang="en-US" sz="2800" b="1" dirty="0" smtClean="0">
                <a:solidFill>
                  <a:srgbClr val="00478B"/>
                </a:solidFill>
              </a:rPr>
              <a:t>试卷结构</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2.2 </a:t>
            </a:r>
            <a:r>
              <a:rPr lang="zh-CN" altLang="en-US" sz="2800" b="1" dirty="0" smtClean="0">
                <a:solidFill>
                  <a:srgbClr val="00478B"/>
                </a:solidFill>
              </a:rPr>
              <a:t>申论的作答要求</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2.3 </a:t>
            </a:r>
            <a:r>
              <a:rPr lang="zh-CN" altLang="en-US" sz="2800" b="1" dirty="0" smtClean="0">
                <a:solidFill>
                  <a:srgbClr val="00478B"/>
                </a:solidFill>
              </a:rPr>
              <a:t>申论考试的特点</a:t>
            </a:r>
            <a:endParaRPr lang="zh-CN" altLang="zh-CN" sz="28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fill="hold"/>
                                        <p:tgtEl>
                                          <p:spTgt spid="14"/>
                                        </p:tgtEl>
                                        <p:attrNameLst>
                                          <p:attrName>ppt_x</p:attrName>
                                        </p:attrNameLst>
                                      </p:cBhvr>
                                      <p:tavLst>
                                        <p:tav tm="0">
                                          <p:val>
                                            <p:strVal val="1+#ppt_w/2"/>
                                          </p:val>
                                        </p:tav>
                                        <p:tav tm="100000">
                                          <p:val>
                                            <p:strVal val="#ppt_x"/>
                                          </p:val>
                                        </p:tav>
                                      </p:tavLst>
                                    </p:anim>
                                    <p:anim calcmode="lin" valueType="num">
                                      <p:cBhvr additive="base">
                                        <p:cTn id="8" dur="25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25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250"/>
                                        <p:tgtEl>
                                          <p:spTgt spid="15"/>
                                        </p:tgtEl>
                                      </p:cBhvr>
                                    </p:animEffect>
                                  </p:childTnLst>
                                </p:cTn>
                              </p:par>
                            </p:childTnLst>
                          </p:cTn>
                        </p:par>
                        <p:par>
                          <p:cTn id="18" fill="hold">
                            <p:stCondLst>
                              <p:cond delay="250"/>
                            </p:stCondLst>
                            <p:childTnLst>
                              <p:par>
                                <p:cTn id="19" presetID="12" presetClass="entr" presetSubtype="4"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lide(fromBottom)">
                                      <p:cBhvr>
                                        <p:cTn id="21"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2.1 </a:t>
            </a:r>
            <a:r>
              <a:rPr lang="zh-CN" altLang="en-US" dirty="0" smtClean="0">
                <a:solidFill>
                  <a:schemeClr val="bg1"/>
                </a:solidFill>
              </a:rPr>
              <a:t>申论的试卷结构</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zh-CN" altLang="en-US" sz="2800" b="1" dirty="0" smtClean="0">
                <a:solidFill>
                  <a:srgbClr val="00478B"/>
                </a:solidFill>
              </a:rPr>
              <a:t>申论考试，有比较固定的试卷结构，形式结构比较规范。</a:t>
            </a:r>
            <a:endParaRPr lang="en-US" altLang="zh-CN" sz="2800" b="1" dirty="0" smtClean="0">
              <a:solidFill>
                <a:srgbClr val="00478B"/>
              </a:solidFill>
            </a:endParaRPr>
          </a:p>
          <a:p>
            <a:pPr marL="0" indent="648000" eaLnBrk="1" hangingPunct="1">
              <a:lnSpc>
                <a:spcPct val="110000"/>
              </a:lnSpc>
              <a:spcBef>
                <a:spcPct val="0"/>
              </a:spcBef>
              <a:buNone/>
            </a:pPr>
            <a:r>
              <a:rPr lang="en-US" altLang="zh-CN" sz="2800" b="1" dirty="0" smtClean="0">
                <a:solidFill>
                  <a:srgbClr val="00478B"/>
                </a:solidFill>
              </a:rPr>
              <a:t>2.1.1 </a:t>
            </a:r>
            <a:r>
              <a:rPr lang="zh-CN" altLang="en-US" sz="2800" b="1" dirty="0" smtClean="0">
                <a:solidFill>
                  <a:srgbClr val="00478B"/>
                </a:solidFill>
              </a:rPr>
              <a:t>注意事项：说明答题时间、要求。</a:t>
            </a:r>
            <a:endParaRPr lang="en-US" altLang="zh-CN" sz="2800" b="1" dirty="0" smtClean="0">
              <a:solidFill>
                <a:srgbClr val="00478B"/>
              </a:solidFill>
            </a:endParaRPr>
          </a:p>
          <a:p>
            <a:pPr marL="0" indent="648000" eaLnBrk="1" hangingPunct="1">
              <a:lnSpc>
                <a:spcPct val="110000"/>
              </a:lnSpc>
              <a:spcBef>
                <a:spcPct val="0"/>
              </a:spcBef>
              <a:buNone/>
            </a:pPr>
            <a:endParaRPr lang="en-US" altLang="zh-CN" sz="900" b="1" dirty="0" smtClean="0">
              <a:solidFill>
                <a:srgbClr val="00478B"/>
              </a:solidFill>
            </a:endParaRPr>
          </a:p>
          <a:p>
            <a:pPr marL="0" indent="648000" eaLnBrk="1" hangingPunct="1">
              <a:lnSpc>
                <a:spcPct val="110000"/>
              </a:lnSpc>
              <a:spcBef>
                <a:spcPct val="0"/>
              </a:spcBef>
              <a:buNone/>
            </a:pPr>
            <a:r>
              <a:rPr lang="en-US" altLang="zh-CN" sz="2800" b="1" dirty="0" smtClean="0">
                <a:solidFill>
                  <a:srgbClr val="00478B"/>
                </a:solidFill>
              </a:rPr>
              <a:t>2.2.2 </a:t>
            </a:r>
            <a:r>
              <a:rPr lang="zh-CN" altLang="en-US" sz="2800" b="1" dirty="0" smtClean="0">
                <a:solidFill>
                  <a:srgbClr val="00478B"/>
                </a:solidFill>
              </a:rPr>
              <a:t>给定材料：提供</a:t>
            </a:r>
            <a:r>
              <a:rPr lang="en-US" altLang="zh-CN" sz="2800" b="1" dirty="0" smtClean="0">
                <a:solidFill>
                  <a:srgbClr val="00478B"/>
                </a:solidFill>
              </a:rPr>
              <a:t>3000-7000</a:t>
            </a:r>
            <a:r>
              <a:rPr lang="zh-CN" altLang="en-US" sz="2800" b="1" dirty="0" smtClean="0">
                <a:solidFill>
                  <a:srgbClr val="00478B"/>
                </a:solidFill>
              </a:rPr>
              <a:t>字的材料。</a:t>
            </a:r>
            <a:endParaRPr lang="en-US" altLang="zh-CN" sz="28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rPr>
              <a:t>（涉及政治、经济、科技、文化、法律等方面的社会热点或者大众传媒的焦点问题，具有普遍性和非专业性，不会特别倾向某种专业知识）</a:t>
            </a:r>
            <a:endParaRPr lang="en-US" altLang="zh-CN" sz="2400" b="1" dirty="0" smtClean="0">
              <a:solidFill>
                <a:srgbClr val="00478B"/>
              </a:solidFill>
            </a:endParaRPr>
          </a:p>
          <a:p>
            <a:pPr marL="0" indent="648000" eaLnBrk="1" hangingPunct="1">
              <a:lnSpc>
                <a:spcPct val="110000"/>
              </a:lnSpc>
              <a:spcBef>
                <a:spcPct val="0"/>
              </a:spcBef>
              <a:buNone/>
            </a:pPr>
            <a:endParaRPr lang="en-US" altLang="zh-CN" sz="900" b="1" dirty="0" smtClean="0">
              <a:solidFill>
                <a:srgbClr val="00478B"/>
              </a:solidFill>
            </a:endParaRPr>
          </a:p>
          <a:p>
            <a:pPr marL="0" indent="648000" eaLnBrk="1" hangingPunct="1">
              <a:lnSpc>
                <a:spcPct val="110000"/>
              </a:lnSpc>
              <a:spcBef>
                <a:spcPct val="0"/>
              </a:spcBef>
              <a:buNone/>
            </a:pPr>
            <a:r>
              <a:rPr lang="en-US" altLang="zh-CN" sz="2800" b="1" dirty="0" smtClean="0">
                <a:solidFill>
                  <a:srgbClr val="00478B"/>
                </a:solidFill>
              </a:rPr>
              <a:t>2.2.3 </a:t>
            </a:r>
            <a:r>
              <a:rPr lang="zh-CN" altLang="en-US" sz="2800" b="1" dirty="0" smtClean="0">
                <a:solidFill>
                  <a:srgbClr val="00478B"/>
                </a:solidFill>
              </a:rPr>
              <a:t>作答要求：注意各小题字数要求。</a:t>
            </a:r>
            <a:endParaRPr lang="en-US" altLang="zh-CN" sz="28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rPr>
              <a:t>（归纳概括、综合分析、提出对策、申明论述等）</a:t>
            </a:r>
            <a:endParaRPr lang="en-US" altLang="zh-CN" sz="28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fill="hold"/>
                                        <p:tgtEl>
                                          <p:spTgt spid="14"/>
                                        </p:tgtEl>
                                        <p:attrNameLst>
                                          <p:attrName>ppt_x</p:attrName>
                                        </p:attrNameLst>
                                      </p:cBhvr>
                                      <p:tavLst>
                                        <p:tav tm="0">
                                          <p:val>
                                            <p:strVal val="1+#ppt_w/2"/>
                                          </p:val>
                                        </p:tav>
                                        <p:tav tm="100000">
                                          <p:val>
                                            <p:strVal val="#ppt_x"/>
                                          </p:val>
                                        </p:tav>
                                      </p:tavLst>
                                    </p:anim>
                                    <p:anim calcmode="lin" valueType="num">
                                      <p:cBhvr additive="base">
                                        <p:cTn id="8" dur="25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25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250"/>
                                        <p:tgtEl>
                                          <p:spTgt spid="15"/>
                                        </p:tgtEl>
                                      </p:cBhvr>
                                    </p:animEffect>
                                  </p:childTnLst>
                                </p:cTn>
                              </p:par>
                            </p:childTnLst>
                          </p:cTn>
                        </p:par>
                        <p:par>
                          <p:cTn id="18" fill="hold">
                            <p:stCondLst>
                              <p:cond delay="250"/>
                            </p:stCondLst>
                            <p:childTnLst>
                              <p:par>
                                <p:cTn id="19" presetID="12" presetClass="entr" presetSubtype="4"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lide(fromBottom)">
                                      <p:cBhvr>
                                        <p:cTn id="21"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2.2 </a:t>
            </a:r>
            <a:r>
              <a:rPr lang="zh-CN" altLang="en-US" dirty="0" smtClean="0">
                <a:solidFill>
                  <a:schemeClr val="bg1"/>
                </a:solidFill>
              </a:rPr>
              <a:t>申论的作答要求</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ts val="900"/>
              </a:spcBef>
              <a:buNone/>
            </a:pPr>
            <a:r>
              <a:rPr lang="en-US" altLang="zh-CN" sz="2800" b="1" dirty="0" smtClean="0">
                <a:solidFill>
                  <a:srgbClr val="00478B"/>
                </a:solidFill>
              </a:rPr>
              <a:t>2.2.1 </a:t>
            </a:r>
            <a:r>
              <a:rPr lang="zh-CN" altLang="en-US" sz="2800" b="1" dirty="0" smtClean="0">
                <a:solidFill>
                  <a:srgbClr val="00478B"/>
                </a:solidFill>
              </a:rPr>
              <a:t>字数要求</a:t>
            </a:r>
            <a:endParaRPr lang="en-US" altLang="zh-CN" sz="2800" b="1" dirty="0" smtClean="0">
              <a:solidFill>
                <a:srgbClr val="00478B"/>
              </a:solidFill>
            </a:endParaRPr>
          </a:p>
          <a:p>
            <a:pPr marL="0" indent="648000" eaLnBrk="1" hangingPunct="1">
              <a:lnSpc>
                <a:spcPct val="110000"/>
              </a:lnSpc>
              <a:spcBef>
                <a:spcPts val="0"/>
              </a:spcBef>
              <a:buNone/>
            </a:pPr>
            <a:r>
              <a:rPr lang="zh-CN" altLang="en-US" sz="2800" b="1" dirty="0" smtClean="0">
                <a:solidFill>
                  <a:srgbClr val="00478B"/>
                </a:solidFill>
              </a:rPr>
              <a:t>对给定材料的理解、分析、整理、归纳、概括、综合，要求用</a:t>
            </a:r>
            <a:r>
              <a:rPr lang="zh-CN" altLang="en-US" sz="2800" b="1" dirty="0" smtClean="0">
                <a:solidFill>
                  <a:srgbClr val="FF0000"/>
                </a:solidFill>
              </a:rPr>
              <a:t>规定字数</a:t>
            </a:r>
            <a:r>
              <a:rPr lang="zh-CN" altLang="en-US" sz="2800" b="1" dirty="0" smtClean="0">
                <a:solidFill>
                  <a:srgbClr val="00478B"/>
                </a:solidFill>
              </a:rPr>
              <a:t>的篇幅，完成相关问题的作答。</a:t>
            </a:r>
            <a:endParaRPr lang="en-US" altLang="zh-CN" sz="2800" b="1" dirty="0" smtClean="0">
              <a:solidFill>
                <a:srgbClr val="00478B"/>
              </a:solidFill>
            </a:endParaRPr>
          </a:p>
          <a:p>
            <a:pPr marL="0" indent="648000" eaLnBrk="1" hangingPunct="1">
              <a:lnSpc>
                <a:spcPct val="110000"/>
              </a:lnSpc>
              <a:spcBef>
                <a:spcPts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）不超过</a:t>
            </a:r>
            <a:r>
              <a:rPr lang="en-US" altLang="zh-CN" sz="2800" b="1" dirty="0" smtClean="0">
                <a:solidFill>
                  <a:srgbClr val="00478B"/>
                </a:solidFill>
              </a:rPr>
              <a:t>×</a:t>
            </a:r>
            <a:r>
              <a:rPr lang="zh-CN" altLang="en-US" sz="2800" b="1" dirty="0" smtClean="0">
                <a:solidFill>
                  <a:srgbClr val="00478B"/>
                </a:solidFill>
              </a:rPr>
              <a:t>字</a:t>
            </a:r>
            <a:endParaRPr lang="en-US" altLang="zh-CN" sz="2800" b="1" dirty="0" smtClean="0">
              <a:solidFill>
                <a:srgbClr val="00478B"/>
              </a:solidFill>
            </a:endParaRPr>
          </a:p>
          <a:p>
            <a:pPr marL="0" indent="648000" eaLnBrk="1" hangingPunct="1">
              <a:lnSpc>
                <a:spcPct val="110000"/>
              </a:lnSpc>
              <a:spcBef>
                <a:spcPts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a:t>
            </a:r>
            <a:r>
              <a:rPr lang="en-US" altLang="zh-CN" sz="2800" b="1" dirty="0" smtClean="0">
                <a:solidFill>
                  <a:srgbClr val="00478B"/>
                </a:solidFill>
              </a:rPr>
              <a:t>×</a:t>
            </a:r>
            <a:r>
              <a:rPr lang="zh-CN" altLang="en-US" sz="2800" b="1" dirty="0" smtClean="0">
                <a:solidFill>
                  <a:srgbClr val="00478B"/>
                </a:solidFill>
              </a:rPr>
              <a:t>字左右</a:t>
            </a:r>
            <a:endParaRPr lang="en-US" altLang="zh-CN" sz="2800" b="1" dirty="0" smtClean="0">
              <a:solidFill>
                <a:srgbClr val="00478B"/>
              </a:solidFill>
            </a:endParaRPr>
          </a:p>
          <a:p>
            <a:pPr marL="0" indent="648000" eaLnBrk="1" hangingPunct="1">
              <a:lnSpc>
                <a:spcPct val="110000"/>
              </a:lnSpc>
              <a:spcBef>
                <a:spcPts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）总字数</a:t>
            </a:r>
            <a:r>
              <a:rPr lang="en-US" altLang="zh-CN" sz="2800" b="1" dirty="0" smtClean="0">
                <a:solidFill>
                  <a:srgbClr val="00478B"/>
                </a:solidFill>
              </a:rPr>
              <a:t>×-×</a:t>
            </a:r>
            <a:r>
              <a:rPr lang="zh-CN" altLang="en-US" sz="2800" b="1" dirty="0" smtClean="0">
                <a:solidFill>
                  <a:srgbClr val="00478B"/>
                </a:solidFill>
              </a:rPr>
              <a:t>字</a:t>
            </a:r>
            <a:endParaRPr lang="en-US" altLang="zh-CN" sz="2800" b="1" dirty="0" smtClean="0">
              <a:solidFill>
                <a:srgbClr val="00478B"/>
              </a:solidFill>
            </a:endParaRPr>
          </a:p>
          <a:p>
            <a:pPr marL="0" indent="648000" eaLnBrk="1" hangingPunct="1">
              <a:lnSpc>
                <a:spcPct val="110000"/>
              </a:lnSpc>
              <a:spcBef>
                <a:spcPts val="0"/>
              </a:spcBef>
              <a:buNone/>
            </a:pPr>
            <a:r>
              <a:rPr lang="zh-CN" altLang="en-US" sz="2400" b="1" dirty="0" smtClean="0">
                <a:solidFill>
                  <a:srgbClr val="00478B"/>
                </a:solidFill>
              </a:rPr>
              <a:t>从第一个空格开始计算字数，文中所有空格、标点符号等</a:t>
            </a:r>
            <a:r>
              <a:rPr lang="zh-CN" altLang="en-US" sz="2400" b="1" dirty="0" smtClean="0">
                <a:solidFill>
                  <a:srgbClr val="FF0000"/>
                </a:solidFill>
              </a:rPr>
              <a:t>都计算在内</a:t>
            </a:r>
            <a:r>
              <a:rPr lang="zh-CN" altLang="en-US" sz="2400" b="1" dirty="0" smtClean="0">
                <a:solidFill>
                  <a:srgbClr val="00478B"/>
                </a:solidFill>
              </a:rPr>
              <a:t>。要把握好</a:t>
            </a:r>
            <a:r>
              <a:rPr lang="en-US" altLang="zh-CN" sz="2400" b="1" dirty="0" smtClean="0">
                <a:solidFill>
                  <a:srgbClr val="00478B"/>
                </a:solidFill>
              </a:rPr>
              <a:t>10%</a:t>
            </a:r>
            <a:r>
              <a:rPr lang="zh-CN" altLang="en-US" sz="2400" b="1" dirty="0" smtClean="0">
                <a:solidFill>
                  <a:srgbClr val="00478B"/>
                </a:solidFill>
              </a:rPr>
              <a:t>的标准，否则要被扣分。</a:t>
            </a:r>
            <a:endParaRPr lang="en-US" altLang="zh-CN" sz="24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2.2 </a:t>
            </a:r>
            <a:r>
              <a:rPr lang="zh-CN" altLang="en-US" dirty="0" smtClean="0">
                <a:solidFill>
                  <a:schemeClr val="bg1"/>
                </a:solidFill>
              </a:rPr>
              <a:t>申论的作答要求</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ts val="900"/>
              </a:spcBef>
              <a:buNone/>
            </a:pPr>
            <a:r>
              <a:rPr lang="en-US" altLang="zh-CN" sz="2800" b="1" dirty="0" smtClean="0">
                <a:solidFill>
                  <a:srgbClr val="00478B"/>
                </a:solidFill>
              </a:rPr>
              <a:t>2.2.2 </a:t>
            </a:r>
            <a:r>
              <a:rPr lang="zh-CN" altLang="en-US" sz="2800" b="1" dirty="0" smtClean="0">
                <a:solidFill>
                  <a:srgbClr val="00478B"/>
                </a:solidFill>
              </a:rPr>
              <a:t>卷面整洁</a:t>
            </a:r>
            <a:endParaRPr lang="en-US" altLang="zh-CN" sz="2800" b="1" dirty="0" smtClean="0">
              <a:solidFill>
                <a:srgbClr val="00478B"/>
              </a:solidFill>
            </a:endParaRPr>
          </a:p>
          <a:p>
            <a:pPr marL="0" indent="648000" eaLnBrk="1" hangingPunct="1">
              <a:lnSpc>
                <a:spcPct val="110000"/>
              </a:lnSpc>
              <a:spcBef>
                <a:spcPts val="90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）充分使用草稿纸</a:t>
            </a:r>
            <a:endParaRPr lang="en-US" altLang="zh-CN" sz="2800" b="1" dirty="0" smtClean="0">
              <a:solidFill>
                <a:srgbClr val="00478B"/>
              </a:solidFill>
            </a:endParaRPr>
          </a:p>
          <a:p>
            <a:pPr marL="0" indent="648000" eaLnBrk="1" hangingPunct="1">
              <a:lnSpc>
                <a:spcPct val="110000"/>
              </a:lnSpc>
              <a:spcBef>
                <a:spcPts val="900"/>
              </a:spcBef>
              <a:buNone/>
            </a:pPr>
            <a:r>
              <a:rPr lang="zh-CN" altLang="en-US" sz="2000" b="1" dirty="0" smtClean="0">
                <a:solidFill>
                  <a:srgbClr val="00478B"/>
                </a:solidFill>
              </a:rPr>
              <a:t> 可用于记录关键词、拟定提纲等，但不允许带出考场。</a:t>
            </a:r>
            <a:endParaRPr lang="en-US" altLang="zh-CN" sz="2000" b="1" dirty="0" smtClean="0">
              <a:solidFill>
                <a:srgbClr val="00478B"/>
              </a:solidFill>
            </a:endParaRPr>
          </a:p>
          <a:p>
            <a:pPr marL="0" indent="648000" eaLnBrk="1" hangingPunct="1">
              <a:lnSpc>
                <a:spcPct val="110000"/>
              </a:lnSpc>
              <a:spcBef>
                <a:spcPts val="90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）避免不必要的涂改</a:t>
            </a:r>
            <a:endParaRPr lang="en-US" altLang="zh-CN" sz="2800" b="1" dirty="0" smtClean="0">
              <a:solidFill>
                <a:srgbClr val="00478B"/>
              </a:solidFill>
            </a:endParaRPr>
          </a:p>
          <a:p>
            <a:pPr marL="0" indent="648000" eaLnBrk="1" hangingPunct="1">
              <a:lnSpc>
                <a:spcPct val="110000"/>
              </a:lnSpc>
              <a:spcBef>
                <a:spcPts val="900"/>
              </a:spcBef>
              <a:buNone/>
            </a:pPr>
            <a:r>
              <a:rPr lang="zh-CN" altLang="en-US" sz="2000" b="1" dirty="0" smtClean="0">
                <a:solidFill>
                  <a:srgbClr val="00478B"/>
                </a:solidFill>
              </a:rPr>
              <a:t> 涂改时，不要画黑圈，用斜线划一下即可。</a:t>
            </a:r>
            <a:endParaRPr lang="en-US" altLang="zh-CN" sz="2000" b="1" dirty="0" smtClean="0">
              <a:solidFill>
                <a:srgbClr val="00478B"/>
              </a:solidFill>
            </a:endParaRPr>
          </a:p>
          <a:p>
            <a:pPr marL="0" indent="648000" eaLnBrk="1" hangingPunct="1">
              <a:lnSpc>
                <a:spcPct val="110000"/>
              </a:lnSpc>
              <a:spcBef>
                <a:spcPts val="90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）消除错别字</a:t>
            </a:r>
            <a:endParaRPr lang="en-US" altLang="zh-CN" sz="2800" b="1" dirty="0" smtClean="0">
              <a:solidFill>
                <a:srgbClr val="00478B"/>
              </a:solidFill>
            </a:endParaRPr>
          </a:p>
          <a:p>
            <a:pPr marL="0" indent="648000" eaLnBrk="1" hangingPunct="1">
              <a:lnSpc>
                <a:spcPct val="110000"/>
              </a:lnSpc>
              <a:spcBef>
                <a:spcPts val="900"/>
              </a:spcBef>
              <a:buNone/>
            </a:pPr>
            <a:r>
              <a:rPr lang="zh-CN" altLang="en-US" sz="2000" b="1" dirty="0" smtClean="0">
                <a:solidFill>
                  <a:srgbClr val="00478B"/>
                </a:solidFill>
              </a:rPr>
              <a:t> 一般而言，每</a:t>
            </a:r>
            <a:r>
              <a:rPr lang="en-US" altLang="zh-CN" sz="2000" b="1" dirty="0" smtClean="0">
                <a:solidFill>
                  <a:srgbClr val="00478B"/>
                </a:solidFill>
              </a:rPr>
              <a:t>3</a:t>
            </a:r>
            <a:r>
              <a:rPr lang="zh-CN" altLang="en-US" sz="2000" b="1" dirty="0" smtClean="0">
                <a:solidFill>
                  <a:srgbClr val="00478B"/>
                </a:solidFill>
              </a:rPr>
              <a:t>个错别字扣</a:t>
            </a:r>
            <a:r>
              <a:rPr lang="en-US" altLang="zh-CN" sz="2000" b="1" dirty="0" smtClean="0">
                <a:solidFill>
                  <a:srgbClr val="00478B"/>
                </a:solidFill>
              </a:rPr>
              <a:t>1</a:t>
            </a:r>
            <a:r>
              <a:rPr lang="zh-CN" altLang="en-US" sz="2000" b="1" dirty="0" smtClean="0">
                <a:solidFill>
                  <a:srgbClr val="00478B"/>
                </a:solidFill>
              </a:rPr>
              <a:t>分。会产生负面印象。</a:t>
            </a:r>
            <a:endParaRPr lang="en-US" altLang="zh-CN" sz="2000" b="1" dirty="0" smtClean="0">
              <a:solidFill>
                <a:srgbClr val="00478B"/>
              </a:solidFill>
            </a:endParaRPr>
          </a:p>
          <a:p>
            <a:pPr marL="0" indent="648000" eaLnBrk="1" hangingPunct="1">
              <a:lnSpc>
                <a:spcPct val="110000"/>
              </a:lnSpc>
              <a:spcBef>
                <a:spcPts val="90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）行文格式</a:t>
            </a:r>
            <a:endParaRPr lang="en-US" altLang="zh-CN" sz="2800" b="1" dirty="0" smtClean="0">
              <a:solidFill>
                <a:srgbClr val="00478B"/>
              </a:solidFill>
            </a:endParaRPr>
          </a:p>
          <a:p>
            <a:pPr marL="0" indent="648000" eaLnBrk="1" hangingPunct="1">
              <a:lnSpc>
                <a:spcPct val="110000"/>
              </a:lnSpc>
              <a:spcBef>
                <a:spcPts val="900"/>
              </a:spcBef>
              <a:buNone/>
            </a:pPr>
            <a:r>
              <a:rPr lang="zh-CN" altLang="en-US" sz="2000" b="1" dirty="0" smtClean="0">
                <a:solidFill>
                  <a:srgbClr val="00478B"/>
                </a:solidFill>
              </a:rPr>
              <a:t>  顶格、空格、居中等；应用文格式等。</a:t>
            </a:r>
            <a:endParaRPr lang="en-US" altLang="zh-CN" sz="20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2.3 </a:t>
            </a:r>
            <a:r>
              <a:rPr lang="zh-CN" altLang="en-US" dirty="0" smtClean="0">
                <a:solidFill>
                  <a:schemeClr val="bg1"/>
                </a:solidFill>
              </a:rPr>
              <a:t>申论考试的特点</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en-US" altLang="zh-CN" sz="2800" b="1" dirty="0" smtClean="0">
                <a:solidFill>
                  <a:srgbClr val="00478B"/>
                </a:solidFill>
              </a:rPr>
              <a:t>2.3.1 </a:t>
            </a:r>
            <a:r>
              <a:rPr lang="zh-CN" altLang="en-US" sz="2800" b="1" dirty="0" smtClean="0">
                <a:solidFill>
                  <a:srgbClr val="00478B"/>
                </a:solidFill>
              </a:rPr>
              <a:t>给定材料的</a:t>
            </a:r>
            <a:r>
              <a:rPr lang="zh-CN" altLang="en-US" sz="2800" b="1" dirty="0" smtClean="0">
                <a:solidFill>
                  <a:srgbClr val="FF0000"/>
                </a:solidFill>
              </a:rPr>
              <a:t>广泛性</a:t>
            </a:r>
            <a:endParaRPr lang="en-US" altLang="zh-CN" sz="2800" b="1" dirty="0" smtClean="0">
              <a:solidFill>
                <a:srgbClr val="FF0000"/>
              </a:solidFill>
            </a:endParaRPr>
          </a:p>
          <a:p>
            <a:pPr marL="0" indent="648000" eaLnBrk="1" hangingPunct="1">
              <a:lnSpc>
                <a:spcPct val="110000"/>
              </a:lnSpc>
              <a:spcBef>
                <a:spcPct val="0"/>
              </a:spcBef>
              <a:buNone/>
            </a:pPr>
            <a:r>
              <a:rPr lang="zh-CN" altLang="en-US" sz="2400" b="1" dirty="0" smtClean="0">
                <a:solidFill>
                  <a:srgbClr val="00478B"/>
                </a:solidFill>
              </a:rPr>
              <a:t>比如：民生问题、食品安全、环保问题、工业结构、海洋资源、区域发展、科技与人文、人才战略、干部年轻化等。</a:t>
            </a:r>
            <a:endParaRPr lang="en-US" altLang="zh-CN" sz="2400" b="1" dirty="0" smtClean="0">
              <a:solidFill>
                <a:srgbClr val="00478B"/>
              </a:solidFill>
            </a:endParaRPr>
          </a:p>
          <a:p>
            <a:pPr marL="0" indent="648000" eaLnBrk="1" hangingPunct="1">
              <a:lnSpc>
                <a:spcPct val="110000"/>
              </a:lnSpc>
              <a:spcBef>
                <a:spcPct val="0"/>
              </a:spcBef>
              <a:buNone/>
            </a:pPr>
            <a:endParaRPr lang="en-US" altLang="zh-CN" sz="900" b="1" dirty="0" smtClean="0">
              <a:solidFill>
                <a:srgbClr val="00478B"/>
              </a:solidFill>
            </a:endParaRPr>
          </a:p>
          <a:p>
            <a:pPr marL="0" indent="648000" eaLnBrk="1" hangingPunct="1">
              <a:lnSpc>
                <a:spcPct val="110000"/>
              </a:lnSpc>
              <a:spcBef>
                <a:spcPct val="0"/>
              </a:spcBef>
              <a:buNone/>
            </a:pPr>
            <a:r>
              <a:rPr lang="en-US" altLang="zh-CN" sz="2800" b="1" dirty="0" smtClean="0">
                <a:solidFill>
                  <a:srgbClr val="00478B"/>
                </a:solidFill>
              </a:rPr>
              <a:t>2.3.2 </a:t>
            </a:r>
            <a:r>
              <a:rPr lang="zh-CN" altLang="en-US" sz="2800" b="1" dirty="0" smtClean="0">
                <a:solidFill>
                  <a:srgbClr val="00478B"/>
                </a:solidFill>
              </a:rPr>
              <a:t>给定材料的</a:t>
            </a:r>
            <a:r>
              <a:rPr lang="zh-CN" altLang="en-US" sz="2800" b="1" dirty="0" smtClean="0">
                <a:solidFill>
                  <a:srgbClr val="FF0000"/>
                </a:solidFill>
              </a:rPr>
              <a:t>中观性</a:t>
            </a:r>
            <a:endParaRPr lang="en-US" altLang="zh-CN" sz="2800" b="1" dirty="0" smtClean="0">
              <a:solidFill>
                <a:srgbClr val="FF0000"/>
              </a:solidFill>
            </a:endParaRPr>
          </a:p>
          <a:p>
            <a:pPr marL="0" indent="648000" eaLnBrk="1" hangingPunct="1">
              <a:lnSpc>
                <a:spcPct val="110000"/>
              </a:lnSpc>
              <a:spcBef>
                <a:spcPct val="0"/>
              </a:spcBef>
              <a:buNone/>
            </a:pPr>
            <a:r>
              <a:rPr lang="zh-CN" altLang="en-US" sz="2400" b="1" dirty="0" smtClean="0">
                <a:solidFill>
                  <a:srgbClr val="00478B"/>
                </a:solidFill>
              </a:rPr>
              <a:t>申论多关注一些中观问题，一般涉及千家万户，有一定的影响范围，具有一定的现实意义。</a:t>
            </a:r>
            <a:endParaRPr lang="en-US" altLang="zh-CN" sz="2400" b="1" dirty="0" smtClean="0">
              <a:solidFill>
                <a:srgbClr val="00478B"/>
              </a:solidFill>
            </a:endParaRPr>
          </a:p>
          <a:p>
            <a:pPr marL="0" indent="648000" eaLnBrk="1" hangingPunct="1">
              <a:lnSpc>
                <a:spcPct val="110000"/>
              </a:lnSpc>
              <a:spcBef>
                <a:spcPct val="0"/>
              </a:spcBef>
              <a:buNone/>
            </a:pPr>
            <a:endParaRPr lang="en-US" altLang="zh-CN" sz="900" b="1" dirty="0" smtClean="0">
              <a:solidFill>
                <a:srgbClr val="00478B"/>
              </a:solidFill>
            </a:endParaRPr>
          </a:p>
          <a:p>
            <a:pPr marL="0" indent="648000" eaLnBrk="1" hangingPunct="1">
              <a:lnSpc>
                <a:spcPct val="110000"/>
              </a:lnSpc>
              <a:spcBef>
                <a:spcPct val="0"/>
              </a:spcBef>
              <a:buNone/>
            </a:pPr>
            <a:r>
              <a:rPr lang="en-US" altLang="zh-CN" sz="2800" b="1" dirty="0" smtClean="0">
                <a:solidFill>
                  <a:srgbClr val="00478B"/>
                </a:solidFill>
              </a:rPr>
              <a:t>2.3.3 </a:t>
            </a:r>
            <a:r>
              <a:rPr lang="zh-CN" altLang="en-US" sz="2800" b="1" dirty="0" smtClean="0">
                <a:solidFill>
                  <a:srgbClr val="00478B"/>
                </a:solidFill>
              </a:rPr>
              <a:t>对策方案的</a:t>
            </a:r>
            <a:r>
              <a:rPr lang="zh-CN" altLang="en-US" sz="2800" b="1" dirty="0" smtClean="0">
                <a:solidFill>
                  <a:srgbClr val="FF0000"/>
                </a:solidFill>
              </a:rPr>
              <a:t>针对性</a:t>
            </a:r>
            <a:endParaRPr lang="en-US" altLang="zh-CN" sz="2800" b="1" dirty="0" smtClean="0">
              <a:solidFill>
                <a:srgbClr val="FF0000"/>
              </a:solidFill>
            </a:endParaRPr>
          </a:p>
          <a:p>
            <a:pPr marL="0" indent="648000" eaLnBrk="1" hangingPunct="1">
              <a:lnSpc>
                <a:spcPct val="110000"/>
              </a:lnSpc>
              <a:spcBef>
                <a:spcPct val="0"/>
              </a:spcBef>
              <a:buNone/>
            </a:pPr>
            <a:r>
              <a:rPr lang="zh-CN" altLang="en-US" sz="2400" b="1" dirty="0" smtClean="0">
                <a:solidFill>
                  <a:srgbClr val="00478B"/>
                </a:solidFill>
              </a:rPr>
              <a:t>针对性和可行性是申论考试的两个基本要求。</a:t>
            </a:r>
            <a:endParaRPr lang="en-US" altLang="zh-CN" sz="24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11"/>
          <p:cNvSpPr>
            <a:spLocks noChangeArrowheads="1"/>
          </p:cNvSpPr>
          <p:nvPr/>
        </p:nvSpPr>
        <p:spPr bwMode="auto">
          <a:xfrm>
            <a:off x="1301750" y="2884489"/>
            <a:ext cx="6654800" cy="3579812"/>
          </a:xfrm>
          <a:prstGeom prst="roundRect">
            <a:avLst>
              <a:gd name="adj" fmla="val 16667"/>
            </a:avLst>
          </a:prstGeom>
          <a:solidFill>
            <a:schemeClr val="bg2">
              <a:alpha val="38823"/>
            </a:schemeClr>
          </a:solidFill>
          <a:ln w="38100">
            <a:noFill/>
            <a:prstDash val="dash"/>
            <a:round/>
            <a:headEnd/>
            <a:tailEnd/>
          </a:ln>
        </p:spPr>
        <p:txBody>
          <a:bodyPr anchor="ctr"/>
          <a:lstStyle/>
          <a:p>
            <a:pPr>
              <a:buFont typeface="Arial" pitchFamily="34" charset="0"/>
              <a:buNone/>
            </a:pPr>
            <a:endParaRPr lang="zh-CN" altLang="en-US" sz="2400" b="1">
              <a:solidFill>
                <a:srgbClr val="FF0000"/>
              </a:solidFill>
              <a:latin typeface="黑体" pitchFamily="49" charset="-122"/>
              <a:ea typeface="黑体" pitchFamily="49" charset="-122"/>
            </a:endParaRPr>
          </a:p>
        </p:txBody>
      </p:sp>
      <p:sp>
        <p:nvSpPr>
          <p:cNvPr id="20" name="矩形 19">
            <a:extLst>
              <a:ext uri="{FF2B5EF4-FFF2-40B4-BE49-F238E27FC236}"/>
            </a:extLst>
          </p:cNvPr>
          <p:cNvSpPr/>
          <p:nvPr/>
        </p:nvSpPr>
        <p:spPr bwMode="auto">
          <a:xfrm>
            <a:off x="581027" y="1339849"/>
            <a:ext cx="7993063" cy="5113339"/>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a:defRPr/>
            </a:pPr>
            <a:endParaRPr lang="zh-CN" altLang="en-US" b="1" kern="0" dirty="0">
              <a:solidFill>
                <a:sysClr val="windowText" lastClr="000000"/>
              </a:solidFill>
              <a:latin typeface="Arial" pitchFamily="34" charset="0"/>
              <a:ea typeface="微软雅黑" pitchFamily="34" charset="-122"/>
            </a:endParaRPr>
          </a:p>
        </p:txBody>
      </p:sp>
      <p:sp>
        <p:nvSpPr>
          <p:cNvPr id="21" name="矩形 20">
            <a:extLst>
              <a:ext uri="{FF2B5EF4-FFF2-40B4-BE49-F238E27FC236}"/>
            </a:extLst>
          </p:cNvPr>
          <p:cNvSpPr/>
          <p:nvPr/>
        </p:nvSpPr>
        <p:spPr bwMode="auto">
          <a:xfrm>
            <a:off x="2484440" y="1052514"/>
            <a:ext cx="4319587" cy="612775"/>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endParaRPr lang="zh-CN" altLang="en-US" b="1" kern="0">
              <a:solidFill>
                <a:sysClr val="windowText" lastClr="000000"/>
              </a:solidFill>
              <a:latin typeface="Arial" pitchFamily="34" charset="0"/>
              <a:ea typeface="微软雅黑" pitchFamily="34" charset="-122"/>
            </a:endParaRPr>
          </a:p>
        </p:txBody>
      </p:sp>
      <p:sp>
        <p:nvSpPr>
          <p:cNvPr id="6149" name="副标题 2"/>
          <p:cNvSpPr>
            <a:spLocks noGrp="1"/>
          </p:cNvSpPr>
          <p:nvPr>
            <p:ph type="subTitle" idx="1"/>
          </p:nvPr>
        </p:nvSpPr>
        <p:spPr bwMode="auto">
          <a:xfrm>
            <a:off x="755576" y="2132013"/>
            <a:ext cx="7632848" cy="3961283"/>
          </a:xfrm>
          <a:noFill/>
          <a:ln>
            <a:miter lim="800000"/>
            <a:headEnd/>
            <a:tailEnd/>
          </a:ln>
        </p:spPr>
        <p:txBody>
          <a:bodyPr vert="horz" wrap="square" lIns="91440" tIns="45720" rIns="91440" bIns="45720" numCol="1" anchor="t" anchorCtr="0" compatLnSpc="1">
            <a:prstTxWarp prst="textNoShape">
              <a:avLst/>
            </a:prstTxWarp>
          </a:bodyPr>
          <a:lstStyle/>
          <a:p>
            <a:pPr indent="720000" eaLnBrk="1" hangingPunct="1">
              <a:lnSpc>
                <a:spcPct val="125000"/>
              </a:lnSpc>
              <a:spcBef>
                <a:spcPct val="0"/>
              </a:spcBef>
            </a:pPr>
            <a:r>
              <a:rPr lang="zh-CN" altLang="en-US" sz="2800" dirty="0" smtClean="0">
                <a:solidFill>
                  <a:srgbClr val="00478B"/>
                </a:solidFill>
                <a:latin typeface="黑体" pitchFamily="49" charset="-122"/>
                <a:ea typeface="黑体" pitchFamily="49" charset="-122"/>
              </a:rPr>
              <a:t>申论，是专门用于国家公务员考试的应试文体，也是随着公务员录用考试制度而出现、推行的一种测查应试者从事机关工作应当具备的基本能力的考试科目。</a:t>
            </a:r>
            <a:endParaRPr lang="en-US" altLang="zh-CN" sz="2800" dirty="0" smtClean="0">
              <a:solidFill>
                <a:srgbClr val="00478B"/>
              </a:solidFill>
              <a:latin typeface="黑体" pitchFamily="49" charset="-122"/>
              <a:ea typeface="黑体" pitchFamily="49" charset="-122"/>
            </a:endParaRPr>
          </a:p>
          <a:p>
            <a:pPr indent="720000" eaLnBrk="1" hangingPunct="1">
              <a:lnSpc>
                <a:spcPct val="125000"/>
              </a:lnSpc>
              <a:spcBef>
                <a:spcPct val="0"/>
              </a:spcBef>
            </a:pPr>
            <a:r>
              <a:rPr lang="zh-CN" altLang="en-US" sz="2800" dirty="0" smtClean="0">
                <a:solidFill>
                  <a:srgbClr val="00478B"/>
                </a:solidFill>
                <a:latin typeface="黑体" pitchFamily="49" charset="-122"/>
                <a:ea typeface="黑体" pitchFamily="49" charset="-122"/>
              </a:rPr>
              <a:t>了解申论的考查目标和撰写方法，提高应用写作能力，可以有针对性地备考，也有利于今后的工作。</a:t>
            </a:r>
          </a:p>
        </p:txBody>
      </p:sp>
      <p:sp>
        <p:nvSpPr>
          <p:cNvPr id="6150" name="标题 1"/>
          <p:cNvSpPr>
            <a:spLocks noGrp="1"/>
          </p:cNvSpPr>
          <p:nvPr>
            <p:ph type="ctrTitle"/>
          </p:nvPr>
        </p:nvSpPr>
        <p:spPr bwMode="auto">
          <a:xfrm>
            <a:off x="2124077" y="1054100"/>
            <a:ext cx="5040313" cy="719139"/>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3200" dirty="0" smtClean="0">
                <a:solidFill>
                  <a:schemeClr val="bg1"/>
                </a:solidFill>
                <a:latin typeface="黑体" pitchFamily="49" charset="-122"/>
                <a:ea typeface="黑体" pitchFamily="49" charset="-122"/>
              </a:rPr>
              <a:t>开场白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00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zh-CN" altLang="en-US" dirty="0" smtClean="0">
                <a:solidFill>
                  <a:schemeClr val="bg1"/>
                </a:solidFill>
              </a:rPr>
              <a:t>第三部分  申论的题型与解题方法</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683570" y="1735399"/>
            <a:ext cx="7704657"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720000" eaLnBrk="1" hangingPunct="1">
              <a:lnSpc>
                <a:spcPct val="110000"/>
              </a:lnSpc>
              <a:spcBef>
                <a:spcPct val="0"/>
              </a:spcBef>
              <a:buNone/>
            </a:pPr>
            <a:r>
              <a:rPr lang="en-US" altLang="zh-CN" sz="2800" b="1" dirty="0" smtClean="0">
                <a:solidFill>
                  <a:srgbClr val="00478B"/>
                </a:solidFill>
              </a:rPr>
              <a:t>3.1 </a:t>
            </a:r>
            <a:r>
              <a:rPr lang="zh-CN" altLang="en-US" sz="2800" b="1" dirty="0" smtClean="0">
                <a:solidFill>
                  <a:srgbClr val="00478B"/>
                </a:solidFill>
              </a:rPr>
              <a:t>归纳概括题</a:t>
            </a:r>
            <a:endParaRPr lang="en-US" altLang="zh-CN" sz="2800" b="1" dirty="0" smtClean="0">
              <a:solidFill>
                <a:srgbClr val="00478B"/>
              </a:solidFill>
            </a:endParaRPr>
          </a:p>
          <a:p>
            <a:pPr marL="0" indent="720000" eaLnBrk="1" hangingPunct="1">
              <a:lnSpc>
                <a:spcPct val="110000"/>
              </a:lnSpc>
              <a:spcBef>
                <a:spcPts val="900"/>
              </a:spcBef>
              <a:buNone/>
            </a:pPr>
            <a:r>
              <a:rPr lang="en-US" altLang="zh-CN" sz="2800" b="1" dirty="0" smtClean="0">
                <a:solidFill>
                  <a:srgbClr val="00478B"/>
                </a:solidFill>
              </a:rPr>
              <a:t>3.2 </a:t>
            </a:r>
            <a:r>
              <a:rPr lang="zh-CN" altLang="en-US" sz="2800" b="1" dirty="0" smtClean="0">
                <a:solidFill>
                  <a:srgbClr val="00478B"/>
                </a:solidFill>
              </a:rPr>
              <a:t>综合分析题</a:t>
            </a:r>
            <a:endParaRPr lang="en-US" altLang="zh-CN" sz="2800" b="1" dirty="0" smtClean="0">
              <a:solidFill>
                <a:srgbClr val="00478B"/>
              </a:solidFill>
            </a:endParaRPr>
          </a:p>
          <a:p>
            <a:pPr marL="0" indent="720000" eaLnBrk="1" hangingPunct="1">
              <a:lnSpc>
                <a:spcPct val="110000"/>
              </a:lnSpc>
              <a:spcBef>
                <a:spcPts val="900"/>
              </a:spcBef>
              <a:buNone/>
            </a:pPr>
            <a:r>
              <a:rPr lang="en-US" altLang="zh-CN" sz="2800" b="1" dirty="0" smtClean="0">
                <a:solidFill>
                  <a:srgbClr val="00478B"/>
                </a:solidFill>
              </a:rPr>
              <a:t>3.3 </a:t>
            </a:r>
            <a:r>
              <a:rPr lang="zh-CN" altLang="en-US" sz="2800" b="1" dirty="0" smtClean="0">
                <a:solidFill>
                  <a:srgbClr val="00478B"/>
                </a:solidFill>
              </a:rPr>
              <a:t>提出对策题</a:t>
            </a:r>
            <a:endParaRPr lang="en-US" altLang="zh-CN" sz="2800" b="1" dirty="0" smtClean="0">
              <a:solidFill>
                <a:srgbClr val="00478B"/>
              </a:solidFill>
            </a:endParaRPr>
          </a:p>
          <a:p>
            <a:pPr marL="0" indent="720000" eaLnBrk="1" hangingPunct="1">
              <a:lnSpc>
                <a:spcPct val="110000"/>
              </a:lnSpc>
              <a:spcBef>
                <a:spcPts val="900"/>
              </a:spcBef>
              <a:buNone/>
            </a:pPr>
            <a:r>
              <a:rPr lang="en-US" altLang="zh-CN" sz="2800" b="1" dirty="0" smtClean="0">
                <a:solidFill>
                  <a:srgbClr val="00478B"/>
                </a:solidFill>
              </a:rPr>
              <a:t>3.4 </a:t>
            </a:r>
            <a:r>
              <a:rPr lang="zh-CN" altLang="en-US" sz="2800" b="1" dirty="0" smtClean="0">
                <a:solidFill>
                  <a:srgbClr val="00478B"/>
                </a:solidFill>
              </a:rPr>
              <a:t>应用文写作题</a:t>
            </a:r>
            <a:endParaRPr lang="en-US" altLang="zh-CN" sz="2800" b="1" dirty="0" smtClean="0">
              <a:solidFill>
                <a:srgbClr val="00478B"/>
              </a:solidFill>
            </a:endParaRPr>
          </a:p>
          <a:p>
            <a:pPr marL="0" indent="720000" eaLnBrk="1" hangingPunct="1">
              <a:lnSpc>
                <a:spcPct val="110000"/>
              </a:lnSpc>
              <a:spcBef>
                <a:spcPts val="900"/>
              </a:spcBef>
              <a:buNone/>
            </a:pPr>
            <a:r>
              <a:rPr lang="en-US" altLang="zh-CN" sz="2800" b="1" dirty="0" smtClean="0">
                <a:solidFill>
                  <a:srgbClr val="00478B"/>
                </a:solidFill>
              </a:rPr>
              <a:t>3.5 </a:t>
            </a:r>
            <a:r>
              <a:rPr lang="zh-CN" altLang="en-US" sz="2800" b="1" dirty="0" smtClean="0">
                <a:solidFill>
                  <a:srgbClr val="00478B"/>
                </a:solidFill>
              </a:rPr>
              <a:t>文章论述题</a:t>
            </a:r>
            <a:r>
              <a:rPr lang="en-US" altLang="zh-CN" sz="2000" b="1" dirty="0" smtClean="0">
                <a:solidFill>
                  <a:srgbClr val="FF0000"/>
                </a:solidFill>
              </a:rPr>
              <a:t>——</a:t>
            </a:r>
            <a:r>
              <a:rPr lang="zh-CN" altLang="en-US" sz="2000" b="1" dirty="0" smtClean="0">
                <a:solidFill>
                  <a:srgbClr val="FF0000"/>
                </a:solidFill>
              </a:rPr>
              <a:t>单独讲解</a:t>
            </a:r>
            <a:endParaRPr lang="en-US" altLang="zh-CN" sz="2000" b="1" dirty="0" smtClean="0">
              <a:solidFill>
                <a:srgbClr val="FF0000"/>
              </a:solidFill>
            </a:endParaRPr>
          </a:p>
          <a:p>
            <a:pPr marL="0" indent="720000" eaLnBrk="1" hangingPunct="1">
              <a:lnSpc>
                <a:spcPct val="110000"/>
              </a:lnSpc>
              <a:spcBef>
                <a:spcPts val="900"/>
              </a:spcBef>
              <a:buNone/>
            </a:pPr>
            <a:r>
              <a:rPr lang="zh-CN" altLang="en-US" sz="2400" b="1" dirty="0" smtClean="0">
                <a:solidFill>
                  <a:srgbClr val="FF0000"/>
                </a:solidFill>
              </a:rPr>
              <a:t>注意</a:t>
            </a:r>
            <a:r>
              <a:rPr lang="zh-CN" altLang="en-US" sz="2400" b="1" dirty="0" smtClean="0">
                <a:solidFill>
                  <a:srgbClr val="00478B"/>
                </a:solidFill>
              </a:rPr>
              <a:t>：除了文章论述题以外，其他题都有“标准答案”或者“答案要点”，评阅时，是按“点”给分。</a:t>
            </a:r>
            <a:endParaRPr lang="en-US" altLang="zh-CN" sz="24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fill="hold"/>
                                        <p:tgtEl>
                                          <p:spTgt spid="14"/>
                                        </p:tgtEl>
                                        <p:attrNameLst>
                                          <p:attrName>ppt_x</p:attrName>
                                        </p:attrNameLst>
                                      </p:cBhvr>
                                      <p:tavLst>
                                        <p:tav tm="0">
                                          <p:val>
                                            <p:strVal val="1+#ppt_w/2"/>
                                          </p:val>
                                        </p:tav>
                                        <p:tav tm="100000">
                                          <p:val>
                                            <p:strVal val="#ppt_x"/>
                                          </p:val>
                                        </p:tav>
                                      </p:tavLst>
                                    </p:anim>
                                    <p:anim calcmode="lin" valueType="num">
                                      <p:cBhvr additive="base">
                                        <p:cTn id="8" dur="25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25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25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769" y="1735399"/>
            <a:ext cx="7848673"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720000" eaLnBrk="1" hangingPunct="1">
              <a:lnSpc>
                <a:spcPct val="110000"/>
              </a:lnSpc>
              <a:spcBef>
                <a:spcPct val="0"/>
              </a:spcBef>
              <a:buNone/>
            </a:pPr>
            <a:r>
              <a:rPr lang="zh-CN" altLang="en-US" sz="2800" b="1" dirty="0" smtClean="0">
                <a:solidFill>
                  <a:srgbClr val="00478B"/>
                </a:solidFill>
              </a:rPr>
              <a:t>归纳概括题是最基础的题型。一般要求全面、准确（不要遗漏得分点），以不超过</a:t>
            </a:r>
            <a:r>
              <a:rPr lang="en-US" altLang="zh-CN" sz="2800" b="1" dirty="0" smtClean="0">
                <a:solidFill>
                  <a:srgbClr val="00478B"/>
                </a:solidFill>
              </a:rPr>
              <a:t>×</a:t>
            </a:r>
            <a:r>
              <a:rPr lang="zh-CN" altLang="en-US" sz="2800" b="1" dirty="0" smtClean="0">
                <a:solidFill>
                  <a:srgbClr val="00478B"/>
                </a:solidFill>
              </a:rPr>
              <a:t>字进行概括。可分为四种类型：</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）归纳概括主要内容</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）归纳概括主要问题</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）归纳概括部分内容</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）归纳概括语段</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400" b="1" dirty="0" smtClean="0">
                <a:solidFill>
                  <a:srgbClr val="00478B"/>
                </a:solidFill>
              </a:rPr>
              <a:t>考什么？</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先概括，后归纳</a:t>
            </a:r>
            <a:endParaRPr lang="en-US" altLang="zh-CN" sz="24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1</a:t>
            </a:r>
            <a:r>
              <a:rPr lang="zh-CN" altLang="en-US" sz="2400" b="1" dirty="0" smtClean="0">
                <a:solidFill>
                  <a:srgbClr val="00478B"/>
                </a:solidFill>
              </a:rPr>
              <a:t>）概括：提炼加工</a:t>
            </a:r>
            <a:r>
              <a:rPr lang="en-US" altLang="zh-CN" sz="2400" b="1" dirty="0" smtClean="0">
                <a:solidFill>
                  <a:srgbClr val="00478B"/>
                </a:solidFill>
              </a:rPr>
              <a:t>——</a:t>
            </a:r>
            <a:r>
              <a:rPr lang="zh-CN" altLang="en-US" sz="2400" b="1" dirty="0" smtClean="0">
                <a:solidFill>
                  <a:srgbClr val="00478B"/>
                </a:solidFill>
              </a:rPr>
              <a:t>抓取重点信息的能力</a:t>
            </a:r>
            <a:endParaRPr lang="en-US" altLang="zh-CN" sz="24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2</a:t>
            </a:r>
            <a:r>
              <a:rPr lang="zh-CN" altLang="en-US" sz="2400" b="1" dirty="0" smtClean="0">
                <a:solidFill>
                  <a:srgbClr val="00478B"/>
                </a:solidFill>
              </a:rPr>
              <a:t>）归纳：要点条理清晰，对材料的逻辑梳理能力</a:t>
            </a:r>
            <a:endParaRPr lang="en-US" altLang="zh-CN" sz="2400" b="1" dirty="0" smtClean="0">
              <a:solidFill>
                <a:srgbClr val="00478B"/>
              </a:solidFill>
            </a:endParaRPr>
          </a:p>
          <a:p>
            <a:pPr marL="0" indent="648000" eaLnBrk="1" hangingPunct="1">
              <a:lnSpc>
                <a:spcPct val="120000"/>
              </a:lnSpc>
              <a:spcBef>
                <a:spcPct val="0"/>
              </a:spcBef>
              <a:buNone/>
            </a:pP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）归纳概括主要</a:t>
            </a:r>
            <a:r>
              <a:rPr lang="zh-CN" altLang="en-US" sz="2800" b="1" dirty="0" smtClean="0">
                <a:solidFill>
                  <a:srgbClr val="FF0000"/>
                </a:solidFill>
              </a:rPr>
              <a:t>内容</a:t>
            </a:r>
            <a:endParaRPr lang="en-US" altLang="zh-CN" sz="2800" b="1" dirty="0" smtClean="0">
              <a:solidFill>
                <a:srgbClr val="FF0000"/>
              </a:solidFill>
            </a:endParaRPr>
          </a:p>
          <a:p>
            <a:pPr marL="0" indent="648000" eaLnBrk="1" hangingPunct="1">
              <a:lnSpc>
                <a:spcPct val="120000"/>
              </a:lnSpc>
              <a:spcBef>
                <a:spcPct val="0"/>
              </a:spcBef>
              <a:buNone/>
            </a:pPr>
            <a:r>
              <a:rPr lang="zh-CN" altLang="en-US" sz="2400" b="1" dirty="0" smtClean="0">
                <a:solidFill>
                  <a:srgbClr val="FF0000"/>
                </a:solidFill>
              </a:rPr>
              <a:t>问法</a:t>
            </a:r>
            <a:r>
              <a:rPr lang="zh-CN" altLang="en-US" sz="2400" b="1" dirty="0" smtClean="0">
                <a:solidFill>
                  <a:srgbClr val="00478B"/>
                </a:solidFill>
              </a:rPr>
              <a:t>：概括主要信息、进行汇报、对资料进行汇总等。</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答题思路</a:t>
            </a:r>
            <a:r>
              <a:rPr lang="zh-CN" altLang="en-US" sz="2400" b="1" dirty="0" smtClean="0">
                <a:solidFill>
                  <a:srgbClr val="00478B"/>
                </a:solidFill>
              </a:rPr>
              <a:t>：从材料描述的现状、问题、影响、原因、目前举措（经验）、对策等进行概括。（不一定俱全）</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现状：从前几则材料中归纳（含话题）。</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问题：找材料中的负面信息。</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影响：正反两方面的观点、报道、数据等。</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原因：立足当下条件寻找原因、分析原因。</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举措：现有举措（成功的、失败的）</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对策：对拟采取措施进行概括。</a:t>
            </a: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769" y="1735399"/>
            <a:ext cx="7848673"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400" b="1" dirty="0" smtClean="0">
                <a:solidFill>
                  <a:srgbClr val="00478B"/>
                </a:solidFill>
              </a:rPr>
              <a:t>案例：</a:t>
            </a:r>
            <a:r>
              <a:rPr lang="zh-CN" altLang="en-US" sz="2000" b="1" dirty="0" smtClean="0">
                <a:solidFill>
                  <a:srgbClr val="00478B"/>
                </a:solidFill>
              </a:rPr>
              <a:t>（某年公务员考试申论真题）</a:t>
            </a:r>
            <a:endParaRPr lang="en-US" altLang="zh-CN" sz="20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答案要点</a:t>
            </a:r>
            <a:r>
              <a:rPr lang="en-US" altLang="zh-CN" sz="2400" b="1" dirty="0" smtClean="0">
                <a:solidFill>
                  <a:srgbClr val="00478B"/>
                </a:solidFill>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投资环境直接关系着一个地区招商引资和地方经济的发展。（</a:t>
            </a:r>
            <a:r>
              <a:rPr lang="zh-CN" altLang="en-US" sz="2400" b="1" dirty="0" smtClean="0">
                <a:solidFill>
                  <a:srgbClr val="FF0000"/>
                </a:solidFill>
                <a:latin typeface="楷体" pitchFamily="49" charset="-122"/>
                <a:ea typeface="楷体" pitchFamily="49" charset="-122"/>
              </a:rPr>
              <a:t>现状</a:t>
            </a: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市在改善投资环境方面做了一些卓有成效的工作，但同时存在不少问题，诸如</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等。（</a:t>
            </a:r>
            <a:r>
              <a:rPr lang="zh-CN" altLang="en-US" sz="2400" b="1" dirty="0" smtClean="0">
                <a:solidFill>
                  <a:srgbClr val="FF0000"/>
                </a:solidFill>
                <a:latin typeface="楷体" pitchFamily="49" charset="-122"/>
                <a:ea typeface="楷体" pitchFamily="49" charset="-122"/>
              </a:rPr>
              <a:t>问题</a:t>
            </a:r>
            <a:r>
              <a:rPr lang="zh-CN" altLang="en-US" sz="2400" b="1" dirty="0" smtClean="0">
                <a:solidFill>
                  <a:srgbClr val="00478B"/>
                </a:solidFill>
                <a:latin typeface="楷体" pitchFamily="49" charset="-122"/>
                <a:ea typeface="楷体" pitchFamily="49" charset="-122"/>
              </a:rPr>
              <a:t>）这一切严重影响了</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市投资软环境，阻碍了</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市的发展。（</a:t>
            </a:r>
            <a:r>
              <a:rPr lang="zh-CN" altLang="en-US" sz="2400" b="1" dirty="0" smtClean="0">
                <a:solidFill>
                  <a:srgbClr val="FF0000"/>
                </a:solidFill>
                <a:latin typeface="楷体" pitchFamily="49" charset="-122"/>
                <a:ea typeface="楷体" pitchFamily="49" charset="-122"/>
              </a:rPr>
              <a:t>影响</a:t>
            </a:r>
            <a:r>
              <a:rPr lang="zh-CN" altLang="en-US" sz="2400" b="1" dirty="0" smtClean="0">
                <a:solidFill>
                  <a:srgbClr val="00478B"/>
                </a:solidFill>
                <a:latin typeface="楷体" pitchFamily="49" charset="-122"/>
                <a:ea typeface="楷体" pitchFamily="49" charset="-122"/>
              </a:rPr>
              <a:t>）要努力改善投资环境：加大投资体制改革的力度，减少行政审批事项；转变政府职能；改进工作方式方法；改进工作作风，热情为企业服务。（</a:t>
            </a:r>
            <a:r>
              <a:rPr lang="zh-CN" altLang="en-US" sz="2400" b="1" dirty="0" smtClean="0">
                <a:solidFill>
                  <a:srgbClr val="FF0000"/>
                </a:solidFill>
                <a:latin typeface="楷体" pitchFamily="49" charset="-122"/>
                <a:ea typeface="楷体" pitchFamily="49" charset="-122"/>
              </a:rPr>
              <a:t>举措、对策</a:t>
            </a: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rPr>
              <a:t>写成一段有逻辑性的话。</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769" y="1735399"/>
            <a:ext cx="7848673"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）归纳概括主要</a:t>
            </a:r>
            <a:r>
              <a:rPr lang="zh-CN" altLang="en-US" sz="2800" b="1" dirty="0" smtClean="0">
                <a:solidFill>
                  <a:srgbClr val="FF0000"/>
                </a:solidFill>
              </a:rPr>
              <a:t>问题</a:t>
            </a:r>
            <a:endParaRPr lang="en-US" altLang="zh-CN" sz="2800" b="1" dirty="0" smtClean="0">
              <a:solidFill>
                <a:srgbClr val="FF0000"/>
              </a:solidFill>
            </a:endParaRPr>
          </a:p>
          <a:p>
            <a:pPr marL="0" indent="648000" eaLnBrk="1" hangingPunct="1">
              <a:lnSpc>
                <a:spcPct val="120000"/>
              </a:lnSpc>
              <a:spcBef>
                <a:spcPct val="0"/>
              </a:spcBef>
              <a:buNone/>
            </a:pPr>
            <a:r>
              <a:rPr lang="zh-CN" altLang="en-US" sz="2400" b="1" dirty="0" smtClean="0">
                <a:solidFill>
                  <a:srgbClr val="FF0000"/>
                </a:solidFill>
              </a:rPr>
              <a:t>问法</a:t>
            </a:r>
            <a:r>
              <a:rPr lang="zh-CN" altLang="en-US" sz="2400" b="1" dirty="0" smtClean="0">
                <a:solidFill>
                  <a:srgbClr val="00478B"/>
                </a:solidFill>
              </a:rPr>
              <a:t>：指出材料中反映的主要问题、对问题进行概括、指出隐患、问题表现在哪些方面等。</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答题思路</a:t>
            </a:r>
            <a:r>
              <a:rPr lang="zh-CN" altLang="en-US" sz="2400" b="1" dirty="0" smtClean="0">
                <a:solidFill>
                  <a:srgbClr val="00478B"/>
                </a:solidFill>
              </a:rPr>
              <a:t>：树立问题意识，从材料中找负面的、需要予以解决的问题。可采用</a:t>
            </a:r>
            <a:r>
              <a:rPr lang="zh-CN" altLang="en-US" sz="2400" b="1" dirty="0" smtClean="0">
                <a:solidFill>
                  <a:srgbClr val="FF0000"/>
                </a:solidFill>
              </a:rPr>
              <a:t>分条列项式</a:t>
            </a:r>
            <a:r>
              <a:rPr lang="zh-CN" altLang="en-US" sz="2400" b="1" dirty="0" smtClean="0">
                <a:solidFill>
                  <a:srgbClr val="00478B"/>
                </a:solidFill>
              </a:rPr>
              <a:t>方式作答。</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语言表达</a:t>
            </a:r>
            <a:r>
              <a:rPr lang="zh-CN" altLang="en-US" sz="2400" b="1" dirty="0" smtClean="0">
                <a:solidFill>
                  <a:srgbClr val="00478B"/>
                </a:solidFill>
              </a:rPr>
              <a:t>：</a:t>
            </a:r>
            <a:endParaRPr lang="en-US" altLang="zh-CN" sz="24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意识欠缺；</a:t>
            </a:r>
            <a:r>
              <a:rPr lang="en-US" altLang="zh-CN" sz="2400" b="1" dirty="0" smtClean="0">
                <a:solidFill>
                  <a:srgbClr val="00478B"/>
                </a:solidFill>
              </a:rPr>
              <a:t>……</a:t>
            </a:r>
            <a:r>
              <a:rPr lang="zh-CN" altLang="en-US" sz="2400" b="1" dirty="0" smtClean="0">
                <a:solidFill>
                  <a:srgbClr val="00478B"/>
                </a:solidFill>
              </a:rPr>
              <a:t>弱化；</a:t>
            </a:r>
            <a:r>
              <a:rPr lang="en-US" altLang="zh-CN" sz="2400" b="1" dirty="0" smtClean="0">
                <a:solidFill>
                  <a:srgbClr val="00478B"/>
                </a:solidFill>
              </a:rPr>
              <a:t>……</a:t>
            </a:r>
            <a:r>
              <a:rPr lang="zh-CN" altLang="en-US" sz="2400" b="1" dirty="0" smtClean="0">
                <a:solidFill>
                  <a:srgbClr val="00478B"/>
                </a:solidFill>
              </a:rPr>
              <a:t>缺失；</a:t>
            </a:r>
            <a:r>
              <a:rPr lang="en-US" altLang="zh-CN" sz="2400" b="1" dirty="0" smtClean="0">
                <a:solidFill>
                  <a:srgbClr val="00478B"/>
                </a:solidFill>
              </a:rPr>
              <a:t>……</a:t>
            </a:r>
            <a:r>
              <a:rPr lang="zh-CN" altLang="en-US" sz="2400" b="1" dirty="0" smtClean="0">
                <a:solidFill>
                  <a:srgbClr val="00478B"/>
                </a:solidFill>
              </a:rPr>
              <a:t>单一；</a:t>
            </a:r>
            <a:endParaRPr lang="en-US" altLang="zh-CN" sz="24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相对较弱；</a:t>
            </a:r>
            <a:r>
              <a:rPr lang="en-US" altLang="zh-CN" sz="2400" b="1" dirty="0" smtClean="0">
                <a:solidFill>
                  <a:srgbClr val="00478B"/>
                </a:solidFill>
              </a:rPr>
              <a:t>……</a:t>
            </a:r>
            <a:r>
              <a:rPr lang="zh-CN" altLang="en-US" sz="2400" b="1" dirty="0" smtClean="0">
                <a:solidFill>
                  <a:srgbClr val="00478B"/>
                </a:solidFill>
              </a:rPr>
              <a:t>不足；</a:t>
            </a:r>
            <a:r>
              <a:rPr lang="en-US" altLang="zh-CN" sz="2400" b="1" dirty="0" smtClean="0">
                <a:solidFill>
                  <a:srgbClr val="00478B"/>
                </a:solidFill>
              </a:rPr>
              <a:t>……</a:t>
            </a:r>
            <a:r>
              <a:rPr lang="zh-CN" altLang="en-US" sz="2400" b="1" dirty="0" smtClean="0">
                <a:solidFill>
                  <a:srgbClr val="00478B"/>
                </a:solidFill>
              </a:rPr>
              <a:t>失衡；</a:t>
            </a:r>
            <a:r>
              <a:rPr lang="en-US" altLang="zh-CN" sz="2400" b="1" dirty="0" smtClean="0">
                <a:solidFill>
                  <a:srgbClr val="00478B"/>
                </a:solidFill>
              </a:rPr>
              <a:t>……</a:t>
            </a:r>
            <a:r>
              <a:rPr lang="zh-CN" altLang="en-US" sz="2400" b="1" dirty="0" smtClean="0">
                <a:solidFill>
                  <a:srgbClr val="00478B"/>
                </a:solidFill>
              </a:rPr>
              <a:t>薄弱；</a:t>
            </a:r>
            <a:endParaRPr lang="en-US" altLang="zh-CN" sz="24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结构不合理；缺乏</a:t>
            </a:r>
            <a:r>
              <a:rPr lang="en-US" altLang="zh-CN" sz="2400" b="1" dirty="0" smtClean="0">
                <a:solidFill>
                  <a:srgbClr val="00478B"/>
                </a:solidFill>
              </a:rPr>
              <a:t>……</a:t>
            </a:r>
            <a:r>
              <a:rPr lang="zh-CN" altLang="en-US" sz="2400" b="1" dirty="0" smtClean="0">
                <a:solidFill>
                  <a:srgbClr val="00478B"/>
                </a:solidFill>
              </a:rPr>
              <a:t>；缺少</a:t>
            </a:r>
            <a:r>
              <a:rPr lang="en-US" altLang="zh-CN" sz="2400" b="1" dirty="0" smtClean="0">
                <a:solidFill>
                  <a:srgbClr val="00478B"/>
                </a:solidFill>
              </a:rPr>
              <a:t>……</a:t>
            </a:r>
            <a:r>
              <a:rPr lang="zh-CN" altLang="en-US" sz="2400" b="1" dirty="0" smtClean="0">
                <a:solidFill>
                  <a:srgbClr val="00478B"/>
                </a:solidFill>
              </a:rPr>
              <a:t>；</a:t>
            </a:r>
            <a:endParaRPr lang="en-US" altLang="zh-CN" sz="24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有待加强；面临</a:t>
            </a:r>
            <a:r>
              <a:rPr lang="en-US" altLang="zh-CN" sz="2400" b="1" dirty="0" smtClean="0">
                <a:solidFill>
                  <a:srgbClr val="00478B"/>
                </a:solidFill>
              </a:rPr>
              <a:t>……</a:t>
            </a:r>
            <a:r>
              <a:rPr lang="zh-CN" altLang="en-US" sz="2400" b="1" dirty="0" smtClean="0">
                <a:solidFill>
                  <a:srgbClr val="00478B"/>
                </a:solidFill>
              </a:rPr>
              <a:t>困难</a:t>
            </a:r>
            <a:endParaRPr lang="en-US" altLang="zh-CN" sz="2400" b="1" dirty="0" smtClean="0">
              <a:solidFill>
                <a:srgbClr val="00478B"/>
              </a:solidFill>
            </a:endParaRPr>
          </a:p>
          <a:p>
            <a:pPr marL="0" indent="648000" eaLnBrk="1" hangingPunct="1">
              <a:lnSpc>
                <a:spcPct val="120000"/>
              </a:lnSpc>
              <a:spcBef>
                <a:spcPct val="0"/>
              </a:spcBef>
              <a:buNone/>
            </a:pP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769" y="1735399"/>
            <a:ext cx="7848673"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400" b="1" dirty="0" smtClean="0">
                <a:solidFill>
                  <a:srgbClr val="00478B"/>
                </a:solidFill>
              </a:rPr>
              <a:t>案例：根据给定资料</a:t>
            </a:r>
            <a:r>
              <a:rPr lang="en-US" altLang="zh-CN" sz="2400" b="1" dirty="0" smtClean="0">
                <a:solidFill>
                  <a:srgbClr val="00478B"/>
                </a:solidFill>
              </a:rPr>
              <a:t>3</a:t>
            </a:r>
            <a:r>
              <a:rPr lang="zh-CN" altLang="en-US" sz="2400" b="1" dirty="0" smtClean="0">
                <a:solidFill>
                  <a:srgbClr val="00478B"/>
                </a:solidFill>
              </a:rPr>
              <a:t>，</a:t>
            </a:r>
            <a:r>
              <a:rPr lang="en-US" altLang="zh-CN" sz="2400" b="1" dirty="0" smtClean="0">
                <a:solidFill>
                  <a:srgbClr val="00478B"/>
                </a:solidFill>
              </a:rPr>
              <a:t>Y</a:t>
            </a:r>
            <a:r>
              <a:rPr lang="zh-CN" altLang="en-US" sz="2400" b="1" dirty="0" smtClean="0">
                <a:solidFill>
                  <a:srgbClr val="00478B"/>
                </a:solidFill>
              </a:rPr>
              <a:t>县在乡镇招商引资工作中应当注意</a:t>
            </a:r>
            <a:r>
              <a:rPr lang="zh-CN" altLang="en-US" sz="2400" b="1" dirty="0" smtClean="0">
                <a:solidFill>
                  <a:srgbClr val="FF0000"/>
                </a:solidFill>
              </a:rPr>
              <a:t>哪些问题</a:t>
            </a:r>
            <a:r>
              <a:rPr lang="en-US" altLang="zh-CN" sz="2400" b="1" dirty="0" smtClean="0">
                <a:solidFill>
                  <a:srgbClr val="00478B"/>
                </a:solidFill>
              </a:rPr>
              <a:t>?</a:t>
            </a:r>
            <a:r>
              <a:rPr lang="zh-CN" altLang="en-US" sz="2000" b="1" dirty="0" smtClean="0">
                <a:solidFill>
                  <a:srgbClr val="00478B"/>
                </a:solidFill>
              </a:rPr>
              <a:t>（</a:t>
            </a:r>
            <a:r>
              <a:rPr lang="en-US" altLang="zh-CN" sz="2000" b="1" dirty="0" smtClean="0">
                <a:solidFill>
                  <a:srgbClr val="00478B"/>
                </a:solidFill>
              </a:rPr>
              <a:t>2018</a:t>
            </a:r>
            <a:r>
              <a:rPr lang="zh-CN" altLang="en-US" sz="2000" b="1" dirty="0" smtClean="0">
                <a:solidFill>
                  <a:srgbClr val="00478B"/>
                </a:solidFill>
              </a:rPr>
              <a:t>年河北公务员考试申论真题）</a:t>
            </a:r>
            <a:endParaRPr lang="en-US" altLang="zh-CN" sz="20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答案要点</a:t>
            </a:r>
            <a:r>
              <a:rPr lang="en-US" altLang="zh-CN" sz="2400" b="1" dirty="0" smtClean="0">
                <a:solidFill>
                  <a:srgbClr val="00478B"/>
                </a:solidFill>
              </a:rPr>
              <a:t>】</a:t>
            </a:r>
          </a:p>
          <a:p>
            <a:pPr marL="0" indent="648000" eaLnBrk="1" hangingPunct="1">
              <a:lnSpc>
                <a:spcPct val="120000"/>
              </a:lnSpc>
              <a:spcBef>
                <a:spcPct val="0"/>
              </a:spcBef>
              <a:buNone/>
            </a:pPr>
            <a:r>
              <a:rPr lang="en-US" altLang="zh-CN" sz="2400" b="1" dirty="0" smtClean="0">
                <a:solidFill>
                  <a:srgbClr val="00478B"/>
                </a:solidFill>
                <a:latin typeface="楷体" pitchFamily="49" charset="-122"/>
                <a:ea typeface="楷体" pitchFamily="49" charset="-122"/>
              </a:rPr>
              <a:t>Y</a:t>
            </a:r>
            <a:r>
              <a:rPr lang="zh-CN" altLang="en-US" sz="2400" b="1" dirty="0" smtClean="0">
                <a:solidFill>
                  <a:srgbClr val="00478B"/>
                </a:solidFill>
                <a:latin typeface="楷体" pitchFamily="49" charset="-122"/>
                <a:ea typeface="楷体" pitchFamily="49" charset="-122"/>
              </a:rPr>
              <a:t>县在乡镇招商引资过程中应当注意“空头招商”、盲目招商、污染招商、短视招商等</a:t>
            </a:r>
            <a:r>
              <a:rPr lang="zh-CN" altLang="en-US" sz="2400" b="1" dirty="0" smtClean="0">
                <a:solidFill>
                  <a:srgbClr val="FF0000"/>
                </a:solidFill>
                <a:latin typeface="楷体" pitchFamily="49" charset="-122"/>
                <a:ea typeface="楷体" pitchFamily="49" charset="-122"/>
              </a:rPr>
              <a:t>问题</a:t>
            </a:r>
            <a:r>
              <a:rPr lang="zh-CN" altLang="en-US" sz="2400" b="1" dirty="0" smtClean="0">
                <a:solidFill>
                  <a:srgbClr val="00478B"/>
                </a:solidFill>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一是</a:t>
            </a:r>
            <a:r>
              <a:rPr lang="zh-CN" altLang="en-US" sz="2400" b="1" dirty="0" smtClean="0">
                <a:solidFill>
                  <a:srgbClr val="00478B"/>
                </a:solidFill>
                <a:latin typeface="楷体" pitchFamily="49" charset="-122"/>
                <a:ea typeface="楷体" pitchFamily="49" charset="-122"/>
              </a:rPr>
              <a:t>“空头招商”。要注意不能</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二是</a:t>
            </a:r>
            <a:r>
              <a:rPr lang="zh-CN" altLang="en-US" sz="2400" b="1" dirty="0" smtClean="0">
                <a:solidFill>
                  <a:srgbClr val="00478B"/>
                </a:solidFill>
                <a:latin typeface="楷体" pitchFamily="49" charset="-122"/>
                <a:ea typeface="楷体" pitchFamily="49" charset="-122"/>
              </a:rPr>
              <a:t>盲目招商。要注意不能</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三是</a:t>
            </a:r>
            <a:r>
              <a:rPr lang="zh-CN" altLang="en-US" sz="2400" b="1" dirty="0" smtClean="0">
                <a:solidFill>
                  <a:srgbClr val="00478B"/>
                </a:solidFill>
                <a:latin typeface="楷体" pitchFamily="49" charset="-122"/>
                <a:ea typeface="楷体" pitchFamily="49" charset="-122"/>
              </a:rPr>
              <a:t>污染招商。要注意不能</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四是</a:t>
            </a:r>
            <a:r>
              <a:rPr lang="zh-CN" altLang="en-US" sz="2400" b="1" dirty="0" smtClean="0">
                <a:solidFill>
                  <a:srgbClr val="00478B"/>
                </a:solidFill>
                <a:latin typeface="楷体" pitchFamily="49" charset="-122"/>
                <a:ea typeface="楷体" pitchFamily="49" charset="-122"/>
              </a:rPr>
              <a:t>短视招商。要注意不能</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rPr>
              <a:t>（总分式概括）</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769" y="1735399"/>
            <a:ext cx="7848673"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400" b="1" dirty="0" smtClean="0">
                <a:solidFill>
                  <a:srgbClr val="00478B"/>
                </a:solidFill>
              </a:rPr>
              <a:t>再如：“给定资料</a:t>
            </a:r>
            <a:r>
              <a:rPr lang="en-US" altLang="zh-CN" sz="2400" b="1" dirty="0" smtClean="0">
                <a:solidFill>
                  <a:srgbClr val="00478B"/>
                </a:solidFill>
              </a:rPr>
              <a:t>4”</a:t>
            </a:r>
            <a:r>
              <a:rPr lang="zh-CN" altLang="en-US" sz="2400" b="1" dirty="0" smtClean="0">
                <a:solidFill>
                  <a:srgbClr val="00478B"/>
                </a:solidFill>
              </a:rPr>
              <a:t>反映了转型期青年人在心理方面存在的问题，请指出这些问题具体表现在哪些方面。 </a:t>
            </a:r>
            <a:r>
              <a:rPr lang="zh-CN" altLang="en-US" sz="2000" b="1" dirty="0" smtClean="0">
                <a:solidFill>
                  <a:srgbClr val="00478B"/>
                </a:solidFill>
              </a:rPr>
              <a:t>（</a:t>
            </a:r>
            <a:r>
              <a:rPr lang="en-US" altLang="zh-CN" sz="2000" b="1" dirty="0" smtClean="0">
                <a:solidFill>
                  <a:srgbClr val="00478B"/>
                </a:solidFill>
              </a:rPr>
              <a:t>2014</a:t>
            </a:r>
            <a:r>
              <a:rPr lang="zh-CN" altLang="en-US" sz="2000" b="1" dirty="0" smtClean="0">
                <a:solidFill>
                  <a:srgbClr val="00478B"/>
                </a:solidFill>
              </a:rPr>
              <a:t>年国家公务员考试申论</a:t>
            </a:r>
            <a:r>
              <a:rPr lang="en-US" altLang="zh-CN" sz="2000" b="1" dirty="0" smtClean="0">
                <a:solidFill>
                  <a:srgbClr val="00478B"/>
                </a:solidFill>
              </a:rPr>
              <a:t>-</a:t>
            </a:r>
            <a:r>
              <a:rPr lang="zh-CN" altLang="en-US" sz="2000" b="1" dirty="0" smtClean="0">
                <a:solidFill>
                  <a:srgbClr val="00478B"/>
                </a:solidFill>
              </a:rPr>
              <a:t>地市级）</a:t>
            </a:r>
            <a:endParaRPr lang="en-US" altLang="zh-CN" sz="2000" b="1" dirty="0" smtClean="0">
              <a:solidFill>
                <a:srgbClr val="00478B"/>
              </a:solidFill>
            </a:endParaRPr>
          </a:p>
          <a:p>
            <a:pPr marL="0" indent="648000" eaLnBrk="1" hangingPunct="1">
              <a:lnSpc>
                <a:spcPct val="120000"/>
              </a:lnSpc>
              <a:spcBef>
                <a:spcPct val="0"/>
              </a:spcBef>
              <a:buNone/>
            </a:pPr>
            <a:r>
              <a:rPr lang="en-US" altLang="zh-CN" sz="2400" b="1" dirty="0" smtClean="0">
                <a:solidFill>
                  <a:srgbClr val="00478B"/>
                </a:solidFill>
              </a:rPr>
              <a:t>【</a:t>
            </a:r>
            <a:r>
              <a:rPr lang="zh-CN" altLang="en-US" sz="2400" b="1" dirty="0" smtClean="0">
                <a:solidFill>
                  <a:srgbClr val="00478B"/>
                </a:solidFill>
              </a:rPr>
              <a:t>答案要点</a:t>
            </a:r>
            <a:r>
              <a:rPr lang="en-US" altLang="zh-CN" sz="2400" b="1" dirty="0" smtClean="0">
                <a:solidFill>
                  <a:srgbClr val="00478B"/>
                </a:solidFill>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转型期青年人心理问题的具体表现有以下</a:t>
            </a:r>
            <a:r>
              <a:rPr lang="zh-CN" altLang="en-US" sz="2400" b="1" dirty="0" smtClean="0">
                <a:solidFill>
                  <a:srgbClr val="FF0000"/>
                </a:solidFill>
                <a:latin typeface="楷体" pitchFamily="49" charset="-122"/>
                <a:ea typeface="楷体" pitchFamily="49" charset="-122"/>
              </a:rPr>
              <a:t>五点</a:t>
            </a:r>
            <a:r>
              <a:rPr lang="zh-CN" altLang="en-US" sz="2400" b="1" dirty="0" smtClean="0">
                <a:solidFill>
                  <a:srgbClr val="00478B"/>
                </a:solidFill>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一是</a:t>
            </a:r>
            <a:r>
              <a:rPr lang="zh-CN" altLang="en-US" sz="2400" b="1" dirty="0" smtClean="0">
                <a:solidFill>
                  <a:srgbClr val="00478B"/>
                </a:solidFill>
                <a:latin typeface="楷体" pitchFamily="49" charset="-122"/>
                <a:ea typeface="楷体" pitchFamily="49" charset="-122"/>
              </a:rPr>
              <a:t>社会心理内含矛盾，金钱“焦虑”成为青年阶段的现实心态；</a:t>
            </a:r>
            <a:r>
              <a:rPr lang="zh-CN" altLang="en-US" sz="2400" b="1" dirty="0" smtClean="0">
                <a:solidFill>
                  <a:srgbClr val="FF0000"/>
                </a:solidFill>
                <a:latin typeface="楷体" pitchFamily="49" charset="-122"/>
                <a:ea typeface="楷体" pitchFamily="49" charset="-122"/>
              </a:rPr>
              <a:t>二是</a:t>
            </a:r>
            <a:r>
              <a:rPr lang="zh-CN" altLang="en-US" sz="2400" b="1" dirty="0" smtClean="0">
                <a:solidFill>
                  <a:srgbClr val="00478B"/>
                </a:solidFill>
                <a:latin typeface="楷体" pitchFamily="49" charset="-122"/>
                <a:ea typeface="楷体" pitchFamily="49" charset="-122"/>
              </a:rPr>
              <a:t>传媒发达和信息爆炸的当下历史意识普遍较弱；</a:t>
            </a:r>
            <a:r>
              <a:rPr lang="zh-CN" altLang="en-US" sz="2400" b="1" dirty="0" smtClean="0">
                <a:solidFill>
                  <a:srgbClr val="FF0000"/>
                </a:solidFill>
                <a:latin typeface="楷体" pitchFamily="49" charset="-122"/>
                <a:ea typeface="楷体" pitchFamily="49" charset="-122"/>
              </a:rPr>
              <a:t>三是</a:t>
            </a:r>
            <a:r>
              <a:rPr lang="zh-CN" altLang="en-US" sz="2400" b="1" dirty="0" smtClean="0">
                <a:solidFill>
                  <a:srgbClr val="00478B"/>
                </a:solidFill>
                <a:latin typeface="楷体" pitchFamily="49" charset="-122"/>
                <a:ea typeface="楷体" pitchFamily="49" charset="-122"/>
              </a:rPr>
              <a:t>诚信素质低，失信现象频发；</a:t>
            </a:r>
            <a:r>
              <a:rPr lang="zh-CN" altLang="en-US" sz="2400" b="1" dirty="0" smtClean="0">
                <a:solidFill>
                  <a:srgbClr val="FF0000"/>
                </a:solidFill>
                <a:latin typeface="楷体" pitchFamily="49" charset="-122"/>
                <a:ea typeface="楷体" pitchFamily="49" charset="-122"/>
              </a:rPr>
              <a:t>四是</a:t>
            </a:r>
            <a:r>
              <a:rPr lang="zh-CN" altLang="en-US" sz="2400" b="1" dirty="0" smtClean="0">
                <a:solidFill>
                  <a:srgbClr val="00478B"/>
                </a:solidFill>
                <a:latin typeface="楷体" pitchFamily="49" charset="-122"/>
                <a:ea typeface="楷体" pitchFamily="49" charset="-122"/>
              </a:rPr>
              <a:t>生活环境优越，心理承受力相对较弱，自我心理调整能力弱；</a:t>
            </a:r>
            <a:r>
              <a:rPr lang="zh-CN" altLang="en-US" sz="2400" b="1" dirty="0" smtClean="0">
                <a:solidFill>
                  <a:srgbClr val="FF0000"/>
                </a:solidFill>
                <a:latin typeface="楷体" pitchFamily="49" charset="-122"/>
                <a:ea typeface="楷体" pitchFamily="49" charset="-122"/>
              </a:rPr>
              <a:t>五是</a:t>
            </a:r>
            <a:r>
              <a:rPr lang="zh-CN" altLang="en-US" sz="2400" b="1" dirty="0" smtClean="0">
                <a:solidFill>
                  <a:srgbClr val="00478B"/>
                </a:solidFill>
                <a:latin typeface="楷体" pitchFamily="49" charset="-122"/>
                <a:ea typeface="楷体" pitchFamily="49" charset="-122"/>
              </a:rPr>
              <a:t>缺乏稳定的人格系统，价值观念和社会心态方面出现困惑。</a:t>
            </a:r>
            <a:endParaRPr lang="zh-CN" altLang="en-US"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769" y="1735399"/>
            <a:ext cx="7920681"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）归纳概括</a:t>
            </a:r>
            <a:r>
              <a:rPr lang="zh-CN" altLang="en-US" sz="2800" b="1" dirty="0" smtClean="0">
                <a:solidFill>
                  <a:srgbClr val="FF0000"/>
                </a:solidFill>
              </a:rPr>
              <a:t>部分</a:t>
            </a:r>
            <a:r>
              <a:rPr lang="zh-CN" altLang="en-US" sz="2800" b="1" dirty="0" smtClean="0">
                <a:solidFill>
                  <a:srgbClr val="00478B"/>
                </a:solidFill>
              </a:rPr>
              <a:t>内容</a:t>
            </a:r>
            <a:endParaRPr lang="en-US" altLang="zh-CN" sz="28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问法</a:t>
            </a:r>
            <a:r>
              <a:rPr lang="zh-CN" altLang="en-US" sz="2400" b="1" dirty="0" smtClean="0">
                <a:solidFill>
                  <a:srgbClr val="00478B"/>
                </a:solidFill>
              </a:rPr>
              <a:t>：概括不同的观点、优点优势、经验做法、目的意义、影响效果、现状趋势、原因等。</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答题思路</a:t>
            </a:r>
            <a:r>
              <a:rPr lang="zh-CN" altLang="en-US" sz="2400" b="1" dirty="0" smtClean="0">
                <a:solidFill>
                  <a:srgbClr val="00478B"/>
                </a:solidFill>
              </a:rPr>
              <a:t>：根据题目限定的材料范围，要求概括什么就概括什么，提炼局部要点，找准关键词、关键句，按逻辑顺序组织语言表达即可。</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语言表达</a:t>
            </a:r>
            <a:r>
              <a:rPr lang="zh-CN" altLang="en-US" sz="2400" b="1" dirty="0" smtClean="0">
                <a:solidFill>
                  <a:srgbClr val="00478B"/>
                </a:solidFill>
              </a:rPr>
              <a:t>：</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经验做法</a:t>
            </a:r>
            <a:r>
              <a:rPr lang="en-US" altLang="zh-CN" sz="2400" b="1" dirty="0" smtClean="0">
                <a:solidFill>
                  <a:srgbClr val="00478B"/>
                </a:solidFill>
              </a:rPr>
              <a:t>——</a:t>
            </a:r>
            <a:r>
              <a:rPr lang="zh-CN" altLang="en-US" sz="2400" b="1" dirty="0" smtClean="0">
                <a:solidFill>
                  <a:srgbClr val="00478B"/>
                </a:solidFill>
              </a:rPr>
              <a:t>动宾结构</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优点优势</a:t>
            </a:r>
            <a:r>
              <a:rPr lang="en-US" altLang="zh-CN" sz="2400" b="1" dirty="0" smtClean="0">
                <a:solidFill>
                  <a:srgbClr val="00478B"/>
                </a:solidFill>
              </a:rPr>
              <a:t>——</a:t>
            </a:r>
            <a:r>
              <a:rPr lang="zh-CN" altLang="en-US" sz="2400" b="1" dirty="0" smtClean="0">
                <a:solidFill>
                  <a:srgbClr val="00478B"/>
                </a:solidFill>
              </a:rPr>
              <a:t>主谓结构</a:t>
            </a:r>
            <a:endParaRPr lang="en-US" altLang="zh-CN" sz="2400" b="1" dirty="0" smtClean="0">
              <a:solidFill>
                <a:srgbClr val="00478B"/>
              </a:solidFill>
            </a:endParaRPr>
          </a:p>
          <a:p>
            <a:pPr marL="0" indent="648000" eaLnBrk="1" hangingPunct="1">
              <a:lnSpc>
                <a:spcPct val="120000"/>
              </a:lnSpc>
              <a:spcBef>
                <a:spcPct val="0"/>
              </a:spcBef>
              <a:buNone/>
            </a:pP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zh-CN" altLang="en-US" sz="2400" b="1" dirty="0" smtClean="0">
                <a:solidFill>
                  <a:srgbClr val="00478B"/>
                </a:solidFill>
              </a:rPr>
              <a:t>案例：根据给定材料，简要概述北京市近年来在人居方面采取的主要</a:t>
            </a:r>
            <a:r>
              <a:rPr lang="zh-CN" altLang="en-US" sz="2400" b="1" dirty="0" smtClean="0">
                <a:solidFill>
                  <a:srgbClr val="FF0000"/>
                </a:solidFill>
              </a:rPr>
              <a:t>措施</a:t>
            </a:r>
            <a:r>
              <a:rPr lang="zh-CN" altLang="en-US" sz="2400" b="1" dirty="0" smtClean="0">
                <a:solidFill>
                  <a:srgbClr val="00478B"/>
                </a:solidFill>
              </a:rPr>
              <a:t>。</a:t>
            </a:r>
            <a:r>
              <a:rPr lang="zh-CN" altLang="en-US" sz="2000" b="1" dirty="0" smtClean="0">
                <a:solidFill>
                  <a:srgbClr val="00478B"/>
                </a:solidFill>
              </a:rPr>
              <a:t>（</a:t>
            </a:r>
            <a:r>
              <a:rPr lang="en-US" altLang="zh-CN" sz="2000" b="1" dirty="0" smtClean="0">
                <a:solidFill>
                  <a:srgbClr val="00478B"/>
                </a:solidFill>
              </a:rPr>
              <a:t>2018</a:t>
            </a:r>
            <a:r>
              <a:rPr lang="zh-CN" altLang="en-US" sz="2000" b="1" dirty="0" smtClean="0">
                <a:solidFill>
                  <a:srgbClr val="00478B"/>
                </a:solidFill>
              </a:rPr>
              <a:t>年北京市公务员考试申论真题）</a:t>
            </a:r>
          </a:p>
          <a:p>
            <a:pPr marL="0" indent="648000" eaLnBrk="1" hangingPunct="1">
              <a:lnSpc>
                <a:spcPct val="110000"/>
              </a:lnSpc>
              <a:spcBef>
                <a:spcPct val="0"/>
              </a:spcBef>
              <a:buNone/>
            </a:pPr>
            <a:r>
              <a:rPr lang="en-US" altLang="zh-CN" sz="2400" b="1" dirty="0" smtClean="0">
                <a:solidFill>
                  <a:srgbClr val="00478B"/>
                </a:solidFill>
              </a:rPr>
              <a:t>【</a:t>
            </a:r>
            <a:r>
              <a:rPr lang="zh-CN" altLang="en-US" sz="2400" b="1" dirty="0" smtClean="0">
                <a:solidFill>
                  <a:srgbClr val="00478B"/>
                </a:solidFill>
              </a:rPr>
              <a:t>参考要点</a:t>
            </a:r>
            <a:r>
              <a:rPr lang="en-US" altLang="zh-CN" sz="2400" b="1" dirty="0" smtClean="0">
                <a:solidFill>
                  <a:srgbClr val="00478B"/>
                </a:solidFill>
              </a:rPr>
              <a:t>】</a:t>
            </a:r>
          </a:p>
          <a:p>
            <a:pPr marL="0" indent="648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1.</a:t>
            </a:r>
            <a:r>
              <a:rPr lang="zh-CN" altLang="en-US" sz="2400" b="1" dirty="0" smtClean="0">
                <a:solidFill>
                  <a:srgbClr val="FF0000"/>
                </a:solidFill>
                <a:latin typeface="楷体" pitchFamily="49" charset="-122"/>
                <a:ea typeface="楷体" pitchFamily="49" charset="-122"/>
              </a:rPr>
              <a:t>加大</a:t>
            </a:r>
            <a:r>
              <a:rPr lang="zh-CN" altLang="en-US" sz="2400" b="1" dirty="0" smtClean="0">
                <a:solidFill>
                  <a:srgbClr val="00478B"/>
                </a:solidFill>
                <a:latin typeface="楷体" pitchFamily="49" charset="-122"/>
                <a:ea typeface="楷体" pitchFamily="49" charset="-122"/>
              </a:rPr>
              <a:t>建筑节能的工作力度。</a:t>
            </a:r>
            <a:r>
              <a:rPr lang="zh-CN" altLang="en-US" sz="2400" b="1" dirty="0" smtClean="0">
                <a:solidFill>
                  <a:srgbClr val="FF0000"/>
                </a:solidFill>
                <a:latin typeface="楷体" pitchFamily="49" charset="-122"/>
                <a:ea typeface="楷体" pitchFamily="49" charset="-122"/>
              </a:rPr>
              <a:t>实施</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建设</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，进行</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节能改造；</a:t>
            </a:r>
            <a:r>
              <a:rPr lang="zh-CN" altLang="en-US" sz="2400" b="1" dirty="0" smtClean="0">
                <a:solidFill>
                  <a:srgbClr val="FF0000"/>
                </a:solidFill>
                <a:latin typeface="楷体" pitchFamily="49" charset="-122"/>
                <a:ea typeface="楷体" pitchFamily="49" charset="-122"/>
              </a:rPr>
              <a:t>探索</a:t>
            </a:r>
            <a:r>
              <a:rPr lang="en-US" altLang="zh-CN" sz="2400" b="1" dirty="0" smtClean="0">
                <a:solidFill>
                  <a:srgbClr val="00478B"/>
                </a:solidFill>
                <a:latin typeface="楷体" pitchFamily="49" charset="-122"/>
                <a:ea typeface="楷体" pitchFamily="49" charset="-122"/>
              </a:rPr>
              <a:t>……</a:t>
            </a:r>
            <a:endParaRPr lang="zh-CN" altLang="en-US" sz="24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2.</a:t>
            </a:r>
            <a:r>
              <a:rPr lang="zh-CN" altLang="en-US" sz="2400" b="1" dirty="0" smtClean="0">
                <a:solidFill>
                  <a:srgbClr val="FF0000"/>
                </a:solidFill>
                <a:latin typeface="楷体" pitchFamily="49" charset="-122"/>
                <a:ea typeface="楷体" pitchFamily="49" charset="-122"/>
              </a:rPr>
              <a:t>实施</a:t>
            </a:r>
            <a:r>
              <a:rPr lang="zh-CN" altLang="en-US" sz="2400" b="1" dirty="0" smtClean="0">
                <a:solidFill>
                  <a:srgbClr val="00478B"/>
                </a:solidFill>
                <a:latin typeface="楷体" pitchFamily="49" charset="-122"/>
                <a:ea typeface="楷体" pitchFamily="49" charset="-122"/>
              </a:rPr>
              <a:t>老旧小区综合改造项目。</a:t>
            </a:r>
            <a:r>
              <a:rPr lang="zh-CN" altLang="en-US" sz="2400" b="1" dirty="0" smtClean="0">
                <a:solidFill>
                  <a:srgbClr val="FF0000"/>
                </a:solidFill>
                <a:latin typeface="楷体" pitchFamily="49" charset="-122"/>
                <a:ea typeface="楷体" pitchFamily="49" charset="-122"/>
              </a:rPr>
              <a:t>加强</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鼓励</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；出台</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工作方案。</a:t>
            </a:r>
          </a:p>
          <a:p>
            <a:pPr marL="0" indent="648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3.</a:t>
            </a:r>
            <a:r>
              <a:rPr lang="zh-CN" altLang="en-US" sz="2400" b="1" dirty="0" smtClean="0">
                <a:solidFill>
                  <a:srgbClr val="FF0000"/>
                </a:solidFill>
                <a:latin typeface="楷体" pitchFamily="49" charset="-122"/>
                <a:ea typeface="楷体" pitchFamily="49" charset="-122"/>
              </a:rPr>
              <a:t>出台</a:t>
            </a:r>
            <a:r>
              <a:rPr lang="zh-CN" altLang="en-US" sz="2400" b="1" dirty="0" smtClean="0">
                <a:solidFill>
                  <a:srgbClr val="00478B"/>
                </a:solidFill>
                <a:latin typeface="楷体" pitchFamily="49" charset="-122"/>
                <a:ea typeface="楷体" pitchFamily="49" charset="-122"/>
              </a:rPr>
              <a:t>规范住房租赁市场的规定。</a:t>
            </a:r>
            <a:r>
              <a:rPr lang="zh-CN" altLang="en-US" sz="2400" b="1" dirty="0" smtClean="0">
                <a:solidFill>
                  <a:srgbClr val="FF0000"/>
                </a:solidFill>
                <a:latin typeface="楷体" pitchFamily="49" charset="-122"/>
                <a:ea typeface="楷体" pitchFamily="49" charset="-122"/>
              </a:rPr>
              <a:t>规范</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建设</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平台，加强</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核查。</a:t>
            </a:r>
          </a:p>
          <a:p>
            <a:pPr marL="0" indent="648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4.</a:t>
            </a:r>
            <a:r>
              <a:rPr lang="zh-CN" altLang="en-US" sz="2400" b="1" dirty="0" smtClean="0">
                <a:solidFill>
                  <a:srgbClr val="FF0000"/>
                </a:solidFill>
                <a:latin typeface="楷体" pitchFamily="49" charset="-122"/>
                <a:ea typeface="楷体" pitchFamily="49" charset="-122"/>
              </a:rPr>
              <a:t>建设</a:t>
            </a:r>
            <a:r>
              <a:rPr lang="zh-CN" altLang="en-US" sz="2400" b="1" dirty="0" smtClean="0">
                <a:solidFill>
                  <a:srgbClr val="00478B"/>
                </a:solidFill>
                <a:latin typeface="楷体" pitchFamily="49" charset="-122"/>
                <a:ea typeface="楷体" pitchFamily="49" charset="-122"/>
              </a:rPr>
              <a:t>地震应急避难场所。</a:t>
            </a:r>
            <a:r>
              <a:rPr lang="en-US" altLang="zh-CN" sz="2400" b="1" dirty="0" smtClean="0">
                <a:solidFill>
                  <a:srgbClr val="00478B"/>
                </a:solidFill>
                <a:latin typeface="楷体" pitchFamily="49" charset="-122"/>
                <a:ea typeface="楷体" pitchFamily="49" charset="-122"/>
              </a:rPr>
              <a:t>……</a:t>
            </a:r>
            <a:endParaRPr lang="zh-CN" altLang="en-US" sz="24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5.</a:t>
            </a:r>
            <a:r>
              <a:rPr lang="zh-CN" altLang="en-US" sz="2400" b="1" dirty="0" smtClean="0">
                <a:solidFill>
                  <a:srgbClr val="FF0000"/>
                </a:solidFill>
                <a:latin typeface="楷体" pitchFamily="49" charset="-122"/>
                <a:ea typeface="楷体" pitchFamily="49" charset="-122"/>
              </a:rPr>
              <a:t>实施</a:t>
            </a:r>
            <a:r>
              <a:rPr lang="zh-CN" altLang="en-US" sz="2400" b="1" dirty="0" smtClean="0">
                <a:solidFill>
                  <a:srgbClr val="00478B"/>
                </a:solidFill>
                <a:latin typeface="楷体" pitchFamily="49" charset="-122"/>
                <a:ea typeface="楷体" pitchFamily="49" charset="-122"/>
              </a:rPr>
              <a:t>绿化景观改造工程。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FF0000"/>
                </a:solidFill>
              </a:rPr>
              <a:t>（使用了动宾结构）</a:t>
            </a:r>
          </a:p>
          <a:p>
            <a:pPr marL="0" indent="648000" eaLnBrk="1" hangingPunct="1">
              <a:lnSpc>
                <a:spcPct val="110000"/>
              </a:lnSpc>
              <a:spcBef>
                <a:spcPct val="0"/>
              </a:spcBef>
              <a:buNone/>
            </a:pP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11"/>
          <p:cNvSpPr>
            <a:spLocks noChangeArrowheads="1"/>
          </p:cNvSpPr>
          <p:nvPr/>
        </p:nvSpPr>
        <p:spPr bwMode="auto">
          <a:xfrm>
            <a:off x="1301750" y="2884489"/>
            <a:ext cx="6654800" cy="3579812"/>
          </a:xfrm>
          <a:prstGeom prst="roundRect">
            <a:avLst>
              <a:gd name="adj" fmla="val 16667"/>
            </a:avLst>
          </a:prstGeom>
          <a:solidFill>
            <a:schemeClr val="bg2">
              <a:alpha val="38823"/>
            </a:schemeClr>
          </a:solidFill>
          <a:ln w="38100">
            <a:noFill/>
            <a:prstDash val="dash"/>
            <a:round/>
            <a:headEnd/>
            <a:tailEnd/>
          </a:ln>
        </p:spPr>
        <p:txBody>
          <a:bodyPr anchor="ctr"/>
          <a:lstStyle/>
          <a:p>
            <a:pPr>
              <a:buFont typeface="Arial" pitchFamily="34" charset="0"/>
              <a:buNone/>
            </a:pPr>
            <a:endParaRPr lang="zh-CN" altLang="en-US" sz="2400" b="1">
              <a:solidFill>
                <a:srgbClr val="FF0000"/>
              </a:solidFill>
              <a:latin typeface="黑体" pitchFamily="49" charset="-122"/>
              <a:ea typeface="黑体" pitchFamily="49" charset="-122"/>
            </a:endParaRPr>
          </a:p>
        </p:txBody>
      </p:sp>
      <p:sp>
        <p:nvSpPr>
          <p:cNvPr id="20" name="矩形 19">
            <a:extLst>
              <a:ext uri="{FF2B5EF4-FFF2-40B4-BE49-F238E27FC236}"/>
            </a:extLst>
          </p:cNvPr>
          <p:cNvSpPr/>
          <p:nvPr/>
        </p:nvSpPr>
        <p:spPr bwMode="auto">
          <a:xfrm>
            <a:off x="581027" y="1339849"/>
            <a:ext cx="7993063" cy="5113339"/>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a:defRPr/>
            </a:pPr>
            <a:endParaRPr lang="zh-CN" altLang="en-US" b="1" kern="0" dirty="0">
              <a:solidFill>
                <a:sysClr val="windowText" lastClr="000000"/>
              </a:solidFill>
              <a:latin typeface="Arial" pitchFamily="34" charset="0"/>
              <a:ea typeface="微软雅黑" pitchFamily="34" charset="-122"/>
            </a:endParaRPr>
          </a:p>
        </p:txBody>
      </p:sp>
      <p:sp>
        <p:nvSpPr>
          <p:cNvPr id="21" name="矩形 20">
            <a:extLst>
              <a:ext uri="{FF2B5EF4-FFF2-40B4-BE49-F238E27FC236}"/>
            </a:extLst>
          </p:cNvPr>
          <p:cNvSpPr/>
          <p:nvPr/>
        </p:nvSpPr>
        <p:spPr bwMode="auto">
          <a:xfrm>
            <a:off x="2484440" y="1052514"/>
            <a:ext cx="4319587" cy="612775"/>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endParaRPr lang="zh-CN" altLang="en-US" b="1" kern="0">
              <a:solidFill>
                <a:sysClr val="windowText" lastClr="000000"/>
              </a:solidFill>
              <a:latin typeface="Arial" pitchFamily="34" charset="0"/>
              <a:ea typeface="微软雅黑" pitchFamily="34" charset="-122"/>
            </a:endParaRPr>
          </a:p>
        </p:txBody>
      </p:sp>
      <p:sp>
        <p:nvSpPr>
          <p:cNvPr id="6149" name="副标题 2"/>
          <p:cNvSpPr>
            <a:spLocks noGrp="1"/>
          </p:cNvSpPr>
          <p:nvPr>
            <p:ph type="subTitle" idx="1"/>
          </p:nvPr>
        </p:nvSpPr>
        <p:spPr bwMode="auto">
          <a:xfrm>
            <a:off x="1475656" y="2132013"/>
            <a:ext cx="6696744" cy="3600451"/>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50000"/>
              </a:lnSpc>
              <a:spcBef>
                <a:spcPct val="0"/>
              </a:spcBef>
            </a:pPr>
            <a:r>
              <a:rPr lang="zh-CN" altLang="en-US" dirty="0" smtClean="0">
                <a:solidFill>
                  <a:srgbClr val="00478B"/>
                </a:solidFill>
                <a:latin typeface="黑体" pitchFamily="49" charset="-122"/>
                <a:ea typeface="黑体" pitchFamily="49" charset="-122"/>
              </a:rPr>
              <a:t>第一部分  申论概说</a:t>
            </a:r>
            <a:endParaRPr lang="en-US" altLang="zh-CN" dirty="0" smtClean="0">
              <a:solidFill>
                <a:srgbClr val="00478B"/>
              </a:solidFill>
              <a:latin typeface="黑体" pitchFamily="49" charset="-122"/>
              <a:ea typeface="黑体" pitchFamily="49" charset="-122"/>
            </a:endParaRPr>
          </a:p>
          <a:p>
            <a:pPr eaLnBrk="1" hangingPunct="1">
              <a:lnSpc>
                <a:spcPct val="150000"/>
              </a:lnSpc>
              <a:spcBef>
                <a:spcPct val="0"/>
              </a:spcBef>
            </a:pPr>
            <a:r>
              <a:rPr lang="zh-CN" altLang="en-US" dirty="0" smtClean="0">
                <a:solidFill>
                  <a:srgbClr val="00478B"/>
                </a:solidFill>
                <a:latin typeface="黑体" pitchFamily="49" charset="-122"/>
                <a:ea typeface="黑体" pitchFamily="49" charset="-122"/>
              </a:rPr>
              <a:t>第二部分  申论试卷结构与特点</a:t>
            </a:r>
            <a:endParaRPr lang="en-US" altLang="zh-CN" dirty="0" smtClean="0">
              <a:solidFill>
                <a:srgbClr val="00478B"/>
              </a:solidFill>
              <a:latin typeface="黑体" pitchFamily="49" charset="-122"/>
              <a:ea typeface="黑体" pitchFamily="49" charset="-122"/>
            </a:endParaRPr>
          </a:p>
          <a:p>
            <a:pPr eaLnBrk="1" hangingPunct="1">
              <a:lnSpc>
                <a:spcPct val="150000"/>
              </a:lnSpc>
              <a:spcBef>
                <a:spcPct val="0"/>
              </a:spcBef>
            </a:pPr>
            <a:r>
              <a:rPr lang="zh-CN" altLang="en-US" dirty="0" smtClean="0">
                <a:solidFill>
                  <a:srgbClr val="00478B"/>
                </a:solidFill>
                <a:latin typeface="黑体" pitchFamily="49" charset="-122"/>
                <a:ea typeface="黑体" pitchFamily="49" charset="-122"/>
              </a:rPr>
              <a:t>第三部分  申论的题型与解题方法</a:t>
            </a:r>
            <a:endParaRPr lang="en-US" altLang="zh-CN" dirty="0" smtClean="0">
              <a:solidFill>
                <a:srgbClr val="00478B"/>
              </a:solidFill>
              <a:latin typeface="黑体" pitchFamily="49" charset="-122"/>
              <a:ea typeface="黑体" pitchFamily="49" charset="-122"/>
            </a:endParaRPr>
          </a:p>
          <a:p>
            <a:pPr eaLnBrk="1" hangingPunct="1">
              <a:lnSpc>
                <a:spcPct val="150000"/>
              </a:lnSpc>
              <a:spcBef>
                <a:spcPct val="0"/>
              </a:spcBef>
            </a:pPr>
            <a:r>
              <a:rPr lang="zh-CN" altLang="en-US" dirty="0" smtClean="0">
                <a:solidFill>
                  <a:srgbClr val="00478B"/>
                </a:solidFill>
                <a:latin typeface="黑体" pitchFamily="49" charset="-122"/>
                <a:ea typeface="黑体" pitchFamily="49" charset="-122"/>
              </a:rPr>
              <a:t>第四部分  申论作文与案例分析</a:t>
            </a:r>
            <a:endParaRPr lang="en-US" altLang="zh-CN" dirty="0" smtClean="0">
              <a:solidFill>
                <a:srgbClr val="00478B"/>
              </a:solidFill>
              <a:latin typeface="黑体" pitchFamily="49" charset="-122"/>
              <a:ea typeface="黑体" pitchFamily="49" charset="-122"/>
            </a:endParaRPr>
          </a:p>
        </p:txBody>
      </p:sp>
      <p:sp>
        <p:nvSpPr>
          <p:cNvPr id="6150" name="标题 1"/>
          <p:cNvSpPr>
            <a:spLocks noGrp="1"/>
          </p:cNvSpPr>
          <p:nvPr>
            <p:ph type="ctrTitle"/>
          </p:nvPr>
        </p:nvSpPr>
        <p:spPr bwMode="auto">
          <a:xfrm>
            <a:off x="2124077" y="1054100"/>
            <a:ext cx="5040313" cy="719139"/>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3200" dirty="0" smtClean="0">
                <a:solidFill>
                  <a:schemeClr val="bg1"/>
                </a:solidFill>
                <a:latin typeface="黑体" pitchFamily="49" charset="-122"/>
                <a:ea typeface="黑体" pitchFamily="49" charset="-122"/>
              </a:rPr>
              <a:t>主要内容</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）归纳概括</a:t>
            </a:r>
            <a:r>
              <a:rPr lang="zh-CN" altLang="en-US" sz="2800" b="1" dirty="0" smtClean="0">
                <a:solidFill>
                  <a:srgbClr val="FF0000"/>
                </a:solidFill>
              </a:rPr>
              <a:t>语段</a:t>
            </a:r>
            <a:endParaRPr lang="en-US" altLang="zh-CN" sz="2800" b="1" dirty="0" smtClean="0">
              <a:solidFill>
                <a:srgbClr val="FF0000"/>
              </a:solidFill>
            </a:endParaRPr>
          </a:p>
          <a:p>
            <a:pPr marL="0" indent="648000" eaLnBrk="1" hangingPunct="1">
              <a:lnSpc>
                <a:spcPct val="120000"/>
              </a:lnSpc>
              <a:spcBef>
                <a:spcPct val="0"/>
              </a:spcBef>
              <a:buNone/>
            </a:pPr>
            <a:r>
              <a:rPr lang="zh-CN" altLang="en-US" sz="2400" b="1" dirty="0" smtClean="0">
                <a:solidFill>
                  <a:srgbClr val="FF0000"/>
                </a:solidFill>
              </a:rPr>
              <a:t>问法</a:t>
            </a:r>
            <a:r>
              <a:rPr lang="zh-CN" altLang="en-US" sz="2400" b="1" dirty="0" smtClean="0">
                <a:solidFill>
                  <a:srgbClr val="00478B"/>
                </a:solidFill>
              </a:rPr>
              <a:t>：请拟制标题、补充语句等。</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答题思路</a:t>
            </a:r>
            <a:r>
              <a:rPr lang="zh-CN" altLang="en-US" sz="2400" b="1" dirty="0" smtClean="0">
                <a:solidFill>
                  <a:srgbClr val="00478B"/>
                </a:solidFill>
              </a:rPr>
              <a:t>：类似语文课中归纳某个段落的中心思想，形成一句中心句或主题句。一般是补充横线空缺内容、补充句子。注意：表达形式和逻辑关系。</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技巧</a:t>
            </a:r>
            <a:r>
              <a:rPr lang="zh-CN" altLang="en-US" sz="2400" b="1" dirty="0" smtClean="0">
                <a:solidFill>
                  <a:srgbClr val="00478B"/>
                </a:solidFill>
              </a:rPr>
              <a:t>：</a:t>
            </a:r>
            <a:r>
              <a:rPr lang="zh-CN" altLang="en-US" sz="2400" b="1" dirty="0" smtClean="0">
                <a:solidFill>
                  <a:srgbClr val="00478B"/>
                </a:solidFill>
                <a:sym typeface="Wingdings" pitchFamily="2" charset="2"/>
              </a:rPr>
              <a:t>①先提炼给定材料中的观点、主张；②提取给定材料中的高频词、关键词；③归纳给定材料的核心思想。④形式加工：多个小标题时，要结构统一、字数一致。</a:t>
            </a:r>
            <a:endParaRPr lang="en-US" altLang="zh-CN" sz="2400" b="1" dirty="0" smtClean="0">
              <a:solidFill>
                <a:srgbClr val="00478B"/>
              </a:solidFill>
              <a:sym typeface="Wingdings" pitchFamily="2" charset="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sym typeface="Wingdings" pitchFamily="2" charset="2"/>
              </a:rPr>
              <a:t>掌握小标题的拟定技巧。（案例篇幅长，略）</a:t>
            </a:r>
            <a:endParaRPr lang="en-US" altLang="zh-CN" sz="2800" b="1" dirty="0" smtClean="0">
              <a:solidFill>
                <a:srgbClr val="00478B"/>
              </a:solidFill>
              <a:sym typeface="Wingdings" pitchFamily="2" charset="2"/>
            </a:endParaRPr>
          </a:p>
          <a:p>
            <a:pPr marL="0" indent="648000" eaLnBrk="1" hangingPunct="1">
              <a:lnSpc>
                <a:spcPct val="120000"/>
              </a:lnSpc>
              <a:spcBef>
                <a:spcPct val="0"/>
              </a:spcBef>
              <a:buNone/>
            </a:pPr>
            <a:r>
              <a:rPr lang="zh-CN" altLang="en-US" sz="2800" b="1" dirty="0" smtClean="0">
                <a:solidFill>
                  <a:srgbClr val="00478B"/>
                </a:solidFill>
                <a:sym typeface="Wingdings" pitchFamily="2" charset="2"/>
              </a:rPr>
              <a:t>例如：</a:t>
            </a:r>
            <a:endParaRPr lang="en-US" altLang="zh-CN" sz="2800" b="1" dirty="0" smtClean="0">
              <a:solidFill>
                <a:srgbClr val="00478B"/>
              </a:solidFill>
              <a:sym typeface="Wingdings" pitchFamily="2" charset="2"/>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sym typeface="Wingdings" pitchFamily="2" charset="2"/>
              </a:rPr>
              <a:t>筹备立法，规范市民行为</a:t>
            </a:r>
            <a:endParaRPr lang="en-US" altLang="zh-CN" sz="2800" b="1" dirty="0" smtClean="0">
              <a:solidFill>
                <a:srgbClr val="00478B"/>
              </a:solidFill>
              <a:latin typeface="楷体" pitchFamily="49" charset="-122"/>
              <a:ea typeface="楷体" pitchFamily="49" charset="-122"/>
              <a:sym typeface="Wingdings" pitchFamily="2" charset="2"/>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sym typeface="Wingdings" pitchFamily="2" charset="2"/>
              </a:rPr>
              <a:t>多样活动，提升文化素养</a:t>
            </a:r>
            <a:endParaRPr lang="en-US" altLang="zh-CN" sz="2800" b="1" dirty="0" smtClean="0">
              <a:solidFill>
                <a:srgbClr val="00478B"/>
              </a:solidFill>
              <a:latin typeface="楷体" pitchFamily="49" charset="-122"/>
              <a:ea typeface="楷体" pitchFamily="49" charset="-122"/>
              <a:sym typeface="Wingdings" pitchFamily="2" charset="2"/>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sym typeface="Wingdings" pitchFamily="2" charset="2"/>
              </a:rPr>
              <a:t>先锋舆论，塑造城市文明</a:t>
            </a:r>
            <a:endParaRPr lang="en-US" altLang="zh-CN" sz="2800" b="1" dirty="0" smtClean="0">
              <a:solidFill>
                <a:srgbClr val="00478B"/>
              </a:solidFill>
              <a:latin typeface="楷体" pitchFamily="49" charset="-122"/>
              <a:ea typeface="楷体" pitchFamily="49" charset="-122"/>
              <a:sym typeface="Wingdings" pitchFamily="2" charset="2"/>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sym typeface="Wingdings" pitchFamily="2" charset="2"/>
              </a:rPr>
              <a:t>加强领导，落实创建工作</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3.1 </a:t>
            </a:r>
            <a:r>
              <a:rPr lang="zh-CN" altLang="en-US" dirty="0" smtClean="0">
                <a:solidFill>
                  <a:schemeClr val="bg1"/>
                </a:solidFill>
              </a:rPr>
              <a:t>归纳概括题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sym typeface="Wingdings" pitchFamily="2" charset="2"/>
              </a:rPr>
              <a:t>案例实战分析</a:t>
            </a:r>
            <a:endParaRPr lang="en-US" altLang="zh-CN" sz="2800" b="1" dirty="0" smtClean="0">
              <a:solidFill>
                <a:srgbClr val="00478B"/>
              </a:solidFill>
              <a:sym typeface="Wingdings" pitchFamily="2" charset="2"/>
            </a:endParaRPr>
          </a:p>
          <a:p>
            <a:pPr marL="0" indent="648000" eaLnBrk="1" hangingPunct="1">
              <a:lnSpc>
                <a:spcPct val="120000"/>
              </a:lnSpc>
              <a:spcBef>
                <a:spcPct val="0"/>
              </a:spcBef>
              <a:buNone/>
            </a:pPr>
            <a:r>
              <a:rPr lang="en-US" altLang="zh-CN" sz="2800" b="1" dirty="0" smtClean="0">
                <a:solidFill>
                  <a:srgbClr val="00478B"/>
                </a:solidFill>
                <a:latin typeface="楷体" pitchFamily="49" charset="-122"/>
                <a:ea typeface="楷体" pitchFamily="49" charset="-122"/>
              </a:rPr>
              <a:t>2017</a:t>
            </a:r>
            <a:r>
              <a:rPr lang="zh-CN" altLang="en-US" sz="2800" b="1" dirty="0" smtClean="0">
                <a:solidFill>
                  <a:srgbClr val="00478B"/>
                </a:solidFill>
                <a:latin typeface="楷体" pitchFamily="49" charset="-122"/>
                <a:ea typeface="楷体" pitchFamily="49" charset="-122"/>
              </a:rPr>
              <a:t>年国家录用公务员考试</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申论</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真题卷（省级）</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1043608" y="1807409"/>
            <a:ext cx="7056784"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考查综合分析能力，类型有：</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）评论型分析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）启示型分析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）词句理解阐释</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）正反论证分析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5</a:t>
            </a:r>
            <a:r>
              <a:rPr lang="zh-CN" altLang="en-US" sz="2800" b="1" dirty="0" smtClean="0">
                <a:solidFill>
                  <a:srgbClr val="00478B"/>
                </a:solidFill>
              </a:rPr>
              <a:t>）关系型分析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要求：条理清晰、观点明确、分析合理。（详见</a:t>
            </a:r>
            <a:r>
              <a:rPr lang="zh-CN" altLang="en-US" sz="2800" b="1" dirty="0" smtClean="0">
                <a:solidFill>
                  <a:srgbClr val="FF0000"/>
                </a:solidFill>
              </a:rPr>
              <a:t>方法</a:t>
            </a:r>
            <a:r>
              <a:rPr lang="zh-CN" altLang="en-US" sz="2800" b="1" dirty="0" smtClean="0">
                <a:solidFill>
                  <a:srgbClr val="00478B"/>
                </a:solidFill>
              </a:rPr>
              <a:t>。）</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）评论型分析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针对材料中的现象、观点，进行评价并得出结论，甚至提出建议。比如：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给定材料中，提出了</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，他的观点有无道理，为什么？请谈谈你的见解。（不超过</a:t>
            </a:r>
            <a:r>
              <a:rPr lang="en-US" altLang="zh-CN" sz="2800" b="1" dirty="0" smtClean="0">
                <a:solidFill>
                  <a:srgbClr val="00478B"/>
                </a:solidFill>
                <a:latin typeface="楷体" pitchFamily="49" charset="-122"/>
                <a:ea typeface="楷体" pitchFamily="49" charset="-122"/>
              </a:rPr>
              <a:t>200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：针对某一观点或不同观点，破题表态→具体分析→总结陈述（结论，怎么办）。</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）启示型分析</a:t>
            </a:r>
          </a:p>
          <a:p>
            <a:pPr marL="0" indent="648000" eaLnBrk="1" hangingPunct="1">
              <a:lnSpc>
                <a:spcPct val="120000"/>
              </a:lnSpc>
              <a:spcBef>
                <a:spcPct val="0"/>
              </a:spcBef>
              <a:buNone/>
            </a:pPr>
            <a:r>
              <a:rPr lang="zh-CN" altLang="en-US" sz="2800" b="1" dirty="0" smtClean="0">
                <a:solidFill>
                  <a:srgbClr val="00478B"/>
                </a:solidFill>
              </a:rPr>
              <a:t>要求准确理解相关材料，并从中得到经验或启示。比如：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给定材料</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介绍了</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，提出了</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举措。请谈谈可以从中获得哪些启示？（不超过</a:t>
            </a:r>
            <a:r>
              <a:rPr lang="en-US" altLang="zh-CN" sz="2800" b="1" dirty="0" smtClean="0">
                <a:solidFill>
                  <a:srgbClr val="00478B"/>
                </a:solidFill>
                <a:latin typeface="楷体" pitchFamily="49" charset="-122"/>
                <a:ea typeface="楷体" pitchFamily="49" charset="-122"/>
              </a:rPr>
              <a:t>300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：概述事实→总结经验或汲取教训→再谈几点启发。</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90842" y="1700808"/>
            <a:ext cx="7841598" cy="4464496"/>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400" b="1" dirty="0" smtClean="0">
                <a:solidFill>
                  <a:srgbClr val="00478B"/>
                </a:solidFill>
              </a:rPr>
              <a:t>案例：</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西方国家在湿地保护方面取得了</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经验，鉴于我国国情，可学习其先进的理念和做法，从中获得如下启示：</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一是依法</a:t>
            </a:r>
            <a:r>
              <a:rPr lang="zh-CN" altLang="en-US" sz="2400" b="1" dirty="0" smtClean="0">
                <a:solidFill>
                  <a:srgbClr val="FF0000"/>
                </a:solidFill>
                <a:latin typeface="楷体" pitchFamily="49" charset="-122"/>
                <a:ea typeface="楷体" pitchFamily="49" charset="-122"/>
              </a:rPr>
              <a:t>保护</a:t>
            </a:r>
            <a:r>
              <a:rPr lang="zh-CN" altLang="en-US" sz="2400" b="1" dirty="0" smtClean="0">
                <a:solidFill>
                  <a:srgbClr val="00478B"/>
                </a:solidFill>
                <a:latin typeface="楷体" pitchFamily="49" charset="-122"/>
                <a:ea typeface="楷体" pitchFamily="49" charset="-122"/>
              </a:rPr>
              <a:t>湿地资源。</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二是</a:t>
            </a:r>
            <a:r>
              <a:rPr lang="zh-CN" altLang="en-US" sz="2400" b="1" dirty="0" smtClean="0">
                <a:solidFill>
                  <a:srgbClr val="FF0000"/>
                </a:solidFill>
                <a:latin typeface="楷体" pitchFamily="49" charset="-122"/>
                <a:ea typeface="楷体" pitchFamily="49" charset="-122"/>
              </a:rPr>
              <a:t>坚持</a:t>
            </a:r>
            <a:r>
              <a:rPr lang="zh-CN" altLang="en-US" sz="2400" b="1" dirty="0" smtClean="0">
                <a:solidFill>
                  <a:srgbClr val="00478B"/>
                </a:solidFill>
                <a:latin typeface="楷体" pitchFamily="49" charset="-122"/>
                <a:ea typeface="楷体" pitchFamily="49" charset="-122"/>
              </a:rPr>
              <a:t>湿地资源可持续利用。</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三是</a:t>
            </a:r>
            <a:r>
              <a:rPr lang="zh-CN" altLang="en-US" sz="2400" b="1" dirty="0" smtClean="0">
                <a:solidFill>
                  <a:srgbClr val="FF0000"/>
                </a:solidFill>
                <a:latin typeface="楷体" pitchFamily="49" charset="-122"/>
                <a:ea typeface="楷体" pitchFamily="49" charset="-122"/>
              </a:rPr>
              <a:t>加强</a:t>
            </a:r>
            <a:r>
              <a:rPr lang="zh-CN" altLang="en-US" sz="2400" b="1" dirty="0" smtClean="0">
                <a:solidFill>
                  <a:srgbClr val="00478B"/>
                </a:solidFill>
                <a:latin typeface="楷体" pitchFamily="49" charset="-122"/>
                <a:ea typeface="楷体" pitchFamily="49" charset="-122"/>
              </a:rPr>
              <a:t>湿地保护交流合作。</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四是</a:t>
            </a:r>
            <a:r>
              <a:rPr lang="zh-CN" altLang="en-US" sz="2400" b="1" dirty="0" smtClean="0">
                <a:solidFill>
                  <a:srgbClr val="FF0000"/>
                </a:solidFill>
                <a:latin typeface="楷体" pitchFamily="49" charset="-122"/>
                <a:ea typeface="楷体" pitchFamily="49" charset="-122"/>
              </a:rPr>
              <a:t>发挥</a:t>
            </a:r>
            <a:r>
              <a:rPr lang="zh-CN" altLang="en-US" sz="2400" b="1" dirty="0" smtClean="0">
                <a:solidFill>
                  <a:srgbClr val="00478B"/>
                </a:solidFill>
                <a:latin typeface="楷体" pitchFamily="49" charset="-122"/>
                <a:ea typeface="楷体" pitchFamily="49" charset="-122"/>
              </a:rPr>
              <a:t>民间组织的作用。</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五是</a:t>
            </a:r>
            <a:r>
              <a:rPr lang="zh-CN" altLang="en-US" sz="2400" b="1" dirty="0" smtClean="0">
                <a:solidFill>
                  <a:srgbClr val="FF0000"/>
                </a:solidFill>
                <a:latin typeface="楷体" pitchFamily="49" charset="-122"/>
                <a:ea typeface="楷体" pitchFamily="49" charset="-122"/>
              </a:rPr>
              <a:t>实施</a:t>
            </a:r>
            <a:r>
              <a:rPr lang="zh-CN" altLang="en-US" sz="2400" b="1" dirty="0" smtClean="0">
                <a:solidFill>
                  <a:srgbClr val="00478B"/>
                </a:solidFill>
                <a:latin typeface="楷体" pitchFamily="49" charset="-122"/>
                <a:ea typeface="楷体" pitchFamily="49" charset="-122"/>
              </a:rPr>
              <a:t>湿地保护和恢复项目。</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六是</a:t>
            </a:r>
            <a:r>
              <a:rPr lang="zh-CN" altLang="en-US" sz="2400" b="1" dirty="0" smtClean="0">
                <a:solidFill>
                  <a:srgbClr val="FF0000"/>
                </a:solidFill>
                <a:latin typeface="楷体" pitchFamily="49" charset="-122"/>
                <a:ea typeface="楷体" pitchFamily="49" charset="-122"/>
              </a:rPr>
              <a:t>重视</a:t>
            </a:r>
            <a:r>
              <a:rPr lang="zh-CN" altLang="en-US" sz="2400" b="1" dirty="0" smtClean="0">
                <a:solidFill>
                  <a:srgbClr val="00478B"/>
                </a:solidFill>
                <a:latin typeface="楷体" pitchFamily="49" charset="-122"/>
                <a:ea typeface="楷体" pitchFamily="49" charset="-122"/>
              </a:rPr>
              <a:t>宣传教育。</a:t>
            </a:r>
            <a:r>
              <a:rPr lang="en-US" altLang="zh-CN" sz="2400" b="1" dirty="0" smtClean="0">
                <a:solidFill>
                  <a:srgbClr val="00478B"/>
                </a:solidFill>
                <a:latin typeface="楷体" pitchFamily="49" charset="-122"/>
                <a:ea typeface="楷体" pitchFamily="49" charset="-122"/>
              </a:rPr>
              <a:t>……</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90842" y="1700808"/>
            <a:ext cx="7841598" cy="4464496"/>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400" b="1" dirty="0" smtClean="0">
                <a:solidFill>
                  <a:srgbClr val="00478B"/>
                </a:solidFill>
              </a:rPr>
              <a:t>再如：</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芬兰和韩国政府鼓励创新的做法为我国政府提供了以下启示：</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一是</a:t>
            </a:r>
            <a:r>
              <a:rPr lang="zh-CN" altLang="en-US" sz="2400" b="1" dirty="0" smtClean="0">
                <a:solidFill>
                  <a:srgbClr val="FF0000"/>
                </a:solidFill>
                <a:latin typeface="楷体" pitchFamily="49" charset="-122"/>
                <a:ea typeface="楷体" pitchFamily="49" charset="-122"/>
              </a:rPr>
              <a:t>提供</a:t>
            </a:r>
            <a:r>
              <a:rPr lang="zh-CN" altLang="en-US" sz="2400" b="1" dirty="0" smtClean="0">
                <a:solidFill>
                  <a:srgbClr val="00478B"/>
                </a:solidFill>
                <a:latin typeface="楷体" pitchFamily="49" charset="-122"/>
                <a:ea typeface="楷体" pitchFamily="49" charset="-122"/>
              </a:rPr>
              <a:t>政策保障。设立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；完善</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二是</a:t>
            </a:r>
            <a:r>
              <a:rPr lang="zh-CN" altLang="en-US" sz="2400" b="1" dirty="0" smtClean="0">
                <a:solidFill>
                  <a:srgbClr val="FF0000"/>
                </a:solidFill>
                <a:latin typeface="楷体" pitchFamily="49" charset="-122"/>
                <a:ea typeface="楷体" pitchFamily="49" charset="-122"/>
              </a:rPr>
              <a:t>给予</a:t>
            </a:r>
            <a:r>
              <a:rPr lang="zh-CN" altLang="en-US" sz="2400" b="1" dirty="0" smtClean="0">
                <a:solidFill>
                  <a:srgbClr val="00478B"/>
                </a:solidFill>
                <a:latin typeface="楷体" pitchFamily="49" charset="-122"/>
                <a:ea typeface="楷体" pitchFamily="49" charset="-122"/>
              </a:rPr>
              <a:t>资金支持。加大</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；培养</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；解决</a:t>
            </a:r>
            <a:r>
              <a:rPr lang="en-US" altLang="zh-CN" sz="24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三是</a:t>
            </a:r>
            <a:r>
              <a:rPr lang="zh-CN" altLang="en-US" sz="2400" b="1" dirty="0" smtClean="0">
                <a:solidFill>
                  <a:srgbClr val="FF0000"/>
                </a:solidFill>
                <a:latin typeface="楷体" pitchFamily="49" charset="-122"/>
                <a:ea typeface="楷体" pitchFamily="49" charset="-122"/>
              </a:rPr>
              <a:t>加速</a:t>
            </a:r>
            <a:r>
              <a:rPr lang="zh-CN" altLang="en-US" sz="2400" b="1" dirty="0" smtClean="0">
                <a:solidFill>
                  <a:srgbClr val="00478B"/>
                </a:solidFill>
                <a:latin typeface="楷体" pitchFamily="49" charset="-122"/>
                <a:ea typeface="楷体" pitchFamily="49" charset="-122"/>
              </a:rPr>
              <a:t>技术开发和促进科技成果转化。鼓励</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；促进</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产业化和市场化。</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四是</a:t>
            </a:r>
            <a:r>
              <a:rPr lang="zh-CN" altLang="en-US" sz="2400" b="1" dirty="0" smtClean="0">
                <a:solidFill>
                  <a:srgbClr val="FF0000"/>
                </a:solidFill>
                <a:latin typeface="楷体" pitchFamily="49" charset="-122"/>
                <a:ea typeface="楷体" pitchFamily="49" charset="-122"/>
              </a:rPr>
              <a:t>培养</a:t>
            </a:r>
            <a:r>
              <a:rPr lang="zh-CN" altLang="en-US" sz="2400" b="1" dirty="0" smtClean="0">
                <a:solidFill>
                  <a:srgbClr val="00478B"/>
                </a:solidFill>
                <a:latin typeface="楷体" pitchFamily="49" charset="-122"/>
                <a:ea typeface="楷体" pitchFamily="49" charset="-122"/>
              </a:rPr>
              <a:t>企业和国民创新意识。</a:t>
            </a:r>
            <a:r>
              <a:rPr lang="en-US" altLang="zh-CN" sz="2400" b="1" dirty="0" smtClean="0">
                <a:solidFill>
                  <a:srgbClr val="00478B"/>
                </a:solidFill>
                <a:latin typeface="楷体" pitchFamily="49" charset="-122"/>
                <a:ea typeface="楷体" pitchFamily="49" charset="-122"/>
              </a:rPr>
              <a:t>……</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）词句理解阐释</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A.</a:t>
            </a:r>
            <a:r>
              <a:rPr lang="zh-CN" altLang="en-US" sz="2800" b="1" dirty="0" smtClean="0">
                <a:solidFill>
                  <a:srgbClr val="00478B"/>
                </a:solidFill>
              </a:rPr>
              <a:t>对</a:t>
            </a:r>
            <a:r>
              <a:rPr lang="zh-CN" altLang="en-US" sz="2800" b="1" dirty="0" smtClean="0">
                <a:solidFill>
                  <a:srgbClr val="FF0000"/>
                </a:solidFill>
              </a:rPr>
              <a:t>词语</a:t>
            </a:r>
            <a:r>
              <a:rPr lang="zh-CN" altLang="en-US" sz="2800" b="1" dirty="0" smtClean="0">
                <a:solidFill>
                  <a:srgbClr val="00478B"/>
                </a:solidFill>
              </a:rPr>
              <a:t>阐释</a:t>
            </a:r>
            <a:r>
              <a:rPr lang="en-US" altLang="zh-CN" sz="2400" b="1" dirty="0" smtClean="0">
                <a:solidFill>
                  <a:srgbClr val="00478B"/>
                </a:solidFill>
              </a:rPr>
              <a:t>——</a:t>
            </a:r>
            <a:r>
              <a:rPr lang="zh-CN" altLang="en-US" sz="2400" b="1" dirty="0" smtClean="0">
                <a:solidFill>
                  <a:srgbClr val="00478B"/>
                </a:solidFill>
              </a:rPr>
              <a:t>不能脱离给定材料</a:t>
            </a:r>
            <a:endParaRPr lang="en-US" altLang="zh-CN" sz="24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谈谈“</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”这一概念在给定材料中的含义。（不超过</a:t>
            </a:r>
            <a:r>
              <a:rPr lang="en-US" altLang="zh-CN" sz="2800" b="1" dirty="0" smtClean="0">
                <a:solidFill>
                  <a:srgbClr val="00478B"/>
                </a:solidFill>
                <a:latin typeface="楷体" pitchFamily="49" charset="-122"/>
                <a:ea typeface="楷体" pitchFamily="49" charset="-122"/>
              </a:rPr>
              <a:t>200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：解释内涵→阐释外延→总结加工。</a:t>
            </a:r>
            <a:endParaRPr lang="en-US" altLang="zh-CN" sz="28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a:t>
            </a:r>
            <a:r>
              <a:rPr lang="zh-CN" altLang="en-US" sz="2400" b="1" dirty="0" smtClean="0">
                <a:solidFill>
                  <a:srgbClr val="FF0000"/>
                </a:solidFill>
              </a:rPr>
              <a:t>内涵</a:t>
            </a:r>
            <a:r>
              <a:rPr lang="zh-CN" altLang="en-US" sz="2400" b="1" dirty="0" smtClean="0">
                <a:solidFill>
                  <a:srgbClr val="00478B"/>
                </a:solidFill>
              </a:rPr>
              <a:t>指一个概念所概括的思维对象本质特有的属性总和，</a:t>
            </a:r>
            <a:r>
              <a:rPr lang="zh-CN" altLang="en-US" sz="2400" b="1" dirty="0" smtClean="0">
                <a:solidFill>
                  <a:srgbClr val="FF0000"/>
                </a:solidFill>
              </a:rPr>
              <a:t>外延</a:t>
            </a:r>
            <a:r>
              <a:rPr lang="zh-CN" altLang="en-US" sz="2400" b="1" dirty="0" smtClean="0">
                <a:solidFill>
                  <a:srgbClr val="00478B"/>
                </a:solidFill>
              </a:rPr>
              <a:t>是一个概念所概括的思维对象的数量或范围。）</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680520"/>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案例：</a:t>
            </a:r>
            <a:r>
              <a:rPr lang="zh-CN" altLang="en-US" sz="2800" b="1" dirty="0" smtClean="0">
                <a:solidFill>
                  <a:srgbClr val="00478B"/>
                </a:solidFill>
                <a:latin typeface="楷体" pitchFamily="49" charset="-122"/>
                <a:ea typeface="楷体" pitchFamily="49" charset="-122"/>
              </a:rPr>
              <a:t>谈谈“预先失败”这一概念在“给定材料</a:t>
            </a:r>
            <a:r>
              <a:rPr lang="en-US" altLang="zh-CN" sz="2800" b="1" dirty="0" smtClean="0">
                <a:solidFill>
                  <a:srgbClr val="00478B"/>
                </a:solidFill>
                <a:latin typeface="楷体" pitchFamily="49" charset="-122"/>
                <a:ea typeface="楷体" pitchFamily="49" charset="-122"/>
              </a:rPr>
              <a:t>4</a:t>
            </a:r>
            <a:r>
              <a:rPr lang="zh-CN" altLang="en-US" sz="2800" b="1" dirty="0" smtClean="0">
                <a:solidFill>
                  <a:srgbClr val="00478B"/>
                </a:solidFill>
                <a:latin typeface="楷体" pitchFamily="49" charset="-122"/>
                <a:ea typeface="楷体" pitchFamily="49" charset="-122"/>
              </a:rPr>
              <a:t>”中的含义。</a:t>
            </a:r>
            <a:r>
              <a:rPr lang="zh-CN" altLang="en-US" sz="2400" b="1" dirty="0" smtClean="0">
                <a:solidFill>
                  <a:srgbClr val="00478B"/>
                </a:solidFill>
                <a:latin typeface="楷体" pitchFamily="49" charset="-122"/>
                <a:ea typeface="楷体" pitchFamily="49" charset="-122"/>
              </a:rPr>
              <a:t>（不超过</a:t>
            </a:r>
            <a:r>
              <a:rPr lang="en-US" altLang="zh-CN" sz="2400" b="1" dirty="0" smtClean="0">
                <a:solidFill>
                  <a:srgbClr val="00478B"/>
                </a:solidFill>
                <a:latin typeface="楷体" pitchFamily="49" charset="-122"/>
                <a:ea typeface="楷体" pitchFamily="49" charset="-122"/>
              </a:rPr>
              <a:t>200</a:t>
            </a:r>
            <a:r>
              <a:rPr lang="zh-CN" altLang="en-US" sz="2400" b="1" dirty="0" smtClean="0">
                <a:solidFill>
                  <a:srgbClr val="00478B"/>
                </a:solidFill>
                <a:latin typeface="楷体" pitchFamily="49" charset="-122"/>
                <a:ea typeface="楷体" pitchFamily="49" charset="-122"/>
              </a:rPr>
              <a:t>字，</a:t>
            </a:r>
            <a:r>
              <a:rPr lang="en-US" altLang="zh-CN" sz="2400" b="1" dirty="0" smtClean="0">
                <a:solidFill>
                  <a:srgbClr val="00478B"/>
                </a:solidFill>
                <a:latin typeface="楷体" pitchFamily="49" charset="-122"/>
                <a:ea typeface="楷体" pitchFamily="49" charset="-122"/>
              </a:rPr>
              <a:t>2014</a:t>
            </a:r>
            <a:r>
              <a:rPr lang="zh-CN" altLang="en-US" sz="2400" b="1" dirty="0" smtClean="0">
                <a:solidFill>
                  <a:srgbClr val="00478B"/>
                </a:solidFill>
                <a:latin typeface="楷体" pitchFamily="49" charset="-122"/>
                <a:ea typeface="楷体" pitchFamily="49" charset="-122"/>
              </a:rPr>
              <a:t>年国考）</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400" b="1" dirty="0" smtClean="0">
                <a:solidFill>
                  <a:srgbClr val="00478B"/>
                </a:solidFill>
              </a:rPr>
              <a:t>参考答案：</a:t>
            </a:r>
            <a:r>
              <a:rPr lang="zh-CN" altLang="en-US" sz="2400" b="1" dirty="0" smtClean="0">
                <a:solidFill>
                  <a:srgbClr val="00478B"/>
                </a:solidFill>
                <a:latin typeface="楷体" pitchFamily="49" charset="-122"/>
                <a:ea typeface="楷体" pitchFamily="49" charset="-122"/>
              </a:rPr>
              <a:t>“预先失败”是指人们过于依赖媒介，如“专家指导”的意见，弱化甚至丧失自主选择能力的心理状况。</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400" b="1" dirty="0" smtClean="0">
                <a:solidFill>
                  <a:srgbClr val="00478B"/>
                </a:solidFill>
                <a:latin typeface="楷体" pitchFamily="49" charset="-122"/>
                <a:ea typeface="楷体" pitchFamily="49" charset="-122"/>
              </a:rPr>
              <a:t>现代社会信息庞杂，人们要想获取有价值的信息会不自觉地期待权威，习惯于在任何活动前假定自己是失败者，去参考外界的意见，来主导自己的选择。而事实上，过度依赖媒介或他人而一味跟风折射出人们浮躁的“亚健康”心理问题</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的族群。</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555776" y="909661"/>
            <a:ext cx="4104456"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zh-CN" altLang="en-US" dirty="0" smtClean="0">
                <a:solidFill>
                  <a:schemeClr val="bg1"/>
                </a:solidFill>
              </a:rPr>
              <a:t>第一部分  申论概说</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2131002" y="2095441"/>
            <a:ext cx="4817262" cy="2269665"/>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50000"/>
              </a:lnSpc>
              <a:spcBef>
                <a:spcPct val="0"/>
              </a:spcBef>
              <a:buNone/>
            </a:pPr>
            <a:r>
              <a:rPr lang="en-US" altLang="zh-CN" sz="2800" b="1" dirty="0" smtClean="0">
                <a:solidFill>
                  <a:srgbClr val="00478B"/>
                </a:solidFill>
              </a:rPr>
              <a:t>1.1 </a:t>
            </a:r>
            <a:r>
              <a:rPr lang="zh-CN" altLang="en-US" sz="2800" b="1" dirty="0" smtClean="0">
                <a:solidFill>
                  <a:srgbClr val="00478B"/>
                </a:solidFill>
              </a:rPr>
              <a:t>申论</a:t>
            </a:r>
            <a:r>
              <a:rPr lang="zh-CN" altLang="zh-CN" sz="2800" b="1" dirty="0" smtClean="0">
                <a:solidFill>
                  <a:srgbClr val="00478B"/>
                </a:solidFill>
              </a:rPr>
              <a:t>的含义</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1.2 </a:t>
            </a:r>
            <a:r>
              <a:rPr lang="zh-CN" altLang="en-US" sz="2800" b="1" dirty="0" smtClean="0">
                <a:solidFill>
                  <a:srgbClr val="00478B"/>
                </a:solidFill>
              </a:rPr>
              <a:t>申论考查的目标</a:t>
            </a:r>
          </a:p>
          <a:p>
            <a:pPr marL="0" indent="648000" eaLnBrk="1" hangingPunct="1">
              <a:lnSpc>
                <a:spcPct val="150000"/>
              </a:lnSpc>
              <a:spcBef>
                <a:spcPct val="0"/>
              </a:spcBef>
              <a:buNone/>
            </a:pPr>
            <a:endParaRPr lang="zh-CN" altLang="zh-CN" sz="2800" b="1"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fill="hold"/>
                                        <p:tgtEl>
                                          <p:spTgt spid="14"/>
                                        </p:tgtEl>
                                        <p:attrNameLst>
                                          <p:attrName>ppt_x</p:attrName>
                                        </p:attrNameLst>
                                      </p:cBhvr>
                                      <p:tavLst>
                                        <p:tav tm="0">
                                          <p:val>
                                            <p:strVal val="1+#ppt_w/2"/>
                                          </p:val>
                                        </p:tav>
                                        <p:tav tm="100000">
                                          <p:val>
                                            <p:strVal val="#ppt_x"/>
                                          </p:val>
                                        </p:tav>
                                      </p:tavLst>
                                    </p:anim>
                                    <p:anim calcmode="lin" valueType="num">
                                      <p:cBhvr additive="base">
                                        <p:cTn id="8" dur="25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25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250"/>
                                        <p:tgtEl>
                                          <p:spTgt spid="15"/>
                                        </p:tgtEl>
                                      </p:cBhvr>
                                    </p:animEffect>
                                  </p:childTnLst>
                                </p:cTn>
                              </p:par>
                            </p:childTnLst>
                          </p:cTn>
                        </p:par>
                        <p:par>
                          <p:cTn id="18" fill="hold">
                            <p:stCondLst>
                              <p:cond delay="250"/>
                            </p:stCondLst>
                            <p:childTnLst>
                              <p:par>
                                <p:cTn id="19" presetID="12" presetClass="entr" presetSubtype="4"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lide(fromBottom)">
                                      <p:cBhvr>
                                        <p:cTn id="21"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）词句理解阐释</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B.</a:t>
            </a:r>
            <a:r>
              <a:rPr lang="zh-CN" altLang="en-US" sz="2800" b="1" dirty="0" smtClean="0">
                <a:solidFill>
                  <a:srgbClr val="00478B"/>
                </a:solidFill>
              </a:rPr>
              <a:t>对</a:t>
            </a:r>
            <a:r>
              <a:rPr lang="zh-CN" altLang="en-US" sz="2800" b="1" dirty="0" smtClean="0">
                <a:solidFill>
                  <a:srgbClr val="FF0000"/>
                </a:solidFill>
              </a:rPr>
              <a:t>句子</a:t>
            </a:r>
            <a:r>
              <a:rPr lang="zh-CN" altLang="en-US" sz="2800" b="1" dirty="0" smtClean="0">
                <a:solidFill>
                  <a:srgbClr val="00478B"/>
                </a:solidFill>
              </a:rPr>
              <a:t>理解</a:t>
            </a:r>
            <a:r>
              <a:rPr lang="en-US" altLang="zh-CN" sz="2400" b="1" dirty="0" smtClean="0">
                <a:solidFill>
                  <a:srgbClr val="00478B"/>
                </a:solidFill>
              </a:rPr>
              <a:t>——</a:t>
            </a:r>
            <a:r>
              <a:rPr lang="zh-CN" altLang="en-US" sz="2400" b="1" dirty="0" smtClean="0">
                <a:solidFill>
                  <a:srgbClr val="00478B"/>
                </a:solidFill>
              </a:rPr>
              <a:t>依托给定材料</a:t>
            </a:r>
            <a:endParaRPr lang="en-US" altLang="zh-CN" sz="24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给定材料中，专家认为“</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”，请谈谈你对这句话的理解</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认识。（不超过</a:t>
            </a:r>
            <a:r>
              <a:rPr lang="en-US" altLang="zh-CN" sz="2800" b="1" dirty="0" smtClean="0">
                <a:solidFill>
                  <a:srgbClr val="00478B"/>
                </a:solidFill>
                <a:latin typeface="楷体" pitchFamily="49" charset="-122"/>
                <a:ea typeface="楷体" pitchFamily="49" charset="-122"/>
              </a:rPr>
              <a:t>250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：给出解释→用给定材料来支撑→适当引申。（写成三段话）</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）正反论证分析</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A.</a:t>
            </a:r>
            <a:r>
              <a:rPr lang="zh-CN" altLang="en-US" sz="2800" b="1" dirty="0" smtClean="0">
                <a:solidFill>
                  <a:srgbClr val="FF0000"/>
                </a:solidFill>
              </a:rPr>
              <a:t>正面</a:t>
            </a:r>
            <a:r>
              <a:rPr lang="zh-CN" altLang="en-US" sz="2800" b="1" dirty="0" smtClean="0">
                <a:solidFill>
                  <a:srgbClr val="00478B"/>
                </a:solidFill>
              </a:rPr>
              <a:t>论证分析题</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给定材料中提出了</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的看法，请列出你支持这一观点的主要论据。（不超过</a:t>
            </a:r>
            <a:r>
              <a:rPr lang="en-US" altLang="zh-CN" sz="2800" b="1" dirty="0" smtClean="0">
                <a:solidFill>
                  <a:srgbClr val="00478B"/>
                </a:solidFill>
                <a:latin typeface="楷体" pitchFamily="49" charset="-122"/>
                <a:ea typeface="楷体" pitchFamily="49" charset="-122"/>
              </a:rPr>
              <a:t>250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：概述正面观点→具体分析→总结陈述。</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680520"/>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）正反论证分析</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B.</a:t>
            </a:r>
            <a:r>
              <a:rPr lang="zh-CN" altLang="en-US" sz="2800" b="1" dirty="0" smtClean="0">
                <a:solidFill>
                  <a:srgbClr val="FF0000"/>
                </a:solidFill>
              </a:rPr>
              <a:t>反面</a:t>
            </a:r>
            <a:r>
              <a:rPr lang="zh-CN" altLang="en-US" sz="2800" b="1" dirty="0" smtClean="0">
                <a:solidFill>
                  <a:srgbClr val="00478B"/>
                </a:solidFill>
              </a:rPr>
              <a:t>论证分析题</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根据给定材料，反驳“网民</a:t>
            </a:r>
            <a:r>
              <a:rPr lang="en-US" altLang="zh-CN" sz="2800" b="1" dirty="0" smtClean="0">
                <a:solidFill>
                  <a:srgbClr val="00478B"/>
                </a:solidFill>
                <a:latin typeface="楷体" pitchFamily="49" charset="-122"/>
                <a:ea typeface="楷体" pitchFamily="49" charset="-122"/>
              </a:rPr>
              <a:t>A</a:t>
            </a:r>
            <a:r>
              <a:rPr lang="zh-CN" altLang="en-US" sz="2800" b="1" dirty="0" smtClean="0">
                <a:solidFill>
                  <a:srgbClr val="00478B"/>
                </a:solidFill>
                <a:latin typeface="楷体" pitchFamily="49" charset="-122"/>
                <a:ea typeface="楷体" pitchFamily="49" charset="-122"/>
              </a:rPr>
              <a:t>”的观点。（不超过</a:t>
            </a:r>
            <a:r>
              <a:rPr lang="en-US" altLang="zh-CN" sz="2800" b="1" dirty="0" smtClean="0">
                <a:solidFill>
                  <a:srgbClr val="00478B"/>
                </a:solidFill>
                <a:latin typeface="楷体" pitchFamily="49" charset="-122"/>
                <a:ea typeface="楷体" pitchFamily="49" charset="-122"/>
              </a:rPr>
              <a:t>400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：表明态度→具体分析→总结陈述。</a:t>
            </a:r>
            <a:endParaRPr lang="en-US" altLang="zh-CN" sz="28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注意</a:t>
            </a:r>
            <a:r>
              <a:rPr lang="zh-CN" altLang="en-US" sz="2400" b="1" dirty="0" smtClean="0">
                <a:solidFill>
                  <a:srgbClr val="00478B"/>
                </a:solidFill>
              </a:rPr>
              <a:t>：①反面观点中的合理部分，要一分为二看待。②不能以自己看法代替材料立场。③依据给定材料来反驳。</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680520"/>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反驳表达格式：</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第一段</a:t>
            </a:r>
            <a:r>
              <a:rPr lang="zh-CN" altLang="en-US" sz="2800" b="1" dirty="0" smtClean="0">
                <a:solidFill>
                  <a:srgbClr val="00478B"/>
                </a:solidFill>
                <a:latin typeface="楷体" pitchFamily="49" charset="-122"/>
                <a:ea typeface="楷体" pitchFamily="49" charset="-122"/>
              </a:rPr>
              <a:t>：某某认为</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，该观点有失偏颇。</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00478B"/>
                </a:solidFill>
              </a:rPr>
              <a:t>第二段</a:t>
            </a:r>
            <a:r>
              <a:rPr lang="zh-CN" altLang="en-US" sz="2800" b="1" dirty="0" smtClean="0">
                <a:solidFill>
                  <a:srgbClr val="00478B"/>
                </a:solidFill>
                <a:latin typeface="楷体" pitchFamily="49" charset="-122"/>
                <a:ea typeface="楷体" pitchFamily="49" charset="-122"/>
              </a:rPr>
              <a:t>：从</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来看，</a:t>
            </a:r>
            <a:r>
              <a:rPr lang="en-US" altLang="zh-CN" sz="28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800" b="1" dirty="0" smtClean="0">
                <a:solidFill>
                  <a:srgbClr val="00478B"/>
                </a:solidFill>
              </a:rPr>
              <a:t>第三段</a:t>
            </a:r>
            <a:r>
              <a:rPr lang="zh-CN" altLang="en-US" sz="2800" b="1" dirty="0" smtClean="0">
                <a:solidFill>
                  <a:srgbClr val="00478B"/>
                </a:solidFill>
                <a:latin typeface="楷体" pitchFamily="49" charset="-122"/>
                <a:ea typeface="楷体" pitchFamily="49" charset="-122"/>
              </a:rPr>
              <a:t>：再从</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来看，</a:t>
            </a:r>
            <a:r>
              <a:rPr lang="en-US" altLang="zh-CN" sz="2800" b="1" dirty="0" smtClean="0">
                <a:solidFill>
                  <a:srgbClr val="00478B"/>
                </a:solidFill>
                <a:latin typeface="楷体" pitchFamily="49" charset="-122"/>
                <a:ea typeface="楷体" pitchFamily="49" charset="-122"/>
              </a:rPr>
              <a:t>……</a:t>
            </a:r>
          </a:p>
          <a:p>
            <a:pPr marL="0" indent="648000" eaLnBrk="1" hangingPunct="1">
              <a:lnSpc>
                <a:spcPct val="120000"/>
              </a:lnSpc>
              <a:spcBef>
                <a:spcPct val="0"/>
              </a:spcBef>
              <a:buNone/>
            </a:pPr>
            <a:r>
              <a:rPr lang="zh-CN" altLang="en-US" sz="2800" b="1" dirty="0" smtClean="0">
                <a:solidFill>
                  <a:srgbClr val="00478B"/>
                </a:solidFill>
              </a:rPr>
              <a:t>第四段</a:t>
            </a:r>
            <a:r>
              <a:rPr lang="zh-CN" altLang="en-US" sz="2800" b="1" dirty="0" smtClean="0">
                <a:solidFill>
                  <a:srgbClr val="00478B"/>
                </a:solidFill>
                <a:latin typeface="楷体" pitchFamily="49" charset="-122"/>
                <a:ea typeface="楷体" pitchFamily="49" charset="-122"/>
              </a:rPr>
              <a:t>：因此，</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（总结陈述）</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5</a:t>
            </a:r>
            <a:r>
              <a:rPr lang="zh-CN" altLang="en-US" sz="2800" b="1" dirty="0" smtClean="0">
                <a:solidFill>
                  <a:srgbClr val="00478B"/>
                </a:solidFill>
              </a:rPr>
              <a:t>）关系型分析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要求考生分析两种或两种以上事物间相互作用、相互影响的关系。比如：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根据给定材料，谈谈</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和</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二者之间的关系。（不超过</a:t>
            </a:r>
            <a:r>
              <a:rPr lang="en-US" altLang="zh-CN" sz="2800" b="1" dirty="0" smtClean="0">
                <a:solidFill>
                  <a:srgbClr val="00478B"/>
                </a:solidFill>
                <a:latin typeface="楷体" pitchFamily="49" charset="-122"/>
                <a:ea typeface="楷体" pitchFamily="49" charset="-122"/>
              </a:rPr>
              <a:t>250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FF0000"/>
                </a:solidFill>
              </a:rPr>
              <a:t>方法</a:t>
            </a:r>
            <a:r>
              <a:rPr lang="zh-CN" altLang="en-US" sz="2800" b="1" dirty="0" smtClean="0">
                <a:solidFill>
                  <a:srgbClr val="00478B"/>
                </a:solidFill>
              </a:rPr>
              <a:t>：阐述</a:t>
            </a:r>
            <a:r>
              <a:rPr lang="zh-CN" altLang="en-US" sz="2800" b="1" dirty="0" smtClean="0">
                <a:solidFill>
                  <a:srgbClr val="FF0000"/>
                </a:solidFill>
              </a:rPr>
              <a:t>关系</a:t>
            </a:r>
            <a:r>
              <a:rPr lang="zh-CN" altLang="en-US" sz="2800" b="1" dirty="0" smtClean="0">
                <a:solidFill>
                  <a:srgbClr val="00478B"/>
                </a:solidFill>
              </a:rPr>
              <a:t>→分别论述→结合材料或实际谈指导意义。</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关系：</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A. </a:t>
            </a:r>
            <a:r>
              <a:rPr lang="zh-CN" altLang="en-US" sz="2800" b="1" dirty="0" smtClean="0">
                <a:solidFill>
                  <a:srgbClr val="FF0000"/>
                </a:solidFill>
              </a:rPr>
              <a:t>对立统一</a:t>
            </a:r>
            <a:r>
              <a:rPr lang="zh-CN" altLang="en-US" sz="2800" b="1" dirty="0" smtClean="0">
                <a:solidFill>
                  <a:srgbClr val="00478B"/>
                </a:solidFill>
              </a:rPr>
              <a:t>关系</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关系的双方，一方面是对立、矛盾、不相容的；另一方面又是统一、相互利用、相互促进的。</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公平与效率之间的关系</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信息公开与信息保密的关系</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3.2 </a:t>
            </a:r>
            <a:r>
              <a:rPr lang="zh-CN" altLang="en-US" dirty="0" smtClean="0">
                <a:solidFill>
                  <a:schemeClr val="bg1"/>
                </a:solidFill>
              </a:rPr>
              <a:t>综合分析题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关系：</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B. </a:t>
            </a:r>
            <a:r>
              <a:rPr lang="zh-CN" altLang="en-US" sz="2800" b="1" dirty="0" smtClean="0">
                <a:solidFill>
                  <a:srgbClr val="FF0000"/>
                </a:solidFill>
              </a:rPr>
              <a:t>相辅相成</a:t>
            </a:r>
            <a:r>
              <a:rPr lang="zh-CN" altLang="en-US" sz="2800" b="1" dirty="0" smtClean="0">
                <a:solidFill>
                  <a:srgbClr val="00478B"/>
                </a:solidFill>
              </a:rPr>
              <a:t>关系（常见）</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关系的双方或几方，具有互相配合、互相辅助、缺一不可的关系，有相互制约、相互促进的作用。</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经济发展与环境保护之间的关系</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考查提出和解决问题的能力。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这种题型在国家公务员考试中，近几年很少出现，但在领导干部选拨考试中经常出现。</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比如：</a:t>
            </a:r>
            <a:endParaRPr lang="en-US" altLang="zh-CN" sz="24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假定你是</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，就这些问题提出解决建议，呈送政府有关部门参考。（不超过</a:t>
            </a:r>
            <a:r>
              <a:rPr lang="en-US" altLang="zh-CN" sz="2800" b="1" dirty="0" smtClean="0">
                <a:solidFill>
                  <a:srgbClr val="00478B"/>
                </a:solidFill>
                <a:latin typeface="楷体" pitchFamily="49" charset="-122"/>
                <a:ea typeface="楷体" pitchFamily="49" charset="-122"/>
              </a:rPr>
              <a:t>400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400" b="1" dirty="0" smtClean="0">
                <a:solidFill>
                  <a:srgbClr val="FF0000"/>
                </a:solidFill>
              </a:rPr>
              <a:t>做到</a:t>
            </a:r>
            <a:r>
              <a:rPr lang="zh-CN" altLang="en-US" sz="2400" b="1" dirty="0" smtClean="0">
                <a:solidFill>
                  <a:srgbClr val="00478B"/>
                </a:solidFill>
              </a:rPr>
              <a:t>：</a:t>
            </a:r>
            <a:endParaRPr lang="en-US" altLang="zh-CN" sz="24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00478B"/>
                </a:solidFill>
              </a:rPr>
              <a:t>角度正确（多为政府角度），对策有针对性、可行性，对策要具体。</a:t>
            </a: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536504"/>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提出对策时的</a:t>
            </a:r>
            <a:r>
              <a:rPr lang="zh-CN" altLang="en-US" sz="2800" b="1" dirty="0" smtClean="0">
                <a:solidFill>
                  <a:srgbClr val="FF0000"/>
                </a:solidFill>
              </a:rPr>
              <a:t>做法：</a:t>
            </a:r>
            <a:endParaRPr lang="en-US" altLang="zh-CN" sz="2800" b="1" dirty="0" smtClean="0">
              <a:solidFill>
                <a:srgbClr val="FF0000"/>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）引用材料中现成的有用对策。</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）善于针对材料反映的主要问题提出意见和办法（解决问题的方案）。</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）分析原因，寻求对策。</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）总结经验或教训，得到对策。</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5</a:t>
            </a:r>
            <a:r>
              <a:rPr lang="zh-CN" altLang="en-US" sz="2800" b="1" dirty="0" smtClean="0">
                <a:solidFill>
                  <a:srgbClr val="00478B"/>
                </a:solidFill>
              </a:rPr>
              <a:t>）站在特定角色角度来提对策。</a:t>
            </a:r>
            <a:endParaRPr lang="en-US" altLang="zh-CN" sz="2800" b="1" dirty="0" smtClean="0">
              <a:solidFill>
                <a:srgbClr val="00478B"/>
              </a:solidFill>
            </a:endParaRPr>
          </a:p>
          <a:p>
            <a:pPr marL="0" indent="648000" eaLnBrk="1" hangingPunct="1">
              <a:lnSpc>
                <a:spcPct val="120000"/>
              </a:lnSpc>
              <a:spcBef>
                <a:spcPct val="0"/>
              </a:spcBef>
              <a:buNone/>
            </a:pPr>
            <a:r>
              <a:rPr lang="zh-CN" altLang="en-US" sz="2400" b="1" dirty="0" smtClean="0">
                <a:solidFill>
                  <a:srgbClr val="FF0000"/>
                </a:solidFill>
              </a:rPr>
              <a:t>注意</a:t>
            </a:r>
            <a:r>
              <a:rPr lang="zh-CN" altLang="en-US" sz="2400" b="1" dirty="0" smtClean="0">
                <a:solidFill>
                  <a:srgbClr val="00478B"/>
                </a:solidFill>
              </a:rPr>
              <a:t>：解决方案一般是提出一个解决问题的思路，并且需对思路进行逻辑拆分。</a:t>
            </a: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4896544"/>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540000" eaLnBrk="1" hangingPunct="1">
              <a:lnSpc>
                <a:spcPct val="110000"/>
              </a:lnSpc>
              <a:spcBef>
                <a:spcPct val="0"/>
              </a:spcBef>
              <a:buNone/>
            </a:pPr>
            <a:r>
              <a:rPr lang="zh-CN" altLang="en-US" sz="2000" b="1" dirty="0" smtClean="0">
                <a:solidFill>
                  <a:srgbClr val="00478B"/>
                </a:solidFill>
              </a:rPr>
              <a:t>案例：</a:t>
            </a:r>
            <a:r>
              <a:rPr lang="zh-CN" altLang="en-US" sz="2000" b="1" dirty="0" smtClean="0">
                <a:solidFill>
                  <a:srgbClr val="00478B"/>
                </a:solidFill>
                <a:latin typeface="楷体" pitchFamily="49" charset="-122"/>
                <a:ea typeface="楷体" pitchFamily="49" charset="-122"/>
              </a:rPr>
              <a:t>假如要将材料</a:t>
            </a:r>
            <a:r>
              <a:rPr lang="en-US" altLang="zh-CN" sz="2000" b="1" dirty="0" smtClean="0">
                <a:solidFill>
                  <a:srgbClr val="00478B"/>
                </a:solidFill>
                <a:latin typeface="楷体" pitchFamily="49" charset="-122"/>
                <a:ea typeface="楷体" pitchFamily="49" charset="-122"/>
              </a:rPr>
              <a:t>5</a:t>
            </a:r>
            <a:r>
              <a:rPr lang="zh-CN" altLang="en-US" sz="2000" b="1" dirty="0" smtClean="0">
                <a:solidFill>
                  <a:srgbClr val="00478B"/>
                </a:solidFill>
                <a:latin typeface="楷体" pitchFamily="49" charset="-122"/>
                <a:ea typeface="楷体" pitchFamily="49" charset="-122"/>
              </a:rPr>
              <a:t>中提到的</a:t>
            </a:r>
            <a:r>
              <a:rPr lang="en-US" altLang="zh-CN" sz="2000" b="1" dirty="0" smtClean="0">
                <a:solidFill>
                  <a:srgbClr val="00478B"/>
                </a:solidFill>
                <a:latin typeface="楷体" pitchFamily="49" charset="-122"/>
                <a:ea typeface="楷体" pitchFamily="49" charset="-122"/>
              </a:rPr>
              <a:t>L</a:t>
            </a:r>
            <a:r>
              <a:rPr lang="zh-CN" altLang="en-US" sz="2000" b="1" dirty="0" smtClean="0">
                <a:solidFill>
                  <a:srgbClr val="00478B"/>
                </a:solidFill>
                <a:latin typeface="楷体" pitchFamily="49" charset="-122"/>
                <a:ea typeface="楷体" pitchFamily="49" charset="-122"/>
              </a:rPr>
              <a:t>街道作为北京市老旧小区改造工程的试点，如果你是该街道办事处的工作人员，请你提出推动街道老旧小区改造</a:t>
            </a:r>
            <a:r>
              <a:rPr lang="zh-CN" altLang="en-US" sz="2000" b="1" dirty="0" smtClean="0">
                <a:solidFill>
                  <a:srgbClr val="FF0000"/>
                </a:solidFill>
                <a:latin typeface="楷体" pitchFamily="49" charset="-122"/>
                <a:ea typeface="楷体" pitchFamily="49" charset="-122"/>
              </a:rPr>
              <a:t>工作的思路</a:t>
            </a:r>
            <a:r>
              <a:rPr lang="zh-CN" altLang="en-US" sz="2000" b="1" dirty="0" smtClean="0">
                <a:solidFill>
                  <a:srgbClr val="00478B"/>
                </a:solidFill>
                <a:latin typeface="楷体" pitchFamily="49" charset="-122"/>
                <a:ea typeface="楷体" pitchFamily="49" charset="-122"/>
              </a:rPr>
              <a:t>。</a:t>
            </a:r>
            <a:r>
              <a:rPr lang="zh-CN" altLang="en-US" sz="2000" b="1" dirty="0" smtClean="0">
                <a:solidFill>
                  <a:srgbClr val="00478B"/>
                </a:solidFill>
              </a:rPr>
              <a:t>（</a:t>
            </a:r>
            <a:r>
              <a:rPr lang="en-US" altLang="zh-CN" sz="2000" b="1" dirty="0" smtClean="0">
                <a:solidFill>
                  <a:srgbClr val="00478B"/>
                </a:solidFill>
              </a:rPr>
              <a:t>2018</a:t>
            </a:r>
            <a:r>
              <a:rPr lang="zh-CN" altLang="en-US" sz="2000" b="1" dirty="0" smtClean="0">
                <a:solidFill>
                  <a:srgbClr val="00478B"/>
                </a:solidFill>
              </a:rPr>
              <a:t>年北京市公务员考试申论题）</a:t>
            </a:r>
          </a:p>
          <a:p>
            <a:pPr marL="0" indent="540000" eaLnBrk="1" hangingPunct="1">
              <a:lnSpc>
                <a:spcPct val="110000"/>
              </a:lnSpc>
              <a:spcBef>
                <a:spcPct val="0"/>
              </a:spcBef>
              <a:buNone/>
            </a:pPr>
            <a:r>
              <a:rPr lang="en-US" altLang="zh-CN" sz="2400" b="1" dirty="0" smtClean="0">
                <a:solidFill>
                  <a:srgbClr val="00478B"/>
                </a:solidFill>
              </a:rPr>
              <a:t>【</a:t>
            </a:r>
            <a:r>
              <a:rPr lang="zh-CN" altLang="en-US" sz="2400" b="1" dirty="0" smtClean="0">
                <a:solidFill>
                  <a:srgbClr val="00478B"/>
                </a:solidFill>
              </a:rPr>
              <a:t>答案要点</a:t>
            </a:r>
            <a:r>
              <a:rPr lang="en-US" altLang="zh-CN" sz="2400" b="1" dirty="0" smtClean="0">
                <a:solidFill>
                  <a:srgbClr val="00478B"/>
                </a:solidFill>
              </a:rPr>
              <a:t>】</a:t>
            </a:r>
            <a:endParaRPr lang="zh-CN" altLang="en-US" sz="2400" b="1" dirty="0" smtClean="0">
              <a:solidFill>
                <a:srgbClr val="00478B"/>
              </a:solidFill>
            </a:endParaRPr>
          </a:p>
          <a:p>
            <a:pPr marL="0" indent="540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1.</a:t>
            </a:r>
            <a:r>
              <a:rPr lang="zh-CN" altLang="en-US" sz="2400" b="1" dirty="0" smtClean="0">
                <a:solidFill>
                  <a:srgbClr val="00478B"/>
                </a:solidFill>
                <a:latin typeface="楷体" pitchFamily="49" charset="-122"/>
                <a:ea typeface="楷体" pitchFamily="49" charset="-122"/>
              </a:rPr>
              <a:t>全面了解学习。发动</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了解</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认真学习</a:t>
            </a:r>
            <a:r>
              <a:rPr lang="en-US" altLang="zh-CN" sz="2400" b="1" dirty="0" smtClean="0">
                <a:solidFill>
                  <a:srgbClr val="00478B"/>
                </a:solidFill>
                <a:latin typeface="楷体" pitchFamily="49" charset="-122"/>
                <a:ea typeface="楷体" pitchFamily="49" charset="-122"/>
              </a:rPr>
              <a:t>……</a:t>
            </a:r>
            <a:endParaRPr lang="zh-CN" altLang="en-US" sz="2400" b="1" dirty="0" smtClean="0">
              <a:solidFill>
                <a:srgbClr val="00478B"/>
              </a:solidFill>
              <a:latin typeface="楷体" pitchFamily="49" charset="-122"/>
              <a:ea typeface="楷体" pitchFamily="49" charset="-122"/>
            </a:endParaRPr>
          </a:p>
          <a:p>
            <a:pPr marL="0" indent="540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2.</a:t>
            </a:r>
            <a:r>
              <a:rPr lang="zh-CN" altLang="en-US" sz="2400" b="1" dirty="0" smtClean="0">
                <a:solidFill>
                  <a:srgbClr val="00478B"/>
                </a:solidFill>
                <a:latin typeface="楷体" pitchFamily="49" charset="-122"/>
                <a:ea typeface="楷体" pitchFamily="49" charset="-122"/>
              </a:rPr>
              <a:t>广泛宣传动员。组织</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宣传改造的意义，尊重</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，调整</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消除</a:t>
            </a:r>
            <a:r>
              <a:rPr lang="en-US" altLang="zh-CN" sz="2400" b="1" dirty="0" smtClean="0">
                <a:solidFill>
                  <a:srgbClr val="00478B"/>
                </a:solidFill>
                <a:latin typeface="楷体" pitchFamily="49" charset="-122"/>
                <a:ea typeface="楷体" pitchFamily="49" charset="-122"/>
              </a:rPr>
              <a:t>……</a:t>
            </a:r>
            <a:endParaRPr lang="zh-CN" altLang="en-US" sz="2400" b="1" dirty="0" smtClean="0">
              <a:solidFill>
                <a:srgbClr val="00478B"/>
              </a:solidFill>
              <a:latin typeface="楷体" pitchFamily="49" charset="-122"/>
              <a:ea typeface="楷体" pitchFamily="49" charset="-122"/>
            </a:endParaRPr>
          </a:p>
          <a:p>
            <a:pPr marL="0" indent="540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3.</a:t>
            </a:r>
            <a:r>
              <a:rPr lang="zh-CN" altLang="en-US" sz="2400" b="1" dirty="0" smtClean="0">
                <a:solidFill>
                  <a:srgbClr val="00478B"/>
                </a:solidFill>
                <a:latin typeface="楷体" pitchFamily="49" charset="-122"/>
                <a:ea typeface="楷体" pitchFamily="49" charset="-122"/>
              </a:rPr>
              <a:t>合理分工统筹。街道强化领导，设立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成立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明确</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定期</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确保工程质量。</a:t>
            </a:r>
          </a:p>
          <a:p>
            <a:pPr marL="0" indent="540000" eaLnBrk="1" hangingPunct="1">
              <a:lnSpc>
                <a:spcPct val="110000"/>
              </a:lnSpc>
              <a:spcBef>
                <a:spcPct val="0"/>
              </a:spcBef>
              <a:buNone/>
            </a:pPr>
            <a:r>
              <a:rPr lang="en-US" altLang="zh-CN" sz="2400" b="1" dirty="0" smtClean="0">
                <a:solidFill>
                  <a:srgbClr val="00478B"/>
                </a:solidFill>
                <a:latin typeface="楷体" pitchFamily="49" charset="-122"/>
                <a:ea typeface="楷体" pitchFamily="49" charset="-122"/>
              </a:rPr>
              <a:t>4.</a:t>
            </a:r>
            <a:r>
              <a:rPr lang="zh-CN" altLang="en-US" sz="2400" b="1" dirty="0" smtClean="0">
                <a:solidFill>
                  <a:srgbClr val="00478B"/>
                </a:solidFill>
                <a:latin typeface="楷体" pitchFamily="49" charset="-122"/>
                <a:ea typeface="楷体" pitchFamily="49" charset="-122"/>
              </a:rPr>
              <a:t>扎实有序推进。结合</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实际，明确</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的重点内容。鼓励</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建设立体停车设施、建设老年服务驿站等改造项目。</a:t>
            </a:r>
            <a:r>
              <a:rPr lang="en-US" altLang="zh-CN" sz="2400" b="1" dirty="0" smtClean="0">
                <a:solidFill>
                  <a:srgbClr val="00478B"/>
                </a:solidFill>
              </a:rPr>
              <a:t>——</a:t>
            </a:r>
            <a:r>
              <a:rPr lang="zh-CN" altLang="en-US" sz="2400" b="1" dirty="0" smtClean="0">
                <a:solidFill>
                  <a:srgbClr val="00478B"/>
                </a:solidFill>
              </a:rPr>
              <a:t>（有些要基于问题提出对策）</a:t>
            </a: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555776" y="909661"/>
            <a:ext cx="4104456"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1.1 </a:t>
            </a:r>
            <a:r>
              <a:rPr lang="zh-CN" altLang="en-US" dirty="0" smtClean="0">
                <a:solidFill>
                  <a:schemeClr val="bg1"/>
                </a:solidFill>
              </a:rPr>
              <a:t>申论的含义</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en-US" altLang="zh-CN" sz="2800" b="1" dirty="0" smtClean="0">
                <a:solidFill>
                  <a:srgbClr val="00478B"/>
                </a:solidFill>
              </a:rPr>
              <a:t>《</a:t>
            </a:r>
            <a:r>
              <a:rPr lang="zh-CN" altLang="en-US" sz="2800" b="1" dirty="0" smtClean="0">
                <a:solidFill>
                  <a:srgbClr val="00478B"/>
                </a:solidFill>
              </a:rPr>
              <a:t>现代汉语词典</a:t>
            </a:r>
            <a:r>
              <a:rPr lang="en-US" altLang="zh-CN" sz="2800" b="1" dirty="0" smtClean="0">
                <a:solidFill>
                  <a:srgbClr val="00478B"/>
                </a:solidFill>
              </a:rPr>
              <a:t>》</a:t>
            </a:r>
            <a:r>
              <a:rPr lang="zh-CN" altLang="en-US" sz="2800" b="1" dirty="0" smtClean="0">
                <a:solidFill>
                  <a:srgbClr val="00478B"/>
                </a:solidFill>
              </a:rPr>
              <a:t>：申论，“指申论考试，国家公务员的一项考试科目，考生根据指定的材料进行</a:t>
            </a:r>
            <a:r>
              <a:rPr lang="zh-CN" altLang="en-US" sz="2800" b="1" dirty="0" smtClean="0">
                <a:solidFill>
                  <a:srgbClr val="FF0000"/>
                </a:solidFill>
              </a:rPr>
              <a:t>分析</a:t>
            </a:r>
            <a:r>
              <a:rPr lang="zh-CN" altLang="en-US" sz="2800" b="1" dirty="0" smtClean="0">
                <a:solidFill>
                  <a:srgbClr val="00478B"/>
                </a:solidFill>
              </a:rPr>
              <a:t>，</a:t>
            </a:r>
            <a:r>
              <a:rPr lang="zh-CN" altLang="en-US" sz="2800" b="1" dirty="0" smtClean="0">
                <a:solidFill>
                  <a:srgbClr val="FF0000"/>
                </a:solidFill>
              </a:rPr>
              <a:t>提出</a:t>
            </a:r>
            <a:r>
              <a:rPr lang="zh-CN" altLang="en-US" sz="2800" b="1" dirty="0" smtClean="0">
                <a:solidFill>
                  <a:srgbClr val="00478B"/>
                </a:solidFill>
              </a:rPr>
              <a:t>见解，并加以</a:t>
            </a:r>
            <a:r>
              <a:rPr lang="zh-CN" altLang="en-US" sz="2800" b="1" dirty="0" smtClean="0">
                <a:solidFill>
                  <a:srgbClr val="FF0000"/>
                </a:solidFill>
              </a:rPr>
              <a:t>论证</a:t>
            </a:r>
            <a:r>
              <a:rPr lang="zh-CN" altLang="en-US" sz="2800" b="1" dirty="0" smtClean="0">
                <a:solidFill>
                  <a:srgbClr val="00478B"/>
                </a:solidFill>
              </a:rPr>
              <a:t>。”</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申论，“申”可理解为申述、申辩、说明，“论”即论证、论说、议论。</a:t>
            </a:r>
            <a:endParaRPr lang="en-US" altLang="zh-CN" dirty="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fill="hold"/>
                                        <p:tgtEl>
                                          <p:spTgt spid="14"/>
                                        </p:tgtEl>
                                        <p:attrNameLst>
                                          <p:attrName>ppt_x</p:attrName>
                                        </p:attrNameLst>
                                      </p:cBhvr>
                                      <p:tavLst>
                                        <p:tav tm="0">
                                          <p:val>
                                            <p:strVal val="1+#ppt_w/2"/>
                                          </p:val>
                                        </p:tav>
                                        <p:tav tm="100000">
                                          <p:val>
                                            <p:strVal val="#ppt_x"/>
                                          </p:val>
                                        </p:tav>
                                      </p:tavLst>
                                    </p:anim>
                                    <p:anim calcmode="lin" valueType="num">
                                      <p:cBhvr additive="base">
                                        <p:cTn id="8" dur="25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25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250"/>
                                        <p:tgtEl>
                                          <p:spTgt spid="15"/>
                                        </p:tgtEl>
                                      </p:cBhvr>
                                    </p:animEffect>
                                  </p:childTnLst>
                                </p:cTn>
                              </p:par>
                            </p:childTnLst>
                          </p:cTn>
                        </p:par>
                        <p:par>
                          <p:cTn id="18" fill="hold">
                            <p:stCondLst>
                              <p:cond delay="250"/>
                            </p:stCondLst>
                            <p:childTnLst>
                              <p:par>
                                <p:cTn id="19" presetID="12" presetClass="entr" presetSubtype="4"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lide(fromBottom)">
                                      <p:cBhvr>
                                        <p:cTn id="21"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3024336"/>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540000" eaLnBrk="1" hangingPunct="1">
              <a:lnSpc>
                <a:spcPct val="110000"/>
              </a:lnSpc>
              <a:spcBef>
                <a:spcPct val="0"/>
              </a:spcBef>
              <a:buNone/>
            </a:pPr>
            <a:r>
              <a:rPr lang="en-US" altLang="zh-CN" sz="2400" b="1" dirty="0" smtClean="0">
                <a:solidFill>
                  <a:srgbClr val="00478B"/>
                </a:solidFill>
              </a:rPr>
              <a:t>【</a:t>
            </a:r>
            <a:r>
              <a:rPr lang="zh-CN" altLang="en-US" sz="2400" b="1" dirty="0" smtClean="0">
                <a:solidFill>
                  <a:srgbClr val="FF0000"/>
                </a:solidFill>
              </a:rPr>
              <a:t>病例</a:t>
            </a:r>
            <a:r>
              <a:rPr lang="en-US" altLang="zh-CN" sz="2400" b="1" dirty="0" smtClean="0">
                <a:solidFill>
                  <a:srgbClr val="00478B"/>
                </a:solidFill>
              </a:rPr>
              <a:t>】</a:t>
            </a:r>
            <a:r>
              <a:rPr lang="zh-CN" altLang="en-US" sz="2400" b="1" dirty="0" smtClean="0">
                <a:solidFill>
                  <a:srgbClr val="00478B"/>
                </a:solidFill>
              </a:rPr>
              <a:t>：</a:t>
            </a:r>
          </a:p>
          <a:p>
            <a:pPr marL="0" indent="540000" eaLnBrk="1" hangingPunct="1">
              <a:lnSpc>
                <a:spcPct val="110000"/>
              </a:lnSpc>
              <a:spcBef>
                <a:spcPct val="0"/>
              </a:spcBef>
              <a:buNone/>
            </a:pPr>
            <a:r>
              <a:rPr lang="zh-CN" altLang="en-US" sz="2400" b="1" dirty="0" smtClean="0">
                <a:solidFill>
                  <a:srgbClr val="00478B"/>
                </a:solidFill>
              </a:rPr>
              <a:t>问：联系材料和实际，谈谈网络购物消费模式中存在的问题，并提出相应的对策。</a:t>
            </a:r>
            <a:endParaRPr lang="en-US" altLang="zh-CN" sz="2400" b="1" dirty="0" smtClean="0">
              <a:solidFill>
                <a:srgbClr val="00478B"/>
              </a:solidFill>
            </a:endParaRPr>
          </a:p>
          <a:p>
            <a:pPr marL="0" indent="540000" eaLnBrk="1" hangingPunct="1">
              <a:lnSpc>
                <a:spcPct val="110000"/>
              </a:lnSpc>
              <a:spcBef>
                <a:spcPct val="0"/>
              </a:spcBef>
              <a:buNone/>
            </a:pPr>
            <a:r>
              <a:rPr lang="zh-CN" altLang="en-US" sz="2400" b="1" dirty="0" smtClean="0">
                <a:solidFill>
                  <a:srgbClr val="00478B"/>
                </a:solidFill>
              </a:rPr>
              <a:t>答：</a:t>
            </a:r>
            <a:endParaRPr lang="en-US" altLang="zh-CN" sz="2400" b="1" dirty="0" smtClean="0">
              <a:solidFill>
                <a:srgbClr val="00478B"/>
              </a:solidFill>
            </a:endParaRP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第一，完善法规。政府相关部门应</a:t>
            </a:r>
            <a:r>
              <a:rPr lang="en-US" altLang="zh-CN" sz="2400" b="1" dirty="0" smtClean="0">
                <a:solidFill>
                  <a:srgbClr val="00478B"/>
                </a:solidFill>
                <a:latin typeface="楷体" pitchFamily="49" charset="-122"/>
                <a:ea typeface="楷体" pitchFamily="49" charset="-122"/>
              </a:rPr>
              <a:t>……</a:t>
            </a: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第二，经营者要自律。商家要建立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，自觉</a:t>
            </a:r>
            <a:r>
              <a:rPr lang="en-US" altLang="zh-CN" sz="2400" b="1" dirty="0" smtClean="0">
                <a:solidFill>
                  <a:srgbClr val="00478B"/>
                </a:solidFill>
                <a:latin typeface="楷体" pitchFamily="49" charset="-122"/>
                <a:ea typeface="楷体" pitchFamily="49" charset="-122"/>
              </a:rPr>
              <a:t>……</a:t>
            </a: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第三，消费者要增强维权意识。消费者</a:t>
            </a:r>
            <a:r>
              <a:rPr lang="en-US" altLang="zh-CN" sz="2400" b="1" dirty="0" smtClean="0">
                <a:solidFill>
                  <a:srgbClr val="00478B"/>
                </a:solidFill>
                <a:latin typeface="楷体" pitchFamily="49" charset="-122"/>
                <a:ea typeface="楷体" pitchFamily="49" charset="-122"/>
              </a:rPr>
              <a:t>……</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539552" y="4725144"/>
            <a:ext cx="7841598" cy="151216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540000" eaLnBrk="1" hangingPunct="1">
              <a:lnSpc>
                <a:spcPct val="110000"/>
              </a:lnSpc>
              <a:spcBef>
                <a:spcPct val="0"/>
              </a:spcBef>
              <a:buNone/>
            </a:pPr>
            <a:r>
              <a:rPr lang="en-US" altLang="zh-CN" sz="2400" b="1" dirty="0" smtClean="0">
                <a:solidFill>
                  <a:srgbClr val="00478B"/>
                </a:solidFill>
              </a:rPr>
              <a:t>【</a:t>
            </a:r>
            <a:r>
              <a:rPr lang="zh-CN" altLang="en-US" sz="2400" b="1" dirty="0" smtClean="0">
                <a:solidFill>
                  <a:srgbClr val="FF0000"/>
                </a:solidFill>
              </a:rPr>
              <a:t>分析</a:t>
            </a:r>
            <a:r>
              <a:rPr lang="en-US" altLang="zh-CN" sz="2400" b="1" dirty="0" smtClean="0">
                <a:solidFill>
                  <a:srgbClr val="00478B"/>
                </a:solidFill>
              </a:rPr>
              <a:t>】</a:t>
            </a:r>
            <a:r>
              <a:rPr lang="zh-CN" altLang="en-US" sz="2400" b="1" dirty="0" smtClean="0">
                <a:solidFill>
                  <a:srgbClr val="00478B"/>
                </a:solidFill>
              </a:rPr>
              <a:t>这三条对策的“角色定位”错位。应改为：</a:t>
            </a:r>
            <a:endParaRPr lang="en-US" altLang="zh-CN" sz="2400" b="1" dirty="0" smtClean="0">
              <a:solidFill>
                <a:srgbClr val="00478B"/>
              </a:solidFill>
            </a:endParaRP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第二，</a:t>
            </a:r>
            <a:r>
              <a:rPr lang="zh-CN" altLang="en-US" sz="2400" b="1" dirty="0" smtClean="0">
                <a:solidFill>
                  <a:srgbClr val="FF0000"/>
                </a:solidFill>
                <a:latin typeface="楷体" pitchFamily="49" charset="-122"/>
                <a:ea typeface="楷体" pitchFamily="49" charset="-122"/>
              </a:rPr>
              <a:t>建立</a:t>
            </a:r>
            <a:r>
              <a:rPr lang="zh-CN" altLang="en-US" sz="2400" b="1" dirty="0" smtClean="0">
                <a:solidFill>
                  <a:srgbClr val="00478B"/>
                </a:solidFill>
                <a:latin typeface="楷体" pitchFamily="49" charset="-122"/>
                <a:ea typeface="楷体" pitchFamily="49" charset="-122"/>
              </a:rPr>
              <a:t>经营者的信用档案制度</a:t>
            </a:r>
            <a:r>
              <a:rPr lang="en-US" altLang="zh-CN" sz="2400" b="1" dirty="0" smtClean="0">
                <a:solidFill>
                  <a:srgbClr val="00478B"/>
                </a:solidFill>
                <a:latin typeface="楷体" pitchFamily="49" charset="-122"/>
                <a:ea typeface="楷体" pitchFamily="49" charset="-122"/>
              </a:rPr>
              <a:t>……</a:t>
            </a: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第三，</a:t>
            </a:r>
            <a:r>
              <a:rPr lang="zh-CN" altLang="en-US" sz="2400" b="1" dirty="0" smtClean="0">
                <a:solidFill>
                  <a:srgbClr val="FF0000"/>
                </a:solidFill>
                <a:latin typeface="楷体" pitchFamily="49" charset="-122"/>
                <a:ea typeface="楷体" pitchFamily="49" charset="-122"/>
              </a:rPr>
              <a:t>引导</a:t>
            </a:r>
            <a:r>
              <a:rPr lang="zh-CN" altLang="en-US" sz="2400" b="1" dirty="0" smtClean="0">
                <a:solidFill>
                  <a:srgbClr val="00478B"/>
                </a:solidFill>
                <a:latin typeface="楷体" pitchFamily="49" charset="-122"/>
                <a:ea typeface="楷体" pitchFamily="49" charset="-122"/>
              </a:rPr>
              <a:t>消费者增强维权意识。</a:t>
            </a:r>
            <a:r>
              <a:rPr lang="en-US" altLang="zh-CN" sz="2400" b="1" dirty="0" smtClean="0">
                <a:solidFill>
                  <a:srgbClr val="00478B"/>
                </a:solidFill>
                <a:latin typeface="楷体" pitchFamily="49" charset="-122"/>
                <a:ea typeface="楷体" pitchFamily="49" charset="-122"/>
              </a:rPr>
              <a:t>……</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841598" cy="2304256"/>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540000" eaLnBrk="1" hangingPunct="1">
              <a:lnSpc>
                <a:spcPct val="110000"/>
              </a:lnSpc>
              <a:spcBef>
                <a:spcPct val="0"/>
              </a:spcBef>
              <a:buNone/>
            </a:pPr>
            <a:r>
              <a:rPr lang="en-US" altLang="zh-CN" sz="2400" b="1" dirty="0" smtClean="0">
                <a:solidFill>
                  <a:srgbClr val="00478B"/>
                </a:solidFill>
              </a:rPr>
              <a:t>【</a:t>
            </a:r>
            <a:r>
              <a:rPr lang="zh-CN" altLang="en-US" sz="2400" b="1" dirty="0" smtClean="0">
                <a:solidFill>
                  <a:srgbClr val="FF0000"/>
                </a:solidFill>
              </a:rPr>
              <a:t>忌用万能对策</a:t>
            </a:r>
            <a:r>
              <a:rPr lang="en-US" altLang="zh-CN" sz="2400" b="1" dirty="0" smtClean="0">
                <a:solidFill>
                  <a:srgbClr val="00478B"/>
                </a:solidFill>
              </a:rPr>
              <a:t>】</a:t>
            </a:r>
            <a:r>
              <a:rPr lang="zh-CN" altLang="en-US" sz="2400" b="1" dirty="0" smtClean="0">
                <a:solidFill>
                  <a:srgbClr val="00478B"/>
                </a:solidFill>
              </a:rPr>
              <a:t>：</a:t>
            </a:r>
          </a:p>
          <a:p>
            <a:pPr marL="0" indent="540000" eaLnBrk="1" hangingPunct="1">
              <a:lnSpc>
                <a:spcPct val="110000"/>
              </a:lnSpc>
              <a:spcBef>
                <a:spcPct val="0"/>
              </a:spcBef>
              <a:buNone/>
            </a:pPr>
            <a:r>
              <a:rPr lang="zh-CN" altLang="en-US" sz="2400" b="1" dirty="0" smtClean="0">
                <a:solidFill>
                  <a:srgbClr val="00478B"/>
                </a:solidFill>
              </a:rPr>
              <a:t>比如：</a:t>
            </a:r>
            <a:endParaRPr lang="en-US" altLang="zh-CN" sz="2400" b="1" dirty="0" smtClean="0">
              <a:solidFill>
                <a:srgbClr val="00478B"/>
              </a:solidFill>
            </a:endParaRP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第一，加强领导，提高认识。</a:t>
            </a:r>
            <a:r>
              <a:rPr lang="en-US" altLang="zh-CN" sz="2400" b="1" dirty="0" smtClean="0">
                <a:solidFill>
                  <a:srgbClr val="00478B"/>
                </a:solidFill>
                <a:latin typeface="楷体" pitchFamily="49" charset="-122"/>
                <a:ea typeface="楷体" pitchFamily="49" charset="-122"/>
              </a:rPr>
              <a:t>……</a:t>
            </a: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第二，加强宣传，营造氛围。</a:t>
            </a:r>
            <a:r>
              <a:rPr lang="en-US" altLang="zh-CN" sz="2400" b="1" dirty="0" smtClean="0">
                <a:solidFill>
                  <a:srgbClr val="00478B"/>
                </a:solidFill>
                <a:latin typeface="楷体" pitchFamily="49" charset="-122"/>
                <a:ea typeface="楷体" pitchFamily="49" charset="-122"/>
              </a:rPr>
              <a:t>……</a:t>
            </a: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第三，总结经验，持续改进。</a:t>
            </a:r>
            <a:r>
              <a:rPr lang="en-US" altLang="zh-CN" sz="2400" b="1" dirty="0" smtClean="0">
                <a:solidFill>
                  <a:srgbClr val="00478B"/>
                </a:solidFill>
                <a:latin typeface="楷体" pitchFamily="49" charset="-122"/>
                <a:ea typeface="楷体" pitchFamily="49" charset="-122"/>
              </a:rPr>
              <a:t>……</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3789040"/>
            <a:ext cx="7841598" cy="259228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540000" eaLnBrk="1" hangingPunct="1">
              <a:lnSpc>
                <a:spcPct val="110000"/>
              </a:lnSpc>
              <a:spcBef>
                <a:spcPct val="0"/>
              </a:spcBef>
              <a:buNone/>
            </a:pPr>
            <a:r>
              <a:rPr lang="zh-CN" altLang="en-US" sz="2400" b="1" dirty="0" smtClean="0">
                <a:solidFill>
                  <a:srgbClr val="FF0000"/>
                </a:solidFill>
              </a:rPr>
              <a:t>办法</a:t>
            </a:r>
            <a:r>
              <a:rPr lang="zh-CN" altLang="en-US" sz="2400" b="1" dirty="0" smtClean="0">
                <a:solidFill>
                  <a:srgbClr val="00478B"/>
                </a:solidFill>
              </a:rPr>
              <a:t>：</a:t>
            </a:r>
            <a:endParaRPr lang="en-US" altLang="zh-CN" sz="2400" b="1" dirty="0" smtClean="0">
              <a:solidFill>
                <a:srgbClr val="00478B"/>
              </a:solidFill>
            </a:endParaRPr>
          </a:p>
          <a:p>
            <a:pPr marL="0" indent="540000" eaLnBrk="1" hangingPunct="1">
              <a:lnSpc>
                <a:spcPct val="110000"/>
              </a:lnSpc>
              <a:spcBef>
                <a:spcPct val="0"/>
              </a:spcBef>
              <a:buNone/>
            </a:pPr>
            <a:r>
              <a:rPr lang="zh-CN" altLang="en-US" sz="2400" b="1" dirty="0" smtClean="0">
                <a:solidFill>
                  <a:srgbClr val="00478B"/>
                </a:solidFill>
              </a:rPr>
              <a:t>在“万能对策”中加入关键词、高频词，就有了一定的</a:t>
            </a:r>
            <a:r>
              <a:rPr lang="zh-CN" altLang="en-US" sz="2400" b="1" dirty="0" smtClean="0">
                <a:solidFill>
                  <a:srgbClr val="FF0000"/>
                </a:solidFill>
              </a:rPr>
              <a:t>针对性</a:t>
            </a:r>
            <a:r>
              <a:rPr lang="zh-CN" altLang="en-US" sz="2400" b="1" dirty="0" smtClean="0">
                <a:solidFill>
                  <a:srgbClr val="00478B"/>
                </a:solidFill>
              </a:rPr>
              <a:t>，例如：</a:t>
            </a:r>
            <a:endParaRPr lang="en-US" altLang="zh-CN" sz="2400" b="1" dirty="0" smtClean="0">
              <a:solidFill>
                <a:srgbClr val="00478B"/>
              </a:solidFill>
            </a:endParaRP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第一，加强</a:t>
            </a:r>
            <a:r>
              <a:rPr lang="en-US" altLang="zh-CN" sz="2400" b="1" dirty="0" smtClean="0">
                <a:solidFill>
                  <a:srgbClr val="FF0000"/>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领导，提高</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认识。</a:t>
            </a:r>
            <a:endParaRPr lang="en-US" altLang="zh-CN" sz="2400" b="1" dirty="0" smtClean="0">
              <a:solidFill>
                <a:srgbClr val="00478B"/>
              </a:solidFill>
              <a:latin typeface="楷体" pitchFamily="49" charset="-122"/>
              <a:ea typeface="楷体" pitchFamily="49" charset="-122"/>
            </a:endParaRP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第二，加强</a:t>
            </a:r>
            <a:r>
              <a:rPr lang="en-US" altLang="zh-CN" sz="2400" b="1" dirty="0" smtClean="0">
                <a:solidFill>
                  <a:srgbClr val="FF0000"/>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宣传，营造</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氛围。</a:t>
            </a:r>
            <a:endParaRPr lang="en-US" altLang="zh-CN" sz="2400" b="1" dirty="0" smtClean="0">
              <a:solidFill>
                <a:srgbClr val="00478B"/>
              </a:solidFill>
              <a:latin typeface="楷体" pitchFamily="49" charset="-122"/>
              <a:ea typeface="楷体" pitchFamily="49" charset="-122"/>
            </a:endParaRPr>
          </a:p>
          <a:p>
            <a:pPr marL="0" indent="540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第三，借鉴</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经验，持续改进</a:t>
            </a:r>
            <a:r>
              <a:rPr lang="en-US" altLang="zh-CN" sz="2400" b="1" dirty="0" smtClean="0">
                <a:solidFill>
                  <a:srgbClr val="00478B"/>
                </a:solidFill>
                <a:latin typeface="楷体" pitchFamily="49" charset="-122"/>
                <a:ea typeface="楷体" pitchFamily="49" charset="-122"/>
              </a:rPr>
              <a:t>……</a:t>
            </a:r>
            <a:endParaRPr lang="en-US" altLang="zh-CN" sz="24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992888" cy="4896544"/>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432000" eaLnBrk="1" hangingPunct="1">
              <a:lnSpc>
                <a:spcPct val="110000"/>
              </a:lnSpc>
              <a:spcBef>
                <a:spcPct val="0"/>
              </a:spcBef>
              <a:buNone/>
            </a:pPr>
            <a:r>
              <a:rPr lang="en-US" altLang="zh-CN" sz="2800" b="1" dirty="0" smtClean="0">
                <a:solidFill>
                  <a:srgbClr val="00478B"/>
                </a:solidFill>
              </a:rPr>
              <a:t>【</a:t>
            </a:r>
            <a:r>
              <a:rPr lang="zh-CN" altLang="en-US" sz="2800" b="1" dirty="0" smtClean="0">
                <a:solidFill>
                  <a:srgbClr val="FF0000"/>
                </a:solidFill>
              </a:rPr>
              <a:t>对策如何做到具体</a:t>
            </a:r>
            <a:r>
              <a:rPr lang="en-US" altLang="zh-CN" sz="2800" b="1" dirty="0" smtClean="0">
                <a:solidFill>
                  <a:srgbClr val="00478B"/>
                </a:solidFill>
              </a:rPr>
              <a:t>】</a:t>
            </a:r>
            <a:r>
              <a:rPr lang="zh-CN" altLang="en-US" sz="2800" b="1" dirty="0" smtClean="0">
                <a:solidFill>
                  <a:srgbClr val="00478B"/>
                </a:solidFill>
              </a:rPr>
              <a:t>：</a:t>
            </a:r>
          </a:p>
          <a:p>
            <a:pPr marL="0" indent="432000" eaLnBrk="1" hangingPunct="1">
              <a:lnSpc>
                <a:spcPct val="110000"/>
              </a:lnSpc>
              <a:spcBef>
                <a:spcPct val="0"/>
              </a:spcBef>
              <a:buNone/>
            </a:pPr>
            <a:r>
              <a:rPr lang="zh-CN" altLang="en-US" sz="2400" b="1" dirty="0" smtClean="0">
                <a:solidFill>
                  <a:srgbClr val="00478B"/>
                </a:solidFill>
              </a:rPr>
              <a:t>第一，要有明确的对策内容。（什么措施、什么程序）</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第二，要有明确的对策主体。（哪个部门来实施）</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第三，要有明确的对策客体。（实施对象是什么）</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第四，要有明确的对策目的。（预期目的和效果）</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例如（单条建议）：</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创新促销形式，在经营上体现差异化、新颖度。</a:t>
            </a:r>
            <a:r>
              <a:rPr lang="zh-CN" altLang="en-US" sz="2400" b="1" dirty="0" smtClean="0">
                <a:solidFill>
                  <a:srgbClr val="FF0000"/>
                </a:solidFill>
                <a:latin typeface="楷体" pitchFamily="49" charset="-122"/>
                <a:ea typeface="楷体" pitchFamily="49" charset="-122"/>
              </a:rPr>
              <a:t>地方政府</a:t>
            </a:r>
            <a:r>
              <a:rPr lang="zh-CN" altLang="en-US" sz="2400" b="1" dirty="0" smtClean="0">
                <a:solidFill>
                  <a:srgbClr val="00478B"/>
                </a:solidFill>
                <a:latin typeface="楷体" pitchFamily="49" charset="-122"/>
                <a:ea typeface="楷体" pitchFamily="49" charset="-122"/>
              </a:rPr>
              <a:t>要破除老旧形式的束缚，充分利用</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，改变</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的单一模式，打破</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的局面。</a:t>
            </a:r>
            <a:endParaRPr lang="en-US" altLang="zh-CN" sz="24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992888" cy="4896544"/>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432000" eaLnBrk="1" hangingPunct="1">
              <a:lnSpc>
                <a:spcPct val="110000"/>
              </a:lnSpc>
              <a:spcBef>
                <a:spcPct val="0"/>
              </a:spcBef>
              <a:buNone/>
            </a:pPr>
            <a:r>
              <a:rPr lang="zh-CN" altLang="en-US" sz="2400" b="1" dirty="0" smtClean="0">
                <a:solidFill>
                  <a:srgbClr val="00478B"/>
                </a:solidFill>
              </a:rPr>
              <a:t>如果要求先指出问题，再提出对策。建议：</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给定材料主要反映了</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问题，主要表现在</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存在问题；</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监管不到位；以及</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a:t>
            </a: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针对以上问题，建议采取以下措施：</a:t>
            </a:r>
            <a:endParaRPr lang="en-US" altLang="zh-CN" sz="2400" b="1" dirty="0" smtClean="0">
              <a:solidFill>
                <a:srgbClr val="00478B"/>
              </a:solidFill>
              <a:latin typeface="楷体" pitchFamily="49" charset="-122"/>
              <a:ea typeface="楷体" pitchFamily="49" charset="-122"/>
            </a:endParaRP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一是政府要成立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领导小组。</a:t>
            </a:r>
            <a:r>
              <a:rPr lang="en-US" altLang="zh-CN" sz="2400" b="1" dirty="0" smtClean="0">
                <a:solidFill>
                  <a:srgbClr val="00478B"/>
                </a:solidFill>
                <a:latin typeface="楷体" pitchFamily="49" charset="-122"/>
                <a:ea typeface="楷体" pitchFamily="49" charset="-122"/>
              </a:rPr>
              <a:t>……</a:t>
            </a: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二是相关部门要</a:t>
            </a:r>
            <a:r>
              <a:rPr lang="en-US" altLang="zh-CN" sz="2400" b="1" dirty="0" smtClean="0">
                <a:solidFill>
                  <a:srgbClr val="00478B"/>
                </a:solidFill>
                <a:latin typeface="楷体" pitchFamily="49" charset="-122"/>
                <a:ea typeface="楷体" pitchFamily="49" charset="-122"/>
              </a:rPr>
              <a:t>……</a:t>
            </a: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三是大力发挥舆论监督的作用。</a:t>
            </a:r>
            <a:r>
              <a:rPr lang="en-US" altLang="zh-CN" sz="2400" b="1" dirty="0" smtClean="0">
                <a:solidFill>
                  <a:srgbClr val="00478B"/>
                </a:solidFill>
                <a:latin typeface="楷体" pitchFamily="49" charset="-122"/>
                <a:ea typeface="楷体" pitchFamily="49" charset="-122"/>
              </a:rPr>
              <a:t>……</a:t>
            </a: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四是加大查处力度。</a:t>
            </a:r>
            <a:r>
              <a:rPr lang="en-US" altLang="zh-CN" sz="2400" b="1" dirty="0" smtClean="0">
                <a:solidFill>
                  <a:srgbClr val="00478B"/>
                </a:solidFill>
                <a:latin typeface="楷体" pitchFamily="49" charset="-122"/>
                <a:ea typeface="楷体" pitchFamily="49" charset="-122"/>
              </a:rPr>
              <a:t>……</a:t>
            </a:r>
          </a:p>
          <a:p>
            <a:pPr marL="0" indent="432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五是建立</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机制，加强</a:t>
            </a:r>
            <a:r>
              <a:rPr lang="en-US" altLang="zh-CN" sz="2400" b="1" dirty="0" smtClean="0">
                <a:solidFill>
                  <a:srgbClr val="00478B"/>
                </a:solidFill>
                <a:latin typeface="楷体" pitchFamily="49" charset="-122"/>
                <a:ea typeface="楷体" pitchFamily="49" charset="-122"/>
              </a:rPr>
              <a:t>……</a:t>
            </a:r>
            <a:r>
              <a:rPr lang="zh-CN" altLang="en-US" sz="2400" b="1" dirty="0" smtClean="0">
                <a:solidFill>
                  <a:srgbClr val="00478B"/>
                </a:solidFill>
                <a:latin typeface="楷体" pitchFamily="49" charset="-122"/>
                <a:ea typeface="楷体" pitchFamily="49" charset="-122"/>
              </a:rPr>
              <a:t>教育。</a:t>
            </a:r>
            <a:r>
              <a:rPr lang="en-US" altLang="zh-CN" sz="2400" b="1" dirty="0" smtClean="0">
                <a:solidFill>
                  <a:srgbClr val="00478B"/>
                </a:solidFill>
                <a:latin typeface="楷体" pitchFamily="49" charset="-122"/>
                <a:ea typeface="楷体" pitchFamily="49" charset="-122"/>
              </a:rPr>
              <a:t>……</a:t>
            </a:r>
          </a:p>
          <a:p>
            <a:pPr marL="0" indent="432000" eaLnBrk="1" hangingPunct="1">
              <a:lnSpc>
                <a:spcPct val="110000"/>
              </a:lnSpc>
              <a:spcBef>
                <a:spcPct val="0"/>
              </a:spcBef>
              <a:buNone/>
            </a:pPr>
            <a:r>
              <a:rPr lang="zh-CN" altLang="en-US" sz="2400" b="1" dirty="0" smtClean="0">
                <a:solidFill>
                  <a:srgbClr val="00478B"/>
                </a:solidFill>
              </a:rPr>
              <a:t>（注意措施之间的层次关系）</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3.3 </a:t>
            </a:r>
            <a:r>
              <a:rPr lang="zh-CN" altLang="en-US" dirty="0" smtClean="0">
                <a:solidFill>
                  <a:schemeClr val="bg1"/>
                </a:solidFill>
              </a:rPr>
              <a:t>提出对策题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8"/>
            <a:ext cx="7992888" cy="4896544"/>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432000" eaLnBrk="1" hangingPunct="1">
              <a:lnSpc>
                <a:spcPct val="110000"/>
              </a:lnSpc>
              <a:spcBef>
                <a:spcPct val="0"/>
              </a:spcBef>
              <a:buNone/>
            </a:pPr>
            <a:r>
              <a:rPr lang="zh-CN" altLang="en-US" sz="2800" b="1" dirty="0" smtClean="0">
                <a:solidFill>
                  <a:srgbClr val="00478B"/>
                </a:solidFill>
              </a:rPr>
              <a:t>提对策的方法：</a:t>
            </a:r>
            <a:endParaRPr lang="en-US" altLang="zh-CN" sz="2800" b="1" dirty="0" smtClean="0">
              <a:solidFill>
                <a:srgbClr val="00478B"/>
              </a:solidFill>
            </a:endParaRPr>
          </a:p>
          <a:p>
            <a:pPr marL="0" indent="432000" eaLnBrk="1" hangingPunct="1">
              <a:lnSpc>
                <a:spcPct val="110000"/>
              </a:lnSpc>
              <a:spcBef>
                <a:spcPct val="0"/>
              </a:spcBef>
              <a:buNone/>
            </a:pPr>
            <a:r>
              <a:rPr lang="en-US" altLang="zh-CN" sz="2400" b="1" dirty="0" smtClean="0">
                <a:solidFill>
                  <a:srgbClr val="00478B"/>
                </a:solidFill>
              </a:rPr>
              <a:t>  </a:t>
            </a:r>
            <a:r>
              <a:rPr lang="zh-CN" altLang="en-US" sz="2400" b="1" dirty="0" smtClean="0">
                <a:solidFill>
                  <a:srgbClr val="FF0000"/>
                </a:solidFill>
              </a:rPr>
              <a:t>问题</a:t>
            </a:r>
            <a:r>
              <a:rPr lang="zh-CN" altLang="en-US" sz="2400" b="1" dirty="0" smtClean="0">
                <a:solidFill>
                  <a:srgbClr val="00478B"/>
                </a:solidFill>
              </a:rPr>
              <a:t>  </a:t>
            </a:r>
            <a:r>
              <a:rPr lang="en-US" altLang="zh-CN" sz="2400" b="1" dirty="0" smtClean="0">
                <a:solidFill>
                  <a:srgbClr val="00478B"/>
                </a:solidFill>
              </a:rPr>
              <a:t>——  </a:t>
            </a:r>
            <a:r>
              <a:rPr lang="zh-CN" altLang="en-US" sz="2400" b="1" dirty="0" smtClean="0">
                <a:solidFill>
                  <a:srgbClr val="FF0000"/>
                </a:solidFill>
              </a:rPr>
              <a:t>对策</a:t>
            </a:r>
            <a:endParaRPr lang="en-US" altLang="zh-CN" sz="2400" b="1" dirty="0" smtClean="0">
              <a:solidFill>
                <a:srgbClr val="FF0000"/>
              </a:solidFill>
            </a:endParaRPr>
          </a:p>
          <a:p>
            <a:pPr marL="0" indent="432000" eaLnBrk="1" hangingPunct="1">
              <a:lnSpc>
                <a:spcPct val="110000"/>
              </a:lnSpc>
              <a:spcBef>
                <a:spcPct val="0"/>
              </a:spcBef>
              <a:buNone/>
            </a:pPr>
            <a:r>
              <a:rPr lang="zh-CN" altLang="en-US" sz="2400" b="1" dirty="0" smtClean="0">
                <a:solidFill>
                  <a:srgbClr val="00478B"/>
                </a:solidFill>
              </a:rPr>
              <a:t>认识不足</a:t>
            </a:r>
            <a:r>
              <a:rPr lang="en-US" altLang="zh-CN" sz="2400" b="1" dirty="0" smtClean="0">
                <a:solidFill>
                  <a:srgbClr val="00478B"/>
                </a:solidFill>
              </a:rPr>
              <a:t>——</a:t>
            </a:r>
            <a:r>
              <a:rPr lang="zh-CN" altLang="en-US" sz="2400" b="1" dirty="0" smtClean="0">
                <a:solidFill>
                  <a:srgbClr val="00478B"/>
                </a:solidFill>
              </a:rPr>
              <a:t>加强宣传，增强</a:t>
            </a:r>
            <a:r>
              <a:rPr lang="en-US" altLang="zh-CN" sz="2400" b="1" dirty="0" smtClean="0">
                <a:solidFill>
                  <a:srgbClr val="00478B"/>
                </a:solidFill>
              </a:rPr>
              <a:t>……</a:t>
            </a:r>
            <a:r>
              <a:rPr lang="zh-CN" altLang="en-US" sz="2400" b="1" dirty="0" smtClean="0">
                <a:solidFill>
                  <a:srgbClr val="00478B"/>
                </a:solidFill>
              </a:rPr>
              <a:t>意识（再写手段）</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管理不善</a:t>
            </a:r>
            <a:r>
              <a:rPr lang="en-US" altLang="zh-CN" sz="2400" b="1" dirty="0" smtClean="0">
                <a:solidFill>
                  <a:srgbClr val="00478B"/>
                </a:solidFill>
              </a:rPr>
              <a:t>——</a:t>
            </a:r>
            <a:r>
              <a:rPr lang="zh-CN" altLang="en-US" sz="2400" b="1" dirty="0" smtClean="0">
                <a:solidFill>
                  <a:srgbClr val="00478B"/>
                </a:solidFill>
              </a:rPr>
              <a:t>强化领导，成立</a:t>
            </a:r>
            <a:r>
              <a:rPr lang="en-US" altLang="zh-CN" sz="2400" b="1" dirty="0" smtClean="0">
                <a:solidFill>
                  <a:srgbClr val="00478B"/>
                </a:solidFill>
              </a:rPr>
              <a:t>……</a:t>
            </a:r>
            <a:r>
              <a:rPr lang="zh-CN" altLang="en-US" sz="2400" b="1" dirty="0" smtClean="0">
                <a:solidFill>
                  <a:srgbClr val="00478B"/>
                </a:solidFill>
              </a:rPr>
              <a:t>机构</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制度落后</a:t>
            </a:r>
            <a:r>
              <a:rPr lang="en-US" altLang="zh-CN" sz="2400" b="1" dirty="0" smtClean="0">
                <a:solidFill>
                  <a:srgbClr val="00478B"/>
                </a:solidFill>
              </a:rPr>
              <a:t>——</a:t>
            </a:r>
            <a:r>
              <a:rPr lang="zh-CN" altLang="en-US" sz="2400" b="1" dirty="0" smtClean="0">
                <a:solidFill>
                  <a:srgbClr val="00478B"/>
                </a:solidFill>
              </a:rPr>
              <a:t>建章立制，出台</a:t>
            </a:r>
            <a:r>
              <a:rPr lang="en-US" altLang="zh-CN" sz="2400" b="1" dirty="0" smtClean="0">
                <a:solidFill>
                  <a:srgbClr val="00478B"/>
                </a:solidFill>
              </a:rPr>
              <a:t>……</a:t>
            </a:r>
            <a:r>
              <a:rPr lang="zh-CN" altLang="en-US" sz="2400" b="1" dirty="0" smtClean="0">
                <a:solidFill>
                  <a:srgbClr val="00478B"/>
                </a:solidFill>
              </a:rPr>
              <a:t>政策</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监督不够</a:t>
            </a:r>
            <a:r>
              <a:rPr lang="en-US" altLang="zh-CN" sz="2400" b="1" dirty="0" smtClean="0">
                <a:solidFill>
                  <a:srgbClr val="00478B"/>
                </a:solidFill>
              </a:rPr>
              <a:t>——</a:t>
            </a:r>
            <a:r>
              <a:rPr lang="zh-CN" altLang="en-US" sz="2400" b="1" dirty="0" smtClean="0">
                <a:solidFill>
                  <a:srgbClr val="00478B"/>
                </a:solidFill>
              </a:rPr>
              <a:t>舆论监督，接受</a:t>
            </a:r>
            <a:r>
              <a:rPr lang="en-US" altLang="zh-CN" sz="2400" b="1" dirty="0" smtClean="0">
                <a:solidFill>
                  <a:srgbClr val="00478B"/>
                </a:solidFill>
              </a:rPr>
              <a:t>……</a:t>
            </a:r>
            <a:r>
              <a:rPr lang="zh-CN" altLang="en-US" sz="2400" b="1" dirty="0" smtClean="0">
                <a:solidFill>
                  <a:srgbClr val="00478B"/>
                </a:solidFill>
              </a:rPr>
              <a:t>监督</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服务不周</a:t>
            </a:r>
            <a:r>
              <a:rPr lang="en-US" altLang="zh-CN" sz="2400" b="1" dirty="0" smtClean="0">
                <a:solidFill>
                  <a:srgbClr val="00478B"/>
                </a:solidFill>
              </a:rPr>
              <a:t>——</a:t>
            </a:r>
            <a:r>
              <a:rPr lang="zh-CN" altLang="en-US" sz="2400" b="1" dirty="0" smtClean="0">
                <a:solidFill>
                  <a:srgbClr val="00478B"/>
                </a:solidFill>
              </a:rPr>
              <a:t>提升服务，树立</a:t>
            </a:r>
            <a:r>
              <a:rPr lang="en-US" altLang="zh-CN" sz="2400" b="1" dirty="0" smtClean="0">
                <a:solidFill>
                  <a:srgbClr val="00478B"/>
                </a:solidFill>
              </a:rPr>
              <a:t>……</a:t>
            </a:r>
            <a:r>
              <a:rPr lang="zh-CN" altLang="en-US" sz="2400" b="1" dirty="0" smtClean="0">
                <a:solidFill>
                  <a:srgbClr val="00478B"/>
                </a:solidFill>
              </a:rPr>
              <a:t>意识</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立法缺失</a:t>
            </a:r>
            <a:r>
              <a:rPr lang="en-US" altLang="zh-CN" sz="2400" b="1" dirty="0" smtClean="0">
                <a:solidFill>
                  <a:srgbClr val="00478B"/>
                </a:solidFill>
              </a:rPr>
              <a:t>——</a:t>
            </a:r>
            <a:r>
              <a:rPr lang="zh-CN" altLang="en-US" sz="2400" b="1" dirty="0" smtClean="0">
                <a:solidFill>
                  <a:srgbClr val="00478B"/>
                </a:solidFill>
              </a:rPr>
              <a:t>完善立法，保护</a:t>
            </a:r>
            <a:r>
              <a:rPr lang="en-US" altLang="zh-CN" sz="2400" b="1" dirty="0" smtClean="0">
                <a:solidFill>
                  <a:srgbClr val="00478B"/>
                </a:solidFill>
              </a:rPr>
              <a:t>……</a:t>
            </a:r>
            <a:r>
              <a:rPr lang="zh-CN" altLang="en-US" sz="2400" b="1" dirty="0" smtClean="0">
                <a:solidFill>
                  <a:srgbClr val="00478B"/>
                </a:solidFill>
              </a:rPr>
              <a:t>权益</a:t>
            </a:r>
            <a:endParaRPr lang="en-US" altLang="zh-CN" sz="2400" b="1" dirty="0" smtClean="0">
              <a:solidFill>
                <a:srgbClr val="00478B"/>
              </a:solidFill>
            </a:endParaRPr>
          </a:p>
          <a:p>
            <a:pPr marL="0" indent="432000" eaLnBrk="1" hangingPunct="1">
              <a:lnSpc>
                <a:spcPct val="110000"/>
              </a:lnSpc>
              <a:spcBef>
                <a:spcPct val="0"/>
              </a:spcBef>
              <a:buNone/>
            </a:pPr>
            <a:r>
              <a:rPr lang="zh-CN" altLang="en-US" sz="2400" b="1" dirty="0" smtClean="0">
                <a:solidFill>
                  <a:srgbClr val="00478B"/>
                </a:solidFill>
              </a:rPr>
              <a:t>民众不解</a:t>
            </a:r>
            <a:r>
              <a:rPr lang="en-US" altLang="zh-CN" sz="2400" b="1" dirty="0" smtClean="0">
                <a:solidFill>
                  <a:srgbClr val="00478B"/>
                </a:solidFill>
              </a:rPr>
              <a:t>——</a:t>
            </a:r>
            <a:r>
              <a:rPr lang="zh-CN" altLang="en-US" sz="2400" b="1" dirty="0" smtClean="0">
                <a:solidFill>
                  <a:srgbClr val="00478B"/>
                </a:solidFill>
              </a:rPr>
              <a:t>教育引导，提升</a:t>
            </a:r>
            <a:r>
              <a:rPr lang="en-US" altLang="zh-CN" sz="2400" b="1" dirty="0" smtClean="0">
                <a:solidFill>
                  <a:srgbClr val="00478B"/>
                </a:solidFill>
              </a:rPr>
              <a:t>……</a:t>
            </a:r>
            <a:r>
              <a:rPr lang="zh-CN" altLang="en-US" sz="2400" b="1" dirty="0" smtClean="0">
                <a:solidFill>
                  <a:srgbClr val="00478B"/>
                </a:solidFill>
              </a:rPr>
              <a:t>素质</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3.4 </a:t>
            </a:r>
            <a:r>
              <a:rPr lang="zh-CN" altLang="en-US" dirty="0" smtClean="0">
                <a:solidFill>
                  <a:schemeClr val="bg1"/>
                </a:solidFill>
              </a:rPr>
              <a:t>应用文写作题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39552" y="1700808"/>
            <a:ext cx="7992888"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常考！</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考什么？</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a:t>
            </a:r>
            <a:r>
              <a:rPr lang="zh-CN" altLang="en-US" sz="2800" b="1" dirty="0" smtClean="0">
                <a:solidFill>
                  <a:srgbClr val="00478B"/>
                </a:solidFill>
              </a:rPr>
              <a:t>考贯彻执行能力。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怎么考？</a:t>
            </a:r>
            <a:endParaRPr lang="en-US" altLang="zh-CN" sz="2800" b="1" dirty="0" smtClean="0">
              <a:solidFill>
                <a:srgbClr val="00478B"/>
              </a:solidFill>
            </a:endParaRPr>
          </a:p>
          <a:p>
            <a:pPr marL="0" indent="648000" eaLnBrk="1" hangingPunct="1">
              <a:lnSpc>
                <a:spcPct val="120000"/>
              </a:lnSpc>
              <a:spcBef>
                <a:spcPct val="0"/>
              </a:spcBef>
              <a:buNone/>
            </a:pPr>
            <a:r>
              <a:rPr lang="en-US" altLang="zh-CN" sz="2800" b="1" dirty="0" smtClean="0">
                <a:solidFill>
                  <a:srgbClr val="00478B"/>
                </a:solidFill>
              </a:rPr>
              <a:t>——</a:t>
            </a:r>
            <a:r>
              <a:rPr lang="zh-CN" altLang="en-US" sz="2800" b="1" dirty="0" smtClean="0">
                <a:solidFill>
                  <a:srgbClr val="00478B"/>
                </a:solidFill>
              </a:rPr>
              <a:t>多以应用文写作的形式来考。</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3.4 </a:t>
            </a:r>
            <a:r>
              <a:rPr lang="zh-CN" altLang="en-US" dirty="0" smtClean="0">
                <a:solidFill>
                  <a:schemeClr val="bg1"/>
                </a:solidFill>
              </a:rPr>
              <a:t>应用文写作题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39552" y="1700808"/>
            <a:ext cx="7992888"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应用文的范围非常广，重点是党政公文、事务文书和礼仪文书，不好有针对性地准备。</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常见的考题，如报告、宣传稿、讲话稿（发言稿）、调查问卷、专用书信（倡议书、公开信）、短评等。比如：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假定你是</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要在</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发言，根据给定材料，草拟一份简短的发言稿。（不超过</a:t>
            </a:r>
            <a:r>
              <a:rPr lang="en-US" altLang="zh-CN" sz="2800" b="1" dirty="0" smtClean="0">
                <a:solidFill>
                  <a:srgbClr val="00478B"/>
                </a:solidFill>
                <a:latin typeface="楷体" pitchFamily="49" charset="-122"/>
                <a:ea typeface="楷体" pitchFamily="49" charset="-122"/>
              </a:rPr>
              <a:t>500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假如是你</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请结合材料，给政府网站撰写一份活动宣传稿。（不超过</a:t>
            </a:r>
            <a:r>
              <a:rPr lang="en-US" altLang="zh-CN" sz="2800" b="1" dirty="0" smtClean="0">
                <a:solidFill>
                  <a:srgbClr val="00478B"/>
                </a:solidFill>
                <a:latin typeface="楷体" pitchFamily="49" charset="-122"/>
                <a:ea typeface="楷体" pitchFamily="49" charset="-122"/>
              </a:rPr>
              <a:t>300</a:t>
            </a:r>
            <a:r>
              <a:rPr lang="zh-CN" altLang="en-US" sz="2800" b="1" dirty="0" smtClean="0">
                <a:solidFill>
                  <a:srgbClr val="00478B"/>
                </a:solidFill>
                <a:latin typeface="楷体" pitchFamily="49" charset="-122"/>
                <a:ea typeface="楷体" pitchFamily="49" charset="-122"/>
              </a:rPr>
              <a:t>字）</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3.4 </a:t>
            </a:r>
            <a:r>
              <a:rPr lang="zh-CN" altLang="en-US" dirty="0" smtClean="0">
                <a:solidFill>
                  <a:schemeClr val="bg1"/>
                </a:solidFill>
              </a:rPr>
              <a:t>应用文写作题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39552" y="1700808"/>
            <a:ext cx="7992888"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再如：</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latin typeface="楷体" pitchFamily="49" charset="-122"/>
                <a:ea typeface="楷体" pitchFamily="49" charset="-122"/>
              </a:rPr>
              <a:t>根据给定材料，假如你是到现场采访的记者，请你根据采访情况，撰写一份“关于</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事故的报告”，报给市委、市政府。</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zh-CN" altLang="en-US" sz="2800" b="1" dirty="0" smtClean="0">
                <a:solidFill>
                  <a:srgbClr val="00478B"/>
                </a:solidFill>
                <a:latin typeface="楷体" pitchFamily="49" charset="-122"/>
                <a:ea typeface="楷体" pitchFamily="49" charset="-122"/>
              </a:rPr>
              <a:t>根据给定材料，以</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关于开展向</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学习的通知</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为题，代拟一篇公文稿。</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3.4 </a:t>
            </a:r>
            <a:r>
              <a:rPr lang="zh-CN" altLang="en-US" dirty="0" smtClean="0">
                <a:solidFill>
                  <a:schemeClr val="bg1"/>
                </a:solidFill>
              </a:rPr>
              <a:t>应用文写作题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755576" y="1988840"/>
            <a:ext cx="7560840" cy="403244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50000"/>
              </a:lnSpc>
              <a:spcBef>
                <a:spcPct val="0"/>
              </a:spcBef>
              <a:buNone/>
            </a:pPr>
            <a:r>
              <a:rPr lang="en-US" altLang="zh-CN" sz="2800" b="1" dirty="0" smtClean="0">
                <a:solidFill>
                  <a:srgbClr val="00478B"/>
                </a:solidFill>
              </a:rPr>
              <a:t>3.4.1 </a:t>
            </a:r>
            <a:r>
              <a:rPr lang="zh-CN" altLang="en-US" sz="2800" b="1" dirty="0" smtClean="0">
                <a:solidFill>
                  <a:srgbClr val="00478B"/>
                </a:solidFill>
              </a:rPr>
              <a:t>党政机关公文</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3.4.2 </a:t>
            </a:r>
            <a:r>
              <a:rPr lang="zh-CN" altLang="en-US" sz="2800" b="1" dirty="0" smtClean="0">
                <a:solidFill>
                  <a:srgbClr val="00478B"/>
                </a:solidFill>
              </a:rPr>
              <a:t>事务文书（新闻传播类较多）</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3.4.3 </a:t>
            </a:r>
            <a:r>
              <a:rPr lang="zh-CN" altLang="en-US" sz="2800" b="1" dirty="0" smtClean="0">
                <a:solidFill>
                  <a:srgbClr val="00478B"/>
                </a:solidFill>
              </a:rPr>
              <a:t>礼仪文书</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3.5 </a:t>
            </a:r>
            <a:r>
              <a:rPr lang="zh-CN" altLang="en-US" dirty="0" smtClean="0">
                <a:solidFill>
                  <a:schemeClr val="bg1"/>
                </a:solidFill>
              </a:rPr>
              <a:t>文章论述题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00809"/>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30000"/>
              </a:lnSpc>
              <a:spcBef>
                <a:spcPct val="0"/>
              </a:spcBef>
              <a:buNone/>
            </a:pPr>
            <a:r>
              <a:rPr lang="zh-CN" altLang="en-US" sz="2800" b="1" dirty="0" smtClean="0">
                <a:solidFill>
                  <a:srgbClr val="00478B"/>
                </a:solidFill>
              </a:rPr>
              <a:t>这是申论中必考的大题，字数一般为</a:t>
            </a:r>
            <a:r>
              <a:rPr lang="en-US" altLang="zh-CN" sz="2800" b="1" dirty="0" smtClean="0">
                <a:solidFill>
                  <a:srgbClr val="00478B"/>
                </a:solidFill>
              </a:rPr>
              <a:t>800-1200</a:t>
            </a:r>
            <a:r>
              <a:rPr lang="zh-CN" altLang="en-US" sz="2800" b="1" dirty="0" smtClean="0">
                <a:solidFill>
                  <a:srgbClr val="00478B"/>
                </a:solidFill>
              </a:rPr>
              <a:t>字，一般为</a:t>
            </a:r>
            <a:r>
              <a:rPr lang="en-US" altLang="zh-CN" sz="2800" b="1" dirty="0" smtClean="0">
                <a:solidFill>
                  <a:srgbClr val="00478B"/>
                </a:solidFill>
              </a:rPr>
              <a:t>35-50</a:t>
            </a:r>
            <a:r>
              <a:rPr lang="zh-CN" altLang="en-US" sz="2800" b="1" dirty="0" smtClean="0">
                <a:solidFill>
                  <a:srgbClr val="00478B"/>
                </a:solidFill>
              </a:rPr>
              <a:t>分，耗时</a:t>
            </a:r>
            <a:r>
              <a:rPr lang="en-US" altLang="zh-CN" sz="2800" b="1" dirty="0" smtClean="0">
                <a:solidFill>
                  <a:srgbClr val="00478B"/>
                </a:solidFill>
              </a:rPr>
              <a:t>1</a:t>
            </a:r>
            <a:r>
              <a:rPr lang="zh-CN" altLang="en-US" sz="2800" b="1" dirty="0" smtClean="0">
                <a:solidFill>
                  <a:srgbClr val="00478B"/>
                </a:solidFill>
              </a:rPr>
              <a:t>小时左右。</a:t>
            </a:r>
            <a:endParaRPr lang="en-US" altLang="zh-CN" sz="2800" b="1" dirty="0" smtClean="0">
              <a:solidFill>
                <a:srgbClr val="00478B"/>
              </a:solidFill>
            </a:endParaRPr>
          </a:p>
          <a:p>
            <a:pPr marL="0" indent="648000" eaLnBrk="1" hangingPunct="1">
              <a:lnSpc>
                <a:spcPct val="130000"/>
              </a:lnSpc>
              <a:spcBef>
                <a:spcPct val="0"/>
              </a:spcBef>
              <a:buNone/>
            </a:pPr>
            <a:r>
              <a:rPr lang="zh-CN" altLang="en-US" sz="2800" b="1" dirty="0" smtClean="0">
                <a:solidFill>
                  <a:srgbClr val="00478B"/>
                </a:solidFill>
              </a:rPr>
              <a:t>考查考生的理论功底和独立思考能力。</a:t>
            </a:r>
            <a:endParaRPr lang="en-US" altLang="zh-CN" sz="2800" b="1" dirty="0" smtClean="0">
              <a:solidFill>
                <a:srgbClr val="00478B"/>
              </a:solidFill>
            </a:endParaRPr>
          </a:p>
          <a:p>
            <a:pPr marL="0" indent="648000" eaLnBrk="1" hangingPunct="1">
              <a:lnSpc>
                <a:spcPct val="130000"/>
              </a:lnSpc>
              <a:spcBef>
                <a:spcPct val="0"/>
              </a:spcBef>
              <a:buNone/>
            </a:pPr>
            <a:r>
              <a:rPr lang="zh-CN" altLang="en-US" sz="2800" b="1" dirty="0" smtClean="0">
                <a:solidFill>
                  <a:srgbClr val="00478B"/>
                </a:solidFill>
              </a:rPr>
              <a:t>下面专门讲解。</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555776" y="909661"/>
            <a:ext cx="4104456"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1.1 </a:t>
            </a:r>
            <a:r>
              <a:rPr lang="zh-CN" altLang="en-US" dirty="0" smtClean="0">
                <a:solidFill>
                  <a:schemeClr val="bg1"/>
                </a:solidFill>
              </a:rPr>
              <a:t>申论的含义</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755576" y="1772817"/>
            <a:ext cx="7841598"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申论考试，是一种</a:t>
            </a:r>
            <a:r>
              <a:rPr lang="zh-CN" altLang="en-US" sz="2800" b="1" dirty="0" smtClean="0">
                <a:solidFill>
                  <a:srgbClr val="FF0000"/>
                </a:solidFill>
              </a:rPr>
              <a:t>能力</a:t>
            </a:r>
            <a:r>
              <a:rPr lang="zh-CN" altLang="en-US" sz="2800" b="1" dirty="0" smtClean="0">
                <a:solidFill>
                  <a:srgbClr val="00478B"/>
                </a:solidFill>
              </a:rPr>
              <a:t>考试。</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申论考试，按照省级以上（含副省级）综合管理类、市（地）以下综合管理类和行政执法类职位的不同要求，设置两类</a:t>
            </a:r>
            <a:r>
              <a:rPr lang="zh-CN" altLang="en-US" sz="2800" b="1" dirty="0" smtClean="0">
                <a:solidFill>
                  <a:srgbClr val="FF0000"/>
                </a:solidFill>
              </a:rPr>
              <a:t>试卷</a:t>
            </a:r>
            <a:r>
              <a:rPr lang="zh-CN" altLang="en-US" sz="2800" b="1" dirty="0" smtClean="0">
                <a:solidFill>
                  <a:srgbClr val="00478B"/>
                </a:solidFill>
              </a:rPr>
              <a:t>。</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试题形式：主观性试题</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考试时长：一般为</a:t>
            </a:r>
            <a:r>
              <a:rPr lang="en-US" altLang="zh-CN" sz="2800" b="1" dirty="0" smtClean="0">
                <a:solidFill>
                  <a:srgbClr val="00478B"/>
                </a:solidFill>
              </a:rPr>
              <a:t>150</a:t>
            </a:r>
            <a:r>
              <a:rPr lang="zh-CN" altLang="en-US" sz="2800" b="1" dirty="0" smtClean="0">
                <a:solidFill>
                  <a:srgbClr val="00478B"/>
                </a:solidFill>
              </a:rPr>
              <a:t>分钟或</a:t>
            </a:r>
            <a:r>
              <a:rPr lang="en-US" altLang="zh-CN" sz="2800" b="1" dirty="0" smtClean="0">
                <a:solidFill>
                  <a:srgbClr val="00478B"/>
                </a:solidFill>
              </a:rPr>
              <a:t>180</a:t>
            </a:r>
            <a:r>
              <a:rPr lang="zh-CN" altLang="en-US" sz="2800" b="1" dirty="0" smtClean="0">
                <a:solidFill>
                  <a:srgbClr val="00478B"/>
                </a:solidFill>
              </a:rPr>
              <a:t>分钟</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申论试卷：由注意事项、给定材料和作答要求三部分组成。</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zh-CN" altLang="en-US" dirty="0" smtClean="0">
                <a:solidFill>
                  <a:schemeClr val="bg1"/>
                </a:solidFill>
              </a:rPr>
              <a:t>第四部分  申论作文与案例分析</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1626946" y="1988840"/>
            <a:ext cx="5897382" cy="3096344"/>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50000"/>
              </a:lnSpc>
              <a:spcBef>
                <a:spcPct val="0"/>
              </a:spcBef>
              <a:buNone/>
            </a:pPr>
            <a:r>
              <a:rPr lang="en-US" altLang="zh-CN" sz="2800" b="1" dirty="0" smtClean="0">
                <a:solidFill>
                  <a:srgbClr val="00478B"/>
                </a:solidFill>
              </a:rPr>
              <a:t>4.1 </a:t>
            </a:r>
            <a:r>
              <a:rPr lang="zh-CN" altLang="en-US" sz="2800" b="1" dirty="0" smtClean="0">
                <a:solidFill>
                  <a:srgbClr val="00478B"/>
                </a:solidFill>
              </a:rPr>
              <a:t>申论作文的审题</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4.2 </a:t>
            </a:r>
            <a:r>
              <a:rPr lang="zh-CN" altLang="en-US" sz="2800" b="1" dirty="0" smtClean="0">
                <a:solidFill>
                  <a:srgbClr val="00478B"/>
                </a:solidFill>
              </a:rPr>
              <a:t>申论作文的撰写</a:t>
            </a:r>
            <a:endParaRPr lang="en-US" altLang="zh-CN" sz="2800" b="1" dirty="0" smtClean="0">
              <a:solidFill>
                <a:srgbClr val="00478B"/>
              </a:solidFill>
            </a:endParaRPr>
          </a:p>
          <a:p>
            <a:pPr marL="0" indent="648000" eaLnBrk="1" hangingPunct="1">
              <a:lnSpc>
                <a:spcPct val="150000"/>
              </a:lnSpc>
              <a:spcBef>
                <a:spcPct val="0"/>
              </a:spcBef>
              <a:buNone/>
            </a:pPr>
            <a:r>
              <a:rPr lang="en-US" altLang="zh-CN" sz="2800" b="1" dirty="0" smtClean="0">
                <a:solidFill>
                  <a:srgbClr val="00478B"/>
                </a:solidFill>
              </a:rPr>
              <a:t>4.3 </a:t>
            </a:r>
            <a:r>
              <a:rPr lang="zh-CN" altLang="en-US" sz="2800" b="1" dirty="0" smtClean="0">
                <a:solidFill>
                  <a:srgbClr val="00478B"/>
                </a:solidFill>
              </a:rPr>
              <a:t>申论作文的方法</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fill="hold"/>
                                        <p:tgtEl>
                                          <p:spTgt spid="14"/>
                                        </p:tgtEl>
                                        <p:attrNameLst>
                                          <p:attrName>ppt_x</p:attrName>
                                        </p:attrNameLst>
                                      </p:cBhvr>
                                      <p:tavLst>
                                        <p:tav tm="0">
                                          <p:val>
                                            <p:strVal val="1+#ppt_w/2"/>
                                          </p:val>
                                        </p:tav>
                                        <p:tav tm="100000">
                                          <p:val>
                                            <p:strVal val="#ppt_x"/>
                                          </p:val>
                                        </p:tav>
                                      </p:tavLst>
                                    </p:anim>
                                    <p:anim calcmode="lin" valueType="num">
                                      <p:cBhvr additive="base">
                                        <p:cTn id="8" dur="25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25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250"/>
                                        <p:tgtEl>
                                          <p:spTgt spid="15"/>
                                        </p:tgtEl>
                                      </p:cBhvr>
                                    </p:animEffect>
                                  </p:childTnLst>
                                </p:cTn>
                              </p:par>
                            </p:childTnLst>
                          </p:cTn>
                        </p:par>
                        <p:par>
                          <p:cTn id="18" fill="hold">
                            <p:stCondLst>
                              <p:cond delay="250"/>
                            </p:stCondLst>
                            <p:childTnLst>
                              <p:par>
                                <p:cTn id="19" presetID="12" presetClass="entr" presetSubtype="4"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lide(fromBottom)">
                                      <p:cBhvr>
                                        <p:cTn id="21"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 </a:t>
            </a:r>
            <a:r>
              <a:rPr lang="zh-CN" altLang="en-US" dirty="0" smtClean="0">
                <a:solidFill>
                  <a:schemeClr val="bg1"/>
                </a:solidFill>
              </a:rPr>
              <a:t>申论作文的审题</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1554938" y="1844825"/>
            <a:ext cx="6689470"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en-US" altLang="zh-CN" sz="2800" b="1" dirty="0" smtClean="0">
                <a:solidFill>
                  <a:srgbClr val="00478B"/>
                </a:solidFill>
              </a:rPr>
              <a:t>4.1.1 </a:t>
            </a:r>
            <a:r>
              <a:rPr lang="zh-CN" altLang="en-US" sz="2800" b="1" dirty="0" smtClean="0">
                <a:solidFill>
                  <a:srgbClr val="00478B"/>
                </a:solidFill>
              </a:rPr>
              <a:t>充分阅读材料</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4.1.2 </a:t>
            </a:r>
            <a:r>
              <a:rPr lang="zh-CN" altLang="en-US" sz="2800" b="1" dirty="0" smtClean="0">
                <a:solidFill>
                  <a:srgbClr val="00478B"/>
                </a:solidFill>
              </a:rPr>
              <a:t>准确概括主题</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4.1.3 </a:t>
            </a:r>
            <a:r>
              <a:rPr lang="zh-CN" altLang="en-US" sz="2800" b="1" dirty="0" smtClean="0">
                <a:solidFill>
                  <a:srgbClr val="00478B"/>
                </a:solidFill>
              </a:rPr>
              <a:t>提出合理对策</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4.1.4 </a:t>
            </a:r>
            <a:r>
              <a:rPr lang="zh-CN" altLang="en-US" sz="2800" b="1" dirty="0" smtClean="0">
                <a:solidFill>
                  <a:srgbClr val="00478B"/>
                </a:solidFill>
              </a:rPr>
              <a:t>进行严密论证</a:t>
            </a: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审题还包括：读懂试题的要求。</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6"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4.1.1 </a:t>
            </a:r>
            <a:r>
              <a:rPr lang="zh-CN" altLang="en-US" dirty="0" smtClean="0">
                <a:solidFill>
                  <a:schemeClr val="bg1"/>
                </a:solidFill>
              </a:rPr>
              <a:t>充分阅读材料</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zh-CN" altLang="en-US" sz="2800" b="1" dirty="0" smtClean="0">
                <a:solidFill>
                  <a:srgbClr val="00478B"/>
                </a:solidFill>
              </a:rPr>
              <a:t>使用考试时间的四分之一来阅读材料。</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怎么读？</a:t>
            </a:r>
            <a:r>
              <a:rPr lang="en-US" altLang="zh-CN" sz="2800" b="1" dirty="0" smtClean="0">
                <a:solidFill>
                  <a:srgbClr val="00478B"/>
                </a:solidFill>
              </a:rPr>
              <a:t>——</a:t>
            </a:r>
            <a:r>
              <a:rPr lang="zh-CN" altLang="en-US" sz="2800" b="1" dirty="0" smtClean="0">
                <a:solidFill>
                  <a:srgbClr val="00478B"/>
                </a:solidFill>
              </a:rPr>
              <a:t>通读、细读、精读</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）快速通读，再带着问题阅读，可作圈点和记录。</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）细读重点段落，边读边分析概括，划出关键的词语、句子。</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）精读圈点出来的重点语句，提炼分析。</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申论作文，是材料作文。</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充分阅读是申论作文立论的基础！</a:t>
            </a: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FF0000"/>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4.1.1 </a:t>
            </a:r>
            <a:r>
              <a:rPr lang="zh-CN" altLang="en-US" dirty="0" smtClean="0">
                <a:solidFill>
                  <a:schemeClr val="bg1"/>
                </a:solidFill>
              </a:rPr>
              <a:t>充分阅读材料</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阅读材料，不是为了了解故事。需要完成：</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）紧扣申论任务进行阅读</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）由事实上升到观点</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）由具体问题上升到本质属性</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）把分散的事物综合为一体</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5</a:t>
            </a:r>
            <a:r>
              <a:rPr lang="zh-CN" altLang="en-US" sz="2800" b="1" dirty="0" smtClean="0">
                <a:solidFill>
                  <a:srgbClr val="00478B"/>
                </a:solidFill>
              </a:rPr>
              <a:t>）由材料内的事物延伸到材料外的事物</a:t>
            </a:r>
            <a:endParaRPr lang="en-US" altLang="zh-CN" sz="2800" b="1" dirty="0" smtClean="0">
              <a:solidFill>
                <a:srgbClr val="FF0000"/>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4.1.2 </a:t>
            </a:r>
            <a:r>
              <a:rPr lang="zh-CN" altLang="en-US" dirty="0" smtClean="0">
                <a:solidFill>
                  <a:schemeClr val="bg1"/>
                </a:solidFill>
              </a:rPr>
              <a:t>准确概括主题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准确概括主题，是一个重要的承上启下的环节，是下面对问题提出解决办法、提出对策和可行性方案的前提，也是后面展开论证的基础。</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掌握概括时的语言表达技巧，在忠实于原材料的基础上，有层次、有条理地表达出来。</a:t>
            </a:r>
            <a:endParaRPr lang="en-US" altLang="zh-CN" sz="2800" b="1" dirty="0" smtClean="0">
              <a:solidFill>
                <a:srgbClr val="FF0000"/>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4.1.2 </a:t>
            </a:r>
            <a:r>
              <a:rPr lang="zh-CN" altLang="en-US" dirty="0" smtClean="0">
                <a:solidFill>
                  <a:schemeClr val="bg1"/>
                </a:solidFill>
              </a:rPr>
              <a:t>准确概括主题</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概括主题的表达格式：</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latin typeface="楷体" pitchFamily="49" charset="-122"/>
                <a:ea typeface="楷体" pitchFamily="49" charset="-122"/>
              </a:rPr>
              <a:t>该材料反映了在</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发展过程中出现的</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问题：因</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，造成</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结构不合理</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不良影响</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发展不均衡。这种影响，由于</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，还存在</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问题。但是，随着社会</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的发展，这一现象成为当前</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的中心议题</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焦点话题。</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5000"/>
              </a:lnSpc>
              <a:spcBef>
                <a:spcPct val="0"/>
              </a:spcBef>
              <a:buNone/>
            </a:pPr>
            <a:r>
              <a:rPr lang="zh-CN" altLang="en-US" sz="2800" b="1" dirty="0" smtClean="0">
                <a:solidFill>
                  <a:srgbClr val="00478B"/>
                </a:solidFill>
              </a:rPr>
              <a:t>（这是常用的总分式写法）</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4.1.3 </a:t>
            </a:r>
            <a:r>
              <a:rPr lang="zh-CN" altLang="en-US" dirty="0" smtClean="0">
                <a:solidFill>
                  <a:schemeClr val="bg1"/>
                </a:solidFill>
              </a:rPr>
              <a:t>提出合理对策</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只有发现问题、分析问题后，才能有针对性地提出解决问题的办法。</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提出对策这一环节：考生有发挥自身能力的空间，对同一问题经过深思熟虑后，各抒己见。</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提出解决方案时，要注意立场、角度、利弊分析、逻辑关系等。</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4.1.3 </a:t>
            </a:r>
            <a:r>
              <a:rPr lang="zh-CN" altLang="en-US" dirty="0" smtClean="0">
                <a:solidFill>
                  <a:schemeClr val="bg1"/>
                </a:solidFill>
              </a:rPr>
              <a:t>提出合理对策</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提出解决方案应注意的问题：</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1. </a:t>
            </a:r>
            <a:r>
              <a:rPr lang="zh-CN" altLang="en-US" sz="2800" b="1" dirty="0" smtClean="0">
                <a:solidFill>
                  <a:srgbClr val="FF0000"/>
                </a:solidFill>
              </a:rPr>
              <a:t>立场</a:t>
            </a:r>
            <a:r>
              <a:rPr lang="zh-CN" altLang="en-US" sz="2800" b="1" dirty="0" smtClean="0">
                <a:solidFill>
                  <a:srgbClr val="00478B"/>
                </a:solidFill>
              </a:rPr>
              <a:t>：以</a:t>
            </a:r>
            <a:r>
              <a:rPr lang="en-US" altLang="zh-CN" sz="2800" b="1" dirty="0" smtClean="0">
                <a:solidFill>
                  <a:srgbClr val="00478B"/>
                </a:solidFill>
              </a:rPr>
              <a:t>……</a:t>
            </a:r>
            <a:r>
              <a:rPr lang="zh-CN" altLang="en-US" sz="2800" b="1" dirty="0" smtClean="0">
                <a:solidFill>
                  <a:srgbClr val="00478B"/>
                </a:solidFill>
              </a:rPr>
              <a:t>身份回答问题、提对策</a:t>
            </a:r>
            <a:endParaRPr lang="en-US" altLang="zh-CN" sz="2800" b="1" dirty="0" smtClean="0">
              <a:solidFill>
                <a:srgbClr val="00478B"/>
              </a:solidFill>
            </a:endParaRPr>
          </a:p>
          <a:p>
            <a:pPr marL="0" indent="648000" eaLnBrk="1" hangingPunct="1">
              <a:lnSpc>
                <a:spcPct val="125000"/>
              </a:lnSpc>
              <a:spcBef>
                <a:spcPct val="0"/>
              </a:spcBef>
              <a:buNone/>
            </a:pPr>
            <a:r>
              <a:rPr lang="zh-CN" altLang="en-US" sz="2000" b="1" dirty="0" smtClean="0">
                <a:solidFill>
                  <a:srgbClr val="00478B"/>
                </a:solidFill>
              </a:rPr>
              <a:t>   （假定是公务员，为国家利益着想，提出建议供领导参考）</a:t>
            </a:r>
            <a:endParaRPr lang="en-US" altLang="zh-CN" sz="20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2. </a:t>
            </a:r>
            <a:r>
              <a:rPr lang="zh-CN" altLang="en-US" sz="2800" b="1" dirty="0" smtClean="0">
                <a:solidFill>
                  <a:srgbClr val="FF0000"/>
                </a:solidFill>
              </a:rPr>
              <a:t>角度</a:t>
            </a:r>
            <a:r>
              <a:rPr lang="zh-CN" altLang="en-US" sz="2800" b="1" dirty="0" smtClean="0">
                <a:solidFill>
                  <a:srgbClr val="00478B"/>
                </a:solidFill>
              </a:rPr>
              <a:t>：为党和国家提对策、提方案</a:t>
            </a:r>
            <a:endParaRPr lang="en-US" altLang="zh-CN" sz="2800" b="1" dirty="0" smtClean="0">
              <a:solidFill>
                <a:srgbClr val="00478B"/>
              </a:solidFill>
            </a:endParaRPr>
          </a:p>
          <a:p>
            <a:pPr marL="0" indent="648000" eaLnBrk="1" hangingPunct="1">
              <a:lnSpc>
                <a:spcPct val="125000"/>
              </a:lnSpc>
              <a:spcBef>
                <a:spcPct val="0"/>
              </a:spcBef>
              <a:buNone/>
            </a:pPr>
            <a:r>
              <a:rPr lang="zh-CN" altLang="en-US" sz="2000" b="1" dirty="0" smtClean="0">
                <a:solidFill>
                  <a:srgbClr val="00478B"/>
                </a:solidFill>
              </a:rPr>
              <a:t>   （建议政府</a:t>
            </a:r>
            <a:r>
              <a:rPr lang="en-US" altLang="zh-CN" sz="2000" b="1" dirty="0" smtClean="0">
                <a:solidFill>
                  <a:srgbClr val="00478B"/>
                </a:solidFill>
              </a:rPr>
              <a:t>……</a:t>
            </a:r>
            <a:r>
              <a:rPr lang="zh-CN" altLang="en-US" sz="2000" b="1" dirty="0" smtClean="0">
                <a:solidFill>
                  <a:srgbClr val="00478B"/>
                </a:solidFill>
              </a:rPr>
              <a:t>）</a:t>
            </a:r>
            <a:endParaRPr lang="en-US" altLang="zh-CN" sz="20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3. </a:t>
            </a:r>
            <a:r>
              <a:rPr lang="zh-CN" altLang="en-US" sz="2800" b="1" dirty="0" smtClean="0">
                <a:solidFill>
                  <a:srgbClr val="FF0000"/>
                </a:solidFill>
              </a:rPr>
              <a:t>利弊</a:t>
            </a:r>
            <a:r>
              <a:rPr lang="zh-CN" altLang="en-US" sz="2800" b="1" dirty="0" smtClean="0">
                <a:solidFill>
                  <a:srgbClr val="00478B"/>
                </a:solidFill>
              </a:rPr>
              <a:t>：权衡利弊，发展与问题并存</a:t>
            </a:r>
            <a:endParaRPr lang="en-US" altLang="zh-CN" sz="2800" b="1" dirty="0" smtClean="0">
              <a:solidFill>
                <a:srgbClr val="00478B"/>
              </a:solidFill>
            </a:endParaRPr>
          </a:p>
          <a:p>
            <a:pPr marL="0" indent="648000" eaLnBrk="1" hangingPunct="1">
              <a:lnSpc>
                <a:spcPct val="125000"/>
              </a:lnSpc>
              <a:spcBef>
                <a:spcPct val="0"/>
              </a:spcBef>
              <a:buNone/>
            </a:pPr>
            <a:r>
              <a:rPr lang="zh-CN" altLang="en-US" sz="2000" b="1" dirty="0" smtClean="0">
                <a:solidFill>
                  <a:srgbClr val="00478B"/>
                </a:solidFill>
              </a:rPr>
              <a:t>   （注意用词，不绝对、不片面）</a:t>
            </a:r>
            <a:endParaRPr lang="en-US" altLang="zh-CN" sz="20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 </a:t>
            </a:r>
            <a:r>
              <a:rPr lang="zh-CN" altLang="en-US" sz="2800" b="1" dirty="0" smtClean="0">
                <a:solidFill>
                  <a:srgbClr val="FF0000"/>
                </a:solidFill>
              </a:rPr>
              <a:t>逻辑</a:t>
            </a:r>
            <a:r>
              <a:rPr lang="zh-CN" altLang="en-US" sz="2800" b="1" dirty="0" smtClean="0">
                <a:solidFill>
                  <a:srgbClr val="00478B"/>
                </a:solidFill>
              </a:rPr>
              <a:t>：标本兼治，要有制度层面的建议</a:t>
            </a:r>
            <a:endParaRPr lang="en-US" altLang="zh-CN" sz="2800" b="1" dirty="0" smtClean="0">
              <a:solidFill>
                <a:srgbClr val="00478B"/>
              </a:solidFill>
            </a:endParaRPr>
          </a:p>
          <a:p>
            <a:pPr marL="0" indent="648000" eaLnBrk="1" hangingPunct="1">
              <a:lnSpc>
                <a:spcPct val="125000"/>
              </a:lnSpc>
              <a:spcBef>
                <a:spcPct val="0"/>
              </a:spcBef>
              <a:buNone/>
            </a:pPr>
            <a:r>
              <a:rPr lang="zh-CN" altLang="en-US" sz="2000" b="1" dirty="0" smtClean="0">
                <a:solidFill>
                  <a:srgbClr val="00478B"/>
                </a:solidFill>
              </a:rPr>
              <a:t>   （如何处理当下问题，如何从长计议？）</a:t>
            </a:r>
            <a:endParaRPr lang="en-US" altLang="zh-CN" sz="20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4.1.3 </a:t>
            </a:r>
            <a:r>
              <a:rPr lang="zh-CN" altLang="en-US" dirty="0" smtClean="0">
                <a:solidFill>
                  <a:schemeClr val="bg1"/>
                </a:solidFill>
              </a:rPr>
              <a:t>提出合理对策</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1050882" y="1735401"/>
            <a:ext cx="6905494"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提出合理对策的不同层面：</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1. </a:t>
            </a:r>
            <a:r>
              <a:rPr lang="zh-CN" altLang="en-US" sz="2800" b="1" dirty="0" smtClean="0">
                <a:solidFill>
                  <a:srgbClr val="00478B"/>
                </a:solidFill>
              </a:rPr>
              <a:t>法律法规层面的对策</a:t>
            </a:r>
            <a:endParaRPr lang="en-US" altLang="zh-CN" sz="2800" b="1" dirty="0" smtClean="0">
              <a:solidFill>
                <a:srgbClr val="FF0000"/>
              </a:solidFill>
            </a:endParaRPr>
          </a:p>
          <a:p>
            <a:pPr marL="0" indent="648000" eaLnBrk="1" hangingPunct="1">
              <a:lnSpc>
                <a:spcPct val="125000"/>
              </a:lnSpc>
              <a:spcBef>
                <a:spcPct val="0"/>
              </a:spcBef>
              <a:buNone/>
            </a:pPr>
            <a:r>
              <a:rPr lang="en-US" altLang="zh-CN" sz="2800" b="1" dirty="0" smtClean="0">
                <a:solidFill>
                  <a:srgbClr val="00478B"/>
                </a:solidFill>
              </a:rPr>
              <a:t>2. </a:t>
            </a:r>
            <a:r>
              <a:rPr lang="zh-CN" altLang="en-US" sz="2800" b="1" dirty="0" smtClean="0">
                <a:solidFill>
                  <a:srgbClr val="00478B"/>
                </a:solidFill>
              </a:rPr>
              <a:t>行政管理层面的对策</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3. </a:t>
            </a:r>
            <a:r>
              <a:rPr lang="zh-CN" altLang="en-US" sz="2800" b="1" dirty="0" smtClean="0">
                <a:solidFill>
                  <a:srgbClr val="00478B"/>
                </a:solidFill>
              </a:rPr>
              <a:t>纪律监督层面的对策</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 </a:t>
            </a:r>
            <a:r>
              <a:rPr lang="zh-CN" altLang="en-US" sz="2800" b="1" dirty="0" smtClean="0">
                <a:solidFill>
                  <a:srgbClr val="00478B"/>
                </a:solidFill>
              </a:rPr>
              <a:t>经济层面的对策</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5. </a:t>
            </a:r>
            <a:r>
              <a:rPr lang="zh-CN" altLang="en-US" sz="2800" b="1" dirty="0" smtClean="0">
                <a:solidFill>
                  <a:srgbClr val="00478B"/>
                </a:solidFill>
              </a:rPr>
              <a:t>教育层面的对策</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6. </a:t>
            </a:r>
            <a:r>
              <a:rPr lang="zh-CN" altLang="en-US" sz="2800" b="1" dirty="0" smtClean="0">
                <a:solidFill>
                  <a:srgbClr val="00478B"/>
                </a:solidFill>
              </a:rPr>
              <a:t>协调层面的对策</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7. </a:t>
            </a:r>
            <a:r>
              <a:rPr lang="zh-CN" altLang="en-US" sz="2800" b="1" dirty="0" smtClean="0">
                <a:solidFill>
                  <a:srgbClr val="00478B"/>
                </a:solidFill>
              </a:rPr>
              <a:t>自律层面的对策</a:t>
            </a:r>
            <a:endParaRPr lang="en-US" altLang="zh-CN" sz="20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40060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763688" y="909661"/>
            <a:ext cx="5760640"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4.1.4 </a:t>
            </a:r>
            <a:r>
              <a:rPr lang="zh-CN" altLang="en-US" dirty="0" smtClean="0">
                <a:solidFill>
                  <a:schemeClr val="bg1"/>
                </a:solidFill>
              </a:rPr>
              <a:t>进行严密论证</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zh-CN" altLang="en-US" sz="2800" b="1" dirty="0" smtClean="0">
                <a:solidFill>
                  <a:srgbClr val="00478B"/>
                </a:solidFill>
              </a:rPr>
              <a:t>文体：议论文</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分析：权衡利弊</a:t>
            </a:r>
            <a:endParaRPr lang="en-US" altLang="zh-CN" sz="28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rPr>
              <a:t>（经济、观念、心理、体制等层面入手分析）</a:t>
            </a:r>
            <a:endParaRPr lang="en-US" altLang="zh-CN" sz="2400" b="1" dirty="0" smtClean="0">
              <a:solidFill>
                <a:srgbClr val="00478B"/>
              </a:solidFill>
            </a:endParaRPr>
          </a:p>
          <a:p>
            <a:pPr marL="0" indent="648000" eaLnBrk="1" hangingPunct="1">
              <a:lnSpc>
                <a:spcPct val="110000"/>
              </a:lnSpc>
              <a:spcBef>
                <a:spcPct val="0"/>
              </a:spcBef>
              <a:buNone/>
            </a:pPr>
            <a:endParaRPr lang="en-US" altLang="zh-CN" sz="9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观点：鲜明。做法：每层意思用概括性或提示性的语句放在段首作为中心句。</a:t>
            </a:r>
            <a:r>
              <a:rPr lang="zh-CN" altLang="en-US" sz="2400" b="1" dirty="0" smtClean="0">
                <a:solidFill>
                  <a:srgbClr val="00478B"/>
                </a:solidFill>
              </a:rPr>
              <a:t>（阅卷是扫描式，不是阅读式。方便阅卷者迅速获知文章主要信息，也方便考生围绕中心句来论述。）</a:t>
            </a:r>
            <a:endParaRPr lang="en-US" altLang="zh-CN" sz="2400" b="1" dirty="0" smtClean="0">
              <a:solidFill>
                <a:srgbClr val="00478B"/>
              </a:solidFill>
            </a:endParaRPr>
          </a:p>
          <a:p>
            <a:pPr marL="0" indent="648000" eaLnBrk="1" hangingPunct="1">
              <a:lnSpc>
                <a:spcPct val="110000"/>
              </a:lnSpc>
              <a:spcBef>
                <a:spcPct val="0"/>
              </a:spcBef>
              <a:buNone/>
            </a:pPr>
            <a:endParaRPr lang="en-US" altLang="zh-CN" sz="9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论证：理论与事实相结合</a:t>
            </a:r>
            <a:endParaRPr lang="en-US" altLang="zh-CN" sz="28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rPr>
              <a:t>（事实应来源于给定材料。符合党的路线方针政策，符合当前实际。）</a:t>
            </a:r>
            <a:endParaRPr lang="en-US" altLang="zh-CN" sz="2800" b="1" dirty="0" smtClean="0">
              <a:solidFill>
                <a:srgbClr val="FF0000"/>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555776" y="909661"/>
            <a:ext cx="4104456"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1.1 </a:t>
            </a:r>
            <a:r>
              <a:rPr lang="zh-CN" altLang="en-US" dirty="0" smtClean="0">
                <a:solidFill>
                  <a:schemeClr val="bg1"/>
                </a:solidFill>
              </a:rPr>
              <a:t>申论的含义</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72817"/>
            <a:ext cx="7913606"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FF0000"/>
                </a:solidFill>
              </a:rPr>
              <a:t>给定材料</a:t>
            </a:r>
            <a:r>
              <a:rPr lang="zh-CN" altLang="en-US" sz="2800" b="1" dirty="0" smtClean="0">
                <a:solidFill>
                  <a:srgbClr val="00478B"/>
                </a:solidFill>
              </a:rPr>
              <a:t>：</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一般由若干则材料组成，每则材料通常都围绕考试的主题，从不同的角度分别进行阐述。</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材料来源：命题者从权威学术期刊、各大权威媒体、主流网站搜集相关内容，加工整理而成。</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每则材料的字数不等，段落数量也不固定；每则材料属于一个意群。一般由五六则材料构成，总字数一般在</a:t>
            </a:r>
            <a:r>
              <a:rPr lang="en-US" altLang="zh-CN" sz="2800" b="1" dirty="0" smtClean="0">
                <a:solidFill>
                  <a:srgbClr val="00478B"/>
                </a:solidFill>
              </a:rPr>
              <a:t>3000-7000</a:t>
            </a:r>
            <a:r>
              <a:rPr lang="zh-CN" altLang="en-US" sz="2800" b="1" dirty="0" smtClean="0">
                <a:solidFill>
                  <a:srgbClr val="00478B"/>
                </a:solidFill>
              </a:rPr>
              <a:t>字。</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1122890" y="1844825"/>
            <a:ext cx="6689470" cy="4573921"/>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这是申论中必考的大题，字数一般为</a:t>
            </a:r>
            <a:r>
              <a:rPr lang="en-US" altLang="zh-CN" sz="2800" b="1" dirty="0" smtClean="0">
                <a:solidFill>
                  <a:srgbClr val="00478B"/>
                </a:solidFill>
              </a:rPr>
              <a:t>800-1200</a:t>
            </a:r>
            <a:r>
              <a:rPr lang="zh-CN" altLang="en-US" sz="2800" b="1" dirty="0" smtClean="0">
                <a:solidFill>
                  <a:srgbClr val="00478B"/>
                </a:solidFill>
              </a:rPr>
              <a:t>字，一般为</a:t>
            </a:r>
            <a:r>
              <a:rPr lang="en-US" altLang="zh-CN" sz="2800" b="1" dirty="0" smtClean="0">
                <a:solidFill>
                  <a:srgbClr val="00478B"/>
                </a:solidFill>
              </a:rPr>
              <a:t>35-50</a:t>
            </a:r>
            <a:r>
              <a:rPr lang="zh-CN" altLang="en-US" sz="2800" b="1" dirty="0" smtClean="0">
                <a:solidFill>
                  <a:srgbClr val="00478B"/>
                </a:solidFill>
              </a:rPr>
              <a:t>分，耗时</a:t>
            </a:r>
            <a:r>
              <a:rPr lang="en-US" altLang="zh-CN" sz="2800" b="1" dirty="0" smtClean="0">
                <a:solidFill>
                  <a:srgbClr val="00478B"/>
                </a:solidFill>
              </a:rPr>
              <a:t>1</a:t>
            </a:r>
            <a:r>
              <a:rPr lang="zh-CN" altLang="en-US" sz="2800" b="1" dirty="0" smtClean="0">
                <a:solidFill>
                  <a:srgbClr val="00478B"/>
                </a:solidFill>
              </a:rPr>
              <a:t>小时左右。</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题型：</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4.2.1 </a:t>
            </a:r>
            <a:r>
              <a:rPr lang="zh-CN" altLang="en-US" sz="2800" b="1" dirty="0" smtClean="0">
                <a:solidFill>
                  <a:srgbClr val="00478B"/>
                </a:solidFill>
              </a:rPr>
              <a:t>命题作文</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4.2.2 </a:t>
            </a:r>
            <a:r>
              <a:rPr lang="zh-CN" altLang="en-US" sz="2800" b="1" dirty="0" smtClean="0">
                <a:solidFill>
                  <a:srgbClr val="00478B"/>
                </a:solidFill>
              </a:rPr>
              <a:t>自由命题作文</a:t>
            </a:r>
            <a:endParaRPr lang="en-US" altLang="zh-CN" sz="2800" b="1" dirty="0" smtClean="0">
              <a:solidFill>
                <a:srgbClr val="00478B"/>
              </a:solidFill>
            </a:endParaRPr>
          </a:p>
        </p:txBody>
      </p:sp>
      <p:sp>
        <p:nvSpPr>
          <p:cNvPr id="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 </a:t>
            </a:r>
            <a:r>
              <a:rPr lang="zh-CN" altLang="en-US" dirty="0" smtClean="0">
                <a:solidFill>
                  <a:schemeClr val="bg1"/>
                </a:solidFill>
              </a:rPr>
              <a:t>申论作文的撰写</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4.2.1 </a:t>
            </a:r>
            <a:r>
              <a:rPr lang="zh-CN" altLang="en-US" dirty="0" smtClean="0">
                <a:solidFill>
                  <a:schemeClr val="bg1"/>
                </a:solidFill>
              </a:rPr>
              <a:t>命题作文</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zh-CN" altLang="en-US" sz="2800" b="1" dirty="0" smtClean="0">
                <a:solidFill>
                  <a:srgbClr val="00478B"/>
                </a:solidFill>
              </a:rPr>
              <a:t>（一）标题</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命题作文又可分为：</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完整标题</a:t>
            </a:r>
            <a:r>
              <a:rPr lang="en-US" altLang="zh-CN" sz="2400" b="1" dirty="0" smtClean="0">
                <a:solidFill>
                  <a:srgbClr val="00478B"/>
                </a:solidFill>
              </a:rPr>
              <a:t>——</a:t>
            </a:r>
            <a:r>
              <a:rPr lang="zh-CN" altLang="en-US" sz="2400" b="1" dirty="0" smtClean="0">
                <a:solidFill>
                  <a:srgbClr val="00478B"/>
                </a:solidFill>
              </a:rPr>
              <a:t>不可更改</a:t>
            </a:r>
            <a:endParaRPr lang="en-US" altLang="zh-CN" sz="24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部分标题</a:t>
            </a:r>
            <a:r>
              <a:rPr lang="en-US" altLang="zh-CN" sz="2400" b="1" dirty="0" smtClean="0">
                <a:solidFill>
                  <a:srgbClr val="00478B"/>
                </a:solidFill>
              </a:rPr>
              <a:t>——</a:t>
            </a:r>
            <a:r>
              <a:rPr lang="zh-CN" altLang="en-US" sz="2400" b="1" dirty="0" smtClean="0">
                <a:solidFill>
                  <a:srgbClr val="00478B"/>
                </a:solidFill>
              </a:rPr>
              <a:t>需补充正标题或副标题、或补全标题</a:t>
            </a:r>
            <a:endParaRPr lang="en-US" altLang="zh-CN" sz="2400" b="1" dirty="0" smtClean="0">
              <a:solidFill>
                <a:srgbClr val="00478B"/>
              </a:solidFill>
            </a:endParaRPr>
          </a:p>
          <a:p>
            <a:pPr marL="0" indent="648000" eaLnBrk="1" hangingPunct="1">
              <a:lnSpc>
                <a:spcPct val="110000"/>
              </a:lnSpc>
              <a:spcBef>
                <a:spcPct val="0"/>
              </a:spcBef>
              <a:buNone/>
            </a:pPr>
            <a:endParaRPr lang="en-US" altLang="zh-CN" sz="16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注意：</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标题一定要居中书写。</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标题由两部分构成，中间空一格，不加标点。</a:t>
            </a:r>
            <a:endParaRPr lang="en-US" altLang="zh-CN" sz="2800" b="1" dirty="0" smtClean="0">
              <a:solidFill>
                <a:srgbClr val="FF0000"/>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6"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4.2.1 </a:t>
            </a:r>
            <a:r>
              <a:rPr lang="zh-CN" altLang="en-US" dirty="0" smtClean="0">
                <a:solidFill>
                  <a:schemeClr val="bg1"/>
                </a:solidFill>
              </a:rPr>
              <a:t>命题作文</a:t>
            </a:r>
          </a:p>
        </p:txBody>
      </p:sp>
      <p:sp>
        <p:nvSpPr>
          <p:cNvPr id="7"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（二）正文</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申论的写作一般采用三段式：</a:t>
            </a:r>
            <a:endParaRPr lang="en-US" altLang="zh-CN" sz="2800" b="1" dirty="0" smtClean="0">
              <a:solidFill>
                <a:srgbClr val="00478B"/>
              </a:solidFill>
            </a:endParaRPr>
          </a:p>
          <a:p>
            <a:pPr marL="720000" indent="648000" eaLnBrk="1" hangingPunct="1">
              <a:lnSpc>
                <a:spcPct val="125000"/>
              </a:lnSpc>
              <a:spcBef>
                <a:spcPct val="0"/>
              </a:spcBef>
              <a:buFont typeface="Wingdings" pitchFamily="2" charset="2"/>
              <a:buChar char="u"/>
            </a:pPr>
            <a:r>
              <a:rPr lang="zh-CN" altLang="en-US" sz="2800" b="1" dirty="0" smtClean="0">
                <a:solidFill>
                  <a:srgbClr val="00478B"/>
                </a:solidFill>
              </a:rPr>
              <a:t>立论</a:t>
            </a:r>
            <a:r>
              <a:rPr lang="en-US" altLang="zh-CN" sz="2800" b="1" dirty="0" smtClean="0">
                <a:solidFill>
                  <a:srgbClr val="00478B"/>
                </a:solidFill>
              </a:rPr>
              <a:t>-</a:t>
            </a:r>
            <a:r>
              <a:rPr lang="zh-CN" altLang="en-US" sz="2800" b="1" dirty="0" smtClean="0">
                <a:solidFill>
                  <a:srgbClr val="00478B"/>
                </a:solidFill>
              </a:rPr>
              <a:t>开头</a:t>
            </a:r>
            <a:r>
              <a:rPr lang="en-US" altLang="zh-CN" sz="2800" b="1" dirty="0" smtClean="0">
                <a:solidFill>
                  <a:srgbClr val="00478B"/>
                </a:solidFill>
              </a:rPr>
              <a:t>-</a:t>
            </a:r>
            <a:r>
              <a:rPr lang="zh-CN" altLang="en-US" sz="2800" b="1" dirty="0" smtClean="0">
                <a:solidFill>
                  <a:srgbClr val="00478B"/>
                </a:solidFill>
              </a:rPr>
              <a:t>提出问题</a:t>
            </a:r>
            <a:endParaRPr lang="en-US" altLang="zh-CN" sz="2800" b="1" dirty="0" smtClean="0">
              <a:solidFill>
                <a:srgbClr val="00478B"/>
              </a:solidFill>
            </a:endParaRPr>
          </a:p>
          <a:p>
            <a:pPr marL="720000" indent="648000" eaLnBrk="1" hangingPunct="1">
              <a:lnSpc>
                <a:spcPct val="125000"/>
              </a:lnSpc>
              <a:spcBef>
                <a:spcPct val="0"/>
              </a:spcBef>
              <a:buFont typeface="Wingdings" pitchFamily="2" charset="2"/>
              <a:buChar char="u"/>
            </a:pPr>
            <a:r>
              <a:rPr lang="zh-CN" altLang="en-US" sz="2800" b="1" dirty="0" smtClean="0">
                <a:solidFill>
                  <a:srgbClr val="00478B"/>
                </a:solidFill>
              </a:rPr>
              <a:t>论证</a:t>
            </a:r>
            <a:r>
              <a:rPr lang="en-US" altLang="zh-CN" sz="2800" b="1" dirty="0" smtClean="0">
                <a:solidFill>
                  <a:srgbClr val="00478B"/>
                </a:solidFill>
              </a:rPr>
              <a:t>-</a:t>
            </a:r>
            <a:r>
              <a:rPr lang="zh-CN" altLang="en-US" sz="2800" b="1" dirty="0" smtClean="0">
                <a:solidFill>
                  <a:srgbClr val="00478B"/>
                </a:solidFill>
              </a:rPr>
              <a:t>主体</a:t>
            </a:r>
            <a:r>
              <a:rPr lang="en-US" altLang="zh-CN" sz="2800" b="1" dirty="0" smtClean="0">
                <a:solidFill>
                  <a:srgbClr val="00478B"/>
                </a:solidFill>
              </a:rPr>
              <a:t>-</a:t>
            </a:r>
            <a:r>
              <a:rPr lang="zh-CN" altLang="en-US" sz="2800" b="1" dirty="0" smtClean="0">
                <a:solidFill>
                  <a:srgbClr val="00478B"/>
                </a:solidFill>
              </a:rPr>
              <a:t>分析问题</a:t>
            </a:r>
            <a:endParaRPr lang="en-US" altLang="zh-CN" sz="2800" b="1" dirty="0" smtClean="0">
              <a:solidFill>
                <a:srgbClr val="00478B"/>
              </a:solidFill>
            </a:endParaRPr>
          </a:p>
          <a:p>
            <a:pPr marL="720000" indent="648000" eaLnBrk="1" hangingPunct="1">
              <a:lnSpc>
                <a:spcPct val="125000"/>
              </a:lnSpc>
              <a:spcBef>
                <a:spcPct val="0"/>
              </a:spcBef>
              <a:buFont typeface="Wingdings" pitchFamily="2" charset="2"/>
              <a:buChar char="u"/>
            </a:pPr>
            <a:r>
              <a:rPr lang="zh-CN" altLang="en-US" sz="2800" b="1" dirty="0" smtClean="0">
                <a:solidFill>
                  <a:srgbClr val="00478B"/>
                </a:solidFill>
              </a:rPr>
              <a:t>结论</a:t>
            </a:r>
            <a:r>
              <a:rPr lang="en-US" altLang="zh-CN" sz="2800" b="1" dirty="0" smtClean="0">
                <a:solidFill>
                  <a:srgbClr val="00478B"/>
                </a:solidFill>
              </a:rPr>
              <a:t>-</a:t>
            </a:r>
            <a:r>
              <a:rPr lang="zh-CN" altLang="en-US" sz="2800" b="1" dirty="0" smtClean="0">
                <a:solidFill>
                  <a:srgbClr val="00478B"/>
                </a:solidFill>
              </a:rPr>
              <a:t>结尾</a:t>
            </a:r>
            <a:r>
              <a:rPr lang="en-US" altLang="zh-CN" sz="2800" b="1" dirty="0" smtClean="0">
                <a:solidFill>
                  <a:srgbClr val="00478B"/>
                </a:solidFill>
              </a:rPr>
              <a:t>-</a:t>
            </a:r>
            <a:r>
              <a:rPr lang="zh-CN" altLang="en-US" sz="2800" b="1" dirty="0" smtClean="0">
                <a:solidFill>
                  <a:srgbClr val="00478B"/>
                </a:solidFill>
              </a:rPr>
              <a:t>解决问题</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4.2.1 </a:t>
            </a:r>
            <a:r>
              <a:rPr lang="zh-CN" altLang="en-US" dirty="0" smtClean="0">
                <a:solidFill>
                  <a:schemeClr val="bg1"/>
                </a:solidFill>
              </a:rPr>
              <a:t>命题作文</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20000" indent="648000" eaLnBrk="1" hangingPunct="1">
              <a:lnSpc>
                <a:spcPct val="110000"/>
              </a:lnSpc>
              <a:spcBef>
                <a:spcPct val="0"/>
              </a:spcBef>
              <a:buFont typeface="Wingdings" pitchFamily="2" charset="2"/>
              <a:buChar char="u"/>
            </a:pPr>
            <a:r>
              <a:rPr lang="zh-CN" altLang="en-US" sz="2800" b="1" dirty="0" smtClean="0">
                <a:solidFill>
                  <a:srgbClr val="00478B"/>
                </a:solidFill>
              </a:rPr>
              <a:t>立论</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FF0000"/>
                </a:solidFill>
              </a:rPr>
              <a:t>载体</a:t>
            </a:r>
            <a:r>
              <a:rPr lang="zh-CN" altLang="en-US" sz="2800" b="1" dirty="0" smtClean="0">
                <a:solidFill>
                  <a:srgbClr val="00478B"/>
                </a:solidFill>
              </a:rPr>
              <a:t>：拟定各个小标题或各段中心句</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FF0000"/>
                </a:solidFill>
              </a:rPr>
              <a:t>方法</a:t>
            </a:r>
            <a:r>
              <a:rPr lang="zh-CN" altLang="en-US" sz="2800" b="1" dirty="0" smtClean="0">
                <a:solidFill>
                  <a:srgbClr val="00478B"/>
                </a:solidFill>
              </a:rPr>
              <a:t>：</a:t>
            </a:r>
            <a:endParaRPr lang="en-US" altLang="zh-CN" sz="2800" b="1" dirty="0" smtClean="0">
              <a:solidFill>
                <a:srgbClr val="00478B"/>
              </a:solidFill>
            </a:endParaRPr>
          </a:p>
          <a:p>
            <a:pPr marL="0" indent="1440000" eaLnBrk="1" hangingPunct="1">
              <a:lnSpc>
                <a:spcPct val="110000"/>
              </a:lnSpc>
              <a:spcBef>
                <a:spcPct val="0"/>
              </a:spcBef>
              <a:buNone/>
            </a:pPr>
            <a:r>
              <a:rPr lang="zh-CN" altLang="en-US" sz="2400" b="1" dirty="0" smtClean="0">
                <a:solidFill>
                  <a:srgbClr val="00478B"/>
                </a:solidFill>
              </a:rPr>
              <a:t>在草稿纸上写好总论点和分论点。</a:t>
            </a:r>
            <a:endParaRPr lang="en-US" altLang="zh-CN" sz="2400" b="1" dirty="0" smtClean="0">
              <a:solidFill>
                <a:srgbClr val="00478B"/>
              </a:solidFill>
            </a:endParaRPr>
          </a:p>
          <a:p>
            <a:pPr marL="0" indent="1440000" eaLnBrk="1" hangingPunct="1">
              <a:lnSpc>
                <a:spcPct val="110000"/>
              </a:lnSpc>
              <a:spcBef>
                <a:spcPct val="0"/>
              </a:spcBef>
              <a:buNone/>
            </a:pPr>
            <a:r>
              <a:rPr lang="zh-CN" altLang="en-US" sz="2400" b="1" dirty="0" smtClean="0">
                <a:solidFill>
                  <a:srgbClr val="00478B"/>
                </a:solidFill>
              </a:rPr>
              <a:t>第一段：出现总论点</a:t>
            </a:r>
            <a:endParaRPr lang="en-US" altLang="zh-CN" sz="2400" b="1" dirty="0" smtClean="0">
              <a:solidFill>
                <a:srgbClr val="00478B"/>
              </a:solidFill>
            </a:endParaRPr>
          </a:p>
          <a:p>
            <a:pPr marL="0" indent="1440000" eaLnBrk="1" hangingPunct="1">
              <a:lnSpc>
                <a:spcPct val="110000"/>
              </a:lnSpc>
              <a:spcBef>
                <a:spcPct val="0"/>
              </a:spcBef>
              <a:buNone/>
            </a:pPr>
            <a:r>
              <a:rPr lang="zh-CN" altLang="en-US" sz="2400" b="1" dirty="0" smtClean="0">
                <a:solidFill>
                  <a:srgbClr val="00478B"/>
                </a:solidFill>
              </a:rPr>
              <a:t>小标题或中心句：体现分论点（</a:t>
            </a:r>
            <a:r>
              <a:rPr lang="en-US" altLang="zh-CN" sz="2400" b="1" dirty="0" smtClean="0">
                <a:solidFill>
                  <a:srgbClr val="00478B"/>
                </a:solidFill>
              </a:rPr>
              <a:t>3</a:t>
            </a:r>
            <a:r>
              <a:rPr lang="zh-CN" altLang="en-US" sz="2400" b="1" dirty="0" smtClean="0">
                <a:solidFill>
                  <a:srgbClr val="00478B"/>
                </a:solidFill>
              </a:rPr>
              <a:t>个为宜）</a:t>
            </a:r>
            <a:endParaRPr lang="en-US" altLang="zh-CN" sz="24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FF0000"/>
                </a:solidFill>
              </a:rPr>
              <a:t>开头</a:t>
            </a:r>
            <a:r>
              <a:rPr lang="zh-CN" altLang="en-US" sz="2800" b="1" dirty="0" smtClean="0">
                <a:solidFill>
                  <a:srgbClr val="00478B"/>
                </a:solidFill>
              </a:rPr>
              <a:t>：简明扼要，切入主题，开门见山。建议选用材料中提供的事实材料和理论材料来据以立论，并引出下文。</a:t>
            </a: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4.2.1 </a:t>
            </a:r>
            <a:r>
              <a:rPr lang="zh-CN" altLang="en-US" dirty="0" smtClean="0">
                <a:solidFill>
                  <a:schemeClr val="bg1"/>
                </a:solidFill>
              </a:rPr>
              <a:t>命题作文</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20000" indent="648000" eaLnBrk="1" hangingPunct="1">
              <a:lnSpc>
                <a:spcPct val="110000"/>
              </a:lnSpc>
              <a:spcBef>
                <a:spcPct val="0"/>
              </a:spcBef>
              <a:buFont typeface="Wingdings" pitchFamily="2" charset="2"/>
              <a:buChar char="u"/>
            </a:pPr>
            <a:r>
              <a:rPr lang="zh-CN" altLang="en-US" sz="2800" b="1" dirty="0" smtClean="0">
                <a:solidFill>
                  <a:srgbClr val="00478B"/>
                </a:solidFill>
              </a:rPr>
              <a:t>论证</a:t>
            </a:r>
            <a:endParaRPr lang="en-US" altLang="zh-CN" sz="2800" b="1" dirty="0" smtClean="0">
              <a:solidFill>
                <a:srgbClr val="00478B"/>
              </a:solidFill>
            </a:endParaRPr>
          </a:p>
          <a:p>
            <a:pPr marL="720000" indent="648000" eaLnBrk="1" hangingPunct="1">
              <a:lnSpc>
                <a:spcPct val="110000"/>
              </a:lnSpc>
              <a:spcBef>
                <a:spcPct val="0"/>
              </a:spcBef>
              <a:buFont typeface="Wingdings" pitchFamily="2" charset="2"/>
              <a:buChar char="ü"/>
            </a:pPr>
            <a:r>
              <a:rPr lang="zh-CN" altLang="en-US" sz="2800" b="1" dirty="0" smtClean="0">
                <a:solidFill>
                  <a:srgbClr val="00478B"/>
                </a:solidFill>
              </a:rPr>
              <a:t>论据选取准确</a:t>
            </a:r>
            <a:endParaRPr lang="en-US" altLang="zh-CN" sz="2800" b="1" dirty="0" smtClean="0">
              <a:solidFill>
                <a:srgbClr val="00478B"/>
              </a:solidFill>
            </a:endParaRPr>
          </a:p>
          <a:p>
            <a:pPr marL="720000" indent="648000" eaLnBrk="1" hangingPunct="1">
              <a:lnSpc>
                <a:spcPct val="110000"/>
              </a:lnSpc>
              <a:spcBef>
                <a:spcPct val="0"/>
              </a:spcBef>
              <a:buFont typeface="Wingdings" pitchFamily="2" charset="2"/>
              <a:buChar char="ü"/>
            </a:pPr>
            <a:r>
              <a:rPr lang="zh-CN" altLang="en-US" sz="2800" b="1" dirty="0" smtClean="0">
                <a:solidFill>
                  <a:srgbClr val="00478B"/>
                </a:solidFill>
              </a:rPr>
              <a:t>论证说理充分</a:t>
            </a:r>
            <a:endParaRPr lang="en-US" altLang="zh-CN" sz="2800" b="1" dirty="0" smtClean="0">
              <a:solidFill>
                <a:srgbClr val="00478B"/>
              </a:solidFill>
            </a:endParaRPr>
          </a:p>
          <a:p>
            <a:pPr marL="720000" indent="648000" eaLnBrk="1" hangingPunct="1">
              <a:lnSpc>
                <a:spcPct val="110000"/>
              </a:lnSpc>
              <a:spcBef>
                <a:spcPct val="0"/>
              </a:spcBef>
              <a:buFont typeface="Wingdings" pitchFamily="2" charset="2"/>
              <a:buChar char="ü"/>
            </a:pPr>
            <a:r>
              <a:rPr lang="zh-CN" altLang="en-US" sz="2800" b="1" dirty="0" smtClean="0">
                <a:solidFill>
                  <a:srgbClr val="00478B"/>
                </a:solidFill>
              </a:rPr>
              <a:t>论证方法多样</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FF0000"/>
                </a:solidFill>
              </a:rPr>
              <a:t>兼顾</a:t>
            </a:r>
            <a:r>
              <a:rPr lang="zh-CN" altLang="en-US" sz="2800" b="1" dirty="0" smtClean="0">
                <a:solidFill>
                  <a:srgbClr val="00478B"/>
                </a:solidFill>
              </a:rPr>
              <a:t>：兼顾全局与主要问题的关系；兼顾正面和反面、主要和次要。</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FF0000"/>
                </a:solidFill>
              </a:rPr>
              <a:t>表述</a:t>
            </a:r>
            <a:r>
              <a:rPr lang="zh-CN" altLang="en-US" sz="2800" b="1" dirty="0" smtClean="0">
                <a:solidFill>
                  <a:srgbClr val="00478B"/>
                </a:solidFill>
              </a:rPr>
              <a:t>：由此及彼，由材料表象到本质分析，由微观、中观到宏观，由特殊到一般。</a:t>
            </a: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4.2.1 </a:t>
            </a:r>
            <a:r>
              <a:rPr lang="zh-CN" altLang="en-US" dirty="0" smtClean="0">
                <a:solidFill>
                  <a:schemeClr val="bg1"/>
                </a:solidFill>
              </a:rPr>
              <a:t>命题作文</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20000" indent="648000" eaLnBrk="1" hangingPunct="1">
              <a:lnSpc>
                <a:spcPct val="110000"/>
              </a:lnSpc>
              <a:spcBef>
                <a:spcPct val="0"/>
              </a:spcBef>
              <a:buFont typeface="Wingdings" pitchFamily="2" charset="2"/>
              <a:buChar char="u"/>
            </a:pPr>
            <a:r>
              <a:rPr lang="zh-CN" altLang="en-US" sz="2800" b="1" dirty="0" smtClean="0">
                <a:solidFill>
                  <a:srgbClr val="00478B"/>
                </a:solidFill>
              </a:rPr>
              <a:t>结论</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方法：</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）结尾扣题，呼应总论点。</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）可对标题进行扩展作结。</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）可概括总结上文分论点。</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a:t>
            </a:r>
            <a:r>
              <a:rPr lang="en-US" altLang="zh-CN" sz="2800" b="1" dirty="0" smtClean="0">
                <a:solidFill>
                  <a:srgbClr val="00478B"/>
                </a:solidFill>
              </a:rPr>
              <a:t>4</a:t>
            </a:r>
            <a:r>
              <a:rPr lang="zh-CN" altLang="en-US" sz="2800" b="1" dirty="0" smtClean="0">
                <a:solidFill>
                  <a:srgbClr val="00478B"/>
                </a:solidFill>
              </a:rPr>
              <a:t>）可概括出意义、影响、效果。</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注意：</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结尾不能太长，否则会被误以为没写完。</a:t>
            </a:r>
            <a:endParaRPr lang="en-US" altLang="zh-CN" sz="2800" b="1" dirty="0" smtClean="0">
              <a:solidFill>
                <a:srgbClr val="00478B"/>
              </a:solidFill>
            </a:endParaRPr>
          </a:p>
          <a:p>
            <a:pPr marL="0" indent="648000" eaLnBrk="1" hangingPunct="1">
              <a:lnSpc>
                <a:spcPct val="110000"/>
              </a:lnSpc>
              <a:spcBef>
                <a:spcPct val="0"/>
              </a:spcBef>
              <a:buNone/>
            </a:pPr>
            <a:r>
              <a:rPr lang="zh-CN" altLang="en-US" sz="2800" b="1" dirty="0" smtClean="0">
                <a:solidFill>
                  <a:srgbClr val="00478B"/>
                </a:solidFill>
              </a:rPr>
              <a:t>前文有立论、论证，但没结论，是忌讳！</a:t>
            </a: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a:p>
            <a:pPr marL="0" indent="648000" eaLnBrk="1" hangingPunct="1">
              <a:lnSpc>
                <a:spcPct val="110000"/>
              </a:lnSpc>
              <a:spcBef>
                <a:spcPct val="0"/>
              </a:spcBef>
              <a:buNone/>
            </a:pP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4.2.1 </a:t>
            </a:r>
            <a:r>
              <a:rPr lang="zh-CN" altLang="en-US" dirty="0" smtClean="0">
                <a:solidFill>
                  <a:schemeClr val="bg1"/>
                </a:solidFill>
              </a:rPr>
              <a:t>命题作文</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546828" y="1735401"/>
            <a:ext cx="7992689"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10000"/>
              </a:lnSpc>
              <a:spcBef>
                <a:spcPct val="0"/>
              </a:spcBef>
              <a:buNone/>
            </a:pPr>
            <a:r>
              <a:rPr lang="zh-CN" altLang="en-US" sz="2400" b="1" dirty="0" smtClean="0">
                <a:solidFill>
                  <a:srgbClr val="00478B"/>
                </a:solidFill>
              </a:rPr>
              <a:t>结论案例：</a:t>
            </a:r>
            <a:endParaRPr lang="en-US" altLang="zh-CN" sz="24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rPr>
              <a:t>总论点：</a:t>
            </a:r>
            <a:r>
              <a:rPr lang="zh-CN" altLang="en-US" sz="2400" b="1" dirty="0" smtClean="0">
                <a:solidFill>
                  <a:srgbClr val="00478B"/>
                </a:solidFill>
                <a:latin typeface="楷体" pitchFamily="49" charset="-122"/>
                <a:ea typeface="楷体" pitchFamily="49" charset="-122"/>
              </a:rPr>
              <a:t>金融发展离不开实体经济的支持</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zh-CN" altLang="en-US" sz="2400" b="1" dirty="0" smtClean="0">
                <a:solidFill>
                  <a:srgbClr val="00478B"/>
                </a:solidFill>
              </a:rPr>
              <a:t>分论点：</a:t>
            </a:r>
            <a:endParaRPr lang="en-US" altLang="zh-CN" sz="24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1</a:t>
            </a:r>
            <a:r>
              <a:rPr lang="zh-CN" altLang="en-US" sz="2400" b="1" dirty="0" smtClean="0">
                <a:solidFill>
                  <a:srgbClr val="00478B"/>
                </a:solidFill>
                <a:latin typeface="楷体" pitchFamily="49" charset="-122"/>
                <a:ea typeface="楷体" pitchFamily="49" charset="-122"/>
              </a:rPr>
              <a:t>）实体经济可以为金融发展规避风险。</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2</a:t>
            </a:r>
            <a:r>
              <a:rPr lang="zh-CN" altLang="en-US" sz="2400" b="1" dirty="0" smtClean="0">
                <a:solidFill>
                  <a:srgbClr val="00478B"/>
                </a:solidFill>
                <a:latin typeface="楷体" pitchFamily="49" charset="-122"/>
                <a:ea typeface="楷体" pitchFamily="49" charset="-122"/>
              </a:rPr>
              <a:t>）实体经济可以为金融发展提供和谐环境。</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a:t>
            </a:r>
            <a:r>
              <a:rPr lang="en-US" altLang="zh-CN" sz="2400" b="1" dirty="0" smtClean="0">
                <a:solidFill>
                  <a:srgbClr val="00478B"/>
                </a:solidFill>
                <a:latin typeface="楷体" pitchFamily="49" charset="-122"/>
                <a:ea typeface="楷体" pitchFamily="49" charset="-122"/>
              </a:rPr>
              <a:t>3</a:t>
            </a:r>
            <a:r>
              <a:rPr lang="zh-CN" altLang="en-US" sz="2400" b="1" dirty="0" smtClean="0">
                <a:solidFill>
                  <a:srgbClr val="00478B"/>
                </a:solidFill>
                <a:latin typeface="楷体" pitchFamily="49" charset="-122"/>
                <a:ea typeface="楷体" pitchFamily="49" charset="-122"/>
              </a:rPr>
              <a:t>）实体经济可以为金融发展指明方向。</a:t>
            </a:r>
            <a:endParaRPr lang="en-US" altLang="zh-CN" sz="2400" b="1" dirty="0" smtClean="0">
              <a:solidFill>
                <a:srgbClr val="00478B"/>
              </a:solidFill>
              <a:latin typeface="楷体" pitchFamily="49" charset="-122"/>
              <a:ea typeface="楷体" pitchFamily="49" charset="-122"/>
            </a:endParaRPr>
          </a:p>
          <a:p>
            <a:pPr marL="0" indent="648000" eaLnBrk="1" hangingPunct="1">
              <a:lnSpc>
                <a:spcPct val="110000"/>
              </a:lnSpc>
              <a:spcBef>
                <a:spcPct val="0"/>
              </a:spcBef>
              <a:buNone/>
            </a:pPr>
            <a:r>
              <a:rPr lang="zh-CN" altLang="en-US" sz="2400" b="1" dirty="0" smtClean="0">
                <a:solidFill>
                  <a:srgbClr val="00478B"/>
                </a:solidFill>
              </a:rPr>
              <a:t>结尾：</a:t>
            </a:r>
            <a:endParaRPr lang="en-US" altLang="zh-CN" sz="2400" b="1" dirty="0" smtClean="0">
              <a:solidFill>
                <a:srgbClr val="00478B"/>
              </a:solidFill>
            </a:endParaRPr>
          </a:p>
          <a:p>
            <a:pPr marL="0" indent="648000" eaLnBrk="1" hangingPunct="1">
              <a:lnSpc>
                <a:spcPct val="110000"/>
              </a:lnSpc>
              <a:spcBef>
                <a:spcPct val="0"/>
              </a:spcBef>
              <a:buNone/>
            </a:pPr>
            <a:r>
              <a:rPr lang="zh-CN" altLang="en-US" sz="2400" b="1" dirty="0" smtClean="0">
                <a:solidFill>
                  <a:srgbClr val="00478B"/>
                </a:solidFill>
                <a:latin typeface="楷体" pitchFamily="49" charset="-122"/>
                <a:ea typeface="楷体" pitchFamily="49" charset="-122"/>
              </a:rPr>
              <a:t>环顾当前金融行业现状，过度的创新使得金融发展迷失了方向。我们要</a:t>
            </a:r>
            <a:r>
              <a:rPr lang="zh-CN" altLang="en-US" sz="2400" b="1" dirty="0" smtClean="0">
                <a:solidFill>
                  <a:srgbClr val="FF0000"/>
                </a:solidFill>
                <a:latin typeface="楷体" pitchFamily="49" charset="-122"/>
                <a:ea typeface="楷体" pitchFamily="49" charset="-122"/>
              </a:rPr>
              <a:t>明确实体经济为金融发展规避风险、提供环境、指明方向的重要意义</a:t>
            </a:r>
            <a:r>
              <a:rPr lang="zh-CN" altLang="en-US" sz="2400" b="1" dirty="0" smtClean="0">
                <a:solidFill>
                  <a:srgbClr val="00478B"/>
                </a:solidFill>
                <a:latin typeface="楷体" pitchFamily="49" charset="-122"/>
                <a:ea typeface="楷体" pitchFamily="49" charset="-122"/>
              </a:rPr>
              <a:t>，坚持将创新的嫩芽植根于实体经济的沃土，方能确保我国金融茁壮成长。</a:t>
            </a:r>
            <a:endParaRPr lang="en-US" altLang="zh-CN" sz="24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4.2.2 </a:t>
            </a:r>
            <a:r>
              <a:rPr lang="zh-CN" altLang="en-US" dirty="0" smtClean="0">
                <a:solidFill>
                  <a:schemeClr val="bg1"/>
                </a:solidFill>
              </a:rPr>
              <a:t>自由命题作文</a:t>
            </a: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761" y="1735399"/>
            <a:ext cx="7992689" cy="4645929"/>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自由命题作文：不限定文章的标题，但限定文章的主题或写作角度。</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例如：</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参考给定材料，以“弘扬黄河精神”为主题，自选角度，自拟题目，写一篇文章。</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0000"/>
              </a:lnSpc>
              <a:spcBef>
                <a:spcPct val="0"/>
              </a:spcBef>
              <a:buNone/>
            </a:pPr>
            <a:r>
              <a:rPr lang="zh-CN" altLang="en-US" sz="2800" b="1" dirty="0" smtClean="0">
                <a:solidFill>
                  <a:srgbClr val="00478B"/>
                </a:solidFill>
                <a:latin typeface="楷体" pitchFamily="49" charset="-122"/>
                <a:ea typeface="楷体" pitchFamily="49" charset="-122"/>
              </a:rPr>
              <a:t>根据给定材料，从基层公务员的角度出发，自拟题目，写一篇议论文。</a:t>
            </a:r>
            <a:endParaRPr lang="en-US" altLang="zh-CN" sz="2800" b="1" dirty="0" smtClean="0">
              <a:solidFill>
                <a:srgbClr val="00478B"/>
              </a:solidFill>
              <a:latin typeface="楷体" pitchFamily="49" charset="-122"/>
              <a:ea typeface="楷体" pitchFamily="49" charset="-122"/>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4.2.2 </a:t>
            </a:r>
            <a:r>
              <a:rPr lang="zh-CN" altLang="en-US" dirty="0" smtClean="0">
                <a:solidFill>
                  <a:schemeClr val="bg1"/>
                </a:solidFill>
              </a:rPr>
              <a:t>自由命题作文</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762850" y="1735401"/>
            <a:ext cx="7697582"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（一）标题</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）关键词提取法</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）直陈其事</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latin typeface="楷体" pitchFamily="49" charset="-122"/>
                <a:ea typeface="楷体" pitchFamily="49" charset="-122"/>
              </a:rPr>
              <a:t>   关于</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的思考</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5000"/>
              </a:lnSpc>
              <a:spcBef>
                <a:spcPct val="0"/>
              </a:spcBef>
              <a:buNone/>
            </a:pPr>
            <a:r>
              <a:rPr lang="zh-CN" altLang="en-US" sz="2800" b="1" dirty="0" smtClean="0">
                <a:solidFill>
                  <a:srgbClr val="00478B"/>
                </a:solidFill>
                <a:latin typeface="楷体" pitchFamily="49" charset="-122"/>
                <a:ea typeface="楷体" pitchFamily="49" charset="-122"/>
              </a:rPr>
              <a:t>   加快</a:t>
            </a:r>
            <a:r>
              <a:rPr lang="en-US" altLang="zh-CN" sz="2800" b="1" dirty="0" smtClean="0">
                <a:solidFill>
                  <a:srgbClr val="00478B"/>
                </a:solidFill>
                <a:latin typeface="楷体" pitchFamily="49" charset="-122"/>
                <a:ea typeface="楷体" pitchFamily="49" charset="-122"/>
              </a:rPr>
              <a:t>……</a:t>
            </a:r>
            <a:r>
              <a:rPr lang="zh-CN" altLang="en-US" sz="2800" b="1" dirty="0" smtClean="0">
                <a:solidFill>
                  <a:srgbClr val="00478B"/>
                </a:solidFill>
                <a:latin typeface="楷体" pitchFamily="49" charset="-122"/>
                <a:ea typeface="楷体" pitchFamily="49" charset="-122"/>
              </a:rPr>
              <a:t>的改革</a:t>
            </a:r>
            <a:endParaRPr lang="en-US" altLang="zh-CN" sz="2800" b="1" dirty="0" smtClean="0">
              <a:solidFill>
                <a:srgbClr val="00478B"/>
              </a:solidFill>
              <a:latin typeface="楷体" pitchFamily="49" charset="-122"/>
              <a:ea typeface="楷体" pitchFamily="49" charset="-122"/>
            </a:endParaRPr>
          </a:p>
          <a:p>
            <a:pPr marL="0" indent="648000" eaLnBrk="1" hangingPunct="1">
              <a:lnSpc>
                <a:spcPct val="125000"/>
              </a:lnSpc>
              <a:spcBef>
                <a:spcPct val="0"/>
              </a:spcBef>
              <a:buNone/>
            </a:pPr>
            <a:r>
              <a:rPr lang="zh-CN" altLang="en-US" sz="2800" b="1" dirty="0" smtClean="0">
                <a:solidFill>
                  <a:srgbClr val="00478B"/>
                </a:solidFill>
              </a:rPr>
              <a:t>（</a:t>
            </a:r>
            <a:r>
              <a:rPr lang="en-US" altLang="zh-CN" sz="2800" b="1" dirty="0" smtClean="0">
                <a:solidFill>
                  <a:srgbClr val="00478B"/>
                </a:solidFill>
              </a:rPr>
              <a:t>3</a:t>
            </a:r>
            <a:r>
              <a:rPr lang="zh-CN" altLang="en-US" sz="2800" b="1" dirty="0" smtClean="0">
                <a:solidFill>
                  <a:srgbClr val="00478B"/>
                </a:solidFill>
              </a:rPr>
              <a:t>）使用反问句</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（二）正文</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a:t>
            </a:r>
            <a:r>
              <a:rPr lang="zh-CN" altLang="en-US" sz="2800" b="1" dirty="0" smtClean="0">
                <a:solidFill>
                  <a:srgbClr val="00478B"/>
                </a:solidFill>
              </a:rPr>
              <a:t>与命题作文大同小异</a:t>
            </a: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568" y="1556792"/>
            <a:ext cx="7776864"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zh-CN" altLang="en-US" sz="2800" b="1" dirty="0" smtClean="0">
                <a:solidFill>
                  <a:srgbClr val="00478B"/>
                </a:solidFill>
              </a:rPr>
              <a:t>总论点</a:t>
            </a:r>
            <a:r>
              <a:rPr lang="en-US" altLang="zh-CN" sz="2800" b="1" dirty="0" smtClean="0">
                <a:solidFill>
                  <a:srgbClr val="00478B"/>
                </a:solidFill>
              </a:rPr>
              <a:t>=</a:t>
            </a:r>
            <a:r>
              <a:rPr lang="zh-CN" altLang="en-US" sz="2800" b="1" dirty="0" smtClean="0">
                <a:solidFill>
                  <a:srgbClr val="00478B"/>
                </a:solidFill>
              </a:rPr>
              <a:t>主题</a:t>
            </a:r>
            <a:r>
              <a:rPr lang="en-US" altLang="zh-CN" sz="2800" b="1" dirty="0" smtClean="0">
                <a:solidFill>
                  <a:srgbClr val="00478B"/>
                </a:solidFill>
              </a:rPr>
              <a:t>A+</a:t>
            </a:r>
            <a:r>
              <a:rPr lang="zh-CN" altLang="en-US" sz="2800" b="1" dirty="0" smtClean="0">
                <a:solidFill>
                  <a:srgbClr val="00478B"/>
                </a:solidFill>
              </a:rPr>
              <a:t>看法</a:t>
            </a:r>
            <a:r>
              <a:rPr lang="en-US" altLang="zh-CN" sz="2800" b="1" dirty="0" smtClean="0">
                <a:solidFill>
                  <a:srgbClr val="00478B"/>
                </a:solidFill>
              </a:rPr>
              <a:t>B</a:t>
            </a:r>
          </a:p>
          <a:p>
            <a:pPr marL="0" indent="648000" eaLnBrk="1" hangingPunct="1">
              <a:lnSpc>
                <a:spcPct val="125000"/>
              </a:lnSpc>
              <a:spcBef>
                <a:spcPct val="0"/>
              </a:spcBef>
              <a:buNone/>
            </a:pPr>
            <a:r>
              <a:rPr lang="zh-CN" altLang="en-US" sz="2800" b="1" dirty="0" smtClean="0">
                <a:solidFill>
                  <a:srgbClr val="00478B"/>
                </a:solidFill>
              </a:rPr>
              <a:t>分论点如何拆分？</a:t>
            </a:r>
            <a:endParaRPr lang="en-US" altLang="zh-CN" sz="2800" b="1" dirty="0" smtClean="0">
              <a:solidFill>
                <a:srgbClr val="00478B"/>
              </a:solidFill>
            </a:endParaRPr>
          </a:p>
          <a:p>
            <a:pPr marL="0" indent="648000" eaLnBrk="1" hangingPunct="1">
              <a:lnSpc>
                <a:spcPct val="125000"/>
              </a:lnSpc>
              <a:spcBef>
                <a:spcPct val="0"/>
              </a:spcBef>
              <a:buNone/>
            </a:pPr>
            <a:r>
              <a:rPr lang="zh-CN" altLang="en-US" sz="2800" b="1" dirty="0" smtClean="0">
                <a:solidFill>
                  <a:srgbClr val="00478B"/>
                </a:solidFill>
              </a:rPr>
              <a:t>分论点</a:t>
            </a:r>
            <a:r>
              <a:rPr lang="en-US" altLang="zh-CN" sz="2800" b="1" dirty="0" smtClean="0">
                <a:solidFill>
                  <a:srgbClr val="00478B"/>
                </a:solidFill>
              </a:rPr>
              <a:t>1=A+B1    </a:t>
            </a:r>
            <a:r>
              <a:rPr lang="zh-CN" altLang="en-US" sz="2800" b="1" dirty="0" smtClean="0">
                <a:solidFill>
                  <a:srgbClr val="00478B"/>
                </a:solidFill>
              </a:rPr>
              <a:t>分论点</a:t>
            </a:r>
            <a:r>
              <a:rPr lang="en-US" altLang="zh-CN" sz="2800" b="1" dirty="0" smtClean="0">
                <a:solidFill>
                  <a:srgbClr val="00478B"/>
                </a:solidFill>
              </a:rPr>
              <a:t>1=A1+B</a:t>
            </a:r>
          </a:p>
          <a:p>
            <a:pPr marL="0" indent="648000" eaLnBrk="1" hangingPunct="1">
              <a:lnSpc>
                <a:spcPct val="125000"/>
              </a:lnSpc>
              <a:spcBef>
                <a:spcPct val="0"/>
              </a:spcBef>
              <a:buNone/>
            </a:pPr>
            <a:r>
              <a:rPr lang="zh-CN" altLang="en-US" sz="2800" b="1" dirty="0" smtClean="0">
                <a:solidFill>
                  <a:srgbClr val="00478B"/>
                </a:solidFill>
              </a:rPr>
              <a:t>分论点</a:t>
            </a:r>
            <a:r>
              <a:rPr lang="en-US" altLang="zh-CN" sz="2800" b="1" dirty="0" smtClean="0">
                <a:solidFill>
                  <a:srgbClr val="00478B"/>
                </a:solidFill>
              </a:rPr>
              <a:t>2=A+B2    </a:t>
            </a:r>
            <a:r>
              <a:rPr lang="zh-CN" altLang="en-US" sz="2800" b="1" dirty="0" smtClean="0">
                <a:solidFill>
                  <a:srgbClr val="00478B"/>
                </a:solidFill>
              </a:rPr>
              <a:t>分论点</a:t>
            </a:r>
            <a:r>
              <a:rPr lang="en-US" altLang="zh-CN" sz="2800" b="1" dirty="0" smtClean="0">
                <a:solidFill>
                  <a:srgbClr val="00478B"/>
                </a:solidFill>
              </a:rPr>
              <a:t>2=A2+B</a:t>
            </a:r>
          </a:p>
          <a:p>
            <a:pPr marL="0" indent="648000" eaLnBrk="1" hangingPunct="1">
              <a:lnSpc>
                <a:spcPct val="125000"/>
              </a:lnSpc>
              <a:spcBef>
                <a:spcPct val="0"/>
              </a:spcBef>
              <a:buNone/>
            </a:pPr>
            <a:r>
              <a:rPr lang="zh-CN" altLang="en-US" sz="2800" b="1" dirty="0" smtClean="0">
                <a:solidFill>
                  <a:srgbClr val="00478B"/>
                </a:solidFill>
              </a:rPr>
              <a:t>分论点</a:t>
            </a:r>
            <a:r>
              <a:rPr lang="en-US" altLang="zh-CN" sz="2800" b="1" dirty="0" smtClean="0">
                <a:solidFill>
                  <a:srgbClr val="00478B"/>
                </a:solidFill>
              </a:rPr>
              <a:t>3=A+B3    </a:t>
            </a:r>
            <a:r>
              <a:rPr lang="zh-CN" altLang="en-US" sz="2800" b="1" dirty="0" smtClean="0">
                <a:solidFill>
                  <a:srgbClr val="00478B"/>
                </a:solidFill>
              </a:rPr>
              <a:t>分论点</a:t>
            </a:r>
            <a:r>
              <a:rPr lang="en-US" altLang="zh-CN" sz="2800" b="1" dirty="0" smtClean="0">
                <a:solidFill>
                  <a:srgbClr val="00478B"/>
                </a:solidFill>
              </a:rPr>
              <a:t>3=A3+B</a:t>
            </a:r>
          </a:p>
          <a:p>
            <a:pPr marL="0" indent="648000" eaLnBrk="1" hangingPunct="1">
              <a:lnSpc>
                <a:spcPct val="125000"/>
              </a:lnSpc>
              <a:spcBef>
                <a:spcPct val="0"/>
              </a:spcBef>
              <a:buNone/>
            </a:pPr>
            <a:r>
              <a:rPr lang="zh-CN" altLang="en-US" sz="2800" b="1" dirty="0" smtClean="0">
                <a:solidFill>
                  <a:srgbClr val="00478B"/>
                </a:solidFill>
              </a:rPr>
              <a:t>分论点</a:t>
            </a:r>
            <a:r>
              <a:rPr lang="en-US" altLang="zh-CN" sz="2800" b="1" dirty="0" smtClean="0">
                <a:solidFill>
                  <a:srgbClr val="00478B"/>
                </a:solidFill>
              </a:rPr>
              <a:t>1=A1+B1</a:t>
            </a:r>
          </a:p>
          <a:p>
            <a:pPr marL="0" indent="648000" eaLnBrk="1" hangingPunct="1">
              <a:lnSpc>
                <a:spcPct val="125000"/>
              </a:lnSpc>
              <a:spcBef>
                <a:spcPct val="0"/>
              </a:spcBef>
              <a:buNone/>
            </a:pPr>
            <a:r>
              <a:rPr lang="zh-CN" altLang="en-US" sz="2800" b="1" dirty="0" smtClean="0">
                <a:solidFill>
                  <a:srgbClr val="00478B"/>
                </a:solidFill>
              </a:rPr>
              <a:t>分论点</a:t>
            </a:r>
            <a:r>
              <a:rPr lang="en-US" altLang="zh-CN" sz="2800" b="1" dirty="0" smtClean="0">
                <a:solidFill>
                  <a:srgbClr val="00478B"/>
                </a:solidFill>
              </a:rPr>
              <a:t>2=A2+B2</a:t>
            </a:r>
          </a:p>
          <a:p>
            <a:pPr marL="0" indent="648000" eaLnBrk="1" hangingPunct="1">
              <a:lnSpc>
                <a:spcPct val="125000"/>
              </a:lnSpc>
              <a:spcBef>
                <a:spcPct val="0"/>
              </a:spcBef>
              <a:buNone/>
            </a:pPr>
            <a:r>
              <a:rPr lang="zh-CN" altLang="en-US" sz="2800" b="1" dirty="0" smtClean="0">
                <a:solidFill>
                  <a:srgbClr val="00478B"/>
                </a:solidFill>
              </a:rPr>
              <a:t>分论点</a:t>
            </a:r>
            <a:r>
              <a:rPr lang="en-US" altLang="zh-CN" sz="2800" b="1" dirty="0" smtClean="0">
                <a:solidFill>
                  <a:srgbClr val="00478B"/>
                </a:solidFill>
              </a:rPr>
              <a:t>3=A3+B3</a:t>
            </a:r>
          </a:p>
          <a:p>
            <a:pPr marL="0" indent="648000" eaLnBrk="1" hangingPunct="1">
              <a:lnSpc>
                <a:spcPct val="125000"/>
              </a:lnSpc>
              <a:spcBef>
                <a:spcPct val="0"/>
              </a:spcBef>
              <a:buNone/>
            </a:pPr>
            <a:r>
              <a:rPr lang="zh-CN" altLang="en-US" sz="2800" b="1" dirty="0" smtClean="0">
                <a:solidFill>
                  <a:srgbClr val="00478B"/>
                </a:solidFill>
              </a:rPr>
              <a:t>举例说明</a:t>
            </a:r>
            <a:r>
              <a:rPr lang="en-US" altLang="zh-CN" sz="2800" b="1" dirty="0" smtClean="0">
                <a:solidFill>
                  <a:srgbClr val="00478B"/>
                </a:solidFill>
              </a:rPr>
              <a:t>——</a:t>
            </a:r>
          </a:p>
          <a:p>
            <a:pPr marL="0" indent="648000" eaLnBrk="1" hangingPunct="1">
              <a:lnSpc>
                <a:spcPct val="125000"/>
              </a:lnSpc>
              <a:spcBef>
                <a:spcPct val="0"/>
              </a:spcBef>
              <a:buNone/>
            </a:pP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p:txBody>
      </p:sp>
      <p:sp>
        <p:nvSpPr>
          <p:cNvPr id="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4.3 </a:t>
            </a:r>
            <a:r>
              <a:rPr lang="zh-CN" altLang="en-US" dirty="0" smtClean="0">
                <a:solidFill>
                  <a:schemeClr val="bg1"/>
                </a:solidFill>
              </a:rPr>
              <a:t>申论作文的方法</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555776" y="909661"/>
            <a:ext cx="4104456"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1.1 </a:t>
            </a:r>
            <a:r>
              <a:rPr lang="zh-CN" altLang="en-US" dirty="0" smtClean="0">
                <a:solidFill>
                  <a:schemeClr val="bg1"/>
                </a:solidFill>
              </a:rPr>
              <a:t>申论的含义</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72817"/>
            <a:ext cx="7913606" cy="435789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00478B"/>
                </a:solidFill>
              </a:rPr>
              <a:t>给定材料的问题导向：</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1</a:t>
            </a:r>
            <a:r>
              <a:rPr lang="zh-CN" altLang="en-US" sz="2800" b="1" dirty="0" smtClean="0">
                <a:solidFill>
                  <a:srgbClr val="00478B"/>
                </a:solidFill>
              </a:rPr>
              <a:t>）集中反映社会生活中发生的、有一定影响面而又亟待解决的</a:t>
            </a:r>
            <a:r>
              <a:rPr lang="zh-CN" altLang="en-US" sz="2800" b="1" dirty="0" smtClean="0">
                <a:solidFill>
                  <a:srgbClr val="FF0000"/>
                </a:solidFill>
              </a:rPr>
              <a:t>具体问题</a:t>
            </a:r>
            <a:r>
              <a:rPr lang="zh-CN" altLang="en-US" sz="2800" b="1" dirty="0" smtClean="0">
                <a:solidFill>
                  <a:srgbClr val="00478B"/>
                </a:solidFill>
              </a:rPr>
              <a:t>，一般是以客观叙述为主来呈现的。</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a:t>
            </a:r>
            <a:r>
              <a:rPr lang="en-US" altLang="zh-CN" sz="2800" b="1" dirty="0" smtClean="0">
                <a:solidFill>
                  <a:srgbClr val="00478B"/>
                </a:solidFill>
              </a:rPr>
              <a:t>2</a:t>
            </a:r>
            <a:r>
              <a:rPr lang="zh-CN" altLang="en-US" sz="2800" b="1" dirty="0" smtClean="0">
                <a:solidFill>
                  <a:srgbClr val="00478B"/>
                </a:solidFill>
              </a:rPr>
              <a:t>）围绕某一社会热点问题摘录组装而成，可能是影响面比较大的</a:t>
            </a:r>
            <a:r>
              <a:rPr lang="zh-CN" altLang="en-US" sz="2800" b="1" dirty="0" smtClean="0">
                <a:solidFill>
                  <a:srgbClr val="FF0000"/>
                </a:solidFill>
              </a:rPr>
              <a:t>突发事件</a:t>
            </a:r>
            <a:r>
              <a:rPr lang="zh-CN" altLang="en-US" sz="2800" b="1" dirty="0" smtClean="0">
                <a:solidFill>
                  <a:srgbClr val="00478B"/>
                </a:solidFill>
              </a:rPr>
              <a:t>，也可能是积久未解决的</a:t>
            </a:r>
            <a:r>
              <a:rPr lang="zh-CN" altLang="en-US" sz="2800" b="1" dirty="0" smtClean="0">
                <a:solidFill>
                  <a:srgbClr val="FF0000"/>
                </a:solidFill>
              </a:rPr>
              <a:t>社会难题</a:t>
            </a:r>
            <a:r>
              <a:rPr lang="zh-CN" altLang="en-US" sz="2800" b="1" dirty="0" smtClean="0">
                <a:solidFill>
                  <a:srgbClr val="00478B"/>
                </a:solidFill>
              </a:rPr>
              <a:t>。</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568" y="1700808"/>
            <a:ext cx="7776864"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en-US" altLang="zh-CN" sz="2800" b="1" dirty="0" smtClean="0">
                <a:solidFill>
                  <a:srgbClr val="00478B"/>
                </a:solidFill>
              </a:rPr>
              <a:t>2017</a:t>
            </a:r>
            <a:r>
              <a:rPr lang="zh-CN" altLang="en-US" sz="2800" b="1" dirty="0" smtClean="0">
                <a:solidFill>
                  <a:srgbClr val="00478B"/>
                </a:solidFill>
              </a:rPr>
              <a:t>年国考地市级申论作文题：</a:t>
            </a:r>
          </a:p>
          <a:p>
            <a:pPr marL="0" indent="648000" eaLnBrk="1" hangingPunct="1">
              <a:lnSpc>
                <a:spcPct val="125000"/>
              </a:lnSpc>
              <a:spcBef>
                <a:spcPct val="0"/>
              </a:spcBef>
              <a:buNone/>
            </a:pPr>
            <a:r>
              <a:rPr lang="zh-CN" altLang="en-US" sz="2800" b="1" dirty="0" smtClean="0">
                <a:solidFill>
                  <a:srgbClr val="00478B"/>
                </a:solidFill>
              </a:rPr>
              <a:t>请深入理解“给定资料</a:t>
            </a:r>
            <a:r>
              <a:rPr lang="en-US" altLang="zh-CN" sz="2800" b="1" dirty="0" smtClean="0">
                <a:solidFill>
                  <a:srgbClr val="00478B"/>
                </a:solidFill>
              </a:rPr>
              <a:t>5”</a:t>
            </a:r>
            <a:r>
              <a:rPr lang="zh-CN" altLang="en-US" sz="2800" b="1" dirty="0" smtClean="0">
                <a:solidFill>
                  <a:srgbClr val="00478B"/>
                </a:solidFill>
              </a:rPr>
              <a:t>结尾画线句子“只要我们能静下心来向水学习，我们的智慧和情操就一定能得到提高”，联系实际，自拟题目，写一篇文章。</a:t>
            </a:r>
          </a:p>
          <a:p>
            <a:pPr marL="0" indent="648000" eaLnBrk="1" hangingPunct="1">
              <a:lnSpc>
                <a:spcPct val="125000"/>
              </a:lnSpc>
              <a:spcBef>
                <a:spcPct val="0"/>
              </a:spcBef>
              <a:buNone/>
            </a:pPr>
            <a:r>
              <a:rPr lang="zh-CN" altLang="en-US" sz="2800" b="1" dirty="0" smtClean="0">
                <a:solidFill>
                  <a:srgbClr val="00478B"/>
                </a:solidFill>
              </a:rPr>
              <a:t>如果提出论点？</a:t>
            </a: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p:txBody>
      </p:sp>
      <p:sp>
        <p:nvSpPr>
          <p:cNvPr id="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4.3 </a:t>
            </a:r>
            <a:r>
              <a:rPr lang="zh-CN" altLang="en-US" dirty="0" smtClean="0">
                <a:solidFill>
                  <a:schemeClr val="bg1"/>
                </a:solidFill>
              </a:rPr>
              <a:t>申论作文的方法</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763688" y="908721"/>
            <a:ext cx="5832648"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683568" y="1700808"/>
            <a:ext cx="7776864" cy="4752528"/>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lnSpc>
                <a:spcPct val="125000"/>
              </a:lnSpc>
              <a:spcBef>
                <a:spcPct val="0"/>
              </a:spcBef>
              <a:buNone/>
            </a:pPr>
            <a:r>
              <a:rPr lang="zh-CN" altLang="en-US" sz="2400" b="1" dirty="0" smtClean="0">
                <a:solidFill>
                  <a:srgbClr val="00478B"/>
                </a:solidFill>
              </a:rPr>
              <a:t>总论点：向水学习方能实现智慧和情操的提高</a:t>
            </a:r>
            <a:endParaRPr lang="en-US" altLang="zh-CN" sz="24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1</a:t>
            </a:r>
            <a:r>
              <a:rPr lang="zh-CN" altLang="en-US" sz="2400" b="1" dirty="0" smtClean="0">
                <a:solidFill>
                  <a:srgbClr val="00478B"/>
                </a:solidFill>
              </a:rPr>
              <a:t>：向水学习，实现</a:t>
            </a:r>
            <a:r>
              <a:rPr lang="en-US" altLang="zh-CN" sz="2400" b="1" dirty="0" smtClean="0">
                <a:solidFill>
                  <a:srgbClr val="00478B"/>
                </a:solidFill>
              </a:rPr>
              <a:t>××</a:t>
            </a:r>
            <a:r>
              <a:rPr lang="zh-CN" altLang="en-US" sz="2400" b="1" dirty="0" smtClean="0">
                <a:solidFill>
                  <a:srgbClr val="00478B"/>
                </a:solidFill>
              </a:rPr>
              <a:t>智慧</a:t>
            </a:r>
            <a:r>
              <a:rPr lang="en-US" altLang="zh-CN" sz="2400" b="1" dirty="0" smtClean="0">
                <a:solidFill>
                  <a:srgbClr val="00478B"/>
                </a:solidFill>
              </a:rPr>
              <a:t>1</a:t>
            </a:r>
            <a:r>
              <a:rPr lang="zh-CN" altLang="en-US" sz="2400" b="1" dirty="0" smtClean="0">
                <a:solidFill>
                  <a:srgbClr val="00478B"/>
                </a:solidFill>
              </a:rPr>
              <a:t>的提高。</a:t>
            </a:r>
            <a:endParaRPr lang="en-US" altLang="zh-CN" sz="24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2</a:t>
            </a:r>
            <a:r>
              <a:rPr lang="zh-CN" altLang="en-US" sz="2400" b="1" dirty="0" smtClean="0">
                <a:solidFill>
                  <a:srgbClr val="00478B"/>
                </a:solidFill>
              </a:rPr>
              <a:t>：向水学习，实现</a:t>
            </a:r>
            <a:r>
              <a:rPr lang="en-US" altLang="zh-CN" sz="2400" b="1" dirty="0" smtClean="0">
                <a:solidFill>
                  <a:srgbClr val="00478B"/>
                </a:solidFill>
              </a:rPr>
              <a:t>××</a:t>
            </a:r>
            <a:r>
              <a:rPr lang="zh-CN" altLang="en-US" sz="2400" b="1" dirty="0" smtClean="0">
                <a:solidFill>
                  <a:srgbClr val="00478B"/>
                </a:solidFill>
              </a:rPr>
              <a:t>智慧</a:t>
            </a:r>
            <a:r>
              <a:rPr lang="en-US" altLang="zh-CN" sz="2400" b="1" dirty="0" smtClean="0">
                <a:solidFill>
                  <a:srgbClr val="00478B"/>
                </a:solidFill>
              </a:rPr>
              <a:t>2</a:t>
            </a:r>
            <a:r>
              <a:rPr lang="zh-CN" altLang="en-US" sz="2400" b="1" dirty="0" smtClean="0">
                <a:solidFill>
                  <a:srgbClr val="00478B"/>
                </a:solidFill>
              </a:rPr>
              <a:t>的提高。</a:t>
            </a:r>
            <a:endParaRPr lang="en-US" altLang="zh-CN" sz="24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3</a:t>
            </a:r>
            <a:r>
              <a:rPr lang="zh-CN" altLang="en-US" sz="2400" b="1" dirty="0" smtClean="0">
                <a:solidFill>
                  <a:srgbClr val="00478B"/>
                </a:solidFill>
              </a:rPr>
              <a:t>：向水学习，实现</a:t>
            </a:r>
            <a:r>
              <a:rPr lang="en-US" altLang="zh-CN" sz="2400" b="1" dirty="0" smtClean="0">
                <a:solidFill>
                  <a:srgbClr val="00478B"/>
                </a:solidFill>
              </a:rPr>
              <a:t>××</a:t>
            </a:r>
            <a:r>
              <a:rPr lang="zh-CN" altLang="en-US" sz="2400" b="1" dirty="0" smtClean="0">
                <a:solidFill>
                  <a:srgbClr val="00478B"/>
                </a:solidFill>
              </a:rPr>
              <a:t>情操</a:t>
            </a:r>
            <a:r>
              <a:rPr lang="en-US" altLang="zh-CN" sz="2400" b="1" dirty="0" smtClean="0">
                <a:solidFill>
                  <a:srgbClr val="00478B"/>
                </a:solidFill>
              </a:rPr>
              <a:t>1</a:t>
            </a:r>
            <a:r>
              <a:rPr lang="zh-CN" altLang="en-US" sz="2400" b="1" dirty="0" smtClean="0">
                <a:solidFill>
                  <a:srgbClr val="00478B"/>
                </a:solidFill>
              </a:rPr>
              <a:t>的提高。</a:t>
            </a:r>
            <a:endParaRPr lang="en-US" altLang="zh-CN" sz="24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4</a:t>
            </a:r>
            <a:r>
              <a:rPr lang="zh-CN" altLang="en-US" sz="2400" b="1" dirty="0" smtClean="0">
                <a:solidFill>
                  <a:srgbClr val="00478B"/>
                </a:solidFill>
              </a:rPr>
              <a:t>：向水学习，实现</a:t>
            </a:r>
            <a:r>
              <a:rPr lang="en-US" altLang="zh-CN" sz="2400" b="1" dirty="0" smtClean="0">
                <a:solidFill>
                  <a:srgbClr val="00478B"/>
                </a:solidFill>
              </a:rPr>
              <a:t>××</a:t>
            </a:r>
            <a:r>
              <a:rPr lang="zh-CN" altLang="en-US" sz="2400" b="1" dirty="0" smtClean="0">
                <a:solidFill>
                  <a:srgbClr val="00478B"/>
                </a:solidFill>
              </a:rPr>
              <a:t>情操</a:t>
            </a:r>
            <a:r>
              <a:rPr lang="en-US" altLang="zh-CN" sz="2400" b="1" dirty="0" smtClean="0">
                <a:solidFill>
                  <a:srgbClr val="00478B"/>
                </a:solidFill>
              </a:rPr>
              <a:t>2</a:t>
            </a:r>
            <a:r>
              <a:rPr lang="zh-CN" altLang="en-US" sz="2400" b="1" dirty="0" smtClean="0">
                <a:solidFill>
                  <a:srgbClr val="00478B"/>
                </a:solidFill>
              </a:rPr>
              <a:t>的提高。</a:t>
            </a:r>
            <a:endParaRPr lang="en-US" altLang="zh-CN" sz="2400" b="1" dirty="0" smtClean="0">
              <a:solidFill>
                <a:srgbClr val="00478B"/>
              </a:solidFill>
            </a:endParaRPr>
          </a:p>
          <a:p>
            <a:pPr marL="0" indent="0" eaLnBrk="1" hangingPunct="1">
              <a:lnSpc>
                <a:spcPct val="125000"/>
              </a:lnSpc>
              <a:spcBef>
                <a:spcPct val="0"/>
              </a:spcBef>
              <a:buNone/>
            </a:pPr>
            <a:endParaRPr lang="en-US" altLang="zh-CN" sz="9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1</a:t>
            </a:r>
            <a:r>
              <a:rPr lang="zh-CN" altLang="en-US" sz="2400" b="1" dirty="0" smtClean="0">
                <a:solidFill>
                  <a:srgbClr val="00478B"/>
                </a:solidFill>
              </a:rPr>
              <a:t>：向水学习</a:t>
            </a:r>
            <a:r>
              <a:rPr lang="en-US" altLang="zh-CN" sz="2400" b="1" dirty="0" smtClean="0">
                <a:solidFill>
                  <a:srgbClr val="00478B"/>
                </a:solidFill>
              </a:rPr>
              <a:t>××1</a:t>
            </a:r>
            <a:r>
              <a:rPr lang="zh-CN" altLang="en-US" sz="2400" b="1" dirty="0" smtClean="0">
                <a:solidFill>
                  <a:srgbClr val="00478B"/>
                </a:solidFill>
              </a:rPr>
              <a:t>，实现智慧和情操的提高。</a:t>
            </a:r>
            <a:endParaRPr lang="en-US" altLang="zh-CN" sz="24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2</a:t>
            </a:r>
            <a:r>
              <a:rPr lang="zh-CN" altLang="en-US" sz="2400" b="1" dirty="0" smtClean="0">
                <a:solidFill>
                  <a:srgbClr val="00478B"/>
                </a:solidFill>
              </a:rPr>
              <a:t>：向水学习</a:t>
            </a:r>
            <a:r>
              <a:rPr lang="en-US" altLang="zh-CN" sz="2400" b="1" dirty="0" smtClean="0">
                <a:solidFill>
                  <a:srgbClr val="00478B"/>
                </a:solidFill>
              </a:rPr>
              <a:t>××2</a:t>
            </a:r>
            <a:r>
              <a:rPr lang="zh-CN" altLang="en-US" sz="2400" b="1" dirty="0" smtClean="0">
                <a:solidFill>
                  <a:srgbClr val="00478B"/>
                </a:solidFill>
              </a:rPr>
              <a:t>，实现智慧和情操的提高。</a:t>
            </a:r>
            <a:endParaRPr lang="en-US" altLang="zh-CN" sz="2400" b="1" dirty="0" smtClean="0">
              <a:solidFill>
                <a:srgbClr val="00478B"/>
              </a:solidFill>
            </a:endParaRPr>
          </a:p>
          <a:p>
            <a:pPr marL="0" indent="0" eaLnBrk="1" hangingPunct="1">
              <a:lnSpc>
                <a:spcPct val="125000"/>
              </a:lnSpc>
              <a:spcBef>
                <a:spcPct val="0"/>
              </a:spcBef>
              <a:buNone/>
            </a:pPr>
            <a:r>
              <a:rPr lang="zh-CN" altLang="en-US" sz="2400" b="1" dirty="0" smtClean="0">
                <a:solidFill>
                  <a:srgbClr val="00478B"/>
                </a:solidFill>
              </a:rPr>
              <a:t>分论点</a:t>
            </a:r>
            <a:r>
              <a:rPr lang="en-US" altLang="zh-CN" sz="2400" b="1" dirty="0" smtClean="0">
                <a:solidFill>
                  <a:srgbClr val="00478B"/>
                </a:solidFill>
              </a:rPr>
              <a:t>3</a:t>
            </a:r>
            <a:r>
              <a:rPr lang="zh-CN" altLang="en-US" sz="2400" b="1" dirty="0" smtClean="0">
                <a:solidFill>
                  <a:srgbClr val="00478B"/>
                </a:solidFill>
              </a:rPr>
              <a:t>：向水学习</a:t>
            </a:r>
            <a:r>
              <a:rPr lang="en-US" altLang="zh-CN" sz="2400" b="1" dirty="0" smtClean="0">
                <a:solidFill>
                  <a:srgbClr val="00478B"/>
                </a:solidFill>
              </a:rPr>
              <a:t>××3</a:t>
            </a:r>
            <a:r>
              <a:rPr lang="zh-CN" altLang="en-US" sz="2400" b="1" dirty="0" smtClean="0">
                <a:solidFill>
                  <a:srgbClr val="00478B"/>
                </a:solidFill>
              </a:rPr>
              <a:t>，实现智慧和情操的提高。</a:t>
            </a:r>
            <a:endParaRPr lang="en-US" altLang="zh-CN" sz="2400" b="1" dirty="0" smtClean="0">
              <a:solidFill>
                <a:srgbClr val="00478B"/>
              </a:solidFill>
            </a:endParaRPr>
          </a:p>
          <a:p>
            <a:pPr marL="0" indent="0" eaLnBrk="1" hangingPunct="1">
              <a:lnSpc>
                <a:spcPct val="125000"/>
              </a:lnSpc>
              <a:spcBef>
                <a:spcPct val="0"/>
              </a:spcBef>
              <a:buNone/>
            </a:pPr>
            <a:r>
              <a:rPr lang="en-US" altLang="zh-CN" sz="2400" b="1" dirty="0" smtClean="0">
                <a:solidFill>
                  <a:srgbClr val="00478B"/>
                </a:solidFill>
              </a:rPr>
              <a:t>——</a:t>
            </a:r>
            <a:r>
              <a:rPr lang="zh-CN" altLang="en-US" sz="2400" b="1" dirty="0" smtClean="0">
                <a:solidFill>
                  <a:srgbClr val="00478B"/>
                </a:solidFill>
              </a:rPr>
              <a:t>也可前后都拆分。</a:t>
            </a:r>
            <a:endParaRPr lang="en-US" altLang="zh-CN" sz="2400" b="1" dirty="0" smtClean="0">
              <a:solidFill>
                <a:srgbClr val="00478B"/>
              </a:solidFill>
            </a:endParaRPr>
          </a:p>
          <a:p>
            <a:pPr marL="0" indent="0" eaLnBrk="1" hangingPunct="1">
              <a:lnSpc>
                <a:spcPct val="125000"/>
              </a:lnSpc>
              <a:spcBef>
                <a:spcPct val="0"/>
              </a:spcBef>
              <a:buNone/>
            </a:pPr>
            <a:endParaRPr lang="en-US" altLang="zh-CN" sz="2400" b="1" dirty="0" smtClean="0">
              <a:solidFill>
                <a:srgbClr val="00478B"/>
              </a:solidFill>
            </a:endParaRPr>
          </a:p>
          <a:p>
            <a:pPr marL="0" indent="0" eaLnBrk="1" hangingPunct="1">
              <a:lnSpc>
                <a:spcPct val="125000"/>
              </a:lnSpc>
              <a:spcBef>
                <a:spcPct val="0"/>
              </a:spcBef>
              <a:buNone/>
            </a:pPr>
            <a:endParaRPr lang="en-US" altLang="zh-CN" sz="2400" b="1" dirty="0" smtClean="0">
              <a:solidFill>
                <a:srgbClr val="00478B"/>
              </a:solidFill>
            </a:endParaRPr>
          </a:p>
        </p:txBody>
      </p:sp>
      <p:sp>
        <p:nvSpPr>
          <p:cNvPr id="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4.3 </a:t>
            </a:r>
            <a:r>
              <a:rPr lang="zh-CN" altLang="en-US" dirty="0" smtClean="0">
                <a:solidFill>
                  <a:schemeClr val="bg1"/>
                </a:solidFill>
              </a:rPr>
              <a:t>申论作文的方法</a:t>
            </a: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zh-CN" altLang="en-US" dirty="0" smtClean="0">
                <a:solidFill>
                  <a:schemeClr val="bg1"/>
                </a:solidFill>
              </a:rPr>
              <a:t>练习题</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35401"/>
            <a:ext cx="7848872"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en-US" altLang="zh-CN" sz="2800" b="1" dirty="0" smtClean="0">
                <a:solidFill>
                  <a:srgbClr val="00478B"/>
                </a:solidFill>
              </a:rPr>
              <a:t>2017</a:t>
            </a:r>
            <a:r>
              <a:rPr lang="zh-CN" altLang="en-US" sz="2800" b="1" dirty="0" smtClean="0">
                <a:solidFill>
                  <a:srgbClr val="00478B"/>
                </a:solidFill>
              </a:rPr>
              <a:t>年国家公务员考试申论（省级）</a:t>
            </a:r>
            <a:endParaRPr lang="en-US" altLang="zh-CN" sz="2800" b="1" dirty="0" smtClean="0">
              <a:solidFill>
                <a:srgbClr val="00478B"/>
              </a:solidFill>
            </a:endParaRPr>
          </a:p>
          <a:p>
            <a:pPr marL="0" indent="648000" eaLnBrk="1" hangingPunct="1">
              <a:lnSpc>
                <a:spcPct val="125000"/>
              </a:lnSpc>
              <a:spcBef>
                <a:spcPct val="0"/>
              </a:spcBef>
              <a:buNone/>
            </a:pP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1907704" y="908721"/>
            <a:ext cx="554461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1907704" y="909661"/>
            <a:ext cx="5472608"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zh-CN" altLang="en-US" dirty="0" smtClean="0">
                <a:solidFill>
                  <a:schemeClr val="bg1"/>
                </a:solidFill>
              </a:rPr>
              <a:t>思考题</a:t>
            </a:r>
          </a:p>
        </p:txBody>
      </p:sp>
      <p:sp>
        <p:nvSpPr>
          <p:cNvPr id="6" name="副标题 2">
            <a:extLst>
              <a:ext uri="{FF2B5EF4-FFF2-40B4-BE49-F238E27FC236}">
                <a16:creationId xmlns="" xmlns:a16="http://schemas.microsoft.com/office/drawing/2014/main" id="{C808F146-6C56-427A-9604-9DE797B3C043}"/>
              </a:ext>
            </a:extLst>
          </p:cNvPr>
          <p:cNvSpPr txBox="1">
            <a:spLocks/>
          </p:cNvSpPr>
          <p:nvPr/>
        </p:nvSpPr>
        <p:spPr bwMode="auto">
          <a:xfrm>
            <a:off x="611560" y="1735401"/>
            <a:ext cx="7848872" cy="4717937"/>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5000"/>
              </a:lnSpc>
              <a:spcBef>
                <a:spcPct val="0"/>
              </a:spcBef>
              <a:buNone/>
            </a:pPr>
            <a:r>
              <a:rPr lang="en-US" altLang="zh-CN" sz="2800" b="1" dirty="0" smtClean="0">
                <a:solidFill>
                  <a:srgbClr val="00478B"/>
                </a:solidFill>
              </a:rPr>
              <a:t>1. </a:t>
            </a:r>
            <a:r>
              <a:rPr lang="zh-CN" altLang="en-US" sz="2800" b="1" dirty="0" smtClean="0">
                <a:solidFill>
                  <a:srgbClr val="00478B"/>
                </a:solidFill>
              </a:rPr>
              <a:t>依法治国与以德治国</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2. </a:t>
            </a:r>
            <a:r>
              <a:rPr lang="zh-CN" altLang="en-US" sz="2800" b="1" dirty="0" smtClean="0">
                <a:solidFill>
                  <a:srgbClr val="00478B"/>
                </a:solidFill>
              </a:rPr>
              <a:t>反腐倡廉与作风建设</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3. </a:t>
            </a:r>
            <a:r>
              <a:rPr lang="zh-CN" altLang="en-US" sz="2800" b="1" dirty="0" smtClean="0">
                <a:solidFill>
                  <a:srgbClr val="00478B"/>
                </a:solidFill>
              </a:rPr>
              <a:t>政府的放管服</a:t>
            </a:r>
            <a:r>
              <a:rPr lang="zh-CN" altLang="en-US" sz="2000" b="1" dirty="0" smtClean="0">
                <a:solidFill>
                  <a:srgbClr val="00478B"/>
                </a:solidFill>
              </a:rPr>
              <a:t>（简政放权、放管结合、优化服务）</a:t>
            </a:r>
            <a:endParaRPr lang="en-US" altLang="zh-CN" sz="20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4. </a:t>
            </a:r>
            <a:r>
              <a:rPr lang="zh-CN" altLang="en-US" sz="2800" b="1" dirty="0" smtClean="0">
                <a:solidFill>
                  <a:srgbClr val="00478B"/>
                </a:solidFill>
              </a:rPr>
              <a:t>民族复兴与中国梦</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5. </a:t>
            </a:r>
            <a:r>
              <a:rPr lang="zh-CN" altLang="en-US" sz="2800" b="1" dirty="0" smtClean="0">
                <a:solidFill>
                  <a:srgbClr val="00478B"/>
                </a:solidFill>
              </a:rPr>
              <a:t>经济建设与环境保护</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6. </a:t>
            </a:r>
            <a:r>
              <a:rPr lang="zh-CN" altLang="en-US" sz="2800" b="1" dirty="0" smtClean="0">
                <a:solidFill>
                  <a:srgbClr val="00478B"/>
                </a:solidFill>
              </a:rPr>
              <a:t>区域协调发展与贫富差距</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7. </a:t>
            </a:r>
            <a:r>
              <a:rPr lang="zh-CN" altLang="en-US" sz="2800" b="1" dirty="0" smtClean="0">
                <a:solidFill>
                  <a:srgbClr val="00478B"/>
                </a:solidFill>
              </a:rPr>
              <a:t>医疗改革与教育改革</a:t>
            </a:r>
            <a:endParaRPr lang="en-US" altLang="zh-CN" sz="2800" b="1" dirty="0" smtClean="0">
              <a:solidFill>
                <a:srgbClr val="00478B"/>
              </a:solidFill>
            </a:endParaRPr>
          </a:p>
          <a:p>
            <a:pPr marL="0" indent="648000" eaLnBrk="1" hangingPunct="1">
              <a:lnSpc>
                <a:spcPct val="125000"/>
              </a:lnSpc>
              <a:spcBef>
                <a:spcPct val="0"/>
              </a:spcBef>
              <a:buNone/>
            </a:pPr>
            <a:r>
              <a:rPr lang="en-US" altLang="zh-CN" sz="2800" b="1" dirty="0" smtClean="0">
                <a:solidFill>
                  <a:srgbClr val="00478B"/>
                </a:solidFill>
              </a:rPr>
              <a:t>8. </a:t>
            </a:r>
            <a:r>
              <a:rPr lang="zh-CN" altLang="en-US" sz="2800" b="1" dirty="0" smtClean="0">
                <a:solidFill>
                  <a:srgbClr val="00478B"/>
                </a:solidFill>
              </a:rPr>
              <a:t>科技发展与文化自信</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副标题 2"/>
          <p:cNvSpPr>
            <a:spLocks/>
          </p:cNvSpPr>
          <p:nvPr/>
        </p:nvSpPr>
        <p:spPr bwMode="auto">
          <a:xfrm>
            <a:off x="395288" y="2493963"/>
            <a:ext cx="8496300" cy="1511300"/>
          </a:xfrm>
          <a:prstGeom prst="rect">
            <a:avLst/>
          </a:prstGeom>
          <a:noFill/>
          <a:ln w="9525">
            <a:noFill/>
            <a:miter lim="800000"/>
            <a:headEnd/>
            <a:tailEnd/>
          </a:ln>
        </p:spPr>
        <p:txBody>
          <a:bodyPr/>
          <a:lstStyle/>
          <a:p>
            <a:pPr algn="ctr" eaLnBrk="1" hangingPunct="1">
              <a:buFont typeface="Arial" pitchFamily="34" charset="0"/>
              <a:buNone/>
            </a:pPr>
            <a:r>
              <a:rPr lang="zh-CN" altLang="en-US" sz="4800" b="1" dirty="0">
                <a:solidFill>
                  <a:srgbClr val="00478B"/>
                </a:solidFill>
                <a:latin typeface="黑体" pitchFamily="49" charset="-122"/>
                <a:ea typeface="黑体" pitchFamily="49" charset="-122"/>
              </a:rPr>
              <a:t>谢谢大家！</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a16="http://schemas.microsoft.com/office/drawing/2014/main" id="{549C340A-3733-4BEF-A541-EE894651A369}"/>
              </a:ext>
            </a:extLst>
          </p:cNvPr>
          <p:cNvSpPr/>
          <p:nvPr/>
        </p:nvSpPr>
        <p:spPr bwMode="auto">
          <a:xfrm>
            <a:off x="580797" y="1196752"/>
            <a:ext cx="7992690" cy="5256584"/>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2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14" name="矩形 13">
            <a:extLst>
              <a:ext uri="{FF2B5EF4-FFF2-40B4-BE49-F238E27FC236}">
                <a16:creationId xmlns="" xmlns:a16="http://schemas.microsoft.com/office/drawing/2014/main" id="{6DDE40A3-FBE1-49A8-AD62-E3A8FA450DB7}"/>
              </a:ext>
            </a:extLst>
          </p:cNvPr>
          <p:cNvSpPr/>
          <p:nvPr/>
        </p:nvSpPr>
        <p:spPr bwMode="auto">
          <a:xfrm>
            <a:off x="2411760" y="908721"/>
            <a:ext cx="4284476" cy="612068"/>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15" name="标题 1">
            <a:extLst>
              <a:ext uri="{FF2B5EF4-FFF2-40B4-BE49-F238E27FC236}">
                <a16:creationId xmlns="" xmlns:a16="http://schemas.microsoft.com/office/drawing/2014/main" id="{99FEA8D4-B70E-4CF4-9BCA-58EB1618A050}"/>
              </a:ext>
            </a:extLst>
          </p:cNvPr>
          <p:cNvSpPr txBox="1">
            <a:spLocks/>
          </p:cNvSpPr>
          <p:nvPr/>
        </p:nvSpPr>
        <p:spPr bwMode="auto">
          <a:xfrm>
            <a:off x="2411760" y="909661"/>
            <a:ext cx="4248472" cy="719139"/>
          </a:xfrm>
          <a:prstGeom prst="rect">
            <a:avLst/>
          </a:prstGeom>
          <a:noFill/>
          <a:ln>
            <a:miter lim="800000"/>
            <a:headEnd/>
            <a:tailEnd/>
          </a:ln>
        </p:spPr>
        <p:txBody>
          <a:bodyPr>
            <a:normAutofit fontScale="97500"/>
          </a:bodyPr>
          <a:lstStyle>
            <a:lvl1pPr algn="l" rtl="0" eaLnBrk="0" fontAlgn="base" hangingPunct="0">
              <a:spcBef>
                <a:spcPct val="0"/>
              </a:spcBef>
              <a:spcAft>
                <a:spcPct val="0"/>
              </a:spcAft>
              <a:defRPr sz="3200" b="1" kern="1200">
                <a:solidFill>
                  <a:schemeClr val="tx1"/>
                </a:solidFill>
                <a:effectLst/>
                <a:latin typeface="黑体" pitchFamily="49" charset="-122"/>
                <a:ea typeface="黑体" pitchFamily="49" charset="-122"/>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ctr" eaLnBrk="1" hangingPunct="1"/>
            <a:r>
              <a:rPr lang="en-US" altLang="zh-CN" dirty="0" smtClean="0">
                <a:solidFill>
                  <a:schemeClr val="bg1"/>
                </a:solidFill>
              </a:rPr>
              <a:t>1.2 </a:t>
            </a:r>
            <a:r>
              <a:rPr lang="zh-CN" altLang="en-US" dirty="0" smtClean="0">
                <a:solidFill>
                  <a:schemeClr val="bg1"/>
                </a:solidFill>
              </a:rPr>
              <a:t>申论考查的目标</a:t>
            </a:r>
            <a:endParaRPr lang="zh-CN" altLang="en-US" dirty="0">
              <a:solidFill>
                <a:schemeClr val="bg1"/>
              </a:solidFill>
            </a:endParaRPr>
          </a:p>
        </p:txBody>
      </p:sp>
      <p:sp>
        <p:nvSpPr>
          <p:cNvPr id="16" name="副标题 2">
            <a:extLst>
              <a:ext uri="{FF2B5EF4-FFF2-40B4-BE49-F238E27FC236}">
                <a16:creationId xmlns="" xmlns:a16="http://schemas.microsoft.com/office/drawing/2014/main" id="{C808F146-6C56-427A-9604-9DE797B3C043}"/>
              </a:ext>
            </a:extLst>
          </p:cNvPr>
          <p:cNvSpPr txBox="1">
            <a:spLocks/>
          </p:cNvSpPr>
          <p:nvPr/>
        </p:nvSpPr>
        <p:spPr bwMode="auto">
          <a:xfrm>
            <a:off x="762850" y="1700808"/>
            <a:ext cx="7841598" cy="4824536"/>
          </a:xfrm>
          <a:prstGeom prst="rect">
            <a:avLst/>
          </a:prstGeom>
          <a:noFill/>
          <a:ln>
            <a:miter lim="800000"/>
            <a:headEnd/>
            <a:tailEnd/>
          </a:ln>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黑体" pitchFamily="49" charset="-122"/>
                <a:ea typeface="黑体" pitchFamily="49" charset="-122"/>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黑体" pitchFamily="49" charset="-122"/>
                <a:ea typeface="黑体" pitchFamily="49" charset="-122"/>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黑体" pitchFamily="49" charset="-122"/>
                <a:ea typeface="黑体" pitchFamily="49" charset="-122"/>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48000" eaLnBrk="1" hangingPunct="1">
              <a:lnSpc>
                <a:spcPct val="120000"/>
              </a:lnSpc>
              <a:spcBef>
                <a:spcPct val="0"/>
              </a:spcBef>
              <a:buNone/>
            </a:pPr>
            <a:r>
              <a:rPr lang="zh-CN" altLang="en-US" sz="2800" b="1" dirty="0" smtClean="0">
                <a:solidFill>
                  <a:srgbClr val="FF0000"/>
                </a:solidFill>
              </a:rPr>
              <a:t>总目标</a:t>
            </a:r>
            <a:r>
              <a:rPr lang="zh-CN" altLang="en-US" sz="2800" b="1" dirty="0" smtClean="0">
                <a:solidFill>
                  <a:srgbClr val="00478B"/>
                </a:solidFill>
              </a:rPr>
              <a:t>：测查从事机关工作应当具备的基本能力。</a:t>
            </a:r>
            <a:endParaRPr lang="en-US" altLang="zh-CN" sz="2800" b="1" dirty="0" smtClean="0">
              <a:solidFill>
                <a:srgbClr val="00478B"/>
              </a:solidFill>
            </a:endParaRPr>
          </a:p>
          <a:p>
            <a:pPr marL="0" indent="648000" eaLnBrk="1" hangingPunct="1">
              <a:lnSpc>
                <a:spcPct val="120000"/>
              </a:lnSpc>
              <a:spcBef>
                <a:spcPct val="0"/>
              </a:spcBef>
              <a:buNone/>
            </a:pPr>
            <a:r>
              <a:rPr lang="zh-CN" altLang="en-US" sz="2800" b="1" dirty="0" smtClean="0">
                <a:solidFill>
                  <a:srgbClr val="00478B"/>
                </a:solidFill>
              </a:rPr>
              <a:t>主要考查应试者对给定材料的概括、分析、提炼、加工能力，测查应试者的下列能力：</a:t>
            </a:r>
            <a:endParaRPr lang="en-US" altLang="zh-CN" sz="2800" b="1" dirty="0" smtClean="0">
              <a:solidFill>
                <a:srgbClr val="00478B"/>
              </a:solidFill>
            </a:endParaRPr>
          </a:p>
          <a:p>
            <a:pPr marL="0" indent="648000" eaLnBrk="1" hangingPunct="1">
              <a:lnSpc>
                <a:spcPct val="120000"/>
              </a:lnSpc>
              <a:spcBef>
                <a:spcPct val="0"/>
              </a:spcBef>
              <a:buFont typeface="Wingdings" pitchFamily="2" charset="2"/>
              <a:buChar char="Ø"/>
            </a:pPr>
            <a:r>
              <a:rPr lang="zh-CN" altLang="en-US" sz="2800" b="1" dirty="0" smtClean="0">
                <a:solidFill>
                  <a:srgbClr val="00478B"/>
                </a:solidFill>
              </a:rPr>
              <a:t>阅读理解能力</a:t>
            </a:r>
            <a:endParaRPr lang="en-US" altLang="zh-CN" sz="2800" b="1" dirty="0" smtClean="0">
              <a:solidFill>
                <a:srgbClr val="00478B"/>
              </a:solidFill>
            </a:endParaRPr>
          </a:p>
          <a:p>
            <a:pPr marL="0" indent="648000" eaLnBrk="1" hangingPunct="1">
              <a:lnSpc>
                <a:spcPct val="120000"/>
              </a:lnSpc>
              <a:spcBef>
                <a:spcPct val="0"/>
              </a:spcBef>
              <a:buFont typeface="Wingdings" pitchFamily="2" charset="2"/>
              <a:buChar char="Ø"/>
            </a:pPr>
            <a:r>
              <a:rPr lang="zh-CN" altLang="en-US" sz="2800" b="1" dirty="0" smtClean="0">
                <a:solidFill>
                  <a:srgbClr val="00478B"/>
                </a:solidFill>
              </a:rPr>
              <a:t>综合分析能力</a:t>
            </a:r>
            <a:endParaRPr lang="en-US" altLang="zh-CN" sz="2800" b="1" dirty="0" smtClean="0">
              <a:solidFill>
                <a:srgbClr val="00478B"/>
              </a:solidFill>
            </a:endParaRPr>
          </a:p>
          <a:p>
            <a:pPr marL="0" indent="648000" eaLnBrk="1" hangingPunct="1">
              <a:lnSpc>
                <a:spcPct val="120000"/>
              </a:lnSpc>
              <a:spcBef>
                <a:spcPct val="0"/>
              </a:spcBef>
              <a:buFont typeface="Wingdings" pitchFamily="2" charset="2"/>
              <a:buChar char="Ø"/>
            </a:pPr>
            <a:r>
              <a:rPr lang="zh-CN" altLang="en-US" sz="2800" b="1" dirty="0" smtClean="0">
                <a:solidFill>
                  <a:srgbClr val="00478B"/>
                </a:solidFill>
              </a:rPr>
              <a:t>提出和解决问题能力</a:t>
            </a:r>
            <a:endParaRPr lang="en-US" altLang="zh-CN" sz="2800" b="1" dirty="0" smtClean="0">
              <a:solidFill>
                <a:srgbClr val="00478B"/>
              </a:solidFill>
            </a:endParaRPr>
          </a:p>
          <a:p>
            <a:pPr marL="0" indent="648000" eaLnBrk="1" hangingPunct="1">
              <a:lnSpc>
                <a:spcPct val="120000"/>
              </a:lnSpc>
              <a:spcBef>
                <a:spcPct val="0"/>
              </a:spcBef>
              <a:buFont typeface="Wingdings" pitchFamily="2" charset="2"/>
              <a:buChar char="Ø"/>
            </a:pPr>
            <a:r>
              <a:rPr lang="zh-CN" altLang="en-US" sz="2800" b="1" dirty="0" smtClean="0">
                <a:solidFill>
                  <a:srgbClr val="00478B"/>
                </a:solidFill>
              </a:rPr>
              <a:t>语言文字表达能力</a:t>
            </a:r>
            <a:endParaRPr lang="en-US" altLang="zh-CN" sz="2800" b="1" dirty="0" smtClean="0">
              <a:solidFill>
                <a:srgbClr val="00478B"/>
              </a:solidFill>
            </a:endParaRPr>
          </a:p>
          <a:p>
            <a:pPr marL="0" indent="648000" eaLnBrk="1" hangingPunct="1">
              <a:lnSpc>
                <a:spcPct val="120000"/>
              </a:lnSpc>
              <a:spcBef>
                <a:spcPct val="0"/>
              </a:spcBef>
              <a:buFont typeface="Wingdings" pitchFamily="2" charset="2"/>
              <a:buChar char="Ø"/>
            </a:pPr>
            <a:r>
              <a:rPr lang="zh-CN" altLang="en-US" sz="2800" b="1" dirty="0" smtClean="0">
                <a:solidFill>
                  <a:srgbClr val="00478B"/>
                </a:solidFill>
              </a:rPr>
              <a:t>*贯彻执行能力（市级考查要求）</a:t>
            </a:r>
            <a:endParaRPr lang="en-US" altLang="zh-CN" sz="2800" b="1" dirty="0" smtClean="0">
              <a:solidFill>
                <a:srgbClr val="00478B"/>
              </a:solidFill>
            </a:endParaRPr>
          </a:p>
        </p:txBody>
      </p:sp>
    </p:spTree>
    <p:extLst>
      <p:ext uri="{BB962C8B-B14F-4D97-AF65-F5344CB8AC3E}">
        <p14:creationId xmlns="" xmlns:p14="http://schemas.microsoft.com/office/powerpoint/2010/main" val="70207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theme/theme1.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5004</TotalTime>
  <Words>5971</Words>
  <Application>Microsoft Office PowerPoint</Application>
  <PresentationFormat>全屏显示(4:3)</PresentationFormat>
  <Paragraphs>538</Paragraphs>
  <Slides>84</Slides>
  <Notes>0</Notes>
  <HiddenSlides>0</HiddenSlides>
  <MMClips>0</MMClips>
  <ScaleCrop>false</ScaleCrop>
  <HeadingPairs>
    <vt:vector size="4" baseType="variant">
      <vt:variant>
        <vt:lpstr>主题</vt:lpstr>
      </vt:variant>
      <vt:variant>
        <vt:i4>1</vt:i4>
      </vt:variant>
      <vt:variant>
        <vt:lpstr>幻灯片标题</vt:lpstr>
      </vt:variant>
      <vt:variant>
        <vt:i4>84</vt:i4>
      </vt:variant>
    </vt:vector>
  </HeadingPairs>
  <TitlesOfParts>
    <vt:vector size="85" baseType="lpstr">
      <vt:lpstr>2_自定义设计方案</vt:lpstr>
      <vt:lpstr>应用文写作技能与规范      ——申论写作</vt:lpstr>
      <vt:lpstr>开场白</vt:lpstr>
      <vt:lpstr>主要内容</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lpstr>幻灯片 79</vt:lpstr>
      <vt:lpstr>幻灯片 80</vt:lpstr>
      <vt:lpstr>幻灯片 81</vt:lpstr>
      <vt:lpstr>幻灯片 82</vt:lpstr>
      <vt:lpstr>幻灯片 83</vt:lpstr>
      <vt:lpstr>幻灯片 84</vt:lpstr>
    </vt:vector>
  </TitlesOfParts>
  <Company>Origraph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wyy</cp:lastModifiedBy>
  <cp:revision>824</cp:revision>
  <dcterms:created xsi:type="dcterms:W3CDTF">2011-04-21T06:12:01Z</dcterms:created>
  <dcterms:modified xsi:type="dcterms:W3CDTF">2019-02-14T02:02:45Z</dcterms:modified>
</cp:coreProperties>
</file>