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8" r:id="rId3"/>
    <p:sldId id="326" r:id="rId5"/>
    <p:sldId id="315" r:id="rId6"/>
    <p:sldId id="343" r:id="rId7"/>
    <p:sldId id="317" r:id="rId8"/>
    <p:sldId id="344" r:id="rId9"/>
    <p:sldId id="286" r:id="rId10"/>
    <p:sldId id="345" r:id="rId11"/>
    <p:sldId id="282" r:id="rId12"/>
    <p:sldId id="331" r:id="rId13"/>
    <p:sldId id="318" r:id="rId14"/>
    <p:sldId id="348" r:id="rId15"/>
    <p:sldId id="354" r:id="rId16"/>
    <p:sldId id="357" r:id="rId17"/>
    <p:sldId id="346" r:id="rId18"/>
    <p:sldId id="292" r:id="rId19"/>
    <p:sldId id="356" r:id="rId20"/>
    <p:sldId id="300" r:id="rId21"/>
    <p:sldId id="34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6pPr>
    <a:lvl7pPr marL="3265170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7pPr>
    <a:lvl8pPr marL="3809365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8pPr>
    <a:lvl9pPr marL="4353560" algn="l" defTabSz="1088390" rtl="0" eaLnBrk="1" latinLnBrk="0" hangingPunct="1">
      <a:defRPr sz="211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  <a:srgbClr val="0BB0F0"/>
    <a:srgbClr val="3AA3EC"/>
    <a:srgbClr val="006EBB"/>
    <a:srgbClr val="1B3951"/>
    <a:srgbClr val="10D8D3"/>
    <a:srgbClr val="39A4EC"/>
    <a:srgbClr val="0FAFF0"/>
    <a:srgbClr val="4FCDFA"/>
    <a:srgbClr val="3DA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00EA-C80B-4463-BA7F-F7A5A4D4D6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6pPr>
    <a:lvl7pPr marL="3265170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7pPr>
    <a:lvl8pPr marL="3809365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8pPr>
    <a:lvl9pPr marL="4353560" algn="l" defTabSz="1088390" rtl="0" eaLnBrk="1" latinLnBrk="0" hangingPunct="1">
      <a:defRPr sz="14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BB3A-D6CC-4186-90DB-758CD0665105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5195" b="1">
              <a:solidFill>
                <a:schemeClr val="bg1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zh-CN" altLang="en-US" sz="1040">
              <a:solidFill>
                <a:schemeClr val="tx1">
                  <a:lumMod val="75000"/>
                  <a:lumOff val="25000"/>
                </a:schemeClr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9922428" y="6454828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3" y="6356353"/>
            <a:ext cx="2844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B4F7-CDA6-4D6A-8231-574AF9D118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C981-4EE3-450C-BD26-AA72518E11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1068705" rtl="0" eaLnBrk="1" latinLnBrk="0" hangingPunct="1">
        <a:spcBef>
          <a:spcPct val="0"/>
        </a:spcBef>
        <a:buNone/>
        <a:defRPr sz="5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685" indent="-40068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25" kern="1200">
          <a:solidFill>
            <a:schemeClr val="tx1"/>
          </a:solidFill>
          <a:latin typeface="+mn-lt"/>
          <a:ea typeface="+mn-ea"/>
          <a:cs typeface="+mn-cs"/>
        </a:defRPr>
      </a:lvl1pPr>
      <a:lvl2pPr marL="868045" indent="-334010" algn="l" defTabSz="10687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0" kern="1200">
          <a:solidFill>
            <a:schemeClr val="tx1"/>
          </a:solidFill>
          <a:latin typeface="+mn-lt"/>
          <a:ea typeface="+mn-ea"/>
          <a:cs typeface="+mn-cs"/>
        </a:defRPr>
      </a:lvl2pPr>
      <a:lvl3pPr marL="1336040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75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4pPr>
      <a:lvl5pPr marL="2404110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»"/>
        <a:defRPr sz="2335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0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6pPr>
      <a:lvl7pPr marL="3472815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7pPr>
      <a:lvl8pPr marL="4007485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8pPr>
      <a:lvl9pPr marL="4541520" indent="-267335" algn="l" defTabSz="106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34035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68705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602740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37410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71445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206115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740150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185" algn="l" defTabSz="10687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15" y="2800727"/>
            <a:ext cx="12192000" cy="2140441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  <a:effectLst>
            <a:innerShdw blurRad="355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9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326" y="3561485"/>
            <a:ext cx="8632485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55" b="1" dirty="0" smtClean="0">
                <a:solidFill>
                  <a:schemeClr val="bg1"/>
                </a:solidFill>
                <a:cs typeface="+mn-ea"/>
                <a:sym typeface="+mn-lt"/>
              </a:rPr>
              <a:t>4.8  </a:t>
            </a:r>
            <a:r>
              <a:rPr lang="zh-CN" altLang="en-US" sz="4155" b="1" dirty="0" smtClean="0">
                <a:solidFill>
                  <a:schemeClr val="bg1"/>
                </a:solidFill>
                <a:cs typeface="+mn-ea"/>
                <a:sym typeface="+mn-lt"/>
              </a:rPr>
              <a:t>编写规章制度</a:t>
            </a:r>
            <a:endParaRPr lang="zh-CN" altLang="en-US" sz="415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40742" y="1531848"/>
            <a:ext cx="1683411" cy="1529631"/>
            <a:chOff x="3080411" y="1769423"/>
            <a:chExt cx="1944496" cy="1766866"/>
          </a:xfrm>
        </p:grpSpPr>
        <p:grpSp>
          <p:nvGrpSpPr>
            <p:cNvPr id="46" name="组合 45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25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3350561" y="2014894"/>
                <a:ext cx="1404196" cy="1275921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16"/>
            <p:cNvSpPr txBox="1"/>
            <p:nvPr/>
          </p:nvSpPr>
          <p:spPr>
            <a:xfrm>
              <a:off x="3291545" y="2035380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商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2579" y="1531848"/>
            <a:ext cx="1683411" cy="1529631"/>
            <a:chOff x="4965334" y="1769423"/>
            <a:chExt cx="1944496" cy="1766866"/>
          </a:xfrm>
        </p:grpSpPr>
        <p:grpSp>
          <p:nvGrpSpPr>
            <p:cNvPr id="45" name="组合 44"/>
            <p:cNvGrpSpPr/>
            <p:nvPr/>
          </p:nvGrpSpPr>
          <p:grpSpPr>
            <a:xfrm>
              <a:off x="4965334" y="1769423"/>
              <a:ext cx="1944496" cy="1766866"/>
              <a:chOff x="4965334" y="1769423"/>
              <a:chExt cx="1944496" cy="1766866"/>
            </a:xfrm>
          </p:grpSpPr>
          <p:sp>
            <p:nvSpPr>
              <p:cNvPr id="31" name="Freeform 6"/>
              <p:cNvSpPr/>
              <p:nvPr/>
            </p:nvSpPr>
            <p:spPr bwMode="auto">
              <a:xfrm>
                <a:off x="4965334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5000706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5235484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Box 16"/>
            <p:cNvSpPr txBox="1"/>
            <p:nvPr/>
          </p:nvSpPr>
          <p:spPr>
            <a:xfrm>
              <a:off x="5205977" y="2045841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务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4415" y="1531848"/>
            <a:ext cx="1683411" cy="1529631"/>
            <a:chOff x="6850257" y="1769423"/>
            <a:chExt cx="1944496" cy="1766866"/>
          </a:xfrm>
        </p:grpSpPr>
        <p:grpSp>
          <p:nvGrpSpPr>
            <p:cNvPr id="44" name="组合 43"/>
            <p:cNvGrpSpPr/>
            <p:nvPr/>
          </p:nvGrpSpPr>
          <p:grpSpPr>
            <a:xfrm>
              <a:off x="6850257" y="1769423"/>
              <a:ext cx="1944496" cy="1766866"/>
              <a:chOff x="6850257" y="1769423"/>
              <a:chExt cx="1944496" cy="1766866"/>
            </a:xfrm>
          </p:grpSpPr>
          <p:sp>
            <p:nvSpPr>
              <p:cNvPr id="35" name="Freeform 6"/>
              <p:cNvSpPr/>
              <p:nvPr/>
            </p:nvSpPr>
            <p:spPr bwMode="auto">
              <a:xfrm>
                <a:off x="6850257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6885629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7120407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6"/>
            <p:cNvSpPr txBox="1"/>
            <p:nvPr/>
          </p:nvSpPr>
          <p:spPr>
            <a:xfrm>
              <a:off x="7090902" y="2029110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写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36253" y="1531848"/>
            <a:ext cx="1683411" cy="1529631"/>
            <a:chOff x="8735181" y="1769423"/>
            <a:chExt cx="1944496" cy="1766866"/>
          </a:xfrm>
        </p:grpSpPr>
        <p:grpSp>
          <p:nvGrpSpPr>
            <p:cNvPr id="43" name="组合 42"/>
            <p:cNvGrpSpPr/>
            <p:nvPr/>
          </p:nvGrpSpPr>
          <p:grpSpPr>
            <a:xfrm>
              <a:off x="8735181" y="1769423"/>
              <a:ext cx="1944496" cy="1766866"/>
              <a:chOff x="8735181" y="1769423"/>
              <a:chExt cx="1944496" cy="1766866"/>
            </a:xfrm>
          </p:grpSpPr>
          <p:sp>
            <p:nvSpPr>
              <p:cNvPr id="39" name="Freeform 6"/>
              <p:cNvSpPr/>
              <p:nvPr/>
            </p:nvSpPr>
            <p:spPr bwMode="auto">
              <a:xfrm>
                <a:off x="873518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8770555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2800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900533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66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16"/>
            <p:cNvSpPr txBox="1"/>
            <p:nvPr/>
          </p:nvSpPr>
          <p:spPr>
            <a:xfrm>
              <a:off x="8975824" y="2038403"/>
              <a:ext cx="1474376" cy="10665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作</a:t>
              </a:r>
              <a:endParaRPr lang="zh-CN" altLang="en-US" sz="5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298650" y="2005267"/>
            <a:ext cx="4378188" cy="3685829"/>
            <a:chOff x="550590" y="1340768"/>
            <a:chExt cx="5937251" cy="4994275"/>
          </a:xfrm>
          <a:solidFill>
            <a:schemeClr val="bg1">
              <a:lumMod val="50000"/>
            </a:schemeClr>
          </a:solidFill>
          <a:effectLst>
            <a:outerShdw blurRad="203200" dist="38100" dir="5400000" sx="101000" sy="101000" algn="t" rotWithShape="0">
              <a:prstClr val="black">
                <a:alpha val="23000"/>
              </a:prstClr>
            </a:outerShdw>
          </a:effectLst>
        </p:grpSpPr>
        <p:sp>
          <p:nvSpPr>
            <p:cNvPr id="35" name="Freeform 67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6" name="Freeform 68"/>
            <p:cNvSpPr/>
            <p:nvPr/>
          </p:nvSpPr>
          <p:spPr bwMode="gray">
            <a:xfrm>
              <a:off x="550590" y="2066256"/>
              <a:ext cx="2373313" cy="1803400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7" name="Freeform 69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8" name="Freeform 70"/>
            <p:cNvSpPr/>
            <p:nvPr/>
          </p:nvSpPr>
          <p:spPr bwMode="gray">
            <a:xfrm>
              <a:off x="836340" y="3775993"/>
              <a:ext cx="2298700" cy="1239838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9" name="Freeform 71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0" name="Freeform 72"/>
            <p:cNvSpPr/>
            <p:nvPr/>
          </p:nvSpPr>
          <p:spPr bwMode="gray">
            <a:xfrm>
              <a:off x="2923903" y="4853906"/>
              <a:ext cx="1073150" cy="1101725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1" name="Freeform 73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2" name="Freeform 74"/>
            <p:cNvSpPr/>
            <p:nvPr/>
          </p:nvSpPr>
          <p:spPr bwMode="gray">
            <a:xfrm>
              <a:off x="3781153" y="5198393"/>
              <a:ext cx="946150" cy="685800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3" name="Freeform 75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4" name="Freeform 76"/>
            <p:cNvSpPr/>
            <p:nvPr/>
          </p:nvSpPr>
          <p:spPr bwMode="gray">
            <a:xfrm>
              <a:off x="4354240" y="6061993"/>
              <a:ext cx="309563" cy="273050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5" name="Freeform 77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6" name="Freeform 78"/>
            <p:cNvSpPr/>
            <p:nvPr/>
          </p:nvSpPr>
          <p:spPr bwMode="gray">
            <a:xfrm>
              <a:off x="4468540" y="5277768"/>
              <a:ext cx="895350" cy="76200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7" name="Freeform 79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8" name="Freeform 80"/>
            <p:cNvSpPr/>
            <p:nvPr/>
          </p:nvSpPr>
          <p:spPr bwMode="gray">
            <a:xfrm>
              <a:off x="5179740" y="4817393"/>
              <a:ext cx="496888" cy="655638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9" name="Freeform 81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1" name="Freeform 82"/>
            <p:cNvSpPr/>
            <p:nvPr/>
          </p:nvSpPr>
          <p:spPr bwMode="gray">
            <a:xfrm>
              <a:off x="5354365" y="4412581"/>
              <a:ext cx="449263" cy="504825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2" name="Freeform 83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/>
            <p:nvPr/>
          </p:nvSpPr>
          <p:spPr bwMode="gray">
            <a:xfrm>
              <a:off x="5157515" y="3906168"/>
              <a:ext cx="608013" cy="53975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4" name="Freeform 85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5" name="Freeform 86"/>
            <p:cNvSpPr/>
            <p:nvPr/>
          </p:nvSpPr>
          <p:spPr bwMode="gray">
            <a:xfrm>
              <a:off x="5516290" y="4303043"/>
              <a:ext cx="92075" cy="122238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6" name="Freeform 87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2" name="Freeform 88"/>
            <p:cNvSpPr/>
            <p:nvPr/>
          </p:nvSpPr>
          <p:spPr bwMode="gray">
            <a:xfrm>
              <a:off x="5303565" y="4131593"/>
              <a:ext cx="58738" cy="50800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3" name="Freeform 89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4" name="Freeform 90"/>
            <p:cNvSpPr/>
            <p:nvPr/>
          </p:nvSpPr>
          <p:spPr bwMode="gray">
            <a:xfrm>
              <a:off x="5389290" y="4158581"/>
              <a:ext cx="58738" cy="82550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5" name="Freeform 91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6" name="Freeform 92"/>
            <p:cNvSpPr/>
            <p:nvPr/>
          </p:nvSpPr>
          <p:spPr bwMode="gray">
            <a:xfrm>
              <a:off x="4886053" y="3512468"/>
              <a:ext cx="782638" cy="525463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7" name="Freeform 93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8" name="Freeform 94"/>
            <p:cNvSpPr/>
            <p:nvPr/>
          </p:nvSpPr>
          <p:spPr bwMode="gray">
            <a:xfrm>
              <a:off x="4681265" y="2926681"/>
              <a:ext cx="635000" cy="92075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9" name="Freeform 95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0" name="Freeform 96"/>
            <p:cNvSpPr/>
            <p:nvPr/>
          </p:nvSpPr>
          <p:spPr bwMode="gray">
            <a:xfrm>
              <a:off x="4868590" y="3160043"/>
              <a:ext cx="192088" cy="22225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1" name="Freeform 97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2" name="Freeform 98"/>
            <p:cNvSpPr/>
            <p:nvPr/>
          </p:nvSpPr>
          <p:spPr bwMode="gray">
            <a:xfrm>
              <a:off x="5006703" y="3294981"/>
              <a:ext cx="136525" cy="182563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3" name="Freeform 99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4" name="Freeform 100"/>
            <p:cNvSpPr/>
            <p:nvPr/>
          </p:nvSpPr>
          <p:spPr bwMode="gray">
            <a:xfrm>
              <a:off x="5190853" y="2706018"/>
              <a:ext cx="682625" cy="681038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5" name="Freeform 101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6" name="Freeform 102"/>
            <p:cNvSpPr/>
            <p:nvPr/>
          </p:nvSpPr>
          <p:spPr bwMode="gray">
            <a:xfrm>
              <a:off x="5341665" y="2323431"/>
              <a:ext cx="1000125" cy="684213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7" name="Freeform 103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8" name="Freeform 104"/>
            <p:cNvSpPr/>
            <p:nvPr/>
          </p:nvSpPr>
          <p:spPr bwMode="gray">
            <a:xfrm>
              <a:off x="5121003" y="1340768"/>
              <a:ext cx="1366838" cy="1235075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99" name="Freeform 105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0" name="Freeform 106"/>
            <p:cNvSpPr/>
            <p:nvPr/>
          </p:nvSpPr>
          <p:spPr bwMode="gray">
            <a:xfrm>
              <a:off x="3001690" y="1412206"/>
              <a:ext cx="2605088" cy="2338388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1" name="Freeform 107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2" name="Freeform 108"/>
            <p:cNvSpPr/>
            <p:nvPr/>
          </p:nvSpPr>
          <p:spPr bwMode="gray">
            <a:xfrm>
              <a:off x="2607990" y="3023518"/>
              <a:ext cx="1598613" cy="138112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3" name="Freeform 109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4" name="Freeform 110"/>
            <p:cNvSpPr/>
            <p:nvPr/>
          </p:nvSpPr>
          <p:spPr bwMode="gray">
            <a:xfrm>
              <a:off x="2096815" y="3464843"/>
              <a:ext cx="1485900" cy="1057275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5" name="Freeform 111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6" name="Freeform 112"/>
            <p:cNvSpPr/>
            <p:nvPr/>
          </p:nvSpPr>
          <p:spPr bwMode="gray">
            <a:xfrm>
              <a:off x="2965178" y="4191918"/>
              <a:ext cx="1446213" cy="1100138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7" name="Freeform 113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8" name="Freeform 114"/>
            <p:cNvSpPr/>
            <p:nvPr/>
          </p:nvSpPr>
          <p:spPr bwMode="gray">
            <a:xfrm>
              <a:off x="3670028" y="4842793"/>
              <a:ext cx="719138" cy="631825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09" name="Freeform 115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0" name="Freeform 116"/>
            <p:cNvSpPr/>
            <p:nvPr/>
          </p:nvSpPr>
          <p:spPr bwMode="gray">
            <a:xfrm>
              <a:off x="4319315" y="4691981"/>
              <a:ext cx="638175" cy="727075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1" name="Freeform 117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2" name="Freeform 118"/>
            <p:cNvSpPr/>
            <p:nvPr/>
          </p:nvSpPr>
          <p:spPr bwMode="gray">
            <a:xfrm>
              <a:off x="4862240" y="4618956"/>
              <a:ext cx="565150" cy="779463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3" name="Freeform 119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4" name="Freeform 120"/>
            <p:cNvSpPr/>
            <p:nvPr/>
          </p:nvSpPr>
          <p:spPr bwMode="gray">
            <a:xfrm>
              <a:off x="4927328" y="3972843"/>
              <a:ext cx="573088" cy="709613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5" name="Freeform 121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6" name="Freeform 122"/>
            <p:cNvSpPr/>
            <p:nvPr/>
          </p:nvSpPr>
          <p:spPr bwMode="gray">
            <a:xfrm>
              <a:off x="4224065" y="4272881"/>
              <a:ext cx="901700" cy="565150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7" name="Freeform 123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8" name="Freeform 124"/>
            <p:cNvSpPr/>
            <p:nvPr/>
          </p:nvSpPr>
          <p:spPr bwMode="gray">
            <a:xfrm>
              <a:off x="4392340" y="3828381"/>
              <a:ext cx="711200" cy="631825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19" name="Freeform 125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20" name="Freeform 126"/>
            <p:cNvSpPr/>
            <p:nvPr/>
          </p:nvSpPr>
          <p:spPr bwMode="gray">
            <a:xfrm>
              <a:off x="4373290" y="3263231"/>
              <a:ext cx="398463" cy="835025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21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22" name="Freeform 128"/>
            <p:cNvSpPr/>
            <p:nvPr/>
          </p:nvSpPr>
          <p:spPr bwMode="gray">
            <a:xfrm>
              <a:off x="5736953" y="5149181"/>
              <a:ext cx="192088" cy="484188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23" name="Freeform 127"/>
            <p:cNvSpPr/>
            <p:nvPr/>
          </p:nvSpPr>
          <p:spPr bwMode="gray">
            <a:xfrm>
              <a:off x="3750990" y="3428331"/>
              <a:ext cx="736600" cy="1054100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124" name="Freeform 78"/>
          <p:cNvSpPr/>
          <p:nvPr/>
        </p:nvSpPr>
        <p:spPr bwMode="gray">
          <a:xfrm>
            <a:off x="4187783" y="4910816"/>
            <a:ext cx="660240" cy="562365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25" name="Freeform 92"/>
          <p:cNvSpPr/>
          <p:nvPr/>
        </p:nvSpPr>
        <p:spPr bwMode="gray">
          <a:xfrm>
            <a:off x="4495523" y="3609726"/>
            <a:ext cx="577124" cy="3877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26" name="Freeform 100"/>
          <p:cNvSpPr/>
          <p:nvPr/>
        </p:nvSpPr>
        <p:spPr bwMode="gray">
          <a:xfrm>
            <a:off x="4720425" y="3009321"/>
            <a:ext cx="503374" cy="502614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27" name="Freeform 82"/>
          <p:cNvSpPr/>
          <p:nvPr/>
        </p:nvSpPr>
        <p:spPr bwMode="gray">
          <a:xfrm>
            <a:off x="4841586" y="4272299"/>
            <a:ext cx="331291" cy="372566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8" tIns="44549" rIns="89098" bIns="44549" rtlCol="0" anchor="ctr"/>
          <a:lstStyle/>
          <a:p>
            <a:pPr algn="ctr"/>
            <a:endParaRPr lang="zh-CN" altLang="en-US" sz="1990">
              <a:cs typeface="+mn-ea"/>
              <a:sym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888088" y="1628800"/>
            <a:ext cx="3998986" cy="4220390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规章制度是国家机关、社会团体、企事业单位，为了维护正常的工作、劳动、学习、生活的秩序，保证国家各项政策的顺利执行和各项工作的正常开展，依照法律、法令、政策而制订的具有法规性或指导性与约束力的应用文，是各种行政法规、章程、制度、公约的总称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一、认识规章制度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163" name="组合 162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65" name="椭圆 164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64" name="椭圆 163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626" name="Picture 2" descr="https://timgsa.baidu.com/timg?image&amp;quality=80&amp;size=b9999_10000&amp;sec=1503833738387&amp;di=6c911965e8610d08d5c12d2f59213b62&amp;imgtype=0&amp;src=http%3A%2F%2Fpic39.nipic.com%2F20140319%2F13059519_135927522182_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1424" y="1628800"/>
            <a:ext cx="545943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41" grpId="0"/>
      <p:bldP spid="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二、规章制度类型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46" name="组合 45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47" name="椭圆 46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78363" y="1839231"/>
            <a:ext cx="2536077" cy="1709511"/>
            <a:chOff x="3237545" y="4561747"/>
            <a:chExt cx="1146960" cy="1146960"/>
          </a:xfrm>
        </p:grpSpPr>
        <p:sp>
          <p:nvSpPr>
            <p:cNvPr id="51" name="圆角矩形 5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BB0F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77564" y="1839231"/>
            <a:ext cx="2536077" cy="1709511"/>
            <a:chOff x="3237545" y="4561747"/>
            <a:chExt cx="1146960" cy="1146960"/>
          </a:xfrm>
        </p:grpSpPr>
        <p:sp>
          <p:nvSpPr>
            <p:cNvPr id="59" name="圆角矩形 5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BB0F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78363" y="3909331"/>
            <a:ext cx="2536077" cy="1709511"/>
            <a:chOff x="3237545" y="4561747"/>
            <a:chExt cx="1146960" cy="1146960"/>
          </a:xfrm>
        </p:grpSpPr>
        <p:sp>
          <p:nvSpPr>
            <p:cNvPr id="62" name="圆角矩形 6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50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977564" y="3909331"/>
            <a:ext cx="2536077" cy="1709511"/>
            <a:chOff x="3237545" y="4561747"/>
            <a:chExt cx="1146960" cy="1146960"/>
          </a:xfrm>
        </p:grpSpPr>
        <p:sp>
          <p:nvSpPr>
            <p:cNvPr id="68" name="圆角矩形 6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50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760785" y="2272624"/>
            <a:ext cx="362025" cy="321701"/>
            <a:chOff x="3843406" y="5497220"/>
            <a:chExt cx="438051" cy="389258"/>
          </a:xfrm>
          <a:solidFill>
            <a:srgbClr val="3AA3EC"/>
          </a:solidFill>
        </p:grpSpPr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063121" y="2256944"/>
            <a:ext cx="355753" cy="353065"/>
            <a:chOff x="7078908" y="5461438"/>
            <a:chExt cx="430461" cy="427208"/>
          </a:xfrm>
          <a:solidFill>
            <a:srgbClr val="3AA3EC"/>
          </a:solidFill>
        </p:grpSpPr>
        <p:sp>
          <p:nvSpPr>
            <p:cNvPr id="156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8" name="Freeform 247"/>
          <p:cNvSpPr>
            <a:spLocks noEditPoints="1"/>
          </p:cNvSpPr>
          <p:nvPr/>
        </p:nvSpPr>
        <p:spPr bwMode="auto">
          <a:xfrm>
            <a:off x="2776466" y="4352133"/>
            <a:ext cx="330663" cy="302883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9036684" y="4308672"/>
            <a:ext cx="408624" cy="389805"/>
            <a:chOff x="8145843" y="5425657"/>
            <a:chExt cx="494435" cy="471664"/>
          </a:xfrm>
          <a:solidFill>
            <a:srgbClr val="FFC000"/>
          </a:solidFill>
        </p:grpSpPr>
        <p:sp>
          <p:nvSpPr>
            <p:cNvPr id="172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8" name="文本框 177"/>
          <p:cNvSpPr txBox="1"/>
          <p:nvPr/>
        </p:nvSpPr>
        <p:spPr>
          <a:xfrm>
            <a:off x="2053111" y="27120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行政法规类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2053111" y="47821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章程类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8352311" y="27120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制度类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8352311" y="4782103"/>
            <a:ext cx="178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公约类</a:t>
            </a:r>
            <a:endParaRPr lang="zh-CN" altLang="en-US" sz="1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>
            <a:off x="2534278" y="31393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2534278" y="52094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8833478" y="31393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8833478" y="5209493"/>
            <a:ext cx="824231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99"/>
                            </p:stCondLst>
                            <p:childTnLst>
                              <p:par>
                                <p:cTn id="59" presetID="2" presetClass="entr" presetSubtype="4" ac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"/>
                            </p:stCondLst>
                            <p:childTnLst>
                              <p:par>
                                <p:cTn id="72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58" grpId="0" animBg="1"/>
      <p:bldP spid="178" grpId="0"/>
      <p:bldP spid="179" grpId="0"/>
      <p:bldP spid="182" grpId="0"/>
      <p:bldP spid="1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1919247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1994822" y="3509038"/>
            <a:ext cx="1420005" cy="814949"/>
            <a:chOff x="808455" y="1261937"/>
            <a:chExt cx="1230338" cy="705843"/>
          </a:xfrm>
        </p:grpSpPr>
        <p:sp>
          <p:nvSpPr>
            <p:cNvPr id="47" name="TextBox 46"/>
            <p:cNvSpPr txBox="1"/>
            <p:nvPr/>
          </p:nvSpPr>
          <p:spPr>
            <a:xfrm>
              <a:off x="808455" y="1524298"/>
              <a:ext cx="1230338" cy="443482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5902" y="1261937"/>
              <a:ext cx="1008112" cy="21331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2015875" y="1558812"/>
            <a:ext cx="1460314" cy="1460842"/>
            <a:chOff x="2127615" y="1872580"/>
            <a:chExt cx="1686798" cy="1687408"/>
          </a:xfrm>
        </p:grpSpPr>
        <p:grpSp>
          <p:nvGrpSpPr>
            <p:cNvPr id="7" name="组合 5"/>
            <p:cNvGrpSpPr/>
            <p:nvPr/>
          </p:nvGrpSpPr>
          <p:grpSpPr>
            <a:xfrm>
              <a:off x="2127615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11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gradFill>
                <a:gsLst>
                  <a:gs pos="0">
                    <a:srgbClr val="0BB0F0"/>
                  </a:gs>
                  <a:gs pos="100000">
                    <a:srgbClr val="3AA3EC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2"/>
            <p:cNvGrpSpPr/>
            <p:nvPr/>
          </p:nvGrpSpPr>
          <p:grpSpPr>
            <a:xfrm>
              <a:off x="2656089" y="2395063"/>
              <a:ext cx="584048" cy="589248"/>
              <a:chOff x="2885248" y="1508265"/>
              <a:chExt cx="391152" cy="394635"/>
            </a:xfrm>
          </p:grpSpPr>
          <p:sp>
            <p:nvSpPr>
              <p:cNvPr id="74" name="Freeform 42"/>
              <p:cNvSpPr>
                <a:spLocks noEditPoints="1" noChangeArrowheads="1"/>
              </p:cNvSpPr>
              <p:nvPr/>
            </p:nvSpPr>
            <p:spPr bwMode="auto">
              <a:xfrm>
                <a:off x="2885248" y="1508265"/>
                <a:ext cx="391152" cy="394635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43"/>
              <p:cNvSpPr>
                <a:spLocks noChangeArrowheads="1"/>
              </p:cNvSpPr>
              <p:nvPr/>
            </p:nvSpPr>
            <p:spPr bwMode="auto">
              <a:xfrm>
                <a:off x="2989718" y="1603270"/>
                <a:ext cx="136053" cy="194881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31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5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460819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三、规章制度结构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511824" y="2779287"/>
            <a:ext cx="5328591" cy="1791260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规章制度的标题一般由单位名称、内容、文种组成。如《</a:t>
            </a:r>
            <a:r>
              <a:rPr lang="en-US" altLang="zh-CN" sz="2000" dirty="0" smtClean="0"/>
              <a:t>XXX</a:t>
            </a:r>
            <a:r>
              <a:rPr lang="zh-CN" altLang="zh-CN" sz="2000" dirty="0" smtClean="0"/>
              <a:t>市房地产市场管理细则》等。单位名称，或是规章制度适用的单位或范围，或是制定、颁布单位的名称。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5" grpId="0" animBg="1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809382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四、注意问题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63752" y="1268760"/>
            <a:ext cx="5976663" cy="4308872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zh-CN" sz="2000" dirty="0" smtClean="0"/>
              <a:t>．体式的规范性。</a:t>
            </a:r>
            <a:endParaRPr lang="zh-CN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zh-CN" sz="2000" dirty="0" smtClean="0"/>
              <a:t>．规章制度用语简洁、平易、严密，在格式上，不论是章条式，还是条款式，本质上都是采用逐章条的写法，条款层次由大到小依次可分为七级：编、章、节、条、款、目、项。最为常见的以章、条、款三层组成。</a:t>
            </a:r>
            <a:endParaRPr lang="zh-CN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zh-CN" sz="2000" dirty="0" smtClean="0"/>
              <a:t>．严密性。</a:t>
            </a:r>
            <a:endParaRPr lang="zh-CN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zh-CN" sz="2000" dirty="0" smtClean="0"/>
              <a:t>．有些规章制度加上“基本”一词，如“基本规程”、“基本制度”等，表示这是带有普遍性、原则性的规定。</a:t>
            </a:r>
            <a:endParaRPr lang="zh-CN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zh-CN" sz="2000" dirty="0" smtClean="0"/>
              <a:t>．有些规章制度加上“试行”、“暂行”、“草案”等词，表示这些规章制度颁发后又发现一些情况，但全面修改的条件还不成熟，只能加上一些内容作为原定规章制度的补充部分。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39416" y="1124744"/>
            <a:ext cx="2329599" cy="2329599"/>
            <a:chOff x="4184106" y="2952206"/>
            <a:chExt cx="3823790" cy="3823790"/>
          </a:xfrm>
        </p:grpSpPr>
        <p:sp>
          <p:nvSpPr>
            <p:cNvPr id="47" name="椭圆 4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108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52" name="椭圆 51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BB0F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683142" y="1986600"/>
            <a:ext cx="642147" cy="605887"/>
            <a:chOff x="3098700" y="5569159"/>
            <a:chExt cx="642147" cy="605886"/>
          </a:xfrm>
          <a:solidFill>
            <a:srgbClr val="0BB0F0"/>
          </a:solidFill>
        </p:grpSpPr>
        <p:sp>
          <p:nvSpPr>
            <p:cNvPr id="58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2" name="组合 122"/>
          <p:cNvGrpSpPr/>
          <p:nvPr/>
        </p:nvGrpSpPr>
        <p:grpSpPr>
          <a:xfrm>
            <a:off x="898629" y="400955"/>
            <a:ext cx="405483" cy="417336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" name="组合 123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5" rIns="0" bIns="44885" rtlCol="0" anchor="ctr"/>
            <a:lstStyle/>
            <a:p>
              <a:pPr algn="ctr"/>
              <a:endParaRPr lang="zh-CN" altLang="en-US" sz="31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TextBox 28"/>
          <p:cNvSpPr txBox="1"/>
          <p:nvPr/>
        </p:nvSpPr>
        <p:spPr>
          <a:xfrm>
            <a:off x="1350514" y="340214"/>
            <a:ext cx="3809382" cy="532811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277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 五、具体写作技巧</a:t>
            </a:r>
            <a:endParaRPr lang="zh-CN" altLang="en-US" sz="277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15680" y="1268760"/>
            <a:ext cx="5976663" cy="4099584"/>
          </a:xfrm>
          <a:prstGeom prst="rect">
            <a:avLst/>
          </a:prstGeom>
          <a:noFill/>
        </p:spPr>
        <p:txBody>
          <a:bodyPr wrap="square" lIns="79155" tIns="0" rIns="79155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（一）条例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（二）规定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（三）办法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（四）规则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（五）守则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（六）公约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（七）制度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（八）章程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（九）细则</a:t>
            </a:r>
            <a:endParaRPr lang="zh-CN" altLang="zh-CN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51384" y="955385"/>
            <a:ext cx="2329599" cy="2329599"/>
            <a:chOff x="4184106" y="2952206"/>
            <a:chExt cx="3823790" cy="3823790"/>
          </a:xfrm>
        </p:grpSpPr>
        <p:sp>
          <p:nvSpPr>
            <p:cNvPr id="22" name="椭圆 21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99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4" name="椭圆 23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FFC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84755" y="1829977"/>
            <a:ext cx="517287" cy="580417"/>
            <a:chOff x="3199776" y="780891"/>
            <a:chExt cx="470261" cy="527652"/>
          </a:xfrm>
          <a:solidFill>
            <a:srgbClr val="BE0A26"/>
          </a:solidFill>
        </p:grpSpPr>
        <p:sp>
          <p:nvSpPr>
            <p:cNvPr id="27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BE0A2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6322" name="Picture 2" descr="https://timgsa.baidu.com/timg?image&amp;quality=80&amp;size=b9999_10000&amp;sec=1503834542876&amp;di=c332188569cbc2995c85d88db874f547&amp;imgtype=0&amp;src=http%3A%2F%2Fwww.kfzimg.com%2FG03%2FM01%2FC5%2F58%2FpYYBAFYp7B6AG5c8AAF1kvSdV5U755_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40016" y="476672"/>
            <a:ext cx="2000250" cy="2914650"/>
          </a:xfrm>
          <a:prstGeom prst="rect">
            <a:avLst/>
          </a:prstGeom>
          <a:noFill/>
        </p:spPr>
      </p:pic>
      <p:pic>
        <p:nvPicPr>
          <p:cNvPr id="56324" name="Picture 4" descr="https://timgsa.baidu.com/timg?image&amp;quality=80&amp;size=b9999_10000&amp;sec=1503834590444&amp;di=9fc5f07bccc7e9f4c9dbf99c3bbe4db4&amp;imgtype=0&amp;src=http%3A%2F%2Fimg14.360buyimg.com%2FpopWaterMark%2Fjfs%2Ft715%2F210%2F248298475%2F113483%2F21ee21a1%2F54988cffN23433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476672"/>
            <a:ext cx="2095500" cy="2914650"/>
          </a:xfrm>
          <a:prstGeom prst="rect">
            <a:avLst/>
          </a:prstGeom>
          <a:noFill/>
        </p:spPr>
      </p:pic>
      <p:pic>
        <p:nvPicPr>
          <p:cNvPr id="56326" name="Picture 6" descr="https://timgsa.baidu.com/timg?image&amp;quality=80&amp;size=b9999_10000&amp;sec=1503834654306&amp;di=9fef32c1fd472775bd45437c1f7d6a4b&amp;imgtype=0&amp;src=http%3A%2F%2Fpic120.nipic.com%2Ffile%2F20170109%2F23514742_11434671803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645024"/>
            <a:ext cx="200025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8" name="Picture 8" descr="https://timgsa.baidu.com/timg?image&amp;quality=80&amp;size=b9999_10000&amp;sec=1503834674351&amp;di=db28f1dd05924693573ddb49b21fc925&amp;imgtype=0&amp;src=http%3A%2F%2Fpic65.nipic.com%2Ffile%2F20150421%2F13040520_12591690692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336" y="3717032"/>
            <a:ext cx="1973850" cy="277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0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任务实施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89770" tIns="44885" rIns="89770" bIns="44885" numCol="1" anchor="t" anchorCtr="0" compatLnSpc="1"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1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六边形 103"/>
          <p:cNvSpPr/>
          <p:nvPr/>
        </p:nvSpPr>
        <p:spPr>
          <a:xfrm>
            <a:off x="2711624" y="1340768"/>
            <a:ext cx="1292708" cy="1147052"/>
          </a:xfrm>
          <a:prstGeom prst="hexagon">
            <a:avLst/>
          </a:prstGeom>
          <a:blipFill dpi="0" rotWithShape="1">
            <a:blip r:embed="rId1" cstate="screen"/>
            <a:srcRect/>
            <a:tile tx="0" ty="0" sx="100000" sy="100000" flip="none" algn="l"/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2783632" y="188640"/>
            <a:ext cx="1292708" cy="1147052"/>
          </a:xfrm>
          <a:prstGeom prst="hexagon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08" name="六边形 107"/>
          <p:cNvSpPr/>
          <p:nvPr/>
        </p:nvSpPr>
        <p:spPr>
          <a:xfrm>
            <a:off x="1631504" y="620688"/>
            <a:ext cx="1292708" cy="1147052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651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1631504" y="1772816"/>
            <a:ext cx="1292708" cy="1147052"/>
          </a:xfrm>
          <a:prstGeom prst="hexagon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3" tIns="34632" rIns="69263" bIns="34632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 flipH="1">
            <a:off x="4367808" y="2276872"/>
            <a:ext cx="6120680" cy="1454935"/>
          </a:xfrm>
          <a:prstGeom prst="rect">
            <a:avLst/>
          </a:prstGeom>
          <a:noFill/>
        </p:spPr>
        <p:txBody>
          <a:bodyPr wrap="square" lIns="69263" tIns="34632" rIns="69263" bIns="34632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</a:rPr>
              <a:t>根据导入材料，我们代表公司客服部在各自的计算机上来完成客服部管理制度的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</a:rPr>
              <a:t>编写</a:t>
            </a:r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r>
              <a:rPr lang="zh-CN" altLang="zh-CN" sz="2000" dirty="0" smtClean="0">
                <a:solidFill>
                  <a:srgbClr val="C00000"/>
                </a:solidFill>
              </a:rPr>
              <a:t> （注意语言的组织和段落格式的应用）</a:t>
            </a:r>
            <a:endParaRPr lang="zh-CN" altLang="en-US" sz="199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5" grpId="0" animBg="1"/>
      <p:bldP spid="105" grpId="1" animBg="1"/>
      <p:bldP spid="108" grpId="0" animBg="1"/>
      <p:bldP spid="108" grpId="1" animBg="1"/>
      <p:bldP spid="110" grpId="0" animBg="1"/>
      <p:bldP spid="110" grpId="1" animBg="1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0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总结反馈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89770" tIns="44885" rIns="89770" bIns="44885" numCol="1" anchor="t" anchorCtr="0" compatLnSpc="1"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4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1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67427" y="2221367"/>
            <a:ext cx="1845198" cy="2184899"/>
            <a:chOff x="1349702" y="1746119"/>
            <a:chExt cx="1645146" cy="1936519"/>
          </a:xfrm>
        </p:grpSpPr>
        <p:sp>
          <p:nvSpPr>
            <p:cNvPr id="51" name="圆角矩形 50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64214" y="2090015"/>
            <a:ext cx="823953" cy="848147"/>
            <a:chOff x="1463339" y="1072758"/>
            <a:chExt cx="1546058" cy="1546058"/>
          </a:xfrm>
          <a:effectLst>
            <a:outerShdw blurRad="2540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145650" y="2193134"/>
            <a:ext cx="661078" cy="641910"/>
            <a:chOff x="4177140" y="1512123"/>
            <a:chExt cx="1064088" cy="1003758"/>
          </a:xfrm>
        </p:grpSpPr>
        <p:sp>
          <p:nvSpPr>
            <p:cNvPr id="36" name="椭圆 35"/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77140" y="1600995"/>
              <a:ext cx="1064088" cy="79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5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6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65564" y="2221367"/>
            <a:ext cx="1845198" cy="2184899"/>
            <a:chOff x="1349702" y="1746119"/>
            <a:chExt cx="1645146" cy="1936519"/>
          </a:xfrm>
        </p:grpSpPr>
        <p:sp>
          <p:nvSpPr>
            <p:cNvPr id="55" name="圆角矩形 54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014613" y="2221367"/>
            <a:ext cx="1845198" cy="2184899"/>
            <a:chOff x="1349702" y="1746119"/>
            <a:chExt cx="1645146" cy="1936519"/>
          </a:xfrm>
        </p:grpSpPr>
        <p:sp>
          <p:nvSpPr>
            <p:cNvPr id="58" name="圆角矩形 57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4274" y="2057530"/>
            <a:ext cx="823953" cy="848147"/>
            <a:chOff x="1463339" y="1072758"/>
            <a:chExt cx="1546058" cy="1546058"/>
          </a:xfrm>
          <a:effectLst>
            <a:outerShdw blurRad="317500" dist="215900" dir="6900000" sx="79000" sy="79000" algn="t" rotWithShape="0">
              <a:prstClr val="black">
                <a:alpha val="59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74454" y="2160642"/>
            <a:ext cx="673807" cy="641909"/>
            <a:chOff x="3089228" y="3088680"/>
            <a:chExt cx="1084579" cy="1003758"/>
          </a:xfrm>
        </p:grpSpPr>
        <p:sp>
          <p:nvSpPr>
            <p:cNvPr id="42" name="椭圆 41"/>
            <p:cNvSpPr/>
            <p:nvPr/>
          </p:nvSpPr>
          <p:spPr>
            <a:xfrm>
              <a:off x="3089228" y="3088680"/>
              <a:ext cx="1003763" cy="1003758"/>
            </a:xfrm>
            <a:prstGeom prst="ellipse">
              <a:avLst/>
            </a:prstGeom>
            <a:solidFill>
              <a:srgbClr val="FFB32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95927" y="3194857"/>
              <a:ext cx="1077880" cy="79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5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6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30219" y="2092263"/>
            <a:ext cx="756471" cy="778683"/>
            <a:chOff x="1463339" y="1072758"/>
            <a:chExt cx="1546058" cy="1546058"/>
          </a:xfrm>
          <a:effectLst>
            <a:outerShdw blurRad="330200" dist="215900" dir="6900000" sx="86000" sy="86000" algn="t" rotWithShape="0">
              <a:prstClr val="black">
                <a:alpha val="49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21685" y="2186930"/>
            <a:ext cx="606352" cy="589335"/>
            <a:chOff x="5291526" y="3088680"/>
            <a:chExt cx="1063072" cy="1003758"/>
          </a:xfrm>
        </p:grpSpPr>
        <p:sp>
          <p:nvSpPr>
            <p:cNvPr id="48" name="椭圆 47"/>
            <p:cNvSpPr/>
            <p:nvPr/>
          </p:nvSpPr>
          <p:spPr>
            <a:xfrm>
              <a:off x="5305581" y="3088680"/>
              <a:ext cx="1003763" cy="1003758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91526" y="3147328"/>
              <a:ext cx="1063072" cy="86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85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6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2470834" y="3231778"/>
            <a:ext cx="1645352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师生评价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56166" y="3231777"/>
            <a:ext cx="16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呈现标准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87257" y="3201300"/>
            <a:ext cx="1645352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新的任务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526389" y="3171032"/>
            <a:ext cx="233162" cy="285560"/>
          </a:xfrm>
          <a:prstGeom prst="rightArrow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spcCol="0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85" name="右箭头 84"/>
          <p:cNvSpPr/>
          <p:nvPr/>
        </p:nvSpPr>
        <p:spPr>
          <a:xfrm>
            <a:off x="7417798" y="3171032"/>
            <a:ext cx="233162" cy="285560"/>
          </a:xfrm>
          <a:prstGeom prst="rightArrow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spcCol="0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415" y="2800727"/>
            <a:ext cx="12192000" cy="2140441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  <a:effectLst>
            <a:innerShdw blurRad="355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9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326" y="3347164"/>
            <a:ext cx="8632485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55" b="1" dirty="0" smtClean="0">
                <a:solidFill>
                  <a:schemeClr val="bg1"/>
                </a:solidFill>
                <a:cs typeface="+mn-ea"/>
                <a:sym typeface="+mn-lt"/>
              </a:rPr>
              <a:t>THANKS FOR WATCHING !</a:t>
            </a:r>
            <a:endParaRPr lang="zh-CN" altLang="en-US" sz="415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40742" y="1531848"/>
            <a:ext cx="1683411" cy="1529631"/>
            <a:chOff x="3080411" y="1769423"/>
            <a:chExt cx="1944496" cy="1766866"/>
          </a:xfrm>
        </p:grpSpPr>
        <p:grpSp>
          <p:nvGrpSpPr>
            <p:cNvPr id="46" name="组合 45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25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3350561" y="2014894"/>
                <a:ext cx="1404196" cy="1275921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16"/>
            <p:cNvSpPr txBox="1"/>
            <p:nvPr/>
          </p:nvSpPr>
          <p:spPr>
            <a:xfrm>
              <a:off x="3291545" y="2089828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2579" y="1531848"/>
            <a:ext cx="1683411" cy="1529631"/>
            <a:chOff x="4965334" y="1769423"/>
            <a:chExt cx="1944496" cy="1766866"/>
          </a:xfrm>
        </p:grpSpPr>
        <p:grpSp>
          <p:nvGrpSpPr>
            <p:cNvPr id="45" name="组合 44"/>
            <p:cNvGrpSpPr/>
            <p:nvPr/>
          </p:nvGrpSpPr>
          <p:grpSpPr>
            <a:xfrm>
              <a:off x="4965334" y="1769423"/>
              <a:ext cx="1944496" cy="1766866"/>
              <a:chOff x="4965334" y="1769423"/>
              <a:chExt cx="1944496" cy="1766866"/>
            </a:xfrm>
          </p:grpSpPr>
          <p:sp>
            <p:nvSpPr>
              <p:cNvPr id="31" name="Freeform 6"/>
              <p:cNvSpPr/>
              <p:nvPr/>
            </p:nvSpPr>
            <p:spPr bwMode="auto">
              <a:xfrm>
                <a:off x="4965334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5000706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5235484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Box 16"/>
            <p:cNvSpPr txBox="1"/>
            <p:nvPr/>
          </p:nvSpPr>
          <p:spPr>
            <a:xfrm>
              <a:off x="5205977" y="2089828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4415" y="1531848"/>
            <a:ext cx="1683411" cy="1529631"/>
            <a:chOff x="6850257" y="1769423"/>
            <a:chExt cx="1944496" cy="1766866"/>
          </a:xfrm>
        </p:grpSpPr>
        <p:grpSp>
          <p:nvGrpSpPr>
            <p:cNvPr id="44" name="组合 43"/>
            <p:cNvGrpSpPr/>
            <p:nvPr/>
          </p:nvGrpSpPr>
          <p:grpSpPr>
            <a:xfrm>
              <a:off x="6850257" y="1769423"/>
              <a:ext cx="1944496" cy="1766866"/>
              <a:chOff x="6850257" y="1769423"/>
              <a:chExt cx="1944496" cy="1766866"/>
            </a:xfrm>
          </p:grpSpPr>
          <p:sp>
            <p:nvSpPr>
              <p:cNvPr id="35" name="Freeform 6"/>
              <p:cNvSpPr/>
              <p:nvPr/>
            </p:nvSpPr>
            <p:spPr bwMode="auto">
              <a:xfrm>
                <a:off x="6850257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6885629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7120407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6"/>
            <p:cNvSpPr txBox="1"/>
            <p:nvPr/>
          </p:nvSpPr>
          <p:spPr>
            <a:xfrm>
              <a:off x="7090902" y="2029110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观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36253" y="1531848"/>
            <a:ext cx="1683411" cy="1529631"/>
            <a:chOff x="8735181" y="1769423"/>
            <a:chExt cx="1944496" cy="1766866"/>
          </a:xfrm>
        </p:grpSpPr>
        <p:grpSp>
          <p:nvGrpSpPr>
            <p:cNvPr id="43" name="组合 42"/>
            <p:cNvGrpSpPr/>
            <p:nvPr/>
          </p:nvGrpSpPr>
          <p:grpSpPr>
            <a:xfrm>
              <a:off x="8735181" y="1769423"/>
              <a:ext cx="1944496" cy="1766866"/>
              <a:chOff x="8735181" y="1769423"/>
              <a:chExt cx="1944496" cy="1766866"/>
            </a:xfrm>
          </p:grpSpPr>
          <p:sp>
            <p:nvSpPr>
              <p:cNvPr id="39" name="Freeform 6"/>
              <p:cNvSpPr/>
              <p:nvPr/>
            </p:nvSpPr>
            <p:spPr bwMode="auto">
              <a:xfrm>
                <a:off x="873518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8770555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900533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8D2"/>
                  </a:gs>
                  <a:gs pos="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7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TextBox 16"/>
            <p:cNvSpPr txBox="1"/>
            <p:nvPr/>
          </p:nvSpPr>
          <p:spPr>
            <a:xfrm>
              <a:off x="8975824" y="2097975"/>
              <a:ext cx="1474376" cy="1173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看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"/>
            <a:ext cx="7689122" cy="6858000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57666" y="-473481"/>
            <a:ext cx="7383832" cy="7716201"/>
            <a:chOff x="5149018" y="-546916"/>
            <a:chExt cx="8529010" cy="8912927"/>
          </a:xfrm>
        </p:grpSpPr>
        <p:grpSp>
          <p:nvGrpSpPr>
            <p:cNvPr id="6" name="组合 5"/>
            <p:cNvGrpSpPr/>
            <p:nvPr/>
          </p:nvGrpSpPr>
          <p:grpSpPr>
            <a:xfrm>
              <a:off x="5149018" y="0"/>
              <a:ext cx="8529010" cy="8250793"/>
              <a:chOff x="5152065" y="0"/>
              <a:chExt cx="8529010" cy="7940997"/>
            </a:xfrm>
            <a:solidFill>
              <a:schemeClr val="bg1"/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7704633" y="0"/>
                <a:ext cx="5976442" cy="7921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  <p:sp>
            <p:nvSpPr>
              <p:cNvPr id="5" name="直角三角形 4"/>
              <p:cNvSpPr/>
              <p:nvPr/>
            </p:nvSpPr>
            <p:spPr>
              <a:xfrm flipH="1">
                <a:off x="5152065" y="0"/>
                <a:ext cx="2552568" cy="794099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 rot="1011878">
              <a:off x="6302819" y="-546916"/>
              <a:ext cx="276085" cy="891292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152400" dist="635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637" tIns="59819" rIns="119637" bIns="59819" spcCol="0"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672064" y="3356992"/>
            <a:ext cx="4577447" cy="683846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       </a:t>
            </a:r>
            <a:r>
              <a:rPr lang="zh-CN" altLang="en-US" sz="2800" dirty="0" smtClean="0">
                <a:cs typeface="+mn-ea"/>
                <a:sym typeface="+mn-lt"/>
              </a:rPr>
              <a:t>没有规矩不成方圆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79507" y="1035880"/>
            <a:ext cx="1311697" cy="1191873"/>
            <a:chOff x="9445794" y="-97742"/>
            <a:chExt cx="1944496" cy="1766866"/>
          </a:xfrm>
        </p:grpSpPr>
        <p:sp>
          <p:nvSpPr>
            <p:cNvPr id="22" name="Freeform 6"/>
            <p:cNvSpPr/>
            <p:nvPr/>
          </p:nvSpPr>
          <p:spPr bwMode="auto">
            <a:xfrm>
              <a:off x="9445794" y="-97742"/>
              <a:ext cx="1944496" cy="176686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b="1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481166" y="-65604"/>
              <a:ext cx="1873756" cy="17025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b="1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9715944" y="147729"/>
              <a:ext cx="1404195" cy="1275922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>
              <a:gsLst>
                <a:gs pos="100000">
                  <a:srgbClr val="0078D2"/>
                </a:gs>
                <a:gs pos="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3556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97642" y="283825"/>
              <a:ext cx="1062698" cy="108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55" b="1" dirty="0">
                  <a:solidFill>
                    <a:schemeClr val="bg1"/>
                  </a:solidFill>
                  <a:cs typeface="+mn-ea"/>
                  <a:sym typeface="+mn-lt"/>
                </a:rPr>
                <a:t>前</a:t>
              </a:r>
              <a:endParaRPr lang="zh-CN" altLang="en-US" sz="415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90485" y="1035879"/>
            <a:ext cx="1311697" cy="1191873"/>
            <a:chOff x="9445794" y="-97742"/>
            <a:chExt cx="1944496" cy="1766866"/>
          </a:xfrm>
        </p:grpSpPr>
        <p:sp>
          <p:nvSpPr>
            <p:cNvPr id="28" name="Freeform 6"/>
            <p:cNvSpPr/>
            <p:nvPr/>
          </p:nvSpPr>
          <p:spPr bwMode="auto">
            <a:xfrm>
              <a:off x="9445794" y="-97742"/>
              <a:ext cx="1944496" cy="176686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b="1"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9481166" y="-65604"/>
              <a:ext cx="1873756" cy="17025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b="1"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9715944" y="147729"/>
              <a:ext cx="1404195" cy="1275922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>
              <a:gsLst>
                <a:gs pos="100000">
                  <a:srgbClr val="0078D2"/>
                </a:gs>
                <a:gs pos="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3556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9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97642" y="283825"/>
              <a:ext cx="1062698" cy="108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55" b="1" dirty="0">
                  <a:solidFill>
                    <a:schemeClr val="bg1"/>
                  </a:solidFill>
                  <a:cs typeface="+mn-ea"/>
                  <a:sym typeface="+mn-lt"/>
                </a:rPr>
                <a:t>言</a:t>
              </a:r>
              <a:endParaRPr lang="zh-CN" altLang="en-US" sz="415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4663642" y="1500464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0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655840" y="2569545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0"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55840" y="3638627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0"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655840" y="4707707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218" y="1616677"/>
            <a:ext cx="2699404" cy="463698"/>
          </a:xfrm>
          <a:prstGeom prst="rect">
            <a:avLst/>
          </a:prstGeom>
          <a:noFill/>
        </p:spPr>
        <p:txBody>
          <a:bodyPr wrap="square" lIns="89770" tIns="44885" rIns="89770" bIns="44885" rtlCol="0">
            <a:spAutoFit/>
          </a:bodyPr>
          <a:lstStyle/>
          <a:p>
            <a:r>
              <a:rPr lang="zh-CN" altLang="en-US" sz="2425" dirty="0" smtClean="0">
                <a:solidFill>
                  <a:schemeClr val="bg1"/>
                </a:solidFill>
                <a:cs typeface="+mn-ea"/>
                <a:sym typeface="+mn-lt"/>
              </a:rPr>
              <a:t>单元任务</a:t>
            </a:r>
            <a:endParaRPr lang="zh-CN" altLang="en-US" sz="24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8219" y="2692899"/>
            <a:ext cx="2462610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5" dirty="0" smtClean="0">
                <a:solidFill>
                  <a:schemeClr val="bg1"/>
                </a:solidFill>
                <a:cs typeface="+mn-ea"/>
                <a:sym typeface="+mn-lt"/>
              </a:rPr>
              <a:t>学习目标</a:t>
            </a:r>
            <a:endParaRPr lang="zh-CN" altLang="en-US" sz="24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221" y="3758412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5" dirty="0" smtClean="0">
                <a:solidFill>
                  <a:schemeClr val="bg1"/>
                </a:solidFill>
                <a:cs typeface="+mn-ea"/>
                <a:sym typeface="+mn-lt"/>
              </a:rPr>
              <a:t>资讯交流</a:t>
            </a:r>
            <a:endParaRPr lang="zh-CN" altLang="en-US" sz="24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221" y="4823924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5" dirty="0" smtClean="0">
                <a:solidFill>
                  <a:schemeClr val="bg1"/>
                </a:solidFill>
                <a:cs typeface="+mn-ea"/>
                <a:sym typeface="+mn-lt"/>
              </a:rPr>
              <a:t>任务实施</a:t>
            </a:r>
            <a:endParaRPr lang="zh-CN" altLang="en-US" sz="24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43280" y="2349600"/>
            <a:ext cx="2101709" cy="1909718"/>
            <a:chOff x="3080411" y="1769423"/>
            <a:chExt cx="1944496" cy="1766866"/>
          </a:xfrm>
        </p:grpSpPr>
        <p:grpSp>
          <p:nvGrpSpPr>
            <p:cNvPr id="32" name="组合 31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42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BB0F0"/>
                  </a:gs>
                  <a:gs pos="100000">
                    <a:srgbClr val="3AA3EC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16"/>
            <p:cNvSpPr txBox="1"/>
            <p:nvPr/>
          </p:nvSpPr>
          <p:spPr>
            <a:xfrm>
              <a:off x="3301485" y="2250972"/>
              <a:ext cx="1474376" cy="57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65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zh-CN" altLang="en-US" sz="34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16"/>
            <p:cNvSpPr txBox="1"/>
            <p:nvPr/>
          </p:nvSpPr>
          <p:spPr>
            <a:xfrm>
              <a:off x="3315751" y="2764207"/>
              <a:ext cx="1474376" cy="30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60" dirty="0">
                  <a:solidFill>
                    <a:schemeClr val="bg1"/>
                  </a:solidFill>
                  <a:cs typeface="+mn-ea"/>
                  <a:sym typeface="+mn-lt"/>
                </a:rPr>
                <a:t>CATALOG</a:t>
              </a:r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Freeform 6"/>
          <p:cNvSpPr/>
          <p:nvPr/>
        </p:nvSpPr>
        <p:spPr bwMode="auto">
          <a:xfrm>
            <a:off x="4864344" y="1655219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54" name="Freeform 6"/>
          <p:cNvSpPr/>
          <p:nvPr/>
        </p:nvSpPr>
        <p:spPr bwMode="auto">
          <a:xfrm>
            <a:off x="4864344" y="2744988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4864344" y="3803916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56" name="Freeform 6"/>
          <p:cNvSpPr/>
          <p:nvPr/>
        </p:nvSpPr>
        <p:spPr bwMode="auto">
          <a:xfrm>
            <a:off x="4864344" y="4903965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655840" y="5661248"/>
            <a:ext cx="4195020" cy="641448"/>
          </a:xfrm>
          <a:prstGeom prst="roundRect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 w="22225">
            <a:solidFill>
              <a:schemeClr val="bg1">
                <a:alpha val="85000"/>
              </a:schemeClr>
            </a:solidFill>
          </a:ln>
          <a:effectLst>
            <a:outerShdw blurRad="215900" dist="165100" dir="7800000" sx="98000" sy="98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5" rIns="89770" bIns="44885" rtlCol="0" anchor="ctr"/>
          <a:lstStyle/>
          <a:p>
            <a:pPr algn="ctr"/>
            <a:endParaRPr lang="zh-CN" altLang="en-US" sz="121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221" y="5777465"/>
            <a:ext cx="2619491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25" dirty="0" smtClean="0">
                <a:solidFill>
                  <a:schemeClr val="bg1"/>
                </a:solidFill>
                <a:cs typeface="+mn-ea"/>
                <a:sym typeface="+mn-lt"/>
              </a:rPr>
              <a:t>总结反馈</a:t>
            </a:r>
            <a:endParaRPr lang="zh-CN" altLang="en-US" sz="24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4864344" y="5857506"/>
            <a:ext cx="394221" cy="358209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/>
      <p:bldP spid="33" grpId="0"/>
      <p:bldP spid="35" grpId="0"/>
      <p:bldP spid="37" grpId="0"/>
      <p:bldP spid="52" grpId="0" animBg="1"/>
      <p:bldP spid="54" grpId="0" animBg="1"/>
      <p:bldP spid="55" grpId="0" animBg="1"/>
      <p:bldP spid="56" grpId="0" animBg="1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0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单元任务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89770" tIns="44885" rIns="89770" bIns="44885" numCol="1" anchor="t" anchorCtr="0" compatLnSpc="1"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1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350561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087888" y="1196752"/>
            <a:ext cx="1067429" cy="1098636"/>
            <a:chOff x="1827622" y="1343919"/>
            <a:chExt cx="2304000" cy="2304000"/>
          </a:xfrm>
        </p:grpSpPr>
        <p:sp>
          <p:nvSpPr>
            <p:cNvPr id="22" name="椭圆 2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71500" dist="355600" dir="7800000" sx="88000" sy="88000" algn="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877480" y="1393778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631504" y="1628800"/>
            <a:ext cx="2725370" cy="3638635"/>
          </a:xfrm>
          <a:prstGeom prst="rect">
            <a:avLst/>
          </a:prstGeom>
          <a:effectLst>
            <a:outerShdw blurRad="50800" dist="63500" dir="7860000" sx="101000" sy="1010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40016" y="2852936"/>
            <a:ext cx="4824536" cy="1632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770" tIns="44885" rIns="89770" bIns="448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根据公司发展战略要求，山东四海商务有限公司决定设立客服部，请</a:t>
            </a:r>
            <a:r>
              <a:rPr lang="zh-CN" altLang="zh-CN" sz="2000" dirty="0" smtClean="0"/>
              <a:t>为公司拟成立的客服部门</a:t>
            </a:r>
            <a:r>
              <a:rPr lang="zh-CN" altLang="en-US" sz="2000" dirty="0" smtClean="0"/>
              <a:t>编写</a:t>
            </a:r>
            <a:r>
              <a:rPr lang="zh-CN" altLang="zh-CN" sz="2000" dirty="0" smtClean="0"/>
              <a:t>规章制度</a:t>
            </a:r>
            <a:r>
              <a:rPr lang="zh-CN" altLang="en-US" sz="2000" dirty="0" smtClean="0"/>
              <a:t>。</a:t>
            </a:r>
            <a:endParaRPr lang="zh-CN" altLang="en-US" sz="199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7552" y="1556792"/>
            <a:ext cx="410416" cy="439091"/>
            <a:chOff x="4895160" y="5416983"/>
            <a:chExt cx="496602" cy="531299"/>
          </a:xfrm>
          <a:solidFill>
            <a:srgbClr val="FFC000"/>
          </a:solidFill>
        </p:grpSpPr>
        <p:sp>
          <p:nvSpPr>
            <p:cNvPr id="9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0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89770" tIns="44885" rIns="89770" bIns="44885" numCol="1" anchor="t" anchorCtr="0" compatLnSpc="1"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1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 rot="16200000">
            <a:off x="6735615" y="2311323"/>
            <a:ext cx="1170185" cy="5545826"/>
            <a:chOff x="1349702" y="1746119"/>
            <a:chExt cx="1645146" cy="1936519"/>
          </a:xfrm>
        </p:grpSpPr>
        <p:sp>
          <p:nvSpPr>
            <p:cNvPr id="74" name="圆角矩形 73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1425724" y="1755334"/>
              <a:ext cx="1506354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rot="16200000">
            <a:off x="6800624" y="855960"/>
            <a:ext cx="1072379" cy="5545826"/>
            <a:chOff x="1349702" y="1746119"/>
            <a:chExt cx="1645146" cy="1936519"/>
          </a:xfrm>
        </p:grpSpPr>
        <p:sp>
          <p:nvSpPr>
            <p:cNvPr id="77" name="圆角矩形 76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16200000">
            <a:off x="6873939" y="-572346"/>
            <a:ext cx="1072379" cy="5724673"/>
            <a:chOff x="1349702" y="1746119"/>
            <a:chExt cx="1645146" cy="1936519"/>
          </a:xfrm>
        </p:grpSpPr>
        <p:sp>
          <p:nvSpPr>
            <p:cNvPr id="80" name="圆角矩形 79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73341" y="1601752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26756" y="1774021"/>
            <a:ext cx="1159308" cy="1072378"/>
            <a:chOff x="1715395" y="1514206"/>
            <a:chExt cx="1002575" cy="900936"/>
          </a:xfrm>
        </p:grpSpPr>
        <p:sp>
          <p:nvSpPr>
            <p:cNvPr id="7" name="椭圆 6"/>
            <p:cNvSpPr/>
            <p:nvPr/>
          </p:nvSpPr>
          <p:spPr>
            <a:xfrm>
              <a:off x="1715395" y="1514206"/>
              <a:ext cx="900940" cy="900936"/>
            </a:xfrm>
            <a:prstGeom prst="ellipse">
              <a:avLst/>
            </a:prstGeom>
            <a:gradFill>
              <a:gsLst>
                <a:gs pos="0">
                  <a:srgbClr val="0BB0F0"/>
                </a:gs>
                <a:gs pos="100000">
                  <a:srgbClr val="3AA3EC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1188" y="1811525"/>
              <a:ext cx="986782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b="1" dirty="0" smtClean="0">
                  <a:solidFill>
                    <a:schemeClr val="bg1"/>
                  </a:solidFill>
                  <a:cs typeface="+mn-ea"/>
                  <a:sym typeface="+mn-lt"/>
                </a:rPr>
                <a:t>能力目标</a:t>
              </a:r>
              <a:endParaRPr lang="zh-CN" altLang="en-US" sz="183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0729" y="2987689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11624" y="3159961"/>
            <a:ext cx="1206995" cy="1072379"/>
            <a:chOff x="1691426" y="2553657"/>
            <a:chExt cx="1043813" cy="900936"/>
          </a:xfrm>
        </p:grpSpPr>
        <p:sp>
          <p:nvSpPr>
            <p:cNvPr id="11" name="椭圆 10"/>
            <p:cNvSpPr/>
            <p:nvPr/>
          </p:nvSpPr>
          <p:spPr>
            <a:xfrm>
              <a:off x="1705659" y="2553657"/>
              <a:ext cx="900940" cy="900936"/>
            </a:xfrm>
            <a:prstGeom prst="ellipse">
              <a:avLst/>
            </a:prstGeom>
            <a:solidFill>
              <a:srgbClr val="FFB32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1426" y="2854229"/>
              <a:ext cx="1043813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b="1" dirty="0" smtClean="0">
                  <a:solidFill>
                    <a:schemeClr val="bg1"/>
                  </a:solidFill>
                  <a:cs typeface="+mn-ea"/>
                  <a:sym typeface="+mn-lt"/>
                </a:rPr>
                <a:t>知识目标</a:t>
              </a:r>
              <a:endParaRPr lang="zh-CN" altLang="en-US" sz="183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0729" y="4326873"/>
            <a:ext cx="1376492" cy="1416917"/>
            <a:chOff x="1463339" y="1072759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9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2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28080" y="4499146"/>
            <a:ext cx="1148044" cy="1072379"/>
            <a:chOff x="1705659" y="3558047"/>
            <a:chExt cx="992833" cy="900936"/>
          </a:xfrm>
          <a:blipFill>
            <a:blip r:embed="rId1"/>
            <a:tile tx="0" ty="0" sx="100000" sy="100000" flip="none" algn="tl"/>
          </a:blipFill>
        </p:grpSpPr>
        <p:sp>
          <p:nvSpPr>
            <p:cNvPr id="15" name="椭圆 14"/>
            <p:cNvSpPr/>
            <p:nvPr/>
          </p:nvSpPr>
          <p:spPr>
            <a:xfrm>
              <a:off x="1705659" y="3558047"/>
              <a:ext cx="900940" cy="9009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3858" y="3825557"/>
              <a:ext cx="984634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b="1" dirty="0" smtClean="0">
                  <a:solidFill>
                    <a:schemeClr val="bg1"/>
                  </a:solidFill>
                  <a:cs typeface="+mn-ea"/>
                  <a:sym typeface="+mn-lt"/>
                </a:rPr>
                <a:t>素质目标</a:t>
              </a:r>
              <a:endParaRPr lang="zh-CN" altLang="en-US" sz="183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30"/>
          <p:cNvSpPr>
            <a:spLocks noChangeArrowheads="1"/>
          </p:cNvSpPr>
          <p:nvPr/>
        </p:nvSpPr>
        <p:spPr bwMode="auto">
          <a:xfrm>
            <a:off x="4802948" y="1860638"/>
            <a:ext cx="5469516" cy="87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能够撰写保证公司正常运转所必需的符合本公司实际的规章制度；</a:t>
            </a:r>
            <a:endParaRPr lang="zh-CN" altLang="zh-CN" sz="1600" dirty="0" smtClean="0"/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能够灵活运用多层条文式、通篇条文式等正文写作方式。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30"/>
          <p:cNvSpPr>
            <a:spLocks noChangeArrowheads="1"/>
          </p:cNvSpPr>
          <p:nvPr/>
        </p:nvSpPr>
        <p:spPr bwMode="auto">
          <a:xfrm>
            <a:off x="4802948" y="3068960"/>
            <a:ext cx="5181483" cy="112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</a:t>
            </a:r>
            <a:r>
              <a:rPr lang="zh-CN" altLang="zh-CN" sz="1600" dirty="0" smtClean="0"/>
              <a:t>掌握规章制度的不同种类、内容要求；</a:t>
            </a:r>
            <a:endParaRPr lang="zh-CN" altLang="zh-CN" sz="1600" dirty="0" smtClean="0"/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了解规章制度的写作特点、格式规范、语体风格；</a:t>
            </a:r>
            <a:endParaRPr lang="zh-CN" altLang="zh-CN" sz="1600" dirty="0" smtClean="0"/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掌握文体结构和内容结构；</a:t>
            </a:r>
            <a:endParaRPr lang="zh-CN" altLang="zh-CN" sz="1600" dirty="0" smtClean="0"/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掌握具体文种写作技巧。</a:t>
            </a:r>
            <a:endParaRPr lang="zh-CN" altLang="en-US" sz="1600" dirty="0">
              <a:sym typeface="+mn-lt"/>
            </a:endParaRPr>
          </a:p>
        </p:txBody>
      </p:sp>
      <p:sp>
        <p:nvSpPr>
          <p:cNvPr id="46" name="矩形 30"/>
          <p:cNvSpPr>
            <a:spLocks noChangeArrowheads="1"/>
          </p:cNvSpPr>
          <p:nvPr/>
        </p:nvSpPr>
        <p:spPr bwMode="auto">
          <a:xfrm>
            <a:off x="4802949" y="4703784"/>
            <a:ext cx="4769064" cy="87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培养学生具备团队合作能力</a:t>
            </a:r>
            <a:r>
              <a:rPr lang="zh-CN" altLang="en-US" sz="1600" dirty="0" smtClean="0"/>
              <a:t>；</a:t>
            </a:r>
            <a:endParaRPr lang="zh-CN" altLang="zh-CN" sz="1600" dirty="0" smtClean="0"/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培养学生具备实事求是、脚踏实际的工作作风</a:t>
            </a:r>
            <a:r>
              <a:rPr lang="zh-CN" altLang="en-US" sz="1600" dirty="0" smtClean="0"/>
              <a:t>；</a:t>
            </a:r>
            <a:endParaRPr lang="zh-CN" altLang="zh-CN" sz="1600" dirty="0" smtClean="0"/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培养学生具备独立解决问题的能力。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7564" y="3214115"/>
            <a:ext cx="5136873" cy="785464"/>
            <a:chOff x="4151784" y="2996952"/>
            <a:chExt cx="4195020" cy="641448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圆角矩形 4"/>
            <p:cNvSpPr/>
            <p:nvPr/>
          </p:nvSpPr>
          <p:spPr>
            <a:xfrm>
              <a:off x="4151784" y="2996952"/>
              <a:ext cx="4195020" cy="641448"/>
            </a:xfrm>
            <a:prstGeom prst="roundRect">
              <a:avLst/>
            </a:prstGeom>
            <a:grpFill/>
            <a:ln w="22225">
              <a:solidFill>
                <a:schemeClr val="bg1">
                  <a:alpha val="85000"/>
                </a:schemeClr>
              </a:solidFill>
            </a:ln>
            <a:effectLst>
              <a:outerShdw blurRad="215900" dist="165100" dir="7800000" sx="98000" sy="98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70" tIns="44885" rIns="89770" bIns="44885" rtlCol="0" anchor="ctr"/>
            <a:lstStyle/>
            <a:p>
              <a:pPr algn="ctr"/>
              <a:endParaRPr lang="zh-CN" altLang="en-US" sz="1210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4996360" y="3113165"/>
              <a:ext cx="2699404" cy="476179"/>
            </a:xfrm>
            <a:prstGeom prst="rect">
              <a:avLst/>
            </a:prstGeom>
            <a:grp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资讯交流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615852" y="3063094"/>
              <a:ext cx="473588" cy="489276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89770" tIns="44885" rIns="89770" bIns="44885" numCol="1" anchor="t" anchorCtr="0" compatLnSpc="1"/>
            <a:lstStyle/>
            <a:p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352486" y="3151707"/>
              <a:ext cx="394221" cy="3582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75466" y="1052736"/>
            <a:ext cx="1841068" cy="1672886"/>
            <a:chOff x="3080411" y="1769423"/>
            <a:chExt cx="1944496" cy="176686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80411" y="1769423"/>
              <a:ext cx="1944496" cy="1766866"/>
              <a:chOff x="3080411" y="1769423"/>
              <a:chExt cx="1944496" cy="1766866"/>
            </a:xfrm>
          </p:grpSpPr>
          <p:sp>
            <p:nvSpPr>
              <p:cNvPr id="14" name="Freeform 6"/>
              <p:cNvSpPr/>
              <p:nvPr/>
            </p:nvSpPr>
            <p:spPr bwMode="auto">
              <a:xfrm>
                <a:off x="3080411" y="1769423"/>
                <a:ext cx="1944496" cy="1766866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115783" y="1801561"/>
                <a:ext cx="1873756" cy="1702590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350561" y="2014894"/>
                <a:ext cx="1404195" cy="1275922"/>
              </a:xfrm>
              <a:custGeom>
                <a:avLst/>
                <a:gdLst>
                  <a:gd name="T0" fmla="*/ 353 w 358"/>
                  <a:gd name="T1" fmla="*/ 143 h 316"/>
                  <a:gd name="T2" fmla="*/ 279 w 358"/>
                  <a:gd name="T3" fmla="*/ 14 h 316"/>
                  <a:gd name="T4" fmla="*/ 253 w 358"/>
                  <a:gd name="T5" fmla="*/ 0 h 316"/>
                  <a:gd name="T6" fmla="*/ 105 w 358"/>
                  <a:gd name="T7" fmla="*/ 0 h 316"/>
                  <a:gd name="T8" fmla="*/ 79 w 358"/>
                  <a:gd name="T9" fmla="*/ 14 h 316"/>
                  <a:gd name="T10" fmla="*/ 5 w 358"/>
                  <a:gd name="T11" fmla="*/ 143 h 316"/>
                  <a:gd name="T12" fmla="*/ 5 w 358"/>
                  <a:gd name="T13" fmla="*/ 172 h 316"/>
                  <a:gd name="T14" fmla="*/ 79 w 358"/>
                  <a:gd name="T15" fmla="*/ 301 h 316"/>
                  <a:gd name="T16" fmla="*/ 105 w 358"/>
                  <a:gd name="T17" fmla="*/ 316 h 316"/>
                  <a:gd name="T18" fmla="*/ 253 w 358"/>
                  <a:gd name="T19" fmla="*/ 316 h 316"/>
                  <a:gd name="T20" fmla="*/ 279 w 358"/>
                  <a:gd name="T21" fmla="*/ 301 h 316"/>
                  <a:gd name="T22" fmla="*/ 353 w 358"/>
                  <a:gd name="T23" fmla="*/ 172 h 316"/>
                  <a:gd name="T24" fmla="*/ 353 w 358"/>
                  <a:gd name="T25" fmla="*/ 1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316">
                    <a:moveTo>
                      <a:pt x="353" y="143"/>
                    </a:moveTo>
                    <a:cubicBezTo>
                      <a:pt x="279" y="14"/>
                      <a:pt x="279" y="14"/>
                      <a:pt x="279" y="14"/>
                    </a:cubicBezTo>
                    <a:cubicBezTo>
                      <a:pt x="274" y="6"/>
                      <a:pt x="263" y="0"/>
                      <a:pt x="25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5" y="0"/>
                      <a:pt x="84" y="6"/>
                      <a:pt x="79" y="14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0" y="151"/>
                      <a:pt x="0" y="164"/>
                      <a:pt x="5" y="172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4" y="309"/>
                      <a:pt x="95" y="316"/>
                      <a:pt x="105" y="316"/>
                    </a:cubicBezTo>
                    <a:cubicBezTo>
                      <a:pt x="253" y="316"/>
                      <a:pt x="253" y="316"/>
                      <a:pt x="253" y="316"/>
                    </a:cubicBezTo>
                    <a:cubicBezTo>
                      <a:pt x="263" y="316"/>
                      <a:pt x="274" y="309"/>
                      <a:pt x="279" y="301"/>
                    </a:cubicBezTo>
                    <a:cubicBezTo>
                      <a:pt x="353" y="172"/>
                      <a:pt x="353" y="172"/>
                      <a:pt x="353" y="172"/>
                    </a:cubicBezTo>
                    <a:cubicBezTo>
                      <a:pt x="358" y="164"/>
                      <a:pt x="358" y="151"/>
                      <a:pt x="353" y="143"/>
                    </a:cubicBezTo>
                    <a:close/>
                  </a:path>
                </a:pathLst>
              </a:custGeom>
              <a:blipFill>
                <a:blip r:embed="rId1" cstate="print"/>
                <a:tile tx="0" ty="0" sx="100000" sy="100000" flip="none" algn="tl"/>
              </a:blipFill>
              <a:ln>
                <a:noFill/>
              </a:ln>
              <a:effectLst>
                <a:innerShdw blurRad="3556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195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6"/>
            <p:cNvSpPr txBox="1"/>
            <p:nvPr/>
          </p:nvSpPr>
          <p:spPr>
            <a:xfrm>
              <a:off x="3292126" y="2116493"/>
              <a:ext cx="1474376" cy="107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315751" y="2764207"/>
              <a:ext cx="1474376" cy="35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5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889992" y="1707981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2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6982820" y="1803536"/>
            <a:ext cx="577852" cy="594818"/>
          </a:xfrm>
          <a:prstGeom prst="ellipse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innerShdw blurRad="114300">
              <a:srgbClr val="D3133C">
                <a:alpha val="14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5525" y="2767754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968353" y="2863309"/>
            <a:ext cx="577852" cy="594818"/>
          </a:xfrm>
          <a:prstGeom prst="ellipse">
            <a:avLst/>
          </a:prstGeom>
          <a:solidFill>
            <a:srgbClr val="FFB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875525" y="3827527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968353" y="3923081"/>
            <a:ext cx="577852" cy="594818"/>
          </a:xfrm>
          <a:prstGeom prst="ellipse">
            <a:avLst/>
          </a:prstGeom>
          <a:gradFill>
            <a:gsLst>
              <a:gs pos="0">
                <a:srgbClr val="0BB0F0"/>
              </a:gs>
              <a:gs pos="100000">
                <a:srgbClr val="3AA3EC"/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200" y="1844824"/>
            <a:ext cx="2037857" cy="560058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案例呈现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2823" y="1818746"/>
            <a:ext cx="753183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6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2259" y="2878517"/>
            <a:ext cx="670677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6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2259" y="3923083"/>
            <a:ext cx="670677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6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40909917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4695947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5301931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9068869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65120483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1180320" y="10621435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8300389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8905344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9511328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101164903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107214460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1327429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12509787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31149484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3720932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4325888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149308439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5536827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167193906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7324346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7930330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18535285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191402414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19746225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209287881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215337438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度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221397276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工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227446835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作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233496392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239556230" y="10816169"/>
            <a:ext cx="5905463" cy="7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46055">
                <a:solidFill>
                  <a:srgbClr val="231915"/>
                </a:solidFill>
                <a:latin typeface="+mn-lt"/>
                <a:ea typeface="+mn-ea"/>
                <a:cs typeface="+mn-ea"/>
                <a:sym typeface="+mn-lt"/>
              </a:rPr>
              <a:t>述</a:t>
            </a:r>
            <a:endParaRPr lang="zh-CN" altLang="zh-CN" sz="18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V="1">
            <a:off x="30677902" y="29565601"/>
            <a:ext cx="227292261" cy="61384"/>
          </a:xfrm>
          <a:prstGeom prst="line">
            <a:avLst/>
          </a:pr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9637" tIns="59819" rIns="119637" bIns="59819" numCol="1" anchor="t" anchorCtr="0" compatLnSpc="1"/>
          <a:lstStyle/>
          <a:p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88" name="Freeform 51"/>
          <p:cNvSpPr/>
          <p:nvPr/>
        </p:nvSpPr>
        <p:spPr bwMode="auto">
          <a:xfrm>
            <a:off x="96003661" y="57348972"/>
            <a:ext cx="170158697" cy="23871767"/>
          </a:xfrm>
          <a:custGeom>
            <a:avLst/>
            <a:gdLst>
              <a:gd name="T0" fmla="*/ 0 w 17241"/>
              <a:gd name="T1" fmla="*/ 0 h 2350"/>
              <a:gd name="T2" fmla="*/ 16165 w 17241"/>
              <a:gd name="T3" fmla="*/ 0 h 2350"/>
              <a:gd name="T4" fmla="*/ 17241 w 17241"/>
              <a:gd name="T5" fmla="*/ 2350 h 2350"/>
              <a:gd name="T6" fmla="*/ 0 w 17241"/>
              <a:gd name="T7" fmla="*/ 2350 h 2350"/>
              <a:gd name="T8" fmla="*/ 0 w 17241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1" h="2350">
                <a:moveTo>
                  <a:pt x="0" y="0"/>
                </a:moveTo>
                <a:lnTo>
                  <a:pt x="16165" y="0"/>
                </a:lnTo>
                <a:lnTo>
                  <a:pt x="17241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9637" tIns="59819" rIns="119637" bIns="59819" numCol="1" anchor="t" anchorCtr="0" compatLnSpc="1"/>
          <a:lstStyle/>
          <a:p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75525" y="4776906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6968353" y="4872458"/>
            <a:ext cx="577852" cy="594818"/>
          </a:xfrm>
          <a:prstGeom prst="ellipse">
            <a:avLst/>
          </a:prstGeom>
          <a:solidFill>
            <a:srgbClr val="FFB3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8352" y="4910123"/>
            <a:ext cx="685145" cy="533868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r>
              <a:rPr lang="en-US" altLang="zh-CN" sz="268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6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96200" y="2924944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案例分析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24192" y="3933056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案例思考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24192" y="4869160"/>
            <a:ext cx="2037857" cy="513251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案例延伸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674" name="Picture 2" descr="https://timgsa.baidu.com/timg?image&amp;quality=80&amp;size=b9999_10000&amp;sec=1503833064925&amp;di=352f8c3372a19da79eecd5c63dae86bc&amp;imgtype=0&amp;src=http%3A%2F%2F58pic.ooopic.com%2F58pic%2F12%2F97%2F12%2F21i58PICdt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3512" y="1268760"/>
            <a:ext cx="3502742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7" grpId="0"/>
      <p:bldP spid="28" grpId="0"/>
      <p:bldP spid="29" grpId="0"/>
      <p:bldP spid="94" grpId="0" animBg="1"/>
      <p:bldP spid="103" grpId="0"/>
    </p:bldLst>
  </p:timing>
</p:sld>
</file>

<file path=ppt/tags/tag1.xml><?xml version="1.0" encoding="utf-8"?>
<p:tagLst xmlns:p="http://schemas.openxmlformats.org/presentationml/2006/main">
  <p:tag name="ISPRING_PRESENTATION_TITLE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badi MT"/>
        <a:ea typeface="微软雅黑"/>
        <a:cs typeface=""/>
      </a:majorFont>
      <a:minorFont>
        <a:latin typeface="Abadi M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WPS 演示</Application>
  <PresentationFormat>自定义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DIN Mittelschrift Std</vt:lpstr>
      <vt:lpstr>微软雅黑</vt:lpstr>
      <vt:lpstr>Agency FB</vt:lpstr>
      <vt:lpstr>Trebuchet MS</vt:lpstr>
      <vt:lpstr>Abadi MT</vt:lpstr>
      <vt:lpstr>Segoe Print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第一PPT模板网：www.1ppt.com</dc:creator>
  <cp:keywords>第一PPT www.1ppt.com</cp:keywords>
  <cp:lastModifiedBy>Administrator</cp:lastModifiedBy>
  <cp:revision>118</cp:revision>
  <dcterms:created xsi:type="dcterms:W3CDTF">2015-11-21T04:10:00Z</dcterms:created>
  <dcterms:modified xsi:type="dcterms:W3CDTF">2022-02-15T08:35:55Z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78970F8ABBED4133B8E4A6CDDE7444B6</vt:lpwstr>
  </property>
  <property fmtid="{D5CDD505-2E9C-101B-9397-08002B2CF9AE}" pid="3" name="KSOProductBuildVer">
    <vt:lpwstr>2052-11.1.0.11294</vt:lpwstr>
  </property>
</Properties>
</file>