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59" r:id="rId9"/>
    <p:sldId id="360" r:id="rId10"/>
    <p:sldId id="368" r:id="rId11"/>
    <p:sldId id="367" r:id="rId12"/>
    <p:sldId id="369" r:id="rId13"/>
    <p:sldId id="358" r:id="rId14"/>
    <p:sldId id="317" r:id="rId15"/>
  </p:sldIdLst>
  <p:sldSz cx="12856845" cy="723265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996633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780509" y="3774103"/>
            <a:ext cx="424507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3.8 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写招标书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1745292"/>
            <a:ext cx="9243318" cy="2129552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根据导入材料，我们代表公司采购部业务员在各自的计算机上来完成壹份招标书。 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rgbClr val="996633"/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公司在第一季度运行中，采购部计划采购纺纱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，行政中心拟定</a:t>
            </a: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纺纱的招标书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，并准备招标。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各小组查询规范招标书。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思考：招标书的写作时，该考虑哪些因素？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892078" y="3021973"/>
            <a:ext cx="2448272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能详细写明招标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的内容、要求及有关事项；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能有针对性地认真研究招标文件；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能写作规范招标书。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2808312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招标书的含义和用途；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招标书的特点和类型；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招标书基本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格式。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培养学生正确对待请示的严肃性、严谨性；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FF860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一、招标书概述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4120381"/>
            <a:ext cx="10441160" cy="2118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FF8607"/>
                </a:solidFill>
                <a:latin typeface="+mn-ea"/>
                <a:ea typeface="+mn-ea"/>
              </a:rPr>
              <a:t>分类：</a:t>
            </a:r>
            <a:endParaRPr lang="en-US" altLang="zh-CN" sz="2400" b="1" kern="0" dirty="0">
              <a:solidFill>
                <a:srgbClr val="FF8607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按方式分，有公开招标、邀请招标。</a:t>
            </a:r>
            <a:endParaRPr lang="zh-CN" altLang="zh-CN" sz="2400" kern="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按时间分，有长期招标书和短期招标书。</a:t>
            </a:r>
            <a:endParaRPr lang="zh-CN" altLang="zh-CN" sz="2400" kern="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按内容及性质分，有企业承包招标书、工程招标书、大宗商品交易招标书。</a:t>
            </a:r>
            <a:endParaRPr lang="zh-CN" altLang="zh-CN" sz="2400" kern="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按招标范围分，有国际招标书和国内招标书。</a:t>
            </a:r>
            <a:endParaRPr lang="zh-CN" altLang="zh-CN" sz="2400" kern="0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7981" y="1600101"/>
            <a:ext cx="9793088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/>
              <a:t>招标书也称招标通告、招标说明书，是招标单位为了达到招标目的，对外公布的有明确招标内容和具体要求的说明性文书。其作用在于招标单位为了选择技术力量强、经济实力雄厚、经营管理经验丰富、足以胜任承包任务的承包单位，而达到进行大型工程兴建和大宗商品及设备交易的目的。在整个招标过程中，属于首次使用的公开性文件，是唯一具有周知性的文件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二、招标书格式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1384077"/>
            <a:ext cx="1036915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标题。由招标单位名称、招标项目名称和文种三部分构成：如《</a:t>
            </a:r>
            <a:r>
              <a:rPr lang="en-US" altLang="zh-CN" sz="2400" dirty="0">
                <a:latin typeface="+mn-ea"/>
                <a:ea typeface="+mn-ea"/>
              </a:rPr>
              <a:t>XX</a:t>
            </a:r>
            <a:r>
              <a:rPr lang="zh-CN" altLang="zh-CN" sz="2400" dirty="0">
                <a:latin typeface="+mn-ea"/>
                <a:ea typeface="+mn-ea"/>
              </a:rPr>
              <a:t>大学修建图书馆楼的招标通告》；由招标单位名称和招标文种构成：如</a:t>
            </a:r>
            <a:r>
              <a:rPr lang="en-US" altLang="zh-CN" sz="2400" dirty="0">
                <a:latin typeface="+mn-ea"/>
                <a:ea typeface="+mn-ea"/>
              </a:rPr>
              <a:t>((x </a:t>
            </a:r>
            <a:r>
              <a:rPr lang="en-US" altLang="zh-CN" sz="2400" dirty="0" err="1">
                <a:latin typeface="+mn-ea"/>
                <a:ea typeface="+mn-ea"/>
              </a:rPr>
              <a:t>x</a:t>
            </a:r>
            <a:r>
              <a:rPr lang="zh-CN" altLang="zh-CN" sz="2400" dirty="0">
                <a:latin typeface="+mn-ea"/>
                <a:ea typeface="+mn-ea"/>
              </a:rPr>
              <a:t>集团招标公告》；只写招标文种：如《招标公告》、《招标书》。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zh-CN" sz="2400" dirty="0">
                <a:latin typeface="+mn-ea"/>
                <a:ea typeface="+mn-ea"/>
              </a:rPr>
              <a:t>正文。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latin typeface="+mn-ea"/>
                <a:ea typeface="+mn-ea"/>
              </a:rPr>
              <a:t>(1)</a:t>
            </a:r>
            <a:r>
              <a:rPr lang="zh-CN" altLang="zh-CN" sz="2400" dirty="0">
                <a:latin typeface="+mn-ea"/>
                <a:ea typeface="+mn-ea"/>
              </a:rPr>
              <a:t>引言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latin typeface="+mn-ea"/>
                <a:ea typeface="+mn-ea"/>
              </a:rPr>
              <a:t>(2)</a:t>
            </a:r>
            <a:r>
              <a:rPr lang="zh-CN" altLang="zh-CN" sz="2400" dirty="0">
                <a:latin typeface="+mn-ea"/>
                <a:ea typeface="+mn-ea"/>
              </a:rPr>
              <a:t>主体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zh-CN" altLang="zh-CN" sz="2400" dirty="0">
                <a:latin typeface="+mn-ea"/>
                <a:ea typeface="+mn-ea"/>
              </a:rPr>
              <a:t>①招标内容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zh-CN" altLang="zh-CN" sz="2400" dirty="0">
                <a:latin typeface="+mn-ea"/>
                <a:ea typeface="+mn-ea"/>
              </a:rPr>
              <a:t>②招标范围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zh-CN" altLang="zh-CN" sz="2400" dirty="0">
                <a:latin typeface="+mn-ea"/>
                <a:ea typeface="+mn-ea"/>
              </a:rPr>
              <a:t>③招标程序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zh-CN" altLang="zh-CN" sz="2400" dirty="0">
                <a:latin typeface="+mn-ea"/>
                <a:ea typeface="+mn-ea"/>
              </a:rPr>
              <a:t>④招投标双方的权利和义务、双方签订合同的原则、组织领导以及其他事项等。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latin typeface="+mn-ea"/>
                <a:ea typeface="+mn-ea"/>
              </a:rPr>
              <a:t>(3)</a:t>
            </a:r>
            <a:r>
              <a:rPr lang="zh-CN" altLang="zh-CN" sz="2400" dirty="0">
                <a:latin typeface="+mn-ea"/>
                <a:ea typeface="+mn-ea"/>
              </a:rPr>
              <a:t>结尾</a:t>
            </a:r>
            <a:endParaRPr lang="zh-CN" altLang="zh-CN" sz="2400" dirty="0">
              <a:latin typeface="+mn-ea"/>
              <a:ea typeface="+mn-ea"/>
            </a:endParaRPr>
          </a:p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三、招标书特点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lenovo\Desktop\QQ截图2018010323040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32237" y="880022"/>
            <a:ext cx="8600798" cy="57783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4338" name="Picture 2" descr="https://timgsa.baidu.com/timg?image&amp;quality=80&amp;size=b9999_10000&amp;sec=1503742816199&amp;di=f084718356f44d2cecb6453a008e42ae&amp;imgtype=0&amp;src=http%3A%2F%2Fimg2.template.cache.wps.cn%2Fwps%2Fcdnwps%2Fupload%2Fofficial%2Ftemplate%2F2013-1-30%2F51091910daa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061" y="1384077"/>
            <a:ext cx="4248472" cy="5306255"/>
          </a:xfrm>
          <a:prstGeom prst="rect">
            <a:avLst/>
          </a:prstGeom>
          <a:noFill/>
        </p:spPr>
      </p:pic>
      <p:pic>
        <p:nvPicPr>
          <p:cNvPr id="14340" name="Picture 4" descr="https://timgsa.baidu.com/timg?image&amp;quality=80&amp;size=b9999_10000&amp;sec=1503742962403&amp;di=f57b9e7cef4bfc14135a31b528f734eb&amp;imgtype=0&amp;src=http%3A%2F%2Ftxt6.book118.com%2F2016%2F1210%2Fbook68805%2F688042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709" y="1384076"/>
            <a:ext cx="3744416" cy="5304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0" y="591989"/>
            <a:ext cx="6786240" cy="64940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例文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天地大厦建筑安装工程招标书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为了提高建筑安装工程的建设速度，提高经济效益，经市建工局批准，天地公司对天地大厦建筑安装工程的全部工程进行招标。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招标工程的准备条件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本工程的以下招标条件已经具备：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本工程已列入北京市年度计划；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已有经国家批准的设计单位出具的施工图和概算；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建设用地已经征用，障碍物已全部拆迁；现场施工的水、电、路和通讯条件已经落实；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资金、材料、设备分配计划和协作配套条件均已分别落实，能够保证供实，使拟建工程能在预定的建设工期内，连续施工；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已有当地建设主管部门颁发的建筑许可证；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本工程的标底已报建设主管部门和建设银行复核。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工程内容，范围，工程量，工期，地质勘察单位和工程设计单位（见附表）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工程可供使用的场地，水，电，道路等情况（略）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工程质量等级，技术要求，对工程材料和投标单位的特殊要求，工程验收标准（略）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工程供料方式和主要材料价格，工程材料和投标单位的特殊要求，工程验收标准（略）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组织投标单位进行现场勘察，说明和招标文件交底的时间，地点（略）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报名，投标日期，招标文件发送方式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报名日期：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投标期限：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日起至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日止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60629" y="591989"/>
            <a:ext cx="5996534" cy="65556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招标文件发送方式（略）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开标、评标时间及方式，中标依据和通知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开标时间：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评标结束时间：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开标、评标方式：建设单位邀请建设主管部门，建设银行和公证处参与。</a:t>
            </a:r>
            <a:endParaRPr lang="en-US" altLang="zh-CN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中标依据及通知：本工程评定中标单位的依据是工程质量优良，工期适当，标价合理，社会信誉好，最低标价的投报单位不一定中标。所有投标企业的标价都高于标底时，如属标底计算错误，应按实况予以调整；如标底无误，通过评标剔除不合理的部分，确定合理标价和中标企业。评定结束后五日内，招标单位通过邮寄（或专人送达）方式将中标通知书送发给中标单位，并与中标单位在一月内签订天地大厦建筑安装工程承包合同。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其他（略）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本招标方承诺，本招标书一经发出，不得改变原定招标文件内容，否则，将赔偿由此给投标单位造成的损失。招标单位按照招标文件要求，自费参加投标准备工作和投标，投标书（即标函）应按规定的格式填写，字迹必须清楚，必须加盖单位和代表人的印鉴。招标书必须密封，不得逾期寄达。投标书一经发出，不得以任何理由要求收回或更改。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在招标过程中发生争议，如双方自行协商不成，由负责招标管理工作部门调解仲裁，对仲裁不服，可诉诸法律。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建设单位：天宇公司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地址：海淀区光明路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联系人：高明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（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010</a:t>
            </a:r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12345678</a:t>
            </a:r>
            <a:endParaRPr lang="en-US" altLang="zh-CN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施工图纸，勘察、设计资料和设计说明书（略）</a:t>
            </a:r>
            <a:endParaRPr lang="zh-CN" altLang="en-US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15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二○一七年三月二十日</a:t>
            </a:r>
            <a:endParaRPr lang="en-US" altLang="zh-CN" sz="15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2108</Words>
  <Application>WPS 演示</Application>
  <PresentationFormat>自定义</PresentationFormat>
  <Paragraphs>246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3C101651E5F34F8D9D797EEF4A476690</vt:lpwstr>
  </property>
  <property fmtid="{D5CDD505-2E9C-101B-9397-08002B2CF9AE}" pid="3" name="KSOProductBuildVer">
    <vt:lpwstr>2052-11.1.0.11294</vt:lpwstr>
  </property>
</Properties>
</file>