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369" r:id="rId8"/>
    <p:sldId id="359" r:id="rId9"/>
    <p:sldId id="370" r:id="rId10"/>
    <p:sldId id="360" r:id="rId11"/>
    <p:sldId id="361" r:id="rId12"/>
    <p:sldId id="366" r:id="rId13"/>
    <p:sldId id="368" r:id="rId14"/>
    <p:sldId id="367" r:id="rId15"/>
    <p:sldId id="358" r:id="rId16"/>
    <p:sldId id="317" r:id="rId17"/>
  </p:sldIdLst>
  <p:sldSz cx="12856845" cy="723265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A50021"/>
    <a:srgbClr val="FF8607"/>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4660"/>
  </p:normalViewPr>
  <p:slideViewPr>
    <p:cSldViewPr>
      <p:cViewPr>
        <p:scale>
          <a:sx n="66" d="100"/>
          <a:sy n="66" d="100"/>
        </p:scale>
        <p:origin x="-220" y="-64"/>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1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18.jpeg"/><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4" Type="http://schemas.openxmlformats.org/officeDocument/2006/relationships/image" Target="../media/image15.jpeg"/><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EDA2D3-B629-4F12-A4C5-8922C1652B9F}" type="doc">
      <dgm:prSet loTypeId="urn:microsoft.com/office/officeart/2005/8/layout/hList7" loCatId="process" qsTypeId="urn:microsoft.com/office/officeart/2005/8/quickstyle/simple1" qsCatId="simple" csTypeId="urn:microsoft.com/office/officeart/2005/8/colors/accent1_2" csCatId="accent1" phldr="1"/>
      <dgm:spPr/>
    </dgm:pt>
    <dgm:pt modelId="{F9E4C160-3A96-4C36-BC40-CE37B7AB4813}">
      <dgm:prSet phldrT="[文本]" custT="1"/>
      <dgm:spPr/>
      <dgm:t>
        <a:bodyPr/>
        <a:lstStyle/>
        <a:p>
          <a:pPr algn="ctr"/>
          <a:r>
            <a:rPr lang="zh-CN" altLang="en-US" sz="2800" b="1" dirty="0" smtClean="0">
              <a:solidFill>
                <a:schemeClr val="tx1"/>
              </a:solidFill>
              <a:latin typeface="楷体_GB2312" pitchFamily="49" charset="-122"/>
              <a:ea typeface="楷体_GB2312" pitchFamily="49" charset="-122"/>
            </a:rPr>
            <a:t>介绍全面</a:t>
          </a:r>
          <a:endParaRPr lang="en-US" altLang="zh-CN" sz="2800" b="1" dirty="0" smtClean="0">
            <a:solidFill>
              <a:schemeClr val="tx1"/>
            </a:solidFill>
            <a:latin typeface="楷体_GB2312" pitchFamily="49" charset="-122"/>
            <a:ea typeface="楷体_GB2312" pitchFamily="49" charset="-122"/>
          </a:endParaRPr>
        </a:p>
        <a:p>
          <a:pPr algn="ctr"/>
          <a:r>
            <a:rPr lang="en-US" altLang="zh-CN" sz="1400" b="0" dirty="0" smtClean="0">
              <a:solidFill>
                <a:schemeClr val="tx1"/>
              </a:solidFill>
              <a:latin typeface="楷体_GB2312" pitchFamily="49" charset="-122"/>
              <a:ea typeface="楷体_GB2312" pitchFamily="49" charset="-122"/>
            </a:rPr>
            <a:t>(</a:t>
          </a:r>
          <a:r>
            <a:rPr lang="zh-CN" sz="1400" b="0" dirty="0" smtClean="0">
              <a:solidFill>
                <a:schemeClr val="tx1"/>
              </a:solidFill>
              <a:latin typeface="华文楷体" pitchFamily="2" charset="-122"/>
              <a:ea typeface="华文楷体" pitchFamily="2" charset="-122"/>
            </a:rPr>
            <a:t>要突出企业生产经营的重点和特色。</a:t>
          </a:r>
          <a:r>
            <a:rPr lang="en-US" altLang="zh-CN" sz="1400" b="0" dirty="0" smtClean="0">
              <a:solidFill>
                <a:schemeClr val="tx1"/>
              </a:solidFill>
              <a:latin typeface="楷体_GB2312" pitchFamily="49" charset="-122"/>
              <a:ea typeface="楷体_GB2312" pitchFamily="49" charset="-122"/>
            </a:rPr>
            <a:t>)</a:t>
          </a:r>
          <a:endParaRPr lang="zh-CN" altLang="en-US" sz="1400" b="0" dirty="0">
            <a:solidFill>
              <a:schemeClr val="tx1"/>
            </a:solidFill>
          </a:endParaRPr>
        </a:p>
      </dgm:t>
    </dgm:pt>
    <dgm:pt modelId="{A7EBCA18-E1B9-4D8E-AC0B-C90AEED889DB}" cxnId="{69E64A18-F0E0-46C8-9C50-ACE7EA06AE6A}" type="parTrans">
      <dgm:prSet/>
      <dgm:spPr/>
      <dgm:t>
        <a:bodyPr/>
        <a:lstStyle/>
        <a:p>
          <a:endParaRPr lang="zh-CN" altLang="en-US"/>
        </a:p>
      </dgm:t>
    </dgm:pt>
    <dgm:pt modelId="{07EE45B1-2FE1-4209-8469-A27F5865326C}" cxnId="{69E64A18-F0E0-46C8-9C50-ACE7EA06AE6A}" type="sibTrans">
      <dgm:prSet/>
      <dgm:spPr/>
      <dgm:t>
        <a:bodyPr/>
        <a:lstStyle/>
        <a:p>
          <a:endParaRPr lang="zh-CN" altLang="en-US"/>
        </a:p>
      </dgm:t>
    </dgm:pt>
    <dgm:pt modelId="{A01AE2A0-139F-4C7D-B2A5-6CB0B303257F}">
      <dgm:prSet phldrT="[文本]" custT="1"/>
      <dgm:spPr/>
      <dgm:t>
        <a:bodyPr/>
        <a:lstStyle/>
        <a:p>
          <a:pPr algn="ctr"/>
          <a:endParaRPr lang="en-US" altLang="zh-CN" sz="2800" b="1" dirty="0" smtClean="0">
            <a:solidFill>
              <a:schemeClr val="tx1"/>
            </a:solidFill>
            <a:latin typeface="楷体_GB2312" pitchFamily="49" charset="-122"/>
            <a:ea typeface="楷体_GB2312" pitchFamily="49" charset="-122"/>
          </a:endParaRPr>
        </a:p>
        <a:p>
          <a:pPr algn="ctr"/>
          <a:r>
            <a:rPr lang="zh-CN" altLang="en-US" sz="2800" b="1" dirty="0" smtClean="0">
              <a:solidFill>
                <a:schemeClr val="tx1"/>
              </a:solidFill>
              <a:latin typeface="楷体_GB2312" pitchFamily="49" charset="-122"/>
              <a:ea typeface="楷体_GB2312" pitchFamily="49" charset="-122"/>
            </a:rPr>
            <a:t>客观真实</a:t>
          </a:r>
          <a:endParaRPr lang="en-US" altLang="zh-CN" sz="2800" b="1" dirty="0" smtClean="0">
            <a:solidFill>
              <a:schemeClr val="tx1"/>
            </a:solidFill>
            <a:latin typeface="楷体_GB2312" pitchFamily="49" charset="-122"/>
            <a:ea typeface="楷体_GB2312" pitchFamily="49" charset="-122"/>
          </a:endParaRPr>
        </a:p>
        <a:p>
          <a:pPr algn="ctr"/>
          <a:r>
            <a:rPr lang="en-US" altLang="zh-CN" sz="1400" b="0" dirty="0" smtClean="0">
              <a:solidFill>
                <a:schemeClr val="tx1"/>
              </a:solidFill>
              <a:latin typeface="华文楷体" pitchFamily="2" charset="-122"/>
              <a:ea typeface="华文楷体" pitchFamily="2" charset="-122"/>
            </a:rPr>
            <a:t>(</a:t>
          </a:r>
          <a:r>
            <a:rPr lang="zh-CN" sz="1400" b="0" dirty="0" smtClean="0">
              <a:solidFill>
                <a:schemeClr val="tx1"/>
              </a:solidFill>
              <a:latin typeface="华文楷体" pitchFamily="2" charset="-122"/>
              <a:ea typeface="华文楷体" pitchFamily="2" charset="-122"/>
            </a:rPr>
            <a:t>介绍中涉及的信息，如企业的法律性质、主营产品、技术水平等必须与事实相符，切忌夸大其词。</a:t>
          </a:r>
          <a:r>
            <a:rPr lang="en-US" altLang="zh-CN" sz="1400" b="0" dirty="0" smtClean="0">
              <a:solidFill>
                <a:schemeClr val="tx1"/>
              </a:solidFill>
              <a:latin typeface="华文楷体" pitchFamily="2" charset="-122"/>
              <a:ea typeface="华文楷体" pitchFamily="2" charset="-122"/>
            </a:rPr>
            <a:t>)</a:t>
          </a:r>
        </a:p>
      </dgm:t>
    </dgm:pt>
    <dgm:pt modelId="{8119CBA5-E6A1-4A58-ACA6-9386E81624BC}" cxnId="{60CEBC4A-CF36-4CC0-B3C0-40E072093C7A}" type="parTrans">
      <dgm:prSet/>
      <dgm:spPr/>
      <dgm:t>
        <a:bodyPr/>
        <a:lstStyle/>
        <a:p>
          <a:endParaRPr lang="zh-CN" altLang="en-US"/>
        </a:p>
      </dgm:t>
    </dgm:pt>
    <dgm:pt modelId="{2A5425AE-74B6-439A-BA32-D9745AB6E3C2}" cxnId="{60CEBC4A-CF36-4CC0-B3C0-40E072093C7A}" type="sibTrans">
      <dgm:prSet/>
      <dgm:spPr/>
      <dgm:t>
        <a:bodyPr/>
        <a:lstStyle/>
        <a:p>
          <a:endParaRPr lang="zh-CN" altLang="en-US"/>
        </a:p>
      </dgm:t>
    </dgm:pt>
    <dgm:pt modelId="{8D05655D-A5C7-4F8B-AC37-EEC8543F49C3}">
      <dgm:prSet phldrT="[文本]" custT="1"/>
      <dgm:spPr/>
      <dgm:t>
        <a:bodyPr/>
        <a:lstStyle/>
        <a:p>
          <a:pPr algn="ctr"/>
          <a:endParaRPr lang="en-US" altLang="zh-CN" sz="2800" b="1" dirty="0" smtClean="0">
            <a:solidFill>
              <a:schemeClr val="tx1"/>
            </a:solidFill>
            <a:latin typeface="楷体_GB2312" pitchFamily="49" charset="-122"/>
            <a:ea typeface="楷体_GB2312" pitchFamily="49" charset="-122"/>
          </a:endParaRPr>
        </a:p>
        <a:p>
          <a:pPr algn="ctr"/>
          <a:r>
            <a:rPr lang="zh-CN" altLang="en-US" sz="2800" b="1" dirty="0" smtClean="0">
              <a:solidFill>
                <a:schemeClr val="tx1"/>
              </a:solidFill>
              <a:latin typeface="楷体_GB2312" pitchFamily="49" charset="-122"/>
              <a:ea typeface="楷体_GB2312" pitchFamily="49" charset="-122"/>
            </a:rPr>
            <a:t>条理清晰</a:t>
          </a:r>
          <a:endParaRPr lang="en-US" altLang="zh-CN" sz="2800" b="1" dirty="0" smtClean="0">
            <a:solidFill>
              <a:schemeClr val="tx1"/>
            </a:solidFill>
            <a:latin typeface="楷体_GB2312" pitchFamily="49" charset="-122"/>
            <a:ea typeface="楷体_GB2312" pitchFamily="49" charset="-122"/>
          </a:endParaRPr>
        </a:p>
        <a:p>
          <a:pPr algn="ctr"/>
          <a:r>
            <a:rPr lang="en-US" altLang="zh-CN" sz="1400" b="1" dirty="0" smtClean="0">
              <a:solidFill>
                <a:schemeClr val="tx1"/>
              </a:solidFill>
              <a:latin typeface="华文楷体" pitchFamily="2" charset="-122"/>
              <a:ea typeface="华文楷体" pitchFamily="2" charset="-122"/>
            </a:rPr>
            <a:t>(</a:t>
          </a:r>
          <a:r>
            <a:rPr lang="zh-CN" sz="1400" dirty="0" smtClean="0">
              <a:solidFill>
                <a:schemeClr val="tx1"/>
              </a:solidFill>
              <a:latin typeface="华文楷体" pitchFamily="2" charset="-122"/>
              <a:ea typeface="华文楷体" pitchFamily="2" charset="-122"/>
            </a:rPr>
            <a:t>采用叙述的手法，对引用的材料进行适当的分类，按照主次顺序，逐一进行介绍。</a:t>
          </a:r>
          <a:r>
            <a:rPr lang="en-US" altLang="zh-CN" sz="1400" b="1" dirty="0" smtClean="0">
              <a:solidFill>
                <a:schemeClr val="tx1"/>
              </a:solidFill>
              <a:latin typeface="华文楷体" pitchFamily="2" charset="-122"/>
              <a:ea typeface="华文楷体" pitchFamily="2" charset="-122"/>
            </a:rPr>
            <a:t>)</a:t>
          </a:r>
          <a:endParaRPr lang="zh-CN" altLang="en-US" sz="1400" b="1" dirty="0">
            <a:solidFill>
              <a:schemeClr val="tx1"/>
            </a:solidFill>
            <a:latin typeface="华文楷体" pitchFamily="2" charset="-122"/>
            <a:ea typeface="华文楷体" pitchFamily="2" charset="-122"/>
          </a:endParaRPr>
        </a:p>
      </dgm:t>
    </dgm:pt>
    <dgm:pt modelId="{17A8F6C3-6190-45C4-A756-59278D96B55F}" cxnId="{502B3B02-164D-488E-BDBA-B6F002A15786}" type="parTrans">
      <dgm:prSet/>
      <dgm:spPr/>
      <dgm:t>
        <a:bodyPr/>
        <a:lstStyle/>
        <a:p>
          <a:endParaRPr lang="zh-CN" altLang="en-US"/>
        </a:p>
      </dgm:t>
    </dgm:pt>
    <dgm:pt modelId="{D4325CB9-F8BB-4F1E-98F5-1DCC3A3D0C03}" cxnId="{502B3B02-164D-488E-BDBA-B6F002A15786}" type="sibTrans">
      <dgm:prSet/>
      <dgm:spPr/>
      <dgm:t>
        <a:bodyPr/>
        <a:lstStyle/>
        <a:p>
          <a:endParaRPr lang="zh-CN" altLang="en-US"/>
        </a:p>
      </dgm:t>
    </dgm:pt>
    <dgm:pt modelId="{F40F06F0-7DB5-42BD-9650-695732EDDB42}" type="pres">
      <dgm:prSet presAssocID="{D1EDA2D3-B629-4F12-A4C5-8922C1652B9F}" presName="Name0" presStyleCnt="0">
        <dgm:presLayoutVars>
          <dgm:dir/>
          <dgm:resizeHandles val="exact"/>
        </dgm:presLayoutVars>
      </dgm:prSet>
      <dgm:spPr/>
    </dgm:pt>
    <dgm:pt modelId="{5D3320F1-ACAF-46FB-8031-CE7FFB590C7E}" type="pres">
      <dgm:prSet presAssocID="{D1EDA2D3-B629-4F12-A4C5-8922C1652B9F}" presName="fgShape" presStyleLbl="fgShp" presStyleIdx="0" presStyleCnt="1" custLinFactNeighborY="38769"/>
      <dgm:spPr>
        <a:blipFill rotWithShape="0">
          <a:blip xmlns:r="http://schemas.openxmlformats.org/officeDocument/2006/relationships" r:embed="rId1"/>
          <a:tile tx="0" ty="0" sx="100000" sy="100000" flip="none" algn="tl"/>
        </a:blipFill>
        <a:ln>
          <a:solidFill>
            <a:srgbClr val="FFC000">
              <a:alpha val="54000"/>
            </a:srgbClr>
          </a:solidFill>
        </a:ln>
      </dgm:spPr>
      <dgm:t>
        <a:bodyPr/>
        <a:lstStyle/>
        <a:p>
          <a:endParaRPr lang="zh-CN" altLang="en-US"/>
        </a:p>
      </dgm:t>
    </dgm:pt>
    <dgm:pt modelId="{852062AE-0AD7-444A-88FB-EE653EA47E06}" type="pres">
      <dgm:prSet presAssocID="{D1EDA2D3-B629-4F12-A4C5-8922C1652B9F}" presName="linComp" presStyleCnt="0"/>
      <dgm:spPr/>
    </dgm:pt>
    <dgm:pt modelId="{287D3809-8B87-402A-A3B1-076E725B5392}" type="pres">
      <dgm:prSet presAssocID="{F9E4C160-3A96-4C36-BC40-CE37B7AB4813}" presName="compNode" presStyleCnt="0"/>
      <dgm:spPr/>
    </dgm:pt>
    <dgm:pt modelId="{92DB7EDE-3416-455A-952A-6BFD70CB058A}" type="pres">
      <dgm:prSet presAssocID="{F9E4C160-3A96-4C36-BC40-CE37B7AB4813}" presName="bkgdShape" presStyleLbl="node1" presStyleIdx="0" presStyleCnt="3" custLinFactNeighborX="1799" custLinFactNeighborY="-1748"/>
      <dgm:spPr/>
      <dgm:t>
        <a:bodyPr/>
        <a:lstStyle/>
        <a:p>
          <a:endParaRPr lang="zh-CN" altLang="en-US"/>
        </a:p>
      </dgm:t>
    </dgm:pt>
    <dgm:pt modelId="{797F070F-4456-4BE6-8E23-09E3E44B58AC}" type="pres">
      <dgm:prSet presAssocID="{F9E4C160-3A96-4C36-BC40-CE37B7AB4813}" presName="nodeTx" presStyleLbl="node1" presStyleIdx="0" presStyleCnt="3">
        <dgm:presLayoutVars>
          <dgm:bulletEnabled val="1"/>
        </dgm:presLayoutVars>
      </dgm:prSet>
      <dgm:spPr/>
      <dgm:t>
        <a:bodyPr/>
        <a:lstStyle/>
        <a:p>
          <a:endParaRPr lang="zh-CN" altLang="en-US"/>
        </a:p>
      </dgm:t>
    </dgm:pt>
    <dgm:pt modelId="{A1C86517-27F6-446C-8499-A1E2870A0E98}" type="pres">
      <dgm:prSet presAssocID="{F9E4C160-3A96-4C36-BC40-CE37B7AB4813}" presName="invisiNode" presStyleLbl="node1" presStyleIdx="0" presStyleCnt="3"/>
      <dgm:spPr/>
    </dgm:pt>
    <dgm:pt modelId="{9278E07F-FFE4-463E-AB5B-E7EA41F2AC88}" type="pres">
      <dgm:prSet presAssocID="{F9E4C160-3A96-4C36-BC40-CE37B7AB4813}" presName="imagNode" presStyleLbl="fgImgPlace1" presStyleIdx="0" presStyleCnt="3"/>
      <dgm:spPr>
        <a:blipFill rotWithShape="0">
          <a:blip xmlns:r="http://schemas.openxmlformats.org/officeDocument/2006/relationships" r:embed="rId2"/>
          <a:stretch>
            <a:fillRect/>
          </a:stretch>
        </a:blipFill>
      </dgm:spPr>
    </dgm:pt>
    <dgm:pt modelId="{D0AAEBEA-4811-4799-811E-434FD22DB624}" type="pres">
      <dgm:prSet presAssocID="{07EE45B1-2FE1-4209-8469-A27F5865326C}" presName="sibTrans" presStyleLbl="sibTrans2D1" presStyleIdx="0" presStyleCnt="0"/>
      <dgm:spPr/>
      <dgm:t>
        <a:bodyPr/>
        <a:lstStyle/>
        <a:p>
          <a:endParaRPr lang="zh-CN" altLang="en-US"/>
        </a:p>
      </dgm:t>
    </dgm:pt>
    <dgm:pt modelId="{10E56743-8F5E-4D2C-8473-91482644049D}" type="pres">
      <dgm:prSet presAssocID="{A01AE2A0-139F-4C7D-B2A5-6CB0B303257F}" presName="compNode" presStyleCnt="0"/>
      <dgm:spPr/>
    </dgm:pt>
    <dgm:pt modelId="{7222E14F-33A4-454E-9422-0295A21C8ABE}" type="pres">
      <dgm:prSet presAssocID="{A01AE2A0-139F-4C7D-B2A5-6CB0B303257F}" presName="bkgdShape" presStyleLbl="node1" presStyleIdx="1" presStyleCnt="3"/>
      <dgm:spPr/>
      <dgm:t>
        <a:bodyPr/>
        <a:lstStyle/>
        <a:p>
          <a:endParaRPr lang="zh-CN" altLang="en-US"/>
        </a:p>
      </dgm:t>
    </dgm:pt>
    <dgm:pt modelId="{7A9CDE95-04F1-41C2-A04D-830244E182DF}" type="pres">
      <dgm:prSet presAssocID="{A01AE2A0-139F-4C7D-B2A5-6CB0B303257F}" presName="nodeTx" presStyleLbl="node1" presStyleIdx="1" presStyleCnt="3">
        <dgm:presLayoutVars>
          <dgm:bulletEnabled val="1"/>
        </dgm:presLayoutVars>
      </dgm:prSet>
      <dgm:spPr/>
      <dgm:t>
        <a:bodyPr/>
        <a:lstStyle/>
        <a:p>
          <a:endParaRPr lang="zh-CN" altLang="en-US"/>
        </a:p>
      </dgm:t>
    </dgm:pt>
    <dgm:pt modelId="{063987BB-58C5-430E-B302-00FE3A127A03}" type="pres">
      <dgm:prSet presAssocID="{A01AE2A0-139F-4C7D-B2A5-6CB0B303257F}" presName="invisiNode" presStyleLbl="node1" presStyleIdx="1" presStyleCnt="3"/>
      <dgm:spPr/>
    </dgm:pt>
    <dgm:pt modelId="{C1F3C0DA-B240-46ED-B07E-584FFD98982F}" type="pres">
      <dgm:prSet presAssocID="{A01AE2A0-139F-4C7D-B2A5-6CB0B303257F}" presName="imagNode" presStyleLbl="fgImgPlace1" presStyleIdx="1" presStyleCnt="3"/>
      <dgm:spPr>
        <a:blipFill rotWithShape="0">
          <a:blip xmlns:r="http://schemas.openxmlformats.org/officeDocument/2006/relationships" r:embed="rId3"/>
          <a:stretch>
            <a:fillRect/>
          </a:stretch>
        </a:blipFill>
      </dgm:spPr>
    </dgm:pt>
    <dgm:pt modelId="{C9EB0CD8-A6FE-4A8B-884A-39D3A9D83209}" type="pres">
      <dgm:prSet presAssocID="{2A5425AE-74B6-439A-BA32-D9745AB6E3C2}" presName="sibTrans" presStyleLbl="sibTrans2D1" presStyleIdx="0" presStyleCnt="0"/>
      <dgm:spPr/>
      <dgm:t>
        <a:bodyPr/>
        <a:lstStyle/>
        <a:p>
          <a:endParaRPr lang="zh-CN" altLang="en-US"/>
        </a:p>
      </dgm:t>
    </dgm:pt>
    <dgm:pt modelId="{80E541F6-339A-443F-9CBF-32AF51398156}" type="pres">
      <dgm:prSet presAssocID="{8D05655D-A5C7-4F8B-AC37-EEC8543F49C3}" presName="compNode" presStyleCnt="0"/>
      <dgm:spPr/>
    </dgm:pt>
    <dgm:pt modelId="{6FEF588B-0090-462A-985E-2CA7AAEC0719}" type="pres">
      <dgm:prSet presAssocID="{8D05655D-A5C7-4F8B-AC37-EEC8543F49C3}" presName="bkgdShape" presStyleLbl="node1" presStyleIdx="2" presStyleCnt="3" custLinFactNeighborX="-1213" custLinFactNeighborY="-529"/>
      <dgm:spPr/>
      <dgm:t>
        <a:bodyPr/>
        <a:lstStyle/>
        <a:p>
          <a:endParaRPr lang="zh-CN" altLang="en-US"/>
        </a:p>
      </dgm:t>
    </dgm:pt>
    <dgm:pt modelId="{C9BDB410-42EC-4279-8521-A1BE45959E9A}" type="pres">
      <dgm:prSet presAssocID="{8D05655D-A5C7-4F8B-AC37-EEC8543F49C3}" presName="nodeTx" presStyleLbl="node1" presStyleIdx="2" presStyleCnt="3">
        <dgm:presLayoutVars>
          <dgm:bulletEnabled val="1"/>
        </dgm:presLayoutVars>
      </dgm:prSet>
      <dgm:spPr/>
      <dgm:t>
        <a:bodyPr/>
        <a:lstStyle/>
        <a:p>
          <a:endParaRPr lang="zh-CN" altLang="en-US"/>
        </a:p>
      </dgm:t>
    </dgm:pt>
    <dgm:pt modelId="{67A0AC0D-DBFE-41D5-B6A8-88065A1CD678}" type="pres">
      <dgm:prSet presAssocID="{8D05655D-A5C7-4F8B-AC37-EEC8543F49C3}" presName="invisiNode" presStyleLbl="node1" presStyleIdx="2" presStyleCnt="3"/>
      <dgm:spPr/>
    </dgm:pt>
    <dgm:pt modelId="{B4596798-188A-453D-B3A7-2BA6B394CA54}" type="pres">
      <dgm:prSet presAssocID="{8D05655D-A5C7-4F8B-AC37-EEC8543F49C3}" presName="imagNode" presStyleLbl="fgImgPlace1" presStyleIdx="2" presStyleCnt="3"/>
      <dgm:spPr>
        <a:blipFill rotWithShape="0">
          <a:blip xmlns:r="http://schemas.openxmlformats.org/officeDocument/2006/relationships" r:embed="rId4"/>
          <a:stretch>
            <a:fillRect/>
          </a:stretch>
        </a:blipFill>
      </dgm:spPr>
    </dgm:pt>
  </dgm:ptLst>
  <dgm:cxnLst>
    <dgm:cxn modelId="{30526DC1-F28D-493F-BF69-008E09F3C759}" type="presOf" srcId="{07EE45B1-2FE1-4209-8469-A27F5865326C}" destId="{D0AAEBEA-4811-4799-811E-434FD22DB624}" srcOrd="0" destOrd="0" presId="urn:microsoft.com/office/officeart/2005/8/layout/hList7"/>
    <dgm:cxn modelId="{97E88D25-44D8-4359-ACEB-68630267BEE6}" type="presOf" srcId="{2A5425AE-74B6-439A-BA32-D9745AB6E3C2}" destId="{C9EB0CD8-A6FE-4A8B-884A-39D3A9D83209}" srcOrd="0" destOrd="0" presId="urn:microsoft.com/office/officeart/2005/8/layout/hList7"/>
    <dgm:cxn modelId="{01C333E9-AB9F-457C-82DB-5A90CF255304}" type="presOf" srcId="{A01AE2A0-139F-4C7D-B2A5-6CB0B303257F}" destId="{7222E14F-33A4-454E-9422-0295A21C8ABE}" srcOrd="0" destOrd="0" presId="urn:microsoft.com/office/officeart/2005/8/layout/hList7"/>
    <dgm:cxn modelId="{91CE3E58-C335-490E-8453-0A4919D93ADA}" type="presOf" srcId="{D1EDA2D3-B629-4F12-A4C5-8922C1652B9F}" destId="{F40F06F0-7DB5-42BD-9650-695732EDDB42}" srcOrd="0" destOrd="0" presId="urn:microsoft.com/office/officeart/2005/8/layout/hList7"/>
    <dgm:cxn modelId="{76114E24-F0FD-4DC4-833B-621EDE7BB8D2}" type="presOf" srcId="{F9E4C160-3A96-4C36-BC40-CE37B7AB4813}" destId="{92DB7EDE-3416-455A-952A-6BFD70CB058A}" srcOrd="0" destOrd="0" presId="urn:microsoft.com/office/officeart/2005/8/layout/hList7"/>
    <dgm:cxn modelId="{6A1BA4D7-34A4-4E91-8668-96EC3EAAD783}" type="presOf" srcId="{8D05655D-A5C7-4F8B-AC37-EEC8543F49C3}" destId="{6FEF588B-0090-462A-985E-2CA7AAEC0719}" srcOrd="0" destOrd="0" presId="urn:microsoft.com/office/officeart/2005/8/layout/hList7"/>
    <dgm:cxn modelId="{502B3B02-164D-488E-BDBA-B6F002A15786}" srcId="{D1EDA2D3-B629-4F12-A4C5-8922C1652B9F}" destId="{8D05655D-A5C7-4F8B-AC37-EEC8543F49C3}" srcOrd="2" destOrd="0" parTransId="{17A8F6C3-6190-45C4-A756-59278D96B55F}" sibTransId="{D4325CB9-F8BB-4F1E-98F5-1DCC3A3D0C03}"/>
    <dgm:cxn modelId="{60CEBC4A-CF36-4CC0-B3C0-40E072093C7A}" srcId="{D1EDA2D3-B629-4F12-A4C5-8922C1652B9F}" destId="{A01AE2A0-139F-4C7D-B2A5-6CB0B303257F}" srcOrd="1" destOrd="0" parTransId="{8119CBA5-E6A1-4A58-ACA6-9386E81624BC}" sibTransId="{2A5425AE-74B6-439A-BA32-D9745AB6E3C2}"/>
    <dgm:cxn modelId="{69E64A18-F0E0-46C8-9C50-ACE7EA06AE6A}" srcId="{D1EDA2D3-B629-4F12-A4C5-8922C1652B9F}" destId="{F9E4C160-3A96-4C36-BC40-CE37B7AB4813}" srcOrd="0" destOrd="0" parTransId="{A7EBCA18-E1B9-4D8E-AC0B-C90AEED889DB}" sibTransId="{07EE45B1-2FE1-4209-8469-A27F5865326C}"/>
    <dgm:cxn modelId="{966BCA51-46D8-459B-8449-60053F633A7F}" type="presOf" srcId="{8D05655D-A5C7-4F8B-AC37-EEC8543F49C3}" destId="{C9BDB410-42EC-4279-8521-A1BE45959E9A}" srcOrd="1" destOrd="0" presId="urn:microsoft.com/office/officeart/2005/8/layout/hList7"/>
    <dgm:cxn modelId="{D0B46179-F2C0-4C81-91D3-F4150E4C8505}" type="presOf" srcId="{A01AE2A0-139F-4C7D-B2A5-6CB0B303257F}" destId="{7A9CDE95-04F1-41C2-A04D-830244E182DF}" srcOrd="1" destOrd="0" presId="urn:microsoft.com/office/officeart/2005/8/layout/hList7"/>
    <dgm:cxn modelId="{F0BE69D4-A24A-47A0-A10E-D296775546F4}" type="presOf" srcId="{F9E4C160-3A96-4C36-BC40-CE37B7AB4813}" destId="{797F070F-4456-4BE6-8E23-09E3E44B58AC}" srcOrd="1" destOrd="0" presId="urn:microsoft.com/office/officeart/2005/8/layout/hList7"/>
    <dgm:cxn modelId="{3E7A75DB-9841-4380-B15A-CD9E16352632}" type="presParOf" srcId="{F40F06F0-7DB5-42BD-9650-695732EDDB42}" destId="{5D3320F1-ACAF-46FB-8031-CE7FFB590C7E}" srcOrd="0" destOrd="0" presId="urn:microsoft.com/office/officeart/2005/8/layout/hList7"/>
    <dgm:cxn modelId="{2ECB0444-419C-4F2C-BD78-1724FCBF1C21}" type="presParOf" srcId="{F40F06F0-7DB5-42BD-9650-695732EDDB42}" destId="{852062AE-0AD7-444A-88FB-EE653EA47E06}" srcOrd="1" destOrd="0" presId="urn:microsoft.com/office/officeart/2005/8/layout/hList7"/>
    <dgm:cxn modelId="{CF17EF4D-31E0-4117-8584-36A17CD1CE23}" type="presParOf" srcId="{852062AE-0AD7-444A-88FB-EE653EA47E06}" destId="{287D3809-8B87-402A-A3B1-076E725B5392}" srcOrd="0" destOrd="0" presId="urn:microsoft.com/office/officeart/2005/8/layout/hList7"/>
    <dgm:cxn modelId="{B01D090F-676F-472A-B44F-F5F6C3627BDE}" type="presParOf" srcId="{287D3809-8B87-402A-A3B1-076E725B5392}" destId="{92DB7EDE-3416-455A-952A-6BFD70CB058A}" srcOrd="0" destOrd="0" presId="urn:microsoft.com/office/officeart/2005/8/layout/hList7"/>
    <dgm:cxn modelId="{DF9872F2-4CF5-441D-8F35-44FFEA77D4C5}" type="presParOf" srcId="{287D3809-8B87-402A-A3B1-076E725B5392}" destId="{797F070F-4456-4BE6-8E23-09E3E44B58AC}" srcOrd="1" destOrd="0" presId="urn:microsoft.com/office/officeart/2005/8/layout/hList7"/>
    <dgm:cxn modelId="{286B68C9-707C-41E7-BFFA-28715632D908}" type="presParOf" srcId="{287D3809-8B87-402A-A3B1-076E725B5392}" destId="{A1C86517-27F6-446C-8499-A1E2870A0E98}" srcOrd="2" destOrd="0" presId="urn:microsoft.com/office/officeart/2005/8/layout/hList7"/>
    <dgm:cxn modelId="{0A905983-E49E-4A7E-A3DA-B85D6A412393}" type="presParOf" srcId="{287D3809-8B87-402A-A3B1-076E725B5392}" destId="{9278E07F-FFE4-463E-AB5B-E7EA41F2AC88}" srcOrd="3" destOrd="0" presId="urn:microsoft.com/office/officeart/2005/8/layout/hList7"/>
    <dgm:cxn modelId="{4B36F93F-0576-4FC1-B212-D5EA2902BA6C}" type="presParOf" srcId="{852062AE-0AD7-444A-88FB-EE653EA47E06}" destId="{D0AAEBEA-4811-4799-811E-434FD22DB624}" srcOrd="1" destOrd="0" presId="urn:microsoft.com/office/officeart/2005/8/layout/hList7"/>
    <dgm:cxn modelId="{F5FA0212-6151-4843-99DA-AAE761304B9E}" type="presParOf" srcId="{852062AE-0AD7-444A-88FB-EE653EA47E06}" destId="{10E56743-8F5E-4D2C-8473-91482644049D}" srcOrd="2" destOrd="0" presId="urn:microsoft.com/office/officeart/2005/8/layout/hList7"/>
    <dgm:cxn modelId="{42CAB63B-4C99-41A6-9542-95D81B16FA31}" type="presParOf" srcId="{10E56743-8F5E-4D2C-8473-91482644049D}" destId="{7222E14F-33A4-454E-9422-0295A21C8ABE}" srcOrd="0" destOrd="0" presId="urn:microsoft.com/office/officeart/2005/8/layout/hList7"/>
    <dgm:cxn modelId="{7218DFD5-7FF1-42E6-931D-8EF28DB40335}" type="presParOf" srcId="{10E56743-8F5E-4D2C-8473-91482644049D}" destId="{7A9CDE95-04F1-41C2-A04D-830244E182DF}" srcOrd="1" destOrd="0" presId="urn:microsoft.com/office/officeart/2005/8/layout/hList7"/>
    <dgm:cxn modelId="{1F2E3116-F5D7-456A-A518-D0BCB0376B99}" type="presParOf" srcId="{10E56743-8F5E-4D2C-8473-91482644049D}" destId="{063987BB-58C5-430E-B302-00FE3A127A03}" srcOrd="2" destOrd="0" presId="urn:microsoft.com/office/officeart/2005/8/layout/hList7"/>
    <dgm:cxn modelId="{067DFD91-5909-49C6-AC76-5AC7E2F5B5A8}" type="presParOf" srcId="{10E56743-8F5E-4D2C-8473-91482644049D}" destId="{C1F3C0DA-B240-46ED-B07E-584FFD98982F}" srcOrd="3" destOrd="0" presId="urn:microsoft.com/office/officeart/2005/8/layout/hList7"/>
    <dgm:cxn modelId="{E29E84C9-13C5-4F0B-A2DE-F3AE87517F4B}" type="presParOf" srcId="{852062AE-0AD7-444A-88FB-EE653EA47E06}" destId="{C9EB0CD8-A6FE-4A8B-884A-39D3A9D83209}" srcOrd="3" destOrd="0" presId="urn:microsoft.com/office/officeart/2005/8/layout/hList7"/>
    <dgm:cxn modelId="{6041EAF4-6E0C-4B1E-9AF7-F8E4C2A54565}" type="presParOf" srcId="{852062AE-0AD7-444A-88FB-EE653EA47E06}" destId="{80E541F6-339A-443F-9CBF-32AF51398156}" srcOrd="4" destOrd="0" presId="urn:microsoft.com/office/officeart/2005/8/layout/hList7"/>
    <dgm:cxn modelId="{871DC9BD-053D-4668-8E1C-64C73B79A92E}" type="presParOf" srcId="{80E541F6-339A-443F-9CBF-32AF51398156}" destId="{6FEF588B-0090-462A-985E-2CA7AAEC0719}" srcOrd="0" destOrd="0" presId="urn:microsoft.com/office/officeart/2005/8/layout/hList7"/>
    <dgm:cxn modelId="{77A21595-308C-428B-8C73-2895D00FBFDC}" type="presParOf" srcId="{80E541F6-339A-443F-9CBF-32AF51398156}" destId="{C9BDB410-42EC-4279-8521-A1BE45959E9A}" srcOrd="1" destOrd="0" presId="urn:microsoft.com/office/officeart/2005/8/layout/hList7"/>
    <dgm:cxn modelId="{06FBBEAD-03B9-4DC1-ABC0-2E31972ABB6F}" type="presParOf" srcId="{80E541F6-339A-443F-9CBF-32AF51398156}" destId="{67A0AC0D-DBFE-41D5-B6A8-88065A1CD678}" srcOrd="2" destOrd="0" presId="urn:microsoft.com/office/officeart/2005/8/layout/hList7"/>
    <dgm:cxn modelId="{EED8AE70-0453-40EC-9992-98A371FF9504}" type="presParOf" srcId="{80E541F6-339A-443F-9CBF-32AF51398156}" destId="{B4596798-188A-453D-B3A7-2BA6B394CA54}" srcOrd="3" destOrd="0" presId="urn:microsoft.com/office/officeart/2005/8/layout/hList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DB7EDE-3416-455A-952A-6BFD70CB058A}">
      <dsp:nvSpPr>
        <dsp:cNvPr id="0" name=""/>
        <dsp:cNvSpPr/>
      </dsp:nvSpPr>
      <dsp:spPr>
        <a:xfrm>
          <a:off x="45167" y="0"/>
          <a:ext cx="2422780"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楷体_GB2312" pitchFamily="49" charset="-122"/>
              <a:ea typeface="楷体_GB2312" pitchFamily="49" charset="-122"/>
            </a:rPr>
            <a:t>介绍全面</a:t>
          </a:r>
          <a:endParaRPr lang="en-US" altLang="zh-CN" sz="2800" b="1" kern="1200" dirty="0" smtClean="0">
            <a:solidFill>
              <a:schemeClr val="tx1"/>
            </a:solidFill>
            <a:latin typeface="楷体_GB2312" pitchFamily="49" charset="-122"/>
            <a:ea typeface="楷体_GB2312" pitchFamily="49" charset="-122"/>
          </a:endParaRPr>
        </a:p>
        <a:p>
          <a:pPr lvl="0" algn="ctr" defTabSz="1244600">
            <a:lnSpc>
              <a:spcPct val="90000"/>
            </a:lnSpc>
            <a:spcBef>
              <a:spcPct val="0"/>
            </a:spcBef>
            <a:spcAft>
              <a:spcPct val="35000"/>
            </a:spcAft>
          </a:pPr>
          <a:r>
            <a:rPr lang="en-US" altLang="zh-CN" sz="1400" b="0" kern="1200" dirty="0" smtClean="0">
              <a:solidFill>
                <a:schemeClr val="tx1"/>
              </a:solidFill>
              <a:latin typeface="楷体_GB2312" pitchFamily="49" charset="-122"/>
              <a:ea typeface="楷体_GB2312" pitchFamily="49" charset="-122"/>
            </a:rPr>
            <a:t>(</a:t>
          </a:r>
          <a:r>
            <a:rPr lang="zh-CN" sz="1400" b="0" kern="1200" dirty="0" smtClean="0">
              <a:solidFill>
                <a:schemeClr val="tx1"/>
              </a:solidFill>
              <a:latin typeface="华文楷体" pitchFamily="2" charset="-122"/>
              <a:ea typeface="华文楷体" pitchFamily="2" charset="-122"/>
            </a:rPr>
            <a:t>要突出企业生产经营的重点和特色。</a:t>
          </a:r>
          <a:r>
            <a:rPr lang="en-US" altLang="zh-CN" sz="1400" b="0" kern="1200" dirty="0" smtClean="0">
              <a:solidFill>
                <a:schemeClr val="tx1"/>
              </a:solidFill>
              <a:latin typeface="楷体_GB2312" pitchFamily="49" charset="-122"/>
              <a:ea typeface="楷体_GB2312" pitchFamily="49" charset="-122"/>
            </a:rPr>
            <a:t>)</a:t>
          </a:r>
          <a:endParaRPr lang="zh-CN" altLang="en-US" sz="1400" b="0" kern="1200" dirty="0">
            <a:solidFill>
              <a:schemeClr val="tx1"/>
            </a:solidFill>
          </a:endParaRPr>
        </a:p>
      </dsp:txBody>
      <dsp:txXfrm>
        <a:off x="45167" y="1843404"/>
        <a:ext cx="2422780" cy="1843404"/>
      </dsp:txXfrm>
    </dsp:sp>
    <dsp:sp modelId="{9278E07F-FFE4-463E-AB5B-E7EA41F2AC88}">
      <dsp:nvSpPr>
        <dsp:cNvPr id="0" name=""/>
        <dsp:cNvSpPr/>
      </dsp:nvSpPr>
      <dsp:spPr>
        <a:xfrm>
          <a:off x="445630" y="276510"/>
          <a:ext cx="1534634" cy="153463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2E14F-33A4-454E-9422-0295A21C8ABE}">
      <dsp:nvSpPr>
        <dsp:cNvPr id="0" name=""/>
        <dsp:cNvSpPr/>
      </dsp:nvSpPr>
      <dsp:spPr>
        <a:xfrm>
          <a:off x="2497021" y="0"/>
          <a:ext cx="2422780"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altLang="zh-CN" sz="2800" b="1" kern="1200" dirty="0" smtClean="0">
            <a:solidFill>
              <a:schemeClr val="tx1"/>
            </a:solidFill>
            <a:latin typeface="楷体_GB2312" pitchFamily="49" charset="-122"/>
            <a:ea typeface="楷体_GB2312" pitchFamily="49" charset="-122"/>
          </a:endParaRPr>
        </a:p>
        <a:p>
          <a:pPr lvl="0" algn="ctr" defTabSz="1244600">
            <a:lnSpc>
              <a:spcPct val="90000"/>
            </a:lnSpc>
            <a:spcBef>
              <a:spcPct val="0"/>
            </a:spcBef>
            <a:spcAft>
              <a:spcPct val="35000"/>
            </a:spcAft>
          </a:pPr>
          <a:r>
            <a:rPr lang="zh-CN" altLang="en-US" sz="2800" b="1" kern="1200" dirty="0" smtClean="0">
              <a:solidFill>
                <a:schemeClr val="tx1"/>
              </a:solidFill>
              <a:latin typeface="楷体_GB2312" pitchFamily="49" charset="-122"/>
              <a:ea typeface="楷体_GB2312" pitchFamily="49" charset="-122"/>
            </a:rPr>
            <a:t>客观真实</a:t>
          </a:r>
          <a:endParaRPr lang="en-US" altLang="zh-CN" sz="2800" b="1" kern="1200" dirty="0" smtClean="0">
            <a:solidFill>
              <a:schemeClr val="tx1"/>
            </a:solidFill>
            <a:latin typeface="楷体_GB2312" pitchFamily="49" charset="-122"/>
            <a:ea typeface="楷体_GB2312" pitchFamily="49" charset="-122"/>
          </a:endParaRPr>
        </a:p>
        <a:p>
          <a:pPr lvl="0" algn="ctr" defTabSz="1244600">
            <a:lnSpc>
              <a:spcPct val="90000"/>
            </a:lnSpc>
            <a:spcBef>
              <a:spcPct val="0"/>
            </a:spcBef>
            <a:spcAft>
              <a:spcPct val="35000"/>
            </a:spcAft>
          </a:pPr>
          <a:r>
            <a:rPr lang="en-US" altLang="zh-CN" sz="1400" b="0" kern="1200" dirty="0" smtClean="0">
              <a:solidFill>
                <a:schemeClr val="tx1"/>
              </a:solidFill>
              <a:latin typeface="华文楷体" pitchFamily="2" charset="-122"/>
              <a:ea typeface="华文楷体" pitchFamily="2" charset="-122"/>
            </a:rPr>
            <a:t>(</a:t>
          </a:r>
          <a:r>
            <a:rPr lang="zh-CN" sz="1400" b="0" kern="1200" dirty="0" smtClean="0">
              <a:solidFill>
                <a:schemeClr val="tx1"/>
              </a:solidFill>
              <a:latin typeface="华文楷体" pitchFamily="2" charset="-122"/>
              <a:ea typeface="华文楷体" pitchFamily="2" charset="-122"/>
            </a:rPr>
            <a:t>介绍中涉及的信息，如企业的法律性质、主营产品、技术水平等必须与事实相符，切忌夸大其词。</a:t>
          </a:r>
          <a:r>
            <a:rPr lang="en-US" altLang="zh-CN" sz="1400" b="0" kern="1200" dirty="0" smtClean="0">
              <a:solidFill>
                <a:schemeClr val="tx1"/>
              </a:solidFill>
              <a:latin typeface="华文楷体" pitchFamily="2" charset="-122"/>
              <a:ea typeface="华文楷体" pitchFamily="2" charset="-122"/>
            </a:rPr>
            <a:t>)</a:t>
          </a:r>
        </a:p>
      </dsp:txBody>
      <dsp:txXfrm>
        <a:off x="2497021" y="1843404"/>
        <a:ext cx="2422780" cy="1843404"/>
      </dsp:txXfrm>
    </dsp:sp>
    <dsp:sp modelId="{C1F3C0DA-B240-46ED-B07E-584FFD98982F}">
      <dsp:nvSpPr>
        <dsp:cNvPr id="0" name=""/>
        <dsp:cNvSpPr/>
      </dsp:nvSpPr>
      <dsp:spPr>
        <a:xfrm>
          <a:off x="2941094" y="276510"/>
          <a:ext cx="1534634" cy="153463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F588B-0090-462A-985E-2CA7AAEC0719}">
      <dsp:nvSpPr>
        <dsp:cNvPr id="0" name=""/>
        <dsp:cNvSpPr/>
      </dsp:nvSpPr>
      <dsp:spPr>
        <a:xfrm>
          <a:off x="4963097" y="0"/>
          <a:ext cx="2422780"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altLang="zh-CN" sz="2800" b="1" kern="1200" dirty="0" smtClean="0">
            <a:solidFill>
              <a:schemeClr val="tx1"/>
            </a:solidFill>
            <a:latin typeface="楷体_GB2312" pitchFamily="49" charset="-122"/>
            <a:ea typeface="楷体_GB2312" pitchFamily="49" charset="-122"/>
          </a:endParaRPr>
        </a:p>
        <a:p>
          <a:pPr lvl="0" algn="ctr" defTabSz="1244600">
            <a:lnSpc>
              <a:spcPct val="90000"/>
            </a:lnSpc>
            <a:spcBef>
              <a:spcPct val="0"/>
            </a:spcBef>
            <a:spcAft>
              <a:spcPct val="35000"/>
            </a:spcAft>
          </a:pPr>
          <a:r>
            <a:rPr lang="zh-CN" altLang="en-US" sz="2800" b="1" kern="1200" dirty="0" smtClean="0">
              <a:solidFill>
                <a:schemeClr val="tx1"/>
              </a:solidFill>
              <a:latin typeface="楷体_GB2312" pitchFamily="49" charset="-122"/>
              <a:ea typeface="楷体_GB2312" pitchFamily="49" charset="-122"/>
            </a:rPr>
            <a:t>条理清晰</a:t>
          </a:r>
          <a:endParaRPr lang="en-US" altLang="zh-CN" sz="2800" b="1" kern="1200" dirty="0" smtClean="0">
            <a:solidFill>
              <a:schemeClr val="tx1"/>
            </a:solidFill>
            <a:latin typeface="楷体_GB2312" pitchFamily="49" charset="-122"/>
            <a:ea typeface="楷体_GB2312" pitchFamily="49" charset="-122"/>
          </a:endParaRPr>
        </a:p>
        <a:p>
          <a:pPr lvl="0" algn="ctr" defTabSz="1244600">
            <a:lnSpc>
              <a:spcPct val="90000"/>
            </a:lnSpc>
            <a:spcBef>
              <a:spcPct val="0"/>
            </a:spcBef>
            <a:spcAft>
              <a:spcPct val="35000"/>
            </a:spcAft>
          </a:pPr>
          <a:r>
            <a:rPr lang="en-US" altLang="zh-CN" sz="1400" b="1" kern="1200" dirty="0" smtClean="0">
              <a:solidFill>
                <a:schemeClr val="tx1"/>
              </a:solidFill>
              <a:latin typeface="华文楷体" pitchFamily="2" charset="-122"/>
              <a:ea typeface="华文楷体" pitchFamily="2" charset="-122"/>
            </a:rPr>
            <a:t>(</a:t>
          </a:r>
          <a:r>
            <a:rPr lang="zh-CN" sz="1400" kern="1200" dirty="0" smtClean="0">
              <a:solidFill>
                <a:schemeClr val="tx1"/>
              </a:solidFill>
              <a:latin typeface="华文楷体" pitchFamily="2" charset="-122"/>
              <a:ea typeface="华文楷体" pitchFamily="2" charset="-122"/>
            </a:rPr>
            <a:t>采用叙述的手法，对引用的材料进行适当的分类，按照主次顺序，逐一进行介绍。</a:t>
          </a:r>
          <a:r>
            <a:rPr lang="en-US" altLang="zh-CN" sz="1400" b="1" kern="1200" dirty="0" smtClean="0">
              <a:solidFill>
                <a:schemeClr val="tx1"/>
              </a:solidFill>
              <a:latin typeface="华文楷体" pitchFamily="2" charset="-122"/>
              <a:ea typeface="华文楷体" pitchFamily="2" charset="-122"/>
            </a:rPr>
            <a:t>)</a:t>
          </a:r>
          <a:endParaRPr lang="zh-CN" altLang="en-US" sz="1400" b="1" kern="1200" dirty="0">
            <a:solidFill>
              <a:schemeClr val="tx1"/>
            </a:solidFill>
            <a:latin typeface="华文楷体" pitchFamily="2" charset="-122"/>
            <a:ea typeface="华文楷体" pitchFamily="2" charset="-122"/>
          </a:endParaRPr>
        </a:p>
      </dsp:txBody>
      <dsp:txXfrm>
        <a:off x="4963097" y="1843404"/>
        <a:ext cx="2422780" cy="1843404"/>
      </dsp:txXfrm>
    </dsp:sp>
    <dsp:sp modelId="{B4596798-188A-453D-B3A7-2BA6B394CA54}">
      <dsp:nvSpPr>
        <dsp:cNvPr id="0" name=""/>
        <dsp:cNvSpPr/>
      </dsp:nvSpPr>
      <dsp:spPr>
        <a:xfrm>
          <a:off x="5436559" y="276510"/>
          <a:ext cx="1534634" cy="153463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320F1-ACAF-46FB-8031-CE7FFB590C7E}">
      <dsp:nvSpPr>
        <dsp:cNvPr id="0" name=""/>
        <dsp:cNvSpPr/>
      </dsp:nvSpPr>
      <dsp:spPr>
        <a:xfrm>
          <a:off x="296672" y="3917235"/>
          <a:ext cx="6823478" cy="691276"/>
        </a:xfrm>
        <a:prstGeom prst="leftRightArrow">
          <a:avLst/>
        </a:prstGeom>
        <a:blipFill rotWithShape="0">
          <a:blip xmlns:r="http://schemas.openxmlformats.org/officeDocument/2006/relationships" r:embed="rId4"/>
          <a:tile tx="0" ty="0" sx="100000" sy="100000" flip="none" algn="tl"/>
        </a:blipFill>
        <a:ln w="25400" cap="flat" cmpd="sng" algn="ctr">
          <a:solidFill>
            <a:srgbClr val="FFC000">
              <a:alpha val="54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780509" y="3774103"/>
            <a:ext cx="5097870" cy="769441"/>
          </a:xfrm>
          <a:prstGeom prst="rect">
            <a:avLst/>
          </a:prstGeom>
          <a:noFill/>
        </p:spPr>
        <p:txBody>
          <a:bodyPr wrap="none" rtlCol="0">
            <a:spAutoFit/>
          </a:bodyPr>
          <a:lstStyle/>
          <a:p>
            <a:pPr>
              <a:defRPr/>
            </a:pPr>
            <a:r>
              <a:rPr lang="en-US" altLang="zh-CN" sz="4400" b="1" cap="all" spc="-150" dirty="0" smtClean="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3.7  </a:t>
            </a:r>
            <a:r>
              <a:rPr lang="zh-CN" altLang="en-US" sz="4400" b="1" cap="all" spc="-150" dirty="0" smtClean="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企业简介的</a:t>
            </a:r>
            <a:r>
              <a:rPr lang="zh-CN" altLang="en-US" sz="4400" b="1" cap="all" spc="-150" dirty="0" smtClean="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写作</a:t>
            </a:r>
            <a:endParaRPr lang="zh-CN" altLang="zh-CN" sz="4400" b="1" cap="all" spc="-150" dirty="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smtClean="0">
                <a:latin typeface="华文琥珀" pitchFamily="2" charset="-122"/>
                <a:ea typeface="华文琥珀" pitchFamily="2" charset="-122"/>
                <a:cs typeface="Aharoni" pitchFamily="2" charset="-79"/>
              </a:rPr>
              <a:t>项目</a:t>
            </a:r>
            <a:endParaRPr lang="zh-CN" altLang="en-US" sz="3000" b="1" dirty="0">
              <a:latin typeface="华文琥珀" pitchFamily="2" charset="-122"/>
              <a:ea typeface="华文琥珀" pitchFamily="2" charset="-122"/>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2289" name="Picture 1" descr="C:\Users\lenovo\Desktop\宣传册\JPG样稿\打稿用2.jpg"/>
          <p:cNvPicPr>
            <a:picLocks noChangeAspect="1" noChangeArrowheads="1"/>
          </p:cNvPicPr>
          <p:nvPr/>
        </p:nvPicPr>
        <p:blipFill>
          <a:blip r:embed="rId2" cstate="print"/>
          <a:srcRect/>
          <a:stretch>
            <a:fillRect/>
          </a:stretch>
        </p:blipFill>
        <p:spPr bwMode="auto">
          <a:xfrm>
            <a:off x="3476253" y="808013"/>
            <a:ext cx="8492603" cy="57610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8194" name="Picture 2" descr="https://timgsa.baidu.com/timg?image&amp;quality=80&amp;size=b9999_10000&amp;sec=1503749788740&amp;di=7badcf09417585ab6e7bd9d3ef9fb172&amp;imgtype=0&amp;src=http%3A%2F%2Fpic5.nipic.com%2F20100129%2F481779_091914310917_2.jpg"/>
          <p:cNvPicPr>
            <a:picLocks noChangeAspect="1" noChangeArrowheads="1"/>
          </p:cNvPicPr>
          <p:nvPr/>
        </p:nvPicPr>
        <p:blipFill>
          <a:blip r:embed="rId2" cstate="print"/>
          <a:srcRect b="3648"/>
          <a:stretch>
            <a:fillRect/>
          </a:stretch>
        </p:blipFill>
        <p:spPr bwMode="auto">
          <a:xfrm>
            <a:off x="1964084" y="1528093"/>
            <a:ext cx="9864969" cy="47525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129552"/>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smtClean="0"/>
              <a:t>根据导入材料</a:t>
            </a:r>
            <a:r>
              <a:rPr lang="zh-CN" altLang="zh-CN" sz="2800" dirty="0" smtClean="0"/>
              <a:t>，</a:t>
            </a:r>
            <a:r>
              <a:rPr lang="zh-CN" altLang="zh-CN" sz="2800" dirty="0" smtClean="0"/>
              <a:t>根据公司发展状况在各自的计算机上完成企业简介的写作</a:t>
            </a:r>
            <a:r>
              <a:rPr lang="zh-CN" altLang="zh-CN" sz="2800" dirty="0" smtClean="0"/>
              <a:t>。</a:t>
            </a:r>
            <a:endParaRPr lang="en-US" altLang="zh-CN" sz="2800" dirty="0" smtClean="0">
              <a:latin typeface="华文隶书" pitchFamily="2" charset="-122"/>
              <a:ea typeface="华文隶书" pitchFamily="2" charset="-122"/>
            </a:endParaRPr>
          </a:p>
          <a:p>
            <a:pPr>
              <a:lnSpc>
                <a:spcPct val="150000"/>
              </a:lnSpc>
            </a:pPr>
            <a:r>
              <a:rPr lang="zh-CN" altLang="zh-CN" sz="2800" dirty="0" smtClean="0">
                <a:latin typeface="华文隶书" pitchFamily="2" charset="-122"/>
                <a:ea typeface="华文隶书" pitchFamily="2" charset="-122"/>
              </a:rPr>
              <a:t>（</a:t>
            </a:r>
            <a:r>
              <a:rPr lang="zh-CN" altLang="zh-CN" sz="2800" dirty="0" smtClean="0">
                <a:solidFill>
                  <a:srgbClr val="FF0000"/>
                </a:solidFill>
                <a:latin typeface="华文隶书" pitchFamily="2" charset="-122"/>
                <a:ea typeface="华文隶书" pitchFamily="2" charset="-122"/>
              </a:rPr>
              <a:t>注意语言的组织和段落格式的应用</a:t>
            </a:r>
            <a:r>
              <a:rPr lang="zh-CN" altLang="zh-CN" sz="2800" dirty="0" smtClean="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796643"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5">
              <a:lumMod val="60000"/>
              <a:lumOff val="40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smtClean="0">
                <a:solidFill>
                  <a:schemeClr val="bg1"/>
                </a:solidFill>
                <a:latin typeface="楷体" panose="02010609060101010101" pitchFamily="49" charset="-122"/>
                <a:ea typeface="楷体" panose="02010609060101010101" pitchFamily="49" charset="-122"/>
              </a:rPr>
              <a:t>公司第一季度运行良好，公司业务有了长足的发展，为进一步扩大企业的知名大，开拓业务，提高经济效益，行政中心需根据企业最新发展状况，完善企业</a:t>
            </a:r>
            <a:r>
              <a:rPr lang="zh-CN" altLang="zh-CN" sz="2200" b="1" dirty="0" smtClean="0">
                <a:solidFill>
                  <a:schemeClr val="bg1"/>
                </a:solidFill>
                <a:latin typeface="楷体" panose="02010609060101010101" pitchFamily="49" charset="-122"/>
                <a:ea typeface="楷体" panose="02010609060101010101" pitchFamily="49" charset="-122"/>
              </a:rPr>
              <a:t>简介</a:t>
            </a:r>
            <a:r>
              <a:rPr lang="zh-CN" altLang="en-US" sz="2200" b="1" dirty="0" smtClean="0">
                <a:solidFill>
                  <a:schemeClr val="bg1"/>
                </a:solidFill>
                <a:latin typeface="楷体" panose="02010609060101010101" pitchFamily="49" charset="-122"/>
                <a:ea typeface="楷体" panose="02010609060101010101" pitchFamily="49" charset="-122"/>
              </a:rPr>
              <a:t>。</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a:t>
            </a:r>
            <a:r>
              <a:rPr lang="zh-CN" altLang="en-US" sz="2200" dirty="0" smtClean="0">
                <a:solidFill>
                  <a:srgbClr val="FFFF00"/>
                </a:solidFill>
                <a:latin typeface="楷体_GB2312" pitchFamily="49" charset="-122"/>
                <a:ea typeface="楷体_GB2312" pitchFamily="49" charset="-122"/>
              </a:rPr>
              <a:t>小组</a:t>
            </a:r>
            <a:r>
              <a:rPr lang="zh-CN" altLang="en-US" sz="2200" dirty="0" smtClean="0">
                <a:solidFill>
                  <a:srgbClr val="FFFF00"/>
                </a:solidFill>
                <a:latin typeface="楷体_GB2312" pitchFamily="49" charset="-122"/>
                <a:ea typeface="楷体_GB2312" pitchFamily="49" charset="-122"/>
              </a:rPr>
              <a:t>查询</a:t>
            </a:r>
            <a:r>
              <a:rPr lang="zh-CN" altLang="en-US" sz="2200" dirty="0" smtClean="0">
                <a:solidFill>
                  <a:srgbClr val="FFFF00"/>
                </a:solidFill>
                <a:latin typeface="楷体_GB2312" pitchFamily="49" charset="-122"/>
                <a:ea typeface="楷体_GB2312" pitchFamily="49" charset="-122"/>
              </a:rPr>
              <a:t>优秀企业简介</a:t>
            </a:r>
            <a:r>
              <a:rPr lang="zh-CN" altLang="en-US" sz="2200" dirty="0" smtClean="0">
                <a:solidFill>
                  <a:srgbClr val="FFFF00"/>
                </a:solidFill>
                <a:latin typeface="楷体_GB2312" pitchFamily="49" charset="-122"/>
                <a:ea typeface="楷体_GB2312" pitchFamily="49" charset="-122"/>
              </a:rPr>
              <a:t>。</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a:t>
            </a:r>
            <a:r>
              <a:rPr lang="zh-CN" altLang="en-US" sz="2200" dirty="0" smtClean="0">
                <a:solidFill>
                  <a:srgbClr val="FFFF00"/>
                </a:solidFill>
                <a:latin typeface="楷体_GB2312" pitchFamily="49" charset="-122"/>
                <a:ea typeface="楷体_GB2312" pitchFamily="49" charset="-122"/>
              </a:rPr>
              <a:t>：</a:t>
            </a:r>
            <a:r>
              <a:rPr lang="zh-CN" altLang="en-US" sz="2200" dirty="0" smtClean="0">
                <a:solidFill>
                  <a:srgbClr val="FFFF00"/>
                </a:solidFill>
                <a:latin typeface="楷体_GB2312" pitchFamily="49" charset="-122"/>
                <a:ea typeface="楷体_GB2312" pitchFamily="49" charset="-122"/>
              </a:rPr>
              <a:t>企业简介</a:t>
            </a:r>
            <a:r>
              <a:rPr lang="zh-CN" altLang="en-US" sz="2200" dirty="0" smtClean="0">
                <a:solidFill>
                  <a:srgbClr val="FFFF00"/>
                </a:solidFill>
                <a:latin typeface="楷体_GB2312" pitchFamily="49" charset="-122"/>
                <a:ea typeface="楷体_GB2312" pitchFamily="49" charset="-122"/>
              </a:rPr>
              <a:t>的</a:t>
            </a:r>
            <a:r>
              <a:rPr lang="zh-CN" altLang="en-US" sz="2200" dirty="0" smtClean="0">
                <a:solidFill>
                  <a:srgbClr val="FFFF00"/>
                </a:solidFill>
                <a:latin typeface="楷体_GB2312" pitchFamily="49" charset="-122"/>
                <a:ea typeface="楷体_GB2312" pitchFamily="49" charset="-122"/>
              </a:rPr>
              <a:t>写作时</a:t>
            </a:r>
            <a:r>
              <a:rPr lang="zh-CN" altLang="en-US" sz="2200" dirty="0">
                <a:solidFill>
                  <a:srgbClr val="FFFF00"/>
                </a:solidFill>
                <a:latin typeface="楷体_GB2312" pitchFamily="49" charset="-122"/>
                <a:ea typeface="楷体_GB2312" pitchFamily="49" charset="-122"/>
              </a:rPr>
              <a:t>，该考虑哪些因素？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108102"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endParaRPr lang="zh-CN" altLang="en-US" sz="2000" b="1" dirty="0">
              <a:solidFill>
                <a:schemeClr val="tx1"/>
              </a:solidFill>
            </a:endParaRPr>
          </a:p>
        </p:txBody>
      </p:sp>
      <p:sp>
        <p:nvSpPr>
          <p:cNvPr id="16" name="MH_Other_1"/>
          <p:cNvSpPr/>
          <p:nvPr>
            <p:custDataLst>
              <p:tags r:id="rId2"/>
            </p:custDataLst>
          </p:nvPr>
        </p:nvSpPr>
        <p:spPr>
          <a:xfrm>
            <a:off x="182006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388021" y="3021973"/>
            <a:ext cx="2952329"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能根据企业特点，精炼简短的文字介绍企业的基本情况；</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能够突出企业生产经营的重点和特色。</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772397" y="3004468"/>
            <a:ext cx="324036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了解简介的要点；</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掌握简介的结构写法；</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3.</a:t>
            </a:r>
            <a:r>
              <a:rPr lang="zh-CN" altLang="zh-CN" sz="2400" dirty="0" smtClean="0">
                <a:solidFill>
                  <a:schemeClr val="tx1"/>
                </a:solidFill>
                <a:latin typeface="楷体" panose="02010609060101010101" pitchFamily="49" charset="-122"/>
                <a:ea typeface="楷体" panose="02010609060101010101" pitchFamily="49" charset="-122"/>
              </a:rPr>
              <a:t>熟悉写作简介的注意事项。</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35384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培养学生正确对待请示的严肃性、</a:t>
            </a:r>
            <a:r>
              <a:rPr lang="zh-CN" altLang="zh-CN" sz="2400" dirty="0" smtClean="0">
                <a:solidFill>
                  <a:schemeClr val="tx1"/>
                </a:solidFill>
                <a:latin typeface="楷体" panose="02010609060101010101" pitchFamily="49" charset="-122"/>
                <a:ea typeface="楷体" panose="02010609060101010101" pitchFamily="49" charset="-122"/>
              </a:rPr>
              <a:t>严谨性；</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培养学生较高的思维能力和表达能力</a:t>
            </a:r>
            <a:r>
              <a:rPr lang="zh-CN" altLang="zh-CN" sz="2400" dirty="0" smtClean="0">
                <a:solidFill>
                  <a:schemeClr val="tx1"/>
                </a:solidFill>
                <a:latin typeface="楷体" panose="02010609060101010101" pitchFamily="49" charset="-122"/>
                <a:ea typeface="楷体" panose="02010609060101010101" pitchFamily="49" charset="-122"/>
              </a:rPr>
              <a:t>。</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6"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7"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9"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1"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案例引入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80">
                                          <p:stCondLst>
                                            <p:cond delay="0"/>
                                          </p:stCondLst>
                                        </p:cTn>
                                        <p:tgtEl>
                                          <p:spTgt spid="2"/>
                                        </p:tgtEl>
                                      </p:cBhvr>
                                    </p:animEffect>
                                    <p:anim calcmode="lin" valueType="num">
                                      <p:cBhvr>
                                        <p:cTn id="6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tgtEl>
                                      </p:cBhvr>
                                      <p:to x="100000" y="60000"/>
                                    </p:animScale>
                                    <p:animScale>
                                      <p:cBhvr>
                                        <p:cTn id="72" dur="166" decel="50000">
                                          <p:stCondLst>
                                            <p:cond delay="676"/>
                                          </p:stCondLst>
                                        </p:cTn>
                                        <p:tgtEl>
                                          <p:spTgt spid="2"/>
                                        </p:tgtEl>
                                      </p:cBhvr>
                                      <p:to x="100000" y="100000"/>
                                    </p:animScale>
                                    <p:animScale>
                                      <p:cBhvr>
                                        <p:cTn id="73" dur="26">
                                          <p:stCondLst>
                                            <p:cond delay="1312"/>
                                          </p:stCondLst>
                                        </p:cTn>
                                        <p:tgtEl>
                                          <p:spTgt spid="2"/>
                                        </p:tgtEl>
                                      </p:cBhvr>
                                      <p:to x="100000" y="80000"/>
                                    </p:animScale>
                                    <p:animScale>
                                      <p:cBhvr>
                                        <p:cTn id="74" dur="166" decel="50000">
                                          <p:stCondLst>
                                            <p:cond delay="1338"/>
                                          </p:stCondLst>
                                        </p:cTn>
                                        <p:tgtEl>
                                          <p:spTgt spid="2"/>
                                        </p:tgtEl>
                                      </p:cBhvr>
                                      <p:to x="100000" y="100000"/>
                                    </p:animScale>
                                    <p:animScale>
                                      <p:cBhvr>
                                        <p:cTn id="75" dur="26">
                                          <p:stCondLst>
                                            <p:cond delay="1642"/>
                                          </p:stCondLst>
                                        </p:cTn>
                                        <p:tgtEl>
                                          <p:spTgt spid="2"/>
                                        </p:tgtEl>
                                      </p:cBhvr>
                                      <p:to x="100000" y="90000"/>
                                    </p:animScale>
                                    <p:animScale>
                                      <p:cBhvr>
                                        <p:cTn id="76" dur="166" decel="50000">
                                          <p:stCondLst>
                                            <p:cond delay="1668"/>
                                          </p:stCondLst>
                                        </p:cTn>
                                        <p:tgtEl>
                                          <p:spTgt spid="2"/>
                                        </p:tgtEl>
                                      </p:cBhvr>
                                      <p:to x="100000" y="100000"/>
                                    </p:animScale>
                                    <p:animScale>
                                      <p:cBhvr>
                                        <p:cTn id="77" dur="26">
                                          <p:stCondLst>
                                            <p:cond delay="1808"/>
                                          </p:stCondLst>
                                        </p:cTn>
                                        <p:tgtEl>
                                          <p:spTgt spid="2"/>
                                        </p:tgtEl>
                                      </p:cBhvr>
                                      <p:to x="100000" y="95000"/>
                                    </p:animScale>
                                    <p:animScale>
                                      <p:cBhvr>
                                        <p:cTn id="78" dur="166" decel="50000">
                                          <p:stCondLst>
                                            <p:cond delay="1834"/>
                                          </p:stCondLst>
                                        </p:cTn>
                                        <p:tgtEl>
                                          <p:spTgt spid="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a:t>
            </a:r>
            <a:r>
              <a:rPr lang="zh-CN" altLang="en-US" sz="2400" b="1" dirty="0" smtClean="0">
                <a:solidFill>
                  <a:schemeClr val="bg1"/>
                </a:solidFill>
                <a:latin typeface="微软雅黑" panose="020B0503020204020204" pitchFamily="34" charset="-122"/>
                <a:ea typeface="微软雅黑" panose="020B0503020204020204" pitchFamily="34" charset="-122"/>
              </a:rPr>
              <a:t>认识企业简介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0" name="Picture 2" descr="F:\李玲教学文件\资源共享课\资源共享课\19670282_161217151734_2.jpg"/>
          <p:cNvPicPr>
            <a:picLocks noChangeAspect="1" noChangeArrowheads="1"/>
          </p:cNvPicPr>
          <p:nvPr/>
        </p:nvPicPr>
        <p:blipFill>
          <a:blip r:embed="rId1" cstate="print"/>
          <a:srcRect b="4102"/>
          <a:stretch>
            <a:fillRect/>
          </a:stretch>
        </p:blipFill>
        <p:spPr bwMode="auto">
          <a:xfrm>
            <a:off x="3044205" y="1240061"/>
            <a:ext cx="8259763" cy="5407496"/>
          </a:xfrm>
          <a:prstGeom prst="rect">
            <a:avLst/>
          </a:prstGeom>
          <a:noFill/>
          <a:ln w="9525">
            <a:noFill/>
            <a:miter lim="800000"/>
            <a:headEnd/>
            <a:tailEnd/>
          </a:ln>
        </p:spPr>
      </p:pic>
      <p:sp>
        <p:nvSpPr>
          <p:cNvPr id="17" name="Rectangle 3076"/>
          <p:cNvSpPr txBox="1">
            <a:spLocks noChangeArrowheads="1"/>
          </p:cNvSpPr>
          <p:nvPr/>
        </p:nvSpPr>
        <p:spPr bwMode="auto">
          <a:xfrm>
            <a:off x="6356573" y="2176165"/>
            <a:ext cx="4176464" cy="345638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b="1" kern="0" dirty="0" smtClean="0">
                <a:solidFill>
                  <a:srgbClr val="000066"/>
                </a:solidFill>
                <a:latin typeface="+mn-ea"/>
                <a:ea typeface="+mn-ea"/>
              </a:rPr>
              <a:t>企业简介就是指通过文字和图片资料向社会公众介绍企业基本情况和经营战略的文案。主要目的就是向他人提供公司的相关情况</a:t>
            </a:r>
            <a:r>
              <a:rPr lang="zh-CN" altLang="zh-CN" sz="2400" b="1" kern="0" dirty="0" smtClean="0">
                <a:solidFill>
                  <a:srgbClr val="000066"/>
                </a:solidFill>
                <a:latin typeface="+mn-ea"/>
                <a:ea typeface="+mn-ea"/>
              </a:rPr>
              <a:t>。</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https://timgsa.baidu.com/timg?image&amp;quality=80&amp;size=b9999_10000&amp;sec=1503749813818&amp;di=db6ec172f3f673f22799e81342cfa0e1&amp;imgtype=0&amp;src=http%3A%2F%2Fpic33.nipic.com%2F20131010%2F7291591_140026082331_2.jpg"/>
          <p:cNvPicPr>
            <a:picLocks noChangeAspect="1" noChangeArrowheads="1"/>
          </p:cNvPicPr>
          <p:nvPr/>
        </p:nvPicPr>
        <p:blipFill>
          <a:blip r:embed="rId1" cstate="print"/>
          <a:srcRect b="3648"/>
          <a:stretch>
            <a:fillRect/>
          </a:stretch>
        </p:blipFill>
        <p:spPr bwMode="auto">
          <a:xfrm>
            <a:off x="1960790" y="880021"/>
            <a:ext cx="8443790" cy="554461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379909" y="1456085"/>
            <a:ext cx="3744416" cy="521497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dirty="0" smtClean="0">
                <a:latin typeface="微软雅黑" panose="020B0503020204020204" pitchFamily="34" charset="-122"/>
                <a:ea typeface="微软雅黑" panose="020B0503020204020204" pitchFamily="34" charset="-122"/>
              </a:rPr>
              <a:t>一是简要介绍企业的基本信息</a:t>
            </a:r>
            <a:endParaRPr lang="zh-CN" altLang="zh-CN" sz="2400" dirty="0" smtClean="0">
              <a:latin typeface="微软雅黑" panose="020B0503020204020204" pitchFamily="34" charset="-122"/>
              <a:ea typeface="微软雅黑" panose="020B0503020204020204" pitchFamily="34" charset="-122"/>
            </a:endParaRPr>
          </a:p>
          <a:p>
            <a:pPr>
              <a:lnSpc>
                <a:spcPct val="150000"/>
              </a:lnSpc>
            </a:pPr>
            <a:r>
              <a:rPr lang="zh-CN" altLang="zh-CN" sz="2400" dirty="0" smtClean="0">
                <a:latin typeface="微软雅黑" panose="020B0503020204020204" pitchFamily="34" charset="-122"/>
                <a:ea typeface="微软雅黑" panose="020B0503020204020204" pitchFamily="34" charset="-122"/>
              </a:rPr>
              <a:t>二是介绍企业的主要产品</a:t>
            </a:r>
            <a:endParaRPr lang="zh-CN" altLang="zh-CN" sz="2400" dirty="0" smtClean="0">
              <a:latin typeface="微软雅黑" panose="020B0503020204020204" pitchFamily="34" charset="-122"/>
              <a:ea typeface="微软雅黑" panose="020B0503020204020204" pitchFamily="34" charset="-122"/>
            </a:endParaRPr>
          </a:p>
          <a:p>
            <a:pPr>
              <a:lnSpc>
                <a:spcPct val="150000"/>
              </a:lnSpc>
            </a:pPr>
            <a:r>
              <a:rPr lang="zh-CN" altLang="zh-CN" sz="2400" dirty="0" smtClean="0">
                <a:latin typeface="微软雅黑" panose="020B0503020204020204" pitchFamily="34" charset="-122"/>
                <a:ea typeface="微软雅黑" panose="020B0503020204020204" pitchFamily="34" charset="-122"/>
              </a:rPr>
              <a:t>三是介绍企业的销售业绩和销售网络</a:t>
            </a:r>
            <a:endParaRPr lang="zh-CN" altLang="zh-CN" sz="2400" dirty="0" smtClean="0">
              <a:latin typeface="微软雅黑" panose="020B0503020204020204" pitchFamily="34" charset="-122"/>
              <a:ea typeface="微软雅黑" panose="020B0503020204020204" pitchFamily="34" charset="-122"/>
            </a:endParaRPr>
          </a:p>
          <a:p>
            <a:pPr>
              <a:lnSpc>
                <a:spcPct val="150000"/>
              </a:lnSpc>
            </a:pPr>
            <a:r>
              <a:rPr lang="zh-CN" altLang="zh-CN" sz="2400" dirty="0" smtClean="0">
                <a:latin typeface="微软雅黑" panose="020B0503020204020204" pitchFamily="34" charset="-122"/>
                <a:ea typeface="微软雅黑" panose="020B0503020204020204" pitchFamily="34" charset="-122"/>
              </a:rPr>
              <a:t>四是具体准确的介绍企业的联系方式</a:t>
            </a:r>
            <a:endParaRPr kumimoji="0" lang="en-US" altLang="zh-CN" sz="22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20482" name="Picture 2" descr="https://timgsa.baidu.com/timg?image&amp;quality=80&amp;size=b10000_10000&amp;sec=1503739959&amp;di=56225751068f083e491fc751be055bf3&amp;src=http://pic46.nipic.com/20140818/1150049_112635289000_2.jpg"/>
          <p:cNvPicPr>
            <a:picLocks noChangeAspect="1" noChangeArrowheads="1"/>
          </p:cNvPicPr>
          <p:nvPr/>
        </p:nvPicPr>
        <p:blipFill>
          <a:blip r:embed="rId1" cstate="print"/>
          <a:srcRect l="1880" t="2172" r="2048" b="4415"/>
          <a:stretch>
            <a:fillRect/>
          </a:stretch>
        </p:blipFill>
        <p:spPr bwMode="auto">
          <a:xfrm>
            <a:off x="4340349" y="1240061"/>
            <a:ext cx="8280920" cy="547260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、注意事项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8" name="内容占位符 3"/>
          <p:cNvGraphicFramePr/>
          <p:nvPr/>
        </p:nvGraphicFramePr>
        <p:xfrm>
          <a:off x="2828181" y="1816125"/>
          <a:ext cx="7416824" cy="46085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5" name="TextBox 3"/>
          <p:cNvSpPr txBox="1">
            <a:spLocks noChangeArrowheads="1"/>
          </p:cNvSpPr>
          <p:nvPr/>
        </p:nvSpPr>
        <p:spPr bwMode="auto">
          <a:xfrm>
            <a:off x="2828056" y="4300115"/>
            <a:ext cx="4392613" cy="2268538"/>
          </a:xfrm>
          <a:prstGeom prst="rect">
            <a:avLst/>
          </a:prstGeom>
          <a:solidFill>
            <a:srgbClr val="7030A0">
              <a:alpha val="38823"/>
            </a:srgbClr>
          </a:solidFill>
          <a:ln w="9525">
            <a:noFill/>
            <a:miter lim="800000"/>
          </a:ln>
        </p:spPr>
        <p:txBody>
          <a:bodyPr anchor="ctr"/>
          <a:lstStyle/>
          <a:p>
            <a:pPr>
              <a:buFont typeface="Wingdings" panose="05000000000000000000" pitchFamily="2" charset="2"/>
              <a:buNone/>
            </a:pPr>
            <a:endParaRPr lang="en-US" altLang="zh-CN" sz="2800" dirty="0">
              <a:latin typeface="华文行楷" pitchFamily="2" charset="-122"/>
              <a:ea typeface="华文行楷" pitchFamily="2" charset="-122"/>
            </a:endParaRPr>
          </a:p>
          <a:p>
            <a:pPr>
              <a:buFont typeface="Wingdings" panose="05000000000000000000" pitchFamily="2" charset="2"/>
              <a:buNone/>
            </a:pPr>
            <a:r>
              <a:rPr lang="zh-CN" altLang="en-US" sz="2000" dirty="0">
                <a:latin typeface="华文楷体" pitchFamily="2" charset="-122"/>
                <a:ea typeface="华文楷体" pitchFamily="2" charset="-122"/>
              </a:rPr>
              <a:t>思考：</a:t>
            </a:r>
            <a:endParaRPr lang="en-US" altLang="zh-CN" sz="2000" dirty="0">
              <a:latin typeface="华文楷体" pitchFamily="2" charset="-122"/>
              <a:ea typeface="华文楷体" pitchFamily="2" charset="-122"/>
            </a:endParaRPr>
          </a:p>
          <a:p>
            <a:r>
              <a:rPr lang="zh-CN" altLang="en-US" sz="2000" dirty="0">
                <a:latin typeface="华文楷体" pitchFamily="2" charset="-122"/>
                <a:ea typeface="华文楷体" pitchFamily="2" charset="-122"/>
              </a:rPr>
              <a:t>请大家登陆杭州老板电器股份有限公司官网，查看该公司简介，比较该公司简介与</a:t>
            </a:r>
            <a:r>
              <a:rPr lang="zh-CN" altLang="zh-CN" sz="2000" dirty="0">
                <a:latin typeface="华文楷体" pitchFamily="2" charset="-122"/>
                <a:ea typeface="华文楷体" pitchFamily="2" charset="-122"/>
              </a:rPr>
              <a:t>陕西田塬农业有限公司简介</a:t>
            </a:r>
            <a:r>
              <a:rPr lang="zh-CN" altLang="en-US" sz="2000" dirty="0">
                <a:latin typeface="华文楷体" pitchFamily="2" charset="-122"/>
                <a:ea typeface="华文楷体" pitchFamily="2" charset="-122"/>
              </a:rPr>
              <a:t>的不同之处。</a:t>
            </a:r>
            <a:endParaRPr lang="zh-CN" altLang="zh-CN" sz="2000" dirty="0">
              <a:latin typeface="华文楷体" pitchFamily="2" charset="-122"/>
              <a:ea typeface="华文楷体" pitchFamily="2" charset="-122"/>
            </a:endParaRPr>
          </a:p>
          <a:p>
            <a:pPr>
              <a:buFont typeface="Wingdings" panose="05000000000000000000" pitchFamily="2" charset="2"/>
              <a:buNone/>
            </a:pPr>
            <a:endParaRPr lang="zh-CN" altLang="en-US" sz="2800" dirty="0">
              <a:latin typeface="华文行楷" pitchFamily="2" charset="-122"/>
              <a:ea typeface="华文行楷" pitchFamily="2" charset="-122"/>
            </a:endParaRPr>
          </a:p>
        </p:txBody>
      </p:sp>
      <p:pic>
        <p:nvPicPr>
          <p:cNvPr id="16" name="Picture 2" descr="E:\资源共享课\应用文写作资源共享课\应用文资源共享课8.23（李玲）\单元设计\3-7企业简介\gy-left1.jpg"/>
          <p:cNvPicPr>
            <a:picLocks noChangeAspect="1" noChangeArrowheads="1"/>
          </p:cNvPicPr>
          <p:nvPr/>
        </p:nvPicPr>
        <p:blipFill>
          <a:blip r:embed="rId2" cstate="print"/>
          <a:srcRect/>
          <a:stretch>
            <a:fillRect/>
          </a:stretch>
        </p:blipFill>
        <p:spPr bwMode="auto">
          <a:xfrm>
            <a:off x="7617098" y="4201641"/>
            <a:ext cx="3527425" cy="2446338"/>
          </a:xfrm>
          <a:prstGeom prst="rect">
            <a:avLst/>
          </a:prstGeom>
          <a:noFill/>
          <a:ln w="9525">
            <a:noFill/>
            <a:miter lim="800000"/>
            <a:headEnd/>
            <a:tailEnd/>
          </a:ln>
        </p:spPr>
      </p:pic>
      <p:pic>
        <p:nvPicPr>
          <p:cNvPr id="17" name="Picture 3" descr="C:\Users\Administrator\AppData\Roaming\Tencent\Users\457853947\QQ\WinTemp\RichOle\I1XBTS[A%[DB7Q290E3E_C4.png"/>
          <p:cNvPicPr>
            <a:picLocks noChangeAspect="1" noChangeArrowheads="1"/>
          </p:cNvPicPr>
          <p:nvPr/>
        </p:nvPicPr>
        <p:blipFill>
          <a:blip r:embed="rId3" cstate="print"/>
          <a:srcRect/>
          <a:stretch>
            <a:fillRect/>
          </a:stretch>
        </p:blipFill>
        <p:spPr bwMode="auto">
          <a:xfrm>
            <a:off x="2756173" y="1168202"/>
            <a:ext cx="8461375" cy="30241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15.xml><?xml version="1.0" encoding="utf-8"?>
<p:tagLst xmlns:p="http://schemas.openxmlformats.org/presentationml/2006/main">
  <p:tag name="ISPRING_PRESENTATION_TITLE" val="bsl001"/>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811</Words>
  <Application>WPS 演示</Application>
  <PresentationFormat>自定义</PresentationFormat>
  <Paragraphs>224</Paragraphs>
  <Slides>13</Slides>
  <Notes>13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13</vt:i4>
      </vt:variant>
    </vt:vector>
  </HeadingPairs>
  <TitlesOfParts>
    <vt:vector size="37"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华文楷体</vt:lpstr>
      <vt:lpstr>华文隶书</vt:lpstr>
      <vt:lpstr>Arial Unicode MS</vt:lpstr>
      <vt:lpstr>新宋体</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2</cp:revision>
  <dcterms:created xsi:type="dcterms:W3CDTF">2016-09-27T14:45:00Z</dcterms:created>
  <dcterms:modified xsi:type="dcterms:W3CDTF">2022-02-15T08:36:16Z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F9BB0AEAADE5456887FFE4F9A4CC43AC</vt:lpwstr>
  </property>
  <property fmtid="{D5CDD505-2E9C-101B-9397-08002B2CF9AE}" pid="3" name="KSOProductBuildVer">
    <vt:lpwstr>2052-11.1.0.11294</vt:lpwstr>
  </property>
</Properties>
</file>