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280" r:id="rId8"/>
    <p:sldId id="359" r:id="rId9"/>
    <p:sldId id="370" r:id="rId10"/>
    <p:sldId id="371" r:id="rId11"/>
    <p:sldId id="366" r:id="rId12"/>
    <p:sldId id="357" r:id="rId13"/>
    <p:sldId id="358" r:id="rId14"/>
    <p:sldId id="317" r:id="rId15"/>
  </p:sldIdLst>
  <p:sldSz cx="12856845"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996633"/>
    <a:srgbClr val="990000"/>
    <a:srgbClr val="FEFEFE"/>
    <a:srgbClr val="A50021"/>
    <a:srgbClr val="CC3300"/>
    <a:srgbClr val="CC0000"/>
    <a:srgbClr val="1075B6"/>
    <a:srgbClr val="A6A6A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p:scale>
          <a:sx n="66" d="100"/>
          <a:sy n="66" d="100"/>
        </p:scale>
        <p:origin x="-220" y="-4"/>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4736465" y="3688080"/>
            <a:ext cx="7452995" cy="9220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altLang="zh-CN"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2.3.6  </a:t>
            </a:r>
            <a:r>
              <a:rPr lang="zh-CN" altLang="en-US"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写商务合作意向书</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smtClean="0">
                <a:latin typeface="华文琥珀" pitchFamily="2" charset="-122"/>
                <a:ea typeface="华文琥珀" pitchFamily="2" charset="-122"/>
                <a:cs typeface="Aharoni" panose="02010803020104030203" pitchFamily="2" charset="-79"/>
              </a:rPr>
              <a:t>项目</a:t>
            </a:r>
            <a:endParaRPr lang="zh-CN" altLang="en-US" sz="3000" b="1" dirty="0">
              <a:latin typeface="华文琥珀" pitchFamily="2" charset="-122"/>
              <a:ea typeface="华文琥珀" pitchFamily="2" charset="-122"/>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smtClean="0"/>
              <a:t>根据导入材料，</a:t>
            </a:r>
            <a:r>
              <a:rPr lang="zh-CN" altLang="en-US" sz="2800" dirty="0" smtClean="0"/>
              <a:t>小组</a:t>
            </a:r>
            <a:r>
              <a:rPr lang="zh-CN" altLang="zh-CN" sz="2800" dirty="0" smtClean="0"/>
              <a:t>代表公司</a:t>
            </a:r>
            <a:r>
              <a:rPr lang="zh-CN" altLang="en-US" sz="2800" dirty="0" smtClean="0"/>
              <a:t>行政</a:t>
            </a:r>
            <a:r>
              <a:rPr lang="zh-CN" altLang="zh-CN" sz="2800" dirty="0" smtClean="0"/>
              <a:t>中心在各自的计算机上完成商务</a:t>
            </a:r>
            <a:r>
              <a:rPr lang="zh-CN" altLang="en-US" sz="2800" dirty="0" smtClean="0"/>
              <a:t>合作意向书</a:t>
            </a:r>
            <a:r>
              <a:rPr lang="zh-CN" altLang="zh-CN" sz="2800" dirty="0" smtClean="0"/>
              <a:t>的的写作</a:t>
            </a:r>
            <a:r>
              <a:rPr lang="zh-CN" altLang="en-US" sz="2800" dirty="0" smtClean="0"/>
              <a:t>并报送总经理办公室和法务部（顾问律师）审核。</a:t>
            </a:r>
            <a:endParaRPr lang="en-US" altLang="zh-CN" sz="2800" dirty="0" smtClean="0">
              <a:latin typeface="华文隶书" pitchFamily="2" charset="-122"/>
              <a:ea typeface="华文隶书" pitchFamily="2" charset="-122"/>
            </a:endParaRPr>
          </a:p>
          <a:p>
            <a:pPr>
              <a:lnSpc>
                <a:spcPct val="150000"/>
              </a:lnSpc>
            </a:pPr>
            <a:r>
              <a:rPr lang="zh-CN" altLang="zh-CN" sz="2800" dirty="0" smtClean="0">
                <a:latin typeface="华文隶书" pitchFamily="2" charset="-122"/>
                <a:ea typeface="华文隶书" pitchFamily="2" charset="-122"/>
              </a:rPr>
              <a:t>（</a:t>
            </a:r>
            <a:r>
              <a:rPr lang="zh-CN" altLang="zh-CN" sz="2800" dirty="0" smtClean="0">
                <a:solidFill>
                  <a:srgbClr val="FF0000"/>
                </a:solidFill>
                <a:latin typeface="华文隶书" pitchFamily="2" charset="-122"/>
                <a:ea typeface="华文隶书" pitchFamily="2" charset="-122"/>
              </a:rPr>
              <a:t>注意语言的组织和段落格式的应用</a:t>
            </a:r>
            <a:r>
              <a:rPr lang="zh-CN" altLang="zh-CN" sz="2800" dirty="0" smtClean="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6012667" cy="4320480"/>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2"/>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2200" b="1" dirty="0" smtClean="0">
                <a:solidFill>
                  <a:schemeClr val="bg1"/>
                </a:solidFill>
                <a:latin typeface="楷体" panose="02010609060101010101" pitchFamily="49" charset="-122"/>
                <a:ea typeface="楷体" panose="02010609060101010101" pitchFamily="49" charset="-122"/>
              </a:rPr>
              <a:t>总经理办公会通过决议，决定山东四海商务有限公司与德国</a:t>
            </a:r>
            <a:r>
              <a:rPr lang="en-US" altLang="zh-CN" sz="2200" b="1" dirty="0" smtClean="0">
                <a:solidFill>
                  <a:schemeClr val="bg1"/>
                </a:solidFill>
                <a:latin typeface="楷体" panose="02010609060101010101" pitchFamily="49" charset="-122"/>
                <a:ea typeface="楷体" panose="02010609060101010101" pitchFamily="49" charset="-122"/>
              </a:rPr>
              <a:t>XY</a:t>
            </a:r>
            <a:r>
              <a:rPr lang="zh-CN" altLang="en-US" sz="2200" b="1" dirty="0" smtClean="0">
                <a:solidFill>
                  <a:schemeClr val="bg1"/>
                </a:solidFill>
                <a:latin typeface="楷体" panose="02010609060101010101" pitchFamily="49" charset="-122"/>
                <a:ea typeface="楷体" panose="02010609060101010101" pitchFamily="49" charset="-122"/>
              </a:rPr>
              <a:t>公司进行深度合作，行政中心拟定双方</a:t>
            </a:r>
            <a:r>
              <a:rPr lang="en-US" altLang="zh-CN" sz="2200" b="1" dirty="0" smtClean="0">
                <a:solidFill>
                  <a:schemeClr val="bg1"/>
                </a:solidFill>
                <a:latin typeface="楷体" panose="02010609060101010101" pitchFamily="49" charset="-122"/>
                <a:ea typeface="楷体" panose="02010609060101010101" pitchFamily="49" charset="-122"/>
              </a:rPr>
              <a:t>《</a:t>
            </a:r>
            <a:r>
              <a:rPr lang="zh-CN" altLang="en-US" sz="2200" b="1" dirty="0" smtClean="0">
                <a:solidFill>
                  <a:schemeClr val="bg1"/>
                </a:solidFill>
                <a:latin typeface="楷体" panose="02010609060101010101" pitchFamily="49" charset="-122"/>
                <a:ea typeface="楷体" panose="02010609060101010101" pitchFamily="49" charset="-122"/>
              </a:rPr>
              <a:t>商务合作意向书</a:t>
            </a:r>
            <a:r>
              <a:rPr lang="en-US" altLang="zh-CN" sz="2200" b="1" dirty="0" smtClean="0">
                <a:solidFill>
                  <a:schemeClr val="bg1"/>
                </a:solidFill>
                <a:latin typeface="楷体" panose="02010609060101010101" pitchFamily="49" charset="-122"/>
                <a:ea typeface="楷体" panose="02010609060101010101" pitchFamily="49" charset="-122"/>
              </a:rPr>
              <a:t>》</a:t>
            </a:r>
            <a:r>
              <a:rPr lang="zh-CN" altLang="en-US" sz="2200" b="1" dirty="0" smtClean="0">
                <a:solidFill>
                  <a:schemeClr val="bg1"/>
                </a:solidFill>
                <a:latin typeface="楷体" panose="02010609060101010101" pitchFamily="49" charset="-122"/>
                <a:ea typeface="楷体" panose="02010609060101010101" pitchFamily="49" charset="-122"/>
              </a:rPr>
              <a:t>并报总经理办公室。</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a:t>
            </a:r>
            <a:r>
              <a:rPr lang="zh-CN" altLang="en-US" sz="2200" dirty="0" smtClean="0">
                <a:solidFill>
                  <a:srgbClr val="FFFF00"/>
                </a:solidFill>
                <a:latin typeface="楷体_GB2312" pitchFamily="49" charset="-122"/>
                <a:ea typeface="楷体_GB2312" pitchFamily="49" charset="-122"/>
              </a:rPr>
              <a:t>小组查询规范商务合作意向书。</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a:t>
            </a:r>
            <a:r>
              <a:rPr lang="zh-CN" altLang="en-US" sz="2200" dirty="0" smtClean="0">
                <a:solidFill>
                  <a:srgbClr val="FFFF00"/>
                </a:solidFill>
                <a:latin typeface="楷体_GB2312" pitchFamily="49" charset="-122"/>
                <a:ea typeface="楷体_GB2312" pitchFamily="49" charset="-122"/>
              </a:rPr>
              <a:t>：商务合作意向书的写作时</a:t>
            </a:r>
            <a:r>
              <a:rPr lang="zh-CN" altLang="en-US" sz="2200" dirty="0">
                <a:solidFill>
                  <a:srgbClr val="FFFF00"/>
                </a:solidFill>
                <a:latin typeface="楷体_GB2312" pitchFamily="49" charset="-122"/>
                <a:ea typeface="楷体_GB2312" pitchFamily="49" charset="-122"/>
              </a:rPr>
              <a:t>，该考虑哪些因素？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892078" y="3021973"/>
            <a:ext cx="2448272"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能识别和介绍</a:t>
            </a:r>
            <a:r>
              <a:rPr lang="zh-CN" altLang="en-US" sz="2400" dirty="0" smtClean="0">
                <a:solidFill>
                  <a:schemeClr val="tx1"/>
                </a:solidFill>
                <a:latin typeface="楷体" panose="02010609060101010101" pitchFamily="49" charset="-122"/>
                <a:ea typeface="楷体" panose="02010609060101010101" pitchFamily="49" charset="-122"/>
              </a:rPr>
              <a:t>商务合作意向书</a:t>
            </a:r>
            <a:r>
              <a:rPr lang="zh-CN" altLang="zh-CN" sz="2400" dirty="0" smtClean="0">
                <a:solidFill>
                  <a:schemeClr val="tx1"/>
                </a:solidFill>
                <a:latin typeface="楷体" panose="02010609060101010101" pitchFamily="49" charset="-122"/>
                <a:ea typeface="楷体" panose="02010609060101010101" pitchFamily="49" charset="-122"/>
              </a:rPr>
              <a:t>；</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能写出规范的</a:t>
            </a:r>
            <a:r>
              <a:rPr lang="zh-CN" altLang="en-US" sz="2400" dirty="0" smtClean="0">
                <a:solidFill>
                  <a:schemeClr val="tx1"/>
                </a:solidFill>
                <a:latin typeface="楷体" panose="02010609060101010101" pitchFamily="49" charset="-122"/>
                <a:ea typeface="楷体" panose="02010609060101010101" pitchFamily="49" charset="-122"/>
              </a:rPr>
              <a:t>商务合作意向书</a:t>
            </a:r>
            <a:r>
              <a:rPr lang="zh-CN" altLang="zh-CN" sz="2400" dirty="0" smtClean="0">
                <a:solidFill>
                  <a:schemeClr val="tx1"/>
                </a:solidFill>
                <a:latin typeface="楷体" panose="02010609060101010101" pitchFamily="49" charset="-122"/>
                <a:ea typeface="楷体" panose="02010609060101010101" pitchFamily="49" charset="-122"/>
              </a:rPr>
              <a:t>。</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916413" y="3004468"/>
            <a:ext cx="2808312"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en-US" sz="2400" dirty="0" smtClean="0">
                <a:solidFill>
                  <a:schemeClr val="tx1"/>
                </a:solidFill>
                <a:latin typeface="楷体" panose="02010609060101010101" pitchFamily="49" charset="-122"/>
                <a:ea typeface="楷体" panose="02010609060101010101" pitchFamily="49" charset="-122"/>
              </a:rPr>
              <a:t>熟悉商务合作意向书</a:t>
            </a:r>
            <a:r>
              <a:rPr lang="zh-CN" altLang="zh-CN" sz="2400" dirty="0" smtClean="0">
                <a:solidFill>
                  <a:schemeClr val="tx1"/>
                </a:solidFill>
                <a:latin typeface="楷体" panose="02010609060101010101" pitchFamily="49" charset="-122"/>
                <a:ea typeface="楷体" panose="02010609060101010101" pitchFamily="49" charset="-122"/>
              </a:rPr>
              <a:t>的内涵、种类；</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掌握商务</a:t>
            </a:r>
            <a:r>
              <a:rPr lang="zh-CN" altLang="en-US" sz="2400" dirty="0" smtClean="0">
                <a:solidFill>
                  <a:schemeClr val="tx1"/>
                </a:solidFill>
                <a:latin typeface="楷体" panose="02010609060101010101" pitchFamily="49" charset="-122"/>
                <a:ea typeface="楷体" panose="02010609060101010101" pitchFamily="49" charset="-122"/>
              </a:rPr>
              <a:t>合作意向书</a:t>
            </a:r>
            <a:r>
              <a:rPr lang="zh-CN" altLang="zh-CN" sz="2400" dirty="0" smtClean="0">
                <a:solidFill>
                  <a:schemeClr val="tx1"/>
                </a:solidFill>
                <a:latin typeface="楷体" panose="02010609060101010101" pitchFamily="49" charset="-122"/>
                <a:ea typeface="楷体" panose="02010609060101010101" pitchFamily="49" charset="-122"/>
              </a:rPr>
              <a:t>的写作方法和要求</a:t>
            </a:r>
            <a:r>
              <a:rPr lang="zh-CN" altLang="zh-CN" sz="2400" dirty="0" smtClean="0"/>
              <a:t>。</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42584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培养学生提高政策水平、熟悉业务的意识；</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培养学生提高思维能力、表达能力和协调能力。</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chemeClr val="accent3">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rgbClr val="FF8607"/>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chemeClr val="accent3">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rgbClr val="FF8607"/>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案例引入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3528392"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一、认识商务合作意向书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595933" y="1744117"/>
            <a:ext cx="7632848" cy="4248472"/>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pPr>
              <a:lnSpc>
                <a:spcPct val="150000"/>
              </a:lnSpc>
            </a:pP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商务合作意向书是商务活动中贸易的双方或多方在进行贸易或合作之前，通过初步谈判，就合作事宜表明基本态度、提出初步设想的协约性文书。一般称做“意向书”。它主要用于洽谈重要的合作项目和涉外经营项目。如合资经营企业、合作经营贸易、承包国际工程等方面。可以在企业与企业之间、地区和地区之间、国家和国家之间等使用。</a:t>
            </a:r>
            <a:endParaRPr lang="en-US" altLang="zh-CN"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endParaRPr>
          </a:p>
        </p:txBody>
      </p:sp>
      <p:pic>
        <p:nvPicPr>
          <p:cNvPr id="4" name="Picture 2" descr="https://gss2.bdstatic.com/-fo3dSag_xI4khGkpoWK1HF6hhy/baike/c0%3Dbaike116%2C5%2C5%2C116%2C38/sign=0bddf056e41190ef15f69a8daf72f673/574e9258d109b3de126ac4d3cfbf6c81810a4cb7.jpg"/>
          <p:cNvPicPr>
            <a:picLocks noChangeAspect="1" noChangeArrowheads="1"/>
          </p:cNvPicPr>
          <p:nvPr/>
        </p:nvPicPr>
        <p:blipFill>
          <a:blip r:embed="rId1" cstate="print"/>
          <a:srcRect/>
          <a:stretch>
            <a:fillRect/>
          </a:stretch>
        </p:blipFill>
        <p:spPr bwMode="auto">
          <a:xfrm>
            <a:off x="8444805" y="808013"/>
            <a:ext cx="4085556" cy="577187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1316013" y="2073564"/>
            <a:ext cx="2580558"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blipFill>
            <a:blip r:embed="rId1" cstate="print"/>
            <a:tile tx="0" ty="0" sx="100000" sy="100000" flip="none" algn="tl"/>
          </a:blipFill>
          <a:ln>
            <a:solidFill>
              <a:srgbClr val="990000"/>
            </a:solid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1946847" y="5211921"/>
            <a:ext cx="1318890"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tx1">
              <a:lumMod val="75000"/>
              <a:lumOff val="25000"/>
            </a:schemeClr>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
          <p:cNvGrpSpPr/>
          <p:nvPr/>
        </p:nvGrpSpPr>
        <p:grpSpPr>
          <a:xfrm>
            <a:off x="1539573" y="2275783"/>
            <a:ext cx="2133438" cy="1909762"/>
            <a:chOff x="8169276" y="952501"/>
            <a:chExt cx="3781424" cy="3384550"/>
          </a:xfrm>
          <a:solidFill>
            <a:schemeClr val="accent1"/>
          </a:solid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5060429" y="2453775"/>
            <a:ext cx="568223" cy="514478"/>
          </a:xfrm>
          <a:prstGeom prst="ellipse">
            <a:avLst/>
          </a:prstGeom>
          <a:solidFill>
            <a:srgbClr val="99663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5852517" y="2464197"/>
            <a:ext cx="3542745" cy="517065"/>
          </a:xfrm>
          <a:prstGeom prst="rect">
            <a:avLst/>
          </a:prstGeom>
        </p:spPr>
        <p:txBody>
          <a:bodyPr wrap="square" lIns="0" tIns="0" rIns="0" bIns="0">
            <a:spAutoFit/>
          </a:bodyPr>
          <a:lstStyle/>
          <a:p>
            <a:pPr algn="just">
              <a:lnSpc>
                <a:spcPct val="120000"/>
              </a:lnSpc>
              <a:spcBef>
                <a:spcPts val="0"/>
              </a:spcBef>
              <a:spcAft>
                <a:spcPts val="0"/>
              </a:spcAft>
            </a:pPr>
            <a:r>
              <a:rPr lang="zh-CN" altLang="en-US" sz="2800" dirty="0" smtClean="0">
                <a:latin typeface="黑体" panose="02010609060101010101" pitchFamily="49" charset="-122"/>
                <a:ea typeface="黑体" panose="02010609060101010101" pitchFamily="49" charset="-122"/>
              </a:rPr>
              <a:t>意向性与一致性</a:t>
            </a:r>
            <a:endParaRPr lang="en-US" sz="2800" dirty="0">
              <a:solidFill>
                <a:schemeClr val="bg1">
                  <a:lumMod val="6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0" name="Oval 19"/>
          <p:cNvSpPr/>
          <p:nvPr/>
        </p:nvSpPr>
        <p:spPr>
          <a:xfrm>
            <a:off x="5060429" y="3472309"/>
            <a:ext cx="505476" cy="505538"/>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5060429" y="4624437"/>
            <a:ext cx="505476" cy="505538"/>
          </a:xfrm>
          <a:prstGeom prst="ellipse">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770" name="Picture 2" descr="C:\Users\lenovo\Desktop\QQ截图20180103222946.png"/>
          <p:cNvPicPr>
            <a:picLocks noChangeAspect="1" noChangeArrowheads="1"/>
          </p:cNvPicPr>
          <p:nvPr/>
        </p:nvPicPr>
        <p:blipFill>
          <a:blip r:embed="rId2" cstate="print"/>
          <a:srcRect/>
          <a:stretch>
            <a:fillRect/>
          </a:stretch>
        </p:blipFill>
        <p:spPr bwMode="auto">
          <a:xfrm>
            <a:off x="0" y="-1"/>
            <a:ext cx="12857164" cy="519981"/>
          </a:xfrm>
          <a:prstGeom prst="rect">
            <a:avLst/>
          </a:prstGeom>
          <a:noFill/>
        </p:spPr>
      </p:pic>
      <p:sp>
        <p:nvSpPr>
          <p:cNvPr id="18"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二、特征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Rectangle 18"/>
          <p:cNvSpPr/>
          <p:nvPr/>
        </p:nvSpPr>
        <p:spPr>
          <a:xfrm>
            <a:off x="5852517" y="3472309"/>
            <a:ext cx="3542745" cy="517065"/>
          </a:xfrm>
          <a:prstGeom prst="rect">
            <a:avLst/>
          </a:prstGeom>
        </p:spPr>
        <p:txBody>
          <a:bodyPr wrap="square" lIns="0" tIns="0" rIns="0" bIns="0">
            <a:spAutoFit/>
          </a:bodyPr>
          <a:lstStyle/>
          <a:p>
            <a:pPr algn="just">
              <a:lnSpc>
                <a:spcPct val="120000"/>
              </a:lnSpc>
              <a:spcBef>
                <a:spcPts val="0"/>
              </a:spcBef>
              <a:spcAft>
                <a:spcPts val="0"/>
              </a:spcAft>
            </a:pPr>
            <a:r>
              <a:rPr lang="zh-CN" altLang="en-US" sz="2800" dirty="0" smtClean="0">
                <a:latin typeface="黑体" panose="02010609060101010101" pitchFamily="49" charset="-122"/>
                <a:ea typeface="黑体" panose="02010609060101010101" pitchFamily="49" charset="-122"/>
              </a:rPr>
              <a:t>协商性与临时性</a:t>
            </a:r>
            <a:endParaRPr lang="en-US" sz="2800" dirty="0">
              <a:solidFill>
                <a:schemeClr val="bg1">
                  <a:lumMod val="6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2" name="Rectangle 18"/>
          <p:cNvSpPr/>
          <p:nvPr/>
        </p:nvSpPr>
        <p:spPr>
          <a:xfrm>
            <a:off x="5780509" y="4624437"/>
            <a:ext cx="3542745" cy="517065"/>
          </a:xfrm>
          <a:prstGeom prst="rect">
            <a:avLst/>
          </a:prstGeom>
        </p:spPr>
        <p:txBody>
          <a:bodyPr wrap="square" lIns="0" tIns="0" rIns="0" bIns="0">
            <a:spAutoFit/>
          </a:bodyPr>
          <a:lstStyle/>
          <a:p>
            <a:pPr algn="just">
              <a:lnSpc>
                <a:spcPct val="120000"/>
              </a:lnSpc>
              <a:spcBef>
                <a:spcPts val="0"/>
              </a:spcBef>
              <a:spcAft>
                <a:spcPts val="0"/>
              </a:spcAft>
            </a:pPr>
            <a:r>
              <a:rPr lang="zh-CN" altLang="en-US" sz="2800" dirty="0" smtClean="0">
                <a:latin typeface="黑体" panose="02010609060101010101" pitchFamily="49" charset="-122"/>
                <a:ea typeface="黑体" panose="02010609060101010101" pitchFamily="49" charset="-122"/>
              </a:rPr>
              <a:t>信誉性而非法律性</a:t>
            </a:r>
            <a:endParaRPr lang="en-US" sz="2800" dirty="0">
              <a:solidFill>
                <a:schemeClr val="bg1">
                  <a:lumMod val="6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37"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900" decel="100000" fill="hold"/>
                                        <p:tgtEl>
                                          <p:spTgt spid="2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6" fill="hold">
                            <p:stCondLst>
                              <p:cond delay="5500"/>
                            </p:stCondLst>
                            <p:childTnLst>
                              <p:par>
                                <p:cTn id="47" presetID="1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ppt_x</p:attrName>
                                        </p:attrNameLst>
                                      </p:cBhvr>
                                      <p:tavLst>
                                        <p:tav tm="0">
                                          <p:val>
                                            <p:strVal val="#ppt_x-#ppt_w*1.125000"/>
                                          </p:val>
                                        </p:tav>
                                        <p:tav tm="100000">
                                          <p:val>
                                            <p:strVal val="#ppt_x"/>
                                          </p:val>
                                        </p:tav>
                                      </p:tavLst>
                                    </p:anim>
                                    <p:animEffect transition="in" filter="wipe(right)">
                                      <p:cBhvr>
                                        <p:cTn id="50" dur="500"/>
                                        <p:tgtEl>
                                          <p:spTgt spid="21"/>
                                        </p:tgtEl>
                                      </p:cBhvr>
                                    </p:animEffect>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righ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8"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663997"/>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三、结构写法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595933" y="1312069"/>
            <a:ext cx="10801200" cy="5214974"/>
          </a:xfrm>
          <a:prstGeom prst="rect">
            <a:avLst/>
          </a:prstGeom>
          <a:noFill/>
          <a:ln w="9525">
            <a:noFill/>
            <a:miter lim="800000"/>
          </a:ln>
        </p:spPr>
        <p:txBody>
          <a:bodyPr vert="horz" wrap="square" lIns="91440" tIns="45720" rIns="91440" bIns="45720" numCol="1" anchor="t" anchorCtr="0" compatLnSpc="1"/>
          <a:lstStyle/>
          <a:p>
            <a:r>
              <a:rPr lang="en-US" altLang="zh-CN" sz="2200" b="1" dirty="0" smtClean="0">
                <a:solidFill>
                  <a:srgbClr val="FF8607"/>
                </a:solidFill>
                <a:latin typeface="微软雅黑 Light" panose="020B0502040204020203" pitchFamily="34" charset="-122"/>
                <a:ea typeface="微软雅黑 Light" panose="020B0502040204020203" pitchFamily="34" charset="-122"/>
              </a:rPr>
              <a:t>(</a:t>
            </a:r>
            <a:r>
              <a:rPr lang="zh-CN" altLang="en-US" sz="2200" b="1" dirty="0" smtClean="0">
                <a:solidFill>
                  <a:srgbClr val="FF8607"/>
                </a:solidFill>
                <a:latin typeface="微软雅黑 Light" panose="020B0502040204020203" pitchFamily="34" charset="-122"/>
                <a:ea typeface="微软雅黑 Light" panose="020B0502040204020203" pitchFamily="34" charset="-122"/>
              </a:rPr>
              <a:t>一</a:t>
            </a:r>
            <a:r>
              <a:rPr lang="en-US" altLang="zh-CN" sz="2200" b="1" dirty="0" smtClean="0">
                <a:solidFill>
                  <a:srgbClr val="FF8607"/>
                </a:solidFill>
                <a:latin typeface="微软雅黑 Light" panose="020B0502040204020203" pitchFamily="34" charset="-122"/>
                <a:ea typeface="微软雅黑 Light" panose="020B0502040204020203" pitchFamily="34" charset="-122"/>
              </a:rPr>
              <a:t>)</a:t>
            </a:r>
            <a:r>
              <a:rPr lang="zh-CN" altLang="en-US" sz="2200" b="1" dirty="0" smtClean="0">
                <a:solidFill>
                  <a:srgbClr val="FF8607"/>
                </a:solidFill>
                <a:latin typeface="微软雅黑 Light" panose="020B0502040204020203" pitchFamily="34" charset="-122"/>
                <a:ea typeface="微软雅黑 Light" panose="020B0502040204020203" pitchFamily="34" charset="-122"/>
              </a:rPr>
              <a:t>标题</a:t>
            </a:r>
            <a:endParaRPr lang="zh-CN" altLang="en-US" sz="2200" b="1" dirty="0" smtClean="0">
              <a:solidFill>
                <a:srgbClr val="FF8607"/>
              </a:solidFill>
              <a:latin typeface="微软雅黑 Light" panose="020B0502040204020203" pitchFamily="34" charset="-122"/>
              <a:ea typeface="微软雅黑 Light" panose="020B0502040204020203" pitchFamily="34" charset="-122"/>
            </a:endParaRPr>
          </a:p>
          <a:p>
            <a:r>
              <a:rPr lang="zh-CN" altLang="en-US" sz="2200" b="1" dirty="0" smtClean="0">
                <a:latin typeface="微软雅黑 Light" panose="020B0502040204020203" pitchFamily="34" charset="-122"/>
                <a:ea typeface="微软雅黑 Light" panose="020B0502040204020203" pitchFamily="34" charset="-122"/>
              </a:rPr>
              <a:t>可直书“意向书”三字；也可在“意向书”前标明协作内容，如</a:t>
            </a:r>
            <a:r>
              <a:rPr lang="en-US" altLang="zh-CN" sz="2200" b="1" dirty="0" smtClean="0">
                <a:latin typeface="微软雅黑 Light" panose="020B0502040204020203" pitchFamily="34" charset="-122"/>
                <a:ea typeface="微软雅黑 Light" panose="020B0502040204020203" pitchFamily="34" charset="-122"/>
              </a:rPr>
              <a:t>《</a:t>
            </a:r>
            <a:r>
              <a:rPr lang="zh-CN" altLang="en-US" sz="2200" b="1" dirty="0" smtClean="0">
                <a:latin typeface="微软雅黑 Light" panose="020B0502040204020203" pitchFamily="34" charset="-122"/>
                <a:ea typeface="微软雅黑 Light" panose="020B0502040204020203" pitchFamily="34" charset="-122"/>
              </a:rPr>
              <a:t>合资建立五十万吨水泥厂意向书</a:t>
            </a:r>
            <a:r>
              <a:rPr lang="en-US" altLang="zh-CN" sz="2200" b="1" dirty="0" smtClean="0">
                <a:latin typeface="微软雅黑 Light" panose="020B0502040204020203" pitchFamily="34" charset="-122"/>
                <a:ea typeface="微软雅黑 Light" panose="020B0502040204020203" pitchFamily="34" charset="-122"/>
              </a:rPr>
              <a:t>》</a:t>
            </a:r>
            <a:r>
              <a:rPr lang="zh-CN" altLang="en-US" sz="2200" b="1" dirty="0" smtClean="0">
                <a:latin typeface="微软雅黑 Light" panose="020B0502040204020203" pitchFamily="34" charset="-122"/>
                <a:ea typeface="微软雅黑 Light" panose="020B0502040204020203" pitchFamily="34" charset="-122"/>
              </a:rPr>
              <a:t>；还可在协作内容前标明协作各方名称。</a:t>
            </a:r>
            <a:endParaRPr lang="zh-CN" altLang="en-US" sz="2200" b="1" dirty="0" smtClean="0">
              <a:latin typeface="微软雅黑 Light" panose="020B0502040204020203" pitchFamily="34" charset="-122"/>
              <a:ea typeface="微软雅黑 Light" panose="020B0502040204020203" pitchFamily="34" charset="-122"/>
            </a:endParaRPr>
          </a:p>
          <a:p>
            <a:r>
              <a:rPr lang="en-US" altLang="zh-CN" sz="2200" b="1" dirty="0" smtClean="0">
                <a:solidFill>
                  <a:srgbClr val="FF8607"/>
                </a:solidFill>
                <a:latin typeface="微软雅黑 Light" panose="020B0502040204020203" pitchFamily="34" charset="-122"/>
                <a:ea typeface="微软雅黑 Light" panose="020B0502040204020203" pitchFamily="34" charset="-122"/>
              </a:rPr>
              <a:t>(</a:t>
            </a:r>
            <a:r>
              <a:rPr lang="zh-CN" altLang="en-US" sz="2200" b="1" dirty="0" smtClean="0">
                <a:solidFill>
                  <a:srgbClr val="FF8607"/>
                </a:solidFill>
                <a:latin typeface="微软雅黑 Light" panose="020B0502040204020203" pitchFamily="34" charset="-122"/>
                <a:ea typeface="微软雅黑 Light" panose="020B0502040204020203" pitchFamily="34" charset="-122"/>
              </a:rPr>
              <a:t>二</a:t>
            </a:r>
            <a:r>
              <a:rPr lang="en-US" altLang="zh-CN" sz="2200" b="1" dirty="0" smtClean="0">
                <a:solidFill>
                  <a:srgbClr val="FF8607"/>
                </a:solidFill>
                <a:latin typeface="微软雅黑 Light" panose="020B0502040204020203" pitchFamily="34" charset="-122"/>
                <a:ea typeface="微软雅黑 Light" panose="020B0502040204020203" pitchFamily="34" charset="-122"/>
              </a:rPr>
              <a:t>)</a:t>
            </a:r>
            <a:r>
              <a:rPr lang="zh-CN" altLang="en-US" sz="2200" b="1" dirty="0" smtClean="0">
                <a:solidFill>
                  <a:srgbClr val="FF8607"/>
                </a:solidFill>
                <a:latin typeface="微软雅黑 Light" panose="020B0502040204020203" pitchFamily="34" charset="-122"/>
                <a:ea typeface="微软雅黑 Light" panose="020B0502040204020203" pitchFamily="34" charset="-122"/>
              </a:rPr>
              <a:t>正文</a:t>
            </a:r>
            <a:endParaRPr lang="zh-CN" altLang="en-US" sz="2200" b="1" dirty="0" smtClean="0">
              <a:solidFill>
                <a:srgbClr val="FF8607"/>
              </a:solidFill>
              <a:latin typeface="微软雅黑 Light" panose="020B0502040204020203" pitchFamily="34" charset="-122"/>
              <a:ea typeface="微软雅黑 Light" panose="020B0502040204020203" pitchFamily="34" charset="-122"/>
            </a:endParaRPr>
          </a:p>
          <a:p>
            <a:r>
              <a:rPr lang="en-US" altLang="zh-CN" sz="2200" b="1" dirty="0" smtClean="0">
                <a:latin typeface="微软雅黑 Light" panose="020B0502040204020203" pitchFamily="34" charset="-122"/>
                <a:ea typeface="微软雅黑 Light" panose="020B0502040204020203" pitchFamily="34" charset="-122"/>
              </a:rPr>
              <a:t>1</a:t>
            </a:r>
            <a:r>
              <a:rPr lang="zh-CN" altLang="en-US" sz="2200" b="1" dirty="0" smtClean="0">
                <a:latin typeface="微软雅黑 Light" panose="020B0502040204020203" pitchFamily="34" charset="-122"/>
                <a:ea typeface="微软雅黑 Light" panose="020B0502040204020203" pitchFamily="34" charset="-122"/>
              </a:rPr>
              <a:t>．引言</a:t>
            </a:r>
            <a:endParaRPr lang="zh-CN" altLang="en-US" sz="2200" b="1" dirty="0" smtClean="0">
              <a:latin typeface="微软雅黑 Light" panose="020B0502040204020203" pitchFamily="34" charset="-122"/>
              <a:ea typeface="微软雅黑 Light" panose="020B0502040204020203" pitchFamily="34" charset="-122"/>
            </a:endParaRPr>
          </a:p>
          <a:p>
            <a:r>
              <a:rPr lang="zh-CN" altLang="en-US" sz="2200" b="1" dirty="0" smtClean="0">
                <a:latin typeface="微软雅黑 Light" panose="020B0502040204020203" pitchFamily="34" charset="-122"/>
                <a:ea typeface="微软雅黑 Light" panose="020B0502040204020203" pitchFamily="34" charset="-122"/>
              </a:rPr>
              <a:t>引言写明签订意向书的依据、缘由、目的。表述时比经济合同、协议书相对灵活些。有时引言部分要说明双方谈判磋商的大致情况，如谈判磋商的时间、地点、议题甚至考察经过等。意向书一般不在标题下单独列出立约当事人名称，所以在引言部分均要交待清楚签订意向书各方的名称，并在名称后加括号注明“简称甲方、“简称乙方”等，以使行文简洁方便。</a:t>
            </a:r>
            <a:endParaRPr lang="en-US" altLang="zh-CN" sz="2200" b="1" dirty="0" smtClean="0">
              <a:latin typeface="微软雅黑 Light" panose="020B0502040204020203" pitchFamily="34" charset="-122"/>
              <a:ea typeface="微软雅黑 Light" panose="020B0502040204020203" pitchFamily="34" charset="-122"/>
            </a:endParaRPr>
          </a:p>
          <a:p>
            <a:r>
              <a:rPr lang="en-US" altLang="zh-CN" sz="2200" b="1" dirty="0" smtClean="0">
                <a:latin typeface="微软雅黑 Light" panose="020B0502040204020203" pitchFamily="34" charset="-122"/>
                <a:ea typeface="微软雅黑 Light" panose="020B0502040204020203" pitchFamily="34" charset="-122"/>
              </a:rPr>
              <a:t>2</a:t>
            </a:r>
            <a:r>
              <a:rPr lang="zh-CN" altLang="en-US" sz="2200" b="1" dirty="0" smtClean="0">
                <a:latin typeface="微软雅黑 Light" panose="020B0502040204020203" pitchFamily="34" charset="-122"/>
                <a:ea typeface="微软雅黑 Light" panose="020B0502040204020203" pitchFamily="34" charset="-122"/>
              </a:rPr>
              <a:t>．主体</a:t>
            </a:r>
            <a:endParaRPr lang="zh-CN" altLang="en-US" sz="2200" b="1" dirty="0" smtClean="0">
              <a:latin typeface="微软雅黑 Light" panose="020B0502040204020203" pitchFamily="34" charset="-122"/>
              <a:ea typeface="微软雅黑 Light" panose="020B0502040204020203" pitchFamily="34" charset="-122"/>
            </a:endParaRPr>
          </a:p>
          <a:p>
            <a:r>
              <a:rPr lang="zh-CN" altLang="en-US" sz="2200" b="1" dirty="0" smtClean="0">
                <a:latin typeface="微软雅黑 Light" panose="020B0502040204020203" pitchFamily="34" charset="-122"/>
                <a:ea typeface="微软雅黑 Light" panose="020B0502040204020203" pitchFamily="34" charset="-122"/>
              </a:rPr>
              <a:t>以条文的形式表述合作各方达成的具体意向。如果是中外合资经营企业，需要就合资项目整体规划、合营期限、货币结算名称、投资金额及规模、双方责任分担、利润分配及亏损分担等问题，表明各方达成的意向。</a:t>
            </a:r>
            <a:endParaRPr lang="en-US" altLang="zh-CN" sz="2200" b="1" dirty="0" smtClean="0">
              <a:latin typeface="微软雅黑 Light" panose="020B0502040204020203" pitchFamily="34" charset="-122"/>
              <a:ea typeface="微软雅黑 Light" panose="020B0502040204020203" pitchFamily="34" charset="-122"/>
            </a:endParaRPr>
          </a:p>
          <a:p>
            <a:r>
              <a:rPr lang="zh-CN" altLang="en-US" sz="2200" b="1" dirty="0" smtClean="0">
                <a:solidFill>
                  <a:srgbClr val="FF8607"/>
                </a:solidFill>
                <a:latin typeface="微软雅黑 Light" panose="020B0502040204020203" pitchFamily="34" charset="-122"/>
                <a:ea typeface="微软雅黑 Light" panose="020B0502040204020203" pitchFamily="34" charset="-122"/>
              </a:rPr>
              <a:t>（三</a:t>
            </a:r>
            <a:r>
              <a:rPr lang="en-US" altLang="zh-CN" sz="2200" b="1" dirty="0" smtClean="0">
                <a:solidFill>
                  <a:srgbClr val="FF8607"/>
                </a:solidFill>
                <a:latin typeface="微软雅黑 Light" panose="020B0502040204020203" pitchFamily="34" charset="-122"/>
                <a:ea typeface="微软雅黑 Light" panose="020B0502040204020203" pitchFamily="34" charset="-122"/>
              </a:rPr>
              <a:t>)</a:t>
            </a:r>
            <a:r>
              <a:rPr lang="zh-CN" altLang="en-US" sz="2200" b="1" dirty="0" smtClean="0">
                <a:solidFill>
                  <a:srgbClr val="FF8607"/>
                </a:solidFill>
                <a:latin typeface="微软雅黑 Light" panose="020B0502040204020203" pitchFamily="34" charset="-122"/>
                <a:ea typeface="微软雅黑 Light" panose="020B0502040204020203" pitchFamily="34" charset="-122"/>
              </a:rPr>
              <a:t>落款</a:t>
            </a:r>
            <a:endParaRPr lang="zh-CN" altLang="en-US" sz="2200" b="1" dirty="0" smtClean="0">
              <a:solidFill>
                <a:srgbClr val="FF8607"/>
              </a:solidFill>
              <a:latin typeface="微软雅黑 Light" panose="020B0502040204020203" pitchFamily="34" charset="-122"/>
              <a:ea typeface="微软雅黑 Light" panose="020B0502040204020203" pitchFamily="34" charset="-122"/>
            </a:endParaRPr>
          </a:p>
          <a:p>
            <a:r>
              <a:rPr lang="zh-CN" altLang="en-US" sz="2200" b="1" dirty="0" smtClean="0">
                <a:latin typeface="微软雅黑 Light" panose="020B0502040204020203" pitchFamily="34" charset="-122"/>
                <a:ea typeface="微软雅黑 Light" panose="020B0502040204020203" pitchFamily="34" charset="-122"/>
              </a:rPr>
              <a:t>包括签订意向书各方当事人的法定名称，谈判代表人的签字，签署意向书的日期等内容。</a:t>
            </a:r>
            <a:endParaRPr lang="zh-CN" altLang="en-US" sz="2200" b="1" dirty="0" smtClean="0">
              <a:latin typeface="微软雅黑 Light" panose="020B0502040204020203" pitchFamily="34" charset="-122"/>
              <a:ea typeface="微软雅黑 Light" panose="020B0502040204020203" pitchFamily="34" charset="-122"/>
            </a:endParaRPr>
          </a:p>
          <a:p>
            <a:endParaRPr lang="zh-CN" altLang="en-US" sz="2200" b="1"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四、写作要求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379909" y="1456085"/>
            <a:ext cx="6048672" cy="5214974"/>
          </a:xfrm>
          <a:prstGeom prst="rect">
            <a:avLst/>
          </a:prstGeom>
          <a:noFill/>
          <a:ln w="9525">
            <a:noFill/>
            <a:miter lim="800000"/>
          </a:ln>
        </p:spPr>
        <p:txBody>
          <a:bodyPr vert="horz" wrap="square" lIns="91440" tIns="45720" rIns="91440" bIns="45720" numCol="1" anchor="t" anchorCtr="0" compatLnSpc="1"/>
          <a:lstStyle/>
          <a:p>
            <a:r>
              <a:rPr lang="en-US" altLang="zh-CN" sz="2400" b="1" dirty="0" smtClean="0">
                <a:latin typeface="+mn-ea"/>
                <a:ea typeface="+mn-ea"/>
              </a:rPr>
              <a:t>1</a:t>
            </a:r>
            <a:r>
              <a:rPr lang="zh-CN" altLang="en-US" sz="2400" b="1" dirty="0" smtClean="0">
                <a:latin typeface="+mn-ea"/>
                <a:ea typeface="+mn-ea"/>
              </a:rPr>
              <a:t>、商务合作意向书的写作应注意语言相对比较平和  </a:t>
            </a:r>
            <a:endParaRPr lang="zh-CN" altLang="en-US" sz="2400" b="1" dirty="0" smtClean="0">
              <a:latin typeface="+mn-ea"/>
              <a:ea typeface="+mn-ea"/>
            </a:endParaRPr>
          </a:p>
          <a:p>
            <a:r>
              <a:rPr lang="zh-CN" altLang="en-US" sz="2400" b="1" dirty="0" smtClean="0">
                <a:latin typeface="+mn-ea"/>
                <a:ea typeface="+mn-ea"/>
              </a:rPr>
              <a:t>    意向书内容不像经济合同、协议书那样带有鲜明的规定性和强制性，而是具有相互协商的性质；因此，行文中多用商量的语气，一般不要随便使用“必须”、“应</a:t>
            </a:r>
            <a:r>
              <a:rPr lang="en-US" altLang="zh-CN" sz="2400" b="1" dirty="0" smtClean="0">
                <a:latin typeface="+mn-ea"/>
                <a:ea typeface="+mn-ea"/>
              </a:rPr>
              <a:t>99%……</a:t>
            </a:r>
            <a:r>
              <a:rPr lang="zh-CN" altLang="en-US" sz="2400" b="1" dirty="0" smtClean="0">
                <a:latin typeface="+mn-ea"/>
                <a:ea typeface="+mn-ea"/>
              </a:rPr>
              <a:t>否则”等。同时，因为意向书不具备按约履行的法律约束力，所以，在主体部分里不写违反约定应该承担什么责任的条款，也不规定意向书的有效期限。</a:t>
            </a:r>
            <a:endParaRPr lang="en-US" altLang="zh-CN" sz="2400" b="1" dirty="0" smtClean="0">
              <a:latin typeface="+mn-ea"/>
              <a:ea typeface="+mn-ea"/>
            </a:endParaRPr>
          </a:p>
          <a:p>
            <a:endParaRPr lang="zh-CN" altLang="en-US" sz="2400" b="1" dirty="0" smtClean="0">
              <a:latin typeface="+mn-ea"/>
              <a:ea typeface="+mn-ea"/>
            </a:endParaRPr>
          </a:p>
          <a:p>
            <a:r>
              <a:rPr lang="en-US" altLang="zh-CN" sz="2400" b="1" dirty="0" smtClean="0">
                <a:latin typeface="+mn-ea"/>
                <a:ea typeface="+mn-ea"/>
              </a:rPr>
              <a:t>2</a:t>
            </a:r>
            <a:r>
              <a:rPr lang="zh-CN" altLang="en-US" sz="2400" b="1" dirty="0" smtClean="0">
                <a:latin typeface="+mn-ea"/>
                <a:ea typeface="+mn-ea"/>
              </a:rPr>
              <a:t>、商务合作意向书的格式可参照合同的写法</a:t>
            </a:r>
            <a:endParaRPr lang="zh-CN" altLang="en-US" sz="2400" b="1" dirty="0" smtClean="0">
              <a:latin typeface="+mn-ea"/>
              <a:ea typeface="+mn-ea"/>
            </a:endParaRPr>
          </a:p>
        </p:txBody>
      </p:sp>
      <p:sp>
        <p:nvSpPr>
          <p:cNvPr id="8194" name="AutoShape 2" descr="https://timgsa.baidu.com/timg?image&amp;quality=80&amp;size=b9999_10000&amp;sec=1503741543709&amp;di=619b74590f4846a8e20f68ecadb33dcb&amp;imgtype=0&amp;src=http%3A%2F%2Fimg1.template.cache.wps.cn%2Fwps%2Fcdnwps%2Fupload%2Fofficial%2Ftemplate%2F2013-2-28%2F512f11f06c5b7.png"/>
          <p:cNvSpPr>
            <a:spLocks noChangeAspect="1" noChangeArrowheads="1"/>
          </p:cNvSpPr>
          <p:nvPr/>
        </p:nvSpPr>
        <p:spPr bwMode="auto">
          <a:xfrm>
            <a:off x="44450" y="-1393825"/>
            <a:ext cx="2333625" cy="2914650"/>
          </a:xfrm>
          <a:prstGeom prst="rect">
            <a:avLst/>
          </a:prstGeom>
          <a:noFill/>
        </p:spPr>
        <p:txBody>
          <a:bodyPr vert="horz" wrap="square" lIns="91440" tIns="45720" rIns="91440" bIns="45720" numCol="1" anchor="t" anchorCtr="0" compatLnSpc="1"/>
          <a:lstStyle/>
          <a:p>
            <a:endParaRPr lang="zh-CN" altLang="en-US"/>
          </a:p>
        </p:txBody>
      </p:sp>
      <p:pic>
        <p:nvPicPr>
          <p:cNvPr id="4" name="Picture 2" descr="https://timgsa.baidu.com/timg?image&amp;quality=80&amp;size=b9999_10000&amp;sec=1515000428291&amp;di=3872ab6ea1dca22171d44718aa90f426&amp;imgtype=0&amp;src=http%3A%2F%2Fwww.world-pet.org%2FUploadFile%2Fsyscwsh.jpg"/>
          <p:cNvPicPr>
            <a:picLocks noChangeAspect="1" noChangeArrowheads="1"/>
          </p:cNvPicPr>
          <p:nvPr/>
        </p:nvPicPr>
        <p:blipFill>
          <a:blip r:embed="rId1" cstate="print"/>
          <a:srcRect/>
          <a:stretch>
            <a:fillRect/>
          </a:stretch>
        </p:blipFill>
        <p:spPr bwMode="auto">
          <a:xfrm>
            <a:off x="7580709" y="1024037"/>
            <a:ext cx="3960440" cy="561062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6146" name="Picture 2" descr="https://timgsa.baidu.com/timg?image&amp;quality=80&amp;size=b9999_10000&amp;sec=1515000579163&amp;di=de2e28758454da6152c8ace3d56f2902&amp;imgtype=0&amp;src=http%3A%2F%2Fimg1.gtimg.com%2Fhouse_xian%2Fpics%2Fhv1%2F81%2F235%2F1259%2F81926481.jpg"/>
          <p:cNvPicPr>
            <a:picLocks noChangeAspect="1" noChangeArrowheads="1"/>
          </p:cNvPicPr>
          <p:nvPr/>
        </p:nvPicPr>
        <p:blipFill>
          <a:blip r:embed="rId2" cstate="print"/>
          <a:srcRect/>
          <a:stretch>
            <a:fillRect/>
          </a:stretch>
        </p:blipFill>
        <p:spPr bwMode="auto">
          <a:xfrm>
            <a:off x="1388021" y="1456085"/>
            <a:ext cx="4076688" cy="5112568"/>
          </a:xfrm>
          <a:prstGeom prst="rect">
            <a:avLst/>
          </a:prstGeom>
          <a:noFill/>
        </p:spPr>
      </p:pic>
      <p:pic>
        <p:nvPicPr>
          <p:cNvPr id="6148" name="Picture 4" descr="https://timgsa.baidu.com/timg?image&amp;quality=80&amp;size=b9999_10000&amp;sec=1515000630305&amp;di=4de3ccf34af4f61c9712372c539d025e&amp;imgtype=0&amp;src=http%3A%2F%2Fwww.tjtvc.com%2F_mediafile%2Ftjtvc%2F2015%2F06%2F01%2F2x4yc4gf1a.jpg"/>
          <p:cNvPicPr>
            <a:picLocks noChangeAspect="1" noChangeArrowheads="1"/>
          </p:cNvPicPr>
          <p:nvPr/>
        </p:nvPicPr>
        <p:blipFill>
          <a:blip r:embed="rId3" cstate="print"/>
          <a:srcRect/>
          <a:stretch>
            <a:fillRect/>
          </a:stretch>
        </p:blipFill>
        <p:spPr bwMode="auto">
          <a:xfrm>
            <a:off x="6068541" y="1456085"/>
            <a:ext cx="6432715" cy="482453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1357</Words>
  <Application>WPS 演示</Application>
  <PresentationFormat>自定义</PresentationFormat>
  <Paragraphs>208</Paragraphs>
  <Slides>11</Slides>
  <Notes>11</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11</vt:i4>
      </vt:variant>
    </vt:vector>
  </HeadingPairs>
  <TitlesOfParts>
    <vt:vector size="36"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微软雅黑 Light</vt:lpstr>
      <vt:lpstr>华文隶书</vt:lpstr>
      <vt:lpstr>Arial Unicode MS</vt:lpstr>
      <vt:lpstr>新宋体</vt:lpstr>
      <vt:lpstr>Yu Gothic UI Semibold</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3</cp:revision>
  <dcterms:created xsi:type="dcterms:W3CDTF">2016-09-27T14:45:00Z</dcterms:created>
  <dcterms:modified xsi:type="dcterms:W3CDTF">2022-02-15T08:38:11Z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8000951F3D8340A7A3ADBDE15E8116DF</vt:lpwstr>
  </property>
</Properties>
</file>