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0" r:id="rId3"/>
  </p:sldMasterIdLst>
  <p:notesMasterIdLst>
    <p:notesMasterId r:id="rId5"/>
  </p:notesMasterIdLst>
  <p:sldIdLst>
    <p:sldId id="278" r:id="rId4"/>
    <p:sldId id="279" r:id="rId6"/>
    <p:sldId id="351" r:id="rId7"/>
    <p:sldId id="354" r:id="rId8"/>
    <p:sldId id="360" r:id="rId9"/>
    <p:sldId id="359" r:id="rId10"/>
    <p:sldId id="361" r:id="rId11"/>
    <p:sldId id="352" r:id="rId12"/>
    <p:sldId id="362" r:id="rId13"/>
    <p:sldId id="363" r:id="rId14"/>
    <p:sldId id="358" r:id="rId15"/>
    <p:sldId id="317" r:id="rId16"/>
  </p:sldIdLst>
  <p:sldSz cx="12856845" cy="7232650"/>
  <p:notesSz cx="6858000" cy="9144000"/>
  <p:custDataLst>
    <p:tags r:id="rId20"/>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607"/>
    <a:srgbClr val="FFFFFF"/>
    <a:srgbClr val="CC3300"/>
    <a:srgbClr val="CC0000"/>
    <a:srgbClr val="1075B6"/>
    <a:srgbClr val="FEFEFE"/>
    <a:srgbClr val="A6A6A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autoAdjust="0"/>
    <p:restoredTop sz="94660"/>
  </p:normalViewPr>
  <p:slideViewPr>
    <p:cSldViewPr>
      <p:cViewPr varScale="1">
        <p:scale>
          <a:sx n="64" d="100"/>
          <a:sy n="64" d="100"/>
        </p:scale>
        <p:origin x="320" y="36"/>
      </p:cViewPr>
      <p:guideLst>
        <p:guide orient="horz" pos="2278"/>
        <p:guide pos="405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tags" Target="tags/tag15.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4400" rtl="0" eaLnBrk="1" latinLnBrk="0" hangingPunct="1">
      <a:defRPr sz="1300" kern="1200">
        <a:solidFill>
          <a:schemeClr val="tx1"/>
        </a:solidFill>
        <a:latin typeface="+mn-lt"/>
        <a:ea typeface="+mn-ea"/>
        <a:cs typeface="+mn-cs"/>
      </a:defRPr>
    </a:lvl6pPr>
    <a:lvl7pPr marL="2742565" algn="l" defTabSz="914400" rtl="0" eaLnBrk="1" latinLnBrk="0" hangingPunct="1">
      <a:defRPr sz="1300" kern="1200">
        <a:solidFill>
          <a:schemeClr val="tx1"/>
        </a:solidFill>
        <a:latin typeface="+mn-lt"/>
        <a:ea typeface="+mn-ea"/>
        <a:cs typeface="+mn-cs"/>
      </a:defRPr>
    </a:lvl7pPr>
    <a:lvl8pPr marL="3199765" algn="l" defTabSz="914400" rtl="0" eaLnBrk="1" latinLnBrk="0" hangingPunct="1">
      <a:defRPr sz="1300" kern="1200">
        <a:solidFill>
          <a:schemeClr val="tx1"/>
        </a:solidFill>
        <a:latin typeface="+mn-lt"/>
        <a:ea typeface="+mn-ea"/>
        <a:cs typeface="+mn-cs"/>
      </a:defRPr>
    </a:lvl8pPr>
    <a:lvl9pPr marL="3656965" algn="l" defTabSz="91440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10"/>
          </p:nvPr>
        </p:nvSpPr>
        <p:spPr/>
        <p:txBody>
          <a:bodyPr/>
          <a:lstStyle/>
          <a:p>
            <a:fld id="{4AE1D939-3E60-4063-B05E-56844F97CE6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ECE45C20-9DC3-4C93-855F-0906F529D9E0}"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fld id="{438595A7-F137-4A1C-94F3-17BF434764D1}" type="slidenum">
              <a:rPr lang="zh-CN" altLang="en-US"/>
            </a:fld>
            <a:endParaRPr lang="zh-CN" altLang="en-US"/>
          </a:p>
        </p:txBody>
      </p:sp>
      <p:pic>
        <p:nvPicPr>
          <p:cNvPr id="5" name="Picture 2" descr="C:\Users\Administrator\Desktop\9630d017ff9049f5a0327409127ff5b2.PNG"/>
          <p:cNvPicPr>
            <a:picLocks noChangeAspect="1" noChangeArrowheads="1"/>
          </p:cNvPicPr>
          <p:nvPr userDrawn="1"/>
        </p:nvPicPr>
        <p:blipFill>
          <a:blip r:embed="rId2" cstate="print"/>
          <a:srcRect b="20166"/>
          <a:stretch>
            <a:fillRect/>
          </a:stretch>
        </p:blipFill>
        <p:spPr bwMode="auto">
          <a:xfrm>
            <a:off x="10461029" y="6712669"/>
            <a:ext cx="2232248" cy="375179"/>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BED4874-415F-4462-8CBD-90FA9588F10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C92ADDF-ABC6-4EEC-846D-A1AE2D41067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2.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42938" y="290513"/>
            <a:ext cx="11571287" cy="120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530" tIns="64265" rIns="128530" bIns="64265"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642938" y="1687513"/>
            <a:ext cx="11571287"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530" tIns="64265" rIns="128530" bIns="64265"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42938" y="6704013"/>
            <a:ext cx="3000375" cy="385762"/>
          </a:xfrm>
          <a:prstGeom prst="rect">
            <a:avLst/>
          </a:prstGeom>
        </p:spPr>
        <p:txBody>
          <a:bodyPr vert="horz" lIns="128530" tIns="64265" rIns="128530" bIns="64265" rtlCol="0" anchor="ctr"/>
          <a:lstStyle>
            <a:lvl1pPr algn="l" fontAlgn="auto">
              <a:spcBef>
                <a:spcPts val="0"/>
              </a:spcBef>
              <a:spcAft>
                <a:spcPts val="0"/>
              </a:spcAft>
              <a:defRPr sz="1800">
                <a:solidFill>
                  <a:schemeClr val="tx1">
                    <a:tint val="75000"/>
                  </a:schemeClr>
                </a:solidFill>
                <a:latin typeface="+mn-lt"/>
                <a:ea typeface="+mn-ea"/>
              </a:defRPr>
            </a:lvl1pPr>
          </a:lstStyle>
          <a:p>
            <a:pPr>
              <a:defRPr/>
            </a:pPr>
            <a:fld id="{ED7E96DE-9E58-4D12-881B-2A55675D2103}" type="datetimeFigureOut">
              <a:rPr lang="zh-CN" altLang="en-US"/>
            </a:fld>
            <a:endParaRPr lang="zh-CN" altLang="en-US"/>
          </a:p>
        </p:txBody>
      </p:sp>
      <p:sp>
        <p:nvSpPr>
          <p:cNvPr id="5" name="页脚占位符 4"/>
          <p:cNvSpPr>
            <a:spLocks noGrp="1"/>
          </p:cNvSpPr>
          <p:nvPr>
            <p:ph type="ftr" sz="quarter" idx="3"/>
          </p:nvPr>
        </p:nvSpPr>
        <p:spPr>
          <a:xfrm>
            <a:off x="4392613" y="6704013"/>
            <a:ext cx="4071937" cy="385762"/>
          </a:xfrm>
          <a:prstGeom prst="rect">
            <a:avLst/>
          </a:prstGeom>
        </p:spPr>
        <p:txBody>
          <a:bodyPr vert="horz" lIns="128530" tIns="64265" rIns="128530" bIns="64265" rtlCol="0" anchor="ctr"/>
          <a:lstStyle>
            <a:lvl1pPr algn="ctr" fontAlgn="auto">
              <a:spcBef>
                <a:spcPts val="0"/>
              </a:spcBef>
              <a:spcAft>
                <a:spcPts val="0"/>
              </a:spcAft>
              <a:defRPr sz="18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9213850" y="6704013"/>
            <a:ext cx="3000375" cy="385762"/>
          </a:xfrm>
          <a:prstGeom prst="rect">
            <a:avLst/>
          </a:prstGeom>
        </p:spPr>
        <p:txBody>
          <a:bodyPr vert="horz" wrap="square" lIns="128530" tIns="64265" rIns="128530" bIns="64265" numCol="1" anchor="ctr" anchorCtr="0" compatLnSpc="1"/>
          <a:lstStyle>
            <a:lvl1pPr algn="r">
              <a:defRPr>
                <a:solidFill>
                  <a:srgbClr val="898989"/>
                </a:solidFill>
                <a:latin typeface="Franklin Gothic Book" panose="020B0503020102020204" pitchFamily="34" charset="0"/>
                <a:ea typeface="黑体" panose="02010609060101010101" pitchFamily="49" charset="-122"/>
              </a:defRPr>
            </a:lvl1pPr>
          </a:lstStyle>
          <a:p>
            <a:fld id="{A5620144-0991-4015-A106-087B26C73338}" type="slidenum">
              <a:rPr lang="zh-CN" altLang="en-US"/>
            </a:fld>
            <a:endParaRPr lang="zh-CN" altLang="en-US"/>
          </a:p>
        </p:txBody>
      </p:sp>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 y="688"/>
            <a:ext cx="12855600" cy="723127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6200" kern="1200">
          <a:solidFill>
            <a:schemeClr val="tx1"/>
          </a:solidFill>
          <a:latin typeface="+mj-lt"/>
          <a:ea typeface="+mj-ea"/>
          <a:cs typeface="+mj-cs"/>
        </a:defRPr>
      </a:lvl1pPr>
      <a:lvl2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2pPr>
      <a:lvl3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3pPr>
      <a:lvl4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4pPr>
      <a:lvl5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5pPr>
      <a:lvl6pPr marL="64262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6pPr>
      <a:lvl7pPr marL="128524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7pPr>
      <a:lvl8pPr marL="192786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8pPr>
      <a:lvl9pPr marL="257048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9pPr>
    </p:titleStyle>
    <p:bodyStyle>
      <a:lvl1pPr marL="479425" indent="-479425" algn="l" rtl="0" eaLnBrk="0" fontAlgn="base" hangingPunct="0">
        <a:spcBef>
          <a:spcPct val="20000"/>
        </a:spcBef>
        <a:spcAft>
          <a:spcPct val="0"/>
        </a:spcAft>
        <a:buFont typeface="Arial" panose="020B0604020202020204" pitchFamily="34" charset="0"/>
        <a:buChar char="•"/>
        <a:defRPr sz="4500" kern="1200">
          <a:solidFill>
            <a:schemeClr val="tx1"/>
          </a:solidFill>
          <a:latin typeface="+mn-lt"/>
          <a:ea typeface="+mn-ea"/>
          <a:cs typeface="+mn-cs"/>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zh-CN"/>
      </a:defPPr>
      <a:lvl1pPr marL="0" algn="l" defTabSz="1285240" rtl="0" eaLnBrk="1" latinLnBrk="0" hangingPunct="1">
        <a:defRPr sz="2500" kern="1200">
          <a:solidFill>
            <a:schemeClr val="tx1"/>
          </a:solidFill>
          <a:latin typeface="+mn-lt"/>
          <a:ea typeface="+mn-ea"/>
          <a:cs typeface="+mn-cs"/>
        </a:defRPr>
      </a:lvl1pPr>
      <a:lvl2pPr marL="642620" algn="l" defTabSz="1285240" rtl="0" eaLnBrk="1" latinLnBrk="0" hangingPunct="1">
        <a:defRPr sz="2500" kern="1200">
          <a:solidFill>
            <a:schemeClr val="tx1"/>
          </a:solidFill>
          <a:latin typeface="+mn-lt"/>
          <a:ea typeface="+mn-ea"/>
          <a:cs typeface="+mn-cs"/>
        </a:defRPr>
      </a:lvl2pPr>
      <a:lvl3pPr marL="1285240" algn="l" defTabSz="1285240" rtl="0" eaLnBrk="1" latinLnBrk="0" hangingPunct="1">
        <a:defRPr sz="2500" kern="1200">
          <a:solidFill>
            <a:schemeClr val="tx1"/>
          </a:solidFill>
          <a:latin typeface="+mn-lt"/>
          <a:ea typeface="+mn-ea"/>
          <a:cs typeface="+mn-cs"/>
        </a:defRPr>
      </a:lvl3pPr>
      <a:lvl4pPr marL="1927860" algn="l" defTabSz="1285240" rtl="0" eaLnBrk="1" latinLnBrk="0" hangingPunct="1">
        <a:defRPr sz="2500" kern="1200">
          <a:solidFill>
            <a:schemeClr val="tx1"/>
          </a:solidFill>
          <a:latin typeface="+mn-lt"/>
          <a:ea typeface="+mn-ea"/>
          <a:cs typeface="+mn-cs"/>
        </a:defRPr>
      </a:lvl4pPr>
      <a:lvl5pPr marL="2570480" algn="l" defTabSz="1285240" rtl="0" eaLnBrk="1" latinLnBrk="0" hangingPunct="1">
        <a:defRPr sz="2500" kern="1200">
          <a:solidFill>
            <a:schemeClr val="tx1"/>
          </a:solidFill>
          <a:latin typeface="+mn-lt"/>
          <a:ea typeface="+mn-ea"/>
          <a:cs typeface="+mn-cs"/>
        </a:defRPr>
      </a:lvl5pPr>
      <a:lvl6pPr marL="3213100" algn="l" defTabSz="1285240" rtl="0" eaLnBrk="1" latinLnBrk="0" hangingPunct="1">
        <a:defRPr sz="2500" kern="1200">
          <a:solidFill>
            <a:schemeClr val="tx1"/>
          </a:solidFill>
          <a:latin typeface="+mn-lt"/>
          <a:ea typeface="+mn-ea"/>
          <a:cs typeface="+mn-cs"/>
        </a:defRPr>
      </a:lvl6pPr>
      <a:lvl7pPr marL="3855720" algn="l" defTabSz="1285240" rtl="0" eaLnBrk="1" latinLnBrk="0" hangingPunct="1">
        <a:defRPr sz="2500" kern="1200">
          <a:solidFill>
            <a:schemeClr val="tx1"/>
          </a:solidFill>
          <a:latin typeface="+mn-lt"/>
          <a:ea typeface="+mn-ea"/>
          <a:cs typeface="+mn-cs"/>
        </a:defRPr>
      </a:lvl7pPr>
      <a:lvl8pPr marL="4498340" algn="l" defTabSz="1285240" rtl="0" eaLnBrk="1" latinLnBrk="0" hangingPunct="1">
        <a:defRPr sz="2500" kern="1200">
          <a:solidFill>
            <a:schemeClr val="tx1"/>
          </a:solidFill>
          <a:latin typeface="+mn-lt"/>
          <a:ea typeface="+mn-ea"/>
          <a:cs typeface="+mn-cs"/>
        </a:defRPr>
      </a:lvl8pPr>
      <a:lvl9pPr marL="5140960" algn="l" defTabSz="1285240"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88687" cy="1397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84238" y="1925638"/>
            <a:ext cx="11088687" cy="458946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fld id="{3BED4874-415F-4462-8CBD-90FA9588F106}" type="datetimeFigureOut">
              <a:rPr lang="zh-CN" altLang="en-US" smtClean="0"/>
            </a:fld>
            <a:endParaRPr lang="zh-CN" altLang="en-US"/>
          </a:p>
        </p:txBody>
      </p:sp>
      <p:sp>
        <p:nvSpPr>
          <p:cNvPr id="5" name="页脚占位符 4"/>
          <p:cNvSpPr>
            <a:spLocks noGrp="1"/>
          </p:cNvSpPr>
          <p:nvPr>
            <p:ph type="ftr" sz="quarter" idx="3"/>
          </p:nvPr>
        </p:nvSpPr>
        <p:spPr>
          <a:xfrm>
            <a:off x="4259263" y="6704013"/>
            <a:ext cx="4338637"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0500"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8C92ADDF-ABC6-4EEC-846D-A1AE2D41067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xml"/><Relationship Id="rId2" Type="http://schemas.openxmlformats.org/officeDocument/2006/relationships/image" Target="../media/image12.jpeg"/><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notesSlide" Target="../notesSlides/notesSlide3.xml"/><Relationship Id="rId10" Type="http://schemas.openxmlformats.org/officeDocument/2006/relationships/slideLayout" Target="../slideLayouts/slideLayout1.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5.jpe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5.jpeg"/><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1195743" y="2321620"/>
            <a:ext cx="1431472" cy="1582153"/>
            <a:chOff x="1837124" y="1808150"/>
            <a:chExt cx="1431472" cy="1582153"/>
          </a:xfrm>
        </p:grpSpPr>
        <p:sp>
          <p:nvSpPr>
            <p:cNvPr id="32" name="圆角矩形 31"/>
            <p:cNvSpPr/>
            <p:nvPr/>
          </p:nvSpPr>
          <p:spPr bwMode="auto">
            <a:xfrm>
              <a:off x="1837124" y="2636897"/>
              <a:ext cx="753406" cy="753406"/>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3" name="圆角矩形 32"/>
            <p:cNvSpPr/>
            <p:nvPr/>
          </p:nvSpPr>
          <p:spPr bwMode="auto">
            <a:xfrm>
              <a:off x="2590530" y="1808150"/>
              <a:ext cx="678066" cy="678066"/>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4" name="圆角矩形 33"/>
            <p:cNvSpPr/>
            <p:nvPr/>
          </p:nvSpPr>
          <p:spPr bwMode="auto">
            <a:xfrm>
              <a:off x="2289168" y="2335534"/>
              <a:ext cx="527384" cy="527384"/>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35" name="圆角矩形 34"/>
          <p:cNvSpPr/>
          <p:nvPr/>
        </p:nvSpPr>
        <p:spPr bwMode="auto">
          <a:xfrm>
            <a:off x="4284709" y="4807861"/>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6" name="圆角矩形 35"/>
          <p:cNvSpPr/>
          <p:nvPr/>
        </p:nvSpPr>
        <p:spPr bwMode="auto">
          <a:xfrm>
            <a:off x="1497106" y="4958542"/>
            <a:ext cx="979428" cy="979428"/>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37" name="组合 36"/>
          <p:cNvGrpSpPr/>
          <p:nvPr/>
        </p:nvGrpSpPr>
        <p:grpSpPr>
          <a:xfrm>
            <a:off x="3675544" y="5274562"/>
            <a:ext cx="1205451" cy="1205450"/>
            <a:chOff x="4172683" y="4897116"/>
            <a:chExt cx="1205451" cy="1205450"/>
          </a:xfrm>
        </p:grpSpPr>
        <p:sp>
          <p:nvSpPr>
            <p:cNvPr id="38" name="圆角矩形 37"/>
            <p:cNvSpPr/>
            <p:nvPr/>
          </p:nvSpPr>
          <p:spPr bwMode="auto">
            <a:xfrm>
              <a:off x="4700068" y="5424500"/>
              <a:ext cx="678066" cy="678066"/>
            </a:xfrm>
            <a:prstGeom prst="roundRect">
              <a:avLst>
                <a:gd name="adj" fmla="val 6712"/>
              </a:avLst>
            </a:prstGeom>
            <a:solidFill>
              <a:srgbClr val="0070C0"/>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圆角矩形 38"/>
            <p:cNvSpPr/>
            <p:nvPr/>
          </p:nvSpPr>
          <p:spPr bwMode="auto">
            <a:xfrm>
              <a:off x="4172683" y="4897116"/>
              <a:ext cx="452044" cy="452044"/>
            </a:xfrm>
            <a:prstGeom prst="roundRect">
              <a:avLst>
                <a:gd name="adj" fmla="val 6712"/>
              </a:avLst>
            </a:prstGeom>
            <a:solidFill>
              <a:srgbClr val="0070C0"/>
            </a:solidFill>
            <a:ln w="9525" cap="flat" cmpd="sng" algn="ctr">
              <a:gradFill flip="none" rotWithShape="1">
                <a:gsLst>
                  <a:gs pos="0">
                    <a:srgbClr val="0EA25F"/>
                  </a:gs>
                  <a:gs pos="50000">
                    <a:srgbClr val="33CC33"/>
                  </a:gs>
                </a:gsLst>
                <a:lin ang="18900000" scaled="1"/>
                <a:tileRect/>
              </a:gradFill>
              <a:prstDash val="solid"/>
              <a:round/>
              <a:headEnd type="none" w="med" len="med"/>
              <a:tailEnd type="none" w="med" len="med"/>
            </a:ln>
            <a:effectLst>
              <a:outerShdw blurRad="508000" dist="1143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圆角矩形 39"/>
            <p:cNvSpPr/>
            <p:nvPr/>
          </p:nvSpPr>
          <p:spPr bwMode="auto">
            <a:xfrm>
              <a:off x="4474046" y="5198478"/>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41" name="组合 40"/>
          <p:cNvGrpSpPr/>
          <p:nvPr/>
        </p:nvGrpSpPr>
        <p:grpSpPr>
          <a:xfrm>
            <a:off x="3832665" y="1247480"/>
            <a:ext cx="3218663" cy="2204250"/>
            <a:chOff x="4474046" y="734010"/>
            <a:chExt cx="3218663" cy="2204250"/>
          </a:xfrm>
        </p:grpSpPr>
        <p:sp>
          <p:nvSpPr>
            <p:cNvPr id="42" name="圆角矩形 41"/>
            <p:cNvSpPr/>
            <p:nvPr/>
          </p:nvSpPr>
          <p:spPr bwMode="auto">
            <a:xfrm>
              <a:off x="4474046" y="2034172"/>
              <a:ext cx="904088" cy="904088"/>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3" name="圆角矩形 42"/>
            <p:cNvSpPr/>
            <p:nvPr/>
          </p:nvSpPr>
          <p:spPr bwMode="auto">
            <a:xfrm>
              <a:off x="5726609" y="1636102"/>
              <a:ext cx="511081" cy="511081"/>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圆角矩形 43"/>
            <p:cNvSpPr/>
            <p:nvPr/>
          </p:nvSpPr>
          <p:spPr bwMode="auto">
            <a:xfrm>
              <a:off x="5812334" y="880021"/>
              <a:ext cx="324187" cy="324187"/>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5" name="圆角矩形 44"/>
            <p:cNvSpPr/>
            <p:nvPr/>
          </p:nvSpPr>
          <p:spPr bwMode="auto">
            <a:xfrm>
              <a:off x="6154815" y="1351166"/>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6" name="圆角矩形 45"/>
            <p:cNvSpPr/>
            <p:nvPr/>
          </p:nvSpPr>
          <p:spPr bwMode="auto">
            <a:xfrm>
              <a:off x="6788621" y="734010"/>
              <a:ext cx="904088" cy="904088"/>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27" name="TextBox 25"/>
          <p:cNvSpPr txBox="1"/>
          <p:nvPr/>
        </p:nvSpPr>
        <p:spPr>
          <a:xfrm>
            <a:off x="5132437" y="3774103"/>
            <a:ext cx="3462807" cy="769441"/>
          </a:xfrm>
          <a:prstGeom prst="rect">
            <a:avLst/>
          </a:prstGeom>
          <a:noFill/>
        </p:spPr>
        <p:txBody>
          <a:bodyPr wrap="none" rtlCol="0">
            <a:spAutoFit/>
          </a:bodyPr>
          <a:lstStyle/>
          <a:p>
            <a:pPr>
              <a:defRPr/>
            </a:pPr>
            <a:r>
              <a:rPr lang="en-US"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2.3  </a:t>
            </a:r>
            <a:r>
              <a:rPr lang="zh-CN" altLang="en-US"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写</a:t>
            </a:r>
            <a:r>
              <a:rPr lang="zh-CN"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邀请函</a:t>
            </a:r>
            <a:endParaRPr lang="zh-CN"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10" name="直接连接符 9"/>
          <p:cNvCxnSpPr/>
          <p:nvPr/>
        </p:nvCxnSpPr>
        <p:spPr>
          <a:xfrm>
            <a:off x="5085228" y="4606041"/>
            <a:ext cx="708399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直角三角形 21"/>
          <p:cNvSpPr>
            <a:spLocks noChangeAspect="1"/>
          </p:cNvSpPr>
          <p:nvPr>
            <p:custDataLst>
              <p:tags r:id="rId1"/>
            </p:custDataLst>
          </p:nvPr>
        </p:nvSpPr>
        <p:spPr>
          <a:xfrm rot="10829231">
            <a:off x="1982965" y="3769864"/>
            <a:ext cx="710848" cy="1067594"/>
          </a:xfrm>
          <a:prstGeom prst="r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3" name="直角三角形 22"/>
          <p:cNvSpPr>
            <a:spLocks noChangeAspect="1"/>
          </p:cNvSpPr>
          <p:nvPr>
            <p:custDataLst>
              <p:tags r:id="rId2"/>
            </p:custDataLst>
          </p:nvPr>
        </p:nvSpPr>
        <p:spPr>
          <a:xfrm rot="20752">
            <a:off x="3409950" y="3235405"/>
            <a:ext cx="710847" cy="1066271"/>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4" name="直角三角形 23"/>
          <p:cNvSpPr/>
          <p:nvPr>
            <p:custDataLst>
              <p:tags r:id="rId3"/>
            </p:custDataLst>
          </p:nvPr>
        </p:nvSpPr>
        <p:spPr>
          <a:xfrm rot="16200000">
            <a:off x="2445764" y="2794212"/>
            <a:ext cx="533135" cy="1423459"/>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5" name="直角三角形 31"/>
          <p:cNvSpPr>
            <a:spLocks noChangeAspect="1"/>
          </p:cNvSpPr>
          <p:nvPr>
            <p:custDataLst>
              <p:tags r:id="rId4"/>
            </p:custDataLst>
          </p:nvPr>
        </p:nvSpPr>
        <p:spPr>
          <a:xfrm rot="5400000">
            <a:off x="3140075" y="3843947"/>
            <a:ext cx="534458" cy="1434041"/>
          </a:xfrm>
          <a:custGeom>
            <a:avLst/>
            <a:gdLst>
              <a:gd name="connsiteX0" fmla="*/ 0 w 673275"/>
              <a:gd name="connsiteY0" fmla="*/ 1346550 h 1346550"/>
              <a:gd name="connsiteX1" fmla="*/ 0 w 673275"/>
              <a:gd name="connsiteY1" fmla="*/ 0 h 1346550"/>
              <a:gd name="connsiteX2" fmla="*/ 673275 w 673275"/>
              <a:gd name="connsiteY2" fmla="*/ 1346550 h 1346550"/>
              <a:gd name="connsiteX3" fmla="*/ 0 w 673275"/>
              <a:gd name="connsiteY3" fmla="*/ 1346550 h 1346550"/>
              <a:gd name="connsiteX0-1" fmla="*/ 0 w 673278"/>
              <a:gd name="connsiteY0-2" fmla="*/ 1346550 h 1356075"/>
              <a:gd name="connsiteX1-3" fmla="*/ 0 w 673278"/>
              <a:gd name="connsiteY1-4" fmla="*/ 0 h 1356075"/>
              <a:gd name="connsiteX2-5" fmla="*/ 673278 w 673278"/>
              <a:gd name="connsiteY2-6" fmla="*/ 1356075 h 1356075"/>
              <a:gd name="connsiteX3-7" fmla="*/ 0 w 673278"/>
              <a:gd name="connsiteY3-8" fmla="*/ 1346550 h 1356075"/>
            </a:gdLst>
            <a:ahLst/>
            <a:cxnLst>
              <a:cxn ang="0">
                <a:pos x="connsiteX0-1" y="connsiteY0-2"/>
              </a:cxn>
              <a:cxn ang="0">
                <a:pos x="connsiteX1-3" y="connsiteY1-4"/>
              </a:cxn>
              <a:cxn ang="0">
                <a:pos x="connsiteX2-5" y="connsiteY2-6"/>
              </a:cxn>
              <a:cxn ang="0">
                <a:pos x="connsiteX3-7" y="connsiteY3-8"/>
              </a:cxn>
            </a:cxnLst>
            <a:rect l="l" t="t" r="r" b="b"/>
            <a:pathLst>
              <a:path w="673278" h="1356075">
                <a:moveTo>
                  <a:pt x="0" y="1346550"/>
                </a:moveTo>
                <a:lnTo>
                  <a:pt x="0" y="0"/>
                </a:lnTo>
                <a:lnTo>
                  <a:pt x="673278" y="1356075"/>
                </a:lnTo>
                <a:lnTo>
                  <a:pt x="0" y="134655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6" name="TextBox 25"/>
          <p:cNvSpPr txBox="1"/>
          <p:nvPr>
            <p:custDataLst>
              <p:tags r:id="rId5"/>
            </p:custDataLst>
          </p:nvPr>
        </p:nvSpPr>
        <p:spPr>
          <a:xfrm>
            <a:off x="2575632" y="3736711"/>
            <a:ext cx="977194" cy="553998"/>
          </a:xfrm>
          <a:prstGeom prst="rect">
            <a:avLst/>
          </a:prstGeom>
          <a:noFill/>
        </p:spPr>
        <p:txBody>
          <a:bodyPr>
            <a:spAutoFit/>
          </a:bodyPr>
          <a:lstStyle/>
          <a:p>
            <a:pPr algn="ctr" fontAlgn="auto">
              <a:spcBef>
                <a:spcPts val="0"/>
              </a:spcBef>
              <a:spcAft>
                <a:spcPts val="0"/>
              </a:spcAft>
              <a:defRPr/>
            </a:pPr>
            <a:r>
              <a:rPr lang="zh-CN" altLang="en-US" sz="3000" b="1" dirty="0">
                <a:latin typeface="华文琥珀" pitchFamily="2" charset="-122"/>
                <a:ea typeface="华文琥珀" pitchFamily="2" charset="-122"/>
                <a:cs typeface="Aharoni" pitchFamily="2" charset="-79"/>
              </a:rPr>
              <a:t>项目</a:t>
            </a:r>
            <a:endParaRPr lang="zh-CN" altLang="en-US" sz="3000" b="1" dirty="0">
              <a:latin typeface="华文琥珀" pitchFamily="2" charset="-122"/>
              <a:ea typeface="华文琥珀" pitchFamily="2" charset="-122"/>
              <a:cs typeface="Aharoni" pitchFamily="2" charset="-79"/>
            </a:endParaRPr>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accel="21000" fill="hold" nodeType="withEffect">
                                  <p:stCondLst>
                                    <p:cond delay="0"/>
                                  </p:stCondLst>
                                  <p:iterate type="wd">
                                    <p:tmPct val="10000"/>
                                  </p:iterate>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0-#ppt_h/2"/>
                                          </p:val>
                                        </p:tav>
                                        <p:tav tm="100000">
                                          <p:val>
                                            <p:strVal val="#ppt_y"/>
                                          </p:val>
                                        </p:tav>
                                      </p:tavLst>
                                    </p:anim>
                                  </p:childTnLst>
                                </p:cTn>
                              </p:par>
                              <p:par>
                                <p:cTn id="9" presetID="2" presetClass="entr" presetSubtype="12" accel="21000" fill="hold" grpId="0" nodeType="withEffect">
                                  <p:stCondLst>
                                    <p:cond delay="0"/>
                                  </p:stCondLst>
                                  <p:iterate type="wd">
                                    <p:tmPct val="10000"/>
                                  </p:iterate>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0-#ppt_w/2"/>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par>
                                <p:cTn id="13" presetID="2" presetClass="entr" presetSubtype="4" accel="21000" fill="hold" grpId="0" nodeType="withEffect">
                                  <p:stCondLst>
                                    <p:cond delay="0"/>
                                  </p:stCondLst>
                                  <p:iterate type="wd">
                                    <p:tmPct val="10000"/>
                                  </p:iterate>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ppt_x"/>
                                          </p:val>
                                        </p:tav>
                                        <p:tav tm="100000">
                                          <p:val>
                                            <p:strVal val="#ppt_x"/>
                                          </p:val>
                                        </p:tav>
                                      </p:tavLst>
                                    </p:anim>
                                    <p:anim calcmode="lin" valueType="num">
                                      <p:cBhvr additive="base">
                                        <p:cTn id="16" dur="500" fill="hold"/>
                                        <p:tgtEl>
                                          <p:spTgt spid="35"/>
                                        </p:tgtEl>
                                        <p:attrNameLst>
                                          <p:attrName>ppt_y</p:attrName>
                                        </p:attrNameLst>
                                      </p:cBhvr>
                                      <p:tavLst>
                                        <p:tav tm="0">
                                          <p:val>
                                            <p:strVal val="1+#ppt_h/2"/>
                                          </p:val>
                                        </p:tav>
                                        <p:tav tm="100000">
                                          <p:val>
                                            <p:strVal val="#ppt_y"/>
                                          </p:val>
                                        </p:tav>
                                      </p:tavLst>
                                    </p:anim>
                                  </p:childTnLst>
                                </p:cTn>
                              </p:par>
                              <p:par>
                                <p:cTn id="17" presetID="2" presetClass="entr" presetSubtype="3" accel="21000" fill="hold" nodeType="withEffect">
                                  <p:stCondLst>
                                    <p:cond delay="0"/>
                                  </p:stCondLst>
                                  <p:iterate type="wd">
                                    <p:tmPct val="10000"/>
                                  </p:iterate>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1+#ppt_w/2"/>
                                          </p:val>
                                        </p:tav>
                                        <p:tav tm="100000">
                                          <p:val>
                                            <p:strVal val="#ppt_x"/>
                                          </p:val>
                                        </p:tav>
                                      </p:tavLst>
                                    </p:anim>
                                    <p:anim calcmode="lin" valueType="num">
                                      <p:cBhvr additive="base">
                                        <p:cTn id="20" dur="500" fill="hold"/>
                                        <p:tgtEl>
                                          <p:spTgt spid="41"/>
                                        </p:tgtEl>
                                        <p:attrNameLst>
                                          <p:attrName>ppt_y</p:attrName>
                                        </p:attrNameLst>
                                      </p:cBhvr>
                                      <p:tavLst>
                                        <p:tav tm="0">
                                          <p:val>
                                            <p:strVal val="0-#ppt_h/2"/>
                                          </p:val>
                                        </p:tav>
                                        <p:tav tm="100000">
                                          <p:val>
                                            <p:strVal val="#ppt_y"/>
                                          </p:val>
                                        </p:tav>
                                      </p:tavLst>
                                    </p:anim>
                                  </p:childTnLst>
                                </p:cTn>
                              </p:par>
                              <p:par>
                                <p:cTn id="21" presetID="2" presetClass="entr" presetSubtype="6" accel="21000" fill="hold" nodeType="withEffect">
                                  <p:stCondLst>
                                    <p:cond delay="0"/>
                                  </p:stCondLst>
                                  <p:iterate type="wd">
                                    <p:tmPct val="10000"/>
                                  </p:iterate>
                                  <p:childTnLst>
                                    <p:set>
                                      <p:cBhvr>
                                        <p:cTn id="22" dur="1" fill="hold">
                                          <p:stCondLst>
                                            <p:cond delay="0"/>
                                          </p:stCondLst>
                                        </p:cTn>
                                        <p:tgtEl>
                                          <p:spTgt spid="37"/>
                                        </p:tgtEl>
                                        <p:attrNameLst>
                                          <p:attrName>style.visibility</p:attrName>
                                        </p:attrNameLst>
                                      </p:cBhvr>
                                      <p:to>
                                        <p:strVal val="visible"/>
                                      </p:to>
                                    </p:set>
                                    <p:anim calcmode="lin" valueType="num">
                                      <p:cBhvr additive="base">
                                        <p:cTn id="23" dur="500" fill="hold"/>
                                        <p:tgtEl>
                                          <p:spTgt spid="37"/>
                                        </p:tgtEl>
                                        <p:attrNameLst>
                                          <p:attrName>ppt_x</p:attrName>
                                        </p:attrNameLst>
                                      </p:cBhvr>
                                      <p:tavLst>
                                        <p:tav tm="0">
                                          <p:val>
                                            <p:strVal val="1+#ppt_w/2"/>
                                          </p:val>
                                        </p:tav>
                                        <p:tav tm="100000">
                                          <p:val>
                                            <p:strVal val="#ppt_x"/>
                                          </p:val>
                                        </p:tav>
                                      </p:tavLst>
                                    </p:anim>
                                    <p:anim calcmode="lin" valueType="num">
                                      <p:cBhvr additive="base">
                                        <p:cTn id="24" dur="500" fill="hold"/>
                                        <p:tgtEl>
                                          <p:spTgt spid="37"/>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25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175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30" name="Picture 2" descr="C:\Users\Administrator\Desktop\QQ截图20170820103757.png"/>
          <p:cNvPicPr>
            <a:picLocks noChangeAspect="1" noChangeArrowheads="1"/>
          </p:cNvPicPr>
          <p:nvPr/>
        </p:nvPicPr>
        <p:blipFill>
          <a:blip r:embed="rId1" cstate="print">
            <a:clrChange>
              <a:clrFrom>
                <a:srgbClr val="FFFFFF"/>
              </a:clrFrom>
              <a:clrTo>
                <a:srgbClr val="FFFFFF">
                  <a:alpha val="0"/>
                </a:srgbClr>
              </a:clrTo>
            </a:clrChange>
          </a:blip>
          <a:srcRect r="64576" b="82419"/>
          <a:stretch>
            <a:fillRect/>
          </a:stretch>
        </p:blipFill>
        <p:spPr bwMode="auto">
          <a:xfrm>
            <a:off x="523925" y="519981"/>
            <a:ext cx="2952328" cy="864096"/>
          </a:xfrm>
          <a:prstGeom prst="rect">
            <a:avLst/>
          </a:prstGeom>
          <a:noFill/>
        </p:spPr>
      </p:pic>
      <p:sp>
        <p:nvSpPr>
          <p:cNvPr id="6146" name="AutoShape 2" descr="https://timgsa.baidu.com/timg?image&amp;quality=80&amp;size=b9999_10000&amp;sec=1503389346214&amp;di=d3a138520410d93eab61d3a0029e0e46&amp;imgtype=0&amp;src=http%3A%2F%2Fpic.58pic.com%2F58pic%2F16%2F98%2F85%2F86y58PICrsi_1024.jpg"/>
          <p:cNvSpPr>
            <a:spLocks noChangeAspect="1" noChangeArrowheads="1"/>
          </p:cNvSpPr>
          <p:nvPr/>
        </p:nvSpPr>
        <p:spPr bwMode="auto">
          <a:xfrm>
            <a:off x="63500" y="-136525"/>
            <a:ext cx="5819775" cy="2914650"/>
          </a:xfrm>
          <a:prstGeom prst="rect">
            <a:avLst/>
          </a:prstGeom>
          <a:noFill/>
        </p:spPr>
        <p:txBody>
          <a:bodyPr vert="horz" wrap="square" lIns="91440" tIns="45720" rIns="91440" bIns="45720" numCol="1" anchor="t" anchorCtr="0" compatLnSpc="1"/>
          <a:lstStyle/>
          <a:p>
            <a:endParaRPr lang="zh-CN" altLang="en-US"/>
          </a:p>
        </p:txBody>
      </p:sp>
      <p:sp>
        <p:nvSpPr>
          <p:cNvPr id="26626" name="自选图形 45"/>
          <p:cNvSpPr>
            <a:spLocks noChangeArrowheads="1"/>
          </p:cNvSpPr>
          <p:nvPr/>
        </p:nvSpPr>
        <p:spPr bwMode="auto">
          <a:xfrm>
            <a:off x="1323975" y="2192338"/>
            <a:ext cx="10505206" cy="3800251"/>
          </a:xfrm>
          <a:prstGeom prst="foldedCorner">
            <a:avLst>
              <a:gd name="adj" fmla="val 8167"/>
            </a:avLst>
          </a:prstGeom>
          <a:blipFill>
            <a:blip r:embed="rId2" cstate="print"/>
            <a:tile tx="0" ty="0" sx="100000" sy="100000" flip="none" algn="tl"/>
          </a:blipFill>
          <a:scene3d>
            <a:camera prst="perspectiveAbove"/>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lstStyle/>
          <a:p>
            <a:pPr marL="0" marR="0" lvl="0" indent="0" algn="just"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知识链接</a:t>
            </a:r>
            <a:endParaRPr kumimoji="0" lang="zh-CN" altLang="en-US" sz="2000" b="1"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邀请函与请柬的区别</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邀请函与请柬都属于邀请性的礼仪文书，区别如下：</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  </a:t>
            </a:r>
            <a:r>
              <a:rPr kumimoji="0" lang="en-US" alt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1.</a:t>
            </a: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适用场合不同：邀请函多用于以口头交流为主要方式的会议活动，如有关邀请专家出席咨询会、论证会、研讨会等；举行各类较为隆重的仪式和交际活动，如开幕式、闭幕式、签字仪式等则多用请柬。</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  </a:t>
            </a:r>
            <a:r>
              <a:rPr kumimoji="0" lang="en-US" alt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2.</a:t>
            </a: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信息量不同：邀请函的信息量大，而请柬的信息量少。</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4" name="单圆角矩形 13"/>
          <p:cNvSpPr/>
          <p:nvPr/>
        </p:nvSpPr>
        <p:spPr>
          <a:xfrm>
            <a:off x="1577751" y="2422877"/>
            <a:ext cx="9243318" cy="2129552"/>
          </a:xfrm>
          <a:prstGeom prst="snipRound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50000"/>
              </a:lnSpc>
            </a:pPr>
            <a:r>
              <a:rPr lang="zh-CN" altLang="zh-CN" sz="2800" dirty="0">
                <a:latin typeface="华文隶书" pitchFamily="2" charset="-122"/>
                <a:ea typeface="华文隶书" pitchFamily="2" charset="-122"/>
              </a:rPr>
              <a:t>根据导入材料，我们代表公司策划部在各自的计算机上来完成一份公司成立十周年庆典大会邀请函</a:t>
            </a:r>
            <a:endParaRPr lang="en-US" altLang="zh-CN" sz="2800" dirty="0">
              <a:latin typeface="华文隶书" pitchFamily="2" charset="-122"/>
              <a:ea typeface="华文隶书" pitchFamily="2" charset="-122"/>
            </a:endParaRPr>
          </a:p>
          <a:p>
            <a:pPr>
              <a:lnSpc>
                <a:spcPct val="150000"/>
              </a:lnSpc>
            </a:pPr>
            <a:r>
              <a:rPr lang="zh-CN" altLang="zh-CN" sz="2800" dirty="0">
                <a:latin typeface="华文隶书" pitchFamily="2" charset="-122"/>
                <a:ea typeface="华文隶书" pitchFamily="2" charset="-122"/>
              </a:rPr>
              <a:t>（</a:t>
            </a:r>
            <a:r>
              <a:rPr lang="zh-CN" altLang="zh-CN" sz="2800" dirty="0">
                <a:solidFill>
                  <a:srgbClr val="FF0000"/>
                </a:solidFill>
                <a:latin typeface="华文隶书" pitchFamily="2" charset="-122"/>
                <a:ea typeface="华文隶书" pitchFamily="2" charset="-122"/>
              </a:rPr>
              <a:t>注意语言的组织和段落格式的应用</a:t>
            </a:r>
            <a:r>
              <a:rPr lang="zh-CN" altLang="zh-CN" sz="2800" dirty="0">
                <a:latin typeface="华文隶书" pitchFamily="2" charset="-122"/>
                <a:ea typeface="华文隶书" pitchFamily="2" charset="-122"/>
              </a:rPr>
              <a:t>）</a:t>
            </a:r>
            <a:endParaRPr lang="zh-CN" altLang="en-US" sz="2800" dirty="0">
              <a:latin typeface="华文隶书" pitchFamily="2" charset="-122"/>
              <a:ea typeface="华文隶书"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964642" y="1248646"/>
            <a:ext cx="2281872" cy="2998467"/>
            <a:chOff x="1964642" y="1248646"/>
            <a:chExt cx="2281872" cy="2998467"/>
          </a:xfrm>
        </p:grpSpPr>
        <p:grpSp>
          <p:nvGrpSpPr>
            <p:cNvPr id="2" name="组合 1"/>
            <p:cNvGrpSpPr/>
            <p:nvPr/>
          </p:nvGrpSpPr>
          <p:grpSpPr>
            <a:xfrm>
              <a:off x="1964642" y="1248646"/>
              <a:ext cx="2281872" cy="2335503"/>
              <a:chOff x="1964642" y="1248646"/>
              <a:chExt cx="2281872" cy="2335503"/>
            </a:xfrm>
          </p:grpSpPr>
          <p:sp>
            <p:nvSpPr>
              <p:cNvPr id="43" name="泪滴形 3"/>
              <p:cNvSpPr/>
              <p:nvPr/>
            </p:nvSpPr>
            <p:spPr>
              <a:xfrm rot="8430451">
                <a:off x="2024126" y="1523772"/>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chemeClr val="tx1">
                  <a:lumMod val="65000"/>
                  <a:lumOff val="35000"/>
                </a:schemeClr>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椭圆 6"/>
              <p:cNvSpPr/>
              <p:nvPr/>
            </p:nvSpPr>
            <p:spPr>
              <a:xfrm>
                <a:off x="1964642" y="1248646"/>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chemeClr val="tx1">
                  <a:lumMod val="65000"/>
                  <a:lumOff val="35000"/>
                </a:schemeClr>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5" name="泪滴形 3"/>
              <p:cNvSpPr/>
              <p:nvPr/>
            </p:nvSpPr>
            <p:spPr>
              <a:xfrm rot="8430451">
                <a:off x="2112918" y="1617962"/>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6" name="Oval 65"/>
            <p:cNvSpPr>
              <a:spLocks noChangeArrowheads="1"/>
            </p:cNvSpPr>
            <p:nvPr/>
          </p:nvSpPr>
          <p:spPr bwMode="auto">
            <a:xfrm>
              <a:off x="2624937" y="4106058"/>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7" name="TextBox 46"/>
          <p:cNvSpPr txBox="1"/>
          <p:nvPr/>
        </p:nvSpPr>
        <p:spPr>
          <a:xfrm>
            <a:off x="2144261" y="1597747"/>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01</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9" name="TextBox 68"/>
          <p:cNvSpPr txBox="1"/>
          <p:nvPr/>
        </p:nvSpPr>
        <p:spPr>
          <a:xfrm>
            <a:off x="3044205" y="2060439"/>
            <a:ext cx="806354" cy="835806"/>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学生互评</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grpSp>
        <p:nvGrpSpPr>
          <p:cNvPr id="4" name="组合 3"/>
          <p:cNvGrpSpPr/>
          <p:nvPr/>
        </p:nvGrpSpPr>
        <p:grpSpPr>
          <a:xfrm>
            <a:off x="4222067" y="1620785"/>
            <a:ext cx="2281872" cy="2996149"/>
            <a:chOff x="4222067" y="1620785"/>
            <a:chExt cx="2281872" cy="2996149"/>
          </a:xfrm>
        </p:grpSpPr>
        <p:sp>
          <p:nvSpPr>
            <p:cNvPr id="30" name="泪滴形 3"/>
            <p:cNvSpPr/>
            <p:nvPr/>
          </p:nvSpPr>
          <p:spPr>
            <a:xfrm rot="8430451">
              <a:off x="4281551" y="1893594"/>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rgbClr val="0070C0"/>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1" name="椭圆 6"/>
            <p:cNvSpPr/>
            <p:nvPr/>
          </p:nvSpPr>
          <p:spPr>
            <a:xfrm>
              <a:off x="4222067" y="1620785"/>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rgbClr val="0070C0"/>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2" name="泪滴形 3"/>
            <p:cNvSpPr/>
            <p:nvPr/>
          </p:nvSpPr>
          <p:spPr>
            <a:xfrm rot="8430451">
              <a:off x="4370343" y="1990101"/>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3" name="Oval 65"/>
            <p:cNvSpPr>
              <a:spLocks noChangeArrowheads="1"/>
            </p:cNvSpPr>
            <p:nvPr/>
          </p:nvSpPr>
          <p:spPr bwMode="auto">
            <a:xfrm>
              <a:off x="4882363" y="4475879"/>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34" name="TextBox 46"/>
          <p:cNvSpPr txBox="1"/>
          <p:nvPr/>
        </p:nvSpPr>
        <p:spPr>
          <a:xfrm>
            <a:off x="4401687" y="1967568"/>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02</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5" name="组合 4"/>
          <p:cNvGrpSpPr/>
          <p:nvPr/>
        </p:nvGrpSpPr>
        <p:grpSpPr>
          <a:xfrm>
            <a:off x="6636653" y="2055083"/>
            <a:ext cx="2281872" cy="2996149"/>
            <a:chOff x="6636653" y="2055083"/>
            <a:chExt cx="2281872" cy="2996149"/>
          </a:xfrm>
        </p:grpSpPr>
        <p:sp>
          <p:nvSpPr>
            <p:cNvPr id="37" name="泪滴形 3"/>
            <p:cNvSpPr/>
            <p:nvPr/>
          </p:nvSpPr>
          <p:spPr>
            <a:xfrm rot="8430451">
              <a:off x="6696137" y="2327892"/>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chemeClr val="tx1">
                <a:lumMod val="65000"/>
                <a:lumOff val="35000"/>
              </a:schemeClr>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8" name="椭圆 6"/>
            <p:cNvSpPr/>
            <p:nvPr/>
          </p:nvSpPr>
          <p:spPr>
            <a:xfrm>
              <a:off x="6636653" y="2055083"/>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chemeClr val="tx1">
                <a:lumMod val="65000"/>
                <a:lumOff val="35000"/>
              </a:schemeClr>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泪滴形 3"/>
            <p:cNvSpPr/>
            <p:nvPr/>
          </p:nvSpPr>
          <p:spPr>
            <a:xfrm rot="8430451">
              <a:off x="6784929" y="2424399"/>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Oval 65"/>
            <p:cNvSpPr>
              <a:spLocks noChangeArrowheads="1"/>
            </p:cNvSpPr>
            <p:nvPr/>
          </p:nvSpPr>
          <p:spPr bwMode="auto">
            <a:xfrm>
              <a:off x="7296949" y="4910177"/>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1" name="TextBox 46"/>
          <p:cNvSpPr txBox="1"/>
          <p:nvPr/>
        </p:nvSpPr>
        <p:spPr>
          <a:xfrm>
            <a:off x="6816273" y="2401866"/>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03</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7" name="TextBox 68"/>
          <p:cNvSpPr txBox="1"/>
          <p:nvPr/>
        </p:nvSpPr>
        <p:spPr>
          <a:xfrm>
            <a:off x="7724725" y="2608213"/>
            <a:ext cx="806354" cy="1636025"/>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呈现标准邀请函</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grpSp>
        <p:nvGrpSpPr>
          <p:cNvPr id="6" name="组合 5"/>
          <p:cNvGrpSpPr/>
          <p:nvPr/>
        </p:nvGrpSpPr>
        <p:grpSpPr>
          <a:xfrm>
            <a:off x="9122679" y="2655158"/>
            <a:ext cx="2281872" cy="2996149"/>
            <a:chOff x="9122679" y="2655158"/>
            <a:chExt cx="2281872" cy="2996149"/>
          </a:xfrm>
        </p:grpSpPr>
        <p:sp>
          <p:nvSpPr>
            <p:cNvPr id="85" name="泪滴形 3"/>
            <p:cNvSpPr/>
            <p:nvPr/>
          </p:nvSpPr>
          <p:spPr>
            <a:xfrm rot="8430451">
              <a:off x="9182163" y="2927967"/>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rgbClr val="0070C0"/>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6" name="椭圆 6"/>
            <p:cNvSpPr/>
            <p:nvPr/>
          </p:nvSpPr>
          <p:spPr>
            <a:xfrm>
              <a:off x="9122679" y="2655158"/>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rgbClr val="0070C0"/>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7" name="泪滴形 3"/>
            <p:cNvSpPr/>
            <p:nvPr/>
          </p:nvSpPr>
          <p:spPr>
            <a:xfrm rot="8430451">
              <a:off x="9270955" y="3024474"/>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8" name="Oval 65"/>
            <p:cNvSpPr>
              <a:spLocks noChangeArrowheads="1"/>
            </p:cNvSpPr>
            <p:nvPr/>
          </p:nvSpPr>
          <p:spPr bwMode="auto">
            <a:xfrm>
              <a:off x="9782975" y="5510252"/>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89" name="TextBox 46"/>
          <p:cNvSpPr txBox="1"/>
          <p:nvPr/>
        </p:nvSpPr>
        <p:spPr>
          <a:xfrm>
            <a:off x="9302299" y="3001941"/>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04</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91" name="TextBox 68"/>
          <p:cNvSpPr txBox="1"/>
          <p:nvPr/>
        </p:nvSpPr>
        <p:spPr>
          <a:xfrm>
            <a:off x="10292159" y="3416473"/>
            <a:ext cx="806354" cy="847924"/>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新的任务</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sp>
        <p:nvSpPr>
          <p:cNvPr id="71" name="矩形 70"/>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7" name="矩形 56"/>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8" name="Rectangle 4"/>
          <p:cNvSpPr txBox="1">
            <a:spLocks noChangeArrowheads="1"/>
          </p:cNvSpPr>
          <p:nvPr/>
        </p:nvSpPr>
        <p:spPr bwMode="auto">
          <a:xfrm>
            <a:off x="923830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9" name="Rectangle 4"/>
          <p:cNvSpPr txBox="1">
            <a:spLocks noChangeArrowheads="1"/>
          </p:cNvSpPr>
          <p:nvPr/>
        </p:nvSpPr>
        <p:spPr bwMode="auto">
          <a:xfrm>
            <a:off x="754544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0" name="Rectangle 4"/>
          <p:cNvSpPr txBox="1">
            <a:spLocks noChangeArrowheads="1"/>
          </p:cNvSpPr>
          <p:nvPr/>
        </p:nvSpPr>
        <p:spPr bwMode="auto">
          <a:xfrm>
            <a:off x="11109101" y="-1"/>
            <a:ext cx="1336717"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1"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2"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83" name="TextBox 82"/>
          <p:cNvSpPr txBox="1"/>
          <p:nvPr/>
        </p:nvSpPr>
        <p:spPr>
          <a:xfrm>
            <a:off x="5276453" y="2536205"/>
            <a:ext cx="806354" cy="835806"/>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教师点评</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p:cTn id="13" dur="500" fill="hold"/>
                                        <p:tgtEl>
                                          <p:spTgt spid="47"/>
                                        </p:tgtEl>
                                        <p:attrNameLst>
                                          <p:attrName>ppt_w</p:attrName>
                                        </p:attrNameLst>
                                      </p:cBhvr>
                                      <p:tavLst>
                                        <p:tav tm="0">
                                          <p:val>
                                            <p:fltVal val="0"/>
                                          </p:val>
                                        </p:tav>
                                        <p:tav tm="100000">
                                          <p:val>
                                            <p:strVal val="#ppt_w"/>
                                          </p:val>
                                        </p:tav>
                                      </p:tavLst>
                                    </p:anim>
                                    <p:anim calcmode="lin" valueType="num">
                                      <p:cBhvr>
                                        <p:cTn id="14" dur="500" fill="hold"/>
                                        <p:tgtEl>
                                          <p:spTgt spid="47"/>
                                        </p:tgtEl>
                                        <p:attrNameLst>
                                          <p:attrName>ppt_h</p:attrName>
                                        </p:attrNameLst>
                                      </p:cBhvr>
                                      <p:tavLst>
                                        <p:tav tm="0">
                                          <p:val>
                                            <p:fltVal val="0"/>
                                          </p:val>
                                        </p:tav>
                                        <p:tav tm="100000">
                                          <p:val>
                                            <p:strVal val="#ppt_h"/>
                                          </p:val>
                                        </p:tav>
                                      </p:tavLst>
                                    </p:anim>
                                    <p:animEffect transition="in" filter="fade">
                                      <p:cBhvr>
                                        <p:cTn id="15" dur="500"/>
                                        <p:tgtEl>
                                          <p:spTgt spid="47"/>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69"/>
                                        </p:tgtEl>
                                        <p:attrNameLst>
                                          <p:attrName>style.visibility</p:attrName>
                                        </p:attrNameLst>
                                      </p:cBhvr>
                                      <p:to>
                                        <p:strVal val="visible"/>
                                      </p:to>
                                    </p:set>
                                    <p:anim calcmode="lin" valueType="num">
                                      <p:cBhvr>
                                        <p:cTn id="18" dur="500" fill="hold"/>
                                        <p:tgtEl>
                                          <p:spTgt spid="69"/>
                                        </p:tgtEl>
                                        <p:attrNameLst>
                                          <p:attrName>ppt_w</p:attrName>
                                        </p:attrNameLst>
                                      </p:cBhvr>
                                      <p:tavLst>
                                        <p:tav tm="0">
                                          <p:val>
                                            <p:fltVal val="0"/>
                                          </p:val>
                                        </p:tav>
                                        <p:tav tm="100000">
                                          <p:val>
                                            <p:strVal val="#ppt_w"/>
                                          </p:val>
                                        </p:tav>
                                      </p:tavLst>
                                    </p:anim>
                                    <p:anim calcmode="lin" valueType="num">
                                      <p:cBhvr>
                                        <p:cTn id="19" dur="500" fill="hold"/>
                                        <p:tgtEl>
                                          <p:spTgt spid="69"/>
                                        </p:tgtEl>
                                        <p:attrNameLst>
                                          <p:attrName>ppt_h</p:attrName>
                                        </p:attrNameLst>
                                      </p:cBhvr>
                                      <p:tavLst>
                                        <p:tav tm="0">
                                          <p:val>
                                            <p:fltVal val="0"/>
                                          </p:val>
                                        </p:tav>
                                        <p:tav tm="100000">
                                          <p:val>
                                            <p:strVal val="#ppt_h"/>
                                          </p:val>
                                        </p:tav>
                                      </p:tavLst>
                                    </p:anim>
                                    <p:animEffect transition="in" filter="fade">
                                      <p:cBhvr>
                                        <p:cTn id="20" dur="500"/>
                                        <p:tgtEl>
                                          <p:spTgt spid="6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par>
                                <p:cTn id="34" presetID="2" presetClass="entr" presetSubtype="4"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par>
                                <p:cTn id="38" presetID="53" presetClass="entr" presetSubtype="16"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500" fill="hold"/>
                                        <p:tgtEl>
                                          <p:spTgt spid="41"/>
                                        </p:tgtEl>
                                        <p:attrNameLst>
                                          <p:attrName>ppt_w</p:attrName>
                                        </p:attrNameLst>
                                      </p:cBhvr>
                                      <p:tavLst>
                                        <p:tav tm="0">
                                          <p:val>
                                            <p:fltVal val="0"/>
                                          </p:val>
                                        </p:tav>
                                        <p:tav tm="100000">
                                          <p:val>
                                            <p:strVal val="#ppt_w"/>
                                          </p:val>
                                        </p:tav>
                                      </p:tavLst>
                                    </p:anim>
                                    <p:anim calcmode="lin" valueType="num">
                                      <p:cBhvr>
                                        <p:cTn id="41" dur="500" fill="hold"/>
                                        <p:tgtEl>
                                          <p:spTgt spid="41"/>
                                        </p:tgtEl>
                                        <p:attrNameLst>
                                          <p:attrName>ppt_h</p:attrName>
                                        </p:attrNameLst>
                                      </p:cBhvr>
                                      <p:tavLst>
                                        <p:tav tm="0">
                                          <p:val>
                                            <p:fltVal val="0"/>
                                          </p:val>
                                        </p:tav>
                                        <p:tav tm="100000">
                                          <p:val>
                                            <p:strVal val="#ppt_h"/>
                                          </p:val>
                                        </p:tav>
                                      </p:tavLst>
                                    </p:anim>
                                    <p:animEffect transition="in" filter="fade">
                                      <p:cBhvr>
                                        <p:cTn id="42" dur="500"/>
                                        <p:tgtEl>
                                          <p:spTgt spid="41"/>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anim calcmode="lin" valueType="num">
                                      <p:cBhvr>
                                        <p:cTn id="45" dur="500" fill="hold"/>
                                        <p:tgtEl>
                                          <p:spTgt spid="67"/>
                                        </p:tgtEl>
                                        <p:attrNameLst>
                                          <p:attrName>ppt_w</p:attrName>
                                        </p:attrNameLst>
                                      </p:cBhvr>
                                      <p:tavLst>
                                        <p:tav tm="0">
                                          <p:val>
                                            <p:fltVal val="0"/>
                                          </p:val>
                                        </p:tav>
                                        <p:tav tm="100000">
                                          <p:val>
                                            <p:strVal val="#ppt_w"/>
                                          </p:val>
                                        </p:tav>
                                      </p:tavLst>
                                    </p:anim>
                                    <p:anim calcmode="lin" valueType="num">
                                      <p:cBhvr>
                                        <p:cTn id="46" dur="500" fill="hold"/>
                                        <p:tgtEl>
                                          <p:spTgt spid="67"/>
                                        </p:tgtEl>
                                        <p:attrNameLst>
                                          <p:attrName>ppt_h</p:attrName>
                                        </p:attrNameLst>
                                      </p:cBhvr>
                                      <p:tavLst>
                                        <p:tav tm="0">
                                          <p:val>
                                            <p:fltVal val="0"/>
                                          </p:val>
                                        </p:tav>
                                        <p:tav tm="100000">
                                          <p:val>
                                            <p:strVal val="#ppt_h"/>
                                          </p:val>
                                        </p:tav>
                                      </p:tavLst>
                                    </p:anim>
                                    <p:animEffect transition="in" filter="fade">
                                      <p:cBhvr>
                                        <p:cTn id="47" dur="500"/>
                                        <p:tgtEl>
                                          <p:spTgt spid="67"/>
                                        </p:tgtEl>
                                      </p:cBhvr>
                                    </p:animEffect>
                                  </p:childTnLst>
                                </p:cTn>
                              </p:par>
                              <p:par>
                                <p:cTn id="48" presetID="2" presetClass="entr" presetSubtype="2"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500" fill="hold"/>
                                        <p:tgtEl>
                                          <p:spTgt spid="6"/>
                                        </p:tgtEl>
                                        <p:attrNameLst>
                                          <p:attrName>ppt_x</p:attrName>
                                        </p:attrNameLst>
                                      </p:cBhvr>
                                      <p:tavLst>
                                        <p:tav tm="0">
                                          <p:val>
                                            <p:strVal val="1+#ppt_w/2"/>
                                          </p:val>
                                        </p:tav>
                                        <p:tav tm="100000">
                                          <p:val>
                                            <p:strVal val="#ppt_x"/>
                                          </p:val>
                                        </p:tav>
                                      </p:tavLst>
                                    </p:anim>
                                    <p:anim calcmode="lin" valueType="num">
                                      <p:cBhvr additive="base">
                                        <p:cTn id="5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89"/>
                                        </p:tgtEl>
                                        <p:attrNameLst>
                                          <p:attrName>style.visibility</p:attrName>
                                        </p:attrNameLst>
                                      </p:cBhvr>
                                      <p:to>
                                        <p:strVal val="visible"/>
                                      </p:to>
                                    </p:set>
                                    <p:anim calcmode="lin" valueType="num">
                                      <p:cBhvr>
                                        <p:cTn id="56" dur="500" fill="hold"/>
                                        <p:tgtEl>
                                          <p:spTgt spid="89"/>
                                        </p:tgtEl>
                                        <p:attrNameLst>
                                          <p:attrName>ppt_w</p:attrName>
                                        </p:attrNameLst>
                                      </p:cBhvr>
                                      <p:tavLst>
                                        <p:tav tm="0">
                                          <p:val>
                                            <p:fltVal val="0"/>
                                          </p:val>
                                        </p:tav>
                                        <p:tav tm="100000">
                                          <p:val>
                                            <p:strVal val="#ppt_w"/>
                                          </p:val>
                                        </p:tav>
                                      </p:tavLst>
                                    </p:anim>
                                    <p:anim calcmode="lin" valueType="num">
                                      <p:cBhvr>
                                        <p:cTn id="57" dur="500" fill="hold"/>
                                        <p:tgtEl>
                                          <p:spTgt spid="89"/>
                                        </p:tgtEl>
                                        <p:attrNameLst>
                                          <p:attrName>ppt_h</p:attrName>
                                        </p:attrNameLst>
                                      </p:cBhvr>
                                      <p:tavLst>
                                        <p:tav tm="0">
                                          <p:val>
                                            <p:fltVal val="0"/>
                                          </p:val>
                                        </p:tav>
                                        <p:tav tm="100000">
                                          <p:val>
                                            <p:strVal val="#ppt_h"/>
                                          </p:val>
                                        </p:tav>
                                      </p:tavLst>
                                    </p:anim>
                                    <p:animEffect transition="in" filter="fade">
                                      <p:cBhvr>
                                        <p:cTn id="58" dur="500"/>
                                        <p:tgtEl>
                                          <p:spTgt spid="8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83"/>
                                        </p:tgtEl>
                                        <p:attrNameLst>
                                          <p:attrName>style.visibility</p:attrName>
                                        </p:attrNameLst>
                                      </p:cBhvr>
                                      <p:to>
                                        <p:strVal val="visible"/>
                                      </p:to>
                                    </p:set>
                                    <p:anim calcmode="lin" valueType="num">
                                      <p:cBhvr>
                                        <p:cTn id="66" dur="500" fill="hold"/>
                                        <p:tgtEl>
                                          <p:spTgt spid="83"/>
                                        </p:tgtEl>
                                        <p:attrNameLst>
                                          <p:attrName>ppt_w</p:attrName>
                                        </p:attrNameLst>
                                      </p:cBhvr>
                                      <p:tavLst>
                                        <p:tav tm="0">
                                          <p:val>
                                            <p:fltVal val="0"/>
                                          </p:val>
                                        </p:tav>
                                        <p:tav tm="100000">
                                          <p:val>
                                            <p:strVal val="#ppt_w"/>
                                          </p:val>
                                        </p:tav>
                                      </p:tavLst>
                                    </p:anim>
                                    <p:anim calcmode="lin" valueType="num">
                                      <p:cBhvr>
                                        <p:cTn id="67" dur="500" fill="hold"/>
                                        <p:tgtEl>
                                          <p:spTgt spid="83"/>
                                        </p:tgtEl>
                                        <p:attrNameLst>
                                          <p:attrName>ppt_h</p:attrName>
                                        </p:attrNameLst>
                                      </p:cBhvr>
                                      <p:tavLst>
                                        <p:tav tm="0">
                                          <p:val>
                                            <p:fltVal val="0"/>
                                          </p:val>
                                        </p:tav>
                                        <p:tav tm="100000">
                                          <p:val>
                                            <p:strVal val="#ppt_h"/>
                                          </p:val>
                                        </p:tav>
                                      </p:tavLst>
                                    </p:anim>
                                    <p:animEffect transition="in" filter="fade">
                                      <p:cBhvr>
                                        <p:cTn id="6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69" grpId="0"/>
      <p:bldP spid="34" grpId="0"/>
      <p:bldP spid="41" grpId="0"/>
      <p:bldP spid="67" grpId="0"/>
      <p:bldP spid="89" grpId="0"/>
      <p:bldP spid="91"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60"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FEFEFE"/>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solidFill>
                      <a:srgbClr val="1075B6"/>
                    </a:solidFill>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solidFill>
                    <a:srgbClr val="1075B6"/>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54" name="KSO_Shape"/>
          <p:cNvSpPr/>
          <p:nvPr/>
        </p:nvSpPr>
        <p:spPr bwMode="auto">
          <a:xfrm>
            <a:off x="4880410" y="1024037"/>
            <a:ext cx="5004555" cy="3906131"/>
          </a:xfrm>
          <a:custGeom>
            <a:avLst/>
            <a:gdLst>
              <a:gd name="connsiteX0" fmla="*/ 1787696 w 1905000"/>
              <a:gd name="connsiteY0" fmla="*/ 0 h 1412875"/>
              <a:gd name="connsiteX1" fmla="*/ 1792359 w 1905000"/>
              <a:gd name="connsiteY1" fmla="*/ 0 h 1412875"/>
              <a:gd name="connsiteX2" fmla="*/ 1796940 w 1905000"/>
              <a:gd name="connsiteY2" fmla="*/ 82 h 1412875"/>
              <a:gd name="connsiteX3" fmla="*/ 1801276 w 1905000"/>
              <a:gd name="connsiteY3" fmla="*/ 245 h 1412875"/>
              <a:gd name="connsiteX4" fmla="*/ 1805611 w 1905000"/>
              <a:gd name="connsiteY4" fmla="*/ 572 h 1412875"/>
              <a:gd name="connsiteX5" fmla="*/ 1809783 w 1905000"/>
              <a:gd name="connsiteY5" fmla="*/ 900 h 1412875"/>
              <a:gd name="connsiteX6" fmla="*/ 1813955 w 1905000"/>
              <a:gd name="connsiteY6" fmla="*/ 1472 h 1412875"/>
              <a:gd name="connsiteX7" fmla="*/ 1818045 w 1905000"/>
              <a:gd name="connsiteY7" fmla="*/ 1962 h 1412875"/>
              <a:gd name="connsiteX8" fmla="*/ 1821890 w 1905000"/>
              <a:gd name="connsiteY8" fmla="*/ 2617 h 1412875"/>
              <a:gd name="connsiteX9" fmla="*/ 1825734 w 1905000"/>
              <a:gd name="connsiteY9" fmla="*/ 3271 h 1412875"/>
              <a:gd name="connsiteX10" fmla="*/ 1829497 w 1905000"/>
              <a:gd name="connsiteY10" fmla="*/ 4170 h 1412875"/>
              <a:gd name="connsiteX11" fmla="*/ 1833096 w 1905000"/>
              <a:gd name="connsiteY11" fmla="*/ 5069 h 1412875"/>
              <a:gd name="connsiteX12" fmla="*/ 1836614 w 1905000"/>
              <a:gd name="connsiteY12" fmla="*/ 6051 h 1412875"/>
              <a:gd name="connsiteX13" fmla="*/ 1840131 w 1905000"/>
              <a:gd name="connsiteY13" fmla="*/ 7195 h 1412875"/>
              <a:gd name="connsiteX14" fmla="*/ 1843485 w 1905000"/>
              <a:gd name="connsiteY14" fmla="*/ 8340 h 1412875"/>
              <a:gd name="connsiteX15" fmla="*/ 1846757 w 1905000"/>
              <a:gd name="connsiteY15" fmla="*/ 9648 h 1412875"/>
              <a:gd name="connsiteX16" fmla="*/ 1849866 w 1905000"/>
              <a:gd name="connsiteY16" fmla="*/ 10956 h 1412875"/>
              <a:gd name="connsiteX17" fmla="*/ 1853056 w 1905000"/>
              <a:gd name="connsiteY17" fmla="*/ 12428 h 1412875"/>
              <a:gd name="connsiteX18" fmla="*/ 1856001 w 1905000"/>
              <a:gd name="connsiteY18" fmla="*/ 13982 h 1412875"/>
              <a:gd name="connsiteX19" fmla="*/ 1858864 w 1905000"/>
              <a:gd name="connsiteY19" fmla="*/ 15617 h 1412875"/>
              <a:gd name="connsiteX20" fmla="*/ 1861727 w 1905000"/>
              <a:gd name="connsiteY20" fmla="*/ 17334 h 1412875"/>
              <a:gd name="connsiteX21" fmla="*/ 1864427 w 1905000"/>
              <a:gd name="connsiteY21" fmla="*/ 19133 h 1412875"/>
              <a:gd name="connsiteX22" fmla="*/ 1867044 w 1905000"/>
              <a:gd name="connsiteY22" fmla="*/ 21095 h 1412875"/>
              <a:gd name="connsiteX23" fmla="*/ 1869580 w 1905000"/>
              <a:gd name="connsiteY23" fmla="*/ 23057 h 1412875"/>
              <a:gd name="connsiteX24" fmla="*/ 1872034 w 1905000"/>
              <a:gd name="connsiteY24" fmla="*/ 25102 h 1412875"/>
              <a:gd name="connsiteX25" fmla="*/ 1874325 w 1905000"/>
              <a:gd name="connsiteY25" fmla="*/ 27227 h 1412875"/>
              <a:gd name="connsiteX26" fmla="*/ 1876533 w 1905000"/>
              <a:gd name="connsiteY26" fmla="*/ 29517 h 1412875"/>
              <a:gd name="connsiteX27" fmla="*/ 1878742 w 1905000"/>
              <a:gd name="connsiteY27" fmla="*/ 31888 h 1412875"/>
              <a:gd name="connsiteX28" fmla="*/ 1880787 w 1905000"/>
              <a:gd name="connsiteY28" fmla="*/ 34341 h 1412875"/>
              <a:gd name="connsiteX29" fmla="*/ 1882832 w 1905000"/>
              <a:gd name="connsiteY29" fmla="*/ 36876 h 1412875"/>
              <a:gd name="connsiteX30" fmla="*/ 1884632 w 1905000"/>
              <a:gd name="connsiteY30" fmla="*/ 39492 h 1412875"/>
              <a:gd name="connsiteX31" fmla="*/ 1886513 w 1905000"/>
              <a:gd name="connsiteY31" fmla="*/ 42108 h 1412875"/>
              <a:gd name="connsiteX32" fmla="*/ 1888231 w 1905000"/>
              <a:gd name="connsiteY32" fmla="*/ 44888 h 1412875"/>
              <a:gd name="connsiteX33" fmla="*/ 1889867 w 1905000"/>
              <a:gd name="connsiteY33" fmla="*/ 47750 h 1412875"/>
              <a:gd name="connsiteX34" fmla="*/ 1891421 w 1905000"/>
              <a:gd name="connsiteY34" fmla="*/ 50694 h 1412875"/>
              <a:gd name="connsiteX35" fmla="*/ 1892812 w 1905000"/>
              <a:gd name="connsiteY35" fmla="*/ 53801 h 1412875"/>
              <a:gd name="connsiteX36" fmla="*/ 1894284 w 1905000"/>
              <a:gd name="connsiteY36" fmla="*/ 56908 h 1412875"/>
              <a:gd name="connsiteX37" fmla="*/ 1895511 w 1905000"/>
              <a:gd name="connsiteY37" fmla="*/ 60096 h 1412875"/>
              <a:gd name="connsiteX38" fmla="*/ 1896738 w 1905000"/>
              <a:gd name="connsiteY38" fmla="*/ 63449 h 1412875"/>
              <a:gd name="connsiteX39" fmla="*/ 1897883 w 1905000"/>
              <a:gd name="connsiteY39" fmla="*/ 66801 h 1412875"/>
              <a:gd name="connsiteX40" fmla="*/ 1898947 w 1905000"/>
              <a:gd name="connsiteY40" fmla="*/ 70235 h 1412875"/>
              <a:gd name="connsiteX41" fmla="*/ 1899847 w 1905000"/>
              <a:gd name="connsiteY41" fmla="*/ 73914 h 1412875"/>
              <a:gd name="connsiteX42" fmla="*/ 1900746 w 1905000"/>
              <a:gd name="connsiteY42" fmla="*/ 77512 h 1412875"/>
              <a:gd name="connsiteX43" fmla="*/ 1901565 w 1905000"/>
              <a:gd name="connsiteY43" fmla="*/ 81191 h 1412875"/>
              <a:gd name="connsiteX44" fmla="*/ 1902301 w 1905000"/>
              <a:gd name="connsiteY44" fmla="*/ 85034 h 1412875"/>
              <a:gd name="connsiteX45" fmla="*/ 1902873 w 1905000"/>
              <a:gd name="connsiteY45" fmla="*/ 88959 h 1412875"/>
              <a:gd name="connsiteX46" fmla="*/ 1903364 w 1905000"/>
              <a:gd name="connsiteY46" fmla="*/ 92965 h 1412875"/>
              <a:gd name="connsiteX47" fmla="*/ 1903937 w 1905000"/>
              <a:gd name="connsiteY47" fmla="*/ 96972 h 1412875"/>
              <a:gd name="connsiteX48" fmla="*/ 1904264 w 1905000"/>
              <a:gd name="connsiteY48" fmla="*/ 101223 h 1412875"/>
              <a:gd name="connsiteX49" fmla="*/ 1904591 w 1905000"/>
              <a:gd name="connsiteY49" fmla="*/ 105393 h 1412875"/>
              <a:gd name="connsiteX50" fmla="*/ 1904755 w 1905000"/>
              <a:gd name="connsiteY50" fmla="*/ 109727 h 1412875"/>
              <a:gd name="connsiteX51" fmla="*/ 1904918 w 1905000"/>
              <a:gd name="connsiteY51" fmla="*/ 114224 h 1412875"/>
              <a:gd name="connsiteX52" fmla="*/ 1905000 w 1905000"/>
              <a:gd name="connsiteY52" fmla="*/ 118639 h 1412875"/>
              <a:gd name="connsiteX53" fmla="*/ 1905000 w 1905000"/>
              <a:gd name="connsiteY53" fmla="*/ 123218 h 1412875"/>
              <a:gd name="connsiteX54" fmla="*/ 1904837 w 1905000"/>
              <a:gd name="connsiteY54" fmla="*/ 127960 h 1412875"/>
              <a:gd name="connsiteX55" fmla="*/ 1904673 w 1905000"/>
              <a:gd name="connsiteY55" fmla="*/ 132621 h 1412875"/>
              <a:gd name="connsiteX56" fmla="*/ 1904428 w 1905000"/>
              <a:gd name="connsiteY56" fmla="*/ 137445 h 1412875"/>
              <a:gd name="connsiteX57" fmla="*/ 1904182 w 1905000"/>
              <a:gd name="connsiteY57" fmla="*/ 142351 h 1412875"/>
              <a:gd name="connsiteX58" fmla="*/ 1903773 w 1905000"/>
              <a:gd name="connsiteY58" fmla="*/ 147420 h 1412875"/>
              <a:gd name="connsiteX59" fmla="*/ 1903201 w 1905000"/>
              <a:gd name="connsiteY59" fmla="*/ 152489 h 1412875"/>
              <a:gd name="connsiteX60" fmla="*/ 1902628 w 1905000"/>
              <a:gd name="connsiteY60" fmla="*/ 157640 h 1412875"/>
              <a:gd name="connsiteX61" fmla="*/ 1848312 w 1905000"/>
              <a:gd name="connsiteY61" fmla="*/ 952791 h 1412875"/>
              <a:gd name="connsiteX62" fmla="*/ 1846839 w 1905000"/>
              <a:gd name="connsiteY62" fmla="*/ 969553 h 1412875"/>
              <a:gd name="connsiteX63" fmla="*/ 1845612 w 1905000"/>
              <a:gd name="connsiteY63" fmla="*/ 985660 h 1412875"/>
              <a:gd name="connsiteX64" fmla="*/ 1843322 w 1905000"/>
              <a:gd name="connsiteY64" fmla="*/ 1015504 h 1412875"/>
              <a:gd name="connsiteX65" fmla="*/ 1842258 w 1905000"/>
              <a:gd name="connsiteY65" fmla="*/ 1029404 h 1412875"/>
              <a:gd name="connsiteX66" fmla="*/ 1841113 w 1905000"/>
              <a:gd name="connsiteY66" fmla="*/ 1042568 h 1412875"/>
              <a:gd name="connsiteX67" fmla="*/ 1839968 w 1905000"/>
              <a:gd name="connsiteY67" fmla="*/ 1055078 h 1412875"/>
              <a:gd name="connsiteX68" fmla="*/ 1838659 w 1905000"/>
              <a:gd name="connsiteY68" fmla="*/ 1066852 h 1412875"/>
              <a:gd name="connsiteX69" fmla="*/ 1838005 w 1905000"/>
              <a:gd name="connsiteY69" fmla="*/ 1072493 h 1412875"/>
              <a:gd name="connsiteX70" fmla="*/ 1837268 w 1905000"/>
              <a:gd name="connsiteY70" fmla="*/ 1077971 h 1412875"/>
              <a:gd name="connsiteX71" fmla="*/ 1836450 w 1905000"/>
              <a:gd name="connsiteY71" fmla="*/ 1083286 h 1412875"/>
              <a:gd name="connsiteX72" fmla="*/ 1835632 w 1905000"/>
              <a:gd name="connsiteY72" fmla="*/ 1088437 h 1412875"/>
              <a:gd name="connsiteX73" fmla="*/ 1834814 w 1905000"/>
              <a:gd name="connsiteY73" fmla="*/ 1093507 h 1412875"/>
              <a:gd name="connsiteX74" fmla="*/ 1833833 w 1905000"/>
              <a:gd name="connsiteY74" fmla="*/ 1098331 h 1412875"/>
              <a:gd name="connsiteX75" fmla="*/ 1832851 w 1905000"/>
              <a:gd name="connsiteY75" fmla="*/ 1102991 h 1412875"/>
              <a:gd name="connsiteX76" fmla="*/ 1831788 w 1905000"/>
              <a:gd name="connsiteY76" fmla="*/ 1107488 h 1412875"/>
              <a:gd name="connsiteX77" fmla="*/ 1830642 w 1905000"/>
              <a:gd name="connsiteY77" fmla="*/ 1111903 h 1412875"/>
              <a:gd name="connsiteX78" fmla="*/ 1829415 w 1905000"/>
              <a:gd name="connsiteY78" fmla="*/ 1116155 h 1412875"/>
              <a:gd name="connsiteX79" fmla="*/ 1828107 w 1905000"/>
              <a:gd name="connsiteY79" fmla="*/ 1120162 h 1412875"/>
              <a:gd name="connsiteX80" fmla="*/ 1826716 w 1905000"/>
              <a:gd name="connsiteY80" fmla="*/ 1124168 h 1412875"/>
              <a:gd name="connsiteX81" fmla="*/ 1825243 w 1905000"/>
              <a:gd name="connsiteY81" fmla="*/ 1127847 h 1412875"/>
              <a:gd name="connsiteX82" fmla="*/ 1823689 w 1905000"/>
              <a:gd name="connsiteY82" fmla="*/ 1131445 h 1412875"/>
              <a:gd name="connsiteX83" fmla="*/ 1821971 w 1905000"/>
              <a:gd name="connsiteY83" fmla="*/ 1134961 h 1412875"/>
              <a:gd name="connsiteX84" fmla="*/ 1820172 w 1905000"/>
              <a:gd name="connsiteY84" fmla="*/ 1138313 h 1412875"/>
              <a:gd name="connsiteX85" fmla="*/ 1818290 w 1905000"/>
              <a:gd name="connsiteY85" fmla="*/ 1141420 h 1412875"/>
              <a:gd name="connsiteX86" fmla="*/ 1816245 w 1905000"/>
              <a:gd name="connsiteY86" fmla="*/ 1144445 h 1412875"/>
              <a:gd name="connsiteX87" fmla="*/ 1814118 w 1905000"/>
              <a:gd name="connsiteY87" fmla="*/ 1147389 h 1412875"/>
              <a:gd name="connsiteX88" fmla="*/ 1811828 w 1905000"/>
              <a:gd name="connsiteY88" fmla="*/ 1150087 h 1412875"/>
              <a:gd name="connsiteX89" fmla="*/ 1809374 w 1905000"/>
              <a:gd name="connsiteY89" fmla="*/ 1152785 h 1412875"/>
              <a:gd name="connsiteX90" fmla="*/ 1806838 w 1905000"/>
              <a:gd name="connsiteY90" fmla="*/ 1155238 h 1412875"/>
              <a:gd name="connsiteX91" fmla="*/ 1804139 w 1905000"/>
              <a:gd name="connsiteY91" fmla="*/ 1157609 h 1412875"/>
              <a:gd name="connsiteX92" fmla="*/ 1801276 w 1905000"/>
              <a:gd name="connsiteY92" fmla="*/ 1159817 h 1412875"/>
              <a:gd name="connsiteX93" fmla="*/ 1798331 w 1905000"/>
              <a:gd name="connsiteY93" fmla="*/ 1161943 h 1412875"/>
              <a:gd name="connsiteX94" fmla="*/ 1795222 w 1905000"/>
              <a:gd name="connsiteY94" fmla="*/ 1163823 h 1412875"/>
              <a:gd name="connsiteX95" fmla="*/ 1791868 w 1905000"/>
              <a:gd name="connsiteY95" fmla="*/ 1165704 h 1412875"/>
              <a:gd name="connsiteX96" fmla="*/ 1788351 w 1905000"/>
              <a:gd name="connsiteY96" fmla="*/ 1167421 h 1412875"/>
              <a:gd name="connsiteX97" fmla="*/ 1784752 w 1905000"/>
              <a:gd name="connsiteY97" fmla="*/ 1168974 h 1412875"/>
              <a:gd name="connsiteX98" fmla="*/ 1780907 w 1905000"/>
              <a:gd name="connsiteY98" fmla="*/ 1170446 h 1412875"/>
              <a:gd name="connsiteX99" fmla="*/ 1776899 w 1905000"/>
              <a:gd name="connsiteY99" fmla="*/ 1171754 h 1412875"/>
              <a:gd name="connsiteX100" fmla="*/ 1772727 w 1905000"/>
              <a:gd name="connsiteY100" fmla="*/ 1172981 h 1412875"/>
              <a:gd name="connsiteX101" fmla="*/ 1768309 w 1905000"/>
              <a:gd name="connsiteY101" fmla="*/ 1174044 h 1412875"/>
              <a:gd name="connsiteX102" fmla="*/ 1763729 w 1905000"/>
              <a:gd name="connsiteY102" fmla="*/ 1175025 h 1412875"/>
              <a:gd name="connsiteX103" fmla="*/ 1758902 w 1905000"/>
              <a:gd name="connsiteY103" fmla="*/ 1175924 h 1412875"/>
              <a:gd name="connsiteX104" fmla="*/ 1753994 w 1905000"/>
              <a:gd name="connsiteY104" fmla="*/ 1176660 h 1412875"/>
              <a:gd name="connsiteX105" fmla="*/ 1748759 w 1905000"/>
              <a:gd name="connsiteY105" fmla="*/ 1177232 h 1412875"/>
              <a:gd name="connsiteX106" fmla="*/ 1743360 w 1905000"/>
              <a:gd name="connsiteY106" fmla="*/ 1177723 h 1412875"/>
              <a:gd name="connsiteX107" fmla="*/ 1737716 w 1905000"/>
              <a:gd name="connsiteY107" fmla="*/ 1178214 h 1412875"/>
              <a:gd name="connsiteX108" fmla="*/ 1731744 w 1905000"/>
              <a:gd name="connsiteY108" fmla="*/ 1178459 h 1412875"/>
              <a:gd name="connsiteX109" fmla="*/ 1725691 w 1905000"/>
              <a:gd name="connsiteY109" fmla="*/ 1178704 h 1412875"/>
              <a:gd name="connsiteX110" fmla="*/ 1719392 w 1905000"/>
              <a:gd name="connsiteY110" fmla="*/ 1178704 h 1412875"/>
              <a:gd name="connsiteX111" fmla="*/ 1712766 w 1905000"/>
              <a:gd name="connsiteY111" fmla="*/ 1178704 h 1412875"/>
              <a:gd name="connsiteX112" fmla="*/ 1705976 w 1905000"/>
              <a:gd name="connsiteY112" fmla="*/ 1178622 h 1412875"/>
              <a:gd name="connsiteX113" fmla="*/ 1698860 w 1905000"/>
              <a:gd name="connsiteY113" fmla="*/ 1178377 h 1412875"/>
              <a:gd name="connsiteX114" fmla="*/ 1691498 w 1905000"/>
              <a:gd name="connsiteY114" fmla="*/ 1178050 h 1412875"/>
              <a:gd name="connsiteX115" fmla="*/ 1683890 w 1905000"/>
              <a:gd name="connsiteY115" fmla="*/ 1177560 h 1412875"/>
              <a:gd name="connsiteX116" fmla="*/ 1676119 w 1905000"/>
              <a:gd name="connsiteY116" fmla="*/ 1176987 h 1412875"/>
              <a:gd name="connsiteX117" fmla="*/ 552326 w 1905000"/>
              <a:gd name="connsiteY117" fmla="*/ 1152949 h 1412875"/>
              <a:gd name="connsiteX118" fmla="*/ 550690 w 1905000"/>
              <a:gd name="connsiteY118" fmla="*/ 1155320 h 1412875"/>
              <a:gd name="connsiteX119" fmla="*/ 548236 w 1905000"/>
              <a:gd name="connsiteY119" fmla="*/ 1158345 h 1412875"/>
              <a:gd name="connsiteX120" fmla="*/ 545045 w 1905000"/>
              <a:gd name="connsiteY120" fmla="*/ 1162188 h 1412875"/>
              <a:gd name="connsiteX121" fmla="*/ 541037 w 1905000"/>
              <a:gd name="connsiteY121" fmla="*/ 1166767 h 1412875"/>
              <a:gd name="connsiteX122" fmla="*/ 536047 w 1905000"/>
              <a:gd name="connsiteY122" fmla="*/ 1172163 h 1412875"/>
              <a:gd name="connsiteX123" fmla="*/ 530158 w 1905000"/>
              <a:gd name="connsiteY123" fmla="*/ 1178459 h 1412875"/>
              <a:gd name="connsiteX124" fmla="*/ 526804 w 1905000"/>
              <a:gd name="connsiteY124" fmla="*/ 1181811 h 1412875"/>
              <a:gd name="connsiteX125" fmla="*/ 523123 w 1905000"/>
              <a:gd name="connsiteY125" fmla="*/ 1185409 h 1412875"/>
              <a:gd name="connsiteX126" fmla="*/ 519278 w 1905000"/>
              <a:gd name="connsiteY126" fmla="*/ 1189252 h 1412875"/>
              <a:gd name="connsiteX127" fmla="*/ 515024 w 1905000"/>
              <a:gd name="connsiteY127" fmla="*/ 1193258 h 1412875"/>
              <a:gd name="connsiteX128" fmla="*/ 510525 w 1905000"/>
              <a:gd name="connsiteY128" fmla="*/ 1197510 h 1412875"/>
              <a:gd name="connsiteX129" fmla="*/ 505699 w 1905000"/>
              <a:gd name="connsiteY129" fmla="*/ 1201925 h 1412875"/>
              <a:gd name="connsiteX130" fmla="*/ 500545 w 1905000"/>
              <a:gd name="connsiteY130" fmla="*/ 1206586 h 1412875"/>
              <a:gd name="connsiteX131" fmla="*/ 495146 w 1905000"/>
              <a:gd name="connsiteY131" fmla="*/ 1211410 h 1412875"/>
              <a:gd name="connsiteX132" fmla="*/ 489338 w 1905000"/>
              <a:gd name="connsiteY132" fmla="*/ 1216479 h 1412875"/>
              <a:gd name="connsiteX133" fmla="*/ 483121 w 1905000"/>
              <a:gd name="connsiteY133" fmla="*/ 1221712 h 1412875"/>
              <a:gd name="connsiteX134" fmla="*/ 476659 w 1905000"/>
              <a:gd name="connsiteY134" fmla="*/ 1227190 h 1412875"/>
              <a:gd name="connsiteX135" fmla="*/ 469706 w 1905000"/>
              <a:gd name="connsiteY135" fmla="*/ 1232914 h 1412875"/>
              <a:gd name="connsiteX136" fmla="*/ 462589 w 1905000"/>
              <a:gd name="connsiteY136" fmla="*/ 1238800 h 1412875"/>
              <a:gd name="connsiteX137" fmla="*/ 454900 w 1905000"/>
              <a:gd name="connsiteY137" fmla="*/ 1244851 h 1412875"/>
              <a:gd name="connsiteX138" fmla="*/ 446883 w 1905000"/>
              <a:gd name="connsiteY138" fmla="*/ 1251229 h 1412875"/>
              <a:gd name="connsiteX139" fmla="*/ 438540 w 1905000"/>
              <a:gd name="connsiteY139" fmla="*/ 1257770 h 1412875"/>
              <a:gd name="connsiteX140" fmla="*/ 429623 w 1905000"/>
              <a:gd name="connsiteY140" fmla="*/ 1264556 h 1412875"/>
              <a:gd name="connsiteX141" fmla="*/ 420461 w 1905000"/>
              <a:gd name="connsiteY141" fmla="*/ 1271506 h 1412875"/>
              <a:gd name="connsiteX142" fmla="*/ 410727 w 1905000"/>
              <a:gd name="connsiteY142" fmla="*/ 1278701 h 1412875"/>
              <a:gd name="connsiteX143" fmla="*/ 400665 w 1905000"/>
              <a:gd name="connsiteY143" fmla="*/ 1286142 h 1412875"/>
              <a:gd name="connsiteX144" fmla="*/ 395675 w 1905000"/>
              <a:gd name="connsiteY144" fmla="*/ 1289657 h 1412875"/>
              <a:gd name="connsiteX145" fmla="*/ 390522 w 1905000"/>
              <a:gd name="connsiteY145" fmla="*/ 1293173 h 1412875"/>
              <a:gd name="connsiteX146" fmla="*/ 385123 w 1905000"/>
              <a:gd name="connsiteY146" fmla="*/ 1296689 h 1412875"/>
              <a:gd name="connsiteX147" fmla="*/ 379560 w 1905000"/>
              <a:gd name="connsiteY147" fmla="*/ 1300123 h 1412875"/>
              <a:gd name="connsiteX148" fmla="*/ 373834 w 1905000"/>
              <a:gd name="connsiteY148" fmla="*/ 1303557 h 1412875"/>
              <a:gd name="connsiteX149" fmla="*/ 367863 w 1905000"/>
              <a:gd name="connsiteY149" fmla="*/ 1306910 h 1412875"/>
              <a:gd name="connsiteX150" fmla="*/ 361809 w 1905000"/>
              <a:gd name="connsiteY150" fmla="*/ 1310262 h 1412875"/>
              <a:gd name="connsiteX151" fmla="*/ 355674 w 1905000"/>
              <a:gd name="connsiteY151" fmla="*/ 1313532 h 1412875"/>
              <a:gd name="connsiteX152" fmla="*/ 349294 w 1905000"/>
              <a:gd name="connsiteY152" fmla="*/ 1316721 h 1412875"/>
              <a:gd name="connsiteX153" fmla="*/ 342831 w 1905000"/>
              <a:gd name="connsiteY153" fmla="*/ 1319910 h 1412875"/>
              <a:gd name="connsiteX154" fmla="*/ 336369 w 1905000"/>
              <a:gd name="connsiteY154" fmla="*/ 1323099 h 1412875"/>
              <a:gd name="connsiteX155" fmla="*/ 329580 w 1905000"/>
              <a:gd name="connsiteY155" fmla="*/ 1326206 h 1412875"/>
              <a:gd name="connsiteX156" fmla="*/ 322790 w 1905000"/>
              <a:gd name="connsiteY156" fmla="*/ 1329231 h 1412875"/>
              <a:gd name="connsiteX157" fmla="*/ 316000 w 1905000"/>
              <a:gd name="connsiteY157" fmla="*/ 1332256 h 1412875"/>
              <a:gd name="connsiteX158" fmla="*/ 308965 w 1905000"/>
              <a:gd name="connsiteY158" fmla="*/ 1335200 h 1412875"/>
              <a:gd name="connsiteX159" fmla="*/ 302012 w 1905000"/>
              <a:gd name="connsiteY159" fmla="*/ 1338143 h 1412875"/>
              <a:gd name="connsiteX160" fmla="*/ 294896 w 1905000"/>
              <a:gd name="connsiteY160" fmla="*/ 1341005 h 1412875"/>
              <a:gd name="connsiteX161" fmla="*/ 287697 w 1905000"/>
              <a:gd name="connsiteY161" fmla="*/ 1343785 h 1412875"/>
              <a:gd name="connsiteX162" fmla="*/ 280580 w 1905000"/>
              <a:gd name="connsiteY162" fmla="*/ 1346565 h 1412875"/>
              <a:gd name="connsiteX163" fmla="*/ 273382 w 1905000"/>
              <a:gd name="connsiteY163" fmla="*/ 1349345 h 1412875"/>
              <a:gd name="connsiteX164" fmla="*/ 266020 w 1905000"/>
              <a:gd name="connsiteY164" fmla="*/ 1351961 h 1412875"/>
              <a:gd name="connsiteX165" fmla="*/ 258821 w 1905000"/>
              <a:gd name="connsiteY165" fmla="*/ 1354660 h 1412875"/>
              <a:gd name="connsiteX166" fmla="*/ 244178 w 1905000"/>
              <a:gd name="connsiteY166" fmla="*/ 1359729 h 1412875"/>
              <a:gd name="connsiteX167" fmla="*/ 229700 w 1905000"/>
              <a:gd name="connsiteY167" fmla="*/ 1364635 h 1412875"/>
              <a:gd name="connsiteX168" fmla="*/ 215139 w 1905000"/>
              <a:gd name="connsiteY168" fmla="*/ 1369377 h 1412875"/>
              <a:gd name="connsiteX169" fmla="*/ 200905 w 1905000"/>
              <a:gd name="connsiteY169" fmla="*/ 1373792 h 1412875"/>
              <a:gd name="connsiteX170" fmla="*/ 186835 w 1905000"/>
              <a:gd name="connsiteY170" fmla="*/ 1378126 h 1412875"/>
              <a:gd name="connsiteX171" fmla="*/ 173093 w 1905000"/>
              <a:gd name="connsiteY171" fmla="*/ 1382214 h 1412875"/>
              <a:gd name="connsiteX172" fmla="*/ 159759 w 1905000"/>
              <a:gd name="connsiteY172" fmla="*/ 1385975 h 1412875"/>
              <a:gd name="connsiteX173" fmla="*/ 146834 w 1905000"/>
              <a:gd name="connsiteY173" fmla="*/ 1389573 h 1412875"/>
              <a:gd name="connsiteX174" fmla="*/ 134319 w 1905000"/>
              <a:gd name="connsiteY174" fmla="*/ 1392925 h 1412875"/>
              <a:gd name="connsiteX175" fmla="*/ 122539 w 1905000"/>
              <a:gd name="connsiteY175" fmla="*/ 1396032 h 1412875"/>
              <a:gd name="connsiteX176" fmla="*/ 111414 w 1905000"/>
              <a:gd name="connsiteY176" fmla="*/ 1398894 h 1412875"/>
              <a:gd name="connsiteX177" fmla="*/ 100944 w 1905000"/>
              <a:gd name="connsiteY177" fmla="*/ 1401510 h 1412875"/>
              <a:gd name="connsiteX178" fmla="*/ 91291 w 1905000"/>
              <a:gd name="connsiteY178" fmla="*/ 1403881 h 1412875"/>
              <a:gd name="connsiteX179" fmla="*/ 74685 w 1905000"/>
              <a:gd name="connsiteY179" fmla="*/ 1407724 h 1412875"/>
              <a:gd name="connsiteX180" fmla="*/ 62169 w 1905000"/>
              <a:gd name="connsiteY180" fmla="*/ 1410586 h 1412875"/>
              <a:gd name="connsiteX181" fmla="*/ 54153 w 1905000"/>
              <a:gd name="connsiteY181" fmla="*/ 1412303 h 1412875"/>
              <a:gd name="connsiteX182" fmla="*/ 51453 w 1905000"/>
              <a:gd name="connsiteY182" fmla="*/ 1412875 h 1412875"/>
              <a:gd name="connsiteX183" fmla="*/ 60206 w 1905000"/>
              <a:gd name="connsiteY183" fmla="*/ 1408133 h 1412875"/>
              <a:gd name="connsiteX184" fmla="*/ 68795 w 1905000"/>
              <a:gd name="connsiteY184" fmla="*/ 1403391 h 1412875"/>
              <a:gd name="connsiteX185" fmla="*/ 77139 w 1905000"/>
              <a:gd name="connsiteY185" fmla="*/ 1398812 h 1412875"/>
              <a:gd name="connsiteX186" fmla="*/ 85319 w 1905000"/>
              <a:gd name="connsiteY186" fmla="*/ 1394233 h 1412875"/>
              <a:gd name="connsiteX187" fmla="*/ 93254 w 1905000"/>
              <a:gd name="connsiteY187" fmla="*/ 1389654 h 1412875"/>
              <a:gd name="connsiteX188" fmla="*/ 101025 w 1905000"/>
              <a:gd name="connsiteY188" fmla="*/ 1385239 h 1412875"/>
              <a:gd name="connsiteX189" fmla="*/ 108633 w 1905000"/>
              <a:gd name="connsiteY189" fmla="*/ 1380742 h 1412875"/>
              <a:gd name="connsiteX190" fmla="*/ 115913 w 1905000"/>
              <a:gd name="connsiteY190" fmla="*/ 1376327 h 1412875"/>
              <a:gd name="connsiteX191" fmla="*/ 123194 w 1905000"/>
              <a:gd name="connsiteY191" fmla="*/ 1371993 h 1412875"/>
              <a:gd name="connsiteX192" fmla="*/ 130229 w 1905000"/>
              <a:gd name="connsiteY192" fmla="*/ 1367660 h 1412875"/>
              <a:gd name="connsiteX193" fmla="*/ 136936 w 1905000"/>
              <a:gd name="connsiteY193" fmla="*/ 1363490 h 1412875"/>
              <a:gd name="connsiteX194" fmla="*/ 143644 w 1905000"/>
              <a:gd name="connsiteY194" fmla="*/ 1359238 h 1412875"/>
              <a:gd name="connsiteX195" fmla="*/ 150025 w 1905000"/>
              <a:gd name="connsiteY195" fmla="*/ 1355068 h 1412875"/>
              <a:gd name="connsiteX196" fmla="*/ 156242 w 1905000"/>
              <a:gd name="connsiteY196" fmla="*/ 1351062 h 1412875"/>
              <a:gd name="connsiteX197" fmla="*/ 162377 w 1905000"/>
              <a:gd name="connsiteY197" fmla="*/ 1346974 h 1412875"/>
              <a:gd name="connsiteX198" fmla="*/ 168266 w 1905000"/>
              <a:gd name="connsiteY198" fmla="*/ 1342967 h 1412875"/>
              <a:gd name="connsiteX199" fmla="*/ 173993 w 1905000"/>
              <a:gd name="connsiteY199" fmla="*/ 1338961 h 1412875"/>
              <a:gd name="connsiteX200" fmla="*/ 179555 w 1905000"/>
              <a:gd name="connsiteY200" fmla="*/ 1335118 h 1412875"/>
              <a:gd name="connsiteX201" fmla="*/ 184954 w 1905000"/>
              <a:gd name="connsiteY201" fmla="*/ 1331275 h 1412875"/>
              <a:gd name="connsiteX202" fmla="*/ 190189 w 1905000"/>
              <a:gd name="connsiteY202" fmla="*/ 1327432 h 1412875"/>
              <a:gd name="connsiteX203" fmla="*/ 195261 w 1905000"/>
              <a:gd name="connsiteY203" fmla="*/ 1323753 h 1412875"/>
              <a:gd name="connsiteX204" fmla="*/ 200169 w 1905000"/>
              <a:gd name="connsiteY204" fmla="*/ 1319910 h 1412875"/>
              <a:gd name="connsiteX205" fmla="*/ 204914 w 1905000"/>
              <a:gd name="connsiteY205" fmla="*/ 1316312 h 1412875"/>
              <a:gd name="connsiteX206" fmla="*/ 209495 w 1905000"/>
              <a:gd name="connsiteY206" fmla="*/ 1312715 h 1412875"/>
              <a:gd name="connsiteX207" fmla="*/ 213912 w 1905000"/>
              <a:gd name="connsiteY207" fmla="*/ 1309117 h 1412875"/>
              <a:gd name="connsiteX208" fmla="*/ 218165 w 1905000"/>
              <a:gd name="connsiteY208" fmla="*/ 1305601 h 1412875"/>
              <a:gd name="connsiteX209" fmla="*/ 222337 w 1905000"/>
              <a:gd name="connsiteY209" fmla="*/ 1302086 h 1412875"/>
              <a:gd name="connsiteX210" fmla="*/ 226264 w 1905000"/>
              <a:gd name="connsiteY210" fmla="*/ 1298651 h 1412875"/>
              <a:gd name="connsiteX211" fmla="*/ 230109 w 1905000"/>
              <a:gd name="connsiteY211" fmla="*/ 1295217 h 1412875"/>
              <a:gd name="connsiteX212" fmla="*/ 233790 w 1905000"/>
              <a:gd name="connsiteY212" fmla="*/ 1291947 h 1412875"/>
              <a:gd name="connsiteX213" fmla="*/ 237307 w 1905000"/>
              <a:gd name="connsiteY213" fmla="*/ 1288595 h 1412875"/>
              <a:gd name="connsiteX214" fmla="*/ 240743 w 1905000"/>
              <a:gd name="connsiteY214" fmla="*/ 1285406 h 1412875"/>
              <a:gd name="connsiteX215" fmla="*/ 243933 w 1905000"/>
              <a:gd name="connsiteY215" fmla="*/ 1282135 h 1412875"/>
              <a:gd name="connsiteX216" fmla="*/ 247042 w 1905000"/>
              <a:gd name="connsiteY216" fmla="*/ 1278946 h 1412875"/>
              <a:gd name="connsiteX217" fmla="*/ 249986 w 1905000"/>
              <a:gd name="connsiteY217" fmla="*/ 1275839 h 1412875"/>
              <a:gd name="connsiteX218" fmla="*/ 252849 w 1905000"/>
              <a:gd name="connsiteY218" fmla="*/ 1272732 h 1412875"/>
              <a:gd name="connsiteX219" fmla="*/ 255549 w 1905000"/>
              <a:gd name="connsiteY219" fmla="*/ 1269707 h 1412875"/>
              <a:gd name="connsiteX220" fmla="*/ 258167 w 1905000"/>
              <a:gd name="connsiteY220" fmla="*/ 1266764 h 1412875"/>
              <a:gd name="connsiteX221" fmla="*/ 260621 w 1905000"/>
              <a:gd name="connsiteY221" fmla="*/ 1263738 h 1412875"/>
              <a:gd name="connsiteX222" fmla="*/ 262993 w 1905000"/>
              <a:gd name="connsiteY222" fmla="*/ 1260795 h 1412875"/>
              <a:gd name="connsiteX223" fmla="*/ 265202 w 1905000"/>
              <a:gd name="connsiteY223" fmla="*/ 1257933 h 1412875"/>
              <a:gd name="connsiteX224" fmla="*/ 267328 w 1905000"/>
              <a:gd name="connsiteY224" fmla="*/ 1255153 h 1412875"/>
              <a:gd name="connsiteX225" fmla="*/ 269373 w 1905000"/>
              <a:gd name="connsiteY225" fmla="*/ 1252373 h 1412875"/>
              <a:gd name="connsiteX226" fmla="*/ 271173 w 1905000"/>
              <a:gd name="connsiteY226" fmla="*/ 1249593 h 1412875"/>
              <a:gd name="connsiteX227" fmla="*/ 272973 w 1905000"/>
              <a:gd name="connsiteY227" fmla="*/ 1246895 h 1412875"/>
              <a:gd name="connsiteX228" fmla="*/ 274527 w 1905000"/>
              <a:gd name="connsiteY228" fmla="*/ 1244279 h 1412875"/>
              <a:gd name="connsiteX229" fmla="*/ 276081 w 1905000"/>
              <a:gd name="connsiteY229" fmla="*/ 1241662 h 1412875"/>
              <a:gd name="connsiteX230" fmla="*/ 277554 w 1905000"/>
              <a:gd name="connsiteY230" fmla="*/ 1239046 h 1412875"/>
              <a:gd name="connsiteX231" fmla="*/ 278862 w 1905000"/>
              <a:gd name="connsiteY231" fmla="*/ 1236511 h 1412875"/>
              <a:gd name="connsiteX232" fmla="*/ 280089 w 1905000"/>
              <a:gd name="connsiteY232" fmla="*/ 1234058 h 1412875"/>
              <a:gd name="connsiteX233" fmla="*/ 281235 w 1905000"/>
              <a:gd name="connsiteY233" fmla="*/ 1231687 h 1412875"/>
              <a:gd name="connsiteX234" fmla="*/ 282216 w 1905000"/>
              <a:gd name="connsiteY234" fmla="*/ 1229234 h 1412875"/>
              <a:gd name="connsiteX235" fmla="*/ 283198 w 1905000"/>
              <a:gd name="connsiteY235" fmla="*/ 1226863 h 1412875"/>
              <a:gd name="connsiteX236" fmla="*/ 284016 w 1905000"/>
              <a:gd name="connsiteY236" fmla="*/ 1224492 h 1412875"/>
              <a:gd name="connsiteX237" fmla="*/ 284752 w 1905000"/>
              <a:gd name="connsiteY237" fmla="*/ 1222202 h 1412875"/>
              <a:gd name="connsiteX238" fmla="*/ 285407 w 1905000"/>
              <a:gd name="connsiteY238" fmla="*/ 1219913 h 1412875"/>
              <a:gd name="connsiteX239" fmla="*/ 285979 w 1905000"/>
              <a:gd name="connsiteY239" fmla="*/ 1217705 h 1412875"/>
              <a:gd name="connsiteX240" fmla="*/ 286470 w 1905000"/>
              <a:gd name="connsiteY240" fmla="*/ 1215580 h 1412875"/>
              <a:gd name="connsiteX241" fmla="*/ 286879 w 1905000"/>
              <a:gd name="connsiteY241" fmla="*/ 1213454 h 1412875"/>
              <a:gd name="connsiteX242" fmla="*/ 287206 w 1905000"/>
              <a:gd name="connsiteY242" fmla="*/ 1211328 h 1412875"/>
              <a:gd name="connsiteX243" fmla="*/ 287370 w 1905000"/>
              <a:gd name="connsiteY243" fmla="*/ 1209202 h 1412875"/>
              <a:gd name="connsiteX244" fmla="*/ 287533 w 1905000"/>
              <a:gd name="connsiteY244" fmla="*/ 1207158 h 1412875"/>
              <a:gd name="connsiteX245" fmla="*/ 287697 w 1905000"/>
              <a:gd name="connsiteY245" fmla="*/ 1205277 h 1412875"/>
              <a:gd name="connsiteX246" fmla="*/ 287697 w 1905000"/>
              <a:gd name="connsiteY246" fmla="*/ 1203315 h 1412875"/>
              <a:gd name="connsiteX247" fmla="*/ 287615 w 1905000"/>
              <a:gd name="connsiteY247" fmla="*/ 1201353 h 1412875"/>
              <a:gd name="connsiteX248" fmla="*/ 287533 w 1905000"/>
              <a:gd name="connsiteY248" fmla="*/ 1199554 h 1412875"/>
              <a:gd name="connsiteX249" fmla="*/ 287370 w 1905000"/>
              <a:gd name="connsiteY249" fmla="*/ 1197673 h 1412875"/>
              <a:gd name="connsiteX250" fmla="*/ 287124 w 1905000"/>
              <a:gd name="connsiteY250" fmla="*/ 1195875 h 1412875"/>
              <a:gd name="connsiteX251" fmla="*/ 286797 w 1905000"/>
              <a:gd name="connsiteY251" fmla="*/ 1194158 h 1412875"/>
              <a:gd name="connsiteX252" fmla="*/ 286470 w 1905000"/>
              <a:gd name="connsiteY252" fmla="*/ 1192359 h 1412875"/>
              <a:gd name="connsiteX253" fmla="*/ 286061 w 1905000"/>
              <a:gd name="connsiteY253" fmla="*/ 1190642 h 1412875"/>
              <a:gd name="connsiteX254" fmla="*/ 285652 w 1905000"/>
              <a:gd name="connsiteY254" fmla="*/ 1189006 h 1412875"/>
              <a:gd name="connsiteX255" fmla="*/ 284998 w 1905000"/>
              <a:gd name="connsiteY255" fmla="*/ 1187371 h 1412875"/>
              <a:gd name="connsiteX256" fmla="*/ 284507 w 1905000"/>
              <a:gd name="connsiteY256" fmla="*/ 1185736 h 1412875"/>
              <a:gd name="connsiteX257" fmla="*/ 283852 w 1905000"/>
              <a:gd name="connsiteY257" fmla="*/ 1184264 h 1412875"/>
              <a:gd name="connsiteX258" fmla="*/ 283198 w 1905000"/>
              <a:gd name="connsiteY258" fmla="*/ 1182711 h 1412875"/>
              <a:gd name="connsiteX259" fmla="*/ 282462 w 1905000"/>
              <a:gd name="connsiteY259" fmla="*/ 1181239 h 1412875"/>
              <a:gd name="connsiteX260" fmla="*/ 281725 w 1905000"/>
              <a:gd name="connsiteY260" fmla="*/ 1179767 h 1412875"/>
              <a:gd name="connsiteX261" fmla="*/ 280171 w 1905000"/>
              <a:gd name="connsiteY261" fmla="*/ 1176987 h 1412875"/>
              <a:gd name="connsiteX262" fmla="*/ 278372 w 1905000"/>
              <a:gd name="connsiteY262" fmla="*/ 1174371 h 1412875"/>
              <a:gd name="connsiteX263" fmla="*/ 276490 w 1905000"/>
              <a:gd name="connsiteY263" fmla="*/ 1171836 h 1412875"/>
              <a:gd name="connsiteX264" fmla="*/ 274445 w 1905000"/>
              <a:gd name="connsiteY264" fmla="*/ 1169383 h 1412875"/>
              <a:gd name="connsiteX265" fmla="*/ 272482 w 1905000"/>
              <a:gd name="connsiteY265" fmla="*/ 1167176 h 1412875"/>
              <a:gd name="connsiteX266" fmla="*/ 270355 w 1905000"/>
              <a:gd name="connsiteY266" fmla="*/ 1165050 h 1412875"/>
              <a:gd name="connsiteX267" fmla="*/ 268146 w 1905000"/>
              <a:gd name="connsiteY267" fmla="*/ 1163006 h 1412875"/>
              <a:gd name="connsiteX268" fmla="*/ 265856 w 1905000"/>
              <a:gd name="connsiteY268" fmla="*/ 1161125 h 1412875"/>
              <a:gd name="connsiteX269" fmla="*/ 263647 w 1905000"/>
              <a:gd name="connsiteY269" fmla="*/ 1159408 h 1412875"/>
              <a:gd name="connsiteX270" fmla="*/ 261439 w 1905000"/>
              <a:gd name="connsiteY270" fmla="*/ 1157691 h 1412875"/>
              <a:gd name="connsiteX271" fmla="*/ 259230 w 1905000"/>
              <a:gd name="connsiteY271" fmla="*/ 1156137 h 1412875"/>
              <a:gd name="connsiteX272" fmla="*/ 257021 w 1905000"/>
              <a:gd name="connsiteY272" fmla="*/ 1154829 h 1412875"/>
              <a:gd name="connsiteX273" fmla="*/ 254894 w 1905000"/>
              <a:gd name="connsiteY273" fmla="*/ 1153439 h 1412875"/>
              <a:gd name="connsiteX274" fmla="*/ 252768 w 1905000"/>
              <a:gd name="connsiteY274" fmla="*/ 1152295 h 1412875"/>
              <a:gd name="connsiteX275" fmla="*/ 250886 w 1905000"/>
              <a:gd name="connsiteY275" fmla="*/ 1151313 h 1412875"/>
              <a:gd name="connsiteX276" fmla="*/ 247205 w 1905000"/>
              <a:gd name="connsiteY276" fmla="*/ 1149433 h 1412875"/>
              <a:gd name="connsiteX277" fmla="*/ 244097 w 1905000"/>
              <a:gd name="connsiteY277" fmla="*/ 1148043 h 1412875"/>
              <a:gd name="connsiteX278" fmla="*/ 241724 w 1905000"/>
              <a:gd name="connsiteY278" fmla="*/ 1147062 h 1412875"/>
              <a:gd name="connsiteX279" fmla="*/ 239679 w 1905000"/>
              <a:gd name="connsiteY279" fmla="*/ 1146326 h 1412875"/>
              <a:gd name="connsiteX280" fmla="*/ 202950 w 1905000"/>
              <a:gd name="connsiteY280" fmla="*/ 1145508 h 1412875"/>
              <a:gd name="connsiteX281" fmla="*/ 195016 w 1905000"/>
              <a:gd name="connsiteY281" fmla="*/ 1145426 h 1412875"/>
              <a:gd name="connsiteX282" fmla="*/ 187163 w 1905000"/>
              <a:gd name="connsiteY282" fmla="*/ 1145263 h 1412875"/>
              <a:gd name="connsiteX283" fmla="*/ 179555 w 1905000"/>
              <a:gd name="connsiteY283" fmla="*/ 1145018 h 1412875"/>
              <a:gd name="connsiteX284" fmla="*/ 172029 w 1905000"/>
              <a:gd name="connsiteY284" fmla="*/ 1144527 h 1412875"/>
              <a:gd name="connsiteX285" fmla="*/ 164667 w 1905000"/>
              <a:gd name="connsiteY285" fmla="*/ 1143955 h 1412875"/>
              <a:gd name="connsiteX286" fmla="*/ 157632 w 1905000"/>
              <a:gd name="connsiteY286" fmla="*/ 1143219 h 1412875"/>
              <a:gd name="connsiteX287" fmla="*/ 154115 w 1905000"/>
              <a:gd name="connsiteY287" fmla="*/ 1142646 h 1412875"/>
              <a:gd name="connsiteX288" fmla="*/ 150597 w 1905000"/>
              <a:gd name="connsiteY288" fmla="*/ 1142238 h 1412875"/>
              <a:gd name="connsiteX289" fmla="*/ 147162 w 1905000"/>
              <a:gd name="connsiteY289" fmla="*/ 1141665 h 1412875"/>
              <a:gd name="connsiteX290" fmla="*/ 143808 w 1905000"/>
              <a:gd name="connsiteY290" fmla="*/ 1141093 h 1412875"/>
              <a:gd name="connsiteX291" fmla="*/ 140454 w 1905000"/>
              <a:gd name="connsiteY291" fmla="*/ 1140439 h 1412875"/>
              <a:gd name="connsiteX292" fmla="*/ 137182 w 1905000"/>
              <a:gd name="connsiteY292" fmla="*/ 1139703 h 1412875"/>
              <a:gd name="connsiteX293" fmla="*/ 133910 w 1905000"/>
              <a:gd name="connsiteY293" fmla="*/ 1138967 h 1412875"/>
              <a:gd name="connsiteX294" fmla="*/ 130719 w 1905000"/>
              <a:gd name="connsiteY294" fmla="*/ 1138149 h 1412875"/>
              <a:gd name="connsiteX295" fmla="*/ 127611 w 1905000"/>
              <a:gd name="connsiteY295" fmla="*/ 1137250 h 1412875"/>
              <a:gd name="connsiteX296" fmla="*/ 124421 w 1905000"/>
              <a:gd name="connsiteY296" fmla="*/ 1136269 h 1412875"/>
              <a:gd name="connsiteX297" fmla="*/ 121394 w 1905000"/>
              <a:gd name="connsiteY297" fmla="*/ 1135370 h 1412875"/>
              <a:gd name="connsiteX298" fmla="*/ 118367 w 1905000"/>
              <a:gd name="connsiteY298" fmla="*/ 1134225 h 1412875"/>
              <a:gd name="connsiteX299" fmla="*/ 115422 w 1905000"/>
              <a:gd name="connsiteY299" fmla="*/ 1133162 h 1412875"/>
              <a:gd name="connsiteX300" fmla="*/ 112559 w 1905000"/>
              <a:gd name="connsiteY300" fmla="*/ 1131854 h 1412875"/>
              <a:gd name="connsiteX301" fmla="*/ 109696 w 1905000"/>
              <a:gd name="connsiteY301" fmla="*/ 1130627 h 1412875"/>
              <a:gd name="connsiteX302" fmla="*/ 106833 w 1905000"/>
              <a:gd name="connsiteY302" fmla="*/ 1129319 h 1412875"/>
              <a:gd name="connsiteX303" fmla="*/ 104134 w 1905000"/>
              <a:gd name="connsiteY303" fmla="*/ 1127929 h 1412875"/>
              <a:gd name="connsiteX304" fmla="*/ 101434 w 1905000"/>
              <a:gd name="connsiteY304" fmla="*/ 1126376 h 1412875"/>
              <a:gd name="connsiteX305" fmla="*/ 98735 w 1905000"/>
              <a:gd name="connsiteY305" fmla="*/ 1124904 h 1412875"/>
              <a:gd name="connsiteX306" fmla="*/ 96117 w 1905000"/>
              <a:gd name="connsiteY306" fmla="*/ 1123269 h 1412875"/>
              <a:gd name="connsiteX307" fmla="*/ 93418 w 1905000"/>
              <a:gd name="connsiteY307" fmla="*/ 1121388 h 1412875"/>
              <a:gd name="connsiteX308" fmla="*/ 90800 w 1905000"/>
              <a:gd name="connsiteY308" fmla="*/ 1119589 h 1412875"/>
              <a:gd name="connsiteX309" fmla="*/ 88182 w 1905000"/>
              <a:gd name="connsiteY309" fmla="*/ 1117545 h 1412875"/>
              <a:gd name="connsiteX310" fmla="*/ 85565 w 1905000"/>
              <a:gd name="connsiteY310" fmla="*/ 1115337 h 1412875"/>
              <a:gd name="connsiteX311" fmla="*/ 82947 w 1905000"/>
              <a:gd name="connsiteY311" fmla="*/ 1113048 h 1412875"/>
              <a:gd name="connsiteX312" fmla="*/ 80493 w 1905000"/>
              <a:gd name="connsiteY312" fmla="*/ 1110759 h 1412875"/>
              <a:gd name="connsiteX313" fmla="*/ 78039 w 1905000"/>
              <a:gd name="connsiteY313" fmla="*/ 1108306 h 1412875"/>
              <a:gd name="connsiteX314" fmla="*/ 75667 w 1905000"/>
              <a:gd name="connsiteY314" fmla="*/ 1105689 h 1412875"/>
              <a:gd name="connsiteX315" fmla="*/ 73376 w 1905000"/>
              <a:gd name="connsiteY315" fmla="*/ 1103073 h 1412875"/>
              <a:gd name="connsiteX316" fmla="*/ 71249 w 1905000"/>
              <a:gd name="connsiteY316" fmla="*/ 1100211 h 1412875"/>
              <a:gd name="connsiteX317" fmla="*/ 69041 w 1905000"/>
              <a:gd name="connsiteY317" fmla="*/ 1097349 h 1412875"/>
              <a:gd name="connsiteX318" fmla="*/ 66914 w 1905000"/>
              <a:gd name="connsiteY318" fmla="*/ 1094242 h 1412875"/>
              <a:gd name="connsiteX319" fmla="*/ 64951 w 1905000"/>
              <a:gd name="connsiteY319" fmla="*/ 1091054 h 1412875"/>
              <a:gd name="connsiteX320" fmla="*/ 62906 w 1905000"/>
              <a:gd name="connsiteY320" fmla="*/ 1087783 h 1412875"/>
              <a:gd name="connsiteX321" fmla="*/ 61106 w 1905000"/>
              <a:gd name="connsiteY321" fmla="*/ 1084431 h 1412875"/>
              <a:gd name="connsiteX322" fmla="*/ 59306 w 1905000"/>
              <a:gd name="connsiteY322" fmla="*/ 1080833 h 1412875"/>
              <a:gd name="connsiteX323" fmla="*/ 57507 w 1905000"/>
              <a:gd name="connsiteY323" fmla="*/ 1077236 h 1412875"/>
              <a:gd name="connsiteX324" fmla="*/ 55871 w 1905000"/>
              <a:gd name="connsiteY324" fmla="*/ 1073474 h 1412875"/>
              <a:gd name="connsiteX325" fmla="*/ 54317 w 1905000"/>
              <a:gd name="connsiteY325" fmla="*/ 1069550 h 1412875"/>
              <a:gd name="connsiteX326" fmla="*/ 52844 w 1905000"/>
              <a:gd name="connsiteY326" fmla="*/ 1065543 h 1412875"/>
              <a:gd name="connsiteX327" fmla="*/ 51372 w 1905000"/>
              <a:gd name="connsiteY327" fmla="*/ 1061292 h 1412875"/>
              <a:gd name="connsiteX328" fmla="*/ 49981 w 1905000"/>
              <a:gd name="connsiteY328" fmla="*/ 1057040 h 1412875"/>
              <a:gd name="connsiteX329" fmla="*/ 48672 w 1905000"/>
              <a:gd name="connsiteY329" fmla="*/ 1052543 h 1412875"/>
              <a:gd name="connsiteX330" fmla="*/ 47445 w 1905000"/>
              <a:gd name="connsiteY330" fmla="*/ 1047882 h 1412875"/>
              <a:gd name="connsiteX331" fmla="*/ 46300 w 1905000"/>
              <a:gd name="connsiteY331" fmla="*/ 1043140 h 1412875"/>
              <a:gd name="connsiteX332" fmla="*/ 45237 w 1905000"/>
              <a:gd name="connsiteY332" fmla="*/ 1038316 h 1412875"/>
              <a:gd name="connsiteX333" fmla="*/ 44255 w 1905000"/>
              <a:gd name="connsiteY333" fmla="*/ 1033247 h 1412875"/>
              <a:gd name="connsiteX334" fmla="*/ 43355 w 1905000"/>
              <a:gd name="connsiteY334" fmla="*/ 1028096 h 1412875"/>
              <a:gd name="connsiteX335" fmla="*/ 42537 w 1905000"/>
              <a:gd name="connsiteY335" fmla="*/ 1022699 h 1412875"/>
              <a:gd name="connsiteX336" fmla="*/ 41801 w 1905000"/>
              <a:gd name="connsiteY336" fmla="*/ 1017221 h 1412875"/>
              <a:gd name="connsiteX337" fmla="*/ 41065 w 1905000"/>
              <a:gd name="connsiteY337" fmla="*/ 1011579 h 1412875"/>
              <a:gd name="connsiteX338" fmla="*/ 40492 w 1905000"/>
              <a:gd name="connsiteY338" fmla="*/ 1005692 h 1412875"/>
              <a:gd name="connsiteX339" fmla="*/ 40001 w 1905000"/>
              <a:gd name="connsiteY339" fmla="*/ 999724 h 1412875"/>
              <a:gd name="connsiteX340" fmla="*/ 39510 w 1905000"/>
              <a:gd name="connsiteY340" fmla="*/ 993591 h 1412875"/>
              <a:gd name="connsiteX341" fmla="*/ 573 w 1905000"/>
              <a:gd name="connsiteY341" fmla="*/ 313155 h 1412875"/>
              <a:gd name="connsiteX342" fmla="*/ 409 w 1905000"/>
              <a:gd name="connsiteY342" fmla="*/ 309721 h 1412875"/>
              <a:gd name="connsiteX343" fmla="*/ 246 w 1905000"/>
              <a:gd name="connsiteY343" fmla="*/ 306450 h 1412875"/>
              <a:gd name="connsiteX344" fmla="*/ 82 w 1905000"/>
              <a:gd name="connsiteY344" fmla="*/ 303180 h 1412875"/>
              <a:gd name="connsiteX345" fmla="*/ 0 w 1905000"/>
              <a:gd name="connsiteY345" fmla="*/ 299991 h 1412875"/>
              <a:gd name="connsiteX346" fmla="*/ 0 w 1905000"/>
              <a:gd name="connsiteY346" fmla="*/ 296884 h 1412875"/>
              <a:gd name="connsiteX347" fmla="*/ 82 w 1905000"/>
              <a:gd name="connsiteY347" fmla="*/ 293695 h 1412875"/>
              <a:gd name="connsiteX348" fmla="*/ 164 w 1905000"/>
              <a:gd name="connsiteY348" fmla="*/ 290670 h 1412875"/>
              <a:gd name="connsiteX349" fmla="*/ 327 w 1905000"/>
              <a:gd name="connsiteY349" fmla="*/ 287644 h 1412875"/>
              <a:gd name="connsiteX350" fmla="*/ 491 w 1905000"/>
              <a:gd name="connsiteY350" fmla="*/ 284701 h 1412875"/>
              <a:gd name="connsiteX351" fmla="*/ 736 w 1905000"/>
              <a:gd name="connsiteY351" fmla="*/ 281839 h 1412875"/>
              <a:gd name="connsiteX352" fmla="*/ 1064 w 1905000"/>
              <a:gd name="connsiteY352" fmla="*/ 279059 h 1412875"/>
              <a:gd name="connsiteX353" fmla="*/ 1473 w 1905000"/>
              <a:gd name="connsiteY353" fmla="*/ 276279 h 1412875"/>
              <a:gd name="connsiteX354" fmla="*/ 1882 w 1905000"/>
              <a:gd name="connsiteY354" fmla="*/ 273499 h 1412875"/>
              <a:gd name="connsiteX355" fmla="*/ 2291 w 1905000"/>
              <a:gd name="connsiteY355" fmla="*/ 270801 h 1412875"/>
              <a:gd name="connsiteX356" fmla="*/ 2781 w 1905000"/>
              <a:gd name="connsiteY356" fmla="*/ 268185 h 1412875"/>
              <a:gd name="connsiteX357" fmla="*/ 3354 w 1905000"/>
              <a:gd name="connsiteY357" fmla="*/ 265650 h 1412875"/>
              <a:gd name="connsiteX358" fmla="*/ 3927 w 1905000"/>
              <a:gd name="connsiteY358" fmla="*/ 263115 h 1412875"/>
              <a:gd name="connsiteX359" fmla="*/ 4663 w 1905000"/>
              <a:gd name="connsiteY359" fmla="*/ 260581 h 1412875"/>
              <a:gd name="connsiteX360" fmla="*/ 5317 w 1905000"/>
              <a:gd name="connsiteY360" fmla="*/ 258128 h 1412875"/>
              <a:gd name="connsiteX361" fmla="*/ 6053 w 1905000"/>
              <a:gd name="connsiteY361" fmla="*/ 255757 h 1412875"/>
              <a:gd name="connsiteX362" fmla="*/ 6953 w 1905000"/>
              <a:gd name="connsiteY362" fmla="*/ 253467 h 1412875"/>
              <a:gd name="connsiteX363" fmla="*/ 7771 w 1905000"/>
              <a:gd name="connsiteY363" fmla="*/ 251260 h 1412875"/>
              <a:gd name="connsiteX364" fmla="*/ 8589 w 1905000"/>
              <a:gd name="connsiteY364" fmla="*/ 248970 h 1412875"/>
              <a:gd name="connsiteX365" fmla="*/ 9653 w 1905000"/>
              <a:gd name="connsiteY365" fmla="*/ 246763 h 1412875"/>
              <a:gd name="connsiteX366" fmla="*/ 10553 w 1905000"/>
              <a:gd name="connsiteY366" fmla="*/ 244637 h 1412875"/>
              <a:gd name="connsiteX367" fmla="*/ 11616 w 1905000"/>
              <a:gd name="connsiteY367" fmla="*/ 242511 h 1412875"/>
              <a:gd name="connsiteX368" fmla="*/ 12679 w 1905000"/>
              <a:gd name="connsiteY368" fmla="*/ 240549 h 1412875"/>
              <a:gd name="connsiteX369" fmla="*/ 13825 w 1905000"/>
              <a:gd name="connsiteY369" fmla="*/ 238586 h 1412875"/>
              <a:gd name="connsiteX370" fmla="*/ 14970 w 1905000"/>
              <a:gd name="connsiteY370" fmla="*/ 236624 h 1412875"/>
              <a:gd name="connsiteX371" fmla="*/ 16197 w 1905000"/>
              <a:gd name="connsiteY371" fmla="*/ 234743 h 1412875"/>
              <a:gd name="connsiteX372" fmla="*/ 17506 w 1905000"/>
              <a:gd name="connsiteY372" fmla="*/ 232945 h 1412875"/>
              <a:gd name="connsiteX373" fmla="*/ 18733 w 1905000"/>
              <a:gd name="connsiteY373" fmla="*/ 231146 h 1412875"/>
              <a:gd name="connsiteX374" fmla="*/ 20042 w 1905000"/>
              <a:gd name="connsiteY374" fmla="*/ 229347 h 1412875"/>
              <a:gd name="connsiteX375" fmla="*/ 21432 w 1905000"/>
              <a:gd name="connsiteY375" fmla="*/ 227712 h 1412875"/>
              <a:gd name="connsiteX376" fmla="*/ 22905 w 1905000"/>
              <a:gd name="connsiteY376" fmla="*/ 226076 h 1412875"/>
              <a:gd name="connsiteX377" fmla="*/ 24295 w 1905000"/>
              <a:gd name="connsiteY377" fmla="*/ 224523 h 1412875"/>
              <a:gd name="connsiteX378" fmla="*/ 25849 w 1905000"/>
              <a:gd name="connsiteY378" fmla="*/ 222888 h 1412875"/>
              <a:gd name="connsiteX379" fmla="*/ 27404 w 1905000"/>
              <a:gd name="connsiteY379" fmla="*/ 221334 h 1412875"/>
              <a:gd name="connsiteX380" fmla="*/ 28958 w 1905000"/>
              <a:gd name="connsiteY380" fmla="*/ 219944 h 1412875"/>
              <a:gd name="connsiteX381" fmla="*/ 30594 w 1905000"/>
              <a:gd name="connsiteY381" fmla="*/ 218554 h 1412875"/>
              <a:gd name="connsiteX382" fmla="*/ 32230 w 1905000"/>
              <a:gd name="connsiteY382" fmla="*/ 217164 h 1412875"/>
              <a:gd name="connsiteX383" fmla="*/ 34030 w 1905000"/>
              <a:gd name="connsiteY383" fmla="*/ 215856 h 1412875"/>
              <a:gd name="connsiteX384" fmla="*/ 35666 w 1905000"/>
              <a:gd name="connsiteY384" fmla="*/ 214630 h 1412875"/>
              <a:gd name="connsiteX385" fmla="*/ 37465 w 1905000"/>
              <a:gd name="connsiteY385" fmla="*/ 213321 h 1412875"/>
              <a:gd name="connsiteX386" fmla="*/ 39347 w 1905000"/>
              <a:gd name="connsiteY386" fmla="*/ 212177 h 1412875"/>
              <a:gd name="connsiteX387" fmla="*/ 41146 w 1905000"/>
              <a:gd name="connsiteY387" fmla="*/ 211114 h 1412875"/>
              <a:gd name="connsiteX388" fmla="*/ 43028 w 1905000"/>
              <a:gd name="connsiteY388" fmla="*/ 209969 h 1412875"/>
              <a:gd name="connsiteX389" fmla="*/ 44991 w 1905000"/>
              <a:gd name="connsiteY389" fmla="*/ 208988 h 1412875"/>
              <a:gd name="connsiteX390" fmla="*/ 46954 w 1905000"/>
              <a:gd name="connsiteY390" fmla="*/ 207925 h 1412875"/>
              <a:gd name="connsiteX391" fmla="*/ 48918 w 1905000"/>
              <a:gd name="connsiteY391" fmla="*/ 207026 h 1412875"/>
              <a:gd name="connsiteX392" fmla="*/ 50963 w 1905000"/>
              <a:gd name="connsiteY392" fmla="*/ 206126 h 1412875"/>
              <a:gd name="connsiteX393" fmla="*/ 53008 w 1905000"/>
              <a:gd name="connsiteY393" fmla="*/ 205227 h 1412875"/>
              <a:gd name="connsiteX394" fmla="*/ 55135 w 1905000"/>
              <a:gd name="connsiteY394" fmla="*/ 204409 h 1412875"/>
              <a:gd name="connsiteX395" fmla="*/ 57180 w 1905000"/>
              <a:gd name="connsiteY395" fmla="*/ 203673 h 1412875"/>
              <a:gd name="connsiteX396" fmla="*/ 59388 w 1905000"/>
              <a:gd name="connsiteY396" fmla="*/ 203019 h 1412875"/>
              <a:gd name="connsiteX397" fmla="*/ 61597 w 1905000"/>
              <a:gd name="connsiteY397" fmla="*/ 202283 h 1412875"/>
              <a:gd name="connsiteX398" fmla="*/ 63887 w 1905000"/>
              <a:gd name="connsiteY398" fmla="*/ 201629 h 1412875"/>
              <a:gd name="connsiteX399" fmla="*/ 66096 w 1905000"/>
              <a:gd name="connsiteY399" fmla="*/ 201057 h 1412875"/>
              <a:gd name="connsiteX400" fmla="*/ 70677 w 1905000"/>
              <a:gd name="connsiteY400" fmla="*/ 199994 h 1412875"/>
              <a:gd name="connsiteX401" fmla="*/ 75421 w 1905000"/>
              <a:gd name="connsiteY401" fmla="*/ 199094 h 1412875"/>
              <a:gd name="connsiteX402" fmla="*/ 80329 w 1905000"/>
              <a:gd name="connsiteY402" fmla="*/ 198440 h 1412875"/>
              <a:gd name="connsiteX403" fmla="*/ 1583110 w 1905000"/>
              <a:gd name="connsiteY403" fmla="*/ 21586 h 1412875"/>
              <a:gd name="connsiteX404" fmla="*/ 1609287 w 1905000"/>
              <a:gd name="connsiteY404" fmla="*/ 18397 h 1412875"/>
              <a:gd name="connsiteX405" fmla="*/ 1632764 w 1905000"/>
              <a:gd name="connsiteY405" fmla="*/ 15535 h 1412875"/>
              <a:gd name="connsiteX406" fmla="*/ 1654687 w 1905000"/>
              <a:gd name="connsiteY406" fmla="*/ 12755 h 1412875"/>
              <a:gd name="connsiteX407" fmla="*/ 1675628 w 1905000"/>
              <a:gd name="connsiteY407" fmla="*/ 10221 h 1412875"/>
              <a:gd name="connsiteX408" fmla="*/ 1696569 w 1905000"/>
              <a:gd name="connsiteY408" fmla="*/ 7768 h 1412875"/>
              <a:gd name="connsiteX409" fmla="*/ 1707367 w 1905000"/>
              <a:gd name="connsiteY409" fmla="*/ 6541 h 1412875"/>
              <a:gd name="connsiteX410" fmla="*/ 1718410 w 1905000"/>
              <a:gd name="connsiteY410" fmla="*/ 5397 h 1412875"/>
              <a:gd name="connsiteX411" fmla="*/ 1730026 w 1905000"/>
              <a:gd name="connsiteY411" fmla="*/ 4252 h 1412875"/>
              <a:gd name="connsiteX412" fmla="*/ 1742051 w 1905000"/>
              <a:gd name="connsiteY412" fmla="*/ 3107 h 1412875"/>
              <a:gd name="connsiteX413" fmla="*/ 1754812 w 1905000"/>
              <a:gd name="connsiteY413" fmla="*/ 2044 h 1412875"/>
              <a:gd name="connsiteX414" fmla="*/ 1768228 w 1905000"/>
              <a:gd name="connsiteY414" fmla="*/ 900 h 1412875"/>
              <a:gd name="connsiteX415" fmla="*/ 1773299 w 1905000"/>
              <a:gd name="connsiteY415" fmla="*/ 572 h 1412875"/>
              <a:gd name="connsiteX416" fmla="*/ 1778207 w 1905000"/>
              <a:gd name="connsiteY416" fmla="*/ 245 h 1412875"/>
              <a:gd name="connsiteX417" fmla="*/ 1782952 w 1905000"/>
              <a:gd name="connsiteY417" fmla="*/ 82 h 141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Lst>
            <a:rect l="l" t="t" r="r" b="b"/>
            <a:pathLst>
              <a:path w="1905000" h="1412875">
                <a:moveTo>
                  <a:pt x="1787696" y="0"/>
                </a:moveTo>
                <a:lnTo>
                  <a:pt x="1792359" y="0"/>
                </a:lnTo>
                <a:lnTo>
                  <a:pt x="1796940" y="82"/>
                </a:lnTo>
                <a:lnTo>
                  <a:pt x="1801276" y="245"/>
                </a:lnTo>
                <a:lnTo>
                  <a:pt x="1805611" y="572"/>
                </a:lnTo>
                <a:lnTo>
                  <a:pt x="1809783" y="900"/>
                </a:lnTo>
                <a:lnTo>
                  <a:pt x="1813955" y="1472"/>
                </a:lnTo>
                <a:lnTo>
                  <a:pt x="1818045" y="1962"/>
                </a:lnTo>
                <a:lnTo>
                  <a:pt x="1821890" y="2617"/>
                </a:lnTo>
                <a:lnTo>
                  <a:pt x="1825734" y="3271"/>
                </a:lnTo>
                <a:lnTo>
                  <a:pt x="1829497" y="4170"/>
                </a:lnTo>
                <a:lnTo>
                  <a:pt x="1833096" y="5069"/>
                </a:lnTo>
                <a:lnTo>
                  <a:pt x="1836614" y="6051"/>
                </a:lnTo>
                <a:lnTo>
                  <a:pt x="1840131" y="7195"/>
                </a:lnTo>
                <a:lnTo>
                  <a:pt x="1843485" y="8340"/>
                </a:lnTo>
                <a:lnTo>
                  <a:pt x="1846757" y="9648"/>
                </a:lnTo>
                <a:lnTo>
                  <a:pt x="1849866" y="10956"/>
                </a:lnTo>
                <a:lnTo>
                  <a:pt x="1853056" y="12428"/>
                </a:lnTo>
                <a:lnTo>
                  <a:pt x="1856001" y="13982"/>
                </a:lnTo>
                <a:lnTo>
                  <a:pt x="1858864" y="15617"/>
                </a:lnTo>
                <a:lnTo>
                  <a:pt x="1861727" y="17334"/>
                </a:lnTo>
                <a:lnTo>
                  <a:pt x="1864427" y="19133"/>
                </a:lnTo>
                <a:lnTo>
                  <a:pt x="1867044" y="21095"/>
                </a:lnTo>
                <a:lnTo>
                  <a:pt x="1869580" y="23057"/>
                </a:lnTo>
                <a:lnTo>
                  <a:pt x="1872034" y="25102"/>
                </a:lnTo>
                <a:lnTo>
                  <a:pt x="1874325" y="27227"/>
                </a:lnTo>
                <a:lnTo>
                  <a:pt x="1876533" y="29517"/>
                </a:lnTo>
                <a:lnTo>
                  <a:pt x="1878742" y="31888"/>
                </a:lnTo>
                <a:lnTo>
                  <a:pt x="1880787" y="34341"/>
                </a:lnTo>
                <a:lnTo>
                  <a:pt x="1882832" y="36876"/>
                </a:lnTo>
                <a:lnTo>
                  <a:pt x="1884632" y="39492"/>
                </a:lnTo>
                <a:lnTo>
                  <a:pt x="1886513" y="42108"/>
                </a:lnTo>
                <a:lnTo>
                  <a:pt x="1888231" y="44888"/>
                </a:lnTo>
                <a:lnTo>
                  <a:pt x="1889867" y="47750"/>
                </a:lnTo>
                <a:lnTo>
                  <a:pt x="1891421" y="50694"/>
                </a:lnTo>
                <a:lnTo>
                  <a:pt x="1892812" y="53801"/>
                </a:lnTo>
                <a:lnTo>
                  <a:pt x="1894284" y="56908"/>
                </a:lnTo>
                <a:lnTo>
                  <a:pt x="1895511" y="60096"/>
                </a:lnTo>
                <a:lnTo>
                  <a:pt x="1896738" y="63449"/>
                </a:lnTo>
                <a:lnTo>
                  <a:pt x="1897883" y="66801"/>
                </a:lnTo>
                <a:lnTo>
                  <a:pt x="1898947" y="70235"/>
                </a:lnTo>
                <a:lnTo>
                  <a:pt x="1899847" y="73914"/>
                </a:lnTo>
                <a:lnTo>
                  <a:pt x="1900746" y="77512"/>
                </a:lnTo>
                <a:lnTo>
                  <a:pt x="1901565" y="81191"/>
                </a:lnTo>
                <a:lnTo>
                  <a:pt x="1902301" y="85034"/>
                </a:lnTo>
                <a:lnTo>
                  <a:pt x="1902873" y="88959"/>
                </a:lnTo>
                <a:lnTo>
                  <a:pt x="1903364" y="92965"/>
                </a:lnTo>
                <a:lnTo>
                  <a:pt x="1903937" y="96972"/>
                </a:lnTo>
                <a:lnTo>
                  <a:pt x="1904264" y="101223"/>
                </a:lnTo>
                <a:lnTo>
                  <a:pt x="1904591" y="105393"/>
                </a:lnTo>
                <a:lnTo>
                  <a:pt x="1904755" y="109727"/>
                </a:lnTo>
                <a:lnTo>
                  <a:pt x="1904918" y="114224"/>
                </a:lnTo>
                <a:lnTo>
                  <a:pt x="1905000" y="118639"/>
                </a:lnTo>
                <a:lnTo>
                  <a:pt x="1905000" y="123218"/>
                </a:lnTo>
                <a:lnTo>
                  <a:pt x="1904837" y="127960"/>
                </a:lnTo>
                <a:lnTo>
                  <a:pt x="1904673" y="132621"/>
                </a:lnTo>
                <a:lnTo>
                  <a:pt x="1904428" y="137445"/>
                </a:lnTo>
                <a:lnTo>
                  <a:pt x="1904182" y="142351"/>
                </a:lnTo>
                <a:lnTo>
                  <a:pt x="1903773" y="147420"/>
                </a:lnTo>
                <a:lnTo>
                  <a:pt x="1903201" y="152489"/>
                </a:lnTo>
                <a:lnTo>
                  <a:pt x="1902628" y="157640"/>
                </a:lnTo>
                <a:lnTo>
                  <a:pt x="1848312" y="952791"/>
                </a:lnTo>
                <a:lnTo>
                  <a:pt x="1846839" y="969553"/>
                </a:lnTo>
                <a:lnTo>
                  <a:pt x="1845612" y="985660"/>
                </a:lnTo>
                <a:lnTo>
                  <a:pt x="1843322" y="1015504"/>
                </a:lnTo>
                <a:lnTo>
                  <a:pt x="1842258" y="1029404"/>
                </a:lnTo>
                <a:lnTo>
                  <a:pt x="1841113" y="1042568"/>
                </a:lnTo>
                <a:lnTo>
                  <a:pt x="1839968" y="1055078"/>
                </a:lnTo>
                <a:lnTo>
                  <a:pt x="1838659" y="1066852"/>
                </a:lnTo>
                <a:lnTo>
                  <a:pt x="1838005" y="1072493"/>
                </a:lnTo>
                <a:lnTo>
                  <a:pt x="1837268" y="1077971"/>
                </a:lnTo>
                <a:lnTo>
                  <a:pt x="1836450" y="1083286"/>
                </a:lnTo>
                <a:lnTo>
                  <a:pt x="1835632" y="1088437"/>
                </a:lnTo>
                <a:lnTo>
                  <a:pt x="1834814" y="1093507"/>
                </a:lnTo>
                <a:lnTo>
                  <a:pt x="1833833" y="1098331"/>
                </a:lnTo>
                <a:lnTo>
                  <a:pt x="1832851" y="1102991"/>
                </a:lnTo>
                <a:lnTo>
                  <a:pt x="1831788" y="1107488"/>
                </a:lnTo>
                <a:lnTo>
                  <a:pt x="1830642" y="1111903"/>
                </a:lnTo>
                <a:lnTo>
                  <a:pt x="1829415" y="1116155"/>
                </a:lnTo>
                <a:lnTo>
                  <a:pt x="1828107" y="1120162"/>
                </a:lnTo>
                <a:lnTo>
                  <a:pt x="1826716" y="1124168"/>
                </a:lnTo>
                <a:lnTo>
                  <a:pt x="1825243" y="1127847"/>
                </a:lnTo>
                <a:lnTo>
                  <a:pt x="1823689" y="1131445"/>
                </a:lnTo>
                <a:lnTo>
                  <a:pt x="1821971" y="1134961"/>
                </a:lnTo>
                <a:lnTo>
                  <a:pt x="1820172" y="1138313"/>
                </a:lnTo>
                <a:lnTo>
                  <a:pt x="1818290" y="1141420"/>
                </a:lnTo>
                <a:lnTo>
                  <a:pt x="1816245" y="1144445"/>
                </a:lnTo>
                <a:lnTo>
                  <a:pt x="1814118" y="1147389"/>
                </a:lnTo>
                <a:lnTo>
                  <a:pt x="1811828" y="1150087"/>
                </a:lnTo>
                <a:lnTo>
                  <a:pt x="1809374" y="1152785"/>
                </a:lnTo>
                <a:lnTo>
                  <a:pt x="1806838" y="1155238"/>
                </a:lnTo>
                <a:lnTo>
                  <a:pt x="1804139" y="1157609"/>
                </a:lnTo>
                <a:lnTo>
                  <a:pt x="1801276" y="1159817"/>
                </a:lnTo>
                <a:lnTo>
                  <a:pt x="1798331" y="1161943"/>
                </a:lnTo>
                <a:lnTo>
                  <a:pt x="1795222" y="1163823"/>
                </a:lnTo>
                <a:lnTo>
                  <a:pt x="1791868" y="1165704"/>
                </a:lnTo>
                <a:lnTo>
                  <a:pt x="1788351" y="1167421"/>
                </a:lnTo>
                <a:lnTo>
                  <a:pt x="1784752" y="1168974"/>
                </a:lnTo>
                <a:lnTo>
                  <a:pt x="1780907" y="1170446"/>
                </a:lnTo>
                <a:lnTo>
                  <a:pt x="1776899" y="1171754"/>
                </a:lnTo>
                <a:lnTo>
                  <a:pt x="1772727" y="1172981"/>
                </a:lnTo>
                <a:lnTo>
                  <a:pt x="1768309" y="1174044"/>
                </a:lnTo>
                <a:lnTo>
                  <a:pt x="1763729" y="1175025"/>
                </a:lnTo>
                <a:lnTo>
                  <a:pt x="1758902" y="1175924"/>
                </a:lnTo>
                <a:lnTo>
                  <a:pt x="1753994" y="1176660"/>
                </a:lnTo>
                <a:lnTo>
                  <a:pt x="1748759" y="1177232"/>
                </a:lnTo>
                <a:lnTo>
                  <a:pt x="1743360" y="1177723"/>
                </a:lnTo>
                <a:lnTo>
                  <a:pt x="1737716" y="1178214"/>
                </a:lnTo>
                <a:lnTo>
                  <a:pt x="1731744" y="1178459"/>
                </a:lnTo>
                <a:lnTo>
                  <a:pt x="1725691" y="1178704"/>
                </a:lnTo>
                <a:lnTo>
                  <a:pt x="1719392" y="1178704"/>
                </a:lnTo>
                <a:lnTo>
                  <a:pt x="1712766" y="1178704"/>
                </a:lnTo>
                <a:lnTo>
                  <a:pt x="1705976" y="1178622"/>
                </a:lnTo>
                <a:lnTo>
                  <a:pt x="1698860" y="1178377"/>
                </a:lnTo>
                <a:lnTo>
                  <a:pt x="1691498" y="1178050"/>
                </a:lnTo>
                <a:lnTo>
                  <a:pt x="1683890" y="1177560"/>
                </a:lnTo>
                <a:lnTo>
                  <a:pt x="1676119" y="1176987"/>
                </a:lnTo>
                <a:lnTo>
                  <a:pt x="552326" y="1152949"/>
                </a:lnTo>
                <a:lnTo>
                  <a:pt x="550690" y="1155320"/>
                </a:lnTo>
                <a:lnTo>
                  <a:pt x="548236" y="1158345"/>
                </a:lnTo>
                <a:lnTo>
                  <a:pt x="545045" y="1162188"/>
                </a:lnTo>
                <a:lnTo>
                  <a:pt x="541037" y="1166767"/>
                </a:lnTo>
                <a:lnTo>
                  <a:pt x="536047" y="1172163"/>
                </a:lnTo>
                <a:lnTo>
                  <a:pt x="530158" y="1178459"/>
                </a:lnTo>
                <a:lnTo>
                  <a:pt x="526804" y="1181811"/>
                </a:lnTo>
                <a:lnTo>
                  <a:pt x="523123" y="1185409"/>
                </a:lnTo>
                <a:lnTo>
                  <a:pt x="519278" y="1189252"/>
                </a:lnTo>
                <a:lnTo>
                  <a:pt x="515024" y="1193258"/>
                </a:lnTo>
                <a:lnTo>
                  <a:pt x="510525" y="1197510"/>
                </a:lnTo>
                <a:lnTo>
                  <a:pt x="505699" y="1201925"/>
                </a:lnTo>
                <a:lnTo>
                  <a:pt x="500545" y="1206586"/>
                </a:lnTo>
                <a:lnTo>
                  <a:pt x="495146" y="1211410"/>
                </a:lnTo>
                <a:lnTo>
                  <a:pt x="489338" y="1216479"/>
                </a:lnTo>
                <a:lnTo>
                  <a:pt x="483121" y="1221712"/>
                </a:lnTo>
                <a:lnTo>
                  <a:pt x="476659" y="1227190"/>
                </a:lnTo>
                <a:lnTo>
                  <a:pt x="469706" y="1232914"/>
                </a:lnTo>
                <a:lnTo>
                  <a:pt x="462589" y="1238800"/>
                </a:lnTo>
                <a:lnTo>
                  <a:pt x="454900" y="1244851"/>
                </a:lnTo>
                <a:lnTo>
                  <a:pt x="446883" y="1251229"/>
                </a:lnTo>
                <a:lnTo>
                  <a:pt x="438540" y="1257770"/>
                </a:lnTo>
                <a:lnTo>
                  <a:pt x="429623" y="1264556"/>
                </a:lnTo>
                <a:lnTo>
                  <a:pt x="420461" y="1271506"/>
                </a:lnTo>
                <a:lnTo>
                  <a:pt x="410727" y="1278701"/>
                </a:lnTo>
                <a:lnTo>
                  <a:pt x="400665" y="1286142"/>
                </a:lnTo>
                <a:lnTo>
                  <a:pt x="395675" y="1289657"/>
                </a:lnTo>
                <a:lnTo>
                  <a:pt x="390522" y="1293173"/>
                </a:lnTo>
                <a:lnTo>
                  <a:pt x="385123" y="1296689"/>
                </a:lnTo>
                <a:lnTo>
                  <a:pt x="379560" y="1300123"/>
                </a:lnTo>
                <a:lnTo>
                  <a:pt x="373834" y="1303557"/>
                </a:lnTo>
                <a:lnTo>
                  <a:pt x="367863" y="1306910"/>
                </a:lnTo>
                <a:lnTo>
                  <a:pt x="361809" y="1310262"/>
                </a:lnTo>
                <a:lnTo>
                  <a:pt x="355674" y="1313532"/>
                </a:lnTo>
                <a:lnTo>
                  <a:pt x="349294" y="1316721"/>
                </a:lnTo>
                <a:lnTo>
                  <a:pt x="342831" y="1319910"/>
                </a:lnTo>
                <a:lnTo>
                  <a:pt x="336369" y="1323099"/>
                </a:lnTo>
                <a:lnTo>
                  <a:pt x="329580" y="1326206"/>
                </a:lnTo>
                <a:lnTo>
                  <a:pt x="322790" y="1329231"/>
                </a:lnTo>
                <a:lnTo>
                  <a:pt x="316000" y="1332256"/>
                </a:lnTo>
                <a:lnTo>
                  <a:pt x="308965" y="1335200"/>
                </a:lnTo>
                <a:lnTo>
                  <a:pt x="302012" y="1338143"/>
                </a:lnTo>
                <a:lnTo>
                  <a:pt x="294896" y="1341005"/>
                </a:lnTo>
                <a:lnTo>
                  <a:pt x="287697" y="1343785"/>
                </a:lnTo>
                <a:lnTo>
                  <a:pt x="280580" y="1346565"/>
                </a:lnTo>
                <a:lnTo>
                  <a:pt x="273382" y="1349345"/>
                </a:lnTo>
                <a:lnTo>
                  <a:pt x="266020" y="1351961"/>
                </a:lnTo>
                <a:lnTo>
                  <a:pt x="258821" y="1354660"/>
                </a:lnTo>
                <a:lnTo>
                  <a:pt x="244178" y="1359729"/>
                </a:lnTo>
                <a:lnTo>
                  <a:pt x="229700" y="1364635"/>
                </a:lnTo>
                <a:lnTo>
                  <a:pt x="215139" y="1369377"/>
                </a:lnTo>
                <a:lnTo>
                  <a:pt x="200905" y="1373792"/>
                </a:lnTo>
                <a:lnTo>
                  <a:pt x="186835" y="1378126"/>
                </a:lnTo>
                <a:lnTo>
                  <a:pt x="173093" y="1382214"/>
                </a:lnTo>
                <a:lnTo>
                  <a:pt x="159759" y="1385975"/>
                </a:lnTo>
                <a:lnTo>
                  <a:pt x="146834" y="1389573"/>
                </a:lnTo>
                <a:lnTo>
                  <a:pt x="134319" y="1392925"/>
                </a:lnTo>
                <a:lnTo>
                  <a:pt x="122539" y="1396032"/>
                </a:lnTo>
                <a:lnTo>
                  <a:pt x="111414" y="1398894"/>
                </a:lnTo>
                <a:lnTo>
                  <a:pt x="100944" y="1401510"/>
                </a:lnTo>
                <a:lnTo>
                  <a:pt x="91291" y="1403881"/>
                </a:lnTo>
                <a:lnTo>
                  <a:pt x="74685" y="1407724"/>
                </a:lnTo>
                <a:lnTo>
                  <a:pt x="62169" y="1410586"/>
                </a:lnTo>
                <a:lnTo>
                  <a:pt x="54153" y="1412303"/>
                </a:lnTo>
                <a:lnTo>
                  <a:pt x="51453" y="1412875"/>
                </a:lnTo>
                <a:lnTo>
                  <a:pt x="60206" y="1408133"/>
                </a:lnTo>
                <a:lnTo>
                  <a:pt x="68795" y="1403391"/>
                </a:lnTo>
                <a:lnTo>
                  <a:pt x="77139" y="1398812"/>
                </a:lnTo>
                <a:lnTo>
                  <a:pt x="85319" y="1394233"/>
                </a:lnTo>
                <a:lnTo>
                  <a:pt x="93254" y="1389654"/>
                </a:lnTo>
                <a:lnTo>
                  <a:pt x="101025" y="1385239"/>
                </a:lnTo>
                <a:lnTo>
                  <a:pt x="108633" y="1380742"/>
                </a:lnTo>
                <a:lnTo>
                  <a:pt x="115913" y="1376327"/>
                </a:lnTo>
                <a:lnTo>
                  <a:pt x="123194" y="1371993"/>
                </a:lnTo>
                <a:lnTo>
                  <a:pt x="130229" y="1367660"/>
                </a:lnTo>
                <a:lnTo>
                  <a:pt x="136936" y="1363490"/>
                </a:lnTo>
                <a:lnTo>
                  <a:pt x="143644" y="1359238"/>
                </a:lnTo>
                <a:lnTo>
                  <a:pt x="150025" y="1355068"/>
                </a:lnTo>
                <a:lnTo>
                  <a:pt x="156242" y="1351062"/>
                </a:lnTo>
                <a:lnTo>
                  <a:pt x="162377" y="1346974"/>
                </a:lnTo>
                <a:lnTo>
                  <a:pt x="168266" y="1342967"/>
                </a:lnTo>
                <a:lnTo>
                  <a:pt x="173993" y="1338961"/>
                </a:lnTo>
                <a:lnTo>
                  <a:pt x="179555" y="1335118"/>
                </a:lnTo>
                <a:lnTo>
                  <a:pt x="184954" y="1331275"/>
                </a:lnTo>
                <a:lnTo>
                  <a:pt x="190189" y="1327432"/>
                </a:lnTo>
                <a:lnTo>
                  <a:pt x="195261" y="1323753"/>
                </a:lnTo>
                <a:lnTo>
                  <a:pt x="200169" y="1319910"/>
                </a:lnTo>
                <a:lnTo>
                  <a:pt x="204914" y="1316312"/>
                </a:lnTo>
                <a:lnTo>
                  <a:pt x="209495" y="1312715"/>
                </a:lnTo>
                <a:lnTo>
                  <a:pt x="213912" y="1309117"/>
                </a:lnTo>
                <a:lnTo>
                  <a:pt x="218165" y="1305601"/>
                </a:lnTo>
                <a:lnTo>
                  <a:pt x="222337" y="1302086"/>
                </a:lnTo>
                <a:lnTo>
                  <a:pt x="226264" y="1298651"/>
                </a:lnTo>
                <a:lnTo>
                  <a:pt x="230109" y="1295217"/>
                </a:lnTo>
                <a:lnTo>
                  <a:pt x="233790" y="1291947"/>
                </a:lnTo>
                <a:lnTo>
                  <a:pt x="237307" y="1288595"/>
                </a:lnTo>
                <a:lnTo>
                  <a:pt x="240743" y="1285406"/>
                </a:lnTo>
                <a:lnTo>
                  <a:pt x="243933" y="1282135"/>
                </a:lnTo>
                <a:lnTo>
                  <a:pt x="247042" y="1278946"/>
                </a:lnTo>
                <a:lnTo>
                  <a:pt x="249986" y="1275839"/>
                </a:lnTo>
                <a:lnTo>
                  <a:pt x="252849" y="1272732"/>
                </a:lnTo>
                <a:lnTo>
                  <a:pt x="255549" y="1269707"/>
                </a:lnTo>
                <a:lnTo>
                  <a:pt x="258167" y="1266764"/>
                </a:lnTo>
                <a:lnTo>
                  <a:pt x="260621" y="1263738"/>
                </a:lnTo>
                <a:lnTo>
                  <a:pt x="262993" y="1260795"/>
                </a:lnTo>
                <a:lnTo>
                  <a:pt x="265202" y="1257933"/>
                </a:lnTo>
                <a:lnTo>
                  <a:pt x="267328" y="1255153"/>
                </a:lnTo>
                <a:lnTo>
                  <a:pt x="269373" y="1252373"/>
                </a:lnTo>
                <a:lnTo>
                  <a:pt x="271173" y="1249593"/>
                </a:lnTo>
                <a:lnTo>
                  <a:pt x="272973" y="1246895"/>
                </a:lnTo>
                <a:lnTo>
                  <a:pt x="274527" y="1244279"/>
                </a:lnTo>
                <a:lnTo>
                  <a:pt x="276081" y="1241662"/>
                </a:lnTo>
                <a:lnTo>
                  <a:pt x="277554" y="1239046"/>
                </a:lnTo>
                <a:lnTo>
                  <a:pt x="278862" y="1236511"/>
                </a:lnTo>
                <a:lnTo>
                  <a:pt x="280089" y="1234058"/>
                </a:lnTo>
                <a:lnTo>
                  <a:pt x="281235" y="1231687"/>
                </a:lnTo>
                <a:lnTo>
                  <a:pt x="282216" y="1229234"/>
                </a:lnTo>
                <a:lnTo>
                  <a:pt x="283198" y="1226863"/>
                </a:lnTo>
                <a:lnTo>
                  <a:pt x="284016" y="1224492"/>
                </a:lnTo>
                <a:lnTo>
                  <a:pt x="284752" y="1222202"/>
                </a:lnTo>
                <a:lnTo>
                  <a:pt x="285407" y="1219913"/>
                </a:lnTo>
                <a:lnTo>
                  <a:pt x="285979" y="1217705"/>
                </a:lnTo>
                <a:lnTo>
                  <a:pt x="286470" y="1215580"/>
                </a:lnTo>
                <a:lnTo>
                  <a:pt x="286879" y="1213454"/>
                </a:lnTo>
                <a:lnTo>
                  <a:pt x="287206" y="1211328"/>
                </a:lnTo>
                <a:lnTo>
                  <a:pt x="287370" y="1209202"/>
                </a:lnTo>
                <a:lnTo>
                  <a:pt x="287533" y="1207158"/>
                </a:lnTo>
                <a:lnTo>
                  <a:pt x="287697" y="1205277"/>
                </a:lnTo>
                <a:lnTo>
                  <a:pt x="287697" y="1203315"/>
                </a:lnTo>
                <a:lnTo>
                  <a:pt x="287615" y="1201353"/>
                </a:lnTo>
                <a:lnTo>
                  <a:pt x="287533" y="1199554"/>
                </a:lnTo>
                <a:lnTo>
                  <a:pt x="287370" y="1197673"/>
                </a:lnTo>
                <a:lnTo>
                  <a:pt x="287124" y="1195875"/>
                </a:lnTo>
                <a:lnTo>
                  <a:pt x="286797" y="1194158"/>
                </a:lnTo>
                <a:lnTo>
                  <a:pt x="286470" y="1192359"/>
                </a:lnTo>
                <a:lnTo>
                  <a:pt x="286061" y="1190642"/>
                </a:lnTo>
                <a:lnTo>
                  <a:pt x="285652" y="1189006"/>
                </a:lnTo>
                <a:lnTo>
                  <a:pt x="284998" y="1187371"/>
                </a:lnTo>
                <a:lnTo>
                  <a:pt x="284507" y="1185736"/>
                </a:lnTo>
                <a:lnTo>
                  <a:pt x="283852" y="1184264"/>
                </a:lnTo>
                <a:lnTo>
                  <a:pt x="283198" y="1182711"/>
                </a:lnTo>
                <a:lnTo>
                  <a:pt x="282462" y="1181239"/>
                </a:lnTo>
                <a:lnTo>
                  <a:pt x="281725" y="1179767"/>
                </a:lnTo>
                <a:lnTo>
                  <a:pt x="280171" y="1176987"/>
                </a:lnTo>
                <a:lnTo>
                  <a:pt x="278372" y="1174371"/>
                </a:lnTo>
                <a:lnTo>
                  <a:pt x="276490" y="1171836"/>
                </a:lnTo>
                <a:lnTo>
                  <a:pt x="274445" y="1169383"/>
                </a:lnTo>
                <a:lnTo>
                  <a:pt x="272482" y="1167176"/>
                </a:lnTo>
                <a:lnTo>
                  <a:pt x="270355" y="1165050"/>
                </a:lnTo>
                <a:lnTo>
                  <a:pt x="268146" y="1163006"/>
                </a:lnTo>
                <a:lnTo>
                  <a:pt x="265856" y="1161125"/>
                </a:lnTo>
                <a:lnTo>
                  <a:pt x="263647" y="1159408"/>
                </a:lnTo>
                <a:lnTo>
                  <a:pt x="261439" y="1157691"/>
                </a:lnTo>
                <a:lnTo>
                  <a:pt x="259230" y="1156137"/>
                </a:lnTo>
                <a:lnTo>
                  <a:pt x="257021" y="1154829"/>
                </a:lnTo>
                <a:lnTo>
                  <a:pt x="254894" y="1153439"/>
                </a:lnTo>
                <a:lnTo>
                  <a:pt x="252768" y="1152295"/>
                </a:lnTo>
                <a:lnTo>
                  <a:pt x="250886" y="1151313"/>
                </a:lnTo>
                <a:lnTo>
                  <a:pt x="247205" y="1149433"/>
                </a:lnTo>
                <a:lnTo>
                  <a:pt x="244097" y="1148043"/>
                </a:lnTo>
                <a:lnTo>
                  <a:pt x="241724" y="1147062"/>
                </a:lnTo>
                <a:lnTo>
                  <a:pt x="239679" y="1146326"/>
                </a:lnTo>
                <a:lnTo>
                  <a:pt x="202950" y="1145508"/>
                </a:lnTo>
                <a:lnTo>
                  <a:pt x="195016" y="1145426"/>
                </a:lnTo>
                <a:lnTo>
                  <a:pt x="187163" y="1145263"/>
                </a:lnTo>
                <a:lnTo>
                  <a:pt x="179555" y="1145018"/>
                </a:lnTo>
                <a:lnTo>
                  <a:pt x="172029" y="1144527"/>
                </a:lnTo>
                <a:lnTo>
                  <a:pt x="164667" y="1143955"/>
                </a:lnTo>
                <a:lnTo>
                  <a:pt x="157632" y="1143219"/>
                </a:lnTo>
                <a:lnTo>
                  <a:pt x="154115" y="1142646"/>
                </a:lnTo>
                <a:lnTo>
                  <a:pt x="150597" y="1142238"/>
                </a:lnTo>
                <a:lnTo>
                  <a:pt x="147162" y="1141665"/>
                </a:lnTo>
                <a:lnTo>
                  <a:pt x="143808" y="1141093"/>
                </a:lnTo>
                <a:lnTo>
                  <a:pt x="140454" y="1140439"/>
                </a:lnTo>
                <a:lnTo>
                  <a:pt x="137182" y="1139703"/>
                </a:lnTo>
                <a:lnTo>
                  <a:pt x="133910" y="1138967"/>
                </a:lnTo>
                <a:lnTo>
                  <a:pt x="130719" y="1138149"/>
                </a:lnTo>
                <a:lnTo>
                  <a:pt x="127611" y="1137250"/>
                </a:lnTo>
                <a:lnTo>
                  <a:pt x="124421" y="1136269"/>
                </a:lnTo>
                <a:lnTo>
                  <a:pt x="121394" y="1135370"/>
                </a:lnTo>
                <a:lnTo>
                  <a:pt x="118367" y="1134225"/>
                </a:lnTo>
                <a:lnTo>
                  <a:pt x="115422" y="1133162"/>
                </a:lnTo>
                <a:lnTo>
                  <a:pt x="112559" y="1131854"/>
                </a:lnTo>
                <a:lnTo>
                  <a:pt x="109696" y="1130627"/>
                </a:lnTo>
                <a:lnTo>
                  <a:pt x="106833" y="1129319"/>
                </a:lnTo>
                <a:lnTo>
                  <a:pt x="104134" y="1127929"/>
                </a:lnTo>
                <a:lnTo>
                  <a:pt x="101434" y="1126376"/>
                </a:lnTo>
                <a:lnTo>
                  <a:pt x="98735" y="1124904"/>
                </a:lnTo>
                <a:lnTo>
                  <a:pt x="96117" y="1123269"/>
                </a:lnTo>
                <a:lnTo>
                  <a:pt x="93418" y="1121388"/>
                </a:lnTo>
                <a:lnTo>
                  <a:pt x="90800" y="1119589"/>
                </a:lnTo>
                <a:lnTo>
                  <a:pt x="88182" y="1117545"/>
                </a:lnTo>
                <a:lnTo>
                  <a:pt x="85565" y="1115337"/>
                </a:lnTo>
                <a:lnTo>
                  <a:pt x="82947" y="1113048"/>
                </a:lnTo>
                <a:lnTo>
                  <a:pt x="80493" y="1110759"/>
                </a:lnTo>
                <a:lnTo>
                  <a:pt x="78039" y="1108306"/>
                </a:lnTo>
                <a:lnTo>
                  <a:pt x="75667" y="1105689"/>
                </a:lnTo>
                <a:lnTo>
                  <a:pt x="73376" y="1103073"/>
                </a:lnTo>
                <a:lnTo>
                  <a:pt x="71249" y="1100211"/>
                </a:lnTo>
                <a:lnTo>
                  <a:pt x="69041" y="1097349"/>
                </a:lnTo>
                <a:lnTo>
                  <a:pt x="66914" y="1094242"/>
                </a:lnTo>
                <a:lnTo>
                  <a:pt x="64951" y="1091054"/>
                </a:lnTo>
                <a:lnTo>
                  <a:pt x="62906" y="1087783"/>
                </a:lnTo>
                <a:lnTo>
                  <a:pt x="61106" y="1084431"/>
                </a:lnTo>
                <a:lnTo>
                  <a:pt x="59306" y="1080833"/>
                </a:lnTo>
                <a:lnTo>
                  <a:pt x="57507" y="1077236"/>
                </a:lnTo>
                <a:lnTo>
                  <a:pt x="55871" y="1073474"/>
                </a:lnTo>
                <a:lnTo>
                  <a:pt x="54317" y="1069550"/>
                </a:lnTo>
                <a:lnTo>
                  <a:pt x="52844" y="1065543"/>
                </a:lnTo>
                <a:lnTo>
                  <a:pt x="51372" y="1061292"/>
                </a:lnTo>
                <a:lnTo>
                  <a:pt x="49981" y="1057040"/>
                </a:lnTo>
                <a:lnTo>
                  <a:pt x="48672" y="1052543"/>
                </a:lnTo>
                <a:lnTo>
                  <a:pt x="47445" y="1047882"/>
                </a:lnTo>
                <a:lnTo>
                  <a:pt x="46300" y="1043140"/>
                </a:lnTo>
                <a:lnTo>
                  <a:pt x="45237" y="1038316"/>
                </a:lnTo>
                <a:lnTo>
                  <a:pt x="44255" y="1033247"/>
                </a:lnTo>
                <a:lnTo>
                  <a:pt x="43355" y="1028096"/>
                </a:lnTo>
                <a:lnTo>
                  <a:pt x="42537" y="1022699"/>
                </a:lnTo>
                <a:lnTo>
                  <a:pt x="41801" y="1017221"/>
                </a:lnTo>
                <a:lnTo>
                  <a:pt x="41065" y="1011579"/>
                </a:lnTo>
                <a:lnTo>
                  <a:pt x="40492" y="1005692"/>
                </a:lnTo>
                <a:lnTo>
                  <a:pt x="40001" y="999724"/>
                </a:lnTo>
                <a:lnTo>
                  <a:pt x="39510" y="993591"/>
                </a:lnTo>
                <a:lnTo>
                  <a:pt x="573" y="313155"/>
                </a:lnTo>
                <a:lnTo>
                  <a:pt x="409" y="309721"/>
                </a:lnTo>
                <a:lnTo>
                  <a:pt x="246" y="306450"/>
                </a:lnTo>
                <a:lnTo>
                  <a:pt x="82" y="303180"/>
                </a:lnTo>
                <a:lnTo>
                  <a:pt x="0" y="299991"/>
                </a:lnTo>
                <a:lnTo>
                  <a:pt x="0" y="296884"/>
                </a:lnTo>
                <a:lnTo>
                  <a:pt x="82" y="293695"/>
                </a:lnTo>
                <a:lnTo>
                  <a:pt x="164" y="290670"/>
                </a:lnTo>
                <a:lnTo>
                  <a:pt x="327" y="287644"/>
                </a:lnTo>
                <a:lnTo>
                  <a:pt x="491" y="284701"/>
                </a:lnTo>
                <a:lnTo>
                  <a:pt x="736" y="281839"/>
                </a:lnTo>
                <a:lnTo>
                  <a:pt x="1064" y="279059"/>
                </a:lnTo>
                <a:lnTo>
                  <a:pt x="1473" y="276279"/>
                </a:lnTo>
                <a:lnTo>
                  <a:pt x="1882" y="273499"/>
                </a:lnTo>
                <a:lnTo>
                  <a:pt x="2291" y="270801"/>
                </a:lnTo>
                <a:lnTo>
                  <a:pt x="2781" y="268185"/>
                </a:lnTo>
                <a:lnTo>
                  <a:pt x="3354" y="265650"/>
                </a:lnTo>
                <a:lnTo>
                  <a:pt x="3927" y="263115"/>
                </a:lnTo>
                <a:lnTo>
                  <a:pt x="4663" y="260581"/>
                </a:lnTo>
                <a:lnTo>
                  <a:pt x="5317" y="258128"/>
                </a:lnTo>
                <a:lnTo>
                  <a:pt x="6053" y="255757"/>
                </a:lnTo>
                <a:lnTo>
                  <a:pt x="6953" y="253467"/>
                </a:lnTo>
                <a:lnTo>
                  <a:pt x="7771" y="251260"/>
                </a:lnTo>
                <a:lnTo>
                  <a:pt x="8589" y="248970"/>
                </a:lnTo>
                <a:lnTo>
                  <a:pt x="9653" y="246763"/>
                </a:lnTo>
                <a:lnTo>
                  <a:pt x="10553" y="244637"/>
                </a:lnTo>
                <a:lnTo>
                  <a:pt x="11616" y="242511"/>
                </a:lnTo>
                <a:lnTo>
                  <a:pt x="12679" y="240549"/>
                </a:lnTo>
                <a:lnTo>
                  <a:pt x="13825" y="238586"/>
                </a:lnTo>
                <a:lnTo>
                  <a:pt x="14970" y="236624"/>
                </a:lnTo>
                <a:lnTo>
                  <a:pt x="16197" y="234743"/>
                </a:lnTo>
                <a:lnTo>
                  <a:pt x="17506" y="232945"/>
                </a:lnTo>
                <a:lnTo>
                  <a:pt x="18733" y="231146"/>
                </a:lnTo>
                <a:lnTo>
                  <a:pt x="20042" y="229347"/>
                </a:lnTo>
                <a:lnTo>
                  <a:pt x="21432" y="227712"/>
                </a:lnTo>
                <a:lnTo>
                  <a:pt x="22905" y="226076"/>
                </a:lnTo>
                <a:lnTo>
                  <a:pt x="24295" y="224523"/>
                </a:lnTo>
                <a:lnTo>
                  <a:pt x="25849" y="222888"/>
                </a:lnTo>
                <a:lnTo>
                  <a:pt x="27404" y="221334"/>
                </a:lnTo>
                <a:lnTo>
                  <a:pt x="28958" y="219944"/>
                </a:lnTo>
                <a:lnTo>
                  <a:pt x="30594" y="218554"/>
                </a:lnTo>
                <a:lnTo>
                  <a:pt x="32230" y="217164"/>
                </a:lnTo>
                <a:lnTo>
                  <a:pt x="34030" y="215856"/>
                </a:lnTo>
                <a:lnTo>
                  <a:pt x="35666" y="214630"/>
                </a:lnTo>
                <a:lnTo>
                  <a:pt x="37465" y="213321"/>
                </a:lnTo>
                <a:lnTo>
                  <a:pt x="39347" y="212177"/>
                </a:lnTo>
                <a:lnTo>
                  <a:pt x="41146" y="211114"/>
                </a:lnTo>
                <a:lnTo>
                  <a:pt x="43028" y="209969"/>
                </a:lnTo>
                <a:lnTo>
                  <a:pt x="44991" y="208988"/>
                </a:lnTo>
                <a:lnTo>
                  <a:pt x="46954" y="207925"/>
                </a:lnTo>
                <a:lnTo>
                  <a:pt x="48918" y="207026"/>
                </a:lnTo>
                <a:lnTo>
                  <a:pt x="50963" y="206126"/>
                </a:lnTo>
                <a:lnTo>
                  <a:pt x="53008" y="205227"/>
                </a:lnTo>
                <a:lnTo>
                  <a:pt x="55135" y="204409"/>
                </a:lnTo>
                <a:lnTo>
                  <a:pt x="57180" y="203673"/>
                </a:lnTo>
                <a:lnTo>
                  <a:pt x="59388" y="203019"/>
                </a:lnTo>
                <a:lnTo>
                  <a:pt x="61597" y="202283"/>
                </a:lnTo>
                <a:lnTo>
                  <a:pt x="63887" y="201629"/>
                </a:lnTo>
                <a:lnTo>
                  <a:pt x="66096" y="201057"/>
                </a:lnTo>
                <a:lnTo>
                  <a:pt x="70677" y="199994"/>
                </a:lnTo>
                <a:lnTo>
                  <a:pt x="75421" y="199094"/>
                </a:lnTo>
                <a:lnTo>
                  <a:pt x="80329" y="198440"/>
                </a:lnTo>
                <a:lnTo>
                  <a:pt x="1583110" y="21586"/>
                </a:lnTo>
                <a:lnTo>
                  <a:pt x="1609287" y="18397"/>
                </a:lnTo>
                <a:lnTo>
                  <a:pt x="1632764" y="15535"/>
                </a:lnTo>
                <a:lnTo>
                  <a:pt x="1654687" y="12755"/>
                </a:lnTo>
                <a:lnTo>
                  <a:pt x="1675628" y="10221"/>
                </a:lnTo>
                <a:lnTo>
                  <a:pt x="1696569" y="7768"/>
                </a:lnTo>
                <a:lnTo>
                  <a:pt x="1707367" y="6541"/>
                </a:lnTo>
                <a:lnTo>
                  <a:pt x="1718410" y="5397"/>
                </a:lnTo>
                <a:lnTo>
                  <a:pt x="1730026" y="4252"/>
                </a:lnTo>
                <a:lnTo>
                  <a:pt x="1742051" y="3107"/>
                </a:lnTo>
                <a:lnTo>
                  <a:pt x="1754812" y="2044"/>
                </a:lnTo>
                <a:lnTo>
                  <a:pt x="1768228" y="900"/>
                </a:lnTo>
                <a:lnTo>
                  <a:pt x="1773299" y="572"/>
                </a:lnTo>
                <a:lnTo>
                  <a:pt x="1778207" y="245"/>
                </a:lnTo>
                <a:lnTo>
                  <a:pt x="1782952" y="82"/>
                </a:lnTo>
                <a:close/>
              </a:path>
            </a:pathLst>
          </a:custGeom>
          <a:solidFill>
            <a:schemeClr val="tx2">
              <a:lumMod val="75000"/>
            </a:schemeClr>
          </a:solidFill>
          <a:ln w="76200">
            <a:noFill/>
          </a:ln>
        </p:spPr>
        <p:txBody>
          <a:bodyPr bIns="18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defRPr/>
            </a:pPr>
            <a:r>
              <a:rPr lang="zh-CN" altLang="zh-CN" sz="2400" b="1" dirty="0">
                <a:solidFill>
                  <a:schemeClr val="bg1"/>
                </a:solidFill>
                <a:latin typeface="楷体" panose="02010609060101010101" pitchFamily="49" charset="-122"/>
                <a:ea typeface="楷体" panose="02010609060101010101" pitchFamily="49" charset="-122"/>
              </a:rPr>
              <a:t>公司成立</a:t>
            </a:r>
            <a:r>
              <a:rPr lang="en-US" altLang="zh-CN" sz="2400" b="1" dirty="0">
                <a:solidFill>
                  <a:schemeClr val="bg1"/>
                </a:solidFill>
                <a:latin typeface="楷体" panose="02010609060101010101" pitchFamily="49" charset="-122"/>
                <a:ea typeface="楷体" panose="02010609060101010101" pitchFamily="49" charset="-122"/>
              </a:rPr>
              <a:t>10</a:t>
            </a:r>
            <a:r>
              <a:rPr lang="zh-CN" altLang="zh-CN" sz="2400" b="1" dirty="0">
                <a:solidFill>
                  <a:schemeClr val="bg1"/>
                </a:solidFill>
                <a:latin typeface="楷体" panose="02010609060101010101" pitchFamily="49" charset="-122"/>
                <a:ea typeface="楷体" panose="02010609060101010101" pitchFamily="49" charset="-122"/>
              </a:rPr>
              <a:t>周年庆典大会，策划部</a:t>
            </a:r>
            <a:r>
              <a:rPr lang="zh-CN" altLang="en-US" sz="2400" b="1" dirty="0">
                <a:solidFill>
                  <a:schemeClr val="bg1"/>
                </a:solidFill>
                <a:latin typeface="楷体" panose="02010609060101010101" pitchFamily="49" charset="-122"/>
                <a:ea typeface="楷体" panose="02010609060101010101" pitchFamily="49" charset="-122"/>
              </a:rPr>
              <a:t>拟</a:t>
            </a:r>
            <a:r>
              <a:rPr lang="zh-CN" altLang="zh-CN" sz="2400" b="1" dirty="0">
                <a:solidFill>
                  <a:schemeClr val="bg1"/>
                </a:solidFill>
                <a:latin typeface="楷体" panose="02010609060101010101" pitchFamily="49" charset="-122"/>
                <a:ea typeface="楷体" panose="02010609060101010101" pitchFamily="49" charset="-122"/>
              </a:rPr>
              <a:t>准备一份邀请函，邀请合作伙伴前来参加</a:t>
            </a:r>
            <a:r>
              <a:rPr lang="zh-CN" altLang="en-US" sz="2400" b="1" dirty="0">
                <a:solidFill>
                  <a:schemeClr val="bg1"/>
                </a:solidFill>
                <a:latin typeface="楷体" panose="02010609060101010101" pitchFamily="49" charset="-122"/>
                <a:ea typeface="楷体" panose="02010609060101010101" pitchFamily="49" charset="-122"/>
              </a:rPr>
              <a:t>。</a:t>
            </a:r>
            <a:endParaRPr lang="zh-CN" altLang="en-US" sz="2400" b="1" dirty="0">
              <a:solidFill>
                <a:schemeClr val="bg1"/>
              </a:solidFill>
              <a:latin typeface="楷体" panose="02010609060101010101" pitchFamily="49" charset="-122"/>
              <a:ea typeface="楷体" panose="02010609060101010101" pitchFamily="49" charset="-122"/>
            </a:endParaRPr>
          </a:p>
          <a:p>
            <a:pPr>
              <a:defRPr/>
            </a:pPr>
            <a:endParaRPr lang="en-US" altLang="zh-CN" sz="2400" dirty="0">
              <a:solidFill>
                <a:schemeClr val="bg1"/>
              </a:solidFill>
              <a:latin typeface="楷体_GB2312" pitchFamily="49" charset="-122"/>
              <a:ea typeface="楷体_GB2312" pitchFamily="49" charset="-122"/>
            </a:endParaRPr>
          </a:p>
          <a:p>
            <a:pPr>
              <a:defRPr/>
            </a:pPr>
            <a:r>
              <a:rPr lang="zh-CN" altLang="en-US" sz="2400" dirty="0">
                <a:solidFill>
                  <a:srgbClr val="FFFF00"/>
                </a:solidFill>
                <a:latin typeface="楷体_GB2312" pitchFamily="49" charset="-122"/>
                <a:ea typeface="楷体_GB2312" pitchFamily="49" charset="-122"/>
              </a:rPr>
              <a:t>准备工作</a:t>
            </a:r>
            <a:r>
              <a:rPr lang="zh-CN" altLang="zh-CN" sz="2400" dirty="0">
                <a:solidFill>
                  <a:srgbClr val="FFFF00"/>
                </a:solidFill>
                <a:latin typeface="楷体_GB2312" pitchFamily="49" charset="-122"/>
                <a:ea typeface="楷体_GB2312" pitchFamily="49" charset="-122"/>
              </a:rPr>
              <a:t>：</a:t>
            </a:r>
            <a:r>
              <a:rPr lang="zh-CN" altLang="en-US" sz="2400" dirty="0">
                <a:solidFill>
                  <a:srgbClr val="FFFF00"/>
                </a:solidFill>
                <a:latin typeface="楷体_GB2312" pitchFamily="49" charset="-122"/>
                <a:ea typeface="楷体_GB2312" pitchFamily="49" charset="-122"/>
              </a:rPr>
              <a:t>各小组草拟该邀请函。</a:t>
            </a:r>
            <a:endParaRPr lang="en-US" altLang="zh-CN" sz="2400" dirty="0">
              <a:solidFill>
                <a:srgbClr val="FFFF00"/>
              </a:solidFill>
              <a:latin typeface="楷体_GB2312" pitchFamily="49" charset="-122"/>
              <a:ea typeface="楷体_GB2312" pitchFamily="49" charset="-122"/>
            </a:endParaRPr>
          </a:p>
          <a:p>
            <a:pPr>
              <a:defRPr/>
            </a:pPr>
            <a:r>
              <a:rPr lang="zh-CN" altLang="en-US" sz="2400" dirty="0">
                <a:solidFill>
                  <a:srgbClr val="FFFF00"/>
                </a:solidFill>
                <a:latin typeface="楷体_GB2312" pitchFamily="49" charset="-122"/>
                <a:ea typeface="楷体_GB2312" pitchFamily="49" charset="-122"/>
              </a:rPr>
              <a:t>思考：邀请函的写作时，该考虑哪些因素？</a:t>
            </a:r>
            <a:endParaRPr lang="en-US" altLang="zh-CN" sz="2400" dirty="0">
              <a:solidFill>
                <a:srgbClr val="FFFF00"/>
              </a:solidFill>
              <a:latin typeface="楷体_GB2312" pitchFamily="49" charset="-122"/>
              <a:ea typeface="楷体_GB2312" pitchFamily="49" charset="-122"/>
            </a:endParaRPr>
          </a:p>
          <a:p>
            <a:pPr>
              <a:defRPr/>
            </a:pPr>
            <a:endParaRPr lang="zh-CN" altLang="en-US" dirty="0">
              <a:solidFill>
                <a:srgbClr val="FFFF00"/>
              </a:solidFill>
            </a:endParaRPr>
          </a:p>
        </p:txBody>
      </p:sp>
      <p:pic>
        <p:nvPicPr>
          <p:cNvPr id="55" name="图片 5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533974" y="4078957"/>
            <a:ext cx="3302496" cy="2201664"/>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5" name="MH_SubTitle_1"/>
          <p:cNvSpPr/>
          <p:nvPr>
            <p:custDataLst>
              <p:tags r:id="rId1"/>
            </p:custDataLst>
          </p:nvPr>
        </p:nvSpPr>
        <p:spPr>
          <a:xfrm>
            <a:off x="2396133" y="1456085"/>
            <a:ext cx="1512167" cy="1206991"/>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知识目标</a:t>
            </a:r>
            <a:endParaRPr lang="zh-CN" altLang="en-US" sz="2000" b="1" dirty="0">
              <a:solidFill>
                <a:schemeClr val="tx1"/>
              </a:solidFill>
            </a:endParaRPr>
          </a:p>
        </p:txBody>
      </p:sp>
      <p:sp>
        <p:nvSpPr>
          <p:cNvPr id="16" name="MH_Other_1"/>
          <p:cNvSpPr/>
          <p:nvPr>
            <p:custDataLst>
              <p:tags r:id="rId2"/>
            </p:custDataLst>
          </p:nvPr>
        </p:nvSpPr>
        <p:spPr>
          <a:xfrm>
            <a:off x="2160859" y="2385559"/>
            <a:ext cx="2016224" cy="285037"/>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17" name="MH_Text_1"/>
          <p:cNvSpPr/>
          <p:nvPr>
            <p:custDataLst>
              <p:tags r:id="rId3"/>
            </p:custDataLst>
          </p:nvPr>
        </p:nvSpPr>
        <p:spPr>
          <a:xfrm>
            <a:off x="4628381" y="2896245"/>
            <a:ext cx="2736304" cy="1530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能够针对具体任务写作一份邀请函；</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能区分邀请函与请柬；</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3.</a:t>
            </a:r>
            <a:r>
              <a:rPr lang="zh-CN" altLang="zh-CN" sz="2800" dirty="0">
                <a:solidFill>
                  <a:schemeClr val="tx1"/>
                </a:solidFill>
                <a:latin typeface="楷体" panose="02010609060101010101" pitchFamily="49" charset="-122"/>
                <a:ea typeface="楷体" panose="02010609060101010101" pitchFamily="49" charset="-122"/>
              </a:rPr>
              <a:t>能区分邀请函和</a:t>
            </a:r>
            <a:r>
              <a:rPr lang="zh-CN" altLang="zh-CN" sz="2800">
                <a:solidFill>
                  <a:schemeClr val="tx1"/>
                </a:solidFill>
                <a:latin typeface="楷体" panose="02010609060101010101" pitchFamily="49" charset="-122"/>
                <a:ea typeface="楷体" panose="02010609060101010101" pitchFamily="49" charset="-122"/>
              </a:rPr>
              <a:t>公文中“函”</a:t>
            </a:r>
            <a:r>
              <a:rPr lang="zh-CN" altLang="zh-CN" sz="2800" dirty="0">
                <a:solidFill>
                  <a:schemeClr val="tx1"/>
                </a:solidFill>
                <a:latin typeface="楷体" panose="02010609060101010101" pitchFamily="49" charset="-122"/>
                <a:ea typeface="楷体" panose="02010609060101010101" pitchFamily="49" charset="-122"/>
              </a:rPr>
              <a:t>两种不同的文种。</a:t>
            </a:r>
            <a:endParaRPr lang="en-US" altLang="zh-CN" sz="2800" dirty="0">
              <a:solidFill>
                <a:schemeClr val="tx1"/>
              </a:solidFill>
              <a:latin typeface="楷体" panose="02010609060101010101" pitchFamily="49" charset="-122"/>
              <a:ea typeface="楷体" panose="02010609060101010101" pitchFamily="49" charset="-122"/>
            </a:endParaRPr>
          </a:p>
        </p:txBody>
      </p:sp>
      <p:sp>
        <p:nvSpPr>
          <p:cNvPr id="18" name="MH_SubTitle_2"/>
          <p:cNvSpPr/>
          <p:nvPr>
            <p:custDataLst>
              <p:tags r:id="rId4"/>
            </p:custDataLst>
          </p:nvPr>
        </p:nvSpPr>
        <p:spPr>
          <a:xfrm>
            <a:off x="5492477" y="1528093"/>
            <a:ext cx="1480819" cy="1134983"/>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能力目标</a:t>
            </a:r>
            <a:endParaRPr lang="zh-CN" altLang="en-US" sz="2000" b="1" dirty="0">
              <a:solidFill>
                <a:schemeClr val="tx1"/>
              </a:solidFill>
            </a:endParaRPr>
          </a:p>
        </p:txBody>
      </p:sp>
      <p:sp>
        <p:nvSpPr>
          <p:cNvPr id="19" name="MH_Other_2"/>
          <p:cNvSpPr/>
          <p:nvPr>
            <p:custDataLst>
              <p:tags r:id="rId5"/>
            </p:custDataLst>
          </p:nvPr>
        </p:nvSpPr>
        <p:spPr>
          <a:xfrm>
            <a:off x="5233320" y="2395184"/>
            <a:ext cx="2001114" cy="251023"/>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20" name="MH_Text_2"/>
          <p:cNvSpPr/>
          <p:nvPr>
            <p:custDataLst>
              <p:tags r:id="rId6"/>
            </p:custDataLst>
          </p:nvPr>
        </p:nvSpPr>
        <p:spPr>
          <a:xfrm>
            <a:off x="1964085" y="3040261"/>
            <a:ext cx="2010668" cy="1403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掌握邀请函的特点、基本格式和写法；</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掌握撰写商务邀请函注意事项。</a:t>
            </a:r>
            <a:endParaRPr lang="en-US" altLang="zh-CN" sz="2800" dirty="0">
              <a:solidFill>
                <a:schemeClr val="tx1"/>
              </a:solidFill>
              <a:latin typeface="楷体" panose="02010609060101010101" pitchFamily="49" charset="-122"/>
              <a:ea typeface="楷体" panose="02010609060101010101" pitchFamily="49" charset="-122"/>
            </a:endParaRPr>
          </a:p>
          <a:p>
            <a:endParaRPr lang="zh-CN" altLang="zh-CN" sz="1335" dirty="0">
              <a:solidFill>
                <a:schemeClr val="tx1"/>
              </a:solidFill>
              <a:latin typeface="楷体" panose="02010609060101010101" pitchFamily="49" charset="-122"/>
              <a:ea typeface="楷体" panose="02010609060101010101" pitchFamily="49" charset="-122"/>
            </a:endParaRPr>
          </a:p>
        </p:txBody>
      </p:sp>
      <p:sp>
        <p:nvSpPr>
          <p:cNvPr id="21" name="MH_SubTitle_3"/>
          <p:cNvSpPr/>
          <p:nvPr>
            <p:custDataLst>
              <p:tags r:id="rId7"/>
            </p:custDataLst>
          </p:nvPr>
        </p:nvSpPr>
        <p:spPr>
          <a:xfrm>
            <a:off x="8605705" y="1600101"/>
            <a:ext cx="1351268" cy="1062975"/>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素质目标</a:t>
            </a:r>
            <a:endParaRPr lang="zh-CN" altLang="en-US" sz="2000" b="1" dirty="0">
              <a:solidFill>
                <a:schemeClr val="tx1"/>
              </a:solidFill>
            </a:endParaRPr>
          </a:p>
        </p:txBody>
      </p:sp>
      <p:sp>
        <p:nvSpPr>
          <p:cNvPr id="22" name="MH_Other_3"/>
          <p:cNvSpPr/>
          <p:nvPr>
            <p:custDataLst>
              <p:tags r:id="rId8"/>
            </p:custDataLst>
          </p:nvPr>
        </p:nvSpPr>
        <p:spPr>
          <a:xfrm>
            <a:off x="8357203" y="2395184"/>
            <a:ext cx="1887802" cy="251023"/>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CC330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23" name="MH_Text_3"/>
          <p:cNvSpPr/>
          <p:nvPr>
            <p:custDataLst>
              <p:tags r:id="rId9"/>
            </p:custDataLst>
          </p:nvPr>
        </p:nvSpPr>
        <p:spPr>
          <a:xfrm>
            <a:off x="8251205" y="2896245"/>
            <a:ext cx="2425848" cy="1403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培养学生能洞察实务与驾驭语言之间的平衡</a:t>
            </a:r>
            <a:r>
              <a:rPr lang="zh-CN" altLang="en-US" sz="2800" dirty="0">
                <a:solidFill>
                  <a:schemeClr val="tx1"/>
                </a:solidFill>
                <a:latin typeface="楷体" panose="02010609060101010101" pitchFamily="49" charset="-122"/>
                <a:ea typeface="楷体" panose="02010609060101010101" pitchFamily="49" charset="-122"/>
              </a:rPr>
              <a:t>；</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培养学生正确把握与处理卑与亢的关系的能力</a:t>
            </a:r>
            <a:r>
              <a:rPr lang="zh-CN" altLang="en-US" sz="2800" dirty="0">
                <a:solidFill>
                  <a:schemeClr val="tx1"/>
                </a:solidFill>
                <a:latin typeface="楷体" panose="02010609060101010101" pitchFamily="49" charset="-122"/>
                <a:ea typeface="楷体" panose="02010609060101010101" pitchFamily="49" charset="-122"/>
              </a:rPr>
              <a:t>。</a:t>
            </a:r>
            <a:r>
              <a:rPr lang="zh-CN" altLang="zh-CN" sz="2800" dirty="0"/>
              <a:t>。</a:t>
            </a:r>
            <a:endParaRPr lang="zh-CN" altLang="zh-CN" sz="2800" dirty="0">
              <a:solidFill>
                <a:schemeClr val="tx1"/>
              </a:solidFill>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16" name="Picture 2" descr="F:\李玲教学文件\资源共享课\资源共享课\u=578631032,3851894241&amp;fm=21&amp;gp=0.jpg"/>
          <p:cNvPicPr>
            <a:picLocks noChangeAspect="1" noChangeArrowheads="1"/>
          </p:cNvPicPr>
          <p:nvPr/>
        </p:nvPicPr>
        <p:blipFill>
          <a:blip r:embed="rId1" cstate="print"/>
          <a:srcRect b="4437"/>
          <a:stretch>
            <a:fillRect/>
          </a:stretch>
        </p:blipFill>
        <p:spPr bwMode="auto">
          <a:xfrm>
            <a:off x="2252117" y="1528093"/>
            <a:ext cx="9017000" cy="4680520"/>
          </a:xfrm>
          <a:prstGeom prst="snip2DiagRect">
            <a:avLst/>
          </a:prstGeom>
          <a:solidFill>
            <a:srgbClr val="FFFFFF">
              <a:shade val="85000"/>
            </a:srgbClr>
          </a:solidFill>
          <a:ln w="88900" cap="sq">
            <a:solidFill>
              <a:srgbClr val="FFFFFF"/>
            </a:solidFill>
            <a:miter lim="800000"/>
            <a:headEnd/>
            <a:tailEnd/>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7" name="TextBox 4"/>
          <p:cNvSpPr txBox="1">
            <a:spLocks noChangeArrowheads="1"/>
          </p:cNvSpPr>
          <p:nvPr/>
        </p:nvSpPr>
        <p:spPr bwMode="auto">
          <a:xfrm>
            <a:off x="4196333" y="1702881"/>
            <a:ext cx="5616624" cy="3785652"/>
          </a:xfrm>
          <a:prstGeom prst="rect">
            <a:avLst/>
          </a:prstGeom>
          <a:noFill/>
          <a:ln w="9525">
            <a:noFill/>
            <a:miter lim="800000"/>
          </a:ln>
        </p:spPr>
        <p:txBody>
          <a:bodyPr wrap="square">
            <a:spAutoFit/>
          </a:bodyPr>
          <a:lstStyle/>
          <a:p>
            <a:r>
              <a:rPr lang="zh-CN" altLang="en-US" sz="2400" dirty="0">
                <a:solidFill>
                  <a:srgbClr val="FFFFFF"/>
                </a:solidFill>
                <a:latin typeface="华文隶书" pitchFamily="2" charset="-122"/>
                <a:ea typeface="华文隶书" pitchFamily="2" charset="-122"/>
              </a:rPr>
              <a:t>        商务邀请函是指商务礼仪活动主办方为了郑重邀请其合作伙伴（投资人、材料供应方、营销渠道商、运输服务合作者、政府部门负责人、新闻媒体朋友等）参加其举行的礼仪活动而制发的书面函件。</a:t>
            </a:r>
            <a:endParaRPr lang="en-US" altLang="zh-CN" sz="2400" dirty="0">
              <a:solidFill>
                <a:srgbClr val="FFFFFF"/>
              </a:solidFill>
              <a:latin typeface="华文隶书" pitchFamily="2" charset="-122"/>
              <a:ea typeface="华文隶书" pitchFamily="2" charset="-122"/>
            </a:endParaRPr>
          </a:p>
          <a:p>
            <a:r>
              <a:rPr lang="en-US" altLang="zh-CN" sz="2400" dirty="0">
                <a:solidFill>
                  <a:srgbClr val="FFFFFF"/>
                </a:solidFill>
                <a:latin typeface="华文隶书" pitchFamily="2" charset="-122"/>
                <a:ea typeface="华文隶书" pitchFamily="2" charset="-122"/>
              </a:rPr>
              <a:t>       </a:t>
            </a:r>
            <a:r>
              <a:rPr lang="zh-CN" altLang="en-US" sz="2400" dirty="0">
                <a:solidFill>
                  <a:srgbClr val="FFFFFF"/>
                </a:solidFill>
                <a:latin typeface="华文隶书" pitchFamily="2" charset="-122"/>
                <a:ea typeface="华文隶书" pitchFamily="2" charset="-122"/>
              </a:rPr>
              <a:t>它体现了活动主办方的礼仪愿望、友好盛情；反映了商务活动中的人际社交关系。企业可根据商务礼仪活动的目的自行撰写具有企业文化特色的邀请函。</a:t>
            </a:r>
            <a:endParaRPr lang="zh-CN" altLang="en-US" sz="2400" dirty="0">
              <a:solidFill>
                <a:srgbClr val="FFFFFF"/>
              </a:solidFill>
              <a:latin typeface="华文隶书" pitchFamily="2" charset="-122"/>
              <a:ea typeface="华文隶书" pitchFamily="2" charset="-122"/>
            </a:endParaRPr>
          </a:p>
        </p:txBody>
      </p:sp>
      <p:sp>
        <p:nvSpPr>
          <p:cNvPr id="18" name="TextBox 17"/>
          <p:cNvSpPr txBox="1"/>
          <p:nvPr/>
        </p:nvSpPr>
        <p:spPr>
          <a:xfrm>
            <a:off x="91877" y="663997"/>
            <a:ext cx="2287910" cy="584775"/>
          </a:xfrm>
          <a:prstGeom prst="rect">
            <a:avLst/>
          </a:prstGeom>
          <a:blipFill>
            <a:blip r:embed="rId2"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1</a:t>
            </a:r>
            <a:r>
              <a:rPr lang="zh-CN" altLang="en-US" sz="3200" b="1" dirty="0"/>
              <a:t>、概述</a:t>
            </a:r>
            <a:endParaRPr lang="zh-CN" altLang="en-US" sz="3200" b="1"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noEditPoints="1"/>
          </p:cNvSpPr>
          <p:nvPr/>
        </p:nvSpPr>
        <p:spPr bwMode="auto">
          <a:xfrm>
            <a:off x="5403611" y="2922218"/>
            <a:ext cx="2045666" cy="2045666"/>
          </a:xfrm>
          <a:custGeom>
            <a:avLst/>
            <a:gdLst>
              <a:gd name="T0" fmla="*/ 116 w 211"/>
              <a:gd name="T1" fmla="*/ 10 h 211"/>
              <a:gd name="T2" fmla="*/ 116 w 211"/>
              <a:gd name="T3" fmla="*/ 0 h 211"/>
              <a:gd name="T4" fmla="*/ 181 w 211"/>
              <a:gd name="T5" fmla="*/ 30 h 211"/>
              <a:gd name="T6" fmla="*/ 211 w 211"/>
              <a:gd name="T7" fmla="*/ 95 h 211"/>
              <a:gd name="T8" fmla="*/ 201 w 211"/>
              <a:gd name="T9" fmla="*/ 95 h 211"/>
              <a:gd name="T10" fmla="*/ 174 w 211"/>
              <a:gd name="T11" fmla="*/ 37 h 211"/>
              <a:gd name="T12" fmla="*/ 116 w 211"/>
              <a:gd name="T13" fmla="*/ 10 h 211"/>
              <a:gd name="T14" fmla="*/ 10 w 211"/>
              <a:gd name="T15" fmla="*/ 115 h 211"/>
              <a:gd name="T16" fmla="*/ 0 w 211"/>
              <a:gd name="T17" fmla="*/ 115 h 211"/>
              <a:gd name="T18" fmla="*/ 30 w 211"/>
              <a:gd name="T19" fmla="*/ 180 h 211"/>
              <a:gd name="T20" fmla="*/ 96 w 211"/>
              <a:gd name="T21" fmla="*/ 211 h 211"/>
              <a:gd name="T22" fmla="*/ 96 w 211"/>
              <a:gd name="T23" fmla="*/ 201 h 211"/>
              <a:gd name="T24" fmla="*/ 38 w 211"/>
              <a:gd name="T25" fmla="*/ 173 h 211"/>
              <a:gd name="T26" fmla="*/ 10 w 211"/>
              <a:gd name="T27" fmla="*/ 115 h 211"/>
              <a:gd name="T28" fmla="*/ 10 w 211"/>
              <a:gd name="T29" fmla="*/ 95 h 211"/>
              <a:gd name="T30" fmla="*/ 38 w 211"/>
              <a:gd name="T31" fmla="*/ 37 h 211"/>
              <a:gd name="T32" fmla="*/ 96 w 211"/>
              <a:gd name="T33" fmla="*/ 10 h 211"/>
              <a:gd name="T34" fmla="*/ 96 w 211"/>
              <a:gd name="T35" fmla="*/ 0 h 211"/>
              <a:gd name="T36" fmla="*/ 30 w 211"/>
              <a:gd name="T37" fmla="*/ 30 h 211"/>
              <a:gd name="T38" fmla="*/ 0 w 211"/>
              <a:gd name="T39" fmla="*/ 95 h 211"/>
              <a:gd name="T40" fmla="*/ 10 w 211"/>
              <a:gd name="T41" fmla="*/ 95 h 211"/>
              <a:gd name="T42" fmla="*/ 201 w 211"/>
              <a:gd name="T43" fmla="*/ 115 h 211"/>
              <a:gd name="T44" fmla="*/ 174 w 211"/>
              <a:gd name="T45" fmla="*/ 173 h 211"/>
              <a:gd name="T46" fmla="*/ 116 w 211"/>
              <a:gd name="T47" fmla="*/ 201 h 211"/>
              <a:gd name="T48" fmla="*/ 116 w 211"/>
              <a:gd name="T49" fmla="*/ 211 h 211"/>
              <a:gd name="T50" fmla="*/ 181 w 211"/>
              <a:gd name="T51" fmla="*/ 180 h 211"/>
              <a:gd name="T52" fmla="*/ 211 w 211"/>
              <a:gd name="T53" fmla="*/ 115 h 211"/>
              <a:gd name="T54" fmla="*/ 201 w 211"/>
              <a:gd name="T55" fmla="*/ 115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1" h="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rgbClr val="0070C0"/>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 name="Freeform 6"/>
          <p:cNvSpPr/>
          <p:nvPr/>
        </p:nvSpPr>
        <p:spPr bwMode="auto">
          <a:xfrm>
            <a:off x="4366083" y="1875746"/>
            <a:ext cx="1967724" cy="1967724"/>
          </a:xfrm>
          <a:custGeom>
            <a:avLst/>
            <a:gdLst>
              <a:gd name="T0" fmla="*/ 95 w 203"/>
              <a:gd name="T1" fmla="*/ 203 h 203"/>
              <a:gd name="T2" fmla="*/ 129 w 203"/>
              <a:gd name="T3" fmla="*/ 130 h 203"/>
              <a:gd name="T4" fmla="*/ 203 w 203"/>
              <a:gd name="T5" fmla="*/ 96 h 203"/>
              <a:gd name="T6" fmla="*/ 203 w 203"/>
              <a:gd name="T7" fmla="*/ 0 h 203"/>
              <a:gd name="T8" fmla="*/ 77 w 203"/>
              <a:gd name="T9" fmla="*/ 48 h 203"/>
              <a:gd name="T10" fmla="*/ 40 w 203"/>
              <a:gd name="T11" fmla="*/ 41 h 203"/>
              <a:gd name="T12" fmla="*/ 48 w 203"/>
              <a:gd name="T13" fmla="*/ 78 h 203"/>
              <a:gd name="T14" fmla="*/ 0 w 203"/>
              <a:gd name="T15" fmla="*/ 203 h 203"/>
              <a:gd name="T16" fmla="*/ 95 w 203"/>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chemeClr val="tx1">
              <a:lumMod val="65000"/>
              <a:lumOff val="35000"/>
            </a:schemeClr>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 name="Freeform 7"/>
          <p:cNvSpPr/>
          <p:nvPr/>
        </p:nvSpPr>
        <p:spPr bwMode="auto">
          <a:xfrm>
            <a:off x="4366083" y="4037687"/>
            <a:ext cx="1967724" cy="1967724"/>
          </a:xfrm>
          <a:custGeom>
            <a:avLst/>
            <a:gdLst>
              <a:gd name="T0" fmla="*/ 203 w 203"/>
              <a:gd name="T1" fmla="*/ 108 h 203"/>
              <a:gd name="T2" fmla="*/ 129 w 203"/>
              <a:gd name="T3" fmla="*/ 74 h 203"/>
              <a:gd name="T4" fmla="*/ 95 w 203"/>
              <a:gd name="T5" fmla="*/ 0 h 203"/>
              <a:gd name="T6" fmla="*/ 0 w 203"/>
              <a:gd name="T7" fmla="*/ 0 h 203"/>
              <a:gd name="T8" fmla="*/ 48 w 203"/>
              <a:gd name="T9" fmla="*/ 126 h 203"/>
              <a:gd name="T10" fmla="*/ 40 w 203"/>
              <a:gd name="T11" fmla="*/ 162 h 203"/>
              <a:gd name="T12" fmla="*/ 77 w 203"/>
              <a:gd name="T13" fmla="*/ 155 h 203"/>
              <a:gd name="T14" fmla="*/ 203 w 203"/>
              <a:gd name="T15" fmla="*/ 203 h 203"/>
              <a:gd name="T16" fmla="*/ 203 w 203"/>
              <a:gd name="T17" fmla="*/ 10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5" name="Freeform 8"/>
          <p:cNvSpPr/>
          <p:nvPr/>
        </p:nvSpPr>
        <p:spPr bwMode="auto">
          <a:xfrm>
            <a:off x="6528024" y="1875746"/>
            <a:ext cx="1958779" cy="1967724"/>
          </a:xfrm>
          <a:custGeom>
            <a:avLst/>
            <a:gdLst>
              <a:gd name="T0" fmla="*/ 127 w 202"/>
              <a:gd name="T1" fmla="*/ 50 h 203"/>
              <a:gd name="T2" fmla="*/ 0 w 202"/>
              <a:gd name="T3" fmla="*/ 0 h 203"/>
              <a:gd name="T4" fmla="*/ 0 w 202"/>
              <a:gd name="T5" fmla="*/ 96 h 203"/>
              <a:gd name="T6" fmla="*/ 73 w 202"/>
              <a:gd name="T7" fmla="*/ 130 h 203"/>
              <a:gd name="T8" fmla="*/ 107 w 202"/>
              <a:gd name="T9" fmla="*/ 203 h 203"/>
              <a:gd name="T10" fmla="*/ 202 w 202"/>
              <a:gd name="T11" fmla="*/ 203 h 203"/>
              <a:gd name="T12" fmla="*/ 156 w 202"/>
              <a:gd name="T13" fmla="*/ 79 h 203"/>
              <a:gd name="T14" fmla="*/ 163 w 202"/>
              <a:gd name="T15" fmla="*/ 42 h 203"/>
              <a:gd name="T16" fmla="*/ 127 w 202"/>
              <a:gd name="T17" fmla="*/ 5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rgbClr val="0070C0"/>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 name="Freeform 9"/>
          <p:cNvSpPr/>
          <p:nvPr/>
        </p:nvSpPr>
        <p:spPr bwMode="auto">
          <a:xfrm>
            <a:off x="6528024" y="4037687"/>
            <a:ext cx="1958779" cy="1967724"/>
          </a:xfrm>
          <a:custGeom>
            <a:avLst/>
            <a:gdLst>
              <a:gd name="T0" fmla="*/ 107 w 202"/>
              <a:gd name="T1" fmla="*/ 0 h 203"/>
              <a:gd name="T2" fmla="*/ 73 w 202"/>
              <a:gd name="T3" fmla="*/ 74 h 203"/>
              <a:gd name="T4" fmla="*/ 0 w 202"/>
              <a:gd name="T5" fmla="*/ 108 h 203"/>
              <a:gd name="T6" fmla="*/ 0 w 202"/>
              <a:gd name="T7" fmla="*/ 203 h 203"/>
              <a:gd name="T8" fmla="*/ 123 w 202"/>
              <a:gd name="T9" fmla="*/ 157 h 203"/>
              <a:gd name="T10" fmla="*/ 161 w 202"/>
              <a:gd name="T11" fmla="*/ 164 h 203"/>
              <a:gd name="T12" fmla="*/ 153 w 202"/>
              <a:gd name="T13" fmla="*/ 127 h 203"/>
              <a:gd name="T14" fmla="*/ 202 w 202"/>
              <a:gd name="T15" fmla="*/ 0 h 203"/>
              <a:gd name="T16" fmla="*/ 107 w 202"/>
              <a:gd name="T1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chemeClr val="tx1">
              <a:lumMod val="65000"/>
              <a:lumOff val="35000"/>
            </a:schemeClr>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7" name="组合 10"/>
          <p:cNvGrpSpPr/>
          <p:nvPr/>
        </p:nvGrpSpPr>
        <p:grpSpPr>
          <a:xfrm>
            <a:off x="4888104" y="2529343"/>
            <a:ext cx="904642" cy="411433"/>
            <a:chOff x="8478838" y="1247776"/>
            <a:chExt cx="1123950" cy="511175"/>
          </a:xfrm>
          <a:solidFill>
            <a:schemeClr val="bg1"/>
          </a:solidFill>
        </p:grpSpPr>
        <p:sp>
          <p:nvSpPr>
            <p:cNvPr id="12" name="Freeform 24"/>
            <p:cNvSpPr/>
            <p:nvPr/>
          </p:nvSpPr>
          <p:spPr bwMode="auto">
            <a:xfrm>
              <a:off x="8478838" y="1408113"/>
              <a:ext cx="1123950" cy="269875"/>
            </a:xfrm>
            <a:custGeom>
              <a:avLst/>
              <a:gdLst>
                <a:gd name="T0" fmla="*/ 0 w 182"/>
                <a:gd name="T1" fmla="*/ 3 h 44"/>
                <a:gd name="T2" fmla="*/ 1 w 182"/>
                <a:gd name="T3" fmla="*/ 3 h 44"/>
                <a:gd name="T4" fmla="*/ 153 w 182"/>
                <a:gd name="T5" fmla="*/ 3 h 44"/>
                <a:gd name="T6" fmla="*/ 182 w 182"/>
                <a:gd name="T7" fmla="*/ 41 h 44"/>
                <a:gd name="T8" fmla="*/ 182 w 182"/>
                <a:gd name="T9" fmla="*/ 41 h 44"/>
                <a:gd name="T10" fmla="*/ 182 w 182"/>
                <a:gd name="T11" fmla="*/ 41 h 44"/>
                <a:gd name="T12" fmla="*/ 170 w 182"/>
                <a:gd name="T13" fmla="*/ 41 h 44"/>
                <a:gd name="T14" fmla="*/ 150 w 182"/>
                <a:gd name="T15" fmla="*/ 22 h 44"/>
                <a:gd name="T16" fmla="*/ 130 w 182"/>
                <a:gd name="T17" fmla="*/ 41 h 44"/>
                <a:gd name="T18" fmla="*/ 65 w 182"/>
                <a:gd name="T19" fmla="*/ 41 h 44"/>
                <a:gd name="T20" fmla="*/ 45 w 182"/>
                <a:gd name="T21" fmla="*/ 22 h 44"/>
                <a:gd name="T22" fmla="*/ 26 w 182"/>
                <a:gd name="T23" fmla="*/ 41 h 44"/>
                <a:gd name="T24" fmla="*/ 22 w 182"/>
                <a:gd name="T25" fmla="*/ 41 h 44"/>
                <a:gd name="T26" fmla="*/ 0 w 182"/>
                <a:gd name="T27" fmla="*/ 3 h 44"/>
                <a:gd name="T28" fmla="*/ 0 w 182"/>
                <a:gd name="T29" fmla="*/ 3 h 44"/>
                <a:gd name="T30" fmla="*/ 0 w 182"/>
                <a:gd name="T31" fmla="*/ 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2" h="44">
                  <a:moveTo>
                    <a:pt x="0" y="3"/>
                  </a:moveTo>
                  <a:cubicBezTo>
                    <a:pt x="1" y="3"/>
                    <a:pt x="1" y="3"/>
                    <a:pt x="1" y="3"/>
                  </a:cubicBezTo>
                  <a:cubicBezTo>
                    <a:pt x="153" y="3"/>
                    <a:pt x="153" y="3"/>
                    <a:pt x="153" y="3"/>
                  </a:cubicBezTo>
                  <a:cubicBezTo>
                    <a:pt x="153" y="3"/>
                    <a:pt x="182" y="0"/>
                    <a:pt x="182" y="41"/>
                  </a:cubicBezTo>
                  <a:cubicBezTo>
                    <a:pt x="182" y="41"/>
                    <a:pt x="182" y="41"/>
                    <a:pt x="182" y="41"/>
                  </a:cubicBezTo>
                  <a:cubicBezTo>
                    <a:pt x="182" y="41"/>
                    <a:pt x="182" y="41"/>
                    <a:pt x="182" y="41"/>
                  </a:cubicBezTo>
                  <a:cubicBezTo>
                    <a:pt x="170" y="41"/>
                    <a:pt x="170" y="41"/>
                    <a:pt x="170" y="41"/>
                  </a:cubicBezTo>
                  <a:cubicBezTo>
                    <a:pt x="170" y="30"/>
                    <a:pt x="161" y="22"/>
                    <a:pt x="150" y="22"/>
                  </a:cubicBezTo>
                  <a:cubicBezTo>
                    <a:pt x="139" y="22"/>
                    <a:pt x="131" y="30"/>
                    <a:pt x="130" y="41"/>
                  </a:cubicBezTo>
                  <a:cubicBezTo>
                    <a:pt x="65" y="41"/>
                    <a:pt x="65" y="41"/>
                    <a:pt x="65" y="41"/>
                  </a:cubicBezTo>
                  <a:cubicBezTo>
                    <a:pt x="65" y="30"/>
                    <a:pt x="56" y="22"/>
                    <a:pt x="45" y="22"/>
                  </a:cubicBezTo>
                  <a:cubicBezTo>
                    <a:pt x="35" y="22"/>
                    <a:pt x="26" y="30"/>
                    <a:pt x="26" y="41"/>
                  </a:cubicBezTo>
                  <a:cubicBezTo>
                    <a:pt x="22" y="41"/>
                    <a:pt x="22" y="41"/>
                    <a:pt x="22" y="41"/>
                  </a:cubicBezTo>
                  <a:cubicBezTo>
                    <a:pt x="22" y="41"/>
                    <a:pt x="0" y="44"/>
                    <a:pt x="0" y="3"/>
                  </a:cubicBezTo>
                  <a:cubicBezTo>
                    <a:pt x="0" y="3"/>
                    <a:pt x="0" y="3"/>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3" name="Freeform 26"/>
            <p:cNvSpPr>
              <a:spLocks noEditPoints="1"/>
            </p:cNvSpPr>
            <p:nvPr/>
          </p:nvSpPr>
          <p:spPr bwMode="auto">
            <a:xfrm>
              <a:off x="8553450" y="1247776"/>
              <a:ext cx="833437" cy="227013"/>
            </a:xfrm>
            <a:custGeom>
              <a:avLst/>
              <a:gdLst>
                <a:gd name="T0" fmla="*/ 6 w 135"/>
                <a:gd name="T1" fmla="*/ 29 h 37"/>
                <a:gd name="T2" fmla="*/ 57 w 135"/>
                <a:gd name="T3" fmla="*/ 1 h 37"/>
                <a:gd name="T4" fmla="*/ 68 w 135"/>
                <a:gd name="T5" fmla="*/ 0 h 37"/>
                <a:gd name="T6" fmla="*/ 78 w 135"/>
                <a:gd name="T7" fmla="*/ 1 h 37"/>
                <a:gd name="T8" fmla="*/ 129 w 135"/>
                <a:gd name="T9" fmla="*/ 29 h 37"/>
                <a:gd name="T10" fmla="*/ 135 w 135"/>
                <a:gd name="T11" fmla="*/ 37 h 37"/>
                <a:gd name="T12" fmla="*/ 0 w 135"/>
                <a:gd name="T13" fmla="*/ 37 h 37"/>
                <a:gd name="T14" fmla="*/ 6 w 135"/>
                <a:gd name="T15" fmla="*/ 29 h 37"/>
                <a:gd name="T16" fmla="*/ 77 w 135"/>
                <a:gd name="T17" fmla="*/ 10 h 37"/>
                <a:gd name="T18" fmla="*/ 68 w 135"/>
                <a:gd name="T19" fmla="*/ 9 h 37"/>
                <a:gd name="T20" fmla="*/ 58 w 135"/>
                <a:gd name="T21" fmla="*/ 10 h 37"/>
                <a:gd name="T22" fmla="*/ 20 w 135"/>
                <a:gd name="T23" fmla="*/ 28 h 37"/>
                <a:gd name="T24" fmla="*/ 115 w 135"/>
                <a:gd name="T25" fmla="*/ 28 h 37"/>
                <a:gd name="T26" fmla="*/ 77 w 135"/>
                <a:gd name="T27" fmla="*/ 1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 h="37">
                  <a:moveTo>
                    <a:pt x="6" y="29"/>
                  </a:moveTo>
                  <a:cubicBezTo>
                    <a:pt x="21" y="10"/>
                    <a:pt x="42" y="3"/>
                    <a:pt x="57" y="1"/>
                  </a:cubicBezTo>
                  <a:cubicBezTo>
                    <a:pt x="58" y="1"/>
                    <a:pt x="65" y="0"/>
                    <a:pt x="68" y="0"/>
                  </a:cubicBezTo>
                  <a:cubicBezTo>
                    <a:pt x="71" y="0"/>
                    <a:pt x="77" y="1"/>
                    <a:pt x="78" y="1"/>
                  </a:cubicBezTo>
                  <a:cubicBezTo>
                    <a:pt x="93" y="3"/>
                    <a:pt x="114" y="10"/>
                    <a:pt x="129" y="29"/>
                  </a:cubicBezTo>
                  <a:cubicBezTo>
                    <a:pt x="135" y="37"/>
                    <a:pt x="135" y="37"/>
                    <a:pt x="135" y="37"/>
                  </a:cubicBezTo>
                  <a:cubicBezTo>
                    <a:pt x="0" y="37"/>
                    <a:pt x="0" y="37"/>
                    <a:pt x="0" y="37"/>
                  </a:cubicBezTo>
                  <a:lnTo>
                    <a:pt x="6" y="29"/>
                  </a:lnTo>
                  <a:close/>
                  <a:moveTo>
                    <a:pt x="77" y="10"/>
                  </a:moveTo>
                  <a:cubicBezTo>
                    <a:pt x="75" y="10"/>
                    <a:pt x="70" y="9"/>
                    <a:pt x="68" y="9"/>
                  </a:cubicBezTo>
                  <a:cubicBezTo>
                    <a:pt x="66" y="9"/>
                    <a:pt x="60" y="10"/>
                    <a:pt x="58" y="10"/>
                  </a:cubicBezTo>
                  <a:cubicBezTo>
                    <a:pt x="47" y="12"/>
                    <a:pt x="32" y="16"/>
                    <a:pt x="20" y="28"/>
                  </a:cubicBezTo>
                  <a:cubicBezTo>
                    <a:pt x="115" y="28"/>
                    <a:pt x="115" y="28"/>
                    <a:pt x="115" y="28"/>
                  </a:cubicBezTo>
                  <a:cubicBezTo>
                    <a:pt x="103" y="16"/>
                    <a:pt x="88" y="12"/>
                    <a:pt x="7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4" name="Rectangle 27"/>
            <p:cNvSpPr>
              <a:spLocks noChangeArrowheads="1"/>
            </p:cNvSpPr>
            <p:nvPr/>
          </p:nvSpPr>
          <p:spPr bwMode="auto">
            <a:xfrm>
              <a:off x="8953500" y="1265238"/>
              <a:ext cx="38100" cy="185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5" name="Freeform 28"/>
            <p:cNvSpPr/>
            <p:nvPr/>
          </p:nvSpPr>
          <p:spPr bwMode="auto">
            <a:xfrm>
              <a:off x="9521825" y="1536701"/>
              <a:ext cx="80962" cy="61913"/>
            </a:xfrm>
            <a:custGeom>
              <a:avLst/>
              <a:gdLst>
                <a:gd name="T0" fmla="*/ 5 w 13"/>
                <a:gd name="T1" fmla="*/ 10 h 10"/>
                <a:gd name="T2" fmla="*/ 0 w 13"/>
                <a:gd name="T3" fmla="*/ 5 h 10"/>
                <a:gd name="T4" fmla="*/ 5 w 13"/>
                <a:gd name="T5" fmla="*/ 0 h 10"/>
                <a:gd name="T6" fmla="*/ 10 w 13"/>
                <a:gd name="T7" fmla="*/ 0 h 10"/>
                <a:gd name="T8" fmla="*/ 13 w 13"/>
                <a:gd name="T9" fmla="*/ 10 h 10"/>
                <a:gd name="T10" fmla="*/ 5 w 13"/>
                <a:gd name="T11" fmla="*/ 10 h 10"/>
              </a:gdLst>
              <a:ahLst/>
              <a:cxnLst>
                <a:cxn ang="0">
                  <a:pos x="T0" y="T1"/>
                </a:cxn>
                <a:cxn ang="0">
                  <a:pos x="T2" y="T3"/>
                </a:cxn>
                <a:cxn ang="0">
                  <a:pos x="T4" y="T5"/>
                </a:cxn>
                <a:cxn ang="0">
                  <a:pos x="T6" y="T7"/>
                </a:cxn>
                <a:cxn ang="0">
                  <a:pos x="T8" y="T9"/>
                </a:cxn>
                <a:cxn ang="0">
                  <a:pos x="T10" y="T11"/>
                </a:cxn>
              </a:cxnLst>
              <a:rect l="0" t="0" r="r" b="b"/>
              <a:pathLst>
                <a:path w="13" h="10">
                  <a:moveTo>
                    <a:pt x="5" y="10"/>
                  </a:moveTo>
                  <a:cubicBezTo>
                    <a:pt x="3" y="10"/>
                    <a:pt x="0" y="8"/>
                    <a:pt x="0" y="5"/>
                  </a:cubicBezTo>
                  <a:cubicBezTo>
                    <a:pt x="0" y="2"/>
                    <a:pt x="3" y="0"/>
                    <a:pt x="5" y="0"/>
                  </a:cubicBezTo>
                  <a:cubicBezTo>
                    <a:pt x="6" y="0"/>
                    <a:pt x="8" y="0"/>
                    <a:pt x="10" y="0"/>
                  </a:cubicBezTo>
                  <a:cubicBezTo>
                    <a:pt x="11" y="3"/>
                    <a:pt x="12" y="6"/>
                    <a:pt x="13" y="10"/>
                  </a:cubicBezTo>
                  <a:cubicBezTo>
                    <a:pt x="11" y="10"/>
                    <a:pt x="6"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6" name="Oval 29"/>
            <p:cNvSpPr>
              <a:spLocks noChangeArrowheads="1"/>
            </p:cNvSpPr>
            <p:nvPr/>
          </p:nvSpPr>
          <p:spPr bwMode="auto">
            <a:xfrm>
              <a:off x="8664575" y="1566863"/>
              <a:ext cx="190500" cy="1920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7" name="Oval 30"/>
            <p:cNvSpPr>
              <a:spLocks noChangeArrowheads="1"/>
            </p:cNvSpPr>
            <p:nvPr/>
          </p:nvSpPr>
          <p:spPr bwMode="auto">
            <a:xfrm>
              <a:off x="9312275" y="1566863"/>
              <a:ext cx="185737" cy="1920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8" name="Freeform 31"/>
            <p:cNvSpPr/>
            <p:nvPr/>
          </p:nvSpPr>
          <p:spPr bwMode="auto">
            <a:xfrm>
              <a:off x="9361488" y="1616076"/>
              <a:ext cx="93662" cy="93663"/>
            </a:xfrm>
            <a:custGeom>
              <a:avLst/>
              <a:gdLst>
                <a:gd name="T0" fmla="*/ 0 w 15"/>
                <a:gd name="T1" fmla="*/ 8 h 15"/>
                <a:gd name="T2" fmla="*/ 7 w 15"/>
                <a:gd name="T3" fmla="*/ 15 h 15"/>
                <a:gd name="T4" fmla="*/ 15 w 15"/>
                <a:gd name="T5" fmla="*/ 7 h 15"/>
                <a:gd name="T6" fmla="*/ 7 w 15"/>
                <a:gd name="T7" fmla="*/ 0 h 15"/>
                <a:gd name="T8" fmla="*/ 0 w 15"/>
                <a:gd name="T9" fmla="*/ 8 h 15"/>
              </a:gdLst>
              <a:ahLst/>
              <a:cxnLst>
                <a:cxn ang="0">
                  <a:pos x="T0" y="T1"/>
                </a:cxn>
                <a:cxn ang="0">
                  <a:pos x="T2" y="T3"/>
                </a:cxn>
                <a:cxn ang="0">
                  <a:pos x="T4" y="T5"/>
                </a:cxn>
                <a:cxn ang="0">
                  <a:pos x="T6" y="T7"/>
                </a:cxn>
                <a:cxn ang="0">
                  <a:pos x="T8" y="T9"/>
                </a:cxn>
              </a:cxnLst>
              <a:rect l="0" t="0" r="r" b="b"/>
              <a:pathLst>
                <a:path w="15" h="15">
                  <a:moveTo>
                    <a:pt x="0" y="8"/>
                  </a:moveTo>
                  <a:cubicBezTo>
                    <a:pt x="0" y="12"/>
                    <a:pt x="3" y="15"/>
                    <a:pt x="7" y="15"/>
                  </a:cubicBezTo>
                  <a:cubicBezTo>
                    <a:pt x="11" y="15"/>
                    <a:pt x="15" y="12"/>
                    <a:pt x="15" y="7"/>
                  </a:cubicBezTo>
                  <a:cubicBezTo>
                    <a:pt x="15" y="3"/>
                    <a:pt x="11" y="0"/>
                    <a:pt x="7" y="0"/>
                  </a:cubicBezTo>
                  <a:cubicBezTo>
                    <a:pt x="3" y="0"/>
                    <a:pt x="0" y="3"/>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9" name="Oval 32"/>
            <p:cNvSpPr>
              <a:spLocks noChangeArrowheads="1"/>
            </p:cNvSpPr>
            <p:nvPr/>
          </p:nvSpPr>
          <p:spPr bwMode="auto">
            <a:xfrm>
              <a:off x="8713788" y="1616076"/>
              <a:ext cx="92075" cy="936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8" name="组合 19"/>
          <p:cNvGrpSpPr/>
          <p:nvPr/>
        </p:nvGrpSpPr>
        <p:grpSpPr>
          <a:xfrm>
            <a:off x="7232149" y="2488637"/>
            <a:ext cx="566040" cy="569874"/>
            <a:chOff x="10121900" y="1050926"/>
            <a:chExt cx="703262" cy="708025"/>
          </a:xfrm>
          <a:solidFill>
            <a:schemeClr val="bg1"/>
          </a:solidFill>
        </p:grpSpPr>
        <p:sp>
          <p:nvSpPr>
            <p:cNvPr id="21" name="Freeform 44"/>
            <p:cNvSpPr/>
            <p:nvPr/>
          </p:nvSpPr>
          <p:spPr bwMode="auto">
            <a:xfrm>
              <a:off x="10331450" y="1068388"/>
              <a:ext cx="493712" cy="690563"/>
            </a:xfrm>
            <a:custGeom>
              <a:avLst/>
              <a:gdLst>
                <a:gd name="T0" fmla="*/ 60 w 80"/>
                <a:gd name="T1" fmla="*/ 27 h 112"/>
                <a:gd name="T2" fmla="*/ 63 w 80"/>
                <a:gd name="T3" fmla="*/ 43 h 112"/>
                <a:gd name="T4" fmla="*/ 66 w 80"/>
                <a:gd name="T5" fmla="*/ 39 h 112"/>
                <a:gd name="T6" fmla="*/ 72 w 80"/>
                <a:gd name="T7" fmla="*/ 44 h 112"/>
                <a:gd name="T8" fmla="*/ 64 w 80"/>
                <a:gd name="T9" fmla="*/ 52 h 112"/>
                <a:gd name="T10" fmla="*/ 66 w 80"/>
                <a:gd name="T11" fmla="*/ 65 h 112"/>
                <a:gd name="T12" fmla="*/ 70 w 80"/>
                <a:gd name="T13" fmla="*/ 61 h 112"/>
                <a:gd name="T14" fmla="*/ 75 w 80"/>
                <a:gd name="T15" fmla="*/ 66 h 112"/>
                <a:gd name="T16" fmla="*/ 68 w 80"/>
                <a:gd name="T17" fmla="*/ 74 h 112"/>
                <a:gd name="T18" fmla="*/ 73 w 80"/>
                <a:gd name="T19" fmla="*/ 108 h 112"/>
                <a:gd name="T20" fmla="*/ 70 w 80"/>
                <a:gd name="T21" fmla="*/ 112 h 112"/>
                <a:gd name="T22" fmla="*/ 38 w 80"/>
                <a:gd name="T23" fmla="*/ 51 h 112"/>
                <a:gd name="T24" fmla="*/ 11 w 80"/>
                <a:gd name="T25" fmla="*/ 80 h 112"/>
                <a:gd name="T26" fmla="*/ 17 w 80"/>
                <a:gd name="T27" fmla="*/ 104 h 112"/>
                <a:gd name="T28" fmla="*/ 12 w 80"/>
                <a:gd name="T29" fmla="*/ 110 h 112"/>
                <a:gd name="T30" fmla="*/ 0 w 80"/>
                <a:gd name="T31" fmla="*/ 86 h 112"/>
                <a:gd name="T32" fmla="*/ 45 w 80"/>
                <a:gd name="T33" fmla="*/ 30 h 112"/>
                <a:gd name="T34" fmla="*/ 76 w 80"/>
                <a:gd name="T35" fmla="*/ 0 h 112"/>
                <a:gd name="T36" fmla="*/ 60 w 80"/>
                <a:gd name="T37" fmla="*/ 2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0" h="112">
                  <a:moveTo>
                    <a:pt x="60" y="27"/>
                  </a:moveTo>
                  <a:cubicBezTo>
                    <a:pt x="63" y="43"/>
                    <a:pt x="63" y="43"/>
                    <a:pt x="63" y="43"/>
                  </a:cubicBezTo>
                  <a:cubicBezTo>
                    <a:pt x="66" y="39"/>
                    <a:pt x="66" y="39"/>
                    <a:pt x="66" y="39"/>
                  </a:cubicBezTo>
                  <a:cubicBezTo>
                    <a:pt x="72" y="44"/>
                    <a:pt x="72" y="44"/>
                    <a:pt x="72" y="44"/>
                  </a:cubicBezTo>
                  <a:cubicBezTo>
                    <a:pt x="64" y="52"/>
                    <a:pt x="64" y="52"/>
                    <a:pt x="64" y="52"/>
                  </a:cubicBezTo>
                  <a:cubicBezTo>
                    <a:pt x="66" y="65"/>
                    <a:pt x="66" y="65"/>
                    <a:pt x="66" y="65"/>
                  </a:cubicBezTo>
                  <a:cubicBezTo>
                    <a:pt x="70" y="61"/>
                    <a:pt x="70" y="61"/>
                    <a:pt x="70" y="61"/>
                  </a:cubicBezTo>
                  <a:cubicBezTo>
                    <a:pt x="75" y="66"/>
                    <a:pt x="75" y="66"/>
                    <a:pt x="75" y="66"/>
                  </a:cubicBezTo>
                  <a:cubicBezTo>
                    <a:pt x="68" y="74"/>
                    <a:pt x="68" y="74"/>
                    <a:pt x="68" y="74"/>
                  </a:cubicBezTo>
                  <a:cubicBezTo>
                    <a:pt x="73" y="108"/>
                    <a:pt x="73" y="108"/>
                    <a:pt x="73" y="108"/>
                  </a:cubicBezTo>
                  <a:cubicBezTo>
                    <a:pt x="70" y="112"/>
                    <a:pt x="70" y="112"/>
                    <a:pt x="70" y="112"/>
                  </a:cubicBezTo>
                  <a:cubicBezTo>
                    <a:pt x="38" y="51"/>
                    <a:pt x="38" y="51"/>
                    <a:pt x="38" y="51"/>
                  </a:cubicBezTo>
                  <a:cubicBezTo>
                    <a:pt x="11" y="80"/>
                    <a:pt x="11" y="80"/>
                    <a:pt x="11" y="80"/>
                  </a:cubicBezTo>
                  <a:cubicBezTo>
                    <a:pt x="17" y="104"/>
                    <a:pt x="17" y="104"/>
                    <a:pt x="17" y="104"/>
                  </a:cubicBezTo>
                  <a:cubicBezTo>
                    <a:pt x="12" y="110"/>
                    <a:pt x="12" y="110"/>
                    <a:pt x="12" y="110"/>
                  </a:cubicBezTo>
                  <a:cubicBezTo>
                    <a:pt x="0" y="86"/>
                    <a:pt x="0" y="86"/>
                    <a:pt x="0" y="86"/>
                  </a:cubicBezTo>
                  <a:cubicBezTo>
                    <a:pt x="45" y="30"/>
                    <a:pt x="45" y="30"/>
                    <a:pt x="45" y="30"/>
                  </a:cubicBezTo>
                  <a:cubicBezTo>
                    <a:pt x="76" y="0"/>
                    <a:pt x="76" y="0"/>
                    <a:pt x="76" y="0"/>
                  </a:cubicBezTo>
                  <a:cubicBezTo>
                    <a:pt x="76" y="0"/>
                    <a:pt x="80" y="5"/>
                    <a:pt x="60"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2" name="Freeform 45"/>
            <p:cNvSpPr/>
            <p:nvPr/>
          </p:nvSpPr>
          <p:spPr bwMode="auto">
            <a:xfrm>
              <a:off x="10121900" y="1050926"/>
              <a:ext cx="677862" cy="547688"/>
            </a:xfrm>
            <a:custGeom>
              <a:avLst/>
              <a:gdLst>
                <a:gd name="T0" fmla="*/ 85 w 110"/>
                <a:gd name="T1" fmla="*/ 22 h 89"/>
                <a:gd name="T2" fmla="*/ 69 w 110"/>
                <a:gd name="T3" fmla="*/ 22 h 89"/>
                <a:gd name="T4" fmla="*/ 73 w 110"/>
                <a:gd name="T5" fmla="*/ 18 h 89"/>
                <a:gd name="T6" fmla="*/ 67 w 110"/>
                <a:gd name="T7" fmla="*/ 13 h 89"/>
                <a:gd name="T8" fmla="*/ 60 w 110"/>
                <a:gd name="T9" fmla="*/ 22 h 89"/>
                <a:gd name="T10" fmla="*/ 47 w 110"/>
                <a:gd name="T11" fmla="*/ 21 h 89"/>
                <a:gd name="T12" fmla="*/ 50 w 110"/>
                <a:gd name="T13" fmla="*/ 17 h 89"/>
                <a:gd name="T14" fmla="*/ 45 w 110"/>
                <a:gd name="T15" fmla="*/ 13 h 89"/>
                <a:gd name="T16" fmla="*/ 38 w 110"/>
                <a:gd name="T17" fmla="*/ 21 h 89"/>
                <a:gd name="T18" fmla="*/ 4 w 110"/>
                <a:gd name="T19" fmla="*/ 20 h 89"/>
                <a:gd name="T20" fmla="*/ 0 w 110"/>
                <a:gd name="T21" fmla="*/ 24 h 89"/>
                <a:gd name="T22" fmla="*/ 64 w 110"/>
                <a:gd name="T23" fmla="*/ 47 h 89"/>
                <a:gd name="T24" fmla="*/ 39 w 110"/>
                <a:gd name="T25" fmla="*/ 78 h 89"/>
                <a:gd name="T26" fmla="*/ 15 w 110"/>
                <a:gd name="T27" fmla="*/ 75 h 89"/>
                <a:gd name="T28" fmla="*/ 10 w 110"/>
                <a:gd name="T29" fmla="*/ 81 h 89"/>
                <a:gd name="T30" fmla="*/ 34 w 110"/>
                <a:gd name="T31" fmla="*/ 89 h 89"/>
                <a:gd name="T32" fmla="*/ 110 w 110"/>
                <a:gd name="T33" fmla="*/ 3 h 89"/>
                <a:gd name="T34" fmla="*/ 85 w 110"/>
                <a:gd name="T35" fmla="*/ 2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 h="89">
                  <a:moveTo>
                    <a:pt x="85" y="22"/>
                  </a:moveTo>
                  <a:cubicBezTo>
                    <a:pt x="69" y="22"/>
                    <a:pt x="69" y="22"/>
                    <a:pt x="69" y="22"/>
                  </a:cubicBezTo>
                  <a:cubicBezTo>
                    <a:pt x="73" y="18"/>
                    <a:pt x="73" y="18"/>
                    <a:pt x="73" y="18"/>
                  </a:cubicBezTo>
                  <a:cubicBezTo>
                    <a:pt x="67" y="13"/>
                    <a:pt x="67" y="13"/>
                    <a:pt x="67" y="13"/>
                  </a:cubicBezTo>
                  <a:cubicBezTo>
                    <a:pt x="60" y="22"/>
                    <a:pt x="60" y="22"/>
                    <a:pt x="60" y="22"/>
                  </a:cubicBezTo>
                  <a:cubicBezTo>
                    <a:pt x="47" y="21"/>
                    <a:pt x="47" y="21"/>
                    <a:pt x="47" y="21"/>
                  </a:cubicBezTo>
                  <a:cubicBezTo>
                    <a:pt x="50" y="17"/>
                    <a:pt x="50" y="17"/>
                    <a:pt x="50" y="17"/>
                  </a:cubicBezTo>
                  <a:cubicBezTo>
                    <a:pt x="45" y="13"/>
                    <a:pt x="45" y="13"/>
                    <a:pt x="45" y="13"/>
                  </a:cubicBezTo>
                  <a:cubicBezTo>
                    <a:pt x="38" y="21"/>
                    <a:pt x="38" y="21"/>
                    <a:pt x="38" y="21"/>
                  </a:cubicBezTo>
                  <a:cubicBezTo>
                    <a:pt x="4" y="20"/>
                    <a:pt x="4" y="20"/>
                    <a:pt x="4" y="20"/>
                  </a:cubicBezTo>
                  <a:cubicBezTo>
                    <a:pt x="0" y="24"/>
                    <a:pt x="0" y="24"/>
                    <a:pt x="0" y="24"/>
                  </a:cubicBezTo>
                  <a:cubicBezTo>
                    <a:pt x="64" y="47"/>
                    <a:pt x="64" y="47"/>
                    <a:pt x="64" y="47"/>
                  </a:cubicBezTo>
                  <a:cubicBezTo>
                    <a:pt x="39" y="78"/>
                    <a:pt x="39" y="78"/>
                    <a:pt x="39" y="78"/>
                  </a:cubicBezTo>
                  <a:cubicBezTo>
                    <a:pt x="15" y="75"/>
                    <a:pt x="15" y="75"/>
                    <a:pt x="15" y="75"/>
                  </a:cubicBezTo>
                  <a:cubicBezTo>
                    <a:pt x="10" y="81"/>
                    <a:pt x="10" y="81"/>
                    <a:pt x="10" y="81"/>
                  </a:cubicBezTo>
                  <a:cubicBezTo>
                    <a:pt x="34" y="89"/>
                    <a:pt x="34" y="89"/>
                    <a:pt x="34" y="89"/>
                  </a:cubicBezTo>
                  <a:cubicBezTo>
                    <a:pt x="110" y="3"/>
                    <a:pt x="110" y="3"/>
                    <a:pt x="110" y="3"/>
                  </a:cubicBezTo>
                  <a:cubicBezTo>
                    <a:pt x="110" y="3"/>
                    <a:pt x="105" y="0"/>
                    <a:pt x="85"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9" name="组合 22"/>
          <p:cNvGrpSpPr/>
          <p:nvPr/>
        </p:nvGrpSpPr>
        <p:grpSpPr>
          <a:xfrm>
            <a:off x="4881078" y="4772231"/>
            <a:ext cx="804978" cy="505987"/>
            <a:chOff x="8491538" y="3690938"/>
            <a:chExt cx="1000124" cy="628650"/>
          </a:xfrm>
          <a:solidFill>
            <a:schemeClr val="bg1"/>
          </a:solidFill>
        </p:grpSpPr>
        <p:sp>
          <p:nvSpPr>
            <p:cNvPr id="24" name="Freeform 57"/>
            <p:cNvSpPr>
              <a:spLocks noEditPoints="1"/>
            </p:cNvSpPr>
            <p:nvPr/>
          </p:nvSpPr>
          <p:spPr bwMode="auto">
            <a:xfrm>
              <a:off x="8491538" y="3925888"/>
              <a:ext cx="395287" cy="393700"/>
            </a:xfrm>
            <a:custGeom>
              <a:avLst/>
              <a:gdLst>
                <a:gd name="T0" fmla="*/ 32 w 64"/>
                <a:gd name="T1" fmla="*/ 0 h 64"/>
                <a:gd name="T2" fmla="*/ 0 w 64"/>
                <a:gd name="T3" fmla="*/ 32 h 64"/>
                <a:gd name="T4" fmla="*/ 33 w 64"/>
                <a:gd name="T5" fmla="*/ 64 h 64"/>
                <a:gd name="T6" fmla="*/ 64 w 64"/>
                <a:gd name="T7" fmla="*/ 32 h 64"/>
                <a:gd name="T8" fmla="*/ 32 w 64"/>
                <a:gd name="T9" fmla="*/ 0 h 64"/>
                <a:gd name="T10" fmla="*/ 33 w 64"/>
                <a:gd name="T11" fmla="*/ 56 h 64"/>
                <a:gd name="T12" fmla="*/ 9 w 64"/>
                <a:gd name="T13" fmla="*/ 32 h 64"/>
                <a:gd name="T14" fmla="*/ 32 w 64"/>
                <a:gd name="T15" fmla="*/ 9 h 64"/>
                <a:gd name="T16" fmla="*/ 56 w 64"/>
                <a:gd name="T17" fmla="*/ 33 h 64"/>
                <a:gd name="T18" fmla="*/ 33 w 64"/>
                <a:gd name="T19" fmla="*/ 5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0"/>
                  </a:moveTo>
                  <a:cubicBezTo>
                    <a:pt x="14" y="0"/>
                    <a:pt x="0" y="15"/>
                    <a:pt x="0" y="32"/>
                  </a:cubicBezTo>
                  <a:cubicBezTo>
                    <a:pt x="1" y="50"/>
                    <a:pt x="15" y="64"/>
                    <a:pt x="33" y="64"/>
                  </a:cubicBezTo>
                  <a:cubicBezTo>
                    <a:pt x="50" y="64"/>
                    <a:pt x="64" y="50"/>
                    <a:pt x="64" y="32"/>
                  </a:cubicBezTo>
                  <a:cubicBezTo>
                    <a:pt x="64" y="14"/>
                    <a:pt x="50" y="0"/>
                    <a:pt x="32" y="0"/>
                  </a:cubicBezTo>
                  <a:close/>
                  <a:moveTo>
                    <a:pt x="33" y="56"/>
                  </a:moveTo>
                  <a:cubicBezTo>
                    <a:pt x="20" y="56"/>
                    <a:pt x="9" y="45"/>
                    <a:pt x="9" y="32"/>
                  </a:cubicBezTo>
                  <a:cubicBezTo>
                    <a:pt x="8" y="19"/>
                    <a:pt x="19" y="9"/>
                    <a:pt x="32" y="9"/>
                  </a:cubicBezTo>
                  <a:cubicBezTo>
                    <a:pt x="45" y="9"/>
                    <a:pt x="56" y="20"/>
                    <a:pt x="56" y="33"/>
                  </a:cubicBezTo>
                  <a:cubicBezTo>
                    <a:pt x="56" y="45"/>
                    <a:pt x="46" y="56"/>
                    <a:pt x="33"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5" name="Freeform 58"/>
            <p:cNvSpPr>
              <a:spLocks noEditPoints="1"/>
            </p:cNvSpPr>
            <p:nvPr/>
          </p:nvSpPr>
          <p:spPr bwMode="auto">
            <a:xfrm>
              <a:off x="9096375" y="3919538"/>
              <a:ext cx="395287" cy="400050"/>
            </a:xfrm>
            <a:custGeom>
              <a:avLst/>
              <a:gdLst>
                <a:gd name="T0" fmla="*/ 32 w 64"/>
                <a:gd name="T1" fmla="*/ 0 h 65"/>
                <a:gd name="T2" fmla="*/ 0 w 64"/>
                <a:gd name="T3" fmla="*/ 33 h 65"/>
                <a:gd name="T4" fmla="*/ 32 w 64"/>
                <a:gd name="T5" fmla="*/ 64 h 65"/>
                <a:gd name="T6" fmla="*/ 64 w 64"/>
                <a:gd name="T7" fmla="*/ 32 h 65"/>
                <a:gd name="T8" fmla="*/ 32 w 64"/>
                <a:gd name="T9" fmla="*/ 0 h 65"/>
                <a:gd name="T10" fmla="*/ 32 w 64"/>
                <a:gd name="T11" fmla="*/ 56 h 65"/>
                <a:gd name="T12" fmla="*/ 8 w 64"/>
                <a:gd name="T13" fmla="*/ 32 h 65"/>
                <a:gd name="T14" fmla="*/ 32 w 64"/>
                <a:gd name="T15" fmla="*/ 9 h 65"/>
                <a:gd name="T16" fmla="*/ 55 w 64"/>
                <a:gd name="T17" fmla="*/ 33 h 65"/>
                <a:gd name="T18" fmla="*/ 32 w 64"/>
                <a:gd name="T19" fmla="*/ 5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5">
                  <a:moveTo>
                    <a:pt x="32" y="0"/>
                  </a:moveTo>
                  <a:cubicBezTo>
                    <a:pt x="14" y="1"/>
                    <a:pt x="0" y="15"/>
                    <a:pt x="0" y="33"/>
                  </a:cubicBezTo>
                  <a:cubicBezTo>
                    <a:pt x="0" y="50"/>
                    <a:pt x="14" y="65"/>
                    <a:pt x="32" y="64"/>
                  </a:cubicBezTo>
                  <a:cubicBezTo>
                    <a:pt x="50" y="64"/>
                    <a:pt x="64" y="50"/>
                    <a:pt x="64" y="32"/>
                  </a:cubicBezTo>
                  <a:cubicBezTo>
                    <a:pt x="64" y="15"/>
                    <a:pt x="49" y="0"/>
                    <a:pt x="32" y="0"/>
                  </a:cubicBezTo>
                  <a:close/>
                  <a:moveTo>
                    <a:pt x="32" y="56"/>
                  </a:moveTo>
                  <a:cubicBezTo>
                    <a:pt x="19" y="56"/>
                    <a:pt x="8" y="46"/>
                    <a:pt x="8" y="32"/>
                  </a:cubicBezTo>
                  <a:cubicBezTo>
                    <a:pt x="8" y="19"/>
                    <a:pt x="19" y="9"/>
                    <a:pt x="32" y="9"/>
                  </a:cubicBezTo>
                  <a:cubicBezTo>
                    <a:pt x="44" y="10"/>
                    <a:pt x="55" y="20"/>
                    <a:pt x="55" y="33"/>
                  </a:cubicBezTo>
                  <a:cubicBezTo>
                    <a:pt x="56" y="46"/>
                    <a:pt x="45" y="56"/>
                    <a:pt x="32"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6" name="Freeform 59"/>
            <p:cNvSpPr/>
            <p:nvPr/>
          </p:nvSpPr>
          <p:spPr bwMode="auto">
            <a:xfrm>
              <a:off x="9059863" y="3716338"/>
              <a:ext cx="239712" cy="393700"/>
            </a:xfrm>
            <a:custGeom>
              <a:avLst/>
              <a:gdLst>
                <a:gd name="T0" fmla="*/ 151 w 151"/>
                <a:gd name="T1" fmla="*/ 244 h 248"/>
                <a:gd name="T2" fmla="*/ 62 w 151"/>
                <a:gd name="T3" fmla="*/ 0 h 248"/>
                <a:gd name="T4" fmla="*/ 3 w 151"/>
                <a:gd name="T5" fmla="*/ 0 h 248"/>
                <a:gd name="T6" fmla="*/ 0 w 151"/>
                <a:gd name="T7" fmla="*/ 15 h 248"/>
                <a:gd name="T8" fmla="*/ 46 w 151"/>
                <a:gd name="T9" fmla="*/ 19 h 248"/>
                <a:gd name="T10" fmla="*/ 140 w 151"/>
                <a:gd name="T11" fmla="*/ 248 h 248"/>
                <a:gd name="T12" fmla="*/ 151 w 151"/>
                <a:gd name="T13" fmla="*/ 244 h 248"/>
              </a:gdLst>
              <a:ahLst/>
              <a:cxnLst>
                <a:cxn ang="0">
                  <a:pos x="T0" y="T1"/>
                </a:cxn>
                <a:cxn ang="0">
                  <a:pos x="T2" y="T3"/>
                </a:cxn>
                <a:cxn ang="0">
                  <a:pos x="T4" y="T5"/>
                </a:cxn>
                <a:cxn ang="0">
                  <a:pos x="T6" y="T7"/>
                </a:cxn>
                <a:cxn ang="0">
                  <a:pos x="T8" y="T9"/>
                </a:cxn>
                <a:cxn ang="0">
                  <a:pos x="T10" y="T11"/>
                </a:cxn>
                <a:cxn ang="0">
                  <a:pos x="T12" y="T13"/>
                </a:cxn>
              </a:cxnLst>
              <a:rect l="0" t="0" r="r" b="b"/>
              <a:pathLst>
                <a:path w="151" h="248">
                  <a:moveTo>
                    <a:pt x="151" y="244"/>
                  </a:moveTo>
                  <a:lnTo>
                    <a:pt x="62" y="0"/>
                  </a:lnTo>
                  <a:lnTo>
                    <a:pt x="3" y="0"/>
                  </a:lnTo>
                  <a:lnTo>
                    <a:pt x="0" y="15"/>
                  </a:lnTo>
                  <a:lnTo>
                    <a:pt x="46" y="19"/>
                  </a:lnTo>
                  <a:lnTo>
                    <a:pt x="140" y="248"/>
                  </a:lnTo>
                  <a:lnTo>
                    <a:pt x="151" y="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7" name="Freeform 60"/>
            <p:cNvSpPr>
              <a:spLocks noEditPoints="1"/>
            </p:cNvSpPr>
            <p:nvPr/>
          </p:nvSpPr>
          <p:spPr bwMode="auto">
            <a:xfrm>
              <a:off x="8682038" y="3740151"/>
              <a:ext cx="512762" cy="461963"/>
            </a:xfrm>
            <a:custGeom>
              <a:avLst/>
              <a:gdLst>
                <a:gd name="T0" fmla="*/ 81 w 83"/>
                <a:gd name="T1" fmla="*/ 15 h 75"/>
                <a:gd name="T2" fmla="*/ 27 w 83"/>
                <a:gd name="T3" fmla="*/ 15 h 75"/>
                <a:gd name="T4" fmla="*/ 21 w 83"/>
                <a:gd name="T5" fmla="*/ 0 h 75"/>
                <a:gd name="T6" fmla="*/ 18 w 83"/>
                <a:gd name="T7" fmla="*/ 5 h 75"/>
                <a:gd name="T8" fmla="*/ 23 w 83"/>
                <a:gd name="T9" fmla="*/ 17 h 75"/>
                <a:gd name="T10" fmla="*/ 0 w 83"/>
                <a:gd name="T11" fmla="*/ 58 h 75"/>
                <a:gd name="T12" fmla="*/ 3 w 83"/>
                <a:gd name="T13" fmla="*/ 62 h 75"/>
                <a:gd name="T14" fmla="*/ 4 w 83"/>
                <a:gd name="T15" fmla="*/ 60 h 75"/>
                <a:gd name="T16" fmla="*/ 5 w 83"/>
                <a:gd name="T17" fmla="*/ 64 h 75"/>
                <a:gd name="T18" fmla="*/ 45 w 83"/>
                <a:gd name="T19" fmla="*/ 69 h 75"/>
                <a:gd name="T20" fmla="*/ 59 w 83"/>
                <a:gd name="T21" fmla="*/ 68 h 75"/>
                <a:gd name="T22" fmla="*/ 57 w 83"/>
                <a:gd name="T23" fmla="*/ 57 h 75"/>
                <a:gd name="T24" fmla="*/ 77 w 83"/>
                <a:gd name="T25" fmla="*/ 27 h 75"/>
                <a:gd name="T26" fmla="*/ 83 w 83"/>
                <a:gd name="T27" fmla="*/ 20 h 75"/>
                <a:gd name="T28" fmla="*/ 81 w 83"/>
                <a:gd name="T29" fmla="*/ 15 h 75"/>
                <a:gd name="T30" fmla="*/ 5 w 83"/>
                <a:gd name="T31" fmla="*/ 59 h 75"/>
                <a:gd name="T32" fmla="*/ 27 w 83"/>
                <a:gd name="T33" fmla="*/ 21 h 75"/>
                <a:gd name="T34" fmla="*/ 44 w 83"/>
                <a:gd name="T35" fmla="*/ 57 h 75"/>
                <a:gd name="T36" fmla="*/ 5 w 83"/>
                <a:gd name="T37" fmla="*/ 59 h 75"/>
                <a:gd name="T38" fmla="*/ 53 w 83"/>
                <a:gd name="T39" fmla="*/ 55 h 75"/>
                <a:gd name="T40" fmla="*/ 50 w 83"/>
                <a:gd name="T41" fmla="*/ 55 h 75"/>
                <a:gd name="T42" fmla="*/ 31 w 83"/>
                <a:gd name="T43" fmla="*/ 20 h 75"/>
                <a:gd name="T44" fmla="*/ 75 w 83"/>
                <a:gd name="T45" fmla="*/ 20 h 75"/>
                <a:gd name="T46" fmla="*/ 53 w 83"/>
                <a:gd name="T47" fmla="*/ 5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3" h="75">
                  <a:moveTo>
                    <a:pt x="81" y="15"/>
                  </a:moveTo>
                  <a:cubicBezTo>
                    <a:pt x="27" y="15"/>
                    <a:pt x="27" y="15"/>
                    <a:pt x="27" y="15"/>
                  </a:cubicBezTo>
                  <a:cubicBezTo>
                    <a:pt x="21" y="0"/>
                    <a:pt x="21" y="0"/>
                    <a:pt x="21" y="0"/>
                  </a:cubicBezTo>
                  <a:cubicBezTo>
                    <a:pt x="18" y="5"/>
                    <a:pt x="18" y="5"/>
                    <a:pt x="18" y="5"/>
                  </a:cubicBezTo>
                  <a:cubicBezTo>
                    <a:pt x="23" y="17"/>
                    <a:pt x="23" y="17"/>
                    <a:pt x="23" y="17"/>
                  </a:cubicBezTo>
                  <a:cubicBezTo>
                    <a:pt x="0" y="58"/>
                    <a:pt x="0" y="58"/>
                    <a:pt x="0" y="58"/>
                  </a:cubicBezTo>
                  <a:cubicBezTo>
                    <a:pt x="3" y="62"/>
                    <a:pt x="3" y="62"/>
                    <a:pt x="3" y="62"/>
                  </a:cubicBezTo>
                  <a:cubicBezTo>
                    <a:pt x="4" y="60"/>
                    <a:pt x="4" y="60"/>
                    <a:pt x="4" y="60"/>
                  </a:cubicBezTo>
                  <a:cubicBezTo>
                    <a:pt x="5" y="64"/>
                    <a:pt x="5" y="64"/>
                    <a:pt x="5" y="64"/>
                  </a:cubicBezTo>
                  <a:cubicBezTo>
                    <a:pt x="45" y="69"/>
                    <a:pt x="45" y="69"/>
                    <a:pt x="45" y="69"/>
                  </a:cubicBezTo>
                  <a:cubicBezTo>
                    <a:pt x="45" y="69"/>
                    <a:pt x="56" y="75"/>
                    <a:pt x="59" y="68"/>
                  </a:cubicBezTo>
                  <a:cubicBezTo>
                    <a:pt x="63" y="60"/>
                    <a:pt x="57" y="57"/>
                    <a:pt x="57" y="57"/>
                  </a:cubicBezTo>
                  <a:cubicBezTo>
                    <a:pt x="57" y="57"/>
                    <a:pt x="74" y="31"/>
                    <a:pt x="77" y="27"/>
                  </a:cubicBezTo>
                  <a:cubicBezTo>
                    <a:pt x="80" y="22"/>
                    <a:pt x="83" y="20"/>
                    <a:pt x="83" y="20"/>
                  </a:cubicBezTo>
                  <a:lnTo>
                    <a:pt x="81" y="15"/>
                  </a:lnTo>
                  <a:close/>
                  <a:moveTo>
                    <a:pt x="5" y="59"/>
                  </a:moveTo>
                  <a:cubicBezTo>
                    <a:pt x="27" y="21"/>
                    <a:pt x="27" y="21"/>
                    <a:pt x="27" y="21"/>
                  </a:cubicBezTo>
                  <a:cubicBezTo>
                    <a:pt x="32" y="28"/>
                    <a:pt x="44" y="57"/>
                    <a:pt x="44" y="57"/>
                  </a:cubicBezTo>
                  <a:lnTo>
                    <a:pt x="5" y="59"/>
                  </a:lnTo>
                  <a:close/>
                  <a:moveTo>
                    <a:pt x="53" y="55"/>
                  </a:moveTo>
                  <a:cubicBezTo>
                    <a:pt x="50" y="55"/>
                    <a:pt x="50" y="55"/>
                    <a:pt x="50" y="55"/>
                  </a:cubicBezTo>
                  <a:cubicBezTo>
                    <a:pt x="31" y="20"/>
                    <a:pt x="31" y="20"/>
                    <a:pt x="31" y="20"/>
                  </a:cubicBezTo>
                  <a:cubicBezTo>
                    <a:pt x="75" y="20"/>
                    <a:pt x="75" y="20"/>
                    <a:pt x="75" y="20"/>
                  </a:cubicBezTo>
                  <a:lnTo>
                    <a:pt x="53" y="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8" name="Freeform 61"/>
            <p:cNvSpPr/>
            <p:nvPr/>
          </p:nvSpPr>
          <p:spPr bwMode="auto">
            <a:xfrm>
              <a:off x="8726488" y="3690938"/>
              <a:ext cx="209550" cy="111125"/>
            </a:xfrm>
            <a:custGeom>
              <a:avLst/>
              <a:gdLst>
                <a:gd name="T0" fmla="*/ 34 w 34"/>
                <a:gd name="T1" fmla="*/ 9 h 18"/>
                <a:gd name="T2" fmla="*/ 24 w 34"/>
                <a:gd name="T3" fmla="*/ 4 h 18"/>
                <a:gd name="T4" fmla="*/ 3 w 34"/>
                <a:gd name="T5" fmla="*/ 3 h 18"/>
                <a:gd name="T6" fmla="*/ 7 w 34"/>
                <a:gd name="T7" fmla="*/ 15 h 18"/>
                <a:gd name="T8" fmla="*/ 19 w 34"/>
                <a:gd name="T9" fmla="*/ 11 h 18"/>
                <a:gd name="T10" fmla="*/ 34 w 34"/>
                <a:gd name="T11" fmla="*/ 9 h 18"/>
              </a:gdLst>
              <a:ahLst/>
              <a:cxnLst>
                <a:cxn ang="0">
                  <a:pos x="T0" y="T1"/>
                </a:cxn>
                <a:cxn ang="0">
                  <a:pos x="T2" y="T3"/>
                </a:cxn>
                <a:cxn ang="0">
                  <a:pos x="T4" y="T5"/>
                </a:cxn>
                <a:cxn ang="0">
                  <a:pos x="T6" y="T7"/>
                </a:cxn>
                <a:cxn ang="0">
                  <a:pos x="T8" y="T9"/>
                </a:cxn>
                <a:cxn ang="0">
                  <a:pos x="T10" y="T11"/>
                </a:cxn>
              </a:cxnLst>
              <a:rect l="0" t="0" r="r" b="b"/>
              <a:pathLst>
                <a:path w="34" h="18">
                  <a:moveTo>
                    <a:pt x="34" y="9"/>
                  </a:moveTo>
                  <a:cubicBezTo>
                    <a:pt x="34" y="9"/>
                    <a:pt x="33" y="5"/>
                    <a:pt x="24" y="4"/>
                  </a:cubicBezTo>
                  <a:cubicBezTo>
                    <a:pt x="15" y="3"/>
                    <a:pt x="5" y="0"/>
                    <a:pt x="3" y="3"/>
                  </a:cubicBezTo>
                  <a:cubicBezTo>
                    <a:pt x="0" y="6"/>
                    <a:pt x="4" y="13"/>
                    <a:pt x="7" y="15"/>
                  </a:cubicBezTo>
                  <a:cubicBezTo>
                    <a:pt x="10" y="18"/>
                    <a:pt x="16" y="11"/>
                    <a:pt x="19" y="11"/>
                  </a:cubicBezTo>
                  <a:cubicBezTo>
                    <a:pt x="22" y="11"/>
                    <a:pt x="32" y="12"/>
                    <a:pt x="3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9" name="Freeform 62"/>
            <p:cNvSpPr/>
            <p:nvPr/>
          </p:nvSpPr>
          <p:spPr bwMode="auto">
            <a:xfrm>
              <a:off x="8645525" y="4079876"/>
              <a:ext cx="85725" cy="85725"/>
            </a:xfrm>
            <a:custGeom>
              <a:avLst/>
              <a:gdLst>
                <a:gd name="T0" fmla="*/ 14 w 14"/>
                <a:gd name="T1" fmla="*/ 7 h 14"/>
                <a:gd name="T2" fmla="*/ 7 w 14"/>
                <a:gd name="T3" fmla="*/ 14 h 14"/>
                <a:gd name="T4" fmla="*/ 0 w 14"/>
                <a:gd name="T5" fmla="*/ 7 h 14"/>
                <a:gd name="T6" fmla="*/ 7 w 14"/>
                <a:gd name="T7" fmla="*/ 0 h 14"/>
                <a:gd name="T8" fmla="*/ 14 w 14"/>
                <a:gd name="T9" fmla="*/ 7 h 14"/>
              </a:gdLst>
              <a:ahLst/>
              <a:cxnLst>
                <a:cxn ang="0">
                  <a:pos x="T0" y="T1"/>
                </a:cxn>
                <a:cxn ang="0">
                  <a:pos x="T2" y="T3"/>
                </a:cxn>
                <a:cxn ang="0">
                  <a:pos x="T4" y="T5"/>
                </a:cxn>
                <a:cxn ang="0">
                  <a:pos x="T6" y="T7"/>
                </a:cxn>
                <a:cxn ang="0">
                  <a:pos x="T8" y="T9"/>
                </a:cxn>
              </a:cxnLst>
              <a:rect l="0" t="0" r="r" b="b"/>
              <a:pathLst>
                <a:path w="14" h="14">
                  <a:moveTo>
                    <a:pt x="14" y="7"/>
                  </a:moveTo>
                  <a:cubicBezTo>
                    <a:pt x="14" y="11"/>
                    <a:pt x="11" y="14"/>
                    <a:pt x="7" y="14"/>
                  </a:cubicBezTo>
                  <a:cubicBezTo>
                    <a:pt x="3" y="14"/>
                    <a:pt x="0" y="11"/>
                    <a:pt x="0" y="7"/>
                  </a:cubicBezTo>
                  <a:cubicBezTo>
                    <a:pt x="0" y="4"/>
                    <a:pt x="3" y="0"/>
                    <a:pt x="7" y="0"/>
                  </a:cubicBezTo>
                  <a:cubicBezTo>
                    <a:pt x="11" y="0"/>
                    <a:pt x="14" y="3"/>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0" name="Freeform 63"/>
            <p:cNvSpPr/>
            <p:nvPr/>
          </p:nvSpPr>
          <p:spPr bwMode="auto">
            <a:xfrm>
              <a:off x="9250363" y="4079876"/>
              <a:ext cx="87312" cy="85725"/>
            </a:xfrm>
            <a:custGeom>
              <a:avLst/>
              <a:gdLst>
                <a:gd name="T0" fmla="*/ 14 w 14"/>
                <a:gd name="T1" fmla="*/ 7 h 14"/>
                <a:gd name="T2" fmla="*/ 7 w 14"/>
                <a:gd name="T3" fmla="*/ 14 h 14"/>
                <a:gd name="T4" fmla="*/ 1 w 14"/>
                <a:gd name="T5" fmla="*/ 7 h 14"/>
                <a:gd name="T6" fmla="*/ 7 w 14"/>
                <a:gd name="T7" fmla="*/ 1 h 14"/>
                <a:gd name="T8" fmla="*/ 14 w 14"/>
                <a:gd name="T9" fmla="*/ 7 h 14"/>
              </a:gdLst>
              <a:ahLst/>
              <a:cxnLst>
                <a:cxn ang="0">
                  <a:pos x="T0" y="T1"/>
                </a:cxn>
                <a:cxn ang="0">
                  <a:pos x="T2" y="T3"/>
                </a:cxn>
                <a:cxn ang="0">
                  <a:pos x="T4" y="T5"/>
                </a:cxn>
                <a:cxn ang="0">
                  <a:pos x="T6" y="T7"/>
                </a:cxn>
                <a:cxn ang="0">
                  <a:pos x="T8" y="T9"/>
                </a:cxn>
              </a:cxnLst>
              <a:rect l="0" t="0" r="r" b="b"/>
              <a:pathLst>
                <a:path w="14" h="14">
                  <a:moveTo>
                    <a:pt x="14" y="7"/>
                  </a:moveTo>
                  <a:cubicBezTo>
                    <a:pt x="14" y="11"/>
                    <a:pt x="11" y="14"/>
                    <a:pt x="7" y="14"/>
                  </a:cubicBezTo>
                  <a:cubicBezTo>
                    <a:pt x="3" y="14"/>
                    <a:pt x="1" y="11"/>
                    <a:pt x="1" y="7"/>
                  </a:cubicBezTo>
                  <a:cubicBezTo>
                    <a:pt x="0" y="3"/>
                    <a:pt x="3" y="1"/>
                    <a:pt x="7" y="1"/>
                  </a:cubicBezTo>
                  <a:cubicBezTo>
                    <a:pt x="11" y="0"/>
                    <a:pt x="13" y="3"/>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1" name="Freeform 64"/>
            <p:cNvSpPr/>
            <p:nvPr/>
          </p:nvSpPr>
          <p:spPr bwMode="auto">
            <a:xfrm>
              <a:off x="8786813" y="3765551"/>
              <a:ext cx="44450" cy="30163"/>
            </a:xfrm>
            <a:custGeom>
              <a:avLst/>
              <a:gdLst>
                <a:gd name="T0" fmla="*/ 6 w 7"/>
                <a:gd name="T1" fmla="*/ 0 h 5"/>
                <a:gd name="T2" fmla="*/ 1 w 7"/>
                <a:gd name="T3" fmla="*/ 3 h 5"/>
                <a:gd name="T4" fmla="*/ 1 w 7"/>
                <a:gd name="T5" fmla="*/ 5 h 5"/>
                <a:gd name="T6" fmla="*/ 7 w 7"/>
                <a:gd name="T7" fmla="*/ 2 h 5"/>
                <a:gd name="T8" fmla="*/ 6 w 7"/>
                <a:gd name="T9" fmla="*/ 0 h 5"/>
              </a:gdLst>
              <a:ahLst/>
              <a:cxnLst>
                <a:cxn ang="0">
                  <a:pos x="T0" y="T1"/>
                </a:cxn>
                <a:cxn ang="0">
                  <a:pos x="T2" y="T3"/>
                </a:cxn>
                <a:cxn ang="0">
                  <a:pos x="T4" y="T5"/>
                </a:cxn>
                <a:cxn ang="0">
                  <a:pos x="T6" y="T7"/>
                </a:cxn>
                <a:cxn ang="0">
                  <a:pos x="T8" y="T9"/>
                </a:cxn>
              </a:cxnLst>
              <a:rect l="0" t="0" r="r" b="b"/>
              <a:pathLst>
                <a:path w="7" h="5">
                  <a:moveTo>
                    <a:pt x="6" y="0"/>
                  </a:moveTo>
                  <a:cubicBezTo>
                    <a:pt x="6" y="0"/>
                    <a:pt x="2" y="3"/>
                    <a:pt x="1" y="3"/>
                  </a:cubicBezTo>
                  <a:cubicBezTo>
                    <a:pt x="0" y="4"/>
                    <a:pt x="1" y="5"/>
                    <a:pt x="1" y="5"/>
                  </a:cubicBezTo>
                  <a:cubicBezTo>
                    <a:pt x="7" y="2"/>
                    <a:pt x="7" y="2"/>
                    <a:pt x="7" y="2"/>
                  </a:cubicBezTo>
                  <a:lnTo>
                    <a:pt x="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2" name="Freeform 65"/>
            <p:cNvSpPr/>
            <p:nvPr/>
          </p:nvSpPr>
          <p:spPr bwMode="auto">
            <a:xfrm>
              <a:off x="9053513" y="3697288"/>
              <a:ext cx="73025" cy="61913"/>
            </a:xfrm>
            <a:custGeom>
              <a:avLst/>
              <a:gdLst>
                <a:gd name="T0" fmla="*/ 46 w 46"/>
                <a:gd name="T1" fmla="*/ 39 h 39"/>
                <a:gd name="T2" fmla="*/ 46 w 46"/>
                <a:gd name="T3" fmla="*/ 0 h 39"/>
                <a:gd name="T4" fmla="*/ 0 w 46"/>
                <a:gd name="T5" fmla="*/ 8 h 39"/>
                <a:gd name="T6" fmla="*/ 0 w 46"/>
                <a:gd name="T7" fmla="*/ 35 h 39"/>
                <a:gd name="T8" fmla="*/ 46 w 46"/>
                <a:gd name="T9" fmla="*/ 39 h 39"/>
              </a:gdLst>
              <a:ahLst/>
              <a:cxnLst>
                <a:cxn ang="0">
                  <a:pos x="T0" y="T1"/>
                </a:cxn>
                <a:cxn ang="0">
                  <a:pos x="T2" y="T3"/>
                </a:cxn>
                <a:cxn ang="0">
                  <a:pos x="T4" y="T5"/>
                </a:cxn>
                <a:cxn ang="0">
                  <a:pos x="T6" y="T7"/>
                </a:cxn>
                <a:cxn ang="0">
                  <a:pos x="T8" y="T9"/>
                </a:cxn>
              </a:cxnLst>
              <a:rect l="0" t="0" r="r" b="b"/>
              <a:pathLst>
                <a:path w="46" h="39">
                  <a:moveTo>
                    <a:pt x="46" y="39"/>
                  </a:moveTo>
                  <a:lnTo>
                    <a:pt x="46" y="0"/>
                  </a:lnTo>
                  <a:lnTo>
                    <a:pt x="0" y="8"/>
                  </a:lnTo>
                  <a:lnTo>
                    <a:pt x="0" y="35"/>
                  </a:lnTo>
                  <a:lnTo>
                    <a:pt x="46"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10" name="组合 32"/>
          <p:cNvGrpSpPr/>
          <p:nvPr/>
        </p:nvGrpSpPr>
        <p:grpSpPr>
          <a:xfrm>
            <a:off x="7354083" y="4633661"/>
            <a:ext cx="486820" cy="728314"/>
            <a:chOff x="10158413" y="3421063"/>
            <a:chExt cx="604837" cy="904876"/>
          </a:xfrm>
          <a:solidFill>
            <a:schemeClr val="bg1"/>
          </a:solidFill>
        </p:grpSpPr>
        <p:sp>
          <p:nvSpPr>
            <p:cNvPr id="34" name="Freeform 5"/>
            <p:cNvSpPr>
              <a:spLocks noEditPoints="1"/>
            </p:cNvSpPr>
            <p:nvPr/>
          </p:nvSpPr>
          <p:spPr bwMode="auto">
            <a:xfrm>
              <a:off x="10158413" y="3981451"/>
              <a:ext cx="604837" cy="301625"/>
            </a:xfrm>
            <a:custGeom>
              <a:avLst/>
              <a:gdLst>
                <a:gd name="T0" fmla="*/ 0 w 98"/>
                <a:gd name="T1" fmla="*/ 0 h 49"/>
                <a:gd name="T2" fmla="*/ 49 w 98"/>
                <a:gd name="T3" fmla="*/ 49 h 49"/>
                <a:gd name="T4" fmla="*/ 98 w 98"/>
                <a:gd name="T5" fmla="*/ 0 h 49"/>
                <a:gd name="T6" fmla="*/ 0 w 98"/>
                <a:gd name="T7" fmla="*/ 0 h 49"/>
                <a:gd name="T8" fmla="*/ 21 w 98"/>
                <a:gd name="T9" fmla="*/ 18 h 49"/>
                <a:gd name="T10" fmla="*/ 16 w 98"/>
                <a:gd name="T11" fmla="*/ 14 h 49"/>
                <a:gd name="T12" fmla="*/ 21 w 98"/>
                <a:gd name="T13" fmla="*/ 9 h 49"/>
                <a:gd name="T14" fmla="*/ 26 w 98"/>
                <a:gd name="T15" fmla="*/ 14 h 49"/>
                <a:gd name="T16" fmla="*/ 21 w 98"/>
                <a:gd name="T17" fmla="*/ 18 h 49"/>
                <a:gd name="T18" fmla="*/ 40 w 98"/>
                <a:gd name="T19" fmla="*/ 18 h 49"/>
                <a:gd name="T20" fmla="*/ 35 w 98"/>
                <a:gd name="T21" fmla="*/ 14 h 49"/>
                <a:gd name="T22" fmla="*/ 40 w 98"/>
                <a:gd name="T23" fmla="*/ 9 h 49"/>
                <a:gd name="T24" fmla="*/ 45 w 98"/>
                <a:gd name="T25" fmla="*/ 14 h 49"/>
                <a:gd name="T26" fmla="*/ 40 w 98"/>
                <a:gd name="T27" fmla="*/ 18 h 49"/>
                <a:gd name="T28" fmla="*/ 59 w 98"/>
                <a:gd name="T29" fmla="*/ 18 h 49"/>
                <a:gd name="T30" fmla="*/ 54 w 98"/>
                <a:gd name="T31" fmla="*/ 14 h 49"/>
                <a:gd name="T32" fmla="*/ 59 w 98"/>
                <a:gd name="T33" fmla="*/ 9 h 49"/>
                <a:gd name="T34" fmla="*/ 64 w 98"/>
                <a:gd name="T35" fmla="*/ 14 h 49"/>
                <a:gd name="T36" fmla="*/ 59 w 98"/>
                <a:gd name="T37" fmla="*/ 18 h 49"/>
                <a:gd name="T38" fmla="*/ 78 w 98"/>
                <a:gd name="T39" fmla="*/ 18 h 49"/>
                <a:gd name="T40" fmla="*/ 73 w 98"/>
                <a:gd name="T41" fmla="*/ 14 h 49"/>
                <a:gd name="T42" fmla="*/ 78 w 98"/>
                <a:gd name="T43" fmla="*/ 9 h 49"/>
                <a:gd name="T44" fmla="*/ 83 w 98"/>
                <a:gd name="T45" fmla="*/ 14 h 49"/>
                <a:gd name="T46" fmla="*/ 78 w 98"/>
                <a:gd name="T47" fmla="*/ 1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 h="49">
                  <a:moveTo>
                    <a:pt x="0" y="0"/>
                  </a:moveTo>
                  <a:cubicBezTo>
                    <a:pt x="0" y="27"/>
                    <a:pt x="22" y="49"/>
                    <a:pt x="49" y="49"/>
                  </a:cubicBezTo>
                  <a:cubicBezTo>
                    <a:pt x="76" y="49"/>
                    <a:pt x="98" y="27"/>
                    <a:pt x="98" y="0"/>
                  </a:cubicBezTo>
                  <a:lnTo>
                    <a:pt x="0" y="0"/>
                  </a:lnTo>
                  <a:close/>
                  <a:moveTo>
                    <a:pt x="21" y="18"/>
                  </a:moveTo>
                  <a:cubicBezTo>
                    <a:pt x="18" y="18"/>
                    <a:pt x="16" y="16"/>
                    <a:pt x="16" y="14"/>
                  </a:cubicBezTo>
                  <a:cubicBezTo>
                    <a:pt x="16" y="11"/>
                    <a:pt x="18" y="9"/>
                    <a:pt x="21" y="9"/>
                  </a:cubicBezTo>
                  <a:cubicBezTo>
                    <a:pt x="23" y="9"/>
                    <a:pt x="26" y="11"/>
                    <a:pt x="26" y="14"/>
                  </a:cubicBezTo>
                  <a:cubicBezTo>
                    <a:pt x="26" y="16"/>
                    <a:pt x="23" y="18"/>
                    <a:pt x="21" y="18"/>
                  </a:cubicBezTo>
                  <a:close/>
                  <a:moveTo>
                    <a:pt x="40" y="18"/>
                  </a:moveTo>
                  <a:cubicBezTo>
                    <a:pt x="37" y="18"/>
                    <a:pt x="35" y="16"/>
                    <a:pt x="35" y="14"/>
                  </a:cubicBezTo>
                  <a:cubicBezTo>
                    <a:pt x="35" y="11"/>
                    <a:pt x="37" y="9"/>
                    <a:pt x="40" y="9"/>
                  </a:cubicBezTo>
                  <a:cubicBezTo>
                    <a:pt x="42" y="9"/>
                    <a:pt x="45" y="11"/>
                    <a:pt x="45" y="14"/>
                  </a:cubicBezTo>
                  <a:cubicBezTo>
                    <a:pt x="45" y="16"/>
                    <a:pt x="42" y="18"/>
                    <a:pt x="40" y="18"/>
                  </a:cubicBezTo>
                  <a:close/>
                  <a:moveTo>
                    <a:pt x="59" y="18"/>
                  </a:moveTo>
                  <a:cubicBezTo>
                    <a:pt x="56" y="18"/>
                    <a:pt x="54" y="16"/>
                    <a:pt x="54" y="14"/>
                  </a:cubicBezTo>
                  <a:cubicBezTo>
                    <a:pt x="54" y="11"/>
                    <a:pt x="56" y="9"/>
                    <a:pt x="59" y="9"/>
                  </a:cubicBezTo>
                  <a:cubicBezTo>
                    <a:pt x="61" y="9"/>
                    <a:pt x="64" y="11"/>
                    <a:pt x="64" y="14"/>
                  </a:cubicBezTo>
                  <a:cubicBezTo>
                    <a:pt x="64" y="16"/>
                    <a:pt x="61" y="18"/>
                    <a:pt x="59" y="18"/>
                  </a:cubicBezTo>
                  <a:close/>
                  <a:moveTo>
                    <a:pt x="78" y="18"/>
                  </a:moveTo>
                  <a:cubicBezTo>
                    <a:pt x="75" y="18"/>
                    <a:pt x="73" y="16"/>
                    <a:pt x="73" y="14"/>
                  </a:cubicBezTo>
                  <a:cubicBezTo>
                    <a:pt x="73" y="11"/>
                    <a:pt x="75" y="9"/>
                    <a:pt x="78" y="9"/>
                  </a:cubicBezTo>
                  <a:cubicBezTo>
                    <a:pt x="81" y="9"/>
                    <a:pt x="83" y="11"/>
                    <a:pt x="83" y="14"/>
                  </a:cubicBezTo>
                  <a:cubicBezTo>
                    <a:pt x="83" y="16"/>
                    <a:pt x="81" y="18"/>
                    <a:pt x="78"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5" name="Freeform 6"/>
            <p:cNvSpPr/>
            <p:nvPr/>
          </p:nvSpPr>
          <p:spPr bwMode="auto">
            <a:xfrm>
              <a:off x="10171113" y="3532188"/>
              <a:ext cx="307975" cy="387350"/>
            </a:xfrm>
            <a:custGeom>
              <a:avLst/>
              <a:gdLst>
                <a:gd name="T0" fmla="*/ 183 w 194"/>
                <a:gd name="T1" fmla="*/ 0 h 244"/>
                <a:gd name="T2" fmla="*/ 0 w 194"/>
                <a:gd name="T3" fmla="*/ 244 h 244"/>
                <a:gd name="T4" fmla="*/ 194 w 194"/>
                <a:gd name="T5" fmla="*/ 244 h 244"/>
                <a:gd name="T6" fmla="*/ 183 w 194"/>
                <a:gd name="T7" fmla="*/ 0 h 244"/>
              </a:gdLst>
              <a:ahLst/>
              <a:cxnLst>
                <a:cxn ang="0">
                  <a:pos x="T0" y="T1"/>
                </a:cxn>
                <a:cxn ang="0">
                  <a:pos x="T2" y="T3"/>
                </a:cxn>
                <a:cxn ang="0">
                  <a:pos x="T4" y="T5"/>
                </a:cxn>
                <a:cxn ang="0">
                  <a:pos x="T6" y="T7"/>
                </a:cxn>
              </a:cxnLst>
              <a:rect l="0" t="0" r="r" b="b"/>
              <a:pathLst>
                <a:path w="194" h="244">
                  <a:moveTo>
                    <a:pt x="183" y="0"/>
                  </a:moveTo>
                  <a:lnTo>
                    <a:pt x="0" y="244"/>
                  </a:lnTo>
                  <a:lnTo>
                    <a:pt x="194" y="244"/>
                  </a:lnTo>
                  <a:lnTo>
                    <a:pt x="183" y="0"/>
                  </a:ln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6" name="Freeform 7"/>
            <p:cNvSpPr/>
            <p:nvPr/>
          </p:nvSpPr>
          <p:spPr bwMode="auto">
            <a:xfrm>
              <a:off x="10461625" y="3532188"/>
              <a:ext cx="301625" cy="387350"/>
            </a:xfrm>
            <a:custGeom>
              <a:avLst/>
              <a:gdLst>
                <a:gd name="T0" fmla="*/ 11 w 190"/>
                <a:gd name="T1" fmla="*/ 0 h 244"/>
                <a:gd name="T2" fmla="*/ 190 w 190"/>
                <a:gd name="T3" fmla="*/ 244 h 244"/>
                <a:gd name="T4" fmla="*/ 0 w 190"/>
                <a:gd name="T5" fmla="*/ 244 h 244"/>
                <a:gd name="T6" fmla="*/ 11 w 190"/>
                <a:gd name="T7" fmla="*/ 0 h 244"/>
              </a:gdLst>
              <a:ahLst/>
              <a:cxnLst>
                <a:cxn ang="0">
                  <a:pos x="T0" y="T1"/>
                </a:cxn>
                <a:cxn ang="0">
                  <a:pos x="T2" y="T3"/>
                </a:cxn>
                <a:cxn ang="0">
                  <a:pos x="T4" y="T5"/>
                </a:cxn>
                <a:cxn ang="0">
                  <a:pos x="T6" y="T7"/>
                </a:cxn>
              </a:cxnLst>
              <a:rect l="0" t="0" r="r" b="b"/>
              <a:pathLst>
                <a:path w="190" h="244">
                  <a:moveTo>
                    <a:pt x="11" y="0"/>
                  </a:moveTo>
                  <a:lnTo>
                    <a:pt x="190" y="244"/>
                  </a:lnTo>
                  <a:lnTo>
                    <a:pt x="0" y="244"/>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7" name="Rectangle 8"/>
            <p:cNvSpPr>
              <a:spLocks noChangeArrowheads="1"/>
            </p:cNvSpPr>
            <p:nvPr/>
          </p:nvSpPr>
          <p:spPr bwMode="auto">
            <a:xfrm>
              <a:off x="10448925" y="3421063"/>
              <a:ext cx="36512" cy="560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8" name="Freeform 9"/>
            <p:cNvSpPr/>
            <p:nvPr/>
          </p:nvSpPr>
          <p:spPr bwMode="auto">
            <a:xfrm>
              <a:off x="10250488" y="4178301"/>
              <a:ext cx="149225" cy="141288"/>
            </a:xfrm>
            <a:custGeom>
              <a:avLst/>
              <a:gdLst>
                <a:gd name="T0" fmla="*/ 15 w 24"/>
                <a:gd name="T1" fmla="*/ 5 h 23"/>
                <a:gd name="T2" fmla="*/ 6 w 24"/>
                <a:gd name="T3" fmla="*/ 14 h 23"/>
                <a:gd name="T4" fmla="*/ 6 w 24"/>
                <a:gd name="T5" fmla="*/ 23 h 23"/>
                <a:gd name="T6" fmla="*/ 24 w 24"/>
                <a:gd name="T7" fmla="*/ 5 h 23"/>
                <a:gd name="T8" fmla="*/ 15 w 24"/>
                <a:gd name="T9" fmla="*/ 5 h 23"/>
              </a:gdLst>
              <a:ahLst/>
              <a:cxnLst>
                <a:cxn ang="0">
                  <a:pos x="T0" y="T1"/>
                </a:cxn>
                <a:cxn ang="0">
                  <a:pos x="T2" y="T3"/>
                </a:cxn>
                <a:cxn ang="0">
                  <a:pos x="T4" y="T5"/>
                </a:cxn>
                <a:cxn ang="0">
                  <a:pos x="T6" y="T7"/>
                </a:cxn>
                <a:cxn ang="0">
                  <a:pos x="T8" y="T9"/>
                </a:cxn>
              </a:cxnLst>
              <a:rect l="0" t="0" r="r" b="b"/>
              <a:pathLst>
                <a:path w="24" h="23">
                  <a:moveTo>
                    <a:pt x="15" y="5"/>
                  </a:moveTo>
                  <a:cubicBezTo>
                    <a:pt x="15" y="10"/>
                    <a:pt x="11" y="14"/>
                    <a:pt x="6" y="14"/>
                  </a:cubicBezTo>
                  <a:cubicBezTo>
                    <a:pt x="0" y="14"/>
                    <a:pt x="0" y="23"/>
                    <a:pt x="6" y="23"/>
                  </a:cubicBezTo>
                  <a:cubicBezTo>
                    <a:pt x="16" y="23"/>
                    <a:pt x="23" y="15"/>
                    <a:pt x="24" y="5"/>
                  </a:cubicBezTo>
                  <a:cubicBezTo>
                    <a:pt x="24" y="0"/>
                    <a:pt x="15" y="0"/>
                    <a:pt x="1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Freeform 10"/>
            <p:cNvSpPr/>
            <p:nvPr/>
          </p:nvSpPr>
          <p:spPr bwMode="auto">
            <a:xfrm>
              <a:off x="10344150" y="4178301"/>
              <a:ext cx="215900" cy="147638"/>
            </a:xfrm>
            <a:custGeom>
              <a:avLst/>
              <a:gdLst>
                <a:gd name="T0" fmla="*/ 26 w 35"/>
                <a:gd name="T1" fmla="*/ 5 h 24"/>
                <a:gd name="T2" fmla="*/ 9 w 35"/>
                <a:gd name="T3" fmla="*/ 5 h 24"/>
                <a:gd name="T4" fmla="*/ 0 w 35"/>
                <a:gd name="T5" fmla="*/ 5 h 24"/>
                <a:gd name="T6" fmla="*/ 18 w 35"/>
                <a:gd name="T7" fmla="*/ 23 h 24"/>
                <a:gd name="T8" fmla="*/ 35 w 35"/>
                <a:gd name="T9" fmla="*/ 5 h 24"/>
                <a:gd name="T10" fmla="*/ 26 w 35"/>
                <a:gd name="T11" fmla="*/ 5 h 24"/>
              </a:gdLst>
              <a:ahLst/>
              <a:cxnLst>
                <a:cxn ang="0">
                  <a:pos x="T0" y="T1"/>
                </a:cxn>
                <a:cxn ang="0">
                  <a:pos x="T2" y="T3"/>
                </a:cxn>
                <a:cxn ang="0">
                  <a:pos x="T4" y="T5"/>
                </a:cxn>
                <a:cxn ang="0">
                  <a:pos x="T6" y="T7"/>
                </a:cxn>
                <a:cxn ang="0">
                  <a:pos x="T8" y="T9"/>
                </a:cxn>
                <a:cxn ang="0">
                  <a:pos x="T10" y="T11"/>
                </a:cxn>
              </a:cxnLst>
              <a:rect l="0" t="0" r="r" b="b"/>
              <a:pathLst>
                <a:path w="35" h="24">
                  <a:moveTo>
                    <a:pt x="26" y="5"/>
                  </a:moveTo>
                  <a:cubicBezTo>
                    <a:pt x="26" y="17"/>
                    <a:pt x="9" y="17"/>
                    <a:pt x="9" y="5"/>
                  </a:cubicBezTo>
                  <a:cubicBezTo>
                    <a:pt x="8" y="0"/>
                    <a:pt x="0" y="0"/>
                    <a:pt x="0" y="5"/>
                  </a:cubicBezTo>
                  <a:cubicBezTo>
                    <a:pt x="0" y="15"/>
                    <a:pt x="8" y="23"/>
                    <a:pt x="18" y="23"/>
                  </a:cubicBezTo>
                  <a:cubicBezTo>
                    <a:pt x="27" y="24"/>
                    <a:pt x="35" y="15"/>
                    <a:pt x="35" y="5"/>
                  </a:cubicBezTo>
                  <a:cubicBezTo>
                    <a:pt x="35" y="0"/>
                    <a:pt x="27" y="0"/>
                    <a:pt x="2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Freeform 11"/>
            <p:cNvSpPr/>
            <p:nvPr/>
          </p:nvSpPr>
          <p:spPr bwMode="auto">
            <a:xfrm>
              <a:off x="10504488" y="4178301"/>
              <a:ext cx="147637" cy="141288"/>
            </a:xfrm>
            <a:custGeom>
              <a:avLst/>
              <a:gdLst>
                <a:gd name="T0" fmla="*/ 18 w 24"/>
                <a:gd name="T1" fmla="*/ 14 h 23"/>
                <a:gd name="T2" fmla="*/ 9 w 24"/>
                <a:gd name="T3" fmla="*/ 5 h 23"/>
                <a:gd name="T4" fmla="*/ 0 w 24"/>
                <a:gd name="T5" fmla="*/ 5 h 23"/>
                <a:gd name="T6" fmla="*/ 18 w 24"/>
                <a:gd name="T7" fmla="*/ 23 h 23"/>
                <a:gd name="T8" fmla="*/ 18 w 24"/>
                <a:gd name="T9" fmla="*/ 14 h 23"/>
              </a:gdLst>
              <a:ahLst/>
              <a:cxnLst>
                <a:cxn ang="0">
                  <a:pos x="T0" y="T1"/>
                </a:cxn>
                <a:cxn ang="0">
                  <a:pos x="T2" y="T3"/>
                </a:cxn>
                <a:cxn ang="0">
                  <a:pos x="T4" y="T5"/>
                </a:cxn>
                <a:cxn ang="0">
                  <a:pos x="T6" y="T7"/>
                </a:cxn>
                <a:cxn ang="0">
                  <a:pos x="T8" y="T9"/>
                </a:cxn>
              </a:cxnLst>
              <a:rect l="0" t="0" r="r" b="b"/>
              <a:pathLst>
                <a:path w="24" h="23">
                  <a:moveTo>
                    <a:pt x="18" y="14"/>
                  </a:moveTo>
                  <a:cubicBezTo>
                    <a:pt x="13" y="14"/>
                    <a:pt x="9" y="10"/>
                    <a:pt x="9" y="5"/>
                  </a:cubicBezTo>
                  <a:cubicBezTo>
                    <a:pt x="9" y="0"/>
                    <a:pt x="0" y="0"/>
                    <a:pt x="0" y="5"/>
                  </a:cubicBezTo>
                  <a:cubicBezTo>
                    <a:pt x="1" y="15"/>
                    <a:pt x="8" y="23"/>
                    <a:pt x="18" y="23"/>
                  </a:cubicBezTo>
                  <a:cubicBezTo>
                    <a:pt x="24" y="23"/>
                    <a:pt x="24" y="14"/>
                    <a:pt x="18"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1" name="Freeform 12"/>
            <p:cNvSpPr/>
            <p:nvPr/>
          </p:nvSpPr>
          <p:spPr bwMode="auto">
            <a:xfrm>
              <a:off x="10479088" y="3427413"/>
              <a:ext cx="130175" cy="98425"/>
            </a:xfrm>
            <a:custGeom>
              <a:avLst/>
              <a:gdLst>
                <a:gd name="T0" fmla="*/ 0 w 82"/>
                <a:gd name="T1" fmla="*/ 0 h 62"/>
                <a:gd name="T2" fmla="*/ 82 w 82"/>
                <a:gd name="T3" fmla="*/ 31 h 62"/>
                <a:gd name="T4" fmla="*/ 0 w 82"/>
                <a:gd name="T5" fmla="*/ 62 h 62"/>
                <a:gd name="T6" fmla="*/ 0 w 82"/>
                <a:gd name="T7" fmla="*/ 0 h 62"/>
              </a:gdLst>
              <a:ahLst/>
              <a:cxnLst>
                <a:cxn ang="0">
                  <a:pos x="T0" y="T1"/>
                </a:cxn>
                <a:cxn ang="0">
                  <a:pos x="T2" y="T3"/>
                </a:cxn>
                <a:cxn ang="0">
                  <a:pos x="T4" y="T5"/>
                </a:cxn>
                <a:cxn ang="0">
                  <a:pos x="T6" y="T7"/>
                </a:cxn>
              </a:cxnLst>
              <a:rect l="0" t="0" r="r" b="b"/>
              <a:pathLst>
                <a:path w="82" h="62">
                  <a:moveTo>
                    <a:pt x="0" y="0"/>
                  </a:moveTo>
                  <a:lnTo>
                    <a:pt x="82" y="31"/>
                  </a:lnTo>
                  <a:lnTo>
                    <a:pt x="0" y="62"/>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2" name="TextBox 20"/>
          <p:cNvSpPr txBox="1"/>
          <p:nvPr/>
        </p:nvSpPr>
        <p:spPr bwMode="auto">
          <a:xfrm>
            <a:off x="966169" y="2608213"/>
            <a:ext cx="3177136" cy="1297674"/>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dirty="0">
                <a:latin typeface="华文楷体" pitchFamily="2" charset="-122"/>
                <a:ea typeface="华文楷体" pitchFamily="2" charset="-122"/>
              </a:rPr>
              <a:t>商务活动使用邀请函表示礼貌，强调双方和谐友好的交往。</a:t>
            </a:r>
            <a:endParaRPr lang="zh-CN" altLang="en-US" sz="2000" dirty="0">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3" name="TextBox 19"/>
          <p:cNvSpPr txBox="1">
            <a:spLocks noChangeArrowheads="1"/>
          </p:cNvSpPr>
          <p:nvPr/>
        </p:nvSpPr>
        <p:spPr bwMode="auto">
          <a:xfrm>
            <a:off x="966169" y="1960141"/>
            <a:ext cx="2366134" cy="657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礼貌性强</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TextBox 20"/>
          <p:cNvSpPr txBox="1"/>
          <p:nvPr/>
        </p:nvSpPr>
        <p:spPr bwMode="auto">
          <a:xfrm>
            <a:off x="8944061" y="2680221"/>
            <a:ext cx="3177136" cy="866017"/>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dirty="0">
                <a:latin typeface="华文楷体" pitchFamily="2" charset="-122"/>
                <a:ea typeface="华文楷体" pitchFamily="2" charset="-122"/>
              </a:rPr>
              <a:t>能够单纯地、充分地发散友好的感情信息</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5" name="TextBox 19"/>
          <p:cNvSpPr txBox="1">
            <a:spLocks noChangeArrowheads="1"/>
          </p:cNvSpPr>
          <p:nvPr/>
        </p:nvSpPr>
        <p:spPr bwMode="auto">
          <a:xfrm>
            <a:off x="8944061" y="2032149"/>
            <a:ext cx="2366134" cy="657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感情真挚</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6" name="TextBox 20"/>
          <p:cNvSpPr txBox="1"/>
          <p:nvPr/>
        </p:nvSpPr>
        <p:spPr bwMode="auto">
          <a:xfrm>
            <a:off x="966169" y="4906826"/>
            <a:ext cx="3177136" cy="866017"/>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dirty="0">
                <a:latin typeface="华文楷体" pitchFamily="2" charset="-122"/>
                <a:ea typeface="华文楷体" pitchFamily="2" charset="-122"/>
              </a:rPr>
              <a:t>简洁明了，看懂就行，文字不要太多太深。</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7" name="TextBox 19"/>
          <p:cNvSpPr txBox="1">
            <a:spLocks noChangeArrowheads="1"/>
          </p:cNvSpPr>
          <p:nvPr/>
        </p:nvSpPr>
        <p:spPr bwMode="auto">
          <a:xfrm>
            <a:off x="966169" y="4336405"/>
            <a:ext cx="2366134" cy="5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语言简洁</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8" name="TextBox 20"/>
          <p:cNvSpPr txBox="1"/>
          <p:nvPr/>
        </p:nvSpPr>
        <p:spPr bwMode="auto">
          <a:xfrm>
            <a:off x="8944061" y="4906826"/>
            <a:ext cx="3177136" cy="1266127"/>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dirty="0">
                <a:latin typeface="华文楷体" pitchFamily="2" charset="-122"/>
                <a:ea typeface="华文楷体" pitchFamily="2" charset="-122"/>
              </a:rPr>
              <a:t>适用于国际交往以及日常的各种商务活动中，而且适用于单位、企业、个人</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9" name="TextBox 19"/>
          <p:cNvSpPr txBox="1">
            <a:spLocks noChangeArrowheads="1"/>
          </p:cNvSpPr>
          <p:nvPr/>
        </p:nvSpPr>
        <p:spPr bwMode="auto">
          <a:xfrm>
            <a:off x="8944061" y="4336405"/>
            <a:ext cx="2366134" cy="5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适用面广</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2" name="矩形 61"/>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6" name="矩形 55"/>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7"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8"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9"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0"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1"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71" name="TextBox 70"/>
          <p:cNvSpPr txBox="1"/>
          <p:nvPr/>
        </p:nvSpPr>
        <p:spPr>
          <a:xfrm>
            <a:off x="91877" y="663997"/>
            <a:ext cx="228791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2</a:t>
            </a:r>
            <a:r>
              <a:rPr lang="zh-CN" altLang="en-US" sz="3200" b="1" dirty="0"/>
              <a:t>、特点</a:t>
            </a:r>
            <a:endParaRPr lang="zh-CN" altLang="en-US" sz="3200" b="1"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0-#ppt_w/2"/>
                                          </p:val>
                                        </p:tav>
                                        <p:tav tm="100000">
                                          <p:val>
                                            <p:strVal val="#ppt_x"/>
                                          </p:val>
                                        </p:tav>
                                      </p:tavLst>
                                    </p:anim>
                                    <p:anim calcmode="lin" valueType="num">
                                      <p:cBhvr additive="base">
                                        <p:cTn id="8" dur="250" fill="hold"/>
                                        <p:tgtEl>
                                          <p:spTgt spid="2"/>
                                        </p:tgtEl>
                                        <p:attrNameLst>
                                          <p:attrName>ppt_y</p:attrName>
                                        </p:attrNameLst>
                                      </p:cBhvr>
                                      <p:tavLst>
                                        <p:tav tm="0">
                                          <p:val>
                                            <p:strVal val="#ppt_y"/>
                                          </p:val>
                                        </p:tav>
                                        <p:tav tm="100000">
                                          <p:val>
                                            <p:strVal val="#ppt_y"/>
                                          </p:val>
                                        </p:tav>
                                      </p:tavLst>
                                    </p:anim>
                                  </p:childTnLst>
                                </p:cTn>
                              </p:par>
                              <p:par>
                                <p:cTn id="9" presetID="8" presetClass="emph" presetSubtype="0" repeatCount="indefinite" fill="hold" grpId="1" nodeType="withEffect">
                                  <p:stCondLst>
                                    <p:cond delay="0"/>
                                  </p:stCondLst>
                                  <p:childTnLst>
                                    <p:animRot by="21600000">
                                      <p:cBhvr>
                                        <p:cTn id="10" dur="2000" fill="hold"/>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9"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250" fill="hold"/>
                                        <p:tgtEl>
                                          <p:spTgt spid="3"/>
                                        </p:tgtEl>
                                        <p:attrNameLst>
                                          <p:attrName>ppt_x</p:attrName>
                                        </p:attrNameLst>
                                      </p:cBhvr>
                                      <p:tavLst>
                                        <p:tav tm="0">
                                          <p:val>
                                            <p:strVal val="0-#ppt_w/2"/>
                                          </p:val>
                                        </p:tav>
                                        <p:tav tm="100000">
                                          <p:val>
                                            <p:strVal val="#ppt_x"/>
                                          </p:val>
                                        </p:tav>
                                      </p:tavLst>
                                    </p:anim>
                                    <p:anim calcmode="lin" valueType="num">
                                      <p:cBhvr additive="base">
                                        <p:cTn id="16" dur="250" fill="hold"/>
                                        <p:tgtEl>
                                          <p:spTgt spid="3"/>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250" fill="hold"/>
                                        <p:tgtEl>
                                          <p:spTgt spid="7"/>
                                        </p:tgtEl>
                                        <p:attrNameLst>
                                          <p:attrName>ppt_x</p:attrName>
                                        </p:attrNameLst>
                                      </p:cBhvr>
                                      <p:tavLst>
                                        <p:tav tm="0">
                                          <p:val>
                                            <p:strVal val="0-#ppt_w/2"/>
                                          </p:val>
                                        </p:tav>
                                        <p:tav tm="100000">
                                          <p:val>
                                            <p:strVal val="#ppt_x"/>
                                          </p:val>
                                        </p:tav>
                                      </p:tavLst>
                                    </p:anim>
                                    <p:anim calcmode="lin" valueType="num">
                                      <p:cBhvr additive="base">
                                        <p:cTn id="20" dur="25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250" fill="hold"/>
                                        <p:tgtEl>
                                          <p:spTgt spid="8"/>
                                        </p:tgtEl>
                                        <p:attrNameLst>
                                          <p:attrName>ppt_x</p:attrName>
                                        </p:attrNameLst>
                                      </p:cBhvr>
                                      <p:tavLst>
                                        <p:tav tm="0">
                                          <p:val>
                                            <p:strVal val="1+#ppt_w/2"/>
                                          </p:val>
                                        </p:tav>
                                        <p:tav tm="100000">
                                          <p:val>
                                            <p:strVal val="#ppt_x"/>
                                          </p:val>
                                        </p:tav>
                                      </p:tavLst>
                                    </p:anim>
                                    <p:anim calcmode="lin" valueType="num">
                                      <p:cBhvr additive="base">
                                        <p:cTn id="26" dur="250" fill="hold"/>
                                        <p:tgtEl>
                                          <p:spTgt spid="8"/>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250" fill="hold"/>
                                        <p:tgtEl>
                                          <p:spTgt spid="5"/>
                                        </p:tgtEl>
                                        <p:attrNameLst>
                                          <p:attrName>ppt_x</p:attrName>
                                        </p:attrNameLst>
                                      </p:cBhvr>
                                      <p:tavLst>
                                        <p:tav tm="0">
                                          <p:val>
                                            <p:strVal val="1+#ppt_w/2"/>
                                          </p:val>
                                        </p:tav>
                                        <p:tav tm="100000">
                                          <p:val>
                                            <p:strVal val="#ppt_x"/>
                                          </p:val>
                                        </p:tav>
                                      </p:tavLst>
                                    </p:anim>
                                    <p:anim calcmode="lin" valueType="num">
                                      <p:cBhvr additive="base">
                                        <p:cTn id="30" dur="25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250" fill="hold"/>
                                        <p:tgtEl>
                                          <p:spTgt spid="4"/>
                                        </p:tgtEl>
                                        <p:attrNameLst>
                                          <p:attrName>ppt_x</p:attrName>
                                        </p:attrNameLst>
                                      </p:cBhvr>
                                      <p:tavLst>
                                        <p:tav tm="0">
                                          <p:val>
                                            <p:strVal val="0-#ppt_w/2"/>
                                          </p:val>
                                        </p:tav>
                                        <p:tav tm="100000">
                                          <p:val>
                                            <p:strVal val="#ppt_x"/>
                                          </p:val>
                                        </p:tav>
                                      </p:tavLst>
                                    </p:anim>
                                    <p:anim calcmode="lin" valueType="num">
                                      <p:cBhvr additive="base">
                                        <p:cTn id="36" dur="250" fill="hold"/>
                                        <p:tgtEl>
                                          <p:spTgt spid="4"/>
                                        </p:tgtEl>
                                        <p:attrNameLst>
                                          <p:attrName>ppt_y</p:attrName>
                                        </p:attrNameLst>
                                      </p:cBhvr>
                                      <p:tavLst>
                                        <p:tav tm="0">
                                          <p:val>
                                            <p:strVal val="1+#ppt_h/2"/>
                                          </p:val>
                                        </p:tav>
                                        <p:tav tm="100000">
                                          <p:val>
                                            <p:strVal val="#ppt_y"/>
                                          </p:val>
                                        </p:tav>
                                      </p:tavLst>
                                    </p:anim>
                                  </p:childTnLst>
                                </p:cTn>
                              </p:par>
                              <p:par>
                                <p:cTn id="37" presetID="2" presetClass="entr" presetSubtype="12"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250" fill="hold"/>
                                        <p:tgtEl>
                                          <p:spTgt spid="9"/>
                                        </p:tgtEl>
                                        <p:attrNameLst>
                                          <p:attrName>ppt_x</p:attrName>
                                        </p:attrNameLst>
                                      </p:cBhvr>
                                      <p:tavLst>
                                        <p:tav tm="0">
                                          <p:val>
                                            <p:strVal val="0-#ppt_w/2"/>
                                          </p:val>
                                        </p:tav>
                                        <p:tav tm="100000">
                                          <p:val>
                                            <p:strVal val="#ppt_x"/>
                                          </p:val>
                                        </p:tav>
                                      </p:tavLst>
                                    </p:anim>
                                    <p:anim calcmode="lin" valueType="num">
                                      <p:cBhvr additive="base">
                                        <p:cTn id="40" dur="25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6"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250" fill="hold"/>
                                        <p:tgtEl>
                                          <p:spTgt spid="10"/>
                                        </p:tgtEl>
                                        <p:attrNameLst>
                                          <p:attrName>ppt_x</p:attrName>
                                        </p:attrNameLst>
                                      </p:cBhvr>
                                      <p:tavLst>
                                        <p:tav tm="0">
                                          <p:val>
                                            <p:strVal val="1+#ppt_w/2"/>
                                          </p:val>
                                        </p:tav>
                                        <p:tav tm="100000">
                                          <p:val>
                                            <p:strVal val="#ppt_x"/>
                                          </p:val>
                                        </p:tav>
                                      </p:tavLst>
                                    </p:anim>
                                    <p:anim calcmode="lin" valueType="num">
                                      <p:cBhvr additive="base">
                                        <p:cTn id="46" dur="250" fill="hold"/>
                                        <p:tgtEl>
                                          <p:spTgt spid="10"/>
                                        </p:tgtEl>
                                        <p:attrNameLst>
                                          <p:attrName>ppt_y</p:attrName>
                                        </p:attrNameLst>
                                      </p:cBhvr>
                                      <p:tavLst>
                                        <p:tav tm="0">
                                          <p:val>
                                            <p:strVal val="1+#ppt_h/2"/>
                                          </p:val>
                                        </p:tav>
                                        <p:tav tm="100000">
                                          <p:val>
                                            <p:strVal val="#ppt_y"/>
                                          </p:val>
                                        </p:tav>
                                      </p:tavLst>
                                    </p:anim>
                                  </p:childTnLst>
                                </p:cTn>
                              </p:par>
                              <p:par>
                                <p:cTn id="47" presetID="2" presetClass="entr" presetSubtype="6"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250" fill="hold"/>
                                        <p:tgtEl>
                                          <p:spTgt spid="6"/>
                                        </p:tgtEl>
                                        <p:attrNameLst>
                                          <p:attrName>ppt_x</p:attrName>
                                        </p:attrNameLst>
                                      </p:cBhvr>
                                      <p:tavLst>
                                        <p:tav tm="0">
                                          <p:val>
                                            <p:strVal val="1+#ppt_w/2"/>
                                          </p:val>
                                        </p:tav>
                                        <p:tav tm="100000">
                                          <p:val>
                                            <p:strVal val="#ppt_x"/>
                                          </p:val>
                                        </p:tav>
                                      </p:tavLst>
                                    </p:anim>
                                    <p:anim calcmode="lin" valueType="num">
                                      <p:cBhvr additive="base">
                                        <p:cTn id="50" dur="25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anim calcmode="lin" valueType="num">
                                      <p:cBhvr additive="base">
                                        <p:cTn id="55" dur="250" fill="hold"/>
                                        <p:tgtEl>
                                          <p:spTgt spid="43"/>
                                        </p:tgtEl>
                                        <p:attrNameLst>
                                          <p:attrName>ppt_x</p:attrName>
                                        </p:attrNameLst>
                                      </p:cBhvr>
                                      <p:tavLst>
                                        <p:tav tm="0">
                                          <p:val>
                                            <p:strVal val="0-#ppt_w/2"/>
                                          </p:val>
                                        </p:tav>
                                        <p:tav tm="100000">
                                          <p:val>
                                            <p:strVal val="#ppt_x"/>
                                          </p:val>
                                        </p:tav>
                                      </p:tavLst>
                                    </p:anim>
                                    <p:anim calcmode="lin" valueType="num">
                                      <p:cBhvr additive="base">
                                        <p:cTn id="56" dur="250" fill="hold"/>
                                        <p:tgtEl>
                                          <p:spTgt spid="43"/>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 calcmode="lin" valueType="num">
                                      <p:cBhvr additive="base">
                                        <p:cTn id="59" dur="250" fill="hold"/>
                                        <p:tgtEl>
                                          <p:spTgt spid="42"/>
                                        </p:tgtEl>
                                        <p:attrNameLst>
                                          <p:attrName>ppt_x</p:attrName>
                                        </p:attrNameLst>
                                      </p:cBhvr>
                                      <p:tavLst>
                                        <p:tav tm="0">
                                          <p:val>
                                            <p:strVal val="0-#ppt_w/2"/>
                                          </p:val>
                                        </p:tav>
                                        <p:tav tm="100000">
                                          <p:val>
                                            <p:strVal val="#ppt_x"/>
                                          </p:val>
                                        </p:tav>
                                      </p:tavLst>
                                    </p:anim>
                                    <p:anim calcmode="lin" valueType="num">
                                      <p:cBhvr additive="base">
                                        <p:cTn id="60" dur="25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additive="base">
                                        <p:cTn id="65" dur="250" fill="hold"/>
                                        <p:tgtEl>
                                          <p:spTgt spid="45"/>
                                        </p:tgtEl>
                                        <p:attrNameLst>
                                          <p:attrName>ppt_x</p:attrName>
                                        </p:attrNameLst>
                                      </p:cBhvr>
                                      <p:tavLst>
                                        <p:tav tm="0">
                                          <p:val>
                                            <p:strVal val="1+#ppt_w/2"/>
                                          </p:val>
                                        </p:tav>
                                        <p:tav tm="100000">
                                          <p:val>
                                            <p:strVal val="#ppt_x"/>
                                          </p:val>
                                        </p:tav>
                                      </p:tavLst>
                                    </p:anim>
                                    <p:anim calcmode="lin" valueType="num">
                                      <p:cBhvr additive="base">
                                        <p:cTn id="66" dur="250" fill="hold"/>
                                        <p:tgtEl>
                                          <p:spTgt spid="45"/>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 calcmode="lin" valueType="num">
                                      <p:cBhvr additive="base">
                                        <p:cTn id="69" dur="250" fill="hold"/>
                                        <p:tgtEl>
                                          <p:spTgt spid="44"/>
                                        </p:tgtEl>
                                        <p:attrNameLst>
                                          <p:attrName>ppt_x</p:attrName>
                                        </p:attrNameLst>
                                      </p:cBhvr>
                                      <p:tavLst>
                                        <p:tav tm="0">
                                          <p:val>
                                            <p:strVal val="1+#ppt_w/2"/>
                                          </p:val>
                                        </p:tav>
                                        <p:tav tm="100000">
                                          <p:val>
                                            <p:strVal val="#ppt_x"/>
                                          </p:val>
                                        </p:tav>
                                      </p:tavLst>
                                    </p:anim>
                                    <p:anim calcmode="lin" valueType="num">
                                      <p:cBhvr additive="base">
                                        <p:cTn id="70" dur="25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additive="base">
                                        <p:cTn id="75" dur="250" fill="hold"/>
                                        <p:tgtEl>
                                          <p:spTgt spid="47"/>
                                        </p:tgtEl>
                                        <p:attrNameLst>
                                          <p:attrName>ppt_x</p:attrName>
                                        </p:attrNameLst>
                                      </p:cBhvr>
                                      <p:tavLst>
                                        <p:tav tm="0">
                                          <p:val>
                                            <p:strVal val="0-#ppt_w/2"/>
                                          </p:val>
                                        </p:tav>
                                        <p:tav tm="100000">
                                          <p:val>
                                            <p:strVal val="#ppt_x"/>
                                          </p:val>
                                        </p:tav>
                                      </p:tavLst>
                                    </p:anim>
                                    <p:anim calcmode="lin" valueType="num">
                                      <p:cBhvr additive="base">
                                        <p:cTn id="76" dur="250" fill="hold"/>
                                        <p:tgtEl>
                                          <p:spTgt spid="47"/>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250" fill="hold"/>
                                        <p:tgtEl>
                                          <p:spTgt spid="46"/>
                                        </p:tgtEl>
                                        <p:attrNameLst>
                                          <p:attrName>ppt_x</p:attrName>
                                        </p:attrNameLst>
                                      </p:cBhvr>
                                      <p:tavLst>
                                        <p:tav tm="0">
                                          <p:val>
                                            <p:strVal val="0-#ppt_w/2"/>
                                          </p:val>
                                        </p:tav>
                                        <p:tav tm="100000">
                                          <p:val>
                                            <p:strVal val="#ppt_x"/>
                                          </p:val>
                                        </p:tav>
                                      </p:tavLst>
                                    </p:anim>
                                    <p:anim calcmode="lin" valueType="num">
                                      <p:cBhvr additive="base">
                                        <p:cTn id="80" dur="250" fill="hold"/>
                                        <p:tgtEl>
                                          <p:spTgt spid="4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49"/>
                                        </p:tgtEl>
                                        <p:attrNameLst>
                                          <p:attrName>style.visibility</p:attrName>
                                        </p:attrNameLst>
                                      </p:cBhvr>
                                      <p:to>
                                        <p:strVal val="visible"/>
                                      </p:to>
                                    </p:set>
                                    <p:anim calcmode="lin" valueType="num">
                                      <p:cBhvr additive="base">
                                        <p:cTn id="83" dur="250" fill="hold"/>
                                        <p:tgtEl>
                                          <p:spTgt spid="49"/>
                                        </p:tgtEl>
                                        <p:attrNameLst>
                                          <p:attrName>ppt_x</p:attrName>
                                        </p:attrNameLst>
                                      </p:cBhvr>
                                      <p:tavLst>
                                        <p:tav tm="0">
                                          <p:val>
                                            <p:strVal val="1+#ppt_w/2"/>
                                          </p:val>
                                        </p:tav>
                                        <p:tav tm="100000">
                                          <p:val>
                                            <p:strVal val="#ppt_x"/>
                                          </p:val>
                                        </p:tav>
                                      </p:tavLst>
                                    </p:anim>
                                    <p:anim calcmode="lin" valueType="num">
                                      <p:cBhvr additive="base">
                                        <p:cTn id="84" dur="250" fill="hold"/>
                                        <p:tgtEl>
                                          <p:spTgt spid="49"/>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additive="base">
                                        <p:cTn id="87" dur="250" fill="hold"/>
                                        <p:tgtEl>
                                          <p:spTgt spid="48"/>
                                        </p:tgtEl>
                                        <p:attrNameLst>
                                          <p:attrName>ppt_x</p:attrName>
                                        </p:attrNameLst>
                                      </p:cBhvr>
                                      <p:tavLst>
                                        <p:tav tm="0">
                                          <p:val>
                                            <p:strVal val="1+#ppt_w/2"/>
                                          </p:val>
                                        </p:tav>
                                        <p:tav tm="100000">
                                          <p:val>
                                            <p:strVal val="#ppt_x"/>
                                          </p:val>
                                        </p:tav>
                                      </p:tavLst>
                                    </p:anim>
                                    <p:anim calcmode="lin" valueType="num">
                                      <p:cBhvr additive="base">
                                        <p:cTn id="88" dur="2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P spid="42" grpId="0"/>
      <p:bldP spid="43" grpId="0"/>
      <p:bldP spid="44" grpId="0"/>
      <p:bldP spid="45" grpId="0"/>
      <p:bldP spid="46"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5" name="TextBox 14"/>
          <p:cNvSpPr txBox="1"/>
          <p:nvPr/>
        </p:nvSpPr>
        <p:spPr>
          <a:xfrm>
            <a:off x="91877" y="663997"/>
            <a:ext cx="228791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3</a:t>
            </a:r>
            <a:r>
              <a:rPr lang="zh-CN" altLang="en-US" sz="3200" b="1" dirty="0"/>
              <a:t>、格式</a:t>
            </a:r>
            <a:endParaRPr lang="zh-CN" altLang="en-US" sz="3200" b="1" dirty="0"/>
          </a:p>
        </p:txBody>
      </p:sp>
      <p:grpSp>
        <p:nvGrpSpPr>
          <p:cNvPr id="18" name="Group 2"/>
          <p:cNvGrpSpPr/>
          <p:nvPr/>
        </p:nvGrpSpPr>
        <p:grpSpPr bwMode="auto">
          <a:xfrm>
            <a:off x="2468141" y="1600101"/>
            <a:ext cx="7885931" cy="4607619"/>
            <a:chOff x="3177" y="11736"/>
            <a:chExt cx="7080" cy="3506"/>
          </a:xfrm>
        </p:grpSpPr>
        <p:grpSp>
          <p:nvGrpSpPr>
            <p:cNvPr id="19" name="Group 3"/>
            <p:cNvGrpSpPr/>
            <p:nvPr/>
          </p:nvGrpSpPr>
          <p:grpSpPr bwMode="auto">
            <a:xfrm>
              <a:off x="4497" y="11736"/>
              <a:ext cx="5760" cy="3506"/>
              <a:chOff x="4497" y="11990"/>
              <a:chExt cx="5760" cy="3506"/>
            </a:xfrm>
          </p:grpSpPr>
          <p:sp>
            <p:nvSpPr>
              <p:cNvPr id="30" name="Text Box 4"/>
              <p:cNvSpPr txBox="1">
                <a:spLocks noChangeArrowheads="1"/>
              </p:cNvSpPr>
              <p:nvPr/>
            </p:nvSpPr>
            <p:spPr bwMode="auto">
              <a:xfrm>
                <a:off x="4497" y="11990"/>
                <a:ext cx="5760" cy="468"/>
              </a:xfrm>
              <a:prstGeom prst="rect">
                <a:avLst/>
              </a:prstGeom>
              <a:solidFill>
                <a:srgbClr val="FF6600"/>
              </a:solidFill>
              <a:ln w="9525">
                <a:solidFill>
                  <a:srgbClr val="000000"/>
                </a:solidFill>
                <a:miter lim="800000"/>
              </a:ln>
            </p:spPr>
            <p:txBody>
              <a:bodyPr/>
              <a:lstStyle/>
              <a:p>
                <a:pPr algn="just">
                  <a:lnSpc>
                    <a:spcPct val="150000"/>
                  </a:lnSpc>
                </a:pPr>
                <a:r>
                  <a:rPr lang="zh-CN" altLang="en-US" dirty="0">
                    <a:latin typeface="Calibri" panose="020F0502020204030204" pitchFamily="34" charset="0"/>
                  </a:rPr>
                  <a:t>顶端第一行居中写“邀请函”三个字或者用“邀请函”封面。</a:t>
                </a:r>
                <a:endParaRPr lang="zh-CN" dirty="0"/>
              </a:p>
            </p:txBody>
          </p:sp>
          <p:sp>
            <p:nvSpPr>
              <p:cNvPr id="31" name="Text Box 5"/>
              <p:cNvSpPr txBox="1">
                <a:spLocks noChangeArrowheads="1"/>
              </p:cNvSpPr>
              <p:nvPr/>
            </p:nvSpPr>
            <p:spPr bwMode="auto">
              <a:xfrm>
                <a:off x="4497" y="12516"/>
                <a:ext cx="5760" cy="780"/>
              </a:xfrm>
              <a:prstGeom prst="rect">
                <a:avLst/>
              </a:prstGeom>
              <a:solidFill>
                <a:srgbClr val="92D050"/>
              </a:solidFill>
              <a:ln w="9525">
                <a:solidFill>
                  <a:srgbClr val="000000"/>
                </a:solidFill>
                <a:miter lim="800000"/>
              </a:ln>
            </p:spPr>
            <p:txBody>
              <a:bodyPr/>
              <a:lstStyle/>
              <a:p>
                <a:pPr algn="just">
                  <a:lnSpc>
                    <a:spcPct val="150000"/>
                  </a:lnSpc>
                </a:pPr>
                <a:r>
                  <a:rPr lang="zh-CN" altLang="en-US" dirty="0">
                    <a:latin typeface="Calibri" panose="020F0502020204030204" pitchFamily="34" charset="0"/>
                  </a:rPr>
                  <a:t>顶格写被邀请单位名称或个人姓名，其后加冒号。单位要写全称，个人姓名后要注明职务、职称、泛尊称等。</a:t>
                </a:r>
                <a:endParaRPr lang="zh-CN" dirty="0"/>
              </a:p>
            </p:txBody>
          </p:sp>
          <p:sp>
            <p:nvSpPr>
              <p:cNvPr id="32" name="Text Box 6"/>
              <p:cNvSpPr txBox="1">
                <a:spLocks noChangeArrowheads="1"/>
              </p:cNvSpPr>
              <p:nvPr/>
            </p:nvSpPr>
            <p:spPr bwMode="auto">
              <a:xfrm>
                <a:off x="4497" y="13354"/>
                <a:ext cx="5760" cy="1043"/>
              </a:xfrm>
              <a:prstGeom prst="rect">
                <a:avLst/>
              </a:prstGeom>
              <a:solidFill>
                <a:srgbClr val="FFCC99"/>
              </a:solidFill>
              <a:ln w="9525">
                <a:solidFill>
                  <a:srgbClr val="000000"/>
                </a:solidFill>
                <a:miter lim="800000"/>
              </a:ln>
            </p:spPr>
            <p:txBody>
              <a:bodyPr/>
              <a:lstStyle/>
              <a:p>
                <a:pPr algn="just">
                  <a:lnSpc>
                    <a:spcPct val="150000"/>
                  </a:lnSpc>
                </a:pPr>
                <a:r>
                  <a:rPr lang="zh-CN" altLang="en-US" dirty="0">
                    <a:latin typeface="Calibri" panose="020F0502020204030204" pitchFamily="34" charset="0"/>
                  </a:rPr>
                  <a:t>另起行，前空两格。告知被邀请方举办活动的缘由、目的、事项及要求，写明活动的日程安排、时间、地点，并对被邀请方发出得体、诚挚的邀请。</a:t>
                </a:r>
                <a:endParaRPr lang="zh-CN" altLang="en-US" dirty="0">
                  <a:latin typeface="Times New Roman" panose="02020603050405020304" pitchFamily="18" charset="0"/>
                </a:endParaRPr>
              </a:p>
              <a:p>
                <a:endParaRPr lang="zh-CN" altLang="zh-CN" dirty="0"/>
              </a:p>
            </p:txBody>
          </p:sp>
          <p:sp>
            <p:nvSpPr>
              <p:cNvPr id="33" name="Text Box 7"/>
              <p:cNvSpPr txBox="1">
                <a:spLocks noChangeArrowheads="1"/>
              </p:cNvSpPr>
              <p:nvPr/>
            </p:nvSpPr>
            <p:spPr bwMode="auto">
              <a:xfrm>
                <a:off x="4497" y="14474"/>
                <a:ext cx="5760" cy="468"/>
              </a:xfrm>
              <a:prstGeom prst="rect">
                <a:avLst/>
              </a:prstGeom>
              <a:solidFill>
                <a:schemeClr val="bg2">
                  <a:lumMod val="75000"/>
                </a:schemeClr>
              </a:solidFill>
              <a:ln w="9525">
                <a:solidFill>
                  <a:srgbClr val="000000"/>
                </a:solidFill>
                <a:miter lim="800000"/>
              </a:ln>
            </p:spPr>
            <p:txBody>
              <a:bodyPr/>
              <a:lstStyle/>
              <a:p>
                <a:pPr algn="just">
                  <a:defRPr/>
                </a:pPr>
                <a:r>
                  <a:rPr lang="zh-CN" altLang="en-US" dirty="0">
                    <a:latin typeface="Calibri" panose="020F0502020204030204" pitchFamily="34" charset="0"/>
                  </a:rPr>
                  <a:t>一般写“敬请（恭请）光临”“欢迎光临”“敬请届时光临”等。</a:t>
                </a:r>
                <a:endParaRPr lang="zh-CN" altLang="en-US" dirty="0">
                  <a:latin typeface="Times New Roman" panose="02020603050405020304" pitchFamily="18" charset="0"/>
                </a:endParaRPr>
              </a:p>
              <a:p>
                <a:pPr>
                  <a:defRPr/>
                </a:pPr>
                <a:endParaRPr lang="zh-CN" dirty="0">
                  <a:latin typeface="Arial" panose="020B0604020202020204" pitchFamily="34" charset="0"/>
                </a:endParaRPr>
              </a:p>
            </p:txBody>
          </p:sp>
          <p:sp>
            <p:nvSpPr>
              <p:cNvPr id="34" name="Text Box 8"/>
              <p:cNvSpPr txBox="1">
                <a:spLocks noChangeArrowheads="1"/>
              </p:cNvSpPr>
              <p:nvPr/>
            </p:nvSpPr>
            <p:spPr bwMode="auto">
              <a:xfrm>
                <a:off x="4497" y="15028"/>
                <a:ext cx="5760" cy="468"/>
              </a:xfrm>
              <a:prstGeom prst="rect">
                <a:avLst/>
              </a:prstGeom>
              <a:solidFill>
                <a:srgbClr val="C00000"/>
              </a:solidFill>
              <a:ln w="9525">
                <a:solidFill>
                  <a:srgbClr val="000000"/>
                </a:solidFill>
                <a:miter lim="800000"/>
              </a:ln>
            </p:spPr>
            <p:txBody>
              <a:bodyPr/>
              <a:lstStyle/>
              <a:p>
                <a:pPr algn="just"/>
                <a:r>
                  <a:rPr lang="zh-CN" altLang="en-US" dirty="0">
                    <a:solidFill>
                      <a:schemeClr val="bg1"/>
                    </a:solidFill>
                    <a:latin typeface="Calibri" panose="020F0502020204030204" pitchFamily="34" charset="0"/>
                  </a:rPr>
                  <a:t>书上邀请者（单位或个人）名称和日期，单位需盖公章。</a:t>
                </a:r>
                <a:endParaRPr lang="zh-CN" altLang="zh-CN" dirty="0"/>
              </a:p>
            </p:txBody>
          </p:sp>
        </p:grpSp>
        <p:sp>
          <p:nvSpPr>
            <p:cNvPr id="20" name="Text Box 9"/>
            <p:cNvSpPr txBox="1">
              <a:spLocks noChangeArrowheads="1"/>
            </p:cNvSpPr>
            <p:nvPr/>
          </p:nvSpPr>
          <p:spPr bwMode="auto">
            <a:xfrm>
              <a:off x="3177" y="11744"/>
              <a:ext cx="960" cy="468"/>
            </a:xfrm>
            <a:prstGeom prst="rect">
              <a:avLst/>
            </a:prstGeom>
            <a:solidFill>
              <a:srgbClr val="FF8607"/>
            </a:solidFill>
          </p:spPr>
          <p:style>
            <a:lnRef idx="0">
              <a:schemeClr val="accent5"/>
            </a:lnRef>
            <a:fillRef idx="3">
              <a:schemeClr val="accent5"/>
            </a:fillRef>
            <a:effectRef idx="3">
              <a:schemeClr val="accent5"/>
            </a:effectRef>
            <a:fontRef idx="minor">
              <a:schemeClr val="lt1"/>
            </a:fontRef>
          </p:style>
          <p:txBody>
            <a:bodyPr anchor="t"/>
            <a:lstStyle/>
            <a:p>
              <a:pPr algn="ctr">
                <a:lnSpc>
                  <a:spcPct val="150000"/>
                </a:lnSpc>
              </a:pPr>
              <a:r>
                <a:rPr lang="zh-CN" altLang="en-US" b="1" dirty="0">
                  <a:latin typeface="微软雅黑 Light" panose="020B0502040204020203" pitchFamily="34" charset="-122"/>
                  <a:ea typeface="微软雅黑 Light" panose="020B0502040204020203" pitchFamily="34" charset="-122"/>
                </a:rPr>
                <a:t>题目</a:t>
              </a:r>
              <a:endParaRPr lang="zh-CN" altLang="en-US" b="1" dirty="0">
                <a:latin typeface="微软雅黑 Light" panose="020B0502040204020203" pitchFamily="34" charset="-122"/>
                <a:ea typeface="微软雅黑 Light" panose="020B0502040204020203" pitchFamily="34" charset="-122"/>
              </a:endParaRPr>
            </a:p>
            <a:p>
              <a:endParaRPr lang="zh-CN" altLang="zh-CN" dirty="0"/>
            </a:p>
          </p:txBody>
        </p:sp>
        <p:sp>
          <p:nvSpPr>
            <p:cNvPr id="21" name="Text Box 10"/>
            <p:cNvSpPr txBox="1">
              <a:spLocks noChangeArrowheads="1"/>
            </p:cNvSpPr>
            <p:nvPr/>
          </p:nvSpPr>
          <p:spPr bwMode="auto">
            <a:xfrm>
              <a:off x="3183" y="12262"/>
              <a:ext cx="960" cy="763"/>
            </a:xfrm>
            <a:prstGeom prst="rect">
              <a:avLst/>
            </a:prstGeom>
            <a:solidFill>
              <a:srgbClr val="92D050"/>
            </a:solidFill>
          </p:spPr>
          <p:style>
            <a:lnRef idx="0">
              <a:schemeClr val="accent4"/>
            </a:lnRef>
            <a:fillRef idx="3">
              <a:schemeClr val="accent4"/>
            </a:fillRef>
            <a:effectRef idx="3">
              <a:schemeClr val="accent4"/>
            </a:effectRef>
            <a:fontRef idx="minor">
              <a:schemeClr val="lt1"/>
            </a:fontRef>
          </p:style>
          <p:txBody>
            <a:bodyPr/>
            <a:lstStyle/>
            <a:p>
              <a:pPr algn="ctr"/>
              <a:endParaRPr lang="en-US" altLang="zh-CN" b="1" dirty="0">
                <a:latin typeface="微软雅黑 Light" panose="020B0502040204020203" pitchFamily="34" charset="-122"/>
                <a:ea typeface="微软雅黑 Light" panose="020B0502040204020203" pitchFamily="34" charset="-122"/>
              </a:endParaRPr>
            </a:p>
            <a:p>
              <a:pPr algn="ctr"/>
              <a:r>
                <a:rPr lang="zh-CN" altLang="en-US" b="1" dirty="0">
                  <a:latin typeface="微软雅黑 Light" panose="020B0502040204020203" pitchFamily="34" charset="-122"/>
                  <a:ea typeface="微软雅黑 Light" panose="020B0502040204020203" pitchFamily="34" charset="-122"/>
                </a:rPr>
                <a:t>称谓</a:t>
              </a:r>
              <a:endParaRPr lang="zh-CN" altLang="en-US" b="1" dirty="0">
                <a:latin typeface="微软雅黑 Light" panose="020B0502040204020203" pitchFamily="34" charset="-122"/>
                <a:ea typeface="微软雅黑 Light" panose="020B0502040204020203" pitchFamily="34" charset="-122"/>
              </a:endParaRPr>
            </a:p>
          </p:txBody>
        </p:sp>
        <p:sp>
          <p:nvSpPr>
            <p:cNvPr id="22" name="Text Box 11"/>
            <p:cNvSpPr txBox="1">
              <a:spLocks noChangeArrowheads="1"/>
            </p:cNvSpPr>
            <p:nvPr/>
          </p:nvSpPr>
          <p:spPr bwMode="auto">
            <a:xfrm>
              <a:off x="3181" y="13074"/>
              <a:ext cx="960" cy="1070"/>
            </a:xfrm>
            <a:prstGeom prst="rect">
              <a:avLst/>
            </a:prstGeom>
            <a:solidFill>
              <a:srgbClr val="7030A0"/>
            </a:solidFill>
          </p:spPr>
          <p:style>
            <a:lnRef idx="0">
              <a:schemeClr val="accent4"/>
            </a:lnRef>
            <a:fillRef idx="3">
              <a:schemeClr val="accent4"/>
            </a:fillRef>
            <a:effectRef idx="3">
              <a:schemeClr val="accent4"/>
            </a:effectRef>
            <a:fontRef idx="minor">
              <a:schemeClr val="lt1"/>
            </a:fontRef>
          </p:style>
          <p:txBody>
            <a:bodyPr/>
            <a:lstStyle/>
            <a:p>
              <a:pPr algn="ctr">
                <a:lnSpc>
                  <a:spcPct val="150000"/>
                </a:lnSpc>
                <a:spcBef>
                  <a:spcPts val="1200"/>
                </a:spcBef>
                <a:spcAft>
                  <a:spcPts val="600"/>
                </a:spcAft>
              </a:pPr>
              <a:endParaRPr lang="en-US" altLang="zh-CN" b="1" dirty="0">
                <a:latin typeface="微软雅黑 Light" panose="020B0502040204020203" pitchFamily="34" charset="-122"/>
                <a:ea typeface="微软雅黑 Light" panose="020B0502040204020203" pitchFamily="34" charset="-122"/>
              </a:endParaRPr>
            </a:p>
            <a:p>
              <a:pPr algn="ctr">
                <a:spcBef>
                  <a:spcPts val="0"/>
                </a:spcBef>
                <a:spcAft>
                  <a:spcPts val="0"/>
                </a:spcAft>
              </a:pPr>
              <a:r>
                <a:rPr lang="zh-CN" altLang="en-US" b="1" dirty="0">
                  <a:latin typeface="微软雅黑 Light" panose="020B0502040204020203" pitchFamily="34" charset="-122"/>
                  <a:ea typeface="微软雅黑 Light" panose="020B0502040204020203" pitchFamily="34" charset="-122"/>
                </a:rPr>
                <a:t>正文</a:t>
              </a:r>
              <a:endParaRPr lang="zh-CN" altLang="en-US" b="1" dirty="0">
                <a:latin typeface="微软雅黑 Light" panose="020B0502040204020203" pitchFamily="34" charset="-122"/>
                <a:ea typeface="微软雅黑 Light" panose="020B0502040204020203" pitchFamily="34" charset="-122"/>
              </a:endParaRPr>
            </a:p>
          </p:txBody>
        </p:sp>
        <p:sp>
          <p:nvSpPr>
            <p:cNvPr id="23" name="Text Box 12"/>
            <p:cNvSpPr txBox="1">
              <a:spLocks noChangeArrowheads="1"/>
            </p:cNvSpPr>
            <p:nvPr/>
          </p:nvSpPr>
          <p:spPr bwMode="auto">
            <a:xfrm>
              <a:off x="3179" y="14216"/>
              <a:ext cx="961" cy="468"/>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lnSpc>
                  <a:spcPct val="150000"/>
                </a:lnSpc>
                <a:defRPr/>
              </a:pPr>
              <a:r>
                <a:rPr lang="zh-CN" altLang="en-US" b="1" dirty="0">
                  <a:latin typeface="微软雅黑 Light" panose="020B0502040204020203" pitchFamily="34" charset="-122"/>
                  <a:ea typeface="微软雅黑 Light" panose="020B0502040204020203" pitchFamily="34" charset="-122"/>
                </a:rPr>
                <a:t>敬语</a:t>
              </a:r>
              <a:endParaRPr lang="zh-CN" altLang="en-US" b="1" dirty="0">
                <a:latin typeface="微软雅黑 Light" panose="020B0502040204020203" pitchFamily="34" charset="-122"/>
                <a:ea typeface="微软雅黑 Light" panose="020B0502040204020203" pitchFamily="34" charset="-122"/>
              </a:endParaRPr>
            </a:p>
            <a:p>
              <a:pPr>
                <a:defRPr/>
              </a:pPr>
              <a:endParaRPr lang="zh-CN" dirty="0">
                <a:latin typeface="Arial" panose="020B0604020202020204" pitchFamily="34" charset="0"/>
              </a:endParaRPr>
            </a:p>
          </p:txBody>
        </p:sp>
        <p:sp>
          <p:nvSpPr>
            <p:cNvPr id="24" name="Text Box 13"/>
            <p:cNvSpPr txBox="1">
              <a:spLocks noChangeArrowheads="1"/>
            </p:cNvSpPr>
            <p:nvPr/>
          </p:nvSpPr>
          <p:spPr bwMode="auto">
            <a:xfrm>
              <a:off x="3181" y="14770"/>
              <a:ext cx="960" cy="468"/>
            </a:xfrm>
            <a:prstGeom prst="rect">
              <a:avLst/>
            </a:prstGeom>
            <a:solidFill>
              <a:srgbClr val="C00000"/>
            </a:solidFill>
          </p:spPr>
          <p:style>
            <a:lnRef idx="0">
              <a:schemeClr val="accent5"/>
            </a:lnRef>
            <a:fillRef idx="3">
              <a:schemeClr val="accent5"/>
            </a:fillRef>
            <a:effectRef idx="3">
              <a:schemeClr val="accent5"/>
            </a:effectRef>
            <a:fontRef idx="minor">
              <a:schemeClr val="lt1"/>
            </a:fontRef>
          </p:style>
          <p:txBody>
            <a:bodyPr/>
            <a:lstStyle/>
            <a:p>
              <a:pPr algn="ctr">
                <a:lnSpc>
                  <a:spcPct val="150000"/>
                </a:lnSpc>
              </a:pPr>
              <a:r>
                <a:rPr lang="zh-CN" altLang="en-US" b="1" dirty="0">
                  <a:latin typeface="微软雅黑 Light" panose="020B0502040204020203" pitchFamily="34" charset="-122"/>
                  <a:ea typeface="微软雅黑 Light" panose="020B0502040204020203" pitchFamily="34" charset="-122"/>
                </a:rPr>
                <a:t>落款</a:t>
              </a:r>
              <a:endParaRPr lang="zh-CN" altLang="en-US" b="1" dirty="0">
                <a:latin typeface="微软雅黑 Light" panose="020B0502040204020203" pitchFamily="34" charset="-122"/>
                <a:ea typeface="微软雅黑 Light" panose="020B0502040204020203" pitchFamily="34" charset="-122"/>
              </a:endParaRPr>
            </a:p>
            <a:p>
              <a:endParaRPr lang="zh-CN" altLang="zh-CN" dirty="0"/>
            </a:p>
          </p:txBody>
        </p:sp>
        <p:sp>
          <p:nvSpPr>
            <p:cNvPr id="25" name="Line 14"/>
            <p:cNvSpPr>
              <a:spLocks noChangeShapeType="1"/>
            </p:cNvSpPr>
            <p:nvPr/>
          </p:nvSpPr>
          <p:spPr bwMode="auto">
            <a:xfrm>
              <a:off x="4137" y="11978"/>
              <a:ext cx="360" cy="0"/>
            </a:xfrm>
            <a:prstGeom prst="line">
              <a:avLst/>
            </a:prstGeom>
            <a:noFill/>
            <a:ln w="9525">
              <a:solidFill>
                <a:srgbClr val="000000"/>
              </a:solidFill>
              <a:round/>
              <a:tailEnd type="triangle" w="med" len="med"/>
            </a:ln>
          </p:spPr>
          <p:txBody>
            <a:bodyPr/>
            <a:lstStyle/>
            <a:p>
              <a:endParaRPr lang="zh-CN" altLang="en-US"/>
            </a:p>
          </p:txBody>
        </p:sp>
        <p:sp>
          <p:nvSpPr>
            <p:cNvPr id="26" name="Line 15"/>
            <p:cNvSpPr>
              <a:spLocks noChangeShapeType="1"/>
            </p:cNvSpPr>
            <p:nvPr/>
          </p:nvSpPr>
          <p:spPr bwMode="auto">
            <a:xfrm>
              <a:off x="4153" y="12654"/>
              <a:ext cx="360" cy="0"/>
            </a:xfrm>
            <a:prstGeom prst="line">
              <a:avLst/>
            </a:prstGeom>
            <a:noFill/>
            <a:ln w="9525">
              <a:solidFill>
                <a:srgbClr val="000000"/>
              </a:solidFill>
              <a:round/>
              <a:tailEnd type="triangle" w="med" len="med"/>
            </a:ln>
          </p:spPr>
          <p:txBody>
            <a:bodyPr/>
            <a:lstStyle/>
            <a:p>
              <a:endParaRPr lang="zh-CN" altLang="en-US"/>
            </a:p>
          </p:txBody>
        </p:sp>
        <p:sp>
          <p:nvSpPr>
            <p:cNvPr id="27" name="Line 16"/>
            <p:cNvSpPr>
              <a:spLocks noChangeShapeType="1"/>
            </p:cNvSpPr>
            <p:nvPr/>
          </p:nvSpPr>
          <p:spPr bwMode="auto">
            <a:xfrm>
              <a:off x="4139" y="13622"/>
              <a:ext cx="360" cy="0"/>
            </a:xfrm>
            <a:prstGeom prst="line">
              <a:avLst/>
            </a:prstGeom>
            <a:noFill/>
            <a:ln w="9525">
              <a:solidFill>
                <a:srgbClr val="000000"/>
              </a:solidFill>
              <a:round/>
              <a:tailEnd type="triangle" w="med" len="med"/>
            </a:ln>
          </p:spPr>
          <p:txBody>
            <a:bodyPr/>
            <a:lstStyle/>
            <a:p>
              <a:endParaRPr lang="zh-CN" altLang="en-US"/>
            </a:p>
          </p:txBody>
        </p:sp>
        <p:sp>
          <p:nvSpPr>
            <p:cNvPr id="28" name="Line 17"/>
            <p:cNvSpPr>
              <a:spLocks noChangeShapeType="1"/>
            </p:cNvSpPr>
            <p:nvPr/>
          </p:nvSpPr>
          <p:spPr bwMode="auto">
            <a:xfrm>
              <a:off x="4139" y="14444"/>
              <a:ext cx="360" cy="0"/>
            </a:xfrm>
            <a:prstGeom prst="line">
              <a:avLst/>
            </a:prstGeom>
            <a:noFill/>
            <a:ln w="9525">
              <a:solidFill>
                <a:srgbClr val="000000"/>
              </a:solidFill>
              <a:round/>
              <a:tailEnd type="triangle" w="med" len="med"/>
            </a:ln>
          </p:spPr>
          <p:txBody>
            <a:bodyPr/>
            <a:lstStyle/>
            <a:p>
              <a:endParaRPr lang="zh-CN" altLang="en-US"/>
            </a:p>
          </p:txBody>
        </p:sp>
        <p:sp>
          <p:nvSpPr>
            <p:cNvPr id="29" name="Line 18"/>
            <p:cNvSpPr>
              <a:spLocks noChangeShapeType="1"/>
            </p:cNvSpPr>
            <p:nvPr/>
          </p:nvSpPr>
          <p:spPr bwMode="auto">
            <a:xfrm>
              <a:off x="4153" y="15012"/>
              <a:ext cx="360" cy="0"/>
            </a:xfrm>
            <a:prstGeom prst="line">
              <a:avLst/>
            </a:prstGeom>
            <a:noFill/>
            <a:ln w="9525">
              <a:solidFill>
                <a:srgbClr val="000000"/>
              </a:solidFill>
              <a:round/>
              <a:tailEnd type="triangle" w="med" len="med"/>
            </a:ln>
          </p:spPr>
          <p:txBody>
            <a:bodyPr/>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21"/>
          <p:cNvSpPr/>
          <p:nvPr/>
        </p:nvSpPr>
        <p:spPr>
          <a:xfrm>
            <a:off x="5361289" y="3387696"/>
            <a:ext cx="2074122" cy="2074122"/>
          </a:xfrm>
          <a:prstGeom prst="ellipse">
            <a:avLst/>
          </a:prstGeom>
          <a:solidFill>
            <a:srgbClr val="C0000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solidFill>
                <a:schemeClr val="tx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 name="Freeform 5"/>
          <p:cNvSpPr/>
          <p:nvPr/>
        </p:nvSpPr>
        <p:spPr bwMode="auto">
          <a:xfrm>
            <a:off x="4052610" y="2802513"/>
            <a:ext cx="1560991" cy="2156464"/>
          </a:xfrm>
          <a:custGeom>
            <a:avLst/>
            <a:gdLst>
              <a:gd name="T0" fmla="*/ 767 w 767"/>
              <a:gd name="T1" fmla="*/ 347 h 1059"/>
              <a:gd name="T2" fmla="*/ 514 w 767"/>
              <a:gd name="T3" fmla="*/ 0 h 1059"/>
              <a:gd name="T4" fmla="*/ 129 w 767"/>
              <a:gd name="T5" fmla="*/ 279 h 1059"/>
              <a:gd name="T6" fmla="*/ 33 w 767"/>
              <a:gd name="T7" fmla="*/ 576 h 1059"/>
              <a:gd name="T8" fmla="*/ 190 w 767"/>
              <a:gd name="T9" fmla="*/ 1059 h 1059"/>
              <a:gd name="T10" fmla="*/ 577 w 767"/>
              <a:gd name="T11" fmla="*/ 933 h 1059"/>
              <a:gd name="T12" fmla="*/ 561 w 767"/>
              <a:gd name="T13" fmla="*/ 796 h 1059"/>
              <a:gd name="T14" fmla="*/ 767 w 767"/>
              <a:gd name="T15" fmla="*/ 347 h 10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 h="1059">
                <a:moveTo>
                  <a:pt x="767" y="347"/>
                </a:moveTo>
                <a:cubicBezTo>
                  <a:pt x="514" y="0"/>
                  <a:pt x="514" y="0"/>
                  <a:pt x="514" y="0"/>
                </a:cubicBezTo>
                <a:cubicBezTo>
                  <a:pt x="129" y="279"/>
                  <a:pt x="129" y="279"/>
                  <a:pt x="129" y="279"/>
                </a:cubicBezTo>
                <a:cubicBezTo>
                  <a:pt x="43" y="342"/>
                  <a:pt x="0" y="475"/>
                  <a:pt x="33" y="576"/>
                </a:cubicBezTo>
                <a:cubicBezTo>
                  <a:pt x="190" y="1059"/>
                  <a:pt x="190" y="1059"/>
                  <a:pt x="190" y="1059"/>
                </a:cubicBezTo>
                <a:cubicBezTo>
                  <a:pt x="577" y="933"/>
                  <a:pt x="577" y="933"/>
                  <a:pt x="577" y="933"/>
                </a:cubicBezTo>
                <a:cubicBezTo>
                  <a:pt x="566" y="889"/>
                  <a:pt x="561" y="843"/>
                  <a:pt x="561" y="796"/>
                </a:cubicBezTo>
                <a:cubicBezTo>
                  <a:pt x="561" y="616"/>
                  <a:pt x="641" y="456"/>
                  <a:pt x="767" y="347"/>
                </a:cubicBez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 name="Freeform 6"/>
          <p:cNvSpPr/>
          <p:nvPr/>
        </p:nvSpPr>
        <p:spPr bwMode="auto">
          <a:xfrm>
            <a:off x="5257735" y="1960345"/>
            <a:ext cx="2281230" cy="1433389"/>
          </a:xfrm>
          <a:custGeom>
            <a:avLst/>
            <a:gdLst>
              <a:gd name="T0" fmla="*/ 869 w 1121"/>
              <a:gd name="T1" fmla="*/ 704 h 704"/>
              <a:gd name="T2" fmla="*/ 1121 w 1121"/>
              <a:gd name="T3" fmla="*/ 356 h 704"/>
              <a:gd name="T4" fmla="*/ 717 w 1121"/>
              <a:gd name="T5" fmla="*/ 63 h 704"/>
              <a:gd name="T6" fmla="*/ 405 w 1121"/>
              <a:gd name="T7" fmla="*/ 63 h 704"/>
              <a:gd name="T8" fmla="*/ 0 w 1121"/>
              <a:gd name="T9" fmla="*/ 357 h 704"/>
              <a:gd name="T10" fmla="*/ 253 w 1121"/>
              <a:gd name="T11" fmla="*/ 704 h 704"/>
              <a:gd name="T12" fmla="*/ 561 w 1121"/>
              <a:gd name="T13" fmla="*/ 618 h 704"/>
              <a:gd name="T14" fmla="*/ 869 w 1121"/>
              <a:gd name="T15" fmla="*/ 704 h 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1" h="704">
                <a:moveTo>
                  <a:pt x="869" y="704"/>
                </a:moveTo>
                <a:cubicBezTo>
                  <a:pt x="1121" y="356"/>
                  <a:pt x="1121" y="356"/>
                  <a:pt x="1121" y="356"/>
                </a:cubicBezTo>
                <a:cubicBezTo>
                  <a:pt x="717" y="63"/>
                  <a:pt x="717" y="63"/>
                  <a:pt x="717" y="63"/>
                </a:cubicBezTo>
                <a:cubicBezTo>
                  <a:pt x="631" y="0"/>
                  <a:pt x="491" y="0"/>
                  <a:pt x="405" y="63"/>
                </a:cubicBezTo>
                <a:cubicBezTo>
                  <a:pt x="0" y="357"/>
                  <a:pt x="0" y="357"/>
                  <a:pt x="0" y="357"/>
                </a:cubicBezTo>
                <a:cubicBezTo>
                  <a:pt x="253" y="704"/>
                  <a:pt x="253" y="704"/>
                  <a:pt x="253" y="704"/>
                </a:cubicBezTo>
                <a:cubicBezTo>
                  <a:pt x="343" y="649"/>
                  <a:pt x="448" y="618"/>
                  <a:pt x="561" y="618"/>
                </a:cubicBezTo>
                <a:cubicBezTo>
                  <a:pt x="674" y="618"/>
                  <a:pt x="779" y="649"/>
                  <a:pt x="869" y="704"/>
                </a:cubicBezTo>
                <a:close/>
              </a:path>
            </a:pathLst>
          </a:custGeom>
          <a:solidFill>
            <a:srgbClr val="FF8607"/>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 name="Freeform 7"/>
          <p:cNvSpPr/>
          <p:nvPr/>
        </p:nvSpPr>
        <p:spPr bwMode="auto">
          <a:xfrm>
            <a:off x="7184517" y="2801096"/>
            <a:ext cx="1563827" cy="2155046"/>
          </a:xfrm>
          <a:custGeom>
            <a:avLst/>
            <a:gdLst>
              <a:gd name="T0" fmla="*/ 638 w 768"/>
              <a:gd name="T1" fmla="*/ 280 h 1059"/>
              <a:gd name="T2" fmla="*/ 252 w 768"/>
              <a:gd name="T3" fmla="*/ 0 h 1059"/>
              <a:gd name="T4" fmla="*/ 0 w 768"/>
              <a:gd name="T5" fmla="*/ 348 h 1059"/>
              <a:gd name="T6" fmla="*/ 207 w 768"/>
              <a:gd name="T7" fmla="*/ 797 h 1059"/>
              <a:gd name="T8" fmla="*/ 191 w 768"/>
              <a:gd name="T9" fmla="*/ 934 h 1059"/>
              <a:gd name="T10" fmla="*/ 578 w 768"/>
              <a:gd name="T11" fmla="*/ 1059 h 1059"/>
              <a:gd name="T12" fmla="*/ 735 w 768"/>
              <a:gd name="T13" fmla="*/ 577 h 1059"/>
              <a:gd name="T14" fmla="*/ 638 w 768"/>
              <a:gd name="T15" fmla="*/ 280 h 10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 h="1059">
                <a:moveTo>
                  <a:pt x="638" y="280"/>
                </a:moveTo>
                <a:cubicBezTo>
                  <a:pt x="252" y="0"/>
                  <a:pt x="252" y="0"/>
                  <a:pt x="252" y="0"/>
                </a:cubicBezTo>
                <a:cubicBezTo>
                  <a:pt x="0" y="348"/>
                  <a:pt x="0" y="348"/>
                  <a:pt x="0" y="348"/>
                </a:cubicBezTo>
                <a:cubicBezTo>
                  <a:pt x="127" y="456"/>
                  <a:pt x="207" y="617"/>
                  <a:pt x="207" y="797"/>
                </a:cubicBezTo>
                <a:cubicBezTo>
                  <a:pt x="207" y="844"/>
                  <a:pt x="201" y="890"/>
                  <a:pt x="191" y="934"/>
                </a:cubicBezTo>
                <a:cubicBezTo>
                  <a:pt x="578" y="1059"/>
                  <a:pt x="578" y="1059"/>
                  <a:pt x="578" y="1059"/>
                </a:cubicBezTo>
                <a:cubicBezTo>
                  <a:pt x="735" y="577"/>
                  <a:pt x="735" y="577"/>
                  <a:pt x="735" y="577"/>
                </a:cubicBezTo>
                <a:cubicBezTo>
                  <a:pt x="768" y="476"/>
                  <a:pt x="724" y="343"/>
                  <a:pt x="638" y="280"/>
                </a:cubicBez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5" name="Freeform 8"/>
          <p:cNvSpPr/>
          <p:nvPr/>
        </p:nvSpPr>
        <p:spPr bwMode="auto">
          <a:xfrm>
            <a:off x="4497798" y="4889506"/>
            <a:ext cx="1803433" cy="1536888"/>
          </a:xfrm>
          <a:custGeom>
            <a:avLst/>
            <a:gdLst>
              <a:gd name="T0" fmla="*/ 388 w 886"/>
              <a:gd name="T1" fmla="*/ 0 h 755"/>
              <a:gd name="T2" fmla="*/ 0 w 886"/>
              <a:gd name="T3" fmla="*/ 126 h 755"/>
              <a:gd name="T4" fmla="*/ 145 w 886"/>
              <a:gd name="T5" fmla="*/ 572 h 755"/>
              <a:gd name="T6" fmla="*/ 398 w 886"/>
              <a:gd name="T7" fmla="*/ 755 h 755"/>
              <a:gd name="T8" fmla="*/ 886 w 886"/>
              <a:gd name="T9" fmla="*/ 755 h 755"/>
              <a:gd name="T10" fmla="*/ 886 w 886"/>
              <a:gd name="T11" fmla="*/ 362 h 755"/>
              <a:gd name="T12" fmla="*/ 388 w 886"/>
              <a:gd name="T13" fmla="*/ 0 h 755"/>
            </a:gdLst>
            <a:ahLst/>
            <a:cxnLst>
              <a:cxn ang="0">
                <a:pos x="T0" y="T1"/>
              </a:cxn>
              <a:cxn ang="0">
                <a:pos x="T2" y="T3"/>
              </a:cxn>
              <a:cxn ang="0">
                <a:pos x="T4" y="T5"/>
              </a:cxn>
              <a:cxn ang="0">
                <a:pos x="T6" y="T7"/>
              </a:cxn>
              <a:cxn ang="0">
                <a:pos x="T8" y="T9"/>
              </a:cxn>
              <a:cxn ang="0">
                <a:pos x="T10" y="T11"/>
              </a:cxn>
              <a:cxn ang="0">
                <a:pos x="T12" y="T13"/>
              </a:cxn>
            </a:cxnLst>
            <a:rect l="0" t="0" r="r" b="b"/>
            <a:pathLst>
              <a:path w="886" h="755">
                <a:moveTo>
                  <a:pt x="388" y="0"/>
                </a:moveTo>
                <a:cubicBezTo>
                  <a:pt x="0" y="126"/>
                  <a:pt x="0" y="126"/>
                  <a:pt x="0" y="126"/>
                </a:cubicBezTo>
                <a:cubicBezTo>
                  <a:pt x="145" y="572"/>
                  <a:pt x="145" y="572"/>
                  <a:pt x="145" y="572"/>
                </a:cubicBezTo>
                <a:cubicBezTo>
                  <a:pt x="178" y="673"/>
                  <a:pt x="292" y="755"/>
                  <a:pt x="398" y="755"/>
                </a:cubicBezTo>
                <a:cubicBezTo>
                  <a:pt x="886" y="755"/>
                  <a:pt x="886" y="755"/>
                  <a:pt x="886" y="755"/>
                </a:cubicBezTo>
                <a:cubicBezTo>
                  <a:pt x="886" y="362"/>
                  <a:pt x="886" y="362"/>
                  <a:pt x="886" y="362"/>
                </a:cubicBezTo>
                <a:cubicBezTo>
                  <a:pt x="661" y="344"/>
                  <a:pt x="471" y="199"/>
                  <a:pt x="388" y="0"/>
                </a:cubicBezTo>
                <a:close/>
              </a:path>
            </a:pathLst>
          </a:custGeom>
          <a:blipFill>
            <a:blip r:embed="rId1" cstate="print"/>
            <a:tile tx="0" ty="0" sx="100000" sy="100000" flip="none" algn="tl"/>
          </a:blip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 name="Freeform 9"/>
          <p:cNvSpPr/>
          <p:nvPr/>
        </p:nvSpPr>
        <p:spPr bwMode="auto">
          <a:xfrm>
            <a:off x="6498305" y="4888089"/>
            <a:ext cx="1802016" cy="1538305"/>
          </a:xfrm>
          <a:custGeom>
            <a:avLst/>
            <a:gdLst>
              <a:gd name="T0" fmla="*/ 0 w 885"/>
              <a:gd name="T1" fmla="*/ 363 h 756"/>
              <a:gd name="T2" fmla="*/ 0 w 885"/>
              <a:gd name="T3" fmla="*/ 756 h 756"/>
              <a:gd name="T4" fmla="*/ 488 w 885"/>
              <a:gd name="T5" fmla="*/ 756 h 756"/>
              <a:gd name="T6" fmla="*/ 740 w 885"/>
              <a:gd name="T7" fmla="*/ 573 h 756"/>
              <a:gd name="T8" fmla="*/ 885 w 885"/>
              <a:gd name="T9" fmla="*/ 126 h 756"/>
              <a:gd name="T10" fmla="*/ 498 w 885"/>
              <a:gd name="T11" fmla="*/ 0 h 756"/>
              <a:gd name="T12" fmla="*/ 0 w 885"/>
              <a:gd name="T13" fmla="*/ 363 h 756"/>
            </a:gdLst>
            <a:ahLst/>
            <a:cxnLst>
              <a:cxn ang="0">
                <a:pos x="T0" y="T1"/>
              </a:cxn>
              <a:cxn ang="0">
                <a:pos x="T2" y="T3"/>
              </a:cxn>
              <a:cxn ang="0">
                <a:pos x="T4" y="T5"/>
              </a:cxn>
              <a:cxn ang="0">
                <a:pos x="T6" y="T7"/>
              </a:cxn>
              <a:cxn ang="0">
                <a:pos x="T8" y="T9"/>
              </a:cxn>
              <a:cxn ang="0">
                <a:pos x="T10" y="T11"/>
              </a:cxn>
              <a:cxn ang="0">
                <a:pos x="T12" y="T13"/>
              </a:cxn>
            </a:cxnLst>
            <a:rect l="0" t="0" r="r" b="b"/>
            <a:pathLst>
              <a:path w="885" h="756">
                <a:moveTo>
                  <a:pt x="0" y="363"/>
                </a:moveTo>
                <a:cubicBezTo>
                  <a:pt x="0" y="756"/>
                  <a:pt x="0" y="756"/>
                  <a:pt x="0" y="756"/>
                </a:cubicBezTo>
                <a:cubicBezTo>
                  <a:pt x="488" y="756"/>
                  <a:pt x="488" y="756"/>
                  <a:pt x="488" y="756"/>
                </a:cubicBezTo>
                <a:cubicBezTo>
                  <a:pt x="594" y="756"/>
                  <a:pt x="707" y="674"/>
                  <a:pt x="740" y="573"/>
                </a:cubicBezTo>
                <a:cubicBezTo>
                  <a:pt x="885" y="126"/>
                  <a:pt x="885" y="126"/>
                  <a:pt x="885" y="126"/>
                </a:cubicBezTo>
                <a:cubicBezTo>
                  <a:pt x="498" y="0"/>
                  <a:pt x="498" y="0"/>
                  <a:pt x="498" y="0"/>
                </a:cubicBezTo>
                <a:cubicBezTo>
                  <a:pt x="415" y="200"/>
                  <a:pt x="225" y="344"/>
                  <a:pt x="0" y="363"/>
                </a:cubicBezTo>
                <a:close/>
              </a:path>
            </a:pathLst>
          </a:custGeom>
          <a:blipFill>
            <a:blip r:embed="rId1" cstate="print"/>
            <a:tile tx="0" ty="0" sx="100000" sy="100000" flip="none" algn="tl"/>
          </a:blip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 name="文本框 7"/>
          <p:cNvSpPr txBox="1"/>
          <p:nvPr/>
        </p:nvSpPr>
        <p:spPr>
          <a:xfrm>
            <a:off x="6006649" y="2223274"/>
            <a:ext cx="732893"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01</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0" name="文本框 9"/>
          <p:cNvSpPr txBox="1"/>
          <p:nvPr/>
        </p:nvSpPr>
        <p:spPr>
          <a:xfrm>
            <a:off x="4964876" y="5335246"/>
            <a:ext cx="883640"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04</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2" name="文本框 11"/>
          <p:cNvSpPr txBox="1"/>
          <p:nvPr/>
        </p:nvSpPr>
        <p:spPr>
          <a:xfrm>
            <a:off x="4311350" y="3393989"/>
            <a:ext cx="887872"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05</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4" name="文本框 13"/>
          <p:cNvSpPr txBox="1"/>
          <p:nvPr/>
        </p:nvSpPr>
        <p:spPr>
          <a:xfrm>
            <a:off x="7695409" y="3393734"/>
            <a:ext cx="845937"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02</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6" name="文本框 15"/>
          <p:cNvSpPr txBox="1"/>
          <p:nvPr/>
        </p:nvSpPr>
        <p:spPr>
          <a:xfrm>
            <a:off x="6965881" y="5338138"/>
            <a:ext cx="865943"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03</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7" name="组合 17"/>
          <p:cNvGrpSpPr>
            <a:grpSpLocks noChangeAspect="1"/>
          </p:cNvGrpSpPr>
          <p:nvPr/>
        </p:nvGrpSpPr>
        <p:grpSpPr>
          <a:xfrm>
            <a:off x="6023214" y="4019773"/>
            <a:ext cx="824194" cy="705660"/>
            <a:chOff x="2162176" y="-104775"/>
            <a:chExt cx="1655763" cy="1417638"/>
          </a:xfrm>
          <a:solidFill>
            <a:schemeClr val="bg1">
              <a:lumMod val="65000"/>
            </a:schemeClr>
          </a:solidFill>
        </p:grpSpPr>
        <p:sp>
          <p:nvSpPr>
            <p:cNvPr id="19" name="Freeform 3767"/>
            <p:cNvSpPr/>
            <p:nvPr/>
          </p:nvSpPr>
          <p:spPr bwMode="auto">
            <a:xfrm>
              <a:off x="2311401" y="104775"/>
              <a:ext cx="1370013" cy="1208088"/>
            </a:xfrm>
            <a:custGeom>
              <a:avLst/>
              <a:gdLst>
                <a:gd name="T0" fmla="*/ 231 w 431"/>
                <a:gd name="T1" fmla="*/ 6 h 380"/>
                <a:gd name="T2" fmla="*/ 190 w 431"/>
                <a:gd name="T3" fmla="*/ 7 h 380"/>
                <a:gd name="T4" fmla="*/ 20 w 431"/>
                <a:gd name="T5" fmla="*/ 106 h 380"/>
                <a:gd name="T6" fmla="*/ 0 w 431"/>
                <a:gd name="T7" fmla="*/ 142 h 380"/>
                <a:gd name="T8" fmla="*/ 0 w 431"/>
                <a:gd name="T9" fmla="*/ 357 h 380"/>
                <a:gd name="T10" fmla="*/ 24 w 431"/>
                <a:gd name="T11" fmla="*/ 380 h 380"/>
                <a:gd name="T12" fmla="*/ 124 w 431"/>
                <a:gd name="T13" fmla="*/ 380 h 380"/>
                <a:gd name="T14" fmla="*/ 148 w 431"/>
                <a:gd name="T15" fmla="*/ 357 h 380"/>
                <a:gd name="T16" fmla="*/ 148 w 431"/>
                <a:gd name="T17" fmla="*/ 258 h 380"/>
                <a:gd name="T18" fmla="*/ 171 w 431"/>
                <a:gd name="T19" fmla="*/ 235 h 380"/>
                <a:gd name="T20" fmla="*/ 260 w 431"/>
                <a:gd name="T21" fmla="*/ 235 h 380"/>
                <a:gd name="T22" fmla="*/ 283 w 431"/>
                <a:gd name="T23" fmla="*/ 258 h 380"/>
                <a:gd name="T24" fmla="*/ 283 w 431"/>
                <a:gd name="T25" fmla="*/ 357 h 380"/>
                <a:gd name="T26" fmla="*/ 307 w 431"/>
                <a:gd name="T27" fmla="*/ 380 h 380"/>
                <a:gd name="T28" fmla="*/ 407 w 431"/>
                <a:gd name="T29" fmla="*/ 380 h 380"/>
                <a:gd name="T30" fmla="*/ 431 w 431"/>
                <a:gd name="T31" fmla="*/ 357 h 380"/>
                <a:gd name="T32" fmla="*/ 431 w 431"/>
                <a:gd name="T33" fmla="*/ 142 h 380"/>
                <a:gd name="T34" fmla="*/ 410 w 431"/>
                <a:gd name="T35" fmla="*/ 107 h 380"/>
                <a:gd name="T36" fmla="*/ 231 w 431"/>
                <a:gd name="T3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1" h="380">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b="1">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0" name="Freeform 3768"/>
            <p:cNvSpPr/>
            <p:nvPr/>
          </p:nvSpPr>
          <p:spPr bwMode="auto">
            <a:xfrm>
              <a:off x="2162176" y="-104775"/>
              <a:ext cx="1655763" cy="552450"/>
            </a:xfrm>
            <a:custGeom>
              <a:avLst/>
              <a:gdLst>
                <a:gd name="T0" fmla="*/ 516 w 521"/>
                <a:gd name="T1" fmla="*/ 165 h 174"/>
                <a:gd name="T2" fmla="*/ 487 w 521"/>
                <a:gd name="T3" fmla="*/ 167 h 174"/>
                <a:gd name="T4" fmla="*/ 276 w 521"/>
                <a:gd name="T5" fmla="*/ 45 h 174"/>
                <a:gd name="T6" fmla="*/ 235 w 521"/>
                <a:gd name="T7" fmla="*/ 45 h 174"/>
                <a:gd name="T8" fmla="*/ 34 w 521"/>
                <a:gd name="T9" fmla="*/ 167 h 174"/>
                <a:gd name="T10" fmla="*/ 5 w 521"/>
                <a:gd name="T11" fmla="*/ 165 h 174"/>
                <a:gd name="T12" fmla="*/ 16 w 521"/>
                <a:gd name="T13" fmla="*/ 138 h 174"/>
                <a:gd name="T14" fmla="*/ 235 w 521"/>
                <a:gd name="T15" fmla="*/ 7 h 174"/>
                <a:gd name="T16" fmla="*/ 276 w 521"/>
                <a:gd name="T17" fmla="*/ 6 h 174"/>
                <a:gd name="T18" fmla="*/ 504 w 521"/>
                <a:gd name="T19" fmla="*/ 139 h 174"/>
                <a:gd name="T20" fmla="*/ 516 w 521"/>
                <a:gd name="T21"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74">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b="1">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24" name="TextBox 20"/>
          <p:cNvSpPr txBox="1"/>
          <p:nvPr/>
        </p:nvSpPr>
        <p:spPr bwMode="auto">
          <a:xfrm>
            <a:off x="7504368" y="1837835"/>
            <a:ext cx="3110083" cy="858579"/>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zh-CN" sz="2000" b="1" dirty="0">
                <a:solidFill>
                  <a:schemeClr val="accent5">
                    <a:lumMod val="75000"/>
                  </a:schemeClr>
                </a:solidFill>
                <a:latin typeface="微软雅黑" panose="020B0503020204020204" pitchFamily="34" charset="-122"/>
                <a:ea typeface="微软雅黑" panose="020B0503020204020204" pitchFamily="34" charset="-122"/>
              </a:rPr>
              <a:t>“邀请函”三字是完整的文种名称</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34" name="TextBox 20"/>
          <p:cNvSpPr txBox="1"/>
          <p:nvPr/>
        </p:nvSpPr>
        <p:spPr bwMode="auto">
          <a:xfrm>
            <a:off x="8890256" y="3809510"/>
            <a:ext cx="3110083" cy="858003"/>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zh-CN" sz="2000" b="1" dirty="0">
                <a:solidFill>
                  <a:schemeClr val="accent5">
                    <a:lumMod val="75000"/>
                  </a:schemeClr>
                </a:solidFill>
                <a:latin typeface="微软雅黑" panose="020B0503020204020204" pitchFamily="34" charset="-122"/>
                <a:ea typeface="微软雅黑" panose="020B0503020204020204" pitchFamily="34" charset="-122"/>
              </a:rPr>
              <a:t>被邀请者的姓名应写全，不应写绰号或别名</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p:txBody>
      </p:sp>
      <p:sp>
        <p:nvSpPr>
          <p:cNvPr id="36" name="TextBox 20"/>
          <p:cNvSpPr txBox="1"/>
          <p:nvPr/>
        </p:nvSpPr>
        <p:spPr bwMode="auto">
          <a:xfrm>
            <a:off x="8461631" y="5709748"/>
            <a:ext cx="3110083" cy="457893"/>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zh-CN" sz="2000" b="1" dirty="0">
                <a:solidFill>
                  <a:schemeClr val="accent5">
                    <a:lumMod val="75000"/>
                  </a:schemeClr>
                </a:solidFill>
                <a:latin typeface="微软雅黑" panose="020B0503020204020204" pitchFamily="34" charset="-122"/>
                <a:ea typeface="微软雅黑" panose="020B0503020204020204" pitchFamily="34" charset="-122"/>
              </a:rPr>
              <a:t>严格遵守写作格式</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p:txBody>
      </p:sp>
      <p:sp>
        <p:nvSpPr>
          <p:cNvPr id="38" name="TextBox 20"/>
          <p:cNvSpPr txBox="1"/>
          <p:nvPr/>
        </p:nvSpPr>
        <p:spPr bwMode="auto">
          <a:xfrm>
            <a:off x="1820069" y="5776565"/>
            <a:ext cx="2664296" cy="497455"/>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zh-CN" sz="2000" b="1" dirty="0">
                <a:solidFill>
                  <a:schemeClr val="accent5">
                    <a:lumMod val="75000"/>
                  </a:schemeClr>
                </a:solidFill>
                <a:latin typeface="微软雅黑" panose="020B0503020204020204" pitchFamily="34" charset="-122"/>
                <a:ea typeface="微软雅黑" panose="020B0503020204020204" pitchFamily="34" charset="-122"/>
              </a:rPr>
              <a:t>邀请事项务必周详</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p:txBody>
      </p:sp>
      <p:sp>
        <p:nvSpPr>
          <p:cNvPr id="40" name="TextBox 20"/>
          <p:cNvSpPr txBox="1"/>
          <p:nvPr/>
        </p:nvSpPr>
        <p:spPr bwMode="auto">
          <a:xfrm>
            <a:off x="1244005" y="3256285"/>
            <a:ext cx="2572139" cy="497455"/>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zh-CN" sz="2000" b="1" dirty="0">
                <a:solidFill>
                  <a:schemeClr val="accent5">
                    <a:lumMod val="75000"/>
                  </a:schemeClr>
                </a:solidFill>
                <a:latin typeface="微软雅黑" panose="020B0503020204020204" pitchFamily="34" charset="-122"/>
                <a:ea typeface="微软雅黑" panose="020B0503020204020204" pitchFamily="34" charset="-122"/>
              </a:rPr>
              <a:t>邀请函须提前发送</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p:txBody>
      </p:sp>
      <p:sp>
        <p:nvSpPr>
          <p:cNvPr id="51" name="矩形 50"/>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2" name="矩形 41"/>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4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8"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9" name="TextBox 48"/>
          <p:cNvSpPr txBox="1"/>
          <p:nvPr/>
        </p:nvSpPr>
        <p:spPr>
          <a:xfrm>
            <a:off x="91877" y="663997"/>
            <a:ext cx="2664296" cy="584775"/>
          </a:xfrm>
          <a:prstGeom prst="rect">
            <a:avLst/>
          </a:prstGeom>
          <a:blipFill>
            <a:blip r:embed="rId2"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4</a:t>
            </a:r>
            <a:r>
              <a:rPr lang="zh-CN" altLang="en-US" sz="3200" b="1" dirty="0"/>
              <a:t>、注意事项</a:t>
            </a:r>
            <a:endParaRPr lang="zh-CN" altLang="en-US" sz="3200" b="1"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heel(1)">
                                      <p:cBhvr>
                                        <p:cTn id="7" dur="2000"/>
                                        <p:tgtEl>
                                          <p:spTgt spid="22"/>
                                        </p:tgtEl>
                                      </p:cBhvr>
                                    </p:animEffect>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0-#ppt_h/2"/>
                                          </p:val>
                                        </p:tav>
                                        <p:tav tm="100000">
                                          <p:val>
                                            <p:strVal val="#ppt_y"/>
                                          </p:val>
                                        </p:tav>
                                      </p:tavLst>
                                    </p:anim>
                                  </p:childTnLst>
                                </p:cTn>
                              </p:par>
                            </p:childTnLst>
                          </p:cTn>
                        </p:par>
                        <p:par>
                          <p:cTn id="18" fill="hold">
                            <p:stCondLst>
                              <p:cond delay="3000"/>
                            </p:stCondLst>
                            <p:childTnLst>
                              <p:par>
                                <p:cTn id="19" presetID="2" presetClass="entr" presetSubtype="2"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1+#ppt_w/2"/>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12"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par>
                          <p:cTn id="33" fill="hold">
                            <p:stCondLst>
                              <p:cond delay="4500"/>
                            </p:stCondLst>
                            <p:childTnLst>
                              <p:par>
                                <p:cTn id="34" presetID="2" presetClass="entr" presetSubtype="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500" fill="hold"/>
                                        <p:tgtEl>
                                          <p:spTgt spid="2"/>
                                        </p:tgtEl>
                                        <p:attrNameLst>
                                          <p:attrName>ppt_x</p:attrName>
                                        </p:attrNameLst>
                                      </p:cBhvr>
                                      <p:tavLst>
                                        <p:tav tm="0">
                                          <p:val>
                                            <p:strVal val="0-#ppt_w/2"/>
                                          </p:val>
                                        </p:tav>
                                        <p:tav tm="100000">
                                          <p:val>
                                            <p:strVal val="#ppt_x"/>
                                          </p:val>
                                        </p:tav>
                                      </p:tavLst>
                                    </p:anim>
                                    <p:anim calcmode="lin" valueType="num">
                                      <p:cBhvr additive="base">
                                        <p:cTn id="37" dur="500" fill="hold"/>
                                        <p:tgtEl>
                                          <p:spTgt spid="2"/>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31"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ppt_w</p:attrName>
                                        </p:attrNameLst>
                                      </p:cBhvr>
                                      <p:tavLst>
                                        <p:tav tm="0">
                                          <p:val>
                                            <p:fltVal val="0"/>
                                          </p:val>
                                        </p:tav>
                                        <p:tav tm="100000">
                                          <p:val>
                                            <p:strVal val="#ppt_w"/>
                                          </p:val>
                                        </p:tav>
                                      </p:tavLst>
                                    </p:anim>
                                    <p:anim calcmode="lin" valueType="num">
                                      <p:cBhvr>
                                        <p:cTn id="42" dur="1000" fill="hold"/>
                                        <p:tgtEl>
                                          <p:spTgt spid="8"/>
                                        </p:tgtEl>
                                        <p:attrNameLst>
                                          <p:attrName>ppt_h</p:attrName>
                                        </p:attrNameLst>
                                      </p:cBhvr>
                                      <p:tavLst>
                                        <p:tav tm="0">
                                          <p:val>
                                            <p:fltVal val="0"/>
                                          </p:val>
                                        </p:tav>
                                        <p:tav tm="100000">
                                          <p:val>
                                            <p:strVal val="#ppt_h"/>
                                          </p:val>
                                        </p:tav>
                                      </p:tavLst>
                                    </p:anim>
                                    <p:anim calcmode="lin" valueType="num">
                                      <p:cBhvr>
                                        <p:cTn id="43" dur="1000" fill="hold"/>
                                        <p:tgtEl>
                                          <p:spTgt spid="8"/>
                                        </p:tgtEl>
                                        <p:attrNameLst>
                                          <p:attrName>style.rotation</p:attrName>
                                        </p:attrNameLst>
                                      </p:cBhvr>
                                      <p:tavLst>
                                        <p:tav tm="0">
                                          <p:val>
                                            <p:fltVal val="90"/>
                                          </p:val>
                                        </p:tav>
                                        <p:tav tm="100000">
                                          <p:val>
                                            <p:fltVal val="0"/>
                                          </p:val>
                                        </p:tav>
                                      </p:tavLst>
                                    </p:anim>
                                    <p:animEffect transition="in" filter="fade">
                                      <p:cBhvr>
                                        <p:cTn id="44" dur="1000"/>
                                        <p:tgtEl>
                                          <p:spTgt spid="8"/>
                                        </p:tgtEl>
                                      </p:cBhvr>
                                    </p:animEffect>
                                  </p:childTnLst>
                                </p:cTn>
                              </p:par>
                            </p:childTnLst>
                          </p:cTn>
                        </p:par>
                        <p:par>
                          <p:cTn id="45" fill="hold">
                            <p:stCondLst>
                              <p:cond delay="6000"/>
                            </p:stCondLst>
                            <p:childTnLst>
                              <p:par>
                                <p:cTn id="46" presetID="31" presetClass="entr" presetSubtype="0"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ppt_w</p:attrName>
                                        </p:attrNameLst>
                                      </p:cBhvr>
                                      <p:tavLst>
                                        <p:tav tm="0">
                                          <p:val>
                                            <p:fltVal val="0"/>
                                          </p:val>
                                        </p:tav>
                                        <p:tav tm="100000">
                                          <p:val>
                                            <p:strVal val="#ppt_w"/>
                                          </p:val>
                                        </p:tav>
                                      </p:tavLst>
                                    </p:anim>
                                    <p:anim calcmode="lin" valueType="num">
                                      <p:cBhvr>
                                        <p:cTn id="49" dur="1000" fill="hold"/>
                                        <p:tgtEl>
                                          <p:spTgt spid="14"/>
                                        </p:tgtEl>
                                        <p:attrNameLst>
                                          <p:attrName>ppt_h</p:attrName>
                                        </p:attrNameLst>
                                      </p:cBhvr>
                                      <p:tavLst>
                                        <p:tav tm="0">
                                          <p:val>
                                            <p:fltVal val="0"/>
                                          </p:val>
                                        </p:tav>
                                        <p:tav tm="100000">
                                          <p:val>
                                            <p:strVal val="#ppt_h"/>
                                          </p:val>
                                        </p:tav>
                                      </p:tavLst>
                                    </p:anim>
                                    <p:anim calcmode="lin" valueType="num">
                                      <p:cBhvr>
                                        <p:cTn id="50" dur="1000" fill="hold"/>
                                        <p:tgtEl>
                                          <p:spTgt spid="14"/>
                                        </p:tgtEl>
                                        <p:attrNameLst>
                                          <p:attrName>style.rotation</p:attrName>
                                        </p:attrNameLst>
                                      </p:cBhvr>
                                      <p:tavLst>
                                        <p:tav tm="0">
                                          <p:val>
                                            <p:fltVal val="90"/>
                                          </p:val>
                                        </p:tav>
                                        <p:tav tm="100000">
                                          <p:val>
                                            <p:fltVal val="0"/>
                                          </p:val>
                                        </p:tav>
                                      </p:tavLst>
                                    </p:anim>
                                    <p:animEffect transition="in" filter="fade">
                                      <p:cBhvr>
                                        <p:cTn id="51" dur="1000"/>
                                        <p:tgtEl>
                                          <p:spTgt spid="14"/>
                                        </p:tgtEl>
                                      </p:cBhvr>
                                    </p:animEffect>
                                  </p:childTnLst>
                                </p:cTn>
                              </p:par>
                            </p:childTnLst>
                          </p:cTn>
                        </p:par>
                        <p:par>
                          <p:cTn id="52" fill="hold">
                            <p:stCondLst>
                              <p:cond delay="7000"/>
                            </p:stCondLst>
                            <p:childTnLst>
                              <p:par>
                                <p:cTn id="53" presetID="31"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1000" fill="hold"/>
                                        <p:tgtEl>
                                          <p:spTgt spid="16"/>
                                        </p:tgtEl>
                                        <p:attrNameLst>
                                          <p:attrName>ppt_w</p:attrName>
                                        </p:attrNameLst>
                                      </p:cBhvr>
                                      <p:tavLst>
                                        <p:tav tm="0">
                                          <p:val>
                                            <p:fltVal val="0"/>
                                          </p:val>
                                        </p:tav>
                                        <p:tav tm="100000">
                                          <p:val>
                                            <p:strVal val="#ppt_w"/>
                                          </p:val>
                                        </p:tav>
                                      </p:tavLst>
                                    </p:anim>
                                    <p:anim calcmode="lin" valueType="num">
                                      <p:cBhvr>
                                        <p:cTn id="56" dur="1000" fill="hold"/>
                                        <p:tgtEl>
                                          <p:spTgt spid="16"/>
                                        </p:tgtEl>
                                        <p:attrNameLst>
                                          <p:attrName>ppt_h</p:attrName>
                                        </p:attrNameLst>
                                      </p:cBhvr>
                                      <p:tavLst>
                                        <p:tav tm="0">
                                          <p:val>
                                            <p:fltVal val="0"/>
                                          </p:val>
                                        </p:tav>
                                        <p:tav tm="100000">
                                          <p:val>
                                            <p:strVal val="#ppt_h"/>
                                          </p:val>
                                        </p:tav>
                                      </p:tavLst>
                                    </p:anim>
                                    <p:anim calcmode="lin" valueType="num">
                                      <p:cBhvr>
                                        <p:cTn id="57" dur="1000" fill="hold"/>
                                        <p:tgtEl>
                                          <p:spTgt spid="16"/>
                                        </p:tgtEl>
                                        <p:attrNameLst>
                                          <p:attrName>style.rotation</p:attrName>
                                        </p:attrNameLst>
                                      </p:cBhvr>
                                      <p:tavLst>
                                        <p:tav tm="0">
                                          <p:val>
                                            <p:fltVal val="90"/>
                                          </p:val>
                                        </p:tav>
                                        <p:tav tm="100000">
                                          <p:val>
                                            <p:fltVal val="0"/>
                                          </p:val>
                                        </p:tav>
                                      </p:tavLst>
                                    </p:anim>
                                    <p:animEffect transition="in" filter="fade">
                                      <p:cBhvr>
                                        <p:cTn id="58" dur="1000"/>
                                        <p:tgtEl>
                                          <p:spTgt spid="16"/>
                                        </p:tgtEl>
                                      </p:cBhvr>
                                    </p:animEffect>
                                  </p:childTnLst>
                                </p:cTn>
                              </p:par>
                            </p:childTnLst>
                          </p:cTn>
                        </p:par>
                        <p:par>
                          <p:cTn id="59" fill="hold">
                            <p:stCondLst>
                              <p:cond delay="8000"/>
                            </p:stCondLst>
                            <p:childTnLst>
                              <p:par>
                                <p:cTn id="60" presetID="31" presetClass="entr" presetSubtype="0"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 calcmode="lin" valueType="num">
                                      <p:cBhvr>
                                        <p:cTn id="64" dur="1000" fill="hold"/>
                                        <p:tgtEl>
                                          <p:spTgt spid="10"/>
                                        </p:tgtEl>
                                        <p:attrNameLst>
                                          <p:attrName>style.rotation</p:attrName>
                                        </p:attrNameLst>
                                      </p:cBhvr>
                                      <p:tavLst>
                                        <p:tav tm="0">
                                          <p:val>
                                            <p:fltVal val="90"/>
                                          </p:val>
                                        </p:tav>
                                        <p:tav tm="100000">
                                          <p:val>
                                            <p:fltVal val="0"/>
                                          </p:val>
                                        </p:tav>
                                      </p:tavLst>
                                    </p:anim>
                                    <p:animEffect transition="in" filter="fade">
                                      <p:cBhvr>
                                        <p:cTn id="65" dur="1000"/>
                                        <p:tgtEl>
                                          <p:spTgt spid="10"/>
                                        </p:tgtEl>
                                      </p:cBhvr>
                                    </p:animEffect>
                                  </p:childTnLst>
                                </p:cTn>
                              </p:par>
                            </p:childTnLst>
                          </p:cTn>
                        </p:par>
                        <p:par>
                          <p:cTn id="66" fill="hold">
                            <p:stCondLst>
                              <p:cond delay="9000"/>
                            </p:stCondLst>
                            <p:childTnLst>
                              <p:par>
                                <p:cTn id="67" presetID="31" presetClass="entr" presetSubtype="0" fill="hold" grpId="0" nodeType="after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p:cTn id="69" dur="1000" fill="hold"/>
                                        <p:tgtEl>
                                          <p:spTgt spid="12"/>
                                        </p:tgtEl>
                                        <p:attrNameLst>
                                          <p:attrName>ppt_w</p:attrName>
                                        </p:attrNameLst>
                                      </p:cBhvr>
                                      <p:tavLst>
                                        <p:tav tm="0">
                                          <p:val>
                                            <p:fltVal val="0"/>
                                          </p:val>
                                        </p:tav>
                                        <p:tav tm="100000">
                                          <p:val>
                                            <p:strVal val="#ppt_w"/>
                                          </p:val>
                                        </p:tav>
                                      </p:tavLst>
                                    </p:anim>
                                    <p:anim calcmode="lin" valueType="num">
                                      <p:cBhvr>
                                        <p:cTn id="70" dur="1000" fill="hold"/>
                                        <p:tgtEl>
                                          <p:spTgt spid="12"/>
                                        </p:tgtEl>
                                        <p:attrNameLst>
                                          <p:attrName>ppt_h</p:attrName>
                                        </p:attrNameLst>
                                      </p:cBhvr>
                                      <p:tavLst>
                                        <p:tav tm="0">
                                          <p:val>
                                            <p:fltVal val="0"/>
                                          </p:val>
                                        </p:tav>
                                        <p:tav tm="100000">
                                          <p:val>
                                            <p:strVal val="#ppt_h"/>
                                          </p:val>
                                        </p:tav>
                                      </p:tavLst>
                                    </p:anim>
                                    <p:anim calcmode="lin" valueType="num">
                                      <p:cBhvr>
                                        <p:cTn id="71" dur="1000" fill="hold"/>
                                        <p:tgtEl>
                                          <p:spTgt spid="12"/>
                                        </p:tgtEl>
                                        <p:attrNameLst>
                                          <p:attrName>style.rotation</p:attrName>
                                        </p:attrNameLst>
                                      </p:cBhvr>
                                      <p:tavLst>
                                        <p:tav tm="0">
                                          <p:val>
                                            <p:fltVal val="90"/>
                                          </p:val>
                                        </p:tav>
                                        <p:tav tm="100000">
                                          <p:val>
                                            <p:fltVal val="0"/>
                                          </p:val>
                                        </p:tav>
                                      </p:tavLst>
                                    </p:anim>
                                    <p:animEffect transition="in" filter="fade">
                                      <p:cBhvr>
                                        <p:cTn id="72" dur="1000"/>
                                        <p:tgtEl>
                                          <p:spTgt spid="12"/>
                                        </p:tgtEl>
                                      </p:cBhvr>
                                    </p:animEffect>
                                  </p:childTnLst>
                                </p:cTn>
                              </p:par>
                            </p:childTnLst>
                          </p:cTn>
                        </p:par>
                        <p:par>
                          <p:cTn id="73" fill="hold">
                            <p:stCondLst>
                              <p:cond delay="10000"/>
                            </p:stCondLst>
                            <p:childTnLst>
                              <p:par>
                                <p:cTn id="74" presetID="18" presetClass="entr" presetSubtype="12" fill="hold" grpId="0" nodeType="after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strips(downLeft)">
                                      <p:cBhvr>
                                        <p:cTn id="76" dur="500"/>
                                        <p:tgtEl>
                                          <p:spTgt spid="24"/>
                                        </p:tgtEl>
                                      </p:cBhvr>
                                    </p:animEffect>
                                  </p:childTnLst>
                                </p:cTn>
                              </p:par>
                            </p:childTnLst>
                          </p:cTn>
                        </p:par>
                        <p:par>
                          <p:cTn id="77" fill="hold">
                            <p:stCondLst>
                              <p:cond delay="10500"/>
                            </p:stCondLst>
                            <p:childTnLst>
                              <p:par>
                                <p:cTn id="78" presetID="18" presetClass="entr" presetSubtype="12"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strips(downLeft)">
                                      <p:cBhvr>
                                        <p:cTn id="80" dur="500"/>
                                        <p:tgtEl>
                                          <p:spTgt spid="34"/>
                                        </p:tgtEl>
                                      </p:cBhvr>
                                    </p:animEffect>
                                  </p:childTnLst>
                                </p:cTn>
                              </p:par>
                            </p:childTnLst>
                          </p:cTn>
                        </p:par>
                        <p:par>
                          <p:cTn id="81" fill="hold">
                            <p:stCondLst>
                              <p:cond delay="11000"/>
                            </p:stCondLst>
                            <p:childTnLst>
                              <p:par>
                                <p:cTn id="82" presetID="18" presetClass="entr" presetSubtype="12"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strips(downLeft)">
                                      <p:cBhvr>
                                        <p:cTn id="84" dur="500"/>
                                        <p:tgtEl>
                                          <p:spTgt spid="36"/>
                                        </p:tgtEl>
                                      </p:cBhvr>
                                    </p:animEffect>
                                  </p:childTnLst>
                                </p:cTn>
                              </p:par>
                            </p:childTnLst>
                          </p:cTn>
                        </p:par>
                        <p:par>
                          <p:cTn id="85" fill="hold">
                            <p:stCondLst>
                              <p:cond delay="11500"/>
                            </p:stCondLst>
                            <p:childTnLst>
                              <p:par>
                                <p:cTn id="86" presetID="18" presetClass="entr" presetSubtype="12" fill="hold" grpId="0" nodeType="after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strips(downLeft)">
                                      <p:cBhvr>
                                        <p:cTn id="88" dur="500"/>
                                        <p:tgtEl>
                                          <p:spTgt spid="38"/>
                                        </p:tgtEl>
                                      </p:cBhvr>
                                    </p:animEffect>
                                  </p:childTnLst>
                                </p:cTn>
                              </p:par>
                            </p:childTnLst>
                          </p:cTn>
                        </p:par>
                        <p:par>
                          <p:cTn id="89" fill="hold">
                            <p:stCondLst>
                              <p:cond delay="12000"/>
                            </p:stCondLst>
                            <p:childTnLst>
                              <p:par>
                                <p:cTn id="90" presetID="18" presetClass="entr" presetSubtype="12"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strips(downLeft)">
                                      <p:cBhvr>
                                        <p:cTn id="9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 grpId="0" animBg="1"/>
      <p:bldP spid="3" grpId="0" animBg="1"/>
      <p:bldP spid="4" grpId="0" animBg="1"/>
      <p:bldP spid="5" grpId="0" animBg="1"/>
      <p:bldP spid="6" grpId="0" animBg="1"/>
      <p:bldP spid="8" grpId="0"/>
      <p:bldP spid="10" grpId="0"/>
      <p:bldP spid="12" grpId="0"/>
      <p:bldP spid="14" grpId="0"/>
      <p:bldP spid="16" grpId="0"/>
      <p:bldP spid="24" grpId="0"/>
      <p:bldP spid="34" grpId="0"/>
      <p:bldP spid="36" grpId="0"/>
      <p:bldP spid="38"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30" name="Picture 2" descr="C:\Users\Administrator\Desktop\QQ截图20170820103757.png"/>
          <p:cNvPicPr>
            <a:picLocks noChangeAspect="1" noChangeArrowheads="1"/>
          </p:cNvPicPr>
          <p:nvPr/>
        </p:nvPicPr>
        <p:blipFill>
          <a:blip r:embed="rId1" cstate="print">
            <a:clrChange>
              <a:clrFrom>
                <a:srgbClr val="FFFFFF"/>
              </a:clrFrom>
              <a:clrTo>
                <a:srgbClr val="FFFFFF">
                  <a:alpha val="0"/>
                </a:srgbClr>
              </a:clrTo>
            </a:clrChange>
          </a:blip>
          <a:srcRect r="64576" b="82419"/>
          <a:stretch>
            <a:fillRect/>
          </a:stretch>
        </p:blipFill>
        <p:spPr bwMode="auto">
          <a:xfrm>
            <a:off x="523925" y="519981"/>
            <a:ext cx="2952328" cy="864096"/>
          </a:xfrm>
          <a:prstGeom prst="rect">
            <a:avLst/>
          </a:prstGeom>
          <a:noFill/>
        </p:spPr>
      </p:pic>
      <p:sp>
        <p:nvSpPr>
          <p:cNvPr id="6146" name="AutoShape 2" descr="https://timgsa.baidu.com/timg?image&amp;quality=80&amp;size=b9999_10000&amp;sec=1503389346214&amp;di=d3a138520410d93eab61d3a0029e0e46&amp;imgtype=0&amp;src=http%3A%2F%2Fpic.58pic.com%2F58pic%2F16%2F98%2F85%2F86y58PICrsi_1024.jpg"/>
          <p:cNvSpPr>
            <a:spLocks noChangeAspect="1" noChangeArrowheads="1"/>
          </p:cNvSpPr>
          <p:nvPr/>
        </p:nvSpPr>
        <p:spPr bwMode="auto">
          <a:xfrm>
            <a:off x="63500" y="-136525"/>
            <a:ext cx="5819775" cy="2914650"/>
          </a:xfrm>
          <a:prstGeom prst="rect">
            <a:avLst/>
          </a:prstGeom>
          <a:noFill/>
        </p:spPr>
        <p:txBody>
          <a:bodyPr vert="horz" wrap="square" lIns="91440" tIns="45720" rIns="91440" bIns="45720" numCol="1" anchor="t" anchorCtr="0" compatLnSpc="1"/>
          <a:lstStyle/>
          <a:p>
            <a:endParaRPr lang="zh-CN" altLang="en-US"/>
          </a:p>
        </p:txBody>
      </p:sp>
      <p:pic>
        <p:nvPicPr>
          <p:cNvPr id="6148" name="Picture 4" descr="https://timgsa.baidu.com/timg?image&amp;quality=80&amp;size=b9999_10000&amp;sec=1503389490138&amp;di=2a61fe884fd01b251e472a513225e75b&amp;imgtype=0&amp;src=http%3A%2F%2Fwww.sxhkxy.com%2Fimages%2Fnews%2F2013826105038998.jpg"/>
          <p:cNvPicPr>
            <a:picLocks noChangeAspect="1" noChangeArrowheads="1"/>
          </p:cNvPicPr>
          <p:nvPr/>
        </p:nvPicPr>
        <p:blipFill>
          <a:blip r:embed="rId2" cstate="print"/>
          <a:srcRect/>
          <a:stretch>
            <a:fillRect/>
          </a:stretch>
        </p:blipFill>
        <p:spPr bwMode="auto">
          <a:xfrm>
            <a:off x="307901" y="1528093"/>
            <a:ext cx="3744416" cy="5280145"/>
          </a:xfrm>
          <a:prstGeom prst="rect">
            <a:avLst/>
          </a:prstGeom>
          <a:ln>
            <a:noFill/>
          </a:ln>
          <a:effectLst>
            <a:outerShdw blurRad="292100" dist="139700" dir="2700000" algn="tl" rotWithShape="0">
              <a:srgbClr val="333333">
                <a:alpha val="65000"/>
              </a:srgbClr>
            </a:outerShdw>
          </a:effectLst>
        </p:spPr>
      </p:pic>
      <p:pic>
        <p:nvPicPr>
          <p:cNvPr id="6149" name="Picture 5" descr="C:\Users\lenovo\Desktop\timg.jpg"/>
          <p:cNvPicPr>
            <a:picLocks noChangeAspect="1" noChangeArrowheads="1"/>
          </p:cNvPicPr>
          <p:nvPr/>
        </p:nvPicPr>
        <p:blipFill>
          <a:blip r:embed="rId3" cstate="print"/>
          <a:srcRect/>
          <a:stretch>
            <a:fillRect/>
          </a:stretch>
        </p:blipFill>
        <p:spPr bwMode="auto">
          <a:xfrm>
            <a:off x="4214168" y="1888133"/>
            <a:ext cx="8642995" cy="4363994"/>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30" name="Picture 2" descr="C:\Users\Administrator\Desktop\QQ截图20170820103757.png"/>
          <p:cNvPicPr>
            <a:picLocks noChangeAspect="1" noChangeArrowheads="1"/>
          </p:cNvPicPr>
          <p:nvPr/>
        </p:nvPicPr>
        <p:blipFill>
          <a:blip r:embed="rId1" cstate="print">
            <a:clrChange>
              <a:clrFrom>
                <a:srgbClr val="FFFFFF"/>
              </a:clrFrom>
              <a:clrTo>
                <a:srgbClr val="FFFFFF">
                  <a:alpha val="0"/>
                </a:srgbClr>
              </a:clrTo>
            </a:clrChange>
          </a:blip>
          <a:srcRect r="64576" b="82419"/>
          <a:stretch>
            <a:fillRect/>
          </a:stretch>
        </p:blipFill>
        <p:spPr bwMode="auto">
          <a:xfrm>
            <a:off x="523925" y="519981"/>
            <a:ext cx="2952328" cy="864096"/>
          </a:xfrm>
          <a:prstGeom prst="rect">
            <a:avLst/>
          </a:prstGeom>
          <a:noFill/>
        </p:spPr>
      </p:pic>
      <p:sp>
        <p:nvSpPr>
          <p:cNvPr id="6146" name="AutoShape 2" descr="https://timgsa.baidu.com/timg?image&amp;quality=80&amp;size=b9999_10000&amp;sec=1503389346214&amp;di=d3a138520410d93eab61d3a0029e0e46&amp;imgtype=0&amp;src=http%3A%2F%2Fpic.58pic.com%2F58pic%2F16%2F98%2F85%2F86y58PICrsi_1024.jpg"/>
          <p:cNvSpPr>
            <a:spLocks noChangeAspect="1" noChangeArrowheads="1"/>
          </p:cNvSpPr>
          <p:nvPr/>
        </p:nvSpPr>
        <p:spPr bwMode="auto">
          <a:xfrm>
            <a:off x="63500" y="-136525"/>
            <a:ext cx="5819775" cy="2914650"/>
          </a:xfrm>
          <a:prstGeom prst="rect">
            <a:avLst/>
          </a:prstGeom>
          <a:noFill/>
        </p:spPr>
        <p:txBody>
          <a:bodyPr vert="horz" wrap="square" lIns="91440" tIns="45720" rIns="91440" bIns="45720" numCol="1" anchor="t" anchorCtr="0" compatLnSpc="1"/>
          <a:lstStyle/>
          <a:p>
            <a:endParaRPr lang="zh-CN" altLang="en-US"/>
          </a:p>
        </p:txBody>
      </p:sp>
      <p:pic>
        <p:nvPicPr>
          <p:cNvPr id="27650" name="Picture 2" descr="C:\Users\lenovo\Desktop\QQ截图20170822132646.png"/>
          <p:cNvPicPr>
            <a:picLocks noChangeAspect="1" noChangeArrowheads="1"/>
          </p:cNvPicPr>
          <p:nvPr/>
        </p:nvPicPr>
        <p:blipFill>
          <a:blip r:embed="rId2" cstate="print"/>
          <a:srcRect/>
          <a:stretch>
            <a:fillRect/>
          </a:stretch>
        </p:blipFill>
        <p:spPr bwMode="auto">
          <a:xfrm>
            <a:off x="4268341" y="663997"/>
            <a:ext cx="8334375" cy="3000375"/>
          </a:xfrm>
          <a:prstGeom prst="rect">
            <a:avLst/>
          </a:prstGeom>
          <a:noFill/>
        </p:spPr>
      </p:pic>
      <p:pic>
        <p:nvPicPr>
          <p:cNvPr id="27651" name="Picture 3" descr="C:\Users\lenovo\Desktop\QQ截图20170822132805.png"/>
          <p:cNvPicPr>
            <a:picLocks noChangeAspect="1" noChangeArrowheads="1"/>
          </p:cNvPicPr>
          <p:nvPr/>
        </p:nvPicPr>
        <p:blipFill>
          <a:blip r:embed="rId3" cstate="print"/>
          <a:srcRect/>
          <a:stretch>
            <a:fillRect/>
          </a:stretch>
        </p:blipFill>
        <p:spPr bwMode="auto">
          <a:xfrm>
            <a:off x="667941" y="3688333"/>
            <a:ext cx="8162925" cy="34194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tags/tag1.xml><?xml version="1.0" encoding="utf-8"?>
<p:tagLst xmlns:p="http://schemas.openxmlformats.org/presentationml/2006/main">
  <p:tag name="MH" val="20170106111501"/>
  <p:tag name="MH_LIBRARY" val="GRAPHIC"/>
  <p:tag name="MH_ORDER" val="直角三角形 4"/>
</p:tagLst>
</file>

<file path=ppt/tags/tag10.xml><?xml version="1.0" encoding="utf-8"?>
<p:tagLst xmlns:p="http://schemas.openxmlformats.org/presentationml/2006/main">
  <p:tag name="MH" val="20170106110208"/>
  <p:tag name="MH_LIBRARY" val="GRAPHIC"/>
  <p:tag name="MH_TYPE" val="Other"/>
  <p:tag name="MH_ORDER" val="2"/>
</p:tagLst>
</file>

<file path=ppt/tags/tag11.xml><?xml version="1.0" encoding="utf-8"?>
<p:tagLst xmlns:p="http://schemas.openxmlformats.org/presentationml/2006/main">
  <p:tag name="MH" val="20170106110208"/>
  <p:tag name="MH_LIBRARY" val="GRAPHIC"/>
  <p:tag name="MH_TYPE" val="Text"/>
  <p:tag name="MH_ORDER" val="2"/>
</p:tagLst>
</file>

<file path=ppt/tags/tag12.xml><?xml version="1.0" encoding="utf-8"?>
<p:tagLst xmlns:p="http://schemas.openxmlformats.org/presentationml/2006/main">
  <p:tag name="MH" val="20170106110208"/>
  <p:tag name="MH_LIBRARY" val="GRAPHIC"/>
  <p:tag name="MH_TYPE" val="SubTitle"/>
  <p:tag name="MH_ORDER" val="3"/>
</p:tagLst>
</file>

<file path=ppt/tags/tag13.xml><?xml version="1.0" encoding="utf-8"?>
<p:tagLst xmlns:p="http://schemas.openxmlformats.org/presentationml/2006/main">
  <p:tag name="MH" val="20170106110208"/>
  <p:tag name="MH_LIBRARY" val="GRAPHIC"/>
  <p:tag name="MH_TYPE" val="Other"/>
  <p:tag name="MH_ORDER" val="3"/>
</p:tagLst>
</file>

<file path=ppt/tags/tag14.xml><?xml version="1.0" encoding="utf-8"?>
<p:tagLst xmlns:p="http://schemas.openxmlformats.org/presentationml/2006/main">
  <p:tag name="MH" val="20170106110208"/>
  <p:tag name="MH_LIBRARY" val="GRAPHIC"/>
  <p:tag name="MH_TYPE" val="Text"/>
  <p:tag name="MH_ORDER" val="3"/>
</p:tagLst>
</file>

<file path=ppt/tags/tag15.xml><?xml version="1.0" encoding="utf-8"?>
<p:tagLst xmlns:p="http://schemas.openxmlformats.org/presentationml/2006/main">
  <p:tag name="ISPRING_PRESENTATION_TITLE" val="bsl001"/>
</p:tagLst>
</file>

<file path=ppt/tags/tag2.xml><?xml version="1.0" encoding="utf-8"?>
<p:tagLst xmlns:p="http://schemas.openxmlformats.org/presentationml/2006/main">
  <p:tag name="MH" val="20170106111501"/>
  <p:tag name="MH_LIBRARY" val="GRAPHIC"/>
  <p:tag name="MH_ORDER" val="直角三角形 13"/>
</p:tagLst>
</file>

<file path=ppt/tags/tag3.xml><?xml version="1.0" encoding="utf-8"?>
<p:tagLst xmlns:p="http://schemas.openxmlformats.org/presentationml/2006/main">
  <p:tag name="MH" val="20170106111501"/>
  <p:tag name="MH_LIBRARY" val="GRAPHIC"/>
  <p:tag name="MH_ORDER" val="直角三角形 22"/>
</p:tagLst>
</file>

<file path=ppt/tags/tag4.xml><?xml version="1.0" encoding="utf-8"?>
<p:tagLst xmlns:p="http://schemas.openxmlformats.org/presentationml/2006/main">
  <p:tag name="MH" val="20170106111501"/>
  <p:tag name="MH_LIBRARY" val="GRAPHIC"/>
  <p:tag name="MH_ORDER" val="直角三角形 31"/>
</p:tagLst>
</file>

<file path=ppt/tags/tag5.xml><?xml version="1.0" encoding="utf-8"?>
<p:tagLst xmlns:p="http://schemas.openxmlformats.org/presentationml/2006/main">
  <p:tag name="MH" val="20170106111501"/>
  <p:tag name="MH_LIBRARY" val="GRAPHIC"/>
  <p:tag name="MH_ORDER" val="TextBox 49"/>
</p:tagLst>
</file>

<file path=ppt/tags/tag6.xml><?xml version="1.0" encoding="utf-8"?>
<p:tagLst xmlns:p="http://schemas.openxmlformats.org/presentationml/2006/main">
  <p:tag name="MH" val="20170106110208"/>
  <p:tag name="MH_LIBRARY" val="GRAPHIC"/>
  <p:tag name="MH_TYPE" val="SubTitle"/>
  <p:tag name="MH_ORDER" val="1"/>
</p:tagLst>
</file>

<file path=ppt/tags/tag7.xml><?xml version="1.0" encoding="utf-8"?>
<p:tagLst xmlns:p="http://schemas.openxmlformats.org/presentationml/2006/main">
  <p:tag name="MH" val="20170106110208"/>
  <p:tag name="MH_LIBRARY" val="GRAPHIC"/>
  <p:tag name="MH_TYPE" val="Other"/>
  <p:tag name="MH_ORDER" val="1"/>
</p:tagLst>
</file>

<file path=ppt/tags/tag8.xml><?xml version="1.0" encoding="utf-8"?>
<p:tagLst xmlns:p="http://schemas.openxmlformats.org/presentationml/2006/main">
  <p:tag name="MH" val="20170106110208"/>
  <p:tag name="MH_LIBRARY" val="GRAPHIC"/>
  <p:tag name="MH_TYPE" val="Text"/>
  <p:tag name="MH_ORDER" val="1"/>
</p:tagLst>
</file>

<file path=ppt/tags/tag9.xml><?xml version="1.0" encoding="utf-8"?>
<p:tagLst xmlns:p="http://schemas.openxmlformats.org/presentationml/2006/main">
  <p:tag name="MH" val="20170106110208"/>
  <p:tag name="MH_LIBRARY" val="GRAPHIC"/>
  <p:tag name="MH_TYPE" val="SubTitle"/>
  <p:tag name="MH_ORDER" val="2"/>
</p:tagLst>
</file>

<file path=ppt/theme/theme1.xml><?xml version="1.0" encoding="utf-8"?>
<a:theme xmlns:a="http://schemas.openxmlformats.org/drawingml/2006/main" name="第一PPT，www.1ppt.com​">
  <a:themeElements>
    <a:clrScheme name="蓝色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Temp">
      <a:majorFont>
        <a:latin typeface="SF Orson Casual Heavy"/>
        <a:ea typeface="幼圆"/>
        <a:cs typeface=""/>
      </a:majorFont>
      <a:minorFont>
        <a:latin typeface="SF Orson Casual Heavy"/>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  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1285</Words>
  <Application>WPS 演示</Application>
  <PresentationFormat>自定义</PresentationFormat>
  <Paragraphs>257</Paragraphs>
  <Slides>12</Slides>
  <Notes>12</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12</vt:i4>
      </vt:variant>
    </vt:vector>
  </HeadingPairs>
  <TitlesOfParts>
    <vt:vector size="38" baseType="lpstr">
      <vt:lpstr>Arial</vt:lpstr>
      <vt:lpstr>宋体</vt:lpstr>
      <vt:lpstr>Wingdings</vt:lpstr>
      <vt:lpstr>Calibri</vt:lpstr>
      <vt:lpstr>Franklin Gothic Book</vt:lpstr>
      <vt:lpstr>黑体</vt:lpstr>
      <vt:lpstr>Franklin Gothic Medium</vt:lpstr>
      <vt:lpstr>微软雅黑</vt:lpstr>
      <vt:lpstr>SF Orson Casual Heavy</vt:lpstr>
      <vt:lpstr>幼圆</vt:lpstr>
      <vt:lpstr>华文琥珀</vt:lpstr>
      <vt:lpstr>Aharoni</vt:lpstr>
      <vt:lpstr>仿宋_GB2312</vt:lpstr>
      <vt:lpstr>仿宋</vt:lpstr>
      <vt:lpstr>Segoe Print</vt:lpstr>
      <vt:lpstr>华文行楷</vt:lpstr>
      <vt:lpstr>楷体</vt:lpstr>
      <vt:lpstr>楷体_GB2312</vt:lpstr>
      <vt:lpstr>华文隶书</vt:lpstr>
      <vt:lpstr>华文楷体</vt:lpstr>
      <vt:lpstr>Times New Roman</vt:lpstr>
      <vt:lpstr>微软雅黑 Light</vt:lpstr>
      <vt:lpstr>Arial Unicode MS</vt:lpstr>
      <vt:lpstr>新宋体</vt:lpstr>
      <vt:lpstr>第一PPT，www.1ppt.com​</vt:lpstr>
      <vt:lpstr>第一PPT  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通用商务</dc:title>
  <dc:creator/>
  <cp:keywords>第一PPT模板网：www.1ppt.com</cp:keywords>
  <cp:lastModifiedBy>Administrator</cp:lastModifiedBy>
  <cp:revision>2</cp:revision>
  <dcterms:created xsi:type="dcterms:W3CDTF">2016-09-27T14:45:00Z</dcterms:created>
  <dcterms:modified xsi:type="dcterms:W3CDTF">2022-02-15T08:30:41Z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6B6D0F1FE1D842C6B2D13F6A064DE2AC</vt:lpwstr>
  </property>
  <property fmtid="{D5CDD505-2E9C-101B-9397-08002B2CF9AE}" pid="3" name="KSOProductBuildVer">
    <vt:lpwstr>2052-11.1.0.11294</vt:lpwstr>
  </property>
</Properties>
</file>