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63" r:id="rId3"/>
    <p:sldId id="2764" r:id="rId5"/>
    <p:sldId id="2765" r:id="rId6"/>
    <p:sldId id="2783" r:id="rId7"/>
    <p:sldId id="2769" r:id="rId8"/>
    <p:sldId id="2786" r:id="rId9"/>
    <p:sldId id="2793" r:id="rId10"/>
    <p:sldId id="2795" r:id="rId11"/>
    <p:sldId id="2796" r:id="rId12"/>
    <p:sldId id="2794" r:id="rId13"/>
    <p:sldId id="2797" r:id="rId14"/>
    <p:sldId id="2767" r:id="rId1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3A3A3A"/>
    <a:srgbClr val="2A2A2A"/>
    <a:srgbClr val="A06542"/>
    <a:srgbClr val="D9D9D9"/>
    <a:srgbClr val="0237D8"/>
    <a:srgbClr val="662D91"/>
    <a:srgbClr val="FDC80D"/>
    <a:srgbClr val="FC0000"/>
    <a:srgbClr val="DFA400"/>
    <a:srgbClr val="E11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2986" autoAdjust="0"/>
  </p:normalViewPr>
  <p:slideViewPr>
    <p:cSldViewPr>
      <p:cViewPr varScale="1">
        <p:scale>
          <a:sx n="84" d="100"/>
          <a:sy n="84" d="100"/>
        </p:scale>
        <p:origin x="-726" y="-90"/>
      </p:cViewPr>
      <p:guideLst>
        <p:guide orient="horz" pos="373"/>
        <p:guide orient="horz" pos="4183"/>
        <p:guide pos="4073"/>
        <p:guide pos="557"/>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4401"/>
          <a:stretch>
            <a:fillRect/>
          </a:stretch>
        </p:blipFill>
        <p:spPr bwMode="auto">
          <a:xfrm>
            <a:off x="10317807" y="6712669"/>
            <a:ext cx="2304256" cy="304975"/>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r="9481" b="12167"/>
          <a:stretch>
            <a:fillRect/>
          </a:stretch>
        </p:blipFill>
        <p:spPr>
          <a:xfrm>
            <a:off x="448" y="0"/>
            <a:ext cx="7812833" cy="4984477"/>
          </a:xfrm>
          <a:prstGeom prst="rect">
            <a:avLst/>
          </a:prstGeom>
        </p:spPr>
      </p:pic>
      <p:sp>
        <p:nvSpPr>
          <p:cNvPr id="13" name="矩形 259"/>
          <p:cNvSpPr>
            <a:spLocks noChangeArrowheads="1"/>
          </p:cNvSpPr>
          <p:nvPr/>
        </p:nvSpPr>
        <p:spPr bwMode="auto">
          <a:xfrm>
            <a:off x="7000636" y="5669915"/>
            <a:ext cx="50967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900" cap="all" dirty="0">
                <a:solidFill>
                  <a:srgbClr val="3A3A3A"/>
                </a:solidFill>
                <a:cs typeface="Arial" panose="020B0604020202020204" pitchFamily="34" charset="0"/>
              </a:rPr>
              <a:t>Job summary | | apply | business report shows the | | project business plan</a:t>
            </a:r>
            <a:endParaRPr lang="zh-CN" altLang="en-US" sz="900" cap="all" dirty="0">
              <a:solidFill>
                <a:srgbClr val="3A3A3A"/>
              </a:solidFill>
              <a:cs typeface="Arial" panose="020B0604020202020204" pitchFamily="34" charset="0"/>
            </a:endParaRPr>
          </a:p>
        </p:txBody>
      </p:sp>
      <p:sp>
        <p:nvSpPr>
          <p:cNvPr id="15" name="TextBox 10"/>
          <p:cNvSpPr txBox="1"/>
          <p:nvPr/>
        </p:nvSpPr>
        <p:spPr>
          <a:xfrm>
            <a:off x="6598404" y="4336405"/>
            <a:ext cx="5498941" cy="807913"/>
          </a:xfrm>
          <a:prstGeom prst="rect">
            <a:avLst/>
          </a:prstGeom>
          <a:noFill/>
        </p:spPr>
        <p:txBody>
          <a:bodyPr wrap="none" lIns="68580" tIns="34290" rIns="68580" bIns="34290">
            <a:spAutoFit/>
          </a:bodyPr>
          <a:lstStyle/>
          <a:p>
            <a:pPr algn="r">
              <a:buNone/>
            </a:pPr>
            <a:r>
              <a:rPr lang="en-US" altLang="zh-CN" sz="4800" cap="all" dirty="0" smtClean="0">
                <a:solidFill>
                  <a:srgbClr val="3A3A3A"/>
                </a:solidFill>
                <a:latin typeface="微软雅黑" panose="020B0503020204020204" pitchFamily="34" charset="-122"/>
                <a:ea typeface="微软雅黑" panose="020B0503020204020204" pitchFamily="34" charset="-122"/>
                <a:cs typeface="Arial" panose="020B0604020202020204" pitchFamily="34" charset="0"/>
              </a:rPr>
              <a:t>1.1 </a:t>
            </a:r>
            <a:r>
              <a:rPr lang="zh-CN" altLang="en-US" sz="4800" cap="all" dirty="0" smtClean="0">
                <a:solidFill>
                  <a:srgbClr val="3A3A3A"/>
                </a:solidFill>
                <a:latin typeface="微软雅黑" panose="020B0503020204020204" pitchFamily="34" charset="-122"/>
                <a:ea typeface="微软雅黑" panose="020B0503020204020204" pitchFamily="34" charset="-122"/>
                <a:cs typeface="Arial" panose="020B0604020202020204" pitchFamily="34" charset="0"/>
              </a:rPr>
              <a:t>认识商务应用文</a:t>
            </a:r>
            <a:endParaRPr lang="zh-CN" altLang="en-US" sz="4800" cap="all" dirty="0">
              <a:solidFill>
                <a:srgbClr val="3A3A3A"/>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800" fill="hold"/>
                                        <p:tgtEl>
                                          <p:spTgt spid="15"/>
                                        </p:tgtEl>
                                        <p:attrNameLst>
                                          <p:attrName>ppt_x</p:attrName>
                                        </p:attrNameLst>
                                      </p:cBhvr>
                                      <p:tavLst>
                                        <p:tav tm="0">
                                          <p:val>
                                            <p:strVal val="0-#ppt_w/2"/>
                                          </p:val>
                                        </p:tav>
                                        <p:tav tm="100000">
                                          <p:val>
                                            <p:strVal val="#ppt_x"/>
                                          </p:val>
                                        </p:tav>
                                      </p:tavLst>
                                    </p:anim>
                                    <p:anim calcmode="lin" valueType="num">
                                      <p:cBhvr additive="base">
                                        <p:cTn id="13" dur="8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849"/>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childTnLst>
                          </p:cTn>
                        </p:par>
                        <p:par>
                          <p:cTn id="22" fill="hold">
                            <p:stCondLst>
                              <p:cond delay="70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ounded Rectangle 27"/>
          <p:cNvSpPr/>
          <p:nvPr/>
        </p:nvSpPr>
        <p:spPr>
          <a:xfrm>
            <a:off x="596727" y="1384077"/>
            <a:ext cx="1312091" cy="1955148"/>
          </a:xfrm>
          <a:prstGeom prst="roundRect">
            <a:avLst>
              <a:gd name="adj" fmla="val 14445"/>
            </a:avLst>
          </a:prstGeom>
          <a:solidFill>
            <a:schemeClr val="accent4">
              <a:lumMod val="7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28"/>
          <p:cNvSpPr/>
          <p:nvPr/>
        </p:nvSpPr>
        <p:spPr>
          <a:xfrm>
            <a:off x="742774" y="1545577"/>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7"/>
          <p:cNvSpPr txBox="1"/>
          <p:nvPr/>
        </p:nvSpPr>
        <p:spPr>
          <a:xfrm>
            <a:off x="646635" y="2758314"/>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作用</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879633" y="1752963"/>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4</a:t>
            </a: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_tradnl"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pic>
        <p:nvPicPr>
          <p:cNvPr id="3074" name="Picture 2" descr="C:\Users\Administrator\Desktop\QQ截图20170820103511.png"/>
          <p:cNvPicPr>
            <a:picLocks noChangeAspect="1" noChangeArrowheads="1"/>
          </p:cNvPicPr>
          <p:nvPr/>
        </p:nvPicPr>
        <p:blipFill>
          <a:blip r:embed="rId1" cstate="print"/>
          <a:srcRect/>
          <a:stretch>
            <a:fillRect/>
          </a:stretch>
        </p:blipFill>
        <p:spPr bwMode="auto">
          <a:xfrm>
            <a:off x="3261023" y="952029"/>
            <a:ext cx="6934200" cy="38290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44">
                                            <p:txEl>
                                              <p:pRg st="0" end="0"/>
                                            </p:txEl>
                                          </p:spTgt>
                                        </p:tgtEl>
                                        <p:attrNameLst>
                                          <p:attrName>style.visibility</p:attrName>
                                        </p:attrNameLst>
                                      </p:cBhvr>
                                      <p:to>
                                        <p:strVal val="visible"/>
                                      </p:to>
                                    </p:set>
                                    <p:anim calcmode="lin" valueType="num">
                                      <p:cBhvr>
                                        <p:cTn id="18"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4">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53">
                                            <p:txEl>
                                              <p:pRg st="0" end="0"/>
                                            </p:txEl>
                                          </p:spTgt>
                                        </p:tgtEl>
                                        <p:attrNameLst>
                                          <p:attrName>style.visibility</p:attrName>
                                        </p:attrNameLst>
                                      </p:cBhvr>
                                      <p:to>
                                        <p:strVal val="visible"/>
                                      </p:to>
                                    </p:set>
                                    <p:anim calcmode="lin" valueType="num">
                                      <p:cBhvr>
                                        <p:cTn id="23"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476669"/>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03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情境模拟写作</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矩形 9"/>
          <p:cNvSpPr/>
          <p:nvPr/>
        </p:nvSpPr>
        <p:spPr>
          <a:xfrm>
            <a:off x="4269135" y="1024037"/>
            <a:ext cx="5793463" cy="1384995"/>
          </a:xfrm>
          <a:prstGeom prst="rect">
            <a:avLst/>
          </a:prstGeom>
        </p:spPr>
        <p:txBody>
          <a:bodyPr wrap="square">
            <a:spAutoFit/>
          </a:bodyPr>
          <a:lstStyle/>
          <a:p>
            <a:r>
              <a:rPr lang="en-US" altLang="zh-CN" sz="2800" dirty="0" smtClean="0">
                <a:latin typeface="楷体" panose="02010609060101010101" pitchFamily="49" charset="-122"/>
                <a:ea typeface="楷体" panose="02010609060101010101" pitchFamily="49" charset="-122"/>
              </a:rPr>
              <a:t>    </a:t>
            </a:r>
            <a:r>
              <a:rPr lang="zh-CN" altLang="zh-CN" sz="2800" dirty="0" smtClean="0">
                <a:latin typeface="楷体" panose="02010609060101010101" pitchFamily="49" charset="-122"/>
                <a:ea typeface="楷体" panose="02010609060101010101" pitchFamily="49" charset="-122"/>
              </a:rPr>
              <a:t>根据导入材料，我们代表培训部在各自的计算机上来完成给商务应用文与其他文体的区别。</a:t>
            </a:r>
            <a:endParaRPr lang="zh-CN" altLang="en-US" sz="2800" dirty="0">
              <a:solidFill>
                <a:schemeClr val="tx1">
                  <a:lumMod val="65000"/>
                  <a:lumOff val="35000"/>
                </a:schemeClr>
              </a:solidFill>
              <a:latin typeface="楷体" panose="02010609060101010101" pitchFamily="49" charset="-122"/>
              <a:ea typeface="楷体" panose="02010609060101010101" pitchFamily="49" charset="-122"/>
              <a:cs typeface="+mn-ea"/>
              <a:sym typeface="+mn-lt"/>
            </a:endParaRPr>
          </a:p>
        </p:txBody>
      </p:sp>
      <p:sp>
        <p:nvSpPr>
          <p:cNvPr id="14" name="Rectangle 10"/>
          <p:cNvSpPr>
            <a:spLocks noChangeArrowheads="1"/>
          </p:cNvSpPr>
          <p:nvPr/>
        </p:nvSpPr>
        <p:spPr bwMode="auto">
          <a:xfrm>
            <a:off x="740743" y="3544317"/>
            <a:ext cx="2851442" cy="2323288"/>
          </a:xfrm>
          <a:prstGeom prst="rect">
            <a:avLst/>
          </a:prstGeom>
          <a:blipFill dpi="0" rotWithShape="1">
            <a:blip r:embed="rId1" cstate="print"/>
            <a:srcRect/>
            <a:stretch>
              <a:fillRect/>
            </a:stretch>
          </a:blip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880237" y="4705502"/>
            <a:ext cx="2043356" cy="1769966"/>
            <a:chOff x="5097085" y="4489719"/>
            <a:chExt cx="2125426" cy="1841056"/>
          </a:xfrm>
        </p:grpSpPr>
        <p:sp>
          <p:nvSpPr>
            <p:cNvPr id="79" name="Freeform 14"/>
            <p:cNvSpPr/>
            <p:nvPr/>
          </p:nvSpPr>
          <p:spPr bwMode="auto">
            <a:xfrm>
              <a:off x="5451323" y="4693191"/>
              <a:ext cx="1415725" cy="1637583"/>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adFill>
              <a:gsLst>
                <a:gs pos="0">
                  <a:srgbClr val="AA6F39"/>
                </a:gs>
                <a:gs pos="100000">
                  <a:srgbClr val="9C622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7"/>
            <p:cNvSpPr/>
            <p:nvPr/>
          </p:nvSpPr>
          <p:spPr bwMode="auto">
            <a:xfrm>
              <a:off x="5451323" y="4693191"/>
              <a:ext cx="709701" cy="817566"/>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adFill>
              <a:gsLst>
                <a:gs pos="0">
                  <a:srgbClr val="AA6F39"/>
                </a:gs>
                <a:gs pos="100000">
                  <a:srgbClr val="A16A34"/>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8"/>
            <p:cNvSpPr/>
            <p:nvPr/>
          </p:nvSpPr>
          <p:spPr bwMode="auto">
            <a:xfrm>
              <a:off x="5097085" y="4489719"/>
              <a:ext cx="1061487" cy="614094"/>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9"/>
            <p:cNvSpPr/>
            <p:nvPr/>
          </p:nvSpPr>
          <p:spPr bwMode="auto">
            <a:xfrm>
              <a:off x="6161024" y="4489719"/>
              <a:ext cx="1061487" cy="614094"/>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gradFill>
              <a:gsLst>
                <a:gs pos="0">
                  <a:srgbClr val="DC9D54"/>
                </a:gs>
                <a:gs pos="100000">
                  <a:srgbClr val="FFBB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6"/>
            <p:cNvSpPr/>
            <p:nvPr/>
          </p:nvSpPr>
          <p:spPr bwMode="auto">
            <a:xfrm>
              <a:off x="5451323" y="5103813"/>
              <a:ext cx="709701" cy="1226962"/>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adFill>
              <a:gsLst>
                <a:gs pos="0">
                  <a:srgbClr val="CB8F4D"/>
                </a:gs>
                <a:gs pos="100000">
                  <a:srgbClr val="A16C38"/>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20"/>
            <p:cNvSpPr/>
            <p:nvPr/>
          </p:nvSpPr>
          <p:spPr bwMode="auto">
            <a:xfrm>
              <a:off x="5097085" y="5103813"/>
              <a:ext cx="1063939" cy="614094"/>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21"/>
            <p:cNvSpPr/>
            <p:nvPr/>
          </p:nvSpPr>
          <p:spPr bwMode="auto">
            <a:xfrm>
              <a:off x="6161024" y="5103813"/>
              <a:ext cx="1061487" cy="614094"/>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gradFill>
              <a:gsLst>
                <a:gs pos="0">
                  <a:srgbClr val="D99C5B"/>
                </a:gs>
                <a:gs pos="100000">
                  <a:srgbClr val="FEBC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1948757" y="1741744"/>
            <a:ext cx="3906316" cy="3685116"/>
            <a:chOff x="1593653" y="1193226"/>
            <a:chExt cx="8916937" cy="8412003"/>
          </a:xfrm>
        </p:grpSpPr>
        <p:grpSp>
          <p:nvGrpSpPr>
            <p:cNvPr id="87" name="Group 86"/>
            <p:cNvGrpSpPr/>
            <p:nvPr/>
          </p:nvGrpSpPr>
          <p:grpSpPr>
            <a:xfrm>
              <a:off x="1593653" y="1193226"/>
              <a:ext cx="8916937" cy="8412003"/>
              <a:chOff x="1906641" y="2079025"/>
              <a:chExt cx="8916937" cy="8412003"/>
            </a:xfrm>
          </p:grpSpPr>
          <p:sp>
            <p:nvSpPr>
              <p:cNvPr id="102" name="AutoShape 191"/>
              <p:cNvSpPr/>
              <p:nvPr/>
            </p:nvSpPr>
            <p:spPr bwMode="auto">
              <a:xfrm>
                <a:off x="6352334" y="2079025"/>
                <a:ext cx="1752302" cy="20508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6" y="0"/>
                      <a:pt x="0" y="4131"/>
                      <a:pt x="0" y="9228"/>
                    </a:cubicBezTo>
                    <a:cubicBezTo>
                      <a:pt x="0" y="12674"/>
                      <a:pt x="2212" y="15677"/>
                      <a:pt x="5487" y="17262"/>
                    </a:cubicBezTo>
                    <a:lnTo>
                      <a:pt x="5949" y="21600"/>
                    </a:lnTo>
                    <a:lnTo>
                      <a:pt x="10310" y="18446"/>
                    </a:lnTo>
                    <a:cubicBezTo>
                      <a:pt x="10472" y="18453"/>
                      <a:pt x="10636" y="18457"/>
                      <a:pt x="10800" y="18457"/>
                    </a:cubicBezTo>
                    <a:cubicBezTo>
                      <a:pt x="16764" y="18457"/>
                      <a:pt x="21600" y="14326"/>
                      <a:pt x="21600" y="9228"/>
                    </a:cubicBezTo>
                    <a:cubicBezTo>
                      <a:pt x="21600" y="4131"/>
                      <a:pt x="16764" y="0"/>
                      <a:pt x="10800" y="0"/>
                    </a:cubicBezTo>
                    <a:close/>
                    <a:moveTo>
                      <a:pt x="10800" y="0"/>
                    </a:moveTo>
                  </a:path>
                </a:pathLst>
              </a:cu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92"/>
              <p:cNvSpPr/>
              <p:nvPr/>
            </p:nvSpPr>
            <p:spPr bwMode="auto">
              <a:xfrm>
                <a:off x="5313302" y="7360485"/>
                <a:ext cx="2674229" cy="31305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2" y="15677"/>
                      <a:pt x="5487" y="17262"/>
                    </a:cubicBezTo>
                    <a:lnTo>
                      <a:pt x="5948" y="21600"/>
                    </a:lnTo>
                    <a:lnTo>
                      <a:pt x="10310" y="18446"/>
                    </a:lnTo>
                    <a:cubicBezTo>
                      <a:pt x="10472" y="18453"/>
                      <a:pt x="10636" y="18457"/>
                      <a:pt x="10800" y="18457"/>
                    </a:cubicBezTo>
                    <a:cubicBezTo>
                      <a:pt x="16765" y="18457"/>
                      <a:pt x="21600" y="14325"/>
                      <a:pt x="21600" y="9228"/>
                    </a:cubicBezTo>
                    <a:cubicBezTo>
                      <a:pt x="21600" y="4131"/>
                      <a:pt x="16765" y="0"/>
                      <a:pt x="10800" y="0"/>
                    </a:cubicBezTo>
                    <a:close/>
                    <a:moveTo>
                      <a:pt x="10800" y="0"/>
                    </a:moveTo>
                  </a:path>
                </a:pathLst>
              </a:cu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93"/>
              <p:cNvSpPr/>
              <p:nvPr/>
            </p:nvSpPr>
            <p:spPr bwMode="auto">
              <a:xfrm>
                <a:off x="7478662" y="7087894"/>
                <a:ext cx="2186651" cy="2561934"/>
              </a:xfrm>
              <a:custGeom>
                <a:avLst/>
                <a:gdLst/>
                <a:ahLst/>
                <a:cxnLst/>
                <a:rect l="0" t="0" r="r" b="b"/>
                <a:pathLst>
                  <a:path w="21600" h="21600">
                    <a:moveTo>
                      <a:pt x="10800" y="0"/>
                    </a:moveTo>
                    <a:cubicBezTo>
                      <a:pt x="4835" y="0"/>
                      <a:pt x="0" y="4132"/>
                      <a:pt x="0" y="9228"/>
                    </a:cubicBezTo>
                    <a:cubicBezTo>
                      <a:pt x="0" y="12675"/>
                      <a:pt x="2212" y="15677"/>
                      <a:pt x="5486" y="17262"/>
                    </a:cubicBezTo>
                    <a:lnTo>
                      <a:pt x="5948" y="21600"/>
                    </a:lnTo>
                    <a:lnTo>
                      <a:pt x="10310" y="18446"/>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94"/>
              <p:cNvSpPr/>
              <p:nvPr/>
            </p:nvSpPr>
            <p:spPr bwMode="auto">
              <a:xfrm>
                <a:off x="6863333" y="4992347"/>
                <a:ext cx="2697650" cy="3158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9"/>
                    </a:cubicBezTo>
                    <a:cubicBezTo>
                      <a:pt x="0" y="12674"/>
                      <a:pt x="2211" y="15677"/>
                      <a:pt x="5486" y="17262"/>
                    </a:cubicBezTo>
                    <a:lnTo>
                      <a:pt x="5948" y="21600"/>
                    </a:lnTo>
                    <a:lnTo>
                      <a:pt x="10310" y="18446"/>
                    </a:lnTo>
                    <a:cubicBezTo>
                      <a:pt x="10472" y="18453"/>
                      <a:pt x="10635" y="18457"/>
                      <a:pt x="10800" y="18457"/>
                    </a:cubicBezTo>
                    <a:cubicBezTo>
                      <a:pt x="16765" y="18457"/>
                      <a:pt x="21600" y="14326"/>
                      <a:pt x="21600" y="9229"/>
                    </a:cubicBezTo>
                    <a:cubicBezTo>
                      <a:pt x="21600" y="4132"/>
                      <a:pt x="16765" y="0"/>
                      <a:pt x="10800" y="0"/>
                    </a:cubicBezTo>
                    <a:close/>
                    <a:moveTo>
                      <a:pt x="10800" y="0"/>
                    </a:moveTo>
                  </a:path>
                </a:pathLst>
              </a:cu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95"/>
              <p:cNvSpPr/>
              <p:nvPr/>
            </p:nvSpPr>
            <p:spPr bwMode="auto">
              <a:xfrm>
                <a:off x="5551769" y="3476057"/>
                <a:ext cx="2401696" cy="28111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8"/>
                    </a:cubicBezTo>
                    <a:cubicBezTo>
                      <a:pt x="0" y="12674"/>
                      <a:pt x="2211" y="15677"/>
                      <a:pt x="5486" y="17262"/>
                    </a:cubicBezTo>
                    <a:lnTo>
                      <a:pt x="5948" y="21600"/>
                    </a:lnTo>
                    <a:lnTo>
                      <a:pt x="10310" y="18447"/>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96"/>
              <p:cNvSpPr/>
              <p:nvPr/>
            </p:nvSpPr>
            <p:spPr bwMode="auto">
              <a:xfrm>
                <a:off x="9043597" y="5418271"/>
                <a:ext cx="1779981" cy="20827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1" y="15677"/>
                      <a:pt x="5486" y="17262"/>
                    </a:cubicBezTo>
                    <a:lnTo>
                      <a:pt x="5948" y="21600"/>
                    </a:lnTo>
                    <a:lnTo>
                      <a:pt x="10309" y="18447"/>
                    </a:lnTo>
                    <a:cubicBezTo>
                      <a:pt x="10472" y="18453"/>
                      <a:pt x="10635" y="18457"/>
                      <a:pt x="10800" y="18457"/>
                    </a:cubicBezTo>
                    <a:cubicBezTo>
                      <a:pt x="16765" y="18457"/>
                      <a:pt x="21600" y="14325"/>
                      <a:pt x="21600" y="9228"/>
                    </a:cubicBezTo>
                    <a:cubicBezTo>
                      <a:pt x="21600" y="4132"/>
                      <a:pt x="16765" y="0"/>
                      <a:pt x="10800" y="0"/>
                    </a:cubicBezTo>
                    <a:close/>
                    <a:moveTo>
                      <a:pt x="10800" y="0"/>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197"/>
              <p:cNvSpPr/>
              <p:nvPr/>
            </p:nvSpPr>
            <p:spPr bwMode="auto">
              <a:xfrm>
                <a:off x="1906641" y="4055314"/>
                <a:ext cx="1754431" cy="20529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0" y="0"/>
                    </a:cubicBezTo>
                    <a:cubicBezTo>
                      <a:pt x="4835" y="0"/>
                      <a:pt x="0" y="4132"/>
                      <a:pt x="0" y="9228"/>
                    </a:cubicBezTo>
                    <a:cubicBezTo>
                      <a:pt x="0" y="14326"/>
                      <a:pt x="4835" y="18457"/>
                      <a:pt x="10800" y="18457"/>
                    </a:cubicBezTo>
                    <a:cubicBezTo>
                      <a:pt x="10964" y="18457"/>
                      <a:pt x="11128" y="18453"/>
                      <a:pt x="11290" y="18447"/>
                    </a:cubicBezTo>
                    <a:lnTo>
                      <a:pt x="15652" y="21600"/>
                    </a:lnTo>
                    <a:lnTo>
                      <a:pt x="16114" y="17262"/>
                    </a:lnTo>
                    <a:cubicBezTo>
                      <a:pt x="19388" y="15677"/>
                      <a:pt x="21600" y="12674"/>
                      <a:pt x="21600" y="9228"/>
                    </a:cubicBezTo>
                    <a:close/>
                    <a:moveTo>
                      <a:pt x="21600" y="9228"/>
                    </a:moveTo>
                  </a:path>
                </a:pathLst>
              </a:custGeom>
              <a:solidFill>
                <a:schemeClr val="accent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9" name="AutoShape 198"/>
              <p:cNvSpPr/>
              <p:nvPr/>
            </p:nvSpPr>
            <p:spPr bwMode="auto">
              <a:xfrm>
                <a:off x="5381436" y="5878269"/>
                <a:ext cx="1907730" cy="22339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5" y="0"/>
                      <a:pt x="0" y="4131"/>
                      <a:pt x="0" y="9228"/>
                    </a:cubicBezTo>
                    <a:cubicBezTo>
                      <a:pt x="0" y="14325"/>
                      <a:pt x="4835" y="18457"/>
                      <a:pt x="10800" y="18457"/>
                    </a:cubicBezTo>
                    <a:cubicBezTo>
                      <a:pt x="10964" y="18457"/>
                      <a:pt x="11128" y="18453"/>
                      <a:pt x="11291" y="18446"/>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199"/>
              <p:cNvSpPr/>
              <p:nvPr/>
            </p:nvSpPr>
            <p:spPr bwMode="auto">
              <a:xfrm>
                <a:off x="2074845" y="5912343"/>
                <a:ext cx="1826822" cy="2136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6" y="0"/>
                      <a:pt x="0" y="4131"/>
                      <a:pt x="0" y="9228"/>
                    </a:cubicBezTo>
                    <a:cubicBezTo>
                      <a:pt x="0" y="14325"/>
                      <a:pt x="4836" y="18457"/>
                      <a:pt x="10800" y="18457"/>
                    </a:cubicBezTo>
                    <a:cubicBezTo>
                      <a:pt x="10964" y="18457"/>
                      <a:pt x="11127" y="18453"/>
                      <a:pt x="11290" y="18447"/>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200"/>
              <p:cNvSpPr/>
              <p:nvPr/>
            </p:nvSpPr>
            <p:spPr bwMode="auto">
              <a:xfrm>
                <a:off x="3337439" y="6830210"/>
                <a:ext cx="2376146" cy="2785544"/>
              </a:xfrm>
              <a:custGeom>
                <a:avLst/>
                <a:gdLst/>
                <a:ahLst/>
                <a:cxnLst/>
                <a:rect l="0" t="0" r="r" b="b"/>
                <a:pathLst>
                  <a:path w="21600" h="21600">
                    <a:moveTo>
                      <a:pt x="21600" y="9229"/>
                    </a:moveTo>
                    <a:cubicBezTo>
                      <a:pt x="21600" y="4132"/>
                      <a:pt x="16765" y="0"/>
                      <a:pt x="10800" y="0"/>
                    </a:cubicBezTo>
                    <a:cubicBezTo>
                      <a:pt x="4835" y="0"/>
                      <a:pt x="0" y="4132"/>
                      <a:pt x="0" y="9229"/>
                    </a:cubicBezTo>
                    <a:cubicBezTo>
                      <a:pt x="0" y="14326"/>
                      <a:pt x="4835" y="18457"/>
                      <a:pt x="10800" y="18457"/>
                    </a:cubicBezTo>
                    <a:cubicBezTo>
                      <a:pt x="10964" y="18457"/>
                      <a:pt x="11128" y="18453"/>
                      <a:pt x="11290" y="18446"/>
                    </a:cubicBezTo>
                    <a:lnTo>
                      <a:pt x="15652" y="21600"/>
                    </a:lnTo>
                    <a:lnTo>
                      <a:pt x="16114" y="17262"/>
                    </a:lnTo>
                    <a:cubicBezTo>
                      <a:pt x="19389" y="15677"/>
                      <a:pt x="21600" y="12675"/>
                      <a:pt x="21600" y="9229"/>
                    </a:cubicBezTo>
                    <a:close/>
                    <a:moveTo>
                      <a:pt x="21600" y="9229"/>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2" name="AutoShape 201"/>
              <p:cNvSpPr/>
              <p:nvPr/>
            </p:nvSpPr>
            <p:spPr bwMode="auto">
              <a:xfrm>
                <a:off x="3133039" y="4172443"/>
                <a:ext cx="2921212" cy="3426560"/>
              </a:xfrm>
              <a:custGeom>
                <a:avLst/>
                <a:gdLst/>
                <a:ahLst/>
                <a:cxnLst/>
                <a:rect l="0" t="0" r="r" b="b"/>
                <a:pathLst>
                  <a:path w="21600" h="21600">
                    <a:moveTo>
                      <a:pt x="21600" y="9228"/>
                    </a:moveTo>
                    <a:cubicBezTo>
                      <a:pt x="21600" y="4132"/>
                      <a:pt x="16765" y="0"/>
                      <a:pt x="10800" y="0"/>
                    </a:cubicBezTo>
                    <a:cubicBezTo>
                      <a:pt x="4836" y="0"/>
                      <a:pt x="0" y="4132"/>
                      <a:pt x="0" y="9228"/>
                    </a:cubicBezTo>
                    <a:cubicBezTo>
                      <a:pt x="0" y="14326"/>
                      <a:pt x="4836" y="18457"/>
                      <a:pt x="10800" y="18457"/>
                    </a:cubicBezTo>
                    <a:cubicBezTo>
                      <a:pt x="10965" y="18457"/>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3" name="AutoShape 202"/>
              <p:cNvSpPr/>
              <p:nvPr/>
            </p:nvSpPr>
            <p:spPr bwMode="auto">
              <a:xfrm>
                <a:off x="7921528" y="3099114"/>
                <a:ext cx="2133422" cy="2502305"/>
              </a:xfrm>
              <a:custGeom>
                <a:avLst/>
                <a:gdLst/>
                <a:ahLst/>
                <a:cxnLst/>
                <a:rect l="0" t="0" r="r" b="b"/>
                <a:pathLst>
                  <a:path w="21600" h="21600">
                    <a:moveTo>
                      <a:pt x="10800" y="0"/>
                    </a:moveTo>
                    <a:cubicBezTo>
                      <a:pt x="4835" y="0"/>
                      <a:pt x="0" y="4132"/>
                      <a:pt x="0" y="9228"/>
                    </a:cubicBezTo>
                    <a:cubicBezTo>
                      <a:pt x="0" y="12674"/>
                      <a:pt x="2212" y="15677"/>
                      <a:pt x="5486" y="17262"/>
                    </a:cubicBezTo>
                    <a:lnTo>
                      <a:pt x="5948" y="21600"/>
                    </a:lnTo>
                    <a:lnTo>
                      <a:pt x="10310" y="18447"/>
                    </a:lnTo>
                    <a:cubicBezTo>
                      <a:pt x="10473" y="18453"/>
                      <a:pt x="10636" y="18457"/>
                      <a:pt x="10800" y="18457"/>
                    </a:cubicBezTo>
                    <a:cubicBezTo>
                      <a:pt x="16765" y="18457"/>
                      <a:pt x="21600" y="14326"/>
                      <a:pt x="21600" y="9228"/>
                    </a:cubicBezTo>
                    <a:cubicBezTo>
                      <a:pt x="21600" y="4132"/>
                      <a:pt x="16764" y="0"/>
                      <a:pt x="10800" y="0"/>
                    </a:cubicBezTo>
                    <a:close/>
                    <a:moveTo>
                      <a:pt x="10800"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4" name="AutoShape 203"/>
              <p:cNvSpPr/>
              <p:nvPr/>
            </p:nvSpPr>
            <p:spPr bwMode="auto">
              <a:xfrm>
                <a:off x="3558872" y="2419765"/>
                <a:ext cx="2146197" cy="2512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1" y="0"/>
                    </a:cubicBezTo>
                    <a:cubicBezTo>
                      <a:pt x="4836" y="0"/>
                      <a:pt x="0" y="4132"/>
                      <a:pt x="0" y="9228"/>
                    </a:cubicBezTo>
                    <a:cubicBezTo>
                      <a:pt x="0" y="14326"/>
                      <a:pt x="4836" y="18458"/>
                      <a:pt x="10801" y="18458"/>
                    </a:cubicBezTo>
                    <a:cubicBezTo>
                      <a:pt x="10965" y="18458"/>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Text Placeholder 1"/>
            <p:cNvSpPr txBox="1"/>
            <p:nvPr/>
          </p:nvSpPr>
          <p:spPr>
            <a:xfrm>
              <a:off x="3678521" y="2183853"/>
              <a:ext cx="1222967" cy="905869"/>
            </a:xfrm>
            <a:prstGeom prst="rect">
              <a:avLst/>
            </a:prstGeom>
          </p:spPr>
          <p:txBody>
            <a:bodyPr vert="horz" lIns="0" tIns="30803" rIns="0" bIns="30803" anchor="ctr"/>
            <a:lstStyle>
              <a:lvl1pPr marL="0" indent="0" algn="ctr" defTabSz="457200" rtl="0" eaLnBrk="1" latinLnBrk="0" hangingPunct="1">
                <a:lnSpc>
                  <a:spcPct val="100000"/>
                </a:lnSpc>
                <a:spcBef>
                  <a:spcPts val="0"/>
                </a:spcBef>
                <a:buFont typeface="Arial" panose="020B0604020202020204"/>
                <a:buNone/>
                <a:defRPr sz="3700" b="1" kern="1200">
                  <a:solidFill>
                    <a:schemeClr val="bg1"/>
                  </a:solidFill>
                  <a:latin typeface="FontAwesome"/>
                  <a:ea typeface="+mn-ea"/>
                  <a:cs typeface="FontAwesome"/>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endParaRPr lang="en-US" sz="1095"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88"/>
            <p:cNvSpPr/>
            <p:nvPr/>
          </p:nvSpPr>
          <p:spPr>
            <a:xfrm>
              <a:off x="3235205" y="4018182"/>
              <a:ext cx="2155982" cy="1353454"/>
            </a:xfrm>
            <a:prstGeom prst="rect">
              <a:avLst/>
            </a:prstGeom>
          </p:spPr>
          <p:txBody>
            <a:bodyPr wrap="none">
              <a:spAutoFit/>
            </a:bodyPr>
            <a:lstStyle/>
            <a:p>
              <a:pPr>
                <a:lnSpc>
                  <a:spcPct val="120000"/>
                </a:lnSpc>
              </a:pPr>
              <a:r>
                <a:rPr lang="zh-CN" altLang="en-US" sz="296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总结</a:t>
              </a:r>
              <a:endParaRPr lang="en-US" sz="2965"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89"/>
            <p:cNvSpPr/>
            <p:nvPr/>
          </p:nvSpPr>
          <p:spPr>
            <a:xfrm>
              <a:off x="6952867" y="4770929"/>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不足</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90"/>
            <p:cNvSpPr/>
            <p:nvPr/>
          </p:nvSpPr>
          <p:spPr>
            <a:xfrm>
              <a:off x="5404208" y="7235534"/>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经验</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91"/>
            <p:cNvSpPr/>
            <p:nvPr/>
          </p:nvSpPr>
          <p:spPr>
            <a:xfrm>
              <a:off x="5601022" y="3218227"/>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情况</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92"/>
            <p:cNvSpPr/>
            <p:nvPr/>
          </p:nvSpPr>
          <p:spPr>
            <a:xfrm>
              <a:off x="3493006" y="2013833"/>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目标</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95"/>
            <p:cNvSpPr/>
            <p:nvPr/>
          </p:nvSpPr>
          <p:spPr>
            <a:xfrm>
              <a:off x="8860841" y="4939839"/>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提升</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a:xfrm>
              <a:off x="3501785" y="6561848"/>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计划</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Rounded Rectangle 9"/>
          <p:cNvSpPr/>
          <p:nvPr/>
        </p:nvSpPr>
        <p:spPr>
          <a:xfrm>
            <a:off x="6336621" y="2230708"/>
            <a:ext cx="867022" cy="86786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ounded Rectangle 12"/>
          <p:cNvSpPr/>
          <p:nvPr/>
        </p:nvSpPr>
        <p:spPr>
          <a:xfrm>
            <a:off x="6336621" y="3773135"/>
            <a:ext cx="867022" cy="86786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15"/>
          <p:cNvSpPr/>
          <p:nvPr/>
        </p:nvSpPr>
        <p:spPr>
          <a:xfrm>
            <a:off x="6336621" y="5313746"/>
            <a:ext cx="867022" cy="86786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6434028" y="2301876"/>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smtClean="0">
                <a:latin typeface="Arial" panose="020B0604020202020204" pitchFamily="34" charset="0"/>
                <a:ea typeface="微软雅黑" panose="020B0503020204020204" pitchFamily="34" charset="-122"/>
                <a:sym typeface="Arial" panose="020B0604020202020204" pitchFamily="34" charset="0"/>
              </a:rPr>
              <a:t>01</a:t>
            </a:r>
            <a:endParaRPr lang="es-ES_tradnl" sz="16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7"/>
          <p:cNvSpPr txBox="1"/>
          <p:nvPr/>
        </p:nvSpPr>
        <p:spPr>
          <a:xfrm>
            <a:off x="6434028" y="3858023"/>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smtClean="0">
                <a:latin typeface="Arial" panose="020B0604020202020204" pitchFamily="34" charset="0"/>
                <a:ea typeface="微软雅黑" panose="020B0503020204020204" pitchFamily="34" charset="-122"/>
                <a:sym typeface="Arial" panose="020B0604020202020204" pitchFamily="34" charset="0"/>
              </a:rPr>
              <a:t>02</a:t>
            </a:r>
            <a:endParaRPr lang="es-ES_tradnl" sz="16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6434028" y="5391379"/>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smtClean="0">
                <a:latin typeface="Arial" panose="020B0604020202020204" pitchFamily="34" charset="0"/>
                <a:ea typeface="微软雅黑" panose="020B0503020204020204" pitchFamily="34" charset="-122"/>
                <a:sym typeface="Arial" panose="020B0604020202020204" pitchFamily="34" charset="0"/>
              </a:rPr>
              <a:t>03</a:t>
            </a:r>
            <a:endParaRPr lang="es-ES_tradnl" sz="16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7"/>
          <p:cNvSpPr txBox="1"/>
          <p:nvPr/>
        </p:nvSpPr>
        <p:spPr>
          <a:xfrm>
            <a:off x="7581503" y="2464197"/>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交流</a:t>
            </a:r>
            <a:endParaRPr lang="es-ES_tradnl"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7"/>
          <p:cNvSpPr txBox="1"/>
          <p:nvPr/>
        </p:nvSpPr>
        <p:spPr>
          <a:xfrm>
            <a:off x="7653511" y="4040447"/>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点评</a:t>
            </a:r>
            <a:endParaRPr lang="es-ES_tradnl"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7"/>
          <p:cNvSpPr txBox="1"/>
          <p:nvPr/>
        </p:nvSpPr>
        <p:spPr>
          <a:xfrm>
            <a:off x="7733903" y="5560541"/>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新的任务</a:t>
            </a:r>
            <a:endParaRPr lang="es-ES_tradnl"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ppt_x"/>
                                          </p:val>
                                        </p:tav>
                                        <p:tav tm="100000">
                                          <p:val>
                                            <p:strVal val="#ppt_x"/>
                                          </p:val>
                                        </p:tav>
                                      </p:tavLst>
                                    </p:anim>
                                    <p:anim calcmode="lin" valueType="num">
                                      <p:cBhvr additive="base">
                                        <p:cTn id="13" dur="500" fill="hold"/>
                                        <p:tgtEl>
                                          <p:spTgt spid="86"/>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20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p:cTn id="3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1">
                                            <p:txEl>
                                              <p:pRg st="0" end="0"/>
                                            </p:txEl>
                                          </p:spTgt>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2">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53">
                                            <p:txEl>
                                              <p:pRg st="0" end="0"/>
                                            </p:txEl>
                                          </p:spTgt>
                                        </p:tgtEl>
                                        <p:attrNameLst>
                                          <p:attrName>style.visibility</p:attrName>
                                        </p:attrNameLst>
                                      </p:cBhvr>
                                      <p:to>
                                        <p:strVal val="visible"/>
                                      </p:to>
                                    </p:set>
                                    <p:anim calcmode="lin" valueType="num">
                                      <p:cBhvr>
                                        <p:cTn id="4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3">
                                            <p:txEl>
                                              <p:pRg st="0" end="0"/>
                                            </p:txEl>
                                          </p:spTgt>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54">
                                            <p:txEl>
                                              <p:pRg st="0" end="0"/>
                                            </p:txEl>
                                          </p:spTgt>
                                        </p:tgtEl>
                                        <p:attrNameLst>
                                          <p:attrName>style.visibility</p:attrName>
                                        </p:attrNameLst>
                                      </p:cBhvr>
                                      <p:to>
                                        <p:strVal val="visible"/>
                                      </p:to>
                                    </p:set>
                                    <p:anim calcmode="lin" valueType="num">
                                      <p:cBhvr>
                                        <p:cTn id="4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54">
                                            <p:txEl>
                                              <p:pRg st="0" end="0"/>
                                            </p:txEl>
                                          </p:spTgt>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47">
                                            <p:txEl>
                                              <p:pRg st="0" end="0"/>
                                            </p:txEl>
                                          </p:spTgt>
                                        </p:tgtEl>
                                        <p:attrNameLst>
                                          <p:attrName>style.visibility</p:attrName>
                                        </p:attrNameLst>
                                      </p:cBhvr>
                                      <p:to>
                                        <p:strVal val="visible"/>
                                      </p:to>
                                    </p:set>
                                    <p:anim calcmode="lin" valueType="num">
                                      <p:cBhvr>
                                        <p:cTn id="5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47">
                                            <p:txEl>
                                              <p:pRg st="0" end="0"/>
                                            </p:txEl>
                                          </p:spTgt>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60">
                                            <p:txEl>
                                              <p:pRg st="0" end="0"/>
                                            </p:txEl>
                                          </p:spTgt>
                                        </p:tgtEl>
                                        <p:attrNameLst>
                                          <p:attrName>style.visibility</p:attrName>
                                        </p:attrNameLst>
                                      </p:cBhvr>
                                      <p:to>
                                        <p:strVal val="visible"/>
                                      </p:to>
                                    </p:set>
                                    <p:anim calcmode="lin" valueType="num">
                                      <p:cBhvr>
                                        <p:cTn id="56"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47" grpId="0" build="p">
        <p:tmplLst>
          <p:tmpl lvl="1">
            <p:tnLst>
              <p:par>
                <p:cTn presetID="5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Effect transition="in" filter="fade">
                      <p:cBhvr>
                        <p:cTn dur="500"/>
                        <p:tgtEl>
                          <p:spTgt spid="47"/>
                        </p:tgtEl>
                      </p:cBhvr>
                    </p:animEffect>
                  </p:childTnLst>
                </p:cTn>
              </p:par>
            </p:tnLst>
          </p:tmpl>
        </p:tmplLst>
      </p:bldP>
      <p:bldP spid="60" grpId="0" build="p">
        <p:tmplLst>
          <p:tmpl lvl="1">
            <p:tnLst>
              <p:par>
                <p:cTn presetID="5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animEffect transition="in" filter="fade">
                      <p:cBhvr>
                        <p:cTn dur="500"/>
                        <p:tgtEl>
                          <p:spTgt spid="60"/>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4557167" y="1456085"/>
            <a:ext cx="7560840" cy="4060686"/>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en-US" sz="3200" dirty="0" smtClean="0">
                <a:solidFill>
                  <a:srgbClr val="0070C0"/>
                </a:solidFill>
                <a:latin typeface="黑体" panose="02010609060101010101" pitchFamily="49" charset="-122"/>
                <a:ea typeface="黑体" panose="02010609060101010101" pitchFamily="49" charset="-122"/>
                <a:cs typeface="+mn-ea"/>
                <a:sym typeface="+mn-lt"/>
              </a:rPr>
              <a:t>   </a:t>
            </a:r>
            <a:r>
              <a:rPr lang="zh-CN" altLang="en-US" sz="3200" b="1" dirty="0" smtClean="0">
                <a:solidFill>
                  <a:srgbClr val="0070C0"/>
                </a:solidFill>
                <a:latin typeface="黑体" panose="02010609060101010101" pitchFamily="49" charset="-122"/>
                <a:ea typeface="黑体" panose="02010609060101010101" pitchFamily="49" charset="-122"/>
                <a:cs typeface="+mn-ea"/>
                <a:sym typeface="+mn-lt"/>
              </a:rPr>
              <a:t> 一封好的商务信函，可以让你得到一次面试的机会，帮助你摆脱困境，或者为你带来财富。</a:t>
            </a:r>
            <a:endParaRPr lang="en-US" altLang="zh-CN" sz="3200" b="1" dirty="0" smtClean="0">
              <a:solidFill>
                <a:srgbClr val="0070C0"/>
              </a:solidFill>
              <a:latin typeface="黑体" panose="02010609060101010101" pitchFamily="49" charset="-122"/>
              <a:ea typeface="黑体" panose="02010609060101010101" pitchFamily="49" charset="-122"/>
              <a:cs typeface="+mn-ea"/>
              <a:sym typeface="+mn-lt"/>
            </a:endParaRPr>
          </a:p>
          <a:p>
            <a:pPr>
              <a:lnSpc>
                <a:spcPct val="150000"/>
              </a:lnSpc>
            </a:pPr>
            <a:r>
              <a:rPr lang="en-US" altLang="zh-CN" sz="3200" b="1" dirty="0" smtClean="0">
                <a:solidFill>
                  <a:srgbClr val="0070C0"/>
                </a:solidFill>
                <a:latin typeface="黑体" panose="02010609060101010101" pitchFamily="49" charset="-122"/>
                <a:ea typeface="黑体" panose="02010609060101010101" pitchFamily="49" charset="-122"/>
                <a:cs typeface="+mn-ea"/>
                <a:sym typeface="+mn-lt"/>
              </a:rPr>
              <a:t>                     </a:t>
            </a:r>
            <a:r>
              <a:rPr lang="zh-CN" altLang="en-US" sz="2400" dirty="0" smtClean="0">
                <a:solidFill>
                  <a:schemeClr val="tx1"/>
                </a:solidFill>
                <a:latin typeface="黑体" panose="02010609060101010101" pitchFamily="49" charset="-122"/>
                <a:ea typeface="黑体" panose="02010609060101010101" pitchFamily="49" charset="-122"/>
                <a:cs typeface="+mn-ea"/>
                <a:sym typeface="+mn-lt"/>
              </a:rPr>
              <a:t>马尔科姆</a:t>
            </a:r>
            <a:r>
              <a:rPr lang="en-US" altLang="zh-CN" sz="2400" dirty="0" smtClean="0">
                <a:solidFill>
                  <a:schemeClr val="tx1"/>
                </a:solidFill>
                <a:latin typeface="黑体" panose="02010609060101010101" pitchFamily="49" charset="-122"/>
                <a:ea typeface="黑体" panose="02010609060101010101" pitchFamily="49" charset="-122"/>
                <a:cs typeface="+mn-ea"/>
                <a:sym typeface="+mn-lt"/>
              </a:rPr>
              <a:t>·</a:t>
            </a:r>
            <a:r>
              <a:rPr lang="zh-CN" altLang="en-US" sz="2400" dirty="0" smtClean="0">
                <a:solidFill>
                  <a:schemeClr val="tx1"/>
                </a:solidFill>
                <a:latin typeface="黑体" panose="02010609060101010101" pitchFamily="49" charset="-122"/>
                <a:ea typeface="黑体" panose="02010609060101010101" pitchFamily="49" charset="-122"/>
                <a:cs typeface="+mn-ea"/>
                <a:sym typeface="+mn-lt"/>
              </a:rPr>
              <a:t>福布斯</a:t>
            </a:r>
            <a:endParaRPr lang="en-US" altLang="zh-CN" sz="2400" dirty="0" smtClean="0">
              <a:solidFill>
                <a:schemeClr val="tx1"/>
              </a:solidFill>
              <a:latin typeface="黑体" panose="02010609060101010101" pitchFamily="49" charset="-122"/>
              <a:ea typeface="黑体" panose="02010609060101010101" pitchFamily="49" charset="-122"/>
              <a:cs typeface="+mn-ea"/>
              <a:sym typeface="+mn-lt"/>
            </a:endParaRPr>
          </a:p>
          <a:p>
            <a:pPr>
              <a:lnSpc>
                <a:spcPct val="150000"/>
              </a:lnSpc>
            </a:pPr>
            <a:r>
              <a:rPr lang="en-US" altLang="zh-CN" sz="2400" b="1" dirty="0" smtClean="0">
                <a:solidFill>
                  <a:schemeClr val="tx1"/>
                </a:solidFill>
                <a:latin typeface="黑体" panose="02010609060101010101" pitchFamily="49" charset="-122"/>
                <a:ea typeface="黑体" panose="02010609060101010101" pitchFamily="49" charset="-122"/>
                <a:cs typeface="+mn-ea"/>
                <a:sym typeface="+mn-lt"/>
              </a:rPr>
              <a:t>                       </a:t>
            </a:r>
            <a:r>
              <a:rPr lang="zh-CN" altLang="en-US" sz="2400" b="1" dirty="0" smtClean="0">
                <a:solidFill>
                  <a:schemeClr val="bg2">
                    <a:lumMod val="75000"/>
                  </a:schemeClr>
                </a:solidFill>
                <a:latin typeface="黑体" panose="02010609060101010101" pitchFamily="49" charset="-122"/>
                <a:ea typeface="黑体" panose="02010609060101010101" pitchFamily="49" charset="-122"/>
                <a:cs typeface="+mn-ea"/>
                <a:sym typeface="+mn-lt"/>
              </a:rPr>
              <a:t>（</a:t>
            </a:r>
            <a:r>
              <a:rPr lang="en-US" altLang="zh-CN" sz="2400" b="1" dirty="0" smtClean="0">
                <a:solidFill>
                  <a:schemeClr val="bg2">
                    <a:lumMod val="75000"/>
                  </a:schemeClr>
                </a:solidFill>
                <a:latin typeface="黑体" panose="02010609060101010101" pitchFamily="49" charset="-122"/>
                <a:ea typeface="黑体" panose="02010609060101010101" pitchFamily="49" charset="-122"/>
                <a:cs typeface="+mn-ea"/>
                <a:sym typeface="+mn-lt"/>
              </a:rPr>
              <a:t>《</a:t>
            </a:r>
            <a:r>
              <a:rPr lang="zh-CN" altLang="en-US" sz="2400" b="1" dirty="0" smtClean="0">
                <a:solidFill>
                  <a:schemeClr val="bg2">
                    <a:lumMod val="75000"/>
                  </a:schemeClr>
                </a:solidFill>
                <a:latin typeface="黑体" panose="02010609060101010101" pitchFamily="49" charset="-122"/>
                <a:ea typeface="黑体" panose="02010609060101010101" pitchFamily="49" charset="-122"/>
                <a:cs typeface="+mn-ea"/>
                <a:sym typeface="+mn-lt"/>
              </a:rPr>
              <a:t>福布斯</a:t>
            </a:r>
            <a:r>
              <a:rPr lang="en-US" altLang="zh-CN" sz="2400" b="1" dirty="0" smtClean="0">
                <a:solidFill>
                  <a:schemeClr val="bg2">
                    <a:lumMod val="75000"/>
                  </a:schemeClr>
                </a:solidFill>
                <a:latin typeface="黑体" panose="02010609060101010101" pitchFamily="49" charset="-122"/>
                <a:ea typeface="黑体" panose="02010609060101010101" pitchFamily="49" charset="-122"/>
                <a:cs typeface="+mn-ea"/>
                <a:sym typeface="+mn-lt"/>
              </a:rPr>
              <a:t>》</a:t>
            </a:r>
            <a:r>
              <a:rPr lang="zh-CN" altLang="en-US" sz="2400" b="1" dirty="0" smtClean="0">
                <a:solidFill>
                  <a:schemeClr val="bg2">
                    <a:lumMod val="75000"/>
                  </a:schemeClr>
                </a:solidFill>
                <a:latin typeface="黑体" panose="02010609060101010101" pitchFamily="49" charset="-122"/>
                <a:ea typeface="黑体" panose="02010609060101010101" pitchFamily="49" charset="-122"/>
                <a:cs typeface="+mn-ea"/>
                <a:sym typeface="+mn-lt"/>
              </a:rPr>
              <a:t>杂志创始人）</a:t>
            </a:r>
            <a:endParaRPr lang="zh-CN" altLang="en-US" sz="3200" b="1" dirty="0">
              <a:solidFill>
                <a:schemeClr val="bg2">
                  <a:lumMod val="75000"/>
                </a:schemeClr>
              </a:solidFill>
              <a:latin typeface="黑体" panose="02010609060101010101" pitchFamily="49" charset="-122"/>
              <a:ea typeface="黑体" panose="02010609060101010101" pitchFamily="49" charset="-122"/>
              <a:cs typeface="+mn-ea"/>
              <a:sym typeface="+mn-lt"/>
            </a:endParaRPr>
          </a:p>
        </p:txBody>
      </p:sp>
      <p:sp>
        <p:nvSpPr>
          <p:cNvPr id="7" name="Rectangle 10"/>
          <p:cNvSpPr>
            <a:spLocks noChangeArrowheads="1"/>
          </p:cNvSpPr>
          <p:nvPr/>
        </p:nvSpPr>
        <p:spPr bwMode="auto">
          <a:xfrm>
            <a:off x="740743" y="3472309"/>
            <a:ext cx="2891057" cy="3259392"/>
          </a:xfrm>
          <a:prstGeom prst="rect">
            <a:avLst/>
          </a:prstGeom>
          <a:blipFill dpi="0" rotWithShape="1">
            <a:blip r:embed="rId1" cstate="print"/>
            <a:srcRect/>
            <a:stretch>
              <a:fillRect/>
            </a:stretch>
          </a:blip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8" name="Rectangle 11"/>
          <p:cNvSpPr>
            <a:spLocks noChangeArrowheads="1"/>
          </p:cNvSpPr>
          <p:nvPr/>
        </p:nvSpPr>
        <p:spPr bwMode="auto">
          <a:xfrm>
            <a:off x="1172791" y="447973"/>
            <a:ext cx="1640378" cy="1628827"/>
          </a:xfrm>
          <a:prstGeom prst="rect">
            <a:avLst/>
          </a:prstGeom>
          <a:solidFill>
            <a:schemeClr val="accent1">
              <a:lumMod val="75000"/>
            </a:schemeClr>
          </a:solidFill>
          <a:ln w="0">
            <a:noFill/>
            <a:prstDash val="solid"/>
            <a:miter lim="800000"/>
          </a:ln>
        </p:spPr>
        <p:txBody>
          <a:bodyPr vert="horz" wrap="square" lIns="91440" tIns="45720" rIns="91440" bIns="45720" numCol="1" anchor="t" anchorCtr="0" compatLnSpc="1"/>
          <a:lstStyle/>
          <a:p>
            <a:endParaRPr lang="zh-CN" altLang="en-US">
              <a:solidFill>
                <a:srgbClr val="E60000"/>
              </a:solidFill>
              <a:cs typeface="+mn-ea"/>
              <a:sym typeface="+mn-lt"/>
            </a:endParaRPr>
          </a:p>
        </p:txBody>
      </p:sp>
      <p:sp>
        <p:nvSpPr>
          <p:cNvPr id="9" name="Rectangle 12"/>
          <p:cNvSpPr>
            <a:spLocks noChangeArrowheads="1"/>
          </p:cNvSpPr>
          <p:nvPr/>
        </p:nvSpPr>
        <p:spPr bwMode="auto">
          <a:xfrm>
            <a:off x="2540943" y="2104157"/>
            <a:ext cx="698895" cy="698896"/>
          </a:xfrm>
          <a:prstGeom prst="rect">
            <a:avLst/>
          </a:prstGeom>
          <a:solidFill>
            <a:schemeClr val="accent2"/>
          </a:solid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strVal val="4*#ppt_w"/>
                                          </p:val>
                                        </p:tav>
                                        <p:tav tm="100000">
                                          <p:val>
                                            <p:strVal val="#ppt_w"/>
                                          </p:val>
                                        </p:tav>
                                      </p:tavLst>
                                    </p:anim>
                                    <p:anim calcmode="lin" valueType="num">
                                      <p:cBhvr>
                                        <p:cTn id="26"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67155" y="1778000"/>
            <a:ext cx="1459188" cy="1406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28775" y="0"/>
            <a:ext cx="1368152" cy="2824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48"/>
          <p:cNvSpPr txBox="1"/>
          <p:nvPr/>
        </p:nvSpPr>
        <p:spPr>
          <a:xfrm>
            <a:off x="1267155" y="679225"/>
            <a:ext cx="995978" cy="1580412"/>
          </a:xfrm>
          <a:prstGeom prst="rect">
            <a:avLst/>
          </a:prstGeom>
          <a:noFill/>
        </p:spPr>
        <p:txBody>
          <a:bodyPr vert="eaVert" wrap="square" rtlCol="0">
            <a:spAutoFit/>
          </a:bodyPr>
          <a:lstStyle/>
          <a:p>
            <a:pPr algn="ctr">
              <a:lnSpc>
                <a:spcPct val="120000"/>
              </a:lnSpc>
            </a:pPr>
            <a:r>
              <a:rPr lang="zh-CN" altLang="en-US" sz="4800" cap="all" spc="300" dirty="0" smtClean="0">
                <a:solidFill>
                  <a:schemeClr val="bg1"/>
                </a:solidFill>
                <a:latin typeface="微软雅黑" panose="020B0503020204020204" pitchFamily="34" charset="-122"/>
                <a:ea typeface="微软雅黑" panose="020B0503020204020204" pitchFamily="34" charset="-122"/>
                <a:cs typeface="+mn-ea"/>
                <a:sym typeface="+mn-lt"/>
              </a:rPr>
              <a:t>目录</a:t>
            </a:r>
            <a:endParaRPr lang="en-US" altLang="zh-CN" sz="4800" cap="all" spc="300"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TextBox 148"/>
          <p:cNvSpPr txBox="1"/>
          <p:nvPr/>
        </p:nvSpPr>
        <p:spPr>
          <a:xfrm>
            <a:off x="596727" y="2259637"/>
            <a:ext cx="1558584" cy="561885"/>
          </a:xfrm>
          <a:prstGeom prst="rect">
            <a:avLst/>
          </a:prstGeom>
          <a:noFill/>
        </p:spPr>
        <p:txBody>
          <a:bodyPr wrap="square" rtlCol="0">
            <a:spAutoFit/>
          </a:bodyPr>
          <a:lstStyle/>
          <a:p>
            <a:pPr algn="ctr">
              <a:lnSpc>
                <a:spcPct val="120000"/>
              </a:lnSpc>
            </a:pPr>
            <a:r>
              <a:rPr lang="en-US" altLang="zh-CN" sz="2800" dirty="0" smtClean="0">
                <a:latin typeface="Arial" panose="020B0604020202020204" pitchFamily="34" charset="0"/>
                <a:ea typeface="Cambria Math" panose="02040503050406030204" pitchFamily="18" charset="0"/>
                <a:cs typeface="Arial" panose="020B0604020202020204" pitchFamily="34" charset="0"/>
                <a:sym typeface="+mn-lt"/>
              </a:rPr>
              <a:t>C</a:t>
            </a:r>
            <a:r>
              <a:rPr lang="en-US" altLang="zh-CN" sz="2800" dirty="0" smtClean="0">
                <a:solidFill>
                  <a:schemeClr val="bg1"/>
                </a:solidFill>
                <a:latin typeface="Arial" panose="020B0604020202020204" pitchFamily="34" charset="0"/>
                <a:ea typeface="Cambria Math" panose="02040503050406030204" pitchFamily="18" charset="0"/>
                <a:cs typeface="Arial" panose="020B0604020202020204" pitchFamily="34" charset="0"/>
                <a:sym typeface="+mn-lt"/>
              </a:rPr>
              <a:t>ontent</a:t>
            </a: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12" name="矩形 11"/>
          <p:cNvSpPr/>
          <p:nvPr/>
        </p:nvSpPr>
        <p:spPr>
          <a:xfrm>
            <a:off x="6141343" y="2652438"/>
            <a:ext cx="2480166" cy="564898"/>
          </a:xfrm>
          <a:prstGeom prst="rect">
            <a:avLst/>
          </a:prstGeom>
          <a:effectLst/>
        </p:spPr>
        <p:txBody>
          <a:bodyPr wrap="none">
            <a:spAutoFit/>
          </a:bodyPr>
          <a:lstStyle/>
          <a:p>
            <a:pPr>
              <a:lnSpc>
                <a:spcPct val="120000"/>
              </a:lnSpc>
            </a:pPr>
            <a:r>
              <a:rPr lang="en-US" altLang="zh-CN" sz="2800" dirty="0" smtClean="0">
                <a:latin typeface="Arial" panose="020B0604020202020204" pitchFamily="34" charset="0"/>
                <a:ea typeface="微软雅黑" panose="020B0503020204020204" pitchFamily="34" charset="-122"/>
                <a:sym typeface="Arial" panose="020B0604020202020204" pitchFamily="34" charset="0"/>
              </a:rPr>
              <a:t>01 </a:t>
            </a:r>
            <a:r>
              <a:rPr lang="zh-CN" altLang="en-US" sz="2800" dirty="0" smtClean="0">
                <a:latin typeface="Arial" panose="020B0604020202020204" pitchFamily="34" charset="0"/>
                <a:ea typeface="微软雅黑" panose="020B0503020204020204" pitchFamily="34" charset="-122"/>
                <a:sym typeface="Arial" panose="020B0604020202020204" pitchFamily="34" charset="0"/>
              </a:rPr>
              <a:t>任务与目标</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5925319" y="25833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141343" y="3604938"/>
            <a:ext cx="2839239" cy="609398"/>
          </a:xfrm>
          <a:prstGeom prst="rect">
            <a:avLst/>
          </a:prstGeom>
          <a:effectLst/>
        </p:spPr>
        <p:txBody>
          <a:bodyPr wrap="none">
            <a:spAutoFit/>
          </a:bodyPr>
          <a:lstStyle/>
          <a:p>
            <a:pPr algn="r">
              <a:lnSpc>
                <a:spcPct val="120000"/>
              </a:lnSpc>
            </a:pPr>
            <a:r>
              <a:rPr lang="en-US" altLang="zh-CN" sz="2800" dirty="0" smtClean="0">
                <a:latin typeface="Arial" panose="020B0604020202020204" pitchFamily="34" charset="0"/>
                <a:ea typeface="微软雅黑" panose="020B0503020204020204" pitchFamily="34" charset="-122"/>
                <a:sym typeface="Arial" panose="020B0604020202020204" pitchFamily="34" charset="0"/>
              </a:rPr>
              <a:t>02 </a:t>
            </a:r>
            <a:r>
              <a:rPr lang="zh-CN" altLang="en-US" sz="2800" dirty="0" smtClean="0">
                <a:latin typeface="Arial" panose="020B0604020202020204" pitchFamily="34" charset="0"/>
                <a:ea typeface="微软雅黑" panose="020B0503020204020204" pitchFamily="34" charset="-122"/>
                <a:sym typeface="Arial" panose="020B0604020202020204" pitchFamily="34" charset="0"/>
              </a:rPr>
              <a:t>单元学习内容</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925319" y="35358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141343" y="4557438"/>
            <a:ext cx="2839239" cy="609398"/>
          </a:xfrm>
          <a:prstGeom prst="rect">
            <a:avLst/>
          </a:prstGeom>
          <a:effectLst/>
        </p:spPr>
        <p:txBody>
          <a:bodyPr wrap="none">
            <a:spAutoFit/>
          </a:bodyPr>
          <a:lstStyle/>
          <a:p>
            <a:pPr algn="r">
              <a:lnSpc>
                <a:spcPct val="120000"/>
              </a:lnSpc>
            </a:pPr>
            <a:r>
              <a:rPr lang="en-US" altLang="zh-CN" sz="2800" dirty="0" smtClean="0">
                <a:latin typeface="Arial" panose="020B0604020202020204" pitchFamily="34" charset="0"/>
                <a:ea typeface="微软雅黑" panose="020B0503020204020204" pitchFamily="34" charset="-122"/>
                <a:sym typeface="Arial" panose="020B0604020202020204" pitchFamily="34" charset="0"/>
              </a:rPr>
              <a:t>03 </a:t>
            </a:r>
            <a:r>
              <a:rPr lang="zh-CN" altLang="en-US" sz="2800" dirty="0" smtClean="0">
                <a:latin typeface="Arial" panose="020B0604020202020204" pitchFamily="34" charset="0"/>
                <a:ea typeface="微软雅黑" panose="020B0503020204020204" pitchFamily="34" charset="-122"/>
                <a:sym typeface="Arial" panose="020B0604020202020204" pitchFamily="34" charset="0"/>
              </a:rPr>
              <a:t>情境模拟写作</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925319" y="44883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childTnLst>
                          </p:cTn>
                        </p:par>
                        <p:par>
                          <p:cTn id="18" fill="hold">
                            <p:stCondLst>
                              <p:cond delay="1000"/>
                            </p:stCondLst>
                            <p:childTnLst>
                              <p:par>
                                <p:cTn id="19" presetID="23" presetClass="entr" presetSubtype="3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4*#ppt_w"/>
                                          </p:val>
                                        </p:tav>
                                        <p:tav tm="100000">
                                          <p:val>
                                            <p:strVal val="#ppt_w"/>
                                          </p:val>
                                        </p:tav>
                                      </p:tavLst>
                                    </p:anim>
                                    <p:anim calcmode="lin" valueType="num">
                                      <p:cBhvr>
                                        <p:cTn id="22" dur="500" fill="hold"/>
                                        <p:tgtEl>
                                          <p:spTgt spid="10"/>
                                        </p:tgtEl>
                                        <p:attrNameLst>
                                          <p:attrName>ppt_h</p:attrName>
                                        </p:attrNameLst>
                                      </p:cBhvr>
                                      <p:tavLst>
                                        <p:tav tm="0">
                                          <p:val>
                                            <p:strVal val="4*#ppt_h"/>
                                          </p:val>
                                        </p:tav>
                                        <p:tav tm="100000">
                                          <p:val>
                                            <p:strVal val="#ppt_h"/>
                                          </p:val>
                                        </p:tav>
                                      </p:tavLst>
                                    </p:anim>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3500"/>
                            </p:stCondLst>
                            <p:childTnLst>
                              <p:par>
                                <p:cTn id="40" presetID="16" presetClass="entr" presetSubtype="21"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9" grpId="0"/>
      <p:bldP spid="10" grpId="0"/>
      <p:bldP spid="12" grpId="0"/>
      <p:bldP spid="28" grpId="0" animBg="1"/>
      <p:bldP spid="29" grpId="0"/>
      <p:bldP spid="30"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1674578" y="1834365"/>
            <a:ext cx="4815070" cy="32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12290" name="AutoShape 2"/>
          <p:cNvSpPr/>
          <p:nvPr/>
        </p:nvSpPr>
        <p:spPr bwMode="auto">
          <a:xfrm>
            <a:off x="6462861" y="1829901"/>
            <a:ext cx="4701223" cy="3154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12293" name="AutoShape 5" descr="image4.png"/>
          <p:cNvSpPr/>
          <p:nvPr/>
        </p:nvSpPr>
        <p:spPr bwMode="auto">
          <a:xfrm>
            <a:off x="5176928" y="1456085"/>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1" cstate="print"/>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 name="矩形 2"/>
          <p:cNvSpPr/>
          <p:nvPr/>
        </p:nvSpPr>
        <p:spPr>
          <a:xfrm>
            <a:off x="5493271" y="2536205"/>
            <a:ext cx="1944216" cy="345638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9" name="AutoShape 11"/>
          <p:cNvSpPr/>
          <p:nvPr/>
        </p:nvSpPr>
        <p:spPr bwMode="auto">
          <a:xfrm>
            <a:off x="7835724" y="5442346"/>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12301" name="AutoShape 13"/>
          <p:cNvSpPr/>
          <p:nvPr/>
        </p:nvSpPr>
        <p:spPr bwMode="auto">
          <a:xfrm>
            <a:off x="4842211" y="5489226"/>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5" name="TextBox 15"/>
          <p:cNvSpPr txBox="1"/>
          <p:nvPr/>
        </p:nvSpPr>
        <p:spPr>
          <a:xfrm>
            <a:off x="2108895" y="2680221"/>
            <a:ext cx="2880320" cy="1946848"/>
          </a:xfrm>
          <a:prstGeom prst="rect">
            <a:avLst/>
          </a:prstGeom>
          <a:noFill/>
        </p:spPr>
        <p:txBody>
          <a:bodyPr wrap="square" lIns="99220" tIns="49610" rIns="99220" bIns="49610" rtlCol="0">
            <a:spAutoFit/>
          </a:bodyPr>
          <a:lstStyle/>
          <a:p>
            <a:r>
              <a:rPr lang="en-US"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   </a:t>
            </a:r>
            <a:r>
              <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能区分各类商务应用文</a:t>
            </a:r>
            <a:endPar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endParaRPr>
          </a:p>
          <a:p>
            <a:r>
              <a:rPr lang="en-US"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   </a:t>
            </a:r>
            <a:r>
              <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能介绍应用文与说明文、议论文、记叙文的区别</a:t>
            </a:r>
            <a:endParaRPr lang="zh-CN" altLang="en-US" sz="2400"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sp>
        <p:nvSpPr>
          <p:cNvPr id="36" name="TextBox 16"/>
          <p:cNvSpPr txBox="1"/>
          <p:nvPr/>
        </p:nvSpPr>
        <p:spPr>
          <a:xfrm>
            <a:off x="1811958" y="2032149"/>
            <a:ext cx="1431484" cy="469521"/>
          </a:xfrm>
          <a:prstGeom prst="rect">
            <a:avLst/>
          </a:prstGeom>
          <a:noFill/>
        </p:spPr>
        <p:txBody>
          <a:bodyPr wrap="none" lIns="99220" tIns="49610" rIns="99220" bIns="49610" rtlCol="0">
            <a:spAutoFit/>
          </a:bodyPr>
          <a:lstStyle/>
          <a:p>
            <a:pPr algn="r"/>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能力目标</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5"/>
          <p:cNvSpPr txBox="1"/>
          <p:nvPr/>
        </p:nvSpPr>
        <p:spPr>
          <a:xfrm>
            <a:off x="8229575" y="2680221"/>
            <a:ext cx="2709932" cy="2314575"/>
          </a:xfrm>
          <a:prstGeom prst="rect">
            <a:avLst/>
          </a:prstGeom>
          <a:noFill/>
        </p:spPr>
        <p:txBody>
          <a:bodyPr wrap="square" lIns="99220" tIns="49610" rIns="99220" bIns="49610" rtlCol="0">
            <a:spAutoFit/>
          </a:bodyPr>
          <a:lstStyle/>
          <a:p>
            <a:r>
              <a:rPr lang="en-US"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  </a:t>
            </a:r>
            <a:r>
              <a:rPr lang="zh-CN" altLang="en-US"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掌握应用文和商务应用文的内涵</a:t>
            </a:r>
            <a:endParaRPr lang="zh-CN" altLang="en-US"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endParaRPr>
          </a:p>
          <a:p>
            <a:r>
              <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了解商务应用文的分类、作用</a:t>
            </a:r>
            <a:endPar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endParaRPr>
          </a:p>
          <a:p>
            <a:r>
              <a:rPr lang="en-US"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  </a:t>
            </a:r>
            <a:r>
              <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掌握商务应用文的写作关键</a:t>
            </a:r>
            <a:endParaRPr lang="zh-CN" altLang="en-US" sz="2400"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sp>
        <p:nvSpPr>
          <p:cNvPr id="38" name="TextBox 16"/>
          <p:cNvSpPr txBox="1"/>
          <p:nvPr/>
        </p:nvSpPr>
        <p:spPr>
          <a:xfrm>
            <a:off x="7941543" y="1960141"/>
            <a:ext cx="1431484" cy="469521"/>
          </a:xfrm>
          <a:prstGeom prst="rect">
            <a:avLst/>
          </a:prstGeom>
          <a:noFill/>
        </p:spPr>
        <p:txBody>
          <a:bodyPr wrap="none" lIns="99220" tIns="49610" rIns="99220" bIns="49610" rtlCol="0">
            <a:spAutoFit/>
          </a:bodyPr>
          <a:lstStyle/>
          <a:p>
            <a:r>
              <a:rPr lang="zh-CN" altLang="en-US" sz="2400" b="1" dirty="0" smtClean="0">
                <a:solidFill>
                  <a:schemeClr val="bg1"/>
                </a:solidFill>
                <a:latin typeface="黑体" panose="02010609060101010101" pitchFamily="49" charset="-122"/>
                <a:ea typeface="黑体" panose="02010609060101010101" pitchFamily="49" charset="-122"/>
                <a:sym typeface="Arial" panose="020B0604020202020204" pitchFamily="34" charset="0"/>
              </a:rPr>
              <a:t>知识目标</a:t>
            </a:r>
            <a:endParaRPr lang="zh-CN" altLang="en-US" sz="2400" b="1"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6" name="矩形 15"/>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17" name="TextBox 1"/>
          <p:cNvSpPr txBox="1"/>
          <p:nvPr/>
        </p:nvSpPr>
        <p:spPr>
          <a:xfrm>
            <a:off x="311857" y="159941"/>
            <a:ext cx="2373102"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01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任务与目标</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500" fill="hold"/>
                                        <p:tgtEl>
                                          <p:spTgt spid="12299"/>
                                        </p:tgtEl>
                                        <p:attrNameLst>
                                          <p:attrName>ppt_w</p:attrName>
                                        </p:attrNameLst>
                                      </p:cBhvr>
                                      <p:tavLst>
                                        <p:tav tm="0">
                                          <p:val>
                                            <p:fltVal val="0"/>
                                          </p:val>
                                        </p:tav>
                                        <p:tav tm="100000">
                                          <p:val>
                                            <p:strVal val="#ppt_w"/>
                                          </p:val>
                                        </p:tav>
                                      </p:tavLst>
                                    </p:anim>
                                    <p:anim calcmode="lin" valueType="num">
                                      <p:cBhvr>
                                        <p:cTn id="33" dur="500" fill="hold"/>
                                        <p:tgtEl>
                                          <p:spTgt spid="12299"/>
                                        </p:tgtEl>
                                        <p:attrNameLst>
                                          <p:attrName>ppt_h</p:attrName>
                                        </p:attrNameLst>
                                      </p:cBhvr>
                                      <p:tavLst>
                                        <p:tav tm="0">
                                          <p:val>
                                            <p:fltVal val="0"/>
                                          </p:val>
                                        </p:tav>
                                        <p:tav tm="100000">
                                          <p:val>
                                            <p:strVal val="#ppt_h"/>
                                          </p:val>
                                        </p:tav>
                                      </p:tavLst>
                                    </p:anim>
                                    <p:animEffect transition="in" filter="fade">
                                      <p:cBhvr>
                                        <p:cTn id="34" dur="500"/>
                                        <p:tgtEl>
                                          <p:spTgt spid="12299"/>
                                        </p:tgtEl>
                                      </p:cBhvr>
                                    </p:animEffect>
                                  </p:childTnLst>
                                </p:cTn>
                              </p:par>
                            </p:childTnLst>
                          </p:cTn>
                        </p:par>
                        <p:par>
                          <p:cTn id="35" fill="hold">
                            <p:stCondLst>
                              <p:cond delay="30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ppt_x</p:attrName>
                                        </p:attrNameLst>
                                      </p:cBhvr>
                                      <p:tavLst>
                                        <p:tav tm="0">
                                          <p:val>
                                            <p:strVal val="#ppt_x"/>
                                          </p:val>
                                        </p:tav>
                                        <p:tav tm="100000">
                                          <p:val>
                                            <p:strVal val="#ppt_x"/>
                                          </p:val>
                                        </p:tav>
                                      </p:tavLst>
                                    </p:anim>
                                    <p:anim calcmode="lin" valueType="num">
                                      <p:cBhvr>
                                        <p:cTn id="39" dur="250" fill="hold"/>
                                        <p:tgtEl>
                                          <p:spTgt spid="36"/>
                                        </p:tgtEl>
                                        <p:attrNameLst>
                                          <p:attrName>ppt_y</p:attrName>
                                        </p:attrNameLst>
                                      </p:cBhvr>
                                      <p:tavLst>
                                        <p:tav tm="0">
                                          <p:val>
                                            <p:strVal val="#ppt_y-#ppt_h/2"/>
                                          </p:val>
                                        </p:tav>
                                        <p:tav tm="100000">
                                          <p:val>
                                            <p:strVal val="#ppt_y"/>
                                          </p:val>
                                        </p:tav>
                                      </p:tavLst>
                                    </p:anim>
                                    <p:anim calcmode="lin" valueType="num">
                                      <p:cBhvr>
                                        <p:cTn id="40" dur="250" fill="hold"/>
                                        <p:tgtEl>
                                          <p:spTgt spid="36"/>
                                        </p:tgtEl>
                                        <p:attrNameLst>
                                          <p:attrName>ppt_w</p:attrName>
                                        </p:attrNameLst>
                                      </p:cBhvr>
                                      <p:tavLst>
                                        <p:tav tm="0">
                                          <p:val>
                                            <p:strVal val="#ppt_w"/>
                                          </p:val>
                                        </p:tav>
                                        <p:tav tm="100000">
                                          <p:val>
                                            <p:strVal val="#ppt_w"/>
                                          </p:val>
                                        </p:tav>
                                      </p:tavLst>
                                    </p:anim>
                                    <p:anim calcmode="lin" valueType="num">
                                      <p:cBhvr>
                                        <p:cTn id="41" dur="250" fill="hold"/>
                                        <p:tgtEl>
                                          <p:spTgt spid="36"/>
                                        </p:tgtEl>
                                        <p:attrNameLst>
                                          <p:attrName>ppt_h</p:attrName>
                                        </p:attrNameLst>
                                      </p:cBhvr>
                                      <p:tavLst>
                                        <p:tav tm="0">
                                          <p:val>
                                            <p:fltVal val="0"/>
                                          </p:val>
                                        </p:tav>
                                        <p:tav tm="100000">
                                          <p:val>
                                            <p:strVal val="#ppt_h"/>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8"/>
                                        </p:tgtEl>
                                        <p:attrNameLst>
                                          <p:attrName>style.visibility</p:attrName>
                                        </p:attrNameLst>
                                      </p:cBhvr>
                                      <p:to>
                                        <p:strVal val="visible"/>
                                      </p:to>
                                    </p:set>
                                    <p:anim calcmode="lin" valueType="num">
                                      <p:cBhvr>
                                        <p:cTn id="49" dur="250" fill="hold"/>
                                        <p:tgtEl>
                                          <p:spTgt spid="38"/>
                                        </p:tgtEl>
                                        <p:attrNameLst>
                                          <p:attrName>ppt_x</p:attrName>
                                        </p:attrNameLst>
                                      </p:cBhvr>
                                      <p:tavLst>
                                        <p:tav tm="0">
                                          <p:val>
                                            <p:strVal val="#ppt_x"/>
                                          </p:val>
                                        </p:tav>
                                        <p:tav tm="100000">
                                          <p:val>
                                            <p:strVal val="#ppt_x"/>
                                          </p:val>
                                        </p:tav>
                                      </p:tavLst>
                                    </p:anim>
                                    <p:anim calcmode="lin" valueType="num">
                                      <p:cBhvr>
                                        <p:cTn id="50" dur="250" fill="hold"/>
                                        <p:tgtEl>
                                          <p:spTgt spid="38"/>
                                        </p:tgtEl>
                                        <p:attrNameLst>
                                          <p:attrName>ppt_y</p:attrName>
                                        </p:attrNameLst>
                                      </p:cBhvr>
                                      <p:tavLst>
                                        <p:tav tm="0">
                                          <p:val>
                                            <p:strVal val="#ppt_y-#ppt_h/2"/>
                                          </p:val>
                                        </p:tav>
                                        <p:tav tm="100000">
                                          <p:val>
                                            <p:strVal val="#ppt_y"/>
                                          </p:val>
                                        </p:tav>
                                      </p:tavLst>
                                    </p:anim>
                                    <p:anim calcmode="lin" valueType="num">
                                      <p:cBhvr>
                                        <p:cTn id="51" dur="250" fill="hold"/>
                                        <p:tgtEl>
                                          <p:spTgt spid="38"/>
                                        </p:tgtEl>
                                        <p:attrNameLst>
                                          <p:attrName>ppt_w</p:attrName>
                                        </p:attrNameLst>
                                      </p:cBhvr>
                                      <p:tavLst>
                                        <p:tav tm="0">
                                          <p:val>
                                            <p:strVal val="#ppt_w"/>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599"/>
                            </p:stCondLst>
                            <p:childTnLst>
                              <p:par>
                                <p:cTn id="54" presetID="22" presetClass="entr" presetSubtype="8"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7"/>
          <p:cNvSpPr/>
          <p:nvPr/>
        </p:nvSpPr>
        <p:spPr>
          <a:xfrm>
            <a:off x="956767" y="2297535"/>
            <a:ext cx="1312091" cy="1955148"/>
          </a:xfrm>
          <a:prstGeom prst="roundRect">
            <a:avLst>
              <a:gd name="adj" fmla="val 14445"/>
            </a:avLst>
          </a:prstGeom>
          <a:solidFill>
            <a:schemeClr val="accent4">
              <a:lumMod val="7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Oval 28"/>
          <p:cNvSpPr/>
          <p:nvPr/>
        </p:nvSpPr>
        <p:spPr>
          <a:xfrm>
            <a:off x="1102814"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7"/>
          <p:cNvSpPr txBox="1"/>
          <p:nvPr/>
        </p:nvSpPr>
        <p:spPr>
          <a:xfrm>
            <a:off x="1006675"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概述</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7"/>
          <p:cNvSpPr txBox="1"/>
          <p:nvPr/>
        </p:nvSpPr>
        <p:spPr>
          <a:xfrm>
            <a:off x="1239673" y="2666421"/>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6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16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_tradnl" sz="1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7"/>
          <p:cNvSpPr txBox="1"/>
          <p:nvPr/>
        </p:nvSpPr>
        <p:spPr>
          <a:xfrm>
            <a:off x="6796304"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特点</a:t>
            </a:r>
            <a:endParaRPr lang="es-ES_tradnl" altLang="en-US"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31"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pic>
        <p:nvPicPr>
          <p:cNvPr id="1026" name="图片 28" descr="QQ截图20150825120630"/>
          <p:cNvPicPr>
            <a:picLocks noChangeAspect="1" noChangeArrowheads="1"/>
          </p:cNvPicPr>
          <p:nvPr/>
        </p:nvPicPr>
        <p:blipFill>
          <a:blip r:embed="rId1" cstate="print"/>
          <a:srcRect/>
          <a:stretch>
            <a:fillRect/>
          </a:stretch>
        </p:blipFill>
        <p:spPr bwMode="auto">
          <a:xfrm>
            <a:off x="3693071" y="159941"/>
            <a:ext cx="7056784" cy="4615846"/>
          </a:xfrm>
          <a:prstGeom prst="rect">
            <a:avLst/>
          </a:prstGeom>
          <a:noFill/>
          <a:ln w="9525">
            <a:noFill/>
            <a:miter lim="800000"/>
            <a:headEnd/>
            <a:tailEnd/>
          </a:ln>
        </p:spPr>
      </p:pic>
      <p:sp>
        <p:nvSpPr>
          <p:cNvPr id="33" name="圆角矩形 32"/>
          <p:cNvSpPr/>
          <p:nvPr/>
        </p:nvSpPr>
        <p:spPr>
          <a:xfrm>
            <a:off x="3621063" y="5097168"/>
            <a:ext cx="7560840" cy="1021556"/>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en-US" b="1" dirty="0" smtClean="0">
                <a:solidFill>
                  <a:schemeClr val="accent3"/>
                </a:solidFill>
                <a:latin typeface="微软雅黑" panose="020B0503020204020204" pitchFamily="34" charset="-122"/>
                <a:ea typeface="微软雅黑" panose="020B0503020204020204" pitchFamily="34" charset="-122"/>
                <a:cs typeface="+mn-ea"/>
                <a:sym typeface="+mn-lt"/>
              </a:rPr>
              <a:t>企业和个人在从事相关的商务活动时，为传播相关信息、规范相关行为及处理相关事务时所采用的相对固定的专用文书的总称。</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 calcmode="lin" valueType="num">
                                      <p:cBhvr>
                                        <p:cTn id="28"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strVal val="4*#ppt_w"/>
                                          </p:val>
                                        </p:tav>
                                        <p:tav tm="100000">
                                          <p:val>
                                            <p:strVal val="#ppt_w"/>
                                          </p:val>
                                        </p:tav>
                                      </p:tavLst>
                                    </p:anim>
                                    <p:anim calcmode="lin" valueType="num">
                                      <p:cBhvr>
                                        <p:cTn id="36" dur="5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p:nvPr/>
        </p:nvGrpSpPr>
        <p:grpSpPr bwMode="auto">
          <a:xfrm>
            <a:off x="2888869" y="2009070"/>
            <a:ext cx="732194" cy="732194"/>
            <a:chOff x="0" y="0"/>
            <a:chExt cx="520701" cy="520701"/>
          </a:xfrm>
        </p:grpSpPr>
        <p:sp>
          <p:nvSpPr>
            <p:cNvPr id="20486" name="AutoShape 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87" name="AutoShape 7"/>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88" name="AutoShape 8"/>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89" name="AutoShape 9"/>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490" name="Group 10"/>
          <p:cNvGrpSpPr/>
          <p:nvPr/>
        </p:nvGrpSpPr>
        <p:grpSpPr bwMode="auto">
          <a:xfrm>
            <a:off x="2886636" y="4259227"/>
            <a:ext cx="734427" cy="732194"/>
            <a:chOff x="-1" y="0"/>
            <a:chExt cx="522289" cy="520701"/>
          </a:xfrm>
        </p:grpSpPr>
        <p:sp>
          <p:nvSpPr>
            <p:cNvPr id="2" name="AutoShape 11"/>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2" name="AutoShape 12"/>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3" name="AutoShape 13"/>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4" name="AutoShape 14"/>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495" name="Group 15"/>
          <p:cNvGrpSpPr/>
          <p:nvPr/>
        </p:nvGrpSpPr>
        <p:grpSpPr bwMode="auto">
          <a:xfrm>
            <a:off x="9429585" y="1888133"/>
            <a:ext cx="732194" cy="732194"/>
            <a:chOff x="0" y="0"/>
            <a:chExt cx="520701" cy="520701"/>
          </a:xfrm>
        </p:grpSpPr>
        <p:sp>
          <p:nvSpPr>
            <p:cNvPr id="20496" name="AutoShape 1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7" name="AutoShape 17"/>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8" name="AutoShape 18"/>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9" name="AutoShape 19"/>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0" name="AutoShape 20"/>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501" name="Group 21"/>
          <p:cNvGrpSpPr/>
          <p:nvPr/>
        </p:nvGrpSpPr>
        <p:grpSpPr bwMode="auto">
          <a:xfrm>
            <a:off x="9427354" y="4256995"/>
            <a:ext cx="747820" cy="747820"/>
            <a:chOff x="-1" y="-1"/>
            <a:chExt cx="530228" cy="530228"/>
          </a:xfrm>
        </p:grpSpPr>
        <p:sp>
          <p:nvSpPr>
            <p:cNvPr id="3" name="AutoShape 22"/>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3" name="AutoShape 23"/>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4" name="AutoShape 24"/>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505" name="Group 25"/>
          <p:cNvGrpSpPr/>
          <p:nvPr/>
        </p:nvGrpSpPr>
        <p:grpSpPr bwMode="auto">
          <a:xfrm>
            <a:off x="4917207" y="1960140"/>
            <a:ext cx="3112728" cy="4334943"/>
            <a:chOff x="-1" y="0"/>
            <a:chExt cx="2500315" cy="3244407"/>
          </a:xfrm>
        </p:grpSpPr>
        <p:grpSp>
          <p:nvGrpSpPr>
            <p:cNvPr id="20502" name="Group 27"/>
            <p:cNvGrpSpPr/>
            <p:nvPr/>
          </p:nvGrpSpPr>
          <p:grpSpPr bwMode="auto">
            <a:xfrm>
              <a:off x="-1" y="0"/>
              <a:ext cx="2500315" cy="3244407"/>
              <a:chOff x="-1" y="0"/>
              <a:chExt cx="2500315" cy="3244407"/>
            </a:xfrm>
          </p:grpSpPr>
          <p:sp>
            <p:nvSpPr>
              <p:cNvPr id="20508" name="AutoShape 28"/>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9" name="AutoShape 29"/>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10" name="AutoShape 30"/>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sp>
          <p:nvSpPr>
            <p:cNvPr id="20511" name="AutoShape 31"/>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70">
                <a:solidFill>
                  <a:srgbClr val="FFFFFF"/>
                </a:solidFill>
                <a:cs typeface="Calibri" panose="020F0502020204030204" pitchFamily="34" charset="0"/>
              </a:endParaRPr>
            </a:p>
          </p:txBody>
        </p:sp>
      </p:grpSp>
      <p:sp>
        <p:nvSpPr>
          <p:cNvPr id="4" name="矩形 3"/>
          <p:cNvSpPr/>
          <p:nvPr/>
        </p:nvSpPr>
        <p:spPr>
          <a:xfrm>
            <a:off x="5277247" y="2392189"/>
            <a:ext cx="2448272" cy="3512244"/>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512" name="Group 32"/>
          <p:cNvGrpSpPr/>
          <p:nvPr/>
        </p:nvGrpSpPr>
        <p:grpSpPr bwMode="auto">
          <a:xfrm>
            <a:off x="5043119" y="5116430"/>
            <a:ext cx="1073735" cy="2116220"/>
            <a:chOff x="0" y="0"/>
            <a:chExt cx="762745" cy="1504951"/>
          </a:xfrm>
        </p:grpSpPr>
        <p:sp>
          <p:nvSpPr>
            <p:cNvPr id="20513" name="AutoShape 33"/>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14" name="AutoShape 34"/>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solidFill>
              <a:srgbClr val="FFF1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sp>
        <p:nvSpPr>
          <p:cNvPr id="45" name="TextBox 15"/>
          <p:cNvSpPr txBox="1"/>
          <p:nvPr/>
        </p:nvSpPr>
        <p:spPr>
          <a:xfrm>
            <a:off x="2036887" y="3203308"/>
            <a:ext cx="2448272" cy="882263"/>
          </a:xfrm>
          <a:prstGeom prst="rect">
            <a:avLst/>
          </a:prstGeom>
          <a:noFill/>
        </p:spPr>
        <p:txBody>
          <a:bodyPr wrap="square" lIns="99220" tIns="49610" rIns="99220" bIns="49610"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商务合同、邀请信、通知、请示</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批复</a:t>
            </a:r>
            <a:r>
              <a:rPr lang="zh-CN" altLang="en-US" dirty="0" smtClean="0">
                <a:latin typeface="微软雅黑" panose="020B0503020204020204" pitchFamily="34" charset="-122"/>
                <a:ea typeface="微软雅黑" panose="020B0503020204020204" pitchFamily="34" charset="-122"/>
              </a:rPr>
              <a:t>等</a:t>
            </a:r>
            <a:endParaRPr lang="zh-CN" altLang="en-US"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TextBox 16"/>
          <p:cNvSpPr txBox="1"/>
          <p:nvPr/>
        </p:nvSpPr>
        <p:spPr>
          <a:xfrm>
            <a:off x="2623790" y="2824237"/>
            <a:ext cx="1123708" cy="377188"/>
          </a:xfrm>
          <a:prstGeom prst="rect">
            <a:avLst/>
          </a:prstGeom>
          <a:noFill/>
        </p:spPr>
        <p:txBody>
          <a:bodyPr wrap="none" lIns="99220" tIns="49610" rIns="99220" bIns="49610" rtlCol="0">
            <a:spAutoFit/>
          </a:bodyPr>
          <a:lstStyle/>
          <a:p>
            <a:pPr algn="r"/>
            <a:r>
              <a:rPr lang="zh-CN" altLang="en-US"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固定格式</a:t>
            </a:r>
            <a:endParaRPr lang="zh-CN" altLang="en-US"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ounded Rectangle 27"/>
          <p:cNvSpPr/>
          <p:nvPr/>
        </p:nvSpPr>
        <p:spPr>
          <a:xfrm>
            <a:off x="596727" y="1384077"/>
            <a:ext cx="1312091" cy="1955148"/>
          </a:xfrm>
          <a:prstGeom prst="roundRect">
            <a:avLst>
              <a:gd name="adj" fmla="val 14445"/>
            </a:avLst>
          </a:prstGeom>
          <a:solidFill>
            <a:schemeClr val="accent4">
              <a:lumMod val="7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28"/>
          <p:cNvSpPr/>
          <p:nvPr/>
        </p:nvSpPr>
        <p:spPr>
          <a:xfrm>
            <a:off x="742774" y="1545577"/>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7"/>
          <p:cNvSpPr txBox="1"/>
          <p:nvPr/>
        </p:nvSpPr>
        <p:spPr>
          <a:xfrm>
            <a:off x="646635" y="2758314"/>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分类</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879633" y="1752963"/>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形式</a:t>
            </a:r>
            <a:endParaRPr lang="es-ES_tradnl"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56" name="Rounded Rectangle 27"/>
          <p:cNvSpPr/>
          <p:nvPr/>
        </p:nvSpPr>
        <p:spPr>
          <a:xfrm>
            <a:off x="11037887" y="663997"/>
            <a:ext cx="1312091" cy="1955148"/>
          </a:xfrm>
          <a:prstGeom prst="roundRect">
            <a:avLst>
              <a:gd name="adj" fmla="val 14445"/>
            </a:avLst>
          </a:prstGeom>
          <a:solidFill>
            <a:schemeClr val="accent4">
              <a:lumMod val="7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Oval 28"/>
          <p:cNvSpPr/>
          <p:nvPr/>
        </p:nvSpPr>
        <p:spPr>
          <a:xfrm>
            <a:off x="11183934" y="825497"/>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11087795" y="2038234"/>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分类</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11320793" y="1032883"/>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用途</a:t>
            </a:r>
            <a:endParaRPr lang="es-ES_tradnl"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6"/>
          <p:cNvSpPr txBox="1"/>
          <p:nvPr/>
        </p:nvSpPr>
        <p:spPr>
          <a:xfrm>
            <a:off x="2526135" y="5128493"/>
            <a:ext cx="1354540" cy="377188"/>
          </a:xfrm>
          <a:prstGeom prst="rect">
            <a:avLst/>
          </a:prstGeom>
          <a:noFill/>
        </p:spPr>
        <p:txBody>
          <a:bodyPr wrap="none" lIns="99220" tIns="49610" rIns="99220" bIns="49610" rtlCol="0">
            <a:spAutoFit/>
          </a:bodyPr>
          <a:lstStyle/>
          <a:p>
            <a:pPr algn="r"/>
            <a:r>
              <a:rPr lang="zh-CN" altLang="en-US"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非固定格式</a:t>
            </a:r>
            <a:endParaRPr lang="zh-CN" altLang="en-US"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5"/>
          <p:cNvSpPr txBox="1"/>
          <p:nvPr/>
        </p:nvSpPr>
        <p:spPr>
          <a:xfrm>
            <a:off x="2108895" y="5560541"/>
            <a:ext cx="2448272" cy="466764"/>
          </a:xfrm>
          <a:prstGeom prst="rect">
            <a:avLst/>
          </a:prstGeom>
          <a:noFill/>
        </p:spPr>
        <p:txBody>
          <a:bodyPr wrap="square" lIns="99220" tIns="49610" rIns="99220" bIns="49610" rtlCol="0">
            <a:spAutoFit/>
          </a:bodyPr>
          <a:lstStyle/>
          <a:p>
            <a:pPr algn="ctr">
              <a:lnSpc>
                <a:spcPct val="150000"/>
              </a:lnSpc>
            </a:pPr>
            <a:r>
              <a:rPr lang="zh-CN" altLang="en-US" dirty="0" smtClean="0">
                <a:latin typeface="微软雅黑" panose="020B0503020204020204" pitchFamily="34" charset="-122"/>
                <a:ea typeface="微软雅黑" panose="020B0503020204020204" pitchFamily="34" charset="-122"/>
              </a:rPr>
              <a:t>电子邮件等</a:t>
            </a:r>
            <a:endParaRPr lang="zh-CN" altLang="en-US"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TextBox 15"/>
          <p:cNvSpPr txBox="1"/>
          <p:nvPr/>
        </p:nvSpPr>
        <p:spPr>
          <a:xfrm>
            <a:off x="8589615" y="3040261"/>
            <a:ext cx="2952328" cy="1346684"/>
          </a:xfrm>
          <a:prstGeom prst="rect">
            <a:avLst/>
          </a:prstGeom>
          <a:noFill/>
        </p:spPr>
        <p:txBody>
          <a:bodyPr wrap="square" lIns="99220" tIns="49610" rIns="99220" bIns="49610"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通知、会议纪要、请示、批复、总结、备忘录以及报告</a:t>
            </a:r>
            <a:r>
              <a:rPr lang="zh-CN" altLang="en-US" dirty="0" smtClean="0">
                <a:latin typeface="微软雅黑" panose="020B0503020204020204" pitchFamily="34" charset="-122"/>
                <a:ea typeface="微软雅黑" panose="020B0503020204020204" pitchFamily="34" charset="-122"/>
              </a:rPr>
              <a:t>等</a:t>
            </a:r>
            <a:endParaRPr lang="zh-CN" altLang="en-US"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TextBox 16"/>
          <p:cNvSpPr txBox="1"/>
          <p:nvPr/>
        </p:nvSpPr>
        <p:spPr>
          <a:xfrm>
            <a:off x="9237687" y="2680221"/>
            <a:ext cx="1123708" cy="377188"/>
          </a:xfrm>
          <a:prstGeom prst="rect">
            <a:avLst/>
          </a:prstGeom>
          <a:noFill/>
        </p:spPr>
        <p:txBody>
          <a:bodyPr wrap="none" lIns="99220" tIns="49610" rIns="99220" bIns="49610" rtlCol="0">
            <a:spAutoFit/>
          </a:bodyPr>
          <a:lstStyle/>
          <a:p>
            <a:pPr algn="r"/>
            <a:r>
              <a:rPr lang="zh-CN" altLang="en-US"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通用性质</a:t>
            </a:r>
            <a:endParaRPr lang="zh-CN" altLang="en-US"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6"/>
          <p:cNvSpPr txBox="1"/>
          <p:nvPr/>
        </p:nvSpPr>
        <p:spPr>
          <a:xfrm>
            <a:off x="9309695" y="5056485"/>
            <a:ext cx="1123708" cy="377188"/>
          </a:xfrm>
          <a:prstGeom prst="rect">
            <a:avLst/>
          </a:prstGeom>
          <a:noFill/>
        </p:spPr>
        <p:txBody>
          <a:bodyPr wrap="none" lIns="99220" tIns="49610" rIns="99220" bIns="49610" rtlCol="0">
            <a:spAutoFit/>
          </a:bodyPr>
          <a:lstStyle/>
          <a:p>
            <a:pPr algn="r"/>
            <a:r>
              <a:rPr lang="zh-CN" altLang="en-US"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礼仪性质</a:t>
            </a:r>
            <a:endParaRPr lang="zh-CN" altLang="en-US"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15"/>
          <p:cNvSpPr txBox="1"/>
          <p:nvPr/>
        </p:nvSpPr>
        <p:spPr>
          <a:xfrm>
            <a:off x="8589615" y="5344517"/>
            <a:ext cx="2952328" cy="931186"/>
          </a:xfrm>
          <a:prstGeom prst="rect">
            <a:avLst/>
          </a:prstGeom>
          <a:noFill/>
        </p:spPr>
        <p:txBody>
          <a:bodyPr wrap="square" lIns="99220" tIns="49610" rIns="99220" bIns="49610"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贺信、贺电、邀请书、请柬以及慰问信</a:t>
            </a:r>
            <a:r>
              <a:rPr lang="zh-CN" altLang="en-US" dirty="0" smtClean="0">
                <a:latin typeface="微软雅黑" panose="020B0503020204020204" pitchFamily="34" charset="-122"/>
                <a:ea typeface="微软雅黑" panose="020B0503020204020204" pitchFamily="34" charset="-122"/>
              </a:rPr>
              <a:t>等</a:t>
            </a:r>
            <a:endParaRPr lang="zh-CN" altLang="en-US"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45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2" fill="hold" nodeType="afterEffect">
                                  <p:stCondLst>
                                    <p:cond delay="750"/>
                                  </p:stCondLst>
                                  <p:childTnLst>
                                    <p:set>
                                      <p:cBhvr>
                                        <p:cTn id="40" dur="1" fill="hold">
                                          <p:stCondLst>
                                            <p:cond delay="0"/>
                                          </p:stCondLst>
                                        </p:cTn>
                                        <p:tgtEl>
                                          <p:spTgt spid="20495"/>
                                        </p:tgtEl>
                                        <p:attrNameLst>
                                          <p:attrName>style.visibility</p:attrName>
                                        </p:attrNameLst>
                                      </p:cBhvr>
                                      <p:to>
                                        <p:strVal val="visible"/>
                                      </p:to>
                                    </p:set>
                                    <p:anim calcmode="lin" valueType="num">
                                      <p:cBhvr additive="base">
                                        <p:cTn id="41" dur="500" fill="hold"/>
                                        <p:tgtEl>
                                          <p:spTgt spid="20495"/>
                                        </p:tgtEl>
                                        <p:attrNameLst>
                                          <p:attrName>ppt_x</p:attrName>
                                        </p:attrNameLst>
                                      </p:cBhvr>
                                      <p:tavLst>
                                        <p:tav tm="0">
                                          <p:val>
                                            <p:strVal val="1+#ppt_w/2"/>
                                          </p:val>
                                        </p:tav>
                                        <p:tav tm="100000">
                                          <p:val>
                                            <p:strVal val="#ppt_x"/>
                                          </p:val>
                                        </p:tav>
                                      </p:tavLst>
                                    </p:anim>
                                    <p:anim calcmode="lin" valueType="num">
                                      <p:cBhvr additive="base">
                                        <p:cTn id="42" dur="500" fill="hold"/>
                                        <p:tgtEl>
                                          <p:spTgt spid="20495"/>
                                        </p:tgtEl>
                                        <p:attrNameLst>
                                          <p:attrName>ppt_y</p:attrName>
                                        </p:attrNameLst>
                                      </p:cBhvr>
                                      <p:tavLst>
                                        <p:tav tm="0">
                                          <p:val>
                                            <p:strVal val="#ppt_y"/>
                                          </p:val>
                                        </p:tav>
                                        <p:tav tm="100000">
                                          <p:val>
                                            <p:strVal val="#ppt_y"/>
                                          </p:val>
                                        </p:tav>
                                      </p:tavLst>
                                    </p:anim>
                                  </p:childTnLst>
                                </p:cTn>
                              </p:par>
                            </p:childTnLst>
                          </p:cTn>
                        </p:par>
                        <p:par>
                          <p:cTn id="43" fill="hold">
                            <p:stCondLst>
                              <p:cond delay="6750"/>
                            </p:stCondLst>
                            <p:childTnLst>
                              <p:par>
                                <p:cTn id="44" presetID="2" presetClass="entr" presetSubtype="2" fill="hold" nodeType="afterEffect">
                                  <p:stCondLst>
                                    <p:cond delay="1000"/>
                                  </p:stCondLst>
                                  <p:childTnLst>
                                    <p:set>
                                      <p:cBhvr>
                                        <p:cTn id="45" dur="1" fill="hold">
                                          <p:stCondLst>
                                            <p:cond delay="0"/>
                                          </p:stCondLst>
                                        </p:cTn>
                                        <p:tgtEl>
                                          <p:spTgt spid="20501"/>
                                        </p:tgtEl>
                                        <p:attrNameLst>
                                          <p:attrName>style.visibility</p:attrName>
                                        </p:attrNameLst>
                                      </p:cBhvr>
                                      <p:to>
                                        <p:strVal val="visible"/>
                                      </p:to>
                                    </p:set>
                                    <p:anim calcmode="lin" valueType="num">
                                      <p:cBhvr additive="base">
                                        <p:cTn id="46" dur="500" fill="hold"/>
                                        <p:tgtEl>
                                          <p:spTgt spid="20501"/>
                                        </p:tgtEl>
                                        <p:attrNameLst>
                                          <p:attrName>ppt_x</p:attrName>
                                        </p:attrNameLst>
                                      </p:cBhvr>
                                      <p:tavLst>
                                        <p:tav tm="0">
                                          <p:val>
                                            <p:strVal val="1+#ppt_w/2"/>
                                          </p:val>
                                        </p:tav>
                                        <p:tav tm="100000">
                                          <p:val>
                                            <p:strVal val="#ppt_x"/>
                                          </p:val>
                                        </p:tav>
                                      </p:tavLst>
                                    </p:anim>
                                    <p:anim calcmode="lin" valueType="num">
                                      <p:cBhvr additive="base">
                                        <p:cTn id="47" dur="500" fill="hold"/>
                                        <p:tgtEl>
                                          <p:spTgt spid="20501"/>
                                        </p:tgtEl>
                                        <p:attrNameLst>
                                          <p:attrName>ppt_y</p:attrName>
                                        </p:attrNameLst>
                                      </p:cBhvr>
                                      <p:tavLst>
                                        <p:tav tm="0">
                                          <p:val>
                                            <p:strVal val="#ppt_y"/>
                                          </p:val>
                                        </p:tav>
                                        <p:tav tm="100000">
                                          <p:val>
                                            <p:strVal val="#ppt_y"/>
                                          </p:val>
                                        </p:tav>
                                      </p:tavLst>
                                    </p:anim>
                                  </p:childTnLst>
                                </p:cTn>
                              </p:par>
                            </p:childTnLst>
                          </p:cTn>
                        </p:par>
                        <p:par>
                          <p:cTn id="48" fill="hold">
                            <p:stCondLst>
                              <p:cond delay="825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875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4">
                                            <p:txEl>
                                              <p:pRg st="0" end="0"/>
                                            </p:txEl>
                                          </p:spTgt>
                                        </p:tgtEl>
                                        <p:attrNameLst>
                                          <p:attrName>style.visibility</p:attrName>
                                        </p:attrNameLst>
                                      </p:cBhvr>
                                      <p:to>
                                        <p:strVal val="visible"/>
                                      </p:to>
                                    </p:set>
                                    <p:anim calcmode="lin" valueType="num">
                                      <p:cBhvr>
                                        <p:cTn id="6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4">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53">
                                            <p:txEl>
                                              <p:pRg st="0" end="0"/>
                                            </p:txEl>
                                          </p:spTgt>
                                        </p:tgtEl>
                                        <p:attrNameLst>
                                          <p:attrName>style.visibility</p:attrName>
                                        </p:attrNameLst>
                                      </p:cBhvr>
                                      <p:to>
                                        <p:strVal val="visible"/>
                                      </p:to>
                                    </p:set>
                                    <p:anim calcmode="lin" valueType="num">
                                      <p:cBhvr>
                                        <p:cTn id="67"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3">
                                            <p:txEl>
                                              <p:pRg st="0" end="0"/>
                                            </p:txEl>
                                          </p:spTgt>
                                        </p:tgtEl>
                                      </p:cBhvr>
                                    </p:animEffect>
                                  </p:childTnLst>
                                </p:cTn>
                              </p:par>
                            </p:childTnLst>
                          </p:cTn>
                        </p:par>
                        <p:par>
                          <p:cTn id="70" fill="hold">
                            <p:stCondLst>
                              <p:cond delay="925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75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58">
                                            <p:txEl>
                                              <p:pRg st="0" end="0"/>
                                            </p:txEl>
                                          </p:spTgt>
                                        </p:tgtEl>
                                        <p:attrNameLst>
                                          <p:attrName>style.visibility</p:attrName>
                                        </p:attrNameLst>
                                      </p:cBhvr>
                                      <p:to>
                                        <p:strVal val="visible"/>
                                      </p:to>
                                    </p:set>
                                    <p:anim calcmode="lin" valueType="num">
                                      <p:cBhvr>
                                        <p:cTn id="84"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58">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59">
                                            <p:txEl>
                                              <p:pRg st="0" end="0"/>
                                            </p:txEl>
                                          </p:spTgt>
                                        </p:tgtEl>
                                        <p:attrNameLst>
                                          <p:attrName>style.visibility</p:attrName>
                                        </p:attrNameLst>
                                      </p:cBhvr>
                                      <p:to>
                                        <p:strVal val="visible"/>
                                      </p:to>
                                    </p:set>
                                    <p:anim calcmode="lin" valueType="num">
                                      <p:cBhvr>
                                        <p:cTn id="89"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9">
                                            <p:txEl>
                                              <p:pRg st="0" end="0"/>
                                            </p:txEl>
                                          </p:spTgt>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59">
                                            <p:txEl>
                                              <p:pRg st="1" end="1"/>
                                            </p:txEl>
                                          </p:spTgt>
                                        </p:tgtEl>
                                        <p:attrNameLst>
                                          <p:attrName>style.visibility</p:attrName>
                                        </p:attrNameLst>
                                      </p:cBhvr>
                                      <p:to>
                                        <p:strVal val="visible"/>
                                      </p:to>
                                    </p:set>
                                    <p:anim calcmode="lin" valueType="num">
                                      <p:cBhvr>
                                        <p:cTn id="94" dur="500" fill="hold"/>
                                        <p:tgtEl>
                                          <p:spTgt spid="59">
                                            <p:txEl>
                                              <p:pRg st="1" end="1"/>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1" end="1"/>
                                            </p:txEl>
                                          </p:spTgt>
                                        </p:tgtEl>
                                        <p:attrNameLst>
                                          <p:attrName>ppt_h</p:attrName>
                                        </p:attrNameLst>
                                      </p:cBhvr>
                                      <p:tavLst>
                                        <p:tav tm="0">
                                          <p:val>
                                            <p:fltVal val="0"/>
                                          </p:val>
                                        </p:tav>
                                        <p:tav tm="100000">
                                          <p:val>
                                            <p:strVal val="#ppt_h"/>
                                          </p:val>
                                        </p:tav>
                                      </p:tavLst>
                                    </p:anim>
                                    <p:animEffect transition="in" filter="fade">
                                      <p:cBhvr>
                                        <p:cTn id="96" dur="500"/>
                                        <p:tgtEl>
                                          <p:spTgt spid="59">
                                            <p:txEl>
                                              <p:pRg st="1" end="1"/>
                                            </p:txEl>
                                          </p:spTgt>
                                        </p:tgtEl>
                                      </p:cBhvr>
                                    </p:animEffect>
                                  </p:childTnLst>
                                </p:cTn>
                              </p:par>
                            </p:childTnLst>
                          </p:cTn>
                        </p:par>
                        <p:par>
                          <p:cTn id="97" fill="hold">
                            <p:stCondLst>
                              <p:cond delay="10250"/>
                            </p:stCondLst>
                            <p:childTnLst>
                              <p:par>
                                <p:cTn id="98" presetID="17" presetClass="entr" presetSubtype="1" fill="hold" grpId="0" nodeType="afterEffect">
                                  <p:stCondLst>
                                    <p:cond delay="0"/>
                                  </p:stCondLst>
                                  <p:iterate type="lt">
                                    <p:tmPct val="40000"/>
                                  </p:iterate>
                                  <p:childTnLst>
                                    <p:set>
                                      <p:cBhvr>
                                        <p:cTn id="99" dur="1" fill="hold">
                                          <p:stCondLst>
                                            <p:cond delay="0"/>
                                          </p:stCondLst>
                                        </p:cTn>
                                        <p:tgtEl>
                                          <p:spTgt spid="60"/>
                                        </p:tgtEl>
                                        <p:attrNameLst>
                                          <p:attrName>style.visibility</p:attrName>
                                        </p:attrNameLst>
                                      </p:cBhvr>
                                      <p:to>
                                        <p:strVal val="visible"/>
                                      </p:to>
                                    </p:set>
                                    <p:anim calcmode="lin" valueType="num">
                                      <p:cBhvr>
                                        <p:cTn id="100" dur="250" fill="hold"/>
                                        <p:tgtEl>
                                          <p:spTgt spid="60"/>
                                        </p:tgtEl>
                                        <p:attrNameLst>
                                          <p:attrName>ppt_x</p:attrName>
                                        </p:attrNameLst>
                                      </p:cBhvr>
                                      <p:tavLst>
                                        <p:tav tm="0">
                                          <p:val>
                                            <p:strVal val="#ppt_x"/>
                                          </p:val>
                                        </p:tav>
                                        <p:tav tm="100000">
                                          <p:val>
                                            <p:strVal val="#ppt_x"/>
                                          </p:val>
                                        </p:tav>
                                      </p:tavLst>
                                    </p:anim>
                                    <p:anim calcmode="lin" valueType="num">
                                      <p:cBhvr>
                                        <p:cTn id="101" dur="250" fill="hold"/>
                                        <p:tgtEl>
                                          <p:spTgt spid="60"/>
                                        </p:tgtEl>
                                        <p:attrNameLst>
                                          <p:attrName>ppt_y</p:attrName>
                                        </p:attrNameLst>
                                      </p:cBhvr>
                                      <p:tavLst>
                                        <p:tav tm="0">
                                          <p:val>
                                            <p:strVal val="#ppt_y-#ppt_h/2"/>
                                          </p:val>
                                        </p:tav>
                                        <p:tav tm="100000">
                                          <p:val>
                                            <p:strVal val="#ppt_y"/>
                                          </p:val>
                                        </p:tav>
                                      </p:tavLst>
                                    </p:anim>
                                    <p:anim calcmode="lin" valueType="num">
                                      <p:cBhvr>
                                        <p:cTn id="102" dur="250" fill="hold"/>
                                        <p:tgtEl>
                                          <p:spTgt spid="60"/>
                                        </p:tgtEl>
                                        <p:attrNameLst>
                                          <p:attrName>ppt_w</p:attrName>
                                        </p:attrNameLst>
                                      </p:cBhvr>
                                      <p:tavLst>
                                        <p:tav tm="0">
                                          <p:val>
                                            <p:strVal val="#ppt_w"/>
                                          </p:val>
                                        </p:tav>
                                        <p:tav tm="100000">
                                          <p:val>
                                            <p:strVal val="#ppt_w"/>
                                          </p:val>
                                        </p:tav>
                                      </p:tavLst>
                                    </p:anim>
                                    <p:anim calcmode="lin" valueType="num">
                                      <p:cBhvr>
                                        <p:cTn id="103" dur="250" fill="hold"/>
                                        <p:tgtEl>
                                          <p:spTgt spid="60"/>
                                        </p:tgtEl>
                                        <p:attrNameLst>
                                          <p:attrName>ppt_h</p:attrName>
                                        </p:attrNameLst>
                                      </p:cBhvr>
                                      <p:tavLst>
                                        <p:tav tm="0">
                                          <p:val>
                                            <p:fltVal val="0"/>
                                          </p:val>
                                        </p:tav>
                                        <p:tav tm="100000">
                                          <p:val>
                                            <p:strVal val="#ppt_h"/>
                                          </p:val>
                                        </p:tav>
                                      </p:tavLst>
                                    </p:anim>
                                  </p:childTnLst>
                                </p:cTn>
                              </p:par>
                            </p:childTnLst>
                          </p:cTn>
                        </p:par>
                        <p:par>
                          <p:cTn id="104" fill="hold">
                            <p:stCondLst>
                              <p:cond delay="113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par>
                          <p:cTn id="108" fill="hold">
                            <p:stCondLst>
                              <p:cond delay="11800"/>
                            </p:stCondLst>
                            <p:childTnLst>
                              <p:par>
                                <p:cTn id="109" presetID="22" presetClass="entr" presetSubtype="8"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left)">
                                      <p:cBhvr>
                                        <p:cTn id="111" dur="500"/>
                                        <p:tgtEl>
                                          <p:spTgt spid="62"/>
                                        </p:tgtEl>
                                      </p:cBhvr>
                                    </p:animEffect>
                                  </p:childTnLst>
                                </p:cTn>
                              </p:par>
                            </p:childTnLst>
                          </p:cTn>
                        </p:par>
                        <p:par>
                          <p:cTn id="112" fill="hold">
                            <p:stCondLst>
                              <p:cond delay="12300"/>
                            </p:stCondLst>
                            <p:childTnLst>
                              <p:par>
                                <p:cTn id="113" presetID="17" presetClass="entr" presetSubtype="1" fill="hold" grpId="0" nodeType="afterEffect">
                                  <p:stCondLst>
                                    <p:cond delay="0"/>
                                  </p:stCondLst>
                                  <p:iterate type="lt">
                                    <p:tmPct val="40000"/>
                                  </p:iterate>
                                  <p:childTnLst>
                                    <p:set>
                                      <p:cBhvr>
                                        <p:cTn id="114" dur="1" fill="hold">
                                          <p:stCondLst>
                                            <p:cond delay="0"/>
                                          </p:stCondLst>
                                        </p:cTn>
                                        <p:tgtEl>
                                          <p:spTgt spid="63"/>
                                        </p:tgtEl>
                                        <p:attrNameLst>
                                          <p:attrName>style.visibility</p:attrName>
                                        </p:attrNameLst>
                                      </p:cBhvr>
                                      <p:to>
                                        <p:strVal val="visible"/>
                                      </p:to>
                                    </p:set>
                                    <p:anim calcmode="lin" valueType="num">
                                      <p:cBhvr>
                                        <p:cTn id="115" dur="250" fill="hold"/>
                                        <p:tgtEl>
                                          <p:spTgt spid="63"/>
                                        </p:tgtEl>
                                        <p:attrNameLst>
                                          <p:attrName>ppt_x</p:attrName>
                                        </p:attrNameLst>
                                      </p:cBhvr>
                                      <p:tavLst>
                                        <p:tav tm="0">
                                          <p:val>
                                            <p:strVal val="#ppt_x"/>
                                          </p:val>
                                        </p:tav>
                                        <p:tav tm="100000">
                                          <p:val>
                                            <p:strVal val="#ppt_x"/>
                                          </p:val>
                                        </p:tav>
                                      </p:tavLst>
                                    </p:anim>
                                    <p:anim calcmode="lin" valueType="num">
                                      <p:cBhvr>
                                        <p:cTn id="116" dur="250" fill="hold"/>
                                        <p:tgtEl>
                                          <p:spTgt spid="63"/>
                                        </p:tgtEl>
                                        <p:attrNameLst>
                                          <p:attrName>ppt_y</p:attrName>
                                        </p:attrNameLst>
                                      </p:cBhvr>
                                      <p:tavLst>
                                        <p:tav tm="0">
                                          <p:val>
                                            <p:strVal val="#ppt_y-#ppt_h/2"/>
                                          </p:val>
                                        </p:tav>
                                        <p:tav tm="100000">
                                          <p:val>
                                            <p:strVal val="#ppt_y"/>
                                          </p:val>
                                        </p:tav>
                                      </p:tavLst>
                                    </p:anim>
                                    <p:anim calcmode="lin" valueType="num">
                                      <p:cBhvr>
                                        <p:cTn id="117" dur="250" fill="hold"/>
                                        <p:tgtEl>
                                          <p:spTgt spid="63"/>
                                        </p:tgtEl>
                                        <p:attrNameLst>
                                          <p:attrName>ppt_w</p:attrName>
                                        </p:attrNameLst>
                                      </p:cBhvr>
                                      <p:tavLst>
                                        <p:tav tm="0">
                                          <p:val>
                                            <p:strVal val="#ppt_w"/>
                                          </p:val>
                                        </p:tav>
                                        <p:tav tm="100000">
                                          <p:val>
                                            <p:strVal val="#ppt_w"/>
                                          </p:val>
                                        </p:tav>
                                      </p:tavLst>
                                    </p:anim>
                                    <p:anim calcmode="lin" valueType="num">
                                      <p:cBhvr>
                                        <p:cTn id="118" dur="250" fill="hold"/>
                                        <p:tgtEl>
                                          <p:spTgt spid="63"/>
                                        </p:tgtEl>
                                        <p:attrNameLst>
                                          <p:attrName>ppt_h</p:attrName>
                                        </p:attrNameLst>
                                      </p:cBhvr>
                                      <p:tavLst>
                                        <p:tav tm="0">
                                          <p:val>
                                            <p:fltVal val="0"/>
                                          </p:val>
                                        </p:tav>
                                        <p:tav tm="100000">
                                          <p:val>
                                            <p:strVal val="#ppt_h"/>
                                          </p:val>
                                        </p:tav>
                                      </p:tavLst>
                                    </p:anim>
                                  </p:childTnLst>
                                </p:cTn>
                              </p:par>
                            </p:childTnLst>
                          </p:cTn>
                        </p:par>
                        <p:par>
                          <p:cTn id="119" fill="hold">
                            <p:stCondLst>
                              <p:cond delay="12850"/>
                            </p:stCondLst>
                            <p:childTnLst>
                              <p:par>
                                <p:cTn id="120" presetID="17" presetClass="entr" presetSubtype="1" fill="hold" grpId="0" nodeType="afterEffect">
                                  <p:stCondLst>
                                    <p:cond delay="0"/>
                                  </p:stCondLst>
                                  <p:iterate type="lt">
                                    <p:tmPct val="40000"/>
                                  </p:iterate>
                                  <p:childTnLst>
                                    <p:set>
                                      <p:cBhvr>
                                        <p:cTn id="121" dur="1" fill="hold">
                                          <p:stCondLst>
                                            <p:cond delay="0"/>
                                          </p:stCondLst>
                                        </p:cTn>
                                        <p:tgtEl>
                                          <p:spTgt spid="64"/>
                                        </p:tgtEl>
                                        <p:attrNameLst>
                                          <p:attrName>style.visibility</p:attrName>
                                        </p:attrNameLst>
                                      </p:cBhvr>
                                      <p:to>
                                        <p:strVal val="visible"/>
                                      </p:to>
                                    </p:set>
                                    <p:anim calcmode="lin" valueType="num">
                                      <p:cBhvr>
                                        <p:cTn id="122" dur="250" fill="hold"/>
                                        <p:tgtEl>
                                          <p:spTgt spid="64"/>
                                        </p:tgtEl>
                                        <p:attrNameLst>
                                          <p:attrName>ppt_x</p:attrName>
                                        </p:attrNameLst>
                                      </p:cBhvr>
                                      <p:tavLst>
                                        <p:tav tm="0">
                                          <p:val>
                                            <p:strVal val="#ppt_x"/>
                                          </p:val>
                                        </p:tav>
                                        <p:tav tm="100000">
                                          <p:val>
                                            <p:strVal val="#ppt_x"/>
                                          </p:val>
                                        </p:tav>
                                      </p:tavLst>
                                    </p:anim>
                                    <p:anim calcmode="lin" valueType="num">
                                      <p:cBhvr>
                                        <p:cTn id="123" dur="250" fill="hold"/>
                                        <p:tgtEl>
                                          <p:spTgt spid="64"/>
                                        </p:tgtEl>
                                        <p:attrNameLst>
                                          <p:attrName>ppt_y</p:attrName>
                                        </p:attrNameLst>
                                      </p:cBhvr>
                                      <p:tavLst>
                                        <p:tav tm="0">
                                          <p:val>
                                            <p:strVal val="#ppt_y-#ppt_h/2"/>
                                          </p:val>
                                        </p:tav>
                                        <p:tav tm="100000">
                                          <p:val>
                                            <p:strVal val="#ppt_y"/>
                                          </p:val>
                                        </p:tav>
                                      </p:tavLst>
                                    </p:anim>
                                    <p:anim calcmode="lin" valueType="num">
                                      <p:cBhvr>
                                        <p:cTn id="124" dur="250" fill="hold"/>
                                        <p:tgtEl>
                                          <p:spTgt spid="64"/>
                                        </p:tgtEl>
                                        <p:attrNameLst>
                                          <p:attrName>ppt_w</p:attrName>
                                        </p:attrNameLst>
                                      </p:cBhvr>
                                      <p:tavLst>
                                        <p:tav tm="0">
                                          <p:val>
                                            <p:strVal val="#ppt_w"/>
                                          </p:val>
                                        </p:tav>
                                        <p:tav tm="100000">
                                          <p:val>
                                            <p:strVal val="#ppt_w"/>
                                          </p:val>
                                        </p:tav>
                                      </p:tavLst>
                                    </p:anim>
                                    <p:anim calcmode="lin" valueType="num">
                                      <p:cBhvr>
                                        <p:cTn id="125" dur="250" fill="hold"/>
                                        <p:tgtEl>
                                          <p:spTgt spid="64"/>
                                        </p:tgtEl>
                                        <p:attrNameLst>
                                          <p:attrName>ppt_h</p:attrName>
                                        </p:attrNameLst>
                                      </p:cBhvr>
                                      <p:tavLst>
                                        <p:tav tm="0">
                                          <p:val>
                                            <p:fltVal val="0"/>
                                          </p:val>
                                        </p:tav>
                                        <p:tav tm="100000">
                                          <p:val>
                                            <p:strVal val="#ppt_h"/>
                                          </p:val>
                                        </p:tav>
                                      </p:tavLst>
                                    </p:anim>
                                  </p:childTnLst>
                                </p:cTn>
                              </p:par>
                            </p:childTnLst>
                          </p:cTn>
                        </p:par>
                        <p:par>
                          <p:cTn id="126" fill="hold">
                            <p:stCondLst>
                              <p:cond delay="13399"/>
                            </p:stCondLst>
                            <p:childTnLst>
                              <p:par>
                                <p:cTn id="127" presetID="22" presetClass="entr" presetSubtype="8" fill="hold" grpId="0" nodeType="after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wipe(left)">
                                      <p:cBhvr>
                                        <p:cTn id="1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6" grpId="0" animBg="1"/>
      <p:bldP spid="57" grpId="0" animBg="1"/>
      <p:bldP spid="58" grpId="0" build="p">
        <p:tmplLst>
          <p:tmpl lvl="1">
            <p:tnLst>
              <p:par>
                <p:cTn presetID="5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p:bldP spid="61" grpId="0"/>
      <p:bldP spid="62"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ounded Rectangle 27"/>
          <p:cNvSpPr/>
          <p:nvPr/>
        </p:nvSpPr>
        <p:spPr>
          <a:xfrm>
            <a:off x="596727" y="1384077"/>
            <a:ext cx="1312091" cy="1955148"/>
          </a:xfrm>
          <a:prstGeom prst="roundRect">
            <a:avLst>
              <a:gd name="adj" fmla="val 14445"/>
            </a:avLst>
          </a:prstGeom>
          <a:solidFill>
            <a:schemeClr val="accent4">
              <a:lumMod val="7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28"/>
          <p:cNvSpPr/>
          <p:nvPr/>
        </p:nvSpPr>
        <p:spPr>
          <a:xfrm>
            <a:off x="742774" y="1545577"/>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7"/>
          <p:cNvSpPr txBox="1"/>
          <p:nvPr/>
        </p:nvSpPr>
        <p:spPr>
          <a:xfrm>
            <a:off x="646635" y="2758314"/>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特点</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879633" y="1752963"/>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_tradnl"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pic>
        <p:nvPicPr>
          <p:cNvPr id="2051" name="Picture 3" descr="C:\Users\Administrator\Desktop\QQ截图20170820104147.png"/>
          <p:cNvPicPr>
            <a:picLocks noChangeAspect="1" noChangeArrowheads="1"/>
          </p:cNvPicPr>
          <p:nvPr/>
        </p:nvPicPr>
        <p:blipFill>
          <a:blip r:embed="rId1" cstate="print"/>
          <a:srcRect t="32666"/>
          <a:stretch>
            <a:fillRect/>
          </a:stretch>
        </p:blipFill>
        <p:spPr bwMode="auto">
          <a:xfrm>
            <a:off x="3549055" y="2114401"/>
            <a:ext cx="7105650" cy="2077988"/>
          </a:xfrm>
          <a:prstGeom prst="rect">
            <a:avLst/>
          </a:prstGeom>
          <a:noFill/>
        </p:spPr>
      </p:pic>
      <p:pic>
        <p:nvPicPr>
          <p:cNvPr id="66" name="Picture 3" descr="C:\Users\Administrator\Desktop\QQ截图20170820104147.png"/>
          <p:cNvPicPr>
            <a:picLocks noChangeAspect="1" noChangeArrowheads="1"/>
          </p:cNvPicPr>
          <p:nvPr/>
        </p:nvPicPr>
        <p:blipFill>
          <a:blip r:embed="rId1" cstate="print"/>
          <a:srcRect b="76667"/>
          <a:stretch>
            <a:fillRect/>
          </a:stretch>
        </p:blipFill>
        <p:spPr bwMode="auto">
          <a:xfrm>
            <a:off x="3477047" y="1456085"/>
            <a:ext cx="7105650" cy="72008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44">
                                            <p:txEl>
                                              <p:pRg st="0" end="0"/>
                                            </p:txEl>
                                          </p:spTgt>
                                        </p:tgtEl>
                                        <p:attrNameLst>
                                          <p:attrName>style.visibility</p:attrName>
                                        </p:attrNameLst>
                                      </p:cBhvr>
                                      <p:to>
                                        <p:strVal val="visible"/>
                                      </p:to>
                                    </p:set>
                                    <p:anim calcmode="lin" valueType="num">
                                      <p:cBhvr>
                                        <p:cTn id="18"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4">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53">
                                            <p:txEl>
                                              <p:pRg st="0" end="0"/>
                                            </p:txEl>
                                          </p:spTgt>
                                        </p:tgtEl>
                                        <p:attrNameLst>
                                          <p:attrName>style.visibility</p:attrName>
                                        </p:attrNameLst>
                                      </p:cBhvr>
                                      <p:to>
                                        <p:strVal val="visible"/>
                                      </p:to>
                                    </p:set>
                                    <p:anim calcmode="lin" valueType="num">
                                      <p:cBhvr>
                                        <p:cTn id="23"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pic>
        <p:nvPicPr>
          <p:cNvPr id="4098" name="Picture 2" descr="C:\Users\Administrator\Desktop\QQ截图20170820103757.png"/>
          <p:cNvPicPr>
            <a:picLocks noChangeAspect="1" noChangeArrowheads="1"/>
          </p:cNvPicPr>
          <p:nvPr/>
        </p:nvPicPr>
        <p:blipFill>
          <a:blip r:embed="rId1" cstate="print"/>
          <a:srcRect r="64576" b="82419"/>
          <a:stretch>
            <a:fillRect/>
          </a:stretch>
        </p:blipFill>
        <p:spPr bwMode="auto">
          <a:xfrm>
            <a:off x="668735" y="952029"/>
            <a:ext cx="2952328" cy="864096"/>
          </a:xfrm>
          <a:prstGeom prst="rect">
            <a:avLst/>
          </a:prstGeom>
          <a:noFill/>
        </p:spPr>
      </p:pic>
      <p:pic>
        <p:nvPicPr>
          <p:cNvPr id="4099" name="Picture 3" descr="C:\Users\Administrator\Desktop\QQ截图20170820103757.png"/>
          <p:cNvPicPr>
            <a:picLocks noChangeAspect="1" noChangeArrowheads="1"/>
          </p:cNvPicPr>
          <p:nvPr/>
        </p:nvPicPr>
        <p:blipFill>
          <a:blip r:embed="rId1" cstate="print"/>
          <a:srcRect t="17768"/>
          <a:stretch>
            <a:fillRect/>
          </a:stretch>
        </p:blipFill>
        <p:spPr bwMode="auto">
          <a:xfrm>
            <a:off x="3117007" y="1960141"/>
            <a:ext cx="8334375" cy="404162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pic>
        <p:nvPicPr>
          <p:cNvPr id="4098" name="Picture 2" descr="C:\Users\Administrator\Desktop\QQ截图20170820103757.png"/>
          <p:cNvPicPr>
            <a:picLocks noChangeAspect="1" noChangeArrowheads="1"/>
          </p:cNvPicPr>
          <p:nvPr/>
        </p:nvPicPr>
        <p:blipFill>
          <a:blip r:embed="rId1" cstate="print"/>
          <a:srcRect r="64576" b="82419"/>
          <a:stretch>
            <a:fillRect/>
          </a:stretch>
        </p:blipFill>
        <p:spPr bwMode="auto">
          <a:xfrm>
            <a:off x="668735" y="952029"/>
            <a:ext cx="2952328" cy="864096"/>
          </a:xfrm>
          <a:prstGeom prst="rect">
            <a:avLst/>
          </a:prstGeom>
          <a:noFill/>
        </p:spPr>
      </p:pic>
      <p:pic>
        <p:nvPicPr>
          <p:cNvPr id="5122" name="Picture 2" descr="C:\Users\Administrator\Desktop\QQ截图20170820103734.png"/>
          <p:cNvPicPr>
            <a:picLocks noChangeAspect="1" noChangeArrowheads="1"/>
          </p:cNvPicPr>
          <p:nvPr/>
        </p:nvPicPr>
        <p:blipFill>
          <a:blip r:embed="rId2" cstate="print"/>
          <a:srcRect/>
          <a:stretch>
            <a:fillRect/>
          </a:stretch>
        </p:blipFill>
        <p:spPr bwMode="auto">
          <a:xfrm>
            <a:off x="3765079" y="1456085"/>
            <a:ext cx="8229600" cy="45624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自定义 102">
      <a:dk1>
        <a:sysClr val="windowText" lastClr="000000"/>
      </a:dk1>
      <a:lt1>
        <a:sysClr val="window" lastClr="FFFFFF"/>
      </a:lt1>
      <a:dk2>
        <a:srgbClr val="44546A"/>
      </a:dk2>
      <a:lt2>
        <a:srgbClr val="E7E6E6"/>
      </a:lt2>
      <a:accent1>
        <a:srgbClr val="2A2A2A"/>
      </a:accent1>
      <a:accent2>
        <a:srgbClr val="9C5932"/>
      </a:accent2>
      <a:accent3>
        <a:srgbClr val="2A2A2A"/>
      </a:accent3>
      <a:accent4>
        <a:srgbClr val="9C5932"/>
      </a:accent4>
      <a:accent5>
        <a:srgbClr val="2A2A2A"/>
      </a:accent5>
      <a:accent6>
        <a:srgbClr val="9C5932"/>
      </a:accent6>
      <a:hlink>
        <a:srgbClr val="2A2A2A"/>
      </a:hlink>
      <a:folHlink>
        <a:srgbClr val="9C593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699</Words>
  <Application>WPS 演示</Application>
  <PresentationFormat>自定义</PresentationFormat>
  <Paragraphs>140</Paragraphs>
  <Slides>12</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Wingdings</vt:lpstr>
      <vt:lpstr>Calibri</vt:lpstr>
      <vt:lpstr>微软雅黑</vt:lpstr>
      <vt:lpstr>黑体</vt:lpstr>
      <vt:lpstr>Cambria Math</vt:lpstr>
      <vt:lpstr>楷体</vt:lpstr>
      <vt:lpstr>League Gothic Regular</vt:lpstr>
      <vt:lpstr>Segoe Print</vt:lpstr>
      <vt:lpstr>FontAwesome</vt:lpstr>
      <vt:lpstr>Arial</vt:lpstr>
      <vt:lpstr>Arial Unicode MS</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商务工作总结</dc:title>
  <dc:creator/>
  <cp:keywords>第一PPT www.1ppt.com</cp:keywords>
  <cp:lastModifiedBy>Administrator</cp:lastModifiedBy>
  <cp:revision>5</cp:revision>
  <dcterms:created xsi:type="dcterms:W3CDTF">2016-09-14T12:34:00Z</dcterms:created>
  <dcterms:modified xsi:type="dcterms:W3CDTF">2022-02-15T08:27:23Z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846796EDFD9349D19091E8B3CFD5AE52</vt:lpwstr>
  </property>
</Properties>
</file>