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8" r:id="rId3"/>
    <p:sldId id="259" r:id="rId4"/>
    <p:sldId id="260" r:id="rId5"/>
    <p:sldId id="267" r:id="rId6"/>
    <p:sldId id="262" r:id="rId7"/>
    <p:sldId id="297" r:id="rId9"/>
    <p:sldId id="332" r:id="rId10"/>
    <p:sldId id="29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292"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815" y="24716"/>
            <a:ext cx="6852561" cy="6833284"/>
          </a:xfrm>
          <a:prstGeom prst="rect">
            <a:avLst/>
          </a:prstGeom>
        </p:spPr>
      </p:pic>
      <p:sp>
        <p:nvSpPr>
          <p:cNvPr id="6" name="TextBox 37"/>
          <p:cNvSpPr txBox="1"/>
          <p:nvPr/>
        </p:nvSpPr>
        <p:spPr>
          <a:xfrm>
            <a:off x="6181090" y="2014220"/>
            <a:ext cx="6010910" cy="2528570"/>
          </a:xfrm>
          <a:prstGeom prst="rect">
            <a:avLst/>
          </a:prstGeom>
          <a:noFill/>
        </p:spPr>
        <p:txBody>
          <a:bodyPr wrap="square" lIns="0" rIns="0" rtlCol="0">
            <a:spAutoFit/>
          </a:bodyPr>
          <a:lstStyle/>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rPr>
              <a:t>Unit13</a:t>
            </a:r>
            <a:endPar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endParaRPr>
          </a:p>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rPr>
              <a:t>Entertaining Activities</a:t>
            </a:r>
            <a:endParaRPr lang="en-US" altLang="zh-CN" sz="4400" b="1" spc="300" dirty="0">
              <a:latin typeface="思源黑体 CN Heavy" panose="020B0A00000000000000" pitchFamily="34" charset="-122"/>
              <a:ea typeface="思源黑体 CN Heavy"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dialogues twice and fill in the blanks with the</a:t>
            </a:r>
            <a:endParaRPr lang="en-US" altLang="zh-CN" b="0" dirty="0" smtClean="0">
              <a:solidFill>
                <a:srgbClr val="005188"/>
              </a:solidFill>
            </a:endParaRPr>
          </a:p>
          <a:p>
            <a:pPr>
              <a:lnSpc>
                <a:spcPct val="100000"/>
              </a:lnSpc>
            </a:pPr>
            <a:r>
              <a:rPr lang="en-US" altLang="zh-CN" b="0" dirty="0" smtClean="0">
                <a:solidFill>
                  <a:srgbClr val="005188"/>
                </a:solidFill>
              </a:rPr>
              <a:t>words you hear. </a:t>
            </a: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22630" y="1815465"/>
            <a:ext cx="9988550" cy="4521835"/>
          </a:xfrm>
          <a:prstGeom prst="rect">
            <a:avLst/>
          </a:prstGeom>
          <a:noFill/>
        </p:spPr>
        <p:txBody>
          <a:bodyPr wrap="square" rtlCol="0">
            <a:spAutoFit/>
          </a:bodyPr>
          <a:p>
            <a:pPr>
              <a:lnSpc>
                <a:spcPct val="120000"/>
              </a:lnSpc>
            </a:pPr>
            <a:r>
              <a:rPr lang="en-US" altLang="zh-CN" sz="2400"/>
              <a:t>1. A: What</a:t>
            </a:r>
            <a:r>
              <a:rPr lang="en-US" altLang="zh-CN" sz="2400">
                <a:sym typeface="+mn-ea"/>
              </a:rPr>
              <a:t> </a:t>
            </a:r>
            <a:r>
              <a:rPr lang="en-US" altLang="zh-CN" sz="2400" u="sng">
                <a:sym typeface="+mn-ea"/>
              </a:rPr>
              <a:t>                 </a:t>
            </a:r>
            <a:r>
              <a:rPr lang="en-US" altLang="zh-CN" sz="2400"/>
              <a:t> do you often watch?</a:t>
            </a:r>
            <a:endParaRPr lang="en-US" altLang="zh-CN" sz="2400"/>
          </a:p>
          <a:p>
            <a:pPr>
              <a:lnSpc>
                <a:spcPct val="120000"/>
              </a:lnSpc>
            </a:pPr>
            <a:r>
              <a:rPr lang="en-US" altLang="zh-CN" sz="2400"/>
              <a:t>    B: The MTV Channel.</a:t>
            </a:r>
            <a:endParaRPr lang="en-US" altLang="zh-CN" sz="2400"/>
          </a:p>
          <a:p>
            <a:pPr>
              <a:lnSpc>
                <a:spcPct val="120000"/>
              </a:lnSpc>
            </a:pPr>
            <a:r>
              <a:rPr lang="en-US" altLang="zh-CN" sz="2400"/>
              <a:t>2. A: I prefer TV</a:t>
            </a:r>
            <a:r>
              <a:rPr lang="en-US" altLang="zh-CN" sz="2400">
                <a:sym typeface="+mn-ea"/>
              </a:rPr>
              <a:t> </a:t>
            </a:r>
            <a:r>
              <a:rPr lang="en-US" altLang="zh-CN" sz="2400" u="sng">
                <a:sym typeface="+mn-ea"/>
              </a:rPr>
              <a:t>                   </a:t>
            </a:r>
            <a:r>
              <a:rPr lang="en-US" altLang="zh-CN" sz="2400"/>
              <a:t> to movies, and you? </a:t>
            </a:r>
            <a:endParaRPr lang="en-US" altLang="zh-CN" sz="2400"/>
          </a:p>
          <a:p>
            <a:pPr>
              <a:lnSpc>
                <a:spcPct val="120000"/>
              </a:lnSpc>
            </a:pPr>
            <a:r>
              <a:rPr lang="en-US" altLang="zh-CN" sz="2400"/>
              <a:t>    B: Movies are my favorite. </a:t>
            </a:r>
            <a:endParaRPr lang="en-US" altLang="zh-CN" sz="2400"/>
          </a:p>
          <a:p>
            <a:pPr>
              <a:lnSpc>
                <a:spcPct val="120000"/>
              </a:lnSpc>
            </a:pPr>
            <a:r>
              <a:rPr lang="en-US" altLang="zh-CN" sz="2400"/>
              <a:t>3. A: What is your favorite kind of music? Pop music, isn’t it? </a:t>
            </a:r>
            <a:endParaRPr lang="en-US" altLang="zh-CN" sz="2400"/>
          </a:p>
          <a:p>
            <a:pPr>
              <a:lnSpc>
                <a:spcPct val="120000"/>
              </a:lnSpc>
            </a:pPr>
            <a:r>
              <a:rPr lang="en-US" altLang="zh-CN" sz="2400"/>
              <a:t>    B: No, I like</a:t>
            </a:r>
            <a:r>
              <a:rPr lang="en-US" altLang="zh-CN" sz="2400">
                <a:sym typeface="+mn-ea"/>
              </a:rPr>
              <a:t> </a:t>
            </a:r>
            <a:r>
              <a:rPr lang="en-US" altLang="zh-CN" sz="2400" u="sng">
                <a:sym typeface="+mn-ea"/>
              </a:rPr>
              <a:t>                 </a:t>
            </a:r>
            <a:r>
              <a:rPr lang="en-US" altLang="zh-CN" sz="2400"/>
              <a:t> music.</a:t>
            </a:r>
            <a:endParaRPr lang="en-US" altLang="zh-CN" sz="2400"/>
          </a:p>
          <a:p>
            <a:pPr>
              <a:lnSpc>
                <a:spcPct val="120000"/>
              </a:lnSpc>
            </a:pPr>
            <a:r>
              <a:rPr lang="en-US" altLang="zh-CN" sz="2400"/>
              <a:t>4. A: Could you buy me the entertainment</a:t>
            </a:r>
            <a:r>
              <a:rPr lang="en-US" altLang="zh-CN" sz="2400">
                <a:sym typeface="+mn-ea"/>
              </a:rPr>
              <a:t> </a:t>
            </a:r>
            <a:r>
              <a:rPr lang="en-US" altLang="zh-CN" sz="2400" u="sng">
                <a:sym typeface="+mn-ea"/>
              </a:rPr>
              <a:t>                 </a:t>
            </a:r>
            <a:r>
              <a:rPr lang="en-US" altLang="zh-CN" sz="2400"/>
              <a:t> ? </a:t>
            </a:r>
            <a:endParaRPr lang="en-US" altLang="zh-CN" sz="2400"/>
          </a:p>
          <a:p>
            <a:pPr>
              <a:lnSpc>
                <a:spcPct val="120000"/>
              </a:lnSpc>
            </a:pPr>
            <a:r>
              <a:rPr lang="en-US" altLang="zh-CN" sz="2400"/>
              <a:t>    B: OK, I will take it back after work. </a:t>
            </a:r>
            <a:endParaRPr lang="en-US" altLang="zh-CN" sz="2400"/>
          </a:p>
          <a:p>
            <a:pPr>
              <a:lnSpc>
                <a:spcPct val="120000"/>
              </a:lnSpc>
            </a:pPr>
            <a:r>
              <a:rPr lang="en-US" altLang="zh-CN" sz="2400"/>
              <a:t>5. A: What are the chief</a:t>
            </a:r>
            <a:r>
              <a:rPr lang="en-US" altLang="zh-CN" sz="2400">
                <a:sym typeface="+mn-ea"/>
              </a:rPr>
              <a:t> </a:t>
            </a:r>
            <a:r>
              <a:rPr lang="en-US" altLang="zh-CN" sz="2400" u="sng">
                <a:sym typeface="+mn-ea"/>
              </a:rPr>
              <a:t>                   </a:t>
            </a:r>
            <a:r>
              <a:rPr lang="en-US" altLang="zh-CN" sz="2400"/>
              <a:t> in the concert? </a:t>
            </a:r>
            <a:endParaRPr lang="en-US" altLang="zh-CN" sz="2400"/>
          </a:p>
          <a:p>
            <a:pPr>
              <a:lnSpc>
                <a:spcPct val="120000"/>
              </a:lnSpc>
            </a:pPr>
            <a:r>
              <a:rPr lang="en-US" altLang="zh-CN" sz="2400"/>
              <a:t>    B: There will be the super-girls’ competition.</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1757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997585" y="1054735"/>
            <a:ext cx="11194415" cy="4887595"/>
          </a:xfrm>
          <a:prstGeom prst="rect">
            <a:avLst/>
          </a:prstGeom>
          <a:noFill/>
        </p:spPr>
        <p:txBody>
          <a:bodyPr wrap="square" rtlCol="0">
            <a:spAutoFit/>
          </a:bodyPr>
          <a:p>
            <a:pPr>
              <a:lnSpc>
                <a:spcPct val="130000"/>
              </a:lnSpc>
            </a:pPr>
            <a:r>
              <a:rPr lang="en-US" altLang="zh-CN" sz="2400"/>
              <a:t>6. A: Do you know that</a:t>
            </a:r>
            <a:r>
              <a:rPr lang="en-US" altLang="zh-CN" sz="2400">
                <a:sym typeface="+mn-ea"/>
              </a:rPr>
              <a:t> </a:t>
            </a:r>
            <a:r>
              <a:rPr lang="en-US" altLang="zh-CN" sz="2400" u="sng">
                <a:sym typeface="+mn-ea"/>
              </a:rPr>
              <a:t>                   </a:t>
            </a:r>
            <a:r>
              <a:rPr lang="en-US" altLang="zh-CN" sz="2400">
                <a:sym typeface="+mn-ea"/>
              </a:rPr>
              <a:t> </a:t>
            </a:r>
            <a:r>
              <a:rPr lang="en-US" altLang="zh-CN" sz="2400"/>
              <a:t> ?</a:t>
            </a:r>
            <a:endParaRPr lang="en-US" altLang="zh-CN" sz="2400"/>
          </a:p>
          <a:p>
            <a:pPr>
              <a:lnSpc>
                <a:spcPct val="130000"/>
              </a:lnSpc>
            </a:pPr>
            <a:r>
              <a:rPr lang="en-US" altLang="zh-CN" sz="2400"/>
              <a:t>    B: Yes, this is one of Beethoven’s. </a:t>
            </a:r>
            <a:endParaRPr lang="en-US" altLang="zh-CN" sz="2400"/>
          </a:p>
          <a:p>
            <a:pPr>
              <a:lnSpc>
                <a:spcPct val="130000"/>
              </a:lnSpc>
            </a:pPr>
            <a:r>
              <a:rPr lang="en-US" altLang="zh-CN" sz="2400"/>
              <a:t>7. A: Will you go with me to a</a:t>
            </a:r>
            <a:r>
              <a:rPr lang="en-US" altLang="zh-CN" sz="2400">
                <a:sym typeface="+mn-ea"/>
              </a:rPr>
              <a:t> </a:t>
            </a:r>
            <a:r>
              <a:rPr lang="en-US" altLang="zh-CN" sz="2400" u="sng">
                <a:sym typeface="+mn-ea"/>
              </a:rPr>
              <a:t>                   </a:t>
            </a:r>
            <a:r>
              <a:rPr lang="en-US" altLang="zh-CN" sz="2400">
                <a:sym typeface="+mn-ea"/>
              </a:rPr>
              <a:t> </a:t>
            </a:r>
            <a:r>
              <a:rPr lang="en-US" altLang="zh-CN" sz="2400"/>
              <a:t> this evening? </a:t>
            </a:r>
            <a:endParaRPr lang="en-US" altLang="zh-CN" sz="2400"/>
          </a:p>
          <a:p>
            <a:pPr>
              <a:lnSpc>
                <a:spcPct val="130000"/>
              </a:lnSpc>
            </a:pPr>
            <a:r>
              <a:rPr lang="en-US" altLang="zh-CN" sz="2400"/>
              <a:t>    B: What concert is it?</a:t>
            </a:r>
            <a:endParaRPr lang="en-US" altLang="zh-CN" sz="2400"/>
          </a:p>
          <a:p>
            <a:pPr>
              <a:lnSpc>
                <a:spcPct val="130000"/>
              </a:lnSpc>
            </a:pPr>
            <a:r>
              <a:rPr lang="en-US" altLang="zh-CN" sz="2400"/>
              <a:t>8. A: </a:t>
            </a:r>
            <a:r>
              <a:rPr lang="en-US" altLang="zh-CN" sz="2400">
                <a:sym typeface="+mn-ea"/>
              </a:rPr>
              <a:t> </a:t>
            </a:r>
            <a:r>
              <a:rPr lang="en-US" altLang="zh-CN" sz="2400" u="sng">
                <a:sym typeface="+mn-ea"/>
              </a:rPr>
              <a:t>                     </a:t>
            </a:r>
            <a:r>
              <a:rPr lang="en-US" altLang="zh-CN" sz="2400">
                <a:sym typeface="+mn-ea"/>
              </a:rPr>
              <a:t> </a:t>
            </a:r>
            <a:r>
              <a:rPr lang="en-US" altLang="zh-CN" sz="2400"/>
              <a:t>channels can you get on your TV set? </a:t>
            </a:r>
            <a:endParaRPr lang="en-US" altLang="zh-CN" sz="2400"/>
          </a:p>
          <a:p>
            <a:pPr>
              <a:lnSpc>
                <a:spcPct val="130000"/>
              </a:lnSpc>
            </a:pPr>
            <a:r>
              <a:rPr lang="en-US" altLang="zh-CN" sz="2400"/>
              <a:t>    B: About 50 channels. </a:t>
            </a:r>
            <a:endParaRPr lang="en-US" altLang="zh-CN" sz="2400"/>
          </a:p>
          <a:p>
            <a:pPr>
              <a:lnSpc>
                <a:spcPct val="130000"/>
              </a:lnSpc>
            </a:pPr>
            <a:r>
              <a:rPr lang="en-US" altLang="zh-CN" sz="2400"/>
              <a:t>9. A: When will the Spring Festival Gala start? </a:t>
            </a:r>
            <a:endParaRPr lang="en-US" altLang="zh-CN" sz="2400"/>
          </a:p>
          <a:p>
            <a:pPr>
              <a:lnSpc>
                <a:spcPct val="130000"/>
              </a:lnSpc>
            </a:pPr>
            <a:r>
              <a:rPr lang="en-US" altLang="zh-CN" sz="2400"/>
              <a:t>    B: It will</a:t>
            </a:r>
            <a:r>
              <a:rPr lang="en-US" altLang="zh-CN" sz="2400">
                <a:sym typeface="+mn-ea"/>
              </a:rPr>
              <a:t> </a:t>
            </a:r>
            <a:r>
              <a:rPr lang="en-US" altLang="zh-CN" sz="2400" u="sng">
                <a:sym typeface="+mn-ea"/>
              </a:rPr>
              <a:t>                   </a:t>
            </a:r>
            <a:r>
              <a:rPr lang="en-US" altLang="zh-CN" sz="2400">
                <a:sym typeface="+mn-ea"/>
              </a:rPr>
              <a:t> </a:t>
            </a:r>
            <a:r>
              <a:rPr lang="en-US" altLang="zh-CN" sz="2400"/>
              <a:t> at eight.</a:t>
            </a:r>
            <a:endParaRPr lang="en-US" altLang="zh-CN" sz="2400"/>
          </a:p>
          <a:p>
            <a:pPr>
              <a:lnSpc>
                <a:spcPct val="130000"/>
              </a:lnSpc>
            </a:pPr>
            <a:r>
              <a:rPr lang="en-US" altLang="zh-CN" sz="2400"/>
              <a:t>10. A: There will be a piano solo by a famous</a:t>
            </a:r>
            <a:r>
              <a:rPr lang="en-US" altLang="zh-CN" sz="2400">
                <a:sym typeface="+mn-ea"/>
              </a:rPr>
              <a:t> </a:t>
            </a:r>
            <a:r>
              <a:rPr lang="en-US" altLang="zh-CN" sz="2400" u="sng">
                <a:sym typeface="+mn-ea"/>
              </a:rPr>
              <a:t>                   </a:t>
            </a:r>
            <a:r>
              <a:rPr lang="en-US" altLang="zh-CN" sz="2400">
                <a:sym typeface="+mn-ea"/>
              </a:rPr>
              <a:t> </a:t>
            </a:r>
            <a:r>
              <a:rPr lang="en-US" altLang="zh-CN" sz="2400"/>
              <a:t> tomorrow. </a:t>
            </a:r>
            <a:endParaRPr lang="en-US" altLang="zh-CN" sz="2400"/>
          </a:p>
          <a:p>
            <a:pPr>
              <a:lnSpc>
                <a:spcPct val="130000"/>
              </a:lnSpc>
            </a:pPr>
            <a:r>
              <a:rPr lang="en-US" altLang="zh-CN" sz="2400"/>
              <a:t>       B: Really? I will get a ticket for that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Section3 Listen and Respond</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You will hear 10 incomplete short dialogues. While listening, you are required to complete the dialogues by ticking the appropriate responses out of the four choices provided. </a:t>
            </a:r>
            <a:endParaRPr lang="en-US" altLang="zh-CN" b="0" dirty="0" smtClean="0">
              <a:solidFill>
                <a:srgbClr val="005188"/>
              </a:solidFill>
            </a:endParaRPr>
          </a:p>
        </p:txBody>
      </p:sp>
      <p:sp>
        <p:nvSpPr>
          <p:cNvPr id="4098" name="矩形 1"/>
          <p:cNvSpPr/>
          <p:nvPr/>
        </p:nvSpPr>
        <p:spPr>
          <a:xfrm>
            <a:off x="762000" y="2138680"/>
            <a:ext cx="10668000" cy="392811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1 A. No, I will go with you.                  B. </a:t>
            </a:r>
            <a:r>
              <a:rPr lang="en-US" sz="2400" dirty="0">
                <a:latin typeface="Arial" panose="020B0604020202020204" pitchFamily="34" charset="0"/>
              </a:rPr>
              <a:t>In the Grand Theater</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rPr>
              <a:t>   C. Wait a minute.                             D. 100 yuan is enough.</a:t>
            </a:r>
            <a:endParaRPr lang="en-US" altLang="zh-CN" sz="2400" dirty="0">
              <a:latin typeface="Arial" panose="020B0604020202020204" pitchFamily="34" charset="0"/>
              <a:sym typeface="+mn-ea"/>
            </a:endParaRPr>
          </a:p>
          <a:p>
            <a:pPr>
              <a:lnSpc>
                <a:spcPct val="130000"/>
              </a:lnSpc>
            </a:pPr>
            <a:endParaRPr lang="en-US" altLang="zh-CN" sz="2400" dirty="0">
              <a:latin typeface="Arial" panose="020B0604020202020204" pitchFamily="34" charset="0"/>
              <a:sym typeface="+mn-ea"/>
            </a:endParaRPr>
          </a:p>
          <a:p>
            <a:pPr>
              <a:lnSpc>
                <a:spcPct val="130000"/>
              </a:lnSpc>
            </a:pPr>
            <a:r>
              <a:rPr lang="en-US" altLang="zh-CN" sz="2400" dirty="0">
                <a:latin typeface="Arial" panose="020B0604020202020204" pitchFamily="34" charset="0"/>
              </a:rPr>
              <a:t>2 A. An interview with a film star.         B. At 20:30.</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In the cinema.                              D. </a:t>
            </a:r>
            <a:r>
              <a:rPr lang="en-US" sz="2400" dirty="0">
                <a:latin typeface="Arial" panose="020B0604020202020204" pitchFamily="34" charset="0"/>
              </a:rPr>
              <a:t>Sunday evening</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endParaRPr lang="en-US" altLang="zh-CN" sz="2400" dirty="0">
              <a:latin typeface="Arial" panose="020B0604020202020204" pitchFamily="34" charset="0"/>
            </a:endParaRPr>
          </a:p>
          <a:p>
            <a:pPr>
              <a:lnSpc>
                <a:spcPct val="130000"/>
              </a:lnSpc>
            </a:pPr>
            <a:r>
              <a:rPr lang="en-US" altLang="zh-CN" sz="2400" dirty="0">
                <a:latin typeface="Arial" panose="020B0604020202020204" pitchFamily="34" charset="0"/>
              </a:rPr>
              <a:t>3  A. I like it.                                         B. </a:t>
            </a:r>
            <a:r>
              <a:rPr lang="en-US" sz="2400" dirty="0">
                <a:latin typeface="Arial" panose="020B0604020202020204" pitchFamily="34" charset="0"/>
                <a:sym typeface="+mn-ea"/>
              </a:rPr>
              <a:t>Not bad</a:t>
            </a:r>
            <a:r>
              <a:rPr lang="en-US" sz="2400" dirty="0">
                <a:latin typeface="Arial" panose="020B0604020202020204" pitchFamily="34" charset="0"/>
                <a:sym typeface="+mn-ea"/>
              </a:rPr>
              <a:t>.</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Yes, I have.                                 D. A foreign movie</a:t>
            </a:r>
            <a:r>
              <a:rPr lang="en-US" sz="2400" dirty="0">
                <a:latin typeface="Arial" panose="020B0604020202020204" pitchFamily="34" charset="0"/>
              </a:rPr>
              <a:t>.</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95350"/>
            <a:ext cx="10668000" cy="536702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4 A. A musician from Germany.          B. All right.</a:t>
            </a:r>
            <a:endParaRPr lang="en-US"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Just so so.                                  D. Good idea.</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5 A. Give me two.                               B. Row 10, number 2.</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I can’t agree more.                      D. Thank you very much.</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6 </a:t>
            </a:r>
            <a:r>
              <a:rPr lang="en-US" altLang="zh-CN" sz="2400" dirty="0">
                <a:latin typeface="Arial" panose="020B0604020202020204" pitchFamily="34" charset="0"/>
                <a:sym typeface="+mn-ea"/>
              </a:rPr>
              <a:t>A. I like both.                                    B. It is my favorite</a:t>
            </a:r>
            <a:r>
              <a:rPr lang="en-US" sz="2400" dirty="0">
                <a:latin typeface="Arial" panose="020B0604020202020204" pitchFamily="34" charset="0"/>
                <a:sym typeface="+mn-ea"/>
              </a:rPr>
              <a:t>.</a:t>
            </a:r>
            <a:endParaRPr lang="en-US" sz="2400" dirty="0">
              <a:latin typeface="Arial" panose="020B0604020202020204" pitchFamily="34" charset="0"/>
              <a:sym typeface="+mn-ea"/>
            </a:endParaRPr>
          </a:p>
          <a:p>
            <a:pPr>
              <a:lnSpc>
                <a:spcPct val="130000"/>
              </a:lnSpc>
            </a:pPr>
            <a:r>
              <a:rPr lang="en-US" altLang="zh-CN" sz="2400" dirty="0">
                <a:latin typeface="Arial" panose="020B0604020202020204" pitchFamily="34" charset="0"/>
                <a:sym typeface="+mn-ea"/>
              </a:rPr>
              <a:t>   C. I believe it is.                               D. </a:t>
            </a:r>
            <a:r>
              <a:rPr lang="en-US" sz="2400" dirty="0">
                <a:latin typeface="Arial" panose="020B0604020202020204" pitchFamily="34" charset="0"/>
                <a:sym typeface="+mn-ea"/>
              </a:rPr>
              <a:t>I’d like the balcony.</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7 A. 20 minutes later.                          B. Yes, he was</a:t>
            </a:r>
            <a:r>
              <a:rPr lang="en-US" sz="2400" dirty="0">
                <a:latin typeface="Arial" panose="020B0604020202020204" pitchFamily="34" charset="0"/>
                <a:sym typeface="+mn-ea"/>
              </a:rPr>
              <a:t>.</a:t>
            </a:r>
            <a:endParaRPr lang="en-US" sz="2400" dirty="0">
              <a:latin typeface="Arial" panose="020B0604020202020204" pitchFamily="34" charset="0"/>
              <a:sym typeface="+mn-ea"/>
            </a:endParaRPr>
          </a:p>
          <a:p>
            <a:pPr>
              <a:lnSpc>
                <a:spcPct val="130000"/>
              </a:lnSpc>
            </a:pPr>
            <a:r>
              <a:rPr lang="en-US" altLang="zh-CN" sz="2400" dirty="0">
                <a:latin typeface="Arial" panose="020B0604020202020204" pitchFamily="34" charset="0"/>
                <a:sym typeface="+mn-ea"/>
              </a:rPr>
              <a:t>   C. No, he didn’t.                               D. </a:t>
            </a:r>
            <a:r>
              <a:rPr lang="en-US" sz="2400" dirty="0">
                <a:latin typeface="Arial" panose="020B0604020202020204" pitchFamily="34" charset="0"/>
                <a:sym typeface="+mn-ea"/>
              </a:rPr>
              <a:t>Pop music.</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675005" y="912495"/>
            <a:ext cx="10668000" cy="5774690"/>
          </a:xfrm>
          <a:prstGeom prst="rect">
            <a:avLst/>
          </a:prstGeom>
          <a:noFill/>
          <a:ln w="9525">
            <a:noFill/>
          </a:ln>
        </p:spPr>
        <p:txBody>
          <a:bodyPr wrap="square">
            <a:spAutoFit/>
          </a:bodyPr>
          <a:p>
            <a:pPr>
              <a:lnSpc>
                <a:spcPct val="160000"/>
              </a:lnSpc>
            </a:pPr>
            <a:r>
              <a:rPr lang="en-US" altLang="zh-CN" sz="2400" dirty="0">
                <a:latin typeface="Arial" panose="020B0604020202020204" pitchFamily="34" charset="0"/>
              </a:rPr>
              <a:t>8 A. They are not bad.                B. Yes, I am.</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It’s free.                               D. I like classical music.</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9 A. I am not free at that time.                      B. </a:t>
            </a:r>
            <a:r>
              <a:rPr lang="en-US" altLang="zh-CN" sz="2400" dirty="0">
                <a:latin typeface="Arial" panose="020B0604020202020204" pitchFamily="34" charset="0"/>
                <a:sym typeface="+mn-ea"/>
              </a:rPr>
              <a:t>It is quite a surprise.</a:t>
            </a:r>
            <a:endParaRPr lang="en-US" altLang="zh-CN" sz="2400" dirty="0">
              <a:latin typeface="Arial" panose="020B0604020202020204" pitchFamily="34" charset="0"/>
              <a:sym typeface="+mn-ea"/>
            </a:endParaRPr>
          </a:p>
          <a:p>
            <a:pPr>
              <a:lnSpc>
                <a:spcPct val="16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I don’t care much for the pop music</a:t>
            </a:r>
            <a:r>
              <a:rPr lang="en-US" altLang="zh-CN" sz="2400" dirty="0">
                <a:latin typeface="Arial" panose="020B0604020202020204" pitchFamily="34" charset="0"/>
              </a:rPr>
              <a:t>.     D. </a:t>
            </a:r>
            <a:r>
              <a:rPr lang="en-US" altLang="zh-CN" sz="2400" dirty="0">
                <a:latin typeface="Arial" panose="020B0604020202020204" pitchFamily="34" charset="0"/>
                <a:sym typeface="+mn-ea"/>
              </a:rPr>
              <a:t>Wait for me.</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10 A. Yes, it is in the morning.      B. </a:t>
            </a:r>
            <a:r>
              <a:rPr lang="en-US" altLang="zh-CN" sz="2400" dirty="0">
                <a:latin typeface="Arial" panose="020B0604020202020204" pitchFamily="34" charset="0"/>
                <a:sym typeface="+mn-ea"/>
              </a:rPr>
              <a:t>Violin solo</a:t>
            </a:r>
            <a:r>
              <a:rPr lang="en-US" altLang="zh-CN" sz="2400" dirty="0">
                <a:latin typeface="Arial" panose="020B0604020202020204" pitchFamily="34" charset="0"/>
                <a:sym typeface="+mn-ea"/>
              </a:rPr>
              <a:t>.</a:t>
            </a:r>
            <a:endParaRPr lang="en-US" altLang="zh-CN" sz="2400" dirty="0">
              <a:latin typeface="Arial" panose="020B0604020202020204" pitchFamily="34" charset="0"/>
              <a:sym typeface="+mn-ea"/>
            </a:endParaRPr>
          </a:p>
          <a:p>
            <a:pPr>
              <a:lnSpc>
                <a:spcPct val="16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Don’t believe it</a:t>
            </a:r>
            <a:r>
              <a:rPr lang="en-US" altLang="zh-CN" sz="2400" dirty="0">
                <a:latin typeface="Arial" panose="020B0604020202020204" pitchFamily="34" charset="0"/>
                <a:sym typeface="+mn-ea"/>
              </a:rPr>
              <a:t>.</a:t>
            </a:r>
            <a:r>
              <a:rPr lang="en-US" altLang="zh-CN" sz="2400" dirty="0">
                <a:latin typeface="Arial" panose="020B0604020202020204" pitchFamily="34" charset="0"/>
              </a:rPr>
              <a:t>                   D. </a:t>
            </a:r>
            <a:r>
              <a:rPr lang="en-US" altLang="zh-CN" sz="2400" dirty="0">
                <a:latin typeface="Arial" panose="020B0604020202020204" pitchFamily="34" charset="0"/>
                <a:sym typeface="+mn-ea"/>
              </a:rPr>
              <a:t>Sure, just a minute</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 </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25717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80000"/>
              </a:lnSpc>
            </a:pPr>
            <a:r>
              <a:rPr lang="en-US" altLang="zh-CN" b="0" dirty="0" smtClean="0">
                <a:solidFill>
                  <a:srgbClr val="005188"/>
                </a:solidFill>
              </a:rPr>
              <a:t>In this task, you will hear one long conversation. After the conversation, </a:t>
            </a:r>
            <a:endParaRPr lang="en-US" altLang="zh-CN" b="0" dirty="0" smtClean="0">
              <a:solidFill>
                <a:srgbClr val="005188"/>
              </a:solidFill>
            </a:endParaRPr>
          </a:p>
          <a:p>
            <a:pPr>
              <a:lnSpc>
                <a:spcPct val="80000"/>
              </a:lnSpc>
            </a:pPr>
            <a:r>
              <a:rPr lang="en-US" altLang="zh-CN" b="0" dirty="0" smtClean="0">
                <a:solidFill>
                  <a:srgbClr val="005188"/>
                </a:solidFill>
              </a:rPr>
              <a:t>there are some recorded questions. Both the conversation and the</a:t>
            </a:r>
            <a:endParaRPr lang="en-US" altLang="zh-CN" b="0" dirty="0" smtClean="0">
              <a:solidFill>
                <a:srgbClr val="005188"/>
              </a:solidFill>
            </a:endParaRPr>
          </a:p>
          <a:p>
            <a:pPr>
              <a:lnSpc>
                <a:spcPct val="80000"/>
              </a:lnSpc>
            </a:pPr>
            <a:r>
              <a:rPr lang="en-US" altLang="zh-CN" b="0" dirty="0" smtClean="0">
                <a:solidFill>
                  <a:srgbClr val="005188"/>
                </a:solidFill>
              </a:rPr>
              <a:t>questions will be spoken twice. Listen carefully and choose the right answers to the questions you hear.</a:t>
            </a:r>
            <a:endParaRPr lang="en-US" altLang="zh-CN" b="0" dirty="0" smtClean="0">
              <a:solidFill>
                <a:srgbClr val="005188"/>
              </a:solidFill>
            </a:endParaRPr>
          </a:p>
        </p:txBody>
      </p:sp>
      <p:sp>
        <p:nvSpPr>
          <p:cNvPr id="4098" name="矩形 1"/>
          <p:cNvSpPr/>
          <p:nvPr/>
        </p:nvSpPr>
        <p:spPr>
          <a:xfrm>
            <a:off x="850900" y="2571750"/>
            <a:ext cx="10668000" cy="4725670"/>
          </a:xfrm>
          <a:prstGeom prst="rect">
            <a:avLst/>
          </a:prstGeom>
          <a:noFill/>
          <a:ln w="9525">
            <a:noFill/>
          </a:ln>
        </p:spPr>
        <p:txBody>
          <a:bodyPr wrap="square">
            <a:spAutoFit/>
          </a:bodyPr>
          <a:p>
            <a:pPr>
              <a:lnSpc>
                <a:spcPct val="150000"/>
              </a:lnSpc>
            </a:pPr>
            <a:r>
              <a:rPr lang="en-US" altLang="zh-CN" sz="2000" dirty="0">
                <a:latin typeface="Arial" panose="020B0604020202020204" pitchFamily="34" charset="0"/>
              </a:rPr>
              <a:t>1 </a:t>
            </a:r>
            <a:r>
              <a:rPr lang="en-US" altLang="zh-CN" sz="2000" dirty="0">
                <a:latin typeface="Arial" panose="020B0604020202020204" pitchFamily="34" charset="0"/>
                <a:sym typeface="+mn-ea"/>
              </a:rPr>
              <a:t>A. They plan to watch a music program on TV.   </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B. They plan to see a movie.</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sym typeface="+mn-ea"/>
              </a:rPr>
              <a:t>   C. They are going to have dinner together.   </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D. They are going to see a magician performance.</a:t>
            </a:r>
            <a:endParaRPr lang="en-US" altLang="zh-CN" sz="2000" dirty="0">
              <a:latin typeface="Arial" panose="020B0604020202020204" pitchFamily="34" charset="0"/>
            </a:endParaRPr>
          </a:p>
          <a:p>
            <a:pPr>
              <a:lnSpc>
                <a:spcPct val="150000"/>
              </a:lnSpc>
            </a:pPr>
            <a:endParaRPr lang="en-US" altLang="zh-CN" sz="2000" dirty="0">
              <a:latin typeface="Arial" panose="020B0604020202020204" pitchFamily="34" charset="0"/>
            </a:endParaRPr>
          </a:p>
          <a:p>
            <a:pPr>
              <a:lnSpc>
                <a:spcPct val="150000"/>
              </a:lnSpc>
            </a:pPr>
            <a:r>
              <a:rPr lang="en-US" altLang="zh-CN" sz="2000" dirty="0">
                <a:latin typeface="Arial" panose="020B0604020202020204" pitchFamily="34" charset="0"/>
              </a:rPr>
              <a:t>2 A. Hot Fuzz.                              B. </a:t>
            </a:r>
            <a:r>
              <a:rPr lang="en-US" altLang="zh-CN" sz="2000" dirty="0">
                <a:latin typeface="Arial" panose="020B0604020202020204" pitchFamily="34" charset="0"/>
                <a:sym typeface="+mn-ea"/>
              </a:rPr>
              <a:t>Shaun of the Dead</a:t>
            </a:r>
            <a:r>
              <a:rPr lang="en-US" altLang="zh-CN" sz="2000" dirty="0">
                <a:latin typeface="Arial" panose="020B0604020202020204" pitchFamily="34" charset="0"/>
                <a:sym typeface="+mn-ea"/>
              </a:rPr>
              <a:t>.</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C. </a:t>
            </a:r>
            <a:r>
              <a:rPr lang="en-US" altLang="zh-CN" sz="2000" dirty="0">
                <a:latin typeface="Arial" panose="020B0604020202020204" pitchFamily="34" charset="0"/>
                <a:sym typeface="+mn-ea"/>
              </a:rPr>
              <a:t>You, Me and Dupree</a:t>
            </a:r>
            <a:r>
              <a:rPr lang="en-US" altLang="zh-CN" sz="2000" dirty="0">
                <a:latin typeface="Arial" panose="020B0604020202020204" pitchFamily="34" charset="0"/>
              </a:rPr>
              <a:t>.           D. </a:t>
            </a:r>
            <a:r>
              <a:rPr lang="en-US" altLang="zh-CN" sz="2000" dirty="0">
                <a:latin typeface="Arial" panose="020B0604020202020204" pitchFamily="34" charset="0"/>
                <a:sym typeface="+mn-ea"/>
              </a:rPr>
              <a:t>Becoming Jane</a:t>
            </a:r>
            <a:r>
              <a:rPr lang="en-US" altLang="zh-CN" sz="2000" dirty="0">
                <a:latin typeface="Arial" panose="020B0604020202020204" pitchFamily="34" charset="0"/>
              </a:rPr>
              <a:t>.</a:t>
            </a:r>
            <a:endParaRPr lang="en-US" altLang="zh-CN" sz="2000" dirty="0">
              <a:latin typeface="Arial" panose="020B0604020202020204" pitchFamily="34" charset="0"/>
            </a:endParaRPr>
          </a:p>
          <a:p>
            <a:pPr>
              <a:lnSpc>
                <a:spcPct val="150000"/>
              </a:lnSpc>
            </a:pP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8350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66775"/>
            <a:ext cx="11355705" cy="5667375"/>
          </a:xfrm>
          <a:prstGeom prst="rect">
            <a:avLst/>
          </a:prstGeom>
          <a:noFill/>
          <a:ln w="9525">
            <a:noFill/>
          </a:ln>
        </p:spPr>
        <p:txBody>
          <a:bodyPr wrap="square">
            <a:spAutoFit/>
          </a:bodyPr>
          <a:p>
            <a:pPr>
              <a:lnSpc>
                <a:spcPct val="150000"/>
              </a:lnSpc>
            </a:pPr>
            <a:r>
              <a:rPr lang="en-US" altLang="zh-CN" sz="2000" dirty="0">
                <a:latin typeface="Arial" panose="020B0604020202020204" pitchFamily="34" charset="0"/>
              </a:rPr>
              <a:t>3 A. Action.                                B. </a:t>
            </a:r>
            <a:r>
              <a:rPr lang="en-US" altLang="zh-CN" sz="2000" dirty="0">
                <a:latin typeface="Arial" panose="020B0604020202020204" pitchFamily="34" charset="0"/>
                <a:sym typeface="+mn-ea"/>
              </a:rPr>
              <a:t>Tragedy</a:t>
            </a:r>
            <a:r>
              <a:rPr lang="en-US" altLang="zh-CN" sz="2000" dirty="0">
                <a:latin typeface="Arial" panose="020B0604020202020204" pitchFamily="34" charset="0"/>
              </a:rPr>
              <a:t>.</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C. </a:t>
            </a:r>
            <a:r>
              <a:rPr lang="en-US" altLang="zh-CN" sz="2000" dirty="0">
                <a:latin typeface="Arial" panose="020B0604020202020204" pitchFamily="34" charset="0"/>
                <a:sym typeface="+mn-ea"/>
              </a:rPr>
              <a:t>Comedy</a:t>
            </a:r>
            <a:r>
              <a:rPr lang="en-US" altLang="zh-CN" sz="2000" dirty="0">
                <a:latin typeface="Arial" panose="020B0604020202020204" pitchFamily="34" charset="0"/>
              </a:rPr>
              <a:t>.                            D. Action-comedy.</a:t>
            </a:r>
            <a:endParaRPr lang="en-US" altLang="zh-CN" sz="2000" dirty="0">
              <a:latin typeface="Arial" panose="020B0604020202020204" pitchFamily="34" charset="0"/>
            </a:endParaRPr>
          </a:p>
          <a:p>
            <a:pPr>
              <a:lnSpc>
                <a:spcPct val="150000"/>
              </a:lnSpc>
            </a:pP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4 </a:t>
            </a:r>
            <a:r>
              <a:rPr lang="en-US" altLang="zh-CN" sz="2000" dirty="0">
                <a:latin typeface="Arial" panose="020B0604020202020204" pitchFamily="34" charset="0"/>
                <a:sym typeface="+mn-ea"/>
              </a:rPr>
              <a:t>A. Because he made a phone call to the booking office.                     </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B. </a:t>
            </a:r>
            <a:r>
              <a:rPr lang="en-US" altLang="zh-CN" sz="2000" dirty="0">
                <a:latin typeface="Arial" panose="020B0604020202020204" pitchFamily="34" charset="0"/>
                <a:sym typeface="+mn-ea"/>
              </a:rPr>
              <a:t>Because he has a membership in Phoenix Theatres</a:t>
            </a:r>
            <a:r>
              <a:rPr lang="en-US" altLang="zh-CN" sz="2000" dirty="0">
                <a:latin typeface="Arial" panose="020B0604020202020204" pitchFamily="34" charset="0"/>
                <a:sym typeface="+mn-ea"/>
              </a:rPr>
              <a:t>.</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sym typeface="+mn-ea"/>
              </a:rPr>
              <a:t>   C. </a:t>
            </a:r>
            <a:r>
              <a:rPr lang="en-US" altLang="zh-CN" sz="2000" dirty="0">
                <a:latin typeface="Arial" panose="020B0604020202020204" pitchFamily="34" charset="0"/>
                <a:sym typeface="+mn-ea"/>
              </a:rPr>
              <a:t>Because he booked the tickets on line</a:t>
            </a:r>
            <a:r>
              <a:rPr lang="en-US" altLang="zh-CN" sz="2000" dirty="0">
                <a:latin typeface="Arial" panose="020B0604020202020204" pitchFamily="34" charset="0"/>
                <a:sym typeface="+mn-ea"/>
              </a:rPr>
              <a:t>.                      </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D. </a:t>
            </a:r>
            <a:r>
              <a:rPr lang="en-US" altLang="zh-CN" sz="2000" dirty="0">
                <a:latin typeface="Arial" panose="020B0604020202020204" pitchFamily="34" charset="0"/>
                <a:sym typeface="+mn-ea"/>
              </a:rPr>
              <a:t>Because he has a friend in the booking office</a:t>
            </a:r>
            <a:r>
              <a:rPr lang="en-US" altLang="zh-CN" sz="2000" dirty="0">
                <a:latin typeface="Arial" panose="020B0604020202020204" pitchFamily="34" charset="0"/>
                <a:sym typeface="+mn-ea"/>
              </a:rPr>
              <a:t>.</a:t>
            </a:r>
            <a:endParaRPr lang="en-US" altLang="zh-CN" sz="2000" dirty="0">
              <a:latin typeface="Arial" panose="020B0604020202020204" pitchFamily="34" charset="0"/>
            </a:endParaRPr>
          </a:p>
          <a:p>
            <a:pPr>
              <a:lnSpc>
                <a:spcPct val="150000"/>
              </a:lnSpc>
            </a:pPr>
            <a:endParaRPr lang="en-US" altLang="zh-CN" sz="2000" dirty="0">
              <a:latin typeface="Arial" panose="020B0604020202020204" pitchFamily="34" charset="0"/>
            </a:endParaRPr>
          </a:p>
          <a:p>
            <a:pPr>
              <a:lnSpc>
                <a:spcPct val="150000"/>
              </a:lnSpc>
            </a:pPr>
            <a:r>
              <a:rPr lang="en-US" altLang="zh-CN" sz="2000" dirty="0">
                <a:latin typeface="Arial" panose="020B0604020202020204" pitchFamily="34" charset="0"/>
              </a:rPr>
              <a:t>5 </a:t>
            </a:r>
            <a:r>
              <a:rPr lang="en-US" altLang="zh-CN" sz="2000" dirty="0">
                <a:latin typeface="Arial" panose="020B0604020202020204" pitchFamily="34" charset="0"/>
                <a:sym typeface="+mn-ea"/>
              </a:rPr>
              <a:t>A. 8:00 pm.                             B. 6:45 pm. </a:t>
            </a:r>
            <a:r>
              <a:rPr lang="en-US" altLang="zh-CN" sz="2000" dirty="0">
                <a:latin typeface="Arial" panose="020B0604020202020204" pitchFamily="34" charset="0"/>
                <a:sym typeface="+mn-ea"/>
              </a:rPr>
              <a:t>   </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C. 7:45 pm.                             D.7:00 pm.</a:t>
            </a:r>
            <a:endParaRPr lang="en-US" altLang="zh-CN" sz="20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Section4 Listen and Report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80000"/>
              </a:lnSpc>
            </a:pPr>
            <a:r>
              <a:rPr lang="en-US" altLang="zh-CN" b="0" dirty="0" smtClean="0">
                <a:solidFill>
                  <a:srgbClr val="005188"/>
                </a:solidFill>
              </a:rPr>
              <a:t>Listen to the following conversation twice and fill in the blanks with the </a:t>
            </a:r>
            <a:endParaRPr lang="en-US" altLang="zh-CN" b="0" dirty="0" smtClean="0">
              <a:solidFill>
                <a:srgbClr val="005188"/>
              </a:solidFill>
            </a:endParaRPr>
          </a:p>
          <a:p>
            <a:pPr>
              <a:lnSpc>
                <a:spcPct val="80000"/>
              </a:lnSpc>
            </a:pPr>
            <a:r>
              <a:rPr lang="en-US" altLang="zh-CN" b="0" dirty="0" smtClean="0">
                <a:solidFill>
                  <a:srgbClr val="005188"/>
                </a:solidFill>
              </a:rPr>
              <a:t>missing words or phrases.</a:t>
            </a:r>
            <a:endParaRPr lang="en-US" altLang="zh-CN" b="0" dirty="0" smtClean="0">
              <a:solidFill>
                <a:srgbClr val="005188"/>
              </a:solidFill>
            </a:endParaRPr>
          </a:p>
        </p:txBody>
      </p:sp>
      <p:sp>
        <p:nvSpPr>
          <p:cNvPr id="34" name="文本框 33"/>
          <p:cNvSpPr txBox="1"/>
          <p:nvPr/>
        </p:nvSpPr>
        <p:spPr>
          <a:xfrm>
            <a:off x="730885" y="1792605"/>
            <a:ext cx="11035030" cy="4485640"/>
          </a:xfrm>
          <a:prstGeom prst="rect">
            <a:avLst/>
          </a:prstGeom>
          <a:noFill/>
        </p:spPr>
        <p:txBody>
          <a:bodyPr wrap="square" rtlCol="0">
            <a:spAutoFit/>
          </a:bodyPr>
          <a:p>
            <a:pPr>
              <a:lnSpc>
                <a:spcPct val="170000"/>
              </a:lnSpc>
            </a:pPr>
            <a:r>
              <a:rPr lang="en-US" altLang="zh-CN" sz="2400"/>
              <a:t>Jenny: Hello John, what are you going to do this evening?</a:t>
            </a:r>
            <a:endParaRPr lang="en-US" altLang="zh-CN" sz="2400"/>
          </a:p>
          <a:p>
            <a:pPr>
              <a:lnSpc>
                <a:spcPct val="170000"/>
              </a:lnSpc>
            </a:pPr>
            <a:r>
              <a:rPr lang="en-US" altLang="zh-CN" sz="2400"/>
              <a:t>John:   Hello Jenny, I</a:t>
            </a:r>
            <a:r>
              <a:rPr lang="en-US" altLang="zh-CN" sz="2400">
                <a:sym typeface="+mn-ea"/>
              </a:rPr>
              <a:t> </a:t>
            </a:r>
            <a:r>
              <a:rPr lang="en-US" altLang="zh-CN" sz="2400" u="sng">
                <a:sym typeface="+mn-ea"/>
              </a:rPr>
              <a:t>                </a:t>
            </a:r>
            <a:r>
              <a:rPr lang="en-US" altLang="zh-CN" sz="2400"/>
              <a:t> some information from the entertainment newspaper.</a:t>
            </a:r>
            <a:endParaRPr lang="en-US" altLang="zh-CN" sz="2400"/>
          </a:p>
          <a:p>
            <a:pPr>
              <a:lnSpc>
                <a:spcPct val="170000"/>
              </a:lnSpc>
            </a:pPr>
            <a:r>
              <a:rPr lang="en-US" altLang="zh-CN" sz="2400"/>
              <a:t>Jenny: Anything special?</a:t>
            </a:r>
            <a:endParaRPr lang="en-US" altLang="zh-CN" sz="2400"/>
          </a:p>
          <a:p>
            <a:pPr>
              <a:lnSpc>
                <a:spcPct val="170000"/>
              </a:lnSpc>
            </a:pPr>
            <a:r>
              <a:rPr lang="en-US" altLang="zh-CN" sz="2400"/>
              <a:t>John:   It says there is a grand</a:t>
            </a:r>
            <a:r>
              <a:rPr lang="en-US" altLang="zh-CN" sz="2400">
                <a:sym typeface="+mn-ea"/>
              </a:rPr>
              <a:t> </a:t>
            </a:r>
            <a:r>
              <a:rPr lang="en-US" altLang="zh-CN" sz="2400" u="sng">
                <a:sym typeface="+mn-ea"/>
              </a:rPr>
              <a:t>                 </a:t>
            </a:r>
            <a:r>
              <a:rPr lang="en-US" altLang="zh-CN" sz="2400"/>
              <a:t> in the Library Concert Hall.</a:t>
            </a:r>
            <a:endParaRPr lang="en-US" altLang="zh-CN" sz="2400"/>
          </a:p>
          <a:p>
            <a:pPr>
              <a:lnSpc>
                <a:spcPct val="170000"/>
              </a:lnSpc>
            </a:pPr>
            <a:r>
              <a:rPr lang="en-US" altLang="zh-CN" sz="2400"/>
              <a:t>Jenny: Who is the chief player?</a:t>
            </a:r>
            <a:endParaRPr lang="en-US" altLang="zh-CN" sz="2400"/>
          </a:p>
          <a:p>
            <a:pPr>
              <a:lnSpc>
                <a:spcPct val="170000"/>
              </a:lnSpc>
            </a:pPr>
            <a:r>
              <a:rPr lang="en-US" altLang="zh-CN" sz="2400"/>
              <a:t>John:   Robert Wells, one of the three most famous pianists.</a:t>
            </a:r>
            <a:endParaRPr lang="en-US" altLang="zh-CN" sz="2400"/>
          </a:p>
          <a:p>
            <a:pPr>
              <a:lnSpc>
                <a:spcPct val="170000"/>
              </a:lnSpc>
            </a:pPr>
            <a:r>
              <a:rPr lang="en-US" altLang="zh-CN" sz="2400"/>
              <a:t>Jenny: Piano is not my</a:t>
            </a:r>
            <a:r>
              <a:rPr lang="en-US" altLang="zh-CN" sz="2400">
                <a:sym typeface="+mn-ea"/>
              </a:rPr>
              <a:t> </a:t>
            </a:r>
            <a:r>
              <a:rPr lang="en-US" altLang="zh-CN" sz="2400" u="sng">
                <a:sym typeface="+mn-ea"/>
              </a:rPr>
              <a:t>                </a:t>
            </a:r>
            <a:r>
              <a:rPr lang="en-US" altLang="zh-CN" sz="2400"/>
              <a:t> . Anything else?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2978150" y="3733800"/>
            <a:ext cx="720217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Learning Objectives</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621030" y="807720"/>
            <a:ext cx="11466195" cy="5996940"/>
          </a:xfrm>
          <a:prstGeom prst="rect">
            <a:avLst/>
          </a:prstGeom>
          <a:noFill/>
        </p:spPr>
        <p:txBody>
          <a:bodyPr wrap="square" rtlCol="0">
            <a:spAutoFit/>
          </a:bodyPr>
          <a:p>
            <a:pPr>
              <a:lnSpc>
                <a:spcPct val="160000"/>
              </a:lnSpc>
            </a:pPr>
            <a:r>
              <a:rPr lang="en-US" altLang="zh-CN" sz="2400">
                <a:sym typeface="+mn-ea"/>
              </a:rPr>
              <a:t>John:   A magician performance at 19:00 tomorrow in the Capital Concert Hall.</a:t>
            </a:r>
            <a:endParaRPr lang="en-US" altLang="zh-CN" sz="2400">
              <a:sym typeface="+mn-ea"/>
            </a:endParaRPr>
          </a:p>
          <a:p>
            <a:pPr>
              <a:lnSpc>
                <a:spcPct val="160000"/>
              </a:lnSpc>
            </a:pPr>
            <a:r>
              <a:rPr lang="en-US" altLang="zh-CN" sz="2400">
                <a:sym typeface="+mn-ea"/>
              </a:rPr>
              <a:t>Jenny: Who will</a:t>
            </a:r>
            <a:r>
              <a:rPr lang="en-US" altLang="zh-CN" sz="2400">
                <a:sym typeface="+mn-ea"/>
              </a:rPr>
              <a:t> </a:t>
            </a:r>
            <a:r>
              <a:rPr lang="en-US" altLang="zh-CN" sz="2400" u="sng">
                <a:sym typeface="+mn-ea"/>
              </a:rPr>
              <a:t>                </a:t>
            </a:r>
            <a:r>
              <a:rPr lang="en-US" altLang="zh-CN" sz="2400">
                <a:sym typeface="+mn-ea"/>
              </a:rPr>
              <a:t> ?</a:t>
            </a:r>
            <a:endParaRPr lang="en-US" altLang="zh-CN" sz="2400">
              <a:sym typeface="+mn-ea"/>
            </a:endParaRPr>
          </a:p>
          <a:p>
            <a:pPr>
              <a:lnSpc>
                <a:spcPct val="160000"/>
              </a:lnSpc>
            </a:pPr>
            <a:r>
              <a:rPr lang="en-US" altLang="zh-CN" sz="2400">
                <a:sym typeface="+mn-ea"/>
              </a:rPr>
              <a:t>John:   David Copperfield, the most famous magician at present.</a:t>
            </a:r>
            <a:endParaRPr lang="en-US" altLang="zh-CN" sz="2400">
              <a:sym typeface="+mn-ea"/>
            </a:endParaRPr>
          </a:p>
          <a:p>
            <a:pPr>
              <a:lnSpc>
                <a:spcPct val="160000"/>
              </a:lnSpc>
            </a:pPr>
            <a:r>
              <a:rPr lang="en-US" altLang="zh-CN" sz="2400">
                <a:sym typeface="+mn-ea"/>
              </a:rPr>
              <a:t>Jenny: Yes, I heard of him. He is very</a:t>
            </a:r>
            <a:r>
              <a:rPr lang="en-US" altLang="zh-CN" sz="2400">
                <a:sym typeface="+mn-ea"/>
              </a:rPr>
              <a:t> </a:t>
            </a:r>
            <a:r>
              <a:rPr lang="en-US" altLang="zh-CN" sz="2400" u="sng">
                <a:sym typeface="+mn-ea"/>
              </a:rPr>
              <a:t>                  </a:t>
            </a:r>
            <a:r>
              <a:rPr lang="en-US" altLang="zh-CN" sz="2400">
                <a:sym typeface="+mn-ea"/>
              </a:rPr>
              <a:t> these days. Did you get tickets?</a:t>
            </a:r>
            <a:endParaRPr lang="en-US" altLang="zh-CN" sz="2400">
              <a:sym typeface="+mn-ea"/>
            </a:endParaRPr>
          </a:p>
          <a:p>
            <a:pPr>
              <a:lnSpc>
                <a:spcPct val="160000"/>
              </a:lnSpc>
            </a:pPr>
            <a:r>
              <a:rPr lang="en-US" altLang="zh-CN" sz="2400">
                <a:sym typeface="+mn-ea"/>
              </a:rPr>
              <a:t>John:   I have reserved two balconies from the Internet. Would you like to go with me?</a:t>
            </a:r>
            <a:endParaRPr lang="en-US" altLang="zh-CN" sz="2400">
              <a:sym typeface="+mn-ea"/>
            </a:endParaRPr>
          </a:p>
          <a:p>
            <a:pPr>
              <a:lnSpc>
                <a:spcPct val="160000"/>
              </a:lnSpc>
            </a:pPr>
            <a:r>
              <a:rPr lang="en-US" altLang="zh-CN" sz="2400">
                <a:sym typeface="+mn-ea"/>
              </a:rPr>
              <a:t>Jenny: It’s so kind of you. When will we meet?</a:t>
            </a:r>
            <a:endParaRPr lang="en-US" altLang="zh-CN" sz="2400">
              <a:sym typeface="+mn-ea"/>
            </a:endParaRPr>
          </a:p>
          <a:p>
            <a:pPr>
              <a:lnSpc>
                <a:spcPct val="160000"/>
              </a:lnSpc>
            </a:pPr>
            <a:r>
              <a:rPr lang="en-US" altLang="zh-CN" sz="2400">
                <a:sym typeface="+mn-ea"/>
              </a:rPr>
              <a:t>John:   I will go to</a:t>
            </a:r>
            <a:r>
              <a:rPr lang="en-US" altLang="zh-CN" sz="2400">
                <a:sym typeface="+mn-ea"/>
              </a:rPr>
              <a:t> </a:t>
            </a:r>
            <a:r>
              <a:rPr lang="en-US" altLang="zh-CN" sz="2400" u="sng">
                <a:sym typeface="+mn-ea"/>
              </a:rPr>
              <a:t>                </a:t>
            </a:r>
            <a:r>
              <a:rPr lang="en-US" altLang="zh-CN" sz="2400">
                <a:sym typeface="+mn-ea"/>
              </a:rPr>
              <a:t> you up at 17:30, and we can have dinner together before the</a:t>
            </a:r>
            <a:endParaRPr lang="en-US" altLang="zh-CN" sz="2400">
              <a:sym typeface="+mn-ea"/>
            </a:endParaRPr>
          </a:p>
          <a:p>
            <a:pPr>
              <a:lnSpc>
                <a:spcPct val="160000"/>
              </a:lnSpc>
            </a:pPr>
            <a:r>
              <a:rPr lang="en-US" altLang="zh-CN" sz="2400">
                <a:sym typeface="+mn-ea"/>
              </a:rPr>
              <a:t>            performance.</a:t>
            </a:r>
            <a:endParaRPr lang="en-US" altLang="zh-CN" sz="2400">
              <a:sym typeface="+mn-ea"/>
            </a:endParaRPr>
          </a:p>
          <a:p>
            <a:pPr>
              <a:lnSpc>
                <a:spcPct val="160000"/>
              </a:lnSpc>
            </a:pPr>
            <a:r>
              <a:rPr lang="en-US" altLang="zh-CN" sz="2400">
                <a:sym typeface="+mn-ea"/>
              </a:rPr>
              <a:t>Jenny: That</a:t>
            </a:r>
            <a:r>
              <a:rPr lang="en-US" altLang="zh-CN" sz="2400">
                <a:sym typeface="+mn-ea"/>
              </a:rPr>
              <a:t> </a:t>
            </a:r>
            <a:r>
              <a:rPr lang="en-US" altLang="zh-CN" sz="2400" u="sng">
                <a:sym typeface="+mn-ea"/>
              </a:rPr>
              <a:t>                </a:t>
            </a:r>
            <a:r>
              <a:rPr lang="en-US" altLang="zh-CN" sz="2400">
                <a:sym typeface="+mn-ea"/>
              </a:rPr>
              <a:t> sweet. See you tomorrow.</a:t>
            </a:r>
            <a:endParaRPr lang="en-US" altLang="zh-CN" sz="2400">
              <a:sym typeface="+mn-ea"/>
            </a:endParaRPr>
          </a:p>
          <a:p>
            <a:pPr>
              <a:lnSpc>
                <a:spcPct val="160000"/>
              </a:lnSpc>
            </a:pPr>
            <a:r>
              <a:rPr lang="en-US" altLang="zh-CN" sz="2400">
                <a:sym typeface="+mn-ea"/>
              </a:rPr>
              <a:t>John:   See you</a:t>
            </a:r>
            <a:endParaRPr lang="en-US" altLang="zh-CN" sz="24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Task6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summary and decide whether the following </a:t>
            </a:r>
            <a:endParaRPr lang="en-US" altLang="zh-CN" b="0" dirty="0" smtClean="0">
              <a:solidFill>
                <a:srgbClr val="005188"/>
              </a:solidFill>
            </a:endParaRPr>
          </a:p>
          <a:p>
            <a:pPr>
              <a:lnSpc>
                <a:spcPct val="100000"/>
              </a:lnSpc>
            </a:pPr>
            <a:r>
              <a:rPr lang="en-US" altLang="zh-CN" b="0" dirty="0" smtClean="0">
                <a:solidFill>
                  <a:srgbClr val="005188"/>
                </a:solidFill>
              </a:rPr>
              <a:t>statements are true (T) or false (F).</a:t>
            </a:r>
            <a:endParaRPr lang="en-US" altLang="zh-CN" b="0" dirty="0" smtClean="0">
              <a:solidFill>
                <a:srgbClr val="005188"/>
              </a:solidFill>
            </a:endParaRPr>
          </a:p>
        </p:txBody>
      </p:sp>
      <p:sp>
        <p:nvSpPr>
          <p:cNvPr id="34" name="文本框 33"/>
          <p:cNvSpPr txBox="1"/>
          <p:nvPr/>
        </p:nvSpPr>
        <p:spPr>
          <a:xfrm>
            <a:off x="716915" y="1962785"/>
            <a:ext cx="11092815" cy="3784600"/>
          </a:xfrm>
          <a:prstGeom prst="rect">
            <a:avLst/>
          </a:prstGeom>
          <a:noFill/>
        </p:spPr>
        <p:txBody>
          <a:bodyPr wrap="square" rtlCol="0">
            <a:spAutoFit/>
          </a:bodyPr>
          <a:p>
            <a:pPr>
              <a:lnSpc>
                <a:spcPct val="200000"/>
              </a:lnSpc>
            </a:pPr>
            <a:r>
              <a:rPr lang="en-US" altLang="zh-CN" sz="2400"/>
              <a:t>(      ) 1. John and Jenny were talking about the news in the newspaper.</a:t>
            </a:r>
            <a:endParaRPr lang="en-US" altLang="zh-CN" sz="2400"/>
          </a:p>
          <a:p>
            <a:pPr>
              <a:lnSpc>
                <a:spcPct val="200000"/>
              </a:lnSpc>
            </a:pPr>
            <a:r>
              <a:rPr lang="en-US" altLang="zh-CN" sz="2400">
                <a:sym typeface="+mn-ea"/>
              </a:rPr>
              <a:t>(      ) </a:t>
            </a:r>
            <a:r>
              <a:rPr lang="en-US" altLang="zh-CN" sz="2400"/>
              <a:t>2. </a:t>
            </a:r>
            <a:r>
              <a:rPr lang="en-US" altLang="zh-CN" sz="2400">
                <a:sym typeface="+mn-ea"/>
              </a:rPr>
              <a:t>The piano performance would be played by a famous pianist David Copperfield</a:t>
            </a:r>
            <a:r>
              <a:rPr lang="en-US" altLang="zh-CN" sz="2400"/>
              <a:t>.</a:t>
            </a:r>
            <a:endParaRPr lang="en-US" altLang="zh-CN" sz="2400"/>
          </a:p>
          <a:p>
            <a:pPr>
              <a:lnSpc>
                <a:spcPct val="200000"/>
              </a:lnSpc>
            </a:pPr>
            <a:r>
              <a:rPr lang="en-US" altLang="zh-CN" sz="2400">
                <a:sym typeface="+mn-ea"/>
              </a:rPr>
              <a:t>(      ) </a:t>
            </a:r>
            <a:r>
              <a:rPr lang="en-US" altLang="zh-CN" sz="2400"/>
              <a:t>3. </a:t>
            </a:r>
            <a:r>
              <a:rPr lang="en-US" altLang="zh-CN" sz="2400">
                <a:sym typeface="+mn-ea"/>
              </a:rPr>
              <a:t>Jenny was glad to go with John for the piano performance</a:t>
            </a:r>
            <a:r>
              <a:rPr lang="en-US" altLang="zh-CN" sz="2400"/>
              <a:t>.</a:t>
            </a:r>
            <a:endParaRPr lang="en-US" altLang="zh-CN" sz="2400"/>
          </a:p>
          <a:p>
            <a:pPr>
              <a:lnSpc>
                <a:spcPct val="200000"/>
              </a:lnSpc>
            </a:pPr>
            <a:r>
              <a:rPr lang="en-US" altLang="zh-CN" sz="2400">
                <a:sym typeface="+mn-ea"/>
              </a:rPr>
              <a:t>(      ) </a:t>
            </a:r>
            <a:r>
              <a:rPr lang="en-US" altLang="zh-CN" sz="2400"/>
              <a:t>4. </a:t>
            </a:r>
            <a:r>
              <a:rPr lang="en-US" altLang="zh-CN" sz="2400">
                <a:sym typeface="+mn-ea"/>
              </a:rPr>
              <a:t>They would meet at half past five pm.</a:t>
            </a:r>
            <a:endParaRPr lang="en-US" altLang="zh-CN" sz="2400"/>
          </a:p>
          <a:p>
            <a:pPr>
              <a:lnSpc>
                <a:spcPct val="200000"/>
              </a:lnSpc>
            </a:pPr>
            <a:r>
              <a:rPr lang="en-US" altLang="zh-CN" sz="2400">
                <a:sym typeface="+mn-ea"/>
              </a:rPr>
              <a:t>(      ) </a:t>
            </a:r>
            <a:r>
              <a:rPr lang="en-US" altLang="zh-CN" sz="2400"/>
              <a:t>5. </a:t>
            </a:r>
            <a:r>
              <a:rPr lang="en-US" altLang="zh-CN" sz="2400">
                <a:sym typeface="+mn-ea"/>
              </a:rPr>
              <a:t>They would have dinner together after the performance</a:t>
            </a:r>
            <a:r>
              <a:rPr lang="en-US" altLang="zh-CN" sz="2400"/>
              <a: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Section5 Listen and Interpret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sz="3200" dirty="0" smtClean="0">
              <a:solidFill>
                <a:srgbClr val="005188"/>
              </a:solidFill>
            </a:endParaRPr>
          </a:p>
          <a:p>
            <a:pPr>
              <a:lnSpc>
                <a:spcPct val="110000"/>
              </a:lnSpc>
            </a:pPr>
            <a:r>
              <a:rPr lang="en-US" altLang="zh-CN" b="0" dirty="0" smtClean="0">
                <a:solidFill>
                  <a:srgbClr val="005188"/>
                </a:solidFill>
              </a:rPr>
              <a:t>You will hear a set of topic-related English sentences. While listening, you are required to fill in the blanks with the missing words or phrases.</a:t>
            </a:r>
            <a:endParaRPr lang="en-US" altLang="zh-CN" b="0" dirty="0" smtClean="0">
              <a:solidFill>
                <a:srgbClr val="005188"/>
              </a:solidFill>
            </a:endParaRPr>
          </a:p>
        </p:txBody>
      </p:sp>
      <p:sp>
        <p:nvSpPr>
          <p:cNvPr id="34" name="文本框 33"/>
          <p:cNvSpPr txBox="1"/>
          <p:nvPr/>
        </p:nvSpPr>
        <p:spPr>
          <a:xfrm>
            <a:off x="770255" y="1770380"/>
            <a:ext cx="10193020" cy="4887595"/>
          </a:xfrm>
          <a:prstGeom prst="rect">
            <a:avLst/>
          </a:prstGeom>
          <a:noFill/>
        </p:spPr>
        <p:txBody>
          <a:bodyPr wrap="square" rtlCol="0">
            <a:spAutoFit/>
          </a:bodyPr>
          <a:p>
            <a:pPr>
              <a:lnSpc>
                <a:spcPct val="130000"/>
              </a:lnSpc>
            </a:pPr>
            <a:r>
              <a:rPr lang="en-US" altLang="zh-CN" sz="2400"/>
              <a:t>1. Anything special in the</a:t>
            </a:r>
            <a:r>
              <a:rPr lang="en-US" altLang="zh-CN" sz="2400">
                <a:sym typeface="+mn-ea"/>
              </a:rPr>
              <a:t> </a:t>
            </a:r>
            <a:r>
              <a:rPr lang="en-US" altLang="zh-CN" sz="2400" u="sng">
                <a:sym typeface="+mn-ea"/>
              </a:rPr>
              <a:t>                      </a:t>
            </a:r>
            <a:r>
              <a:rPr lang="en-US" altLang="zh-CN" sz="2400"/>
              <a:t> newspaper? </a:t>
            </a:r>
            <a:endParaRPr lang="en-US" altLang="zh-CN" sz="2400"/>
          </a:p>
          <a:p>
            <a:pPr>
              <a:lnSpc>
                <a:spcPct val="130000"/>
              </a:lnSpc>
            </a:pPr>
            <a:r>
              <a:rPr lang="en-US" altLang="zh-CN" sz="2400"/>
              <a:t>2. How about going with us for the</a:t>
            </a:r>
            <a:r>
              <a:rPr lang="en-US" altLang="zh-CN" sz="2400">
                <a:sym typeface="+mn-ea"/>
              </a:rPr>
              <a:t> </a:t>
            </a:r>
            <a:r>
              <a:rPr lang="en-US" altLang="zh-CN" sz="2400" u="sng">
                <a:sym typeface="+mn-ea"/>
              </a:rPr>
              <a:t>                   </a:t>
            </a:r>
            <a:r>
              <a:rPr lang="en-US" altLang="zh-CN" sz="2400"/>
              <a:t> this evening?</a:t>
            </a:r>
            <a:endParaRPr lang="en-US" altLang="zh-CN" sz="2400"/>
          </a:p>
          <a:p>
            <a:pPr>
              <a:lnSpc>
                <a:spcPct val="130000"/>
              </a:lnSpc>
            </a:pPr>
            <a:r>
              <a:rPr lang="en-US" altLang="zh-CN" sz="2400"/>
              <a:t>3. I am fascinated in the compositions of Beethoven, my</a:t>
            </a:r>
            <a:r>
              <a:rPr lang="en-US" altLang="zh-CN" sz="2400">
                <a:sym typeface="+mn-ea"/>
              </a:rPr>
              <a:t> </a:t>
            </a:r>
            <a:r>
              <a:rPr lang="en-US" altLang="zh-CN" sz="2400" u="sng">
                <a:sym typeface="+mn-ea"/>
              </a:rPr>
              <a:t>                  </a:t>
            </a:r>
            <a:r>
              <a:rPr lang="en-US" altLang="zh-CN" sz="2400"/>
              <a:t> musician.</a:t>
            </a:r>
            <a:endParaRPr lang="en-US" altLang="zh-CN" sz="2400"/>
          </a:p>
          <a:p>
            <a:pPr>
              <a:lnSpc>
                <a:spcPct val="130000"/>
              </a:lnSpc>
            </a:pPr>
            <a:r>
              <a:rPr lang="en-US" altLang="zh-CN" sz="2400"/>
              <a:t>4. That’s a cable</a:t>
            </a:r>
            <a:r>
              <a:rPr lang="en-US" altLang="zh-CN" sz="2400">
                <a:sym typeface="+mn-ea"/>
              </a:rPr>
              <a:t> </a:t>
            </a:r>
            <a:r>
              <a:rPr lang="en-US" altLang="zh-CN" sz="2400" u="sng">
                <a:sym typeface="+mn-ea"/>
              </a:rPr>
              <a:t>                  </a:t>
            </a:r>
            <a:r>
              <a:rPr lang="en-US" altLang="zh-CN" sz="2400"/>
              <a:t> musical channel.</a:t>
            </a:r>
            <a:endParaRPr lang="en-US" altLang="zh-CN" sz="2400"/>
          </a:p>
          <a:p>
            <a:pPr>
              <a:lnSpc>
                <a:spcPct val="130000"/>
              </a:lnSpc>
            </a:pPr>
            <a:r>
              <a:rPr lang="en-US" altLang="zh-CN" sz="2400"/>
              <a:t>5. I can imagine that this movie must be quite</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6. The whole family is</a:t>
            </a:r>
            <a:r>
              <a:rPr lang="en-US" altLang="zh-CN" sz="2400">
                <a:sym typeface="+mn-ea"/>
              </a:rPr>
              <a:t> </a:t>
            </a:r>
            <a:r>
              <a:rPr lang="en-US" altLang="zh-CN" sz="2400" u="sng">
                <a:sym typeface="+mn-ea"/>
              </a:rPr>
              <a:t>                 </a:t>
            </a:r>
            <a:r>
              <a:rPr lang="en-US" altLang="zh-CN" sz="2400"/>
              <a:t> of rock and roll.</a:t>
            </a:r>
            <a:endParaRPr lang="en-US" altLang="zh-CN" sz="2400"/>
          </a:p>
          <a:p>
            <a:pPr>
              <a:lnSpc>
                <a:spcPct val="130000"/>
              </a:lnSpc>
            </a:pPr>
            <a:r>
              <a:rPr lang="en-US" altLang="zh-CN" sz="2400"/>
              <a:t>7. The advance tickets for classical plays are very</a:t>
            </a:r>
            <a:r>
              <a:rPr lang="en-US" altLang="zh-CN" sz="2400">
                <a:sym typeface="+mn-ea"/>
              </a:rPr>
              <a:t> </a:t>
            </a:r>
            <a:r>
              <a:rPr lang="en-US" altLang="zh-CN" sz="2400" u="sng">
                <a:sym typeface="+mn-ea"/>
              </a:rPr>
              <a:t>                  </a:t>
            </a:r>
            <a:r>
              <a:rPr lang="en-US" altLang="zh-CN" sz="2400"/>
              <a:t> .</a:t>
            </a:r>
            <a:endParaRPr lang="en-US" altLang="zh-CN" sz="2400"/>
          </a:p>
          <a:p>
            <a:pPr>
              <a:lnSpc>
                <a:spcPct val="130000"/>
              </a:lnSpc>
            </a:pPr>
            <a:r>
              <a:rPr lang="en-US" altLang="zh-CN" sz="2400"/>
              <a:t>8. I’m told a movie by a</a:t>
            </a:r>
            <a:r>
              <a:rPr lang="en-US" altLang="zh-CN" sz="2400">
                <a:sym typeface="+mn-ea"/>
              </a:rPr>
              <a:t> </a:t>
            </a:r>
            <a:r>
              <a:rPr lang="en-US" altLang="zh-CN" sz="2400" u="sng">
                <a:sym typeface="+mn-ea"/>
              </a:rPr>
              <a:t>                 </a:t>
            </a:r>
            <a:r>
              <a:rPr lang="en-US" altLang="zh-CN" sz="2400"/>
              <a:t> will be on next week.</a:t>
            </a:r>
            <a:endParaRPr lang="en-US" altLang="zh-CN" sz="2400"/>
          </a:p>
          <a:p>
            <a:pPr>
              <a:lnSpc>
                <a:spcPct val="130000"/>
              </a:lnSpc>
            </a:pPr>
            <a:r>
              <a:rPr lang="en-US" altLang="zh-CN" sz="2400"/>
              <a:t>9. There has been little difference recently in the popular music</a:t>
            </a:r>
            <a:r>
              <a:rPr lang="en-US" altLang="zh-CN" sz="2400">
                <a:sym typeface="+mn-ea"/>
              </a:rPr>
              <a:t> </a:t>
            </a:r>
            <a:r>
              <a:rPr lang="en-US" altLang="zh-CN" sz="2400" u="sng">
                <a:sym typeface="+mn-ea"/>
              </a:rPr>
              <a:t>                 </a:t>
            </a:r>
            <a:r>
              <a:rPr lang="en-US" altLang="zh-CN" sz="2400"/>
              <a:t> .</a:t>
            </a:r>
            <a:endParaRPr lang="en-US" altLang="zh-CN" sz="2400"/>
          </a:p>
          <a:p>
            <a:pPr>
              <a:lnSpc>
                <a:spcPct val="130000"/>
              </a:lnSpc>
            </a:pPr>
            <a:r>
              <a:rPr lang="en-US" altLang="zh-CN" sz="2400"/>
              <a:t>10. </a:t>
            </a:r>
            <a:r>
              <a:rPr lang="en-US" altLang="zh-CN" sz="2400">
                <a:sym typeface="+mn-ea"/>
              </a:rPr>
              <a:t> </a:t>
            </a:r>
            <a:r>
              <a:rPr lang="en-US" altLang="zh-CN" sz="2400" u="sng">
                <a:sym typeface="+mn-ea"/>
              </a:rPr>
              <a:t>                 </a:t>
            </a:r>
            <a:r>
              <a:rPr lang="en-US" altLang="zh-CN" sz="2400"/>
              <a:t>, children are greatly influenced by violent movies.</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0344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b="0" dirty="0" smtClean="0">
              <a:solidFill>
                <a:srgbClr val="005188"/>
              </a:solidFill>
            </a:endParaRPr>
          </a:p>
        </p:txBody>
      </p:sp>
      <p:sp>
        <p:nvSpPr>
          <p:cNvPr id="34" name="文本框 33"/>
          <p:cNvSpPr txBox="1"/>
          <p:nvPr/>
        </p:nvSpPr>
        <p:spPr>
          <a:xfrm>
            <a:off x="722630" y="917575"/>
            <a:ext cx="10852150" cy="5259070"/>
          </a:xfrm>
          <a:prstGeom prst="rect">
            <a:avLst/>
          </a:prstGeom>
          <a:noFill/>
        </p:spPr>
        <p:txBody>
          <a:bodyPr wrap="square" rtlCol="0">
            <a:spAutoFit/>
          </a:bodyPr>
          <a:p>
            <a:pPr>
              <a:lnSpc>
                <a:spcPct val="140000"/>
              </a:lnSpc>
            </a:pPr>
            <a:r>
              <a:rPr lang="en-US" altLang="zh-CN" sz="2400"/>
              <a:t>11. David Copperfield is a very famous</a:t>
            </a:r>
            <a:r>
              <a:rPr lang="en-US" altLang="zh-CN" sz="2400">
                <a:sym typeface="+mn-ea"/>
              </a:rPr>
              <a:t> </a:t>
            </a:r>
            <a:r>
              <a:rPr lang="en-US" altLang="zh-CN" sz="2400" u="sng">
                <a:sym typeface="+mn-ea"/>
              </a:rPr>
              <a:t>                  </a:t>
            </a:r>
            <a:r>
              <a:rPr lang="en-US" altLang="zh-CN" sz="2400"/>
              <a:t> .</a:t>
            </a:r>
            <a:endParaRPr lang="en-US" altLang="zh-CN" sz="2400"/>
          </a:p>
          <a:p>
            <a:pPr>
              <a:lnSpc>
                <a:spcPct val="140000"/>
              </a:lnSpc>
            </a:pPr>
            <a:r>
              <a:rPr lang="en-US" altLang="zh-CN" sz="2400"/>
              <a:t>12. There is</a:t>
            </a:r>
            <a:r>
              <a:rPr lang="en-US" altLang="zh-CN" sz="2400">
                <a:sym typeface="+mn-ea"/>
              </a:rPr>
              <a:t> </a:t>
            </a:r>
            <a:r>
              <a:rPr lang="en-US" altLang="zh-CN" sz="2400" u="sng">
                <a:sym typeface="+mn-ea"/>
              </a:rPr>
              <a:t>                  </a:t>
            </a:r>
            <a:r>
              <a:rPr lang="en-US" altLang="zh-CN" sz="2400"/>
              <a:t> worth watching on the TV channels.</a:t>
            </a:r>
            <a:endParaRPr lang="en-US" altLang="zh-CN" sz="2400"/>
          </a:p>
          <a:p>
            <a:pPr>
              <a:lnSpc>
                <a:spcPct val="140000"/>
              </a:lnSpc>
            </a:pPr>
            <a:r>
              <a:rPr lang="en-US" altLang="zh-CN" sz="2400"/>
              <a:t>13. The Spring Festival</a:t>
            </a:r>
            <a:r>
              <a:rPr lang="en-US" altLang="zh-CN" sz="2400">
                <a:sym typeface="+mn-ea"/>
              </a:rPr>
              <a:t> </a:t>
            </a:r>
            <a:r>
              <a:rPr lang="en-US" altLang="zh-CN" sz="2400" u="sng">
                <a:sym typeface="+mn-ea"/>
              </a:rPr>
              <a:t>                  </a:t>
            </a:r>
            <a:r>
              <a:rPr lang="en-US" altLang="zh-CN" sz="2400"/>
              <a:t> begins at 20:00 every year.</a:t>
            </a:r>
            <a:endParaRPr lang="en-US" altLang="zh-CN" sz="2400"/>
          </a:p>
          <a:p>
            <a:pPr>
              <a:lnSpc>
                <a:spcPct val="140000"/>
              </a:lnSpc>
            </a:pPr>
            <a:r>
              <a:rPr lang="en-US" altLang="zh-CN" sz="2400"/>
              <a:t>14. They will go for a </a:t>
            </a:r>
            <a:r>
              <a:rPr lang="en-US" altLang="zh-CN" sz="2400">
                <a:sym typeface="+mn-ea"/>
              </a:rPr>
              <a:t> </a:t>
            </a:r>
            <a:r>
              <a:rPr lang="en-US" altLang="zh-CN" sz="2400" u="sng">
                <a:sym typeface="+mn-ea"/>
              </a:rPr>
              <a:t>                  </a:t>
            </a:r>
            <a:r>
              <a:rPr lang="en-US" altLang="zh-CN" sz="2400"/>
              <a:t>concert tonight.</a:t>
            </a:r>
            <a:endParaRPr lang="en-US" altLang="zh-CN" sz="2400"/>
          </a:p>
          <a:p>
            <a:pPr>
              <a:lnSpc>
                <a:spcPct val="140000"/>
              </a:lnSpc>
            </a:pPr>
            <a:r>
              <a:rPr lang="en-US" altLang="zh-CN" sz="2400"/>
              <a:t>15. The movie is about an</a:t>
            </a:r>
            <a:r>
              <a:rPr lang="en-US" altLang="zh-CN" sz="2400">
                <a:sym typeface="+mn-ea"/>
              </a:rPr>
              <a:t> </a:t>
            </a:r>
            <a:r>
              <a:rPr lang="en-US" altLang="zh-CN" sz="2400" u="sng">
                <a:sym typeface="+mn-ea"/>
              </a:rPr>
              <a:t>                  </a:t>
            </a:r>
            <a:r>
              <a:rPr lang="en-US" altLang="zh-CN" sz="2400"/>
              <a:t> to the stars.</a:t>
            </a:r>
            <a:endParaRPr lang="en-US" altLang="zh-CN" sz="2400"/>
          </a:p>
          <a:p>
            <a:pPr>
              <a:lnSpc>
                <a:spcPct val="140000"/>
              </a:lnSpc>
            </a:pPr>
            <a:r>
              <a:rPr lang="en-US" altLang="zh-CN" sz="2400"/>
              <a:t>16. The tragedies are more attractive than the</a:t>
            </a:r>
            <a:r>
              <a:rPr lang="en-US" altLang="zh-CN" sz="2400">
                <a:sym typeface="+mn-ea"/>
              </a:rPr>
              <a:t> </a:t>
            </a:r>
            <a:r>
              <a:rPr lang="en-US" altLang="zh-CN" sz="2400" u="sng">
                <a:sym typeface="+mn-ea"/>
              </a:rPr>
              <a:t>                  </a:t>
            </a:r>
            <a:r>
              <a:rPr lang="en-US" altLang="zh-CN" sz="2400"/>
              <a:t> in Shakespeare’s plays.</a:t>
            </a:r>
            <a:endParaRPr lang="en-US" altLang="zh-CN" sz="2400"/>
          </a:p>
          <a:p>
            <a:pPr>
              <a:lnSpc>
                <a:spcPct val="140000"/>
              </a:lnSpc>
            </a:pPr>
            <a:r>
              <a:rPr lang="en-US" altLang="zh-CN" sz="2400"/>
              <a:t>17. I</a:t>
            </a:r>
            <a:r>
              <a:rPr lang="en-US" altLang="zh-CN" sz="2400">
                <a:sym typeface="+mn-ea"/>
              </a:rPr>
              <a:t> </a:t>
            </a:r>
            <a:r>
              <a:rPr lang="en-US" altLang="zh-CN" sz="2400" u="sng">
                <a:sym typeface="+mn-ea"/>
              </a:rPr>
              <a:t>                  </a:t>
            </a:r>
            <a:r>
              <a:rPr lang="en-US" altLang="zh-CN" sz="2400"/>
              <a:t> two balconies. How about going with me?</a:t>
            </a:r>
            <a:endParaRPr lang="en-US" altLang="zh-CN" sz="2400"/>
          </a:p>
          <a:p>
            <a:pPr>
              <a:lnSpc>
                <a:spcPct val="140000"/>
              </a:lnSpc>
            </a:pPr>
            <a:r>
              <a:rPr lang="en-US" altLang="zh-CN" sz="2400"/>
              <a:t>18. How about having</a:t>
            </a:r>
            <a:r>
              <a:rPr lang="en-US" altLang="zh-CN" sz="2400">
                <a:sym typeface="+mn-ea"/>
              </a:rPr>
              <a:t> </a:t>
            </a:r>
            <a:r>
              <a:rPr lang="en-US" altLang="zh-CN" sz="2400" u="sng">
                <a:sym typeface="+mn-ea"/>
              </a:rPr>
              <a:t>                  </a:t>
            </a:r>
            <a:r>
              <a:rPr lang="en-US" altLang="zh-CN" sz="2400"/>
              <a:t> at 17:00 before the performance?</a:t>
            </a:r>
            <a:endParaRPr lang="en-US" altLang="zh-CN" sz="2400"/>
          </a:p>
          <a:p>
            <a:pPr>
              <a:lnSpc>
                <a:spcPct val="140000"/>
              </a:lnSpc>
            </a:pPr>
            <a:r>
              <a:rPr lang="en-US" altLang="zh-CN" sz="2400"/>
              <a:t>19. The TV programs are becoming more and more</a:t>
            </a:r>
            <a:r>
              <a:rPr lang="en-US" altLang="zh-CN" sz="2400">
                <a:sym typeface="+mn-ea"/>
              </a:rPr>
              <a:t> </a:t>
            </a:r>
            <a:r>
              <a:rPr lang="en-US" altLang="zh-CN" sz="2400" u="sng">
                <a:sym typeface="+mn-ea"/>
              </a:rPr>
              <a:t>                  </a:t>
            </a:r>
            <a:r>
              <a:rPr lang="en-US" altLang="zh-CN" sz="2400"/>
              <a:t> .</a:t>
            </a:r>
            <a:endParaRPr lang="en-US" altLang="zh-CN" sz="2400"/>
          </a:p>
          <a:p>
            <a:pPr>
              <a:lnSpc>
                <a:spcPct val="140000"/>
              </a:lnSpc>
            </a:pPr>
            <a:r>
              <a:rPr lang="en-US" altLang="zh-CN" sz="2400"/>
              <a:t>20. My father</a:t>
            </a:r>
            <a:r>
              <a:rPr lang="en-US" altLang="zh-CN" sz="2400">
                <a:sym typeface="+mn-ea"/>
              </a:rPr>
              <a:t> </a:t>
            </a:r>
            <a:r>
              <a:rPr lang="en-US" altLang="zh-CN" sz="2400" u="sng">
                <a:sym typeface="+mn-ea"/>
              </a:rPr>
              <a:t>                  </a:t>
            </a:r>
            <a:r>
              <a:rPr lang="en-US" altLang="zh-CN" sz="2400"/>
              <a:t> the News program at 19:00 every day.</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Task9 </a:t>
            </a:r>
            <a:endParaRPr lang="en-US" altLang="zh-CN" sz="3200" dirty="0" smtClean="0">
              <a:solidFill>
                <a:srgbClr val="005188"/>
              </a:solidFill>
            </a:endParaRPr>
          </a:p>
          <a:p>
            <a:pPr>
              <a:lnSpc>
                <a:spcPct val="100000"/>
              </a:lnSpc>
            </a:pPr>
            <a:r>
              <a:rPr lang="en-US" altLang="zh-CN" b="0" dirty="0" smtClean="0">
                <a:solidFill>
                  <a:srgbClr val="005188"/>
                </a:solidFill>
              </a:rPr>
              <a:t>You will hear a short narration about the unit topic twice and find out the </a:t>
            </a:r>
            <a:endParaRPr lang="en-US" altLang="zh-CN" b="0" dirty="0" smtClean="0">
              <a:solidFill>
                <a:srgbClr val="005188"/>
              </a:solidFill>
            </a:endParaRPr>
          </a:p>
          <a:p>
            <a:pPr>
              <a:lnSpc>
                <a:spcPct val="100000"/>
              </a:lnSpc>
            </a:pPr>
            <a:r>
              <a:rPr lang="en-US" altLang="zh-CN" b="0" dirty="0" smtClean="0">
                <a:solidFill>
                  <a:srgbClr val="005188"/>
                </a:solidFill>
              </a:rPr>
              <a:t>answers to these questions.</a:t>
            </a:r>
            <a:endParaRPr lang="en-US" altLang="zh-CN" b="0" dirty="0" smtClean="0">
              <a:solidFill>
                <a:srgbClr val="005188"/>
              </a:solidFill>
            </a:endParaRPr>
          </a:p>
        </p:txBody>
      </p:sp>
      <p:sp>
        <p:nvSpPr>
          <p:cNvPr id="34" name="文本框 33"/>
          <p:cNvSpPr txBox="1"/>
          <p:nvPr/>
        </p:nvSpPr>
        <p:spPr>
          <a:xfrm>
            <a:off x="722630" y="1880235"/>
            <a:ext cx="11082020" cy="3597910"/>
          </a:xfrm>
          <a:prstGeom prst="rect">
            <a:avLst/>
          </a:prstGeom>
          <a:noFill/>
        </p:spPr>
        <p:txBody>
          <a:bodyPr wrap="square" rtlCol="0">
            <a:spAutoFit/>
          </a:bodyPr>
          <a:p>
            <a:pPr>
              <a:lnSpc>
                <a:spcPct val="160000"/>
              </a:lnSpc>
            </a:pPr>
            <a:r>
              <a:rPr lang="en-US" altLang="zh-CN" sz="2400"/>
              <a:t>1. Why do people have more and more choices in their leisure time?</a:t>
            </a:r>
            <a:endParaRPr lang="en-US" altLang="zh-CN" sz="2400"/>
          </a:p>
          <a:p>
            <a:pPr>
              <a:lnSpc>
                <a:spcPct val="160000"/>
              </a:lnSpc>
            </a:pPr>
            <a:endParaRPr lang="en-US" altLang="zh-CN" sz="2400"/>
          </a:p>
          <a:p>
            <a:pPr>
              <a:lnSpc>
                <a:spcPct val="160000"/>
              </a:lnSpc>
            </a:pPr>
            <a:r>
              <a:rPr lang="en-US" altLang="zh-CN" sz="2400"/>
              <a:t>2. What do people usually do in their leisure time?</a:t>
            </a:r>
            <a:endParaRPr lang="en-US" altLang="zh-CN" sz="2400"/>
          </a:p>
          <a:p>
            <a:pPr>
              <a:lnSpc>
                <a:spcPct val="160000"/>
              </a:lnSpc>
            </a:pPr>
            <a:endParaRPr lang="en-US" altLang="zh-CN" sz="2400"/>
          </a:p>
          <a:p>
            <a:pPr>
              <a:lnSpc>
                <a:spcPct val="160000"/>
              </a:lnSpc>
            </a:pPr>
            <a:r>
              <a:rPr lang="en-US" altLang="zh-CN" sz="2400"/>
              <a:t>3. </a:t>
            </a:r>
            <a:r>
              <a:rPr lang="en-US" altLang="zh-CN" sz="2400">
                <a:sym typeface="+mn-ea"/>
              </a:rPr>
              <a:t>Why do people usually reserve tickets for a perfomance in advance</a:t>
            </a:r>
            <a:r>
              <a:rPr lang="en-US" altLang="zh-CN" sz="2400"/>
              <a:t>?</a:t>
            </a:r>
            <a:endParaRPr lang="en-US" altLang="zh-CN" sz="2400"/>
          </a:p>
          <a:p>
            <a:pPr>
              <a:lnSpc>
                <a:spcPct val="150000"/>
              </a:lnSpc>
            </a:pP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637155" y="3832860"/>
            <a:ext cx="833882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Section6 Listen for Fun</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4954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Task10 </a:t>
            </a:r>
            <a:endParaRPr lang="en-US" altLang="zh-CN" sz="3200" dirty="0" smtClean="0">
              <a:solidFill>
                <a:srgbClr val="005188"/>
              </a:solidFill>
            </a:endParaRPr>
          </a:p>
          <a:p>
            <a:pPr>
              <a:lnSpc>
                <a:spcPct val="100000"/>
              </a:lnSpc>
            </a:pPr>
            <a:r>
              <a:rPr lang="en-US" altLang="zh-CN" b="0" dirty="0" smtClean="0">
                <a:solidFill>
                  <a:srgbClr val="005188"/>
                </a:solidFill>
              </a:rPr>
              <a:t>Listen to complete a funny story by filling in the blanks.</a:t>
            </a:r>
            <a:endParaRPr lang="en-US" altLang="zh-CN" b="0" dirty="0" smtClean="0">
              <a:solidFill>
                <a:srgbClr val="005188"/>
              </a:solidFill>
            </a:endParaRPr>
          </a:p>
        </p:txBody>
      </p:sp>
      <p:sp>
        <p:nvSpPr>
          <p:cNvPr id="34" name="文本框 33"/>
          <p:cNvSpPr txBox="1"/>
          <p:nvPr/>
        </p:nvSpPr>
        <p:spPr>
          <a:xfrm>
            <a:off x="756285" y="1598295"/>
            <a:ext cx="10660380" cy="3412490"/>
          </a:xfrm>
          <a:prstGeom prst="rect">
            <a:avLst/>
          </a:prstGeom>
          <a:noFill/>
        </p:spPr>
        <p:txBody>
          <a:bodyPr wrap="square" rtlCol="0">
            <a:spAutoFit/>
          </a:bodyPr>
          <a:p>
            <a:pPr>
              <a:lnSpc>
                <a:spcPct val="180000"/>
              </a:lnSpc>
            </a:pPr>
            <a:r>
              <a:rPr lang="en-US" altLang="zh-CN" sz="2400"/>
              <a:t>       “Would you like to follow your father’s</a:t>
            </a:r>
            <a:r>
              <a:rPr lang="en-US" altLang="zh-CN" sz="2400">
                <a:sym typeface="+mn-ea"/>
              </a:rPr>
              <a:t> </a:t>
            </a:r>
            <a:r>
              <a:rPr lang="en-US" altLang="zh-CN" sz="2400" u="sng">
                <a:sym typeface="+mn-ea"/>
              </a:rPr>
              <a:t>                  </a:t>
            </a:r>
            <a:r>
              <a:rPr lang="en-US" altLang="zh-CN" sz="2400"/>
              <a:t> and become a composer?” I once asked my niece. “No,” she said</a:t>
            </a:r>
            <a:r>
              <a:rPr lang="en-US" altLang="zh-CN" sz="2400">
                <a:sym typeface="+mn-ea"/>
              </a:rPr>
              <a:t> </a:t>
            </a:r>
            <a:r>
              <a:rPr lang="en-US" altLang="zh-CN" sz="2400" u="sng">
                <a:sym typeface="+mn-ea"/>
              </a:rPr>
              <a:t>                  </a:t>
            </a:r>
            <a:r>
              <a:rPr lang="en-US" altLang="zh-CN" sz="2400"/>
              <a:t> any hesitation. “I’d rather be a</a:t>
            </a:r>
            <a:r>
              <a:rPr lang="en-US" altLang="zh-CN" sz="2400">
                <a:sym typeface="+mn-ea"/>
              </a:rPr>
              <a:t> </a:t>
            </a:r>
            <a:r>
              <a:rPr lang="en-US" altLang="zh-CN" sz="2400" u="sng">
                <a:sym typeface="+mn-ea"/>
              </a:rPr>
              <a:t>                </a:t>
            </a:r>
            <a:r>
              <a:rPr lang="en-US" altLang="zh-CN" sz="2400"/>
              <a:t> . A singer can earn a hundred times more than a composer.” “Is that so?” “Sure,” she said, “if it takes me ten</a:t>
            </a:r>
            <a:r>
              <a:rPr lang="en-US" altLang="zh-CN" sz="2400">
                <a:sym typeface="+mn-ea"/>
              </a:rPr>
              <a:t> </a:t>
            </a:r>
            <a:r>
              <a:rPr lang="en-US" altLang="zh-CN" sz="2400" u="sng">
                <a:sym typeface="+mn-ea"/>
              </a:rPr>
              <a:t>                </a:t>
            </a:r>
            <a:r>
              <a:rPr lang="en-US" altLang="zh-CN" sz="2400"/>
              <a:t> to sing a song, it will take my father ten hours to</a:t>
            </a:r>
            <a:r>
              <a:rPr lang="en-US" altLang="zh-CN" sz="2400">
                <a:sym typeface="+mn-ea"/>
              </a:rPr>
              <a:t> </a:t>
            </a:r>
            <a:r>
              <a:rPr lang="en-US" altLang="zh-CN" sz="2400" u="sng">
                <a:sym typeface="+mn-ea"/>
              </a:rPr>
              <a:t>                </a:t>
            </a:r>
            <a:r>
              <a:rPr lang="en-US" altLang="zh-CN" sz="2400"/>
              <a:t> one.”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42444" y="1484158"/>
            <a:ext cx="4230356" cy="4731583"/>
          </a:xfrm>
          <a:prstGeom prst="rect">
            <a:avLst/>
          </a:prstGeom>
        </p:spPr>
      </p:pic>
      <p:sp>
        <p:nvSpPr>
          <p:cNvPr id="3" name="矩形 1"/>
          <p:cNvSpPr>
            <a:spLocks noChangeArrowheads="1"/>
          </p:cNvSpPr>
          <p:nvPr/>
        </p:nvSpPr>
        <p:spPr bwMode="auto">
          <a:xfrm>
            <a:off x="994787" y="2176324"/>
            <a:ext cx="423035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994787" y="3144029"/>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994787" y="4206140"/>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 name="矩形 1"/>
          <p:cNvSpPr>
            <a:spLocks noChangeArrowheads="1"/>
          </p:cNvSpPr>
          <p:nvPr/>
        </p:nvSpPr>
        <p:spPr bwMode="auto">
          <a:xfrm>
            <a:off x="994787" y="5174845"/>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a:off x="5496448" y="2410092"/>
            <a:ext cx="1183974"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496448" y="3478748"/>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96448" y="4446474"/>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496448" y="5405044"/>
            <a:ext cx="1194021"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Homework</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 grpId="0"/>
      <p:bldP spid="4" grpId="0"/>
      <p:bldP spid="5" grpId="0"/>
      <p:bldP spid="6" grpId="0"/>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7157"/>
          <a:stretch>
            <a:fillRect/>
          </a:stretch>
        </p:blipFill>
        <p:spPr>
          <a:xfrm>
            <a:off x="0" y="0"/>
            <a:ext cx="12192000" cy="4899390"/>
          </a:xfrm>
          <a:prstGeom prst="rect">
            <a:avLst/>
          </a:prstGeom>
        </p:spPr>
      </p:pic>
      <p:sp>
        <p:nvSpPr>
          <p:cNvPr id="3" name="文本框 2"/>
          <p:cNvSpPr txBox="1"/>
          <p:nvPr/>
        </p:nvSpPr>
        <p:spPr>
          <a:xfrm>
            <a:off x="3686030" y="4391558"/>
            <a:ext cx="4754880" cy="1014730"/>
          </a:xfrm>
          <a:prstGeom prst="rect">
            <a:avLst/>
          </a:prstGeom>
          <a:noFill/>
        </p:spPr>
        <p:txBody>
          <a:bodyPr wrap="none" rtlCol="0">
            <a:spAutoFit/>
          </a:bodyPr>
          <a:lstStyle/>
          <a:p>
            <a:r>
              <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rPr>
              <a:t>谢谢您的欣赏</a:t>
            </a:r>
            <a:endPar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530" y="292735"/>
            <a:ext cx="4761865"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Learning Objectives</a:t>
            </a:r>
            <a:endParaRPr lang="en-US" altLang="zh-CN" sz="3200" b="0" dirty="0" smtClean="0">
              <a:solidFill>
                <a:srgbClr val="005188"/>
              </a:solidFill>
            </a:endParaRPr>
          </a:p>
        </p:txBody>
      </p:sp>
      <p:grpSp>
        <p:nvGrpSpPr>
          <p:cNvPr id="54" name="Group 4"/>
          <p:cNvGrpSpPr>
            <a:grpSpLocks noChangeAspect="1"/>
          </p:cNvGrpSpPr>
          <p:nvPr/>
        </p:nvGrpSpPr>
        <p:grpSpPr bwMode="auto">
          <a:xfrm>
            <a:off x="4890623" y="2050544"/>
            <a:ext cx="2576513" cy="3009900"/>
            <a:chOff x="3082" y="1214"/>
            <a:chExt cx="1623" cy="1896"/>
          </a:xfrm>
          <a:solidFill>
            <a:srgbClr val="005188"/>
          </a:solidFill>
        </p:grpSpPr>
        <p:grpSp>
          <p:nvGrpSpPr>
            <p:cNvPr id="55" name="Group 205"/>
            <p:cNvGrpSpPr/>
            <p:nvPr/>
          </p:nvGrpSpPr>
          <p:grpSpPr bwMode="auto">
            <a:xfrm>
              <a:off x="3082" y="1214"/>
              <a:ext cx="1623" cy="1603"/>
              <a:chOff x="3082" y="1214"/>
              <a:chExt cx="1623" cy="1603"/>
            </a:xfrm>
            <a:grpFill/>
          </p:grpSpPr>
          <p:sp>
            <p:nvSpPr>
              <p:cNvPr id="303"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9"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0"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1"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2"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3"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4"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6"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7"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8"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9"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0"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1"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2"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3"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4"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5"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6"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7"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8"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0"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1"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2"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3"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4"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5"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6"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7"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8"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9"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0"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1"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2"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3"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4"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5"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6"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7"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8"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9"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0"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1"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2"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3"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4"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5"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6"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7"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8"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9"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0"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1"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2"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3"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5"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6"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7"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8"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9"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0"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1"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2"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3"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4"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5"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6"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7"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8"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9"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0"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1"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2"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3"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4"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5"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6"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7"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8"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9"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0"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1"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2"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4"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5"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6"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7"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8"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9"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0"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1"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2"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3"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4"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5"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6"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7"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8"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9"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0"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1"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2"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3"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4"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5"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6"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7"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8"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9"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0"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1"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2"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3"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4"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5"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6"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7"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8"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9"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0"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1"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2"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3"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4"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5"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6"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7"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8"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9"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0"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1"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2"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56" name="Group 406"/>
            <p:cNvGrpSpPr/>
            <p:nvPr/>
          </p:nvGrpSpPr>
          <p:grpSpPr bwMode="auto">
            <a:xfrm>
              <a:off x="3112" y="1551"/>
              <a:ext cx="1462" cy="1559"/>
              <a:chOff x="3112" y="1551"/>
              <a:chExt cx="1462" cy="1559"/>
            </a:xfrm>
            <a:grpFill/>
          </p:grpSpPr>
          <p:sp>
            <p:nvSpPr>
              <p:cNvPr id="103"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57"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9"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0"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1"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6"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7"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8"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9"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0"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3"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4"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5"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6"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1"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2"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3"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4"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5"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6"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7"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8"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9"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0"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1"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2"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 name="chenying0907 2"/>
          <p:cNvGrpSpPr/>
          <p:nvPr/>
        </p:nvGrpSpPr>
        <p:grpSpPr>
          <a:xfrm>
            <a:off x="1022963" y="2263214"/>
            <a:ext cx="2579845" cy="955403"/>
            <a:chOff x="1022963" y="2263214"/>
            <a:chExt cx="2579845" cy="955403"/>
          </a:xfrm>
        </p:grpSpPr>
        <p:sp>
          <p:nvSpPr>
            <p:cNvPr id="503" name="Rectangle 47"/>
            <p:cNvSpPr/>
            <p:nvPr/>
          </p:nvSpPr>
          <p:spPr>
            <a:xfrm>
              <a:off x="2700432" y="2263214"/>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4" name="文本框 7"/>
            <p:cNvSpPr txBox="1">
              <a:spLocks noChangeArrowheads="1"/>
            </p:cNvSpPr>
            <p:nvPr/>
          </p:nvSpPr>
          <p:spPr bwMode="auto">
            <a:xfrm>
              <a:off x="1022963" y="2695397"/>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 name="chenying0907 3"/>
          <p:cNvGrpSpPr/>
          <p:nvPr/>
        </p:nvGrpSpPr>
        <p:grpSpPr>
          <a:xfrm>
            <a:off x="1060766" y="3920565"/>
            <a:ext cx="2579845" cy="955403"/>
            <a:chOff x="1060766" y="3920565"/>
            <a:chExt cx="2579845" cy="955403"/>
          </a:xfrm>
        </p:grpSpPr>
        <p:sp>
          <p:nvSpPr>
            <p:cNvPr id="506" name="Rectangle 47"/>
            <p:cNvSpPr/>
            <p:nvPr/>
          </p:nvSpPr>
          <p:spPr>
            <a:xfrm>
              <a:off x="2738235" y="3920565"/>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7" name="文本框 7"/>
            <p:cNvSpPr txBox="1">
              <a:spLocks noChangeArrowheads="1"/>
            </p:cNvSpPr>
            <p:nvPr/>
          </p:nvSpPr>
          <p:spPr bwMode="auto">
            <a:xfrm>
              <a:off x="1060766" y="4352748"/>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6" name="chenying0907 5"/>
          <p:cNvGrpSpPr/>
          <p:nvPr/>
        </p:nvGrpSpPr>
        <p:grpSpPr>
          <a:xfrm>
            <a:off x="8716786" y="2207492"/>
            <a:ext cx="2579845" cy="976040"/>
            <a:chOff x="8716786" y="2207492"/>
            <a:chExt cx="2579845" cy="976040"/>
          </a:xfrm>
        </p:grpSpPr>
        <p:sp>
          <p:nvSpPr>
            <p:cNvPr id="509" name="Rectangle 47"/>
            <p:cNvSpPr/>
            <p:nvPr/>
          </p:nvSpPr>
          <p:spPr>
            <a:xfrm>
              <a:off x="8809850" y="2207492"/>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0" name="文本框 7"/>
            <p:cNvSpPr txBox="1">
              <a:spLocks noChangeArrowheads="1"/>
            </p:cNvSpPr>
            <p:nvPr/>
          </p:nvSpPr>
          <p:spPr bwMode="auto">
            <a:xfrm>
              <a:off x="8716786" y="2660312"/>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5" name="chenying0907 4"/>
          <p:cNvGrpSpPr/>
          <p:nvPr/>
        </p:nvGrpSpPr>
        <p:grpSpPr>
          <a:xfrm>
            <a:off x="8744787" y="3842777"/>
            <a:ext cx="2579845" cy="977468"/>
            <a:chOff x="8744787" y="3842777"/>
            <a:chExt cx="2579845" cy="977468"/>
          </a:xfrm>
        </p:grpSpPr>
        <p:sp>
          <p:nvSpPr>
            <p:cNvPr id="511" name="Rectangle 47"/>
            <p:cNvSpPr/>
            <p:nvPr/>
          </p:nvSpPr>
          <p:spPr>
            <a:xfrm>
              <a:off x="8851488" y="3842777"/>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2" name="文本框 7"/>
            <p:cNvSpPr txBox="1">
              <a:spLocks noChangeArrowheads="1"/>
            </p:cNvSpPr>
            <p:nvPr/>
          </p:nvSpPr>
          <p:spPr bwMode="auto">
            <a:xfrm>
              <a:off x="8744787" y="4297025"/>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513" name="chenying0907 456"/>
          <p:cNvSpPr>
            <a:spLocks noEditPoints="1"/>
          </p:cNvSpPr>
          <p:nvPr/>
        </p:nvSpPr>
        <p:spPr bwMode="auto">
          <a:xfrm>
            <a:off x="3749210" y="2248983"/>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4" name="chenying0907 460"/>
          <p:cNvSpPr>
            <a:spLocks noEditPoints="1"/>
          </p:cNvSpPr>
          <p:nvPr/>
        </p:nvSpPr>
        <p:spPr bwMode="auto">
          <a:xfrm>
            <a:off x="7957674" y="3809491"/>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5" name="chenying0907 456"/>
          <p:cNvSpPr>
            <a:spLocks noEditPoints="1"/>
          </p:cNvSpPr>
          <p:nvPr/>
        </p:nvSpPr>
        <p:spPr bwMode="auto">
          <a:xfrm>
            <a:off x="3752385" y="3858707"/>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6" name="chenying0907 460"/>
          <p:cNvSpPr>
            <a:spLocks noEditPoints="1"/>
          </p:cNvSpPr>
          <p:nvPr/>
        </p:nvSpPr>
        <p:spPr bwMode="auto">
          <a:xfrm>
            <a:off x="7777135" y="2193419"/>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13" grpId="0" animBg="1"/>
      <p:bldP spid="514" grpId="0" animBg="1"/>
      <p:bldP spid="515" grpId="0" animBg="1"/>
      <p:bldP spid="5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845435" y="3733800"/>
            <a:ext cx="7944485"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Section1 Let's Get Ready</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1192530" y="292735"/>
            <a:ext cx="6333490"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Useful Words and Expressions</a:t>
            </a:r>
            <a:endParaRPr lang="en-US" altLang="zh-CN" sz="3200" b="0" dirty="0" smtClean="0">
              <a:solidFill>
                <a:srgbClr val="005188"/>
              </a:solidFill>
            </a:endParaRPr>
          </a:p>
        </p:txBody>
      </p:sp>
      <p:sp>
        <p:nvSpPr>
          <p:cNvPr id="32" name="矩形 31"/>
          <p:cNvSpPr/>
          <p:nvPr/>
        </p:nvSpPr>
        <p:spPr>
          <a:xfrm>
            <a:off x="1388745" y="1010285"/>
            <a:ext cx="451866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3" name="矩形 32"/>
          <p:cNvSpPr/>
          <p:nvPr/>
        </p:nvSpPr>
        <p:spPr>
          <a:xfrm>
            <a:off x="6482080" y="1033780"/>
            <a:ext cx="469900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395095" y="915670"/>
            <a:ext cx="4512945" cy="5775960"/>
          </a:xfrm>
          <a:prstGeom prst="rect">
            <a:avLst/>
          </a:prstGeom>
          <a:noFill/>
        </p:spPr>
        <p:txBody>
          <a:bodyPr wrap="square" rtlCol="0">
            <a:spAutoFit/>
          </a:bodyPr>
          <a:p>
            <a:pPr>
              <a:lnSpc>
                <a:spcPct val="140000"/>
              </a:lnSpc>
            </a:pPr>
            <a:r>
              <a:rPr lang="en-US" altLang="zh-CN" sz="2400"/>
              <a:t>balcony</a:t>
            </a:r>
            <a:endParaRPr lang="en-US" altLang="zh-CN" sz="2400"/>
          </a:p>
          <a:p>
            <a:pPr>
              <a:lnSpc>
                <a:spcPct val="140000"/>
              </a:lnSpc>
            </a:pPr>
            <a:r>
              <a:rPr lang="en-US" altLang="zh-CN" sz="2400"/>
              <a:t>be fascinated by</a:t>
            </a:r>
            <a:endParaRPr lang="en-US" altLang="zh-CN" sz="2400"/>
          </a:p>
          <a:p>
            <a:pPr>
              <a:lnSpc>
                <a:spcPct val="140000"/>
              </a:lnSpc>
            </a:pPr>
            <a:r>
              <a:rPr lang="en-US" altLang="zh-CN" sz="2400"/>
              <a:t>channel</a:t>
            </a:r>
            <a:endParaRPr lang="en-US" altLang="zh-CN" sz="2400"/>
          </a:p>
          <a:p>
            <a:pPr>
              <a:lnSpc>
                <a:spcPct val="140000"/>
              </a:lnSpc>
            </a:pPr>
            <a:r>
              <a:rPr lang="en-US" altLang="zh-CN" sz="2400"/>
              <a:t>composition</a:t>
            </a:r>
            <a:endParaRPr lang="en-US" altLang="zh-CN" sz="2400"/>
          </a:p>
          <a:p>
            <a:pPr>
              <a:lnSpc>
                <a:spcPct val="140000"/>
              </a:lnSpc>
            </a:pPr>
            <a:r>
              <a:rPr lang="en-US" altLang="zh-CN" sz="2400"/>
              <a:t>debut</a:t>
            </a:r>
            <a:endParaRPr lang="en-US" altLang="zh-CN" sz="2400"/>
          </a:p>
          <a:p>
            <a:pPr>
              <a:lnSpc>
                <a:spcPct val="140000"/>
              </a:lnSpc>
            </a:pPr>
            <a:r>
              <a:rPr lang="en-US" altLang="zh-CN" sz="2400"/>
              <a:t>entertainment</a:t>
            </a:r>
            <a:endParaRPr lang="en-US" altLang="zh-CN" sz="2400"/>
          </a:p>
          <a:p>
            <a:pPr>
              <a:lnSpc>
                <a:spcPct val="140000"/>
              </a:lnSpc>
            </a:pPr>
            <a:r>
              <a:rPr lang="en-US" altLang="zh-CN" sz="2400"/>
              <a:t>magician</a:t>
            </a:r>
            <a:endParaRPr lang="en-US" altLang="zh-CN" sz="2400"/>
          </a:p>
          <a:p>
            <a:pPr>
              <a:lnSpc>
                <a:spcPct val="140000"/>
              </a:lnSpc>
            </a:pPr>
            <a:r>
              <a:rPr lang="en-US" altLang="zh-CN" sz="2400"/>
              <a:t>music chart</a:t>
            </a:r>
            <a:endParaRPr lang="en-US" altLang="zh-CN" sz="2400"/>
          </a:p>
          <a:p>
            <a:pPr>
              <a:lnSpc>
                <a:spcPct val="140000"/>
              </a:lnSpc>
            </a:pPr>
            <a:r>
              <a:rPr lang="en-US" altLang="zh-CN" sz="2400"/>
              <a:t>Spring Festival Gala</a:t>
            </a:r>
            <a:endParaRPr lang="en-US" altLang="zh-CN" sz="2400"/>
          </a:p>
          <a:p>
            <a:pPr>
              <a:lnSpc>
                <a:spcPct val="140000"/>
              </a:lnSpc>
            </a:pPr>
            <a:r>
              <a:rPr lang="en-US" altLang="zh-CN" sz="2400"/>
              <a:t>televise</a:t>
            </a:r>
            <a:endParaRPr lang="en-US" altLang="zh-CN" sz="2400"/>
          </a:p>
          <a:p>
            <a:pPr>
              <a:lnSpc>
                <a:spcPct val="140000"/>
              </a:lnSpc>
            </a:pPr>
            <a:r>
              <a:rPr lang="en-US" altLang="zh-CN" sz="2400"/>
              <a:t>violent</a:t>
            </a:r>
            <a:endParaRPr lang="en-US" altLang="zh-CN" sz="2400"/>
          </a:p>
        </p:txBody>
      </p:sp>
      <p:sp>
        <p:nvSpPr>
          <p:cNvPr id="2" name="文本框 1"/>
          <p:cNvSpPr txBox="1"/>
          <p:nvPr/>
        </p:nvSpPr>
        <p:spPr>
          <a:xfrm>
            <a:off x="6505575" y="944245"/>
            <a:ext cx="4675505" cy="5775960"/>
          </a:xfrm>
          <a:prstGeom prst="rect">
            <a:avLst/>
          </a:prstGeom>
          <a:noFill/>
        </p:spPr>
        <p:txBody>
          <a:bodyPr wrap="square" rtlCol="0">
            <a:spAutoFit/>
          </a:bodyPr>
          <a:p>
            <a:pPr>
              <a:lnSpc>
                <a:spcPct val="140000"/>
              </a:lnSpc>
            </a:pPr>
            <a:r>
              <a:rPr lang="zh-CN" altLang="zh-CN" sz="2400"/>
              <a:t>包厢</a:t>
            </a:r>
            <a:endParaRPr lang="zh-CN" altLang="zh-CN" sz="2400"/>
          </a:p>
          <a:p>
            <a:pPr>
              <a:lnSpc>
                <a:spcPct val="140000"/>
              </a:lnSpc>
            </a:pPr>
            <a:r>
              <a:rPr lang="zh-CN" altLang="zh-CN" sz="2400"/>
              <a:t>被</a:t>
            </a:r>
            <a:r>
              <a:rPr lang="en-US" altLang="zh-CN" sz="2400"/>
              <a:t>...</a:t>
            </a:r>
            <a:r>
              <a:rPr lang="zh-CN" altLang="en-US" sz="2400"/>
              <a:t>吸引，被</a:t>
            </a:r>
            <a:r>
              <a:rPr lang="en-US" altLang="zh-CN" sz="2400"/>
              <a:t>... </a:t>
            </a:r>
            <a:r>
              <a:rPr lang="zh-CN" altLang="en-US" sz="2400"/>
              <a:t>迷住</a:t>
            </a:r>
            <a:endParaRPr lang="zh-CN" altLang="en-US" sz="2400"/>
          </a:p>
          <a:p>
            <a:pPr>
              <a:lnSpc>
                <a:spcPct val="140000"/>
              </a:lnSpc>
            </a:pPr>
            <a:r>
              <a:rPr lang="zh-CN" altLang="en-US" sz="2400"/>
              <a:t>频道</a:t>
            </a:r>
            <a:endParaRPr lang="zh-CN" altLang="en-US" sz="2400"/>
          </a:p>
          <a:p>
            <a:pPr>
              <a:lnSpc>
                <a:spcPct val="140000"/>
              </a:lnSpc>
            </a:pPr>
            <a:r>
              <a:rPr lang="zh-CN" altLang="en-US" sz="2400"/>
              <a:t>作曲，创作</a:t>
            </a:r>
            <a:endParaRPr lang="zh-CN" altLang="en-US" sz="2400"/>
          </a:p>
          <a:p>
            <a:pPr>
              <a:lnSpc>
                <a:spcPct val="140000"/>
              </a:lnSpc>
            </a:pPr>
            <a:r>
              <a:rPr lang="zh-CN" altLang="en-US" sz="2400"/>
              <a:t>首次演出，首次推出</a:t>
            </a:r>
            <a:endParaRPr lang="zh-CN" altLang="en-US" sz="2400"/>
          </a:p>
          <a:p>
            <a:pPr>
              <a:lnSpc>
                <a:spcPct val="140000"/>
              </a:lnSpc>
            </a:pPr>
            <a:r>
              <a:rPr lang="zh-CN" altLang="en-US" sz="2400"/>
              <a:t>娱乐，消遣</a:t>
            </a:r>
            <a:endParaRPr lang="zh-CN" altLang="en-US" sz="2400"/>
          </a:p>
          <a:p>
            <a:pPr>
              <a:lnSpc>
                <a:spcPct val="140000"/>
              </a:lnSpc>
            </a:pPr>
            <a:r>
              <a:rPr lang="zh-CN" altLang="en-US" sz="2400"/>
              <a:t>魔术师，变戏法的人</a:t>
            </a:r>
            <a:endParaRPr lang="zh-CN" altLang="en-US" sz="2400"/>
          </a:p>
          <a:p>
            <a:pPr>
              <a:lnSpc>
                <a:spcPct val="140000"/>
              </a:lnSpc>
            </a:pPr>
            <a:r>
              <a:rPr lang="zh-CN" altLang="en-US" sz="2400"/>
              <a:t>音乐排行榜</a:t>
            </a:r>
            <a:endParaRPr lang="zh-CN" altLang="en-US" sz="2400"/>
          </a:p>
          <a:p>
            <a:pPr>
              <a:lnSpc>
                <a:spcPct val="140000"/>
              </a:lnSpc>
            </a:pPr>
            <a:r>
              <a:rPr lang="zh-CN" altLang="en-US" sz="2400"/>
              <a:t>春节联欢晚会</a:t>
            </a:r>
            <a:endParaRPr lang="zh-CN" altLang="en-US" sz="2400"/>
          </a:p>
          <a:p>
            <a:pPr>
              <a:lnSpc>
                <a:spcPct val="140000"/>
              </a:lnSpc>
            </a:pPr>
            <a:r>
              <a:rPr lang="zh-CN" altLang="en-US" sz="2400"/>
              <a:t>电视播放，转播</a:t>
            </a:r>
            <a:endParaRPr lang="zh-CN" altLang="en-US" sz="2400"/>
          </a:p>
          <a:p>
            <a:pPr>
              <a:lnSpc>
                <a:spcPct val="140000"/>
              </a:lnSpc>
            </a:pPr>
            <a:r>
              <a:rPr lang="zh-CN" altLang="en-US" sz="2400"/>
              <a:t>暴力的</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896620" y="1412875"/>
            <a:ext cx="10647680" cy="40322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Here is a set of English sentences with their meanings given in Chinese to the right. You will hear them read aloud twice. While listening, try to match the English sentences with their Chinese equivalents.</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1175385"/>
            <a:ext cx="10926445" cy="536130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1225550"/>
            <a:ext cx="11468100" cy="5741035"/>
          </a:xfrm>
          <a:prstGeom prst="rect">
            <a:avLst/>
          </a:prstGeom>
          <a:noFill/>
        </p:spPr>
        <p:txBody>
          <a:bodyPr wrap="square" rtlCol="0">
            <a:spAutoFit/>
          </a:bodyPr>
          <a:p>
            <a:pPr>
              <a:lnSpc>
                <a:spcPct val="170000"/>
              </a:lnSpc>
            </a:pPr>
            <a:r>
              <a:rPr lang="en-US" altLang="zh-CN" sz="2400"/>
              <a:t>1. What kind of movies do you like? </a:t>
            </a:r>
            <a:endParaRPr lang="en-US" altLang="zh-CN" sz="2400"/>
          </a:p>
          <a:p>
            <a:pPr>
              <a:lnSpc>
                <a:spcPct val="170000"/>
              </a:lnSpc>
            </a:pPr>
            <a:r>
              <a:rPr lang="en-US" altLang="zh-CN" sz="2400"/>
              <a:t>2. Is it an adventure or a comedy? </a:t>
            </a:r>
            <a:endParaRPr lang="en-US" altLang="zh-CN" sz="2400"/>
          </a:p>
          <a:p>
            <a:pPr>
              <a:lnSpc>
                <a:spcPct val="170000"/>
              </a:lnSpc>
            </a:pPr>
            <a:r>
              <a:rPr lang="en-US" altLang="zh-CN" sz="2400"/>
              <a:t>3. Don’t you ever watch music programs? </a:t>
            </a:r>
            <a:endParaRPr lang="en-US" altLang="zh-CN" sz="2400"/>
          </a:p>
          <a:p>
            <a:pPr>
              <a:lnSpc>
                <a:spcPct val="170000"/>
              </a:lnSpc>
            </a:pPr>
            <a:r>
              <a:rPr lang="en-US" altLang="zh-CN" sz="2400"/>
              <a:t>4. I like “Round the World” on Channel 2. </a:t>
            </a:r>
            <a:endParaRPr lang="en-US" altLang="zh-CN" sz="2400"/>
          </a:p>
          <a:p>
            <a:pPr>
              <a:lnSpc>
                <a:spcPct val="170000"/>
              </a:lnSpc>
            </a:pPr>
            <a:r>
              <a:rPr lang="en-US" altLang="zh-CN" sz="2400"/>
              <a:t>5. It is said there is a magician performance tonight. </a:t>
            </a:r>
            <a:endParaRPr lang="en-US" altLang="zh-CN" sz="2400"/>
          </a:p>
          <a:p>
            <a:pPr>
              <a:lnSpc>
                <a:spcPct val="170000"/>
              </a:lnSpc>
            </a:pPr>
            <a:r>
              <a:rPr lang="en-US" altLang="zh-CN" sz="2400"/>
              <a:t>6. Is there anything worth watching on the other channels? </a:t>
            </a:r>
            <a:endParaRPr lang="en-US" altLang="zh-CN" sz="2400"/>
          </a:p>
          <a:p>
            <a:pPr>
              <a:lnSpc>
                <a:spcPct val="170000"/>
              </a:lnSpc>
            </a:pPr>
            <a:r>
              <a:rPr lang="en-US" altLang="zh-CN" sz="2400"/>
              <a:t>7. The World Cup will be televised next week. </a:t>
            </a:r>
            <a:endParaRPr lang="en-US" altLang="zh-CN" sz="2400"/>
          </a:p>
          <a:p>
            <a:pPr>
              <a:lnSpc>
                <a:spcPct val="170000"/>
              </a:lnSpc>
            </a:pPr>
            <a:r>
              <a:rPr lang="en-US" altLang="zh-CN" sz="2400"/>
              <a:t>8. I bought two balconies for “Star Wars”. </a:t>
            </a:r>
            <a:endParaRPr lang="en-US" altLang="zh-CN" sz="2400"/>
          </a:p>
          <a:p>
            <a:pPr>
              <a:lnSpc>
                <a:spcPct val="170000"/>
              </a:lnSpc>
            </a:pP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969645"/>
            <a:ext cx="10926445"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747395"/>
            <a:ext cx="11468100" cy="4854575"/>
          </a:xfrm>
          <a:prstGeom prst="rect">
            <a:avLst/>
          </a:prstGeom>
          <a:noFill/>
        </p:spPr>
        <p:txBody>
          <a:bodyPr wrap="square" rtlCol="0">
            <a:spAutoFit/>
          </a:bodyPr>
          <a:p>
            <a:r>
              <a:rPr lang="en-US" altLang="zh-CN" sz="2400"/>
              <a:t>  </a:t>
            </a:r>
            <a:endParaRPr lang="en-US" altLang="zh-CN" sz="2400"/>
          </a:p>
          <a:p>
            <a:pPr>
              <a:lnSpc>
                <a:spcPct val="170000"/>
              </a:lnSpc>
            </a:pPr>
            <a:r>
              <a:rPr lang="en-US" altLang="zh-CN" sz="2400">
                <a:sym typeface="+mn-ea"/>
              </a:rPr>
              <a:t>9. I will pick you up at six to go to the theatre. </a:t>
            </a:r>
            <a:endParaRPr lang="en-US" altLang="zh-CN" sz="2400"/>
          </a:p>
          <a:p>
            <a:pPr>
              <a:lnSpc>
                <a:spcPct val="170000"/>
              </a:lnSpc>
            </a:pPr>
            <a:r>
              <a:rPr lang="en-US" altLang="zh-CN" sz="2400">
                <a:sym typeface="+mn-ea"/>
              </a:rPr>
              <a:t>10. The movie is too violent for children. </a:t>
            </a:r>
            <a:endParaRPr lang="en-US" altLang="zh-CN" sz="2400"/>
          </a:p>
          <a:p>
            <a:pPr>
              <a:lnSpc>
                <a:spcPct val="170000"/>
              </a:lnSpc>
            </a:pPr>
            <a:r>
              <a:rPr lang="en-US" altLang="zh-CN" sz="2400">
                <a:sym typeface="+mn-ea"/>
              </a:rPr>
              <a:t>11. Do you know he is a film superstar? </a:t>
            </a:r>
            <a:endParaRPr lang="en-US" altLang="zh-CN" sz="2400"/>
          </a:p>
          <a:p>
            <a:pPr>
              <a:lnSpc>
                <a:spcPct val="170000"/>
              </a:lnSpc>
            </a:pPr>
            <a:r>
              <a:rPr lang="en-US" altLang="zh-CN" sz="2400">
                <a:sym typeface="+mn-ea"/>
              </a:rPr>
              <a:t>12. “Love Story” is a touching movie.</a:t>
            </a:r>
            <a:endParaRPr lang="en-US" altLang="zh-CN" sz="2400">
              <a:sym typeface="+mn-ea"/>
            </a:endParaRPr>
          </a:p>
          <a:p>
            <a:pPr>
              <a:lnSpc>
                <a:spcPct val="170000"/>
              </a:lnSpc>
            </a:pPr>
            <a:r>
              <a:rPr lang="en-US" altLang="zh-CN" sz="2400"/>
              <a:t>13. I am fascinated by Michael Jackson’s songs. </a:t>
            </a:r>
            <a:endParaRPr lang="en-US" altLang="zh-CN" sz="2400"/>
          </a:p>
          <a:p>
            <a:pPr>
              <a:lnSpc>
                <a:spcPct val="170000"/>
              </a:lnSpc>
            </a:pPr>
            <a:r>
              <a:rPr lang="en-US" altLang="zh-CN" sz="2400"/>
              <a:t>14. Her debut album reached the top of the charts. </a:t>
            </a:r>
            <a:endParaRPr lang="en-US" altLang="zh-CN" sz="2400"/>
          </a:p>
          <a:p>
            <a:pPr>
              <a:lnSpc>
                <a:spcPct val="170000"/>
              </a:lnSpc>
            </a:pPr>
            <a:r>
              <a:rPr lang="en-US" altLang="zh-CN" sz="2400"/>
              <a:t>15. BTV Channel 6 features various teleplays.</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Section2 Find Out the English</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9048</Words>
  <Application>WPS 演示</Application>
  <PresentationFormat>宽屏</PresentationFormat>
  <Paragraphs>279</Paragraphs>
  <Slides>29</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宋体</vt:lpstr>
      <vt:lpstr>Wingdings</vt:lpstr>
      <vt:lpstr>思源黑体 CN Heavy</vt:lpstr>
      <vt:lpstr>黑体</vt:lpstr>
      <vt:lpstr>微软雅黑</vt:lpstr>
      <vt:lpstr>方正静蕾简体</vt:lpstr>
      <vt:lpstr>Calibri</vt:lpstr>
      <vt:lpstr>Arial Unicode MS</vt:lpstr>
      <vt:lpstr>Calibri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106</cp:revision>
  <dcterms:created xsi:type="dcterms:W3CDTF">2017-11-21T09:37:00Z</dcterms:created>
  <dcterms:modified xsi:type="dcterms:W3CDTF">2021-09-10T03:14:42Z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KSOTemplateUUID">
    <vt:lpwstr>v1.0_mb_M7Ys4WJA3iOQse3Q7KPKxg==</vt:lpwstr>
  </property>
  <property fmtid="{D5CDD505-2E9C-101B-9397-08002B2CF9AE}" pid="4" name="ICV">
    <vt:lpwstr>A09D82D43A0B467EB006E48CB59B631A</vt:lpwstr>
  </property>
</Properties>
</file>