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3"/>
    <p:sldId id="259" r:id="rId4"/>
    <p:sldId id="260" r:id="rId5"/>
    <p:sldId id="267" r:id="rId6"/>
    <p:sldId id="262" r:id="rId7"/>
    <p:sldId id="297" r:id="rId9"/>
    <p:sldId id="332" r:id="rId10"/>
    <p:sldId id="29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292"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6" name="TextBox 37"/>
          <p:cNvSpPr txBox="1"/>
          <p:nvPr/>
        </p:nvSpPr>
        <p:spPr>
          <a:xfrm>
            <a:off x="6163310" y="1991360"/>
            <a:ext cx="6010910" cy="1715770"/>
          </a:xfrm>
          <a:prstGeom prst="rect">
            <a:avLst/>
          </a:prstGeom>
          <a:noFill/>
        </p:spPr>
        <p:txBody>
          <a:bodyPr wrap="square" lIns="0" rIns="0" rtlCol="0">
            <a:spAutoFit/>
          </a:bodyPr>
          <a:lstStyle/>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rPr>
              <a:t>Unit11</a:t>
            </a:r>
            <a:endPar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endParaRPr>
          </a:p>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rPr>
              <a:t>Shopping</a:t>
            </a:r>
            <a:endParaRPr lang="en-US" altLang="zh-CN" sz="4400" b="1" spc="300" dirty="0">
              <a:latin typeface="思源黑体 CN Heavy" panose="020B0A00000000000000" pitchFamily="34" charset="-122"/>
              <a:ea typeface="思源黑体 CN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dialogues twice and fill in the blanks with the</a:t>
            </a:r>
            <a:endParaRPr lang="en-US" altLang="zh-CN" b="0" dirty="0" smtClean="0">
              <a:solidFill>
                <a:srgbClr val="005188"/>
              </a:solidFill>
            </a:endParaRPr>
          </a:p>
          <a:p>
            <a:pPr>
              <a:lnSpc>
                <a:spcPct val="100000"/>
              </a:lnSpc>
            </a:pPr>
            <a:r>
              <a:rPr lang="en-US" altLang="zh-CN" b="0" dirty="0" smtClean="0">
                <a:solidFill>
                  <a:srgbClr val="005188"/>
                </a:solidFill>
              </a:rPr>
              <a:t>words you hear. </a:t>
            </a: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1815465"/>
            <a:ext cx="9988550" cy="4521835"/>
          </a:xfrm>
          <a:prstGeom prst="rect">
            <a:avLst/>
          </a:prstGeom>
          <a:noFill/>
        </p:spPr>
        <p:txBody>
          <a:bodyPr wrap="square" rtlCol="0">
            <a:spAutoFit/>
          </a:bodyPr>
          <a:p>
            <a:pPr>
              <a:lnSpc>
                <a:spcPct val="120000"/>
              </a:lnSpc>
            </a:pPr>
            <a:r>
              <a:rPr lang="en-US" altLang="zh-CN" sz="2400"/>
              <a:t>1. A: Are you being</a:t>
            </a:r>
            <a:r>
              <a:rPr lang="en-US" altLang="zh-CN" sz="2400">
                <a:sym typeface="+mn-ea"/>
              </a:rPr>
              <a:t> </a:t>
            </a:r>
            <a:r>
              <a:rPr lang="en-US" altLang="zh-CN" sz="2400" u="sng">
                <a:sym typeface="+mn-ea"/>
              </a:rPr>
              <a:t>                 </a:t>
            </a:r>
            <a:r>
              <a:rPr lang="en-US" altLang="zh-CN" sz="2400"/>
              <a:t> ?</a:t>
            </a:r>
            <a:endParaRPr lang="en-US" altLang="zh-CN" sz="2400"/>
          </a:p>
          <a:p>
            <a:pPr>
              <a:lnSpc>
                <a:spcPct val="120000"/>
              </a:lnSpc>
            </a:pPr>
            <a:r>
              <a:rPr lang="en-US" altLang="zh-CN" sz="2400"/>
              <a:t>    B: I’m just looking around, thanks. </a:t>
            </a:r>
            <a:endParaRPr lang="en-US" altLang="zh-CN" sz="2400"/>
          </a:p>
          <a:p>
            <a:pPr>
              <a:lnSpc>
                <a:spcPct val="120000"/>
              </a:lnSpc>
            </a:pPr>
            <a:r>
              <a:rPr lang="en-US" altLang="zh-CN" sz="2400"/>
              <a:t>2. A: How much does it cost? </a:t>
            </a:r>
            <a:endParaRPr lang="en-US" altLang="zh-CN" sz="2400"/>
          </a:p>
          <a:p>
            <a:pPr>
              <a:lnSpc>
                <a:spcPct val="120000"/>
              </a:lnSpc>
            </a:pPr>
            <a:r>
              <a:rPr lang="en-US" altLang="zh-CN" sz="2400"/>
              <a:t>    B: Nineteen dollars,</a:t>
            </a:r>
            <a:r>
              <a:rPr lang="en-US" altLang="zh-CN" sz="2400">
                <a:sym typeface="+mn-ea"/>
              </a:rPr>
              <a:t> </a:t>
            </a:r>
            <a:r>
              <a:rPr lang="en-US" altLang="zh-CN" sz="2400" u="sng">
                <a:sym typeface="+mn-ea"/>
              </a:rPr>
              <a:t>               </a:t>
            </a:r>
            <a:r>
              <a:rPr lang="en-US" altLang="zh-CN" sz="2400"/>
              <a:t> tax. </a:t>
            </a:r>
            <a:endParaRPr lang="en-US" altLang="zh-CN" sz="2400"/>
          </a:p>
          <a:p>
            <a:pPr>
              <a:lnSpc>
                <a:spcPct val="120000"/>
              </a:lnSpc>
            </a:pPr>
            <a:r>
              <a:rPr lang="en-US" altLang="zh-CN" sz="2400"/>
              <a:t>3. A: That’s a bit too expensive. Do you have something cheaper? </a:t>
            </a:r>
            <a:endParaRPr lang="en-US" altLang="zh-CN" sz="2400"/>
          </a:p>
          <a:p>
            <a:pPr>
              <a:lnSpc>
                <a:spcPct val="120000"/>
              </a:lnSpc>
            </a:pPr>
            <a:r>
              <a:rPr lang="en-US" altLang="zh-CN" sz="2400"/>
              <a:t>    B: I’m sorry, but it’s the cheapest we have in</a:t>
            </a:r>
            <a:r>
              <a:rPr lang="en-US" altLang="zh-CN" sz="2400">
                <a:sym typeface="+mn-ea"/>
              </a:rPr>
              <a:t> </a:t>
            </a:r>
            <a:r>
              <a:rPr lang="en-US" altLang="zh-CN" sz="2400" u="sng">
                <a:sym typeface="+mn-ea"/>
              </a:rPr>
              <a:t>                 </a:t>
            </a:r>
            <a:r>
              <a:rPr lang="en-US" altLang="zh-CN" sz="2400"/>
              <a:t> . </a:t>
            </a:r>
            <a:endParaRPr lang="en-US" altLang="zh-CN" sz="2400"/>
          </a:p>
          <a:p>
            <a:pPr>
              <a:lnSpc>
                <a:spcPct val="120000"/>
              </a:lnSpc>
            </a:pPr>
            <a:r>
              <a:rPr lang="en-US" altLang="zh-CN" sz="2400"/>
              <a:t>4. A: Could I try the next size</a:t>
            </a:r>
            <a:r>
              <a:rPr lang="en-US" altLang="zh-CN" sz="2400">
                <a:sym typeface="+mn-ea"/>
              </a:rPr>
              <a:t> </a:t>
            </a:r>
            <a:r>
              <a:rPr lang="en-US" altLang="zh-CN" sz="2400" u="sng">
                <a:sym typeface="+mn-ea"/>
              </a:rPr>
              <a:t>                  </a:t>
            </a:r>
            <a:r>
              <a:rPr lang="en-US" altLang="zh-CN" sz="2400"/>
              <a:t> ? </a:t>
            </a:r>
            <a:endParaRPr lang="en-US" altLang="zh-CN" sz="2400"/>
          </a:p>
          <a:p>
            <a:pPr>
              <a:lnSpc>
                <a:spcPct val="120000"/>
              </a:lnSpc>
            </a:pPr>
            <a:r>
              <a:rPr lang="en-US" altLang="zh-CN" sz="2400"/>
              <a:t>    B: Try this then. </a:t>
            </a:r>
            <a:endParaRPr lang="en-US" altLang="zh-CN" sz="2400"/>
          </a:p>
          <a:p>
            <a:pPr>
              <a:lnSpc>
                <a:spcPct val="120000"/>
              </a:lnSpc>
            </a:pPr>
            <a:r>
              <a:rPr lang="en-US" altLang="zh-CN" sz="2400"/>
              <a:t>5. A: Do you sell color film? </a:t>
            </a:r>
            <a:endParaRPr lang="en-US" altLang="zh-CN" sz="2400"/>
          </a:p>
          <a:p>
            <a:pPr>
              <a:lnSpc>
                <a:spcPct val="120000"/>
              </a:lnSpc>
            </a:pPr>
            <a:r>
              <a:rPr lang="en-US" altLang="zh-CN" sz="2400"/>
              <a:t>    B: I’m sorry, it’s just sold</a:t>
            </a:r>
            <a:r>
              <a:rPr lang="en-US" altLang="zh-CN" sz="2400">
                <a:sym typeface="+mn-ea"/>
              </a:rPr>
              <a:t> </a:t>
            </a:r>
            <a:r>
              <a:rPr lang="en-US" altLang="zh-CN" sz="2400" u="sng">
                <a:sym typeface="+mn-ea"/>
              </a:rPr>
              <a:t>               </a:t>
            </a: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1757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1247775" y="1043305"/>
            <a:ext cx="10876915" cy="4887595"/>
          </a:xfrm>
          <a:prstGeom prst="rect">
            <a:avLst/>
          </a:prstGeom>
          <a:noFill/>
        </p:spPr>
        <p:txBody>
          <a:bodyPr wrap="square" rtlCol="0">
            <a:spAutoFit/>
          </a:bodyPr>
          <a:p>
            <a:pPr>
              <a:lnSpc>
                <a:spcPct val="130000"/>
              </a:lnSpc>
            </a:pPr>
            <a:r>
              <a:rPr lang="en-US" altLang="zh-CN" sz="2400"/>
              <a:t>6. A: Do you have sun glasses? </a:t>
            </a:r>
            <a:endParaRPr lang="en-US" altLang="zh-CN" sz="2400"/>
          </a:p>
          <a:p>
            <a:pPr>
              <a:lnSpc>
                <a:spcPct val="130000"/>
              </a:lnSpc>
            </a:pPr>
            <a:r>
              <a:rPr lang="en-US" altLang="zh-CN" sz="2400"/>
              <a:t>    B: </a:t>
            </a:r>
            <a:r>
              <a:rPr lang="en-US" altLang="zh-CN" sz="2400">
                <a:sym typeface="+mn-ea"/>
              </a:rPr>
              <a:t> </a:t>
            </a:r>
            <a:r>
              <a:rPr lang="en-US" altLang="zh-CN" sz="2400" u="sng">
                <a:sym typeface="+mn-ea"/>
              </a:rPr>
              <a:t>                    .</a:t>
            </a:r>
            <a:r>
              <a:rPr lang="en-US" altLang="zh-CN" sz="2400"/>
              <a:t>We have a good selection of sun glasses. </a:t>
            </a:r>
            <a:endParaRPr lang="en-US" altLang="zh-CN" sz="2400"/>
          </a:p>
          <a:p>
            <a:pPr>
              <a:lnSpc>
                <a:spcPct val="130000"/>
              </a:lnSpc>
            </a:pPr>
            <a:r>
              <a:rPr lang="en-US" altLang="zh-CN" sz="2400"/>
              <a:t>7. A: </a:t>
            </a:r>
            <a:r>
              <a:rPr lang="en-US" altLang="zh-CN" sz="2400">
                <a:sym typeface="+mn-ea"/>
              </a:rPr>
              <a:t> </a:t>
            </a:r>
            <a:r>
              <a:rPr lang="en-US" altLang="zh-CN" sz="2400" u="sng">
                <a:sym typeface="+mn-ea"/>
              </a:rPr>
              <a:t>               </a:t>
            </a:r>
            <a:r>
              <a:rPr lang="en-US" altLang="zh-CN" sz="2400"/>
              <a:t>I have a look at the facial cream?</a:t>
            </a:r>
            <a:endParaRPr lang="en-US" altLang="zh-CN" sz="2400"/>
          </a:p>
          <a:p>
            <a:pPr>
              <a:lnSpc>
                <a:spcPct val="130000"/>
              </a:lnSpc>
            </a:pPr>
            <a:r>
              <a:rPr lang="en-US" altLang="zh-CN" sz="2400"/>
              <a:t>    B: Certainly. </a:t>
            </a:r>
            <a:endParaRPr lang="en-US" altLang="zh-CN" sz="2400"/>
          </a:p>
          <a:p>
            <a:pPr>
              <a:lnSpc>
                <a:spcPct val="130000"/>
              </a:lnSpc>
            </a:pPr>
            <a:r>
              <a:rPr lang="en-US" altLang="zh-CN" sz="2400"/>
              <a:t>8. A: Some</a:t>
            </a:r>
            <a:r>
              <a:rPr lang="en-US" altLang="zh-CN" sz="2400">
                <a:sym typeface="+mn-ea"/>
              </a:rPr>
              <a:t> </a:t>
            </a:r>
            <a:r>
              <a:rPr lang="en-US" altLang="zh-CN" sz="2400" u="sng">
                <a:sym typeface="+mn-ea"/>
              </a:rPr>
              <a:t>                    </a:t>
            </a:r>
            <a:r>
              <a:rPr lang="en-US" altLang="zh-CN" sz="2400"/>
              <a:t> brands of suits are at half price. Shall we go and have a look? </a:t>
            </a:r>
            <a:endParaRPr lang="en-US" altLang="zh-CN" sz="2400"/>
          </a:p>
          <a:p>
            <a:pPr>
              <a:lnSpc>
                <a:spcPct val="130000"/>
              </a:lnSpc>
            </a:pPr>
            <a:r>
              <a:rPr lang="en-US" altLang="zh-CN" sz="2400"/>
              <a:t>    B: Sure. Let’s hurry. It’s first come, first served. </a:t>
            </a:r>
            <a:endParaRPr lang="en-US" altLang="zh-CN" sz="2400"/>
          </a:p>
          <a:p>
            <a:pPr>
              <a:lnSpc>
                <a:spcPct val="130000"/>
              </a:lnSpc>
            </a:pPr>
            <a:r>
              <a:rPr lang="en-US" altLang="zh-CN" sz="2400"/>
              <a:t>9. A: They are having a clearance sale at the Eastern Shopping Center. </a:t>
            </a:r>
            <a:endParaRPr lang="en-US" altLang="zh-CN" sz="2400"/>
          </a:p>
          <a:p>
            <a:pPr>
              <a:lnSpc>
                <a:spcPct val="130000"/>
              </a:lnSpc>
            </a:pPr>
            <a:r>
              <a:rPr lang="en-US" altLang="zh-CN" sz="2400"/>
              <a:t>    B: Really? I don’t want to</a:t>
            </a:r>
            <a:r>
              <a:rPr lang="en-US" altLang="zh-CN" sz="2400">
                <a:sym typeface="+mn-ea"/>
              </a:rPr>
              <a:t> </a:t>
            </a:r>
            <a:r>
              <a:rPr lang="en-US" altLang="zh-CN" sz="2400" u="sng">
                <a:sym typeface="+mn-ea"/>
              </a:rPr>
              <a:t>               </a:t>
            </a:r>
            <a:r>
              <a:rPr lang="en-US" altLang="zh-CN" sz="2400"/>
              <a:t> it.</a:t>
            </a:r>
            <a:endParaRPr lang="en-US" altLang="zh-CN" sz="2400"/>
          </a:p>
          <a:p>
            <a:pPr>
              <a:lnSpc>
                <a:spcPct val="130000"/>
              </a:lnSpc>
            </a:pPr>
            <a:r>
              <a:rPr lang="en-US" altLang="zh-CN" sz="2400"/>
              <a:t>10. A: By the way, could you have it delivered? </a:t>
            </a:r>
            <a:endParaRPr lang="en-US" altLang="zh-CN" sz="2400"/>
          </a:p>
          <a:p>
            <a:pPr>
              <a:lnSpc>
                <a:spcPct val="130000"/>
              </a:lnSpc>
            </a:pPr>
            <a:r>
              <a:rPr lang="en-US" altLang="zh-CN" sz="2400"/>
              <a:t>       B: Yes, of course. All goods</a:t>
            </a:r>
            <a:r>
              <a:rPr lang="en-US" altLang="zh-CN" sz="2400">
                <a:sym typeface="+mn-ea"/>
              </a:rPr>
              <a:t> </a:t>
            </a:r>
            <a:r>
              <a:rPr lang="en-US" altLang="zh-CN" sz="2400" u="sng">
                <a:sym typeface="+mn-ea"/>
              </a:rPr>
              <a:t>                  </a:t>
            </a:r>
            <a:r>
              <a:rPr lang="en-US" altLang="zh-CN" sz="2400"/>
              <a:t> here can be delivered free.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Section3 Listen and Respond</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You will hear 10 incomplete short dialogues. While listening, you are required to complete the dialogues by ticking the appropriate responses out of the four choices provided. </a:t>
            </a:r>
            <a:endParaRPr lang="en-US" altLang="zh-CN" b="0" dirty="0" smtClean="0">
              <a:solidFill>
                <a:srgbClr val="005188"/>
              </a:solidFill>
            </a:endParaRPr>
          </a:p>
        </p:txBody>
      </p:sp>
      <p:sp>
        <p:nvSpPr>
          <p:cNvPr id="4098" name="矩形 1"/>
          <p:cNvSpPr/>
          <p:nvPr/>
        </p:nvSpPr>
        <p:spPr>
          <a:xfrm>
            <a:off x="762000" y="2138680"/>
            <a:ext cx="10668000" cy="3291840"/>
          </a:xfrm>
          <a:prstGeom prst="rect">
            <a:avLst/>
          </a:prstGeom>
          <a:noFill/>
          <a:ln w="9525">
            <a:noFill/>
          </a:ln>
        </p:spPr>
        <p:txBody>
          <a:bodyPr wrap="square">
            <a:spAutoFit/>
          </a:bodyPr>
          <a:p>
            <a:pPr>
              <a:lnSpc>
                <a:spcPct val="130000"/>
              </a:lnSpc>
            </a:pPr>
            <a:r>
              <a:rPr lang="en-US" altLang="zh-CN" sz="2000" dirty="0">
                <a:latin typeface="Arial" panose="020B0604020202020204" pitchFamily="34" charset="0"/>
              </a:rPr>
              <a:t>1 A. I like the blue color.                             B. </a:t>
            </a:r>
            <a:r>
              <a:rPr lang="en-US" sz="2000" dirty="0">
                <a:latin typeface="Arial" panose="020B0604020202020204" pitchFamily="34" charset="0"/>
              </a:rPr>
              <a:t>Actually, I prefer the woolen ones.</a:t>
            </a:r>
            <a:endParaRPr lang="en-US" sz="2000" dirty="0">
              <a:latin typeface="Arial" panose="020B0604020202020204" pitchFamily="34" charset="0"/>
            </a:endParaRPr>
          </a:p>
          <a:p>
            <a:pPr>
              <a:lnSpc>
                <a:spcPct val="130000"/>
              </a:lnSpc>
            </a:pPr>
            <a:r>
              <a:rPr lang="en-US" altLang="zh-CN" sz="2000" dirty="0">
                <a:latin typeface="Arial" panose="020B0604020202020204" pitchFamily="34" charset="0"/>
              </a:rPr>
              <a:t>   C. I am terribly sorry.                               D. I will do it.</a:t>
            </a:r>
            <a:endParaRPr lang="en-US" altLang="zh-CN" sz="2000" dirty="0">
              <a:latin typeface="Arial" panose="020B0604020202020204" pitchFamily="34" charset="0"/>
              <a:sym typeface="+mn-ea"/>
            </a:endParaRPr>
          </a:p>
          <a:p>
            <a:pPr>
              <a:lnSpc>
                <a:spcPct val="130000"/>
              </a:lnSpc>
            </a:pPr>
            <a:endParaRPr lang="en-US" altLang="zh-CN" sz="2000" dirty="0">
              <a:latin typeface="Arial" panose="020B0604020202020204" pitchFamily="34" charset="0"/>
              <a:sym typeface="+mn-ea"/>
            </a:endParaRPr>
          </a:p>
          <a:p>
            <a:pPr>
              <a:lnSpc>
                <a:spcPct val="130000"/>
              </a:lnSpc>
            </a:pPr>
            <a:r>
              <a:rPr lang="en-US" altLang="zh-CN" sz="2000" dirty="0">
                <a:latin typeface="Arial" panose="020B0604020202020204" pitchFamily="34" charset="0"/>
              </a:rPr>
              <a:t>2 A. Here is a one-hundred-dollar bill.        B. That’s too bad.</a:t>
            </a: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I’d like five dozen.                               D. </a:t>
            </a:r>
            <a:r>
              <a:rPr lang="en-US" sz="2000" dirty="0">
                <a:latin typeface="Arial" panose="020B0604020202020204" pitchFamily="34" charset="0"/>
              </a:rPr>
              <a:t>I like the coat</a:t>
            </a:r>
            <a:r>
              <a:rPr lang="en-US" sz="2000" dirty="0">
                <a:latin typeface="Arial" panose="020B0604020202020204" pitchFamily="34" charset="0"/>
              </a:rPr>
              <a:t>.</a:t>
            </a:r>
            <a:endParaRPr lang="en-US" sz="2000" dirty="0">
              <a:latin typeface="Arial" panose="020B0604020202020204" pitchFamily="34" charset="0"/>
            </a:endParaRPr>
          </a:p>
          <a:p>
            <a:pPr>
              <a:lnSpc>
                <a:spcPct val="130000"/>
              </a:lnSpc>
            </a:pPr>
            <a:endParaRPr lang="en-US" altLang="zh-CN" sz="2000" dirty="0">
              <a:latin typeface="Arial" panose="020B0604020202020204" pitchFamily="34" charset="0"/>
            </a:endParaRPr>
          </a:p>
          <a:p>
            <a:pPr>
              <a:lnSpc>
                <a:spcPct val="130000"/>
              </a:lnSpc>
            </a:pPr>
            <a:r>
              <a:rPr lang="en-US" altLang="zh-CN" sz="2000" dirty="0">
                <a:latin typeface="Arial" panose="020B0604020202020204" pitchFamily="34" charset="0"/>
              </a:rPr>
              <a:t>3  A. That’s a good idea.                              B. </a:t>
            </a:r>
            <a:r>
              <a:rPr lang="en-US" sz="2000" dirty="0">
                <a:latin typeface="Arial" panose="020B0604020202020204" pitchFamily="34" charset="0"/>
                <a:sym typeface="+mn-ea"/>
              </a:rPr>
              <a:t>It’s too expensive.</a:t>
            </a: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No problem. We have that color.         D. That’s it</a:t>
            </a:r>
            <a:r>
              <a:rPr lang="en-US" sz="2000" dirty="0">
                <a:latin typeface="Arial" panose="020B0604020202020204" pitchFamily="34" charset="0"/>
              </a:rPr>
              <a:t>.</a:t>
            </a:r>
            <a:endParaRPr lang="en-US" sz="2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95350"/>
            <a:ext cx="10668000" cy="536702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4 A. That’s nice. I’ll take it.             B. Oh, yes. Thank you.</a:t>
            </a:r>
            <a:endParaRPr lang="en-US"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Good. Let’s go.                       D. I am sorry. It’s out of stock now.</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5 A. I usually spend ten dollars for a gift.   B. Thank you for your help.</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How nice it is.                                     D. No problem.</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6 A. </a:t>
            </a:r>
            <a:r>
              <a:rPr lang="en-US" altLang="zh-CN" sz="2400" dirty="0">
                <a:latin typeface="Arial" panose="020B0604020202020204" pitchFamily="34" charset="0"/>
                <a:sym typeface="+mn-ea"/>
              </a:rPr>
              <a:t>I’d like to refund it</a:t>
            </a:r>
            <a:r>
              <a:rPr lang="en-US" altLang="zh-CN" sz="2400" dirty="0">
                <a:latin typeface="Arial" panose="020B0604020202020204" pitchFamily="34" charset="0"/>
                <a:sym typeface="+mn-ea"/>
              </a:rPr>
              <a:t>.</a:t>
            </a:r>
            <a:r>
              <a:rPr lang="en-US" altLang="zh-CN" sz="2400" dirty="0">
                <a:latin typeface="Arial" panose="020B0604020202020204" pitchFamily="34" charset="0"/>
                <a:sym typeface="+mn-ea"/>
              </a:rPr>
              <a:t> </a:t>
            </a:r>
            <a:r>
              <a:rPr lang="en-US" altLang="zh-CN" sz="2400" dirty="0">
                <a:latin typeface="Arial" panose="020B0604020202020204" pitchFamily="34" charset="0"/>
              </a:rPr>
              <a:t>                   B. </a:t>
            </a:r>
            <a:r>
              <a:rPr lang="en-US" sz="2400" dirty="0">
                <a:latin typeface="Arial" panose="020B0604020202020204" pitchFamily="34" charset="0"/>
              </a:rPr>
              <a:t>That’s three hundred dollars</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Yes, here it is.                           D. </a:t>
            </a:r>
            <a:r>
              <a:rPr lang="en-US" sz="2400" dirty="0">
                <a:latin typeface="Arial" panose="020B0604020202020204" pitchFamily="34" charset="0"/>
              </a:rPr>
              <a:t>It’s very expensive.</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7 A. I’d like something red.   B. What about a necklace with a precious stone?</a:t>
            </a:r>
            <a:r>
              <a:rPr lang="en-US" sz="2400" dirty="0">
                <a:latin typeface="Arial" panose="020B0604020202020204" pitchFamily="34" charset="0"/>
                <a:sym typeface="+mn-ea"/>
              </a:rPr>
              <a:t>.</a:t>
            </a:r>
            <a:endParaRPr lang="en-US" sz="2400" dirty="0">
              <a:latin typeface="Arial" panose="020B0604020202020204" pitchFamily="34" charset="0"/>
              <a:sym typeface="+mn-ea"/>
            </a:endParaRPr>
          </a:p>
          <a:p>
            <a:pPr>
              <a:lnSpc>
                <a:spcPct val="130000"/>
              </a:lnSpc>
            </a:pPr>
            <a:r>
              <a:rPr lang="en-US" altLang="zh-CN" sz="2400" dirty="0">
                <a:latin typeface="Arial" panose="020B0604020202020204" pitchFamily="34" charset="0"/>
                <a:sym typeface="+mn-ea"/>
              </a:rPr>
              <a:t>   C. Nothing but price.          D. </a:t>
            </a:r>
            <a:r>
              <a:rPr lang="en-US" sz="2400" dirty="0">
                <a:latin typeface="Arial" panose="020B0604020202020204" pitchFamily="34" charset="0"/>
                <a:sym typeface="+mn-ea"/>
              </a:rPr>
              <a:t>Yes, sir.</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675005" y="912495"/>
            <a:ext cx="10668000" cy="5774690"/>
          </a:xfrm>
          <a:prstGeom prst="rect">
            <a:avLst/>
          </a:prstGeom>
          <a:noFill/>
          <a:ln w="9525">
            <a:noFill/>
          </a:ln>
        </p:spPr>
        <p:txBody>
          <a:bodyPr wrap="square">
            <a:spAutoFit/>
          </a:bodyPr>
          <a:p>
            <a:pPr>
              <a:lnSpc>
                <a:spcPct val="160000"/>
              </a:lnSpc>
            </a:pPr>
            <a:r>
              <a:rPr lang="en-US" altLang="zh-CN" sz="2400" dirty="0">
                <a:latin typeface="Arial" panose="020B0604020202020204" pitchFamily="34" charset="0"/>
              </a:rPr>
              <a:t>8 A. I don’t like it.                      B. This one is better on me.</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It’s very popular.                D. It sells at forty dollars.</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9 A. Good. I’ll take it.              B. </a:t>
            </a:r>
            <a:r>
              <a:rPr lang="en-US" altLang="zh-CN" sz="2400" dirty="0">
                <a:latin typeface="Arial" panose="020B0604020202020204" pitchFamily="34" charset="0"/>
                <a:sym typeface="+mn-ea"/>
              </a:rPr>
              <a:t>Yes, it is 50 percent off the regular price.</a:t>
            </a:r>
            <a:endParaRPr lang="en-US" altLang="zh-CN" sz="2400" dirty="0">
              <a:latin typeface="Arial" panose="020B0604020202020204" pitchFamily="34" charset="0"/>
              <a:sym typeface="+mn-ea"/>
            </a:endParaRPr>
          </a:p>
          <a:p>
            <a:pPr>
              <a:lnSpc>
                <a:spcPct val="16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Yes, I did</a:t>
            </a:r>
            <a:r>
              <a:rPr lang="en-US" altLang="zh-CN" sz="2400" dirty="0">
                <a:latin typeface="Arial" panose="020B0604020202020204" pitchFamily="34" charset="0"/>
              </a:rPr>
              <a:t>.                        D. </a:t>
            </a:r>
            <a:r>
              <a:rPr lang="en-US" altLang="zh-CN" sz="2400" dirty="0">
                <a:latin typeface="Arial" panose="020B0604020202020204" pitchFamily="34" charset="0"/>
                <a:sym typeface="+mn-ea"/>
              </a:rPr>
              <a:t>Not any more.</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10 A. Yes. But we haven’t got any more.     B. </a:t>
            </a:r>
            <a:r>
              <a:rPr lang="en-US" altLang="zh-CN" sz="2400" dirty="0">
                <a:latin typeface="Arial" panose="020B0604020202020204" pitchFamily="34" charset="0"/>
                <a:sym typeface="+mn-ea"/>
              </a:rPr>
              <a:t>Sorry to disturb you</a:t>
            </a:r>
            <a:r>
              <a:rPr lang="en-US" altLang="zh-CN" sz="2400" dirty="0">
                <a:latin typeface="Arial" panose="020B0604020202020204" pitchFamily="34" charset="0"/>
                <a:sym typeface="+mn-ea"/>
              </a:rPr>
              <a:t>.</a:t>
            </a:r>
            <a:endParaRPr lang="en-US" altLang="zh-CN" sz="2400" dirty="0">
              <a:latin typeface="Arial" panose="020B0604020202020204" pitchFamily="34" charset="0"/>
              <a:sym typeface="+mn-ea"/>
            </a:endParaRPr>
          </a:p>
          <a:p>
            <a:pPr>
              <a:lnSpc>
                <a:spcPct val="16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Yes. This one is the latest fashion.</a:t>
            </a:r>
            <a:r>
              <a:rPr lang="en-US" altLang="zh-CN" sz="2400" dirty="0">
                <a:latin typeface="Arial" panose="020B0604020202020204" pitchFamily="34" charset="0"/>
              </a:rPr>
              <a:t>     D. </a:t>
            </a:r>
            <a:r>
              <a:rPr lang="en-US" altLang="zh-CN" sz="2400" dirty="0">
                <a:latin typeface="Arial" panose="020B0604020202020204" pitchFamily="34" charset="0"/>
                <a:sym typeface="+mn-ea"/>
              </a:rPr>
              <a:t>It’s first come,first served</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 </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25717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80000"/>
              </a:lnSpc>
            </a:pPr>
            <a:r>
              <a:rPr lang="en-US" altLang="zh-CN" b="0" dirty="0" smtClean="0">
                <a:solidFill>
                  <a:srgbClr val="005188"/>
                </a:solidFill>
              </a:rPr>
              <a:t>In this task, you will hear one long conversation. After the conversation, </a:t>
            </a:r>
            <a:endParaRPr lang="en-US" altLang="zh-CN" b="0" dirty="0" smtClean="0">
              <a:solidFill>
                <a:srgbClr val="005188"/>
              </a:solidFill>
            </a:endParaRPr>
          </a:p>
          <a:p>
            <a:pPr>
              <a:lnSpc>
                <a:spcPct val="80000"/>
              </a:lnSpc>
            </a:pPr>
            <a:r>
              <a:rPr lang="en-US" altLang="zh-CN" b="0" dirty="0" smtClean="0">
                <a:solidFill>
                  <a:srgbClr val="005188"/>
                </a:solidFill>
              </a:rPr>
              <a:t>there are some recorded questions. Both the conversation and the</a:t>
            </a:r>
            <a:endParaRPr lang="en-US" altLang="zh-CN" b="0" dirty="0" smtClean="0">
              <a:solidFill>
                <a:srgbClr val="005188"/>
              </a:solidFill>
            </a:endParaRPr>
          </a:p>
          <a:p>
            <a:pPr>
              <a:lnSpc>
                <a:spcPct val="80000"/>
              </a:lnSpc>
            </a:pPr>
            <a:r>
              <a:rPr lang="en-US" altLang="zh-CN" b="0" dirty="0" smtClean="0">
                <a:solidFill>
                  <a:srgbClr val="005188"/>
                </a:solidFill>
              </a:rPr>
              <a:t>questions will be spoken twice. Listen carefully and choose the right answers to the questions you hear.</a:t>
            </a:r>
            <a:endParaRPr lang="en-US" altLang="zh-CN" b="0" dirty="0" smtClean="0">
              <a:solidFill>
                <a:srgbClr val="005188"/>
              </a:solidFill>
            </a:endParaRPr>
          </a:p>
        </p:txBody>
      </p:sp>
      <p:sp>
        <p:nvSpPr>
          <p:cNvPr id="4098" name="矩形 1"/>
          <p:cNvSpPr/>
          <p:nvPr/>
        </p:nvSpPr>
        <p:spPr>
          <a:xfrm>
            <a:off x="850900" y="2571750"/>
            <a:ext cx="10668000" cy="4356735"/>
          </a:xfrm>
          <a:prstGeom prst="rect">
            <a:avLst/>
          </a:prstGeom>
          <a:noFill/>
          <a:ln w="9525">
            <a:noFill/>
          </a:ln>
        </p:spPr>
        <p:txBody>
          <a:bodyPr wrap="square">
            <a:spAutoFit/>
          </a:bodyPr>
          <a:p>
            <a:pPr>
              <a:lnSpc>
                <a:spcPct val="150000"/>
              </a:lnSpc>
            </a:pPr>
            <a:r>
              <a:rPr lang="en-US" altLang="zh-CN" sz="2000" dirty="0">
                <a:latin typeface="Arial" panose="020B0604020202020204" pitchFamily="34" charset="0"/>
              </a:rPr>
              <a:t>1 A. She wanted to buy some fabric for a suit.                                   </a:t>
            </a:r>
            <a:endParaRPr lang="en-US"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B. </a:t>
            </a:r>
            <a:r>
              <a:rPr lang="en-US" altLang="zh-CN" sz="2000" dirty="0">
                <a:latin typeface="Arial" panose="020B0604020202020204" pitchFamily="34" charset="0"/>
                <a:sym typeface="+mn-ea"/>
              </a:rPr>
              <a:t>She wanted to buy a suit for her friend’s wedding</a:t>
            </a:r>
            <a:r>
              <a:rPr lang="en-US" altLang="zh-CN" sz="2000" dirty="0">
                <a:latin typeface="Arial" panose="020B0604020202020204" pitchFamily="34" charset="0"/>
                <a:sym typeface="+mn-ea"/>
              </a:rPr>
              <a:t>.</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C. </a:t>
            </a:r>
            <a:r>
              <a:rPr lang="en-US" altLang="zh-CN" sz="2000" dirty="0">
                <a:latin typeface="Arial" panose="020B0604020202020204" pitchFamily="34" charset="0"/>
                <a:sym typeface="+mn-ea"/>
              </a:rPr>
              <a:t>She wanted to go to the tailor’s shop to make a suit</a:t>
            </a:r>
            <a:r>
              <a:rPr lang="en-US" altLang="zh-CN" sz="2000" dirty="0">
                <a:latin typeface="Arial" panose="020B0604020202020204" pitchFamily="34" charset="0"/>
              </a:rPr>
              <a:t>.                                  </a:t>
            </a:r>
            <a:endParaRPr lang="en-US"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D. </a:t>
            </a:r>
            <a:r>
              <a:rPr lang="en-US" altLang="zh-CN" sz="2000" dirty="0">
                <a:latin typeface="Arial" panose="020B0604020202020204" pitchFamily="34" charset="0"/>
                <a:sym typeface="+mn-ea"/>
              </a:rPr>
              <a:t>She wanted to make a suit for a funeral</a:t>
            </a:r>
            <a:r>
              <a:rPr lang="en-US" altLang="zh-CN" sz="2000" dirty="0">
                <a:latin typeface="Arial" panose="020B0604020202020204" pitchFamily="34" charset="0"/>
              </a:rPr>
              <a:t>.</a:t>
            </a:r>
            <a:endParaRPr lang="en-US" altLang="zh-CN" sz="2000" dirty="0">
              <a:latin typeface="Arial" panose="020B0604020202020204" pitchFamily="34" charset="0"/>
            </a:endParaRPr>
          </a:p>
          <a:p>
            <a:pPr>
              <a:lnSpc>
                <a:spcPct val="150000"/>
              </a:lnSpc>
            </a:pP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2 </a:t>
            </a:r>
            <a:r>
              <a:rPr lang="en-US" altLang="zh-CN" sz="2000" dirty="0">
                <a:latin typeface="Arial" panose="020B0604020202020204" pitchFamily="34" charset="0"/>
                <a:sym typeface="+mn-ea"/>
              </a:rPr>
              <a:t>A. All cotton fabric.                                   B. Heavy woolen cloth.</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sym typeface="+mn-ea"/>
              </a:rPr>
              <a:t>   C. Cotton/ polyester blend.                      D. Wool/ cashmere blend.</a:t>
            </a:r>
            <a:endParaRPr lang="en-US" altLang="zh-CN" sz="20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8350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66775"/>
            <a:ext cx="11355705" cy="4744085"/>
          </a:xfrm>
          <a:prstGeom prst="rect">
            <a:avLst/>
          </a:prstGeom>
          <a:noFill/>
          <a:ln w="9525">
            <a:noFill/>
          </a:ln>
        </p:spPr>
        <p:txBody>
          <a:bodyPr wrap="square">
            <a:spAutoFit/>
          </a:bodyPr>
          <a:p>
            <a:pPr>
              <a:lnSpc>
                <a:spcPct val="150000"/>
              </a:lnSpc>
            </a:pPr>
            <a:r>
              <a:rPr lang="en-US" altLang="zh-CN" sz="2000" dirty="0">
                <a:latin typeface="Arial" panose="020B0604020202020204" pitchFamily="34" charset="0"/>
              </a:rPr>
              <a:t>3 A. White.                                                        B. </a:t>
            </a:r>
            <a:r>
              <a:rPr lang="en-US" altLang="zh-CN" sz="2000" dirty="0">
                <a:latin typeface="Arial" panose="020B0604020202020204" pitchFamily="34" charset="0"/>
                <a:sym typeface="+mn-ea"/>
              </a:rPr>
              <a:t>Black</a:t>
            </a:r>
            <a:r>
              <a:rPr lang="en-US" altLang="zh-CN" sz="2000" dirty="0">
                <a:latin typeface="Arial" panose="020B0604020202020204" pitchFamily="34" charset="0"/>
              </a:rPr>
              <a:t>.</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C. </a:t>
            </a:r>
            <a:r>
              <a:rPr lang="en-US" altLang="zh-CN" sz="2000" dirty="0">
                <a:latin typeface="Arial" panose="020B0604020202020204" pitchFamily="34" charset="0"/>
                <a:sym typeface="+mn-ea"/>
              </a:rPr>
              <a:t>Brown</a:t>
            </a:r>
            <a:r>
              <a:rPr lang="en-US" altLang="zh-CN" sz="2000" dirty="0">
                <a:latin typeface="Arial" panose="020B0604020202020204" pitchFamily="34" charset="0"/>
              </a:rPr>
              <a:t>.                                                       D. </a:t>
            </a:r>
            <a:r>
              <a:rPr lang="en-US" altLang="zh-CN" sz="2000" dirty="0">
                <a:latin typeface="Arial" panose="020B0604020202020204" pitchFamily="34" charset="0"/>
                <a:sym typeface="+mn-ea"/>
              </a:rPr>
              <a:t>Red</a:t>
            </a:r>
            <a:r>
              <a:rPr lang="en-US" altLang="zh-CN" sz="2000" dirty="0">
                <a:latin typeface="Arial" panose="020B0604020202020204" pitchFamily="34" charset="0"/>
              </a:rPr>
              <a:t>.</a:t>
            </a:r>
            <a:endParaRPr lang="en-US" altLang="zh-CN" sz="2000" dirty="0">
              <a:latin typeface="Arial" panose="020B0604020202020204" pitchFamily="34" charset="0"/>
            </a:endParaRPr>
          </a:p>
          <a:p>
            <a:pPr>
              <a:lnSpc>
                <a:spcPct val="150000"/>
              </a:lnSpc>
            </a:pP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4 </a:t>
            </a:r>
            <a:r>
              <a:rPr lang="en-US" altLang="zh-CN" sz="2000" dirty="0">
                <a:latin typeface="Arial" panose="020B0604020202020204" pitchFamily="34" charset="0"/>
                <a:sym typeface="+mn-ea"/>
              </a:rPr>
              <a:t>A. Because she thought black is a bit dull.      B. </a:t>
            </a:r>
            <a:r>
              <a:rPr lang="en-US" altLang="zh-CN" sz="2000" dirty="0">
                <a:latin typeface="Arial" panose="020B0604020202020204" pitchFamily="34" charset="0"/>
                <a:sym typeface="+mn-ea"/>
              </a:rPr>
              <a:t>Because she would attend a wedding</a:t>
            </a:r>
            <a:r>
              <a:rPr lang="en-US" altLang="zh-CN" sz="2000" dirty="0">
                <a:latin typeface="Arial" panose="020B0604020202020204" pitchFamily="34" charset="0"/>
                <a:sym typeface="+mn-ea"/>
              </a:rPr>
              <a:t>.</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sym typeface="+mn-ea"/>
              </a:rPr>
              <a:t>   C. </a:t>
            </a:r>
            <a:r>
              <a:rPr lang="en-US" altLang="zh-CN" sz="2000" dirty="0">
                <a:latin typeface="Arial" panose="020B0604020202020204" pitchFamily="34" charset="0"/>
                <a:sym typeface="+mn-ea"/>
              </a:rPr>
              <a:t>Because she doesn’t like the color</a:t>
            </a:r>
            <a:r>
              <a:rPr lang="en-US" altLang="zh-CN" sz="2000" dirty="0">
                <a:latin typeface="Arial" panose="020B0604020202020204" pitchFamily="34" charset="0"/>
                <a:sym typeface="+mn-ea"/>
              </a:rPr>
              <a:t>.             D. </a:t>
            </a:r>
            <a:r>
              <a:rPr lang="en-US" altLang="zh-CN" sz="2000" dirty="0">
                <a:latin typeface="Arial" panose="020B0604020202020204" pitchFamily="34" charset="0"/>
                <a:sym typeface="+mn-ea"/>
              </a:rPr>
              <a:t>Because she already has three black suits</a:t>
            </a:r>
            <a:r>
              <a:rPr lang="en-US" altLang="zh-CN" sz="2000" dirty="0">
                <a:latin typeface="Arial" panose="020B0604020202020204" pitchFamily="34" charset="0"/>
                <a:sym typeface="+mn-ea"/>
              </a:rPr>
              <a:t>.</a:t>
            </a:r>
            <a:endParaRPr lang="en-US" altLang="zh-CN" sz="2000" dirty="0">
              <a:latin typeface="Arial" panose="020B0604020202020204" pitchFamily="34" charset="0"/>
            </a:endParaRPr>
          </a:p>
          <a:p>
            <a:pPr>
              <a:lnSpc>
                <a:spcPct val="150000"/>
              </a:lnSpc>
            </a:pPr>
            <a:endParaRPr lang="en-US" altLang="zh-CN" sz="2000" dirty="0">
              <a:latin typeface="Arial" panose="020B0604020202020204" pitchFamily="34" charset="0"/>
            </a:endParaRPr>
          </a:p>
          <a:p>
            <a:pPr>
              <a:lnSpc>
                <a:spcPct val="150000"/>
              </a:lnSpc>
            </a:pPr>
            <a:r>
              <a:rPr lang="en-US" altLang="zh-CN" sz="2000" dirty="0">
                <a:latin typeface="Arial" panose="020B0604020202020204" pitchFamily="34" charset="0"/>
              </a:rPr>
              <a:t>5 </a:t>
            </a:r>
            <a:r>
              <a:rPr lang="en-US" altLang="zh-CN" sz="2000" dirty="0">
                <a:latin typeface="Arial" panose="020B0604020202020204" pitchFamily="34" charset="0"/>
                <a:sym typeface="+mn-ea"/>
              </a:rPr>
              <a:t>A. Teacher and student.                                    B. Friends. </a:t>
            </a:r>
            <a:r>
              <a:rPr lang="en-US" altLang="zh-CN" sz="2000" dirty="0">
                <a:latin typeface="Arial" panose="020B0604020202020204" pitchFamily="34" charset="0"/>
                <a:sym typeface="+mn-ea"/>
              </a:rPr>
              <a:t>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C. Customer and shop assistant.                      D.Boss and clerk.</a:t>
            </a:r>
            <a:endParaRPr lang="en-US" altLang="zh-CN" sz="20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Section4 Listen and Report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80000"/>
              </a:lnSpc>
            </a:pPr>
            <a:r>
              <a:rPr lang="en-US" altLang="zh-CN" b="0" dirty="0" smtClean="0">
                <a:solidFill>
                  <a:srgbClr val="005188"/>
                </a:solidFill>
              </a:rPr>
              <a:t>Listen to the following conversation twice and fill in the blanks with the </a:t>
            </a:r>
            <a:endParaRPr lang="en-US" altLang="zh-CN" b="0" dirty="0" smtClean="0">
              <a:solidFill>
                <a:srgbClr val="005188"/>
              </a:solidFill>
            </a:endParaRPr>
          </a:p>
          <a:p>
            <a:pPr>
              <a:lnSpc>
                <a:spcPct val="80000"/>
              </a:lnSpc>
            </a:pPr>
            <a:r>
              <a:rPr lang="en-US" altLang="zh-CN" b="0" dirty="0" smtClean="0">
                <a:solidFill>
                  <a:srgbClr val="005188"/>
                </a:solidFill>
              </a:rPr>
              <a:t>missing words or phrases.</a:t>
            </a:r>
            <a:endParaRPr lang="en-US" altLang="zh-CN" b="0" dirty="0" smtClean="0">
              <a:solidFill>
                <a:srgbClr val="005188"/>
              </a:solidFill>
            </a:endParaRPr>
          </a:p>
        </p:txBody>
      </p:sp>
      <p:sp>
        <p:nvSpPr>
          <p:cNvPr id="34" name="文本框 33"/>
          <p:cNvSpPr txBox="1"/>
          <p:nvPr/>
        </p:nvSpPr>
        <p:spPr>
          <a:xfrm>
            <a:off x="644525" y="1641475"/>
            <a:ext cx="11035030" cy="4799965"/>
          </a:xfrm>
          <a:prstGeom prst="rect">
            <a:avLst/>
          </a:prstGeom>
          <a:noFill/>
        </p:spPr>
        <p:txBody>
          <a:bodyPr wrap="square" rtlCol="0">
            <a:spAutoFit/>
          </a:bodyPr>
          <a:p>
            <a:pPr>
              <a:lnSpc>
                <a:spcPct val="170000"/>
              </a:lnSpc>
            </a:pPr>
            <a:r>
              <a:rPr lang="en-US" altLang="zh-CN" sz="2000" b="1"/>
              <a:t>Shop assistant: </a:t>
            </a:r>
            <a:r>
              <a:rPr lang="en-US" altLang="zh-CN" sz="2000"/>
              <a:t>What can I do for you?</a:t>
            </a:r>
            <a:endParaRPr lang="en-US" altLang="zh-CN" sz="2000"/>
          </a:p>
          <a:p>
            <a:pPr>
              <a:lnSpc>
                <a:spcPct val="170000"/>
              </a:lnSpc>
            </a:pPr>
            <a:r>
              <a:rPr lang="en-US" altLang="zh-CN" sz="2000" b="1"/>
              <a:t>Mrs. Richard: </a:t>
            </a:r>
            <a:r>
              <a:rPr lang="en-US" altLang="zh-CN" sz="2000"/>
              <a:t>   I want to buy a sweater for my husband. May I look at that one?</a:t>
            </a:r>
            <a:endParaRPr lang="en-US" altLang="zh-CN" sz="2000"/>
          </a:p>
          <a:p>
            <a:pPr>
              <a:lnSpc>
                <a:spcPct val="170000"/>
              </a:lnSpc>
            </a:pPr>
            <a:r>
              <a:rPr lang="en-US" altLang="zh-CN" sz="2000" b="1"/>
              <a:t>Shop assistant:</a:t>
            </a:r>
            <a:r>
              <a:rPr lang="en-US" altLang="zh-CN" sz="2000"/>
              <a:t> This</a:t>
            </a:r>
            <a:r>
              <a:rPr lang="en-US" altLang="zh-CN" sz="2000">
                <a:sym typeface="+mn-ea"/>
              </a:rPr>
              <a:t> </a:t>
            </a:r>
            <a:r>
              <a:rPr lang="en-US" altLang="zh-CN" sz="2000" u="sng">
                <a:sym typeface="+mn-ea"/>
              </a:rPr>
              <a:t>                  </a:t>
            </a:r>
            <a:r>
              <a:rPr lang="en-US" altLang="zh-CN" sz="2000"/>
              <a:t> sweater is of good quality. It feels soft and warm. This</a:t>
            </a:r>
            <a:r>
              <a:rPr lang="en-US" altLang="zh-CN" sz="2000">
                <a:sym typeface="+mn-ea"/>
              </a:rPr>
              <a:t> </a:t>
            </a:r>
            <a:r>
              <a:rPr lang="en-US" altLang="zh-CN" sz="2000" u="sng">
                <a:sym typeface="+mn-ea"/>
              </a:rPr>
              <a:t>                  </a:t>
            </a:r>
            <a:r>
              <a:rPr lang="en-US" altLang="zh-CN" sz="2000"/>
              <a:t> is very</a:t>
            </a:r>
            <a:endParaRPr lang="en-US" altLang="zh-CN" sz="2000"/>
          </a:p>
          <a:p>
            <a:pPr>
              <a:lnSpc>
                <a:spcPct val="170000"/>
              </a:lnSpc>
            </a:pPr>
            <a:r>
              <a:rPr lang="en-US" altLang="zh-CN" sz="2000"/>
              <a:t>                             famous in China. And the</a:t>
            </a:r>
            <a:r>
              <a:rPr lang="en-US" altLang="zh-CN" sz="2000">
                <a:sym typeface="+mn-ea"/>
              </a:rPr>
              <a:t> </a:t>
            </a:r>
            <a:r>
              <a:rPr lang="en-US" altLang="zh-CN" sz="2000" u="sng">
                <a:sym typeface="+mn-ea"/>
              </a:rPr>
              <a:t>                  </a:t>
            </a:r>
            <a:r>
              <a:rPr lang="en-US" altLang="zh-CN" sz="2000"/>
              <a:t> is quite fashionable.</a:t>
            </a:r>
            <a:endParaRPr lang="en-US" altLang="zh-CN" sz="2000"/>
          </a:p>
          <a:p>
            <a:pPr>
              <a:lnSpc>
                <a:spcPct val="170000"/>
              </a:lnSpc>
            </a:pPr>
            <a:r>
              <a:rPr lang="en-US" altLang="zh-CN" sz="2000" b="1"/>
              <a:t>Mrs. Richard: </a:t>
            </a:r>
            <a:r>
              <a:rPr lang="en-US" altLang="zh-CN" sz="2000"/>
              <a:t>   It looks really nice. But I don’t like the red color. Are there any other colors?</a:t>
            </a:r>
            <a:endParaRPr lang="en-US" altLang="zh-CN" sz="2000"/>
          </a:p>
          <a:p>
            <a:pPr>
              <a:lnSpc>
                <a:spcPct val="170000"/>
              </a:lnSpc>
            </a:pPr>
            <a:r>
              <a:rPr lang="en-US" altLang="zh-CN" sz="2000" b="1"/>
              <a:t>Shop assistant: </a:t>
            </a:r>
            <a:r>
              <a:rPr lang="en-US" altLang="zh-CN" sz="2000"/>
              <a:t>Yes. There are dark blue, light yellow…what about silver gray? It’s rather</a:t>
            </a:r>
            <a:r>
              <a:rPr lang="en-US" altLang="zh-CN" sz="2000">
                <a:sym typeface="+mn-ea"/>
              </a:rPr>
              <a:t> </a:t>
            </a:r>
            <a:r>
              <a:rPr lang="en-US" altLang="zh-CN" sz="2000" u="sng">
                <a:sym typeface="+mn-ea"/>
              </a:rPr>
              <a:t>               </a:t>
            </a:r>
            <a:r>
              <a:rPr lang="en-US" altLang="zh-CN" sz="2000"/>
              <a:t> this year.</a:t>
            </a:r>
            <a:endParaRPr lang="en-US" altLang="zh-CN" sz="2000"/>
          </a:p>
          <a:p>
            <a:pPr>
              <a:lnSpc>
                <a:spcPct val="170000"/>
              </a:lnSpc>
            </a:pPr>
            <a:r>
              <a:rPr lang="en-US" altLang="zh-CN" sz="2000" b="1"/>
              <a:t>Mrs. Richard: </a:t>
            </a:r>
            <a:r>
              <a:rPr lang="en-US" altLang="zh-CN" sz="2000"/>
              <a:t>   That looks smart! The price must be high, I guess.</a:t>
            </a:r>
            <a:endParaRPr lang="en-US" altLang="zh-CN" sz="2000"/>
          </a:p>
          <a:p>
            <a:pPr>
              <a:lnSpc>
                <a:spcPct val="170000"/>
              </a:lnSpc>
            </a:pPr>
            <a:r>
              <a:rPr lang="en-US" altLang="zh-CN" sz="2000" b="1"/>
              <a:t>Shop assistant:</a:t>
            </a:r>
            <a:r>
              <a:rPr lang="en-US" altLang="zh-CN" sz="2000"/>
              <a:t> It usually costs 500 yuan. But this week we take 20 percent</a:t>
            </a:r>
            <a:r>
              <a:rPr lang="en-US" altLang="zh-CN" sz="2000">
                <a:sym typeface="+mn-ea"/>
              </a:rPr>
              <a:t> </a:t>
            </a:r>
            <a:r>
              <a:rPr lang="en-US" altLang="zh-CN" sz="2000" u="sng">
                <a:sym typeface="+mn-ea"/>
              </a:rPr>
              <a:t>                  </a:t>
            </a:r>
            <a:r>
              <a:rPr lang="en-US" altLang="zh-CN" sz="2000"/>
              <a:t> all goods in our</a:t>
            </a:r>
            <a:endParaRPr lang="en-US" altLang="zh-CN" sz="2000"/>
          </a:p>
          <a:p>
            <a:pPr>
              <a:lnSpc>
                <a:spcPct val="170000"/>
              </a:lnSpc>
            </a:pPr>
            <a:r>
              <a:rPr lang="en-US" altLang="zh-CN" sz="2000"/>
              <a:t>                            department store. So now it’s only 400 yuan.</a:t>
            </a:r>
            <a:endParaRPr lang="en-US" altLang="zh-CN" sz="20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2978150" y="3733800"/>
            <a:ext cx="720217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Learning Objectives</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621030" y="807720"/>
            <a:ext cx="11466195" cy="5507990"/>
          </a:xfrm>
          <a:prstGeom prst="rect">
            <a:avLst/>
          </a:prstGeom>
          <a:noFill/>
        </p:spPr>
        <p:txBody>
          <a:bodyPr wrap="square" rtlCol="0">
            <a:spAutoFit/>
          </a:bodyPr>
          <a:p>
            <a:pPr>
              <a:lnSpc>
                <a:spcPct val="160000"/>
              </a:lnSpc>
            </a:pPr>
            <a:r>
              <a:rPr lang="en-US" altLang="zh-CN" sz="2000" b="1">
                <a:sym typeface="+mn-ea"/>
              </a:rPr>
              <a:t>Mrs. Richard: </a:t>
            </a:r>
            <a:r>
              <a:rPr lang="en-US" altLang="zh-CN" sz="2000">
                <a:sym typeface="+mn-ea"/>
              </a:rPr>
              <a:t>   It’s a real bargain. That’s a</a:t>
            </a:r>
            <a:r>
              <a:rPr lang="en-US" altLang="zh-CN" sz="2000">
                <a:sym typeface="+mn-ea"/>
              </a:rPr>
              <a:t> </a:t>
            </a:r>
            <a:r>
              <a:rPr lang="en-US" altLang="zh-CN" sz="2000" u="sng">
                <a:sym typeface="+mn-ea"/>
              </a:rPr>
              <a:t>                  </a:t>
            </a:r>
            <a:r>
              <a:rPr lang="en-US" altLang="zh-CN" sz="2000">
                <a:sym typeface="+mn-ea"/>
              </a:rPr>
              <a:t> .</a:t>
            </a:r>
            <a:endParaRPr lang="en-US" altLang="zh-CN" sz="2000">
              <a:sym typeface="+mn-ea"/>
            </a:endParaRPr>
          </a:p>
          <a:p>
            <a:pPr>
              <a:lnSpc>
                <a:spcPct val="160000"/>
              </a:lnSpc>
            </a:pPr>
            <a:r>
              <a:rPr lang="en-US" altLang="zh-CN" sz="2000" b="1">
                <a:sym typeface="+mn-ea"/>
              </a:rPr>
              <a:t>Shop assistant:</a:t>
            </a:r>
            <a:r>
              <a:rPr lang="en-US" altLang="zh-CN" sz="2000">
                <a:sym typeface="+mn-ea"/>
              </a:rPr>
              <a:t> What size does he take?</a:t>
            </a:r>
            <a:endParaRPr lang="en-US" altLang="zh-CN" sz="2000">
              <a:sym typeface="+mn-ea"/>
            </a:endParaRPr>
          </a:p>
          <a:p>
            <a:pPr>
              <a:lnSpc>
                <a:spcPct val="160000"/>
              </a:lnSpc>
            </a:pPr>
            <a:r>
              <a:rPr lang="en-US" altLang="zh-CN" sz="2000" b="1">
                <a:sym typeface="+mn-ea"/>
              </a:rPr>
              <a:t>Mrs. Richard: </a:t>
            </a:r>
            <a:r>
              <a:rPr lang="en-US" altLang="zh-CN" sz="2000">
                <a:sym typeface="+mn-ea"/>
              </a:rPr>
              <a:t>   Extra large.</a:t>
            </a:r>
            <a:endParaRPr lang="en-US" altLang="zh-CN" sz="2000">
              <a:sym typeface="+mn-ea"/>
            </a:endParaRPr>
          </a:p>
          <a:p>
            <a:pPr>
              <a:lnSpc>
                <a:spcPct val="160000"/>
              </a:lnSpc>
            </a:pPr>
            <a:r>
              <a:rPr lang="en-US" altLang="zh-CN" sz="2000" b="1">
                <a:sym typeface="+mn-ea"/>
              </a:rPr>
              <a:t>Shop assistant:</a:t>
            </a:r>
            <a:r>
              <a:rPr lang="en-US" altLang="zh-CN" sz="2000">
                <a:sym typeface="+mn-ea"/>
              </a:rPr>
              <a:t> I see. Here you are. An extra large silver gray sweater. Do you need anything else?</a:t>
            </a:r>
            <a:endParaRPr lang="en-US" altLang="zh-CN" sz="2000">
              <a:sym typeface="+mn-ea"/>
            </a:endParaRPr>
          </a:p>
          <a:p>
            <a:pPr>
              <a:lnSpc>
                <a:spcPct val="160000"/>
              </a:lnSpc>
            </a:pPr>
            <a:r>
              <a:rPr lang="en-US" altLang="zh-CN" sz="2000" b="1">
                <a:sym typeface="+mn-ea"/>
              </a:rPr>
              <a:t>Mrs. Richard:  </a:t>
            </a:r>
            <a:r>
              <a:rPr lang="en-US" altLang="zh-CN" sz="2000">
                <a:sym typeface="+mn-ea"/>
              </a:rPr>
              <a:t>  May I look at that T-shirt?</a:t>
            </a:r>
            <a:endParaRPr lang="en-US" altLang="zh-CN" sz="2000">
              <a:sym typeface="+mn-ea"/>
            </a:endParaRPr>
          </a:p>
          <a:p>
            <a:pPr>
              <a:lnSpc>
                <a:spcPct val="160000"/>
              </a:lnSpc>
            </a:pPr>
            <a:r>
              <a:rPr lang="en-US" altLang="zh-CN" sz="2000" b="1">
                <a:sym typeface="+mn-ea"/>
              </a:rPr>
              <a:t>Shop assistant:</a:t>
            </a:r>
            <a:r>
              <a:rPr lang="en-US" altLang="zh-CN" sz="2000">
                <a:sym typeface="+mn-ea"/>
              </a:rPr>
              <a:t> Sure. It’s one hundred</a:t>
            </a:r>
            <a:r>
              <a:rPr lang="en-US" altLang="zh-CN" sz="2000">
                <a:sym typeface="+mn-ea"/>
              </a:rPr>
              <a:t> </a:t>
            </a:r>
            <a:r>
              <a:rPr lang="en-US" altLang="zh-CN" sz="2000" u="sng">
                <a:sym typeface="+mn-ea"/>
              </a:rPr>
              <a:t>                  </a:t>
            </a:r>
            <a:r>
              <a:rPr lang="en-US" altLang="zh-CN" sz="2000">
                <a:sym typeface="+mn-ea"/>
              </a:rPr>
              <a:t> cotton and very washable.</a:t>
            </a:r>
            <a:endParaRPr lang="en-US" altLang="zh-CN" sz="2000">
              <a:sym typeface="+mn-ea"/>
            </a:endParaRPr>
          </a:p>
          <a:p>
            <a:pPr>
              <a:lnSpc>
                <a:spcPct val="160000"/>
              </a:lnSpc>
            </a:pPr>
            <a:r>
              <a:rPr lang="en-US" altLang="zh-CN" sz="2000" b="1">
                <a:sym typeface="+mn-ea"/>
              </a:rPr>
              <a:t>Mrs. Richard:</a:t>
            </a:r>
            <a:r>
              <a:rPr lang="en-US" altLang="zh-CN" sz="2000">
                <a:sym typeface="+mn-ea"/>
              </a:rPr>
              <a:t>    It’s lovely. I’ll take three of them. One large, one medium, and one small. How much are they</a:t>
            </a:r>
            <a:endParaRPr lang="en-US" altLang="zh-CN" sz="2000">
              <a:sym typeface="+mn-ea"/>
            </a:endParaRPr>
          </a:p>
          <a:p>
            <a:pPr>
              <a:lnSpc>
                <a:spcPct val="160000"/>
              </a:lnSpc>
            </a:pPr>
            <a:r>
              <a:rPr lang="en-US" altLang="zh-CN" sz="2000">
                <a:sym typeface="+mn-ea"/>
              </a:rPr>
              <a:t>                             in all?</a:t>
            </a:r>
            <a:endParaRPr lang="en-US" altLang="zh-CN" sz="2000">
              <a:sym typeface="+mn-ea"/>
            </a:endParaRPr>
          </a:p>
          <a:p>
            <a:pPr>
              <a:lnSpc>
                <a:spcPct val="160000"/>
              </a:lnSpc>
            </a:pPr>
            <a:r>
              <a:rPr lang="en-US" altLang="zh-CN" sz="2000" b="1">
                <a:sym typeface="+mn-ea"/>
              </a:rPr>
              <a:t>Shop assistant: </a:t>
            </a:r>
            <a:r>
              <a:rPr lang="en-US" altLang="zh-CN" sz="2000">
                <a:sym typeface="+mn-ea"/>
              </a:rPr>
              <a:t>45 yuan for each.</a:t>
            </a:r>
            <a:endParaRPr lang="en-US" altLang="zh-CN" sz="2000">
              <a:sym typeface="+mn-ea"/>
            </a:endParaRPr>
          </a:p>
          <a:p>
            <a:pPr>
              <a:lnSpc>
                <a:spcPct val="160000"/>
              </a:lnSpc>
            </a:pPr>
            <a:r>
              <a:rPr lang="en-US" altLang="zh-CN" sz="2000" b="1">
                <a:sym typeface="+mn-ea"/>
              </a:rPr>
              <a:t>Mrs. Richard:  </a:t>
            </a:r>
            <a:r>
              <a:rPr lang="en-US" altLang="zh-CN" sz="2000">
                <a:sym typeface="+mn-ea"/>
              </a:rPr>
              <a:t>  Can I pay by credit card?</a:t>
            </a:r>
            <a:endParaRPr lang="en-US" altLang="zh-CN" sz="2000">
              <a:sym typeface="+mn-ea"/>
            </a:endParaRPr>
          </a:p>
          <a:p>
            <a:pPr>
              <a:lnSpc>
                <a:spcPct val="160000"/>
              </a:lnSpc>
            </a:pPr>
            <a:r>
              <a:rPr lang="en-US" altLang="zh-CN" sz="2000" b="1">
                <a:sym typeface="+mn-ea"/>
              </a:rPr>
              <a:t>Shop assistant: </a:t>
            </a:r>
            <a:r>
              <a:rPr lang="en-US" altLang="zh-CN" sz="2000">
                <a:sym typeface="+mn-ea"/>
              </a:rPr>
              <a:t>Sure. Please pay at the cashier</a:t>
            </a:r>
            <a:r>
              <a:rPr lang="en-US" altLang="zh-CN" sz="2000">
                <a:sym typeface="+mn-ea"/>
              </a:rPr>
              <a:t> </a:t>
            </a:r>
            <a:r>
              <a:rPr lang="en-US" altLang="zh-CN" sz="2000" u="sng">
                <a:sym typeface="+mn-ea"/>
              </a:rPr>
              <a:t>                  </a:t>
            </a:r>
            <a:r>
              <a:rPr lang="en-US" altLang="zh-CN" sz="2000">
                <a:sym typeface="+mn-ea"/>
              </a:rPr>
              <a:t> over there. I’ll pack them for you.</a:t>
            </a:r>
            <a:endParaRPr lang="en-US" altLang="zh-CN" sz="20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Task6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summary and decide whether the following </a:t>
            </a:r>
            <a:endParaRPr lang="en-US" altLang="zh-CN" b="0" dirty="0" smtClean="0">
              <a:solidFill>
                <a:srgbClr val="005188"/>
              </a:solidFill>
            </a:endParaRPr>
          </a:p>
          <a:p>
            <a:pPr>
              <a:lnSpc>
                <a:spcPct val="100000"/>
              </a:lnSpc>
            </a:pPr>
            <a:r>
              <a:rPr lang="en-US" altLang="zh-CN" b="0" dirty="0" smtClean="0">
                <a:solidFill>
                  <a:srgbClr val="005188"/>
                </a:solidFill>
              </a:rPr>
              <a:t>statements are true (T) or false (F).</a:t>
            </a:r>
            <a:endParaRPr lang="en-US" altLang="zh-CN" b="0" dirty="0" smtClean="0">
              <a:solidFill>
                <a:srgbClr val="005188"/>
              </a:solidFill>
            </a:endParaRPr>
          </a:p>
        </p:txBody>
      </p:sp>
      <p:sp>
        <p:nvSpPr>
          <p:cNvPr id="34" name="文本框 33"/>
          <p:cNvSpPr txBox="1"/>
          <p:nvPr/>
        </p:nvSpPr>
        <p:spPr>
          <a:xfrm>
            <a:off x="716915" y="1962785"/>
            <a:ext cx="11092815" cy="3784600"/>
          </a:xfrm>
          <a:prstGeom prst="rect">
            <a:avLst/>
          </a:prstGeom>
          <a:noFill/>
        </p:spPr>
        <p:txBody>
          <a:bodyPr wrap="square" rtlCol="0">
            <a:spAutoFit/>
          </a:bodyPr>
          <a:p>
            <a:pPr>
              <a:lnSpc>
                <a:spcPct val="200000"/>
              </a:lnSpc>
            </a:pPr>
            <a:r>
              <a:rPr lang="en-US" altLang="zh-CN" sz="2400"/>
              <a:t>(      ) 1. Mrs. Richard went to buy a sweater and a T-shirt for her husband.</a:t>
            </a:r>
            <a:endParaRPr lang="en-US" altLang="zh-CN" sz="2400"/>
          </a:p>
          <a:p>
            <a:pPr>
              <a:lnSpc>
                <a:spcPct val="200000"/>
              </a:lnSpc>
            </a:pPr>
            <a:r>
              <a:rPr lang="en-US" altLang="zh-CN" sz="2400">
                <a:sym typeface="+mn-ea"/>
              </a:rPr>
              <a:t>(      ) </a:t>
            </a:r>
            <a:r>
              <a:rPr lang="en-US" altLang="zh-CN" sz="2400"/>
              <a:t>2. </a:t>
            </a:r>
            <a:r>
              <a:rPr lang="en-US" altLang="zh-CN" sz="2400">
                <a:sym typeface="+mn-ea"/>
              </a:rPr>
              <a:t>Mrs. Richard didn’t liek the silver gray color</a:t>
            </a:r>
            <a:r>
              <a:rPr lang="en-US" altLang="zh-CN" sz="2400"/>
              <a:t>.</a:t>
            </a:r>
            <a:endParaRPr lang="en-US" altLang="zh-CN" sz="2400"/>
          </a:p>
          <a:p>
            <a:pPr>
              <a:lnSpc>
                <a:spcPct val="200000"/>
              </a:lnSpc>
            </a:pPr>
            <a:r>
              <a:rPr lang="en-US" altLang="zh-CN" sz="2400">
                <a:sym typeface="+mn-ea"/>
              </a:rPr>
              <a:t>(      ) </a:t>
            </a:r>
            <a:r>
              <a:rPr lang="en-US" altLang="zh-CN" sz="2400"/>
              <a:t>3. </a:t>
            </a:r>
            <a:r>
              <a:rPr lang="en-US" altLang="zh-CN" sz="2400">
                <a:sym typeface="+mn-ea"/>
              </a:rPr>
              <a:t>Mrs. Richard bought a sweater for 500 yuan</a:t>
            </a:r>
            <a:r>
              <a:rPr lang="en-US" altLang="zh-CN" sz="2400"/>
              <a:t>.</a:t>
            </a:r>
            <a:endParaRPr lang="en-US" altLang="zh-CN" sz="2400"/>
          </a:p>
          <a:p>
            <a:pPr>
              <a:lnSpc>
                <a:spcPct val="200000"/>
              </a:lnSpc>
            </a:pPr>
            <a:r>
              <a:rPr lang="en-US" altLang="zh-CN" sz="2400">
                <a:sym typeface="+mn-ea"/>
              </a:rPr>
              <a:t>(      ) </a:t>
            </a:r>
            <a:r>
              <a:rPr lang="en-US" altLang="zh-CN" sz="2400"/>
              <a:t>4. </a:t>
            </a:r>
            <a:r>
              <a:rPr lang="en-US" altLang="zh-CN" sz="2400">
                <a:sym typeface="+mn-ea"/>
              </a:rPr>
              <a:t>Mrs. Richard paid 135 yuan for all of the T-shirt</a:t>
            </a:r>
            <a:r>
              <a:rPr lang="en-US" altLang="zh-CN" sz="2400">
                <a:sym typeface="+mn-ea"/>
              </a:rPr>
              <a:t>.</a:t>
            </a:r>
            <a:endParaRPr lang="en-US" altLang="zh-CN" sz="2400"/>
          </a:p>
          <a:p>
            <a:pPr>
              <a:lnSpc>
                <a:spcPct val="200000"/>
              </a:lnSpc>
            </a:pPr>
            <a:r>
              <a:rPr lang="en-US" altLang="zh-CN" sz="2400">
                <a:sym typeface="+mn-ea"/>
              </a:rPr>
              <a:t>(      ) </a:t>
            </a:r>
            <a:r>
              <a:rPr lang="en-US" altLang="zh-CN" sz="2400"/>
              <a:t>5. </a:t>
            </a:r>
            <a:r>
              <a:rPr lang="en-US" altLang="zh-CN" sz="2400">
                <a:sym typeface="+mn-ea"/>
              </a:rPr>
              <a:t>Mrs. Richard paid for what she bought by cash</a:t>
            </a:r>
            <a:r>
              <a:rPr lang="en-US" altLang="zh-CN" sz="2400"/>
              <a: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Section5 Listen and Interpret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sz="3200" dirty="0" smtClean="0">
              <a:solidFill>
                <a:srgbClr val="005188"/>
              </a:solidFill>
            </a:endParaRPr>
          </a:p>
          <a:p>
            <a:pPr>
              <a:lnSpc>
                <a:spcPct val="110000"/>
              </a:lnSpc>
            </a:pPr>
            <a:r>
              <a:rPr lang="en-US" altLang="zh-CN" b="0" dirty="0" smtClean="0">
                <a:solidFill>
                  <a:srgbClr val="005188"/>
                </a:solidFill>
              </a:rPr>
              <a:t>You will hear a set of topic-related English sentences. While listening, you are required to fill in the blanks with the missing words or phrases.</a:t>
            </a:r>
            <a:endParaRPr lang="en-US" altLang="zh-CN" b="0" dirty="0" smtClean="0">
              <a:solidFill>
                <a:srgbClr val="005188"/>
              </a:solidFill>
            </a:endParaRPr>
          </a:p>
        </p:txBody>
      </p:sp>
      <p:sp>
        <p:nvSpPr>
          <p:cNvPr id="34" name="文本框 33"/>
          <p:cNvSpPr txBox="1"/>
          <p:nvPr/>
        </p:nvSpPr>
        <p:spPr>
          <a:xfrm>
            <a:off x="770255" y="1770380"/>
            <a:ext cx="10193020" cy="4887595"/>
          </a:xfrm>
          <a:prstGeom prst="rect">
            <a:avLst/>
          </a:prstGeom>
          <a:noFill/>
        </p:spPr>
        <p:txBody>
          <a:bodyPr wrap="square" rtlCol="0">
            <a:spAutoFit/>
          </a:bodyPr>
          <a:p>
            <a:pPr>
              <a:lnSpc>
                <a:spcPct val="130000"/>
              </a:lnSpc>
            </a:pPr>
            <a:r>
              <a:rPr lang="en-US" altLang="zh-CN" sz="2400"/>
              <a:t>1. May I help you/ </a:t>
            </a:r>
            <a:r>
              <a:rPr lang="en-US" altLang="zh-CN" sz="2400">
                <a:sym typeface="+mn-ea"/>
              </a:rPr>
              <a:t> </a:t>
            </a:r>
            <a:r>
              <a:rPr lang="en-US" altLang="zh-CN" sz="2400" u="sng">
                <a:sym typeface="+mn-ea"/>
              </a:rPr>
              <a:t>               </a:t>
            </a:r>
            <a:r>
              <a:rPr lang="en-US" altLang="zh-CN" sz="2400"/>
              <a:t>I help you/Are you being served? </a:t>
            </a:r>
            <a:endParaRPr lang="en-US" altLang="zh-CN" sz="2400"/>
          </a:p>
          <a:p>
            <a:pPr>
              <a:lnSpc>
                <a:spcPct val="130000"/>
              </a:lnSpc>
            </a:pPr>
            <a:r>
              <a:rPr lang="en-US" altLang="zh-CN" sz="2400"/>
              <a:t>2. I just want to look</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3. I’d like to buy a</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4. What</a:t>
            </a:r>
            <a:r>
              <a:rPr lang="en-US" altLang="zh-CN" sz="2400">
                <a:sym typeface="+mn-ea"/>
              </a:rPr>
              <a:t> </a:t>
            </a:r>
            <a:r>
              <a:rPr lang="en-US" altLang="zh-CN" sz="2400" u="sng">
                <a:sym typeface="+mn-ea"/>
              </a:rPr>
              <a:t>               </a:t>
            </a:r>
            <a:r>
              <a:rPr lang="en-US" altLang="zh-CN" sz="2400"/>
              <a:t> do you take? </a:t>
            </a:r>
            <a:endParaRPr lang="en-US" altLang="zh-CN" sz="2400"/>
          </a:p>
          <a:p>
            <a:pPr>
              <a:lnSpc>
                <a:spcPct val="130000"/>
              </a:lnSpc>
            </a:pPr>
            <a:r>
              <a:rPr lang="en-US" altLang="zh-CN" sz="2400"/>
              <a:t>5. How do you like this</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6. How much do you</a:t>
            </a:r>
            <a:r>
              <a:rPr lang="en-US" altLang="zh-CN" sz="2400">
                <a:sym typeface="+mn-ea"/>
              </a:rPr>
              <a:t> </a:t>
            </a:r>
            <a:r>
              <a:rPr lang="en-US" altLang="zh-CN" sz="2400" u="sng">
                <a:sym typeface="+mn-ea"/>
              </a:rPr>
              <a:t>               </a:t>
            </a:r>
            <a:r>
              <a:rPr lang="en-US" altLang="zh-CN" sz="2400"/>
              <a:t> that? </a:t>
            </a:r>
            <a:endParaRPr lang="en-US" altLang="zh-CN" sz="2400"/>
          </a:p>
          <a:p>
            <a:pPr>
              <a:lnSpc>
                <a:spcPct val="130000"/>
              </a:lnSpc>
            </a:pPr>
            <a:r>
              <a:rPr lang="en-US" altLang="zh-CN" sz="2400"/>
              <a:t>7. I have nothing</a:t>
            </a:r>
            <a:r>
              <a:rPr lang="en-US" altLang="zh-CN" sz="2400">
                <a:sym typeface="+mn-ea"/>
              </a:rPr>
              <a:t> </a:t>
            </a:r>
            <a:r>
              <a:rPr lang="en-US" altLang="zh-CN" sz="2400" u="sng">
                <a:sym typeface="+mn-ea"/>
              </a:rPr>
              <a:t>                  </a:t>
            </a:r>
            <a:r>
              <a:rPr lang="en-US" altLang="zh-CN" sz="2400"/>
              <a:t> in mind to buy. </a:t>
            </a:r>
            <a:endParaRPr lang="en-US" altLang="zh-CN" sz="2400"/>
          </a:p>
          <a:p>
            <a:pPr>
              <a:lnSpc>
                <a:spcPct val="130000"/>
              </a:lnSpc>
            </a:pPr>
            <a:r>
              <a:rPr lang="en-US" altLang="zh-CN" sz="2400"/>
              <a:t>8. I’m sorry, but we are</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9. There is </a:t>
            </a:r>
            <a:r>
              <a:rPr lang="en-US" altLang="zh-CN" sz="2400" b="1"/>
              <a:t>no</a:t>
            </a:r>
            <a:r>
              <a:rPr lang="en-US" altLang="zh-CN" sz="2400">
                <a:sym typeface="+mn-ea"/>
              </a:rPr>
              <a:t> </a:t>
            </a:r>
            <a:r>
              <a:rPr lang="en-US" altLang="zh-CN" sz="2400" u="sng">
                <a:sym typeface="+mn-ea"/>
              </a:rPr>
              <a:t>               </a:t>
            </a:r>
            <a:r>
              <a:rPr lang="en-US" altLang="zh-CN" sz="2400" b="1"/>
              <a:t> </a:t>
            </a:r>
            <a:r>
              <a:rPr lang="en-US" altLang="zh-CN" sz="2400"/>
              <a:t>in stock right now. </a:t>
            </a:r>
            <a:endParaRPr lang="en-US" altLang="zh-CN" sz="2400"/>
          </a:p>
          <a:p>
            <a:pPr>
              <a:lnSpc>
                <a:spcPct val="130000"/>
              </a:lnSpc>
            </a:pPr>
            <a:r>
              <a:rPr lang="en-US" altLang="zh-CN" sz="2400"/>
              <a:t>10. </a:t>
            </a:r>
            <a:r>
              <a:rPr lang="en-US" altLang="zh-CN" sz="2400">
                <a:sym typeface="+mn-ea"/>
              </a:rPr>
              <a:t> </a:t>
            </a:r>
            <a:r>
              <a:rPr lang="en-US" altLang="zh-CN" sz="2400" u="sng">
                <a:sym typeface="+mn-ea"/>
              </a:rPr>
              <a:t>                    </a:t>
            </a:r>
            <a:r>
              <a:rPr lang="en-US" altLang="zh-CN" sz="2400"/>
              <a:t>, we are all out of the small size.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0344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b="0" dirty="0" smtClean="0">
              <a:solidFill>
                <a:srgbClr val="005188"/>
              </a:solidFill>
            </a:endParaRPr>
          </a:p>
        </p:txBody>
      </p:sp>
      <p:sp>
        <p:nvSpPr>
          <p:cNvPr id="34" name="文本框 33"/>
          <p:cNvSpPr txBox="1"/>
          <p:nvPr/>
        </p:nvSpPr>
        <p:spPr>
          <a:xfrm>
            <a:off x="722630" y="917575"/>
            <a:ext cx="10852150" cy="5259070"/>
          </a:xfrm>
          <a:prstGeom prst="rect">
            <a:avLst/>
          </a:prstGeom>
          <a:noFill/>
        </p:spPr>
        <p:txBody>
          <a:bodyPr wrap="square" rtlCol="0">
            <a:spAutoFit/>
          </a:bodyPr>
          <a:p>
            <a:pPr>
              <a:lnSpc>
                <a:spcPct val="140000"/>
              </a:lnSpc>
            </a:pPr>
            <a:r>
              <a:rPr lang="en-US" altLang="zh-CN" sz="2400"/>
              <a:t>11. If you want, I can</a:t>
            </a:r>
            <a:r>
              <a:rPr lang="en-US" altLang="zh-CN" sz="2400">
                <a:sym typeface="+mn-ea"/>
              </a:rPr>
              <a:t> </a:t>
            </a:r>
            <a:r>
              <a:rPr lang="en-US" altLang="zh-CN" sz="2400" u="sng">
                <a:sym typeface="+mn-ea"/>
              </a:rPr>
              <a:t>               </a:t>
            </a:r>
            <a:r>
              <a:rPr lang="en-US" altLang="zh-CN" sz="2400"/>
              <a:t> one for you. </a:t>
            </a:r>
            <a:endParaRPr lang="en-US" altLang="zh-CN" sz="2400"/>
          </a:p>
          <a:p>
            <a:pPr>
              <a:lnSpc>
                <a:spcPct val="140000"/>
              </a:lnSpc>
            </a:pPr>
            <a:r>
              <a:rPr lang="en-US" altLang="zh-CN" sz="2400"/>
              <a:t>12. You look nice in this</a:t>
            </a:r>
            <a:r>
              <a:rPr lang="en-US" altLang="zh-CN" sz="2400">
                <a:sym typeface="+mn-ea"/>
              </a:rPr>
              <a:t> </a:t>
            </a:r>
            <a:r>
              <a:rPr lang="en-US" altLang="zh-CN" sz="2400" u="sng">
                <a:sym typeface="+mn-ea"/>
              </a:rPr>
              <a:t>               </a:t>
            </a:r>
            <a:r>
              <a:rPr lang="en-US" altLang="zh-CN" sz="2400"/>
              <a:t> . </a:t>
            </a:r>
            <a:endParaRPr lang="en-US" altLang="zh-CN" sz="2400"/>
          </a:p>
          <a:p>
            <a:pPr>
              <a:lnSpc>
                <a:spcPct val="140000"/>
              </a:lnSpc>
            </a:pPr>
            <a:r>
              <a:rPr lang="en-US" altLang="zh-CN" sz="2400"/>
              <a:t>13. Can you</a:t>
            </a:r>
            <a:r>
              <a:rPr lang="en-US" altLang="zh-CN" sz="2400">
                <a:sym typeface="+mn-ea"/>
              </a:rPr>
              <a:t> </a:t>
            </a:r>
            <a:r>
              <a:rPr lang="en-US" altLang="zh-CN" sz="2400" u="sng">
                <a:sym typeface="+mn-ea"/>
              </a:rPr>
              <a:t>               </a:t>
            </a:r>
            <a:r>
              <a:rPr lang="en-US" altLang="zh-CN" sz="2400"/>
              <a:t> the price? </a:t>
            </a:r>
            <a:endParaRPr lang="en-US" altLang="zh-CN" sz="2400"/>
          </a:p>
          <a:p>
            <a:pPr>
              <a:lnSpc>
                <a:spcPct val="140000"/>
              </a:lnSpc>
            </a:pPr>
            <a:r>
              <a:rPr lang="en-US" altLang="zh-CN" sz="2400"/>
              <a:t>14. Can you give me a</a:t>
            </a:r>
            <a:r>
              <a:rPr lang="en-US" altLang="zh-CN" sz="2400">
                <a:sym typeface="+mn-ea"/>
              </a:rPr>
              <a:t> </a:t>
            </a:r>
            <a:r>
              <a:rPr lang="en-US" altLang="zh-CN" sz="2400" u="sng">
                <a:sym typeface="+mn-ea"/>
              </a:rPr>
              <a:t>               </a:t>
            </a:r>
            <a:r>
              <a:rPr lang="en-US" altLang="zh-CN" sz="2400"/>
              <a:t> ? </a:t>
            </a:r>
            <a:endParaRPr lang="en-US" altLang="zh-CN" sz="2400"/>
          </a:p>
          <a:p>
            <a:pPr>
              <a:lnSpc>
                <a:spcPct val="140000"/>
              </a:lnSpc>
            </a:pPr>
            <a:r>
              <a:rPr lang="en-US" altLang="zh-CN" sz="2400"/>
              <a:t>15. Do you want to pay by</a:t>
            </a:r>
            <a:r>
              <a:rPr lang="en-US" altLang="zh-CN" sz="2400">
                <a:sym typeface="+mn-ea"/>
              </a:rPr>
              <a:t> </a:t>
            </a:r>
            <a:r>
              <a:rPr lang="en-US" altLang="zh-CN" sz="2400" u="sng">
                <a:sym typeface="+mn-ea"/>
              </a:rPr>
              <a:t>                  </a:t>
            </a:r>
            <a:r>
              <a:rPr lang="en-US" altLang="zh-CN" sz="2400"/>
              <a:t> or in cash? </a:t>
            </a:r>
            <a:endParaRPr lang="en-US" altLang="zh-CN" sz="2400"/>
          </a:p>
          <a:p>
            <a:pPr>
              <a:lnSpc>
                <a:spcPct val="140000"/>
              </a:lnSpc>
            </a:pPr>
            <a:r>
              <a:rPr lang="en-US" altLang="zh-CN" sz="2400"/>
              <a:t>16. What kind of</a:t>
            </a:r>
            <a:r>
              <a:rPr lang="en-US" altLang="zh-CN" sz="2400">
                <a:sym typeface="+mn-ea"/>
              </a:rPr>
              <a:t> </a:t>
            </a:r>
            <a:r>
              <a:rPr lang="en-US" altLang="zh-CN" sz="2400" u="sng">
                <a:sym typeface="+mn-ea"/>
              </a:rPr>
              <a:t>                 </a:t>
            </a:r>
            <a:r>
              <a:rPr lang="en-US" altLang="zh-CN" sz="2400"/>
              <a:t> plans do you have here? </a:t>
            </a:r>
            <a:endParaRPr lang="en-US" altLang="zh-CN" sz="2400"/>
          </a:p>
          <a:p>
            <a:pPr>
              <a:lnSpc>
                <a:spcPct val="140000"/>
              </a:lnSpc>
            </a:pPr>
            <a:r>
              <a:rPr lang="en-US" altLang="zh-CN" sz="2400"/>
              <a:t>17. Do you</a:t>
            </a:r>
            <a:r>
              <a:rPr lang="en-US" altLang="zh-CN" sz="2400">
                <a:sym typeface="+mn-ea"/>
              </a:rPr>
              <a:t> </a:t>
            </a:r>
            <a:r>
              <a:rPr lang="en-US" altLang="zh-CN" sz="2400" u="sng">
                <a:sym typeface="+mn-ea"/>
              </a:rPr>
              <a:t>               </a:t>
            </a:r>
            <a:r>
              <a:rPr lang="en-US" altLang="zh-CN" sz="2400"/>
              <a:t> credit cards here? </a:t>
            </a:r>
            <a:endParaRPr lang="en-US" altLang="zh-CN" sz="2400"/>
          </a:p>
          <a:p>
            <a:pPr>
              <a:lnSpc>
                <a:spcPct val="140000"/>
              </a:lnSpc>
            </a:pPr>
            <a:r>
              <a:rPr lang="en-US" altLang="zh-CN" sz="2400"/>
              <a:t>18. Please</a:t>
            </a:r>
            <a:r>
              <a:rPr lang="en-US" altLang="zh-CN" sz="2400">
                <a:sym typeface="+mn-ea"/>
              </a:rPr>
              <a:t> </a:t>
            </a:r>
            <a:r>
              <a:rPr lang="en-US" altLang="zh-CN" sz="2400" u="sng">
                <a:sym typeface="+mn-ea"/>
              </a:rPr>
              <a:t>               </a:t>
            </a:r>
            <a:r>
              <a:rPr lang="en-US" altLang="zh-CN" sz="2400"/>
              <a:t> this for me.</a:t>
            </a:r>
            <a:endParaRPr lang="en-US" altLang="zh-CN" sz="2400"/>
          </a:p>
          <a:p>
            <a:pPr>
              <a:lnSpc>
                <a:spcPct val="140000"/>
              </a:lnSpc>
            </a:pPr>
            <a:r>
              <a:rPr lang="en-US" altLang="zh-CN" sz="2400"/>
              <a:t>19. She loves to</a:t>
            </a:r>
            <a:r>
              <a:rPr lang="en-US" altLang="zh-CN" sz="2400">
                <a:sym typeface="+mn-ea"/>
              </a:rPr>
              <a:t> </a:t>
            </a:r>
            <a:r>
              <a:rPr lang="en-US" altLang="zh-CN" sz="2400" u="sng">
                <a:sym typeface="+mn-ea"/>
              </a:rPr>
              <a:t>                   </a:t>
            </a:r>
            <a:r>
              <a:rPr lang="en-US" altLang="zh-CN" sz="2400"/>
              <a:t> in the malls.</a:t>
            </a:r>
            <a:endParaRPr lang="en-US" altLang="zh-CN" sz="2400"/>
          </a:p>
          <a:p>
            <a:pPr>
              <a:lnSpc>
                <a:spcPct val="140000"/>
              </a:lnSpc>
            </a:pPr>
            <a:r>
              <a:rPr lang="en-US" altLang="zh-CN" sz="2400"/>
              <a:t>20. Shop till you</a:t>
            </a:r>
            <a:r>
              <a:rPr lang="en-US" altLang="zh-CN" sz="2400">
                <a:sym typeface="+mn-ea"/>
              </a:rPr>
              <a:t> </a:t>
            </a:r>
            <a:r>
              <a:rPr lang="en-US" altLang="zh-CN" sz="2400" u="sng">
                <a:sym typeface="+mn-ea"/>
              </a:rPr>
              <a:t>               </a:t>
            </a: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Task9 </a:t>
            </a:r>
            <a:endParaRPr lang="en-US" altLang="zh-CN" sz="3200" dirty="0" smtClean="0">
              <a:solidFill>
                <a:srgbClr val="005188"/>
              </a:solidFill>
            </a:endParaRPr>
          </a:p>
          <a:p>
            <a:pPr>
              <a:lnSpc>
                <a:spcPct val="100000"/>
              </a:lnSpc>
            </a:pPr>
            <a:r>
              <a:rPr lang="en-US" altLang="zh-CN" b="0" dirty="0" smtClean="0">
                <a:solidFill>
                  <a:srgbClr val="005188"/>
                </a:solidFill>
              </a:rPr>
              <a:t>You will hear a short narration about the unit topic twice and find out the </a:t>
            </a:r>
            <a:endParaRPr lang="en-US" altLang="zh-CN" b="0" dirty="0" smtClean="0">
              <a:solidFill>
                <a:srgbClr val="005188"/>
              </a:solidFill>
            </a:endParaRPr>
          </a:p>
          <a:p>
            <a:pPr>
              <a:lnSpc>
                <a:spcPct val="100000"/>
              </a:lnSpc>
            </a:pPr>
            <a:r>
              <a:rPr lang="en-US" altLang="zh-CN" b="0" dirty="0" smtClean="0">
                <a:solidFill>
                  <a:srgbClr val="005188"/>
                </a:solidFill>
              </a:rPr>
              <a:t>answers to these questions.</a:t>
            </a:r>
            <a:endParaRPr lang="en-US" altLang="zh-CN" b="0" dirty="0" smtClean="0">
              <a:solidFill>
                <a:srgbClr val="005188"/>
              </a:solidFill>
            </a:endParaRPr>
          </a:p>
        </p:txBody>
      </p:sp>
      <p:sp>
        <p:nvSpPr>
          <p:cNvPr id="34" name="文本框 33"/>
          <p:cNvSpPr txBox="1"/>
          <p:nvPr/>
        </p:nvSpPr>
        <p:spPr>
          <a:xfrm>
            <a:off x="722630" y="1880235"/>
            <a:ext cx="10956925" cy="3597910"/>
          </a:xfrm>
          <a:prstGeom prst="rect">
            <a:avLst/>
          </a:prstGeom>
          <a:noFill/>
        </p:spPr>
        <p:txBody>
          <a:bodyPr wrap="square" rtlCol="0">
            <a:spAutoFit/>
          </a:bodyPr>
          <a:p>
            <a:pPr>
              <a:lnSpc>
                <a:spcPct val="160000"/>
              </a:lnSpc>
            </a:pPr>
            <a:r>
              <a:rPr lang="en-US" altLang="zh-CN" sz="2400"/>
              <a:t>1. What are usually called department store?</a:t>
            </a:r>
            <a:endParaRPr lang="en-US" altLang="zh-CN" sz="2400"/>
          </a:p>
          <a:p>
            <a:pPr>
              <a:lnSpc>
                <a:spcPct val="160000"/>
              </a:lnSpc>
            </a:pPr>
            <a:endParaRPr lang="en-US" altLang="zh-CN" sz="2400"/>
          </a:p>
          <a:p>
            <a:pPr>
              <a:lnSpc>
                <a:spcPct val="160000"/>
              </a:lnSpc>
            </a:pPr>
            <a:r>
              <a:rPr lang="en-US" altLang="zh-CN" sz="2400"/>
              <a:t>2. What do department stores have?</a:t>
            </a:r>
            <a:endParaRPr lang="en-US" altLang="zh-CN" sz="2400"/>
          </a:p>
          <a:p>
            <a:pPr>
              <a:lnSpc>
                <a:spcPct val="160000"/>
              </a:lnSpc>
            </a:pPr>
            <a:endParaRPr lang="en-US" altLang="zh-CN" sz="2400"/>
          </a:p>
          <a:p>
            <a:pPr>
              <a:lnSpc>
                <a:spcPct val="160000"/>
              </a:lnSpc>
            </a:pPr>
            <a:r>
              <a:rPr lang="en-US" altLang="zh-CN" sz="2400"/>
              <a:t>3. </a:t>
            </a:r>
            <a:r>
              <a:rPr lang="en-US" altLang="zh-CN" sz="2400">
                <a:sym typeface="+mn-ea"/>
              </a:rPr>
              <a:t>What are there in large cities</a:t>
            </a:r>
            <a:r>
              <a:rPr lang="en-US" altLang="zh-CN" sz="2400"/>
              <a:t>?</a:t>
            </a:r>
            <a:endParaRPr lang="en-US" altLang="zh-CN" sz="2400"/>
          </a:p>
          <a:p>
            <a:pPr>
              <a:lnSpc>
                <a:spcPct val="150000"/>
              </a:lnSpc>
            </a:pP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637155" y="3832860"/>
            <a:ext cx="833882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Section6 Listen for Fun</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4954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Task10 </a:t>
            </a:r>
            <a:endParaRPr lang="en-US" altLang="zh-CN" sz="3200" dirty="0" smtClean="0">
              <a:solidFill>
                <a:srgbClr val="005188"/>
              </a:solidFill>
            </a:endParaRPr>
          </a:p>
          <a:p>
            <a:pPr>
              <a:lnSpc>
                <a:spcPct val="100000"/>
              </a:lnSpc>
            </a:pPr>
            <a:r>
              <a:rPr lang="en-US" altLang="zh-CN" b="0" dirty="0" smtClean="0">
                <a:solidFill>
                  <a:srgbClr val="005188"/>
                </a:solidFill>
              </a:rPr>
              <a:t>Listen to complete a funny story by filling in the blanks.</a:t>
            </a:r>
            <a:endParaRPr lang="en-US" altLang="zh-CN" b="0" dirty="0" smtClean="0">
              <a:solidFill>
                <a:srgbClr val="005188"/>
              </a:solidFill>
            </a:endParaRPr>
          </a:p>
        </p:txBody>
      </p:sp>
      <p:sp>
        <p:nvSpPr>
          <p:cNvPr id="34" name="文本框 33"/>
          <p:cNvSpPr txBox="1"/>
          <p:nvPr/>
        </p:nvSpPr>
        <p:spPr>
          <a:xfrm>
            <a:off x="756285" y="1598295"/>
            <a:ext cx="10660380" cy="4916170"/>
          </a:xfrm>
          <a:prstGeom prst="rect">
            <a:avLst/>
          </a:prstGeom>
          <a:noFill/>
        </p:spPr>
        <p:txBody>
          <a:bodyPr wrap="square" rtlCol="0">
            <a:spAutoFit/>
          </a:bodyPr>
          <a:p>
            <a:pPr>
              <a:lnSpc>
                <a:spcPct val="160000"/>
              </a:lnSpc>
            </a:pPr>
            <a:r>
              <a:rPr lang="en-US" altLang="zh-CN" sz="2800"/>
              <a:t>       One day, when I was walking along a London street, I saw a friend of mine standing in front of a</a:t>
            </a:r>
            <a:r>
              <a:rPr lang="en-US" altLang="zh-CN" sz="2800">
                <a:sym typeface="+mn-ea"/>
              </a:rPr>
              <a:t> </a:t>
            </a:r>
            <a:r>
              <a:rPr lang="en-US" altLang="zh-CN" sz="2800" u="sng">
                <a:sym typeface="+mn-ea"/>
              </a:rPr>
              <a:t>                      </a:t>
            </a:r>
            <a:r>
              <a:rPr lang="en-US" altLang="zh-CN" sz="2800"/>
              <a:t> . She was looking at a</a:t>
            </a:r>
            <a:r>
              <a:rPr lang="en-US" altLang="zh-CN" sz="2800">
                <a:sym typeface="+mn-ea"/>
              </a:rPr>
              <a:t> </a:t>
            </a:r>
            <a:r>
              <a:rPr lang="en-US" altLang="zh-CN" sz="2800" u="sng">
                <a:sym typeface="+mn-ea"/>
              </a:rPr>
              <a:t>               </a:t>
            </a:r>
            <a:r>
              <a:rPr lang="en-US" altLang="zh-CN" sz="2800"/>
              <a:t> in the window attentively and didn’t notice me. When I said hello to her, she asked me whether I liked the dress. I looked at it. Oh, my God! It was terribly ugly! In order not to hurt her</a:t>
            </a:r>
            <a:r>
              <a:rPr lang="en-US" altLang="zh-CN" sz="2800">
                <a:sym typeface="+mn-ea"/>
              </a:rPr>
              <a:t> </a:t>
            </a:r>
            <a:r>
              <a:rPr lang="en-US" altLang="zh-CN" sz="2800" u="sng">
                <a:sym typeface="+mn-ea"/>
              </a:rPr>
              <a:t>                 </a:t>
            </a:r>
            <a:r>
              <a:rPr lang="en-US" altLang="zh-CN" sz="2800"/>
              <a:t> , I said, “Well, not bad.” “My dear!” She</a:t>
            </a:r>
            <a:r>
              <a:rPr lang="en-US" altLang="zh-CN" sz="2800">
                <a:sym typeface="+mn-ea"/>
              </a:rPr>
              <a:t> </a:t>
            </a:r>
            <a:r>
              <a:rPr lang="en-US" altLang="zh-CN" sz="2800" u="sng">
                <a:sym typeface="+mn-ea"/>
              </a:rPr>
              <a:t>               </a:t>
            </a:r>
            <a:r>
              <a:rPr lang="en-US" altLang="zh-CN" sz="2800"/>
              <a:t> me surprisingly. “Your</a:t>
            </a:r>
            <a:r>
              <a:rPr lang="en-US" altLang="zh-CN" sz="2800">
                <a:sym typeface="+mn-ea"/>
              </a:rPr>
              <a:t> </a:t>
            </a:r>
            <a:r>
              <a:rPr lang="en-US" altLang="zh-CN" sz="2800" u="sng">
                <a:sym typeface="+mn-ea"/>
              </a:rPr>
              <a:t>               </a:t>
            </a:r>
            <a:r>
              <a:rPr lang="en-US" altLang="zh-CN" sz="2800"/>
              <a:t> is too bad,” she said, “ I’ve never seen a dress as ugly as this!”</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994787" y="3144029"/>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994787" y="4206140"/>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994787" y="5174845"/>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Homework</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 grpId="0"/>
      <p:bldP spid="4" grpId="0"/>
      <p:bldP spid="5" grpId="0"/>
      <p:bldP spid="6"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7157"/>
          <a:stretch>
            <a:fillRect/>
          </a:stretch>
        </p:blipFill>
        <p:spPr>
          <a:xfrm>
            <a:off x="0" y="0"/>
            <a:ext cx="12192000" cy="4899390"/>
          </a:xfrm>
          <a:prstGeom prst="rect">
            <a:avLst/>
          </a:prstGeom>
        </p:spPr>
      </p:pic>
      <p:sp>
        <p:nvSpPr>
          <p:cNvPr id="3" name="文本框 2"/>
          <p:cNvSpPr txBox="1"/>
          <p:nvPr/>
        </p:nvSpPr>
        <p:spPr>
          <a:xfrm>
            <a:off x="3686030" y="4391558"/>
            <a:ext cx="4754880" cy="1014730"/>
          </a:xfrm>
          <a:prstGeom prst="rect">
            <a:avLst/>
          </a:prstGeom>
          <a:noFill/>
        </p:spPr>
        <p:txBody>
          <a:bodyPr wrap="none" rtlCol="0">
            <a:spAutoFit/>
          </a:bodyPr>
          <a:lstStyle/>
          <a:p>
            <a:r>
              <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rPr>
              <a:t>谢谢您的欣赏</a:t>
            </a:r>
            <a:endPar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530" y="292735"/>
            <a:ext cx="4761865"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Learning Objectives</a:t>
            </a:r>
            <a:endParaRPr lang="en-US" altLang="zh-CN" sz="3200" b="0" dirty="0" smtClean="0">
              <a:solidFill>
                <a:srgbClr val="005188"/>
              </a:solidFill>
            </a:endParaRPr>
          </a:p>
        </p:txBody>
      </p:sp>
      <p:grpSp>
        <p:nvGrpSpPr>
          <p:cNvPr id="54" name="Group 4"/>
          <p:cNvGrpSpPr>
            <a:grpSpLocks noChangeAspect="1"/>
          </p:cNvGrpSpPr>
          <p:nvPr/>
        </p:nvGrpSpPr>
        <p:grpSpPr bwMode="auto">
          <a:xfrm>
            <a:off x="4890623" y="2050544"/>
            <a:ext cx="2576513" cy="3009900"/>
            <a:chOff x="3082" y="1214"/>
            <a:chExt cx="1623" cy="1896"/>
          </a:xfrm>
          <a:solidFill>
            <a:srgbClr val="005188"/>
          </a:solidFill>
        </p:grpSpPr>
        <p:grpSp>
          <p:nvGrpSpPr>
            <p:cNvPr id="55"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56"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4" name="文本框 7"/>
            <p:cNvSpPr txBox="1">
              <a:spLocks noChangeArrowheads="1"/>
            </p:cNvSpPr>
            <p:nvPr/>
          </p:nvSpPr>
          <p:spPr bwMode="auto">
            <a:xfrm>
              <a:off x="1022963" y="2695397"/>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7" name="文本框 7"/>
            <p:cNvSpPr txBox="1">
              <a:spLocks noChangeArrowheads="1"/>
            </p:cNvSpPr>
            <p:nvPr/>
          </p:nvSpPr>
          <p:spPr bwMode="auto">
            <a:xfrm>
              <a:off x="1060766" y="4352748"/>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0" name="文本框 7"/>
            <p:cNvSpPr txBox="1">
              <a:spLocks noChangeArrowheads="1"/>
            </p:cNvSpPr>
            <p:nvPr/>
          </p:nvSpPr>
          <p:spPr bwMode="auto">
            <a:xfrm>
              <a:off x="8716786" y="2660312"/>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2" name="文本框 7"/>
            <p:cNvSpPr txBox="1">
              <a:spLocks noChangeArrowheads="1"/>
            </p:cNvSpPr>
            <p:nvPr/>
          </p:nvSpPr>
          <p:spPr bwMode="auto">
            <a:xfrm>
              <a:off x="8744787" y="4297025"/>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513" name="chenying0907 456"/>
          <p:cNvSpPr>
            <a:spLocks noEditPoints="1"/>
          </p:cNvSpPr>
          <p:nvPr/>
        </p:nvSpPr>
        <p:spPr bwMode="auto">
          <a:xfrm>
            <a:off x="3749210" y="2248983"/>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4" name="chenying0907 460"/>
          <p:cNvSpPr>
            <a:spLocks noEditPoints="1"/>
          </p:cNvSpPr>
          <p:nvPr/>
        </p:nvSpPr>
        <p:spPr bwMode="auto">
          <a:xfrm>
            <a:off x="7957674" y="3809491"/>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5" name="chenying0907 456"/>
          <p:cNvSpPr>
            <a:spLocks noEditPoints="1"/>
          </p:cNvSpPr>
          <p:nvPr/>
        </p:nvSpPr>
        <p:spPr bwMode="auto">
          <a:xfrm>
            <a:off x="3752385" y="3858707"/>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6" name="chenying0907 460"/>
          <p:cNvSpPr>
            <a:spLocks noEditPoints="1"/>
          </p:cNvSpPr>
          <p:nvPr/>
        </p:nvSpPr>
        <p:spPr bwMode="auto">
          <a:xfrm>
            <a:off x="7777135" y="2193419"/>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845435" y="3733800"/>
            <a:ext cx="7944485"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Section1 Let's Get Ready</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1192530" y="292735"/>
            <a:ext cx="6333490"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Useful Words and Expressions</a:t>
            </a:r>
            <a:endParaRPr lang="en-US" altLang="zh-CN" sz="3200" b="0" dirty="0" smtClean="0">
              <a:solidFill>
                <a:srgbClr val="005188"/>
              </a:solidFill>
            </a:endParaRPr>
          </a:p>
        </p:txBody>
      </p:sp>
      <p:sp>
        <p:nvSpPr>
          <p:cNvPr id="32" name="矩形 31"/>
          <p:cNvSpPr/>
          <p:nvPr/>
        </p:nvSpPr>
        <p:spPr>
          <a:xfrm>
            <a:off x="1388745" y="1010285"/>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3" name="矩形 32"/>
          <p:cNvSpPr/>
          <p:nvPr/>
        </p:nvSpPr>
        <p:spPr>
          <a:xfrm>
            <a:off x="6482080" y="1033780"/>
            <a:ext cx="469900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395095" y="980440"/>
            <a:ext cx="4512945" cy="5846445"/>
          </a:xfrm>
          <a:prstGeom prst="rect">
            <a:avLst/>
          </a:prstGeom>
          <a:noFill/>
        </p:spPr>
        <p:txBody>
          <a:bodyPr wrap="square" rtlCol="0">
            <a:spAutoFit/>
          </a:bodyPr>
          <a:p>
            <a:pPr>
              <a:lnSpc>
                <a:spcPct val="130000"/>
              </a:lnSpc>
            </a:pPr>
            <a:r>
              <a:rPr lang="en-US" altLang="zh-CN" sz="2400"/>
              <a:t>attentively</a:t>
            </a:r>
            <a:endParaRPr lang="en-US" altLang="zh-CN" sz="2400"/>
          </a:p>
          <a:p>
            <a:pPr>
              <a:lnSpc>
                <a:spcPct val="130000"/>
              </a:lnSpc>
            </a:pPr>
            <a:r>
              <a:rPr lang="en-US" altLang="zh-CN" sz="2400"/>
              <a:t>cashmere</a:t>
            </a:r>
            <a:endParaRPr lang="en-US" altLang="zh-CN" sz="2400"/>
          </a:p>
          <a:p>
            <a:pPr>
              <a:lnSpc>
                <a:spcPct val="130000"/>
              </a:lnSpc>
            </a:pPr>
            <a:r>
              <a:rPr lang="en-US" altLang="zh-CN" sz="2400"/>
              <a:t>clearance sale</a:t>
            </a:r>
            <a:endParaRPr lang="en-US" altLang="zh-CN" sz="2400"/>
          </a:p>
          <a:p>
            <a:pPr>
              <a:lnSpc>
                <a:spcPct val="130000"/>
              </a:lnSpc>
            </a:pPr>
            <a:r>
              <a:rPr lang="en-US" altLang="zh-CN" sz="2400"/>
              <a:t>deliver</a:t>
            </a:r>
            <a:endParaRPr lang="en-US" altLang="zh-CN" sz="2400"/>
          </a:p>
          <a:p>
            <a:pPr>
              <a:lnSpc>
                <a:spcPct val="130000"/>
              </a:lnSpc>
            </a:pPr>
            <a:r>
              <a:rPr lang="en-US" altLang="zh-CN" sz="2400"/>
              <a:t>department store</a:t>
            </a:r>
            <a:endParaRPr lang="en-US" altLang="zh-CN" sz="2400"/>
          </a:p>
          <a:p>
            <a:pPr>
              <a:lnSpc>
                <a:spcPct val="130000"/>
              </a:lnSpc>
            </a:pPr>
            <a:r>
              <a:rPr lang="en-US" altLang="zh-CN" sz="2400"/>
              <a:t>fabric</a:t>
            </a:r>
            <a:endParaRPr lang="en-US" altLang="zh-CN" sz="2400"/>
          </a:p>
          <a:p>
            <a:pPr>
              <a:lnSpc>
                <a:spcPct val="130000"/>
              </a:lnSpc>
            </a:pPr>
            <a:r>
              <a:rPr lang="en-US" altLang="zh-CN" sz="2400"/>
              <a:t>out of stock</a:t>
            </a:r>
            <a:endParaRPr lang="en-US" altLang="zh-CN" sz="2400"/>
          </a:p>
          <a:p>
            <a:pPr>
              <a:lnSpc>
                <a:spcPct val="130000"/>
              </a:lnSpc>
            </a:pPr>
            <a:r>
              <a:rPr lang="en-US" altLang="zh-CN" sz="2400"/>
              <a:t>polyester</a:t>
            </a:r>
            <a:endParaRPr lang="en-US" altLang="zh-CN" sz="2400"/>
          </a:p>
          <a:p>
            <a:pPr>
              <a:lnSpc>
                <a:spcPct val="130000"/>
              </a:lnSpc>
            </a:pPr>
            <a:r>
              <a:rPr lang="en-US" altLang="zh-CN" sz="2400"/>
              <a:t>preferential</a:t>
            </a:r>
            <a:endParaRPr lang="en-US" altLang="zh-CN" sz="2400"/>
          </a:p>
          <a:p>
            <a:pPr>
              <a:lnSpc>
                <a:spcPct val="130000"/>
              </a:lnSpc>
            </a:pPr>
            <a:r>
              <a:rPr lang="en-US" altLang="zh-CN" sz="2400"/>
              <a:t>refund</a:t>
            </a:r>
            <a:endParaRPr lang="en-US" altLang="zh-CN" sz="2400"/>
          </a:p>
          <a:p>
            <a:pPr>
              <a:lnSpc>
                <a:spcPct val="130000"/>
              </a:lnSpc>
            </a:pPr>
            <a:r>
              <a:rPr lang="en-US" altLang="zh-CN" sz="2400"/>
              <a:t>souvenir</a:t>
            </a:r>
            <a:endParaRPr lang="en-US" altLang="zh-CN" sz="2400"/>
          </a:p>
          <a:p>
            <a:pPr>
              <a:lnSpc>
                <a:spcPct val="130000"/>
              </a:lnSpc>
            </a:pPr>
            <a:r>
              <a:rPr lang="en-US" altLang="zh-CN" sz="2400"/>
              <a:t>washable</a:t>
            </a:r>
            <a:endParaRPr lang="en-US" altLang="zh-CN" sz="2400"/>
          </a:p>
        </p:txBody>
      </p:sp>
      <p:sp>
        <p:nvSpPr>
          <p:cNvPr id="2" name="文本框 1"/>
          <p:cNvSpPr txBox="1"/>
          <p:nvPr/>
        </p:nvSpPr>
        <p:spPr>
          <a:xfrm>
            <a:off x="6505575" y="1009015"/>
            <a:ext cx="4675505" cy="6252845"/>
          </a:xfrm>
          <a:prstGeom prst="rect">
            <a:avLst/>
          </a:prstGeom>
          <a:noFill/>
        </p:spPr>
        <p:txBody>
          <a:bodyPr wrap="square" rtlCol="0">
            <a:spAutoFit/>
          </a:bodyPr>
          <a:p>
            <a:pPr>
              <a:lnSpc>
                <a:spcPct val="130000"/>
              </a:lnSpc>
            </a:pPr>
            <a:r>
              <a:rPr lang="zh-CN" altLang="zh-CN" sz="2400"/>
              <a:t>注意地，聚精会神地</a:t>
            </a:r>
            <a:endParaRPr lang="zh-CN" altLang="zh-CN" sz="2400"/>
          </a:p>
          <a:p>
            <a:pPr>
              <a:lnSpc>
                <a:spcPct val="130000"/>
              </a:lnSpc>
            </a:pPr>
            <a:r>
              <a:rPr lang="zh-CN" altLang="zh-CN" sz="2400"/>
              <a:t>羊绒，开司米</a:t>
            </a:r>
            <a:endParaRPr lang="zh-CN" altLang="zh-CN" sz="2400"/>
          </a:p>
          <a:p>
            <a:pPr>
              <a:lnSpc>
                <a:spcPct val="130000"/>
              </a:lnSpc>
            </a:pPr>
            <a:r>
              <a:rPr lang="zh-CN" altLang="zh-CN" sz="2400"/>
              <a:t>清仓大甩卖</a:t>
            </a:r>
            <a:endParaRPr lang="zh-CN" altLang="zh-CN" sz="2400"/>
          </a:p>
          <a:p>
            <a:pPr>
              <a:lnSpc>
                <a:spcPct val="130000"/>
              </a:lnSpc>
            </a:pPr>
            <a:r>
              <a:rPr lang="zh-CN" altLang="zh-CN" sz="2400"/>
              <a:t>递送，运送</a:t>
            </a:r>
            <a:endParaRPr lang="zh-CN" altLang="zh-CN" sz="2400"/>
          </a:p>
          <a:p>
            <a:pPr>
              <a:lnSpc>
                <a:spcPct val="130000"/>
              </a:lnSpc>
            </a:pPr>
            <a:r>
              <a:rPr lang="zh-CN" altLang="zh-CN" sz="2400"/>
              <a:t>百货公司，百货商店</a:t>
            </a:r>
            <a:endParaRPr lang="zh-CN" altLang="zh-CN" sz="2400"/>
          </a:p>
          <a:p>
            <a:pPr>
              <a:lnSpc>
                <a:spcPct val="130000"/>
              </a:lnSpc>
            </a:pPr>
            <a:r>
              <a:rPr lang="zh-CN" altLang="zh-CN" sz="2400"/>
              <a:t>布，织物</a:t>
            </a:r>
            <a:endParaRPr lang="zh-CN" altLang="zh-CN" sz="2400"/>
          </a:p>
          <a:p>
            <a:pPr>
              <a:lnSpc>
                <a:spcPct val="130000"/>
              </a:lnSpc>
            </a:pPr>
            <a:r>
              <a:rPr lang="zh-CN" altLang="zh-CN" sz="2400"/>
              <a:t>无现货，脱销</a:t>
            </a:r>
            <a:endParaRPr lang="zh-CN" altLang="zh-CN" sz="2400"/>
          </a:p>
          <a:p>
            <a:pPr>
              <a:lnSpc>
                <a:spcPct val="130000"/>
              </a:lnSpc>
            </a:pPr>
            <a:r>
              <a:rPr lang="zh-CN" altLang="zh-CN" sz="2400"/>
              <a:t>聚酯纤维，涤纶</a:t>
            </a:r>
            <a:endParaRPr lang="zh-CN" altLang="zh-CN" sz="2400"/>
          </a:p>
          <a:p>
            <a:pPr>
              <a:lnSpc>
                <a:spcPct val="130000"/>
              </a:lnSpc>
            </a:pPr>
            <a:r>
              <a:rPr lang="zh-CN" altLang="zh-CN" sz="2400"/>
              <a:t>优惠的，优先的</a:t>
            </a:r>
            <a:endParaRPr lang="zh-CN" altLang="zh-CN" sz="2400"/>
          </a:p>
          <a:p>
            <a:pPr>
              <a:lnSpc>
                <a:spcPct val="130000"/>
              </a:lnSpc>
            </a:pPr>
            <a:r>
              <a:rPr lang="zh-CN" altLang="zh-CN" sz="2400"/>
              <a:t>退款，退货</a:t>
            </a:r>
            <a:endParaRPr lang="zh-CN" altLang="zh-CN" sz="2400"/>
          </a:p>
          <a:p>
            <a:pPr>
              <a:lnSpc>
                <a:spcPct val="130000"/>
              </a:lnSpc>
            </a:pPr>
            <a:r>
              <a:rPr lang="zh-CN" altLang="zh-CN" sz="2400"/>
              <a:t>纪念品</a:t>
            </a:r>
            <a:endParaRPr lang="zh-CN" altLang="zh-CN" sz="2400"/>
          </a:p>
          <a:p>
            <a:pPr>
              <a:lnSpc>
                <a:spcPct val="130000"/>
              </a:lnSpc>
            </a:pPr>
            <a:r>
              <a:rPr lang="zh-CN" altLang="zh-CN" sz="2400"/>
              <a:t>耐洗的，可洗的</a:t>
            </a:r>
            <a:endParaRPr lang="zh-CN" altLang="zh-CN" sz="2400"/>
          </a:p>
          <a:p>
            <a:pPr>
              <a:lnSpc>
                <a:spcPct val="110000"/>
              </a:lnSpc>
            </a:pPr>
            <a:endParaRPr lang="zh-CN"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896620" y="1412875"/>
            <a:ext cx="10647680" cy="40322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Here is a set of English sentences with their meanings given in Chinese to the right. You will hear them read aloud twice. While listening, try to match the English sentences with their Chinese equivalents.</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1175385"/>
            <a:ext cx="10926445" cy="536130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1225550"/>
            <a:ext cx="11468100" cy="5113020"/>
          </a:xfrm>
          <a:prstGeom prst="rect">
            <a:avLst/>
          </a:prstGeom>
          <a:noFill/>
        </p:spPr>
        <p:txBody>
          <a:bodyPr wrap="square" rtlCol="0">
            <a:spAutoFit/>
          </a:bodyPr>
          <a:p>
            <a:pPr>
              <a:lnSpc>
                <a:spcPct val="170000"/>
              </a:lnSpc>
            </a:pPr>
            <a:r>
              <a:rPr lang="en-US" altLang="zh-CN" sz="2400"/>
              <a:t>1. Are you being served? </a:t>
            </a:r>
            <a:endParaRPr lang="en-US" altLang="zh-CN" sz="2400"/>
          </a:p>
          <a:p>
            <a:pPr>
              <a:lnSpc>
                <a:spcPct val="170000"/>
              </a:lnSpc>
            </a:pPr>
            <a:r>
              <a:rPr lang="en-US" altLang="zh-CN" sz="2400"/>
              <a:t>2. I’m looking for a souvenir for my friend. </a:t>
            </a:r>
            <a:endParaRPr lang="en-US" altLang="zh-CN" sz="2400"/>
          </a:p>
          <a:p>
            <a:pPr>
              <a:lnSpc>
                <a:spcPct val="170000"/>
              </a:lnSpc>
            </a:pPr>
            <a:r>
              <a:rPr lang="en-US" altLang="zh-CN" sz="2400"/>
              <a:t>3. Do you have any souvenir albums? </a:t>
            </a:r>
            <a:endParaRPr lang="en-US" altLang="zh-CN" sz="2400"/>
          </a:p>
          <a:p>
            <a:pPr>
              <a:lnSpc>
                <a:spcPct val="170000"/>
              </a:lnSpc>
            </a:pPr>
            <a:r>
              <a:rPr lang="en-US" altLang="zh-CN" sz="2400"/>
              <a:t>4. I’m sorry. We are out of stock at the moment. </a:t>
            </a:r>
            <a:endParaRPr lang="en-US" altLang="zh-CN" sz="2400"/>
          </a:p>
          <a:p>
            <a:pPr>
              <a:lnSpc>
                <a:spcPct val="170000"/>
              </a:lnSpc>
            </a:pPr>
            <a:r>
              <a:rPr lang="en-US" altLang="zh-CN" sz="2400"/>
              <a:t>5. We have 18K gold necklaces, chains and earrings. </a:t>
            </a:r>
            <a:endParaRPr lang="en-US" altLang="zh-CN" sz="2400"/>
          </a:p>
          <a:p>
            <a:pPr>
              <a:lnSpc>
                <a:spcPct val="170000"/>
              </a:lnSpc>
            </a:pPr>
            <a:r>
              <a:rPr lang="en-US" altLang="zh-CN" sz="2400"/>
              <a:t>6. What’s the regular price? </a:t>
            </a:r>
            <a:endParaRPr lang="en-US" altLang="zh-CN" sz="2400"/>
          </a:p>
          <a:p>
            <a:pPr>
              <a:lnSpc>
                <a:spcPct val="170000"/>
              </a:lnSpc>
            </a:pPr>
            <a:r>
              <a:rPr lang="en-US" altLang="zh-CN" sz="2400"/>
              <a:t>7. Is this the sale price? </a:t>
            </a:r>
            <a:endParaRPr lang="en-US" altLang="zh-CN" sz="2400"/>
          </a:p>
          <a:p>
            <a:pPr>
              <a:lnSpc>
                <a:spcPct val="170000"/>
              </a:lnSpc>
            </a:pPr>
            <a:r>
              <a:rPr lang="en-US" altLang="zh-CN" sz="2400"/>
              <a:t>8. On-sale items are over there.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969645"/>
            <a:ext cx="10926445"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747395"/>
            <a:ext cx="11468100" cy="5110480"/>
          </a:xfrm>
          <a:prstGeom prst="rect">
            <a:avLst/>
          </a:prstGeom>
          <a:noFill/>
        </p:spPr>
        <p:txBody>
          <a:bodyPr wrap="square" rtlCol="0">
            <a:spAutoFit/>
          </a:bodyPr>
          <a:p>
            <a:r>
              <a:rPr lang="en-US" altLang="zh-CN" sz="2400"/>
              <a:t>  </a:t>
            </a:r>
            <a:endParaRPr lang="en-US" altLang="zh-CN" sz="2400"/>
          </a:p>
          <a:p>
            <a:pPr>
              <a:lnSpc>
                <a:spcPct val="180000"/>
              </a:lnSpc>
            </a:pPr>
            <a:r>
              <a:rPr lang="en-US" altLang="zh-CN" sz="2400"/>
              <a:t>9. Milk is sold by the pint, butter by the pound, and eggs by the dozen. </a:t>
            </a:r>
            <a:endParaRPr lang="en-US" altLang="zh-CN" sz="2400"/>
          </a:p>
          <a:p>
            <a:pPr>
              <a:lnSpc>
                <a:spcPct val="180000"/>
              </a:lnSpc>
            </a:pPr>
            <a:r>
              <a:rPr lang="en-US" altLang="zh-CN" sz="2400"/>
              <a:t>10. It is selling well in the market. </a:t>
            </a:r>
            <a:endParaRPr lang="en-US" altLang="zh-CN" sz="2400"/>
          </a:p>
          <a:p>
            <a:pPr>
              <a:lnSpc>
                <a:spcPct val="180000"/>
              </a:lnSpc>
            </a:pPr>
            <a:r>
              <a:rPr lang="en-US" altLang="zh-CN" sz="2400"/>
              <a:t>11. I bought this recorder yesterday, but it doesn’t seem to work. I’d like a refund.</a:t>
            </a:r>
            <a:endParaRPr lang="en-US" altLang="zh-CN" sz="2400"/>
          </a:p>
          <a:p>
            <a:pPr>
              <a:lnSpc>
                <a:spcPct val="180000"/>
              </a:lnSpc>
            </a:pPr>
            <a:r>
              <a:rPr lang="en-US" altLang="zh-CN" sz="2400"/>
              <a:t>12. I’m sorry, we don’t give refunds on sale items.</a:t>
            </a:r>
            <a:endParaRPr lang="en-US" altLang="zh-CN" sz="2400"/>
          </a:p>
          <a:p>
            <a:pPr>
              <a:lnSpc>
                <a:spcPct val="180000"/>
              </a:lnSpc>
            </a:pPr>
            <a:r>
              <a:rPr lang="en-US" altLang="zh-CN" sz="2400"/>
              <a:t>13. It’s the latest fashion, very popular. </a:t>
            </a:r>
            <a:endParaRPr lang="en-US" altLang="zh-CN" sz="2400"/>
          </a:p>
          <a:p>
            <a:pPr>
              <a:lnSpc>
                <a:spcPct val="180000"/>
              </a:lnSpc>
            </a:pPr>
            <a:r>
              <a:rPr lang="en-US" altLang="zh-CN" sz="2400"/>
              <a:t>14. It is the preferential price. </a:t>
            </a:r>
            <a:endParaRPr lang="en-US" altLang="zh-CN" sz="2400"/>
          </a:p>
          <a:p>
            <a:pPr>
              <a:lnSpc>
                <a:spcPct val="180000"/>
              </a:lnSpc>
            </a:pPr>
            <a:r>
              <a:rPr lang="en-US" altLang="zh-CN" sz="2400"/>
              <a:t>15. I’m sorry, goods purchased in this store are non-refundable.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Section2 Find Out the English</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9501</Words>
  <Application>WPS 演示</Application>
  <PresentationFormat>宽屏</PresentationFormat>
  <Paragraphs>281</Paragraphs>
  <Slides>29</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宋体</vt:lpstr>
      <vt:lpstr>Wingdings</vt:lpstr>
      <vt:lpstr>思源黑体 CN Heavy</vt:lpstr>
      <vt:lpstr>黑体</vt:lpstr>
      <vt:lpstr>微软雅黑</vt:lpstr>
      <vt:lpstr>方正静蕾简体</vt:lpstr>
      <vt:lpstr>Calibri</vt:lpstr>
      <vt:lpstr>Arial Unicode MS</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90</cp:revision>
  <dcterms:created xsi:type="dcterms:W3CDTF">2017-11-21T09:37:00Z</dcterms:created>
  <dcterms:modified xsi:type="dcterms:W3CDTF">2021-08-30T07:06:20Z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KSOTemplateUUID">
    <vt:lpwstr>v1.0_mb_M7Ys4WJA3iOQse3Q7KPKxg==</vt:lpwstr>
  </property>
  <property fmtid="{D5CDD505-2E9C-101B-9397-08002B2CF9AE}" pid="4" name="ICV">
    <vt:lpwstr>A09D82D43A0B467EB006E48CB59B631A</vt:lpwstr>
  </property>
</Properties>
</file>