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332"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55" r:id="rId24"/>
    <p:sldId id="312" r:id="rId25"/>
    <p:sldId id="313" r:id="rId26"/>
    <p:sldId id="314" r:id="rId27"/>
    <p:sldId id="315" r:id="rId28"/>
    <p:sldId id="316" r:id="rId29"/>
    <p:sldId id="317" r:id="rId30"/>
    <p:sldId id="318" r:id="rId31"/>
    <p:sldId id="319" r:id="rId32"/>
    <p:sldId id="29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163310" y="1991360"/>
            <a:ext cx="6010910" cy="2528570"/>
          </a:xfrm>
          <a:prstGeom prst="rect">
            <a:avLst/>
          </a:prstGeom>
          <a:noFill/>
        </p:spPr>
        <p:txBody>
          <a:bodyPr wrap="square" lIns="0" rIns="0" rtlCol="0">
            <a:spAutoFit/>
          </a:bodyPr>
          <a:lstStyle/>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Unit10</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Entertaining Guests</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838325"/>
            <a:ext cx="9988550" cy="4521835"/>
          </a:xfrm>
          <a:prstGeom prst="rect">
            <a:avLst/>
          </a:prstGeom>
          <a:noFill/>
        </p:spPr>
        <p:txBody>
          <a:bodyPr wrap="square" rtlCol="0">
            <a:spAutoFit/>
          </a:bodyPr>
          <a:p>
            <a:pPr>
              <a:lnSpc>
                <a:spcPct val="120000"/>
              </a:lnSpc>
            </a:pPr>
            <a:r>
              <a:rPr lang="en-US" altLang="zh-CN" sz="2400"/>
              <a:t>1. A: Shall I take you to a</a:t>
            </a:r>
            <a:r>
              <a:rPr lang="en-US" altLang="zh-CN" sz="2400">
                <a:sym typeface="+mn-ea"/>
              </a:rPr>
              <a:t> </a:t>
            </a:r>
            <a:r>
              <a:rPr lang="en-US" altLang="zh-CN" sz="2400" u="sng">
                <a:sym typeface="+mn-ea"/>
              </a:rPr>
              <a:t>               </a:t>
            </a:r>
            <a:r>
              <a:rPr lang="en-US" altLang="zh-CN" sz="2400"/>
              <a:t> restaurant?</a:t>
            </a:r>
            <a:endParaRPr lang="en-US" altLang="zh-CN" sz="2400"/>
          </a:p>
          <a:p>
            <a:pPr>
              <a:lnSpc>
                <a:spcPct val="120000"/>
              </a:lnSpc>
            </a:pPr>
            <a:r>
              <a:rPr lang="en-US" altLang="zh-CN" sz="2400"/>
              <a:t>     B: Sorry. I don’t like Japanese food.</a:t>
            </a:r>
            <a:endParaRPr lang="en-US" altLang="zh-CN" sz="2400"/>
          </a:p>
          <a:p>
            <a:pPr>
              <a:lnSpc>
                <a:spcPct val="120000"/>
              </a:lnSpc>
            </a:pPr>
            <a:r>
              <a:rPr lang="en-US" altLang="zh-CN" sz="2400"/>
              <a:t>2. A: What would you like to have for the appetizer?</a:t>
            </a:r>
            <a:endParaRPr lang="en-US" altLang="zh-CN" sz="2400"/>
          </a:p>
          <a:p>
            <a:pPr>
              <a:lnSpc>
                <a:spcPct val="120000"/>
              </a:lnSpc>
            </a:pPr>
            <a:r>
              <a:rPr lang="en-US" altLang="zh-CN" sz="2400"/>
              <a:t>     B: A cup of</a:t>
            </a:r>
            <a:r>
              <a:rPr lang="en-US" altLang="zh-CN" sz="2400">
                <a:sym typeface="+mn-ea"/>
              </a:rPr>
              <a:t> </a:t>
            </a:r>
            <a:r>
              <a:rPr lang="en-US" altLang="zh-CN" sz="2400" u="sng">
                <a:sym typeface="+mn-ea"/>
              </a:rPr>
              <a:t>                     </a:t>
            </a:r>
            <a:r>
              <a:rPr lang="en-US" altLang="zh-CN" sz="2400"/>
              <a:t> .</a:t>
            </a:r>
            <a:endParaRPr lang="en-US" altLang="zh-CN" sz="2400"/>
          </a:p>
          <a:p>
            <a:pPr>
              <a:lnSpc>
                <a:spcPct val="120000"/>
              </a:lnSpc>
            </a:pPr>
            <a:r>
              <a:rPr lang="en-US" altLang="zh-CN" sz="2400"/>
              <a:t>3. A: Is there</a:t>
            </a:r>
            <a:r>
              <a:rPr lang="en-US" altLang="zh-CN" sz="2400">
                <a:sym typeface="+mn-ea"/>
              </a:rPr>
              <a:t> </a:t>
            </a:r>
            <a:r>
              <a:rPr lang="en-US" altLang="zh-CN" sz="2400" u="sng">
                <a:sym typeface="+mn-ea"/>
              </a:rPr>
              <a:t>                 </a:t>
            </a:r>
            <a:r>
              <a:rPr lang="en-US" altLang="zh-CN" sz="2400"/>
              <a:t> particular you’d like to eat?</a:t>
            </a:r>
            <a:endParaRPr lang="en-US" altLang="zh-CN" sz="2400"/>
          </a:p>
          <a:p>
            <a:pPr>
              <a:lnSpc>
                <a:spcPct val="120000"/>
              </a:lnSpc>
            </a:pPr>
            <a:r>
              <a:rPr lang="en-US" altLang="zh-CN" sz="2400"/>
              <a:t>     B: No, nothing particular.</a:t>
            </a:r>
            <a:endParaRPr lang="en-US" altLang="zh-CN" sz="2400"/>
          </a:p>
          <a:p>
            <a:pPr>
              <a:lnSpc>
                <a:spcPct val="120000"/>
              </a:lnSpc>
            </a:pPr>
            <a:r>
              <a:rPr lang="en-US" altLang="zh-CN" sz="2400"/>
              <a:t>4. A: I wonder if you would like to come to our</a:t>
            </a:r>
            <a:r>
              <a:rPr lang="en-US" altLang="zh-CN" sz="2400">
                <a:sym typeface="+mn-ea"/>
              </a:rPr>
              <a:t> </a:t>
            </a:r>
            <a:r>
              <a:rPr lang="en-US" altLang="zh-CN" sz="2400" u="sng">
                <a:sym typeface="+mn-ea"/>
              </a:rPr>
              <a:t>                 </a:t>
            </a:r>
            <a:r>
              <a:rPr lang="en-US" altLang="zh-CN" sz="2400"/>
              <a:t> party.</a:t>
            </a:r>
            <a:endParaRPr lang="en-US" altLang="zh-CN" sz="2400"/>
          </a:p>
          <a:p>
            <a:pPr>
              <a:lnSpc>
                <a:spcPct val="120000"/>
              </a:lnSpc>
            </a:pPr>
            <a:r>
              <a:rPr lang="en-US" altLang="zh-CN" sz="2400"/>
              <a:t>     B: I’d love to. But I’m afraid I can’t.</a:t>
            </a:r>
            <a:endParaRPr lang="en-US" altLang="zh-CN" sz="2400"/>
          </a:p>
          <a:p>
            <a:pPr>
              <a:lnSpc>
                <a:spcPct val="120000"/>
              </a:lnSpc>
            </a:pPr>
            <a:r>
              <a:rPr lang="en-US" altLang="zh-CN" sz="2400"/>
              <a:t>5. A: Let’s go Dutch, please.</a:t>
            </a:r>
            <a:endParaRPr lang="en-US" altLang="zh-CN" sz="2400"/>
          </a:p>
          <a:p>
            <a:pPr>
              <a:lnSpc>
                <a:spcPct val="120000"/>
              </a:lnSpc>
            </a:pPr>
            <a:r>
              <a:rPr lang="en-US" altLang="zh-CN" sz="2400"/>
              <a:t>     B: It’s my</a:t>
            </a:r>
            <a:r>
              <a:rPr lang="en-US" altLang="zh-CN" sz="2400">
                <a:sym typeface="+mn-ea"/>
              </a:rPr>
              <a:t> </a:t>
            </a:r>
            <a:r>
              <a:rPr lang="en-US" altLang="zh-CN" sz="2400" u="sng">
                <a:sym typeface="+mn-ea"/>
              </a:rPr>
              <a:t>               </a:t>
            </a:r>
            <a:r>
              <a:rPr lang="en-US" altLang="zh-CN" sz="2400"/>
              <a:t> . I’ll pick it up</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1247775" y="1043305"/>
            <a:ext cx="10876915" cy="4887595"/>
          </a:xfrm>
          <a:prstGeom prst="rect">
            <a:avLst/>
          </a:prstGeom>
          <a:noFill/>
        </p:spPr>
        <p:txBody>
          <a:bodyPr wrap="square" rtlCol="0">
            <a:spAutoFit/>
          </a:bodyPr>
          <a:p>
            <a:pPr>
              <a:lnSpc>
                <a:spcPct val="130000"/>
              </a:lnSpc>
            </a:pPr>
            <a:r>
              <a:rPr lang="en-US" altLang="zh-CN" sz="2400"/>
              <a:t>6. A: What would you like to eat?</a:t>
            </a:r>
            <a:endParaRPr lang="en-US" altLang="zh-CN" sz="2400"/>
          </a:p>
          <a:p>
            <a:pPr>
              <a:lnSpc>
                <a:spcPct val="130000"/>
              </a:lnSpc>
            </a:pPr>
            <a:r>
              <a:rPr lang="en-US" altLang="zh-CN" sz="2400"/>
              <a:t>     B: A</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7. A: Thank you for the very enjoyable dinner.</a:t>
            </a:r>
            <a:endParaRPr lang="en-US" altLang="zh-CN" sz="2400"/>
          </a:p>
          <a:p>
            <a:pPr>
              <a:lnSpc>
                <a:spcPct val="130000"/>
              </a:lnSpc>
            </a:pPr>
            <a:r>
              <a:rPr lang="en-US" altLang="zh-CN" sz="2400"/>
              <a:t>     B: I’m</a:t>
            </a:r>
            <a:r>
              <a:rPr lang="en-US" altLang="zh-CN" sz="2400">
                <a:sym typeface="+mn-ea"/>
              </a:rPr>
              <a:t> </a:t>
            </a:r>
            <a:r>
              <a:rPr lang="en-US" altLang="zh-CN" sz="2400" u="sng">
                <a:sym typeface="+mn-ea"/>
              </a:rPr>
              <a:t>               </a:t>
            </a:r>
            <a:r>
              <a:rPr lang="en-US" altLang="zh-CN" sz="2400"/>
              <a:t> you enjoyed it.</a:t>
            </a:r>
            <a:endParaRPr lang="en-US" altLang="zh-CN" sz="2400"/>
          </a:p>
          <a:p>
            <a:pPr>
              <a:lnSpc>
                <a:spcPct val="130000"/>
              </a:lnSpc>
            </a:pPr>
            <a:r>
              <a:rPr lang="en-US" altLang="zh-CN" sz="2400"/>
              <a:t>8. A: Help yourself to some more fish, please.</a:t>
            </a:r>
            <a:endParaRPr lang="en-US" altLang="zh-CN" sz="2400"/>
          </a:p>
          <a:p>
            <a:pPr>
              <a:lnSpc>
                <a:spcPct val="130000"/>
              </a:lnSpc>
            </a:pPr>
            <a:r>
              <a:rPr lang="en-US" altLang="zh-CN" sz="2400"/>
              <a:t>     B: No. Thanks. I’m</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9. A: How about another</a:t>
            </a:r>
            <a:r>
              <a:rPr lang="en-US" altLang="zh-CN" sz="2400">
                <a:sym typeface="+mn-ea"/>
              </a:rPr>
              <a:t> </a:t>
            </a:r>
            <a:r>
              <a:rPr lang="en-US" altLang="zh-CN" sz="2400" u="sng">
                <a:sym typeface="+mn-ea"/>
              </a:rPr>
              <a:t>               </a:t>
            </a:r>
            <a:r>
              <a:rPr lang="en-US" altLang="zh-CN" sz="2400"/>
              <a:t> of wine?</a:t>
            </a:r>
            <a:endParaRPr lang="en-US" altLang="zh-CN" sz="2400"/>
          </a:p>
          <a:p>
            <a:pPr>
              <a:lnSpc>
                <a:spcPct val="130000"/>
              </a:lnSpc>
            </a:pPr>
            <a:r>
              <a:rPr lang="en-US" altLang="zh-CN" sz="2400"/>
              <a:t>     B: No, thanks. I have had enough.</a:t>
            </a:r>
            <a:endParaRPr lang="en-US" altLang="zh-CN" sz="2400"/>
          </a:p>
          <a:p>
            <a:pPr>
              <a:lnSpc>
                <a:spcPct val="130000"/>
              </a:lnSpc>
            </a:pPr>
            <a:r>
              <a:rPr lang="en-US" altLang="zh-CN" sz="2400"/>
              <a:t>10. A: Let’s propose a</a:t>
            </a:r>
            <a:r>
              <a:rPr lang="en-US" altLang="zh-CN" sz="2400">
                <a:sym typeface="+mn-ea"/>
              </a:rPr>
              <a:t> </a:t>
            </a:r>
            <a:r>
              <a:rPr lang="en-US" altLang="zh-CN" sz="2400" u="sng">
                <a:sym typeface="+mn-ea"/>
              </a:rPr>
              <a:t>               </a:t>
            </a:r>
            <a:r>
              <a:rPr lang="en-US" altLang="zh-CN" sz="2400"/>
              <a:t> to our friendship, shall we?</a:t>
            </a:r>
            <a:endParaRPr lang="en-US" altLang="zh-CN" sz="2400"/>
          </a:p>
          <a:p>
            <a:pPr>
              <a:lnSpc>
                <a:spcPct val="130000"/>
              </a:lnSpc>
            </a:pPr>
            <a:r>
              <a:rPr lang="en-US" altLang="zh-CN" sz="2400"/>
              <a:t>       B: Cheers.</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138680"/>
            <a:ext cx="10668000" cy="3291840"/>
          </a:xfrm>
          <a:prstGeom prst="rect">
            <a:avLst/>
          </a:prstGeom>
          <a:noFill/>
          <a:ln w="9525">
            <a:noFill/>
          </a:ln>
        </p:spPr>
        <p:txBody>
          <a:bodyPr wrap="square">
            <a:spAutoFit/>
          </a:bodyPr>
          <a:p>
            <a:pPr>
              <a:lnSpc>
                <a:spcPct val="130000"/>
              </a:lnSpc>
            </a:pPr>
            <a:r>
              <a:rPr lang="en-US" altLang="zh-CN" sz="2000" dirty="0">
                <a:latin typeface="Arial" panose="020B0604020202020204" pitchFamily="34" charset="0"/>
              </a:rPr>
              <a:t>1 A. Thank you so much.                       B. </a:t>
            </a:r>
            <a:r>
              <a:rPr lang="en-US" sz="2000" dirty="0">
                <a:latin typeface="Arial" panose="020B0604020202020204" pitchFamily="34" charset="0"/>
              </a:rPr>
              <a:t>Have a cup of coffee</a:t>
            </a:r>
            <a:r>
              <a:rPr lang="en-US" sz="2000" dirty="0">
                <a:latin typeface="Arial" panose="020B0604020202020204" pitchFamily="34" charset="0"/>
              </a:rPr>
              <a:t>, please</a:t>
            </a:r>
            <a:r>
              <a:rPr lang="en-US" sz="2000" dirty="0">
                <a:latin typeface="Arial" panose="020B0604020202020204" pitchFamily="34" charset="0"/>
              </a:rPr>
              <a:t>.</a:t>
            </a:r>
            <a:endParaRPr lang="en-US" sz="2000" dirty="0">
              <a:latin typeface="Arial" panose="020B0604020202020204" pitchFamily="34" charset="0"/>
            </a:endParaRPr>
          </a:p>
          <a:p>
            <a:pPr>
              <a:lnSpc>
                <a:spcPct val="130000"/>
              </a:lnSpc>
            </a:pPr>
            <a:r>
              <a:rPr lang="en-US" altLang="zh-CN" sz="2000" dirty="0">
                <a:latin typeface="Arial" panose="020B0604020202020204" pitchFamily="34" charset="0"/>
              </a:rPr>
              <a:t>   C. No smoking, please.                      D. Never mind.</a:t>
            </a:r>
            <a:endParaRPr lang="en-US" altLang="zh-CN" sz="2000" dirty="0">
              <a:latin typeface="Arial" panose="020B0604020202020204" pitchFamily="34" charset="0"/>
              <a:sym typeface="+mn-ea"/>
            </a:endParaRPr>
          </a:p>
          <a:p>
            <a:pPr>
              <a:lnSpc>
                <a:spcPct val="130000"/>
              </a:lnSpc>
            </a:pPr>
            <a:endParaRPr lang="en-US" altLang="zh-CN" sz="2000" dirty="0">
              <a:latin typeface="Arial" panose="020B0604020202020204" pitchFamily="34" charset="0"/>
              <a:sym typeface="+mn-ea"/>
            </a:endParaRPr>
          </a:p>
          <a:p>
            <a:pPr>
              <a:lnSpc>
                <a:spcPct val="130000"/>
              </a:lnSpc>
            </a:pPr>
            <a:r>
              <a:rPr lang="en-US" altLang="zh-CN" sz="2000" dirty="0">
                <a:latin typeface="Arial" panose="020B0604020202020204" pitchFamily="34" charset="0"/>
              </a:rPr>
              <a:t>2 A. Have a good meal.                          B. I’d rather a cup of coffee.</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A small piece of cake.                     D. </a:t>
            </a:r>
            <a:r>
              <a:rPr lang="en-US" sz="2000" dirty="0">
                <a:latin typeface="Arial" panose="020B0604020202020204" pitchFamily="34" charset="0"/>
              </a:rPr>
              <a:t>Nothing else.</a:t>
            </a:r>
            <a:endParaRPr lang="en-US" sz="2000" dirty="0">
              <a:latin typeface="Arial" panose="020B0604020202020204" pitchFamily="34" charset="0"/>
            </a:endParaRPr>
          </a:p>
          <a:p>
            <a:pPr>
              <a:lnSpc>
                <a:spcPct val="130000"/>
              </a:lnSpc>
            </a:pPr>
            <a:endParaRPr lang="en-US" altLang="zh-CN" sz="2000" dirty="0">
              <a:latin typeface="Arial" panose="020B0604020202020204" pitchFamily="34" charset="0"/>
            </a:endParaRPr>
          </a:p>
          <a:p>
            <a:pPr>
              <a:lnSpc>
                <a:spcPct val="130000"/>
              </a:lnSpc>
            </a:pPr>
            <a:r>
              <a:rPr lang="en-US" altLang="zh-CN" sz="2000" dirty="0">
                <a:latin typeface="Arial" panose="020B0604020202020204" pitchFamily="34" charset="0"/>
              </a:rPr>
              <a:t>3  A. It’s late.                                           B. </a:t>
            </a:r>
            <a:r>
              <a:rPr lang="en-US" sz="2000" dirty="0">
                <a:latin typeface="Arial" panose="020B0604020202020204" pitchFamily="34" charset="0"/>
                <a:sym typeface="+mn-ea"/>
              </a:rPr>
              <a:t>It’s delicious.</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It’s a cake.                                      D. It’s clear</a:t>
            </a:r>
            <a:r>
              <a:rPr lang="en-US" sz="2000" dirty="0">
                <a:latin typeface="Arial" panose="020B0604020202020204" pitchFamily="34" charset="0"/>
              </a:rPr>
              <a:t>.</a:t>
            </a:r>
            <a:endParaRPr 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I like eating fish.                   B. I don’t want anything else.</a:t>
            </a: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I’d love to. Thanks.              D. I enjoyed it very much.</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It’s delicious.                        B. A piece of bread, please.</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 don’t really like it.               D. I like it.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 </a:t>
            </a:r>
            <a:r>
              <a:rPr lang="en-US" altLang="zh-CN" sz="2400" dirty="0">
                <a:latin typeface="Arial" panose="020B0604020202020204" pitchFamily="34" charset="0"/>
                <a:sym typeface="+mn-ea"/>
              </a:rPr>
              <a:t>Chinese food, of course.</a:t>
            </a:r>
            <a:r>
              <a:rPr lang="en-US" altLang="zh-CN" sz="2400" dirty="0">
                <a:latin typeface="Arial" panose="020B0604020202020204" pitchFamily="34" charset="0"/>
                <a:sym typeface="+mn-ea"/>
              </a:rPr>
              <a:t> </a:t>
            </a:r>
            <a:r>
              <a:rPr lang="en-US" altLang="zh-CN" sz="2400" dirty="0">
                <a:latin typeface="Arial" panose="020B0604020202020204" pitchFamily="34" charset="0"/>
              </a:rPr>
              <a:t>      B. </a:t>
            </a:r>
            <a:r>
              <a:rPr lang="en-US" sz="2400" dirty="0">
                <a:latin typeface="Arial" panose="020B0604020202020204" pitchFamily="34" charset="0"/>
              </a:rPr>
              <a:t>I like it, of course.</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The food is delicious.            D. </a:t>
            </a:r>
            <a:r>
              <a:rPr lang="en-US" sz="2400" dirty="0">
                <a:latin typeface="Arial" panose="020B0604020202020204" pitchFamily="34" charset="0"/>
              </a:rPr>
              <a:t>It is tasty.</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No, I have had it before.                                B. Yes. I like it very much</a:t>
            </a:r>
            <a:r>
              <a:rPr lang="en-US" sz="2400" dirty="0">
                <a:latin typeface="Arial" panose="020B0604020202020204" pitchFamily="34" charset="0"/>
                <a:sym typeface="+mn-ea"/>
              </a:rPr>
              <a:t>.</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Thank you. I have had more than enough.   D. </a:t>
            </a:r>
            <a:r>
              <a:rPr lang="en-US" sz="2400" dirty="0">
                <a:latin typeface="Arial" panose="020B0604020202020204" pitchFamily="34" charset="0"/>
                <a:sym typeface="+mn-ea"/>
              </a:rPr>
              <a:t>Yes. It smells very good.</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912495"/>
            <a:ext cx="10668000" cy="577469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The cake is sweet.                      B. A small piece is OK.</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It smells good.                            D. It’s fine.</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OK. The peach is fresh.              B. </a:t>
            </a:r>
            <a:r>
              <a:rPr lang="en-US" altLang="zh-CN" sz="2400" dirty="0">
                <a:latin typeface="Arial" panose="020B0604020202020204" pitchFamily="34" charset="0"/>
                <a:sym typeface="+mn-ea"/>
              </a:rPr>
              <a:t>OK. I won’t eat it.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OK. </a:t>
            </a:r>
            <a:r>
              <a:rPr lang="en-US" altLang="zh-CN" sz="2400" dirty="0">
                <a:latin typeface="Arial" panose="020B0604020202020204" pitchFamily="34" charset="0"/>
              </a:rPr>
              <a:t>The apple is cheap.             D. </a:t>
            </a:r>
            <a:r>
              <a:rPr lang="en-US" altLang="zh-CN" sz="2400" dirty="0">
                <a:latin typeface="Arial" panose="020B0604020202020204" pitchFamily="34" charset="0"/>
                <a:sym typeface="+mn-ea"/>
              </a:rPr>
              <a:t>OK.  Never mind.</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I am happy to do it.                    B. </a:t>
            </a:r>
            <a:r>
              <a:rPr lang="en-US" altLang="zh-CN" sz="2400" dirty="0">
                <a:latin typeface="Arial" panose="020B0604020202020204" pitchFamily="34" charset="0"/>
                <a:sym typeface="+mn-ea"/>
              </a:rPr>
              <a:t>I am glad to see you here</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I am happy you like it.</a:t>
            </a:r>
            <a:r>
              <a:rPr lang="en-US" altLang="zh-CN" sz="2400" dirty="0">
                <a:latin typeface="Arial" panose="020B0604020202020204" pitchFamily="34" charset="0"/>
              </a:rPr>
              <a:t>                D. </a:t>
            </a:r>
            <a:r>
              <a:rPr lang="en-US" altLang="zh-CN" sz="2400" dirty="0">
                <a:latin typeface="Arial" panose="020B0604020202020204" pitchFamily="34" charset="0"/>
                <a:sym typeface="+mn-ea"/>
              </a:rPr>
              <a:t>I am glad you can come</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9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11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67410" y="2729865"/>
            <a:ext cx="10668000" cy="389509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1 A. 5:00 PM.                                   B. </a:t>
            </a:r>
            <a:r>
              <a:rPr lang="en-US" altLang="zh-CN" sz="2400" dirty="0">
                <a:latin typeface="Arial" panose="020B0604020202020204" pitchFamily="34" charset="0"/>
                <a:sym typeface="+mn-ea"/>
              </a:rPr>
              <a:t>6</a:t>
            </a:r>
            <a:r>
              <a:rPr lang="en-US" altLang="zh-CN" sz="2400" dirty="0">
                <a:latin typeface="Arial" panose="020B0604020202020204" pitchFamily="34" charset="0"/>
                <a:sym typeface="+mn-ea"/>
              </a:rPr>
              <a:t>:00 PM.</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6</a:t>
            </a:r>
            <a:r>
              <a:rPr lang="en-US" altLang="zh-CN" sz="2400" dirty="0">
                <a:latin typeface="Arial" panose="020B0604020202020204" pitchFamily="34" charset="0"/>
                <a:sym typeface="+mn-ea"/>
              </a:rPr>
              <a:t>:30 PM.</a:t>
            </a:r>
            <a:r>
              <a:rPr lang="en-US" altLang="zh-CN" sz="2400" dirty="0">
                <a:latin typeface="Arial" panose="020B0604020202020204" pitchFamily="34" charset="0"/>
              </a:rPr>
              <a:t>.                                  D. </a:t>
            </a:r>
            <a:r>
              <a:rPr lang="en-US" altLang="zh-CN" sz="2400" dirty="0">
                <a:latin typeface="Arial" panose="020B0604020202020204" pitchFamily="34" charset="0"/>
                <a:sym typeface="+mn-ea"/>
              </a:rPr>
              <a:t>7</a:t>
            </a:r>
            <a:r>
              <a:rPr lang="en-US" altLang="zh-CN" sz="2400" dirty="0">
                <a:latin typeface="Arial" panose="020B0604020202020204" pitchFamily="34" charset="0"/>
                <a:sym typeface="+mn-ea"/>
              </a:rPr>
              <a:t>:00 PM</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2 </a:t>
            </a:r>
            <a:r>
              <a:rPr lang="en-US" altLang="zh-CN" sz="2400" dirty="0">
                <a:latin typeface="Arial" panose="020B0604020202020204" pitchFamily="34" charset="0"/>
                <a:sym typeface="+mn-ea"/>
              </a:rPr>
              <a:t>A. 5:00 PM.                                   B. </a:t>
            </a:r>
            <a:r>
              <a:rPr lang="en-US" altLang="zh-CN" sz="2400" dirty="0">
                <a:latin typeface="Arial" panose="020B0604020202020204" pitchFamily="34" charset="0"/>
                <a:sym typeface="+mn-ea"/>
              </a:rPr>
              <a:t>6:00 PM.</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sym typeface="+mn-ea"/>
              </a:rPr>
              <a:t>   C. </a:t>
            </a:r>
            <a:r>
              <a:rPr lang="en-US" altLang="zh-CN" sz="2400" dirty="0">
                <a:latin typeface="Arial" panose="020B0604020202020204" pitchFamily="34" charset="0"/>
                <a:sym typeface="+mn-ea"/>
              </a:rPr>
              <a:t>6:30 PM.</a:t>
            </a:r>
            <a:r>
              <a:rPr lang="en-US" altLang="zh-CN" sz="2400" dirty="0">
                <a:latin typeface="Arial" panose="020B0604020202020204" pitchFamily="34" charset="0"/>
                <a:sym typeface="+mn-ea"/>
              </a:rPr>
              <a:t>.                                  D. </a:t>
            </a:r>
            <a:r>
              <a:rPr lang="en-US" altLang="zh-CN" sz="2400" dirty="0">
                <a:latin typeface="Arial" panose="020B0604020202020204" pitchFamily="34" charset="0"/>
                <a:sym typeface="+mn-ea"/>
              </a:rPr>
              <a:t>7:00 PM</a:t>
            </a:r>
            <a:r>
              <a:rPr lang="en-US" altLang="zh-CN" sz="2400" dirty="0">
                <a:latin typeface="Arial" panose="020B0604020202020204" pitchFamily="34" charset="0"/>
                <a:sym typeface="+mn-ea"/>
              </a:rPr>
              <a:t>.</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548259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3 A. Brandy.                                        B. </a:t>
            </a:r>
            <a:r>
              <a:rPr lang="en-US" altLang="zh-CN" sz="2400" dirty="0">
                <a:latin typeface="Arial" panose="020B0604020202020204" pitchFamily="34" charset="0"/>
                <a:sym typeface="+mn-ea"/>
              </a:rPr>
              <a:t>Wine</a:t>
            </a:r>
            <a:r>
              <a:rPr lang="en-US" altLang="zh-CN" sz="2400" dirty="0">
                <a:latin typeface="Arial" panose="020B0604020202020204" pitchFamily="34" charset="0"/>
              </a:rPr>
              <a: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Juice</a:t>
            </a:r>
            <a:r>
              <a:rPr lang="en-US" altLang="zh-CN" sz="2400" dirty="0">
                <a:latin typeface="Arial" panose="020B0604020202020204" pitchFamily="34" charset="0"/>
              </a:rPr>
              <a:t>.                                          D. </a:t>
            </a:r>
            <a:r>
              <a:rPr lang="en-US" altLang="zh-CN" sz="2400" dirty="0">
                <a:latin typeface="Arial" panose="020B0604020202020204" pitchFamily="34" charset="0"/>
                <a:sym typeface="+mn-ea"/>
              </a:rPr>
              <a:t>Beer</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4 </a:t>
            </a:r>
            <a:r>
              <a:rPr lang="en-US" altLang="zh-CN" sz="2400" dirty="0">
                <a:latin typeface="Arial" panose="020B0604020202020204" pitchFamily="34" charset="0"/>
                <a:sym typeface="+mn-ea"/>
              </a:rPr>
              <a:t>A. How to speak Chinese.               B. How to use chopsticks.</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sym typeface="+mn-ea"/>
              </a:rPr>
              <a:t>   C. Where to do shopping.                D. What to eat.</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50000"/>
              </a:lnSpc>
            </a:pPr>
            <a:r>
              <a:rPr lang="en-US" altLang="zh-CN" sz="2400" dirty="0">
                <a:latin typeface="Arial" panose="020B0604020202020204" pitchFamily="34" charset="0"/>
              </a:rPr>
              <a:t>5 </a:t>
            </a:r>
            <a:r>
              <a:rPr lang="en-US" altLang="zh-CN" sz="2400" dirty="0">
                <a:latin typeface="Arial" panose="020B0604020202020204" pitchFamily="34" charset="0"/>
                <a:sym typeface="+mn-ea"/>
              </a:rPr>
              <a:t>A. Strangers.                                    B. Doctor and patient. </a:t>
            </a:r>
            <a:r>
              <a:rPr lang="en-US" altLang="zh-CN" sz="2400" dirty="0">
                <a:latin typeface="Arial" panose="020B0604020202020204" pitchFamily="34" charset="0"/>
                <a:sym typeface="+mn-ea"/>
              </a:rPr>
              <a:t>   </a:t>
            </a:r>
            <a:endParaRPr lang="en-US" altLang="zh-CN" sz="2400" dirty="0">
              <a:latin typeface="Arial" panose="020B0604020202020204" pitchFamily="34" charset="0"/>
              <a:sym typeface="+mn-ea"/>
            </a:endParaRPr>
          </a:p>
          <a:p>
            <a:pPr>
              <a:lnSpc>
                <a:spcPct val="150000"/>
              </a:lnSpc>
            </a:pPr>
            <a:r>
              <a:rPr lang="en-US" altLang="zh-CN" sz="2400" dirty="0">
                <a:latin typeface="Arial" panose="020B0604020202020204" pitchFamily="34" charset="0"/>
                <a:sym typeface="+mn-ea"/>
              </a:rPr>
              <a:t>   C. Boss and employee.                    D.Business Partners.</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723265" y="1641475"/>
            <a:ext cx="10956290" cy="4485640"/>
          </a:xfrm>
          <a:prstGeom prst="rect">
            <a:avLst/>
          </a:prstGeom>
          <a:noFill/>
        </p:spPr>
        <p:txBody>
          <a:bodyPr wrap="square" rtlCol="0">
            <a:spAutoFit/>
          </a:bodyPr>
          <a:p>
            <a:pPr>
              <a:lnSpc>
                <a:spcPct val="170000"/>
              </a:lnSpc>
            </a:pPr>
            <a:r>
              <a:rPr lang="en-US" altLang="zh-CN" sz="2400"/>
              <a:t>Mr. Brown: Good evening, Mr. White. Welcome to the dinner party.</a:t>
            </a:r>
            <a:endParaRPr lang="en-US" altLang="zh-CN" sz="2400"/>
          </a:p>
          <a:p>
            <a:pPr>
              <a:lnSpc>
                <a:spcPct val="170000"/>
              </a:lnSpc>
            </a:pPr>
            <a:r>
              <a:rPr lang="en-US" altLang="zh-CN" sz="2400"/>
              <a:t>Mr. White: Good evening, Mr. Brown. Thank you very much to</a:t>
            </a:r>
            <a:r>
              <a:rPr lang="en-US" altLang="zh-CN" sz="2400">
                <a:sym typeface="+mn-ea"/>
              </a:rPr>
              <a:t> </a:t>
            </a:r>
            <a:r>
              <a:rPr lang="en-US" altLang="zh-CN" sz="2400" u="sng">
                <a:sym typeface="+mn-ea"/>
              </a:rPr>
              <a:t>              </a:t>
            </a:r>
            <a:r>
              <a:rPr lang="en-US" altLang="zh-CN" sz="2400"/>
              <a:t> the party for me.</a:t>
            </a:r>
            <a:endParaRPr lang="en-US" altLang="zh-CN" sz="2400"/>
          </a:p>
          <a:p>
            <a:pPr>
              <a:lnSpc>
                <a:spcPct val="170000"/>
              </a:lnSpc>
            </a:pPr>
            <a:r>
              <a:rPr lang="en-US" altLang="zh-CN" sz="2400"/>
              <a:t>Mr. Brown: Please take</a:t>
            </a:r>
            <a:r>
              <a:rPr lang="en-US" altLang="zh-CN" sz="2400">
                <a:sym typeface="+mn-ea"/>
              </a:rPr>
              <a:t> </a:t>
            </a:r>
            <a:r>
              <a:rPr lang="en-US" altLang="zh-CN" sz="2400" u="sng">
                <a:sym typeface="+mn-ea"/>
              </a:rPr>
              <a:t>                    </a:t>
            </a:r>
            <a:r>
              <a:rPr lang="en-US" altLang="zh-CN" sz="2400"/>
              <a:t> , Mr. White.</a:t>
            </a:r>
            <a:endParaRPr lang="en-US" altLang="zh-CN" sz="2400"/>
          </a:p>
          <a:p>
            <a:pPr>
              <a:lnSpc>
                <a:spcPct val="170000"/>
              </a:lnSpc>
            </a:pPr>
            <a:r>
              <a:rPr lang="en-US" altLang="zh-CN" sz="2400"/>
              <a:t>Mr. White: Thank you.</a:t>
            </a:r>
            <a:endParaRPr lang="en-US" altLang="zh-CN" sz="2400"/>
          </a:p>
          <a:p>
            <a:pPr>
              <a:lnSpc>
                <a:spcPct val="170000"/>
              </a:lnSpc>
            </a:pPr>
            <a:r>
              <a:rPr lang="en-US" altLang="zh-CN" sz="2400"/>
              <a:t>Mr. Brown: What would you like to have for the appetizer?</a:t>
            </a:r>
            <a:endParaRPr lang="en-US" altLang="zh-CN" sz="2400"/>
          </a:p>
          <a:p>
            <a:pPr>
              <a:lnSpc>
                <a:spcPct val="170000"/>
              </a:lnSpc>
            </a:pPr>
            <a:r>
              <a:rPr lang="en-US" altLang="zh-CN" sz="2400"/>
              <a:t>Mr. White: I’d like a glass of dry wine, please.</a:t>
            </a:r>
            <a:endParaRPr lang="en-US" altLang="zh-CN" sz="2400"/>
          </a:p>
          <a:p>
            <a:pPr>
              <a:lnSpc>
                <a:spcPct val="170000"/>
              </a:lnSpc>
            </a:pPr>
            <a:r>
              <a:rPr lang="en-US" altLang="zh-CN" sz="2400"/>
              <a:t>Mr. Brown: Please</a:t>
            </a:r>
            <a:r>
              <a:rPr lang="en-US" altLang="zh-CN" sz="2400">
                <a:sym typeface="+mn-ea"/>
              </a:rPr>
              <a:t> </a:t>
            </a:r>
            <a:r>
              <a:rPr lang="en-US" altLang="zh-CN" sz="2400" u="sng">
                <a:sym typeface="+mn-ea"/>
              </a:rPr>
              <a:t>                </a:t>
            </a:r>
            <a:r>
              <a:rPr lang="en-US" altLang="zh-CN" sz="2400"/>
              <a:t> Mr. White a glass of dry wine, Peter.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621030" y="807720"/>
            <a:ext cx="11466195" cy="5631180"/>
          </a:xfrm>
          <a:prstGeom prst="rect">
            <a:avLst/>
          </a:prstGeom>
          <a:noFill/>
        </p:spPr>
        <p:txBody>
          <a:bodyPr wrap="square" rtlCol="0">
            <a:spAutoFit/>
          </a:bodyPr>
          <a:p>
            <a:pPr>
              <a:lnSpc>
                <a:spcPct val="150000"/>
              </a:lnSpc>
            </a:pPr>
            <a:r>
              <a:rPr lang="en-US" altLang="zh-CN" sz="2400">
                <a:sym typeface="+mn-ea"/>
              </a:rPr>
              <a:t>Peter:         OK, wait a minute, please, Mr. White. … Mr. White, here is your wine.</a:t>
            </a:r>
            <a:endParaRPr lang="en-US" altLang="zh-CN" sz="2400">
              <a:sym typeface="+mn-ea"/>
            </a:endParaRPr>
          </a:p>
          <a:p>
            <a:pPr>
              <a:lnSpc>
                <a:spcPct val="150000"/>
              </a:lnSpc>
            </a:pPr>
            <a:r>
              <a:rPr lang="en-US" altLang="zh-CN" sz="2400">
                <a:sym typeface="+mn-ea"/>
              </a:rPr>
              <a:t>Mr. White: Thank you very much. (To Brown) Is this young guy your</a:t>
            </a:r>
            <a:r>
              <a:rPr lang="en-US" altLang="zh-CN" sz="2400">
                <a:sym typeface="+mn-ea"/>
              </a:rPr>
              <a:t> </a:t>
            </a:r>
            <a:r>
              <a:rPr lang="en-US" altLang="zh-CN" sz="2400" u="sng">
                <a:sym typeface="+mn-ea"/>
              </a:rPr>
              <a:t>                 </a:t>
            </a:r>
            <a:r>
              <a:rPr lang="en-US" altLang="zh-CN" sz="2400">
                <a:sym typeface="+mn-ea"/>
              </a:rPr>
              <a:t> ? I saw him at</a:t>
            </a:r>
            <a:endParaRPr lang="en-US" altLang="zh-CN" sz="2400">
              <a:sym typeface="+mn-ea"/>
            </a:endParaRPr>
          </a:p>
          <a:p>
            <a:pPr>
              <a:lnSpc>
                <a:spcPct val="150000"/>
              </a:lnSpc>
            </a:pPr>
            <a:r>
              <a:rPr lang="en-US" altLang="zh-CN" sz="2400">
                <a:sym typeface="+mn-ea"/>
              </a:rPr>
              <a:t>                     the exhibition of your products.</a:t>
            </a:r>
            <a:endParaRPr lang="en-US" altLang="zh-CN" sz="2400">
              <a:sym typeface="+mn-ea"/>
            </a:endParaRPr>
          </a:p>
          <a:p>
            <a:pPr>
              <a:lnSpc>
                <a:spcPct val="150000"/>
              </a:lnSpc>
            </a:pPr>
            <a:r>
              <a:rPr lang="en-US" altLang="zh-CN" sz="2400">
                <a:sym typeface="+mn-ea"/>
              </a:rPr>
              <a:t>Mr. Brown: Yes, he is a competent boy. </a:t>
            </a:r>
            <a:r>
              <a:rPr lang="en-US" altLang="zh-CN" sz="2400">
                <a:sym typeface="+mn-ea"/>
              </a:rPr>
              <a:t> </a:t>
            </a:r>
            <a:r>
              <a:rPr lang="en-US" altLang="zh-CN" sz="2400" u="sng">
                <a:sym typeface="+mn-ea"/>
              </a:rPr>
              <a:t>             </a:t>
            </a:r>
            <a:r>
              <a:rPr lang="en-US" altLang="zh-CN" sz="2400">
                <a:sym typeface="+mn-ea"/>
              </a:rPr>
              <a:t>yourself to anything that you like, Mr. White.</a:t>
            </a:r>
            <a:endParaRPr lang="en-US" altLang="zh-CN" sz="2400">
              <a:sym typeface="+mn-ea"/>
            </a:endParaRPr>
          </a:p>
          <a:p>
            <a:pPr>
              <a:lnSpc>
                <a:spcPct val="150000"/>
              </a:lnSpc>
            </a:pPr>
            <a:r>
              <a:rPr lang="en-US" altLang="zh-CN" sz="2400">
                <a:sym typeface="+mn-ea"/>
              </a:rPr>
              <a:t>Mr. White: Thank you. The soup is</a:t>
            </a:r>
            <a:r>
              <a:rPr lang="en-US" altLang="zh-CN" sz="2400">
                <a:sym typeface="+mn-ea"/>
              </a:rPr>
              <a:t> </a:t>
            </a:r>
            <a:r>
              <a:rPr lang="en-US" altLang="zh-CN" sz="2400" u="sng">
                <a:sym typeface="+mn-ea"/>
              </a:rPr>
              <a:t>                  </a:t>
            </a:r>
            <a:r>
              <a:rPr lang="en-US" altLang="zh-CN" sz="2400">
                <a:sym typeface="+mn-ea"/>
              </a:rPr>
              <a:t> . I like it.</a:t>
            </a:r>
            <a:endParaRPr lang="en-US" altLang="zh-CN" sz="2400">
              <a:sym typeface="+mn-ea"/>
            </a:endParaRPr>
          </a:p>
          <a:p>
            <a:pPr>
              <a:lnSpc>
                <a:spcPct val="150000"/>
              </a:lnSpc>
            </a:pPr>
            <a:r>
              <a:rPr lang="en-US" altLang="zh-CN" sz="2400">
                <a:sym typeface="+mn-ea"/>
              </a:rPr>
              <a:t>Mr. Brown: Please have some fish.</a:t>
            </a:r>
            <a:endParaRPr lang="en-US" altLang="zh-CN" sz="2400">
              <a:sym typeface="+mn-ea"/>
            </a:endParaRPr>
          </a:p>
          <a:p>
            <a:pPr>
              <a:lnSpc>
                <a:spcPct val="150000"/>
              </a:lnSpc>
            </a:pPr>
            <a:r>
              <a:rPr lang="en-US" altLang="zh-CN" sz="2400">
                <a:sym typeface="+mn-ea"/>
              </a:rPr>
              <a:t>Mr. White: It’s really something</a:t>
            </a:r>
            <a:r>
              <a:rPr lang="en-US" altLang="zh-CN" sz="2400">
                <a:sym typeface="+mn-ea"/>
              </a:rPr>
              <a:t> </a:t>
            </a:r>
            <a:r>
              <a:rPr lang="en-US" altLang="zh-CN" sz="2400" u="sng">
                <a:sym typeface="+mn-ea"/>
              </a:rPr>
              <a:t>                 </a:t>
            </a:r>
            <a:r>
              <a:rPr lang="en-US" altLang="zh-CN" sz="2400">
                <a:sym typeface="+mn-ea"/>
              </a:rPr>
              <a:t> I’ve never tasted. You know the contract we</a:t>
            </a:r>
            <a:endParaRPr lang="en-US" altLang="zh-CN" sz="2400">
              <a:sym typeface="+mn-ea"/>
            </a:endParaRPr>
          </a:p>
          <a:p>
            <a:pPr>
              <a:lnSpc>
                <a:spcPct val="150000"/>
              </a:lnSpc>
            </a:pPr>
            <a:r>
              <a:rPr lang="en-US" altLang="zh-CN" sz="2400">
                <a:sym typeface="+mn-ea"/>
              </a:rPr>
              <a:t>                    signed this morning to buy your products is not the last one. We will have more</a:t>
            </a:r>
            <a:endParaRPr lang="en-US" altLang="zh-CN" sz="2400">
              <a:sym typeface="+mn-ea"/>
            </a:endParaRPr>
          </a:p>
          <a:p>
            <a:pPr>
              <a:lnSpc>
                <a:spcPct val="150000"/>
              </a:lnSpc>
            </a:pPr>
            <a:r>
              <a:rPr lang="en-US" altLang="zh-CN" sz="2400">
                <a:sym typeface="+mn-ea"/>
              </a:rPr>
              <a:t>                    in the future. </a:t>
            </a:r>
            <a:endParaRPr lang="en-US" altLang="zh-CN" sz="2400">
              <a:sym typeface="+mn-ea"/>
            </a:endParaRPr>
          </a:p>
          <a:p>
            <a:pPr>
              <a:lnSpc>
                <a:spcPct val="150000"/>
              </a:lnSpc>
            </a:pPr>
            <a:r>
              <a:rPr lang="en-US" altLang="zh-CN" sz="2400">
                <a:sym typeface="+mn-ea"/>
              </a:rPr>
              <a:t>Mr. Brown: Great. It is the best news for me as a sales manager.</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915670"/>
            <a:ext cx="11173460" cy="5631180"/>
          </a:xfrm>
          <a:prstGeom prst="rect">
            <a:avLst/>
          </a:prstGeom>
          <a:noFill/>
        </p:spPr>
        <p:txBody>
          <a:bodyPr wrap="square" rtlCol="0">
            <a:spAutoFit/>
          </a:bodyPr>
          <a:p>
            <a:pPr>
              <a:lnSpc>
                <a:spcPct val="150000"/>
              </a:lnSpc>
            </a:pPr>
            <a:r>
              <a:rPr lang="en-US" altLang="zh-CN" sz="2400">
                <a:sym typeface="+mn-ea"/>
              </a:rPr>
              <a:t>Mr. White:  If the price were 15% off, more orders would</a:t>
            </a:r>
            <a:r>
              <a:rPr lang="en-US" altLang="zh-CN" sz="2400">
                <a:sym typeface="+mn-ea"/>
              </a:rPr>
              <a:t> </a:t>
            </a:r>
            <a:r>
              <a:rPr lang="en-US" altLang="zh-CN" sz="2400" u="sng">
                <a:sym typeface="+mn-ea"/>
              </a:rPr>
              <a:t>                 </a:t>
            </a:r>
            <a:r>
              <a:rPr lang="en-US" altLang="zh-CN" sz="2400">
                <a:sym typeface="+mn-ea"/>
              </a:rPr>
              <a:t> .</a:t>
            </a:r>
            <a:endParaRPr lang="en-US" altLang="zh-CN" sz="2400">
              <a:sym typeface="+mn-ea"/>
            </a:endParaRPr>
          </a:p>
          <a:p>
            <a:pPr>
              <a:lnSpc>
                <a:spcPct val="150000"/>
              </a:lnSpc>
            </a:pPr>
            <a:r>
              <a:rPr lang="en-US" altLang="zh-CN" sz="2400">
                <a:sym typeface="+mn-ea"/>
              </a:rPr>
              <a:t>Mr. Brown: 15% might not be practical. But I’ll report your suggestion to the general</a:t>
            </a:r>
            <a:endParaRPr lang="en-US" altLang="zh-CN" sz="2400">
              <a:sym typeface="+mn-ea"/>
            </a:endParaRPr>
          </a:p>
          <a:p>
            <a:pPr>
              <a:lnSpc>
                <a:spcPct val="150000"/>
              </a:lnSpc>
            </a:pPr>
            <a:r>
              <a:rPr lang="en-US" altLang="zh-CN" sz="2400">
                <a:sym typeface="+mn-ea"/>
              </a:rPr>
              <a:t>                     manager. </a:t>
            </a:r>
            <a:endParaRPr lang="en-US" altLang="zh-CN" sz="2400">
              <a:sym typeface="+mn-ea"/>
            </a:endParaRPr>
          </a:p>
          <a:p>
            <a:pPr>
              <a:lnSpc>
                <a:spcPct val="150000"/>
              </a:lnSpc>
            </a:pPr>
            <a:r>
              <a:rPr lang="en-US" altLang="zh-CN" sz="2400">
                <a:sym typeface="+mn-ea"/>
              </a:rPr>
              <a:t>Mr. White: Thank you.</a:t>
            </a:r>
            <a:endParaRPr lang="en-US" altLang="zh-CN" sz="2400">
              <a:sym typeface="+mn-ea"/>
            </a:endParaRPr>
          </a:p>
          <a:p>
            <a:pPr>
              <a:lnSpc>
                <a:spcPct val="150000"/>
              </a:lnSpc>
            </a:pPr>
            <a:r>
              <a:rPr lang="en-US" altLang="zh-CN" sz="2400">
                <a:sym typeface="+mn-ea"/>
              </a:rPr>
              <a:t>Mr. Brown: Let’s a</a:t>
            </a:r>
            <a:r>
              <a:rPr lang="en-US" altLang="zh-CN" sz="2400">
                <a:sym typeface="+mn-ea"/>
              </a:rPr>
              <a:t> </a:t>
            </a:r>
            <a:r>
              <a:rPr lang="en-US" altLang="zh-CN" sz="2400" u="sng">
                <a:sym typeface="+mn-ea"/>
              </a:rPr>
              <a:t>                 </a:t>
            </a:r>
            <a:r>
              <a:rPr lang="en-US" altLang="zh-CN" sz="2400">
                <a:sym typeface="+mn-ea"/>
              </a:rPr>
              <a:t> toast to our future cooperation.</a:t>
            </a:r>
            <a:endParaRPr lang="en-US" altLang="zh-CN" sz="2400">
              <a:sym typeface="+mn-ea"/>
            </a:endParaRPr>
          </a:p>
          <a:p>
            <a:pPr>
              <a:lnSpc>
                <a:spcPct val="150000"/>
              </a:lnSpc>
            </a:pPr>
            <a:r>
              <a:rPr lang="en-US" altLang="zh-CN" sz="2400">
                <a:sym typeface="+mn-ea"/>
              </a:rPr>
              <a:t>Mr. White: Cheers.</a:t>
            </a:r>
            <a:endParaRPr lang="en-US" altLang="zh-CN" sz="2400">
              <a:sym typeface="+mn-ea"/>
            </a:endParaRPr>
          </a:p>
          <a:p>
            <a:pPr>
              <a:lnSpc>
                <a:spcPct val="150000"/>
              </a:lnSpc>
            </a:pPr>
            <a:r>
              <a:rPr lang="en-US" altLang="zh-CN" sz="2400">
                <a:sym typeface="+mn-ea"/>
              </a:rPr>
              <a:t>Mr. Brown: Cheers.</a:t>
            </a:r>
            <a:endParaRPr lang="en-US" altLang="zh-CN" sz="2400">
              <a:sym typeface="+mn-ea"/>
            </a:endParaRPr>
          </a:p>
          <a:p>
            <a:pPr>
              <a:lnSpc>
                <a:spcPct val="150000"/>
              </a:lnSpc>
            </a:pPr>
            <a:r>
              <a:rPr lang="en-US" altLang="zh-CN" sz="2400">
                <a:sym typeface="+mn-ea"/>
              </a:rPr>
              <a:t>Mr. White: Thank you for all you’ve done for me during my stay here. And thank you for</a:t>
            </a:r>
            <a:endParaRPr lang="en-US" altLang="zh-CN" sz="2400">
              <a:sym typeface="+mn-ea"/>
            </a:endParaRPr>
          </a:p>
          <a:p>
            <a:pPr>
              <a:lnSpc>
                <a:spcPct val="150000"/>
              </a:lnSpc>
            </a:pPr>
            <a:r>
              <a:rPr lang="en-US" altLang="zh-CN" sz="2400">
                <a:sym typeface="+mn-ea"/>
              </a:rPr>
              <a:t>                     this wonderful dinner.</a:t>
            </a:r>
            <a:endParaRPr lang="en-US" altLang="zh-CN" sz="2400">
              <a:sym typeface="+mn-ea"/>
            </a:endParaRPr>
          </a:p>
          <a:p>
            <a:pPr>
              <a:lnSpc>
                <a:spcPct val="150000"/>
              </a:lnSpc>
            </a:pPr>
            <a:r>
              <a:rPr lang="en-US" altLang="zh-CN" sz="2400">
                <a:sym typeface="+mn-ea"/>
              </a:rPr>
              <a:t>Mr. Brown: I’m very happy to hear you enjoyed it.</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587375" y="1962785"/>
            <a:ext cx="11092815" cy="3412490"/>
          </a:xfrm>
          <a:prstGeom prst="rect">
            <a:avLst/>
          </a:prstGeom>
          <a:noFill/>
        </p:spPr>
        <p:txBody>
          <a:bodyPr wrap="square" rtlCol="0">
            <a:spAutoFit/>
          </a:bodyPr>
          <a:p>
            <a:pPr>
              <a:lnSpc>
                <a:spcPct val="180000"/>
              </a:lnSpc>
            </a:pPr>
            <a:r>
              <a:rPr lang="en-US" altLang="zh-CN" sz="2400"/>
              <a:t>(      ) 1. Mr. White held a dinner party for his partner Mr. Brown.</a:t>
            </a:r>
            <a:endParaRPr lang="en-US" altLang="zh-CN" sz="2400"/>
          </a:p>
          <a:p>
            <a:pPr>
              <a:lnSpc>
                <a:spcPct val="180000"/>
              </a:lnSpc>
            </a:pPr>
            <a:r>
              <a:rPr lang="en-US" altLang="zh-CN" sz="2400">
                <a:sym typeface="+mn-ea"/>
              </a:rPr>
              <a:t>(      ) </a:t>
            </a:r>
            <a:r>
              <a:rPr lang="en-US" altLang="zh-CN" sz="2400"/>
              <a:t>2. Mr. White was going to buy some products from Mr. Brown’s company.</a:t>
            </a:r>
            <a:endParaRPr lang="en-US" altLang="zh-CN" sz="2400"/>
          </a:p>
          <a:p>
            <a:pPr>
              <a:lnSpc>
                <a:spcPct val="180000"/>
              </a:lnSpc>
            </a:pPr>
            <a:r>
              <a:rPr lang="en-US" altLang="zh-CN" sz="2400">
                <a:sym typeface="+mn-ea"/>
              </a:rPr>
              <a:t>(      ) </a:t>
            </a:r>
            <a:r>
              <a:rPr lang="en-US" altLang="zh-CN" sz="2400"/>
              <a:t>3. Mr. White suggested that the price for future orders be furthur cut up to 10%.</a:t>
            </a:r>
            <a:endParaRPr lang="en-US" altLang="zh-CN" sz="2400"/>
          </a:p>
          <a:p>
            <a:pPr>
              <a:lnSpc>
                <a:spcPct val="180000"/>
              </a:lnSpc>
            </a:pPr>
            <a:r>
              <a:rPr lang="en-US" altLang="zh-CN" sz="2400">
                <a:sym typeface="+mn-ea"/>
              </a:rPr>
              <a:t>(      ) </a:t>
            </a:r>
            <a:r>
              <a:rPr lang="en-US" altLang="zh-CN" sz="2400"/>
              <a:t>4. </a:t>
            </a:r>
            <a:r>
              <a:rPr lang="en-US" altLang="zh-CN" sz="2400">
                <a:sym typeface="+mn-ea"/>
              </a:rPr>
              <a:t>Mr. Brown would report Mr. White’s suggestion to his general manager.</a:t>
            </a:r>
            <a:endParaRPr lang="en-US" altLang="zh-CN" sz="2400"/>
          </a:p>
          <a:p>
            <a:pPr>
              <a:lnSpc>
                <a:spcPct val="180000"/>
              </a:lnSpc>
            </a:pPr>
            <a:r>
              <a:rPr lang="en-US" altLang="zh-CN" sz="2400">
                <a:sym typeface="+mn-ea"/>
              </a:rPr>
              <a:t>(      ) </a:t>
            </a:r>
            <a:r>
              <a:rPr lang="en-US" altLang="zh-CN" sz="2400"/>
              <a:t>5. The two business partners had a good time at the lunch.</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70255" y="1770380"/>
            <a:ext cx="10193020" cy="4887595"/>
          </a:xfrm>
          <a:prstGeom prst="rect">
            <a:avLst/>
          </a:prstGeom>
          <a:noFill/>
        </p:spPr>
        <p:txBody>
          <a:bodyPr wrap="square" rtlCol="0">
            <a:spAutoFit/>
          </a:bodyPr>
          <a:p>
            <a:pPr>
              <a:lnSpc>
                <a:spcPct val="130000"/>
              </a:lnSpc>
            </a:pPr>
            <a:r>
              <a:rPr lang="en-US" altLang="zh-CN" sz="2400"/>
              <a:t>1. May I invite you to have dinner at a</a:t>
            </a:r>
            <a:r>
              <a:rPr lang="en-US" altLang="zh-CN" sz="2400">
                <a:sym typeface="+mn-ea"/>
              </a:rPr>
              <a:t> </a:t>
            </a:r>
            <a:r>
              <a:rPr lang="en-US" altLang="zh-CN" sz="2400" u="sng">
                <a:sym typeface="+mn-ea"/>
              </a:rPr>
              <a:t>                   </a:t>
            </a:r>
            <a:r>
              <a:rPr lang="en-US" altLang="zh-CN" sz="2400"/>
              <a:t> restaurant? </a:t>
            </a:r>
            <a:endParaRPr lang="en-US" altLang="zh-CN" sz="2400"/>
          </a:p>
          <a:p>
            <a:pPr>
              <a:lnSpc>
                <a:spcPct val="130000"/>
              </a:lnSpc>
            </a:pPr>
            <a:r>
              <a:rPr lang="en-US" altLang="zh-CN" sz="2400"/>
              <a:t>2. Our</a:t>
            </a:r>
            <a:r>
              <a:rPr lang="en-US" altLang="zh-CN" sz="2400">
                <a:sym typeface="+mn-ea"/>
              </a:rPr>
              <a:t> </a:t>
            </a:r>
            <a:r>
              <a:rPr lang="en-US" altLang="zh-CN" sz="2400" u="sng">
                <a:sym typeface="+mn-ea"/>
              </a:rPr>
              <a:t>                  </a:t>
            </a:r>
            <a:r>
              <a:rPr lang="en-US" altLang="zh-CN" sz="2400"/>
              <a:t> manager wants to have a dinner party for you. </a:t>
            </a:r>
            <a:endParaRPr lang="en-US" altLang="zh-CN" sz="2400"/>
          </a:p>
          <a:p>
            <a:pPr>
              <a:lnSpc>
                <a:spcPct val="130000"/>
              </a:lnSpc>
            </a:pPr>
            <a:r>
              <a:rPr lang="en-US" altLang="zh-CN" sz="2400"/>
              <a:t>3. We hope you will come to our</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4. Are you</a:t>
            </a:r>
            <a:r>
              <a:rPr lang="en-US" altLang="zh-CN" sz="2400">
                <a:sym typeface="+mn-ea"/>
              </a:rPr>
              <a:t> </a:t>
            </a:r>
            <a:r>
              <a:rPr lang="en-US" altLang="zh-CN" sz="2400" u="sng">
                <a:sym typeface="+mn-ea"/>
              </a:rPr>
              <a:t>                 </a:t>
            </a:r>
            <a:r>
              <a:rPr lang="en-US" altLang="zh-CN" sz="2400"/>
              <a:t> to order? </a:t>
            </a:r>
            <a:endParaRPr lang="en-US" altLang="zh-CN" sz="2400"/>
          </a:p>
          <a:p>
            <a:pPr>
              <a:lnSpc>
                <a:spcPct val="130000"/>
              </a:lnSpc>
            </a:pPr>
            <a:r>
              <a:rPr lang="en-US" altLang="zh-CN" sz="2400"/>
              <a:t>5. Help yourself to the shrimps and</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6. What would you like to</a:t>
            </a:r>
            <a:r>
              <a:rPr lang="en-US" altLang="zh-CN" sz="2400">
                <a:sym typeface="+mn-ea"/>
              </a:rPr>
              <a:t> </a:t>
            </a:r>
            <a:r>
              <a:rPr lang="en-US" altLang="zh-CN" sz="2400" u="sng">
                <a:sym typeface="+mn-ea"/>
              </a:rPr>
              <a:t>                 </a:t>
            </a:r>
            <a:r>
              <a:rPr lang="en-US" altLang="zh-CN" sz="2400"/>
              <a:t> , Mr. Black? </a:t>
            </a:r>
            <a:endParaRPr lang="en-US" altLang="zh-CN" sz="2400"/>
          </a:p>
          <a:p>
            <a:pPr>
              <a:lnSpc>
                <a:spcPct val="130000"/>
              </a:lnSpc>
            </a:pPr>
            <a:r>
              <a:rPr lang="en-US" altLang="zh-CN" sz="2400"/>
              <a:t>7. I don’t drink alcohol. Can I have</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8. This is the specialty of the</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9. Help yourself to anything that you</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10. Don’t</a:t>
            </a:r>
            <a:r>
              <a:rPr lang="en-US" altLang="zh-CN" sz="2400">
                <a:sym typeface="+mn-ea"/>
              </a:rPr>
              <a:t> </a:t>
            </a:r>
            <a:r>
              <a:rPr lang="en-US" altLang="zh-CN" sz="2400" u="sng">
                <a:sym typeface="+mn-ea"/>
              </a:rPr>
              <a:t>                 </a:t>
            </a:r>
            <a:r>
              <a:rPr lang="en-US" altLang="zh-CN" sz="2400"/>
              <a:t> on ceremony; make yourself at home.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917575"/>
            <a:ext cx="10852150" cy="5259070"/>
          </a:xfrm>
          <a:prstGeom prst="rect">
            <a:avLst/>
          </a:prstGeom>
          <a:noFill/>
        </p:spPr>
        <p:txBody>
          <a:bodyPr wrap="square" rtlCol="0">
            <a:spAutoFit/>
          </a:bodyPr>
          <a:p>
            <a:pPr>
              <a:lnSpc>
                <a:spcPct val="140000"/>
              </a:lnSpc>
            </a:pPr>
            <a:r>
              <a:rPr lang="en-US" altLang="zh-CN" sz="2400"/>
              <a:t>11. Would you like another</a:t>
            </a:r>
            <a:r>
              <a:rPr lang="en-US" altLang="zh-CN" sz="2400">
                <a:sym typeface="+mn-ea"/>
              </a:rPr>
              <a:t> </a:t>
            </a:r>
            <a:r>
              <a:rPr lang="en-US" altLang="zh-CN" sz="2400" u="sng">
                <a:sym typeface="+mn-ea"/>
              </a:rPr>
              <a:t>                 </a:t>
            </a:r>
            <a:r>
              <a:rPr lang="en-US" altLang="zh-CN" sz="2400"/>
              <a:t> of wine? </a:t>
            </a:r>
            <a:endParaRPr lang="en-US" altLang="zh-CN" sz="2400"/>
          </a:p>
          <a:p>
            <a:pPr>
              <a:lnSpc>
                <a:spcPct val="140000"/>
              </a:lnSpc>
            </a:pPr>
            <a:r>
              <a:rPr lang="en-US" altLang="zh-CN" sz="2400"/>
              <a:t>12. Let me</a:t>
            </a:r>
            <a:r>
              <a:rPr lang="en-US" altLang="zh-CN" sz="2400">
                <a:sym typeface="+mn-ea"/>
              </a:rPr>
              <a:t> </a:t>
            </a:r>
            <a:r>
              <a:rPr lang="en-US" altLang="zh-CN" sz="2400" u="sng">
                <a:sym typeface="+mn-ea"/>
              </a:rPr>
              <a:t>                 </a:t>
            </a:r>
            <a:r>
              <a:rPr lang="en-US" altLang="zh-CN" sz="2400"/>
              <a:t> your glass.</a:t>
            </a:r>
            <a:endParaRPr lang="en-US" altLang="zh-CN" sz="2400"/>
          </a:p>
          <a:p>
            <a:pPr>
              <a:lnSpc>
                <a:spcPct val="140000"/>
              </a:lnSpc>
            </a:pPr>
            <a:r>
              <a:rPr lang="en-US" altLang="zh-CN" sz="2400"/>
              <a:t>13. Do you</a:t>
            </a:r>
            <a:r>
              <a:rPr lang="en-US" altLang="zh-CN" sz="2400">
                <a:sym typeface="+mn-ea"/>
              </a:rPr>
              <a:t> </a:t>
            </a:r>
            <a:r>
              <a:rPr lang="en-US" altLang="zh-CN" sz="2400" u="sng">
                <a:sym typeface="+mn-ea"/>
              </a:rPr>
              <a:t>                 </a:t>
            </a:r>
            <a:r>
              <a:rPr lang="en-US" altLang="zh-CN" sz="2400"/>
              <a:t> Chinese food or Japanese food? </a:t>
            </a:r>
            <a:endParaRPr lang="en-US" altLang="zh-CN" sz="2400"/>
          </a:p>
          <a:p>
            <a:pPr>
              <a:lnSpc>
                <a:spcPct val="140000"/>
              </a:lnSpc>
            </a:pPr>
            <a:r>
              <a:rPr lang="en-US" altLang="zh-CN" sz="2400"/>
              <a:t>14. Do you have anything particular</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15. Let’s</a:t>
            </a:r>
            <a:r>
              <a:rPr lang="en-US" altLang="zh-CN" sz="2400">
                <a:sym typeface="+mn-ea"/>
              </a:rPr>
              <a:t> </a:t>
            </a:r>
            <a:r>
              <a:rPr lang="en-US" altLang="zh-CN" sz="2400" u="sng">
                <a:sym typeface="+mn-ea"/>
              </a:rPr>
              <a:t>                    </a:t>
            </a:r>
            <a:r>
              <a:rPr lang="en-US" altLang="zh-CN" sz="2400"/>
              <a:t> , please.  </a:t>
            </a:r>
            <a:endParaRPr lang="en-US" altLang="zh-CN" sz="2400"/>
          </a:p>
          <a:p>
            <a:pPr>
              <a:lnSpc>
                <a:spcPct val="140000"/>
              </a:lnSpc>
            </a:pPr>
            <a:r>
              <a:rPr lang="en-US" altLang="zh-CN" sz="2400"/>
              <a:t>16. I have had more than</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17. I’m</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18. You take your coffee</a:t>
            </a:r>
            <a:r>
              <a:rPr lang="en-US" altLang="zh-CN" sz="2400">
                <a:sym typeface="+mn-ea"/>
              </a:rPr>
              <a:t> </a:t>
            </a:r>
            <a:r>
              <a:rPr lang="en-US" altLang="zh-CN" sz="2400" u="sng">
                <a:sym typeface="+mn-ea"/>
              </a:rPr>
              <a:t>                 </a:t>
            </a:r>
            <a:r>
              <a:rPr lang="en-US" altLang="zh-CN" sz="2400"/>
              <a:t> , don’t you?</a:t>
            </a:r>
            <a:endParaRPr lang="en-US" altLang="zh-CN" sz="2400"/>
          </a:p>
          <a:p>
            <a:pPr>
              <a:lnSpc>
                <a:spcPct val="140000"/>
              </a:lnSpc>
            </a:pPr>
            <a:r>
              <a:rPr lang="en-US" altLang="zh-CN" sz="2400"/>
              <a:t>19. I must thank you</a:t>
            </a:r>
            <a:r>
              <a:rPr lang="en-US" altLang="zh-CN" sz="2400">
                <a:sym typeface="+mn-ea"/>
              </a:rPr>
              <a:t> </a:t>
            </a:r>
            <a:r>
              <a:rPr lang="en-US" altLang="zh-CN" sz="2400" u="sng">
                <a:sym typeface="+mn-ea"/>
              </a:rPr>
              <a:t>                 </a:t>
            </a:r>
            <a:r>
              <a:rPr lang="en-US" altLang="zh-CN" sz="2400"/>
              <a:t> for the very enjoyable dinner.</a:t>
            </a:r>
            <a:endParaRPr lang="en-US" altLang="zh-CN" sz="2400"/>
          </a:p>
          <a:p>
            <a:pPr>
              <a:lnSpc>
                <a:spcPct val="140000"/>
              </a:lnSpc>
            </a:pPr>
            <a:r>
              <a:rPr lang="en-US" altLang="zh-CN" sz="2400"/>
              <a:t>20. I’m very</a:t>
            </a:r>
            <a:r>
              <a:rPr lang="en-US" altLang="zh-CN" sz="2400">
                <a:sym typeface="+mn-ea"/>
              </a:rPr>
              <a:t> </a:t>
            </a:r>
            <a:r>
              <a:rPr lang="en-US" altLang="zh-CN" sz="2400" u="sng">
                <a:sym typeface="+mn-ea"/>
              </a:rPr>
              <a:t>                 </a:t>
            </a:r>
            <a:r>
              <a:rPr lang="en-US" altLang="zh-CN" sz="2400"/>
              <a:t> you enjoyed it.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729105"/>
            <a:ext cx="10956925" cy="4779010"/>
          </a:xfrm>
          <a:prstGeom prst="rect">
            <a:avLst/>
          </a:prstGeom>
          <a:noFill/>
        </p:spPr>
        <p:txBody>
          <a:bodyPr wrap="square" rtlCol="0">
            <a:spAutoFit/>
          </a:bodyPr>
          <a:p>
            <a:pPr>
              <a:lnSpc>
                <a:spcPct val="160000"/>
              </a:lnSpc>
            </a:pPr>
            <a:r>
              <a:rPr lang="en-US" altLang="zh-CN" sz="2400"/>
              <a:t>1. What is the big difference between Chinese and Westernen people in their table manners?</a:t>
            </a:r>
            <a:endParaRPr lang="en-US" altLang="zh-CN" sz="2400"/>
          </a:p>
          <a:p>
            <a:pPr>
              <a:lnSpc>
                <a:spcPct val="160000"/>
              </a:lnSpc>
            </a:pPr>
            <a:endParaRPr lang="en-US" altLang="zh-CN" sz="2400"/>
          </a:p>
          <a:p>
            <a:pPr>
              <a:lnSpc>
                <a:spcPct val="160000"/>
              </a:lnSpc>
            </a:pPr>
            <a:r>
              <a:rPr lang="en-US" altLang="zh-CN" sz="2400"/>
              <a:t>2. Why is it unbearable for people to talk or laugh loudly in a Western restaurant?</a:t>
            </a:r>
            <a:endParaRPr lang="en-US" altLang="zh-CN" sz="2400"/>
          </a:p>
          <a:p>
            <a:pPr>
              <a:lnSpc>
                <a:spcPct val="160000"/>
              </a:lnSpc>
            </a:pPr>
            <a:endParaRPr lang="en-US" altLang="zh-CN" sz="2400"/>
          </a:p>
          <a:p>
            <a:pPr>
              <a:lnSpc>
                <a:spcPct val="160000"/>
              </a:lnSpc>
            </a:pPr>
            <a:r>
              <a:rPr lang="en-US" altLang="zh-CN" sz="2400"/>
              <a:t>3. </a:t>
            </a:r>
            <a:r>
              <a:rPr lang="en-US" altLang="zh-CN" sz="2400">
                <a:sym typeface="+mn-ea"/>
              </a:rPr>
              <a:t>What would it result in if Chinese tourists make a lot of noise when they are eating in a Western restaurant</a:t>
            </a:r>
            <a:r>
              <a:rPr lang="en-US" altLang="zh-CN" sz="2400"/>
              <a:t>?</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781810"/>
            <a:ext cx="10660380" cy="3537585"/>
          </a:xfrm>
          <a:prstGeom prst="rect">
            <a:avLst/>
          </a:prstGeom>
          <a:noFill/>
        </p:spPr>
        <p:txBody>
          <a:bodyPr wrap="square" rtlCol="0">
            <a:spAutoFit/>
          </a:bodyPr>
          <a:p>
            <a:pPr>
              <a:lnSpc>
                <a:spcPct val="160000"/>
              </a:lnSpc>
            </a:pPr>
            <a:r>
              <a:rPr lang="en-US" altLang="zh-CN" sz="2800"/>
              <a:t>       A lawyer and a</a:t>
            </a:r>
            <a:r>
              <a:rPr lang="en-US" altLang="zh-CN" sz="2800">
                <a:sym typeface="+mn-ea"/>
              </a:rPr>
              <a:t> </a:t>
            </a:r>
            <a:r>
              <a:rPr lang="en-US" altLang="zh-CN" sz="2800" u="sng">
                <a:sym typeface="+mn-ea"/>
              </a:rPr>
              <a:t>                 </a:t>
            </a:r>
            <a:r>
              <a:rPr lang="en-US" altLang="zh-CN" sz="2800"/>
              <a:t> were having dinner at their country club. “I have a real</a:t>
            </a:r>
            <a:r>
              <a:rPr lang="en-US" altLang="zh-CN" sz="2800">
                <a:sym typeface="+mn-ea"/>
              </a:rPr>
              <a:t> </a:t>
            </a:r>
            <a:r>
              <a:rPr lang="en-US" altLang="zh-CN" sz="2800" u="sng">
                <a:sym typeface="+mn-ea"/>
              </a:rPr>
              <a:t>                 </a:t>
            </a:r>
            <a:r>
              <a:rPr lang="en-US" altLang="zh-CN" sz="2800"/>
              <a:t> ,” the doctor said to the lawyer. “Members at this club ask me all kinds of</a:t>
            </a:r>
            <a:r>
              <a:rPr lang="en-US" altLang="zh-CN" sz="2800">
                <a:sym typeface="+mn-ea"/>
              </a:rPr>
              <a:t> </a:t>
            </a:r>
            <a:r>
              <a:rPr lang="en-US" altLang="zh-CN" sz="2800" u="sng">
                <a:sym typeface="+mn-ea"/>
              </a:rPr>
              <a:t>                 </a:t>
            </a:r>
            <a:r>
              <a:rPr lang="en-US" altLang="zh-CN" sz="2800"/>
              <a:t> questions. This hurts my practice. What can I do?” “That’s</a:t>
            </a:r>
            <a:r>
              <a:rPr lang="en-US" altLang="zh-CN" sz="2800">
                <a:sym typeface="+mn-ea"/>
              </a:rPr>
              <a:t> </a:t>
            </a:r>
            <a:r>
              <a:rPr lang="en-US" altLang="zh-CN" sz="2800" u="sng">
                <a:sym typeface="+mn-ea"/>
              </a:rPr>
              <a:t>                 </a:t>
            </a:r>
            <a:r>
              <a:rPr lang="en-US" altLang="zh-CN" sz="2800"/>
              <a:t> ,” the lawyer replied. “Send them a</a:t>
            </a:r>
            <a:r>
              <a:rPr lang="en-US" altLang="zh-CN" sz="2800">
                <a:sym typeface="+mn-ea"/>
              </a:rPr>
              <a:t> </a:t>
            </a:r>
            <a:r>
              <a:rPr lang="en-US" altLang="zh-CN" sz="2800" u="sng">
                <a:sym typeface="+mn-ea"/>
              </a:rPr>
              <a:t>                 </a:t>
            </a:r>
            <a:r>
              <a:rPr lang="en-US" altLang="zh-CN" sz="2800"/>
              <a:t> .” Two days later the doctor received a bill from the lawyer.</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980440"/>
            <a:ext cx="4512945" cy="5846445"/>
          </a:xfrm>
          <a:prstGeom prst="rect">
            <a:avLst/>
          </a:prstGeom>
          <a:noFill/>
        </p:spPr>
        <p:txBody>
          <a:bodyPr wrap="square" rtlCol="0">
            <a:spAutoFit/>
          </a:bodyPr>
          <a:p>
            <a:pPr>
              <a:lnSpc>
                <a:spcPct val="110000"/>
              </a:lnSpc>
            </a:pPr>
            <a:r>
              <a:rPr lang="en-US" altLang="zh-CN" sz="2000"/>
              <a:t>appetizer</a:t>
            </a:r>
            <a:endParaRPr lang="en-US" altLang="zh-CN" sz="2000"/>
          </a:p>
          <a:p>
            <a:pPr>
              <a:lnSpc>
                <a:spcPct val="110000"/>
              </a:lnSpc>
            </a:pPr>
            <a:r>
              <a:rPr lang="en-US" altLang="zh-CN" sz="2000"/>
              <a:t>assorted</a:t>
            </a:r>
            <a:endParaRPr lang="en-US" altLang="zh-CN" sz="2000"/>
          </a:p>
          <a:p>
            <a:pPr>
              <a:lnSpc>
                <a:spcPct val="110000"/>
              </a:lnSpc>
            </a:pPr>
            <a:r>
              <a:rPr lang="en-US" altLang="zh-CN" sz="2000"/>
              <a:t>brandy</a:t>
            </a:r>
            <a:endParaRPr lang="en-US" altLang="zh-CN" sz="2000"/>
          </a:p>
          <a:p>
            <a:pPr>
              <a:lnSpc>
                <a:spcPct val="110000"/>
              </a:lnSpc>
            </a:pPr>
            <a:r>
              <a:rPr lang="en-US" altLang="zh-CN" sz="2000"/>
              <a:t>chopsticks</a:t>
            </a:r>
            <a:endParaRPr lang="en-US" altLang="zh-CN" sz="2000"/>
          </a:p>
          <a:p>
            <a:pPr>
              <a:lnSpc>
                <a:spcPct val="110000"/>
              </a:lnSpc>
            </a:pPr>
            <a:r>
              <a:rPr lang="en-US" altLang="zh-CN" sz="2000"/>
              <a:t>competent</a:t>
            </a:r>
            <a:endParaRPr lang="en-US" altLang="zh-CN" sz="2000"/>
          </a:p>
          <a:p>
            <a:pPr>
              <a:lnSpc>
                <a:spcPct val="110000"/>
              </a:lnSpc>
            </a:pPr>
            <a:r>
              <a:rPr lang="en-US" altLang="zh-CN" sz="2000"/>
              <a:t>dessert</a:t>
            </a:r>
            <a:endParaRPr lang="en-US" altLang="zh-CN" sz="2000"/>
          </a:p>
          <a:p>
            <a:pPr>
              <a:lnSpc>
                <a:spcPct val="110000"/>
              </a:lnSpc>
            </a:pPr>
            <a:r>
              <a:rPr lang="en-US" altLang="zh-CN" sz="2000"/>
              <a:t>enjoyable</a:t>
            </a:r>
            <a:endParaRPr lang="en-US" altLang="zh-CN" sz="2000"/>
          </a:p>
          <a:p>
            <a:pPr>
              <a:lnSpc>
                <a:spcPct val="110000"/>
              </a:lnSpc>
            </a:pPr>
            <a:r>
              <a:rPr lang="en-US" altLang="zh-CN" sz="2000"/>
              <a:t>general manager</a:t>
            </a:r>
            <a:endParaRPr lang="en-US" altLang="zh-CN" sz="2000"/>
          </a:p>
          <a:p>
            <a:pPr>
              <a:lnSpc>
                <a:spcPct val="110000"/>
              </a:lnSpc>
            </a:pPr>
            <a:r>
              <a:rPr lang="en-US" altLang="zh-CN" sz="2000"/>
              <a:t>lobby</a:t>
            </a:r>
            <a:endParaRPr lang="en-US" altLang="zh-CN" sz="2000"/>
          </a:p>
          <a:p>
            <a:pPr>
              <a:lnSpc>
                <a:spcPct val="110000"/>
              </a:lnSpc>
            </a:pPr>
            <a:r>
              <a:rPr lang="en-US" altLang="zh-CN" sz="2000"/>
              <a:t>order</a:t>
            </a:r>
            <a:endParaRPr lang="en-US" altLang="zh-CN" sz="2000"/>
          </a:p>
          <a:p>
            <a:pPr>
              <a:lnSpc>
                <a:spcPct val="110000"/>
              </a:lnSpc>
            </a:pPr>
            <a:r>
              <a:rPr lang="en-US" altLang="zh-CN" sz="2000"/>
              <a:t>particular</a:t>
            </a:r>
            <a:endParaRPr lang="en-US" altLang="zh-CN" sz="2000"/>
          </a:p>
          <a:p>
            <a:pPr>
              <a:lnSpc>
                <a:spcPct val="110000"/>
              </a:lnSpc>
            </a:pPr>
            <a:r>
              <a:rPr lang="en-US" altLang="zh-CN" sz="2000"/>
              <a:t>purchasing contract</a:t>
            </a:r>
            <a:endParaRPr lang="en-US" altLang="zh-CN" sz="2000"/>
          </a:p>
          <a:p>
            <a:pPr>
              <a:lnSpc>
                <a:spcPct val="110000"/>
              </a:lnSpc>
            </a:pPr>
            <a:r>
              <a:rPr lang="en-US" altLang="zh-CN" sz="2000"/>
              <a:t>Seeing is believing.</a:t>
            </a:r>
            <a:endParaRPr lang="en-US" altLang="zh-CN" sz="2000"/>
          </a:p>
          <a:p>
            <a:pPr>
              <a:lnSpc>
                <a:spcPct val="110000"/>
              </a:lnSpc>
            </a:pPr>
            <a:r>
              <a:rPr lang="en-US" altLang="zh-CN" sz="2000"/>
              <a:t>specitalty</a:t>
            </a:r>
            <a:endParaRPr lang="en-US" altLang="zh-CN" sz="2000"/>
          </a:p>
          <a:p>
            <a:pPr>
              <a:lnSpc>
                <a:spcPct val="110000"/>
              </a:lnSpc>
            </a:pPr>
            <a:r>
              <a:rPr lang="en-US" altLang="zh-CN" sz="2000"/>
              <a:t>stand on ceremony</a:t>
            </a:r>
            <a:endParaRPr lang="en-US" altLang="zh-CN" sz="2000"/>
          </a:p>
          <a:p>
            <a:pPr>
              <a:lnSpc>
                <a:spcPct val="110000"/>
              </a:lnSpc>
            </a:pPr>
            <a:r>
              <a:rPr lang="en-US" altLang="zh-CN" sz="2000"/>
              <a:t>table manner</a:t>
            </a:r>
            <a:endParaRPr lang="en-US" altLang="zh-CN" sz="2000"/>
          </a:p>
          <a:p>
            <a:pPr>
              <a:lnSpc>
                <a:spcPct val="110000"/>
              </a:lnSpc>
            </a:pPr>
            <a:r>
              <a:rPr lang="en-US" altLang="zh-CN" sz="2000"/>
              <a:t>When in Rome, do as the Romans do.</a:t>
            </a:r>
            <a:endParaRPr lang="en-US" altLang="zh-CN" sz="2000"/>
          </a:p>
        </p:txBody>
      </p:sp>
      <p:sp>
        <p:nvSpPr>
          <p:cNvPr id="2" name="文本框 1"/>
          <p:cNvSpPr txBox="1"/>
          <p:nvPr/>
        </p:nvSpPr>
        <p:spPr>
          <a:xfrm>
            <a:off x="6505575" y="1009015"/>
            <a:ext cx="4675505" cy="5846445"/>
          </a:xfrm>
          <a:prstGeom prst="rect">
            <a:avLst/>
          </a:prstGeom>
          <a:noFill/>
        </p:spPr>
        <p:txBody>
          <a:bodyPr wrap="square" rtlCol="0">
            <a:spAutoFit/>
          </a:bodyPr>
          <a:p>
            <a:pPr>
              <a:lnSpc>
                <a:spcPct val="110000"/>
              </a:lnSpc>
            </a:pPr>
            <a:r>
              <a:rPr lang="zh-CN" altLang="zh-CN" sz="2000"/>
              <a:t>开胃菜</a:t>
            </a:r>
            <a:endParaRPr lang="zh-CN" altLang="zh-CN" sz="2000"/>
          </a:p>
          <a:p>
            <a:pPr>
              <a:lnSpc>
                <a:spcPct val="110000"/>
              </a:lnSpc>
            </a:pPr>
            <a:r>
              <a:rPr lang="zh-CN" altLang="zh-CN" sz="2000"/>
              <a:t>各种各样的</a:t>
            </a:r>
            <a:endParaRPr lang="zh-CN" altLang="zh-CN" sz="2000"/>
          </a:p>
          <a:p>
            <a:pPr>
              <a:lnSpc>
                <a:spcPct val="110000"/>
              </a:lnSpc>
            </a:pPr>
            <a:r>
              <a:rPr lang="zh-CN" altLang="zh-CN" sz="2000"/>
              <a:t>白兰地</a:t>
            </a:r>
            <a:endParaRPr lang="zh-CN" altLang="zh-CN" sz="2000"/>
          </a:p>
          <a:p>
            <a:pPr>
              <a:lnSpc>
                <a:spcPct val="110000"/>
              </a:lnSpc>
            </a:pPr>
            <a:r>
              <a:rPr lang="zh-CN" altLang="zh-CN" sz="2000"/>
              <a:t>筷子</a:t>
            </a:r>
            <a:endParaRPr lang="zh-CN" altLang="zh-CN" sz="2000"/>
          </a:p>
          <a:p>
            <a:pPr>
              <a:lnSpc>
                <a:spcPct val="110000"/>
              </a:lnSpc>
            </a:pPr>
            <a:r>
              <a:rPr lang="zh-CN" altLang="zh-CN" sz="2000"/>
              <a:t>能干的</a:t>
            </a:r>
            <a:endParaRPr lang="zh-CN" altLang="zh-CN" sz="2000"/>
          </a:p>
          <a:p>
            <a:pPr>
              <a:lnSpc>
                <a:spcPct val="110000"/>
              </a:lnSpc>
            </a:pPr>
            <a:r>
              <a:rPr lang="zh-CN" altLang="zh-CN" sz="2000"/>
              <a:t>甜点</a:t>
            </a:r>
            <a:endParaRPr lang="zh-CN" altLang="zh-CN" sz="2000"/>
          </a:p>
          <a:p>
            <a:pPr>
              <a:lnSpc>
                <a:spcPct val="110000"/>
              </a:lnSpc>
            </a:pPr>
            <a:r>
              <a:rPr lang="zh-CN" altLang="zh-CN" sz="2000"/>
              <a:t>愉快的</a:t>
            </a:r>
            <a:endParaRPr lang="zh-CN" altLang="zh-CN" sz="2000"/>
          </a:p>
          <a:p>
            <a:pPr>
              <a:lnSpc>
                <a:spcPct val="110000"/>
              </a:lnSpc>
            </a:pPr>
            <a:r>
              <a:rPr lang="zh-CN" altLang="zh-CN" sz="2000"/>
              <a:t>总经理</a:t>
            </a:r>
            <a:endParaRPr lang="zh-CN" altLang="zh-CN" sz="2000"/>
          </a:p>
          <a:p>
            <a:pPr>
              <a:lnSpc>
                <a:spcPct val="110000"/>
              </a:lnSpc>
            </a:pPr>
            <a:r>
              <a:rPr lang="zh-CN" altLang="zh-CN" sz="2000"/>
              <a:t>（宾馆）大堂</a:t>
            </a:r>
            <a:endParaRPr lang="zh-CN" altLang="zh-CN" sz="2000"/>
          </a:p>
          <a:p>
            <a:pPr>
              <a:lnSpc>
                <a:spcPct val="110000"/>
              </a:lnSpc>
            </a:pPr>
            <a:r>
              <a:rPr lang="zh-CN" altLang="zh-CN" sz="2000"/>
              <a:t>订单</a:t>
            </a:r>
            <a:endParaRPr lang="zh-CN" altLang="zh-CN" sz="2000"/>
          </a:p>
          <a:p>
            <a:pPr>
              <a:lnSpc>
                <a:spcPct val="110000"/>
              </a:lnSpc>
            </a:pPr>
            <a:r>
              <a:rPr lang="zh-CN" altLang="zh-CN" sz="2000"/>
              <a:t>特别的</a:t>
            </a:r>
            <a:endParaRPr lang="zh-CN" altLang="zh-CN" sz="2000"/>
          </a:p>
          <a:p>
            <a:pPr>
              <a:lnSpc>
                <a:spcPct val="110000"/>
              </a:lnSpc>
            </a:pPr>
            <a:r>
              <a:rPr lang="zh-CN" altLang="zh-CN" sz="2000"/>
              <a:t>购买合同</a:t>
            </a:r>
            <a:endParaRPr lang="zh-CN" altLang="zh-CN" sz="2000"/>
          </a:p>
          <a:p>
            <a:pPr>
              <a:lnSpc>
                <a:spcPct val="110000"/>
              </a:lnSpc>
            </a:pPr>
            <a:r>
              <a:rPr lang="zh-CN" altLang="zh-CN" sz="2000"/>
              <a:t>眼见为实。</a:t>
            </a:r>
            <a:endParaRPr lang="zh-CN" altLang="zh-CN" sz="2000"/>
          </a:p>
          <a:p>
            <a:pPr>
              <a:lnSpc>
                <a:spcPct val="110000"/>
              </a:lnSpc>
            </a:pPr>
            <a:r>
              <a:rPr lang="zh-CN" altLang="zh-CN" sz="2000"/>
              <a:t>特色菜</a:t>
            </a:r>
            <a:endParaRPr lang="zh-CN" altLang="zh-CN" sz="2000"/>
          </a:p>
          <a:p>
            <a:pPr>
              <a:lnSpc>
                <a:spcPct val="110000"/>
              </a:lnSpc>
            </a:pPr>
            <a:r>
              <a:rPr lang="zh-CN" altLang="zh-CN" sz="2000"/>
              <a:t>讲究客套，客气</a:t>
            </a:r>
            <a:endParaRPr lang="zh-CN" altLang="zh-CN" sz="2000"/>
          </a:p>
          <a:p>
            <a:pPr>
              <a:lnSpc>
                <a:spcPct val="110000"/>
              </a:lnSpc>
            </a:pPr>
            <a:r>
              <a:rPr lang="zh-CN" altLang="en-US" sz="2000"/>
              <a:t>餐桌礼仪</a:t>
            </a:r>
            <a:endParaRPr lang="zh-CN" altLang="en-US" sz="2000"/>
          </a:p>
          <a:p>
            <a:pPr>
              <a:lnSpc>
                <a:spcPct val="110000"/>
              </a:lnSpc>
            </a:pPr>
            <a:r>
              <a:rPr lang="zh-CN" altLang="en-US" sz="2000"/>
              <a:t>入乡随俗。</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175385"/>
            <a:ext cx="10926445" cy="536130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225550"/>
            <a:ext cx="11468100" cy="5113020"/>
          </a:xfrm>
          <a:prstGeom prst="rect">
            <a:avLst/>
          </a:prstGeom>
          <a:noFill/>
        </p:spPr>
        <p:txBody>
          <a:bodyPr wrap="square" rtlCol="0">
            <a:spAutoFit/>
          </a:bodyPr>
          <a:p>
            <a:pPr>
              <a:lnSpc>
                <a:spcPct val="170000"/>
              </a:lnSpc>
            </a:pPr>
            <a:r>
              <a:rPr lang="en-US" altLang="zh-CN" sz="2400"/>
              <a:t>1. We want to give a party for you. Hope you will enjoy it. </a:t>
            </a:r>
            <a:endParaRPr lang="en-US" altLang="zh-CN" sz="2400"/>
          </a:p>
          <a:p>
            <a:pPr>
              <a:lnSpc>
                <a:spcPct val="170000"/>
              </a:lnSpc>
            </a:pPr>
            <a:r>
              <a:rPr lang="en-US" altLang="zh-CN" sz="2400"/>
              <a:t>2. If it’s convenient for you, we’d like to hold a party for you at the weekend. </a:t>
            </a:r>
            <a:endParaRPr lang="en-US" altLang="zh-CN" sz="2400"/>
          </a:p>
          <a:p>
            <a:pPr>
              <a:lnSpc>
                <a:spcPct val="170000"/>
              </a:lnSpc>
            </a:pPr>
            <a:r>
              <a:rPr lang="en-US" altLang="zh-CN" sz="2400"/>
              <a:t>3. Our general manager wants to have dinner with you tomorrow evening. </a:t>
            </a:r>
            <a:endParaRPr lang="en-US" altLang="zh-CN" sz="2400"/>
          </a:p>
          <a:p>
            <a:pPr>
              <a:lnSpc>
                <a:spcPct val="170000"/>
              </a:lnSpc>
            </a:pPr>
            <a:r>
              <a:rPr lang="en-US" altLang="zh-CN" sz="2400"/>
              <a:t>4. Would you like to eat out with us? </a:t>
            </a:r>
            <a:endParaRPr lang="en-US" altLang="zh-CN" sz="2400"/>
          </a:p>
          <a:p>
            <a:pPr>
              <a:lnSpc>
                <a:spcPct val="170000"/>
              </a:lnSpc>
            </a:pPr>
            <a:r>
              <a:rPr lang="en-US" altLang="zh-CN" sz="2400"/>
              <a:t>5. I’d like to take you out to dinner this evening. </a:t>
            </a:r>
            <a:endParaRPr lang="en-US" altLang="zh-CN" sz="2400"/>
          </a:p>
          <a:p>
            <a:pPr>
              <a:lnSpc>
                <a:spcPct val="170000"/>
              </a:lnSpc>
            </a:pPr>
            <a:r>
              <a:rPr lang="en-US" altLang="zh-CN" sz="2400"/>
              <a:t>6. Would you like to come and have dinner with us? </a:t>
            </a:r>
            <a:endParaRPr lang="en-US" altLang="zh-CN" sz="2400"/>
          </a:p>
          <a:p>
            <a:pPr>
              <a:lnSpc>
                <a:spcPct val="170000"/>
              </a:lnSpc>
            </a:pPr>
            <a:r>
              <a:rPr lang="en-US" altLang="zh-CN" sz="2400"/>
              <a:t>7. What would you like to order? </a:t>
            </a:r>
            <a:endParaRPr lang="en-US" altLang="zh-CN" sz="2400"/>
          </a:p>
          <a:p>
            <a:pPr>
              <a:lnSpc>
                <a:spcPct val="170000"/>
              </a:lnSpc>
            </a:pPr>
            <a:r>
              <a:rPr lang="en-US" altLang="zh-CN" sz="2400"/>
              <a:t>8. Let’s go Dutch, please.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747395"/>
            <a:ext cx="11468100" cy="5110480"/>
          </a:xfrm>
          <a:prstGeom prst="rect">
            <a:avLst/>
          </a:prstGeom>
          <a:noFill/>
        </p:spPr>
        <p:txBody>
          <a:bodyPr wrap="square" rtlCol="0">
            <a:spAutoFit/>
          </a:bodyPr>
          <a:p>
            <a:r>
              <a:rPr lang="en-US" altLang="zh-CN" sz="2400"/>
              <a:t>  </a:t>
            </a:r>
            <a:endParaRPr lang="en-US" altLang="zh-CN" sz="2400"/>
          </a:p>
          <a:p>
            <a:pPr>
              <a:lnSpc>
                <a:spcPct val="180000"/>
              </a:lnSpc>
            </a:pPr>
            <a:r>
              <a:rPr lang="en-US" altLang="zh-CN" sz="2400"/>
              <a:t>9. I wonder if you would like to come to our dinner party. </a:t>
            </a:r>
            <a:endParaRPr lang="en-US" altLang="zh-CN" sz="2400"/>
          </a:p>
          <a:p>
            <a:pPr>
              <a:lnSpc>
                <a:spcPct val="180000"/>
              </a:lnSpc>
            </a:pPr>
            <a:r>
              <a:rPr lang="en-US" altLang="zh-CN" sz="2400"/>
              <a:t>10. Would you prefer Chinese, Japanese or any other kind of food? </a:t>
            </a:r>
            <a:endParaRPr lang="en-US" altLang="zh-CN" sz="2400"/>
          </a:p>
          <a:p>
            <a:pPr>
              <a:lnSpc>
                <a:spcPct val="180000"/>
              </a:lnSpc>
            </a:pPr>
            <a:r>
              <a:rPr lang="en-US" altLang="zh-CN" sz="2400"/>
              <a:t>11. Which would you rather have, rice or bread? </a:t>
            </a:r>
            <a:endParaRPr lang="en-US" altLang="zh-CN" sz="2400"/>
          </a:p>
          <a:p>
            <a:pPr>
              <a:lnSpc>
                <a:spcPct val="180000"/>
              </a:lnSpc>
            </a:pPr>
            <a:r>
              <a:rPr lang="en-US" altLang="zh-CN" sz="2400"/>
              <a:t>12. I propose a toast to your pleasant visit in Beijing. </a:t>
            </a:r>
            <a:endParaRPr lang="en-US" altLang="zh-CN" sz="2400"/>
          </a:p>
          <a:p>
            <a:pPr>
              <a:lnSpc>
                <a:spcPct val="180000"/>
              </a:lnSpc>
            </a:pPr>
            <a:r>
              <a:rPr lang="en-US" altLang="zh-CN" sz="2400"/>
              <a:t>13. Do you have any particular food in mind? </a:t>
            </a:r>
            <a:endParaRPr lang="en-US" altLang="zh-CN" sz="2400"/>
          </a:p>
          <a:p>
            <a:pPr>
              <a:lnSpc>
                <a:spcPct val="180000"/>
              </a:lnSpc>
            </a:pPr>
            <a:r>
              <a:rPr lang="en-US" altLang="zh-CN" sz="2400"/>
              <a:t>14. I must thank you again for such a wonderful dinner. </a:t>
            </a:r>
            <a:endParaRPr lang="en-US" altLang="zh-CN" sz="2400"/>
          </a:p>
          <a:p>
            <a:pPr>
              <a:lnSpc>
                <a:spcPct val="180000"/>
              </a:lnSpc>
            </a:pPr>
            <a:r>
              <a:rPr lang="en-US" altLang="zh-CN" sz="2400"/>
              <a:t>15. Thank you very much for the enjoyable dinner.</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9616</Words>
  <Application>WPS 演示</Application>
  <PresentationFormat>宽屏</PresentationFormat>
  <Paragraphs>299</Paragraphs>
  <Slides>30</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85</cp:revision>
  <dcterms:created xsi:type="dcterms:W3CDTF">2017-11-21T09:37:00Z</dcterms:created>
  <dcterms:modified xsi:type="dcterms:W3CDTF">2021-09-08T03:06:51Z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KSOTemplateUUID">
    <vt:lpwstr>v1.0_mb_M7Ys4WJA3iOQse3Q7KPKxg==</vt:lpwstr>
  </property>
  <property fmtid="{D5CDD505-2E9C-101B-9397-08002B2CF9AE}" pid="4" name="ICV">
    <vt:lpwstr>A09D82D43A0B467EB006E48CB59B631A</vt:lpwstr>
  </property>
</Properties>
</file>