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55" r:id="rId24"/>
    <p:sldId id="312" r:id="rId25"/>
    <p:sldId id="313" r:id="rId26"/>
    <p:sldId id="314" r:id="rId27"/>
    <p:sldId id="315" r:id="rId28"/>
    <p:sldId id="316" r:id="rId29"/>
    <p:sldId id="317" r:id="rId30"/>
    <p:sldId id="318" r:id="rId31"/>
    <p:sldId id="319" r:id="rId32"/>
    <p:sldId id="29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63310" y="1991360"/>
            <a:ext cx="6010910" cy="25285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Unit9</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Checking in </a:t>
            </a:r>
            <a:endParaRPr lang="en-US" altLang="zh-CN" sz="4400" b="1" spc="300" dirty="0">
              <a:latin typeface="思源黑体 CN Heavy" panose="020B0A00000000000000" pitchFamily="34" charset="-122"/>
              <a:ea typeface="思源黑体 CN Heavy" panose="020B0A00000000000000"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at a Hotel</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15465"/>
            <a:ext cx="9988550" cy="4521835"/>
          </a:xfrm>
          <a:prstGeom prst="rect">
            <a:avLst/>
          </a:prstGeom>
          <a:noFill/>
        </p:spPr>
        <p:txBody>
          <a:bodyPr wrap="square" rtlCol="0">
            <a:spAutoFit/>
          </a:bodyPr>
          <a:p>
            <a:pPr>
              <a:lnSpc>
                <a:spcPct val="120000"/>
              </a:lnSpc>
            </a:pPr>
            <a:r>
              <a:rPr lang="en-US" altLang="zh-CN" sz="2400"/>
              <a:t>1. A: How many people is that for, </a:t>
            </a:r>
            <a:r>
              <a:rPr lang="en-US" altLang="zh-CN" sz="2400">
                <a:sym typeface="+mn-ea"/>
              </a:rPr>
              <a:t> </a:t>
            </a:r>
            <a:r>
              <a:rPr lang="en-US" altLang="zh-CN" sz="2400" u="sng">
                <a:sym typeface="+mn-ea"/>
              </a:rPr>
              <a:t>               </a:t>
            </a:r>
            <a:r>
              <a:rPr lang="en-US" altLang="zh-CN" sz="2400"/>
              <a:t>?</a:t>
            </a:r>
            <a:endParaRPr lang="en-US" altLang="zh-CN" sz="2400"/>
          </a:p>
          <a:p>
            <a:pPr>
              <a:lnSpc>
                <a:spcPct val="120000"/>
              </a:lnSpc>
            </a:pPr>
            <a:r>
              <a:rPr lang="en-US" altLang="zh-CN" sz="2400"/>
              <a:t>    B: Two.</a:t>
            </a:r>
            <a:endParaRPr lang="en-US" altLang="zh-CN" sz="2400"/>
          </a:p>
          <a:p>
            <a:pPr>
              <a:lnSpc>
                <a:spcPct val="120000"/>
              </a:lnSpc>
            </a:pPr>
            <a:r>
              <a:rPr lang="en-US" altLang="zh-CN" sz="2400"/>
              <a:t>2. A: How are you paying, sir?</a:t>
            </a:r>
            <a:endParaRPr lang="en-US" altLang="zh-CN" sz="2400"/>
          </a:p>
          <a:p>
            <a:pPr>
              <a:lnSpc>
                <a:spcPct val="120000"/>
              </a:lnSpc>
            </a:pPr>
            <a:r>
              <a:rPr lang="en-US" altLang="zh-CN" sz="2400"/>
              <a:t>    B: By</a:t>
            </a:r>
            <a:r>
              <a:rPr lang="en-US" altLang="zh-CN" sz="2400">
                <a:sym typeface="+mn-ea"/>
              </a:rPr>
              <a:t> </a:t>
            </a:r>
            <a:r>
              <a:rPr lang="en-US" altLang="zh-CN" sz="2400" u="sng">
                <a:sym typeface="+mn-ea"/>
              </a:rPr>
              <a:t>               </a:t>
            </a:r>
            <a:r>
              <a:rPr lang="en-US" altLang="zh-CN" sz="2400"/>
              <a:t> card.</a:t>
            </a:r>
            <a:endParaRPr lang="en-US" altLang="zh-CN" sz="2400"/>
          </a:p>
          <a:p>
            <a:pPr>
              <a:lnSpc>
                <a:spcPct val="120000"/>
              </a:lnSpc>
            </a:pPr>
            <a:r>
              <a:rPr lang="en-US" altLang="zh-CN" sz="2400"/>
              <a:t>3. A: Here are your mini-bar</a:t>
            </a:r>
            <a:r>
              <a:rPr lang="en-US" altLang="zh-CN" sz="2400">
                <a:sym typeface="+mn-ea"/>
              </a:rPr>
              <a:t> </a:t>
            </a:r>
            <a:r>
              <a:rPr lang="en-US" altLang="zh-CN" sz="2400" u="sng">
                <a:sym typeface="+mn-ea"/>
              </a:rPr>
              <a:t>                 </a:t>
            </a:r>
            <a:r>
              <a:rPr lang="en-US" altLang="zh-CN" sz="2400"/>
              <a:t> .</a:t>
            </a:r>
            <a:endParaRPr lang="en-US" altLang="zh-CN" sz="2400"/>
          </a:p>
          <a:p>
            <a:pPr>
              <a:lnSpc>
                <a:spcPct val="120000"/>
              </a:lnSpc>
            </a:pPr>
            <a:r>
              <a:rPr lang="en-US" altLang="zh-CN" sz="2400"/>
              <a:t>    B: Thank you.</a:t>
            </a:r>
            <a:endParaRPr lang="en-US" altLang="zh-CN" sz="2400"/>
          </a:p>
          <a:p>
            <a:pPr>
              <a:lnSpc>
                <a:spcPct val="120000"/>
              </a:lnSpc>
            </a:pPr>
            <a:r>
              <a:rPr lang="en-US" altLang="zh-CN" sz="2400"/>
              <a:t>4. A: May I have a print of your</a:t>
            </a:r>
            <a:r>
              <a:rPr lang="en-US" altLang="zh-CN" sz="2400">
                <a:sym typeface="+mn-ea"/>
              </a:rPr>
              <a:t> </a:t>
            </a:r>
            <a:r>
              <a:rPr lang="en-US" altLang="zh-CN" sz="2400" u="sng">
                <a:sym typeface="+mn-ea"/>
              </a:rPr>
              <a:t>               </a:t>
            </a:r>
            <a:r>
              <a:rPr lang="en-US" altLang="zh-CN" sz="2400"/>
              <a:t> , please?</a:t>
            </a:r>
            <a:endParaRPr lang="en-US" altLang="zh-CN" sz="2400"/>
          </a:p>
          <a:p>
            <a:pPr>
              <a:lnSpc>
                <a:spcPct val="120000"/>
              </a:lnSpc>
            </a:pPr>
            <a:r>
              <a:rPr lang="en-US" altLang="zh-CN" sz="2400"/>
              <a:t>    B: Sure, here you are.</a:t>
            </a:r>
            <a:endParaRPr lang="en-US" altLang="zh-CN" sz="2400"/>
          </a:p>
          <a:p>
            <a:pPr>
              <a:lnSpc>
                <a:spcPct val="120000"/>
              </a:lnSpc>
            </a:pPr>
            <a:r>
              <a:rPr lang="en-US" altLang="zh-CN" sz="2400"/>
              <a:t>5. A: I must apologize for the</a:t>
            </a:r>
            <a:r>
              <a:rPr lang="en-US" altLang="zh-CN" sz="2400">
                <a:sym typeface="+mn-ea"/>
              </a:rPr>
              <a:t> </a:t>
            </a:r>
            <a:r>
              <a:rPr lang="en-US" altLang="zh-CN" sz="2400" u="sng">
                <a:sym typeface="+mn-ea"/>
              </a:rPr>
              <a:t>                  </a:t>
            </a:r>
            <a:r>
              <a:rPr lang="en-US" altLang="zh-CN" sz="2400"/>
              <a:t> .</a:t>
            </a:r>
            <a:endParaRPr lang="en-US" altLang="zh-CN" sz="2400"/>
          </a:p>
          <a:p>
            <a:pPr>
              <a:lnSpc>
                <a:spcPct val="120000"/>
              </a:lnSpc>
            </a:pPr>
            <a:r>
              <a:rPr lang="en-US" altLang="zh-CN" sz="2400"/>
              <a:t>    B: That’s OK.</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1247775" y="1043305"/>
            <a:ext cx="10876915" cy="4887595"/>
          </a:xfrm>
          <a:prstGeom prst="rect">
            <a:avLst/>
          </a:prstGeom>
          <a:noFill/>
        </p:spPr>
        <p:txBody>
          <a:bodyPr wrap="square" rtlCol="0">
            <a:spAutoFit/>
          </a:bodyPr>
          <a:p>
            <a:pPr>
              <a:lnSpc>
                <a:spcPct val="130000"/>
              </a:lnSpc>
            </a:pPr>
            <a:r>
              <a:rPr lang="en-US" altLang="zh-CN" sz="2400"/>
              <a:t>6. A: I would like to apologize for the mistake.</a:t>
            </a:r>
            <a:endParaRPr lang="en-US" altLang="zh-CN" sz="2400"/>
          </a:p>
          <a:p>
            <a:pPr>
              <a:lnSpc>
                <a:spcPct val="130000"/>
              </a:lnSpc>
            </a:pPr>
            <a:r>
              <a:rPr lang="en-US" altLang="zh-CN" sz="2400"/>
              <a:t>    B: It doesn’t</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7. A: Can I get dinner here?</a:t>
            </a:r>
            <a:endParaRPr lang="en-US" altLang="zh-CN" sz="2400"/>
          </a:p>
          <a:p>
            <a:pPr>
              <a:lnSpc>
                <a:spcPct val="130000"/>
              </a:lnSpc>
            </a:pPr>
            <a:r>
              <a:rPr lang="en-US" altLang="zh-CN" sz="2400"/>
              <a:t>    B: Yes, we do</a:t>
            </a:r>
            <a:r>
              <a:rPr lang="en-US" altLang="zh-CN" sz="2400">
                <a:sym typeface="+mn-ea"/>
              </a:rPr>
              <a:t> </a:t>
            </a:r>
            <a:r>
              <a:rPr lang="en-US" altLang="zh-CN" sz="2400" u="sng">
                <a:sym typeface="+mn-ea"/>
              </a:rPr>
              <a:t>               </a:t>
            </a:r>
            <a:r>
              <a:rPr lang="en-US" altLang="zh-CN" sz="2400"/>
              <a:t> dinner.</a:t>
            </a:r>
            <a:endParaRPr lang="en-US" altLang="zh-CN" sz="2400"/>
          </a:p>
          <a:p>
            <a:pPr>
              <a:lnSpc>
                <a:spcPct val="130000"/>
              </a:lnSpc>
            </a:pPr>
            <a:r>
              <a:rPr lang="en-US" altLang="zh-CN" sz="2400"/>
              <a:t>8. A: How many</a:t>
            </a:r>
            <a:r>
              <a:rPr lang="en-US" altLang="zh-CN" sz="2400">
                <a:sym typeface="+mn-ea"/>
              </a:rPr>
              <a:t> </a:t>
            </a:r>
            <a:r>
              <a:rPr lang="en-US" altLang="zh-CN" sz="2400" u="sng">
                <a:sym typeface="+mn-ea"/>
              </a:rPr>
              <a:t>               </a:t>
            </a:r>
            <a:r>
              <a:rPr lang="en-US" altLang="zh-CN" sz="2400"/>
              <a:t> of luggage do you have?</a:t>
            </a:r>
            <a:endParaRPr lang="en-US" altLang="zh-CN" sz="2400"/>
          </a:p>
          <a:p>
            <a:pPr>
              <a:lnSpc>
                <a:spcPct val="130000"/>
              </a:lnSpc>
            </a:pPr>
            <a:r>
              <a:rPr lang="en-US" altLang="zh-CN" sz="2400"/>
              <a:t>    B: Only two.</a:t>
            </a:r>
            <a:endParaRPr lang="en-US" altLang="zh-CN" sz="2400"/>
          </a:p>
          <a:p>
            <a:pPr>
              <a:lnSpc>
                <a:spcPct val="130000"/>
              </a:lnSpc>
            </a:pPr>
            <a:r>
              <a:rPr lang="en-US" altLang="zh-CN" sz="2400"/>
              <a:t>9. A: How long would you like to stay?</a:t>
            </a:r>
            <a:endParaRPr lang="en-US" altLang="zh-CN" sz="2400"/>
          </a:p>
          <a:p>
            <a:pPr>
              <a:lnSpc>
                <a:spcPct val="130000"/>
              </a:lnSpc>
            </a:pPr>
            <a:r>
              <a:rPr lang="en-US" altLang="zh-CN" sz="2400"/>
              <a:t>    B: Up to and including</a:t>
            </a:r>
            <a:r>
              <a:rPr lang="en-US" altLang="zh-CN" sz="2400">
                <a:sym typeface="+mn-ea"/>
              </a:rPr>
              <a:t> </a:t>
            </a:r>
            <a:r>
              <a:rPr lang="en-US" altLang="zh-CN" sz="2400" u="sng">
                <a:sym typeface="+mn-ea"/>
              </a:rPr>
              <a:t>               </a:t>
            </a:r>
            <a:r>
              <a:rPr lang="en-US" altLang="zh-CN" sz="2400"/>
              <a:t> night.</a:t>
            </a:r>
            <a:endParaRPr lang="en-US" altLang="zh-CN" sz="2400"/>
          </a:p>
          <a:p>
            <a:pPr>
              <a:lnSpc>
                <a:spcPct val="130000"/>
              </a:lnSpc>
            </a:pPr>
            <a:r>
              <a:rPr lang="en-US" altLang="zh-CN" sz="2400"/>
              <a:t>10. A: Did you have any</a:t>
            </a:r>
            <a:r>
              <a:rPr lang="en-US" altLang="zh-CN" sz="2400">
                <a:sym typeface="+mn-ea"/>
              </a:rPr>
              <a:t> </a:t>
            </a:r>
            <a:r>
              <a:rPr lang="en-US" altLang="zh-CN" sz="2400" u="sng">
                <a:sym typeface="+mn-ea"/>
              </a:rPr>
              <a:t>               </a:t>
            </a:r>
            <a:r>
              <a:rPr lang="en-US" altLang="zh-CN" sz="2400"/>
              <a:t> in the restaurant?</a:t>
            </a:r>
            <a:endParaRPr lang="en-US" altLang="zh-CN" sz="2400"/>
          </a:p>
          <a:p>
            <a:pPr>
              <a:lnSpc>
                <a:spcPct val="130000"/>
              </a:lnSpc>
            </a:pPr>
            <a:r>
              <a:rPr lang="en-US" altLang="zh-CN" sz="2400"/>
              <a:t>      B: No. I didn’t use the restaurant.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38680"/>
            <a:ext cx="10668000" cy="3291840"/>
          </a:xfrm>
          <a:prstGeom prst="rect">
            <a:avLst/>
          </a:prstGeom>
          <a:noFill/>
          <a:ln w="9525">
            <a:noFill/>
          </a:ln>
        </p:spPr>
        <p:txBody>
          <a:bodyPr wrap="square">
            <a:spAutoFit/>
          </a:bodyPr>
          <a:p>
            <a:pPr>
              <a:lnSpc>
                <a:spcPct val="130000"/>
              </a:lnSpc>
            </a:pPr>
            <a:r>
              <a:rPr lang="en-US" altLang="zh-CN" sz="2000" dirty="0">
                <a:latin typeface="Arial" panose="020B0604020202020204" pitchFamily="34" charset="0"/>
              </a:rPr>
              <a:t>1 A. Maybe.                                           B. </a:t>
            </a:r>
            <a:r>
              <a:rPr lang="en-US" sz="2000" dirty="0">
                <a:latin typeface="Arial" panose="020B0604020202020204" pitchFamily="34" charset="0"/>
              </a:rPr>
              <a:t>Just a minute, please</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r>
              <a:rPr lang="en-US" altLang="zh-CN" sz="2000" dirty="0">
                <a:latin typeface="Arial" panose="020B0604020202020204" pitchFamily="34" charset="0"/>
              </a:rPr>
              <a:t>   C. It depends.                                     D. I’ll take a standard room.</a:t>
            </a:r>
            <a:endParaRPr lang="en-US" altLang="zh-CN" sz="2000" dirty="0">
              <a:latin typeface="Arial" panose="020B0604020202020204" pitchFamily="34" charset="0"/>
              <a:sym typeface="+mn-ea"/>
            </a:endParaRPr>
          </a:p>
          <a:p>
            <a:pPr>
              <a:lnSpc>
                <a:spcPct val="130000"/>
              </a:lnSpc>
            </a:pPr>
            <a:endParaRPr lang="en-US" altLang="zh-CN" sz="2000" dirty="0">
              <a:latin typeface="Arial" panose="020B0604020202020204" pitchFamily="34" charset="0"/>
              <a:sym typeface="+mn-ea"/>
            </a:endParaRPr>
          </a:p>
          <a:p>
            <a:pPr>
              <a:lnSpc>
                <a:spcPct val="130000"/>
              </a:lnSpc>
            </a:pPr>
            <a:r>
              <a:rPr lang="en-US" altLang="zh-CN" sz="2000" dirty="0">
                <a:latin typeface="Arial" panose="020B0604020202020204" pitchFamily="34" charset="0"/>
              </a:rPr>
              <a:t>2 A. Never mind.                                    B. No, of course not.</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Yes, it’s Peter Palterson.                D. </a:t>
            </a:r>
            <a:r>
              <a:rPr lang="en-US" sz="2000" dirty="0">
                <a:latin typeface="Arial" panose="020B0604020202020204" pitchFamily="34" charset="0"/>
              </a:rPr>
              <a:t>Let me think about it</a:t>
            </a:r>
            <a:r>
              <a:rPr lang="en-US" sz="2000" dirty="0">
                <a:latin typeface="Arial" panose="020B0604020202020204" pitchFamily="34" charset="0"/>
              </a:rPr>
              <a:t>.</a:t>
            </a:r>
            <a:endParaRPr lang="en-US" sz="2000" dirty="0">
              <a:latin typeface="Arial" panose="020B0604020202020204" pitchFamily="34" charset="0"/>
            </a:endParaRPr>
          </a:p>
          <a:p>
            <a:pPr>
              <a:lnSpc>
                <a:spcPct val="130000"/>
              </a:lnSpc>
            </a:pPr>
            <a:endParaRPr lang="en-US" altLang="zh-CN" sz="2000" dirty="0">
              <a:latin typeface="Arial" panose="020B0604020202020204" pitchFamily="34" charset="0"/>
            </a:endParaRPr>
          </a:p>
          <a:p>
            <a:pPr>
              <a:lnSpc>
                <a:spcPct val="130000"/>
              </a:lnSpc>
            </a:pPr>
            <a:r>
              <a:rPr lang="en-US" altLang="zh-CN" sz="2000" dirty="0">
                <a:latin typeface="Arial" panose="020B0604020202020204" pitchFamily="34" charset="0"/>
              </a:rPr>
              <a:t>3  A. Certainly, madam. Which room, please?       B. </a:t>
            </a:r>
            <a:r>
              <a:rPr lang="en-US" sz="2000" dirty="0">
                <a:latin typeface="Arial" panose="020B0604020202020204" pitchFamily="34" charset="0"/>
                <a:sym typeface="+mn-ea"/>
              </a:rPr>
              <a:t>I hope you had a nice stay,madam.</a:t>
            </a:r>
            <a:endParaRPr lang="zh-CN" altLang="zh-CN" sz="2000" dirty="0">
              <a:latin typeface="Arial" panose="020B0604020202020204" pitchFamily="34" charset="0"/>
            </a:endParaRPr>
          </a:p>
          <a:p>
            <a:pPr>
              <a:lnSpc>
                <a:spcPct val="130000"/>
              </a:lnSpc>
            </a:pPr>
            <a:r>
              <a:rPr lang="en-US" altLang="zh-CN" sz="2000" dirty="0">
                <a:latin typeface="Arial" panose="020B0604020202020204" pitchFamily="34" charset="0"/>
              </a:rPr>
              <a:t>    C. If you could sign here, madam.                     D. </a:t>
            </a:r>
            <a:r>
              <a:rPr lang="en-US" sz="2000" dirty="0">
                <a:latin typeface="Arial" panose="020B0604020202020204" pitchFamily="34" charset="0"/>
              </a:rPr>
              <a:t>Why not</a:t>
            </a:r>
            <a:r>
              <a:rPr lang="en-US" sz="2000" dirty="0">
                <a:latin typeface="Arial" panose="020B0604020202020204" pitchFamily="34" charset="0"/>
              </a:rPr>
              <a:t>.</a:t>
            </a:r>
            <a:endParaRPr 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I am sorry. I have no idea.    B. Any time from 10:00 in the morning,sir.</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It’s very expensive.              D. How are you paying, sir?</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Just a minute.                        B. How much does it cost?</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Yes, thank you.                      D. It’s wonderful.</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a:t>
            </a:r>
            <a:r>
              <a:rPr lang="en-US" altLang="zh-CN" sz="2400" dirty="0">
                <a:latin typeface="Arial" panose="020B0604020202020204" pitchFamily="34" charset="0"/>
                <a:sym typeface="+mn-ea"/>
              </a:rPr>
              <a:t>What about you?  </a:t>
            </a:r>
            <a:r>
              <a:rPr lang="en-US" altLang="zh-CN" sz="2400" dirty="0">
                <a:latin typeface="Arial" panose="020B0604020202020204" pitchFamily="34" charset="0"/>
                <a:sym typeface="+mn-ea"/>
              </a:rPr>
              <a:t> </a:t>
            </a:r>
            <a:r>
              <a:rPr lang="en-US" altLang="zh-CN" sz="2400" dirty="0">
                <a:latin typeface="Arial" panose="020B0604020202020204" pitchFamily="34" charset="0"/>
              </a:rPr>
              <a:t>                B. </a:t>
            </a:r>
            <a:r>
              <a:rPr lang="en-US" sz="2400" dirty="0">
                <a:latin typeface="Arial" panose="020B0604020202020204" pitchFamily="34" charset="0"/>
              </a:rPr>
              <a:t>Yes, that’s all</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You are so nice.                     D. </a:t>
            </a:r>
            <a:r>
              <a:rPr lang="en-US" sz="2400" dirty="0">
                <a:latin typeface="Arial" panose="020B0604020202020204" pitchFamily="34" charset="0"/>
              </a:rPr>
              <a:t>It doesn’t matter.</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Sure. How much would you like to exchange?   B. No, of course not</a:t>
            </a:r>
            <a:r>
              <a:rPr lang="en-US" sz="2400" dirty="0">
                <a:latin typeface="Arial" panose="020B0604020202020204" pitchFamily="34" charset="0"/>
                <a:sym typeface="+mn-ea"/>
              </a:rPr>
              <a:t>.</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It’s very expensive.              D. </a:t>
            </a:r>
            <a:r>
              <a:rPr lang="en-US" sz="2400" dirty="0">
                <a:latin typeface="Arial" panose="020B0604020202020204" pitchFamily="34" charset="0"/>
                <a:sym typeface="+mn-ea"/>
              </a:rPr>
              <a:t>The current rate is 50 dollars per night</a:t>
            </a:r>
            <a:r>
              <a:rPr lang="en-US" sz="2400" dirty="0">
                <a:latin typeface="Arial" panose="020B0604020202020204" pitchFamily="34" charset="0"/>
                <a:sym typeface="+mn-ea"/>
              </a:rPr>
              <a:t>.</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9124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Never mind.                               B. Let me think about it.</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Yeah, here you are.                   D. It doesn’t mind.</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Yes. Here’s my key card.            B. </a:t>
            </a:r>
            <a:r>
              <a:rPr lang="en-US" altLang="zh-CN" sz="2400" dirty="0">
                <a:latin typeface="Arial" panose="020B0604020202020204" pitchFamily="34" charset="0"/>
                <a:sym typeface="+mn-ea"/>
              </a:rPr>
              <a:t>It doesn’t mind.</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 am sorry. I have no idea.          D. What about you?</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It doesn’t matter.                       B. </a:t>
            </a:r>
            <a:r>
              <a:rPr lang="en-US" altLang="zh-CN" sz="2400" dirty="0">
                <a:latin typeface="Arial" panose="020B0604020202020204" pitchFamily="34" charset="0"/>
                <a:sym typeface="+mn-ea"/>
              </a:rPr>
              <a:t>No, I haven’t</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Go on.                                       D. </a:t>
            </a:r>
            <a:r>
              <a:rPr lang="en-US" sz="2400" dirty="0">
                <a:latin typeface="Arial" panose="020B0604020202020204" pitchFamily="34" charset="0"/>
              </a:rPr>
              <a:t>Maybe.</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9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11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67410" y="2729865"/>
            <a:ext cx="10668000" cy="382016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 2.                                        B. 3.</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4.                                        D. 5.</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425 RMB.                            B. </a:t>
            </a:r>
            <a:r>
              <a:rPr lang="en-US" sz="2400" dirty="0">
                <a:latin typeface="Arial" panose="020B0604020202020204" pitchFamily="34" charset="0"/>
                <a:sym typeface="+mn-ea"/>
              </a:rPr>
              <a:t>850 </a:t>
            </a:r>
            <a:r>
              <a:rPr lang="en-US" altLang="zh-CN" sz="2400" dirty="0">
                <a:latin typeface="Arial" panose="020B0604020202020204" pitchFamily="34" charset="0"/>
                <a:sym typeface="+mn-ea"/>
              </a:rPr>
              <a:t>RMB.</a:t>
            </a:r>
            <a:endParaRPr lang="en-US" sz="2400" dirty="0">
              <a:latin typeface="Arial" panose="020B0604020202020204" pitchFamily="34" charset="0"/>
              <a:sym typeface="+mn-ea"/>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1275 </a:t>
            </a:r>
            <a:r>
              <a:rPr lang="en-US" altLang="zh-CN" sz="2400" dirty="0">
                <a:latin typeface="Arial" panose="020B0604020202020204" pitchFamily="34" charset="0"/>
                <a:sym typeface="+mn-ea"/>
              </a:rPr>
              <a:t>RMB</a:t>
            </a:r>
            <a:r>
              <a:rPr lang="en-US" altLang="zh-CN" sz="2400" dirty="0">
                <a:latin typeface="Arial" panose="020B0604020202020204" pitchFamily="34" charset="0"/>
              </a:rPr>
              <a:t>.                          D. </a:t>
            </a:r>
            <a:r>
              <a:rPr lang="en-US" altLang="zh-CN" sz="2400" dirty="0">
                <a:latin typeface="Arial" panose="020B0604020202020204" pitchFamily="34" charset="0"/>
                <a:sym typeface="+mn-ea"/>
              </a:rPr>
              <a:t>1000 </a:t>
            </a:r>
            <a:r>
              <a:rPr lang="en-US" altLang="zh-CN" sz="2400" dirty="0">
                <a:latin typeface="Arial" panose="020B0604020202020204" pitchFamily="34" charset="0"/>
                <a:sym typeface="+mn-ea"/>
              </a:rPr>
              <a:t>RMB</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48259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3 A. Single room.                        B. </a:t>
            </a:r>
            <a:r>
              <a:rPr lang="en-US" altLang="zh-CN" sz="2400" dirty="0">
                <a:latin typeface="Arial" panose="020B0604020202020204" pitchFamily="34" charset="0"/>
                <a:sym typeface="+mn-ea"/>
              </a:rPr>
              <a:t>Double room</a:t>
            </a:r>
            <a:r>
              <a:rPr lang="en-US" altLang="zh-CN" sz="2400" dirty="0">
                <a:latin typeface="Arial" panose="020B0604020202020204" pitchFamily="34" charset="0"/>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Twin room</a:t>
            </a:r>
            <a:r>
              <a:rPr lang="en-US" altLang="zh-CN" sz="2400" dirty="0">
                <a:latin typeface="Arial" panose="020B0604020202020204" pitchFamily="34" charset="0"/>
              </a:rPr>
              <a:t>.                          D. </a:t>
            </a:r>
            <a:r>
              <a:rPr lang="en-US" altLang="zh-CN" sz="2400" dirty="0">
                <a:latin typeface="Arial" panose="020B0604020202020204" pitchFamily="34" charset="0"/>
                <a:sym typeface="+mn-ea"/>
              </a:rPr>
              <a:t>Suprior double room</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4 </a:t>
            </a:r>
            <a:r>
              <a:rPr lang="en-US" altLang="zh-CN" sz="2400" dirty="0">
                <a:latin typeface="Arial" panose="020B0604020202020204" pitchFamily="34" charset="0"/>
                <a:sym typeface="+mn-ea"/>
              </a:rPr>
              <a:t>A. 2.                                        B. 3.</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4.                                        D. 5.</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5 </a:t>
            </a:r>
            <a:r>
              <a:rPr lang="en-US" altLang="zh-CN" sz="2400" dirty="0">
                <a:latin typeface="Arial" panose="020B0604020202020204" pitchFamily="34" charset="0"/>
                <a:sym typeface="+mn-ea"/>
              </a:rPr>
              <a:t>A. 5.                                         B. 6. </a:t>
            </a:r>
            <a:r>
              <a:rPr lang="en-US" altLang="zh-CN" sz="2400" dirty="0">
                <a:latin typeface="Arial" panose="020B0604020202020204" pitchFamily="34" charset="0"/>
                <a:sym typeface="+mn-ea"/>
              </a:rPr>
              <a:t>   </a:t>
            </a:r>
            <a:endParaRPr lang="en-US" altLang="zh-CN" sz="2400" dirty="0">
              <a:latin typeface="Arial" panose="020B0604020202020204" pitchFamily="34" charset="0"/>
              <a:sym typeface="+mn-ea"/>
            </a:endParaRPr>
          </a:p>
          <a:p>
            <a:pPr>
              <a:lnSpc>
                <a:spcPct val="150000"/>
              </a:lnSpc>
            </a:pPr>
            <a:r>
              <a:rPr lang="en-US" altLang="zh-CN" sz="2400" dirty="0">
                <a:latin typeface="Arial" panose="020B0604020202020204" pitchFamily="34" charset="0"/>
                <a:sym typeface="+mn-ea"/>
              </a:rPr>
              <a:t>   C. 7.                                         D.8.</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23265" y="1641475"/>
            <a:ext cx="10956290" cy="3857625"/>
          </a:xfrm>
          <a:prstGeom prst="rect">
            <a:avLst/>
          </a:prstGeom>
          <a:noFill/>
        </p:spPr>
        <p:txBody>
          <a:bodyPr wrap="square" rtlCol="0">
            <a:spAutoFit/>
          </a:bodyPr>
          <a:p>
            <a:pPr>
              <a:lnSpc>
                <a:spcPct val="170000"/>
              </a:lnSpc>
            </a:pPr>
            <a:r>
              <a:rPr lang="en-US" altLang="zh-CN" sz="2400"/>
              <a:t>Receptionist: Good morning, sir. What can I do for you?</a:t>
            </a:r>
            <a:endParaRPr lang="en-US" altLang="zh-CN" sz="2400"/>
          </a:p>
          <a:p>
            <a:pPr>
              <a:lnSpc>
                <a:spcPct val="170000"/>
              </a:lnSpc>
            </a:pPr>
            <a:r>
              <a:rPr lang="en-US" altLang="zh-CN" sz="2400"/>
              <a:t>Tom:               Good morning. I’m Tom Moore in 1208. I’m checking</a:t>
            </a:r>
            <a:r>
              <a:rPr lang="en-US" altLang="zh-CN" sz="2400">
                <a:sym typeface="+mn-ea"/>
              </a:rPr>
              <a:t> </a:t>
            </a:r>
            <a:r>
              <a:rPr lang="en-US" altLang="zh-CN" sz="2400" u="sng">
                <a:sym typeface="+mn-ea"/>
              </a:rPr>
              <a:t>               </a:t>
            </a:r>
            <a:r>
              <a:rPr lang="en-US" altLang="zh-CN" sz="2400"/>
              <a:t> .</a:t>
            </a:r>
            <a:endParaRPr lang="en-US" altLang="zh-CN" sz="2400"/>
          </a:p>
          <a:p>
            <a:pPr>
              <a:lnSpc>
                <a:spcPct val="170000"/>
              </a:lnSpc>
            </a:pPr>
            <a:r>
              <a:rPr lang="en-US" altLang="zh-CN" sz="2400"/>
              <a:t>Receptionist: I will be right with you, Mr. Moore... Have you used the mini-bar or made</a:t>
            </a:r>
            <a:endParaRPr lang="en-US" altLang="zh-CN" sz="2400"/>
          </a:p>
          <a:p>
            <a:pPr>
              <a:lnSpc>
                <a:spcPct val="170000"/>
              </a:lnSpc>
            </a:pPr>
            <a:r>
              <a:rPr lang="en-US" altLang="zh-CN" sz="2400"/>
              <a:t>                        any</a:t>
            </a:r>
            <a:r>
              <a:rPr lang="en-US" altLang="zh-CN" sz="2400">
                <a:sym typeface="+mn-ea"/>
              </a:rPr>
              <a:t> </a:t>
            </a:r>
            <a:r>
              <a:rPr lang="en-US" altLang="zh-CN" sz="2400" u="sng">
                <a:sym typeface="+mn-ea"/>
              </a:rPr>
              <a:t>                     </a:t>
            </a:r>
            <a:r>
              <a:rPr lang="en-US" altLang="zh-CN" sz="2400"/>
              <a:t>?</a:t>
            </a:r>
            <a:endParaRPr lang="en-US" altLang="zh-CN" sz="2400"/>
          </a:p>
          <a:p>
            <a:pPr>
              <a:lnSpc>
                <a:spcPct val="170000"/>
              </a:lnSpc>
            </a:pPr>
            <a:r>
              <a:rPr lang="en-US" altLang="zh-CN" sz="2400"/>
              <a:t>Tom:                Yes. I took an orange juice from the mini-bar</a:t>
            </a:r>
            <a:r>
              <a:rPr lang="en-US" altLang="zh-CN" sz="2400">
                <a:sym typeface="+mn-ea"/>
              </a:rPr>
              <a:t> </a:t>
            </a:r>
            <a:r>
              <a:rPr lang="en-US" altLang="zh-CN" sz="2400" u="sng">
                <a:sym typeface="+mn-ea"/>
              </a:rPr>
              <a:t>                      </a:t>
            </a:r>
            <a:r>
              <a:rPr lang="en-US" altLang="zh-CN" sz="2400"/>
              <a:t> .</a:t>
            </a:r>
            <a:endParaRPr lang="en-US" altLang="zh-CN" sz="2400"/>
          </a:p>
          <a:p>
            <a:pPr>
              <a:lnSpc>
                <a:spcPct val="170000"/>
              </a:lnSpc>
            </a:pPr>
            <a:r>
              <a:rPr lang="en-US" altLang="zh-CN" sz="2400"/>
              <a:t>Receptionist: Thank you, sir. Here is your mini-bar expense.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807720"/>
            <a:ext cx="11173460" cy="5077460"/>
          </a:xfrm>
          <a:prstGeom prst="rect">
            <a:avLst/>
          </a:prstGeom>
          <a:noFill/>
        </p:spPr>
        <p:txBody>
          <a:bodyPr wrap="square" rtlCol="0">
            <a:spAutoFit/>
          </a:bodyPr>
          <a:p>
            <a:pPr>
              <a:lnSpc>
                <a:spcPct val="150000"/>
              </a:lnSpc>
            </a:pPr>
            <a:r>
              <a:rPr lang="en-US" altLang="zh-CN" sz="2400">
                <a:sym typeface="+mn-ea"/>
              </a:rPr>
              <a:t>Tom:               Can I pay my bill with a traveler’s check?</a:t>
            </a:r>
            <a:endParaRPr lang="en-US" altLang="zh-CN" sz="2400">
              <a:sym typeface="+mn-ea"/>
            </a:endParaRPr>
          </a:p>
          <a:p>
            <a:pPr>
              <a:lnSpc>
                <a:spcPct val="150000"/>
              </a:lnSpc>
            </a:pPr>
            <a:r>
              <a:rPr lang="en-US" altLang="zh-CN" sz="2400">
                <a:sym typeface="+mn-ea"/>
              </a:rPr>
              <a:t>Receptionist: I’m sorry, sir. We only accept</a:t>
            </a:r>
            <a:r>
              <a:rPr lang="en-US" altLang="zh-CN" sz="2400">
                <a:sym typeface="+mn-ea"/>
              </a:rPr>
              <a:t> </a:t>
            </a:r>
            <a:r>
              <a:rPr lang="en-US" altLang="zh-CN" sz="2400" u="sng">
                <a:sym typeface="+mn-ea"/>
              </a:rPr>
              <a:t>               </a:t>
            </a:r>
            <a:r>
              <a:rPr lang="en-US" altLang="zh-CN" sz="2400">
                <a:sym typeface="+mn-ea"/>
              </a:rPr>
              <a:t> or credit card. You can exchange your</a:t>
            </a:r>
            <a:endParaRPr lang="en-US" altLang="zh-CN" sz="2400">
              <a:sym typeface="+mn-ea"/>
            </a:endParaRPr>
          </a:p>
          <a:p>
            <a:pPr>
              <a:lnSpc>
                <a:spcPct val="150000"/>
              </a:lnSpc>
            </a:pPr>
            <a:r>
              <a:rPr lang="en-US" altLang="zh-CN" sz="2400">
                <a:sym typeface="+mn-ea"/>
              </a:rPr>
              <a:t>                        traveler’s check at the exchange</a:t>
            </a:r>
            <a:r>
              <a:rPr lang="en-US" altLang="zh-CN" sz="2400">
                <a:sym typeface="+mn-ea"/>
              </a:rPr>
              <a:t> </a:t>
            </a:r>
            <a:r>
              <a:rPr lang="en-US" altLang="zh-CN" sz="2400" u="sng">
                <a:sym typeface="+mn-ea"/>
              </a:rPr>
              <a:t>                 </a:t>
            </a:r>
            <a:r>
              <a:rPr lang="en-US" altLang="zh-CN" sz="2400">
                <a:sym typeface="+mn-ea"/>
              </a:rPr>
              <a:t> .</a:t>
            </a:r>
            <a:endParaRPr lang="en-US" altLang="zh-CN" sz="2400">
              <a:sym typeface="+mn-ea"/>
            </a:endParaRPr>
          </a:p>
          <a:p>
            <a:pPr>
              <a:lnSpc>
                <a:spcPct val="150000"/>
              </a:lnSpc>
            </a:pPr>
            <a:r>
              <a:rPr lang="en-US" altLang="zh-CN" sz="2400">
                <a:sym typeface="+mn-ea"/>
              </a:rPr>
              <a:t>Tom:               That’s all right. I’ll pay with an American Express credit card.</a:t>
            </a:r>
            <a:endParaRPr lang="en-US" altLang="zh-CN" sz="2400">
              <a:sym typeface="+mn-ea"/>
            </a:endParaRPr>
          </a:p>
          <a:p>
            <a:pPr>
              <a:lnSpc>
                <a:spcPct val="150000"/>
              </a:lnSpc>
            </a:pPr>
            <a:r>
              <a:rPr lang="en-US" altLang="zh-CN" sz="2400">
                <a:sym typeface="+mn-ea"/>
              </a:rPr>
              <a:t>Receptionist: Very good, Mr. Moore. Here is your bill.</a:t>
            </a:r>
            <a:endParaRPr lang="en-US" altLang="zh-CN" sz="2400">
              <a:sym typeface="+mn-ea"/>
            </a:endParaRPr>
          </a:p>
          <a:p>
            <a:pPr>
              <a:lnSpc>
                <a:spcPct val="150000"/>
              </a:lnSpc>
            </a:pPr>
            <a:r>
              <a:rPr lang="en-US" altLang="zh-CN" sz="2400">
                <a:sym typeface="+mn-ea"/>
              </a:rPr>
              <a:t>Tom:               … I’m sorry, but there is something wrong with the room</a:t>
            </a:r>
            <a:r>
              <a:rPr lang="en-US" altLang="zh-CN" sz="2400">
                <a:sym typeface="+mn-ea"/>
              </a:rPr>
              <a:t> </a:t>
            </a:r>
            <a:r>
              <a:rPr lang="en-US" altLang="zh-CN" sz="2400" u="sng">
                <a:sym typeface="+mn-ea"/>
              </a:rPr>
              <a:t>               </a:t>
            </a:r>
            <a:r>
              <a:rPr lang="en-US" altLang="zh-CN" sz="2400">
                <a:sym typeface="+mn-ea"/>
              </a:rPr>
              <a:t> . I should</a:t>
            </a:r>
            <a:endParaRPr lang="en-US" altLang="zh-CN" sz="2400">
              <a:sym typeface="+mn-ea"/>
            </a:endParaRPr>
          </a:p>
          <a:p>
            <a:pPr>
              <a:lnSpc>
                <a:spcPct val="150000"/>
              </a:lnSpc>
            </a:pPr>
            <a:r>
              <a:rPr lang="en-US" altLang="zh-CN" sz="2400">
                <a:sym typeface="+mn-ea"/>
              </a:rPr>
              <a:t>                        be paying 120 dollars per night, not 180 dollars.</a:t>
            </a:r>
            <a:endParaRPr lang="en-US" altLang="zh-CN" sz="2400">
              <a:sym typeface="+mn-ea"/>
            </a:endParaRPr>
          </a:p>
          <a:p>
            <a:pPr>
              <a:lnSpc>
                <a:spcPct val="150000"/>
              </a:lnSpc>
            </a:pPr>
            <a:r>
              <a:rPr lang="en-US" altLang="zh-CN" sz="2400">
                <a:sym typeface="+mn-ea"/>
              </a:rPr>
              <a:t>Receptionist: Just one moment, sir. I will check with the manager... I’m very sorry, Mr.</a:t>
            </a:r>
            <a:endParaRPr lang="en-US" altLang="zh-CN" sz="2400">
              <a:sym typeface="+mn-ea"/>
            </a:endParaRPr>
          </a:p>
          <a:p>
            <a:pPr>
              <a:lnSpc>
                <a:spcPct val="150000"/>
              </a:lnSpc>
            </a:pPr>
            <a:r>
              <a:rPr lang="en-US" altLang="zh-CN" sz="2400">
                <a:sym typeface="+mn-ea"/>
              </a:rPr>
              <a:t>                         Moore. We made a mistake. The rate is 120 dollars per night.</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915670"/>
            <a:ext cx="11173460" cy="5113020"/>
          </a:xfrm>
          <a:prstGeom prst="rect">
            <a:avLst/>
          </a:prstGeom>
          <a:noFill/>
        </p:spPr>
        <p:txBody>
          <a:bodyPr wrap="square" rtlCol="0">
            <a:spAutoFit/>
          </a:bodyPr>
          <a:p>
            <a:pPr>
              <a:lnSpc>
                <a:spcPct val="170000"/>
              </a:lnSpc>
            </a:pPr>
            <a:r>
              <a:rPr lang="en-US" altLang="zh-CN" sz="2400">
                <a:sym typeface="+mn-ea"/>
              </a:rPr>
              <a:t>Tom:              There is another problem here. I haven’t made any telephone calls from the</a:t>
            </a:r>
            <a:endParaRPr lang="en-US" altLang="zh-CN" sz="2400">
              <a:sym typeface="+mn-ea"/>
            </a:endParaRPr>
          </a:p>
          <a:p>
            <a:pPr>
              <a:lnSpc>
                <a:spcPct val="170000"/>
              </a:lnSpc>
            </a:pPr>
            <a:r>
              <a:rPr lang="en-US" altLang="zh-CN" sz="2400">
                <a:sym typeface="+mn-ea"/>
              </a:rPr>
              <a:t>                       hotel. There is a telephone</a:t>
            </a:r>
            <a:r>
              <a:rPr lang="en-US" altLang="zh-CN" sz="2400">
                <a:sym typeface="+mn-ea"/>
              </a:rPr>
              <a:t> </a:t>
            </a:r>
            <a:r>
              <a:rPr lang="en-US" altLang="zh-CN" sz="2400" u="sng">
                <a:sym typeface="+mn-ea"/>
              </a:rPr>
              <a:t>                 </a:t>
            </a:r>
            <a:r>
              <a:rPr lang="en-US" altLang="zh-CN" sz="2400">
                <a:sym typeface="+mn-ea"/>
              </a:rPr>
              <a:t> here for 28 dollars.</a:t>
            </a:r>
            <a:endParaRPr lang="en-US" altLang="zh-CN" sz="2400">
              <a:sym typeface="+mn-ea"/>
            </a:endParaRPr>
          </a:p>
          <a:p>
            <a:pPr>
              <a:lnSpc>
                <a:spcPct val="170000"/>
              </a:lnSpc>
            </a:pPr>
            <a:r>
              <a:rPr lang="en-US" altLang="zh-CN" sz="2400">
                <a:sym typeface="+mn-ea"/>
              </a:rPr>
              <a:t>Receptionist: I hope we have not made another mistake, sir… I’m terribly sorry, sir. This</a:t>
            </a:r>
            <a:endParaRPr lang="en-US" altLang="zh-CN" sz="2400">
              <a:sym typeface="+mn-ea"/>
            </a:endParaRPr>
          </a:p>
          <a:p>
            <a:pPr>
              <a:lnSpc>
                <a:spcPct val="170000"/>
              </a:lnSpc>
            </a:pPr>
            <a:r>
              <a:rPr lang="en-US" altLang="zh-CN" sz="2400">
                <a:sym typeface="+mn-ea"/>
              </a:rPr>
              <a:t>                        call was made before you checked in. I’ll deduct the amount from your bill.</a:t>
            </a:r>
            <a:endParaRPr lang="en-US" altLang="zh-CN" sz="2400">
              <a:sym typeface="+mn-ea"/>
            </a:endParaRPr>
          </a:p>
          <a:p>
            <a:pPr>
              <a:lnSpc>
                <a:spcPct val="170000"/>
              </a:lnSpc>
            </a:pPr>
            <a:r>
              <a:rPr lang="en-US" altLang="zh-CN" sz="2400">
                <a:sym typeface="+mn-ea"/>
              </a:rPr>
              <a:t>                        I must </a:t>
            </a:r>
            <a:r>
              <a:rPr lang="en-US" altLang="zh-CN" sz="2400" u="sng">
                <a:sym typeface="+mn-ea"/>
              </a:rPr>
              <a:t>                 </a:t>
            </a:r>
            <a:r>
              <a:rPr lang="en-US" altLang="zh-CN" sz="2400">
                <a:sym typeface="+mn-ea"/>
              </a:rPr>
              <a:t>for the mistake.</a:t>
            </a:r>
            <a:endParaRPr lang="en-US" altLang="zh-CN" sz="2400">
              <a:sym typeface="+mn-ea"/>
            </a:endParaRPr>
          </a:p>
          <a:p>
            <a:pPr>
              <a:lnSpc>
                <a:spcPct val="170000"/>
              </a:lnSpc>
            </a:pPr>
            <a:r>
              <a:rPr lang="en-US" altLang="zh-CN" sz="2400">
                <a:sym typeface="+mn-ea"/>
              </a:rPr>
              <a:t>Tom:               That’s alright. Miss, here is my credit card.</a:t>
            </a:r>
            <a:endParaRPr lang="en-US" altLang="zh-CN" sz="2400">
              <a:sym typeface="+mn-ea"/>
            </a:endParaRPr>
          </a:p>
          <a:p>
            <a:pPr>
              <a:lnSpc>
                <a:spcPct val="170000"/>
              </a:lnSpc>
            </a:pPr>
            <a:r>
              <a:rPr lang="en-US" altLang="zh-CN" sz="2400">
                <a:sym typeface="+mn-ea"/>
              </a:rPr>
              <a:t>Receptionist: Thank you. Here’s your copy, sir. I hope you enjoyed your with</a:t>
            </a:r>
            <a:r>
              <a:rPr lang="en-US" altLang="zh-CN" sz="2400">
                <a:sym typeface="+mn-ea"/>
              </a:rPr>
              <a:t> </a:t>
            </a:r>
            <a:r>
              <a:rPr lang="en-US" altLang="zh-CN" sz="2400" u="sng">
                <a:sym typeface="+mn-ea"/>
              </a:rPr>
              <a:t>               </a:t>
            </a:r>
            <a:r>
              <a:rPr lang="en-US" altLang="zh-CN" sz="2400">
                <a:sym typeface="+mn-ea"/>
              </a:rPr>
              <a:t> us. </a:t>
            </a:r>
            <a:endParaRPr lang="en-US" altLang="zh-CN" sz="2400">
              <a:sym typeface="+mn-ea"/>
            </a:endParaRPr>
          </a:p>
          <a:p>
            <a:pPr>
              <a:lnSpc>
                <a:spcPct val="170000"/>
              </a:lnSpc>
            </a:pPr>
            <a:r>
              <a:rPr lang="en-US" altLang="zh-CN" sz="2400">
                <a:sym typeface="+mn-ea"/>
              </a:rPr>
              <a:t>Tom:                Yes, I had a very pleasant time. Bye-bye.</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587375" y="1962785"/>
            <a:ext cx="11092815" cy="4523105"/>
          </a:xfrm>
          <a:prstGeom prst="rect">
            <a:avLst/>
          </a:prstGeom>
          <a:noFill/>
        </p:spPr>
        <p:txBody>
          <a:bodyPr wrap="square" rtlCol="0">
            <a:spAutoFit/>
          </a:bodyPr>
          <a:p>
            <a:pPr>
              <a:lnSpc>
                <a:spcPct val="150000"/>
              </a:lnSpc>
            </a:pPr>
            <a:r>
              <a:rPr lang="en-US" altLang="zh-CN" sz="2400"/>
              <a:t>(      ) 1. Mr. Moore found that there were some mistakes when he was checking in at the</a:t>
            </a:r>
            <a:endParaRPr lang="en-US" altLang="zh-CN" sz="2400"/>
          </a:p>
          <a:p>
            <a:pPr>
              <a:lnSpc>
                <a:spcPct val="150000"/>
              </a:lnSpc>
            </a:pPr>
            <a:r>
              <a:rPr lang="en-US" altLang="zh-CN" sz="2400"/>
              <a:t>              hotel.</a:t>
            </a:r>
            <a:endParaRPr lang="en-US" altLang="zh-CN" sz="2400"/>
          </a:p>
          <a:p>
            <a:pPr>
              <a:lnSpc>
                <a:spcPct val="150000"/>
              </a:lnSpc>
            </a:pPr>
            <a:r>
              <a:rPr lang="en-US" altLang="zh-CN" sz="2400">
                <a:sym typeface="+mn-ea"/>
              </a:rPr>
              <a:t>(      ) </a:t>
            </a:r>
            <a:r>
              <a:rPr lang="en-US" altLang="zh-CN" sz="2400"/>
              <a:t>2. Mr. Moore should pay at 120 dollars per night.</a:t>
            </a:r>
            <a:endParaRPr lang="en-US" altLang="zh-CN" sz="2400"/>
          </a:p>
          <a:p>
            <a:pPr>
              <a:lnSpc>
                <a:spcPct val="150000"/>
              </a:lnSpc>
            </a:pPr>
            <a:r>
              <a:rPr lang="en-US" altLang="zh-CN" sz="2400">
                <a:sym typeface="+mn-ea"/>
              </a:rPr>
              <a:t>(      ) </a:t>
            </a:r>
            <a:r>
              <a:rPr lang="en-US" altLang="zh-CN" sz="2400"/>
              <a:t>3. Mr. Moore did not make any phone calls from the room so he should not be</a:t>
            </a:r>
            <a:endParaRPr lang="en-US" altLang="zh-CN" sz="2400"/>
          </a:p>
          <a:p>
            <a:pPr>
              <a:lnSpc>
                <a:spcPct val="150000"/>
              </a:lnSpc>
            </a:pPr>
            <a:r>
              <a:rPr lang="en-US" altLang="zh-CN" sz="2400"/>
              <a:t>              charged for them.</a:t>
            </a:r>
            <a:endParaRPr lang="en-US" altLang="zh-CN" sz="2400"/>
          </a:p>
          <a:p>
            <a:pPr>
              <a:lnSpc>
                <a:spcPct val="150000"/>
              </a:lnSpc>
            </a:pPr>
            <a:r>
              <a:rPr lang="en-US" altLang="zh-CN" sz="2400">
                <a:sym typeface="+mn-ea"/>
              </a:rPr>
              <a:t>(      ) </a:t>
            </a:r>
            <a:r>
              <a:rPr lang="en-US" altLang="zh-CN" sz="2400"/>
              <a:t>4. </a:t>
            </a:r>
            <a:r>
              <a:rPr lang="en-US" altLang="zh-CN" sz="2400">
                <a:sym typeface="+mn-ea"/>
              </a:rPr>
              <a:t>The receptionist did not apologize for the mistakes and the inconveniences</a:t>
            </a:r>
            <a:endParaRPr lang="en-US" altLang="zh-CN" sz="2400">
              <a:sym typeface="+mn-ea"/>
            </a:endParaRPr>
          </a:p>
          <a:p>
            <a:pPr>
              <a:lnSpc>
                <a:spcPct val="150000"/>
              </a:lnSpc>
            </a:pPr>
            <a:r>
              <a:rPr lang="en-US" altLang="zh-CN" sz="2400">
                <a:sym typeface="+mn-ea"/>
              </a:rPr>
              <a:t>              caused</a:t>
            </a:r>
            <a:r>
              <a:rPr lang="en-US" altLang="zh-CN" sz="2400"/>
              <a:t>.</a:t>
            </a:r>
            <a:endParaRPr lang="en-US" altLang="zh-CN" sz="2400"/>
          </a:p>
          <a:p>
            <a:pPr>
              <a:lnSpc>
                <a:spcPct val="150000"/>
              </a:lnSpc>
            </a:pPr>
            <a:r>
              <a:rPr lang="en-US" altLang="zh-CN" sz="2400">
                <a:sym typeface="+mn-ea"/>
              </a:rPr>
              <a:t>(      ) </a:t>
            </a:r>
            <a:r>
              <a:rPr lang="en-US" altLang="zh-CN" sz="2400"/>
              <a:t>5. Mr. Moore took one orange juice from the mini-bar and he was charged for it.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a:t>
            </a:r>
            <a:r>
              <a:rPr lang="en-US" altLang="zh-CN" sz="2400">
                <a:sym typeface="+mn-ea"/>
              </a:rPr>
              <a:t> </a:t>
            </a:r>
            <a:r>
              <a:rPr lang="en-US" altLang="zh-CN" sz="2400" u="sng">
                <a:sym typeface="+mn-ea"/>
              </a:rPr>
              <a:t>                 </a:t>
            </a:r>
            <a:r>
              <a:rPr lang="en-US" altLang="zh-CN" sz="2400"/>
              <a:t>six is the charge for phone calls. </a:t>
            </a:r>
            <a:endParaRPr lang="en-US" altLang="zh-CN" sz="2400"/>
          </a:p>
          <a:p>
            <a:pPr>
              <a:lnSpc>
                <a:spcPct val="130000"/>
              </a:lnSpc>
            </a:pPr>
            <a:r>
              <a:rPr lang="en-US" altLang="zh-CN" sz="2400"/>
              <a:t>2. Your</a:t>
            </a:r>
            <a:r>
              <a:rPr lang="en-US" altLang="zh-CN" sz="2400">
                <a:sym typeface="+mn-ea"/>
              </a:rPr>
              <a:t> </a:t>
            </a:r>
            <a:r>
              <a:rPr lang="en-US" altLang="zh-CN" sz="2400" u="sng">
                <a:sym typeface="+mn-ea"/>
              </a:rPr>
              <a:t>                 </a:t>
            </a:r>
            <a:r>
              <a:rPr lang="en-US" altLang="zh-CN" sz="2400"/>
              <a:t> call is included in the bill. </a:t>
            </a:r>
            <a:endParaRPr lang="en-US" altLang="zh-CN" sz="2400"/>
          </a:p>
          <a:p>
            <a:pPr>
              <a:lnSpc>
                <a:spcPct val="130000"/>
              </a:lnSpc>
            </a:pPr>
            <a:r>
              <a:rPr lang="en-US" altLang="zh-CN" sz="2400"/>
              <a:t>3. May I have a print of your</a:t>
            </a:r>
            <a:r>
              <a:rPr lang="en-US" altLang="zh-CN" sz="2400">
                <a:sym typeface="+mn-ea"/>
              </a:rPr>
              <a:t> </a:t>
            </a:r>
            <a:r>
              <a:rPr lang="en-US" altLang="zh-CN" sz="2400" u="sng">
                <a:sym typeface="+mn-ea"/>
              </a:rPr>
              <a:t>                 </a:t>
            </a:r>
            <a:r>
              <a:rPr lang="en-US" altLang="zh-CN" sz="2400"/>
              <a:t> , please? </a:t>
            </a:r>
            <a:endParaRPr lang="en-US" altLang="zh-CN" sz="2400"/>
          </a:p>
          <a:p>
            <a:pPr>
              <a:lnSpc>
                <a:spcPct val="130000"/>
              </a:lnSpc>
            </a:pPr>
            <a:r>
              <a:rPr lang="en-US" altLang="zh-CN" sz="2400"/>
              <a:t>4. Is this all you</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5. I’d like to</a:t>
            </a:r>
            <a:r>
              <a:rPr lang="en-US" altLang="zh-CN" sz="2400">
                <a:sym typeface="+mn-ea"/>
              </a:rPr>
              <a:t> </a:t>
            </a:r>
            <a:r>
              <a:rPr lang="en-US" altLang="zh-CN" sz="2400" u="sng">
                <a:sym typeface="+mn-ea"/>
              </a:rPr>
              <a:t>                 </a:t>
            </a:r>
            <a:r>
              <a:rPr lang="en-US" altLang="zh-CN" sz="2400"/>
              <a:t> some traveler’s checks, please. </a:t>
            </a:r>
            <a:endParaRPr lang="en-US" altLang="zh-CN" sz="2400"/>
          </a:p>
          <a:p>
            <a:pPr>
              <a:lnSpc>
                <a:spcPct val="130000"/>
              </a:lnSpc>
            </a:pPr>
            <a:r>
              <a:rPr lang="en-US" altLang="zh-CN" sz="2400"/>
              <a:t>6. How much</a:t>
            </a:r>
            <a:r>
              <a:rPr lang="en-US" altLang="zh-CN" sz="2400">
                <a:sym typeface="+mn-ea"/>
              </a:rPr>
              <a:t> </a:t>
            </a:r>
            <a:r>
              <a:rPr lang="en-US" altLang="zh-CN" sz="2400" u="sng">
                <a:sym typeface="+mn-ea"/>
              </a:rPr>
              <a:t>                 </a:t>
            </a:r>
            <a:r>
              <a:rPr lang="en-US" altLang="zh-CN" sz="2400"/>
              <a:t> you like to exchange? </a:t>
            </a:r>
            <a:endParaRPr lang="en-US" altLang="zh-CN" sz="2400"/>
          </a:p>
          <a:p>
            <a:pPr>
              <a:lnSpc>
                <a:spcPct val="130000"/>
              </a:lnSpc>
            </a:pPr>
            <a:r>
              <a:rPr lang="en-US" altLang="zh-CN" sz="2400"/>
              <a:t>7. That can’t be right. Can you</a:t>
            </a:r>
            <a:r>
              <a:rPr lang="en-US" altLang="zh-CN" sz="2400">
                <a:sym typeface="+mn-ea"/>
              </a:rPr>
              <a:t> </a:t>
            </a:r>
            <a:r>
              <a:rPr lang="en-US" altLang="zh-CN" sz="2400" u="sng">
                <a:sym typeface="+mn-ea"/>
              </a:rPr>
              <a:t>                 </a:t>
            </a:r>
            <a:r>
              <a:rPr lang="en-US" altLang="zh-CN" sz="2400"/>
              <a:t> it again, please? </a:t>
            </a:r>
            <a:endParaRPr lang="en-US" altLang="zh-CN" sz="2400"/>
          </a:p>
          <a:p>
            <a:pPr>
              <a:lnSpc>
                <a:spcPct val="130000"/>
              </a:lnSpc>
            </a:pPr>
            <a:r>
              <a:rPr lang="en-US" altLang="zh-CN" sz="2400"/>
              <a:t>8. The bill includes</a:t>
            </a:r>
            <a:r>
              <a:rPr lang="en-US" altLang="zh-CN" sz="2400">
                <a:sym typeface="+mn-ea"/>
              </a:rPr>
              <a:t> </a:t>
            </a:r>
            <a:r>
              <a:rPr lang="en-US" altLang="zh-CN" sz="2400" u="sng">
                <a:sym typeface="+mn-ea"/>
              </a:rPr>
              <a:t>                 </a:t>
            </a:r>
            <a:r>
              <a:rPr lang="en-US" altLang="zh-CN" sz="2400"/>
              <a:t> and service charge. </a:t>
            </a:r>
            <a:endParaRPr lang="en-US" altLang="zh-CN" sz="2400"/>
          </a:p>
          <a:p>
            <a:pPr>
              <a:lnSpc>
                <a:spcPct val="130000"/>
              </a:lnSpc>
            </a:pPr>
            <a:r>
              <a:rPr lang="en-US" altLang="zh-CN" sz="2400"/>
              <a:t>9. I’m</a:t>
            </a:r>
            <a:r>
              <a:rPr lang="en-US" altLang="zh-CN" sz="2400">
                <a:sym typeface="+mn-ea"/>
              </a:rPr>
              <a:t> </a:t>
            </a:r>
            <a:r>
              <a:rPr lang="en-US" altLang="zh-CN" sz="2400" u="sng">
                <a:sym typeface="+mn-ea"/>
              </a:rPr>
              <a:t>                   </a:t>
            </a:r>
            <a:r>
              <a:rPr lang="en-US" altLang="zh-CN" sz="2400"/>
              <a:t> here. Why would I want to send faxes? </a:t>
            </a:r>
            <a:endParaRPr lang="en-US" altLang="zh-CN" sz="2400"/>
          </a:p>
          <a:p>
            <a:pPr>
              <a:lnSpc>
                <a:spcPct val="130000"/>
              </a:lnSpc>
            </a:pPr>
            <a:r>
              <a:rPr lang="en-US" altLang="zh-CN" sz="2400"/>
              <a:t>10. I’m</a:t>
            </a:r>
            <a:r>
              <a:rPr lang="en-US" altLang="zh-CN" sz="2400">
                <a:sym typeface="+mn-ea"/>
              </a:rPr>
              <a:t> </a:t>
            </a:r>
            <a:r>
              <a:rPr lang="en-US" altLang="zh-CN" sz="2400" u="sng">
                <a:sym typeface="+mn-ea"/>
              </a:rPr>
              <a:t>                 </a:t>
            </a:r>
            <a:r>
              <a:rPr lang="en-US" altLang="zh-CN" sz="2400"/>
              <a:t> sorry, but it appears we’ve made a mistake.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917575"/>
            <a:ext cx="10852150" cy="5259070"/>
          </a:xfrm>
          <a:prstGeom prst="rect">
            <a:avLst/>
          </a:prstGeom>
          <a:noFill/>
        </p:spPr>
        <p:txBody>
          <a:bodyPr wrap="square" rtlCol="0">
            <a:spAutoFit/>
          </a:bodyPr>
          <a:p>
            <a:pPr>
              <a:lnSpc>
                <a:spcPct val="140000"/>
              </a:lnSpc>
            </a:pPr>
            <a:r>
              <a:rPr lang="en-US" altLang="zh-CN" sz="2400"/>
              <a:t>11. Now can I settle my bill please? I’ve got a plane to</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12. The room rate is marked at the</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13. That’s a</a:t>
            </a:r>
            <a:r>
              <a:rPr lang="en-US" altLang="zh-CN" sz="2400">
                <a:sym typeface="+mn-ea"/>
              </a:rPr>
              <a:t> </a:t>
            </a:r>
            <a:r>
              <a:rPr lang="en-US" altLang="zh-CN" sz="2400" u="sng">
                <a:sym typeface="+mn-ea"/>
              </a:rPr>
              <a:t>                 </a:t>
            </a:r>
            <a:r>
              <a:rPr lang="en-US" altLang="zh-CN" sz="2400"/>
              <a:t> of 1620 dollars, please. </a:t>
            </a:r>
            <a:endParaRPr lang="en-US" altLang="zh-CN" sz="2400"/>
          </a:p>
          <a:p>
            <a:pPr>
              <a:lnSpc>
                <a:spcPct val="140000"/>
              </a:lnSpc>
            </a:pPr>
            <a:r>
              <a:rPr lang="en-US" altLang="zh-CN" sz="2400"/>
              <a:t>14. If you could just write your name and</a:t>
            </a:r>
            <a:r>
              <a:rPr lang="en-US" altLang="zh-CN" sz="2400">
                <a:sym typeface="+mn-ea"/>
              </a:rPr>
              <a:t> </a:t>
            </a:r>
            <a:r>
              <a:rPr lang="en-US" altLang="zh-CN" sz="2400" u="sng">
                <a:sym typeface="+mn-ea"/>
              </a:rPr>
              <a:t>                 </a:t>
            </a:r>
            <a:r>
              <a:rPr lang="en-US" altLang="zh-CN" sz="2400"/>
              <a:t> number here, please. </a:t>
            </a:r>
            <a:endParaRPr lang="en-US" altLang="zh-CN" sz="2400"/>
          </a:p>
          <a:p>
            <a:pPr>
              <a:lnSpc>
                <a:spcPct val="140000"/>
              </a:lnSpc>
            </a:pPr>
            <a:r>
              <a:rPr lang="en-US" altLang="zh-CN" sz="2400"/>
              <a:t>15. Here’s your receipt and your</a:t>
            </a:r>
            <a:r>
              <a:rPr lang="en-US" altLang="zh-CN" sz="2400">
                <a:sym typeface="+mn-ea"/>
              </a:rPr>
              <a:t> </a:t>
            </a:r>
            <a:r>
              <a:rPr lang="en-US" altLang="zh-CN" sz="2400" u="sng">
                <a:sym typeface="+mn-ea"/>
              </a:rPr>
              <a:t>                 </a:t>
            </a:r>
            <a:r>
              <a:rPr lang="en-US" altLang="zh-CN" sz="2400"/>
              <a:t> . </a:t>
            </a:r>
            <a:endParaRPr lang="en-US" altLang="zh-CN" sz="2400"/>
          </a:p>
          <a:p>
            <a:pPr>
              <a:lnSpc>
                <a:spcPct val="140000"/>
              </a:lnSpc>
            </a:pPr>
            <a:r>
              <a:rPr lang="en-US" altLang="zh-CN" sz="2400"/>
              <a:t>16. This is your room, sir. Shall I</a:t>
            </a:r>
            <a:r>
              <a:rPr lang="en-US" altLang="zh-CN" sz="2400">
                <a:sym typeface="+mn-ea"/>
              </a:rPr>
              <a:t> </a:t>
            </a:r>
            <a:r>
              <a:rPr lang="en-US" altLang="zh-CN" sz="2400" u="sng">
                <a:sym typeface="+mn-ea"/>
              </a:rPr>
              <a:t>                 </a:t>
            </a:r>
            <a:r>
              <a:rPr lang="en-US" altLang="zh-CN" sz="2400"/>
              <a:t> the blinds? </a:t>
            </a:r>
            <a:endParaRPr lang="en-US" altLang="zh-CN" sz="2400"/>
          </a:p>
          <a:p>
            <a:pPr>
              <a:lnSpc>
                <a:spcPct val="140000"/>
              </a:lnSpc>
            </a:pPr>
            <a:r>
              <a:rPr lang="en-US" altLang="zh-CN" sz="2400"/>
              <a:t>17. There’s a small</a:t>
            </a:r>
            <a:r>
              <a:rPr lang="en-US" altLang="zh-CN" sz="2400">
                <a:sym typeface="+mn-ea"/>
              </a:rPr>
              <a:t> </a:t>
            </a:r>
            <a:r>
              <a:rPr lang="en-US" altLang="zh-CN" sz="2400" u="sng">
                <a:sym typeface="+mn-ea"/>
              </a:rPr>
              <a:t>                 </a:t>
            </a:r>
            <a:r>
              <a:rPr lang="en-US" altLang="zh-CN" sz="2400"/>
              <a:t> under the mini-bar which is next to the TV. </a:t>
            </a:r>
            <a:endParaRPr lang="en-US" altLang="zh-CN" sz="2400"/>
          </a:p>
          <a:p>
            <a:pPr>
              <a:lnSpc>
                <a:spcPct val="140000"/>
              </a:lnSpc>
            </a:pPr>
            <a:r>
              <a:rPr lang="en-US" altLang="zh-CN" sz="2400"/>
              <a:t>18. In the bathroom over the sink there’s a</a:t>
            </a:r>
            <a:r>
              <a:rPr lang="en-US" altLang="zh-CN" sz="2400">
                <a:sym typeface="+mn-ea"/>
              </a:rPr>
              <a:t> </a:t>
            </a:r>
            <a:r>
              <a:rPr lang="en-US" altLang="zh-CN" sz="2400" u="sng">
                <a:sym typeface="+mn-ea"/>
              </a:rPr>
              <a:t>                 </a:t>
            </a:r>
            <a:r>
              <a:rPr lang="en-US" altLang="zh-CN" sz="2400"/>
              <a:t> point.</a:t>
            </a:r>
            <a:endParaRPr lang="en-US" altLang="zh-CN" sz="2400"/>
          </a:p>
          <a:p>
            <a:pPr>
              <a:lnSpc>
                <a:spcPct val="140000"/>
              </a:lnSpc>
            </a:pPr>
            <a:r>
              <a:rPr lang="en-US" altLang="zh-CN" sz="2400"/>
              <a:t>19. I’ll put your</a:t>
            </a:r>
            <a:r>
              <a:rPr lang="en-US" altLang="zh-CN" sz="2400">
                <a:sym typeface="+mn-ea"/>
              </a:rPr>
              <a:t> </a:t>
            </a:r>
            <a:r>
              <a:rPr lang="en-US" altLang="zh-CN" sz="2400" u="sng">
                <a:sym typeface="+mn-ea"/>
              </a:rPr>
              <a:t>                 </a:t>
            </a:r>
            <a:r>
              <a:rPr lang="en-US" altLang="zh-CN" sz="2400"/>
              <a:t> here on the suitcase stand.</a:t>
            </a:r>
            <a:endParaRPr lang="en-US" altLang="zh-CN" sz="2400"/>
          </a:p>
          <a:p>
            <a:pPr>
              <a:lnSpc>
                <a:spcPct val="140000"/>
              </a:lnSpc>
            </a:pPr>
            <a:r>
              <a:rPr lang="en-US" altLang="zh-CN" sz="2400"/>
              <a:t>20. Thanks very much. You’ve been most</a:t>
            </a: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729105"/>
            <a:ext cx="10956925" cy="3966845"/>
          </a:xfrm>
          <a:prstGeom prst="rect">
            <a:avLst/>
          </a:prstGeom>
          <a:noFill/>
        </p:spPr>
        <p:txBody>
          <a:bodyPr wrap="square" rtlCol="0">
            <a:spAutoFit/>
          </a:bodyPr>
          <a:p>
            <a:pPr>
              <a:lnSpc>
                <a:spcPct val="180000"/>
              </a:lnSpc>
            </a:pPr>
            <a:r>
              <a:rPr lang="en-US" altLang="zh-CN" sz="2400"/>
              <a:t>1. Why do many people feel satisfied when they are travelling abroad?</a:t>
            </a:r>
            <a:endParaRPr lang="en-US" altLang="zh-CN" sz="2400"/>
          </a:p>
          <a:p>
            <a:pPr>
              <a:lnSpc>
                <a:spcPct val="180000"/>
              </a:lnSpc>
            </a:pPr>
            <a:endParaRPr lang="en-US" altLang="zh-CN" sz="2400"/>
          </a:p>
          <a:p>
            <a:pPr>
              <a:lnSpc>
                <a:spcPct val="180000"/>
              </a:lnSpc>
            </a:pPr>
            <a:r>
              <a:rPr lang="en-US" altLang="zh-CN" sz="2400"/>
              <a:t>2. What would possibly cause the mistake in the bill?</a:t>
            </a:r>
            <a:endParaRPr lang="en-US" altLang="zh-CN" sz="2400"/>
          </a:p>
          <a:p>
            <a:pPr>
              <a:lnSpc>
                <a:spcPct val="180000"/>
              </a:lnSpc>
            </a:pPr>
            <a:endParaRPr lang="en-US" altLang="zh-CN" sz="2400"/>
          </a:p>
          <a:p>
            <a:pPr>
              <a:lnSpc>
                <a:spcPct val="180000"/>
              </a:lnSpc>
            </a:pPr>
            <a:r>
              <a:rPr lang="en-US" altLang="zh-CN" sz="2400"/>
              <a:t>3. </a:t>
            </a:r>
            <a:r>
              <a:rPr lang="en-US" altLang="zh-CN" sz="2400">
                <a:sym typeface="+mn-ea"/>
              </a:rPr>
              <a:t>When there is something wrong with the bill, what shall we do</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382395"/>
            <a:ext cx="10660380" cy="4485005"/>
          </a:xfrm>
          <a:prstGeom prst="rect">
            <a:avLst/>
          </a:prstGeom>
          <a:noFill/>
        </p:spPr>
        <p:txBody>
          <a:bodyPr wrap="square" rtlCol="0">
            <a:spAutoFit/>
          </a:bodyPr>
          <a:p>
            <a:pPr>
              <a:lnSpc>
                <a:spcPct val="170000"/>
              </a:lnSpc>
            </a:pPr>
            <a:r>
              <a:rPr lang="en-US" altLang="zh-CN" sz="2800"/>
              <a:t>      “I’m sorry, madam, but I shall have to charge you</a:t>
            </a:r>
            <a:r>
              <a:rPr lang="en-US" altLang="zh-CN" sz="2800">
                <a:sym typeface="+mn-ea"/>
              </a:rPr>
              <a:t> </a:t>
            </a:r>
            <a:r>
              <a:rPr lang="en-US" altLang="zh-CN" sz="2800" u="sng">
                <a:sym typeface="+mn-ea"/>
              </a:rPr>
              <a:t>                </a:t>
            </a:r>
            <a:r>
              <a:rPr lang="en-US" altLang="zh-CN" sz="2800"/>
              <a:t> dollars for pulling your boy’s</a:t>
            </a:r>
            <a:r>
              <a:rPr lang="en-US" altLang="zh-CN" sz="2800">
                <a:sym typeface="+mn-ea"/>
              </a:rPr>
              <a:t> </a:t>
            </a:r>
            <a:r>
              <a:rPr lang="en-US" altLang="zh-CN" sz="2800" u="sng">
                <a:sym typeface="+mn-ea"/>
              </a:rPr>
              <a:t>                </a:t>
            </a:r>
            <a:r>
              <a:rPr lang="en-US" altLang="zh-CN" sz="2800"/>
              <a:t> .” </a:t>
            </a:r>
            <a:endParaRPr lang="en-US" altLang="zh-CN" sz="2800"/>
          </a:p>
          <a:p>
            <a:pPr>
              <a:lnSpc>
                <a:spcPct val="170000"/>
              </a:lnSpc>
            </a:pPr>
            <a:r>
              <a:rPr lang="en-US" altLang="zh-CN" sz="2800"/>
              <a:t>     “Twenty dollars? Why? I understood that you charged only four dollars for such work!” </a:t>
            </a:r>
            <a:endParaRPr lang="en-US" altLang="zh-CN" sz="2800"/>
          </a:p>
          <a:p>
            <a:pPr>
              <a:lnSpc>
                <a:spcPct val="170000"/>
              </a:lnSpc>
            </a:pPr>
            <a:r>
              <a:rPr lang="en-US" altLang="zh-CN" sz="2800"/>
              <a:t>     “Yes, but this youngster</a:t>
            </a:r>
            <a:r>
              <a:rPr lang="en-US" altLang="zh-CN" sz="2800">
                <a:sym typeface="+mn-ea"/>
              </a:rPr>
              <a:t> </a:t>
            </a:r>
            <a:r>
              <a:rPr lang="en-US" altLang="zh-CN" sz="2800" u="sng">
                <a:sym typeface="+mn-ea"/>
              </a:rPr>
              <a:t>                </a:t>
            </a:r>
            <a:r>
              <a:rPr lang="en-US" altLang="zh-CN" sz="2800"/>
              <a:t> so terribly that he scared four other</a:t>
            </a:r>
            <a:endParaRPr lang="en-US" altLang="zh-CN" sz="2800"/>
          </a:p>
          <a:p>
            <a:pPr>
              <a:lnSpc>
                <a:spcPct val="170000"/>
              </a:lnSpc>
            </a:pPr>
            <a:r>
              <a:rPr lang="en-US" altLang="zh-CN" sz="2800"/>
              <a:t> </a:t>
            </a:r>
            <a:r>
              <a:rPr lang="en-US" altLang="zh-CN" sz="2800">
                <a:sym typeface="+mn-ea"/>
              </a:rPr>
              <a:t> </a:t>
            </a:r>
            <a:r>
              <a:rPr lang="en-US" altLang="zh-CN" sz="2800" u="sng">
                <a:sym typeface="+mn-ea"/>
              </a:rPr>
              <a:t>                 </a:t>
            </a:r>
            <a:r>
              <a:rPr lang="en-US" altLang="zh-CN" sz="2800"/>
              <a:t>out of the</a:t>
            </a:r>
            <a:r>
              <a:rPr lang="en-US" altLang="zh-CN" sz="2800">
                <a:sym typeface="+mn-ea"/>
              </a:rPr>
              <a:t> </a:t>
            </a:r>
            <a:r>
              <a:rPr lang="en-US" altLang="zh-CN" sz="2800" u="sng">
                <a:sym typeface="+mn-ea"/>
              </a:rPr>
              <a:t>                </a:t>
            </a:r>
            <a:r>
              <a:rPr lang="en-US" altLang="zh-CN" sz="2800"/>
              <a:t>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099185"/>
            <a:ext cx="4512945" cy="5507990"/>
          </a:xfrm>
          <a:prstGeom prst="rect">
            <a:avLst/>
          </a:prstGeom>
          <a:noFill/>
        </p:spPr>
        <p:txBody>
          <a:bodyPr wrap="square" rtlCol="0">
            <a:spAutoFit/>
          </a:bodyPr>
          <a:p>
            <a:pPr>
              <a:lnSpc>
                <a:spcPct val="110000"/>
              </a:lnSpc>
            </a:pPr>
            <a:r>
              <a:rPr lang="en-US" altLang="zh-CN" sz="2000"/>
              <a:t>blinds</a:t>
            </a:r>
            <a:endParaRPr lang="en-US" altLang="zh-CN" sz="2000"/>
          </a:p>
          <a:p>
            <a:pPr>
              <a:lnSpc>
                <a:spcPct val="110000"/>
              </a:lnSpc>
            </a:pPr>
            <a:r>
              <a:rPr lang="en-US" altLang="zh-CN" sz="2000"/>
              <a:t>check out</a:t>
            </a:r>
            <a:endParaRPr lang="en-US" altLang="zh-CN" sz="2000"/>
          </a:p>
          <a:p>
            <a:pPr>
              <a:lnSpc>
                <a:spcPct val="110000"/>
              </a:lnSpc>
            </a:pPr>
            <a:r>
              <a:rPr lang="en-US" altLang="zh-CN" sz="2000"/>
              <a:t>confusion</a:t>
            </a:r>
            <a:endParaRPr lang="en-US" altLang="zh-CN" sz="2000"/>
          </a:p>
          <a:p>
            <a:pPr>
              <a:lnSpc>
                <a:spcPct val="110000"/>
              </a:lnSpc>
            </a:pPr>
            <a:r>
              <a:rPr lang="en-US" altLang="zh-CN" sz="2000"/>
              <a:t>counter</a:t>
            </a:r>
            <a:endParaRPr lang="en-US" altLang="zh-CN" sz="2000"/>
          </a:p>
          <a:p>
            <a:pPr>
              <a:lnSpc>
                <a:spcPct val="110000"/>
              </a:lnSpc>
            </a:pPr>
            <a:r>
              <a:rPr lang="en-US" altLang="zh-CN" sz="2000"/>
              <a:t>deduct</a:t>
            </a:r>
            <a:endParaRPr lang="en-US" altLang="zh-CN" sz="2000"/>
          </a:p>
          <a:p>
            <a:pPr>
              <a:lnSpc>
                <a:spcPct val="110000"/>
              </a:lnSpc>
            </a:pPr>
            <a:r>
              <a:rPr lang="en-US" altLang="zh-CN" sz="2000"/>
              <a:t>deluxe</a:t>
            </a:r>
            <a:endParaRPr lang="en-US" altLang="zh-CN" sz="2000"/>
          </a:p>
          <a:p>
            <a:pPr>
              <a:lnSpc>
                <a:spcPct val="110000"/>
              </a:lnSpc>
            </a:pPr>
            <a:r>
              <a:rPr lang="en-US" altLang="zh-CN" sz="2000"/>
              <a:t>exchange</a:t>
            </a:r>
            <a:endParaRPr lang="en-US" altLang="zh-CN" sz="2000"/>
          </a:p>
          <a:p>
            <a:pPr>
              <a:lnSpc>
                <a:spcPct val="110000"/>
              </a:lnSpc>
            </a:pPr>
            <a:r>
              <a:rPr lang="en-US" altLang="zh-CN" sz="2000"/>
              <a:t>facility</a:t>
            </a:r>
            <a:endParaRPr lang="en-US" altLang="zh-CN" sz="2000"/>
          </a:p>
          <a:p>
            <a:pPr>
              <a:lnSpc>
                <a:spcPct val="110000"/>
              </a:lnSpc>
            </a:pPr>
            <a:r>
              <a:rPr lang="en-US" altLang="zh-CN" sz="2000"/>
              <a:t>fridge</a:t>
            </a:r>
            <a:endParaRPr lang="en-US" altLang="zh-CN" sz="2000"/>
          </a:p>
          <a:p>
            <a:pPr>
              <a:lnSpc>
                <a:spcPct val="110000"/>
              </a:lnSpc>
            </a:pPr>
            <a:r>
              <a:rPr lang="en-US" altLang="zh-CN" sz="2000"/>
              <a:t>inconvenience</a:t>
            </a:r>
            <a:endParaRPr lang="en-US" altLang="zh-CN" sz="2000"/>
          </a:p>
          <a:p>
            <a:pPr>
              <a:lnSpc>
                <a:spcPct val="110000"/>
              </a:lnSpc>
            </a:pPr>
            <a:r>
              <a:rPr lang="en-US" altLang="zh-CN" sz="2000"/>
              <a:t>inevitable</a:t>
            </a:r>
            <a:endParaRPr lang="en-US" altLang="zh-CN" sz="2000"/>
          </a:p>
          <a:p>
            <a:pPr>
              <a:lnSpc>
                <a:spcPct val="110000"/>
              </a:lnSpc>
            </a:pPr>
            <a:r>
              <a:rPr lang="en-US" altLang="zh-CN" sz="2000"/>
              <a:t>mini-bar</a:t>
            </a:r>
            <a:endParaRPr lang="en-US" altLang="zh-CN" sz="2000"/>
          </a:p>
          <a:p>
            <a:pPr>
              <a:lnSpc>
                <a:spcPct val="110000"/>
              </a:lnSpc>
            </a:pPr>
            <a:r>
              <a:rPr lang="en-US" altLang="zh-CN" sz="2000"/>
              <a:t>shaver</a:t>
            </a:r>
            <a:endParaRPr lang="en-US" altLang="zh-CN" sz="2000"/>
          </a:p>
          <a:p>
            <a:pPr>
              <a:lnSpc>
                <a:spcPct val="110000"/>
              </a:lnSpc>
            </a:pPr>
            <a:r>
              <a:rPr lang="en-US" altLang="zh-CN" sz="2000"/>
              <a:t>sink</a:t>
            </a:r>
            <a:endParaRPr lang="en-US" altLang="zh-CN" sz="2000"/>
          </a:p>
          <a:p>
            <a:pPr>
              <a:lnSpc>
                <a:spcPct val="110000"/>
              </a:lnSpc>
            </a:pPr>
            <a:r>
              <a:rPr lang="en-US" altLang="zh-CN" sz="2000"/>
              <a:t>superior</a:t>
            </a:r>
            <a:endParaRPr lang="en-US" altLang="zh-CN" sz="2000"/>
          </a:p>
          <a:p>
            <a:pPr>
              <a:lnSpc>
                <a:spcPct val="110000"/>
              </a:lnSpc>
            </a:pPr>
            <a:r>
              <a:rPr lang="en-US" altLang="zh-CN" sz="2000"/>
              <a:t>unfortunately</a:t>
            </a:r>
            <a:endParaRPr lang="en-US" altLang="zh-CN" sz="2000"/>
          </a:p>
        </p:txBody>
      </p:sp>
      <p:sp>
        <p:nvSpPr>
          <p:cNvPr id="2" name="文本框 1"/>
          <p:cNvSpPr txBox="1"/>
          <p:nvPr/>
        </p:nvSpPr>
        <p:spPr>
          <a:xfrm>
            <a:off x="6505575" y="1127760"/>
            <a:ext cx="4675505" cy="5507990"/>
          </a:xfrm>
          <a:prstGeom prst="rect">
            <a:avLst/>
          </a:prstGeom>
          <a:noFill/>
        </p:spPr>
        <p:txBody>
          <a:bodyPr wrap="square" rtlCol="0">
            <a:spAutoFit/>
          </a:bodyPr>
          <a:p>
            <a:pPr>
              <a:lnSpc>
                <a:spcPct val="110000"/>
              </a:lnSpc>
            </a:pPr>
            <a:r>
              <a:rPr lang="zh-CN" altLang="en-US" sz="2000"/>
              <a:t>窗帘</a:t>
            </a:r>
            <a:endParaRPr lang="zh-CN" altLang="en-US" sz="2000"/>
          </a:p>
          <a:p>
            <a:pPr>
              <a:lnSpc>
                <a:spcPct val="110000"/>
              </a:lnSpc>
            </a:pPr>
            <a:r>
              <a:rPr lang="zh-CN" altLang="en-US" sz="2000"/>
              <a:t>退房</a:t>
            </a:r>
            <a:endParaRPr lang="zh-CN" altLang="en-US" sz="2000"/>
          </a:p>
          <a:p>
            <a:pPr>
              <a:lnSpc>
                <a:spcPct val="110000"/>
              </a:lnSpc>
            </a:pPr>
            <a:r>
              <a:rPr lang="zh-CN" altLang="en-US" sz="2000"/>
              <a:t>混乱，混淆</a:t>
            </a:r>
            <a:endParaRPr lang="zh-CN" altLang="en-US" sz="2000"/>
          </a:p>
          <a:p>
            <a:pPr>
              <a:lnSpc>
                <a:spcPct val="110000"/>
              </a:lnSpc>
            </a:pPr>
            <a:r>
              <a:rPr lang="zh-CN" altLang="en-US" sz="2000"/>
              <a:t>柜台</a:t>
            </a:r>
            <a:endParaRPr lang="zh-CN" altLang="en-US" sz="2000"/>
          </a:p>
          <a:p>
            <a:pPr>
              <a:lnSpc>
                <a:spcPct val="110000"/>
              </a:lnSpc>
            </a:pPr>
            <a:r>
              <a:rPr lang="zh-CN" altLang="en-US" sz="2000"/>
              <a:t>扣除，减去</a:t>
            </a:r>
            <a:endParaRPr lang="zh-CN" altLang="en-US" sz="2000"/>
          </a:p>
          <a:p>
            <a:pPr>
              <a:lnSpc>
                <a:spcPct val="110000"/>
              </a:lnSpc>
            </a:pPr>
            <a:r>
              <a:rPr lang="zh-CN" altLang="en-US" sz="2000"/>
              <a:t>高级的，豪华的</a:t>
            </a:r>
            <a:endParaRPr lang="zh-CN" altLang="en-US" sz="2000"/>
          </a:p>
          <a:p>
            <a:pPr>
              <a:lnSpc>
                <a:spcPct val="110000"/>
              </a:lnSpc>
            </a:pPr>
            <a:r>
              <a:rPr lang="zh-CN" altLang="en-US" sz="2000"/>
              <a:t>交换，兑换</a:t>
            </a:r>
            <a:endParaRPr lang="zh-CN" altLang="en-US" sz="2000"/>
          </a:p>
          <a:p>
            <a:pPr>
              <a:lnSpc>
                <a:spcPct val="110000"/>
              </a:lnSpc>
            </a:pPr>
            <a:r>
              <a:rPr lang="zh-CN" altLang="en-US" sz="2000"/>
              <a:t>设施，设备</a:t>
            </a:r>
            <a:endParaRPr lang="zh-CN" altLang="en-US" sz="2000"/>
          </a:p>
          <a:p>
            <a:pPr>
              <a:lnSpc>
                <a:spcPct val="110000"/>
              </a:lnSpc>
            </a:pPr>
            <a:r>
              <a:rPr lang="zh-CN" altLang="en-US" sz="2000"/>
              <a:t>冰箱</a:t>
            </a:r>
            <a:endParaRPr lang="zh-CN" altLang="en-US" sz="2000"/>
          </a:p>
          <a:p>
            <a:pPr>
              <a:lnSpc>
                <a:spcPct val="110000"/>
              </a:lnSpc>
            </a:pPr>
            <a:r>
              <a:rPr lang="zh-CN" altLang="en-US" sz="2000"/>
              <a:t>不方便，麻烦</a:t>
            </a:r>
            <a:endParaRPr lang="zh-CN" altLang="en-US" sz="2000"/>
          </a:p>
          <a:p>
            <a:pPr>
              <a:lnSpc>
                <a:spcPct val="110000"/>
              </a:lnSpc>
            </a:pPr>
            <a:r>
              <a:rPr lang="zh-CN" altLang="en-US" sz="2000"/>
              <a:t>不可避免的</a:t>
            </a:r>
            <a:endParaRPr lang="zh-CN" altLang="en-US" sz="2000"/>
          </a:p>
          <a:p>
            <a:pPr>
              <a:lnSpc>
                <a:spcPct val="110000"/>
              </a:lnSpc>
            </a:pPr>
            <a:r>
              <a:rPr lang="zh-CN" altLang="en-US" sz="2000"/>
              <a:t>小酒吧，小冰箱</a:t>
            </a:r>
            <a:endParaRPr lang="zh-CN" altLang="en-US" sz="2000"/>
          </a:p>
          <a:p>
            <a:pPr>
              <a:lnSpc>
                <a:spcPct val="110000"/>
              </a:lnSpc>
            </a:pPr>
            <a:r>
              <a:rPr lang="zh-CN" altLang="en-US" sz="2000"/>
              <a:t>剃须刀</a:t>
            </a:r>
            <a:endParaRPr lang="zh-CN" altLang="en-US" sz="2000"/>
          </a:p>
          <a:p>
            <a:pPr>
              <a:lnSpc>
                <a:spcPct val="110000"/>
              </a:lnSpc>
            </a:pPr>
            <a:r>
              <a:rPr lang="zh-CN" altLang="en-US" sz="2000"/>
              <a:t>水池，洗涤槽</a:t>
            </a:r>
            <a:endParaRPr lang="zh-CN" altLang="en-US" sz="2000"/>
          </a:p>
          <a:p>
            <a:pPr>
              <a:lnSpc>
                <a:spcPct val="110000"/>
              </a:lnSpc>
            </a:pPr>
            <a:r>
              <a:rPr lang="zh-CN" altLang="en-US" sz="2000"/>
              <a:t>较好的，上等的</a:t>
            </a:r>
            <a:endParaRPr lang="zh-CN" altLang="en-US" sz="2000"/>
          </a:p>
          <a:p>
            <a:pPr>
              <a:lnSpc>
                <a:spcPct val="110000"/>
              </a:lnSpc>
            </a:pPr>
            <a:r>
              <a:rPr lang="zh-CN" altLang="en-US" sz="2000"/>
              <a:t>不幸地，遗憾地</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225550"/>
            <a:ext cx="11468100" cy="5113020"/>
          </a:xfrm>
          <a:prstGeom prst="rect">
            <a:avLst/>
          </a:prstGeom>
          <a:noFill/>
        </p:spPr>
        <p:txBody>
          <a:bodyPr wrap="square" rtlCol="0">
            <a:spAutoFit/>
          </a:bodyPr>
          <a:p>
            <a:pPr>
              <a:lnSpc>
                <a:spcPct val="170000"/>
              </a:lnSpc>
            </a:pPr>
            <a:r>
              <a:rPr lang="en-US" altLang="zh-CN" sz="2400"/>
              <a:t>1. I wonder if you would tell me what facilities your hotel has to offer. </a:t>
            </a:r>
            <a:endParaRPr lang="en-US" altLang="zh-CN" sz="2400"/>
          </a:p>
          <a:p>
            <a:pPr>
              <a:lnSpc>
                <a:spcPct val="170000"/>
              </a:lnSpc>
            </a:pPr>
            <a:r>
              <a:rPr lang="en-US" altLang="zh-CN" sz="2400"/>
              <a:t>2. This is a four-star hotel and we are situated right in the center of the town. </a:t>
            </a:r>
            <a:endParaRPr lang="en-US" altLang="zh-CN" sz="2400"/>
          </a:p>
          <a:p>
            <a:pPr>
              <a:lnSpc>
                <a:spcPct val="170000"/>
              </a:lnSpc>
            </a:pPr>
            <a:r>
              <a:rPr lang="en-US" altLang="zh-CN" sz="2400"/>
              <a:t>3. How much a day do you charge for a standard room? </a:t>
            </a:r>
            <a:endParaRPr lang="en-US" altLang="zh-CN" sz="2400"/>
          </a:p>
          <a:p>
            <a:pPr>
              <a:lnSpc>
                <a:spcPct val="170000"/>
              </a:lnSpc>
            </a:pPr>
            <a:r>
              <a:rPr lang="en-US" altLang="zh-CN" sz="2400"/>
              <a:t>4. Please fill in the hotel registration form. </a:t>
            </a:r>
            <a:endParaRPr lang="en-US" altLang="zh-CN" sz="2400"/>
          </a:p>
          <a:p>
            <a:pPr>
              <a:lnSpc>
                <a:spcPct val="170000"/>
              </a:lnSpc>
            </a:pPr>
            <a:r>
              <a:rPr lang="en-US" altLang="zh-CN" sz="2400"/>
              <a:t>5. What are the other facilities like in the hotel? </a:t>
            </a:r>
            <a:endParaRPr lang="en-US" altLang="zh-CN" sz="2400"/>
          </a:p>
          <a:p>
            <a:pPr>
              <a:lnSpc>
                <a:spcPct val="170000"/>
              </a:lnSpc>
            </a:pPr>
            <a:r>
              <a:rPr lang="en-US" altLang="zh-CN" sz="2400"/>
              <a:t>6. The business facilities in this hotel are the first rate, and services are very efficient.</a:t>
            </a:r>
            <a:endParaRPr lang="en-US" altLang="zh-CN" sz="2400"/>
          </a:p>
          <a:p>
            <a:pPr>
              <a:lnSpc>
                <a:spcPct val="170000"/>
              </a:lnSpc>
            </a:pPr>
            <a:r>
              <a:rPr lang="en-US" altLang="zh-CN" sz="2400"/>
              <a:t>7. The deluxe twin is 2900 yuan a night. </a:t>
            </a:r>
            <a:endParaRPr lang="en-US" altLang="zh-CN" sz="2400"/>
          </a:p>
          <a:p>
            <a:pPr>
              <a:lnSpc>
                <a:spcPct val="170000"/>
              </a:lnSpc>
            </a:pPr>
            <a:r>
              <a:rPr lang="en-US" altLang="zh-CN" sz="2400"/>
              <a:t>8. I want a single room with a shower.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5110480"/>
          </a:xfrm>
          <a:prstGeom prst="rect">
            <a:avLst/>
          </a:prstGeom>
          <a:noFill/>
        </p:spPr>
        <p:txBody>
          <a:bodyPr wrap="square" rtlCol="0">
            <a:spAutoFit/>
          </a:bodyPr>
          <a:p>
            <a:r>
              <a:rPr lang="en-US" altLang="zh-CN" sz="2400"/>
              <a:t>  </a:t>
            </a:r>
            <a:endParaRPr lang="en-US" altLang="zh-CN" sz="2400"/>
          </a:p>
          <a:p>
            <a:pPr>
              <a:lnSpc>
                <a:spcPct val="180000"/>
              </a:lnSpc>
            </a:pPr>
            <a:r>
              <a:rPr lang="en-US" altLang="zh-CN" sz="2400"/>
              <a:t>9. The room rate is marked at the top. </a:t>
            </a:r>
            <a:endParaRPr lang="en-US" altLang="zh-CN" sz="2400"/>
          </a:p>
          <a:p>
            <a:pPr>
              <a:lnSpc>
                <a:spcPct val="180000"/>
              </a:lnSpc>
            </a:pPr>
            <a:r>
              <a:rPr lang="en-US" altLang="zh-CN" sz="2400"/>
              <a:t>10. What services come with that? </a:t>
            </a:r>
            <a:endParaRPr lang="en-US" altLang="zh-CN" sz="2400"/>
          </a:p>
          <a:p>
            <a:pPr>
              <a:lnSpc>
                <a:spcPct val="180000"/>
              </a:lnSpc>
            </a:pPr>
            <a:r>
              <a:rPr lang="en-US" altLang="zh-CN" sz="2400"/>
              <a:t>11. What should I fill in under ROOM NUMBER? </a:t>
            </a:r>
            <a:endParaRPr lang="en-US" altLang="zh-CN" sz="2400"/>
          </a:p>
          <a:p>
            <a:pPr>
              <a:lnSpc>
                <a:spcPct val="180000"/>
              </a:lnSpc>
            </a:pPr>
            <a:r>
              <a:rPr lang="en-US" altLang="zh-CN" sz="2400"/>
              <a:t>12. The price is 1300 dollars, including government tax. </a:t>
            </a:r>
            <a:endParaRPr lang="en-US" altLang="zh-CN" sz="2400"/>
          </a:p>
          <a:p>
            <a:pPr>
              <a:lnSpc>
                <a:spcPct val="180000"/>
              </a:lnSpc>
            </a:pPr>
            <a:r>
              <a:rPr lang="en-US" altLang="zh-CN" sz="2400"/>
              <a:t>13. How many nights will you need the room, sir? </a:t>
            </a:r>
            <a:endParaRPr lang="en-US" altLang="zh-CN" sz="2400"/>
          </a:p>
          <a:p>
            <a:pPr>
              <a:lnSpc>
                <a:spcPct val="180000"/>
              </a:lnSpc>
            </a:pPr>
            <a:r>
              <a:rPr lang="en-US" altLang="zh-CN" sz="2400"/>
              <a:t>14. Good morning. I’d like to check out. </a:t>
            </a:r>
            <a:endParaRPr lang="en-US" altLang="zh-CN" sz="2400"/>
          </a:p>
          <a:p>
            <a:pPr>
              <a:lnSpc>
                <a:spcPct val="180000"/>
              </a:lnSpc>
            </a:pPr>
            <a:r>
              <a:rPr lang="en-US" altLang="zh-CN" sz="2400"/>
              <a:t>15. I’d like to tell you that the check-out time is 12:00 noon, sir.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9641</Words>
  <Application>WPS 演示</Application>
  <PresentationFormat>宽屏</PresentationFormat>
  <Paragraphs>300</Paragraphs>
  <Slides>30</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77</cp:revision>
  <dcterms:created xsi:type="dcterms:W3CDTF">2017-11-21T09:37:00Z</dcterms:created>
  <dcterms:modified xsi:type="dcterms:W3CDTF">2021-09-06T08:14:15Z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KSOTemplateUUID">
    <vt:lpwstr>v1.0_mb_M7Ys4WJA3iOQse3Q7KPKxg==</vt:lpwstr>
  </property>
  <property fmtid="{D5CDD505-2E9C-101B-9397-08002B2CF9AE}" pid="4" name="ICV">
    <vt:lpwstr>A09D82D43A0B467EB006E48CB59B631A</vt:lpwstr>
  </property>
</Properties>
</file>