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8" r:id="rId3"/>
    <p:sldId id="259" r:id="rId4"/>
    <p:sldId id="260" r:id="rId5"/>
    <p:sldId id="267" r:id="rId6"/>
    <p:sldId id="262" r:id="rId7"/>
    <p:sldId id="297" r:id="rId9"/>
    <p:sldId id="332" r:id="rId10"/>
    <p:sldId id="298"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292"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12192000" cy="11315700"/>
          </a:xfrm>
          <a:prstGeom prst="rect">
            <a:avLst/>
          </a:prstGeom>
          <a:blipFill dpi="0" rotWithShape="1">
            <a:blip r:embed="rId2">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0" name="直接连接符 9"/>
          <p:cNvCxnSpPr/>
          <p:nvPr userDrawn="1"/>
        </p:nvCxnSpPr>
        <p:spPr>
          <a:xfrm>
            <a:off x="750309" y="833614"/>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242277" y="240965"/>
            <a:ext cx="561843"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0815" y="24716"/>
            <a:ext cx="6852561" cy="6833284"/>
          </a:xfrm>
          <a:prstGeom prst="rect">
            <a:avLst/>
          </a:prstGeom>
        </p:spPr>
      </p:pic>
      <p:sp>
        <p:nvSpPr>
          <p:cNvPr id="6" name="TextBox 37"/>
          <p:cNvSpPr txBox="1"/>
          <p:nvPr/>
        </p:nvSpPr>
        <p:spPr>
          <a:xfrm>
            <a:off x="6181090" y="2014220"/>
            <a:ext cx="6010910" cy="2528570"/>
          </a:xfrm>
          <a:prstGeom prst="rect">
            <a:avLst/>
          </a:prstGeom>
          <a:noFill/>
        </p:spPr>
        <p:txBody>
          <a:bodyPr wrap="square" lIns="0" rIns="0" rtlCol="0">
            <a:spAutoFit/>
          </a:bodyPr>
          <a:lstStyle/>
          <a:p>
            <a:pPr algn="ctr" fontAlgn="auto">
              <a:lnSpc>
                <a:spcPct val="120000"/>
              </a:lnSpc>
            </a:pPr>
            <a:r>
              <a:rPr lang="en-US" altLang="zh-CN" sz="4400" b="1" spc="300" dirty="0">
                <a:latin typeface="思源黑体 CN Heavy" panose="020B0A00000000000000" pitchFamily="34" charset="-122"/>
                <a:ea typeface="思源黑体 CN Heavy" panose="020B0A00000000000000" pitchFamily="34" charset="-122"/>
                <a:sym typeface="微软雅黑" panose="020B0503020204020204" pitchFamily="34" charset="-122"/>
              </a:rPr>
              <a:t>Unit15</a:t>
            </a:r>
            <a:endParaRPr lang="en-US" altLang="zh-CN" sz="4400" b="1" spc="300" dirty="0">
              <a:latin typeface="思源黑体 CN Heavy" panose="020B0A00000000000000" pitchFamily="34" charset="-122"/>
              <a:ea typeface="思源黑体 CN Heavy" panose="020B0A00000000000000" pitchFamily="34" charset="-122"/>
              <a:sym typeface="微软雅黑" panose="020B0503020204020204" pitchFamily="34" charset="-122"/>
            </a:endParaRPr>
          </a:p>
          <a:p>
            <a:pPr algn="ctr" fontAlgn="auto">
              <a:lnSpc>
                <a:spcPct val="120000"/>
              </a:lnSpc>
            </a:pPr>
            <a:r>
              <a:rPr lang="en-US" altLang="zh-CN" sz="4400" b="1" spc="300" dirty="0">
                <a:latin typeface="思源黑体 CN Heavy" panose="020B0A00000000000000" pitchFamily="34" charset="-122"/>
                <a:ea typeface="思源黑体 CN Heavy" panose="020B0A00000000000000" pitchFamily="34" charset="-122"/>
              </a:rPr>
              <a:t>Asking for Directions</a:t>
            </a:r>
            <a:endParaRPr lang="en-US" altLang="zh-CN" sz="4400" b="1" spc="300" dirty="0">
              <a:latin typeface="思源黑体 CN Heavy" panose="020B0A00000000000000" pitchFamily="34" charset="-122"/>
              <a:ea typeface="思源黑体 CN Heavy" panose="020B0A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Task2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dialogues twice and fill in the blanks with the</a:t>
            </a:r>
            <a:endParaRPr lang="en-US" altLang="zh-CN" b="0" dirty="0" smtClean="0">
              <a:solidFill>
                <a:srgbClr val="005188"/>
              </a:solidFill>
            </a:endParaRPr>
          </a:p>
          <a:p>
            <a:pPr>
              <a:lnSpc>
                <a:spcPct val="100000"/>
              </a:lnSpc>
            </a:pPr>
            <a:r>
              <a:rPr lang="en-US" altLang="zh-CN" b="0" dirty="0" smtClean="0">
                <a:solidFill>
                  <a:srgbClr val="005188"/>
                </a:solidFill>
              </a:rPr>
              <a:t>words you hear. </a:t>
            </a: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722630" y="1815465"/>
            <a:ext cx="10600690" cy="4521835"/>
          </a:xfrm>
          <a:prstGeom prst="rect">
            <a:avLst/>
          </a:prstGeom>
          <a:noFill/>
        </p:spPr>
        <p:txBody>
          <a:bodyPr wrap="square" rtlCol="0">
            <a:spAutoFit/>
          </a:bodyPr>
          <a:p>
            <a:pPr>
              <a:lnSpc>
                <a:spcPct val="120000"/>
              </a:lnSpc>
            </a:pPr>
            <a:r>
              <a:rPr lang="en-US" altLang="zh-CN" sz="2400"/>
              <a:t>1. A: Excuse me, I’m looking for your manager’s office. </a:t>
            </a:r>
            <a:endParaRPr lang="en-US" altLang="zh-CN" sz="2400"/>
          </a:p>
          <a:p>
            <a:pPr>
              <a:lnSpc>
                <a:spcPct val="120000"/>
              </a:lnSpc>
            </a:pPr>
            <a:r>
              <a:rPr lang="en-US" altLang="zh-CN" sz="2400"/>
              <a:t>    B: The manager’s office is on the</a:t>
            </a:r>
            <a:r>
              <a:rPr lang="en-US" altLang="zh-CN" sz="2400">
                <a:sym typeface="+mn-ea"/>
              </a:rPr>
              <a:t> </a:t>
            </a:r>
            <a:r>
              <a:rPr lang="en-US" altLang="zh-CN" sz="2400" u="sng">
                <a:sym typeface="+mn-ea"/>
              </a:rPr>
              <a:t>                  </a:t>
            </a:r>
            <a:r>
              <a:rPr lang="en-US" altLang="zh-CN" sz="2400"/>
              <a:t> floor. </a:t>
            </a:r>
            <a:endParaRPr lang="en-US" altLang="zh-CN" sz="2400"/>
          </a:p>
          <a:p>
            <a:pPr>
              <a:lnSpc>
                <a:spcPct val="120000"/>
              </a:lnSpc>
            </a:pPr>
            <a:r>
              <a:rPr lang="en-US" altLang="zh-CN" sz="2400"/>
              <a:t>2. A: Excuse me. Could you tell me which way the International</a:t>
            </a:r>
            <a:r>
              <a:rPr lang="en-US" altLang="zh-CN" sz="2400">
                <a:sym typeface="+mn-ea"/>
              </a:rPr>
              <a:t> </a:t>
            </a:r>
            <a:r>
              <a:rPr lang="en-US" altLang="zh-CN" sz="2400" u="sng">
                <a:sym typeface="+mn-ea"/>
              </a:rPr>
              <a:t>                  </a:t>
            </a:r>
            <a:r>
              <a:rPr lang="en-US" altLang="zh-CN" sz="2400"/>
              <a:t> Center is? </a:t>
            </a:r>
            <a:endParaRPr lang="en-US" altLang="zh-CN" sz="2400"/>
          </a:p>
          <a:p>
            <a:pPr>
              <a:lnSpc>
                <a:spcPct val="120000"/>
              </a:lnSpc>
            </a:pPr>
            <a:r>
              <a:rPr lang="en-US" altLang="zh-CN" sz="2400"/>
              <a:t>    B: It’s that way.</a:t>
            </a:r>
            <a:endParaRPr lang="en-US" altLang="zh-CN" sz="2400"/>
          </a:p>
          <a:p>
            <a:pPr>
              <a:lnSpc>
                <a:spcPct val="120000"/>
              </a:lnSpc>
            </a:pPr>
            <a:r>
              <a:rPr lang="en-US" altLang="zh-CN" sz="2400"/>
              <a:t>3. A: Is it</a:t>
            </a:r>
            <a:r>
              <a:rPr lang="en-US" altLang="zh-CN" sz="2400">
                <a:sym typeface="+mn-ea"/>
              </a:rPr>
              <a:t> </a:t>
            </a:r>
            <a:r>
              <a:rPr lang="en-US" altLang="zh-CN" sz="2400" u="sng">
                <a:sym typeface="+mn-ea"/>
              </a:rPr>
              <a:t>                    </a:t>
            </a:r>
            <a:r>
              <a:rPr lang="en-US" altLang="zh-CN" sz="2400"/>
              <a:t> far to walk? Should I take a bus? </a:t>
            </a:r>
            <a:endParaRPr lang="en-US" altLang="zh-CN" sz="2400"/>
          </a:p>
          <a:p>
            <a:pPr>
              <a:lnSpc>
                <a:spcPct val="120000"/>
              </a:lnSpc>
            </a:pPr>
            <a:r>
              <a:rPr lang="en-US" altLang="zh-CN" sz="2400"/>
              <a:t>    B: No, you needn’t take a bus. It’s not far at all.</a:t>
            </a:r>
            <a:endParaRPr lang="en-US" altLang="zh-CN" sz="2400"/>
          </a:p>
          <a:p>
            <a:pPr>
              <a:lnSpc>
                <a:spcPct val="120000"/>
              </a:lnSpc>
            </a:pPr>
            <a:r>
              <a:rPr lang="en-US" altLang="zh-CN" sz="2400"/>
              <a:t>4. A: Which direction are you going?</a:t>
            </a:r>
            <a:endParaRPr lang="en-US" altLang="zh-CN" sz="2400"/>
          </a:p>
          <a:p>
            <a:pPr>
              <a:lnSpc>
                <a:spcPct val="120000"/>
              </a:lnSpc>
            </a:pPr>
            <a:r>
              <a:rPr lang="en-US" altLang="zh-CN" sz="2400"/>
              <a:t>    B: I’m going</a:t>
            </a:r>
            <a:r>
              <a:rPr lang="en-US" altLang="zh-CN" sz="2400">
                <a:sym typeface="+mn-ea"/>
              </a:rPr>
              <a:t> </a:t>
            </a:r>
            <a:r>
              <a:rPr lang="en-US" altLang="zh-CN" sz="2400" u="sng">
                <a:sym typeface="+mn-ea"/>
              </a:rPr>
              <a:t>                    </a:t>
            </a:r>
            <a:r>
              <a:rPr lang="en-US" altLang="zh-CN" sz="2400"/>
              <a:t> .</a:t>
            </a:r>
            <a:endParaRPr lang="en-US" altLang="zh-CN" sz="2400"/>
          </a:p>
          <a:p>
            <a:pPr>
              <a:lnSpc>
                <a:spcPct val="120000"/>
              </a:lnSpc>
            </a:pPr>
            <a:r>
              <a:rPr lang="en-US" altLang="zh-CN" sz="2400"/>
              <a:t>5. A: Excuse me, is this the right bus to the airport?</a:t>
            </a:r>
            <a:endParaRPr lang="en-US" altLang="zh-CN" sz="2400"/>
          </a:p>
          <a:p>
            <a:pPr>
              <a:lnSpc>
                <a:spcPct val="120000"/>
              </a:lnSpc>
            </a:pPr>
            <a:r>
              <a:rPr lang="en-US" altLang="zh-CN" sz="2400"/>
              <a:t>    B: No. You’re going the</a:t>
            </a:r>
            <a:r>
              <a:rPr lang="en-US" altLang="zh-CN" sz="2400">
                <a:sym typeface="+mn-ea"/>
              </a:rPr>
              <a:t> </a:t>
            </a:r>
            <a:r>
              <a:rPr lang="en-US" altLang="zh-CN" sz="2400" u="sng">
                <a:sym typeface="+mn-ea"/>
              </a:rPr>
              <a:t>                  </a:t>
            </a:r>
            <a:r>
              <a:rPr lang="en-US" altLang="zh-CN" sz="2400"/>
              <a:t> way.</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1757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Task2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706120" y="1054735"/>
            <a:ext cx="11194415" cy="5367020"/>
          </a:xfrm>
          <a:prstGeom prst="rect">
            <a:avLst/>
          </a:prstGeom>
          <a:noFill/>
        </p:spPr>
        <p:txBody>
          <a:bodyPr wrap="square" rtlCol="0">
            <a:spAutoFit/>
          </a:bodyPr>
          <a:p>
            <a:pPr>
              <a:lnSpc>
                <a:spcPct val="130000"/>
              </a:lnSpc>
            </a:pPr>
            <a:r>
              <a:rPr lang="en-US" altLang="zh-CN" sz="2400"/>
              <a:t>6. A: How long is the</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    B: About ten minutes.</a:t>
            </a:r>
            <a:endParaRPr lang="en-US" altLang="zh-CN" sz="2400"/>
          </a:p>
          <a:p>
            <a:pPr>
              <a:lnSpc>
                <a:spcPct val="130000"/>
              </a:lnSpc>
            </a:pPr>
            <a:r>
              <a:rPr lang="en-US" altLang="zh-CN" sz="2400"/>
              <a:t>7. A: Number 8 buses run more</a:t>
            </a:r>
            <a:r>
              <a:rPr lang="en-US" altLang="zh-CN" sz="2400">
                <a:sym typeface="+mn-ea"/>
              </a:rPr>
              <a:t> </a:t>
            </a:r>
            <a:r>
              <a:rPr lang="en-US" altLang="zh-CN" sz="2400" u="sng">
                <a:sym typeface="+mn-ea"/>
              </a:rPr>
              <a:t>                     </a:t>
            </a:r>
            <a:r>
              <a:rPr lang="en-US" altLang="zh-CN" sz="2400"/>
              <a:t> , don’t they?</a:t>
            </a:r>
            <a:endParaRPr lang="en-US" altLang="zh-CN" sz="2400"/>
          </a:p>
          <a:p>
            <a:pPr>
              <a:lnSpc>
                <a:spcPct val="130000"/>
              </a:lnSpc>
            </a:pPr>
            <a:r>
              <a:rPr lang="en-US" altLang="zh-CN" sz="2400"/>
              <a:t>    B: Yes. They run every five minutes.</a:t>
            </a:r>
            <a:endParaRPr lang="en-US" altLang="zh-CN" sz="2400"/>
          </a:p>
          <a:p>
            <a:pPr>
              <a:lnSpc>
                <a:spcPct val="130000"/>
              </a:lnSpc>
            </a:pPr>
            <a:r>
              <a:rPr lang="en-US" altLang="zh-CN" sz="2400"/>
              <a:t>8. A: I’m going to Peace Insurance</a:t>
            </a:r>
            <a:r>
              <a:rPr lang="en-US" altLang="zh-CN" sz="2400">
                <a:sym typeface="+mn-ea"/>
              </a:rPr>
              <a:t> </a:t>
            </a:r>
            <a:r>
              <a:rPr lang="en-US" altLang="zh-CN" sz="2400" u="sng">
                <a:sym typeface="+mn-ea"/>
              </a:rPr>
              <a:t>                  </a:t>
            </a:r>
            <a:r>
              <a:rPr lang="en-US" altLang="zh-CN" sz="2400"/>
              <a:t> . Do you know where it is?</a:t>
            </a:r>
            <a:endParaRPr lang="en-US" altLang="zh-CN" sz="2400"/>
          </a:p>
          <a:p>
            <a:pPr>
              <a:lnSpc>
                <a:spcPct val="130000"/>
              </a:lnSpc>
            </a:pPr>
            <a:r>
              <a:rPr lang="en-US" altLang="zh-CN" sz="2400"/>
              <a:t>    B: Sure. It’s next to the Yuanhua Building.</a:t>
            </a:r>
            <a:endParaRPr lang="en-US" altLang="zh-CN" sz="2400"/>
          </a:p>
          <a:p>
            <a:pPr>
              <a:lnSpc>
                <a:spcPct val="130000"/>
              </a:lnSpc>
            </a:pPr>
            <a:r>
              <a:rPr lang="en-US" altLang="zh-CN" sz="2400"/>
              <a:t>9. A: Excuse me, I want to return to my hotel, the River Bank Hotel.</a:t>
            </a:r>
            <a:endParaRPr lang="en-US" altLang="zh-CN" sz="2400"/>
          </a:p>
          <a:p>
            <a:pPr>
              <a:lnSpc>
                <a:spcPct val="130000"/>
              </a:lnSpc>
            </a:pPr>
            <a:r>
              <a:rPr lang="en-US" altLang="zh-CN" sz="2400"/>
              <a:t>    B: Just go</a:t>
            </a:r>
            <a:r>
              <a:rPr lang="en-US" altLang="zh-CN" sz="2400">
                <a:sym typeface="+mn-ea"/>
              </a:rPr>
              <a:t> </a:t>
            </a:r>
            <a:r>
              <a:rPr lang="en-US" altLang="zh-CN" sz="2400" u="sng">
                <a:sym typeface="+mn-ea"/>
              </a:rPr>
              <a:t>                  </a:t>
            </a:r>
            <a:r>
              <a:rPr lang="en-US" altLang="zh-CN" sz="2400"/>
              <a:t> this road and turn right when you come to a cinema. You can’t</a:t>
            </a:r>
            <a:endParaRPr lang="en-US" altLang="zh-CN" sz="2400"/>
          </a:p>
          <a:p>
            <a:pPr>
              <a:lnSpc>
                <a:spcPct val="130000"/>
              </a:lnSpc>
            </a:pPr>
            <a:r>
              <a:rPr lang="en-US" altLang="zh-CN" sz="2400"/>
              <a:t>         miss it.</a:t>
            </a:r>
            <a:endParaRPr lang="en-US" altLang="zh-CN" sz="2400"/>
          </a:p>
          <a:p>
            <a:pPr>
              <a:lnSpc>
                <a:spcPct val="130000"/>
              </a:lnSpc>
            </a:pPr>
            <a:r>
              <a:rPr lang="en-US" altLang="zh-CN" sz="2400"/>
              <a:t>10. A: Excuse me. Would you please tell me where the accounting</a:t>
            </a:r>
            <a:r>
              <a:rPr lang="en-US" altLang="zh-CN" sz="2400">
                <a:sym typeface="+mn-ea"/>
              </a:rPr>
              <a:t> </a:t>
            </a:r>
            <a:r>
              <a:rPr lang="en-US" altLang="zh-CN" sz="2400" u="sng">
                <a:sym typeface="+mn-ea"/>
              </a:rPr>
              <a:t>                  </a:t>
            </a:r>
            <a:r>
              <a:rPr lang="en-US" altLang="zh-CN" sz="2400"/>
              <a:t> is?</a:t>
            </a:r>
            <a:endParaRPr lang="en-US" altLang="zh-CN" sz="2400"/>
          </a:p>
          <a:p>
            <a:pPr>
              <a:lnSpc>
                <a:spcPct val="130000"/>
              </a:lnSpc>
            </a:pPr>
            <a:r>
              <a:rPr lang="en-US" altLang="zh-CN" sz="2400"/>
              <a:t>       B: Turn right. It’s the third office on the left.</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Section3 Listen and Respond</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8778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You will hear 10 incomplete short dialogues. While listening, you are required to complete the dialogues by ticking the appropriate responses out of the four choices provided. </a:t>
            </a:r>
            <a:endParaRPr lang="en-US" altLang="zh-CN" b="0" dirty="0" smtClean="0">
              <a:solidFill>
                <a:srgbClr val="005188"/>
              </a:solidFill>
            </a:endParaRPr>
          </a:p>
        </p:txBody>
      </p:sp>
      <p:sp>
        <p:nvSpPr>
          <p:cNvPr id="4098" name="矩形 1"/>
          <p:cNvSpPr/>
          <p:nvPr/>
        </p:nvSpPr>
        <p:spPr>
          <a:xfrm>
            <a:off x="762000" y="2257425"/>
            <a:ext cx="10917555" cy="3291840"/>
          </a:xfrm>
          <a:prstGeom prst="rect">
            <a:avLst/>
          </a:prstGeom>
          <a:noFill/>
          <a:ln w="9525">
            <a:noFill/>
          </a:ln>
        </p:spPr>
        <p:txBody>
          <a:bodyPr wrap="square">
            <a:spAutoFit/>
          </a:bodyPr>
          <a:p>
            <a:pPr>
              <a:lnSpc>
                <a:spcPct val="130000"/>
              </a:lnSpc>
            </a:pPr>
            <a:r>
              <a:rPr lang="en-US" altLang="zh-CN" sz="2000" dirty="0">
                <a:latin typeface="Arial" panose="020B0604020202020204" pitchFamily="34" charset="0"/>
              </a:rPr>
              <a:t>1 A. It’s very difficult.                                      B. </a:t>
            </a:r>
            <a:r>
              <a:rPr lang="en-US" sz="2000" dirty="0">
                <a:latin typeface="Arial" panose="020B0604020202020204" pitchFamily="34" charset="0"/>
              </a:rPr>
              <a:t>That’s right</a:t>
            </a:r>
            <a:r>
              <a:rPr lang="en-US" sz="2000" dirty="0">
                <a:latin typeface="Arial" panose="020B0604020202020204" pitchFamily="34" charset="0"/>
              </a:rPr>
              <a:t>.</a:t>
            </a:r>
            <a:endParaRPr lang="en-US" sz="2000" dirty="0">
              <a:latin typeface="Arial" panose="020B0604020202020204" pitchFamily="34" charset="0"/>
            </a:endParaRPr>
          </a:p>
          <a:p>
            <a:pPr>
              <a:lnSpc>
                <a:spcPct val="130000"/>
              </a:lnSpc>
            </a:pPr>
            <a:r>
              <a:rPr lang="en-US" altLang="zh-CN" sz="2000" dirty="0">
                <a:latin typeface="Arial" panose="020B0604020202020204" pitchFamily="34" charset="0"/>
              </a:rPr>
              <a:t>   C. Take a right turn at the next corner.        D. Yes. I hope so.</a:t>
            </a:r>
            <a:endParaRPr lang="en-US" altLang="zh-CN" sz="2000" dirty="0">
              <a:latin typeface="Arial" panose="020B0604020202020204" pitchFamily="34" charset="0"/>
              <a:sym typeface="+mn-ea"/>
            </a:endParaRPr>
          </a:p>
          <a:p>
            <a:pPr>
              <a:lnSpc>
                <a:spcPct val="130000"/>
              </a:lnSpc>
            </a:pPr>
            <a:endParaRPr lang="en-US" altLang="zh-CN" sz="2000" dirty="0">
              <a:latin typeface="Arial" panose="020B0604020202020204" pitchFamily="34" charset="0"/>
              <a:sym typeface="+mn-ea"/>
            </a:endParaRPr>
          </a:p>
          <a:p>
            <a:pPr>
              <a:lnSpc>
                <a:spcPct val="130000"/>
              </a:lnSpc>
            </a:pPr>
            <a:r>
              <a:rPr lang="en-US" altLang="zh-CN" sz="2000" dirty="0">
                <a:latin typeface="Arial" panose="020B0604020202020204" pitchFamily="34" charset="0"/>
              </a:rPr>
              <a:t>2 A. Go straight on for five minutes.               B. Don’t memtion it.</a:t>
            </a:r>
            <a:endParaRPr lang="zh-CN" altLang="zh-CN" sz="2000" dirty="0">
              <a:latin typeface="Arial" panose="020B0604020202020204" pitchFamily="34" charset="0"/>
            </a:endParaRPr>
          </a:p>
          <a:p>
            <a:pPr>
              <a:lnSpc>
                <a:spcPct val="130000"/>
              </a:lnSpc>
            </a:pPr>
            <a:r>
              <a:rPr lang="en-US" altLang="zh-CN" sz="2000" dirty="0">
                <a:latin typeface="Arial" panose="020B0604020202020204" pitchFamily="34" charset="0"/>
              </a:rPr>
              <a:t>   C. That’s interesting.                                    D. </a:t>
            </a:r>
            <a:r>
              <a:rPr lang="en-US" sz="2000" dirty="0">
                <a:latin typeface="Arial" panose="020B0604020202020204" pitchFamily="34" charset="0"/>
              </a:rPr>
              <a:t>No, I don’t like them.</a:t>
            </a:r>
            <a:endParaRPr lang="en-US" sz="2000" dirty="0">
              <a:latin typeface="Arial" panose="020B0604020202020204" pitchFamily="34" charset="0"/>
            </a:endParaRPr>
          </a:p>
          <a:p>
            <a:pPr>
              <a:lnSpc>
                <a:spcPct val="130000"/>
              </a:lnSpc>
            </a:pPr>
            <a:endParaRPr lang="en-US" altLang="zh-CN" sz="2000" dirty="0">
              <a:latin typeface="Arial" panose="020B0604020202020204" pitchFamily="34" charset="0"/>
            </a:endParaRPr>
          </a:p>
          <a:p>
            <a:pPr>
              <a:lnSpc>
                <a:spcPct val="130000"/>
              </a:lnSpc>
            </a:pPr>
            <a:r>
              <a:rPr lang="en-US" altLang="zh-CN" sz="2000" dirty="0">
                <a:latin typeface="Arial" panose="020B0604020202020204" pitchFamily="34" charset="0"/>
              </a:rPr>
              <a:t>3  A. 10:30 on track 2.                                     B. </a:t>
            </a:r>
            <a:r>
              <a:rPr lang="en-US" sz="2000" dirty="0">
                <a:latin typeface="Arial" panose="020B0604020202020204" pitchFamily="34" charset="0"/>
                <a:sym typeface="+mn-ea"/>
              </a:rPr>
              <a:t>No, they live on the second floor.</a:t>
            </a:r>
            <a:endParaRPr lang="zh-CN" altLang="zh-CN" sz="2000" dirty="0">
              <a:latin typeface="Arial" panose="020B0604020202020204" pitchFamily="34" charset="0"/>
            </a:endParaRPr>
          </a:p>
          <a:p>
            <a:pPr>
              <a:lnSpc>
                <a:spcPct val="130000"/>
              </a:lnSpc>
            </a:pPr>
            <a:r>
              <a:rPr lang="en-US" altLang="zh-CN" sz="2000" dirty="0">
                <a:latin typeface="Arial" panose="020B0604020202020204" pitchFamily="34" charset="0"/>
              </a:rPr>
              <a:t>    C. Yes, I like it very much.                           D. Please wait</a:t>
            </a:r>
            <a:r>
              <a:rPr lang="en-US" sz="2000" dirty="0">
                <a:latin typeface="Arial" panose="020B0604020202020204" pitchFamily="34" charset="0"/>
              </a:rPr>
              <a:t>.</a:t>
            </a:r>
            <a:endParaRPr lang="en-US" sz="20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884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722630" y="1068070"/>
            <a:ext cx="10668000" cy="4492625"/>
          </a:xfrm>
          <a:prstGeom prst="rect">
            <a:avLst/>
          </a:prstGeom>
          <a:noFill/>
          <a:ln w="9525">
            <a:noFill/>
          </a:ln>
        </p:spPr>
        <p:txBody>
          <a:bodyPr wrap="square">
            <a:spAutoFit/>
          </a:bodyPr>
          <a:p>
            <a:pPr>
              <a:lnSpc>
                <a:spcPct val="130000"/>
              </a:lnSpc>
            </a:pPr>
            <a:r>
              <a:rPr lang="en-US" altLang="zh-CN" sz="2000" dirty="0">
                <a:latin typeface="Arial" panose="020B0604020202020204" pitchFamily="34" charset="0"/>
              </a:rPr>
              <a:t>4 A. I am sorry to hear that.              B. No, thank you.</a:t>
            </a:r>
            <a:endParaRPr lang="en-US" altLang="zh-CN" sz="2000" dirty="0">
              <a:latin typeface="Arial" panose="020B0604020202020204" pitchFamily="34" charset="0"/>
            </a:endParaRPr>
          </a:p>
          <a:p>
            <a:pPr>
              <a:lnSpc>
                <a:spcPct val="130000"/>
              </a:lnSpc>
            </a:pPr>
            <a:r>
              <a:rPr lang="en-US" altLang="zh-CN" sz="2000" dirty="0">
                <a:latin typeface="Arial" panose="020B0604020202020204" pitchFamily="34" charset="0"/>
              </a:rPr>
              <a:t>   C. Bus 12 over there.                    D. It’s over there across the street.</a:t>
            </a:r>
            <a:endParaRPr lang="en-US" altLang="zh-CN" sz="2000" dirty="0">
              <a:latin typeface="Arial" panose="020B0604020202020204" pitchFamily="34" charset="0"/>
            </a:endParaRPr>
          </a:p>
          <a:p>
            <a:pPr>
              <a:lnSpc>
                <a:spcPct val="130000"/>
              </a:lnSpc>
            </a:pPr>
            <a:endParaRPr lang="zh-CN" altLang="zh-CN" sz="2000" dirty="0">
              <a:latin typeface="Arial" panose="020B0604020202020204" pitchFamily="34" charset="0"/>
            </a:endParaRPr>
          </a:p>
          <a:p>
            <a:pPr>
              <a:lnSpc>
                <a:spcPct val="130000"/>
              </a:lnSpc>
            </a:pPr>
            <a:r>
              <a:rPr lang="en-US" altLang="zh-CN" sz="2000" dirty="0">
                <a:latin typeface="Arial" panose="020B0604020202020204" pitchFamily="34" charset="0"/>
              </a:rPr>
              <a:t>5 A. How could I know?                    B. Excuse me, you’re wrong.</a:t>
            </a:r>
            <a:endParaRPr lang="zh-CN" altLang="zh-CN" sz="2000" dirty="0">
              <a:latin typeface="Arial" panose="020B0604020202020204" pitchFamily="34" charset="0"/>
            </a:endParaRPr>
          </a:p>
          <a:p>
            <a:pPr>
              <a:lnSpc>
                <a:spcPct val="130000"/>
              </a:lnSpc>
            </a:pPr>
            <a:r>
              <a:rPr lang="en-US" altLang="zh-CN" sz="2000" dirty="0">
                <a:latin typeface="Arial" panose="020B0604020202020204" pitchFamily="34" charset="0"/>
              </a:rPr>
              <a:t>   C. Go straight for two blocks.        D. Thank you very much.</a:t>
            </a:r>
            <a:endParaRPr lang="en-US" altLang="zh-CN" sz="2000" dirty="0">
              <a:latin typeface="Arial" panose="020B0604020202020204" pitchFamily="34" charset="0"/>
            </a:endParaRPr>
          </a:p>
          <a:p>
            <a:pPr>
              <a:lnSpc>
                <a:spcPct val="130000"/>
              </a:lnSpc>
            </a:pPr>
            <a:endParaRPr lang="zh-CN" altLang="zh-CN" sz="2000" dirty="0">
              <a:latin typeface="Arial" panose="020B0604020202020204" pitchFamily="34" charset="0"/>
            </a:endParaRPr>
          </a:p>
          <a:p>
            <a:pPr>
              <a:lnSpc>
                <a:spcPct val="130000"/>
              </a:lnSpc>
            </a:pPr>
            <a:r>
              <a:rPr lang="en-US" altLang="zh-CN" sz="2000" dirty="0">
                <a:latin typeface="Arial" panose="020B0604020202020204" pitchFamily="34" charset="0"/>
              </a:rPr>
              <a:t>6 </a:t>
            </a:r>
            <a:r>
              <a:rPr lang="en-US" altLang="zh-CN" sz="2000" dirty="0">
                <a:latin typeface="Arial" panose="020B0604020202020204" pitchFamily="34" charset="0"/>
                <a:sym typeface="+mn-ea"/>
              </a:rPr>
              <a:t>A. Take the first turning on your left.      B. No, I don’t think so</a:t>
            </a:r>
            <a:r>
              <a:rPr lang="en-US" sz="2000" dirty="0">
                <a:latin typeface="Arial" panose="020B0604020202020204" pitchFamily="34" charset="0"/>
                <a:sym typeface="+mn-ea"/>
              </a:rPr>
              <a:t>.</a:t>
            </a:r>
            <a:endParaRPr lang="en-US" sz="2000" dirty="0">
              <a:latin typeface="Arial" panose="020B0604020202020204" pitchFamily="34" charset="0"/>
              <a:sym typeface="+mn-ea"/>
            </a:endParaRPr>
          </a:p>
          <a:p>
            <a:pPr>
              <a:lnSpc>
                <a:spcPct val="130000"/>
              </a:lnSpc>
            </a:pPr>
            <a:r>
              <a:rPr lang="en-US" altLang="zh-CN" sz="2000" dirty="0">
                <a:latin typeface="Arial" panose="020B0604020202020204" pitchFamily="34" charset="0"/>
                <a:sym typeface="+mn-ea"/>
              </a:rPr>
              <a:t>   C. I go to school by bus.                        D. </a:t>
            </a:r>
            <a:r>
              <a:rPr lang="en-US" sz="2000" dirty="0">
                <a:latin typeface="Arial" panose="020B0604020202020204" pitchFamily="34" charset="0"/>
                <a:sym typeface="+mn-ea"/>
              </a:rPr>
              <a:t>It takes twenty minutes to walk there.</a:t>
            </a:r>
            <a:endParaRPr lang="en-US" sz="2000" dirty="0">
              <a:latin typeface="Arial" panose="020B0604020202020204" pitchFamily="34" charset="0"/>
            </a:endParaRPr>
          </a:p>
          <a:p>
            <a:pPr>
              <a:lnSpc>
                <a:spcPct val="130000"/>
              </a:lnSpc>
            </a:pPr>
            <a:endParaRPr lang="en-US" sz="2000" dirty="0">
              <a:latin typeface="Arial" panose="020B0604020202020204" pitchFamily="34" charset="0"/>
            </a:endParaRPr>
          </a:p>
          <a:p>
            <a:pPr>
              <a:lnSpc>
                <a:spcPct val="130000"/>
              </a:lnSpc>
            </a:pPr>
            <a:r>
              <a:rPr lang="en-US" altLang="zh-CN" sz="2000" dirty="0">
                <a:latin typeface="Arial" panose="020B0604020202020204" pitchFamily="34" charset="0"/>
                <a:sym typeface="+mn-ea"/>
              </a:rPr>
              <a:t>7 A. By bike.                                       B. Sorry, I can’t help you</a:t>
            </a:r>
            <a:r>
              <a:rPr lang="en-US" sz="2000" dirty="0">
                <a:latin typeface="Arial" panose="020B0604020202020204" pitchFamily="34" charset="0"/>
                <a:sym typeface="+mn-ea"/>
              </a:rPr>
              <a:t>.</a:t>
            </a:r>
            <a:endParaRPr lang="en-US" sz="2000" dirty="0">
              <a:latin typeface="Arial" panose="020B0604020202020204" pitchFamily="34" charset="0"/>
              <a:sym typeface="+mn-ea"/>
            </a:endParaRPr>
          </a:p>
          <a:p>
            <a:pPr>
              <a:lnSpc>
                <a:spcPct val="130000"/>
              </a:lnSpc>
            </a:pPr>
            <a:r>
              <a:rPr lang="en-US" altLang="zh-CN" sz="2000" dirty="0">
                <a:latin typeface="Arial" panose="020B0604020202020204" pitchFamily="34" charset="0"/>
                <a:sym typeface="+mn-ea"/>
              </a:rPr>
              <a:t>   C. It’s wonderful.                              D. </a:t>
            </a:r>
            <a:r>
              <a:rPr lang="en-US" sz="2000" dirty="0">
                <a:latin typeface="Arial" panose="020B0604020202020204" pitchFamily="34" charset="0"/>
                <a:sym typeface="+mn-ea"/>
              </a:rPr>
              <a:t>In the library.</a:t>
            </a:r>
            <a:endParaRPr lang="en-US" sz="20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884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675005" y="1031240"/>
            <a:ext cx="10668000" cy="4989830"/>
          </a:xfrm>
          <a:prstGeom prst="rect">
            <a:avLst/>
          </a:prstGeom>
          <a:noFill/>
          <a:ln w="9525">
            <a:noFill/>
          </a:ln>
        </p:spPr>
        <p:txBody>
          <a:bodyPr wrap="square">
            <a:spAutoFit/>
          </a:bodyPr>
          <a:p>
            <a:pPr>
              <a:lnSpc>
                <a:spcPct val="160000"/>
              </a:lnSpc>
            </a:pPr>
            <a:r>
              <a:rPr lang="en-US" altLang="zh-CN" sz="2000" dirty="0">
                <a:latin typeface="Arial" panose="020B0604020202020204" pitchFamily="34" charset="0"/>
              </a:rPr>
              <a:t>8 A. I’m from Beijing.                           B. Yes, for about two years.</a:t>
            </a:r>
            <a:endParaRPr lang="zh-CN" altLang="zh-CN" sz="2000" dirty="0">
              <a:latin typeface="Arial" panose="020B0604020202020204" pitchFamily="34" charset="0"/>
            </a:endParaRPr>
          </a:p>
          <a:p>
            <a:pPr>
              <a:lnSpc>
                <a:spcPct val="160000"/>
              </a:lnSpc>
            </a:pPr>
            <a:r>
              <a:rPr lang="en-US" altLang="zh-CN" sz="2000" dirty="0">
                <a:latin typeface="Arial" panose="020B0604020202020204" pitchFamily="34" charset="0"/>
              </a:rPr>
              <a:t>   C. It’s about 50 meters from here.   D. Yes, it is.</a:t>
            </a:r>
            <a:endParaRPr lang="en-US" altLang="zh-CN" sz="2000" dirty="0">
              <a:latin typeface="Arial" panose="020B0604020202020204" pitchFamily="34" charset="0"/>
            </a:endParaRPr>
          </a:p>
          <a:p>
            <a:pPr>
              <a:lnSpc>
                <a:spcPct val="160000"/>
              </a:lnSpc>
            </a:pPr>
            <a:endParaRPr lang="zh-CN" altLang="zh-CN" sz="2000" dirty="0">
              <a:latin typeface="Arial" panose="020B0604020202020204" pitchFamily="34" charset="0"/>
            </a:endParaRPr>
          </a:p>
          <a:p>
            <a:pPr>
              <a:lnSpc>
                <a:spcPct val="160000"/>
              </a:lnSpc>
            </a:pPr>
            <a:r>
              <a:rPr lang="en-US" altLang="zh-CN" sz="2000" dirty="0">
                <a:latin typeface="Arial" panose="020B0604020202020204" pitchFamily="34" charset="0"/>
              </a:rPr>
              <a:t>9 A. It’s on the third floor.                     B. </a:t>
            </a:r>
            <a:r>
              <a:rPr lang="en-US" altLang="zh-CN" sz="2000" dirty="0">
                <a:latin typeface="Arial" panose="020B0604020202020204" pitchFamily="34" charset="0"/>
                <a:sym typeface="+mn-ea"/>
              </a:rPr>
              <a:t>Sorry to trouble you</a:t>
            </a:r>
            <a:r>
              <a:rPr lang="en-US" altLang="zh-CN" sz="2000" dirty="0">
                <a:latin typeface="Arial" panose="020B0604020202020204" pitchFamily="34" charset="0"/>
                <a:sym typeface="+mn-ea"/>
              </a:rPr>
              <a:t>.</a:t>
            </a:r>
            <a:endParaRPr lang="en-US" altLang="zh-CN" sz="2000" dirty="0">
              <a:latin typeface="Arial" panose="020B0604020202020204" pitchFamily="34" charset="0"/>
              <a:sym typeface="+mn-ea"/>
            </a:endParaRPr>
          </a:p>
          <a:p>
            <a:pPr>
              <a:lnSpc>
                <a:spcPct val="160000"/>
              </a:lnSpc>
            </a:pPr>
            <a:r>
              <a:rPr lang="en-US" altLang="zh-CN" sz="2000" dirty="0">
                <a:latin typeface="Arial" panose="020B0604020202020204" pitchFamily="34" charset="0"/>
              </a:rPr>
              <a:t>   C. </a:t>
            </a:r>
            <a:r>
              <a:rPr lang="en-US" altLang="zh-CN" sz="2000" dirty="0">
                <a:latin typeface="Arial" panose="020B0604020202020204" pitchFamily="34" charset="0"/>
                <a:sym typeface="+mn-ea"/>
              </a:rPr>
              <a:t>That’s true</a:t>
            </a:r>
            <a:r>
              <a:rPr lang="en-US" altLang="zh-CN" sz="2000" dirty="0">
                <a:latin typeface="Arial" panose="020B0604020202020204" pitchFamily="34" charset="0"/>
              </a:rPr>
              <a:t>.                                   D. </a:t>
            </a:r>
            <a:r>
              <a:rPr lang="en-US" altLang="zh-CN" sz="2000" dirty="0">
                <a:latin typeface="Arial" panose="020B0604020202020204" pitchFamily="34" charset="0"/>
                <a:sym typeface="+mn-ea"/>
              </a:rPr>
              <a:t>Oh, I come from the North</a:t>
            </a:r>
            <a:r>
              <a:rPr lang="en-US" altLang="zh-CN" sz="2000" dirty="0">
                <a:latin typeface="Arial" panose="020B0604020202020204" pitchFamily="34" charset="0"/>
                <a:sym typeface="+mn-ea"/>
              </a:rPr>
              <a:t>.</a:t>
            </a:r>
            <a:endParaRPr lang="en-US" altLang="zh-CN" sz="2000" dirty="0">
              <a:latin typeface="Arial" panose="020B0604020202020204" pitchFamily="34" charset="0"/>
            </a:endParaRPr>
          </a:p>
          <a:p>
            <a:pPr>
              <a:lnSpc>
                <a:spcPct val="160000"/>
              </a:lnSpc>
            </a:pPr>
            <a:endParaRPr lang="zh-CN" altLang="zh-CN" sz="2000" dirty="0">
              <a:latin typeface="Arial" panose="020B0604020202020204" pitchFamily="34" charset="0"/>
            </a:endParaRPr>
          </a:p>
          <a:p>
            <a:pPr>
              <a:lnSpc>
                <a:spcPct val="160000"/>
              </a:lnSpc>
            </a:pPr>
            <a:r>
              <a:rPr lang="en-US" altLang="zh-CN" sz="2000" dirty="0">
                <a:latin typeface="Arial" panose="020B0604020202020204" pitchFamily="34" charset="0"/>
              </a:rPr>
              <a:t>10 A. She forgets to bring her card with her.      B. </a:t>
            </a:r>
            <a:r>
              <a:rPr lang="en-US" altLang="zh-CN" sz="2000" dirty="0">
                <a:latin typeface="Arial" panose="020B0604020202020204" pitchFamily="34" charset="0"/>
                <a:sym typeface="+mn-ea"/>
              </a:rPr>
              <a:t>Walk about 3 blocks</a:t>
            </a:r>
            <a:r>
              <a:rPr lang="en-US" altLang="zh-CN" sz="2000" dirty="0">
                <a:latin typeface="Arial" panose="020B0604020202020204" pitchFamily="34" charset="0"/>
                <a:sym typeface="+mn-ea"/>
              </a:rPr>
              <a:t>.</a:t>
            </a:r>
            <a:endParaRPr lang="en-US" altLang="zh-CN" sz="2000" dirty="0">
              <a:latin typeface="Arial" panose="020B0604020202020204" pitchFamily="34" charset="0"/>
              <a:sym typeface="+mn-ea"/>
            </a:endParaRPr>
          </a:p>
          <a:p>
            <a:pPr>
              <a:lnSpc>
                <a:spcPct val="160000"/>
              </a:lnSpc>
            </a:pPr>
            <a:r>
              <a:rPr lang="en-US" altLang="zh-CN" sz="2000" dirty="0">
                <a:latin typeface="Arial" panose="020B0604020202020204" pitchFamily="34" charset="0"/>
              </a:rPr>
              <a:t>     C. </a:t>
            </a:r>
            <a:r>
              <a:rPr lang="en-US" altLang="zh-CN" sz="2000" dirty="0">
                <a:latin typeface="Arial" panose="020B0604020202020204" pitchFamily="34" charset="0"/>
                <a:sym typeface="+mn-ea"/>
              </a:rPr>
              <a:t>She can’t help her.</a:t>
            </a:r>
            <a:r>
              <a:rPr lang="en-US" altLang="zh-CN" sz="2000" dirty="0">
                <a:latin typeface="Arial" panose="020B0604020202020204" pitchFamily="34" charset="0"/>
              </a:rPr>
              <a:t>                                    D. </a:t>
            </a:r>
            <a:r>
              <a:rPr lang="en-US" altLang="zh-CN" sz="2000" dirty="0">
                <a:latin typeface="Arial" panose="020B0604020202020204" pitchFamily="34" charset="0"/>
                <a:sym typeface="+mn-ea"/>
              </a:rPr>
              <a:t>Just a moment, please</a:t>
            </a:r>
            <a:r>
              <a:rPr lang="en-US" sz="2000" dirty="0">
                <a:latin typeface="Arial" panose="020B0604020202020204" pitchFamily="34" charset="0"/>
              </a:rPr>
              <a:t>.</a:t>
            </a:r>
            <a:endParaRPr lang="en-US" sz="2000" dirty="0">
              <a:latin typeface="Arial" panose="020B0604020202020204" pitchFamily="34" charset="0"/>
            </a:endParaRPr>
          </a:p>
          <a:p>
            <a:pPr>
              <a:lnSpc>
                <a:spcPct val="130000"/>
              </a:lnSpc>
            </a:pP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sym typeface="+mn-ea"/>
              </a:rPr>
              <a:t> </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24540" cy="25717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Task4 </a:t>
            </a:r>
            <a:endParaRPr lang="en-US" altLang="zh-CN" sz="3200" dirty="0" smtClean="0">
              <a:solidFill>
                <a:srgbClr val="005188"/>
              </a:solidFill>
            </a:endParaRPr>
          </a:p>
          <a:p>
            <a:pPr>
              <a:lnSpc>
                <a:spcPct val="80000"/>
              </a:lnSpc>
            </a:pPr>
            <a:r>
              <a:rPr lang="en-US" altLang="zh-CN" b="0" dirty="0" smtClean="0">
                <a:solidFill>
                  <a:srgbClr val="005188"/>
                </a:solidFill>
              </a:rPr>
              <a:t>In this task, you will hear one long conversation. After the conversation, </a:t>
            </a:r>
            <a:endParaRPr lang="en-US" altLang="zh-CN" b="0" dirty="0" smtClean="0">
              <a:solidFill>
                <a:srgbClr val="005188"/>
              </a:solidFill>
            </a:endParaRPr>
          </a:p>
          <a:p>
            <a:pPr>
              <a:lnSpc>
                <a:spcPct val="80000"/>
              </a:lnSpc>
            </a:pPr>
            <a:r>
              <a:rPr lang="en-US" altLang="zh-CN" b="0" dirty="0" smtClean="0">
                <a:solidFill>
                  <a:srgbClr val="005188"/>
                </a:solidFill>
              </a:rPr>
              <a:t>there are some recorded questions. Both the conversation and the</a:t>
            </a:r>
            <a:endParaRPr lang="en-US" altLang="zh-CN" b="0" dirty="0" smtClean="0">
              <a:solidFill>
                <a:srgbClr val="005188"/>
              </a:solidFill>
            </a:endParaRPr>
          </a:p>
          <a:p>
            <a:pPr>
              <a:lnSpc>
                <a:spcPct val="80000"/>
              </a:lnSpc>
            </a:pPr>
            <a:r>
              <a:rPr lang="en-US" altLang="zh-CN" b="0" dirty="0" smtClean="0">
                <a:solidFill>
                  <a:srgbClr val="005188"/>
                </a:solidFill>
              </a:rPr>
              <a:t>questions will be spoken twice. Listen carefully and choose the right answers to the questions you hear.</a:t>
            </a:r>
            <a:endParaRPr lang="en-US" altLang="zh-CN" b="0" dirty="0" smtClean="0">
              <a:solidFill>
                <a:srgbClr val="005188"/>
              </a:solidFill>
            </a:endParaRPr>
          </a:p>
        </p:txBody>
      </p:sp>
      <p:sp>
        <p:nvSpPr>
          <p:cNvPr id="4098" name="矩形 1"/>
          <p:cNvSpPr/>
          <p:nvPr/>
        </p:nvSpPr>
        <p:spPr>
          <a:xfrm>
            <a:off x="850900" y="2571750"/>
            <a:ext cx="10668000" cy="4264025"/>
          </a:xfrm>
          <a:prstGeom prst="rect">
            <a:avLst/>
          </a:prstGeom>
          <a:noFill/>
          <a:ln w="9525">
            <a:noFill/>
          </a:ln>
        </p:spPr>
        <p:txBody>
          <a:bodyPr wrap="square">
            <a:spAutoFit/>
          </a:bodyPr>
          <a:p>
            <a:pPr>
              <a:lnSpc>
                <a:spcPct val="150000"/>
              </a:lnSpc>
            </a:pPr>
            <a:r>
              <a:rPr lang="en-US" altLang="zh-CN" sz="2400" dirty="0">
                <a:latin typeface="Arial" panose="020B0604020202020204" pitchFamily="34" charset="0"/>
              </a:rPr>
              <a:t>1 </a:t>
            </a:r>
            <a:r>
              <a:rPr lang="en-US" altLang="zh-CN" sz="2400" dirty="0">
                <a:latin typeface="Arial" panose="020B0604020202020204" pitchFamily="34" charset="0"/>
                <a:sym typeface="+mn-ea"/>
              </a:rPr>
              <a:t>A. Yes, both are British.                    B. No, neither is British.</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sym typeface="+mn-ea"/>
              </a:rPr>
              <a:t>   C. One of them is British.                  D. Not mentioned.</a:t>
            </a:r>
            <a:endParaRPr lang="en-US" altLang="zh-CN" sz="2400" dirty="0">
              <a:latin typeface="Arial" panose="020B0604020202020204" pitchFamily="34" charset="0"/>
            </a:endParaRPr>
          </a:p>
          <a:p>
            <a:pPr>
              <a:lnSpc>
                <a:spcPct val="150000"/>
              </a:lnSpc>
            </a:pPr>
            <a:endParaRPr lang="en-US" altLang="zh-CN" sz="2400" dirty="0">
              <a:latin typeface="Arial" panose="020B0604020202020204" pitchFamily="34" charset="0"/>
            </a:endParaRPr>
          </a:p>
          <a:p>
            <a:pPr>
              <a:lnSpc>
                <a:spcPct val="150000"/>
              </a:lnSpc>
            </a:pPr>
            <a:r>
              <a:rPr lang="en-US" altLang="zh-CN" sz="2400" dirty="0">
                <a:latin typeface="Arial" panose="020B0604020202020204" pitchFamily="34" charset="0"/>
              </a:rPr>
              <a:t>2 A. Big Ben.                                        B. </a:t>
            </a:r>
            <a:r>
              <a:rPr lang="en-US" altLang="zh-CN" sz="2400" dirty="0">
                <a:latin typeface="Arial" panose="020B0604020202020204" pitchFamily="34" charset="0"/>
                <a:sym typeface="+mn-ea"/>
              </a:rPr>
              <a:t>The Tate Modern</a:t>
            </a:r>
            <a:r>
              <a:rPr lang="en-US" altLang="zh-CN" sz="2400" dirty="0">
                <a:latin typeface="Arial" panose="020B0604020202020204" pitchFamily="34" charset="0"/>
                <a:sym typeface="+mn-ea"/>
              </a:rPr>
              <a:t>.</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   C. </a:t>
            </a:r>
            <a:r>
              <a:rPr lang="en-US" altLang="zh-CN" sz="2400" dirty="0">
                <a:latin typeface="Arial" panose="020B0604020202020204" pitchFamily="34" charset="0"/>
                <a:sym typeface="+mn-ea"/>
              </a:rPr>
              <a:t>Buckingham Palace</a:t>
            </a:r>
            <a:r>
              <a:rPr lang="en-US" altLang="zh-CN" sz="2400" dirty="0">
                <a:latin typeface="Arial" panose="020B0604020202020204" pitchFamily="34" charset="0"/>
              </a:rPr>
              <a:t>.                     D. </a:t>
            </a:r>
            <a:r>
              <a:rPr lang="en-US" altLang="zh-CN" sz="2400" dirty="0">
                <a:latin typeface="Arial" panose="020B0604020202020204" pitchFamily="34" charset="0"/>
                <a:sym typeface="+mn-ea"/>
              </a:rPr>
              <a:t>The British Museum</a:t>
            </a:r>
            <a:endParaRPr lang="en-US" altLang="zh-CN" sz="2400" dirty="0">
              <a:latin typeface="Arial" panose="020B0604020202020204" pitchFamily="34" charset="0"/>
            </a:endParaRPr>
          </a:p>
          <a:p>
            <a:pPr>
              <a:lnSpc>
                <a:spcPct val="150000"/>
              </a:lnSpc>
            </a:pP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rPr>
              <a:t> </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24540" cy="8350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Task4 </a:t>
            </a:r>
            <a:endParaRPr lang="en-US" altLang="zh-CN" sz="3200" dirty="0" smtClean="0">
              <a:solidFill>
                <a:srgbClr val="005188"/>
              </a:solidFill>
            </a:endParaRPr>
          </a:p>
          <a:p>
            <a:pPr>
              <a:lnSpc>
                <a:spcPct val="9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722630" y="866775"/>
            <a:ext cx="11355705" cy="5003165"/>
          </a:xfrm>
          <a:prstGeom prst="rect">
            <a:avLst/>
          </a:prstGeom>
          <a:noFill/>
          <a:ln w="9525">
            <a:noFill/>
          </a:ln>
        </p:spPr>
        <p:txBody>
          <a:bodyPr wrap="square">
            <a:spAutoFit/>
          </a:bodyPr>
          <a:p>
            <a:pPr>
              <a:lnSpc>
                <a:spcPct val="150000"/>
              </a:lnSpc>
            </a:pPr>
            <a:r>
              <a:rPr lang="en-US" altLang="zh-CN" sz="2400" dirty="0">
                <a:latin typeface="Arial" panose="020B0604020202020204" pitchFamily="34" charset="0"/>
              </a:rPr>
              <a:t>3 </a:t>
            </a:r>
            <a:r>
              <a:rPr lang="en-US" altLang="zh-CN" sz="2400" dirty="0">
                <a:latin typeface="Arial" panose="020B0604020202020204" pitchFamily="34" charset="0"/>
                <a:sym typeface="+mn-ea"/>
              </a:rPr>
              <a:t>A. Big Ben.                                        B. </a:t>
            </a:r>
            <a:r>
              <a:rPr lang="en-US" altLang="zh-CN" sz="2400" dirty="0">
                <a:latin typeface="Arial" panose="020B0604020202020204" pitchFamily="34" charset="0"/>
                <a:sym typeface="+mn-ea"/>
              </a:rPr>
              <a:t>The Tate Modern.</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sym typeface="+mn-ea"/>
              </a:rPr>
              <a:t>   C. </a:t>
            </a:r>
            <a:r>
              <a:rPr lang="en-US" altLang="zh-CN" sz="2400" dirty="0">
                <a:latin typeface="Arial" panose="020B0604020202020204" pitchFamily="34" charset="0"/>
                <a:sym typeface="+mn-ea"/>
              </a:rPr>
              <a:t>Buckingham Palace</a:t>
            </a:r>
            <a:r>
              <a:rPr lang="en-US" altLang="zh-CN" sz="2400" dirty="0">
                <a:latin typeface="Arial" panose="020B0604020202020204" pitchFamily="34" charset="0"/>
                <a:sym typeface="+mn-ea"/>
              </a:rPr>
              <a:t>.                     D. </a:t>
            </a:r>
            <a:r>
              <a:rPr lang="en-US" altLang="zh-CN" sz="2400" dirty="0">
                <a:latin typeface="Arial" panose="020B0604020202020204" pitchFamily="34" charset="0"/>
                <a:sym typeface="+mn-ea"/>
              </a:rPr>
              <a:t>The British Museum</a:t>
            </a:r>
            <a:endParaRPr lang="en-US" altLang="zh-CN" sz="2400" dirty="0">
              <a:latin typeface="Arial" panose="020B0604020202020204" pitchFamily="34" charset="0"/>
            </a:endParaRPr>
          </a:p>
          <a:p>
            <a:pPr>
              <a:lnSpc>
                <a:spcPct val="150000"/>
              </a:lnSpc>
            </a:pP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4 </a:t>
            </a:r>
            <a:r>
              <a:rPr lang="en-US" altLang="zh-CN" sz="2400" dirty="0">
                <a:latin typeface="Arial" panose="020B0604020202020204" pitchFamily="34" charset="0"/>
                <a:sym typeface="+mn-ea"/>
              </a:rPr>
              <a:t>A. By signs all over the city.               B. By the man’s suggestion.    </a:t>
            </a:r>
            <a:endParaRPr lang="en-US" altLang="zh-CN" sz="2400" dirty="0">
              <a:latin typeface="Arial" panose="020B0604020202020204" pitchFamily="34" charset="0"/>
              <a:sym typeface="+mn-ea"/>
            </a:endParaRPr>
          </a:p>
          <a:p>
            <a:pPr>
              <a:lnSpc>
                <a:spcPct val="150000"/>
              </a:lnSpc>
            </a:pPr>
            <a:r>
              <a:rPr lang="en-US" altLang="zh-CN" sz="2400" dirty="0">
                <a:latin typeface="Arial" panose="020B0604020202020204" pitchFamily="34" charset="0"/>
                <a:sym typeface="+mn-ea"/>
              </a:rPr>
              <a:t>   C. By himself.                                     D. Led by the man.</a:t>
            </a:r>
            <a:endParaRPr lang="en-US" altLang="zh-CN" sz="2400" dirty="0">
              <a:latin typeface="Arial" panose="020B0604020202020204" pitchFamily="34" charset="0"/>
            </a:endParaRPr>
          </a:p>
          <a:p>
            <a:pPr>
              <a:lnSpc>
                <a:spcPct val="150000"/>
              </a:lnSpc>
            </a:pPr>
            <a:endParaRPr lang="en-US" altLang="zh-CN" sz="2400" dirty="0">
              <a:latin typeface="Arial" panose="020B0604020202020204" pitchFamily="34" charset="0"/>
            </a:endParaRPr>
          </a:p>
          <a:p>
            <a:pPr>
              <a:lnSpc>
                <a:spcPct val="150000"/>
              </a:lnSpc>
            </a:pPr>
            <a:r>
              <a:rPr lang="en-US" altLang="zh-CN" sz="2400" dirty="0">
                <a:latin typeface="Arial" panose="020B0604020202020204" pitchFamily="34" charset="0"/>
              </a:rPr>
              <a:t>5 </a:t>
            </a:r>
            <a:r>
              <a:rPr lang="en-US" altLang="zh-CN" sz="2400" dirty="0">
                <a:latin typeface="Arial" panose="020B0604020202020204" pitchFamily="34" charset="0"/>
                <a:sym typeface="+mn-ea"/>
              </a:rPr>
              <a:t>A. The guards.                                    B. The man</a:t>
            </a:r>
            <a:r>
              <a:rPr lang="en-US" altLang="zh-CN" sz="2400" dirty="0">
                <a:latin typeface="Arial" panose="020B0604020202020204" pitchFamily="34" charset="0"/>
                <a:sym typeface="+mn-ea"/>
              </a:rPr>
              <a:t>.</a:t>
            </a:r>
            <a:endParaRPr lang="en-US" altLang="zh-CN" sz="2400" dirty="0">
              <a:latin typeface="Arial" panose="020B0604020202020204" pitchFamily="34" charset="0"/>
              <a:sym typeface="+mn-ea"/>
            </a:endParaRPr>
          </a:p>
          <a:p>
            <a:pPr>
              <a:lnSpc>
                <a:spcPct val="150000"/>
              </a:lnSpc>
            </a:pPr>
            <a:r>
              <a:rPr lang="en-US" altLang="zh-CN" sz="2400" dirty="0">
                <a:latin typeface="Arial" panose="020B0604020202020204" pitchFamily="34" charset="0"/>
                <a:sym typeface="+mn-ea"/>
              </a:rPr>
              <a:t>   C. The tourists. </a:t>
            </a:r>
            <a:r>
              <a:rPr lang="en-US" altLang="zh-CN" sz="2400" dirty="0">
                <a:latin typeface="Arial" panose="020B0604020202020204" pitchFamily="34" charset="0"/>
                <a:sym typeface="+mn-ea"/>
              </a:rPr>
              <a:t>                                  D. The driver. </a:t>
            </a:r>
            <a:endParaRPr lang="en-US"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Section4 Listen and Report</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80000"/>
              </a:lnSpc>
            </a:pPr>
            <a:r>
              <a:rPr lang="en-US" altLang="zh-CN" b="0" dirty="0" smtClean="0">
                <a:solidFill>
                  <a:srgbClr val="005188"/>
                </a:solidFill>
              </a:rPr>
              <a:t>Listen to the following conversation twice and fill in the blanks with the </a:t>
            </a:r>
            <a:endParaRPr lang="en-US" altLang="zh-CN" b="0" dirty="0" smtClean="0">
              <a:solidFill>
                <a:srgbClr val="005188"/>
              </a:solidFill>
            </a:endParaRPr>
          </a:p>
          <a:p>
            <a:pPr>
              <a:lnSpc>
                <a:spcPct val="80000"/>
              </a:lnSpc>
            </a:pPr>
            <a:r>
              <a:rPr lang="en-US" altLang="zh-CN" b="0" dirty="0" smtClean="0">
                <a:solidFill>
                  <a:srgbClr val="005188"/>
                </a:solidFill>
              </a:rPr>
              <a:t>missing words or phrases.</a:t>
            </a:r>
            <a:endParaRPr lang="en-US" altLang="zh-CN" b="0" dirty="0" smtClean="0">
              <a:solidFill>
                <a:srgbClr val="005188"/>
              </a:solidFill>
            </a:endParaRPr>
          </a:p>
        </p:txBody>
      </p:sp>
      <p:sp>
        <p:nvSpPr>
          <p:cNvPr id="34" name="文本框 33"/>
          <p:cNvSpPr txBox="1"/>
          <p:nvPr/>
        </p:nvSpPr>
        <p:spPr>
          <a:xfrm>
            <a:off x="730885" y="1544320"/>
            <a:ext cx="11035030" cy="5259070"/>
          </a:xfrm>
          <a:prstGeom prst="rect">
            <a:avLst/>
          </a:prstGeom>
          <a:noFill/>
        </p:spPr>
        <p:txBody>
          <a:bodyPr wrap="square" rtlCol="0">
            <a:spAutoFit/>
          </a:bodyPr>
          <a:p>
            <a:pPr>
              <a:lnSpc>
                <a:spcPct val="140000"/>
              </a:lnSpc>
            </a:pPr>
            <a:r>
              <a:rPr lang="en-US" altLang="zh-CN" sz="2400"/>
              <a:t>Dale:     Excuse me. Could you tell me how to</a:t>
            </a:r>
            <a:r>
              <a:rPr lang="en-US" altLang="zh-CN" sz="2400">
                <a:sym typeface="+mn-ea"/>
              </a:rPr>
              <a:t> </a:t>
            </a:r>
            <a:r>
              <a:rPr lang="en-US" altLang="zh-CN" sz="2400" u="sng">
                <a:sym typeface="+mn-ea"/>
              </a:rPr>
              <a:t>                  </a:t>
            </a:r>
            <a:r>
              <a:rPr lang="en-US" altLang="zh-CN" sz="2400"/>
              <a:t> the Palace Museum?</a:t>
            </a:r>
            <a:endParaRPr lang="en-US" altLang="zh-CN" sz="2400"/>
          </a:p>
          <a:p>
            <a:pPr>
              <a:lnSpc>
                <a:spcPct val="140000"/>
              </a:lnSpc>
            </a:pPr>
            <a:r>
              <a:rPr lang="en-US" altLang="zh-CN" sz="2400"/>
              <a:t>Nancy: You can take Bus 5. The driver will tell you where to get off.</a:t>
            </a:r>
            <a:endParaRPr lang="en-US" altLang="zh-CN" sz="2400"/>
          </a:p>
          <a:p>
            <a:pPr>
              <a:lnSpc>
                <a:spcPct val="140000"/>
              </a:lnSpc>
            </a:pPr>
            <a:r>
              <a:rPr lang="en-US" altLang="zh-CN" sz="2400"/>
              <a:t>Dale:    Yes, but I’m</a:t>
            </a:r>
            <a:r>
              <a:rPr lang="en-US" altLang="zh-CN" sz="2400">
                <a:sym typeface="+mn-ea"/>
              </a:rPr>
              <a:t> </a:t>
            </a:r>
            <a:r>
              <a:rPr lang="en-US" altLang="zh-CN" sz="2400" u="sng">
                <a:sym typeface="+mn-ea"/>
              </a:rPr>
              <a:t>                </a:t>
            </a:r>
            <a:r>
              <a:rPr lang="en-US" altLang="zh-CN" sz="2400"/>
              <a:t> my own car.</a:t>
            </a:r>
            <a:endParaRPr lang="en-US" altLang="zh-CN" sz="2400"/>
          </a:p>
          <a:p>
            <a:pPr>
              <a:lnSpc>
                <a:spcPct val="140000"/>
              </a:lnSpc>
            </a:pPr>
            <a:r>
              <a:rPr lang="en-US" altLang="zh-CN" sz="2400"/>
              <a:t>Nancy: Oh, then you drive along this street, turn right at the third</a:t>
            </a:r>
            <a:r>
              <a:rPr lang="en-US" altLang="zh-CN" sz="2400">
                <a:sym typeface="+mn-ea"/>
              </a:rPr>
              <a:t> </a:t>
            </a:r>
            <a:r>
              <a:rPr lang="en-US" altLang="zh-CN" sz="2400" u="sng">
                <a:sym typeface="+mn-ea"/>
              </a:rPr>
              <a:t>                </a:t>
            </a:r>
            <a:r>
              <a:rPr lang="en-US" altLang="zh-CN" sz="2400"/>
              <a:t> of the road,</a:t>
            </a:r>
            <a:endParaRPr lang="en-US" altLang="zh-CN" sz="2400"/>
          </a:p>
          <a:p>
            <a:pPr>
              <a:lnSpc>
                <a:spcPct val="140000"/>
              </a:lnSpc>
            </a:pPr>
            <a:r>
              <a:rPr lang="en-US" altLang="zh-CN" sz="2400"/>
              <a:t>              then take the first left. Keep straight on until you see a road</a:t>
            </a:r>
            <a:r>
              <a:rPr lang="en-US" altLang="zh-CN" sz="2400">
                <a:sym typeface="+mn-ea"/>
              </a:rPr>
              <a:t> </a:t>
            </a:r>
            <a:r>
              <a:rPr lang="en-US" altLang="zh-CN" sz="2400" u="sng">
                <a:sym typeface="+mn-ea"/>
              </a:rPr>
              <a:t>                </a:t>
            </a:r>
            <a:r>
              <a:rPr lang="en-US" altLang="zh-CN" sz="2400"/>
              <a:t> that says</a:t>
            </a:r>
            <a:endParaRPr lang="en-US" altLang="zh-CN" sz="2400"/>
          </a:p>
          <a:p>
            <a:pPr>
              <a:lnSpc>
                <a:spcPct val="140000"/>
              </a:lnSpc>
            </a:pPr>
            <a:r>
              <a:rPr lang="en-US" altLang="zh-CN" sz="2400"/>
              <a:t>              “Palace Museum”, and then you follow the sign. It will direct you to the Palace</a:t>
            </a:r>
            <a:endParaRPr lang="en-US" altLang="zh-CN" sz="2400"/>
          </a:p>
          <a:p>
            <a:pPr>
              <a:lnSpc>
                <a:spcPct val="140000"/>
              </a:lnSpc>
            </a:pPr>
            <a:r>
              <a:rPr lang="en-US" altLang="zh-CN" sz="2400"/>
              <a:t>              Museum.</a:t>
            </a:r>
            <a:endParaRPr lang="en-US" altLang="zh-CN" sz="2400"/>
          </a:p>
          <a:p>
            <a:pPr>
              <a:lnSpc>
                <a:spcPct val="140000"/>
              </a:lnSpc>
            </a:pPr>
            <a:r>
              <a:rPr lang="en-US" altLang="zh-CN" sz="2400"/>
              <a:t>Dale:    Drive along this street, turn right, turn left, keep straight, and then I’ll see the</a:t>
            </a:r>
            <a:endParaRPr lang="en-US" altLang="zh-CN" sz="2400"/>
          </a:p>
          <a:p>
            <a:pPr>
              <a:lnSpc>
                <a:spcPct val="140000"/>
              </a:lnSpc>
            </a:pPr>
            <a:r>
              <a:rPr lang="en-US" altLang="zh-CN" sz="2400"/>
              <a:t>              road sign?</a:t>
            </a:r>
            <a:endParaRPr lang="en-US" altLang="zh-CN" sz="2400"/>
          </a:p>
          <a:p>
            <a:pPr>
              <a:lnSpc>
                <a:spcPct val="140000"/>
              </a:lnSpc>
            </a:pPr>
            <a:r>
              <a:rPr lang="en-US" altLang="zh-CN" sz="2400"/>
              <a:t>Nancy: That’s right.</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 name="chenying0907 3"/>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26912"/>
            <a:ext cx="3069953" cy="3029559"/>
          </a:xfrm>
          <a:prstGeom prst="rect">
            <a:avLst/>
          </a:prstGeom>
        </p:spPr>
      </p:pic>
      <p:sp>
        <p:nvSpPr>
          <p:cNvPr id="6" name="TextBox 37"/>
          <p:cNvSpPr txBox="1"/>
          <p:nvPr/>
        </p:nvSpPr>
        <p:spPr>
          <a:xfrm>
            <a:off x="2978150" y="3733800"/>
            <a:ext cx="720217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Learning Objectives</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010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621030" y="807720"/>
            <a:ext cx="11466195" cy="5996940"/>
          </a:xfrm>
          <a:prstGeom prst="rect">
            <a:avLst/>
          </a:prstGeom>
          <a:noFill/>
        </p:spPr>
        <p:txBody>
          <a:bodyPr wrap="square" rtlCol="0">
            <a:spAutoFit/>
          </a:bodyPr>
          <a:p>
            <a:pPr>
              <a:lnSpc>
                <a:spcPct val="160000"/>
              </a:lnSpc>
            </a:pPr>
            <a:r>
              <a:rPr lang="en-US" altLang="zh-CN" sz="2400">
                <a:sym typeface="+mn-ea"/>
              </a:rPr>
              <a:t>Dale:    Are you sure that I won’t bump into any</a:t>
            </a:r>
            <a:r>
              <a:rPr lang="en-US" altLang="zh-CN" sz="2400">
                <a:sym typeface="+mn-ea"/>
              </a:rPr>
              <a:t> </a:t>
            </a:r>
            <a:r>
              <a:rPr lang="en-US" altLang="zh-CN" sz="2400" u="sng">
                <a:sym typeface="+mn-ea"/>
              </a:rPr>
              <a:t>                   </a:t>
            </a:r>
            <a:r>
              <a:rPr lang="en-US" altLang="zh-CN" sz="2400">
                <a:sym typeface="+mn-ea"/>
              </a:rPr>
              <a:t> streets?</a:t>
            </a:r>
            <a:endParaRPr lang="en-US" altLang="zh-CN" sz="2400">
              <a:sym typeface="+mn-ea"/>
            </a:endParaRPr>
          </a:p>
          <a:p>
            <a:pPr>
              <a:lnSpc>
                <a:spcPct val="160000"/>
              </a:lnSpc>
            </a:pPr>
            <a:r>
              <a:rPr lang="en-US" altLang="zh-CN" sz="2400">
                <a:sym typeface="+mn-ea"/>
              </a:rPr>
              <a:t>Nancy: Well... I don’t think you will... I don’t see any car around here. Where is your car?</a:t>
            </a:r>
            <a:endParaRPr lang="en-US" altLang="zh-CN" sz="2400">
              <a:sym typeface="+mn-ea"/>
            </a:endParaRPr>
          </a:p>
          <a:p>
            <a:pPr>
              <a:lnSpc>
                <a:spcPct val="160000"/>
              </a:lnSpc>
            </a:pPr>
            <a:r>
              <a:rPr lang="en-US" altLang="zh-CN" sz="2400">
                <a:sym typeface="+mn-ea"/>
              </a:rPr>
              <a:t>Dale:    I</a:t>
            </a:r>
            <a:r>
              <a:rPr lang="en-US" altLang="zh-CN" sz="2400">
                <a:sym typeface="+mn-ea"/>
              </a:rPr>
              <a:t> </a:t>
            </a:r>
            <a:r>
              <a:rPr lang="en-US" altLang="zh-CN" sz="2400" u="sng">
                <a:sym typeface="+mn-ea"/>
              </a:rPr>
              <a:t>                    </a:t>
            </a:r>
            <a:r>
              <a:rPr lang="en-US" altLang="zh-CN" sz="2400">
                <a:sym typeface="+mn-ea"/>
              </a:rPr>
              <a:t> it over there. You see?</a:t>
            </a:r>
            <a:endParaRPr lang="en-US" altLang="zh-CN" sz="2400">
              <a:sym typeface="+mn-ea"/>
            </a:endParaRPr>
          </a:p>
          <a:p>
            <a:pPr>
              <a:lnSpc>
                <a:spcPct val="160000"/>
              </a:lnSpc>
            </a:pPr>
            <a:r>
              <a:rPr lang="en-US" altLang="zh-CN" sz="2400">
                <a:sym typeface="+mn-ea"/>
              </a:rPr>
              <a:t>Nancy: Oh, no. You’d better move it before a policeman sees you parking there.</a:t>
            </a:r>
            <a:endParaRPr lang="en-US" altLang="zh-CN" sz="2400">
              <a:sym typeface="+mn-ea"/>
            </a:endParaRPr>
          </a:p>
          <a:p>
            <a:pPr>
              <a:lnSpc>
                <a:spcPct val="160000"/>
              </a:lnSpc>
            </a:pPr>
            <a:r>
              <a:rPr lang="en-US" altLang="zh-CN" sz="2400">
                <a:sym typeface="+mn-ea"/>
              </a:rPr>
              <a:t>Dale:    Why? I don’t see any “No Parking” signs.</a:t>
            </a:r>
            <a:endParaRPr lang="en-US" altLang="zh-CN" sz="2400">
              <a:sym typeface="+mn-ea"/>
            </a:endParaRPr>
          </a:p>
          <a:p>
            <a:pPr>
              <a:lnSpc>
                <a:spcPct val="160000"/>
              </a:lnSpc>
            </a:pPr>
            <a:r>
              <a:rPr lang="en-US" altLang="zh-CN" sz="2400">
                <a:sym typeface="+mn-ea"/>
              </a:rPr>
              <a:t>Nancy: But you’re parking in a bus</a:t>
            </a:r>
            <a:r>
              <a:rPr lang="en-US" altLang="zh-CN" sz="2400">
                <a:sym typeface="+mn-ea"/>
              </a:rPr>
              <a:t> </a:t>
            </a:r>
            <a:r>
              <a:rPr lang="en-US" altLang="zh-CN" sz="2400" u="sng">
                <a:sym typeface="+mn-ea"/>
              </a:rPr>
              <a:t>                  </a:t>
            </a:r>
            <a:r>
              <a:rPr lang="en-US" altLang="zh-CN" sz="2400">
                <a:sym typeface="+mn-ea"/>
              </a:rPr>
              <a:t> .</a:t>
            </a:r>
            <a:endParaRPr lang="en-US" altLang="zh-CN" sz="2400">
              <a:sym typeface="+mn-ea"/>
            </a:endParaRPr>
          </a:p>
          <a:p>
            <a:pPr>
              <a:lnSpc>
                <a:spcPct val="160000"/>
              </a:lnSpc>
            </a:pPr>
            <a:r>
              <a:rPr lang="en-US" altLang="zh-CN" sz="2400">
                <a:sym typeface="+mn-ea"/>
              </a:rPr>
              <a:t>Dale:    Here comes a policeman. I’d better run... Thank you. Oh, by the way, how long will </a:t>
            </a:r>
            <a:endParaRPr lang="en-US" altLang="zh-CN" sz="2400">
              <a:sym typeface="+mn-ea"/>
            </a:endParaRPr>
          </a:p>
          <a:p>
            <a:pPr>
              <a:lnSpc>
                <a:spcPct val="160000"/>
              </a:lnSpc>
            </a:pPr>
            <a:r>
              <a:rPr lang="en-US" altLang="zh-CN" sz="2400">
                <a:sym typeface="+mn-ea"/>
              </a:rPr>
              <a:t>it take for me to get to the museum?</a:t>
            </a:r>
            <a:endParaRPr lang="en-US" altLang="zh-CN" sz="2400">
              <a:sym typeface="+mn-ea"/>
            </a:endParaRPr>
          </a:p>
          <a:p>
            <a:pPr>
              <a:lnSpc>
                <a:spcPct val="160000"/>
              </a:lnSpc>
            </a:pPr>
            <a:r>
              <a:rPr lang="en-US" altLang="zh-CN" sz="2400">
                <a:sym typeface="+mn-ea"/>
              </a:rPr>
              <a:t>Nancy: About ten minutes.</a:t>
            </a:r>
            <a:endParaRPr lang="en-US" altLang="zh-CN" sz="2400">
              <a:sym typeface="+mn-ea"/>
            </a:endParaRPr>
          </a:p>
          <a:p>
            <a:pPr>
              <a:lnSpc>
                <a:spcPct val="160000"/>
              </a:lnSpc>
            </a:pPr>
            <a:r>
              <a:rPr lang="en-US" altLang="zh-CN" sz="2400">
                <a:sym typeface="+mn-ea"/>
              </a:rPr>
              <a:t>Dele:    Thanks again. You’ve been very</a:t>
            </a:r>
            <a:r>
              <a:rPr lang="en-US" altLang="zh-CN" sz="2400">
                <a:sym typeface="+mn-ea"/>
              </a:rPr>
              <a:t> </a:t>
            </a:r>
            <a:r>
              <a:rPr lang="en-US" altLang="zh-CN" sz="2400" u="sng">
                <a:sym typeface="+mn-ea"/>
              </a:rPr>
              <a:t>                  </a:t>
            </a:r>
            <a:r>
              <a:rPr lang="en-US" altLang="zh-CN" sz="2400">
                <a:sym typeface="+mn-ea"/>
              </a:rPr>
              <a:t> .</a:t>
            </a:r>
            <a:endParaRPr lang="en-US" altLang="zh-CN" sz="240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Task6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summary and decide whether the following </a:t>
            </a:r>
            <a:endParaRPr lang="en-US" altLang="zh-CN" b="0" dirty="0" smtClean="0">
              <a:solidFill>
                <a:srgbClr val="005188"/>
              </a:solidFill>
            </a:endParaRPr>
          </a:p>
          <a:p>
            <a:pPr>
              <a:lnSpc>
                <a:spcPct val="100000"/>
              </a:lnSpc>
            </a:pPr>
            <a:r>
              <a:rPr lang="en-US" altLang="zh-CN" b="0" dirty="0" smtClean="0">
                <a:solidFill>
                  <a:srgbClr val="005188"/>
                </a:solidFill>
              </a:rPr>
              <a:t>statements are true (T) or false (F).</a:t>
            </a:r>
            <a:endParaRPr lang="en-US" altLang="zh-CN" b="0" dirty="0" smtClean="0">
              <a:solidFill>
                <a:srgbClr val="005188"/>
              </a:solidFill>
            </a:endParaRPr>
          </a:p>
        </p:txBody>
      </p:sp>
      <p:sp>
        <p:nvSpPr>
          <p:cNvPr id="34" name="文本框 33"/>
          <p:cNvSpPr txBox="1"/>
          <p:nvPr/>
        </p:nvSpPr>
        <p:spPr>
          <a:xfrm>
            <a:off x="716915" y="1962785"/>
            <a:ext cx="11092815" cy="3784600"/>
          </a:xfrm>
          <a:prstGeom prst="rect">
            <a:avLst/>
          </a:prstGeom>
          <a:noFill/>
        </p:spPr>
        <p:txBody>
          <a:bodyPr wrap="square" rtlCol="0">
            <a:spAutoFit/>
          </a:bodyPr>
          <a:p>
            <a:pPr>
              <a:lnSpc>
                <a:spcPct val="200000"/>
              </a:lnSpc>
            </a:pPr>
            <a:r>
              <a:rPr lang="en-US" altLang="zh-CN" sz="2400"/>
              <a:t>(      ) 1. Dale wants to go to the Summer Palace.</a:t>
            </a:r>
            <a:endParaRPr lang="en-US" altLang="zh-CN" sz="2400"/>
          </a:p>
          <a:p>
            <a:pPr>
              <a:lnSpc>
                <a:spcPct val="200000"/>
              </a:lnSpc>
            </a:pPr>
            <a:r>
              <a:rPr lang="en-US" altLang="zh-CN" sz="2400">
                <a:sym typeface="+mn-ea"/>
              </a:rPr>
              <a:t>(      ) </a:t>
            </a:r>
            <a:r>
              <a:rPr lang="en-US" altLang="zh-CN" sz="2400"/>
              <a:t>2. </a:t>
            </a:r>
            <a:r>
              <a:rPr lang="en-US" altLang="zh-CN" sz="2400">
                <a:sym typeface="+mn-ea"/>
              </a:rPr>
              <a:t>Dale will go there on foot.</a:t>
            </a:r>
            <a:endParaRPr lang="en-US" altLang="zh-CN" sz="2400"/>
          </a:p>
          <a:p>
            <a:pPr>
              <a:lnSpc>
                <a:spcPct val="200000"/>
              </a:lnSpc>
            </a:pPr>
            <a:r>
              <a:rPr lang="en-US" altLang="zh-CN" sz="2400">
                <a:sym typeface="+mn-ea"/>
              </a:rPr>
              <a:t>(      ) </a:t>
            </a:r>
            <a:r>
              <a:rPr lang="en-US" altLang="zh-CN" sz="2400"/>
              <a:t>3. </a:t>
            </a:r>
            <a:r>
              <a:rPr lang="en-US" altLang="zh-CN" sz="2400">
                <a:sym typeface="+mn-ea"/>
              </a:rPr>
              <a:t>Dale should turn right at the third cross</a:t>
            </a:r>
            <a:r>
              <a:rPr lang="en-US" altLang="zh-CN" sz="2400"/>
              <a:t>.</a:t>
            </a:r>
            <a:endParaRPr lang="en-US" altLang="zh-CN" sz="2400"/>
          </a:p>
          <a:p>
            <a:pPr>
              <a:lnSpc>
                <a:spcPct val="200000"/>
              </a:lnSpc>
            </a:pPr>
            <a:r>
              <a:rPr lang="en-US" altLang="zh-CN" sz="2400">
                <a:sym typeface="+mn-ea"/>
              </a:rPr>
              <a:t>(      ) </a:t>
            </a:r>
            <a:r>
              <a:rPr lang="en-US" altLang="zh-CN" sz="2400"/>
              <a:t>4. </a:t>
            </a:r>
            <a:r>
              <a:rPr lang="en-US" altLang="zh-CN" sz="2400">
                <a:sym typeface="+mn-ea"/>
              </a:rPr>
              <a:t>A policeman reminded Dale that he had parked in the bus zone</a:t>
            </a:r>
            <a:r>
              <a:rPr lang="en-US" altLang="zh-CN" sz="2400">
                <a:sym typeface="+mn-ea"/>
              </a:rPr>
              <a:t>.</a:t>
            </a:r>
            <a:endParaRPr lang="en-US" altLang="zh-CN" sz="2400"/>
          </a:p>
          <a:p>
            <a:pPr>
              <a:lnSpc>
                <a:spcPct val="200000"/>
              </a:lnSpc>
            </a:pPr>
            <a:r>
              <a:rPr lang="en-US" altLang="zh-CN" sz="2400">
                <a:sym typeface="+mn-ea"/>
              </a:rPr>
              <a:t>(      ) </a:t>
            </a:r>
            <a:r>
              <a:rPr lang="en-US" altLang="zh-CN" sz="2400"/>
              <a:t>5. </a:t>
            </a:r>
            <a:r>
              <a:rPr lang="en-US" altLang="zh-CN" sz="2400">
                <a:sym typeface="+mn-ea"/>
              </a:rPr>
              <a:t>It will take Dale ten minutes to the place</a:t>
            </a:r>
            <a:r>
              <a:rPr lang="en-US" altLang="zh-CN" sz="2400"/>
              <a:t>.</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Section5 Listen and Interpret</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8243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Task7 </a:t>
            </a:r>
            <a:endParaRPr lang="en-US" altLang="zh-CN" sz="3200" dirty="0" smtClean="0">
              <a:solidFill>
                <a:srgbClr val="005188"/>
              </a:solidFill>
            </a:endParaRPr>
          </a:p>
          <a:p>
            <a:pPr>
              <a:lnSpc>
                <a:spcPct val="110000"/>
              </a:lnSpc>
            </a:pPr>
            <a:r>
              <a:rPr lang="en-US" altLang="zh-CN" b="0" dirty="0" smtClean="0">
                <a:solidFill>
                  <a:srgbClr val="005188"/>
                </a:solidFill>
              </a:rPr>
              <a:t>You will hear a set of topic-related English sentences. While listening, you are required to fill in the blanks with the missing words or phrases.</a:t>
            </a:r>
            <a:endParaRPr lang="en-US" altLang="zh-CN" b="0" dirty="0" smtClean="0">
              <a:solidFill>
                <a:srgbClr val="005188"/>
              </a:solidFill>
            </a:endParaRPr>
          </a:p>
        </p:txBody>
      </p:sp>
      <p:sp>
        <p:nvSpPr>
          <p:cNvPr id="34" name="文本框 33"/>
          <p:cNvSpPr txBox="1"/>
          <p:nvPr/>
        </p:nvSpPr>
        <p:spPr>
          <a:xfrm>
            <a:off x="770255" y="1770380"/>
            <a:ext cx="10193020" cy="4887595"/>
          </a:xfrm>
          <a:prstGeom prst="rect">
            <a:avLst/>
          </a:prstGeom>
          <a:noFill/>
        </p:spPr>
        <p:txBody>
          <a:bodyPr wrap="square" rtlCol="0">
            <a:spAutoFit/>
          </a:bodyPr>
          <a:p>
            <a:pPr>
              <a:lnSpc>
                <a:spcPct val="130000"/>
              </a:lnSpc>
            </a:pPr>
            <a:r>
              <a:rPr lang="en-US" altLang="zh-CN" sz="2400"/>
              <a:t>1. Excuse me. Is this where I can</a:t>
            </a:r>
            <a:r>
              <a:rPr lang="en-US" altLang="zh-CN" sz="2400">
                <a:sym typeface="+mn-ea"/>
              </a:rPr>
              <a:t> </a:t>
            </a:r>
            <a:r>
              <a:rPr lang="en-US" altLang="zh-CN" sz="2400" u="sng">
                <a:sym typeface="+mn-ea"/>
              </a:rPr>
              <a:t>                 </a:t>
            </a:r>
            <a:r>
              <a:rPr lang="en-US" altLang="zh-CN" sz="2400"/>
              <a:t> the bus for No.1 Department Store? </a:t>
            </a:r>
            <a:endParaRPr lang="en-US" altLang="zh-CN" sz="2400"/>
          </a:p>
          <a:p>
            <a:pPr>
              <a:lnSpc>
                <a:spcPct val="130000"/>
              </a:lnSpc>
            </a:pPr>
            <a:r>
              <a:rPr lang="en-US" altLang="zh-CN" sz="2400"/>
              <a:t>2. I’m a</a:t>
            </a:r>
            <a:r>
              <a:rPr lang="en-US" altLang="zh-CN" sz="2400">
                <a:sym typeface="+mn-ea"/>
              </a:rPr>
              <a:t> </a:t>
            </a:r>
            <a:r>
              <a:rPr lang="en-US" altLang="zh-CN" sz="2400" u="sng">
                <a:sym typeface="+mn-ea"/>
              </a:rPr>
              <a:t>                  </a:t>
            </a:r>
            <a:r>
              <a:rPr lang="en-US" altLang="zh-CN" sz="2400"/>
              <a:t> here. </a:t>
            </a:r>
            <a:endParaRPr lang="en-US" altLang="zh-CN" sz="2400"/>
          </a:p>
          <a:p>
            <a:pPr>
              <a:lnSpc>
                <a:spcPct val="130000"/>
              </a:lnSpc>
            </a:pPr>
            <a:r>
              <a:rPr lang="en-US" altLang="zh-CN" sz="2400"/>
              <a:t>3. Walk two</a:t>
            </a:r>
            <a:r>
              <a:rPr lang="en-US" altLang="zh-CN" sz="2400">
                <a:sym typeface="+mn-ea"/>
              </a:rPr>
              <a:t> </a:t>
            </a:r>
            <a:r>
              <a:rPr lang="en-US" altLang="zh-CN" sz="2400" u="sng">
                <a:sym typeface="+mn-ea"/>
              </a:rPr>
              <a:t>                 </a:t>
            </a:r>
            <a:r>
              <a:rPr lang="en-US" altLang="zh-CN" sz="2400"/>
              <a:t> and turn right. </a:t>
            </a:r>
            <a:endParaRPr lang="en-US" altLang="zh-CN" sz="2400"/>
          </a:p>
          <a:p>
            <a:pPr>
              <a:lnSpc>
                <a:spcPct val="130000"/>
              </a:lnSpc>
            </a:pPr>
            <a:r>
              <a:rPr lang="en-US" altLang="zh-CN" sz="2400"/>
              <a:t>4. The personnel department is on the fifth floor. You’d better take the</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5. It’s that way. Go</a:t>
            </a:r>
            <a:r>
              <a:rPr lang="en-US" altLang="zh-CN" sz="2400">
                <a:sym typeface="+mn-ea"/>
              </a:rPr>
              <a:t> </a:t>
            </a:r>
            <a:r>
              <a:rPr lang="en-US" altLang="zh-CN" sz="2400" u="sng">
                <a:sym typeface="+mn-ea"/>
              </a:rPr>
              <a:t>                 </a:t>
            </a:r>
            <a:r>
              <a:rPr lang="en-US" altLang="zh-CN" sz="2400"/>
              <a:t> along the road till you come to the corner. </a:t>
            </a:r>
            <a:endParaRPr lang="en-US" altLang="zh-CN" sz="2400"/>
          </a:p>
          <a:p>
            <a:pPr>
              <a:lnSpc>
                <a:spcPct val="130000"/>
              </a:lnSpc>
            </a:pPr>
            <a:r>
              <a:rPr lang="en-US" altLang="zh-CN" sz="2400"/>
              <a:t>6. When you come out of the elevator, turn left. It’s the</a:t>
            </a:r>
            <a:r>
              <a:rPr lang="en-US" altLang="zh-CN" sz="2400">
                <a:sym typeface="+mn-ea"/>
              </a:rPr>
              <a:t> </a:t>
            </a:r>
            <a:r>
              <a:rPr lang="en-US" altLang="zh-CN" sz="2400" u="sng">
                <a:sym typeface="+mn-ea"/>
              </a:rPr>
              <a:t>            </a:t>
            </a:r>
            <a:r>
              <a:rPr lang="en-US" altLang="zh-CN" sz="2400"/>
              <a:t> office on the right. </a:t>
            </a:r>
            <a:endParaRPr lang="en-US" altLang="zh-CN" sz="2400"/>
          </a:p>
          <a:p>
            <a:pPr>
              <a:lnSpc>
                <a:spcPct val="130000"/>
              </a:lnSpc>
            </a:pPr>
            <a:r>
              <a:rPr lang="en-US" altLang="zh-CN" sz="2400"/>
              <a:t>7. Get off at the fourth stop and there you are. You can’t</a:t>
            </a:r>
            <a:r>
              <a:rPr lang="en-US" altLang="zh-CN" sz="2400">
                <a:sym typeface="+mn-ea"/>
              </a:rPr>
              <a:t> </a:t>
            </a:r>
            <a:r>
              <a:rPr lang="en-US" altLang="zh-CN" sz="2400" u="sng">
                <a:sym typeface="+mn-ea"/>
              </a:rPr>
              <a:t>                 </a:t>
            </a:r>
            <a:r>
              <a:rPr lang="en-US" altLang="zh-CN" sz="2400"/>
              <a:t> it. </a:t>
            </a:r>
            <a:endParaRPr lang="en-US" altLang="zh-CN" sz="2400"/>
          </a:p>
          <a:p>
            <a:pPr>
              <a:lnSpc>
                <a:spcPct val="130000"/>
              </a:lnSpc>
            </a:pPr>
            <a:r>
              <a:rPr lang="en-US" altLang="zh-CN" sz="2400"/>
              <a:t>8. I’ve been here only a few days. I really don’t know my way</a:t>
            </a:r>
            <a:r>
              <a:rPr lang="en-US" altLang="zh-CN" sz="2400">
                <a:sym typeface="+mn-ea"/>
              </a:rPr>
              <a:t> </a:t>
            </a:r>
            <a:r>
              <a:rPr lang="en-US" altLang="zh-CN" sz="2400" u="sng">
                <a:sym typeface="+mn-ea"/>
              </a:rPr>
              <a:t>                 </a:t>
            </a:r>
            <a:r>
              <a:rPr lang="en-US" altLang="zh-CN" sz="2400"/>
              <a:t> yet. </a:t>
            </a:r>
            <a:endParaRPr lang="en-US" altLang="zh-CN" sz="2400"/>
          </a:p>
          <a:p>
            <a:pPr>
              <a:lnSpc>
                <a:spcPct val="130000"/>
              </a:lnSpc>
            </a:pPr>
            <a:r>
              <a:rPr lang="en-US" altLang="zh-CN" sz="2400"/>
              <a:t>9. Taxi! </a:t>
            </a:r>
            <a:r>
              <a:rPr lang="en-US" altLang="zh-CN" sz="2400">
                <a:sym typeface="+mn-ea"/>
              </a:rPr>
              <a:t> </a:t>
            </a:r>
            <a:r>
              <a:rPr lang="en-US" altLang="zh-CN" sz="2400" u="sng">
                <a:sym typeface="+mn-ea"/>
              </a:rPr>
              <a:t>                     </a:t>
            </a:r>
            <a:r>
              <a:rPr lang="en-US" altLang="zh-CN" sz="2400"/>
              <a:t>Trade Tower, please. </a:t>
            </a:r>
            <a:endParaRPr lang="en-US" altLang="zh-CN" sz="2400"/>
          </a:p>
          <a:p>
            <a:pPr>
              <a:lnSpc>
                <a:spcPct val="130000"/>
              </a:lnSpc>
            </a:pPr>
            <a:r>
              <a:rPr lang="en-US" altLang="zh-CN" sz="2400"/>
              <a:t>10. About half-an-hour’s</a:t>
            </a:r>
            <a:r>
              <a:rPr lang="en-US" altLang="zh-CN" sz="2400">
                <a:sym typeface="+mn-ea"/>
              </a:rPr>
              <a:t> </a:t>
            </a:r>
            <a:r>
              <a:rPr lang="en-US" altLang="zh-CN" sz="2400" u="sng">
                <a:sym typeface="+mn-ea"/>
              </a:rPr>
              <a:t>                 </a:t>
            </a:r>
            <a:r>
              <a:rPr lang="en-US" altLang="zh-CN" sz="2400"/>
              <a:t> from your hotel.</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03441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Task7 </a:t>
            </a:r>
            <a:endParaRPr lang="en-US" altLang="zh-CN" b="0" dirty="0" smtClean="0">
              <a:solidFill>
                <a:srgbClr val="005188"/>
              </a:solidFill>
            </a:endParaRPr>
          </a:p>
        </p:txBody>
      </p:sp>
      <p:sp>
        <p:nvSpPr>
          <p:cNvPr id="34" name="文本框 33"/>
          <p:cNvSpPr txBox="1"/>
          <p:nvPr/>
        </p:nvSpPr>
        <p:spPr>
          <a:xfrm>
            <a:off x="722630" y="917575"/>
            <a:ext cx="10852150" cy="5851525"/>
          </a:xfrm>
          <a:prstGeom prst="rect">
            <a:avLst/>
          </a:prstGeom>
          <a:noFill/>
        </p:spPr>
        <p:txBody>
          <a:bodyPr wrap="square" rtlCol="0">
            <a:spAutoFit/>
          </a:bodyPr>
          <a:p>
            <a:pPr>
              <a:lnSpc>
                <a:spcPct val="120000"/>
              </a:lnSpc>
            </a:pPr>
            <a:r>
              <a:rPr lang="en-US" altLang="zh-CN" sz="2400"/>
              <a:t>11. You’ll have to</a:t>
            </a:r>
            <a:r>
              <a:rPr lang="en-US" altLang="zh-CN" sz="2400">
                <a:sym typeface="+mn-ea"/>
              </a:rPr>
              <a:t> </a:t>
            </a:r>
            <a:r>
              <a:rPr lang="en-US" altLang="zh-CN" sz="2400" u="sng">
                <a:sym typeface="+mn-ea"/>
              </a:rPr>
              <a:t>                 </a:t>
            </a:r>
            <a:r>
              <a:rPr lang="en-US" altLang="zh-CN" sz="2400"/>
              <a:t> at Green Street for the Number 11. </a:t>
            </a:r>
            <a:endParaRPr lang="en-US" altLang="zh-CN" sz="2400"/>
          </a:p>
          <a:p>
            <a:pPr>
              <a:lnSpc>
                <a:spcPct val="120000"/>
              </a:lnSpc>
            </a:pPr>
            <a:r>
              <a:rPr lang="en-US" altLang="zh-CN" sz="2400"/>
              <a:t>12. It is easy to find your way from the</a:t>
            </a:r>
            <a:r>
              <a:rPr lang="en-US" altLang="zh-CN" sz="2400">
                <a:sym typeface="+mn-ea"/>
              </a:rPr>
              <a:t> </a:t>
            </a:r>
            <a:r>
              <a:rPr lang="en-US" altLang="zh-CN" sz="2400" u="sng">
                <a:sym typeface="+mn-ea"/>
              </a:rPr>
              <a:t>                 </a:t>
            </a:r>
            <a:r>
              <a:rPr lang="en-US" altLang="zh-CN" sz="2400"/>
              <a:t> to our company. </a:t>
            </a:r>
            <a:endParaRPr lang="en-US" altLang="zh-CN" sz="2400"/>
          </a:p>
          <a:p>
            <a:pPr>
              <a:lnSpc>
                <a:spcPct val="120000"/>
              </a:lnSpc>
            </a:pPr>
            <a:r>
              <a:rPr lang="en-US" altLang="zh-CN" sz="2400"/>
              <a:t>13. When you come out of the station, turn left and walk</a:t>
            </a:r>
            <a:r>
              <a:rPr lang="en-US" altLang="zh-CN" sz="2400">
                <a:sym typeface="+mn-ea"/>
              </a:rPr>
              <a:t> </a:t>
            </a:r>
            <a:r>
              <a:rPr lang="en-US" altLang="zh-CN" sz="2400" u="sng">
                <a:sym typeface="+mn-ea"/>
              </a:rPr>
              <a:t>                 </a:t>
            </a:r>
            <a:r>
              <a:rPr lang="en-US" altLang="zh-CN" sz="2400"/>
              <a:t> you reach the</a:t>
            </a:r>
            <a:endParaRPr lang="en-US" altLang="zh-CN" sz="2400"/>
          </a:p>
          <a:p>
            <a:pPr>
              <a:lnSpc>
                <a:spcPct val="120000"/>
              </a:lnSpc>
            </a:pPr>
            <a:r>
              <a:rPr lang="en-US" altLang="zh-CN" sz="2400"/>
              <a:t>       traffic lights. </a:t>
            </a:r>
            <a:endParaRPr lang="en-US" altLang="zh-CN" sz="2400"/>
          </a:p>
          <a:p>
            <a:pPr>
              <a:lnSpc>
                <a:spcPct val="120000"/>
              </a:lnSpc>
            </a:pPr>
            <a:r>
              <a:rPr lang="en-US" altLang="zh-CN" sz="2400"/>
              <a:t>14. There is a business</a:t>
            </a:r>
            <a:r>
              <a:rPr lang="en-US" altLang="zh-CN" sz="2400">
                <a:sym typeface="+mn-ea"/>
              </a:rPr>
              <a:t> </a:t>
            </a:r>
            <a:r>
              <a:rPr lang="en-US" altLang="zh-CN" sz="2400" u="sng">
                <a:sym typeface="+mn-ea"/>
              </a:rPr>
              <a:t>                 </a:t>
            </a:r>
            <a:r>
              <a:rPr lang="en-US" altLang="zh-CN" sz="2400"/>
              <a:t> opposite. </a:t>
            </a:r>
            <a:endParaRPr lang="en-US" altLang="zh-CN" sz="2400"/>
          </a:p>
          <a:p>
            <a:pPr>
              <a:lnSpc>
                <a:spcPct val="120000"/>
              </a:lnSpc>
            </a:pPr>
            <a:r>
              <a:rPr lang="en-US" altLang="zh-CN" sz="2400"/>
              <a:t>15. If you walk, it’ll take you a</a:t>
            </a:r>
            <a:r>
              <a:rPr lang="en-US" altLang="zh-CN" sz="2400">
                <a:sym typeface="+mn-ea"/>
              </a:rPr>
              <a:t> </a:t>
            </a:r>
            <a:r>
              <a:rPr lang="en-US" altLang="zh-CN" sz="2400" u="sng">
                <a:sym typeface="+mn-ea"/>
              </a:rPr>
              <a:t>                 </a:t>
            </a:r>
            <a:r>
              <a:rPr lang="en-US" altLang="zh-CN" sz="2400"/>
              <a:t> of an hour. </a:t>
            </a:r>
            <a:endParaRPr lang="en-US" altLang="zh-CN" sz="2400"/>
          </a:p>
          <a:p>
            <a:pPr>
              <a:lnSpc>
                <a:spcPct val="120000"/>
              </a:lnSpc>
            </a:pPr>
            <a:r>
              <a:rPr lang="en-US" altLang="zh-CN" sz="2400"/>
              <a:t>16. Excuse me, I wonder if you can tell me where I can have my computer fixed. I’m</a:t>
            </a:r>
            <a:endParaRPr lang="en-US" altLang="zh-CN" sz="2400"/>
          </a:p>
          <a:p>
            <a:pPr>
              <a:lnSpc>
                <a:spcPct val="120000"/>
              </a:lnSpc>
            </a:pPr>
            <a:r>
              <a:rPr lang="en-US" altLang="zh-CN" sz="2400"/>
              <a:t> </a:t>
            </a:r>
            <a:r>
              <a:rPr lang="en-US" altLang="zh-CN" sz="2400">
                <a:sym typeface="+mn-ea"/>
              </a:rPr>
              <a:t>      </a:t>
            </a:r>
            <a:r>
              <a:rPr lang="en-US" altLang="zh-CN" sz="2400" u="sng">
                <a:sym typeface="+mn-ea"/>
              </a:rPr>
              <a:t>                 </a:t>
            </a:r>
            <a:r>
              <a:rPr lang="en-US" altLang="zh-CN" sz="2400"/>
              <a:t>in this city. </a:t>
            </a:r>
            <a:endParaRPr lang="en-US" altLang="zh-CN" sz="2400"/>
          </a:p>
          <a:p>
            <a:pPr>
              <a:lnSpc>
                <a:spcPct val="120000"/>
              </a:lnSpc>
            </a:pPr>
            <a:r>
              <a:rPr lang="en-US" altLang="zh-CN" sz="2400"/>
              <a:t>17. Excuse me, could you tell me which floor the sales</a:t>
            </a:r>
            <a:r>
              <a:rPr lang="en-US" altLang="zh-CN" sz="2400">
                <a:sym typeface="+mn-ea"/>
              </a:rPr>
              <a:t> </a:t>
            </a:r>
            <a:r>
              <a:rPr lang="en-US" altLang="zh-CN" sz="2400" u="sng">
                <a:sym typeface="+mn-ea"/>
              </a:rPr>
              <a:t>                    </a:t>
            </a:r>
            <a:r>
              <a:rPr lang="en-US" altLang="zh-CN" sz="2400"/>
              <a:t> is? </a:t>
            </a:r>
            <a:endParaRPr lang="en-US" altLang="zh-CN" sz="2400"/>
          </a:p>
          <a:p>
            <a:pPr>
              <a:lnSpc>
                <a:spcPct val="120000"/>
              </a:lnSpc>
            </a:pPr>
            <a:r>
              <a:rPr lang="en-US" altLang="zh-CN" sz="2400"/>
              <a:t>18. Take the escalator at the far end of the hall, turn</a:t>
            </a:r>
            <a:r>
              <a:rPr lang="en-US" altLang="zh-CN" sz="2400">
                <a:sym typeface="+mn-ea"/>
              </a:rPr>
              <a:t> </a:t>
            </a:r>
            <a:r>
              <a:rPr lang="en-US" altLang="zh-CN" sz="2400" u="sng">
                <a:sym typeface="+mn-ea"/>
              </a:rPr>
              <a:t>                 </a:t>
            </a:r>
            <a:r>
              <a:rPr lang="en-US" altLang="zh-CN" sz="2400"/>
              <a:t> when you get</a:t>
            </a:r>
            <a:endParaRPr lang="en-US" altLang="zh-CN" sz="2400"/>
          </a:p>
          <a:p>
            <a:pPr>
              <a:lnSpc>
                <a:spcPct val="120000"/>
              </a:lnSpc>
            </a:pPr>
            <a:r>
              <a:rPr lang="en-US" altLang="zh-CN" sz="2400"/>
              <a:t>       downstairs. And you’ll see it. </a:t>
            </a:r>
            <a:endParaRPr lang="en-US" altLang="zh-CN" sz="2400"/>
          </a:p>
          <a:p>
            <a:pPr>
              <a:lnSpc>
                <a:spcPct val="120000"/>
              </a:lnSpc>
            </a:pPr>
            <a:r>
              <a:rPr lang="en-US" altLang="zh-CN" sz="2400"/>
              <a:t>19. Could you please tell me</a:t>
            </a:r>
            <a:r>
              <a:rPr lang="en-US" altLang="zh-CN" sz="2400">
                <a:sym typeface="+mn-ea"/>
              </a:rPr>
              <a:t> </a:t>
            </a:r>
            <a:r>
              <a:rPr lang="en-US" altLang="zh-CN" sz="2400" u="sng">
                <a:sym typeface="+mn-ea"/>
              </a:rPr>
              <a:t>                 </a:t>
            </a:r>
            <a:r>
              <a:rPr lang="en-US" altLang="zh-CN" sz="2400"/>
              <a:t> the bus gets there? </a:t>
            </a:r>
            <a:endParaRPr lang="en-US" altLang="zh-CN" sz="2400"/>
          </a:p>
          <a:p>
            <a:pPr>
              <a:lnSpc>
                <a:spcPct val="120000"/>
              </a:lnSpc>
            </a:pPr>
            <a:r>
              <a:rPr lang="en-US" altLang="zh-CN" sz="2400"/>
              <a:t>20. You can take the</a:t>
            </a:r>
            <a:r>
              <a:rPr lang="en-US" altLang="zh-CN" sz="2400">
                <a:sym typeface="+mn-ea"/>
              </a:rPr>
              <a:t> </a:t>
            </a:r>
            <a:r>
              <a:rPr lang="en-US" altLang="zh-CN" sz="2400" u="sng">
                <a:sym typeface="+mn-ea"/>
              </a:rPr>
              <a:t>                 </a:t>
            </a:r>
            <a:r>
              <a:rPr lang="en-US" altLang="zh-CN" sz="2400"/>
              <a:t> to Victoria Square.</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8243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Task9 </a:t>
            </a:r>
            <a:endParaRPr lang="en-US" altLang="zh-CN" sz="3200" dirty="0" smtClean="0">
              <a:solidFill>
                <a:srgbClr val="005188"/>
              </a:solidFill>
            </a:endParaRPr>
          </a:p>
          <a:p>
            <a:pPr>
              <a:lnSpc>
                <a:spcPct val="100000"/>
              </a:lnSpc>
            </a:pPr>
            <a:r>
              <a:rPr lang="en-US" altLang="zh-CN" b="0" dirty="0" smtClean="0">
                <a:solidFill>
                  <a:srgbClr val="005188"/>
                </a:solidFill>
              </a:rPr>
              <a:t>You will hear a short narration about the unit topic twice and find out the </a:t>
            </a:r>
            <a:endParaRPr lang="en-US" altLang="zh-CN" b="0" dirty="0" smtClean="0">
              <a:solidFill>
                <a:srgbClr val="005188"/>
              </a:solidFill>
            </a:endParaRPr>
          </a:p>
          <a:p>
            <a:pPr>
              <a:lnSpc>
                <a:spcPct val="100000"/>
              </a:lnSpc>
            </a:pPr>
            <a:r>
              <a:rPr lang="en-US" altLang="zh-CN" b="0" dirty="0" smtClean="0">
                <a:solidFill>
                  <a:srgbClr val="005188"/>
                </a:solidFill>
              </a:rPr>
              <a:t>answers to these questions.</a:t>
            </a:r>
            <a:endParaRPr lang="en-US" altLang="zh-CN" b="0" dirty="0" smtClean="0">
              <a:solidFill>
                <a:srgbClr val="005188"/>
              </a:solidFill>
            </a:endParaRPr>
          </a:p>
        </p:txBody>
      </p:sp>
      <p:sp>
        <p:nvSpPr>
          <p:cNvPr id="34" name="文本框 33"/>
          <p:cNvSpPr txBox="1"/>
          <p:nvPr/>
        </p:nvSpPr>
        <p:spPr>
          <a:xfrm>
            <a:off x="722630" y="1880235"/>
            <a:ext cx="11082020" cy="3597910"/>
          </a:xfrm>
          <a:prstGeom prst="rect">
            <a:avLst/>
          </a:prstGeom>
          <a:noFill/>
        </p:spPr>
        <p:txBody>
          <a:bodyPr wrap="square" rtlCol="0">
            <a:spAutoFit/>
          </a:bodyPr>
          <a:p>
            <a:pPr>
              <a:lnSpc>
                <a:spcPct val="160000"/>
              </a:lnSpc>
            </a:pPr>
            <a:r>
              <a:rPr lang="en-US" altLang="zh-CN" sz="2400"/>
              <a:t>1. What should you do in a strange place without a map?</a:t>
            </a:r>
            <a:endParaRPr lang="en-US" altLang="zh-CN" sz="2400"/>
          </a:p>
          <a:p>
            <a:pPr>
              <a:lnSpc>
                <a:spcPct val="160000"/>
              </a:lnSpc>
            </a:pPr>
            <a:endParaRPr lang="en-US" altLang="zh-CN" sz="2400"/>
          </a:p>
          <a:p>
            <a:pPr>
              <a:lnSpc>
                <a:spcPct val="160000"/>
              </a:lnSpc>
            </a:pPr>
            <a:r>
              <a:rPr lang="en-US" altLang="zh-CN" sz="2400"/>
              <a:t>2. What is the bad idea when you are giving directions?</a:t>
            </a:r>
            <a:endParaRPr lang="en-US" altLang="zh-CN" sz="2400"/>
          </a:p>
          <a:p>
            <a:pPr>
              <a:lnSpc>
                <a:spcPct val="160000"/>
              </a:lnSpc>
            </a:pPr>
            <a:endParaRPr lang="en-US" altLang="zh-CN" sz="2400"/>
          </a:p>
          <a:p>
            <a:pPr>
              <a:lnSpc>
                <a:spcPct val="160000"/>
              </a:lnSpc>
            </a:pPr>
            <a:r>
              <a:rPr lang="en-US" altLang="zh-CN" sz="2400"/>
              <a:t>3. </a:t>
            </a:r>
            <a:r>
              <a:rPr lang="en-US" altLang="zh-CN" sz="2400">
                <a:sym typeface="+mn-ea"/>
              </a:rPr>
              <a:t>What do the policemen and bus-drivers use to help people get their way</a:t>
            </a:r>
            <a:r>
              <a:rPr lang="en-US" altLang="zh-CN" sz="2400"/>
              <a:t>?</a:t>
            </a:r>
            <a:endParaRPr lang="en-US" altLang="zh-CN" sz="2400"/>
          </a:p>
          <a:p>
            <a:pPr>
              <a:lnSpc>
                <a:spcPct val="150000"/>
              </a:lnSpc>
            </a:pPr>
            <a:r>
              <a:rPr lang="en-US" altLang="zh-CN" sz="2400"/>
              <a:t>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2637155" y="3832860"/>
            <a:ext cx="833882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Section6 Listen for Fun</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4954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Task10 </a:t>
            </a:r>
            <a:endParaRPr lang="en-US" altLang="zh-CN" sz="3200" dirty="0" smtClean="0">
              <a:solidFill>
                <a:srgbClr val="005188"/>
              </a:solidFill>
            </a:endParaRPr>
          </a:p>
          <a:p>
            <a:pPr>
              <a:lnSpc>
                <a:spcPct val="100000"/>
              </a:lnSpc>
            </a:pPr>
            <a:r>
              <a:rPr lang="en-US" altLang="zh-CN" b="0" dirty="0" smtClean="0">
                <a:solidFill>
                  <a:srgbClr val="005188"/>
                </a:solidFill>
              </a:rPr>
              <a:t>Listen to complete a funny story by filling in the blanks.</a:t>
            </a:r>
            <a:endParaRPr lang="en-US" altLang="zh-CN" b="0" dirty="0" smtClean="0">
              <a:solidFill>
                <a:srgbClr val="005188"/>
              </a:solidFill>
            </a:endParaRPr>
          </a:p>
        </p:txBody>
      </p:sp>
      <p:sp>
        <p:nvSpPr>
          <p:cNvPr id="34" name="文本框 33"/>
          <p:cNvSpPr txBox="1"/>
          <p:nvPr/>
        </p:nvSpPr>
        <p:spPr>
          <a:xfrm>
            <a:off x="756285" y="1350010"/>
            <a:ext cx="10841355" cy="5113655"/>
          </a:xfrm>
          <a:prstGeom prst="rect">
            <a:avLst/>
          </a:prstGeom>
          <a:noFill/>
        </p:spPr>
        <p:txBody>
          <a:bodyPr wrap="square" rtlCol="0">
            <a:spAutoFit/>
          </a:bodyPr>
          <a:p>
            <a:pPr>
              <a:lnSpc>
                <a:spcPct val="160000"/>
              </a:lnSpc>
            </a:pPr>
            <a:r>
              <a:rPr lang="en-US" altLang="zh-CN" sz="2400"/>
              <a:t>     </a:t>
            </a:r>
            <a:r>
              <a:rPr lang="en-US" altLang="zh-CN" sz="2000"/>
              <a:t>“Is this</a:t>
            </a:r>
            <a:r>
              <a:rPr lang="en-US" altLang="zh-CN" sz="2000">
                <a:sym typeface="+mn-ea"/>
              </a:rPr>
              <a:t> </a:t>
            </a:r>
            <a:r>
              <a:rPr lang="en-US" altLang="zh-CN" sz="2000" u="sng">
                <a:sym typeface="+mn-ea"/>
              </a:rPr>
              <a:t>                 </a:t>
            </a:r>
            <a:r>
              <a:rPr lang="en-US" altLang="zh-CN" sz="2000"/>
              <a:t> Springfield?” an old lady asked the bus driver.</a:t>
            </a:r>
            <a:endParaRPr lang="en-US" altLang="zh-CN" sz="2000"/>
          </a:p>
          <a:p>
            <a:pPr>
              <a:lnSpc>
                <a:spcPct val="160000"/>
              </a:lnSpc>
            </a:pPr>
            <a:r>
              <a:rPr lang="en-US" altLang="zh-CN" sz="2000"/>
              <a:t>      “No, madam,” the driver replied.</a:t>
            </a:r>
            <a:endParaRPr lang="en-US" altLang="zh-CN" sz="2000"/>
          </a:p>
          <a:p>
            <a:pPr>
              <a:lnSpc>
                <a:spcPct val="160000"/>
              </a:lnSpc>
            </a:pPr>
            <a:r>
              <a:rPr lang="en-US" altLang="zh-CN" sz="2000"/>
              <a:t>      “Well, please tell me when we get there, ” she requested. </a:t>
            </a:r>
            <a:endParaRPr lang="en-US" altLang="zh-CN" sz="2000"/>
          </a:p>
          <a:p>
            <a:pPr>
              <a:lnSpc>
                <a:spcPct val="160000"/>
              </a:lnSpc>
            </a:pPr>
            <a:r>
              <a:rPr lang="en-US" altLang="zh-CN" sz="2000"/>
              <a:t>      “I’ll do that, ” </a:t>
            </a:r>
            <a:r>
              <a:rPr lang="en-US" altLang="zh-CN" sz="2000">
                <a:sym typeface="+mn-ea"/>
              </a:rPr>
              <a:t> </a:t>
            </a:r>
            <a:r>
              <a:rPr lang="en-US" altLang="zh-CN" sz="2000" u="sng">
                <a:sym typeface="+mn-ea"/>
              </a:rPr>
              <a:t>                 </a:t>
            </a:r>
            <a:r>
              <a:rPr lang="en-US" altLang="zh-CN" sz="2000"/>
              <a:t>the driver.</a:t>
            </a:r>
            <a:endParaRPr lang="en-US" altLang="zh-CN" sz="2000"/>
          </a:p>
          <a:p>
            <a:pPr>
              <a:lnSpc>
                <a:spcPct val="160000"/>
              </a:lnSpc>
            </a:pPr>
            <a:r>
              <a:rPr lang="en-US" altLang="zh-CN" sz="2000"/>
              <a:t>      Later, the driver got careless and passed through Springfield before he realized it.</a:t>
            </a:r>
            <a:endParaRPr lang="en-US" altLang="zh-CN" sz="2000"/>
          </a:p>
          <a:p>
            <a:pPr>
              <a:lnSpc>
                <a:spcPct val="160000"/>
              </a:lnSpc>
            </a:pPr>
            <a:r>
              <a:rPr lang="en-US" altLang="zh-CN" sz="2000"/>
              <a:t>      He apologized to the other passengers, turned round, and drove</a:t>
            </a:r>
            <a:r>
              <a:rPr lang="en-US" altLang="zh-CN" sz="2000">
                <a:sym typeface="+mn-ea"/>
              </a:rPr>
              <a:t> </a:t>
            </a:r>
            <a:r>
              <a:rPr lang="en-US" altLang="zh-CN" sz="2000" u="sng">
                <a:sym typeface="+mn-ea"/>
              </a:rPr>
              <a:t>                 </a:t>
            </a:r>
            <a:r>
              <a:rPr lang="en-US" altLang="zh-CN" sz="2000"/>
              <a:t> . Then he said to the old lady: “This is the town where you wanted to get</a:t>
            </a:r>
            <a:r>
              <a:rPr lang="en-US" altLang="zh-CN" sz="2000">
                <a:sym typeface="+mn-ea"/>
              </a:rPr>
              <a:t> </a:t>
            </a:r>
            <a:r>
              <a:rPr lang="en-US" altLang="zh-CN" sz="2000" u="sng">
                <a:sym typeface="+mn-ea"/>
              </a:rPr>
              <a:t>                 </a:t>
            </a:r>
            <a:r>
              <a:rPr lang="en-US" altLang="zh-CN" sz="2000"/>
              <a:t> .”</a:t>
            </a:r>
            <a:endParaRPr lang="en-US" altLang="zh-CN" sz="2000"/>
          </a:p>
          <a:p>
            <a:pPr>
              <a:lnSpc>
                <a:spcPct val="160000"/>
              </a:lnSpc>
            </a:pPr>
            <a:r>
              <a:rPr lang="en-US" altLang="zh-CN" sz="2000"/>
              <a:t>      “Who wanted to get off? ” she asked. </a:t>
            </a:r>
            <a:endParaRPr lang="en-US" altLang="zh-CN" sz="2000"/>
          </a:p>
          <a:p>
            <a:pPr>
              <a:lnSpc>
                <a:spcPct val="160000"/>
              </a:lnSpc>
            </a:pPr>
            <a:r>
              <a:rPr lang="en-US" altLang="zh-CN" sz="2000"/>
              <a:t>      The drive said, “You did. ”</a:t>
            </a:r>
            <a:endParaRPr lang="en-US" altLang="zh-CN" sz="2000"/>
          </a:p>
          <a:p>
            <a:pPr>
              <a:lnSpc>
                <a:spcPct val="160000"/>
              </a:lnSpc>
            </a:pPr>
            <a:r>
              <a:rPr lang="en-US" altLang="zh-CN" sz="2000"/>
              <a:t>      “No, ” she said, “ my daughter told me that when I</a:t>
            </a:r>
            <a:r>
              <a:rPr lang="en-US" altLang="zh-CN" sz="2000">
                <a:sym typeface="+mn-ea"/>
              </a:rPr>
              <a:t> </a:t>
            </a:r>
            <a:r>
              <a:rPr lang="en-US" altLang="zh-CN" sz="2000" u="sng">
                <a:sym typeface="+mn-ea"/>
              </a:rPr>
              <a:t>           </a:t>
            </a:r>
            <a:r>
              <a:rPr lang="en-US" altLang="zh-CN" sz="2000"/>
              <a:t> through this town, I should take my pills. ”</a:t>
            </a:r>
            <a:endParaRPr lang="en-US" altLang="zh-CN" sz="20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42444" y="1484158"/>
            <a:ext cx="4230356" cy="4731583"/>
          </a:xfrm>
          <a:prstGeom prst="rect">
            <a:avLst/>
          </a:prstGeom>
        </p:spPr>
      </p:pic>
      <p:sp>
        <p:nvSpPr>
          <p:cNvPr id="3" name="矩形 1"/>
          <p:cNvSpPr>
            <a:spLocks noChangeArrowheads="1"/>
          </p:cNvSpPr>
          <p:nvPr/>
        </p:nvSpPr>
        <p:spPr bwMode="auto">
          <a:xfrm>
            <a:off x="994787" y="2176324"/>
            <a:ext cx="4230356"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 name="矩形 1"/>
          <p:cNvSpPr>
            <a:spLocks noChangeArrowheads="1"/>
          </p:cNvSpPr>
          <p:nvPr/>
        </p:nvSpPr>
        <p:spPr bwMode="auto">
          <a:xfrm>
            <a:off x="994787" y="3144029"/>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5" name="矩形 1"/>
          <p:cNvSpPr>
            <a:spLocks noChangeArrowheads="1"/>
          </p:cNvSpPr>
          <p:nvPr/>
        </p:nvSpPr>
        <p:spPr bwMode="auto">
          <a:xfrm>
            <a:off x="994787" y="4206140"/>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 name="矩形 1"/>
          <p:cNvSpPr>
            <a:spLocks noChangeArrowheads="1"/>
          </p:cNvSpPr>
          <p:nvPr/>
        </p:nvSpPr>
        <p:spPr bwMode="auto">
          <a:xfrm>
            <a:off x="994787" y="5174845"/>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H="1">
            <a:off x="5496448" y="2410092"/>
            <a:ext cx="1183974"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5496448" y="3478748"/>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496448" y="4446474"/>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496448" y="5405044"/>
            <a:ext cx="1194021"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Homework</a:t>
            </a:r>
            <a:endParaRPr lang="en-US" altLang="zh-CN" sz="3200" b="0" dirty="0" smtClean="0">
              <a:solidFill>
                <a:srgbClr val="005188"/>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 grpId="0"/>
      <p:bldP spid="4" grpId="0"/>
      <p:bldP spid="5" grpId="0"/>
      <p:bldP spid="6" grpId="0"/>
      <p:bldP spid="2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57157"/>
          <a:stretch>
            <a:fillRect/>
          </a:stretch>
        </p:blipFill>
        <p:spPr>
          <a:xfrm>
            <a:off x="0" y="0"/>
            <a:ext cx="12192000" cy="4899390"/>
          </a:xfrm>
          <a:prstGeom prst="rect">
            <a:avLst/>
          </a:prstGeom>
        </p:spPr>
      </p:pic>
      <p:sp>
        <p:nvSpPr>
          <p:cNvPr id="3" name="文本框 2"/>
          <p:cNvSpPr txBox="1"/>
          <p:nvPr/>
        </p:nvSpPr>
        <p:spPr>
          <a:xfrm>
            <a:off x="3686030" y="4391558"/>
            <a:ext cx="4754880" cy="1014730"/>
          </a:xfrm>
          <a:prstGeom prst="rect">
            <a:avLst/>
          </a:prstGeom>
          <a:noFill/>
        </p:spPr>
        <p:txBody>
          <a:bodyPr wrap="none" rtlCol="0">
            <a:spAutoFit/>
          </a:bodyPr>
          <a:lstStyle/>
          <a:p>
            <a:r>
              <a:rPr lang="zh-CN" altLang="en-US" sz="6000" b="1" dirty="0">
                <a:solidFill>
                  <a:srgbClr val="005188"/>
                </a:solidFill>
                <a:latin typeface="微软雅黑" panose="020B0503020204020204" pitchFamily="34" charset="-122"/>
                <a:ea typeface="微软雅黑" panose="020B0503020204020204" pitchFamily="34" charset="-122"/>
                <a:cs typeface="方正静蕾简体" panose="03000509000000000000" pitchFamily="65" charset="-122"/>
              </a:rPr>
              <a:t>谢谢您的欣赏</a:t>
            </a:r>
            <a:endParaRPr lang="zh-CN" altLang="en-US" sz="6000" b="1" dirty="0">
              <a:solidFill>
                <a:srgbClr val="005188"/>
              </a:solidFill>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530" y="292735"/>
            <a:ext cx="4761865"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Learning Objectives</a:t>
            </a:r>
            <a:endParaRPr lang="en-US" altLang="zh-CN" sz="3200" b="0" dirty="0" smtClean="0">
              <a:solidFill>
                <a:srgbClr val="005188"/>
              </a:solidFill>
            </a:endParaRPr>
          </a:p>
        </p:txBody>
      </p:sp>
      <p:grpSp>
        <p:nvGrpSpPr>
          <p:cNvPr id="54" name="Group 4"/>
          <p:cNvGrpSpPr>
            <a:grpSpLocks noChangeAspect="1"/>
          </p:cNvGrpSpPr>
          <p:nvPr/>
        </p:nvGrpSpPr>
        <p:grpSpPr bwMode="auto">
          <a:xfrm>
            <a:off x="4890623" y="2050544"/>
            <a:ext cx="2576513" cy="3009900"/>
            <a:chOff x="3082" y="1214"/>
            <a:chExt cx="1623" cy="1896"/>
          </a:xfrm>
          <a:solidFill>
            <a:srgbClr val="005188"/>
          </a:solidFill>
        </p:grpSpPr>
        <p:grpSp>
          <p:nvGrpSpPr>
            <p:cNvPr id="55" name="Group 205"/>
            <p:cNvGrpSpPr/>
            <p:nvPr/>
          </p:nvGrpSpPr>
          <p:grpSpPr bwMode="auto">
            <a:xfrm>
              <a:off x="3082" y="1214"/>
              <a:ext cx="1623" cy="1603"/>
              <a:chOff x="3082" y="1214"/>
              <a:chExt cx="1623" cy="1603"/>
            </a:xfrm>
            <a:grpFill/>
          </p:grpSpPr>
          <p:sp>
            <p:nvSpPr>
              <p:cNvPr id="303" name="chenying0907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4" name="chenying0907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5" name="chenying0907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6" name="chenying0907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7" name="chenying0907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8" name="chenying0907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9" name="chenying0907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0" name="chenying0907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1" name="chenying0907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2" name="chenying0907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3" name="chenying0907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4" name="chenying0907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5" name="chenying0907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6" name="chenying0907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7" name="chenying0907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8" name="chenying0907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9" name="chenying0907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0" name="chenying0907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1" name="chenying0907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2" name="chenying0907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3" name="chenying0907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4" name="chenying0907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5" name="chenying0907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6" name="chenying0907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7" name="chenying0907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8" name="chenying0907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9" name="chenying0907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0" name="chenying0907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1" name="chenying0907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2" name="chenying0907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3" name="chenying0907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4" name="chenying0907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5" name="chenying0907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6" name="chenying0907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7" name="chenying0907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8" name="chenying0907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9" name="chenying0907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0" name="chenying0907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1" name="chenying0907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2" name="chenying0907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3" name="chenying0907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4" name="chenying0907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5" name="chenying0907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6" name="chenying0907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7" name="chenying0907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8" name="chenying0907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9" name="chenying0907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0" name="chenying0907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1" name="chenying0907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2" name="chenying0907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3" name="chenying0907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4" name="chenying0907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5" name="chenying0907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6" name="chenying0907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7" name="chenying0907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8" name="chenying0907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9" name="chenying0907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0" name="chenying0907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1" name="chenying0907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2" name="chenying0907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3" name="chenying0907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4" name="chenying0907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5" name="chenying0907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6" name="chenying0907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7" name="chenying0907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8" name="chenying0907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9" name="chenying0907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0" name="chenying0907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1" name="chenying0907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2" name="chenying0907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3" name="chenying0907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4" name="chenying0907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5"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6" name="chenying0907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7" name="chenying0907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8" name="chenying0907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9" name="chenying0907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0" name="chenying0907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1" name="chenying0907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2" name="chenying0907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3" name="chenying0907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4" name="chenying0907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5" name="chenying0907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6" name="chenying0907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7" name="chenying0907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8" name="chenying0907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9"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0" name="chenying0907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1" name="chenying0907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2" name="chenying0907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3" name="chenying0907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4" name="chenying0907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5" name="chenying0907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6" name="chenying0907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7" name="chenying0907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8" name="chenying0907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9" name="chenying0907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0" name="chenying0907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1" name="chenying0907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2" name="chenying0907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3" name="chenying0907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4" name="chenying0907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5" name="chenying0907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6" name="chenying0907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7" name="chenying0907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8" name="chenying0907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9" name="chenying0907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0" name="chenying0907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1" name="chenying0907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2" name="chenying0907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3" name="chenying0907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4" name="chenying0907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5" name="chenying0907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6" name="chenying0907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7" name="chenying0907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8" name="chenying0907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9" name="chenying0907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0" name="chenying0907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1" name="chenying0907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2" name="chenying0907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3" name="chenying0907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4"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5" name="chenying0907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6" name="chenying0907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7" name="chenying0907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8" name="chenying0907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9" name="chenying0907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0" name="chenying0907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1" name="chenying0907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2" name="chenying0907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3" name="chenying0907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4" name="chenying0907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5" name="chenying0907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6" name="chenying0907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7" name="chenying0907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8" name="chenying0907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9" name="chenying0907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0" name="chenying0907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1" name="chenying0907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2" name="chenying0907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3" name="chenying0907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4" name="chenying0907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5" name="chenying0907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6" name="chenying0907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7" name="chenying0907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8" name="chenying0907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9" name="chenying0907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0" name="chenying0907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1" name="chenying0907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2" name="chenying0907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3"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4" name="chenying0907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5" name="chenying0907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6" name="chenying0907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7" name="chenying0907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8" name="chenying0907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9" name="chenying0907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0" name="chenying0907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1" name="chenying0907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2" name="chenying0907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3" name="chenying0907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4" name="chenying0907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5" name="chenying0907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6" name="chenying0907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7" name="chenying0907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8" name="chenying0907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9" name="chenying0907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0" name="chenying0907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1" name="chenying0907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2" name="chenying0907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3" name="chenying0907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4" name="chenying0907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5" name="chenying0907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6" name="chenying0907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7" name="chenying0907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8" name="chenying0907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9" name="chenying0907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0" name="chenying0907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1" name="chenying0907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2" name="chenying0907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3" name="chenying0907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4" name="chenying0907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5" name="chenying0907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6" name="chenying0907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7" name="chenying0907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8" name="chenying0907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9" name="chenying0907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0" name="chenying0907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1" name="chenying0907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2" name="chenying0907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3" name="chenying0907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4" name="chenying0907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5" name="chenying0907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6" name="chenying0907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7" name="chenying0907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8" name="chenying0907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9" name="chenying0907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0" name="chenying0907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1" name="chenying0907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2" name="chenying0907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56" name="Group 406"/>
            <p:cNvGrpSpPr/>
            <p:nvPr/>
          </p:nvGrpSpPr>
          <p:grpSpPr bwMode="auto">
            <a:xfrm>
              <a:off x="3112" y="1551"/>
              <a:ext cx="1462" cy="1559"/>
              <a:chOff x="3112" y="1551"/>
              <a:chExt cx="1462" cy="1559"/>
            </a:xfrm>
            <a:grpFill/>
          </p:grpSpPr>
          <p:sp>
            <p:nvSpPr>
              <p:cNvPr id="103" name="chenying0907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4" name="chenying0907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5" name="chenying0907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6" name="chenying0907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7" name="chenying0907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8" name="chenying0907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9" name="chenying0907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0" name="chenying0907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1" name="chenying0907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2" name="chenying0907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3" name="chenying0907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4" name="chenying0907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5" name="chenying0907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6" name="chenying0907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7" name="chenying0907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8" name="chenying0907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9" name="chenying0907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0" name="chenying0907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1" name="chenying0907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2" name="chenying0907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3" name="chenying0907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4" name="chenying0907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5"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6" name="chenying0907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7" name="chenying0907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8" name="chenying0907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9" name="chenying0907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0" name="chenying0907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1" name="chenying0907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2" name="chenying0907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3" name="chenying0907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4" name="chenying0907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5"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6" name="chenying0907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7" name="chenying0907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8" name="chenying0907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9" name="chenying0907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0" name="chenying0907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1" name="chenying0907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2" name="chenying0907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3" name="chenying0907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4" name="chenying0907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5" name="chenying0907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6" name="chenying0907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7" name="chenying0907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8" name="chenying0907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9" name="chenying0907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0" name="chenying0907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1" name="chenying0907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2" name="chenying0907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3" name="chenying0907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4" name="chenying0907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5"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6" name="chenying0907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7" name="chenying0907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8" name="chenying0907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9" name="chenying0907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0" name="chenying0907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1"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2" name="chenying0907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3" name="chenying0907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4" name="chenying0907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5" name="chenying0907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6" name="chenying0907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7" name="chenying0907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8" name="chenying0907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9" name="chenying0907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0" name="chenying0907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1" name="chenying0907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2" name="chenying0907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3" name="chenying0907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4" name="chenying0907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5" name="chenying0907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6" name="chenying0907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7" name="chenying0907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8" name="chenying0907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9" name="chenying0907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0" name="chenying0907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1" name="chenying0907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2" name="chenying0907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3" name="chenying0907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4" name="chenying0907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5" name="chenying0907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6" name="chenying0907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7" name="chenying0907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8" name="chenying0907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9" name="chenying0907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0" name="chenying0907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1" name="chenying0907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2" name="chenying0907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3" name="chenying0907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4"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5"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6" name="chenying0907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7"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8" name="chenying0907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9" name="chenying0907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0"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1" name="chenying0907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2" name="chenying0907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3"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4" name="chenying0907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5" name="chenying0907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6" name="chenying0907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7" name="chenying0907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8" name="chenying0907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9" name="chenying0907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0" name="chenying0907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1" name="chenying0907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2" name="chenying0907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3" name="chenying0907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4" name="chenying0907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5" name="chenying0907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6" name="chenying0907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7" name="chenying0907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8" name="chenying0907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9" name="chenying0907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0" name="chenying0907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1" name="chenying0907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2" name="chenying0907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3" name="chenying0907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4" name="chenying0907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5" name="chenying0907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6" name="chenying0907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7" name="chenying0907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8" name="chenying0907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9" name="chenying0907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0" name="chenying0907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1" name="chenying0907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2" name="chenying0907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3"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4" name="chenying0907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5" name="chenying0907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6" name="chenying0907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7" name="chenying0907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8" name="chenying0907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9" name="chenying0907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0" name="chenying0907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1" name="chenying0907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2" name="chenying0907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3" name="chenying0907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4" name="chenying0907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5" name="chenying0907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6" name="chenying0907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7" name="chenying0907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8" name="chenying0907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9" name="chenying0907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0" name="chenying0907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1" name="chenying0907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2" name="chenying0907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3" name="chenying0907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4" name="chenying0907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5" name="chenying0907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6" name="chenying0907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7" name="chenying0907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8" name="chenying0907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9" name="chenying0907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0" name="chenying0907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1" name="chenying0907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2" name="chenying0907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3" name="chenying0907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4" name="chenying0907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5"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6"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7" name="chenying0907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8" name="chenying0907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9" name="chenying0907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0" name="chenying0907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1" name="chenying0907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2" name="chenying0907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3" name="chenying0907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4" name="chenying0907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5" name="chenying0907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6" name="chenying0907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7" name="chenying0907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8"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9" name="chenying0907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0" name="chenying0907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1" name="chenying0907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2" name="chenying0907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3" name="chenying0907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4" name="chenying0907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5" name="chenying0907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6" name="chenying0907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7" name="chenying0907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8"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9" name="chenying0907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0" name="chenying0907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1" name="chenying0907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2" name="chenying0907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3" name="chenying0907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4" name="chenying0907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5" name="chenying0907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6" name="chenying0907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7" name="chenying0907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8" name="chenying0907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9" name="chenying0907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0" name="chenying0907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1" name="chenying0907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2" name="chenying0907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57" name="chenying0907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8" name="chenying0907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9" name="chenying0907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0" name="chenying0907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1" name="chenying0907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2" name="chenying0907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3" name="chenying0907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4" name="chenying0907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5" name="chenying0907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6" name="chenying0907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7" name="chenying0907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8" name="chenying0907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9" name="chenying0907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0" name="chenying0907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1" name="chenying0907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2"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3" name="chenying0907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4" name="chenying0907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5" name="chenying0907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6" name="chenying0907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7" name="chenying0907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8" name="chenying0907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9" name="chenying0907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0" name="chenying0907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1" name="chenying0907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2" name="chenying0907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3" name="chenying0907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4" name="chenying0907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5" name="chenying0907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6" name="chenying0907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7" name="chenying0907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8" name="chenying0907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9" name="chenying0907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0" name="chenying0907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1" name="chenying0907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2" name="chenying0907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3" name="chenying0907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4" name="chenying0907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5" name="chenying0907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6" name="chenying0907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7" name="chenying0907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8" name="chenying0907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9" name="chenying0907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0" name="chenying0907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1" name="chenying0907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2" name="chenying0907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3" name="chenying0907 2"/>
          <p:cNvGrpSpPr/>
          <p:nvPr/>
        </p:nvGrpSpPr>
        <p:grpSpPr>
          <a:xfrm>
            <a:off x="1022963" y="2263214"/>
            <a:ext cx="2579845" cy="955403"/>
            <a:chOff x="1022963" y="2263214"/>
            <a:chExt cx="2579845" cy="955403"/>
          </a:xfrm>
        </p:grpSpPr>
        <p:sp>
          <p:nvSpPr>
            <p:cNvPr id="503" name="Rectangle 47"/>
            <p:cNvSpPr/>
            <p:nvPr/>
          </p:nvSpPr>
          <p:spPr>
            <a:xfrm>
              <a:off x="2700432" y="2263214"/>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4" name="文本框 7"/>
            <p:cNvSpPr txBox="1">
              <a:spLocks noChangeArrowheads="1"/>
            </p:cNvSpPr>
            <p:nvPr/>
          </p:nvSpPr>
          <p:spPr bwMode="auto">
            <a:xfrm>
              <a:off x="1022963" y="2695397"/>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4" name="chenying0907 3"/>
          <p:cNvGrpSpPr/>
          <p:nvPr/>
        </p:nvGrpSpPr>
        <p:grpSpPr>
          <a:xfrm>
            <a:off x="1060766" y="3920565"/>
            <a:ext cx="2579845" cy="955403"/>
            <a:chOff x="1060766" y="3920565"/>
            <a:chExt cx="2579845" cy="955403"/>
          </a:xfrm>
        </p:grpSpPr>
        <p:sp>
          <p:nvSpPr>
            <p:cNvPr id="506" name="Rectangle 47"/>
            <p:cNvSpPr/>
            <p:nvPr/>
          </p:nvSpPr>
          <p:spPr>
            <a:xfrm>
              <a:off x="2738235" y="3920565"/>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7" name="文本框 7"/>
            <p:cNvSpPr txBox="1">
              <a:spLocks noChangeArrowheads="1"/>
            </p:cNvSpPr>
            <p:nvPr/>
          </p:nvSpPr>
          <p:spPr bwMode="auto">
            <a:xfrm>
              <a:off x="1060766" y="4352748"/>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6" name="chenying0907 5"/>
          <p:cNvGrpSpPr/>
          <p:nvPr/>
        </p:nvGrpSpPr>
        <p:grpSpPr>
          <a:xfrm>
            <a:off x="8716786" y="2207492"/>
            <a:ext cx="2579845" cy="976040"/>
            <a:chOff x="8716786" y="2207492"/>
            <a:chExt cx="2579845" cy="976040"/>
          </a:xfrm>
        </p:grpSpPr>
        <p:sp>
          <p:nvSpPr>
            <p:cNvPr id="509" name="Rectangle 47"/>
            <p:cNvSpPr/>
            <p:nvPr/>
          </p:nvSpPr>
          <p:spPr>
            <a:xfrm>
              <a:off x="8809850" y="2207492"/>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0" name="文本框 7"/>
            <p:cNvSpPr txBox="1">
              <a:spLocks noChangeArrowheads="1"/>
            </p:cNvSpPr>
            <p:nvPr/>
          </p:nvSpPr>
          <p:spPr bwMode="auto">
            <a:xfrm>
              <a:off x="8716786" y="2660312"/>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5" name="chenying0907 4"/>
          <p:cNvGrpSpPr/>
          <p:nvPr/>
        </p:nvGrpSpPr>
        <p:grpSpPr>
          <a:xfrm>
            <a:off x="8744787" y="3842777"/>
            <a:ext cx="2579845" cy="977468"/>
            <a:chOff x="8744787" y="3842777"/>
            <a:chExt cx="2579845" cy="977468"/>
          </a:xfrm>
        </p:grpSpPr>
        <p:sp>
          <p:nvSpPr>
            <p:cNvPr id="511" name="Rectangle 47"/>
            <p:cNvSpPr/>
            <p:nvPr/>
          </p:nvSpPr>
          <p:spPr>
            <a:xfrm>
              <a:off x="8851488" y="3842777"/>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2" name="文本框 7"/>
            <p:cNvSpPr txBox="1">
              <a:spLocks noChangeArrowheads="1"/>
            </p:cNvSpPr>
            <p:nvPr/>
          </p:nvSpPr>
          <p:spPr bwMode="auto">
            <a:xfrm>
              <a:off x="8744787" y="4297025"/>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sp>
        <p:nvSpPr>
          <p:cNvPr id="513" name="chenying0907 456"/>
          <p:cNvSpPr>
            <a:spLocks noEditPoints="1"/>
          </p:cNvSpPr>
          <p:nvPr/>
        </p:nvSpPr>
        <p:spPr bwMode="auto">
          <a:xfrm>
            <a:off x="3749210" y="2248983"/>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4" name="chenying0907 460"/>
          <p:cNvSpPr>
            <a:spLocks noEditPoints="1"/>
          </p:cNvSpPr>
          <p:nvPr/>
        </p:nvSpPr>
        <p:spPr bwMode="auto">
          <a:xfrm>
            <a:off x="7957674" y="3809491"/>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5" name="chenying0907 456"/>
          <p:cNvSpPr>
            <a:spLocks noEditPoints="1"/>
          </p:cNvSpPr>
          <p:nvPr/>
        </p:nvSpPr>
        <p:spPr bwMode="auto">
          <a:xfrm>
            <a:off x="3752385" y="3858707"/>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6" name="chenying0907 460"/>
          <p:cNvSpPr>
            <a:spLocks noEditPoints="1"/>
          </p:cNvSpPr>
          <p:nvPr/>
        </p:nvSpPr>
        <p:spPr bwMode="auto">
          <a:xfrm>
            <a:off x="7777135" y="2193419"/>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13" grpId="0" animBg="1"/>
      <p:bldP spid="514" grpId="0" animBg="1"/>
      <p:bldP spid="515" grpId="0" animBg="1"/>
      <p:bldP spid="5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2845435" y="3733800"/>
            <a:ext cx="7944485"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Section1 Let's Get Ready</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1192530" y="292735"/>
            <a:ext cx="6333490"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Useful Words and Expressions</a:t>
            </a:r>
            <a:endParaRPr lang="en-US" altLang="zh-CN" sz="3200" b="0" dirty="0" smtClean="0">
              <a:solidFill>
                <a:srgbClr val="005188"/>
              </a:solidFill>
            </a:endParaRPr>
          </a:p>
        </p:txBody>
      </p:sp>
      <p:sp>
        <p:nvSpPr>
          <p:cNvPr id="32" name="矩形 31"/>
          <p:cNvSpPr/>
          <p:nvPr/>
        </p:nvSpPr>
        <p:spPr>
          <a:xfrm>
            <a:off x="1388745" y="1010285"/>
            <a:ext cx="4518660"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3" name="矩形 32"/>
          <p:cNvSpPr/>
          <p:nvPr/>
        </p:nvSpPr>
        <p:spPr>
          <a:xfrm>
            <a:off x="6482080" y="1033780"/>
            <a:ext cx="4699000"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395095" y="1455420"/>
            <a:ext cx="4512945" cy="4523105"/>
          </a:xfrm>
          <a:prstGeom prst="rect">
            <a:avLst/>
          </a:prstGeom>
          <a:noFill/>
        </p:spPr>
        <p:txBody>
          <a:bodyPr wrap="square" rtlCol="0">
            <a:spAutoFit/>
          </a:bodyPr>
          <a:p>
            <a:pPr>
              <a:lnSpc>
                <a:spcPct val="150000"/>
              </a:lnSpc>
            </a:pPr>
            <a:r>
              <a:rPr lang="en-US" altLang="zh-CN" sz="2400"/>
              <a:t>baggage claim</a:t>
            </a:r>
            <a:endParaRPr lang="en-US" altLang="zh-CN" sz="2400"/>
          </a:p>
          <a:p>
            <a:pPr>
              <a:lnSpc>
                <a:spcPct val="150000"/>
              </a:lnSpc>
            </a:pPr>
            <a:r>
              <a:rPr lang="en-US" altLang="zh-CN" sz="2400"/>
              <a:t>Big Ben</a:t>
            </a:r>
            <a:endParaRPr lang="en-US" altLang="zh-CN" sz="2400"/>
          </a:p>
          <a:p>
            <a:pPr>
              <a:lnSpc>
                <a:spcPct val="150000"/>
              </a:lnSpc>
            </a:pPr>
            <a:r>
              <a:rPr lang="en-US" altLang="zh-CN" sz="2400"/>
              <a:t>block</a:t>
            </a:r>
            <a:endParaRPr lang="en-US" altLang="zh-CN" sz="2400"/>
          </a:p>
          <a:p>
            <a:pPr>
              <a:lnSpc>
                <a:spcPct val="150000"/>
              </a:lnSpc>
            </a:pPr>
            <a:r>
              <a:rPr lang="en-US" altLang="zh-CN" sz="2400"/>
              <a:t>bump into</a:t>
            </a:r>
            <a:endParaRPr lang="en-US" altLang="zh-CN" sz="2400"/>
          </a:p>
          <a:p>
            <a:pPr>
              <a:lnSpc>
                <a:spcPct val="150000"/>
              </a:lnSpc>
            </a:pPr>
            <a:r>
              <a:rPr lang="en-US" altLang="zh-CN" sz="2400"/>
              <a:t>escalator</a:t>
            </a:r>
            <a:endParaRPr lang="en-US" altLang="zh-CN" sz="2400"/>
          </a:p>
          <a:p>
            <a:pPr>
              <a:lnSpc>
                <a:spcPct val="150000"/>
              </a:lnSpc>
            </a:pPr>
            <a:r>
              <a:rPr lang="en-US" altLang="zh-CN" sz="2400"/>
              <a:t>multiply</a:t>
            </a:r>
            <a:endParaRPr lang="en-US" altLang="zh-CN" sz="2400"/>
          </a:p>
          <a:p>
            <a:pPr>
              <a:lnSpc>
                <a:spcPct val="150000"/>
              </a:lnSpc>
            </a:pPr>
            <a:r>
              <a:rPr lang="en-US" altLang="zh-CN" sz="2400"/>
              <a:t>the British Museum</a:t>
            </a:r>
            <a:endParaRPr lang="en-US" altLang="zh-CN" sz="2400"/>
          </a:p>
          <a:p>
            <a:pPr>
              <a:lnSpc>
                <a:spcPct val="150000"/>
              </a:lnSpc>
            </a:pPr>
            <a:r>
              <a:rPr lang="en-US" altLang="zh-CN" sz="2400"/>
              <a:t>the Tate Modern</a:t>
            </a:r>
            <a:endParaRPr lang="en-US" altLang="zh-CN" sz="2400"/>
          </a:p>
        </p:txBody>
      </p:sp>
      <p:sp>
        <p:nvSpPr>
          <p:cNvPr id="2" name="文本框 1"/>
          <p:cNvSpPr txBox="1"/>
          <p:nvPr/>
        </p:nvSpPr>
        <p:spPr>
          <a:xfrm>
            <a:off x="6505575" y="1462405"/>
            <a:ext cx="4675505" cy="4523105"/>
          </a:xfrm>
          <a:prstGeom prst="rect">
            <a:avLst/>
          </a:prstGeom>
          <a:noFill/>
        </p:spPr>
        <p:txBody>
          <a:bodyPr wrap="square" rtlCol="0">
            <a:spAutoFit/>
          </a:bodyPr>
          <a:p>
            <a:pPr>
              <a:lnSpc>
                <a:spcPct val="180000"/>
              </a:lnSpc>
            </a:pPr>
            <a:r>
              <a:rPr lang="zh-CN" altLang="zh-CN" sz="2000"/>
              <a:t>行李认领，取行李处</a:t>
            </a:r>
            <a:endParaRPr lang="zh-CN" altLang="zh-CN" sz="2000"/>
          </a:p>
          <a:p>
            <a:pPr>
              <a:lnSpc>
                <a:spcPct val="180000"/>
              </a:lnSpc>
            </a:pPr>
            <a:r>
              <a:rPr lang="zh-CN" altLang="zh-CN" sz="2000"/>
              <a:t>大本钟</a:t>
            </a:r>
            <a:endParaRPr lang="zh-CN" altLang="zh-CN" sz="2000"/>
          </a:p>
          <a:p>
            <a:pPr>
              <a:lnSpc>
                <a:spcPct val="180000"/>
              </a:lnSpc>
            </a:pPr>
            <a:r>
              <a:rPr lang="zh-CN" altLang="zh-CN" sz="2000"/>
              <a:t>街区</a:t>
            </a:r>
            <a:endParaRPr lang="zh-CN" altLang="zh-CN" sz="2000"/>
          </a:p>
          <a:p>
            <a:pPr>
              <a:lnSpc>
                <a:spcPct val="180000"/>
              </a:lnSpc>
            </a:pPr>
            <a:r>
              <a:rPr lang="zh-CN" altLang="zh-CN" sz="2000"/>
              <a:t>无意中遇到、碰到</a:t>
            </a:r>
            <a:endParaRPr lang="zh-CN" altLang="zh-CN" sz="2000"/>
          </a:p>
          <a:p>
            <a:pPr>
              <a:lnSpc>
                <a:spcPct val="180000"/>
              </a:lnSpc>
            </a:pPr>
            <a:r>
              <a:rPr lang="zh-CN" altLang="zh-CN" sz="2000"/>
              <a:t>（美）自动扶梯，电动扶梯</a:t>
            </a:r>
            <a:endParaRPr lang="zh-CN" altLang="zh-CN" sz="2000"/>
          </a:p>
          <a:p>
            <a:pPr>
              <a:lnSpc>
                <a:spcPct val="180000"/>
              </a:lnSpc>
            </a:pPr>
            <a:r>
              <a:rPr lang="zh-CN" altLang="zh-CN" sz="2000"/>
              <a:t>乘，</a:t>
            </a:r>
            <a:r>
              <a:rPr lang="en-US" altLang="zh-CN" sz="2000"/>
              <a:t> </a:t>
            </a:r>
            <a:r>
              <a:rPr lang="zh-CN" altLang="en-US" sz="2000"/>
              <a:t>使成倍地增加</a:t>
            </a:r>
            <a:endParaRPr lang="zh-CN" altLang="en-US" sz="2000"/>
          </a:p>
          <a:p>
            <a:pPr>
              <a:lnSpc>
                <a:spcPct val="180000"/>
              </a:lnSpc>
            </a:pPr>
            <a:r>
              <a:rPr lang="zh-CN" altLang="en-US" sz="2000"/>
              <a:t>大英博物馆</a:t>
            </a:r>
            <a:endParaRPr lang="zh-CN" altLang="en-US" sz="2000"/>
          </a:p>
          <a:p>
            <a:pPr>
              <a:lnSpc>
                <a:spcPct val="180000"/>
              </a:lnSpc>
            </a:pPr>
            <a:r>
              <a:rPr lang="zh-CN" altLang="en-US" sz="2000"/>
              <a:t>泰特现代美术馆</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896620" y="1412875"/>
            <a:ext cx="10647680" cy="40322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Here is a set of English sentences with their meanings given in Chinese to the right. You will hear them read aloud twice. While listening, try to match the English sentences with their Chinese equivalents.</a:t>
            </a:r>
            <a:endParaRPr lang="en-US" altLang="zh-CN" sz="3200" b="0" dirty="0" smtClean="0">
              <a:solidFill>
                <a:srgbClr val="005188"/>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02310" y="0"/>
            <a:ext cx="1636395" cy="101727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a:t>
            </a:r>
            <a:endParaRPr lang="en-US" altLang="zh-CN" sz="3200" b="0" dirty="0" smtClean="0">
              <a:solidFill>
                <a:srgbClr val="005188"/>
              </a:solidFill>
            </a:endParaRPr>
          </a:p>
        </p:txBody>
      </p:sp>
      <p:sp>
        <p:nvSpPr>
          <p:cNvPr id="32" name="矩形 31"/>
          <p:cNvSpPr/>
          <p:nvPr/>
        </p:nvSpPr>
        <p:spPr>
          <a:xfrm>
            <a:off x="723265" y="1175385"/>
            <a:ext cx="10926445" cy="536130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23265" y="1419860"/>
            <a:ext cx="11468100" cy="4485640"/>
          </a:xfrm>
          <a:prstGeom prst="rect">
            <a:avLst/>
          </a:prstGeom>
          <a:noFill/>
        </p:spPr>
        <p:txBody>
          <a:bodyPr wrap="square" rtlCol="0">
            <a:spAutoFit/>
          </a:bodyPr>
          <a:p>
            <a:pPr>
              <a:lnSpc>
                <a:spcPct val="170000"/>
              </a:lnSpc>
            </a:pPr>
            <a:r>
              <a:rPr lang="en-US" altLang="zh-CN" sz="2400"/>
              <a:t>1. Excuse me, could you tell me how to get to Peace Hotel?</a:t>
            </a:r>
            <a:endParaRPr lang="en-US" altLang="zh-CN" sz="2400"/>
          </a:p>
          <a:p>
            <a:pPr>
              <a:lnSpc>
                <a:spcPct val="170000"/>
              </a:lnSpc>
            </a:pPr>
            <a:r>
              <a:rPr lang="en-US" altLang="zh-CN" sz="2400"/>
              <a:t>2. Good morning, could you tell me which way the Foreign Trade Building is?</a:t>
            </a:r>
            <a:endParaRPr lang="en-US" altLang="zh-CN" sz="2400"/>
          </a:p>
          <a:p>
            <a:pPr>
              <a:lnSpc>
                <a:spcPct val="170000"/>
              </a:lnSpc>
            </a:pPr>
            <a:r>
              <a:rPr lang="en-US" altLang="zh-CN" sz="2400"/>
              <a:t>3. Excuse me, can you tell me where the baggage claim area is?</a:t>
            </a:r>
            <a:endParaRPr lang="en-US" altLang="zh-CN" sz="2400"/>
          </a:p>
          <a:p>
            <a:pPr>
              <a:lnSpc>
                <a:spcPct val="170000"/>
              </a:lnSpc>
            </a:pPr>
            <a:r>
              <a:rPr lang="en-US" altLang="zh-CN" sz="2400"/>
              <a:t>4. Excuse me. I’m looking for the personnel department.</a:t>
            </a:r>
            <a:endParaRPr lang="en-US" altLang="zh-CN" sz="2400"/>
          </a:p>
          <a:p>
            <a:pPr>
              <a:lnSpc>
                <a:spcPct val="170000"/>
              </a:lnSpc>
            </a:pPr>
            <a:r>
              <a:rPr lang="en-US" altLang="zh-CN" sz="2400"/>
              <a:t>5. Excuse me. Is this where I can catch the bus for the shopping center?</a:t>
            </a:r>
            <a:endParaRPr lang="en-US" altLang="zh-CN" sz="2400"/>
          </a:p>
          <a:p>
            <a:pPr>
              <a:lnSpc>
                <a:spcPct val="170000"/>
              </a:lnSpc>
            </a:pPr>
            <a:r>
              <a:rPr lang="en-US" altLang="zh-CN" sz="2400"/>
              <a:t>6. I’m new here, so I really don’t know my way around yet.</a:t>
            </a:r>
            <a:endParaRPr lang="en-US" altLang="zh-CN" sz="2400"/>
          </a:p>
          <a:p>
            <a:pPr>
              <a:lnSpc>
                <a:spcPct val="170000"/>
              </a:lnSpc>
            </a:pPr>
            <a:r>
              <a:rPr lang="en-US" altLang="zh-CN" sz="2400"/>
              <a:t>7. Excuse me, is this the right bus to the station?</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02310" y="0"/>
            <a:ext cx="1636395" cy="101727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a:t>
            </a:r>
            <a:endParaRPr lang="en-US" altLang="zh-CN" sz="3200" b="0" dirty="0" smtClean="0">
              <a:solidFill>
                <a:srgbClr val="005188"/>
              </a:solidFill>
            </a:endParaRPr>
          </a:p>
        </p:txBody>
      </p:sp>
      <p:sp>
        <p:nvSpPr>
          <p:cNvPr id="32" name="矩形 31"/>
          <p:cNvSpPr/>
          <p:nvPr/>
        </p:nvSpPr>
        <p:spPr>
          <a:xfrm>
            <a:off x="723265" y="969645"/>
            <a:ext cx="10926445"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23265" y="596265"/>
            <a:ext cx="11468100" cy="6109970"/>
          </a:xfrm>
          <a:prstGeom prst="rect">
            <a:avLst/>
          </a:prstGeom>
          <a:noFill/>
        </p:spPr>
        <p:txBody>
          <a:bodyPr wrap="square" rtlCol="0">
            <a:spAutoFit/>
          </a:bodyPr>
          <a:p>
            <a:r>
              <a:rPr lang="en-US" altLang="zh-CN" sz="2400"/>
              <a:t>  </a:t>
            </a:r>
            <a:endParaRPr lang="en-US" altLang="zh-CN" sz="2400"/>
          </a:p>
          <a:p>
            <a:pPr>
              <a:lnSpc>
                <a:spcPct val="170000"/>
              </a:lnSpc>
            </a:pPr>
            <a:r>
              <a:rPr lang="en-US" altLang="zh-CN" sz="2400">
                <a:sym typeface="+mn-ea"/>
              </a:rPr>
              <a:t>8. Go straight along the road till you come to the corner. Then make a left turn.</a:t>
            </a:r>
            <a:endParaRPr lang="en-US" altLang="zh-CN" sz="2400">
              <a:sym typeface="+mn-ea"/>
            </a:endParaRPr>
          </a:p>
          <a:p>
            <a:pPr>
              <a:lnSpc>
                <a:spcPct val="170000"/>
              </a:lnSpc>
            </a:pPr>
            <a:r>
              <a:rPr lang="en-US" altLang="zh-CN" sz="2400">
                <a:sym typeface="+mn-ea"/>
              </a:rPr>
              <a:t>9. Walk two blocks and turn right. The building is about fifty meters down the road </a:t>
            </a:r>
            <a:endParaRPr lang="en-US" altLang="zh-CN" sz="2400">
              <a:sym typeface="+mn-ea"/>
            </a:endParaRPr>
          </a:p>
          <a:p>
            <a:pPr>
              <a:lnSpc>
                <a:spcPct val="170000"/>
              </a:lnSpc>
            </a:pPr>
            <a:r>
              <a:rPr lang="en-US" altLang="zh-CN" sz="2400">
                <a:sym typeface="+mn-ea"/>
              </a:rPr>
              <a:t>     on your left.</a:t>
            </a:r>
            <a:endParaRPr lang="en-US" altLang="zh-CN" sz="2400">
              <a:sym typeface="+mn-ea"/>
            </a:endParaRPr>
          </a:p>
          <a:p>
            <a:pPr>
              <a:lnSpc>
                <a:spcPct val="170000"/>
              </a:lnSpc>
            </a:pPr>
            <a:r>
              <a:rPr lang="en-US" altLang="zh-CN" sz="2400">
                <a:sym typeface="+mn-ea"/>
              </a:rPr>
              <a:t>10. It’s next to the bank. You can’t miss it.</a:t>
            </a:r>
            <a:endParaRPr lang="en-US" altLang="zh-CN" sz="2400">
              <a:sym typeface="+mn-ea"/>
            </a:endParaRPr>
          </a:p>
          <a:p>
            <a:pPr>
              <a:lnSpc>
                <a:spcPct val="170000"/>
              </a:lnSpc>
            </a:pPr>
            <a:r>
              <a:rPr lang="en-US" altLang="zh-CN" sz="2400">
                <a:sym typeface="+mn-ea"/>
              </a:rPr>
              <a:t>11. It’s far away from here. You’d better take a bus.</a:t>
            </a:r>
            <a:endParaRPr lang="en-US" altLang="zh-CN" sz="2400">
              <a:sym typeface="+mn-ea"/>
            </a:endParaRPr>
          </a:p>
          <a:p>
            <a:pPr>
              <a:lnSpc>
                <a:spcPct val="170000"/>
              </a:lnSpc>
            </a:pPr>
            <a:r>
              <a:rPr lang="en-US" altLang="zh-CN" sz="2400">
                <a:sym typeface="+mn-ea"/>
              </a:rPr>
              <a:t>12. Get off at the fifth stop, and there you are.</a:t>
            </a:r>
            <a:endParaRPr lang="en-US" altLang="zh-CN" sz="2400">
              <a:sym typeface="+mn-ea"/>
            </a:endParaRPr>
          </a:p>
          <a:p>
            <a:pPr>
              <a:lnSpc>
                <a:spcPct val="170000"/>
              </a:lnSpc>
            </a:pPr>
            <a:r>
              <a:rPr lang="en-US" altLang="zh-CN" sz="2400">
                <a:sym typeface="+mn-ea"/>
              </a:rPr>
              <a:t>13. It’s on the sixth floor. You’d better take the elevator lift.</a:t>
            </a:r>
            <a:endParaRPr lang="en-US" altLang="zh-CN" sz="2400">
              <a:sym typeface="+mn-ea"/>
            </a:endParaRPr>
          </a:p>
          <a:p>
            <a:pPr>
              <a:lnSpc>
                <a:spcPct val="170000"/>
              </a:lnSpc>
            </a:pPr>
            <a:r>
              <a:rPr lang="en-US" altLang="zh-CN" sz="2400">
                <a:sym typeface="+mn-ea"/>
              </a:rPr>
              <a:t>14. Turn round when you get downstairs. And you’ll see it.</a:t>
            </a:r>
            <a:endParaRPr lang="en-US" altLang="zh-CN" sz="2400">
              <a:sym typeface="+mn-ea"/>
            </a:endParaRPr>
          </a:p>
          <a:p>
            <a:pPr>
              <a:lnSpc>
                <a:spcPct val="170000"/>
              </a:lnSpc>
            </a:pPr>
            <a:r>
              <a:rPr lang="en-US" altLang="zh-CN" sz="2400">
                <a:sym typeface="+mn-ea"/>
              </a:rPr>
              <a:t>15. It’s the first office on the right.</a:t>
            </a:r>
            <a:endParaRPr lang="en-US" altLang="zh-CN" sz="240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Section2 Find Out the English</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10253</Words>
  <Application>WPS 演示</Application>
  <PresentationFormat>宽屏</PresentationFormat>
  <Paragraphs>283</Paragraphs>
  <Slides>29</Slides>
  <Notes>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Arial</vt:lpstr>
      <vt:lpstr>宋体</vt:lpstr>
      <vt:lpstr>Wingdings</vt:lpstr>
      <vt:lpstr>思源黑体 CN Heavy</vt:lpstr>
      <vt:lpstr>黑体</vt:lpstr>
      <vt:lpstr>微软雅黑</vt:lpstr>
      <vt:lpstr>方正静蕾简体</vt:lpstr>
      <vt:lpstr>Calibri</vt:lpstr>
      <vt:lpstr>Arial Unicode MS</vt:lpstr>
      <vt:lpstr>Calibri Light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Administrator</cp:lastModifiedBy>
  <cp:revision>122</cp:revision>
  <dcterms:created xsi:type="dcterms:W3CDTF">2017-11-21T09:37:00Z</dcterms:created>
  <dcterms:modified xsi:type="dcterms:W3CDTF">2021-08-31T02:22:33Z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2052-11.1.0.10503</vt:lpwstr>
  </property>
  <property fmtid="{D5CDD505-2E9C-101B-9397-08002B2CF9AE}" pid="3" name="KSOTemplateUUID">
    <vt:lpwstr>v1.0_mb_M7Ys4WJA3iOQse3Q7KPKxg==</vt:lpwstr>
  </property>
  <property fmtid="{D5CDD505-2E9C-101B-9397-08002B2CF9AE}" pid="4" name="ICV">
    <vt:lpwstr>A09D82D43A0B467EB006E48CB59B631A</vt:lpwstr>
  </property>
</Properties>
</file>