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81090" y="201422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Unit14</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Sightseeing </a:t>
            </a:r>
            <a:endParaRPr lang="en-US" altLang="zh-CN" sz="4400" b="1" spc="300" dirty="0">
              <a:latin typeface="思源黑体 CN Heavy" panose="020B0A00000000000000" pitchFamily="34" charset="-122"/>
              <a:ea typeface="思源黑体 CN Heavy" panose="020B0A00000000000000"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and Traveling</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10248900" cy="4965065"/>
          </a:xfrm>
          <a:prstGeom prst="rect">
            <a:avLst/>
          </a:prstGeom>
          <a:noFill/>
        </p:spPr>
        <p:txBody>
          <a:bodyPr wrap="square" rtlCol="0">
            <a:spAutoFit/>
          </a:bodyPr>
          <a:p>
            <a:pPr>
              <a:lnSpc>
                <a:spcPct val="120000"/>
              </a:lnSpc>
            </a:pPr>
            <a:r>
              <a:rPr lang="en-US" altLang="zh-CN" sz="2400"/>
              <a:t>1. A: Is there anything</a:t>
            </a:r>
            <a:r>
              <a:rPr lang="en-US" altLang="zh-CN" sz="2400">
                <a:sym typeface="+mn-ea"/>
              </a:rPr>
              <a:t> </a:t>
            </a:r>
            <a:r>
              <a:rPr lang="en-US" altLang="zh-CN" sz="2400" u="sng">
                <a:sym typeface="+mn-ea"/>
              </a:rPr>
              <a:t>                    </a:t>
            </a:r>
            <a:r>
              <a:rPr lang="en-US" altLang="zh-CN" sz="2400"/>
              <a:t> you want to see? </a:t>
            </a:r>
            <a:endParaRPr lang="en-US" altLang="zh-CN" sz="2400"/>
          </a:p>
          <a:p>
            <a:pPr>
              <a:lnSpc>
                <a:spcPct val="120000"/>
              </a:lnSpc>
            </a:pPr>
            <a:r>
              <a:rPr lang="en-US" altLang="zh-CN" sz="2400"/>
              <a:t>    B: No, just the interesting and historical places in the city. </a:t>
            </a:r>
            <a:endParaRPr lang="en-US" altLang="zh-CN" sz="2400"/>
          </a:p>
          <a:p>
            <a:pPr>
              <a:lnSpc>
                <a:spcPct val="120000"/>
              </a:lnSpc>
            </a:pPr>
            <a:r>
              <a:rPr lang="en-US" altLang="zh-CN" sz="2400"/>
              <a:t>2. A: I</a:t>
            </a:r>
            <a:r>
              <a:rPr lang="en-US" altLang="zh-CN" sz="2400">
                <a:sym typeface="+mn-ea"/>
              </a:rPr>
              <a:t> </a:t>
            </a:r>
            <a:r>
              <a:rPr lang="en-US" altLang="zh-CN" sz="2400" u="sng">
                <a:sym typeface="+mn-ea"/>
              </a:rPr>
              <a:t>                  </a:t>
            </a:r>
            <a:r>
              <a:rPr lang="en-US" altLang="zh-CN" sz="2400"/>
              <a:t> a sightseeing tour to see all of the famous sights. </a:t>
            </a:r>
            <a:endParaRPr lang="en-US" altLang="zh-CN" sz="2400"/>
          </a:p>
          <a:p>
            <a:pPr>
              <a:lnSpc>
                <a:spcPct val="120000"/>
              </a:lnSpc>
            </a:pPr>
            <a:r>
              <a:rPr lang="en-US" altLang="zh-CN" sz="2400"/>
              <a:t>    B: Then I would like to follow your suggestion.</a:t>
            </a:r>
            <a:endParaRPr lang="en-US" altLang="zh-CN" sz="2400"/>
          </a:p>
          <a:p>
            <a:pPr>
              <a:lnSpc>
                <a:spcPct val="120000"/>
              </a:lnSpc>
            </a:pPr>
            <a:r>
              <a:rPr lang="en-US" altLang="zh-CN" sz="2400"/>
              <a:t>3. A: Where is the tourist</a:t>
            </a:r>
            <a:r>
              <a:rPr lang="en-US" altLang="zh-CN" sz="2400">
                <a:sym typeface="+mn-ea"/>
              </a:rPr>
              <a:t> </a:t>
            </a:r>
            <a:r>
              <a:rPr lang="en-US" altLang="zh-CN" sz="2400" u="sng">
                <a:sym typeface="+mn-ea"/>
              </a:rPr>
              <a:t>                    </a:t>
            </a:r>
            <a:r>
              <a:rPr lang="en-US" altLang="zh-CN" sz="2400"/>
              <a:t> office?</a:t>
            </a:r>
            <a:endParaRPr lang="en-US" altLang="zh-CN" sz="2400"/>
          </a:p>
          <a:p>
            <a:pPr>
              <a:lnSpc>
                <a:spcPct val="120000"/>
              </a:lnSpc>
            </a:pPr>
            <a:r>
              <a:rPr lang="en-US" altLang="zh-CN" sz="2400"/>
              <a:t>    B: I don’t know, you can inquire the next office.</a:t>
            </a:r>
            <a:endParaRPr lang="en-US" altLang="zh-CN" sz="2400"/>
          </a:p>
          <a:p>
            <a:pPr>
              <a:lnSpc>
                <a:spcPct val="120000"/>
              </a:lnSpc>
            </a:pPr>
            <a:r>
              <a:rPr lang="en-US" altLang="zh-CN" sz="2400"/>
              <a:t>4. A: I bought a sightseeing</a:t>
            </a:r>
            <a:r>
              <a:rPr lang="en-US" altLang="zh-CN" sz="2400">
                <a:sym typeface="+mn-ea"/>
              </a:rPr>
              <a:t> </a:t>
            </a:r>
            <a:r>
              <a:rPr lang="en-US" altLang="zh-CN" sz="2400" u="sng">
                <a:sym typeface="+mn-ea"/>
              </a:rPr>
              <a:t>                   </a:t>
            </a:r>
            <a:r>
              <a:rPr lang="en-US" altLang="zh-CN" sz="2400"/>
              <a:t> for this town. </a:t>
            </a:r>
            <a:endParaRPr lang="en-US" altLang="zh-CN" sz="2400"/>
          </a:p>
          <a:p>
            <a:pPr>
              <a:lnSpc>
                <a:spcPct val="120000"/>
              </a:lnSpc>
            </a:pPr>
            <a:r>
              <a:rPr lang="en-US" altLang="zh-CN" sz="2400"/>
              <a:t>    B: So we can choose the best places to go.</a:t>
            </a:r>
            <a:endParaRPr lang="en-US" altLang="zh-CN" sz="2400"/>
          </a:p>
          <a:p>
            <a:pPr>
              <a:lnSpc>
                <a:spcPct val="120000"/>
              </a:lnSpc>
            </a:pPr>
            <a:r>
              <a:rPr lang="en-US" altLang="zh-CN" sz="2400"/>
              <a:t>5. A: The guide service includes transport service and explanation about</a:t>
            </a:r>
            <a:r>
              <a:rPr lang="en-US" altLang="zh-CN" sz="2400">
                <a:sym typeface="+mn-ea"/>
              </a:rPr>
              <a:t> </a:t>
            </a:r>
            <a:endParaRPr lang="en-US" altLang="zh-CN" sz="2400">
              <a:sym typeface="+mn-ea"/>
            </a:endParaRPr>
          </a:p>
          <a:p>
            <a:pPr>
              <a:lnSpc>
                <a:spcPct val="120000"/>
              </a:lnSpc>
            </a:pPr>
            <a:r>
              <a:rPr lang="en-US" altLang="zh-CN" sz="2400">
                <a:sym typeface="+mn-ea"/>
              </a:rPr>
              <a:t>         </a:t>
            </a:r>
            <a:r>
              <a:rPr lang="en-US" altLang="zh-CN" sz="2400" u="sng">
                <a:sym typeface="+mn-ea"/>
              </a:rPr>
              <a:t>              </a:t>
            </a:r>
            <a:r>
              <a:rPr lang="en-US" altLang="zh-CN" sz="2400"/>
              <a:t> sights. </a:t>
            </a:r>
            <a:endParaRPr lang="en-US" altLang="zh-CN" sz="2400"/>
          </a:p>
          <a:p>
            <a:pPr>
              <a:lnSpc>
                <a:spcPct val="120000"/>
              </a:lnSpc>
            </a:pPr>
            <a:r>
              <a:rPr lang="en-US" altLang="zh-CN" sz="2400"/>
              <a:t>    B: Does the English tour guide do the same?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997585" y="1054735"/>
            <a:ext cx="11194415" cy="4887595"/>
          </a:xfrm>
          <a:prstGeom prst="rect">
            <a:avLst/>
          </a:prstGeom>
          <a:noFill/>
        </p:spPr>
        <p:txBody>
          <a:bodyPr wrap="square" rtlCol="0">
            <a:spAutoFit/>
          </a:bodyPr>
          <a:p>
            <a:pPr>
              <a:lnSpc>
                <a:spcPct val="130000"/>
              </a:lnSpc>
            </a:pPr>
            <a:r>
              <a:rPr lang="en-US" altLang="zh-CN" sz="2400"/>
              <a:t>6. A: How much does it cost for a 15-day-tour in China? </a:t>
            </a:r>
            <a:endParaRPr lang="en-US" altLang="zh-CN" sz="2400"/>
          </a:p>
          <a:p>
            <a:pPr>
              <a:lnSpc>
                <a:spcPct val="130000"/>
              </a:lnSpc>
            </a:pPr>
            <a:r>
              <a:rPr lang="en-US" altLang="zh-CN" sz="2400"/>
              <a:t>    B: It depends on what route you will</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7. A: It takes 30 minutes to get there on foot. You’d better take a taxi. </a:t>
            </a:r>
            <a:endParaRPr lang="en-US" altLang="zh-CN" sz="2400"/>
          </a:p>
          <a:p>
            <a:pPr>
              <a:lnSpc>
                <a:spcPct val="130000"/>
              </a:lnSpc>
            </a:pPr>
            <a:r>
              <a:rPr lang="en-US" altLang="zh-CN" sz="2400"/>
              <a:t>    B: Thanks a lot, but we would</a:t>
            </a:r>
            <a:r>
              <a:rPr lang="en-US" altLang="zh-CN" sz="2400">
                <a:sym typeface="+mn-ea"/>
              </a:rPr>
              <a:t> </a:t>
            </a:r>
            <a:r>
              <a:rPr lang="en-US" altLang="zh-CN" sz="2400" u="sng">
                <a:sym typeface="+mn-ea"/>
              </a:rPr>
              <a:t>                  </a:t>
            </a:r>
            <a:r>
              <a:rPr lang="en-US" altLang="zh-CN" sz="2400"/>
              <a:t> to walk there. </a:t>
            </a:r>
            <a:endParaRPr lang="en-US" altLang="zh-CN" sz="2400"/>
          </a:p>
          <a:p>
            <a:pPr>
              <a:lnSpc>
                <a:spcPct val="130000"/>
              </a:lnSpc>
            </a:pPr>
            <a:r>
              <a:rPr lang="en-US" altLang="zh-CN" sz="2400"/>
              <a:t>8. A: How long does it take to get there and</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    B: Not more than 20 minutes. </a:t>
            </a:r>
            <a:endParaRPr lang="en-US" altLang="zh-CN" sz="2400"/>
          </a:p>
          <a:p>
            <a:pPr>
              <a:lnSpc>
                <a:spcPct val="130000"/>
              </a:lnSpc>
            </a:pPr>
            <a:r>
              <a:rPr lang="en-US" altLang="zh-CN" sz="2400"/>
              <a:t>9. A: I think we can enjoy a nice</a:t>
            </a:r>
            <a:r>
              <a:rPr lang="en-US" altLang="zh-CN" sz="2400">
                <a:sym typeface="+mn-ea"/>
              </a:rPr>
              <a:t> </a:t>
            </a:r>
            <a:r>
              <a:rPr lang="en-US" altLang="zh-CN" sz="2400" u="sng">
                <a:sym typeface="+mn-ea"/>
              </a:rPr>
              <a:t>                  </a:t>
            </a:r>
            <a:r>
              <a:rPr lang="en-US" altLang="zh-CN" sz="2400"/>
              <a:t> of nature in Australia. </a:t>
            </a:r>
            <a:endParaRPr lang="en-US" altLang="zh-CN" sz="2400"/>
          </a:p>
          <a:p>
            <a:pPr>
              <a:lnSpc>
                <a:spcPct val="130000"/>
              </a:lnSpc>
            </a:pPr>
            <a:r>
              <a:rPr lang="en-US" altLang="zh-CN" sz="2400"/>
              <a:t>    B: I couldn’t agree more with you. </a:t>
            </a:r>
            <a:endParaRPr lang="en-US" altLang="zh-CN" sz="2400"/>
          </a:p>
          <a:p>
            <a:pPr>
              <a:lnSpc>
                <a:spcPct val="130000"/>
              </a:lnSpc>
            </a:pPr>
            <a:r>
              <a:rPr lang="en-US" altLang="zh-CN" sz="2400"/>
              <a:t>10. A: I’m afraid one day isn’t enough for us to visit all the famous</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       B: We advise you to spend another day here.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257425"/>
            <a:ext cx="10917555" cy="3291840"/>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1 A. Sorry, it is not necessary.                    B. </a:t>
            </a:r>
            <a:r>
              <a:rPr lang="en-US" sz="2000" dirty="0">
                <a:latin typeface="Arial" panose="020B0604020202020204" pitchFamily="34" charset="0"/>
              </a:rPr>
              <a:t>Come here after dinner</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rPr>
              <a:t>   C. You can read the brochure here.        D. Don’t worry about it.</a:t>
            </a:r>
            <a:endParaRPr lang="en-US" altLang="zh-CN" sz="2000" dirty="0">
              <a:latin typeface="Arial" panose="020B0604020202020204" pitchFamily="34" charset="0"/>
              <a:sym typeface="+mn-ea"/>
            </a:endParaRPr>
          </a:p>
          <a:p>
            <a:pPr>
              <a:lnSpc>
                <a:spcPct val="130000"/>
              </a:lnSpc>
            </a:pPr>
            <a:endParaRPr lang="en-US" altLang="zh-CN" sz="2000" dirty="0">
              <a:latin typeface="Arial" panose="020B0604020202020204" pitchFamily="34" charset="0"/>
              <a:sym typeface="+mn-ea"/>
            </a:endParaRPr>
          </a:p>
          <a:p>
            <a:pPr>
              <a:lnSpc>
                <a:spcPct val="130000"/>
              </a:lnSpc>
            </a:pPr>
            <a:r>
              <a:rPr lang="en-US" altLang="zh-CN" sz="2000" dirty="0">
                <a:latin typeface="Arial" panose="020B0604020202020204" pitchFamily="34" charset="0"/>
              </a:rPr>
              <a:t>2 A. Most of them are around the suburb.  B. You could go there in the evening.</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In your hometown.                               D. </a:t>
            </a:r>
            <a:r>
              <a:rPr lang="en-US" sz="2000" dirty="0">
                <a:latin typeface="Arial" panose="020B0604020202020204" pitchFamily="34" charset="0"/>
              </a:rPr>
              <a:t>Go as fast as you can</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3  A. It is not available at the weekend.       B. </a:t>
            </a:r>
            <a:r>
              <a:rPr lang="en-US" sz="2000" dirty="0">
                <a:latin typeface="Arial" panose="020B0604020202020204" pitchFamily="34" charset="0"/>
                <a:sym typeface="+mn-ea"/>
              </a:rPr>
              <a:t>An all-day tour is more expensive.</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Of course, here are the route map.     D. Just go by taxi</a:t>
            </a:r>
            <a:r>
              <a:rPr lang="en-US" sz="2000" dirty="0">
                <a:latin typeface="Arial" panose="020B0604020202020204" pitchFamily="34" charset="0"/>
              </a:rPr>
              <a:t>.</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1068070"/>
            <a:ext cx="10668000" cy="4492625"/>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4 A. It won’t rain tomorrow.              B. The bus goes up right to the top.</a:t>
            </a: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It costs a little more.                 D. The tour guide is helpful.</a:t>
            </a:r>
            <a:endParaRPr lang="en-US" altLang="zh-CN" sz="2000" dirty="0">
              <a:latin typeface="Arial" panose="020B0604020202020204" pitchFamily="34" charset="0"/>
            </a:endParaRPr>
          </a:p>
          <a:p>
            <a:pPr>
              <a:lnSpc>
                <a:spcPct val="130000"/>
              </a:lnSpc>
            </a:pP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5 A. A good guide is available.         B. An all-day tour.</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A panoramic view of the city.    D. A large supermarket.</a:t>
            </a:r>
            <a:endParaRPr lang="en-US" altLang="zh-CN" sz="2000" dirty="0">
              <a:latin typeface="Arial" panose="020B0604020202020204" pitchFamily="34" charset="0"/>
            </a:endParaRPr>
          </a:p>
          <a:p>
            <a:pPr>
              <a:lnSpc>
                <a:spcPct val="130000"/>
              </a:lnSpc>
            </a:pP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6 </a:t>
            </a:r>
            <a:r>
              <a:rPr lang="en-US" altLang="zh-CN" sz="2000" dirty="0">
                <a:latin typeface="Arial" panose="020B0604020202020204" pitchFamily="34" charset="0"/>
                <a:sym typeface="+mn-ea"/>
              </a:rPr>
              <a:t>A. It is more than 100 yuan.          B. You can buy a student ticket</a:t>
            </a:r>
            <a:r>
              <a:rPr lang="en-US" sz="2000" dirty="0">
                <a:latin typeface="Arial" panose="020B0604020202020204" pitchFamily="34" charset="0"/>
                <a:sym typeface="+mn-ea"/>
              </a:rPr>
              <a:t>.</a:t>
            </a:r>
            <a:endParaRPr lang="en-US" sz="2000" dirty="0">
              <a:latin typeface="Arial" panose="020B0604020202020204" pitchFamily="34" charset="0"/>
              <a:sym typeface="+mn-ea"/>
            </a:endParaRPr>
          </a:p>
          <a:p>
            <a:pPr>
              <a:lnSpc>
                <a:spcPct val="130000"/>
              </a:lnSpc>
            </a:pPr>
            <a:r>
              <a:rPr lang="en-US" altLang="zh-CN" sz="2000" dirty="0">
                <a:latin typeface="Arial" panose="020B0604020202020204" pitchFamily="34" charset="0"/>
                <a:sym typeface="+mn-ea"/>
              </a:rPr>
              <a:t>   C. It’s very easy to go there.         D. </a:t>
            </a:r>
            <a:r>
              <a:rPr lang="en-US" sz="2000" dirty="0">
                <a:latin typeface="Arial" panose="020B0604020202020204" pitchFamily="34" charset="0"/>
                <a:sym typeface="+mn-ea"/>
              </a:rPr>
              <a:t>No, it’s an additional part.</a:t>
            </a:r>
            <a:endParaRPr lang="en-US" sz="2000" dirty="0">
              <a:latin typeface="Arial" panose="020B0604020202020204" pitchFamily="34" charset="0"/>
            </a:endParaRPr>
          </a:p>
          <a:p>
            <a:pPr>
              <a:lnSpc>
                <a:spcPct val="130000"/>
              </a:lnSpc>
            </a:pP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sym typeface="+mn-ea"/>
              </a:rPr>
              <a:t>7 A. An all-day tour and free lunch.   B. The sightseeing bus does not pass by the museum</a:t>
            </a:r>
            <a:r>
              <a:rPr lang="en-US" sz="2000" dirty="0">
                <a:latin typeface="Arial" panose="020B0604020202020204" pitchFamily="34" charset="0"/>
                <a:sym typeface="+mn-ea"/>
              </a:rPr>
              <a:t>.</a:t>
            </a:r>
            <a:endParaRPr lang="en-US" sz="2000" dirty="0">
              <a:latin typeface="Arial" panose="020B0604020202020204" pitchFamily="34" charset="0"/>
              <a:sym typeface="+mn-ea"/>
            </a:endParaRPr>
          </a:p>
          <a:p>
            <a:pPr>
              <a:lnSpc>
                <a:spcPct val="130000"/>
              </a:lnSpc>
            </a:pPr>
            <a:r>
              <a:rPr lang="en-US" altLang="zh-CN" sz="2000" dirty="0">
                <a:latin typeface="Arial" panose="020B0604020202020204" pitchFamily="34" charset="0"/>
                <a:sym typeface="+mn-ea"/>
              </a:rPr>
              <a:t>   C. Admission to the park is free.    D. </a:t>
            </a:r>
            <a:r>
              <a:rPr lang="en-US" sz="2000" dirty="0">
                <a:latin typeface="Arial" panose="020B0604020202020204" pitchFamily="34" charset="0"/>
                <a:sym typeface="+mn-ea"/>
              </a:rPr>
              <a:t>No, it is not available.</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1031240"/>
            <a:ext cx="10668000" cy="4989830"/>
          </a:xfrm>
          <a:prstGeom prst="rect">
            <a:avLst/>
          </a:prstGeom>
          <a:noFill/>
          <a:ln w="9525">
            <a:noFill/>
          </a:ln>
        </p:spPr>
        <p:txBody>
          <a:bodyPr wrap="square">
            <a:spAutoFit/>
          </a:bodyPr>
          <a:p>
            <a:pPr>
              <a:lnSpc>
                <a:spcPct val="160000"/>
              </a:lnSpc>
            </a:pPr>
            <a:r>
              <a:rPr lang="en-US" altLang="zh-CN" sz="2000" dirty="0">
                <a:latin typeface="Arial" panose="020B0604020202020204" pitchFamily="34" charset="0"/>
              </a:rPr>
              <a:t>8 A. Yes, 20 yuan for one person.      B. You are welcome to the all-day tour.</a:t>
            </a: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   C. Go directly to the tourist office.   D. It is not permitted to go inside the hall.</a:t>
            </a:r>
            <a:endParaRPr lang="en-US" altLang="zh-CN" sz="2000" dirty="0">
              <a:latin typeface="Arial" panose="020B0604020202020204" pitchFamily="34" charset="0"/>
            </a:endParaRPr>
          </a:p>
          <a:p>
            <a:pPr>
              <a:lnSpc>
                <a:spcPct val="160000"/>
              </a:lnSpc>
            </a:pP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9 A. It’s a good recommendation.        B. </a:t>
            </a:r>
            <a:r>
              <a:rPr lang="en-US" altLang="zh-CN" sz="2000" dirty="0">
                <a:latin typeface="Arial" panose="020B0604020202020204" pitchFamily="34" charset="0"/>
                <a:sym typeface="+mn-ea"/>
              </a:rPr>
              <a:t>Evening tour is not available until next month</a:t>
            </a:r>
            <a:r>
              <a:rPr lang="en-US" altLang="zh-CN" sz="2000" dirty="0">
                <a:latin typeface="Arial" panose="020B0604020202020204" pitchFamily="34" charset="0"/>
                <a:sym typeface="+mn-ea"/>
              </a:rPr>
              <a:t>.</a:t>
            </a:r>
            <a:endParaRPr lang="en-US" altLang="zh-CN" sz="2000" dirty="0">
              <a:latin typeface="Arial" panose="020B0604020202020204" pitchFamily="34" charset="0"/>
              <a:sym typeface="+mn-ea"/>
            </a:endParaRPr>
          </a:p>
          <a:p>
            <a:pPr>
              <a:lnSpc>
                <a:spcPct val="16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No, you have to buy it yourself</a:t>
            </a:r>
            <a:r>
              <a:rPr lang="en-US" altLang="zh-CN" sz="2000" dirty="0">
                <a:latin typeface="Arial" panose="020B0604020202020204" pitchFamily="34" charset="0"/>
              </a:rPr>
              <a:t>.    D. </a:t>
            </a:r>
            <a:r>
              <a:rPr lang="en-US" altLang="zh-CN" sz="2000" dirty="0">
                <a:latin typeface="Arial" panose="020B0604020202020204" pitchFamily="34" charset="0"/>
                <a:sym typeface="+mn-ea"/>
              </a:rPr>
              <a:t>You can enjoy a free trip.</a:t>
            </a:r>
            <a:endParaRPr lang="en-US" altLang="zh-CN" sz="2000" dirty="0">
              <a:latin typeface="Arial" panose="020B0604020202020204" pitchFamily="34" charset="0"/>
            </a:endParaRPr>
          </a:p>
          <a:p>
            <a:pPr>
              <a:lnSpc>
                <a:spcPct val="160000"/>
              </a:lnSpc>
            </a:pPr>
            <a:endParaRPr lang="zh-CN" altLang="zh-CN" sz="2000" dirty="0">
              <a:latin typeface="Arial" panose="020B0604020202020204" pitchFamily="34" charset="0"/>
            </a:endParaRPr>
          </a:p>
          <a:p>
            <a:pPr>
              <a:lnSpc>
                <a:spcPct val="160000"/>
              </a:lnSpc>
            </a:pPr>
            <a:r>
              <a:rPr lang="en-US" altLang="zh-CN" sz="2000" dirty="0">
                <a:latin typeface="Arial" panose="020B0604020202020204" pitchFamily="34" charset="0"/>
              </a:rPr>
              <a:t>10 A. You can go there by yourself.      B. </a:t>
            </a:r>
            <a:r>
              <a:rPr lang="en-US" altLang="zh-CN" sz="2000" dirty="0">
                <a:latin typeface="Arial" panose="020B0604020202020204" pitchFamily="34" charset="0"/>
                <a:sym typeface="+mn-ea"/>
              </a:rPr>
              <a:t>The insurance is included in the tour package.</a:t>
            </a:r>
            <a:endParaRPr lang="en-US" altLang="zh-CN" sz="2000" dirty="0">
              <a:latin typeface="Arial" panose="020B0604020202020204" pitchFamily="34" charset="0"/>
              <a:sym typeface="+mn-ea"/>
            </a:endParaRPr>
          </a:p>
          <a:p>
            <a:pPr>
              <a:lnSpc>
                <a:spcPct val="16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Please contact us again.</a:t>
            </a:r>
            <a:r>
              <a:rPr lang="en-US" altLang="zh-CN" sz="2000" dirty="0">
                <a:latin typeface="Arial" panose="020B0604020202020204" pitchFamily="34" charset="0"/>
              </a:rPr>
              <a:t>             D. </a:t>
            </a:r>
            <a:r>
              <a:rPr lang="en-US" altLang="zh-CN" sz="2000" dirty="0">
                <a:latin typeface="Arial" panose="020B0604020202020204" pitchFamily="34" charset="0"/>
                <a:sym typeface="+mn-ea"/>
              </a:rPr>
              <a:t>Don’t hesitate to ask</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5717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8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8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8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50900" y="2571750"/>
            <a:ext cx="10668000" cy="4264025"/>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t>
            </a:r>
            <a:r>
              <a:rPr lang="en-US" altLang="zh-CN" sz="2400" dirty="0">
                <a:latin typeface="Arial" panose="020B0604020202020204" pitchFamily="34" charset="0"/>
                <a:sym typeface="+mn-ea"/>
              </a:rPr>
              <a:t>A. Railway station.                             B. Guest wharf.</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Airport.                                           D. On a bus.</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Baggage claim area.                       B. </a:t>
            </a:r>
            <a:r>
              <a:rPr lang="en-US" altLang="zh-CN" sz="2400" dirty="0">
                <a:latin typeface="Arial" panose="020B0604020202020204" pitchFamily="34" charset="0"/>
                <a:sym typeface="+mn-ea"/>
              </a:rPr>
              <a:t>Immigration Counter.</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Information Counter</a:t>
            </a:r>
            <a:r>
              <a:rPr lang="en-US" altLang="zh-CN" sz="2400" dirty="0">
                <a:latin typeface="Arial" panose="020B0604020202020204" pitchFamily="34" charset="0"/>
              </a:rPr>
              <a:t>.                       D. </a:t>
            </a:r>
            <a:r>
              <a:rPr lang="en-US" altLang="zh-CN" sz="2400" dirty="0">
                <a:latin typeface="Arial" panose="020B0604020202020204" pitchFamily="34" charset="0"/>
                <a:sym typeface="+mn-ea"/>
              </a:rPr>
              <a:t>Customs Inspection Counter</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18731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3 A. In the South Wing of the Arrival lounge.         B. </a:t>
            </a:r>
            <a:r>
              <a:rPr lang="en-US" altLang="zh-CN" sz="2000" dirty="0">
                <a:latin typeface="Arial" panose="020B0604020202020204" pitchFamily="34" charset="0"/>
                <a:sym typeface="+mn-ea"/>
              </a:rPr>
              <a:t>In the front of the Arrival lounge</a:t>
            </a:r>
            <a:r>
              <a:rPr lang="en-US" altLang="zh-CN" sz="2000" dirty="0">
                <a:latin typeface="Arial" panose="020B0604020202020204" pitchFamily="34" charset="0"/>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In the South Wing of the Teminal Building.</a:t>
            </a:r>
            <a:r>
              <a:rPr lang="en-US" altLang="zh-CN" sz="2000" dirty="0">
                <a:latin typeface="Arial" panose="020B0604020202020204" pitchFamily="34" charset="0"/>
              </a:rPr>
              <a:t>    D. </a:t>
            </a:r>
            <a:r>
              <a:rPr lang="en-US" altLang="zh-CN" sz="2000" dirty="0">
                <a:latin typeface="Arial" panose="020B0604020202020204" pitchFamily="34" charset="0"/>
                <a:sym typeface="+mn-ea"/>
              </a:rPr>
              <a:t>In the front of the Teminal Building </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4 </a:t>
            </a:r>
            <a:r>
              <a:rPr lang="en-US" altLang="zh-CN" sz="2000" dirty="0">
                <a:latin typeface="Arial" panose="020B0604020202020204" pitchFamily="34" charset="0"/>
                <a:sym typeface="+mn-ea"/>
              </a:rPr>
              <a:t>A. Wine.                                   B. Nothing.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C. Cigarette.                             D. Camera.</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5 </a:t>
            </a:r>
            <a:r>
              <a:rPr lang="en-US" altLang="zh-CN" sz="2000" dirty="0">
                <a:latin typeface="Arial" panose="020B0604020202020204" pitchFamily="34" charset="0"/>
                <a:sym typeface="+mn-ea"/>
              </a:rPr>
              <a:t>A. </a:t>
            </a:r>
            <a:r>
              <a:rPr lang="en-US" altLang="zh-CN" sz="2000" dirty="0">
                <a:latin typeface="Arial" panose="020B0604020202020204" pitchFamily="34" charset="0"/>
                <a:sym typeface="+mn-ea"/>
              </a:rPr>
              <a:t>In the South Wing of the Arrival lounge.</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B. </a:t>
            </a:r>
            <a:r>
              <a:rPr lang="en-US" altLang="zh-CN" sz="2000" dirty="0">
                <a:latin typeface="Arial" panose="020B0604020202020204" pitchFamily="34" charset="0"/>
                <a:sym typeface="+mn-ea"/>
              </a:rPr>
              <a:t>In the East Wing of the Arrival lounge.</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C. In the South Wing of the Teminal Building.</a:t>
            </a:r>
            <a:r>
              <a:rPr lang="en-US" altLang="zh-CN" sz="2000" dirty="0">
                <a:latin typeface="Arial" panose="020B0604020202020204" pitchFamily="34" charset="0"/>
                <a:sym typeface="+mn-ea"/>
              </a:rPr>
              <a:t> </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D. In the East Wing of the Teminal Building.</a:t>
            </a:r>
            <a:r>
              <a:rPr lang="en-US" altLang="zh-CN" sz="2000" dirty="0">
                <a:latin typeface="Arial" panose="020B0604020202020204" pitchFamily="34" charset="0"/>
                <a:sym typeface="+mn-ea"/>
              </a:rPr>
              <a:t> </a:t>
            </a:r>
            <a:endParaRPr lang="en-US" altLang="zh-CN" sz="20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30885" y="1544320"/>
            <a:ext cx="11035030" cy="5077460"/>
          </a:xfrm>
          <a:prstGeom prst="rect">
            <a:avLst/>
          </a:prstGeom>
          <a:noFill/>
        </p:spPr>
        <p:txBody>
          <a:bodyPr wrap="square" rtlCol="0">
            <a:spAutoFit/>
          </a:bodyPr>
          <a:p>
            <a:pPr>
              <a:lnSpc>
                <a:spcPct val="150000"/>
              </a:lnSpc>
            </a:pPr>
            <a:r>
              <a:rPr lang="en-US" altLang="zh-CN" sz="2400"/>
              <a:t>Woman: </a:t>
            </a:r>
            <a:r>
              <a:rPr lang="en-US" altLang="zh-CN" sz="2400">
                <a:sym typeface="+mn-ea"/>
              </a:rPr>
              <a:t> </a:t>
            </a:r>
            <a:r>
              <a:rPr lang="en-US" altLang="zh-CN" sz="2400" u="sng">
                <a:sym typeface="+mn-ea"/>
              </a:rPr>
              <a:t>                 </a:t>
            </a:r>
            <a:r>
              <a:rPr lang="en-US" altLang="zh-CN" sz="2400"/>
              <a:t>to Angel Travel Agency. What can I do for you?</a:t>
            </a:r>
            <a:endParaRPr lang="en-US" altLang="zh-CN" sz="2400"/>
          </a:p>
          <a:p>
            <a:pPr>
              <a:lnSpc>
                <a:spcPct val="150000"/>
              </a:lnSpc>
            </a:pPr>
            <a:r>
              <a:rPr lang="en-US" altLang="zh-CN" sz="2400"/>
              <a:t>Man:       We are planning a visit to China in July. How much does it</a:t>
            </a:r>
            <a:r>
              <a:rPr lang="en-US" altLang="zh-CN" sz="2400">
                <a:sym typeface="+mn-ea"/>
              </a:rPr>
              <a:t> </a:t>
            </a:r>
            <a:r>
              <a:rPr lang="en-US" altLang="zh-CN" sz="2400" u="sng">
                <a:sym typeface="+mn-ea"/>
              </a:rPr>
              <a:t>                </a:t>
            </a:r>
            <a:r>
              <a:rPr lang="en-US" altLang="zh-CN" sz="2400"/>
              <a:t> ?</a:t>
            </a:r>
            <a:endParaRPr lang="en-US" altLang="zh-CN" sz="2400"/>
          </a:p>
          <a:p>
            <a:pPr>
              <a:lnSpc>
                <a:spcPct val="150000"/>
              </a:lnSpc>
            </a:pPr>
            <a:r>
              <a:rPr lang="en-US" altLang="zh-CN" sz="2400"/>
              <a:t>Woman: We have different courses in China to meet your interest.</a:t>
            </a:r>
            <a:endParaRPr lang="en-US" altLang="zh-CN" sz="2400"/>
          </a:p>
          <a:p>
            <a:pPr>
              <a:lnSpc>
                <a:spcPct val="150000"/>
              </a:lnSpc>
            </a:pPr>
            <a:r>
              <a:rPr lang="en-US" altLang="zh-CN" sz="2400"/>
              <a:t>Man:       OK, we would like to spend one week in Beijing. What do you recommend?</a:t>
            </a:r>
            <a:endParaRPr lang="en-US" altLang="zh-CN" sz="2400"/>
          </a:p>
          <a:p>
            <a:pPr>
              <a:lnSpc>
                <a:spcPct val="150000"/>
              </a:lnSpc>
            </a:pPr>
            <a:r>
              <a:rPr lang="en-US" altLang="zh-CN" sz="2400"/>
              <a:t>Woman: You can only visit some important</a:t>
            </a:r>
            <a:r>
              <a:rPr lang="en-US" altLang="zh-CN" sz="2400">
                <a:sym typeface="+mn-ea"/>
              </a:rPr>
              <a:t> </a:t>
            </a:r>
            <a:r>
              <a:rPr lang="en-US" altLang="zh-CN" sz="2400" u="sng">
                <a:sym typeface="+mn-ea"/>
              </a:rPr>
              <a:t>                </a:t>
            </a:r>
            <a:r>
              <a:rPr lang="en-US" altLang="zh-CN" sz="2400"/>
              <a:t> of interest there. Is there anything</a:t>
            </a:r>
            <a:endParaRPr lang="en-US" altLang="zh-CN" sz="2400"/>
          </a:p>
          <a:p>
            <a:pPr>
              <a:lnSpc>
                <a:spcPct val="150000"/>
              </a:lnSpc>
            </a:pPr>
            <a:r>
              <a:rPr lang="en-US" altLang="zh-CN" sz="2400"/>
              <a:t>                particular you want to see?</a:t>
            </a:r>
            <a:endParaRPr lang="en-US" altLang="zh-CN" sz="2400"/>
          </a:p>
          <a:p>
            <a:pPr>
              <a:lnSpc>
                <a:spcPct val="150000"/>
              </a:lnSpc>
            </a:pPr>
            <a:r>
              <a:rPr lang="en-US" altLang="zh-CN" sz="2400"/>
              <a:t>Man:      Just the interesting and historical places in the city. And we need a</a:t>
            </a:r>
            <a:r>
              <a:rPr lang="en-US" altLang="zh-CN" sz="2400">
                <a:sym typeface="+mn-ea"/>
              </a:rPr>
              <a:t> </a:t>
            </a:r>
            <a:r>
              <a:rPr lang="en-US" altLang="zh-CN" sz="2400" u="sng">
                <a:sym typeface="+mn-ea"/>
              </a:rPr>
              <a:t>                </a:t>
            </a:r>
            <a:r>
              <a:rPr lang="en-US" altLang="zh-CN" sz="2400"/>
              <a:t> .</a:t>
            </a:r>
            <a:endParaRPr lang="en-US" altLang="zh-CN" sz="2400"/>
          </a:p>
          <a:p>
            <a:pPr>
              <a:lnSpc>
                <a:spcPct val="150000"/>
              </a:lnSpc>
            </a:pPr>
            <a:r>
              <a:rPr lang="en-US" altLang="zh-CN" sz="2400"/>
              <a:t>Woman: An English speaking guide?</a:t>
            </a:r>
            <a:endParaRPr lang="en-US" altLang="zh-CN" sz="2400"/>
          </a:p>
          <a:p>
            <a:pPr>
              <a:lnSpc>
                <a:spcPct val="150000"/>
              </a:lnSpc>
            </a:pPr>
            <a:r>
              <a:rPr lang="en-US" altLang="zh-CN" sz="2400"/>
              <a:t>Man:      Yes, of course. Is it expensive?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5406390"/>
          </a:xfrm>
          <a:prstGeom prst="rect">
            <a:avLst/>
          </a:prstGeom>
          <a:noFill/>
        </p:spPr>
        <p:txBody>
          <a:bodyPr wrap="square" rtlCol="0">
            <a:spAutoFit/>
          </a:bodyPr>
          <a:p>
            <a:pPr>
              <a:lnSpc>
                <a:spcPct val="160000"/>
              </a:lnSpc>
            </a:pPr>
            <a:r>
              <a:rPr lang="en-US" altLang="zh-CN" sz="2400">
                <a:sym typeface="+mn-ea"/>
              </a:rPr>
              <a:t>Woman: A little bit, but guide service is</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a:p>
            <a:pPr>
              <a:lnSpc>
                <a:spcPct val="160000"/>
              </a:lnSpc>
            </a:pPr>
            <a:r>
              <a:rPr lang="en-US" altLang="zh-CN" sz="2400">
                <a:sym typeface="+mn-ea"/>
              </a:rPr>
              <a:t>Man:      What does guide service include?</a:t>
            </a:r>
            <a:endParaRPr lang="en-US" altLang="zh-CN" sz="2400">
              <a:sym typeface="+mn-ea"/>
            </a:endParaRPr>
          </a:p>
          <a:p>
            <a:pPr>
              <a:lnSpc>
                <a:spcPct val="160000"/>
              </a:lnSpc>
            </a:pPr>
            <a:r>
              <a:rPr lang="en-US" altLang="zh-CN" sz="2400">
                <a:sym typeface="+mn-ea"/>
              </a:rPr>
              <a:t>Woman: It includes not only</a:t>
            </a:r>
            <a:r>
              <a:rPr lang="en-US" altLang="zh-CN" sz="2400">
                <a:sym typeface="+mn-ea"/>
              </a:rPr>
              <a:t> </a:t>
            </a:r>
            <a:r>
              <a:rPr lang="en-US" altLang="zh-CN" sz="2400" u="sng">
                <a:sym typeface="+mn-ea"/>
              </a:rPr>
              <a:t>                   </a:t>
            </a:r>
            <a:r>
              <a:rPr lang="en-US" altLang="zh-CN" sz="2400">
                <a:sym typeface="+mn-ea"/>
              </a:rPr>
              <a:t> but also transport service and explanation about</a:t>
            </a:r>
            <a:endParaRPr lang="en-US" altLang="zh-CN" sz="2400">
              <a:sym typeface="+mn-ea"/>
            </a:endParaRPr>
          </a:p>
          <a:p>
            <a:pPr>
              <a:lnSpc>
                <a:spcPct val="160000"/>
              </a:lnSpc>
            </a:pPr>
            <a:r>
              <a:rPr lang="en-US" altLang="zh-CN" sz="2400">
                <a:sym typeface="+mn-ea"/>
              </a:rPr>
              <a:t>                the local sights.</a:t>
            </a:r>
            <a:endParaRPr lang="en-US" altLang="zh-CN" sz="2400">
              <a:sym typeface="+mn-ea"/>
            </a:endParaRPr>
          </a:p>
          <a:p>
            <a:pPr>
              <a:lnSpc>
                <a:spcPct val="160000"/>
              </a:lnSpc>
            </a:pPr>
            <a:r>
              <a:rPr lang="en-US" altLang="zh-CN" sz="2400">
                <a:sym typeface="+mn-ea"/>
              </a:rPr>
              <a:t>Man:      That’s not bad, so how much should we</a:t>
            </a:r>
            <a:r>
              <a:rPr lang="en-US" altLang="zh-CN" sz="2400">
                <a:sym typeface="+mn-ea"/>
              </a:rPr>
              <a:t> </a:t>
            </a:r>
            <a:r>
              <a:rPr lang="en-US" altLang="zh-CN" sz="2400" u="sng">
                <a:sym typeface="+mn-ea"/>
              </a:rPr>
              <a:t>                </a:t>
            </a:r>
            <a:r>
              <a:rPr lang="en-US" altLang="zh-CN" sz="2400">
                <a:sym typeface="+mn-ea"/>
              </a:rPr>
              <a:t> for that?</a:t>
            </a:r>
            <a:endParaRPr lang="en-US" altLang="zh-CN" sz="2400">
              <a:sym typeface="+mn-ea"/>
            </a:endParaRPr>
          </a:p>
          <a:p>
            <a:pPr>
              <a:lnSpc>
                <a:spcPct val="160000"/>
              </a:lnSpc>
            </a:pPr>
            <a:r>
              <a:rPr lang="en-US" altLang="zh-CN" sz="2400">
                <a:sym typeface="+mn-ea"/>
              </a:rPr>
              <a:t>Woman: 3 500 dollars each including the round-trip</a:t>
            </a:r>
            <a:r>
              <a:rPr lang="en-US" altLang="zh-CN" sz="2400">
                <a:sym typeface="+mn-ea"/>
              </a:rPr>
              <a:t> </a:t>
            </a:r>
            <a:r>
              <a:rPr lang="en-US" altLang="zh-CN" sz="2400" u="sng">
                <a:sym typeface="+mn-ea"/>
              </a:rPr>
              <a:t>                </a:t>
            </a:r>
            <a:r>
              <a:rPr lang="en-US" altLang="zh-CN" sz="2400">
                <a:sym typeface="+mn-ea"/>
              </a:rPr>
              <a:t> and the guide service.</a:t>
            </a:r>
            <a:endParaRPr lang="en-US" altLang="zh-CN" sz="2400">
              <a:sym typeface="+mn-ea"/>
            </a:endParaRPr>
          </a:p>
          <a:p>
            <a:pPr>
              <a:lnSpc>
                <a:spcPct val="160000"/>
              </a:lnSpc>
            </a:pPr>
            <a:r>
              <a:rPr lang="en-US" altLang="zh-CN" sz="2400">
                <a:sym typeface="+mn-ea"/>
              </a:rPr>
              <a:t>Man:       It sounds great; two of us will go at the beginning of July. Thanks a lot for your </a:t>
            </a:r>
            <a:endParaRPr lang="en-US" altLang="zh-CN" sz="2400">
              <a:sym typeface="+mn-ea"/>
            </a:endParaRPr>
          </a:p>
          <a:p>
            <a:pPr>
              <a:lnSpc>
                <a:spcPct val="160000"/>
              </a:lnSpc>
            </a:pPr>
            <a:r>
              <a:rPr lang="en-US" altLang="zh-CN" sz="2400">
                <a:sym typeface="+mn-ea"/>
              </a:rPr>
              <a:t>                information.</a:t>
            </a:r>
            <a:endParaRPr lang="en-US" altLang="zh-CN" sz="2400">
              <a:sym typeface="+mn-ea"/>
            </a:endParaRPr>
          </a:p>
          <a:p>
            <a:pPr>
              <a:lnSpc>
                <a:spcPct val="160000"/>
              </a:lnSpc>
            </a:pPr>
            <a:r>
              <a:rPr lang="en-US" altLang="zh-CN" sz="2400">
                <a:sym typeface="+mn-ea"/>
              </a:rPr>
              <a:t>Woman: You are welcome.</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16915" y="1962785"/>
            <a:ext cx="11092815" cy="3784600"/>
          </a:xfrm>
          <a:prstGeom prst="rect">
            <a:avLst/>
          </a:prstGeom>
          <a:noFill/>
        </p:spPr>
        <p:txBody>
          <a:bodyPr wrap="square" rtlCol="0">
            <a:spAutoFit/>
          </a:bodyPr>
          <a:p>
            <a:pPr>
              <a:lnSpc>
                <a:spcPct val="200000"/>
              </a:lnSpc>
            </a:pPr>
            <a:r>
              <a:rPr lang="en-US" altLang="zh-CN" sz="2400"/>
              <a:t>(      ) 1. The tourists want to visit China because they can speak some Chinese.</a:t>
            </a:r>
            <a:endParaRPr lang="en-US" altLang="zh-CN" sz="2400"/>
          </a:p>
          <a:p>
            <a:pPr>
              <a:lnSpc>
                <a:spcPct val="200000"/>
              </a:lnSpc>
            </a:pPr>
            <a:r>
              <a:rPr lang="en-US" altLang="zh-CN" sz="2400">
                <a:sym typeface="+mn-ea"/>
              </a:rPr>
              <a:t>(      ) </a:t>
            </a:r>
            <a:r>
              <a:rPr lang="en-US" altLang="zh-CN" sz="2400"/>
              <a:t>2. </a:t>
            </a:r>
            <a:r>
              <a:rPr lang="en-US" altLang="zh-CN" sz="2400">
                <a:sym typeface="+mn-ea"/>
              </a:rPr>
              <a:t>The tourists decide to visit China at the end of July</a:t>
            </a:r>
            <a:r>
              <a:rPr lang="en-US" altLang="zh-CN" sz="2400"/>
              <a:t>.</a:t>
            </a:r>
            <a:endParaRPr lang="en-US" altLang="zh-CN" sz="2400"/>
          </a:p>
          <a:p>
            <a:pPr>
              <a:lnSpc>
                <a:spcPct val="200000"/>
              </a:lnSpc>
            </a:pPr>
            <a:r>
              <a:rPr lang="en-US" altLang="zh-CN" sz="2400">
                <a:sym typeface="+mn-ea"/>
              </a:rPr>
              <a:t>(      ) </a:t>
            </a:r>
            <a:r>
              <a:rPr lang="en-US" altLang="zh-CN" sz="2400"/>
              <a:t>3. </a:t>
            </a:r>
            <a:r>
              <a:rPr lang="en-US" altLang="zh-CN" sz="2400">
                <a:sym typeface="+mn-ea"/>
              </a:rPr>
              <a:t>The tourists want an English speaking guide</a:t>
            </a:r>
            <a:r>
              <a:rPr lang="en-US" altLang="zh-CN" sz="2400"/>
              <a:t>.</a:t>
            </a:r>
            <a:endParaRPr lang="en-US" altLang="zh-CN" sz="2400"/>
          </a:p>
          <a:p>
            <a:pPr>
              <a:lnSpc>
                <a:spcPct val="200000"/>
              </a:lnSpc>
            </a:pPr>
            <a:r>
              <a:rPr lang="en-US" altLang="zh-CN" sz="2400">
                <a:sym typeface="+mn-ea"/>
              </a:rPr>
              <a:t>(      ) </a:t>
            </a:r>
            <a:r>
              <a:rPr lang="en-US" altLang="zh-CN" sz="2400"/>
              <a:t>4. </a:t>
            </a:r>
            <a:r>
              <a:rPr lang="en-US" altLang="zh-CN" sz="2400">
                <a:sym typeface="+mn-ea"/>
              </a:rPr>
              <a:t>The guide service includes instructions, transport service and so on.</a:t>
            </a:r>
            <a:endParaRPr lang="en-US" altLang="zh-CN" sz="2400"/>
          </a:p>
          <a:p>
            <a:pPr>
              <a:lnSpc>
                <a:spcPct val="200000"/>
              </a:lnSpc>
            </a:pPr>
            <a:r>
              <a:rPr lang="en-US" altLang="zh-CN" sz="2400">
                <a:sym typeface="+mn-ea"/>
              </a:rPr>
              <a:t>(      ) </a:t>
            </a:r>
            <a:r>
              <a:rPr lang="en-US" altLang="zh-CN" sz="2400"/>
              <a:t>5. </a:t>
            </a:r>
            <a:r>
              <a:rPr lang="en-US" altLang="zh-CN" sz="2400">
                <a:sym typeface="+mn-ea"/>
              </a:rPr>
              <a:t>The tourists are interested in the historical places in Beijing</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What kinds of</a:t>
            </a:r>
            <a:r>
              <a:rPr lang="en-US" altLang="zh-CN" sz="2400">
                <a:sym typeface="+mn-ea"/>
              </a:rPr>
              <a:t> </a:t>
            </a:r>
            <a:r>
              <a:rPr lang="en-US" altLang="zh-CN" sz="2400" u="sng">
                <a:sym typeface="+mn-ea"/>
              </a:rPr>
              <a:t>                  </a:t>
            </a:r>
            <a:r>
              <a:rPr lang="en-US" altLang="zh-CN" sz="2400"/>
              <a:t> do you offer, please?</a:t>
            </a:r>
            <a:endParaRPr lang="en-US" altLang="zh-CN" sz="2400"/>
          </a:p>
          <a:p>
            <a:pPr>
              <a:lnSpc>
                <a:spcPct val="130000"/>
              </a:lnSpc>
            </a:pPr>
            <a:r>
              <a:rPr lang="en-US" altLang="zh-CN" sz="2400"/>
              <a:t>2. Is it enough to spend two days</a:t>
            </a:r>
            <a:r>
              <a:rPr lang="en-US" altLang="zh-CN" sz="2400">
                <a:sym typeface="+mn-ea"/>
              </a:rPr>
              <a:t> </a:t>
            </a:r>
            <a:r>
              <a:rPr lang="en-US" altLang="zh-CN" sz="2400" u="sng">
                <a:sym typeface="+mn-ea"/>
              </a:rPr>
              <a:t>                  </a:t>
            </a:r>
            <a:r>
              <a:rPr lang="en-US" altLang="zh-CN" sz="2400"/>
              <a:t> all the famous sites? </a:t>
            </a:r>
            <a:endParaRPr lang="en-US" altLang="zh-CN" sz="2400"/>
          </a:p>
          <a:p>
            <a:pPr>
              <a:lnSpc>
                <a:spcPct val="130000"/>
              </a:lnSpc>
            </a:pPr>
            <a:r>
              <a:rPr lang="en-US" altLang="zh-CN" sz="2400"/>
              <a:t>3. Is the traveler’s check</a:t>
            </a:r>
            <a:r>
              <a:rPr lang="en-US" altLang="zh-CN" sz="2400">
                <a:sym typeface="+mn-ea"/>
              </a:rPr>
              <a:t> </a:t>
            </a:r>
            <a:r>
              <a:rPr lang="en-US" altLang="zh-CN" sz="2400" u="sng">
                <a:sym typeface="+mn-ea"/>
              </a:rPr>
              <a:t>                  </a:t>
            </a:r>
            <a:r>
              <a:rPr lang="en-US" altLang="zh-CN" sz="2400"/>
              <a:t> for the fee? </a:t>
            </a:r>
            <a:endParaRPr lang="en-US" altLang="zh-CN" sz="2400"/>
          </a:p>
          <a:p>
            <a:pPr>
              <a:lnSpc>
                <a:spcPct val="130000"/>
              </a:lnSpc>
            </a:pPr>
            <a:r>
              <a:rPr lang="en-US" altLang="zh-CN" sz="2400"/>
              <a:t>4. The environment here is very quiet and</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5. A valid passport and visa are</a:t>
            </a:r>
            <a:r>
              <a:rPr lang="en-US" altLang="zh-CN" sz="2400">
                <a:sym typeface="+mn-ea"/>
              </a:rPr>
              <a:t> </a:t>
            </a:r>
            <a:r>
              <a:rPr lang="en-US" altLang="zh-CN" sz="2400" u="sng">
                <a:sym typeface="+mn-ea"/>
              </a:rPr>
              <a:t>                  </a:t>
            </a:r>
            <a:r>
              <a:rPr lang="en-US" altLang="zh-CN" sz="2400"/>
              <a:t> for traveling abroad. </a:t>
            </a:r>
            <a:endParaRPr lang="en-US" altLang="zh-CN" sz="2400"/>
          </a:p>
          <a:p>
            <a:pPr>
              <a:lnSpc>
                <a:spcPct val="130000"/>
              </a:lnSpc>
            </a:pPr>
            <a:r>
              <a:rPr lang="en-US" altLang="zh-CN" sz="2400"/>
              <a:t>6. How shall we travel there, by</a:t>
            </a:r>
            <a:r>
              <a:rPr lang="en-US" altLang="zh-CN" sz="2400">
                <a:sym typeface="+mn-ea"/>
              </a:rPr>
              <a:t> </a:t>
            </a:r>
            <a:r>
              <a:rPr lang="en-US" altLang="zh-CN" sz="2400" u="sng">
                <a:sym typeface="+mn-ea"/>
              </a:rPr>
              <a:t>                  </a:t>
            </a:r>
            <a:r>
              <a:rPr lang="en-US" altLang="zh-CN" sz="2400"/>
              <a:t> or by ship? </a:t>
            </a:r>
            <a:endParaRPr lang="en-US" altLang="zh-CN" sz="2400"/>
          </a:p>
          <a:p>
            <a:pPr>
              <a:lnSpc>
                <a:spcPct val="130000"/>
              </a:lnSpc>
            </a:pPr>
            <a:r>
              <a:rPr lang="en-US" altLang="zh-CN" sz="2400"/>
              <a:t>7. I’d like to</a:t>
            </a:r>
            <a:r>
              <a:rPr lang="en-US" altLang="zh-CN" sz="2400">
                <a:sym typeface="+mn-ea"/>
              </a:rPr>
              <a:t> </a:t>
            </a:r>
            <a:r>
              <a:rPr lang="en-US" altLang="zh-CN" sz="2400" u="sng">
                <a:sym typeface="+mn-ea"/>
              </a:rPr>
              <a:t>                  </a:t>
            </a:r>
            <a:r>
              <a:rPr lang="en-US" altLang="zh-CN" sz="2400"/>
              <a:t> two seats on the tour boat. </a:t>
            </a:r>
            <a:endParaRPr lang="en-US" altLang="zh-CN" sz="2400"/>
          </a:p>
          <a:p>
            <a:pPr>
              <a:lnSpc>
                <a:spcPct val="130000"/>
              </a:lnSpc>
            </a:pPr>
            <a:r>
              <a:rPr lang="en-US" altLang="zh-CN" sz="2400"/>
              <a:t>8. Remember to take the maps and the tour</a:t>
            </a:r>
            <a:r>
              <a:rPr lang="en-US" altLang="zh-CN" sz="2400">
                <a:sym typeface="+mn-ea"/>
              </a:rPr>
              <a:t> </a:t>
            </a:r>
            <a:r>
              <a:rPr lang="en-US" altLang="zh-CN" sz="2400" u="sng">
                <a:sym typeface="+mn-ea"/>
              </a:rPr>
              <a:t>                    </a:t>
            </a:r>
            <a:r>
              <a:rPr lang="en-US" altLang="zh-CN" sz="2400"/>
              <a:t> with you. </a:t>
            </a:r>
            <a:endParaRPr lang="en-US" altLang="zh-CN" sz="2400"/>
          </a:p>
          <a:p>
            <a:pPr>
              <a:lnSpc>
                <a:spcPct val="130000"/>
              </a:lnSpc>
            </a:pPr>
            <a:r>
              <a:rPr lang="en-US" altLang="zh-CN" sz="2400"/>
              <a:t>9. All tourists are strongly advised to obtain travel </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10. I suggest that you drive there in your</a:t>
            </a:r>
            <a:r>
              <a:rPr lang="en-US" altLang="zh-CN" sz="2400">
                <a:sym typeface="+mn-ea"/>
              </a:rPr>
              <a:t> </a:t>
            </a:r>
            <a:r>
              <a:rPr lang="en-US" altLang="zh-CN" sz="2400" u="sng">
                <a:sym typeface="+mn-ea"/>
              </a:rPr>
              <a:t>                  </a:t>
            </a:r>
            <a:r>
              <a:rPr lang="en-US" altLang="zh-CN" sz="2400"/>
              <a:t> car.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You can stay here until the</a:t>
            </a:r>
            <a:r>
              <a:rPr lang="en-US" altLang="zh-CN" sz="2400">
                <a:sym typeface="+mn-ea"/>
              </a:rPr>
              <a:t> </a:t>
            </a:r>
            <a:r>
              <a:rPr lang="en-US" altLang="zh-CN" sz="2400" u="sng">
                <a:sym typeface="+mn-ea"/>
              </a:rPr>
              <a:t>                  </a:t>
            </a:r>
            <a:r>
              <a:rPr lang="en-US" altLang="zh-CN" sz="2400"/>
              <a:t> ends. </a:t>
            </a:r>
            <a:endParaRPr lang="en-US" altLang="zh-CN" sz="2400"/>
          </a:p>
          <a:p>
            <a:pPr>
              <a:lnSpc>
                <a:spcPct val="140000"/>
              </a:lnSpc>
            </a:pPr>
            <a:r>
              <a:rPr lang="en-US" altLang="zh-CN" sz="2400"/>
              <a:t>12. It would be a</a:t>
            </a:r>
            <a:r>
              <a:rPr lang="en-US" altLang="zh-CN" sz="2400">
                <a:sym typeface="+mn-ea"/>
              </a:rPr>
              <a:t> </a:t>
            </a:r>
            <a:r>
              <a:rPr lang="en-US" altLang="zh-CN" sz="2400" u="sng">
                <a:sym typeface="+mn-ea"/>
              </a:rPr>
              <a:t>                  </a:t>
            </a:r>
            <a:r>
              <a:rPr lang="en-US" altLang="zh-CN" sz="2400"/>
              <a:t> of time to go and visit there. </a:t>
            </a:r>
            <a:endParaRPr lang="en-US" altLang="zh-CN" sz="2400"/>
          </a:p>
          <a:p>
            <a:pPr>
              <a:lnSpc>
                <a:spcPct val="140000"/>
              </a:lnSpc>
            </a:pPr>
            <a:r>
              <a:rPr lang="en-US" altLang="zh-CN" sz="2400"/>
              <a:t>13. He decided to</a:t>
            </a:r>
            <a:r>
              <a:rPr lang="en-US" altLang="zh-CN" sz="2400">
                <a:sym typeface="+mn-ea"/>
              </a:rPr>
              <a:t> </a:t>
            </a:r>
            <a:r>
              <a:rPr lang="en-US" altLang="zh-CN" sz="2400" u="sng">
                <a:sym typeface="+mn-ea"/>
              </a:rPr>
              <a:t>                  </a:t>
            </a:r>
            <a:r>
              <a:rPr lang="en-US" altLang="zh-CN" sz="2400"/>
              <a:t> one day more to visit all the places of interest. </a:t>
            </a:r>
            <a:endParaRPr lang="en-US" altLang="zh-CN" sz="2400"/>
          </a:p>
          <a:p>
            <a:pPr>
              <a:lnSpc>
                <a:spcPct val="140000"/>
              </a:lnSpc>
            </a:pPr>
            <a:r>
              <a:rPr lang="en-US" altLang="zh-CN" sz="2400"/>
              <a:t>14. How have you</a:t>
            </a:r>
            <a:r>
              <a:rPr lang="en-US" altLang="zh-CN" sz="2400">
                <a:sym typeface="+mn-ea"/>
              </a:rPr>
              <a:t> </a:t>
            </a:r>
            <a:r>
              <a:rPr lang="en-US" altLang="zh-CN" sz="2400" u="sng">
                <a:sym typeface="+mn-ea"/>
              </a:rPr>
              <a:t>                   </a:t>
            </a:r>
            <a:r>
              <a:rPr lang="en-US" altLang="zh-CN" sz="2400"/>
              <a:t> for this tour? </a:t>
            </a:r>
            <a:endParaRPr lang="en-US" altLang="zh-CN" sz="2400"/>
          </a:p>
          <a:p>
            <a:pPr>
              <a:lnSpc>
                <a:spcPct val="140000"/>
              </a:lnSpc>
            </a:pPr>
            <a:r>
              <a:rPr lang="en-US" altLang="zh-CN" sz="2400"/>
              <a:t>15. We must take more money in case of</a:t>
            </a:r>
            <a:r>
              <a:rPr lang="en-US" altLang="zh-CN" sz="2400">
                <a:sym typeface="+mn-ea"/>
              </a:rPr>
              <a:t> </a:t>
            </a:r>
            <a:r>
              <a:rPr lang="en-US" altLang="zh-CN" sz="2400" u="sng">
                <a:sym typeface="+mn-ea"/>
              </a:rPr>
              <a:t>                  </a:t>
            </a:r>
            <a:r>
              <a:rPr lang="en-US" altLang="zh-CN" sz="2400"/>
              <a:t> needs. </a:t>
            </a:r>
            <a:endParaRPr lang="en-US" altLang="zh-CN" sz="2400"/>
          </a:p>
          <a:p>
            <a:pPr>
              <a:lnSpc>
                <a:spcPct val="140000"/>
              </a:lnSpc>
            </a:pPr>
            <a:r>
              <a:rPr lang="en-US" altLang="zh-CN" sz="2400"/>
              <a:t>16. You can find the information about your tour on the</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17. There are</a:t>
            </a:r>
            <a:r>
              <a:rPr lang="en-US" altLang="zh-CN" sz="2400">
                <a:sym typeface="+mn-ea"/>
              </a:rPr>
              <a:t> </a:t>
            </a:r>
            <a:r>
              <a:rPr lang="en-US" altLang="zh-CN" sz="2400" u="sng">
                <a:sym typeface="+mn-ea"/>
              </a:rPr>
              <a:t>                  </a:t>
            </a:r>
            <a:r>
              <a:rPr lang="en-US" altLang="zh-CN" sz="2400"/>
              <a:t> buses to take you from here and there. </a:t>
            </a:r>
            <a:endParaRPr lang="en-US" altLang="zh-CN" sz="2400"/>
          </a:p>
          <a:p>
            <a:pPr>
              <a:lnSpc>
                <a:spcPct val="140000"/>
              </a:lnSpc>
            </a:pPr>
            <a:r>
              <a:rPr lang="en-US" altLang="zh-CN" sz="2400"/>
              <a:t>18. Our</a:t>
            </a:r>
            <a:r>
              <a:rPr lang="en-US" altLang="zh-CN" sz="2400">
                <a:sym typeface="+mn-ea"/>
              </a:rPr>
              <a:t> </a:t>
            </a:r>
            <a:r>
              <a:rPr lang="en-US" altLang="zh-CN" sz="2400" u="sng">
                <a:sym typeface="+mn-ea"/>
              </a:rPr>
              <a:t>                  </a:t>
            </a:r>
            <a:r>
              <a:rPr lang="en-US" altLang="zh-CN" sz="2400"/>
              <a:t> includes transport and sightseeing explanation. </a:t>
            </a:r>
            <a:endParaRPr lang="en-US" altLang="zh-CN" sz="2400"/>
          </a:p>
          <a:p>
            <a:pPr>
              <a:lnSpc>
                <a:spcPct val="140000"/>
              </a:lnSpc>
            </a:pPr>
            <a:r>
              <a:rPr lang="en-US" altLang="zh-CN" sz="2400"/>
              <a:t>19. Can you provide the information about the</a:t>
            </a:r>
            <a:r>
              <a:rPr lang="en-US" altLang="zh-CN" sz="2400">
                <a:sym typeface="+mn-ea"/>
              </a:rPr>
              <a:t> </a:t>
            </a:r>
            <a:r>
              <a:rPr lang="en-US" altLang="zh-CN" sz="2400" u="sng">
                <a:sym typeface="+mn-ea"/>
              </a:rPr>
              <a:t>                  </a:t>
            </a:r>
            <a:r>
              <a:rPr lang="en-US" altLang="zh-CN" sz="2400"/>
              <a:t> level there? </a:t>
            </a:r>
            <a:endParaRPr lang="en-US" altLang="zh-CN" sz="2400"/>
          </a:p>
          <a:p>
            <a:pPr>
              <a:lnSpc>
                <a:spcPct val="140000"/>
              </a:lnSpc>
            </a:pPr>
            <a:r>
              <a:rPr lang="en-US" altLang="zh-CN" sz="2400"/>
              <a:t>20. I can’t find any weather information from today’s</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80235"/>
            <a:ext cx="11082020" cy="3597910"/>
          </a:xfrm>
          <a:prstGeom prst="rect">
            <a:avLst/>
          </a:prstGeom>
          <a:noFill/>
        </p:spPr>
        <p:txBody>
          <a:bodyPr wrap="square" rtlCol="0">
            <a:spAutoFit/>
          </a:bodyPr>
          <a:p>
            <a:pPr>
              <a:lnSpc>
                <a:spcPct val="160000"/>
              </a:lnSpc>
            </a:pPr>
            <a:r>
              <a:rPr lang="en-US" altLang="zh-CN" sz="2400"/>
              <a:t>1. What do people usually do before their departure for traveling?</a:t>
            </a:r>
            <a:endParaRPr lang="en-US" altLang="zh-CN" sz="2400"/>
          </a:p>
          <a:p>
            <a:pPr>
              <a:lnSpc>
                <a:spcPct val="160000"/>
              </a:lnSpc>
            </a:pPr>
            <a:endParaRPr lang="en-US" altLang="zh-CN" sz="2400"/>
          </a:p>
          <a:p>
            <a:pPr>
              <a:lnSpc>
                <a:spcPct val="160000"/>
              </a:lnSpc>
            </a:pPr>
            <a:r>
              <a:rPr lang="en-US" altLang="zh-CN" sz="2400"/>
              <a:t>2. What information should the tourists learn about for their traveling?</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What service could the travel agency provide</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598295"/>
            <a:ext cx="10660380" cy="5077460"/>
          </a:xfrm>
          <a:prstGeom prst="rect">
            <a:avLst/>
          </a:prstGeom>
          <a:noFill/>
        </p:spPr>
        <p:txBody>
          <a:bodyPr wrap="square" rtlCol="0">
            <a:spAutoFit/>
          </a:bodyPr>
          <a:p>
            <a:pPr>
              <a:lnSpc>
                <a:spcPct val="150000"/>
              </a:lnSpc>
            </a:pPr>
            <a:r>
              <a:rPr lang="en-US" altLang="zh-CN" sz="2400"/>
              <a:t>       One day, Mr. William said to one of his friends, “I’m going to have a holiday in </a:t>
            </a:r>
            <a:endParaRPr lang="en-US" altLang="zh-CN" sz="2400"/>
          </a:p>
          <a:p>
            <a:pPr>
              <a:lnSpc>
                <a:spcPct val="150000"/>
              </a:lnSpc>
            </a:pPr>
            <a:r>
              <a:rPr lang="en-US" altLang="zh-CN" sz="2400"/>
              <a:t>Athens. But I don’t speak</a:t>
            </a:r>
            <a:r>
              <a:rPr lang="en-US" altLang="zh-CN" sz="2400">
                <a:sym typeface="+mn-ea"/>
              </a:rPr>
              <a:t> </a:t>
            </a:r>
            <a:r>
              <a:rPr lang="en-US" altLang="zh-CN" sz="2400" u="sng">
                <a:sym typeface="+mn-ea"/>
              </a:rPr>
              <a:t>                  </a:t>
            </a:r>
            <a:r>
              <a:rPr lang="en-US" altLang="zh-CN" sz="2400"/>
              <a:t> , so I’ll go to evening classes and have Greek lessons for a month before I go.”</a:t>
            </a:r>
            <a:endParaRPr lang="en-US" altLang="zh-CN" sz="2400"/>
          </a:p>
          <a:p>
            <a:pPr>
              <a:lnSpc>
                <a:spcPct val="150000"/>
              </a:lnSpc>
            </a:pPr>
            <a:r>
              <a:rPr lang="en-US" altLang="zh-CN" sz="2400"/>
              <a:t>     He studied very hard for a month, and when his holiday</a:t>
            </a:r>
            <a:r>
              <a:rPr lang="en-US" altLang="zh-CN" sz="2400">
                <a:sym typeface="+mn-ea"/>
              </a:rPr>
              <a:t> </a:t>
            </a:r>
            <a:r>
              <a:rPr lang="en-US" altLang="zh-CN" sz="2400" u="sng">
                <a:sym typeface="+mn-ea"/>
              </a:rPr>
              <a:t>                  </a:t>
            </a:r>
            <a:r>
              <a:rPr lang="en-US" altLang="zh-CN" sz="2400"/>
              <a:t> he went to Greece. </a:t>
            </a:r>
            <a:endParaRPr lang="en-US" altLang="zh-CN" sz="2400"/>
          </a:p>
          <a:p>
            <a:pPr>
              <a:lnSpc>
                <a:spcPct val="150000"/>
              </a:lnSpc>
            </a:pPr>
            <a:r>
              <a:rPr lang="en-US" altLang="zh-CN" sz="2400"/>
              <a:t>     When he came back a few weeks</a:t>
            </a:r>
            <a:r>
              <a:rPr lang="en-US" altLang="zh-CN" sz="2400">
                <a:sym typeface="+mn-ea"/>
              </a:rPr>
              <a:t> </a:t>
            </a:r>
            <a:r>
              <a:rPr lang="en-US" altLang="zh-CN" sz="2400" u="sng">
                <a:sym typeface="+mn-ea"/>
              </a:rPr>
              <a:t>                  </a:t>
            </a:r>
            <a:r>
              <a:rPr lang="en-US" altLang="zh-CN" sz="2400"/>
              <a:t> , his friends said to him, “Did you have any</a:t>
            </a:r>
            <a:r>
              <a:rPr lang="en-US" altLang="zh-CN" sz="2400">
                <a:sym typeface="+mn-ea"/>
              </a:rPr>
              <a:t> </a:t>
            </a:r>
            <a:r>
              <a:rPr lang="en-US" altLang="zh-CN" sz="2400" u="sng">
                <a:sym typeface="+mn-ea"/>
              </a:rPr>
              <a:t>                  </a:t>
            </a:r>
            <a:r>
              <a:rPr lang="en-US" altLang="zh-CN" sz="2400"/>
              <a:t> with your Greek when you were in Athens?”</a:t>
            </a:r>
            <a:endParaRPr lang="en-US" altLang="zh-CN" sz="2400"/>
          </a:p>
          <a:p>
            <a:pPr>
              <a:lnSpc>
                <a:spcPct val="150000"/>
              </a:lnSpc>
            </a:pPr>
            <a:r>
              <a:rPr lang="en-US" altLang="zh-CN" sz="2400"/>
              <a:t>     “No, I didn’t have any trouble with it,” answered Mr. William, “But the Greeks </a:t>
            </a:r>
            <a:endParaRPr lang="en-US" altLang="zh-CN" sz="2400"/>
          </a:p>
          <a:p>
            <a:pPr>
              <a:lnSpc>
                <a:spcPct val="150000"/>
              </a:lnSpc>
            </a:pP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56005"/>
            <a:ext cx="4512945" cy="5631180"/>
          </a:xfrm>
          <a:prstGeom prst="rect">
            <a:avLst/>
          </a:prstGeom>
          <a:noFill/>
        </p:spPr>
        <p:txBody>
          <a:bodyPr wrap="square" rtlCol="0">
            <a:spAutoFit/>
          </a:bodyPr>
          <a:p>
            <a:pPr>
              <a:lnSpc>
                <a:spcPct val="100000"/>
              </a:lnSpc>
            </a:pPr>
            <a:r>
              <a:rPr lang="en-US" altLang="zh-CN" sz="2000"/>
              <a:t>arrival lounge</a:t>
            </a:r>
            <a:endParaRPr lang="en-US" altLang="zh-CN" sz="2000"/>
          </a:p>
          <a:p>
            <a:pPr>
              <a:lnSpc>
                <a:spcPct val="100000"/>
              </a:lnSpc>
            </a:pPr>
            <a:r>
              <a:rPr lang="en-US" altLang="zh-CN" sz="2000"/>
              <a:t>brochure</a:t>
            </a:r>
            <a:endParaRPr lang="en-US" altLang="zh-CN" sz="2000"/>
          </a:p>
          <a:p>
            <a:pPr>
              <a:lnSpc>
                <a:spcPct val="100000"/>
              </a:lnSpc>
            </a:pPr>
            <a:r>
              <a:rPr lang="en-US" altLang="zh-CN" sz="2000"/>
              <a:t>coach</a:t>
            </a:r>
            <a:endParaRPr lang="en-US" altLang="zh-CN" sz="2000"/>
          </a:p>
          <a:p>
            <a:pPr>
              <a:lnSpc>
                <a:spcPct val="100000"/>
              </a:lnSpc>
            </a:pPr>
            <a:r>
              <a:rPr lang="en-US" altLang="zh-CN" sz="2000"/>
              <a:t>course</a:t>
            </a:r>
            <a:endParaRPr lang="en-US" altLang="zh-CN" sz="2000"/>
          </a:p>
          <a:p>
            <a:pPr>
              <a:lnSpc>
                <a:spcPct val="100000"/>
              </a:lnSpc>
            </a:pPr>
            <a:r>
              <a:rPr lang="en-US" altLang="zh-CN" sz="2000"/>
              <a:t>Customs Inspection Counter</a:t>
            </a:r>
            <a:endParaRPr lang="en-US" altLang="zh-CN" sz="2000"/>
          </a:p>
          <a:p>
            <a:pPr>
              <a:lnSpc>
                <a:spcPct val="100000"/>
              </a:lnSpc>
            </a:pPr>
            <a:r>
              <a:rPr lang="en-US" altLang="zh-CN" sz="2000"/>
              <a:t>declaration slip</a:t>
            </a:r>
            <a:endParaRPr lang="en-US" altLang="zh-CN" sz="2000"/>
          </a:p>
          <a:p>
            <a:pPr>
              <a:lnSpc>
                <a:spcPct val="100000"/>
              </a:lnSpc>
            </a:pPr>
            <a:r>
              <a:rPr lang="en-US" altLang="zh-CN" sz="2000"/>
              <a:t>departure</a:t>
            </a:r>
            <a:endParaRPr lang="en-US" altLang="zh-CN" sz="2000"/>
          </a:p>
          <a:p>
            <a:pPr>
              <a:lnSpc>
                <a:spcPct val="100000"/>
              </a:lnSpc>
            </a:pPr>
            <a:r>
              <a:rPr lang="en-US" altLang="zh-CN" sz="2000"/>
              <a:t>departure lounge</a:t>
            </a:r>
            <a:endParaRPr lang="en-US" altLang="zh-CN" sz="2000"/>
          </a:p>
          <a:p>
            <a:pPr>
              <a:lnSpc>
                <a:spcPct val="100000"/>
              </a:lnSpc>
            </a:pPr>
            <a:r>
              <a:rPr lang="en-US" altLang="zh-CN" sz="2000"/>
              <a:t>geography</a:t>
            </a:r>
            <a:endParaRPr lang="en-US" altLang="zh-CN" sz="2000"/>
          </a:p>
          <a:p>
            <a:pPr>
              <a:lnSpc>
                <a:spcPct val="100000"/>
              </a:lnSpc>
            </a:pPr>
            <a:r>
              <a:rPr lang="en-US" altLang="zh-CN" sz="2000"/>
              <a:t>Immigration Counter</a:t>
            </a:r>
            <a:endParaRPr lang="en-US" altLang="zh-CN" sz="2000"/>
          </a:p>
          <a:p>
            <a:pPr>
              <a:lnSpc>
                <a:spcPct val="100000"/>
              </a:lnSpc>
            </a:pPr>
            <a:r>
              <a:rPr lang="en-US" altLang="zh-CN" sz="2000"/>
              <a:t>in case of</a:t>
            </a:r>
            <a:endParaRPr lang="en-US" altLang="zh-CN" sz="2000"/>
          </a:p>
          <a:p>
            <a:pPr>
              <a:lnSpc>
                <a:spcPct val="100000"/>
              </a:lnSpc>
            </a:pPr>
            <a:r>
              <a:rPr lang="en-US" altLang="zh-CN" sz="2000"/>
              <a:t>in charge of </a:t>
            </a:r>
            <a:endParaRPr lang="en-US" altLang="zh-CN" sz="2000"/>
          </a:p>
          <a:p>
            <a:pPr>
              <a:lnSpc>
                <a:spcPct val="100000"/>
              </a:lnSpc>
            </a:pPr>
            <a:r>
              <a:rPr lang="en-US" altLang="zh-CN" sz="2000"/>
              <a:t>inquire</a:t>
            </a:r>
            <a:endParaRPr lang="en-US" altLang="zh-CN" sz="2000"/>
          </a:p>
          <a:p>
            <a:pPr>
              <a:lnSpc>
                <a:spcPct val="100000"/>
              </a:lnSpc>
            </a:pPr>
            <a:r>
              <a:rPr lang="en-US" altLang="zh-CN" sz="2000"/>
              <a:t>liquor</a:t>
            </a:r>
            <a:endParaRPr lang="en-US" altLang="zh-CN" sz="2000"/>
          </a:p>
          <a:p>
            <a:pPr>
              <a:lnSpc>
                <a:spcPct val="100000"/>
              </a:lnSpc>
            </a:pPr>
            <a:r>
              <a:rPr lang="en-US" altLang="zh-CN" sz="2000"/>
              <a:t>Pan Amerian</a:t>
            </a:r>
            <a:endParaRPr lang="en-US" altLang="zh-CN" sz="2000"/>
          </a:p>
          <a:p>
            <a:pPr>
              <a:lnSpc>
                <a:spcPct val="100000"/>
              </a:lnSpc>
            </a:pPr>
            <a:r>
              <a:rPr lang="en-US" altLang="zh-CN" sz="2000"/>
              <a:t>round-trip flight</a:t>
            </a:r>
            <a:endParaRPr lang="en-US" altLang="zh-CN" sz="2000"/>
          </a:p>
          <a:p>
            <a:pPr>
              <a:lnSpc>
                <a:spcPct val="100000"/>
              </a:lnSpc>
            </a:pPr>
            <a:r>
              <a:rPr lang="en-US" altLang="zh-CN" sz="2000"/>
              <a:t>Terminal Building</a:t>
            </a:r>
            <a:endParaRPr lang="en-US" altLang="zh-CN" sz="2000"/>
          </a:p>
          <a:p>
            <a:pPr>
              <a:lnSpc>
                <a:spcPct val="100000"/>
              </a:lnSpc>
            </a:pPr>
            <a:r>
              <a:rPr lang="en-US" altLang="zh-CN" sz="2000"/>
              <a:t>unexpected</a:t>
            </a:r>
            <a:endParaRPr lang="en-US" altLang="zh-CN" sz="2000"/>
          </a:p>
        </p:txBody>
      </p:sp>
      <p:sp>
        <p:nvSpPr>
          <p:cNvPr id="2" name="文本框 1"/>
          <p:cNvSpPr txBox="1"/>
          <p:nvPr/>
        </p:nvSpPr>
        <p:spPr>
          <a:xfrm>
            <a:off x="6505575" y="1052195"/>
            <a:ext cx="4675505" cy="5631180"/>
          </a:xfrm>
          <a:prstGeom prst="rect">
            <a:avLst/>
          </a:prstGeom>
          <a:noFill/>
        </p:spPr>
        <p:txBody>
          <a:bodyPr wrap="square" rtlCol="0">
            <a:spAutoFit/>
          </a:bodyPr>
          <a:p>
            <a:pPr>
              <a:lnSpc>
                <a:spcPct val="100000"/>
              </a:lnSpc>
            </a:pPr>
            <a:r>
              <a:rPr lang="zh-CN" altLang="en-US" sz="2000"/>
              <a:t>到达大厅</a:t>
            </a:r>
            <a:endParaRPr lang="zh-CN" altLang="en-US" sz="2000"/>
          </a:p>
          <a:p>
            <a:pPr>
              <a:lnSpc>
                <a:spcPct val="100000"/>
              </a:lnSpc>
            </a:pPr>
            <a:r>
              <a:rPr lang="zh-CN" altLang="en-US" sz="2000"/>
              <a:t>手册</a:t>
            </a:r>
            <a:endParaRPr lang="zh-CN" altLang="en-US" sz="2000"/>
          </a:p>
          <a:p>
            <a:pPr>
              <a:lnSpc>
                <a:spcPct val="100000"/>
              </a:lnSpc>
            </a:pPr>
            <a:r>
              <a:rPr lang="zh-CN" altLang="en-US" sz="2000"/>
              <a:t>长途汽车，旅客车厢</a:t>
            </a:r>
            <a:endParaRPr lang="zh-CN" altLang="en-US" sz="2000"/>
          </a:p>
          <a:p>
            <a:pPr>
              <a:lnSpc>
                <a:spcPct val="100000"/>
              </a:lnSpc>
            </a:pPr>
            <a:r>
              <a:rPr lang="zh-CN" altLang="en-US" sz="2000"/>
              <a:t>路线</a:t>
            </a:r>
            <a:endParaRPr lang="zh-CN" altLang="en-US" sz="2000"/>
          </a:p>
          <a:p>
            <a:pPr>
              <a:lnSpc>
                <a:spcPct val="100000"/>
              </a:lnSpc>
            </a:pPr>
            <a:r>
              <a:rPr lang="zh-CN" altLang="en-US" sz="2000"/>
              <a:t>海关检查柜台</a:t>
            </a:r>
            <a:endParaRPr lang="zh-CN" altLang="en-US" sz="2000"/>
          </a:p>
          <a:p>
            <a:pPr>
              <a:lnSpc>
                <a:spcPct val="100000"/>
              </a:lnSpc>
            </a:pPr>
            <a:r>
              <a:rPr lang="zh-CN" altLang="en-US" sz="2000"/>
              <a:t>申报单</a:t>
            </a:r>
            <a:endParaRPr lang="zh-CN" altLang="en-US" sz="2000"/>
          </a:p>
          <a:p>
            <a:pPr>
              <a:lnSpc>
                <a:spcPct val="100000"/>
              </a:lnSpc>
            </a:pPr>
            <a:r>
              <a:rPr lang="zh-CN" altLang="en-US" sz="2000"/>
              <a:t>离开</a:t>
            </a:r>
            <a:endParaRPr lang="zh-CN" altLang="en-US" sz="2000"/>
          </a:p>
          <a:p>
            <a:pPr>
              <a:lnSpc>
                <a:spcPct val="100000"/>
              </a:lnSpc>
            </a:pPr>
            <a:r>
              <a:rPr lang="zh-CN" altLang="en-US" sz="2000"/>
              <a:t>离港大厅</a:t>
            </a:r>
            <a:endParaRPr lang="zh-CN" altLang="en-US" sz="2000"/>
          </a:p>
          <a:p>
            <a:pPr>
              <a:lnSpc>
                <a:spcPct val="100000"/>
              </a:lnSpc>
            </a:pPr>
            <a:r>
              <a:rPr lang="zh-CN" altLang="en-US" sz="2000"/>
              <a:t>地理</a:t>
            </a:r>
            <a:endParaRPr lang="zh-CN" altLang="en-US" sz="2000"/>
          </a:p>
          <a:p>
            <a:pPr>
              <a:lnSpc>
                <a:spcPct val="100000"/>
              </a:lnSpc>
            </a:pPr>
            <a:r>
              <a:rPr lang="zh-CN" altLang="en-US" sz="2000"/>
              <a:t>移民局柜台</a:t>
            </a:r>
            <a:endParaRPr lang="zh-CN" altLang="en-US" sz="2000"/>
          </a:p>
          <a:p>
            <a:pPr>
              <a:lnSpc>
                <a:spcPct val="100000"/>
              </a:lnSpc>
            </a:pPr>
            <a:r>
              <a:rPr lang="zh-CN" altLang="en-US" sz="2000"/>
              <a:t>万一</a:t>
            </a:r>
            <a:endParaRPr lang="zh-CN" altLang="en-US" sz="2000"/>
          </a:p>
          <a:p>
            <a:pPr>
              <a:lnSpc>
                <a:spcPct val="100000"/>
              </a:lnSpc>
            </a:pPr>
            <a:r>
              <a:rPr lang="zh-CN" altLang="en-US" sz="2000"/>
              <a:t>主管</a:t>
            </a:r>
            <a:endParaRPr lang="zh-CN" altLang="en-US" sz="2000"/>
          </a:p>
          <a:p>
            <a:pPr>
              <a:lnSpc>
                <a:spcPct val="100000"/>
              </a:lnSpc>
            </a:pPr>
            <a:r>
              <a:rPr lang="zh-CN" altLang="en-US" sz="2000"/>
              <a:t>询问</a:t>
            </a:r>
            <a:endParaRPr lang="zh-CN" altLang="en-US" sz="2000"/>
          </a:p>
          <a:p>
            <a:pPr>
              <a:lnSpc>
                <a:spcPct val="100000"/>
              </a:lnSpc>
            </a:pPr>
            <a:r>
              <a:rPr lang="zh-CN" altLang="en-US" sz="2000"/>
              <a:t>酒</a:t>
            </a:r>
            <a:endParaRPr lang="zh-CN" altLang="en-US" sz="2000"/>
          </a:p>
          <a:p>
            <a:pPr>
              <a:lnSpc>
                <a:spcPct val="100000"/>
              </a:lnSpc>
            </a:pPr>
            <a:r>
              <a:rPr lang="zh-CN" altLang="en-US" sz="2000"/>
              <a:t>泛美航空公司</a:t>
            </a:r>
            <a:endParaRPr lang="zh-CN" altLang="en-US" sz="2000"/>
          </a:p>
          <a:p>
            <a:pPr>
              <a:lnSpc>
                <a:spcPct val="100000"/>
              </a:lnSpc>
            </a:pPr>
            <a:r>
              <a:rPr lang="zh-CN" altLang="en-US" sz="2000"/>
              <a:t>往返航班</a:t>
            </a:r>
            <a:endParaRPr lang="zh-CN" altLang="en-US" sz="2000"/>
          </a:p>
          <a:p>
            <a:pPr>
              <a:lnSpc>
                <a:spcPct val="100000"/>
              </a:lnSpc>
            </a:pPr>
            <a:r>
              <a:rPr lang="zh-CN" altLang="en-US" sz="2000"/>
              <a:t>候机楼</a:t>
            </a:r>
            <a:endParaRPr lang="zh-CN" altLang="en-US" sz="2000"/>
          </a:p>
          <a:p>
            <a:pPr>
              <a:lnSpc>
                <a:spcPct val="100000"/>
              </a:lnSpc>
            </a:pPr>
            <a:r>
              <a:rPr lang="zh-CN" altLang="en-US" sz="2000"/>
              <a:t>意外的</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419860"/>
            <a:ext cx="11468100" cy="4485640"/>
          </a:xfrm>
          <a:prstGeom prst="rect">
            <a:avLst/>
          </a:prstGeom>
          <a:noFill/>
        </p:spPr>
        <p:txBody>
          <a:bodyPr wrap="square" rtlCol="0">
            <a:spAutoFit/>
          </a:bodyPr>
          <a:p>
            <a:pPr>
              <a:lnSpc>
                <a:spcPct val="170000"/>
              </a:lnSpc>
            </a:pPr>
            <a:r>
              <a:rPr lang="en-US" altLang="zh-CN" sz="2400"/>
              <a:t>1. What places of historical interest can we see in this city?</a:t>
            </a:r>
            <a:endParaRPr lang="en-US" altLang="zh-CN" sz="2400"/>
          </a:p>
          <a:p>
            <a:pPr>
              <a:lnSpc>
                <a:spcPct val="170000"/>
              </a:lnSpc>
            </a:pPr>
            <a:r>
              <a:rPr lang="en-US" altLang="zh-CN" sz="2400"/>
              <a:t>2. Can I join the sightseeing tour at this hotel?</a:t>
            </a:r>
            <a:endParaRPr lang="en-US" altLang="zh-CN" sz="2400"/>
          </a:p>
          <a:p>
            <a:pPr>
              <a:lnSpc>
                <a:spcPct val="170000"/>
              </a:lnSpc>
            </a:pPr>
            <a:r>
              <a:rPr lang="en-US" altLang="zh-CN" sz="2400"/>
              <a:t>3. Do you have any tours with Chinese speaking guides?</a:t>
            </a:r>
            <a:endParaRPr lang="en-US" altLang="zh-CN" sz="2400"/>
          </a:p>
          <a:p>
            <a:pPr>
              <a:lnSpc>
                <a:spcPct val="170000"/>
              </a:lnSpc>
            </a:pPr>
            <a:r>
              <a:rPr lang="en-US" altLang="zh-CN" sz="2400"/>
              <a:t>4. Have you already decided on the course of your hike?</a:t>
            </a:r>
            <a:endParaRPr lang="en-US" altLang="zh-CN" sz="2400"/>
          </a:p>
          <a:p>
            <a:pPr>
              <a:lnSpc>
                <a:spcPct val="170000"/>
              </a:lnSpc>
            </a:pPr>
            <a:r>
              <a:rPr lang="en-US" altLang="zh-CN" sz="2400"/>
              <a:t>5. We will go along the Great Canal.</a:t>
            </a:r>
            <a:endParaRPr lang="en-US" altLang="zh-CN" sz="2400"/>
          </a:p>
          <a:p>
            <a:pPr>
              <a:lnSpc>
                <a:spcPct val="170000"/>
              </a:lnSpc>
            </a:pPr>
            <a:r>
              <a:rPr lang="en-US" altLang="zh-CN" sz="2400"/>
              <a:t>6. Can I have a tour brochure?</a:t>
            </a:r>
            <a:endParaRPr lang="en-US" altLang="zh-CN" sz="2400"/>
          </a:p>
          <a:p>
            <a:pPr>
              <a:lnSpc>
                <a:spcPct val="170000"/>
              </a:lnSpc>
            </a:pPr>
            <a:r>
              <a:rPr lang="en-US" altLang="zh-CN" sz="2400"/>
              <a:t>7. You can find tour information on the Internet.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482590"/>
          </a:xfrm>
          <a:prstGeom prst="rect">
            <a:avLst/>
          </a:prstGeom>
          <a:noFill/>
        </p:spPr>
        <p:txBody>
          <a:bodyPr wrap="square" rtlCol="0">
            <a:spAutoFit/>
          </a:bodyPr>
          <a:p>
            <a:r>
              <a:rPr lang="en-US" altLang="zh-CN" sz="2400"/>
              <a:t>  </a:t>
            </a:r>
            <a:endParaRPr lang="en-US" altLang="zh-CN" sz="2400"/>
          </a:p>
          <a:p>
            <a:pPr>
              <a:lnSpc>
                <a:spcPct val="170000"/>
              </a:lnSpc>
            </a:pPr>
            <a:r>
              <a:rPr lang="en-US" altLang="zh-CN" sz="2400">
                <a:sym typeface="+mn-ea"/>
              </a:rPr>
              <a:t>8. The sightseeing coach starts at the railway station.</a:t>
            </a:r>
            <a:endParaRPr lang="en-US" altLang="zh-CN" sz="2400">
              <a:sym typeface="+mn-ea"/>
            </a:endParaRPr>
          </a:p>
          <a:p>
            <a:pPr>
              <a:lnSpc>
                <a:spcPct val="170000"/>
              </a:lnSpc>
            </a:pPr>
            <a:r>
              <a:rPr lang="en-US" altLang="zh-CN" sz="2400">
                <a:sym typeface="+mn-ea"/>
              </a:rPr>
              <a:t>9. Where is the tourist information office?</a:t>
            </a:r>
            <a:endParaRPr lang="en-US" altLang="zh-CN" sz="2400">
              <a:sym typeface="+mn-ea"/>
            </a:endParaRPr>
          </a:p>
          <a:p>
            <a:pPr>
              <a:lnSpc>
                <a:spcPct val="170000"/>
              </a:lnSpc>
            </a:pPr>
            <a:r>
              <a:rPr lang="en-US" altLang="zh-CN" sz="2400">
                <a:sym typeface="+mn-ea"/>
              </a:rPr>
              <a:t>10. Where can I buy a bus route map?</a:t>
            </a:r>
            <a:endParaRPr lang="en-US" altLang="zh-CN" sz="2400">
              <a:sym typeface="+mn-ea"/>
            </a:endParaRPr>
          </a:p>
          <a:p>
            <a:pPr>
              <a:lnSpc>
                <a:spcPct val="170000"/>
              </a:lnSpc>
            </a:pPr>
            <a:r>
              <a:rPr lang="en-US" altLang="zh-CN" sz="2400">
                <a:sym typeface="+mn-ea"/>
              </a:rPr>
              <a:t>11. Do you have any change in the itinerary today?</a:t>
            </a:r>
            <a:endParaRPr lang="en-US" altLang="zh-CN" sz="2400">
              <a:sym typeface="+mn-ea"/>
            </a:endParaRPr>
          </a:p>
          <a:p>
            <a:pPr>
              <a:lnSpc>
                <a:spcPct val="170000"/>
              </a:lnSpc>
            </a:pPr>
            <a:r>
              <a:rPr lang="en-US" altLang="zh-CN" sz="2400">
                <a:sym typeface="+mn-ea"/>
              </a:rPr>
              <a:t>12. Do you have any other tours?</a:t>
            </a:r>
            <a:endParaRPr lang="en-US" altLang="zh-CN" sz="2400">
              <a:sym typeface="+mn-ea"/>
            </a:endParaRPr>
          </a:p>
          <a:p>
            <a:pPr>
              <a:lnSpc>
                <a:spcPct val="170000"/>
              </a:lnSpc>
            </a:pPr>
            <a:r>
              <a:rPr lang="en-US" altLang="zh-CN" sz="2400">
                <a:sym typeface="+mn-ea"/>
              </a:rPr>
              <a:t>13. There are many special attractions in this city.</a:t>
            </a:r>
            <a:endParaRPr lang="en-US" altLang="zh-CN" sz="2400">
              <a:sym typeface="+mn-ea"/>
            </a:endParaRPr>
          </a:p>
          <a:p>
            <a:pPr>
              <a:lnSpc>
                <a:spcPct val="170000"/>
              </a:lnSpc>
            </a:pPr>
            <a:r>
              <a:rPr lang="en-US" altLang="zh-CN" sz="2400">
                <a:sym typeface="+mn-ea"/>
              </a:rPr>
              <a:t>14. We are preparing for a vacation in Britain.</a:t>
            </a:r>
            <a:endParaRPr lang="en-US" altLang="zh-CN" sz="2400">
              <a:sym typeface="+mn-ea"/>
            </a:endParaRPr>
          </a:p>
          <a:p>
            <a:pPr>
              <a:lnSpc>
                <a:spcPct val="170000"/>
              </a:lnSpc>
            </a:pPr>
            <a:r>
              <a:rPr lang="en-US" altLang="zh-CN" sz="2400">
                <a:sym typeface="+mn-ea"/>
              </a:rPr>
              <a:t>15. You can be our guide in charge of the itinerary</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10071</Words>
  <Application>WPS 演示</Application>
  <PresentationFormat>宽屏</PresentationFormat>
  <Paragraphs>297</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113</cp:revision>
  <dcterms:created xsi:type="dcterms:W3CDTF">2017-11-21T09:37:00Z</dcterms:created>
  <dcterms:modified xsi:type="dcterms:W3CDTF">2021-08-31T01:28:58Z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