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332"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292"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181090" y="2014220"/>
            <a:ext cx="6010910" cy="1715770"/>
          </a:xfrm>
          <a:prstGeom prst="rect">
            <a:avLst/>
          </a:prstGeom>
          <a:noFill/>
        </p:spPr>
        <p:txBody>
          <a:bodyPr wrap="square" lIns="0" rIns="0" rtlCol="0">
            <a:spAutoFit/>
          </a:bodyPr>
          <a:lstStyle/>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Unit12</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At the Hospital</a:t>
            </a:r>
            <a:endParaRPr lang="en-US" altLang="zh-CN" sz="4400" b="1" spc="300" dirty="0">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1815465"/>
            <a:ext cx="9988550" cy="4521835"/>
          </a:xfrm>
          <a:prstGeom prst="rect">
            <a:avLst/>
          </a:prstGeom>
          <a:noFill/>
        </p:spPr>
        <p:txBody>
          <a:bodyPr wrap="square" rtlCol="0">
            <a:spAutoFit/>
          </a:bodyPr>
          <a:p>
            <a:pPr>
              <a:lnSpc>
                <a:spcPct val="120000"/>
              </a:lnSpc>
            </a:pPr>
            <a:r>
              <a:rPr lang="en-US" altLang="zh-CN" sz="2400"/>
              <a:t>1. A: Are you a</a:t>
            </a:r>
            <a:r>
              <a:rPr lang="en-US" altLang="zh-CN" sz="2400">
                <a:sym typeface="+mn-ea"/>
              </a:rPr>
              <a:t> </a:t>
            </a:r>
            <a:r>
              <a:rPr lang="en-US" altLang="zh-CN" sz="2400" u="sng">
                <a:sym typeface="+mn-ea"/>
              </a:rPr>
              <a:t>               </a:t>
            </a:r>
            <a:r>
              <a:rPr lang="en-US" altLang="zh-CN" sz="2400"/>
              <a:t> patient?</a:t>
            </a:r>
            <a:endParaRPr lang="en-US" altLang="zh-CN" sz="2400"/>
          </a:p>
          <a:p>
            <a:pPr>
              <a:lnSpc>
                <a:spcPct val="120000"/>
              </a:lnSpc>
            </a:pPr>
            <a:r>
              <a:rPr lang="en-US" altLang="zh-CN" sz="2400"/>
              <a:t>    B: No, it’s my first time here. </a:t>
            </a:r>
            <a:endParaRPr lang="en-US" altLang="zh-CN" sz="2400"/>
          </a:p>
          <a:p>
            <a:pPr>
              <a:lnSpc>
                <a:spcPct val="120000"/>
              </a:lnSpc>
            </a:pPr>
            <a:r>
              <a:rPr lang="en-US" altLang="zh-CN" sz="2400"/>
              <a:t>2. A: What if my arm is</a:t>
            </a:r>
            <a:r>
              <a:rPr lang="en-US" altLang="zh-CN" sz="2400">
                <a:sym typeface="+mn-ea"/>
              </a:rPr>
              <a:t> </a:t>
            </a:r>
            <a:r>
              <a:rPr lang="en-US" altLang="zh-CN" sz="2400" u="sng">
                <a:sym typeface="+mn-ea"/>
              </a:rPr>
              <a:t>               </a:t>
            </a:r>
            <a:r>
              <a:rPr lang="en-US" altLang="zh-CN" sz="2400"/>
              <a:t> ? </a:t>
            </a:r>
            <a:endParaRPr lang="en-US" altLang="zh-CN" sz="2400"/>
          </a:p>
          <a:p>
            <a:pPr>
              <a:lnSpc>
                <a:spcPct val="120000"/>
              </a:lnSpc>
            </a:pPr>
            <a:r>
              <a:rPr lang="en-US" altLang="zh-CN" sz="2400"/>
              <a:t>    B: Then, we’ll put you in a cast. </a:t>
            </a:r>
            <a:endParaRPr lang="en-US" altLang="zh-CN" sz="2400"/>
          </a:p>
          <a:p>
            <a:pPr>
              <a:lnSpc>
                <a:spcPct val="120000"/>
              </a:lnSpc>
            </a:pPr>
            <a:r>
              <a:rPr lang="en-US" altLang="zh-CN" sz="2400"/>
              <a:t>3. A: Are these medicines expensive? </a:t>
            </a:r>
            <a:endParaRPr lang="en-US" altLang="zh-CN" sz="2400"/>
          </a:p>
          <a:p>
            <a:pPr>
              <a:lnSpc>
                <a:spcPct val="120000"/>
              </a:lnSpc>
            </a:pPr>
            <a:r>
              <a:rPr lang="en-US" altLang="zh-CN" sz="2400"/>
              <a:t>    B: Don’t worry. All the expenses will be</a:t>
            </a:r>
            <a:r>
              <a:rPr lang="en-US" altLang="zh-CN" sz="2400">
                <a:sym typeface="+mn-ea"/>
              </a:rPr>
              <a:t> </a:t>
            </a:r>
            <a:r>
              <a:rPr lang="en-US" altLang="zh-CN" sz="2400" u="sng">
                <a:sym typeface="+mn-ea"/>
              </a:rPr>
              <a:t>               </a:t>
            </a:r>
            <a:r>
              <a:rPr lang="en-US" altLang="zh-CN" sz="2400"/>
              <a:t> by your insurance. </a:t>
            </a:r>
            <a:endParaRPr lang="en-US" altLang="zh-CN" sz="2400"/>
          </a:p>
          <a:p>
            <a:pPr>
              <a:lnSpc>
                <a:spcPct val="120000"/>
              </a:lnSpc>
            </a:pPr>
            <a:r>
              <a:rPr lang="en-US" altLang="zh-CN" sz="2400"/>
              <a:t>4. A: Should I take them after meals or on an empty</a:t>
            </a:r>
            <a:r>
              <a:rPr lang="en-US" altLang="zh-CN" sz="2400">
                <a:sym typeface="+mn-ea"/>
              </a:rPr>
              <a:t> </a:t>
            </a:r>
            <a:r>
              <a:rPr lang="en-US" altLang="zh-CN" sz="2400" u="sng">
                <a:sym typeface="+mn-ea"/>
              </a:rPr>
              <a:t>               </a:t>
            </a:r>
            <a:r>
              <a:rPr lang="en-US" altLang="zh-CN" sz="2400"/>
              <a:t> ? </a:t>
            </a:r>
            <a:endParaRPr lang="en-US" altLang="zh-CN" sz="2400"/>
          </a:p>
          <a:p>
            <a:pPr>
              <a:lnSpc>
                <a:spcPct val="120000"/>
              </a:lnSpc>
            </a:pPr>
            <a:r>
              <a:rPr lang="en-US" altLang="zh-CN" sz="2400"/>
              <a:t>    B: You’d better take them after meals. </a:t>
            </a:r>
            <a:endParaRPr lang="en-US" altLang="zh-CN" sz="2400"/>
          </a:p>
          <a:p>
            <a:pPr>
              <a:lnSpc>
                <a:spcPct val="120000"/>
              </a:lnSpc>
            </a:pPr>
            <a:r>
              <a:rPr lang="en-US" altLang="zh-CN" sz="2400"/>
              <a:t>5. A: Are there any foods</a:t>
            </a:r>
            <a:r>
              <a:rPr lang="en-US" altLang="zh-CN" sz="2400">
                <a:sym typeface="+mn-ea"/>
              </a:rPr>
              <a:t> </a:t>
            </a:r>
            <a:r>
              <a:rPr lang="en-US" altLang="zh-CN" sz="2400" u="sng">
                <a:sym typeface="+mn-ea"/>
              </a:rPr>
              <a:t>                </a:t>
            </a:r>
            <a:r>
              <a:rPr lang="en-US" altLang="zh-CN" sz="2400"/>
              <a:t> to my health? </a:t>
            </a:r>
            <a:endParaRPr lang="en-US" altLang="zh-CN" sz="2400"/>
          </a:p>
          <a:p>
            <a:pPr>
              <a:lnSpc>
                <a:spcPct val="120000"/>
              </a:lnSpc>
            </a:pPr>
            <a:r>
              <a:rPr lang="en-US" altLang="zh-CN" sz="2400"/>
              <a:t>    B: Eat food with a lot of calcium and iron.</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930275" y="1043305"/>
            <a:ext cx="11194415" cy="4887595"/>
          </a:xfrm>
          <a:prstGeom prst="rect">
            <a:avLst/>
          </a:prstGeom>
          <a:noFill/>
        </p:spPr>
        <p:txBody>
          <a:bodyPr wrap="square" rtlCol="0">
            <a:spAutoFit/>
          </a:bodyPr>
          <a:p>
            <a:pPr>
              <a:lnSpc>
                <a:spcPct val="130000"/>
              </a:lnSpc>
            </a:pPr>
            <a:r>
              <a:rPr lang="en-US" altLang="zh-CN" sz="2400"/>
              <a:t>6. A: I want to have a complete medical checkup. </a:t>
            </a:r>
            <a:endParaRPr lang="en-US" altLang="zh-CN" sz="2400"/>
          </a:p>
          <a:p>
            <a:pPr>
              <a:lnSpc>
                <a:spcPct val="130000"/>
              </a:lnSpc>
            </a:pPr>
            <a:r>
              <a:rPr lang="en-US" altLang="zh-CN" sz="2400"/>
              <a:t>     B: OK, a</a:t>
            </a:r>
            <a:r>
              <a:rPr lang="en-US" altLang="zh-CN" sz="2400">
                <a:sym typeface="+mn-ea"/>
              </a:rPr>
              <a:t> </a:t>
            </a:r>
            <a:r>
              <a:rPr lang="en-US" altLang="zh-CN" sz="2400" u="sng">
                <a:sym typeface="+mn-ea"/>
              </a:rPr>
              <a:t>               </a:t>
            </a:r>
            <a:r>
              <a:rPr lang="en-US" altLang="zh-CN" sz="2400"/>
              <a:t> will be there in a minute and take you to the checkup center. </a:t>
            </a:r>
            <a:endParaRPr lang="en-US" altLang="zh-CN" sz="2400"/>
          </a:p>
          <a:p>
            <a:pPr>
              <a:lnSpc>
                <a:spcPct val="130000"/>
              </a:lnSpc>
            </a:pPr>
            <a:r>
              <a:rPr lang="en-US" altLang="zh-CN" sz="2400"/>
              <a:t>7. A: Have you ever been treated for excessive use of</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     B: Yes, I once got a transfusion for being in a coma by drunkenness. </a:t>
            </a:r>
            <a:endParaRPr lang="en-US" altLang="zh-CN" sz="2400"/>
          </a:p>
          <a:p>
            <a:pPr>
              <a:lnSpc>
                <a:spcPct val="130000"/>
              </a:lnSpc>
            </a:pPr>
            <a:r>
              <a:rPr lang="en-US" altLang="zh-CN" sz="2400"/>
              <a:t>8. A: What sort of</a:t>
            </a:r>
            <a:r>
              <a:rPr lang="en-US" altLang="zh-CN" sz="2400">
                <a:sym typeface="+mn-ea"/>
              </a:rPr>
              <a:t> </a:t>
            </a:r>
            <a:r>
              <a:rPr lang="en-US" altLang="zh-CN" sz="2400" u="sng">
                <a:sym typeface="+mn-ea"/>
              </a:rPr>
              <a:t>                 </a:t>
            </a:r>
            <a:r>
              <a:rPr lang="en-US" altLang="zh-CN" sz="2400"/>
              <a:t> will help? </a:t>
            </a:r>
            <a:endParaRPr lang="en-US" altLang="zh-CN" sz="2400"/>
          </a:p>
          <a:p>
            <a:pPr>
              <a:lnSpc>
                <a:spcPct val="130000"/>
              </a:lnSpc>
            </a:pPr>
            <a:r>
              <a:rPr lang="en-US" altLang="zh-CN" sz="2400"/>
              <a:t>     B: I think you’d better stay at the hospital. </a:t>
            </a:r>
            <a:endParaRPr lang="en-US" altLang="zh-CN" sz="2400"/>
          </a:p>
          <a:p>
            <a:pPr>
              <a:lnSpc>
                <a:spcPct val="130000"/>
              </a:lnSpc>
            </a:pPr>
            <a:r>
              <a:rPr lang="en-US" altLang="zh-CN" sz="2400"/>
              <a:t>9. A: What symptoms do you have?</a:t>
            </a:r>
            <a:endParaRPr lang="en-US" altLang="zh-CN" sz="2400"/>
          </a:p>
          <a:p>
            <a:pPr>
              <a:lnSpc>
                <a:spcPct val="130000"/>
              </a:lnSpc>
            </a:pPr>
            <a:r>
              <a:rPr lang="en-US" altLang="zh-CN" sz="2400"/>
              <a:t>     B: I can’t</a:t>
            </a:r>
            <a:r>
              <a:rPr lang="en-US" altLang="zh-CN" sz="2400">
                <a:sym typeface="+mn-ea"/>
              </a:rPr>
              <a:t> </a:t>
            </a:r>
            <a:r>
              <a:rPr lang="en-US" altLang="zh-CN" sz="2400" u="sng">
                <a:sym typeface="+mn-ea"/>
              </a:rPr>
              <a:t>               </a:t>
            </a:r>
            <a:r>
              <a:rPr lang="en-US" altLang="zh-CN" sz="2400"/>
              <a:t> one color from another. </a:t>
            </a:r>
            <a:endParaRPr lang="en-US" altLang="zh-CN" sz="2400"/>
          </a:p>
          <a:p>
            <a:pPr>
              <a:lnSpc>
                <a:spcPct val="130000"/>
              </a:lnSpc>
            </a:pPr>
            <a:r>
              <a:rPr lang="en-US" altLang="zh-CN" sz="2400"/>
              <a:t>10. A: Is there any adverse reaction to it? </a:t>
            </a:r>
            <a:endParaRPr lang="en-US" altLang="zh-CN" sz="2400"/>
          </a:p>
          <a:p>
            <a:pPr>
              <a:lnSpc>
                <a:spcPct val="130000"/>
              </a:lnSpc>
            </a:pPr>
            <a:r>
              <a:rPr lang="en-US" altLang="zh-CN" sz="2400"/>
              <a:t>       B: A little, but you can take some</a:t>
            </a:r>
            <a:r>
              <a:rPr lang="en-US" altLang="zh-CN" sz="2400">
                <a:sym typeface="+mn-ea"/>
              </a:rPr>
              <a:t> </a:t>
            </a:r>
            <a:r>
              <a:rPr lang="en-US" altLang="zh-CN" sz="2400" u="sng">
                <a:sym typeface="+mn-ea"/>
              </a:rPr>
              <a:t>                  </a:t>
            </a:r>
            <a:r>
              <a:rPr lang="en-US" altLang="zh-CN" sz="2400"/>
              <a:t> to lessen it.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138680"/>
            <a:ext cx="10668000" cy="392811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1 A. Stand up, please.                             B. </a:t>
            </a:r>
            <a:r>
              <a:rPr lang="en-US" sz="2400" dirty="0">
                <a:latin typeface="Arial" panose="020B0604020202020204" pitchFamily="34" charset="0"/>
              </a:rPr>
              <a:t>Come again tomorrow</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Open your mouth, please.               D. Take these medicines.</a:t>
            </a:r>
            <a:endParaRPr lang="en-US" altLang="zh-CN" sz="2400" dirty="0">
              <a:latin typeface="Arial" panose="020B0604020202020204" pitchFamily="34" charset="0"/>
              <a:sym typeface="+mn-ea"/>
            </a:endParaRPr>
          </a:p>
          <a:p>
            <a:pPr>
              <a:lnSpc>
                <a:spcPct val="130000"/>
              </a:lnSpc>
            </a:pPr>
            <a:endParaRPr lang="en-US" altLang="zh-CN" sz="2400" dirty="0">
              <a:latin typeface="Arial" panose="020B0604020202020204" pitchFamily="34" charset="0"/>
              <a:sym typeface="+mn-ea"/>
            </a:endParaRPr>
          </a:p>
          <a:p>
            <a:pPr>
              <a:lnSpc>
                <a:spcPct val="130000"/>
              </a:lnSpc>
            </a:pPr>
            <a:r>
              <a:rPr lang="en-US" altLang="zh-CN" sz="2400" dirty="0">
                <a:latin typeface="Arial" panose="020B0604020202020204" pitchFamily="34" charset="0"/>
              </a:rPr>
              <a:t>2 A. No, there isn’t any.                            B. Have a good rest.</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Open your mouth.                            D. </a:t>
            </a:r>
            <a:r>
              <a:rPr lang="en-US" sz="2400" dirty="0">
                <a:latin typeface="Arial" panose="020B0604020202020204" pitchFamily="34" charset="0"/>
              </a:rPr>
              <a:t>Drink more water</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3  A. Give him an injection.                       B. </a:t>
            </a:r>
            <a:r>
              <a:rPr lang="en-US" sz="2400" dirty="0">
                <a:latin typeface="Arial" panose="020B0604020202020204" pitchFamily="34" charset="0"/>
                <a:sym typeface="+mn-ea"/>
              </a:rPr>
              <a:t>Take him to the emergency room.</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Let him have a rest.                         D. Stop talking with him</a:t>
            </a:r>
            <a:r>
              <a:rPr lang="en-US" sz="2400" dirty="0">
                <a:latin typeface="Arial" panose="020B0604020202020204" pitchFamily="34" charset="0"/>
              </a:rPr>
              <a:t>.</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95350"/>
            <a:ext cx="10668000" cy="536702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4 A. Go back home.                    B. Don’t worry.</a:t>
            </a: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Twenty dollars.                    D. The day after tomorrow.</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5 A. Three tablets after meals.    B. A week from today.</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 feel much better.                D. It’s aching.</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6 A. </a:t>
            </a:r>
            <a:r>
              <a:rPr lang="en-US" altLang="zh-CN" sz="2400" dirty="0">
                <a:latin typeface="Arial" panose="020B0604020202020204" pitchFamily="34" charset="0"/>
                <a:sym typeface="+mn-ea"/>
              </a:rPr>
              <a:t>Yes, I think so.</a:t>
            </a:r>
            <a:r>
              <a:rPr lang="en-US" altLang="zh-CN" sz="2400" dirty="0">
                <a:latin typeface="Arial" panose="020B0604020202020204" pitchFamily="34" charset="0"/>
                <a:sym typeface="+mn-ea"/>
              </a:rPr>
              <a:t> </a:t>
            </a:r>
            <a:r>
              <a:rPr lang="en-US" altLang="zh-CN" sz="2400" dirty="0">
                <a:latin typeface="Arial" panose="020B0604020202020204" pitchFamily="34" charset="0"/>
              </a:rPr>
              <a:t>                                    B. </a:t>
            </a:r>
            <a:r>
              <a:rPr lang="en-US" sz="2400" dirty="0">
                <a:latin typeface="Arial" panose="020B0604020202020204" pitchFamily="34" charset="0"/>
              </a:rPr>
              <a:t>Several days now</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Follow the directions on the bottle.     D. </a:t>
            </a:r>
            <a:r>
              <a:rPr lang="en-US" sz="2400" dirty="0">
                <a:latin typeface="Arial" panose="020B0604020202020204" pitchFamily="34" charset="0"/>
              </a:rPr>
              <a:t>Not very good</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7 A. Since last night.                   B. An injection is better than pills</a:t>
            </a:r>
            <a:r>
              <a:rPr lang="en-US" sz="2400" dirty="0">
                <a:latin typeface="Arial" panose="020B0604020202020204" pitchFamily="34" charset="0"/>
                <a:sym typeface="+mn-ea"/>
              </a:rPr>
              <a:t>.</a:t>
            </a:r>
            <a:endParaRPr lang="en-US" sz="2400" dirty="0">
              <a:latin typeface="Arial" panose="020B0604020202020204" pitchFamily="34" charset="0"/>
              <a:sym typeface="+mn-ea"/>
            </a:endParaRPr>
          </a:p>
          <a:p>
            <a:pPr>
              <a:lnSpc>
                <a:spcPct val="130000"/>
              </a:lnSpc>
            </a:pPr>
            <a:r>
              <a:rPr lang="en-US" altLang="zh-CN" sz="2400" dirty="0">
                <a:latin typeface="Arial" panose="020B0604020202020204" pitchFamily="34" charset="0"/>
                <a:sym typeface="+mn-ea"/>
              </a:rPr>
              <a:t>   C. Put out your tongue.            D. </a:t>
            </a:r>
            <a:r>
              <a:rPr lang="en-US" sz="2400" dirty="0">
                <a:latin typeface="Arial" panose="020B0604020202020204" pitchFamily="34" charset="0"/>
                <a:sym typeface="+mn-ea"/>
              </a:rPr>
              <a:t>Do the same as I am doing</a:t>
            </a:r>
            <a:r>
              <a:rPr lang="en-US" sz="2400" dirty="0">
                <a:latin typeface="Arial" panose="020B0604020202020204" pitchFamily="34" charset="0"/>
                <a:sym typeface="+mn-ea"/>
              </a:rPr>
              <a:t>.</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675005" y="912495"/>
            <a:ext cx="10668000" cy="5774690"/>
          </a:xfrm>
          <a:prstGeom prst="rect">
            <a:avLst/>
          </a:prstGeom>
          <a:noFill/>
          <a:ln w="9525">
            <a:noFill/>
          </a:ln>
        </p:spPr>
        <p:txBody>
          <a:bodyPr wrap="square">
            <a:spAutoFit/>
          </a:bodyPr>
          <a:p>
            <a:pPr>
              <a:lnSpc>
                <a:spcPct val="160000"/>
              </a:lnSpc>
            </a:pPr>
            <a:r>
              <a:rPr lang="en-US" altLang="zh-CN" sz="2400" dirty="0">
                <a:latin typeface="Arial" panose="020B0604020202020204" pitchFamily="34" charset="0"/>
              </a:rPr>
              <a:t>8 A. My wound feel very painful.     B. No, I see objects dimly.</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No, I don’t.                               D. Put on your clothes.</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9 A. I have a pain in my throat.       B. </a:t>
            </a:r>
            <a:r>
              <a:rPr lang="en-US" altLang="zh-CN" sz="2400" dirty="0">
                <a:latin typeface="Arial" panose="020B0604020202020204" pitchFamily="34" charset="0"/>
                <a:sym typeface="+mn-ea"/>
              </a:rPr>
              <a:t>OK, give me your prescription</a:t>
            </a:r>
            <a:r>
              <a:rPr lang="en-US" altLang="zh-CN" sz="2400" dirty="0">
                <a:latin typeface="Arial" panose="020B0604020202020204" pitchFamily="34" charset="0"/>
                <a:sym typeface="+mn-ea"/>
              </a:rPr>
              <a: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No, I cough a little</a:t>
            </a:r>
            <a:r>
              <a:rPr lang="en-US" altLang="zh-CN" sz="2400" dirty="0">
                <a:latin typeface="Arial" panose="020B0604020202020204" pitchFamily="34" charset="0"/>
              </a:rPr>
              <a:t>.                   D. </a:t>
            </a:r>
            <a:r>
              <a:rPr lang="en-US" altLang="zh-CN" sz="2400" dirty="0">
                <a:latin typeface="Arial" panose="020B0604020202020204" pitchFamily="34" charset="0"/>
                <a:sym typeface="+mn-ea"/>
              </a:rPr>
              <a:t>Yes, he is allergic to aspirin</a:t>
            </a:r>
            <a:r>
              <a:rPr lang="en-US" altLang="zh-CN" sz="2400" dirty="0">
                <a:latin typeface="Arial" panose="020B0604020202020204" pitchFamily="34" charset="0"/>
                <a:sym typeface="+mn-ea"/>
              </a:rPr>
              <a:t>.</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10 A. It started to hurt at breakfast.   B. </a:t>
            </a:r>
            <a:r>
              <a:rPr lang="en-US" altLang="zh-CN" sz="2400" dirty="0">
                <a:latin typeface="Arial" panose="020B0604020202020204" pitchFamily="34" charset="0"/>
                <a:sym typeface="+mn-ea"/>
              </a:rPr>
              <a:t>No, there isn’t any</a:t>
            </a:r>
            <a:r>
              <a:rPr lang="en-US" altLang="zh-CN" sz="2400" dirty="0">
                <a:latin typeface="Arial" panose="020B0604020202020204" pitchFamily="34" charset="0"/>
                <a:sym typeface="+mn-ea"/>
              </a:rPr>
              <a: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A week long.</a:t>
            </a:r>
            <a:r>
              <a:rPr lang="en-US" altLang="zh-CN" sz="2400" dirty="0">
                <a:latin typeface="Arial" panose="020B0604020202020204" pitchFamily="34" charset="0"/>
              </a:rPr>
              <a:t>                            D. </a:t>
            </a:r>
            <a:r>
              <a:rPr lang="en-US" altLang="zh-CN" sz="2400" dirty="0">
                <a:latin typeface="Arial" panose="020B0604020202020204" pitchFamily="34" charset="0"/>
                <a:sym typeface="+mn-ea"/>
              </a:rPr>
              <a:t>That’s nothing. I can stand it</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5717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8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8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8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50900" y="2571750"/>
            <a:ext cx="10668000" cy="4356735"/>
          </a:xfrm>
          <a:prstGeom prst="rect">
            <a:avLst/>
          </a:prstGeom>
          <a:noFill/>
          <a:ln w="9525">
            <a:noFill/>
          </a:ln>
        </p:spPr>
        <p:txBody>
          <a:bodyPr wrap="square">
            <a:spAutoFit/>
          </a:bodyPr>
          <a:p>
            <a:pPr>
              <a:lnSpc>
                <a:spcPct val="150000"/>
              </a:lnSpc>
            </a:pPr>
            <a:r>
              <a:rPr lang="en-US" altLang="zh-CN" sz="2000" dirty="0">
                <a:latin typeface="Arial" panose="020B0604020202020204" pitchFamily="34" charset="0"/>
              </a:rPr>
              <a:t>1 A. He’s got a high fever.                        B. </a:t>
            </a:r>
            <a:r>
              <a:rPr lang="en-US" altLang="zh-CN" sz="2000" dirty="0">
                <a:latin typeface="Arial" panose="020B0604020202020204" pitchFamily="34" charset="0"/>
                <a:sym typeface="+mn-ea"/>
              </a:rPr>
              <a:t>He’s got a headache and a runny nose</a:t>
            </a:r>
            <a:r>
              <a:rPr lang="en-US" altLang="zh-CN" sz="2000" dirty="0">
                <a:latin typeface="Arial" panose="020B0604020202020204" pitchFamily="34" charset="0"/>
                <a:sym typeface="+mn-ea"/>
              </a:rPr>
              <a:t>.</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He’s got a terrible stomachache</a:t>
            </a:r>
            <a:r>
              <a:rPr lang="en-US" altLang="zh-CN" sz="2000" dirty="0">
                <a:latin typeface="Arial" panose="020B0604020202020204" pitchFamily="34" charset="0"/>
              </a:rPr>
              <a:t>.      D. </a:t>
            </a:r>
            <a:r>
              <a:rPr lang="en-US" altLang="zh-CN" sz="2000" dirty="0">
                <a:latin typeface="Arial" panose="020B0604020202020204" pitchFamily="34" charset="0"/>
                <a:sym typeface="+mn-ea"/>
              </a:rPr>
              <a:t>All of the above</a:t>
            </a:r>
            <a:r>
              <a:rPr lang="en-US" altLang="zh-CN" sz="2000" dirty="0">
                <a:latin typeface="Arial" panose="020B0604020202020204" pitchFamily="34" charset="0"/>
              </a:rPr>
              <a:t>.</a:t>
            </a:r>
            <a:endParaRPr lang="en-US" altLang="zh-CN" sz="2000" dirty="0">
              <a:latin typeface="Arial" panose="020B0604020202020204" pitchFamily="34" charset="0"/>
            </a:endParaRPr>
          </a:p>
          <a:p>
            <a:pPr>
              <a:lnSpc>
                <a:spcPct val="150000"/>
              </a:lnSpc>
            </a:pP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2 </a:t>
            </a:r>
            <a:r>
              <a:rPr lang="en-US" altLang="zh-CN" sz="2000" dirty="0">
                <a:latin typeface="Arial" panose="020B0604020202020204" pitchFamily="34" charset="0"/>
                <a:sym typeface="+mn-ea"/>
              </a:rPr>
              <a:t>A. He bit it by his own teeth a few days ago.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B. It was allergic to some seafood.</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sym typeface="+mn-ea"/>
              </a:rPr>
              <a:t>   C. He burnt it on the hot coffee a few days ago.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D. He scalded it on the hot water a few days ago.</a:t>
            </a:r>
            <a:endParaRPr lang="en-US" altLang="zh-CN" sz="20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66775"/>
            <a:ext cx="11355705" cy="4744085"/>
          </a:xfrm>
          <a:prstGeom prst="rect">
            <a:avLst/>
          </a:prstGeom>
          <a:noFill/>
          <a:ln w="9525">
            <a:noFill/>
          </a:ln>
        </p:spPr>
        <p:txBody>
          <a:bodyPr wrap="square">
            <a:spAutoFit/>
          </a:bodyPr>
          <a:p>
            <a:pPr>
              <a:lnSpc>
                <a:spcPct val="150000"/>
              </a:lnSpc>
            </a:pPr>
            <a:r>
              <a:rPr lang="en-US" altLang="zh-CN" sz="2000" dirty="0">
                <a:latin typeface="Arial" panose="020B0604020202020204" pitchFamily="34" charset="0"/>
              </a:rPr>
              <a:t>3 A. He took the red tablets before lunch.        B. </a:t>
            </a:r>
            <a:r>
              <a:rPr lang="en-US" altLang="zh-CN" sz="2000" dirty="0">
                <a:latin typeface="Arial" panose="020B0604020202020204" pitchFamily="34" charset="0"/>
                <a:sym typeface="+mn-ea"/>
              </a:rPr>
              <a:t>He took the tablets just in the middle of the lunch</a:t>
            </a:r>
            <a:r>
              <a:rPr lang="en-US" altLang="zh-CN" sz="2000" dirty="0">
                <a:latin typeface="Arial" panose="020B0604020202020204" pitchFamily="34" charset="0"/>
              </a:rPr>
              <a:t>.</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He took the white tablets after lunch</a:t>
            </a:r>
            <a:r>
              <a:rPr lang="en-US" altLang="zh-CN" sz="2000" dirty="0">
                <a:latin typeface="Arial" panose="020B0604020202020204" pitchFamily="34" charset="0"/>
              </a:rPr>
              <a:t>.        D. </a:t>
            </a:r>
            <a:r>
              <a:rPr lang="en-US" altLang="zh-CN" sz="2000" dirty="0">
                <a:latin typeface="Arial" panose="020B0604020202020204" pitchFamily="34" charset="0"/>
                <a:sym typeface="+mn-ea"/>
              </a:rPr>
              <a:t>Both A and C</a:t>
            </a:r>
            <a:r>
              <a:rPr lang="en-US" altLang="zh-CN" sz="2000" dirty="0">
                <a:latin typeface="Arial" panose="020B0604020202020204" pitchFamily="34" charset="0"/>
              </a:rPr>
              <a:t>.</a:t>
            </a:r>
            <a:endParaRPr lang="en-US" altLang="zh-CN" sz="2000" dirty="0">
              <a:latin typeface="Arial" panose="020B0604020202020204" pitchFamily="34" charset="0"/>
            </a:endParaRPr>
          </a:p>
          <a:p>
            <a:pPr>
              <a:lnSpc>
                <a:spcPct val="150000"/>
              </a:lnSpc>
            </a:pP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4 </a:t>
            </a:r>
            <a:r>
              <a:rPr lang="en-US" altLang="zh-CN" sz="2000" dirty="0">
                <a:latin typeface="Arial" panose="020B0604020202020204" pitchFamily="34" charset="0"/>
                <a:sym typeface="+mn-ea"/>
              </a:rPr>
              <a:t>A. Water.                     B. Soup.</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sym typeface="+mn-ea"/>
              </a:rPr>
              <a:t>   C. Juice.                      D. Soda.</a:t>
            </a:r>
            <a:endParaRPr lang="en-US" altLang="zh-CN" sz="2000" dirty="0">
              <a:latin typeface="Arial" panose="020B0604020202020204" pitchFamily="34" charset="0"/>
            </a:endParaRPr>
          </a:p>
          <a:p>
            <a:pPr>
              <a:lnSpc>
                <a:spcPct val="150000"/>
              </a:lnSpc>
            </a:pPr>
            <a:endParaRPr lang="en-US" altLang="zh-CN" sz="2000" dirty="0">
              <a:latin typeface="Arial" panose="020B0604020202020204" pitchFamily="34" charset="0"/>
            </a:endParaRPr>
          </a:p>
          <a:p>
            <a:pPr>
              <a:lnSpc>
                <a:spcPct val="150000"/>
              </a:lnSpc>
            </a:pPr>
            <a:r>
              <a:rPr lang="en-US" altLang="zh-CN" sz="2000" dirty="0">
                <a:latin typeface="Arial" panose="020B0604020202020204" pitchFamily="34" charset="0"/>
              </a:rPr>
              <a:t>5 </a:t>
            </a:r>
            <a:r>
              <a:rPr lang="en-US" altLang="zh-CN" sz="2000" dirty="0">
                <a:latin typeface="Arial" panose="020B0604020202020204" pitchFamily="34" charset="0"/>
                <a:sym typeface="+mn-ea"/>
              </a:rPr>
              <a:t>A. He’d like to eat some sandwich.                 B. </a:t>
            </a:r>
            <a:r>
              <a:rPr lang="en-US" altLang="zh-CN" sz="2000" dirty="0">
                <a:latin typeface="Arial" panose="020B0604020202020204" pitchFamily="34" charset="0"/>
                <a:sym typeface="+mn-ea"/>
              </a:rPr>
              <a:t>He’d like to eat some soup</a:t>
            </a:r>
            <a:r>
              <a:rPr lang="en-US" altLang="zh-CN" sz="2000" dirty="0">
                <a:latin typeface="Arial" panose="020B0604020202020204" pitchFamily="34" charset="0"/>
                <a:sym typeface="+mn-ea"/>
              </a:rPr>
              <a:t>. </a:t>
            </a:r>
            <a:r>
              <a:rPr lang="en-US" altLang="zh-CN" sz="2000" dirty="0">
                <a:latin typeface="Arial" panose="020B0604020202020204" pitchFamily="34" charset="0"/>
                <a:sym typeface="+mn-ea"/>
              </a:rPr>
              <a:t>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C. </a:t>
            </a:r>
            <a:r>
              <a:rPr lang="en-US" altLang="zh-CN" sz="2000" dirty="0">
                <a:latin typeface="Arial" panose="020B0604020202020204" pitchFamily="34" charset="0"/>
                <a:sym typeface="+mn-ea"/>
              </a:rPr>
              <a:t>He’d like to eat some salad </a:t>
            </a:r>
            <a:r>
              <a:rPr lang="en-US" altLang="zh-CN" sz="2000" dirty="0">
                <a:latin typeface="Arial" panose="020B0604020202020204" pitchFamily="34" charset="0"/>
                <a:sym typeface="+mn-ea"/>
              </a:rPr>
              <a:t>.                      D.</a:t>
            </a:r>
            <a:r>
              <a:rPr lang="en-US" altLang="zh-CN" sz="2000" dirty="0">
                <a:latin typeface="Arial" panose="020B0604020202020204" pitchFamily="34" charset="0"/>
                <a:sym typeface="+mn-ea"/>
              </a:rPr>
              <a:t>He’d like to eat some noodles </a:t>
            </a:r>
            <a:r>
              <a:rPr lang="en-US" altLang="zh-CN" sz="2000" dirty="0">
                <a:latin typeface="Arial" panose="020B0604020202020204" pitchFamily="34" charset="0"/>
                <a:sym typeface="+mn-ea"/>
              </a:rPr>
              <a:t>.</a:t>
            </a:r>
            <a:endParaRPr lang="en-US" altLang="zh-CN" sz="20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8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8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730885" y="1792605"/>
            <a:ext cx="11035030" cy="3857625"/>
          </a:xfrm>
          <a:prstGeom prst="rect">
            <a:avLst/>
          </a:prstGeom>
          <a:noFill/>
        </p:spPr>
        <p:txBody>
          <a:bodyPr wrap="square" rtlCol="0">
            <a:spAutoFit/>
          </a:bodyPr>
          <a:p>
            <a:pPr>
              <a:lnSpc>
                <a:spcPct val="170000"/>
              </a:lnSpc>
            </a:pPr>
            <a:r>
              <a:rPr lang="en-US" altLang="zh-CN" sz="2400" b="1"/>
              <a:t>Doctor: </a:t>
            </a:r>
            <a:r>
              <a:rPr lang="en-US" altLang="zh-CN" sz="2400"/>
              <a:t>I’m sorry to have kept you waiting so long.</a:t>
            </a:r>
            <a:endParaRPr lang="en-US" altLang="zh-CN" sz="2400"/>
          </a:p>
          <a:p>
            <a:pPr>
              <a:lnSpc>
                <a:spcPct val="170000"/>
              </a:lnSpc>
            </a:pPr>
            <a:r>
              <a:rPr lang="en-US" altLang="zh-CN" sz="2400" b="1"/>
              <a:t>Patient:</a:t>
            </a:r>
            <a:r>
              <a:rPr lang="en-US" altLang="zh-CN" sz="2400"/>
              <a:t> That’s all right. I’ve got a</a:t>
            </a:r>
            <a:r>
              <a:rPr lang="en-US" altLang="zh-CN" sz="2400">
                <a:sym typeface="+mn-ea"/>
              </a:rPr>
              <a:t> </a:t>
            </a:r>
            <a:r>
              <a:rPr lang="en-US" altLang="zh-CN" sz="2400" u="sng">
                <a:sym typeface="+mn-ea"/>
              </a:rPr>
              <a:t>                  </a:t>
            </a:r>
            <a:r>
              <a:rPr lang="en-US" altLang="zh-CN" sz="2400"/>
              <a:t> throat and a headache.</a:t>
            </a:r>
            <a:endParaRPr lang="en-US" altLang="zh-CN" sz="2400"/>
          </a:p>
          <a:p>
            <a:pPr>
              <a:lnSpc>
                <a:spcPct val="170000"/>
              </a:lnSpc>
            </a:pPr>
            <a:r>
              <a:rPr lang="en-US" altLang="zh-CN" sz="2400" b="1"/>
              <a:t>Doctor: </a:t>
            </a:r>
            <a:r>
              <a:rPr lang="en-US" altLang="zh-CN" sz="2400"/>
              <a:t>Do you feel tired?</a:t>
            </a:r>
            <a:endParaRPr lang="en-US" altLang="zh-CN" sz="2400"/>
          </a:p>
          <a:p>
            <a:pPr>
              <a:lnSpc>
                <a:spcPct val="170000"/>
              </a:lnSpc>
            </a:pPr>
            <a:r>
              <a:rPr lang="en-US" altLang="zh-CN" sz="2400" b="1"/>
              <a:t>Patient:</a:t>
            </a:r>
            <a:r>
              <a:rPr lang="en-US" altLang="zh-CN" sz="2400"/>
              <a:t> Yes, my whole body feels weak, and I really feel terrible.</a:t>
            </a:r>
            <a:endParaRPr lang="en-US" altLang="zh-CN" sz="2400"/>
          </a:p>
          <a:p>
            <a:pPr>
              <a:lnSpc>
                <a:spcPct val="170000"/>
              </a:lnSpc>
            </a:pPr>
            <a:r>
              <a:rPr lang="en-US" altLang="zh-CN" sz="2400" b="1"/>
              <a:t>Doctor:</a:t>
            </a:r>
            <a:r>
              <a:rPr lang="en-US" altLang="zh-CN" sz="2400"/>
              <a:t> I see. I’ll have to</a:t>
            </a:r>
            <a:r>
              <a:rPr lang="en-US" altLang="zh-CN" sz="2400">
                <a:sym typeface="+mn-ea"/>
              </a:rPr>
              <a:t> </a:t>
            </a:r>
            <a:r>
              <a:rPr lang="en-US" altLang="zh-CN" sz="2400" u="sng">
                <a:sym typeface="+mn-ea"/>
              </a:rPr>
              <a:t>                  </a:t>
            </a:r>
            <a:r>
              <a:rPr lang="en-US" altLang="zh-CN" sz="2400"/>
              <a:t> you. Now open your mouth wideso that I can look</a:t>
            </a:r>
            <a:endParaRPr lang="en-US" altLang="zh-CN" sz="2400"/>
          </a:p>
          <a:p>
            <a:pPr>
              <a:lnSpc>
                <a:spcPct val="170000"/>
              </a:lnSpc>
            </a:pPr>
            <a:r>
              <a:rPr lang="en-US" altLang="zh-CN" sz="2400"/>
              <a:t>              at your  throat. Yes, it’s very red. It looks sore. I’ll have to you an injection.</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621030" y="807720"/>
            <a:ext cx="11466195" cy="4815840"/>
          </a:xfrm>
          <a:prstGeom prst="rect">
            <a:avLst/>
          </a:prstGeom>
          <a:noFill/>
        </p:spPr>
        <p:txBody>
          <a:bodyPr wrap="square" rtlCol="0">
            <a:spAutoFit/>
          </a:bodyPr>
          <a:p>
            <a:pPr>
              <a:lnSpc>
                <a:spcPct val="160000"/>
              </a:lnSpc>
            </a:pPr>
            <a:r>
              <a:rPr lang="en-US" altLang="zh-CN" sz="2400" b="1">
                <a:sym typeface="+mn-ea"/>
              </a:rPr>
              <a:t>Patient: </a:t>
            </a:r>
            <a:r>
              <a:rPr lang="en-US" altLang="zh-CN" sz="2400">
                <a:sym typeface="+mn-ea"/>
              </a:rPr>
              <a:t>Can you give me pills?</a:t>
            </a:r>
            <a:endParaRPr lang="en-US" altLang="zh-CN" sz="2400">
              <a:sym typeface="+mn-ea"/>
            </a:endParaRPr>
          </a:p>
          <a:p>
            <a:pPr>
              <a:lnSpc>
                <a:spcPct val="160000"/>
              </a:lnSpc>
            </a:pPr>
            <a:r>
              <a:rPr lang="en-US" altLang="zh-CN" sz="2400" b="1">
                <a:sym typeface="+mn-ea"/>
              </a:rPr>
              <a:t>Doctor: </a:t>
            </a:r>
            <a:r>
              <a:rPr lang="en-US" altLang="zh-CN" sz="2400">
                <a:sym typeface="+mn-ea"/>
              </a:rPr>
              <a:t>An injection is better than</a:t>
            </a:r>
            <a:r>
              <a:rPr lang="en-US" altLang="zh-CN" sz="2400">
                <a:sym typeface="+mn-ea"/>
              </a:rPr>
              <a:t> </a:t>
            </a:r>
            <a:r>
              <a:rPr lang="en-US" altLang="zh-CN" sz="2400" u="sng">
                <a:sym typeface="+mn-ea"/>
              </a:rPr>
              <a:t>                  </a:t>
            </a:r>
            <a:r>
              <a:rPr lang="en-US" altLang="zh-CN" sz="2400">
                <a:sym typeface="+mn-ea"/>
              </a:rPr>
              <a:t> </a:t>
            </a:r>
            <a:r>
              <a:rPr lang="en-US" altLang="zh-CN" sz="2400">
                <a:sym typeface="+mn-ea"/>
              </a:rPr>
              <a:t> . If I gave you pills, maybe you’d be ill for a</a:t>
            </a:r>
            <a:endParaRPr lang="en-US" altLang="zh-CN" sz="2400">
              <a:sym typeface="+mn-ea"/>
            </a:endParaRPr>
          </a:p>
          <a:p>
            <a:pPr>
              <a:lnSpc>
                <a:spcPct val="160000"/>
              </a:lnSpc>
            </a:pPr>
            <a:r>
              <a:rPr lang="en-US" altLang="zh-CN" sz="2400">
                <a:sym typeface="+mn-ea"/>
              </a:rPr>
              <a:t>               few days; but if I give you an injection, you’ll</a:t>
            </a:r>
            <a:r>
              <a:rPr lang="en-US" altLang="zh-CN" sz="2400">
                <a:sym typeface="+mn-ea"/>
              </a:rPr>
              <a:t> </a:t>
            </a:r>
            <a:r>
              <a:rPr lang="en-US" altLang="zh-CN" sz="2400" u="sng">
                <a:sym typeface="+mn-ea"/>
              </a:rPr>
              <a:t>                        </a:t>
            </a:r>
            <a:r>
              <a:rPr lang="en-US" altLang="zh-CN" sz="2400">
                <a:sym typeface="+mn-ea"/>
              </a:rPr>
              <a:t> </a:t>
            </a:r>
            <a:r>
              <a:rPr lang="en-US" altLang="zh-CN" sz="2400">
                <a:sym typeface="+mn-ea"/>
              </a:rPr>
              <a:t>  tomorrow.</a:t>
            </a:r>
            <a:endParaRPr lang="en-US" altLang="zh-CN" sz="2400">
              <a:sym typeface="+mn-ea"/>
            </a:endParaRPr>
          </a:p>
          <a:p>
            <a:pPr>
              <a:lnSpc>
                <a:spcPct val="160000"/>
              </a:lnSpc>
            </a:pPr>
            <a:r>
              <a:rPr lang="en-US" altLang="zh-CN" sz="2400" b="1">
                <a:sym typeface="+mn-ea"/>
              </a:rPr>
              <a:t>Patient:</a:t>
            </a:r>
            <a:r>
              <a:rPr lang="en-US" altLang="zh-CN" sz="2400">
                <a:sym typeface="+mn-ea"/>
              </a:rPr>
              <a:t> All right. Give me an injection then.</a:t>
            </a:r>
            <a:endParaRPr lang="en-US" altLang="zh-CN" sz="2400">
              <a:sym typeface="+mn-ea"/>
            </a:endParaRPr>
          </a:p>
          <a:p>
            <a:pPr>
              <a:lnSpc>
                <a:spcPct val="160000"/>
              </a:lnSpc>
            </a:pPr>
            <a:r>
              <a:rPr lang="en-US" altLang="zh-CN" sz="2400" b="1">
                <a:sym typeface="+mn-ea"/>
              </a:rPr>
              <a:t>Doctor:</a:t>
            </a:r>
            <a:r>
              <a:rPr lang="en-US" altLang="zh-CN" sz="2400">
                <a:sym typeface="+mn-ea"/>
              </a:rPr>
              <a:t> Have a good rest and get plenty of sleep. You’ll be all right soon. Here’s a</a:t>
            </a:r>
            <a:endParaRPr lang="en-US" altLang="zh-CN" sz="2400">
              <a:sym typeface="+mn-ea"/>
            </a:endParaRPr>
          </a:p>
          <a:p>
            <a:pPr>
              <a:lnSpc>
                <a:spcPct val="160000"/>
              </a:lnSpc>
            </a:pPr>
            <a:r>
              <a:rPr lang="en-US" altLang="zh-CN" sz="2400">
                <a:sym typeface="+mn-ea"/>
              </a:rPr>
              <a:t>              prescription for some medicine. </a:t>
            </a:r>
            <a:r>
              <a:rPr lang="en-US" altLang="zh-CN" sz="2400">
                <a:sym typeface="+mn-ea"/>
              </a:rPr>
              <a:t> </a:t>
            </a:r>
            <a:r>
              <a:rPr lang="en-US" altLang="zh-CN" sz="2400" u="sng">
                <a:sym typeface="+mn-ea"/>
              </a:rPr>
              <a:t>            </a:t>
            </a:r>
            <a:r>
              <a:rPr lang="en-US" altLang="zh-CN" sz="2400">
                <a:sym typeface="+mn-ea"/>
              </a:rPr>
              <a:t> </a:t>
            </a:r>
            <a:r>
              <a:rPr lang="en-US" altLang="zh-CN" sz="2400">
                <a:sym typeface="+mn-ea"/>
              </a:rPr>
              <a:t>it every two hours so that you won’t cough.</a:t>
            </a:r>
            <a:endParaRPr lang="en-US" altLang="zh-CN" sz="2400">
              <a:sym typeface="+mn-ea"/>
            </a:endParaRPr>
          </a:p>
          <a:p>
            <a:pPr>
              <a:lnSpc>
                <a:spcPct val="160000"/>
              </a:lnSpc>
            </a:pPr>
            <a:r>
              <a:rPr lang="en-US" altLang="zh-CN" sz="2400" b="1">
                <a:sym typeface="+mn-ea"/>
              </a:rPr>
              <a:t>Patient: </a:t>
            </a:r>
            <a:r>
              <a:rPr lang="en-US" altLang="zh-CN" sz="2400">
                <a:sym typeface="+mn-ea"/>
              </a:rPr>
              <a:t>Thank you very much, doctor.</a:t>
            </a:r>
            <a:endParaRPr lang="en-US" altLang="zh-CN" sz="2400">
              <a:sym typeface="+mn-ea"/>
            </a:endParaRPr>
          </a:p>
          <a:p>
            <a:pPr>
              <a:lnSpc>
                <a:spcPct val="160000"/>
              </a:lnSpc>
            </a:pPr>
            <a:r>
              <a:rPr lang="en-US" altLang="zh-CN" sz="2400" b="1">
                <a:sym typeface="+mn-ea"/>
              </a:rPr>
              <a:t>Doctor: </a:t>
            </a:r>
            <a:r>
              <a:rPr lang="en-US" altLang="zh-CN" sz="2400">
                <a:sym typeface="+mn-ea"/>
              </a:rPr>
              <a:t>Not at all.</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716915" y="1962785"/>
            <a:ext cx="11092815" cy="3784600"/>
          </a:xfrm>
          <a:prstGeom prst="rect">
            <a:avLst/>
          </a:prstGeom>
          <a:noFill/>
        </p:spPr>
        <p:txBody>
          <a:bodyPr wrap="square" rtlCol="0">
            <a:spAutoFit/>
          </a:bodyPr>
          <a:p>
            <a:pPr>
              <a:lnSpc>
                <a:spcPct val="200000"/>
              </a:lnSpc>
            </a:pPr>
            <a:r>
              <a:rPr lang="en-US" altLang="zh-CN" sz="2400"/>
              <a:t>(      ) 1. The patient got a sore throat and a stomachache and felt tired.</a:t>
            </a:r>
            <a:endParaRPr lang="en-US" altLang="zh-CN" sz="2400"/>
          </a:p>
          <a:p>
            <a:pPr>
              <a:lnSpc>
                <a:spcPct val="200000"/>
              </a:lnSpc>
            </a:pPr>
            <a:r>
              <a:rPr lang="en-US" altLang="zh-CN" sz="2400">
                <a:sym typeface="+mn-ea"/>
              </a:rPr>
              <a:t>(      ) </a:t>
            </a:r>
            <a:r>
              <a:rPr lang="en-US" altLang="zh-CN" sz="2400"/>
              <a:t>2. </a:t>
            </a:r>
            <a:r>
              <a:rPr lang="en-US" altLang="zh-CN" sz="2400">
                <a:sym typeface="+mn-ea"/>
              </a:rPr>
              <a:t>The patient wanted to be prescribed some pills</a:t>
            </a:r>
            <a:r>
              <a:rPr lang="en-US" altLang="zh-CN" sz="2400"/>
              <a:t>.</a:t>
            </a:r>
            <a:endParaRPr lang="en-US" altLang="zh-CN" sz="2400"/>
          </a:p>
          <a:p>
            <a:pPr>
              <a:lnSpc>
                <a:spcPct val="200000"/>
              </a:lnSpc>
            </a:pPr>
            <a:r>
              <a:rPr lang="en-US" altLang="zh-CN" sz="2400">
                <a:sym typeface="+mn-ea"/>
              </a:rPr>
              <a:t>(      ) </a:t>
            </a:r>
            <a:r>
              <a:rPr lang="en-US" altLang="zh-CN" sz="2400"/>
              <a:t>3. </a:t>
            </a:r>
            <a:r>
              <a:rPr lang="en-US" altLang="zh-CN" sz="2400">
                <a:sym typeface="+mn-ea"/>
              </a:rPr>
              <a:t>The doctor believed that an injection would be more effective than pills</a:t>
            </a:r>
            <a:r>
              <a:rPr lang="en-US" altLang="zh-CN" sz="2400"/>
              <a:t>.</a:t>
            </a:r>
            <a:endParaRPr lang="en-US" altLang="zh-CN" sz="2400"/>
          </a:p>
          <a:p>
            <a:pPr>
              <a:lnSpc>
                <a:spcPct val="200000"/>
              </a:lnSpc>
            </a:pPr>
            <a:r>
              <a:rPr lang="en-US" altLang="zh-CN" sz="2400">
                <a:sym typeface="+mn-ea"/>
              </a:rPr>
              <a:t>(      ) </a:t>
            </a:r>
            <a:r>
              <a:rPr lang="en-US" altLang="zh-CN" sz="2400"/>
              <a:t>4. </a:t>
            </a:r>
            <a:r>
              <a:rPr lang="en-US" altLang="zh-CN" sz="2400">
                <a:sym typeface="+mn-ea"/>
              </a:rPr>
              <a:t>The doctor advised that the patient take some medicine every four hours.</a:t>
            </a:r>
            <a:endParaRPr lang="en-US" altLang="zh-CN" sz="2400"/>
          </a:p>
          <a:p>
            <a:pPr>
              <a:lnSpc>
                <a:spcPct val="200000"/>
              </a:lnSpc>
            </a:pPr>
            <a:r>
              <a:rPr lang="en-US" altLang="zh-CN" sz="2400">
                <a:sym typeface="+mn-ea"/>
              </a:rPr>
              <a:t>(      ) </a:t>
            </a:r>
            <a:r>
              <a:rPr lang="en-US" altLang="zh-CN" sz="2400"/>
              <a:t>5. </a:t>
            </a:r>
            <a:r>
              <a:rPr lang="en-US" altLang="zh-CN" sz="2400">
                <a:sym typeface="+mn-ea"/>
              </a:rPr>
              <a:t>The effect of the medicine is to prevent inflammation of throat</a:t>
            </a:r>
            <a:r>
              <a:rPr lang="en-US" altLang="zh-CN" sz="2400"/>
              <a: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770255" y="1770380"/>
            <a:ext cx="10193020" cy="4887595"/>
          </a:xfrm>
          <a:prstGeom prst="rect">
            <a:avLst/>
          </a:prstGeom>
          <a:noFill/>
        </p:spPr>
        <p:txBody>
          <a:bodyPr wrap="square" rtlCol="0">
            <a:spAutoFit/>
          </a:bodyPr>
          <a:p>
            <a:pPr>
              <a:lnSpc>
                <a:spcPct val="130000"/>
              </a:lnSpc>
            </a:pPr>
            <a:r>
              <a:rPr lang="en-US" altLang="zh-CN" sz="2400"/>
              <a:t>1. Do you have a</a:t>
            </a:r>
            <a:r>
              <a:rPr lang="en-US" altLang="zh-CN" sz="2400">
                <a:sym typeface="+mn-ea"/>
              </a:rPr>
              <a:t> </a:t>
            </a:r>
            <a:r>
              <a:rPr lang="en-US" altLang="zh-CN" sz="2400" u="sng">
                <a:sym typeface="+mn-ea"/>
              </a:rPr>
              <a:t>                  </a:t>
            </a:r>
            <a:r>
              <a:rPr lang="en-US" altLang="zh-CN" sz="2400"/>
              <a:t> after meals?</a:t>
            </a:r>
            <a:endParaRPr lang="en-US" altLang="zh-CN" sz="2400"/>
          </a:p>
          <a:p>
            <a:pPr>
              <a:lnSpc>
                <a:spcPct val="130000"/>
              </a:lnSpc>
            </a:pPr>
            <a:r>
              <a:rPr lang="en-US" altLang="zh-CN" sz="2400"/>
              <a:t>2. Is it very long since you had</a:t>
            </a:r>
            <a:r>
              <a:rPr lang="en-US" altLang="zh-CN" sz="2400">
                <a:sym typeface="+mn-ea"/>
              </a:rPr>
              <a:t> </a:t>
            </a:r>
            <a:r>
              <a:rPr lang="en-US" altLang="zh-CN" sz="2400" u="sng">
                <a:sym typeface="+mn-ea"/>
              </a:rPr>
              <a:t>                  </a:t>
            </a:r>
            <a:r>
              <a:rPr lang="en-US" altLang="zh-CN" sz="2400"/>
              <a:t> in your chest?</a:t>
            </a:r>
            <a:endParaRPr lang="en-US" altLang="zh-CN" sz="2400"/>
          </a:p>
          <a:p>
            <a:pPr>
              <a:lnSpc>
                <a:spcPct val="130000"/>
              </a:lnSpc>
            </a:pPr>
            <a:r>
              <a:rPr lang="en-US" altLang="zh-CN" sz="2400"/>
              <a:t>3. Do you have</a:t>
            </a:r>
            <a:r>
              <a:rPr lang="en-US" altLang="zh-CN" sz="2400">
                <a:sym typeface="+mn-ea"/>
              </a:rPr>
              <a:t> </a:t>
            </a:r>
            <a:r>
              <a:rPr lang="en-US" altLang="zh-CN" sz="2400" u="sng">
                <a:sym typeface="+mn-ea"/>
              </a:rPr>
              <a:t>                  </a:t>
            </a:r>
            <a:r>
              <a:rPr lang="en-US" altLang="zh-CN" sz="2400"/>
              <a:t> sweats? </a:t>
            </a:r>
            <a:endParaRPr lang="en-US" altLang="zh-CN" sz="2400"/>
          </a:p>
          <a:p>
            <a:pPr>
              <a:lnSpc>
                <a:spcPct val="130000"/>
              </a:lnSpc>
            </a:pPr>
            <a:r>
              <a:rPr lang="en-US" altLang="zh-CN" sz="2400"/>
              <a:t>4. Have you ever felt your heart</a:t>
            </a:r>
            <a:r>
              <a:rPr lang="en-US" altLang="zh-CN" sz="2400">
                <a:sym typeface="+mn-ea"/>
              </a:rPr>
              <a:t> </a:t>
            </a:r>
            <a:r>
              <a:rPr lang="en-US" altLang="zh-CN" sz="2400" u="sng">
                <a:sym typeface="+mn-ea"/>
              </a:rPr>
              <a:t>                  </a:t>
            </a:r>
            <a:r>
              <a:rPr lang="en-US" altLang="zh-CN" sz="2400"/>
              <a:t> fast? </a:t>
            </a:r>
            <a:endParaRPr lang="en-US" altLang="zh-CN" sz="2400"/>
          </a:p>
          <a:p>
            <a:pPr>
              <a:lnSpc>
                <a:spcPct val="130000"/>
              </a:lnSpc>
            </a:pPr>
            <a:r>
              <a:rPr lang="en-US" altLang="zh-CN" sz="2400"/>
              <a:t>5. Did you vomit after being</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6. </a:t>
            </a:r>
            <a:r>
              <a:rPr lang="en-US" altLang="zh-CN" sz="2400">
                <a:sym typeface="+mn-ea"/>
              </a:rPr>
              <a:t> </a:t>
            </a:r>
            <a:r>
              <a:rPr lang="en-US" altLang="zh-CN" sz="2400" u="sng">
                <a:sym typeface="+mn-ea"/>
              </a:rPr>
              <a:t>                     </a:t>
            </a:r>
            <a:r>
              <a:rPr lang="en-US" altLang="zh-CN" sz="2400"/>
              <a:t>where you have a pain. </a:t>
            </a:r>
            <a:endParaRPr lang="en-US" altLang="zh-CN" sz="2400"/>
          </a:p>
          <a:p>
            <a:pPr>
              <a:lnSpc>
                <a:spcPct val="130000"/>
              </a:lnSpc>
            </a:pPr>
            <a:r>
              <a:rPr lang="en-US" altLang="zh-CN" sz="2400"/>
              <a:t>7. Come for treatment</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8. Don’t wipe your eyes with your</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9. I am going to</a:t>
            </a:r>
            <a:r>
              <a:rPr lang="en-US" altLang="zh-CN" sz="2400">
                <a:sym typeface="+mn-ea"/>
              </a:rPr>
              <a:t> </a:t>
            </a:r>
            <a:r>
              <a:rPr lang="en-US" altLang="zh-CN" sz="2400" u="sng">
                <a:sym typeface="+mn-ea"/>
              </a:rPr>
              <a:t>                  </a:t>
            </a:r>
            <a:r>
              <a:rPr lang="en-US" altLang="zh-CN" sz="2400"/>
              <a:t> your finger. </a:t>
            </a:r>
            <a:endParaRPr lang="en-US" altLang="zh-CN" sz="2400"/>
          </a:p>
          <a:p>
            <a:pPr>
              <a:lnSpc>
                <a:spcPct val="130000"/>
              </a:lnSpc>
            </a:pPr>
            <a:r>
              <a:rPr lang="en-US" altLang="zh-CN" sz="2400"/>
              <a:t>10. You should not take more than the indicated</a:t>
            </a:r>
            <a:r>
              <a:rPr lang="en-US" altLang="zh-CN" sz="2400">
                <a:sym typeface="+mn-ea"/>
              </a:rPr>
              <a:t> </a:t>
            </a:r>
            <a:r>
              <a:rPr lang="en-US" altLang="zh-CN" sz="2400" u="sng">
                <a:sym typeface="+mn-ea"/>
              </a:rPr>
              <a:t>                  </a:t>
            </a:r>
            <a:r>
              <a:rPr lang="en-US" altLang="zh-CN" sz="2400"/>
              <a: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722630" y="917575"/>
            <a:ext cx="10852150" cy="5259070"/>
          </a:xfrm>
          <a:prstGeom prst="rect">
            <a:avLst/>
          </a:prstGeom>
          <a:noFill/>
        </p:spPr>
        <p:txBody>
          <a:bodyPr wrap="square" rtlCol="0">
            <a:spAutoFit/>
          </a:bodyPr>
          <a:p>
            <a:pPr>
              <a:lnSpc>
                <a:spcPct val="140000"/>
              </a:lnSpc>
            </a:pPr>
            <a:r>
              <a:rPr lang="en-US" altLang="zh-CN" sz="2400"/>
              <a:t>11. Relax your</a:t>
            </a:r>
            <a:r>
              <a:rPr lang="en-US" altLang="zh-CN" sz="2400">
                <a:sym typeface="+mn-ea"/>
              </a:rPr>
              <a:t> </a:t>
            </a:r>
            <a:r>
              <a:rPr lang="en-US" altLang="zh-CN" sz="2400" u="sng">
                <a:sym typeface="+mn-ea"/>
              </a:rPr>
              <a:t>                  </a:t>
            </a:r>
            <a:r>
              <a:rPr lang="en-US" altLang="zh-CN" sz="2400"/>
              <a:t> , please. </a:t>
            </a:r>
            <a:endParaRPr lang="en-US" altLang="zh-CN" sz="2400"/>
          </a:p>
          <a:p>
            <a:pPr>
              <a:lnSpc>
                <a:spcPct val="140000"/>
              </a:lnSpc>
            </a:pPr>
            <a:r>
              <a:rPr lang="en-US" altLang="zh-CN" sz="2400"/>
              <a:t>12. Which are the best headache</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13. Almost all the</a:t>
            </a:r>
            <a:r>
              <a:rPr lang="en-US" altLang="zh-CN" sz="2400">
                <a:sym typeface="+mn-ea"/>
              </a:rPr>
              <a:t> </a:t>
            </a:r>
            <a:r>
              <a:rPr lang="en-US" altLang="zh-CN" sz="2400" u="sng">
                <a:sym typeface="+mn-ea"/>
              </a:rPr>
              <a:t>                  </a:t>
            </a:r>
            <a:r>
              <a:rPr lang="en-US" altLang="zh-CN" sz="2400"/>
              <a:t> of my body are aching. </a:t>
            </a:r>
            <a:endParaRPr lang="en-US" altLang="zh-CN" sz="2400"/>
          </a:p>
          <a:p>
            <a:pPr>
              <a:lnSpc>
                <a:spcPct val="140000"/>
              </a:lnSpc>
            </a:pPr>
            <a:r>
              <a:rPr lang="en-US" altLang="zh-CN" sz="2400"/>
              <a:t>14. Carry him into the</a:t>
            </a:r>
            <a:r>
              <a:rPr lang="en-US" altLang="zh-CN" sz="2400">
                <a:sym typeface="+mn-ea"/>
              </a:rPr>
              <a:t> </a:t>
            </a:r>
            <a:r>
              <a:rPr lang="en-US" altLang="zh-CN" sz="2400" u="sng">
                <a:sym typeface="+mn-ea"/>
              </a:rPr>
              <a:t>                  </a:t>
            </a:r>
            <a:r>
              <a:rPr lang="en-US" altLang="zh-CN" sz="2400"/>
              <a:t> ward. We’ll be there immediately. </a:t>
            </a:r>
            <a:endParaRPr lang="en-US" altLang="zh-CN" sz="2400"/>
          </a:p>
          <a:p>
            <a:pPr>
              <a:lnSpc>
                <a:spcPct val="140000"/>
              </a:lnSpc>
            </a:pPr>
            <a:r>
              <a:rPr lang="en-US" altLang="zh-CN" sz="2400"/>
              <a:t>15. I have a</a:t>
            </a:r>
            <a:r>
              <a:rPr lang="en-US" altLang="zh-CN" sz="2400">
                <a:sym typeface="+mn-ea"/>
              </a:rPr>
              <a:t> </a:t>
            </a:r>
            <a:r>
              <a:rPr lang="en-US" altLang="zh-CN" sz="2400" u="sng">
                <a:sym typeface="+mn-ea"/>
              </a:rPr>
              <a:t>                  </a:t>
            </a:r>
            <a:r>
              <a:rPr lang="en-US" altLang="zh-CN" sz="2400"/>
              <a:t> and it’s hard for me to breathe through my nose. </a:t>
            </a:r>
            <a:endParaRPr lang="en-US" altLang="zh-CN" sz="2400"/>
          </a:p>
          <a:p>
            <a:pPr>
              <a:lnSpc>
                <a:spcPct val="140000"/>
              </a:lnSpc>
            </a:pPr>
            <a:r>
              <a:rPr lang="en-US" altLang="zh-CN" sz="2400"/>
              <a:t>16. Ambulances are not enough to</a:t>
            </a:r>
            <a:r>
              <a:rPr lang="en-US" altLang="zh-CN" sz="2400">
                <a:sym typeface="+mn-ea"/>
              </a:rPr>
              <a:t> </a:t>
            </a:r>
            <a:r>
              <a:rPr lang="en-US" altLang="zh-CN" sz="2400" u="sng">
                <a:sym typeface="+mn-ea"/>
              </a:rPr>
              <a:t>                  </a:t>
            </a:r>
            <a:r>
              <a:rPr lang="en-US" altLang="zh-CN" sz="2400"/>
              <a:t> every call. </a:t>
            </a:r>
            <a:endParaRPr lang="en-US" altLang="zh-CN" sz="2400"/>
          </a:p>
          <a:p>
            <a:pPr>
              <a:lnSpc>
                <a:spcPct val="140000"/>
              </a:lnSpc>
            </a:pPr>
            <a:r>
              <a:rPr lang="en-US" altLang="zh-CN" sz="2400"/>
              <a:t>17. Take just a glass of milk and a little</a:t>
            </a:r>
            <a:r>
              <a:rPr lang="en-US" altLang="zh-CN" sz="2400">
                <a:sym typeface="+mn-ea"/>
              </a:rPr>
              <a:t> </a:t>
            </a:r>
            <a:r>
              <a:rPr lang="en-US" altLang="zh-CN" sz="2400" u="sng">
                <a:sym typeface="+mn-ea"/>
              </a:rPr>
              <a:t>                  </a:t>
            </a:r>
            <a:r>
              <a:rPr lang="en-US" altLang="zh-CN" sz="2400"/>
              <a:t> twice a day. </a:t>
            </a:r>
            <a:endParaRPr lang="en-US" altLang="zh-CN" sz="2400"/>
          </a:p>
          <a:p>
            <a:pPr>
              <a:lnSpc>
                <a:spcPct val="140000"/>
              </a:lnSpc>
            </a:pPr>
            <a:r>
              <a:rPr lang="en-US" altLang="zh-CN" sz="2400"/>
              <a:t>18. </a:t>
            </a:r>
            <a:r>
              <a:rPr lang="en-US" altLang="zh-CN" sz="2400">
                <a:sym typeface="+mn-ea"/>
              </a:rPr>
              <a:t> </a:t>
            </a:r>
            <a:r>
              <a:rPr lang="en-US" altLang="zh-CN" sz="2400" u="sng">
                <a:sym typeface="+mn-ea"/>
              </a:rPr>
              <a:t>                  </a:t>
            </a:r>
            <a:r>
              <a:rPr lang="en-US" altLang="zh-CN" sz="2400"/>
              <a:t>your mouth with this solution. </a:t>
            </a:r>
            <a:endParaRPr lang="en-US" altLang="zh-CN" sz="2400"/>
          </a:p>
          <a:p>
            <a:pPr>
              <a:lnSpc>
                <a:spcPct val="140000"/>
              </a:lnSpc>
            </a:pPr>
            <a:r>
              <a:rPr lang="en-US" altLang="zh-CN" sz="2400"/>
              <a:t>19. At first, I had a chill and then a high</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20. Don’t read in dim light or in a lying</a:t>
            </a:r>
            <a:r>
              <a:rPr lang="en-US" altLang="zh-CN" sz="2400">
                <a:sym typeface="+mn-ea"/>
              </a:rPr>
              <a:t> </a:t>
            </a:r>
            <a:r>
              <a:rPr lang="en-US" altLang="zh-CN" sz="2400" u="sng">
                <a:sym typeface="+mn-ea"/>
              </a:rPr>
              <a:t>                  </a:t>
            </a: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880235"/>
            <a:ext cx="11082020" cy="3597910"/>
          </a:xfrm>
          <a:prstGeom prst="rect">
            <a:avLst/>
          </a:prstGeom>
          <a:noFill/>
        </p:spPr>
        <p:txBody>
          <a:bodyPr wrap="square" rtlCol="0">
            <a:spAutoFit/>
          </a:bodyPr>
          <a:p>
            <a:pPr>
              <a:lnSpc>
                <a:spcPct val="160000"/>
              </a:lnSpc>
            </a:pPr>
            <a:r>
              <a:rPr lang="en-US" altLang="zh-CN" sz="2400"/>
              <a:t>1. What is another name for doctors and nurses?</a:t>
            </a:r>
            <a:endParaRPr lang="en-US" altLang="zh-CN" sz="2400"/>
          </a:p>
          <a:p>
            <a:pPr>
              <a:lnSpc>
                <a:spcPct val="160000"/>
              </a:lnSpc>
            </a:pPr>
            <a:endParaRPr lang="en-US" altLang="zh-CN" sz="2400"/>
          </a:p>
          <a:p>
            <a:pPr>
              <a:lnSpc>
                <a:spcPct val="160000"/>
              </a:lnSpc>
            </a:pPr>
            <a:r>
              <a:rPr lang="en-US" altLang="zh-CN" sz="2400"/>
              <a:t>2. How can doctors give appropriate treatments, prescriptions or operations to patients?</a:t>
            </a:r>
            <a:endParaRPr lang="en-US" altLang="zh-CN" sz="2400"/>
          </a:p>
          <a:p>
            <a:pPr>
              <a:lnSpc>
                <a:spcPct val="160000"/>
              </a:lnSpc>
            </a:pPr>
            <a:endParaRPr lang="en-US" altLang="zh-CN" sz="2400"/>
          </a:p>
          <a:p>
            <a:pPr>
              <a:lnSpc>
                <a:spcPct val="160000"/>
              </a:lnSpc>
            </a:pPr>
            <a:r>
              <a:rPr lang="en-US" altLang="zh-CN" sz="2400"/>
              <a:t>3. </a:t>
            </a:r>
            <a:r>
              <a:rPr lang="en-US" altLang="zh-CN" sz="2400">
                <a:sym typeface="+mn-ea"/>
              </a:rPr>
              <a:t>What should patients do after the diagnoses</a:t>
            </a:r>
            <a:r>
              <a:rPr lang="en-US" altLang="zh-CN" sz="2400"/>
              <a:t>?</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56285" y="1598295"/>
            <a:ext cx="10660380" cy="4741545"/>
          </a:xfrm>
          <a:prstGeom prst="rect">
            <a:avLst/>
          </a:prstGeom>
          <a:noFill/>
        </p:spPr>
        <p:txBody>
          <a:bodyPr wrap="square" rtlCol="0">
            <a:spAutoFit/>
          </a:bodyPr>
          <a:p>
            <a:pPr>
              <a:lnSpc>
                <a:spcPct val="180000"/>
              </a:lnSpc>
            </a:pPr>
            <a:r>
              <a:rPr lang="en-US" altLang="zh-CN" sz="2400"/>
              <a:t>       A man went to see his doctor one day because of</a:t>
            </a:r>
            <a:r>
              <a:rPr lang="en-US" altLang="zh-CN" sz="2400">
                <a:sym typeface="+mn-ea"/>
              </a:rPr>
              <a:t> </a:t>
            </a:r>
            <a:r>
              <a:rPr lang="en-US" altLang="zh-CN" sz="2400" u="sng">
                <a:sym typeface="+mn-ea"/>
              </a:rPr>
              <a:t>                </a:t>
            </a:r>
            <a:r>
              <a:rPr lang="en-US" altLang="zh-CN" sz="2400"/>
              <a:t> in his stomach. The doctor examined him carefully and said, “Your only trouble is that you</a:t>
            </a:r>
            <a:r>
              <a:rPr lang="en-US" altLang="zh-CN" sz="2400">
                <a:sym typeface="+mn-ea"/>
              </a:rPr>
              <a:t> </a:t>
            </a:r>
            <a:r>
              <a:rPr lang="en-US" altLang="zh-CN" sz="2400" u="sng">
                <a:sym typeface="+mn-ea"/>
              </a:rPr>
              <a:t>                </a:t>
            </a:r>
            <a:r>
              <a:rPr lang="en-US" altLang="zh-CN" sz="2400"/>
              <a:t> too much. I had a man with the same trouble as you a few weeks ago, and I gave him the same</a:t>
            </a:r>
            <a:r>
              <a:rPr lang="en-US" altLang="zh-CN" sz="2400">
                <a:sym typeface="+mn-ea"/>
              </a:rPr>
              <a:t> </a:t>
            </a:r>
            <a:r>
              <a:rPr lang="en-US" altLang="zh-CN" sz="2400" u="sng">
                <a:sym typeface="+mn-ea"/>
              </a:rPr>
              <a:t>                </a:t>
            </a:r>
            <a:r>
              <a:rPr lang="en-US" altLang="zh-CN" sz="2400"/>
              <a:t> as I’m going to give you. He was worried because he couldn’t pay his tailor’s bills. I told him not to worry about the bills any more. He</a:t>
            </a:r>
            <a:r>
              <a:rPr lang="en-US" altLang="zh-CN" sz="2400">
                <a:sym typeface="+mn-ea"/>
              </a:rPr>
              <a:t> </a:t>
            </a:r>
            <a:r>
              <a:rPr lang="en-US" altLang="zh-CN" sz="2400" u="sng">
                <a:sym typeface="+mn-ea"/>
              </a:rPr>
              <a:t>                </a:t>
            </a:r>
            <a:r>
              <a:rPr lang="en-US" altLang="zh-CN" sz="2400"/>
              <a:t> my advice, and two days ago he told me that he now feels quite alright again.”</a:t>
            </a:r>
            <a:endParaRPr lang="en-US" altLang="zh-CN" sz="2400"/>
          </a:p>
          <a:p>
            <a:pPr>
              <a:lnSpc>
                <a:spcPct val="180000"/>
              </a:lnSpc>
            </a:pPr>
            <a:r>
              <a:rPr lang="en-US" altLang="zh-CN" sz="2400"/>
              <a:t>    “I know all about that,” answered the patient ,“ You see, I’m that man’s tailor.”</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69900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915670"/>
            <a:ext cx="4512945" cy="6000750"/>
          </a:xfrm>
          <a:prstGeom prst="rect">
            <a:avLst/>
          </a:prstGeom>
          <a:noFill/>
        </p:spPr>
        <p:txBody>
          <a:bodyPr wrap="square" rtlCol="0">
            <a:spAutoFit/>
          </a:bodyPr>
          <a:p>
            <a:pPr>
              <a:lnSpc>
                <a:spcPct val="120000"/>
              </a:lnSpc>
            </a:pPr>
            <a:r>
              <a:rPr lang="en-US" altLang="zh-CN" sz="2000"/>
              <a:t>adverse reaction</a:t>
            </a:r>
            <a:endParaRPr lang="en-US" altLang="zh-CN" sz="2000"/>
          </a:p>
          <a:p>
            <a:pPr>
              <a:lnSpc>
                <a:spcPct val="120000"/>
              </a:lnSpc>
            </a:pPr>
            <a:r>
              <a:rPr lang="en-US" altLang="zh-CN" sz="2000"/>
              <a:t>allergic</a:t>
            </a:r>
            <a:endParaRPr lang="en-US" altLang="zh-CN" sz="2000"/>
          </a:p>
          <a:p>
            <a:pPr>
              <a:lnSpc>
                <a:spcPct val="120000"/>
              </a:lnSpc>
            </a:pPr>
            <a:r>
              <a:rPr lang="en-US" altLang="zh-CN" sz="2000"/>
              <a:t>calcium</a:t>
            </a:r>
            <a:endParaRPr lang="en-US" altLang="zh-CN" sz="2000"/>
          </a:p>
          <a:p>
            <a:pPr>
              <a:lnSpc>
                <a:spcPct val="120000"/>
              </a:lnSpc>
            </a:pPr>
            <a:r>
              <a:rPr lang="en-US" altLang="zh-CN" sz="2000"/>
              <a:t>cast</a:t>
            </a:r>
            <a:endParaRPr lang="en-US" altLang="zh-CN" sz="2000"/>
          </a:p>
          <a:p>
            <a:pPr>
              <a:lnSpc>
                <a:spcPct val="120000"/>
              </a:lnSpc>
            </a:pPr>
            <a:r>
              <a:rPr lang="en-US" altLang="zh-CN" sz="2000"/>
              <a:t>corn</a:t>
            </a:r>
            <a:endParaRPr lang="en-US" altLang="zh-CN" sz="2000"/>
          </a:p>
          <a:p>
            <a:pPr>
              <a:lnSpc>
                <a:spcPct val="120000"/>
              </a:lnSpc>
            </a:pPr>
            <a:r>
              <a:rPr lang="en-US" altLang="zh-CN" sz="2000"/>
              <a:t>diagnose</a:t>
            </a:r>
            <a:endParaRPr lang="en-US" altLang="zh-CN" sz="2000"/>
          </a:p>
          <a:p>
            <a:pPr>
              <a:lnSpc>
                <a:spcPct val="120000"/>
              </a:lnSpc>
            </a:pPr>
            <a:r>
              <a:rPr lang="en-US" altLang="zh-CN" sz="2000"/>
              <a:t>hoarse</a:t>
            </a:r>
            <a:endParaRPr lang="en-US" altLang="zh-CN" sz="2000"/>
          </a:p>
          <a:p>
            <a:pPr>
              <a:lnSpc>
                <a:spcPct val="120000"/>
              </a:lnSpc>
            </a:pPr>
            <a:r>
              <a:rPr lang="en-US" altLang="zh-CN" sz="2000"/>
              <a:t>infection</a:t>
            </a:r>
            <a:endParaRPr lang="en-US" altLang="zh-CN" sz="2000"/>
          </a:p>
          <a:p>
            <a:pPr>
              <a:lnSpc>
                <a:spcPct val="120000"/>
              </a:lnSpc>
            </a:pPr>
            <a:r>
              <a:rPr lang="en-US" altLang="zh-CN" sz="2000"/>
              <a:t>inflammation</a:t>
            </a:r>
            <a:endParaRPr lang="en-US" altLang="zh-CN" sz="2000"/>
          </a:p>
          <a:p>
            <a:pPr>
              <a:lnSpc>
                <a:spcPct val="120000"/>
              </a:lnSpc>
            </a:pPr>
            <a:r>
              <a:rPr lang="en-US" altLang="zh-CN" sz="2000"/>
              <a:t> injection</a:t>
            </a:r>
            <a:endParaRPr lang="en-US" altLang="zh-CN" sz="2000"/>
          </a:p>
          <a:p>
            <a:pPr>
              <a:lnSpc>
                <a:spcPct val="120000"/>
              </a:lnSpc>
            </a:pPr>
            <a:r>
              <a:rPr lang="en-US" altLang="zh-CN" sz="2000"/>
              <a:t>rinse</a:t>
            </a:r>
            <a:endParaRPr lang="en-US" altLang="zh-CN" sz="2000"/>
          </a:p>
          <a:p>
            <a:pPr>
              <a:lnSpc>
                <a:spcPct val="120000"/>
              </a:lnSpc>
            </a:pPr>
            <a:r>
              <a:rPr lang="en-US" altLang="zh-CN" sz="2000"/>
              <a:t>scald</a:t>
            </a:r>
            <a:endParaRPr lang="en-US" altLang="zh-CN" sz="2000"/>
          </a:p>
          <a:p>
            <a:pPr>
              <a:lnSpc>
                <a:spcPct val="120000"/>
              </a:lnSpc>
            </a:pPr>
            <a:r>
              <a:rPr lang="en-US" altLang="zh-CN" sz="2000"/>
              <a:t>swollen</a:t>
            </a:r>
            <a:endParaRPr lang="en-US" altLang="zh-CN" sz="2000"/>
          </a:p>
          <a:p>
            <a:pPr>
              <a:lnSpc>
                <a:spcPct val="120000"/>
              </a:lnSpc>
            </a:pPr>
            <a:r>
              <a:rPr lang="en-US" altLang="zh-CN" sz="2000"/>
              <a:t>symptom</a:t>
            </a:r>
            <a:endParaRPr lang="en-US" altLang="zh-CN" sz="2000"/>
          </a:p>
          <a:p>
            <a:pPr>
              <a:lnSpc>
                <a:spcPct val="120000"/>
              </a:lnSpc>
            </a:pPr>
            <a:r>
              <a:rPr lang="en-US" altLang="zh-CN" sz="2000"/>
              <a:t>tonsil</a:t>
            </a:r>
            <a:endParaRPr lang="en-US" altLang="zh-CN" sz="2000"/>
          </a:p>
          <a:p>
            <a:pPr>
              <a:lnSpc>
                <a:spcPct val="120000"/>
              </a:lnSpc>
            </a:pPr>
            <a:r>
              <a:rPr lang="en-US" altLang="zh-CN" sz="2000"/>
              <a:t>transfusion</a:t>
            </a:r>
            <a:endParaRPr lang="en-US" altLang="zh-CN" sz="2000"/>
          </a:p>
        </p:txBody>
      </p:sp>
      <p:sp>
        <p:nvSpPr>
          <p:cNvPr id="2" name="文本框 1"/>
          <p:cNvSpPr txBox="1"/>
          <p:nvPr/>
        </p:nvSpPr>
        <p:spPr>
          <a:xfrm>
            <a:off x="6505575" y="933450"/>
            <a:ext cx="4675505" cy="6000750"/>
          </a:xfrm>
          <a:prstGeom prst="rect">
            <a:avLst/>
          </a:prstGeom>
          <a:noFill/>
        </p:spPr>
        <p:txBody>
          <a:bodyPr wrap="square" rtlCol="0">
            <a:spAutoFit/>
          </a:bodyPr>
          <a:p>
            <a:pPr>
              <a:lnSpc>
                <a:spcPct val="120000"/>
              </a:lnSpc>
            </a:pPr>
            <a:r>
              <a:rPr lang="zh-CN" altLang="zh-CN" sz="2000"/>
              <a:t>不良反应，副作用</a:t>
            </a:r>
            <a:endParaRPr lang="zh-CN" altLang="zh-CN" sz="2000"/>
          </a:p>
          <a:p>
            <a:pPr>
              <a:lnSpc>
                <a:spcPct val="120000"/>
              </a:lnSpc>
            </a:pPr>
            <a:r>
              <a:rPr lang="zh-CN" altLang="zh-CN" sz="2000"/>
              <a:t>过敏的</a:t>
            </a:r>
            <a:endParaRPr lang="zh-CN" altLang="zh-CN" sz="2000"/>
          </a:p>
          <a:p>
            <a:pPr>
              <a:lnSpc>
                <a:spcPct val="120000"/>
              </a:lnSpc>
            </a:pPr>
            <a:r>
              <a:rPr lang="zh-CN" altLang="zh-CN" sz="2000"/>
              <a:t>钙</a:t>
            </a:r>
            <a:endParaRPr lang="zh-CN" altLang="zh-CN" sz="2000"/>
          </a:p>
          <a:p>
            <a:pPr>
              <a:lnSpc>
                <a:spcPct val="120000"/>
              </a:lnSpc>
            </a:pPr>
            <a:r>
              <a:rPr lang="zh-CN" altLang="zh-CN" sz="2000"/>
              <a:t>石膏</a:t>
            </a:r>
            <a:endParaRPr lang="zh-CN" altLang="zh-CN" sz="2000"/>
          </a:p>
          <a:p>
            <a:pPr>
              <a:lnSpc>
                <a:spcPct val="120000"/>
              </a:lnSpc>
            </a:pPr>
            <a:r>
              <a:rPr lang="zh-CN" altLang="zh-CN" sz="2000"/>
              <a:t>鸡眼</a:t>
            </a:r>
            <a:endParaRPr lang="zh-CN" altLang="zh-CN" sz="2000"/>
          </a:p>
          <a:p>
            <a:pPr>
              <a:lnSpc>
                <a:spcPct val="120000"/>
              </a:lnSpc>
            </a:pPr>
            <a:r>
              <a:rPr lang="zh-CN" altLang="zh-CN" sz="2000"/>
              <a:t>诊断，断定</a:t>
            </a:r>
            <a:endParaRPr lang="zh-CN" altLang="zh-CN" sz="2000"/>
          </a:p>
          <a:p>
            <a:pPr>
              <a:lnSpc>
                <a:spcPct val="120000"/>
              </a:lnSpc>
            </a:pPr>
            <a:r>
              <a:rPr lang="zh-CN" altLang="zh-CN" sz="2000"/>
              <a:t>嘶哑的，沙哑的</a:t>
            </a:r>
            <a:endParaRPr lang="zh-CN" altLang="zh-CN" sz="2000"/>
          </a:p>
          <a:p>
            <a:pPr>
              <a:lnSpc>
                <a:spcPct val="120000"/>
              </a:lnSpc>
            </a:pPr>
            <a:r>
              <a:rPr lang="zh-CN" altLang="zh-CN" sz="2000"/>
              <a:t>感染，传染</a:t>
            </a:r>
            <a:endParaRPr lang="zh-CN" altLang="zh-CN" sz="2000"/>
          </a:p>
          <a:p>
            <a:pPr>
              <a:lnSpc>
                <a:spcPct val="120000"/>
              </a:lnSpc>
            </a:pPr>
            <a:r>
              <a:rPr lang="zh-CN" altLang="zh-CN" sz="2000"/>
              <a:t>发炎，炎症</a:t>
            </a:r>
            <a:endParaRPr lang="zh-CN" altLang="zh-CN" sz="2000"/>
          </a:p>
          <a:p>
            <a:pPr>
              <a:lnSpc>
                <a:spcPct val="120000"/>
              </a:lnSpc>
            </a:pPr>
            <a:r>
              <a:rPr lang="zh-CN" altLang="zh-CN" sz="2000"/>
              <a:t>注射，打针</a:t>
            </a:r>
            <a:endParaRPr lang="zh-CN" altLang="zh-CN" sz="2000"/>
          </a:p>
          <a:p>
            <a:pPr>
              <a:lnSpc>
                <a:spcPct val="120000"/>
              </a:lnSpc>
            </a:pPr>
            <a:r>
              <a:rPr lang="zh-CN" altLang="zh-CN" sz="2000"/>
              <a:t>漱口，漂洗</a:t>
            </a:r>
            <a:endParaRPr lang="zh-CN" altLang="zh-CN" sz="2000"/>
          </a:p>
          <a:p>
            <a:pPr>
              <a:lnSpc>
                <a:spcPct val="120000"/>
              </a:lnSpc>
            </a:pPr>
            <a:r>
              <a:rPr lang="zh-CN" altLang="zh-CN" sz="2000"/>
              <a:t>烫伤</a:t>
            </a:r>
            <a:endParaRPr lang="zh-CN" altLang="zh-CN" sz="2000"/>
          </a:p>
          <a:p>
            <a:pPr>
              <a:lnSpc>
                <a:spcPct val="120000"/>
              </a:lnSpc>
            </a:pPr>
            <a:r>
              <a:rPr lang="zh-CN" altLang="zh-CN" sz="2000"/>
              <a:t>肿胀的，肿大的</a:t>
            </a:r>
            <a:endParaRPr lang="zh-CN" altLang="zh-CN" sz="2000"/>
          </a:p>
          <a:p>
            <a:pPr>
              <a:lnSpc>
                <a:spcPct val="120000"/>
              </a:lnSpc>
            </a:pPr>
            <a:r>
              <a:rPr lang="zh-CN" altLang="zh-CN" sz="2000"/>
              <a:t>症状，症候</a:t>
            </a:r>
            <a:endParaRPr lang="zh-CN" altLang="zh-CN" sz="2000"/>
          </a:p>
          <a:p>
            <a:pPr>
              <a:lnSpc>
                <a:spcPct val="120000"/>
              </a:lnSpc>
            </a:pPr>
            <a:r>
              <a:rPr lang="zh-CN" altLang="zh-CN" sz="2000"/>
              <a:t>扁桃体，扁桃腺</a:t>
            </a:r>
            <a:endParaRPr lang="zh-CN" altLang="zh-CN" sz="2000"/>
          </a:p>
          <a:p>
            <a:pPr>
              <a:lnSpc>
                <a:spcPct val="120000"/>
              </a:lnSpc>
            </a:pPr>
            <a:r>
              <a:rPr lang="zh-CN" altLang="zh-CN" sz="2000"/>
              <a:t>输血，输液</a:t>
            </a:r>
            <a:endParaRPr lang="zh-CN" altLang="zh-CN" sz="20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1175385"/>
            <a:ext cx="10926445" cy="536130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225550"/>
            <a:ext cx="11468100" cy="5113020"/>
          </a:xfrm>
          <a:prstGeom prst="rect">
            <a:avLst/>
          </a:prstGeom>
          <a:noFill/>
        </p:spPr>
        <p:txBody>
          <a:bodyPr wrap="square" rtlCol="0">
            <a:spAutoFit/>
          </a:bodyPr>
          <a:p>
            <a:pPr>
              <a:lnSpc>
                <a:spcPct val="170000"/>
              </a:lnSpc>
            </a:pPr>
            <a:r>
              <a:rPr lang="en-US" altLang="zh-CN" sz="2400"/>
              <a:t>1. I think my tonsils are swollen. </a:t>
            </a:r>
            <a:endParaRPr lang="en-US" altLang="zh-CN" sz="2400"/>
          </a:p>
          <a:p>
            <a:pPr>
              <a:lnSpc>
                <a:spcPct val="170000"/>
              </a:lnSpc>
            </a:pPr>
            <a:r>
              <a:rPr lang="en-US" altLang="zh-CN" sz="2400"/>
              <a:t>2. My tooth filling has fallen out. </a:t>
            </a:r>
            <a:endParaRPr lang="en-US" altLang="zh-CN" sz="2400"/>
          </a:p>
          <a:p>
            <a:pPr>
              <a:lnSpc>
                <a:spcPct val="170000"/>
              </a:lnSpc>
            </a:pPr>
            <a:r>
              <a:rPr lang="en-US" altLang="zh-CN" sz="2400"/>
              <a:t>3. Please rinse out your mouth. </a:t>
            </a:r>
            <a:endParaRPr lang="en-US" altLang="zh-CN" sz="2400"/>
          </a:p>
          <a:p>
            <a:pPr>
              <a:lnSpc>
                <a:spcPct val="170000"/>
              </a:lnSpc>
            </a:pPr>
            <a:r>
              <a:rPr lang="en-US" altLang="zh-CN" sz="2400"/>
              <a:t>4. I have got corns on my right foot. </a:t>
            </a:r>
            <a:endParaRPr lang="en-US" altLang="zh-CN" sz="2400"/>
          </a:p>
          <a:p>
            <a:pPr>
              <a:lnSpc>
                <a:spcPct val="170000"/>
              </a:lnSpc>
            </a:pPr>
            <a:r>
              <a:rPr lang="en-US" altLang="zh-CN" sz="2400"/>
              <a:t>5. I think I have broken my leg. </a:t>
            </a:r>
            <a:endParaRPr lang="en-US" altLang="zh-CN" sz="2400"/>
          </a:p>
          <a:p>
            <a:pPr>
              <a:lnSpc>
                <a:spcPct val="170000"/>
              </a:lnSpc>
            </a:pPr>
            <a:r>
              <a:rPr lang="en-US" altLang="zh-CN" sz="2400"/>
              <a:t>6. I’m suffering from indigestion these days. </a:t>
            </a:r>
            <a:endParaRPr lang="en-US" altLang="zh-CN" sz="2400"/>
          </a:p>
          <a:p>
            <a:pPr>
              <a:lnSpc>
                <a:spcPct val="170000"/>
              </a:lnSpc>
            </a:pPr>
            <a:r>
              <a:rPr lang="en-US" altLang="zh-CN" sz="2400"/>
              <a:t>7. I could hardly sleep last night. </a:t>
            </a:r>
            <a:endParaRPr lang="en-US" altLang="zh-CN" sz="2400"/>
          </a:p>
          <a:p>
            <a:pPr>
              <a:lnSpc>
                <a:spcPct val="170000"/>
              </a:lnSpc>
            </a:pPr>
            <a:r>
              <a:rPr lang="en-US" altLang="zh-CN" sz="2400"/>
              <a:t>8. Is it necessary to follow a special diet?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92644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747395"/>
            <a:ext cx="11468100" cy="5110480"/>
          </a:xfrm>
          <a:prstGeom prst="rect">
            <a:avLst/>
          </a:prstGeom>
          <a:noFill/>
        </p:spPr>
        <p:txBody>
          <a:bodyPr wrap="square" rtlCol="0">
            <a:spAutoFit/>
          </a:bodyPr>
          <a:p>
            <a:r>
              <a:rPr lang="en-US" altLang="zh-CN" sz="2400"/>
              <a:t>  </a:t>
            </a:r>
            <a:endParaRPr lang="en-US" altLang="zh-CN" sz="2400"/>
          </a:p>
          <a:p>
            <a:pPr>
              <a:lnSpc>
                <a:spcPct val="180000"/>
              </a:lnSpc>
            </a:pPr>
            <a:r>
              <a:rPr lang="en-US" altLang="zh-CN" sz="2400"/>
              <a:t>9.   I’ll write you a prescription. </a:t>
            </a:r>
            <a:endParaRPr lang="en-US" altLang="zh-CN" sz="2400"/>
          </a:p>
          <a:p>
            <a:pPr>
              <a:lnSpc>
                <a:spcPct val="180000"/>
              </a:lnSpc>
            </a:pPr>
            <a:r>
              <a:rPr lang="en-US" altLang="zh-CN" sz="2400"/>
              <a:t>10. Did the doctor give you a chest X-ray? </a:t>
            </a:r>
            <a:endParaRPr lang="en-US" altLang="zh-CN" sz="2400"/>
          </a:p>
          <a:p>
            <a:pPr>
              <a:lnSpc>
                <a:spcPct val="180000"/>
              </a:lnSpc>
            </a:pPr>
            <a:r>
              <a:rPr lang="en-US" altLang="zh-CN" sz="2400"/>
              <a:t>11. The patient needed a blood transfusion. </a:t>
            </a:r>
            <a:endParaRPr lang="en-US" altLang="zh-CN" sz="2400"/>
          </a:p>
          <a:p>
            <a:pPr>
              <a:lnSpc>
                <a:spcPct val="180000"/>
              </a:lnSpc>
            </a:pPr>
            <a:r>
              <a:rPr lang="en-US" altLang="zh-CN" sz="2400"/>
              <a:t>12. It’s just a slight infection.</a:t>
            </a:r>
            <a:endParaRPr lang="en-US" altLang="zh-CN" sz="2400"/>
          </a:p>
          <a:p>
            <a:pPr>
              <a:lnSpc>
                <a:spcPct val="180000"/>
              </a:lnSpc>
            </a:pPr>
            <a:r>
              <a:rPr lang="en-US" altLang="zh-CN" sz="2400"/>
              <a:t>13. For oral administration. </a:t>
            </a:r>
            <a:endParaRPr lang="en-US" altLang="zh-CN" sz="2400"/>
          </a:p>
          <a:p>
            <a:pPr>
              <a:lnSpc>
                <a:spcPct val="180000"/>
              </a:lnSpc>
            </a:pPr>
            <a:r>
              <a:rPr lang="en-US" altLang="zh-CN" sz="2400"/>
              <a:t>14. For external use only. </a:t>
            </a:r>
            <a:endParaRPr lang="en-US" altLang="zh-CN" sz="2400"/>
          </a:p>
          <a:p>
            <a:pPr>
              <a:lnSpc>
                <a:spcPct val="180000"/>
              </a:lnSpc>
            </a:pPr>
            <a:r>
              <a:rPr lang="en-US" altLang="zh-CN" sz="2400"/>
              <a:t>15. I have a hoarse cough.</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9130</Words>
  <Application>WPS 演示</Application>
  <PresentationFormat>宽屏</PresentationFormat>
  <Paragraphs>283</Paragraphs>
  <Slides>29</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96</cp:revision>
  <dcterms:created xsi:type="dcterms:W3CDTF">2017-11-21T09:37:00Z</dcterms:created>
  <dcterms:modified xsi:type="dcterms:W3CDTF">2021-08-30T07:47:52Z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KSOTemplateUUID">
    <vt:lpwstr>v1.0_mb_M7Ys4WJA3iOQse3Q7KPKxg==</vt:lpwstr>
  </property>
  <property fmtid="{D5CDD505-2E9C-101B-9397-08002B2CF9AE}" pid="4" name="ICV">
    <vt:lpwstr>A09D82D43A0B467EB006E48CB59B631A</vt:lpwstr>
  </property>
</Properties>
</file>