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7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0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9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77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2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0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1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8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8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3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369C-27DC-4111-A490-95B1A3CD04DF}" type="datetimeFigureOut">
              <a:rPr lang="zh-CN" altLang="en-US" smtClean="0"/>
              <a:t>2015/9/21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C508-2A46-4BD3-9103-B72A28D01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3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7192" y="1708379"/>
            <a:ext cx="6984604" cy="28007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普通话儿化韵</a:t>
            </a:r>
            <a:endParaRPr lang="en-US" altLang="zh-CN" sz="8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algn="ctr"/>
            <a:r>
              <a:rPr lang="zh-CN" altLang="en-US" sz="8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朗读训练</a:t>
            </a:r>
            <a:endParaRPr lang="zh-CN" altLang="en-US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39099"/>
              </p:ext>
            </p:extLst>
          </p:nvPr>
        </p:nvGraphicFramePr>
        <p:xfrm>
          <a:off x="-1" y="2"/>
          <a:ext cx="113538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441"/>
                <a:gridCol w="2271219"/>
                <a:gridCol w="2186420"/>
                <a:gridCol w="1968695"/>
                <a:gridCol w="2466026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enɡ &gt; 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钢镚儿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ɡānɡbènɡr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夹缝儿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jiāfènɡr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脖颈儿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bóɡěnɡr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提成儿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tíchénɡr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09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377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98268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ie &gt; ier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半截儿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bànjiér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小鞋儿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xiǎoxiér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üe &gt; </a:t>
                      </a: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ü</a:t>
                      </a: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旦角儿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dànjuér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主角儿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zhǔjuér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0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6382" y="5297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61746"/>
              </p:ext>
            </p:extLst>
          </p:nvPr>
        </p:nvGraphicFramePr>
        <p:xfrm>
          <a:off x="0" y="4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uei &gt; uer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跑腿儿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pǎotuǐr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一会儿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yīhuìr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耳垂儿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ěrchuír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墨水儿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mòshuǐr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围嘴儿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wéizuǐr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走味儿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zǒuwèir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uen &gt; uer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打盹儿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dǎdǔnr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胖墩儿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pànɡdūnr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砂轮儿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shālúnr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冰棍儿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bīnɡɡùnr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没准儿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méizhǔnr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开春儿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kāichūnr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uenɡ</a:t>
                      </a: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＞</a:t>
                      </a: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</a:t>
                      </a: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瓮儿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xiǎowènɡr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1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695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15488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-i(</a:t>
                      </a: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</a:t>
                      </a: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 &gt; 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瓜子儿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ɡuāzǐr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石子儿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shízǐr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没词儿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méicír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挑刺儿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tiāocìr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-i(</a:t>
                      </a: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后</a:t>
                      </a: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 &gt; 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墨汁儿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mòzhīr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锯齿儿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jùchǐr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记事儿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jìshìr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2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708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30208"/>
              </p:ext>
            </p:extLst>
          </p:nvPr>
        </p:nvGraphicFramePr>
        <p:xfrm>
          <a:off x="1" y="2"/>
          <a:ext cx="113537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654"/>
                <a:gridCol w="1436434"/>
                <a:gridCol w="1436434"/>
                <a:gridCol w="1920600"/>
                <a:gridCol w="1301052"/>
                <a:gridCol w="1438729"/>
                <a:gridCol w="1922896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 &gt; i:er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针鼻儿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zhēnbír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垫底儿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diàndǐr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肚脐儿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dùqír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玩意儿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wányìr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in &gt; i:er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有劲儿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yǒujìnr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送信儿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sònɡxìnr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脚印儿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jiǎoyìnr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3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774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6767"/>
              </p:ext>
            </p:extLst>
          </p:nvPr>
        </p:nvGraphicFramePr>
        <p:xfrm>
          <a:off x="2" y="2"/>
          <a:ext cx="11353797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032"/>
                <a:gridCol w="1605588"/>
                <a:gridCol w="2149193"/>
                <a:gridCol w="1454203"/>
                <a:gridCol w="1605588"/>
                <a:gridCol w="2149193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inɡ &gt; i:er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花瓶儿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huāpínɡr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打鸣儿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dǎmínɡr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（鼻化）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图钉儿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túdīnɡr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门铃儿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ménlínɡr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眼镜儿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yǎnjìnɡr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蛋清儿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dànqīnɡr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火星儿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huǒxīnɡr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人影儿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rényǐnɡr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4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00623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ü &gt; </a:t>
                      </a: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ü</a:t>
                      </a: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:er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毛驴儿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máolǘr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小曲儿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xiǎoqǔr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痰盂儿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tányúr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üe &gt; </a:t>
                      </a: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ü</a:t>
                      </a: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:er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合群儿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héqúnr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5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933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00134"/>
              </p:ext>
            </p:extLst>
          </p:nvPr>
        </p:nvGraphicFramePr>
        <p:xfrm>
          <a:off x="1" y="2"/>
          <a:ext cx="113537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574"/>
                <a:gridCol w="1744972"/>
                <a:gridCol w="2335048"/>
                <a:gridCol w="1579659"/>
                <a:gridCol w="1744972"/>
                <a:gridCol w="1974574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 &gt; er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模特儿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mótèr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逗乐儿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dòulèr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唱歌儿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chànɡɡēr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挨个儿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āiɡèr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打嗝儿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dǎɡér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饭盒儿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fànhér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在这儿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zàizhèr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6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9878" y="6119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69110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087"/>
                <a:gridCol w="2346300"/>
                <a:gridCol w="2831582"/>
                <a:gridCol w="1764876"/>
                <a:gridCol w="220895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 &gt; 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碎步儿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suìbùr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没谱儿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méipǔr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儿媳妇儿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érxífur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梨核儿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líhúr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泪珠儿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lèizhūr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有数儿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yǒushùr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7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9635" y="6132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11242"/>
              </p:ext>
            </p:extLst>
          </p:nvPr>
        </p:nvGraphicFramePr>
        <p:xfrm>
          <a:off x="0" y="2"/>
          <a:ext cx="113537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979"/>
                <a:gridCol w="2516199"/>
                <a:gridCol w="2685624"/>
                <a:gridCol w="1701123"/>
                <a:gridCol w="2236874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onɡ &gt;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果冻儿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ɡuǒdònɡr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门洞儿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méndònɡr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（鼻化）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胡同儿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hútònɡr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抽空儿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chōukònɡr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酒盅儿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jiǔzhōnɡr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小葱儿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xiǎocōnɡr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ionɡ &gt; ior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小熊儿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xiǎoxiónɡr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（鼻化）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8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774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1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5522" y="6147594"/>
            <a:ext cx="609600" cy="6096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04161"/>
              </p:ext>
            </p:extLst>
          </p:nvPr>
        </p:nvGraphicFramePr>
        <p:xfrm>
          <a:off x="0" y="0"/>
          <a:ext cx="10335305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805"/>
                <a:gridCol w="1653445"/>
                <a:gridCol w="2066805"/>
                <a:gridCol w="1769423"/>
                <a:gridCol w="2778827"/>
              </a:tblGrid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a &gt; ar 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刀把儿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dāobǎr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号码儿 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hàomǎr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戏法儿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xìfǎr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在哪儿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zàinǎr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找茬儿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zhǎochár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打杂儿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dǎzár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板擦儿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bǎncār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ai &gt; ar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名牌儿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mngpáir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鞋带儿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xiédàir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壶盖儿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húgàir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小孩儿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xiǎoháir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加塞儿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jiāsāir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an &gt; ar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快板儿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kuàibǎnr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老伴儿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lǎobànr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蒜瓣儿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suànbànr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脸盘儿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liǎnpánr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脸蛋儿 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liǎndànr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收摊儿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shōutānr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栅栏儿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shānlánr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包干儿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bāogànr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笔杆儿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bǐgǎnr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门槛儿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ménkǎnr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0503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ɑo &gt; </a:t>
                      </a: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红包儿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hónɡbāor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灯泡儿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dēnɡpàor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半道儿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bàndàor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手套儿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shǒutàor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跳高儿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tiàoɡāor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叫好儿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jiàohǎor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口罩儿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kǒuzhàor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绝着儿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juézhāor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口哨儿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kǒushàor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蜜枣儿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mìzǎor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19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96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92784"/>
              </p:ext>
            </p:extLst>
          </p:nvPr>
        </p:nvGraphicFramePr>
        <p:xfrm>
          <a:off x="1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983"/>
                <a:gridCol w="1568889"/>
                <a:gridCol w="2098733"/>
                <a:gridCol w="1419798"/>
                <a:gridCol w="1568889"/>
                <a:gridCol w="2362508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iɑo &gt; i</a:t>
                      </a: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鱼漂儿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yúpiāor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火苗儿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huǒmiáor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跑调儿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pǎodiàor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面条儿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miàntiáor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豆角儿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dòujiǎor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开窍儿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kāiqiàor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20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89192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ou &gt; our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衣兜儿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yīdōur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老头儿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lǎotóur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年头儿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niántóur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小偷儿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xiǎotōur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门口儿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ménkǒur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纽扣儿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niǔkòur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线轴儿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xiànzhóur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小丑儿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xiǎochǒur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加油儿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jiāyóur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21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907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71664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iou &gt; iour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顶牛儿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dǐnɡniúr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抓阄儿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zhuājiūr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棉球儿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miánqiúr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22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13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73554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uo &gt; uor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火锅儿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huǒɡuōr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做活儿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zuòhuór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大伙儿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dàhuǒr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邮戳儿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yóuchuōr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小说儿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xiǎoshuōr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被窝儿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bèiwōr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(o) &gt; or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耳膜儿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ěrmór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粉末儿</a:t>
                      </a:r>
                      <a:endParaRPr lang="zh-CN" sz="36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fěnmòr</a:t>
                      </a:r>
                      <a:endParaRPr lang="zh-CN" sz="3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23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695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0094" y="6140533"/>
            <a:ext cx="609600" cy="6096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8382"/>
              </p:ext>
            </p:extLst>
          </p:nvPr>
        </p:nvGraphicFramePr>
        <p:xfrm>
          <a:off x="130629" y="403760"/>
          <a:ext cx="11223171" cy="4588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365"/>
                <a:gridCol w="1662692"/>
                <a:gridCol w="2078365"/>
                <a:gridCol w="1662692"/>
                <a:gridCol w="1662692"/>
                <a:gridCol w="2078365"/>
              </a:tblGrid>
              <a:tr h="764689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28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4689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ɑnɡ &gt; </a:t>
                      </a: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药方儿</a:t>
                      </a:r>
                      <a:endParaRPr lang="zh-CN" sz="28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yàofānɡr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赶趟儿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ɡǎntànɡr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4689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香肠儿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xiānɡchánɡr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瓜瓤儿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ɡuāránɡr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4689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4689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4689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4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3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207794"/>
            <a:ext cx="609600" cy="6096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83412"/>
              </p:ext>
            </p:extLst>
          </p:nvPr>
        </p:nvGraphicFramePr>
        <p:xfrm>
          <a:off x="0" y="0"/>
          <a:ext cx="11353799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333"/>
                <a:gridCol w="1571500"/>
                <a:gridCol w="2356102"/>
                <a:gridCol w="1429262"/>
                <a:gridCol w="1571500"/>
                <a:gridCol w="2356102"/>
              </a:tblGrid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iɑ &gt; i</a:t>
                      </a: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掉价儿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diàojiàr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一下儿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yīxiàr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豆芽儿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dòuyár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iɑn &gt; i</a:t>
                      </a: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小辫儿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xiǎobiànr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照片儿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zhàopiānr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扇面儿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shànmiànr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差点儿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chàdiǎnr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一点儿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yīdiǎnr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雨点儿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yǔdiǎnr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聊天儿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liáotiānr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拉链儿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lāliànr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冒尖儿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màojiānr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坎肩儿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kǎnjiānr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牙签儿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yáqiānr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露馅儿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lòuxiànr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心眼儿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xīnyǎnr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6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4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119191"/>
            <a:ext cx="609600" cy="6096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49541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867"/>
                <a:gridCol w="1571500"/>
                <a:gridCol w="2094569"/>
                <a:gridCol w="1429262"/>
                <a:gridCol w="1571500"/>
                <a:gridCol w="2356102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iɑnɡ &gt; i</a:t>
                      </a: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鼻梁儿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bíliánɡr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透亮儿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tòuliànɡr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花样儿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huāyànɡr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0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5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11416"/>
              </p:ext>
            </p:extLst>
          </p:nvPr>
        </p:nvGraphicFramePr>
        <p:xfrm>
          <a:off x="0" y="0"/>
          <a:ext cx="11353800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uɑ &gt; u</a:t>
                      </a: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脑瓜儿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nǎoɡuār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大褂儿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dàɡuàr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麻花儿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máhuār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笑话儿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xiàohuɑr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牙刷儿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yáshuār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uɑi &gt; u</a:t>
                      </a: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一块儿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yīkuàir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uɑn &gt; u</a:t>
                      </a: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茶馆儿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cháɡuǎnr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饭馆儿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fànɡuǎnr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火罐儿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huǒɡuànr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落款儿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luòkuǎnr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打转儿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dǎzhuǎnr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拐弯儿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ɡuǎiwānr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好玩儿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hǎowánr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大腕儿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dàwànr</a:t>
                      </a:r>
                      <a:endParaRPr lang="zh-CN" sz="28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6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68837"/>
              </p:ext>
            </p:extLst>
          </p:nvPr>
        </p:nvGraphicFramePr>
        <p:xfrm>
          <a:off x="0" y="2"/>
          <a:ext cx="113537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767"/>
                <a:gridCol w="1775821"/>
                <a:gridCol w="2669460"/>
                <a:gridCol w="1092990"/>
                <a:gridCol w="1590219"/>
                <a:gridCol w="2009542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uɑnɡ &gt; u</a:t>
                      </a: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ɑ</a:t>
                      </a: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蛋黄儿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dànhuánɡr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打晃儿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dǎhuànɡr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天窗儿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tiānchuānɡr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06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7605" y="612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05031"/>
              </p:ext>
            </p:extLst>
          </p:nvPr>
        </p:nvGraphicFramePr>
        <p:xfrm>
          <a:off x="0" y="2"/>
          <a:ext cx="113538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/>
                <a:gridCol w="1682045"/>
                <a:gridCol w="2102555"/>
                <a:gridCol w="1682045"/>
                <a:gridCol w="1682045"/>
                <a:gridCol w="210255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分类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儿化词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拼音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üɑn &gt; </a:t>
                      </a: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üɑ</a:t>
                      </a: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烟卷儿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yānjuǎnr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手绢儿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shǒujuànr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出圈儿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chūquānr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包圆儿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bāoyuánr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人缘儿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rényuánr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绕远儿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ràoyuǎnr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杂院儿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záyuànr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 </a:t>
                      </a:r>
                      <a:endParaRPr lang="zh-CN" sz="3600" b="1" kern="100" dirty="0"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07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615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11490"/>
              </p:ext>
            </p:extLst>
          </p:nvPr>
        </p:nvGraphicFramePr>
        <p:xfrm>
          <a:off x="-1" y="0"/>
          <a:ext cx="10933043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62"/>
                <a:gridCol w="1839011"/>
                <a:gridCol w="2657497"/>
                <a:gridCol w="1839011"/>
                <a:gridCol w="2298762"/>
              </a:tblGrid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分类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儿化词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拼音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ei &gt; 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刀背儿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dāobèir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摸黑儿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mōhēir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en &gt; er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老本儿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lǎoběnr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花盆儿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huāpénr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嗓门儿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sǎnɡménr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把门儿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bǎménr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哥们儿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ɡēmenr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纳闷儿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nàmènr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后跟儿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hòuɡēnr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高跟儿鞋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ɡāoɡēnrxié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别针儿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biézhēnr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一阵儿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yīzhènr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走神儿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zǒushénr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大婶儿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dàshěnr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小人儿书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xiǎorénrshū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杏仁儿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xìnɡrénr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刀刃儿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dāorènr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25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32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08儿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6382" y="5840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656</Words>
  <Application>Microsoft Office PowerPoint</Application>
  <PresentationFormat>宽屏</PresentationFormat>
  <Paragraphs>944</Paragraphs>
  <Slides>24</Slides>
  <Notes>0</Notes>
  <HiddenSlides>0</HiddenSlides>
  <MMClips>23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方正舒体</vt:lpstr>
      <vt:lpstr>黑体</vt:lpstr>
      <vt:lpstr>隶书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wxw</dc:creator>
  <cp:lastModifiedBy>wxw</cp:lastModifiedBy>
  <cp:revision>9</cp:revision>
  <dcterms:created xsi:type="dcterms:W3CDTF">2015-09-21T09:38:29Z</dcterms:created>
  <dcterms:modified xsi:type="dcterms:W3CDTF">2015-09-21T12:25:46Z</dcterms:modified>
</cp:coreProperties>
</file>