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882" r:id="rId3"/>
    <p:sldId id="2691" r:id="rId5"/>
    <p:sldId id="2692" r:id="rId6"/>
    <p:sldId id="2695" r:id="rId7"/>
    <p:sldId id="2701" r:id="rId8"/>
    <p:sldId id="2702" r:id="rId9"/>
    <p:sldId id="270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9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891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3891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2"/>
          <p:cNvGrpSpPr/>
          <p:nvPr/>
        </p:nvGrpSpPr>
        <p:grpSpPr>
          <a:xfrm>
            <a:off x="2362200" y="2012950"/>
            <a:ext cx="3184525" cy="2832100"/>
            <a:chOff x="0" y="0"/>
            <a:chExt cx="5014" cy="4460"/>
          </a:xfrm>
        </p:grpSpPr>
        <p:sp>
          <p:nvSpPr>
            <p:cNvPr id="6148" name="Oval 3"/>
            <p:cNvSpPr/>
            <p:nvPr/>
          </p:nvSpPr>
          <p:spPr>
            <a:xfrm>
              <a:off x="327" y="0"/>
              <a:ext cx="4459" cy="4461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149" name="Rectangle 4"/>
            <p:cNvSpPr/>
            <p:nvPr/>
          </p:nvSpPr>
          <p:spPr>
            <a:xfrm>
              <a:off x="3918" y="705"/>
              <a:ext cx="1096" cy="316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150" name="Oval 5"/>
            <p:cNvSpPr/>
            <p:nvPr/>
          </p:nvSpPr>
          <p:spPr>
            <a:xfrm>
              <a:off x="0" y="1920"/>
              <a:ext cx="655" cy="656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6151" name="Group 6"/>
          <p:cNvGrpSpPr/>
          <p:nvPr/>
        </p:nvGrpSpPr>
        <p:grpSpPr>
          <a:xfrm flipV="1">
            <a:off x="3949700" y="4170363"/>
            <a:ext cx="3824288" cy="76200"/>
            <a:chOff x="0" y="0"/>
            <a:chExt cx="4518" cy="249"/>
          </a:xfrm>
        </p:grpSpPr>
        <p:sp>
          <p:nvSpPr>
            <p:cNvPr id="6152" name="Rectangle 7"/>
            <p:cNvSpPr/>
            <p:nvPr/>
          </p:nvSpPr>
          <p:spPr>
            <a:xfrm>
              <a:off x="0" y="0"/>
              <a:ext cx="4518" cy="249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153" name="Rectangle 8"/>
            <p:cNvSpPr/>
            <p:nvPr/>
          </p:nvSpPr>
          <p:spPr>
            <a:xfrm>
              <a:off x="0" y="1"/>
              <a:ext cx="1080" cy="249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154" name="Rectangle 9"/>
            <p:cNvSpPr/>
            <p:nvPr/>
          </p:nvSpPr>
          <p:spPr>
            <a:xfrm>
              <a:off x="2265" y="0"/>
              <a:ext cx="1080" cy="249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805173" y="2855914"/>
            <a:ext cx="6864351" cy="687387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 fontAlgn="base"/>
            <a:r>
              <a:rPr lang="zh-CN" altLang="zh-CN" strike="noStrike" noProof="0" dirty="0">
                <a:sym typeface="Arial" panose="020B0604020202020204" pitchFamily="34" charset="0"/>
              </a:rPr>
              <a:t>单击此处编辑母版标题样式</a:t>
            </a:r>
            <a:endParaRPr lang="zh-CN" altLang="zh-CN" strike="noStrike" noProof="0" dirty="0">
              <a:sym typeface="Arial" panose="020B0604020202020204" pitchFamily="34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805173" y="3543300"/>
            <a:ext cx="6864351" cy="6111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/>
          <a:lstStyle>
            <a:lvl1pPr marL="0" indent="0">
              <a:spcBef>
                <a:spcPct val="0"/>
              </a:spcBef>
              <a:buFont typeface="Arial" panose="020B0604020202020204" pitchFamily="34" charset="0"/>
              <a:buNone/>
              <a:defRPr sz="2000">
                <a:solidFill>
                  <a:srgbClr val="F1AA07"/>
                </a:solidFill>
                <a:sym typeface="Arial" panose="020B0604020202020204" pitchFamily="34" charset="0"/>
              </a:defRPr>
            </a:lvl1pPr>
          </a:lstStyle>
          <a:p>
            <a:pPr lvl="0" fontAlgn="base"/>
            <a:r>
              <a:rPr lang="zh-CN" altLang="zh-CN" strike="noStrike" noProof="0" dirty="0">
                <a:sym typeface="Arial" panose="020B0604020202020204" pitchFamily="34" charset="0"/>
              </a:rPr>
              <a:t>单击此处编辑母版副标题样式</a:t>
            </a:r>
            <a:endParaRPr lang="zh-CN" altLang="zh-CN" strike="noStrike" noProof="0" dirty="0">
              <a:sym typeface="Arial" panose="020B0604020202020204" pitchFamily="34" charset="0"/>
            </a:endParaRPr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09600" y="412955"/>
            <a:ext cx="10972800" cy="5575095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7"/>
          <p:cNvGrpSpPr/>
          <p:nvPr/>
        </p:nvGrpSpPr>
        <p:grpSpPr>
          <a:xfrm>
            <a:off x="577850" y="184150"/>
            <a:ext cx="463550" cy="763588"/>
            <a:chOff x="0" y="0"/>
            <a:chExt cx="730" cy="1203"/>
          </a:xfrm>
        </p:grpSpPr>
        <p:sp>
          <p:nvSpPr>
            <p:cNvPr id="7172" name="Rectangle 8"/>
            <p:cNvSpPr/>
            <p:nvPr/>
          </p:nvSpPr>
          <p:spPr>
            <a:xfrm>
              <a:off x="0" y="0"/>
              <a:ext cx="382" cy="1203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7173" name="Rectangle 9"/>
            <p:cNvSpPr/>
            <p:nvPr/>
          </p:nvSpPr>
          <p:spPr>
            <a:xfrm>
              <a:off x="382" y="413"/>
              <a:ext cx="348" cy="791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7818" y="184150"/>
            <a:ext cx="10435167" cy="763588"/>
          </a:xfrm>
        </p:spPr>
        <p:txBody>
          <a:bodyPr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2"/>
          <p:cNvGrpSpPr/>
          <p:nvPr/>
        </p:nvGrpSpPr>
        <p:grpSpPr>
          <a:xfrm>
            <a:off x="1179513" y="1936750"/>
            <a:ext cx="2859087" cy="2833688"/>
            <a:chOff x="0" y="0"/>
            <a:chExt cx="4502" cy="4462"/>
          </a:xfrm>
        </p:grpSpPr>
        <p:sp>
          <p:nvSpPr>
            <p:cNvPr id="8196" name="Oval 3"/>
            <p:cNvSpPr/>
            <p:nvPr/>
          </p:nvSpPr>
          <p:spPr>
            <a:xfrm>
              <a:off x="0" y="0"/>
              <a:ext cx="4457" cy="4463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8197" name="Rectangle 4"/>
            <p:cNvSpPr/>
            <p:nvPr/>
          </p:nvSpPr>
          <p:spPr>
            <a:xfrm>
              <a:off x="3406" y="648"/>
              <a:ext cx="1096" cy="316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8198" name="Oval 5"/>
            <p:cNvSpPr/>
            <p:nvPr/>
          </p:nvSpPr>
          <p:spPr>
            <a:xfrm>
              <a:off x="0" y="2983"/>
              <a:ext cx="655" cy="65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8199" name="Rectangle 6"/>
          <p:cNvSpPr/>
          <p:nvPr/>
        </p:nvSpPr>
        <p:spPr>
          <a:xfrm>
            <a:off x="6200775" y="3190875"/>
            <a:ext cx="5986463" cy="639763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txBody>
          <a:bodyPr anchor="ctr" anchorCtr="0"/>
          <a:p>
            <a:pPr lvl="0"/>
            <a:endParaRPr lang="zh-CN" altLang="en-US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982663" y="2714844"/>
            <a:ext cx="4163484" cy="455613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lIns="90170" tIns="46990" rIns="90170" bIns="46990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lvl="0" fontAlgn="base"/>
            <a:r>
              <a:rPr lang="zh-CN" altLang="en-US" strike="noStrike" noProof="0" dirty="0"/>
              <a:t>编辑标题</a:t>
            </a:r>
            <a:endParaRPr lang="zh-CN" altLang="zh-CN" strike="noStrike" noProof="0" dirty="0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173163" y="3192464"/>
            <a:ext cx="3975100" cy="65563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0170" tIns="46990" rIns="90170" bIns="46990"/>
          <a:lstStyle>
            <a:lvl1pPr marL="0" indent="0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 fontAlgn="base"/>
            <a:r>
              <a:rPr lang="zh-CN" altLang="zh-CN" strike="noStrike" noProof="0" dirty="0"/>
              <a:t>单击此处编辑副标题</a:t>
            </a:r>
            <a:endParaRPr lang="zh-CN" altLang="zh-CN" strike="noStrike" noProof="0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7"/>
          <p:cNvGrpSpPr/>
          <p:nvPr/>
        </p:nvGrpSpPr>
        <p:grpSpPr>
          <a:xfrm>
            <a:off x="577850" y="184150"/>
            <a:ext cx="463550" cy="763588"/>
            <a:chOff x="0" y="0"/>
            <a:chExt cx="730" cy="1203"/>
          </a:xfrm>
        </p:grpSpPr>
        <p:sp>
          <p:nvSpPr>
            <p:cNvPr id="9220" name="Rectangle 8"/>
            <p:cNvSpPr/>
            <p:nvPr/>
          </p:nvSpPr>
          <p:spPr>
            <a:xfrm>
              <a:off x="0" y="0"/>
              <a:ext cx="382" cy="1203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9221" name="Rectangle 9"/>
            <p:cNvSpPr/>
            <p:nvPr/>
          </p:nvSpPr>
          <p:spPr>
            <a:xfrm>
              <a:off x="382" y="413"/>
              <a:ext cx="348" cy="791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7818" y="184150"/>
            <a:ext cx="10435167" cy="763588"/>
          </a:xfrm>
        </p:spPr>
        <p:txBody>
          <a:bodyPr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57818" y="1252539"/>
            <a:ext cx="5115983" cy="4498975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77000" y="1252539"/>
            <a:ext cx="5115984" cy="4498975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65127"/>
            <a:ext cx="10972800" cy="1120774"/>
          </a:xfrm>
        </p:spPr>
        <p:txBody>
          <a:bodyPr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81163"/>
            <a:ext cx="5389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389034" cy="3684588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2"/>
          <p:cNvGrpSpPr/>
          <p:nvPr/>
        </p:nvGrpSpPr>
        <p:grpSpPr>
          <a:xfrm>
            <a:off x="2362200" y="2012950"/>
            <a:ext cx="3184525" cy="2832100"/>
            <a:chOff x="0" y="0"/>
            <a:chExt cx="5014" cy="4460"/>
          </a:xfrm>
        </p:grpSpPr>
        <p:sp>
          <p:nvSpPr>
            <p:cNvPr id="10244" name="Oval 3"/>
            <p:cNvSpPr/>
            <p:nvPr/>
          </p:nvSpPr>
          <p:spPr>
            <a:xfrm>
              <a:off x="327" y="0"/>
              <a:ext cx="4459" cy="4461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45" name="Rectangle 4"/>
            <p:cNvSpPr/>
            <p:nvPr/>
          </p:nvSpPr>
          <p:spPr>
            <a:xfrm>
              <a:off x="3918" y="705"/>
              <a:ext cx="1096" cy="316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46" name="Oval 5"/>
            <p:cNvSpPr/>
            <p:nvPr/>
          </p:nvSpPr>
          <p:spPr>
            <a:xfrm>
              <a:off x="0" y="1920"/>
              <a:ext cx="655" cy="656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0247" name="Group 6"/>
          <p:cNvGrpSpPr/>
          <p:nvPr/>
        </p:nvGrpSpPr>
        <p:grpSpPr>
          <a:xfrm flipV="1">
            <a:off x="3965575" y="4170363"/>
            <a:ext cx="3824288" cy="76200"/>
            <a:chOff x="0" y="0"/>
            <a:chExt cx="4518" cy="249"/>
          </a:xfrm>
        </p:grpSpPr>
        <p:sp>
          <p:nvSpPr>
            <p:cNvPr id="10248" name="Rectangle 7"/>
            <p:cNvSpPr/>
            <p:nvPr/>
          </p:nvSpPr>
          <p:spPr>
            <a:xfrm>
              <a:off x="0" y="0"/>
              <a:ext cx="4518" cy="249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49" name="Rectangle 8"/>
            <p:cNvSpPr/>
            <p:nvPr/>
          </p:nvSpPr>
          <p:spPr>
            <a:xfrm>
              <a:off x="0" y="1"/>
              <a:ext cx="1080" cy="249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50" name="Rectangle 9"/>
            <p:cNvSpPr/>
            <p:nvPr/>
          </p:nvSpPr>
          <p:spPr>
            <a:xfrm>
              <a:off x="2265" y="0"/>
              <a:ext cx="1080" cy="249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anchor="ctr" anchorCtr="0"/>
            <a:p>
              <a:pPr lvl="0"/>
              <a:endParaRPr lang="zh-CN" altLang="en-US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8" name="Rectangle 1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0943" y="2855914"/>
            <a:ext cx="6864351" cy="687387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pPr lvl="0" fontAlgn="base"/>
            <a:r>
              <a:rPr lang="zh-CN" altLang="en-US" strike="noStrike" noProof="0" dirty="0">
                <a:sym typeface="Arial" panose="020B0604020202020204" pitchFamily="34" charset="0"/>
              </a:rPr>
              <a:t>编辑标题</a:t>
            </a:r>
            <a:endParaRPr lang="zh-CN" altLang="zh-CN" strike="noStrike" noProof="0" dirty="0">
              <a:sym typeface="Arial" panose="020B0604020202020204" pitchFamily="34" charset="0"/>
            </a:endParaRPr>
          </a:p>
        </p:txBody>
      </p:sp>
      <p:sp>
        <p:nvSpPr>
          <p:cNvPr id="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820943" y="3543300"/>
            <a:ext cx="6864351" cy="6111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/>
          <a:lstStyle>
            <a:lvl1pPr marL="0" indent="0">
              <a:spcBef>
                <a:spcPct val="0"/>
              </a:spcBef>
              <a:buFont typeface="Arial" panose="020B0604020202020204" pitchFamily="34" charset="0"/>
              <a:buNone/>
              <a:defRPr sz="2800">
                <a:solidFill>
                  <a:srgbClr val="F1AA07"/>
                </a:solidFill>
                <a:latin typeface="+mn-ea"/>
                <a:ea typeface="+mn-ea"/>
                <a:sym typeface="Arial" panose="020B0604020202020204" pitchFamily="34" charset="0"/>
              </a:defRPr>
            </a:lvl1pPr>
          </a:lstStyle>
          <a:p>
            <a:pPr lvl="0" fontAlgn="base"/>
            <a:r>
              <a:rPr lang="zh-CN" altLang="zh-CN" strike="noStrike" noProof="0" dirty="0">
                <a:sym typeface="Arial" panose="020B0604020202020204" pitchFamily="34" charset="0"/>
              </a:rPr>
              <a:t>单击此处编辑母版副标题样式</a:t>
            </a:r>
            <a:endParaRPr lang="zh-CN" altLang="zh-CN" strike="noStrike" noProof="0" dirty="0">
              <a:sym typeface="Arial" panose="020B0604020202020204" pitchFamily="34" charset="0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51080" y="953290"/>
            <a:ext cx="5416551" cy="757325"/>
          </a:xfrm>
          <a:solidFill>
            <a:schemeClr val="tx2"/>
          </a:solidFill>
        </p:spPr>
        <p:txBody>
          <a:bodyPr anchor="ctr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dirty="0"/>
              <a:t>编辑标题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84584" y="9524"/>
            <a:ext cx="4554554" cy="6848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51080" y="1966220"/>
            <a:ext cx="5416551" cy="4498975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65888"/>
            <a:ext cx="2844800" cy="320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465888"/>
            <a:ext cx="3860800" cy="320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465888"/>
            <a:ext cx="2844800" cy="3206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33857" y="445410"/>
            <a:ext cx="1691115" cy="5567363"/>
          </a:xfrm>
        </p:spPr>
        <p:txBody>
          <a:bodyPr vert="eaVert"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45410"/>
            <a:ext cx="8779329" cy="55673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base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base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base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1284288" y="184150"/>
            <a:ext cx="10309225" cy="9985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0170" tIns="46990" rIns="90170" bIns="46990" anchor="ctr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  <p:custDataLst>
              <p:tags r:id="rId12"/>
            </p:custDataLst>
          </p:nvPr>
        </p:nvSpPr>
        <p:spPr>
          <a:xfrm>
            <a:off x="609600" y="1465263"/>
            <a:ext cx="10983913" cy="44989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85750"/>
            <a:r>
              <a:rPr lang="zh-CN" altLang="en-US" dirty="0"/>
              <a:t>第三级</a:t>
            </a:r>
            <a:endParaRPr lang="zh-CN" altLang="en-US" dirty="0"/>
          </a:p>
          <a:p>
            <a:pPr lvl="3" indent="-285750"/>
            <a:r>
              <a:rPr lang="zh-CN" altLang="en-US" dirty="0"/>
              <a:t>第四级</a:t>
            </a:r>
            <a:endParaRPr lang="zh-CN" altLang="en-US" dirty="0"/>
          </a:p>
          <a:p>
            <a:pPr lvl="4" indent="-2857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>
              <a:defRPr sz="1400"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auto"/>
            <a:fld id="{9AC639E7-FCA5-435F-8592-3881F1026E6A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ctr">
              <a:defRPr sz="1400"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r">
              <a:defRPr sz="1400"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auto"/>
            <a:fld id="{A69FDD4A-240E-4D15-943F-A4EBA544B286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031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p>
            <a:pPr lvl="0">
              <a:buSzTx/>
            </a:pPr>
            <a:endParaRPr lang="zh-CN" altLang="en-US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 kern="1200">
          <a:solidFill>
            <a:srgbClr val="F1AA07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rgbClr val="F1A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2857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12001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lt"/>
          <a:ea typeface="+mn-ea"/>
          <a:cs typeface="+mn-cs"/>
        </a:defRPr>
      </a:lvl3pPr>
      <a:lvl4pPr marL="16573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lt"/>
          <a:ea typeface="+mn-ea"/>
          <a:cs typeface="+mn-cs"/>
        </a:defRPr>
      </a:lvl4pPr>
      <a:lvl5pPr marL="21145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4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989513" y="4478338"/>
            <a:ext cx="2406650" cy="406400"/>
          </a:xfrm>
          <a:prstGeom prst="rect">
            <a:avLst/>
          </a:prstGeom>
          <a:noFill/>
          <a:ln w="9525">
            <a:noFill/>
          </a:ln>
        </p:spPr>
        <p:txBody>
          <a:bodyPr wrap="square" lIns="90170" tIns="46990" rIns="90170" bIns="46990" anchor="t" anchorCtr="0"/>
          <a:p>
            <a:pPr>
              <a:lnSpc>
                <a:spcPct val="80000"/>
              </a:lnSpc>
            </a:pPr>
            <a:r>
              <a:rPr lang="en-US" altLang="zh-CN" sz="20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endParaRPr lang="zh-CN" altLang="en-US" sz="2000" dirty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" name="标题 1"/>
          <p:cNvSpPr/>
          <p:nvPr>
            <p:ph type="ctrTitle"/>
          </p:nvPr>
        </p:nvSpPr>
        <p:spPr>
          <a:xfrm>
            <a:off x="4349750" y="2710815"/>
            <a:ext cx="6864350" cy="665480"/>
          </a:xfrm>
        </p:spPr>
        <p:txBody>
          <a:bodyPr/>
          <a:p>
            <a:r>
              <a:rPr lang="zh-CN" altLang="en-US" sz="3600"/>
              <a:t>第六编</a:t>
            </a:r>
            <a:endParaRPr lang="zh-CN" altLang="en-US" sz="3600"/>
          </a:p>
        </p:txBody>
      </p:sp>
      <p:sp>
        <p:nvSpPr>
          <p:cNvPr id="3" name="文本框 2"/>
          <p:cNvSpPr txBox="1"/>
          <p:nvPr/>
        </p:nvSpPr>
        <p:spPr>
          <a:xfrm>
            <a:off x="4494530" y="3376295"/>
            <a:ext cx="290195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/>
              <a:t>合同</a:t>
            </a:r>
            <a:endParaRPr lang="zh-CN" altLang="en-US" sz="440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第一节 合同订立和成立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043" y="9477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ctr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“买方发函查问如有水泥供货即派人前去购买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0" algn="ctr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而卖方即送货上门发生纠纷”案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sz="2000" i="0" u="none" strike="noStrike" kern="1200" cap="none" spc="0" normalizeH="0" baseline="0" noProof="1" dirty="0">
                <a:solidFill>
                  <a:schemeClr val="tx1"/>
                </a:solidFill>
                <a:ea typeface="+mn-ea"/>
                <a:cs typeface="+mn-ea"/>
              </a:rPr>
              <a:t>某食品公司因建造公司大楼急需水泥，其基建处遂向青锋水泥厂、新华水泥厂和建设水泥厂发出函电，称：“我公司急需型号为 500 的水泥 100 吨，如贵厂有货，请速来函电，我公司愿派人前往购买。”这三家水泥厂在收到函电以后，都先后向某食品公司回复了函电，在函电中告知其备有现货，且告知了水泥的价格。其中，建设水泥厂在发出函电的同时，派车给某食品公司送去了 50 吨水泥。</a:t>
            </a:r>
            <a:endParaRPr kumimoji="0" sz="2000" i="0" u="none" strike="noStrike" kern="1200" cap="none" spc="0" normalizeH="0" baseline="0" noProof="1" dirty="0">
              <a:solidFill>
                <a:schemeClr val="tx1"/>
              </a:solidFill>
              <a:ea typeface="+mn-ea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第一节 合同订立和成立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043" y="9477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ctr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“买方发函查问如有水泥供货即派人前去购买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0" algn="ctr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而卖方即送货上门发生纠纷”案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sz="2000" i="0" u="none" strike="noStrike" kern="1200" cap="none" spc="0" normalizeH="0" baseline="0" noProof="1" dirty="0">
                <a:solidFill>
                  <a:schemeClr val="tx1"/>
                </a:solidFill>
                <a:ea typeface="+mn-ea"/>
                <a:cs typeface="+mn-ea"/>
              </a:rPr>
              <a:t>在该批水泥送到某食品公司之前，某食品公司得知新华水泥厂生产的水泥质量好且价格合理，因此，向新华水泥厂发去函电：“我公司愿购买贵厂 100 吨 500 型号水泥，盼速送货，运费由我公司负担。”在发出函电后的第二天上午，新华水泥厂发函称已准备发货。当日下午，建设水泥厂已经将 50 吨水泥送到。某食品公司告知建设水泥厂：已决定购买新华水泥厂的水泥，不能接受建设水泥厂送来的水泥。建设水泥厂认为某食品公司拒收货物已构成违约。因双方协商不成，建设水泥厂遂向法院提起诉讼。</a:t>
            </a:r>
            <a:endParaRPr kumimoji="0" sz="2000" i="0" u="none" strike="noStrike" kern="1200" cap="none" spc="0" normalizeH="0" baseline="0" noProof="1" dirty="0">
              <a:solidFill>
                <a:schemeClr val="tx1"/>
              </a:solidFill>
              <a:ea typeface="+mn-ea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第一节 合同订立和成立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一、合同订立与合同成立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合同的订立是指缔约人为意思表示并达成合意的状态。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合同的成立是指当事人对合同的标的、数量等内容协商一致。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要约和承诺既是合同订立的主要方式，也是合同订立的两个阶段。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合同成立的条件是：（1）在主体上须有双方或多方当事人；（2）当事人对合同的主要条款达成合意。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第一节 合同订立和成立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二、对本案的分析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某食品公司这一意思表示，第一，是订约的准备行为；第二，函件使相对方当事人获得了订约的信息，从而可以向要约邀请人发出要约；第三，表达的意思仅仅是表明自己想购买水泥，有合适的，即可商量订立合同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某食品公司的意思表示属于邀请要约，并不构成要约。建设水泥厂没有经过订立合同的要约和承诺，就直接将 50 吨水泥送到某食品公司，并不构成合同的履行。因此，某食品公司并不存在违约行为，损失是建设水泥厂自己的过失所致，与某食品公司没有关系。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第二节 合同生效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043" y="9477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ctr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“出售国有资产没有经过评估和有关部门批准，买卖合同无效”案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sz="2000" i="0" u="none" strike="noStrike" kern="1200" cap="none" spc="0" normalizeH="0" baseline="0" noProof="1" dirty="0">
                <a:solidFill>
                  <a:schemeClr val="tx1"/>
                </a:solidFill>
                <a:ea typeface="+mn-ea"/>
                <a:cs typeface="+mn-ea"/>
              </a:rPr>
              <a:t>某镇市场监督管理所欲另建办公楼，因此出售自己的一栋办公楼，面积为1 000 平方米，估价在 20 万元左右。但是没有经过评估，也没有经过国有资产管理部门的批准，而是由所长刘某擅自做主，以 8 万元的价格将该办公楼卖给自己的表弟谢某。检察机关发现后，以该买卖合同违反国家法律强制性规定，造成国有资产流失为由，向法院起诉，请求法院宣告该合同无效。法院判决支持了检察机关的诉讼请求。</a:t>
            </a:r>
            <a:endParaRPr kumimoji="0" sz="2000" i="0" u="none" strike="noStrike" kern="1200" cap="none" spc="0" normalizeH="0" baseline="0" noProof="1" dirty="0">
              <a:solidFill>
                <a:schemeClr val="tx1"/>
              </a:solidFill>
              <a:ea typeface="+mn-ea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57288" y="184150"/>
            <a:ext cx="10436225" cy="763588"/>
          </a:xfrm>
        </p:spPr>
        <p:txBody>
          <a:bodyPr vert="horz" wrap="square" lIns="90170" tIns="46990" rIns="90170" bIns="46990" anchor="ctr" anchorCtr="0"/>
          <a:p>
            <a:r>
              <a:rPr lang="zh-CN" altLang="en-US" dirty="0">
                <a:latin typeface="Arial" panose="020B0604020202020204" pitchFamily="34" charset="0"/>
              </a:rPr>
              <a:t>第二节 合同生效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8963" y="1011238"/>
            <a:ext cx="11256963" cy="4498975"/>
          </a:xfrm>
        </p:spPr>
        <p:txBody>
          <a:bodyPr>
            <a:noAutofit/>
          </a:bodyPr>
          <a:lstStyle/>
          <a:p>
            <a:pPr marL="285750" marR="0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对本案的分析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在本案中，刘某擅自做主，将价值约 20 万元的办公楼以 8 万元的低价卖给自己的亲属。这一买卖合同，属于恶意串通，损害第三人利益的合同，违反了法律的强制性规定，因此是无效合同。这种无效属于绝对无效，该合同自始就没有法律效力。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4480" marR="0" indent="508000" algn="l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检察机关发现此案后，以该买卖合同违反法律的强制性规定，造成国有资产流失为由，向法院起诉，请求法院宣告该合同无效。这是一个有益的探索。法院判决支持了检察机关的诉讼请求，创造了公益诉讼的一个典型案例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062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11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14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17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062"/>
</p:tagLst>
</file>

<file path=ppt/tags/tag20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23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3.xml><?xml version="1.0" encoding="utf-8"?>
<p:tagLst xmlns:p="http://schemas.openxmlformats.org/presentationml/2006/main">
  <p:tag name="KSO_WM_TEMPLATE_THUMBS_INDEX" val="1、6、7、10、11、13、15、17、20、26、28"/>
  <p:tag name="KSO_WM_BEAUTIFY_FLAG" val="#wm#"/>
  <p:tag name="KSO_WM_TEMPLATE_CATEGORY" val="custom"/>
  <p:tag name="KSO_WM_TEMPLATE_INDEX" val="160062"/>
  <p:tag name="KSO_WM_TAG_VERSION" val="1.0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ID" val="custom160062_1*b*1"/>
  <p:tag name="KSO_WM_UNIT_TYPE" val="b"/>
  <p:tag name="KSO_WM_UNIT_INDEX" val="1"/>
  <p:tag name="KSO_WM_UNIT_CLEAR" val="1"/>
  <p:tag name="KSO_WM_UNIT_LAYERLEVEL" val="1"/>
  <p:tag name="KSO_WM_UNIT_VALUE" val="58"/>
  <p:tag name="KSO_WM_UNIT_ISCONTENTSTITLE" val="0"/>
  <p:tag name="KSO_WM_UNIT_HIGHLIGHT" val="0"/>
  <p:tag name="KSO_WM_UNIT_COMPATIBLE" val="0"/>
  <p:tag name="KSO_WM_UNIT_PRESET_TEXT_INDEX" val="1"/>
  <p:tag name="KSO_WM_UNIT_PRESET_TEXT_LEN" val="10"/>
</p:tagLst>
</file>

<file path=ppt/tags/tag5.xml><?xml version="1.0" encoding="utf-8"?>
<p:tagLst xmlns:p="http://schemas.openxmlformats.org/presentationml/2006/main">
  <p:tag name="KSO_WM_TEMPLATE_THUMBS_INDEX" val="1、6、7、10、11、13、15、17、20、26、28、"/>
  <p:tag name="KSO_WM_SLIDE_ID" val="custom160062_1"/>
  <p:tag name="KSO_WM_SLIDE_INDEX" val="1"/>
  <p:tag name="KSO_WM_SLIDE_LAYOUT" val="a_b"/>
  <p:tag name="KSO_WM_SLIDE_LAYOUT_CNT" val="1_1"/>
  <p:tag name="KSO_WM_SLIDE_TYPE" val="title"/>
  <p:tag name="KSO_WM_BEAUTIFY_FLAG" val="#wm#"/>
  <p:tag name="KSO_WM_SLIDE_ITEM_CNT" val="2"/>
  <p:tag name="KSO_WM_TEMPLATE_CATEGORY" val="custom"/>
  <p:tag name="KSO_WM_TEMPLATE_INDEX" val="160062"/>
  <p:tag name="KSO_WM_TAG_VERSION" val="1.0"/>
  <p:tag name="KSO_WM_SPECIAL_SOURCE" val="bdnull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f"/>
  <p:tag name="KSO_WM_UNIT_INDEX" val="1"/>
  <p:tag name="KSO_WM_UNIT_ID" val="custom160062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8.xml><?xml version="1.0" encoding="utf-8"?>
<p:tagLst xmlns:p="http://schemas.openxmlformats.org/presentationml/2006/main">
  <p:tag name="KSO_WM_TEMPLATE_CATEGORY" val="custom"/>
  <p:tag name="KSO_WM_TEMPLATE_INDEX" val="160062"/>
  <p:tag name="KSO_WM_TAG_VERSION" val="1.0"/>
  <p:tag name="KSO_WM_SLIDE_ID" val="custom160062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15"/>
  <p:tag name="KSO_WM_SLIDE_SIZE" val="864*354"/>
  <p:tag name="KSO_WM_SPECIAL_SOURCE" val="bdnull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62"/>
  <p:tag name="KSO_WM_UNIT_TYPE" val="a"/>
  <p:tag name="KSO_WM_UNIT_INDEX" val="1"/>
  <p:tag name="KSO_WM_UNIT_ID" val="custom160062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heme/theme1.xml><?xml version="1.0" encoding="utf-8"?>
<a:theme xmlns:a="http://schemas.openxmlformats.org/drawingml/2006/main" name="默认设计模板">
  <a:themeElements>
    <a:clrScheme name="自定义 9">
      <a:dk1>
        <a:srgbClr val="000000"/>
      </a:dk1>
      <a:lt1>
        <a:srgbClr val="FFFFFF"/>
      </a:lt1>
      <a:dk2>
        <a:srgbClr val="F1AA07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251C1A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1339</Words>
  <Application>WPS 演示</Application>
  <PresentationFormat>宽屏</PresentationFormat>
  <Paragraphs>43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默认设计模板</vt:lpstr>
      <vt:lpstr>第六编</vt:lpstr>
      <vt:lpstr>第一节 合同订立和成立</vt:lpstr>
      <vt:lpstr>第一节 合同订立和成立</vt:lpstr>
      <vt:lpstr>第一节 合同订立和成立</vt:lpstr>
      <vt:lpstr>第一节 合同订立和成立</vt:lpstr>
      <vt:lpstr>第二节 合同生效</vt:lpstr>
      <vt:lpstr>第二节 合同生效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 li</cp:lastModifiedBy>
  <cp:revision>204</cp:revision>
  <dcterms:created xsi:type="dcterms:W3CDTF">2021-07-19T09:25:00Z</dcterms:created>
  <dcterms:modified xsi:type="dcterms:W3CDTF">2021-12-02T14:16:27Z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65C62381942043B799187A25F2E97EBD</vt:lpwstr>
  </property>
</Properties>
</file>