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8" r:id="rId18"/>
    <p:sldId id="279" r:id="rId19"/>
    <p:sldId id="280" r:id="rId20"/>
  </p:sldIdLst>
  <p:sldSz cx="9144000" cy="5715000"/>
  <p:notesSz cx="9144000" cy="5715000"/>
  <p:embeddedFontLst>
    <p:embeddedFont>
      <p:font typeface="微软雅黑" panose="020B0503020204020204" charset="-122"/>
      <p:regular r:id="rId24"/>
    </p:embeddedFont>
    <p:embeddedFont>
      <p:font typeface="Cambria Math" panose="02040503050406030204"/>
      <p:regular r:id="rId25"/>
    </p:embeddedFont>
    <p:embeddedFont>
      <p:font typeface="Calibri" panose="020F0502020204030204" charset="0"/>
      <p:regular r:id="rId26"/>
      <p:bold r:id="rId27"/>
      <p:italic r:id="rId28"/>
      <p:boldItalic r:id="rId29"/>
    </p:embeddedFont>
    <p:embeddedFont>
      <p:font typeface="Calibri" panose="020F0502020204030204"/>
      <p:regular r:id="rId30"/>
      <p:bold r:id="rId31"/>
      <p:italic r:id="rId32"/>
      <p:boldItalic r:id="rId33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font" Target="fonts/font10.fntdata"/><Relationship Id="rId32" Type="http://schemas.openxmlformats.org/officeDocument/2006/relationships/font" Target="fonts/font9.fntdata"/><Relationship Id="rId31" Type="http://schemas.openxmlformats.org/officeDocument/2006/relationships/font" Target="fonts/font8.fntdata"/><Relationship Id="rId30" Type="http://schemas.openxmlformats.org/officeDocument/2006/relationships/font" Target="fonts/font7.fntdata"/><Relationship Id="rId3" Type="http://schemas.openxmlformats.org/officeDocument/2006/relationships/slide" Target="slides/slide1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572255" y="2847535"/>
            <a:ext cx="5277611" cy="47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虚拟语气在其他场合的运用</a:t>
            </a:r>
            <a:endParaRPr sz="28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4770" y="220124"/>
            <a:ext cx="1976628" cy="305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14C83"/>
                </a:solidFill>
                <a:latin typeface="微软雅黑" panose="020B0503020204020204" charset="-122"/>
                <a:cs typeface="微软雅黑" panose="020B0503020204020204" charset="-122"/>
              </a:rPr>
              <a:t>新思维建构英语语法</a:t>
            </a:r>
            <a:endParaRPr sz="1600" b="1" dirty="0">
              <a:solidFill>
                <a:srgbClr val="014C83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015" y="998854"/>
            <a:ext cx="1573987" cy="507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知识拓展</a:t>
            </a:r>
            <a:endParaRPr sz="28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9917" y="2267626"/>
            <a:ext cx="8007401" cy="1839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Even</a:t>
            </a:r>
            <a:r>
              <a:rPr sz="2400" spc="-23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if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were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rich,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wouldn’t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spend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money</a:t>
            </a:r>
            <a:r>
              <a:rPr sz="2400" spc="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like</a:t>
            </a:r>
            <a:r>
              <a:rPr sz="24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60"/>
              </a:lnSpc>
              <a:spcBef>
                <a:spcPts val="3055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Even</a:t>
            </a:r>
            <a:r>
              <a:rPr sz="2400" spc="-28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if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had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met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her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person,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couldn’t</a:t>
            </a:r>
            <a:r>
              <a:rPr sz="2400" spc="-15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have</a:t>
            </a:r>
            <a:r>
              <a:rPr sz="2400" spc="-1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recognized</a:t>
            </a:r>
            <a:r>
              <a:rPr sz="2400" spc="-36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31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her.</a:t>
            </a:r>
            <a:endParaRPr sz="2400" spc="-31" dirty="0">
              <a:solidFill>
                <a:srgbClr val="0000CC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55"/>
              </a:lnSpc>
              <a:spcBef>
                <a:spcPts val="310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Even</a:t>
            </a:r>
            <a:r>
              <a:rPr sz="2400" spc="-23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if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were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handsome,</a:t>
            </a:r>
            <a:r>
              <a:rPr sz="2400" spc="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wouldn’t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make</a:t>
            </a:r>
            <a:r>
              <a:rPr sz="2400" spc="11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me</a:t>
            </a:r>
            <a:r>
              <a:rPr sz="2400" spc="3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fall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love</a:t>
            </a:r>
            <a:r>
              <a:rPr sz="24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him.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4770" y="220124"/>
            <a:ext cx="1976628" cy="305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14C83"/>
                </a:solidFill>
                <a:latin typeface="微软雅黑" panose="020B0503020204020204" charset="-122"/>
                <a:cs typeface="微软雅黑" panose="020B0503020204020204" charset="-122"/>
              </a:rPr>
              <a:t>新思维建构英语语法</a:t>
            </a:r>
            <a:endParaRPr sz="1600" b="1" dirty="0">
              <a:solidFill>
                <a:srgbClr val="014C83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015" y="998854"/>
            <a:ext cx="1573987" cy="507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知识拓展</a:t>
            </a:r>
            <a:endParaRPr sz="28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967" y="2267626"/>
            <a:ext cx="5146192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</a:t>
            </a:r>
            <a:r>
              <a:rPr sz="24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run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away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lest</a:t>
            </a:r>
            <a:r>
              <a:rPr sz="2400" spc="-1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should)</a:t>
            </a:r>
            <a:r>
              <a:rPr sz="2400" spc="-2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be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arrested.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967" y="2999256"/>
            <a:ext cx="8929754" cy="375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dare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not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tell</a:t>
            </a:r>
            <a:r>
              <a:rPr sz="2400" spc="-3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her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address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for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fear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2400" spc="-1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should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be</a:t>
            </a:r>
            <a:r>
              <a:rPr sz="2400" spc="-1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angry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with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me.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4770" y="220124"/>
            <a:ext cx="1976628" cy="305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14C83"/>
                </a:solidFill>
                <a:latin typeface="微软雅黑" panose="020B0503020204020204" charset="-122"/>
                <a:cs typeface="微软雅黑" panose="020B0503020204020204" charset="-122"/>
              </a:rPr>
              <a:t>新思维建构英语语法</a:t>
            </a:r>
            <a:endParaRPr sz="1600" b="1" dirty="0">
              <a:solidFill>
                <a:srgbClr val="014C83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015" y="998854"/>
            <a:ext cx="1573987" cy="507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知识拓展</a:t>
            </a:r>
            <a:endParaRPr sz="28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23669" y="2267626"/>
            <a:ext cx="5443499" cy="1107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400" spc="-1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high</a:t>
            </a:r>
            <a:r>
              <a:rPr sz="2400" spc="-1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time</a:t>
            </a:r>
            <a:r>
              <a:rPr sz="2400" spc="14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24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made</a:t>
            </a:r>
            <a:r>
              <a:rPr sz="2400" spc="1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up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your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mind.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60"/>
              </a:lnSpc>
              <a:spcBef>
                <a:spcPts val="3055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400" spc="-18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time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should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go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school.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4770" y="220124"/>
            <a:ext cx="1976628" cy="305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14C83"/>
                </a:solidFill>
                <a:latin typeface="微软雅黑" panose="020B0503020204020204" charset="-122"/>
                <a:cs typeface="微软雅黑" panose="020B0503020204020204" charset="-122"/>
              </a:rPr>
              <a:t>新思维建构英语语法</a:t>
            </a:r>
            <a:endParaRPr sz="1600" b="1" dirty="0">
              <a:solidFill>
                <a:srgbClr val="014C83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015" y="998854"/>
            <a:ext cx="1573987" cy="507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知识拓展</a:t>
            </a:r>
            <a:endParaRPr sz="28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96567" y="2267626"/>
            <a:ext cx="2387754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May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succeed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!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96567" y="2999256"/>
            <a:ext cx="1997712" cy="375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God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bless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you!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96567" y="3731047"/>
            <a:ext cx="5292499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Long</a:t>
            </a:r>
            <a:r>
              <a:rPr sz="24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live</a:t>
            </a:r>
            <a:r>
              <a:rPr sz="2400" spc="-21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People’s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Republic</a:t>
            </a:r>
            <a:r>
              <a:rPr sz="2400" spc="-2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China!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4770" y="220124"/>
            <a:ext cx="1976628" cy="305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14C83"/>
                </a:solidFill>
                <a:latin typeface="微软雅黑" panose="020B0503020204020204" charset="-122"/>
                <a:cs typeface="微软雅黑" panose="020B0503020204020204" charset="-122"/>
              </a:rPr>
              <a:t>新思维建构英语语法</a:t>
            </a:r>
            <a:endParaRPr sz="1600" b="1" dirty="0">
              <a:solidFill>
                <a:srgbClr val="014C83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5807" y="1386728"/>
            <a:ext cx="2188133" cy="1089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406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仿佛</a:t>
            </a:r>
            <a:endParaRPr sz="1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195"/>
              </a:lnSpc>
              <a:spcBef>
                <a:spcPts val="127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虚</a:t>
            </a:r>
            <a:r>
              <a:rPr sz="1800" spc="64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拟</a:t>
            </a:r>
            <a:r>
              <a:rPr sz="1800" spc="63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要是</a:t>
            </a:r>
            <a:r>
              <a:rPr sz="18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…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就好了</a:t>
            </a:r>
            <a:endParaRPr sz="1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121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语</a:t>
            </a:r>
            <a:r>
              <a:rPr sz="1800" spc="64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气</a:t>
            </a:r>
            <a:endParaRPr sz="1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2728" y="1379473"/>
            <a:ext cx="1484300" cy="908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as</a:t>
            </a:r>
            <a:r>
              <a:rPr sz="1800" spc="-2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if/as</a:t>
            </a: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though</a:t>
            </a:r>
            <a:endParaRPr sz="18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1995"/>
              </a:lnSpc>
              <a:spcBef>
                <a:spcPts val="28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If</a:t>
            </a:r>
            <a:r>
              <a:rPr sz="18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only</a:t>
            </a:r>
            <a:endParaRPr sz="18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44972" y="1386728"/>
            <a:ext cx="1758695" cy="1089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与现在事实相反</a:t>
            </a:r>
            <a:endParaRPr sz="1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144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与过去事实相反</a:t>
            </a:r>
            <a:endParaRPr sz="1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149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与将来事实相反</a:t>
            </a:r>
            <a:endParaRPr sz="1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79893" y="1379473"/>
            <a:ext cx="1070419" cy="1114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were/did</a:t>
            </a:r>
            <a:r>
              <a:rPr sz="1800" spc="-3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;</a:t>
            </a:r>
            <a:endParaRPr sz="18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065" marR="0">
              <a:lnSpc>
                <a:spcPts val="1995"/>
              </a:lnSpc>
              <a:spcBef>
                <a:spcPts val="12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had</a:t>
            </a:r>
            <a:r>
              <a:rPr sz="18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done;</a:t>
            </a:r>
            <a:endParaRPr sz="18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31750" marR="0">
              <a:lnSpc>
                <a:spcPts val="1995"/>
              </a:lnSpc>
              <a:spcBef>
                <a:spcPts val="129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would</a:t>
            </a:r>
            <a:r>
              <a:rPr sz="18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do</a:t>
            </a:r>
            <a:endParaRPr sz="18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5807" y="2621160"/>
            <a:ext cx="2029637" cy="1089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在</a:t>
            </a:r>
            <a:r>
              <a:rPr sz="1800" spc="64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其</a:t>
            </a:r>
            <a:r>
              <a:rPr sz="1800" spc="63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即使</a:t>
            </a:r>
            <a:endParaRPr sz="1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144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他</a:t>
            </a:r>
            <a:r>
              <a:rPr sz="1800" spc="64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场</a:t>
            </a:r>
            <a:r>
              <a:rPr sz="1800" spc="63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以免，为了</a:t>
            </a:r>
            <a:endParaRPr sz="1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149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合</a:t>
            </a:r>
            <a:r>
              <a:rPr sz="1800" spc="64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endParaRPr sz="1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92728" y="2613895"/>
            <a:ext cx="780696" cy="29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even</a:t>
            </a:r>
            <a:r>
              <a:rPr sz="18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if</a:t>
            </a:r>
            <a:endParaRPr sz="18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39028" y="2613895"/>
            <a:ext cx="1665731" cy="29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同</a:t>
            </a: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if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虚拟条件句</a:t>
            </a:r>
            <a:endParaRPr sz="1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92728" y="3025647"/>
            <a:ext cx="1231125" cy="111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lest/in</a:t>
            </a:r>
            <a:r>
              <a:rPr sz="1800" spc="-2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case/</a:t>
            </a:r>
            <a:endParaRPr sz="18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1995"/>
              </a:lnSpc>
              <a:spcBef>
                <a:spcPts val="12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for</a:t>
            </a:r>
            <a:r>
              <a:rPr sz="18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fear</a:t>
            </a: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endParaRPr sz="18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1995"/>
              </a:lnSpc>
              <a:spcBef>
                <a:spcPts val="130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18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(high/</a:t>
            </a:r>
            <a:endParaRPr sz="18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13094" y="3025647"/>
            <a:ext cx="1046987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should</a:t>
            </a: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do</a:t>
            </a:r>
            <a:endParaRPr sz="18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5807" y="3856116"/>
            <a:ext cx="66141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运</a:t>
            </a:r>
            <a:r>
              <a:rPr sz="1800" spc="-4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用</a:t>
            </a:r>
            <a:endParaRPr sz="1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48400" y="3848861"/>
            <a:ext cx="1045540" cy="1114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marR="0">
              <a:lnSpc>
                <a:spcPts val="199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were/did/</a:t>
            </a:r>
            <a:endParaRPr sz="18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1995"/>
              </a:lnSpc>
              <a:spcBef>
                <a:spcPts val="12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should</a:t>
            </a:r>
            <a:r>
              <a:rPr sz="18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do</a:t>
            </a:r>
            <a:endParaRPr sz="18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338455" marR="0">
              <a:lnSpc>
                <a:spcPts val="1995"/>
              </a:lnSpc>
              <a:spcBef>
                <a:spcPts val="130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</a:t>
            </a:r>
            <a:endParaRPr sz="18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30045" y="4040648"/>
            <a:ext cx="1155191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该</a:t>
            </a:r>
            <a:r>
              <a:rPr sz="18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……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时间</a:t>
            </a:r>
            <a:endParaRPr sz="1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0671" y="4255299"/>
            <a:ext cx="567015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5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(</a:t>
            </a:r>
            <a:r>
              <a:rPr sz="20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二</a:t>
            </a:r>
            <a:r>
              <a:rPr sz="2000" b="1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)</a:t>
            </a:r>
            <a:endParaRPr sz="2000" b="1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92728" y="4260392"/>
            <a:ext cx="1553336" cy="703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about)time</a:t>
            </a:r>
            <a:r>
              <a:rPr sz="18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endParaRPr sz="18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1995"/>
              </a:lnSpc>
              <a:spcBef>
                <a:spcPts val="125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May</a:t>
            </a: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…</a:t>
            </a: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/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固定句</a:t>
            </a:r>
            <a:endParaRPr sz="1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30045" y="4724890"/>
            <a:ext cx="1525828" cy="2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表祝愿、诅咒</a:t>
            </a:r>
            <a:endParaRPr sz="1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4770" y="220124"/>
            <a:ext cx="1976628" cy="305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14C83"/>
                </a:solidFill>
                <a:latin typeface="微软雅黑" panose="020B0503020204020204" charset="-122"/>
                <a:cs typeface="微软雅黑" panose="020B0503020204020204" charset="-122"/>
              </a:rPr>
              <a:t>新思维建构英语语法</a:t>
            </a:r>
            <a:endParaRPr sz="1600" b="1" dirty="0">
              <a:solidFill>
                <a:srgbClr val="014C83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015" y="1082473"/>
            <a:ext cx="7239000" cy="33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请结合今天学习的知识，选出最恰当的一项，并给出一个合理的解释。</a:t>
            </a:r>
            <a:endParaRPr sz="18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967" y="1724193"/>
            <a:ext cx="6113068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(1)</a:t>
            </a:r>
            <a:r>
              <a:rPr sz="24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His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advice</a:t>
            </a:r>
            <a:r>
              <a:rPr sz="24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2400" spc="-2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apologize</a:t>
            </a:r>
            <a:r>
              <a:rPr sz="2400" spc="-2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3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her.</a:t>
            </a:r>
            <a:endParaRPr sz="2400" spc="-31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3679" y="2089953"/>
            <a:ext cx="1117955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went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08148" y="2089953"/>
            <a:ext cx="812901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go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5802" y="2089953"/>
            <a:ext cx="1066848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goes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71182" y="2089953"/>
            <a:ext cx="1599543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has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gone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0967" y="2456094"/>
            <a:ext cx="6939686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(2)</a:t>
            </a:r>
            <a:r>
              <a:rPr sz="2400" spc="58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don’t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think</a:t>
            </a:r>
            <a:r>
              <a:rPr sz="24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4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advisable</a:t>
            </a:r>
            <a:r>
              <a:rPr sz="2400" spc="-3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2400" spc="-5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Tom</a:t>
            </a:r>
            <a:r>
              <a:rPr sz="2400" spc="64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news.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3679" y="2821854"/>
            <a:ext cx="2003450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informed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18202" y="2821854"/>
            <a:ext cx="1902866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informed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0443" y="3187614"/>
            <a:ext cx="2535326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will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informed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18202" y="3187614"/>
            <a:ext cx="2774290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has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been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informed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0967" y="3553628"/>
            <a:ext cx="7413039" cy="1107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(3)</a:t>
            </a:r>
            <a:r>
              <a:rPr sz="2400" spc="58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necessary</a:t>
            </a:r>
            <a:r>
              <a:rPr sz="24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24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her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homework</a:t>
            </a:r>
            <a:r>
              <a:rPr sz="2400" spc="2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tomorrow.</a:t>
            </a:r>
            <a:endParaRPr sz="2400" spc="-18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286385" marR="0">
              <a:lnSpc>
                <a:spcPts val="2655"/>
              </a:lnSpc>
              <a:spcBef>
                <a:spcPts val="17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finished</a:t>
            </a:r>
            <a:r>
              <a:rPr sz="2400" spc="386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will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finish</a:t>
            </a:r>
            <a:r>
              <a:rPr sz="2400" spc="54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4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would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finish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55"/>
              </a:lnSpc>
              <a:spcBef>
                <a:spcPts val="22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(4)</a:t>
            </a:r>
            <a:r>
              <a:rPr sz="2400" spc="58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3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It’s</a:t>
            </a:r>
            <a:r>
              <a:rPr sz="2400" spc="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high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time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about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traffic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problem.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87360" y="3919388"/>
            <a:ext cx="1218590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finish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7479" y="4651213"/>
            <a:ext cx="3170483" cy="741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something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4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done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6510" marR="0">
              <a:lnSpc>
                <a:spcPts val="2655"/>
              </a:lnSpc>
              <a:spcBef>
                <a:spcPts val="17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anything</a:t>
            </a:r>
            <a:r>
              <a:rPr sz="24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will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done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43526" y="4651213"/>
            <a:ext cx="2993394" cy="741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4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something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was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done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55"/>
              </a:lnSpc>
              <a:spcBef>
                <a:spcPts val="17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nothing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done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4770" y="220124"/>
            <a:ext cx="1976628" cy="305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14C83"/>
                </a:solidFill>
                <a:latin typeface="微软雅黑" panose="020B0503020204020204" charset="-122"/>
                <a:cs typeface="微软雅黑" panose="020B0503020204020204" charset="-122"/>
              </a:rPr>
              <a:t>新思维建构英语语法</a:t>
            </a:r>
            <a:endParaRPr sz="1600" b="1" dirty="0">
              <a:solidFill>
                <a:srgbClr val="014C83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015" y="1082473"/>
            <a:ext cx="8008315" cy="1203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请结合今天学习的知识，选出最恰当的一项，并给出一个合理的解释。</a:t>
            </a:r>
            <a:endParaRPr sz="18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142875" marR="0">
              <a:lnSpc>
                <a:spcPts val="2655"/>
              </a:lnSpc>
              <a:spcBef>
                <a:spcPts val="414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(5)</a:t>
            </a:r>
            <a:r>
              <a:rPr sz="24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If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_____the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medicine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earlier,</a:t>
            </a:r>
            <a:r>
              <a:rPr sz="2400" spc="-3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would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better</a:t>
            </a:r>
            <a:r>
              <a:rPr sz="2400" spc="-3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soon.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967" y="2276244"/>
            <a:ext cx="6359652" cy="1107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2585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takes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55"/>
              </a:lnSpc>
              <a:spcBef>
                <a:spcPts val="17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(6)</a:t>
            </a:r>
            <a:r>
              <a:rPr sz="2400" spc="58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would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rather</a:t>
            </a:r>
            <a:r>
              <a:rPr sz="2400" spc="-2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party</a:t>
            </a:r>
            <a:r>
              <a:rPr sz="24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with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3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her.</a:t>
            </a:r>
            <a:endParaRPr sz="2400" spc="-33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362585" marR="0">
              <a:lnSpc>
                <a:spcPts val="2655"/>
              </a:lnSpc>
              <a:spcBef>
                <a:spcPts val="22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go</a:t>
            </a:r>
            <a:r>
              <a:rPr sz="2400" spc="799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will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go</a:t>
            </a:r>
            <a:r>
              <a:rPr sz="2400" spc="907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went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03348" y="2276244"/>
            <a:ext cx="1853923" cy="375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would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take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43526" y="2276244"/>
            <a:ext cx="1048492" cy="375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4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took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47382" y="2276244"/>
            <a:ext cx="1701722" cy="375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had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taken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47382" y="3008036"/>
            <a:ext cx="1599543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has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gone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0967" y="3373778"/>
            <a:ext cx="8354226" cy="1107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(7)</a:t>
            </a:r>
            <a:r>
              <a:rPr sz="2400" spc="58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wish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here</a:t>
            </a:r>
            <a:r>
              <a:rPr sz="24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yesterday.</a:t>
            </a:r>
            <a:r>
              <a:rPr sz="2400" spc="-13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All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us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were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waiting</a:t>
            </a:r>
            <a:r>
              <a:rPr sz="24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for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him.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362585" marR="0">
              <a:lnSpc>
                <a:spcPts val="2655"/>
              </a:lnSpc>
              <a:spcBef>
                <a:spcPts val="17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come</a:t>
            </a:r>
            <a:r>
              <a:rPr sz="2400" spc="52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had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come</a:t>
            </a:r>
            <a:r>
              <a:rPr sz="2400" spc="657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4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came</a:t>
            </a:r>
            <a:r>
              <a:rPr sz="2400" spc="656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will</a:t>
            </a:r>
            <a:r>
              <a:rPr sz="24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come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55"/>
              </a:lnSpc>
              <a:spcBef>
                <a:spcPts val="22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(8)</a:t>
            </a:r>
            <a:r>
              <a:rPr sz="2400" spc="58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requested</a:t>
            </a:r>
            <a:r>
              <a:rPr sz="2400" spc="-3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24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tuition</a:t>
            </a:r>
            <a:r>
              <a:rPr sz="2400" spc="-3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advance.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3679" y="4471414"/>
            <a:ext cx="2927022" cy="741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will</a:t>
            </a:r>
            <a:r>
              <a:rPr sz="24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have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paid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6510" marR="0">
              <a:lnSpc>
                <a:spcPts val="2655"/>
              </a:lnSpc>
              <a:spcBef>
                <a:spcPts val="17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should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paid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43526" y="4471414"/>
            <a:ext cx="3265627" cy="741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4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has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paid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55"/>
              </a:lnSpc>
              <a:spcBef>
                <a:spcPts val="17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should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have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paid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4770" y="220124"/>
            <a:ext cx="1976628" cy="305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14C83"/>
                </a:solidFill>
                <a:latin typeface="微软雅黑" panose="020B0503020204020204" charset="-122"/>
                <a:cs typeface="微软雅黑" panose="020B0503020204020204" charset="-122"/>
              </a:rPr>
              <a:t>新思维建构英语语法</a:t>
            </a:r>
            <a:endParaRPr sz="1600" b="1" dirty="0">
              <a:solidFill>
                <a:srgbClr val="014C83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015" y="1082473"/>
            <a:ext cx="7239000" cy="33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请结合今天学习的知识，选出最恰当的一项，并给出一个合理的解释。</a:t>
            </a:r>
            <a:endParaRPr sz="18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967" y="2332269"/>
            <a:ext cx="7455408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(9)</a:t>
            </a:r>
            <a:r>
              <a:rPr sz="2400" spc="54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1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We</a:t>
            </a:r>
            <a:r>
              <a:rPr sz="2400" spc="2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all</a:t>
            </a:r>
            <a:r>
              <a:rPr sz="2400" spc="-2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agree</a:t>
            </a:r>
            <a:r>
              <a:rPr sz="24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his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proposal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24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competition</a:t>
            </a:r>
            <a:r>
              <a:rPr sz="2400" spc="-3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3679" y="2698410"/>
            <a:ext cx="1888848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was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put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off</a:t>
            </a:r>
            <a:endParaRPr sz="2400" spc="-28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43526" y="2698410"/>
            <a:ext cx="1683412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4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put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3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off</a:t>
            </a:r>
            <a:endParaRPr sz="2400" spc="-3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0443" y="3064170"/>
            <a:ext cx="2234795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will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put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off</a:t>
            </a:r>
            <a:endParaRPr sz="2400" spc="-25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43526" y="3064170"/>
            <a:ext cx="2225956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should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put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off</a:t>
            </a:r>
            <a:endParaRPr sz="2400" spc="-28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0967" y="3429930"/>
            <a:ext cx="6155740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(10)</a:t>
            </a:r>
            <a:r>
              <a:rPr sz="2400" spc="58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If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only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committee_____</a:t>
            </a:r>
            <a:r>
              <a:rPr sz="24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regulations.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3679" y="3795944"/>
            <a:ext cx="2004928" cy="741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approve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6510" marR="0">
              <a:lnSpc>
                <a:spcPts val="2655"/>
              </a:lnSpc>
              <a:spcBef>
                <a:spcPts val="17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can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approve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18202" y="3795944"/>
            <a:ext cx="2345389" cy="741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will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approve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55"/>
              </a:lnSpc>
              <a:spcBef>
                <a:spcPts val="17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would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approve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4770" y="220124"/>
            <a:ext cx="1976628" cy="305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14C83"/>
                </a:solidFill>
                <a:latin typeface="微软雅黑" panose="020B0503020204020204" charset="-122"/>
                <a:cs typeface="微软雅黑" panose="020B0503020204020204" charset="-122"/>
              </a:rPr>
              <a:t>新思维建构英语语法</a:t>
            </a:r>
            <a:endParaRPr sz="1600" b="1" dirty="0">
              <a:solidFill>
                <a:srgbClr val="014C83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015" y="1082473"/>
            <a:ext cx="1066800" cy="33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答案呈现</a:t>
            </a:r>
            <a:endParaRPr sz="18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990" y="2648100"/>
            <a:ext cx="1064770" cy="1107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3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(1)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)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55"/>
              </a:lnSpc>
              <a:spcBef>
                <a:spcPts val="30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(6)</a:t>
            </a:r>
            <a:r>
              <a:rPr sz="24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)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1822" y="2648100"/>
            <a:ext cx="1006858" cy="1107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(2)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)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55"/>
              </a:lnSpc>
              <a:spcBef>
                <a:spcPts val="30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(7)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)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86200" y="2648100"/>
            <a:ext cx="1005334" cy="1107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(3)</a:t>
            </a:r>
            <a:r>
              <a:rPr sz="24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)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55"/>
              </a:lnSpc>
              <a:spcBef>
                <a:spcPts val="30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(8)</a:t>
            </a:r>
            <a:r>
              <a:rPr sz="24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)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5253" y="2648100"/>
            <a:ext cx="1064770" cy="1107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3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(4)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)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55"/>
              </a:lnSpc>
              <a:spcBef>
                <a:spcPts val="30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(9)</a:t>
            </a:r>
            <a:r>
              <a:rPr sz="24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)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19110" y="2648100"/>
            <a:ext cx="1006858" cy="375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(5)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)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9110" y="3379892"/>
            <a:ext cx="1159157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(10)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)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66977" y="210799"/>
            <a:ext cx="1866900" cy="289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014C83"/>
                </a:solidFill>
                <a:latin typeface="微软雅黑" panose="020B0503020204020204" charset="-122"/>
                <a:cs typeface="微软雅黑" panose="020B0503020204020204" charset="-122"/>
              </a:rPr>
              <a:t>新思维建构英语语法</a:t>
            </a:r>
            <a:endParaRPr sz="1500" b="1" dirty="0">
              <a:solidFill>
                <a:srgbClr val="014C83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015" y="1082473"/>
            <a:ext cx="6553200" cy="33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请根据虚拟语气在不同句子结构中的运用，对下列句子进行分类</a:t>
            </a:r>
            <a:endParaRPr sz="18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9140" y="1566869"/>
            <a:ext cx="6083637" cy="982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①</a:t>
            </a:r>
            <a:r>
              <a:rPr sz="20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suggest</a:t>
            </a:r>
            <a:r>
              <a:rPr sz="2000" spc="-3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20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(should</a:t>
            </a:r>
            <a:r>
              <a:rPr sz="2000" spc="-4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)stay</a:t>
            </a:r>
            <a:r>
              <a:rPr sz="2000" spc="-2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at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home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evening.</a:t>
            </a:r>
            <a:endParaRPr sz="20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39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②</a:t>
            </a:r>
            <a:r>
              <a:rPr sz="20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His</a:t>
            </a:r>
            <a:r>
              <a:rPr sz="20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proposal</a:t>
            </a:r>
            <a:r>
              <a:rPr sz="2000" spc="-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0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20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she</a:t>
            </a:r>
            <a:r>
              <a:rPr sz="20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(should</a:t>
            </a:r>
            <a:r>
              <a:rPr sz="2000" spc="-4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)apply</a:t>
            </a:r>
            <a:r>
              <a:rPr sz="2000" spc="-4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for</a:t>
            </a:r>
            <a:r>
              <a:rPr sz="20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0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post.</a:t>
            </a:r>
            <a:endParaRPr sz="20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③</a:t>
            </a:r>
            <a:r>
              <a:rPr sz="20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wish</a:t>
            </a:r>
            <a:r>
              <a:rPr sz="20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were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young</a:t>
            </a:r>
            <a:r>
              <a:rPr sz="2000" spc="-2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again.</a:t>
            </a:r>
            <a:endParaRPr sz="20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9140" y="2479999"/>
            <a:ext cx="5770337" cy="1288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④</a:t>
            </a:r>
            <a:r>
              <a:rPr sz="20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0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essential</a:t>
            </a:r>
            <a:r>
              <a:rPr sz="20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20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we(should</a:t>
            </a:r>
            <a:r>
              <a:rPr sz="2000" spc="-4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)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learn</a:t>
            </a:r>
            <a:r>
              <a:rPr sz="20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English</a:t>
            </a:r>
            <a:r>
              <a:rPr sz="2000" spc="-2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well.</a:t>
            </a:r>
            <a:endParaRPr sz="20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⑤</a:t>
            </a:r>
            <a:r>
              <a:rPr sz="20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would</a:t>
            </a:r>
            <a:r>
              <a:rPr sz="2000" spc="-2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rather</a:t>
            </a:r>
            <a:r>
              <a:rPr sz="2000" spc="-3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played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with</a:t>
            </a:r>
            <a:r>
              <a:rPr sz="20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your</a:t>
            </a:r>
            <a:r>
              <a:rPr sz="20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friend</a:t>
            </a:r>
            <a:r>
              <a:rPr sz="20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outside.</a:t>
            </a:r>
            <a:endParaRPr sz="20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⑥</a:t>
            </a:r>
            <a:r>
              <a:rPr sz="20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0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desirable</a:t>
            </a:r>
            <a:r>
              <a:rPr sz="2000" spc="-3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20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interest</a:t>
            </a:r>
            <a:r>
              <a:rPr sz="2000" spc="-2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rates(should</a:t>
            </a:r>
            <a:r>
              <a:rPr sz="2000" spc="-5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)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reduced.</a:t>
            </a:r>
            <a:endParaRPr sz="20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⑦</a:t>
            </a:r>
            <a:r>
              <a:rPr sz="20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My</a:t>
            </a:r>
            <a:r>
              <a:rPr sz="20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mother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wishes</a:t>
            </a:r>
            <a:r>
              <a:rPr sz="2000" spc="-2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she</a:t>
            </a:r>
            <a:r>
              <a:rPr sz="20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hadn’t</a:t>
            </a:r>
            <a:r>
              <a:rPr sz="2000" spc="-3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said</a:t>
            </a:r>
            <a:r>
              <a:rPr sz="20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that.</a:t>
            </a:r>
            <a:endParaRPr sz="20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9140" y="3699453"/>
            <a:ext cx="4529356" cy="37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⑧</a:t>
            </a:r>
            <a:r>
              <a:rPr sz="20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would</a:t>
            </a:r>
            <a:r>
              <a:rPr sz="2000" spc="-3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rather</a:t>
            </a:r>
            <a:r>
              <a:rPr sz="2000" spc="-2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had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been</a:t>
            </a:r>
            <a:r>
              <a:rPr sz="20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there</a:t>
            </a:r>
            <a:r>
              <a:rPr sz="20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then.</a:t>
            </a:r>
            <a:endParaRPr sz="20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140" y="4004312"/>
            <a:ext cx="6980932" cy="1280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⑨</a:t>
            </a:r>
            <a:r>
              <a:rPr sz="20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give</a:t>
            </a:r>
            <a:r>
              <a:rPr sz="20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orders</a:t>
            </a:r>
            <a:r>
              <a:rPr sz="2000" spc="-4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20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everyone</a:t>
            </a:r>
            <a:r>
              <a:rPr sz="2000" spc="-2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(should</a:t>
            </a:r>
            <a:r>
              <a:rPr sz="2000" spc="-4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)be</a:t>
            </a:r>
            <a:r>
              <a:rPr sz="20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present</a:t>
            </a:r>
            <a:r>
              <a:rPr sz="2000" spc="-3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0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0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meeting.</a:t>
            </a:r>
            <a:endParaRPr sz="20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⑩</a:t>
            </a:r>
            <a:r>
              <a:rPr sz="2000" spc="-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They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would</a:t>
            </a:r>
            <a:r>
              <a:rPr sz="2000" spc="-3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rather</a:t>
            </a:r>
            <a:r>
              <a:rPr sz="2000" spc="-2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they</a:t>
            </a:r>
            <a:r>
              <a:rPr sz="20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stayed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at</a:t>
            </a:r>
            <a:r>
              <a:rPr sz="20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home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tomorrow.</a:t>
            </a:r>
            <a:endParaRPr sz="2000" spc="-14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350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mbria Math" panose="02040503050406030204"/>
                <a:cs typeface="Cambria Math" panose="02040503050406030204"/>
              </a:rPr>
              <a:t>⑪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0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was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requested</a:t>
            </a:r>
            <a:r>
              <a:rPr sz="2000" spc="-2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20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meeting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(should</a:t>
            </a:r>
            <a:r>
              <a:rPr sz="2000" spc="-4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)be</a:t>
            </a:r>
            <a:r>
              <a:rPr sz="20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cancelled.</a:t>
            </a:r>
            <a:endParaRPr sz="20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350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mbria Math" panose="02040503050406030204"/>
                <a:cs typeface="Cambria Math" panose="02040503050406030204"/>
              </a:rPr>
              <a:t>⑫</a:t>
            </a:r>
            <a:r>
              <a:rPr sz="2000" spc="-4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3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We</a:t>
            </a:r>
            <a:r>
              <a:rPr sz="2000" spc="10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wish</a:t>
            </a:r>
            <a:r>
              <a:rPr sz="20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housing</a:t>
            </a:r>
            <a:r>
              <a:rPr sz="2000" spc="-4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prices</a:t>
            </a:r>
            <a:r>
              <a:rPr sz="2000" spc="-2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would</a:t>
            </a:r>
            <a:r>
              <a:rPr sz="2000" spc="-3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come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down</a:t>
            </a:r>
            <a:r>
              <a:rPr sz="20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further.</a:t>
            </a:r>
            <a:endParaRPr sz="2000" spc="-11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96734" y="5355445"/>
            <a:ext cx="2179320" cy="305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微软雅黑" panose="020B0503020204020204" charset="-122"/>
                <a:cs typeface="微软雅黑" panose="020B0503020204020204" charset="-122"/>
              </a:rPr>
              <a:t>焦作师范高等专科学校</a:t>
            </a:r>
            <a:endParaRPr sz="1600" b="1" dirty="0">
              <a:solidFill>
                <a:srgbClr val="00206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66977" y="210799"/>
            <a:ext cx="1866900" cy="289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014C83"/>
                </a:solidFill>
                <a:latin typeface="微软雅黑" panose="020B0503020204020204" charset="-122"/>
                <a:cs typeface="微软雅黑" panose="020B0503020204020204" charset="-122"/>
              </a:rPr>
              <a:t>新思维建构英语语法</a:t>
            </a:r>
            <a:endParaRPr sz="1500" b="1" dirty="0">
              <a:solidFill>
                <a:srgbClr val="014C83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015" y="1082473"/>
            <a:ext cx="6553200" cy="33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请根据虚拟语气在不同句子结构中的运用，对下列句子进行分类</a:t>
            </a:r>
            <a:endParaRPr sz="18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4342" y="2571319"/>
            <a:ext cx="5999949" cy="21591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4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类别一</a:t>
            </a:r>
            <a:r>
              <a:rPr sz="2000" spc="47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_______</a:t>
            </a:r>
            <a:r>
              <a:rPr sz="2000" u="sng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①②⑨</a:t>
            </a:r>
            <a:r>
              <a:rPr sz="2000" u="sng" dirty="0">
                <a:solidFill>
                  <a:srgbClr val="000000"/>
                </a:solidFill>
                <a:latin typeface="Cambria Math" panose="02040503050406030204"/>
                <a:cs typeface="Cambria Math" panose="02040503050406030204"/>
              </a:rPr>
              <a:t>⑪</a:t>
            </a:r>
            <a:r>
              <a:rPr sz="2000" u="sng" spc="-6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48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_______________________</a:t>
            </a:r>
            <a:endParaRPr sz="20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05"/>
              </a:lnSpc>
              <a:spcBef>
                <a:spcPts val="278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类别二</a:t>
            </a:r>
            <a:r>
              <a:rPr sz="2000" spc="47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_______</a:t>
            </a:r>
            <a:r>
              <a:rPr sz="2000" u="sng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④⑥</a:t>
            </a:r>
            <a:r>
              <a:rPr sz="2000" u="sng" spc="46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___________________________</a:t>
            </a:r>
            <a:endParaRPr sz="2000" u="sng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345"/>
              </a:lnSpc>
              <a:spcBef>
                <a:spcPts val="25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类别三</a:t>
            </a:r>
            <a:r>
              <a:rPr sz="2000" spc="47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_______</a:t>
            </a:r>
            <a:r>
              <a:rPr sz="2000" u="sng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③⑦</a:t>
            </a:r>
            <a:r>
              <a:rPr sz="2000" u="sng" spc="-2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Cambria Math" panose="02040503050406030204"/>
                <a:cs typeface="Cambria Math" panose="02040503050406030204"/>
              </a:rPr>
              <a:t>⑫</a:t>
            </a:r>
            <a:r>
              <a:rPr sz="2000" u="sng" spc="49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________________________</a:t>
            </a:r>
            <a:endParaRPr sz="2000" u="sng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05"/>
              </a:lnSpc>
              <a:spcBef>
                <a:spcPts val="278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类别四</a:t>
            </a:r>
            <a:r>
              <a:rPr sz="2000" spc="47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_______</a:t>
            </a:r>
            <a:r>
              <a:rPr sz="2000" u="sng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⑤⑧⑩</a:t>
            </a:r>
            <a:r>
              <a:rPr sz="2000" u="sng" spc="45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_________________________</a:t>
            </a:r>
            <a:endParaRPr sz="2000" u="sng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4770" y="220124"/>
            <a:ext cx="1976628" cy="305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14C83"/>
                </a:solidFill>
                <a:latin typeface="微软雅黑" panose="020B0503020204020204" charset="-122"/>
                <a:cs typeface="微软雅黑" panose="020B0503020204020204" charset="-122"/>
              </a:rPr>
              <a:t>新思维建构英语语法</a:t>
            </a:r>
            <a:endParaRPr sz="1600" b="1" dirty="0">
              <a:solidFill>
                <a:srgbClr val="014C83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015" y="998854"/>
            <a:ext cx="1573987" cy="507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系统归纳</a:t>
            </a:r>
            <a:endParaRPr sz="28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9917" y="2090744"/>
            <a:ext cx="8256675" cy="2203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①</a:t>
            </a:r>
            <a:r>
              <a:rPr sz="20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suggest</a:t>
            </a:r>
            <a:r>
              <a:rPr sz="2000" spc="-36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2000" u="sng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0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49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(should)</a:t>
            </a:r>
            <a:r>
              <a:rPr sz="2000" u="sng" spc="-51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stay</a:t>
            </a:r>
            <a:r>
              <a:rPr sz="2000" u="sng" spc="-15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492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at</a:t>
            </a:r>
            <a:r>
              <a:rPr sz="20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home</a:t>
            </a:r>
            <a:r>
              <a:rPr sz="20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0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0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evening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.</a:t>
            </a:r>
            <a:r>
              <a:rPr sz="20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0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宾语</a:t>
            </a:r>
            <a:r>
              <a:rPr sz="20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20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645"/>
              </a:lnSpc>
              <a:spcBef>
                <a:spcPts val="216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②</a:t>
            </a:r>
            <a:r>
              <a:rPr sz="20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His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proposal</a:t>
            </a:r>
            <a:r>
              <a:rPr sz="2000" spc="-44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0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2000" u="sng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she</a:t>
            </a:r>
            <a:r>
              <a:rPr sz="2000" u="sng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49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(should)</a:t>
            </a:r>
            <a:r>
              <a:rPr sz="2000" u="sng" spc="-51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apply</a:t>
            </a:r>
            <a:r>
              <a:rPr sz="2000" u="sng" spc="-31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494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for</a:t>
            </a:r>
            <a:r>
              <a:rPr sz="20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0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post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.</a:t>
            </a:r>
            <a:r>
              <a:rPr sz="20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0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表语</a:t>
            </a:r>
            <a:r>
              <a:rPr sz="20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20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645"/>
              </a:lnSpc>
              <a:spcBef>
                <a:spcPts val="215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⑨</a:t>
            </a:r>
            <a:r>
              <a:rPr sz="20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give</a:t>
            </a:r>
            <a:r>
              <a:rPr sz="20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order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000" spc="-4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2000" u="sng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everyone</a:t>
            </a:r>
            <a:r>
              <a:rPr sz="2000" u="sng" spc="-3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49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(should)</a:t>
            </a:r>
            <a:r>
              <a:rPr sz="2000" u="sng" spc="-51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be</a:t>
            </a:r>
            <a:r>
              <a:rPr sz="2000" u="sng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492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present</a:t>
            </a:r>
            <a:r>
              <a:rPr sz="2000" u="sng" spc="-3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000" u="sng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0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meeting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.</a:t>
            </a:r>
            <a:r>
              <a:rPr sz="20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0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同位语</a:t>
            </a:r>
            <a:r>
              <a:rPr sz="20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20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645"/>
              </a:lnSpc>
              <a:spcBef>
                <a:spcPts val="215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mbria Math" panose="02040503050406030204"/>
                <a:cs typeface="Cambria Math" panose="02040503050406030204"/>
              </a:rPr>
              <a:t>⑪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0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was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request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ed</a:t>
            </a:r>
            <a:r>
              <a:rPr sz="2000" spc="-2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2000" u="sng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0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meeting</a:t>
            </a:r>
            <a:r>
              <a:rPr sz="20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49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(should)</a:t>
            </a:r>
            <a:r>
              <a:rPr sz="2000" u="sng" spc="-51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be</a:t>
            </a:r>
            <a:r>
              <a:rPr sz="2000" u="sng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492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cancelled</a:t>
            </a:r>
            <a:r>
              <a:rPr sz="20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.</a:t>
            </a:r>
            <a:r>
              <a:rPr sz="20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0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主语</a:t>
            </a:r>
            <a:r>
              <a:rPr sz="20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20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4770" y="220124"/>
            <a:ext cx="1976628" cy="305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14C83"/>
                </a:solidFill>
                <a:latin typeface="微软雅黑" panose="020B0503020204020204" charset="-122"/>
                <a:cs typeface="微软雅黑" panose="020B0503020204020204" charset="-122"/>
              </a:rPr>
              <a:t>新思维建构英语语法</a:t>
            </a:r>
            <a:endParaRPr sz="1600" b="1" dirty="0">
              <a:solidFill>
                <a:srgbClr val="014C83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015" y="998854"/>
            <a:ext cx="1573987" cy="507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系统归纳</a:t>
            </a:r>
            <a:endParaRPr sz="28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9917" y="2452116"/>
            <a:ext cx="8270392" cy="1172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④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7030A0"/>
                </a:solidFill>
                <a:latin typeface="Times New Roman" panose="02020603050405020304"/>
                <a:cs typeface="Times New Roman" panose="02020603050405020304"/>
              </a:rPr>
              <a:t>essential</a:t>
            </a:r>
            <a:r>
              <a:rPr sz="2400" spc="-23" dirty="0">
                <a:solidFill>
                  <a:srgbClr val="7030A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2400" u="sng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we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9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(should)learn</a:t>
            </a:r>
            <a:r>
              <a:rPr sz="2400" u="sng" spc="-36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94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English</a:t>
            </a:r>
            <a:r>
              <a:rPr sz="2400" u="sng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well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.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主语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165"/>
              </a:lnSpc>
              <a:spcBef>
                <a:spcPts val="254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⑥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7030A0"/>
                </a:solidFill>
                <a:latin typeface="Times New Roman" panose="02020603050405020304"/>
                <a:cs typeface="Times New Roman" panose="02020603050405020304"/>
              </a:rPr>
              <a:t>desirable</a:t>
            </a:r>
            <a:r>
              <a:rPr sz="2400" spc="-23" dirty="0">
                <a:solidFill>
                  <a:srgbClr val="7030A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2400" u="sng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interest</a:t>
            </a:r>
            <a:r>
              <a:rPr sz="2400" u="sng" spc="-3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rates</a:t>
            </a:r>
            <a:r>
              <a:rPr sz="2400" u="sng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9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(should</a:t>
            </a:r>
            <a:r>
              <a:rPr sz="2400" u="sng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)</a:t>
            </a:r>
            <a:r>
              <a:rPr sz="2400" u="sng" spc="-14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be</a:t>
            </a:r>
            <a:r>
              <a:rPr sz="2400" u="sng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92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reduced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.</a:t>
            </a:r>
            <a:r>
              <a:rPr sz="24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主语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4770" y="220124"/>
            <a:ext cx="1976628" cy="305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14C83"/>
                </a:solidFill>
                <a:latin typeface="微软雅黑" panose="020B0503020204020204" charset="-122"/>
                <a:cs typeface="微软雅黑" panose="020B0503020204020204" charset="-122"/>
              </a:rPr>
              <a:t>新思维建构英语语法</a:t>
            </a:r>
            <a:endParaRPr sz="1600" b="1" dirty="0">
              <a:solidFill>
                <a:srgbClr val="014C83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015" y="998854"/>
            <a:ext cx="1573987" cy="507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系统归纳</a:t>
            </a:r>
            <a:endParaRPr sz="28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9917" y="2452116"/>
            <a:ext cx="5077408" cy="440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③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wish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were</a:t>
            </a:r>
            <a:r>
              <a:rPr sz="2400" spc="-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young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again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.</a:t>
            </a:r>
            <a:r>
              <a:rPr sz="24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宾语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9917" y="3183959"/>
            <a:ext cx="8070748" cy="1172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⑦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My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mother</a:t>
            </a:r>
            <a:r>
              <a:rPr sz="2400" spc="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wish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she</a:t>
            </a:r>
            <a:r>
              <a:rPr sz="2400" u="sng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9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hadn’t</a:t>
            </a:r>
            <a:r>
              <a:rPr sz="2400" u="sng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said</a:t>
            </a:r>
            <a:r>
              <a:rPr sz="2400" u="sng" spc="-14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94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.</a:t>
            </a:r>
            <a:r>
              <a:rPr sz="2400" spc="-2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宾语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165"/>
              </a:lnSpc>
              <a:spcBef>
                <a:spcPts val="254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mbria Math" panose="02040503050406030204"/>
                <a:cs typeface="Cambria Math" panose="02040503050406030204"/>
              </a:rPr>
              <a:t>⑫</a:t>
            </a:r>
            <a:r>
              <a:rPr sz="2400" spc="-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1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We</a:t>
            </a:r>
            <a:r>
              <a:rPr sz="2400" spc="22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wish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housing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prices</a:t>
            </a:r>
            <a:r>
              <a:rPr sz="2400" u="sng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9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would</a:t>
            </a:r>
            <a:r>
              <a:rPr sz="2400" u="sng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come</a:t>
            </a:r>
            <a:r>
              <a:rPr sz="2400" u="sng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9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down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furthe</a:t>
            </a:r>
            <a:r>
              <a:rPr sz="2400" spc="-1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r.</a:t>
            </a:r>
            <a:r>
              <a:rPr sz="2400" spc="9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宾语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4770" y="220124"/>
            <a:ext cx="1976628" cy="305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14C83"/>
                </a:solidFill>
                <a:latin typeface="微软雅黑" panose="020B0503020204020204" charset="-122"/>
                <a:cs typeface="微软雅黑" panose="020B0503020204020204" charset="-122"/>
              </a:rPr>
              <a:t>新思维建构英语语法</a:t>
            </a:r>
            <a:endParaRPr sz="1600" b="1" dirty="0">
              <a:solidFill>
                <a:srgbClr val="014C83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015" y="998854"/>
            <a:ext cx="1573987" cy="507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系统归纳</a:t>
            </a:r>
            <a:endParaRPr sz="28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9917" y="2462726"/>
            <a:ext cx="8063127" cy="1172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⑤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would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rather</a:t>
            </a:r>
            <a:r>
              <a:rPr sz="2400" spc="-2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played</a:t>
            </a:r>
            <a:r>
              <a:rPr sz="2400" u="sng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with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your</a:t>
            </a:r>
            <a:r>
              <a:rPr sz="2400" u="sng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friend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outside.</a:t>
            </a:r>
            <a:r>
              <a:rPr sz="24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宾语）</a:t>
            </a:r>
            <a:endParaRPr sz="24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3170"/>
              </a:lnSpc>
              <a:spcBef>
                <a:spcPts val="254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⑧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would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rather</a:t>
            </a:r>
            <a:r>
              <a:rPr sz="2400" spc="-17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had</a:t>
            </a:r>
            <a:r>
              <a:rPr sz="2400" u="sng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been</a:t>
            </a:r>
            <a:r>
              <a:rPr sz="2400" u="sng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there</a:t>
            </a:r>
            <a:r>
              <a:rPr sz="2400" u="sng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then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.</a:t>
            </a:r>
            <a:r>
              <a:rPr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（宾语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9917" y="3926147"/>
            <a:ext cx="7909204" cy="440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⑩</a:t>
            </a:r>
            <a:r>
              <a:rPr sz="2400" spc="-6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They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would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rather</a:t>
            </a:r>
            <a:r>
              <a:rPr sz="2400" spc="-27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they</a:t>
            </a:r>
            <a:r>
              <a:rPr sz="2400" u="sng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stayed</a:t>
            </a:r>
            <a:r>
              <a:rPr sz="2400" u="sng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at</a:t>
            </a:r>
            <a:r>
              <a:rPr sz="2400" u="sng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home</a:t>
            </a:r>
            <a:r>
              <a:rPr sz="2400" u="sng" spc="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tomorrow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.</a:t>
            </a:r>
            <a:r>
              <a:rPr sz="2400" spc="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宾语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96734" y="5355445"/>
            <a:ext cx="2179320" cy="305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微软雅黑" panose="020B0503020204020204" charset="-122"/>
                <a:cs typeface="微软雅黑" panose="020B0503020204020204" charset="-122"/>
              </a:rPr>
              <a:t>焦作师范高等专科学校</a:t>
            </a:r>
            <a:endParaRPr sz="1600" b="1" dirty="0">
              <a:solidFill>
                <a:srgbClr val="00206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4770" y="220124"/>
            <a:ext cx="1976628" cy="305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14C83"/>
                </a:solidFill>
                <a:latin typeface="微软雅黑" panose="020B0503020204020204" charset="-122"/>
                <a:cs typeface="微软雅黑" panose="020B0503020204020204" charset="-122"/>
              </a:rPr>
              <a:t>新思维建构英语语法</a:t>
            </a:r>
            <a:endParaRPr sz="1600" b="1" dirty="0">
              <a:solidFill>
                <a:srgbClr val="014C83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14090" y="956754"/>
            <a:ext cx="2194559" cy="445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5"/>
              </a:lnSpc>
              <a:spcBef>
                <a:spcPts val="0"/>
              </a:spcBef>
              <a:spcAft>
                <a:spcPts val="0"/>
              </a:spcAft>
            </a:pPr>
            <a:r>
              <a:rPr sz="3200" spc="18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虚拟条件句</a:t>
            </a:r>
            <a:endParaRPr sz="3200" spc="18" dirty="0">
              <a:solidFill>
                <a:srgbClr val="FFFF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11445" y="1189454"/>
            <a:ext cx="1635251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主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+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建议</a:t>
            </a:r>
            <a:r>
              <a:rPr sz="1600" spc="-10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v.</a:t>
            </a:r>
            <a:r>
              <a:rPr sz="1600" spc="10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+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分句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11445" y="1555214"/>
            <a:ext cx="1586484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建议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n.+be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+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分句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71878" y="1771705"/>
            <a:ext cx="3395726" cy="240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表“建议、命令、要求、坚持”等词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01483" y="1798419"/>
            <a:ext cx="1102106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should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4217" y="1840500"/>
            <a:ext cx="69342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虚</a:t>
            </a:r>
            <a:r>
              <a:rPr sz="1800" spc="20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拟</a:t>
            </a:r>
            <a:endParaRPr sz="1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11445" y="1920956"/>
            <a:ext cx="1815328" cy="262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主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+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动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+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建议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n+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分句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74864" y="2164560"/>
            <a:ext cx="355853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do</a:t>
            </a:r>
            <a:endParaRPr sz="16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4217" y="2252098"/>
            <a:ext cx="693775" cy="1089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语</a:t>
            </a:r>
            <a:r>
              <a:rPr sz="1800" spc="20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气</a:t>
            </a:r>
            <a:endParaRPr sz="1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144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在</a:t>
            </a:r>
            <a:r>
              <a:rPr sz="1800" spc="20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其</a:t>
            </a:r>
            <a:endParaRPr sz="1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149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他</a:t>
            </a:r>
            <a:r>
              <a:rPr sz="1800" spc="20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场</a:t>
            </a:r>
            <a:endParaRPr sz="1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11445" y="2341344"/>
            <a:ext cx="2028444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1600" spc="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+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</a:t>
            </a:r>
            <a:r>
              <a:rPr sz="16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+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建议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pp.+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分句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43278" y="2707104"/>
            <a:ext cx="5844794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necessary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appropriate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urgent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important</a:t>
            </a:r>
            <a:r>
              <a:rPr sz="1600" spc="145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1600" spc="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+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</a:t>
            </a:r>
            <a:r>
              <a:rPr sz="16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+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形容词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+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分句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67016" y="3139285"/>
            <a:ext cx="970229" cy="2092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were/did</a:t>
            </a:r>
            <a:r>
              <a:rPr sz="160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;</a:t>
            </a:r>
            <a:endParaRPr sz="16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065" marR="0">
              <a:lnSpc>
                <a:spcPts val="1765"/>
              </a:lnSpc>
              <a:spcBef>
                <a:spcPts val="106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had</a:t>
            </a:r>
            <a:r>
              <a:rPr sz="16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done;</a:t>
            </a:r>
            <a:endParaRPr sz="16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29210" marR="0">
              <a:lnSpc>
                <a:spcPts val="1770"/>
              </a:lnSpc>
              <a:spcBef>
                <a:spcPts val="111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would</a:t>
            </a:r>
            <a:r>
              <a:rPr sz="16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do</a:t>
            </a:r>
            <a:endParaRPr sz="16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1765"/>
              </a:lnSpc>
              <a:spcBef>
                <a:spcPts val="111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were/did</a:t>
            </a:r>
            <a:r>
              <a:rPr sz="160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;</a:t>
            </a:r>
            <a:endParaRPr sz="16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065" marR="0">
              <a:lnSpc>
                <a:spcPts val="1765"/>
              </a:lnSpc>
              <a:spcBef>
                <a:spcPts val="111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had</a:t>
            </a:r>
            <a:r>
              <a:rPr sz="16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done;</a:t>
            </a:r>
            <a:endParaRPr sz="16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54610" marR="0">
              <a:lnSpc>
                <a:spcPts val="1770"/>
              </a:lnSpc>
              <a:spcBef>
                <a:spcPts val="111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were/did</a:t>
            </a:r>
            <a:endParaRPr sz="16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4217" y="3486792"/>
            <a:ext cx="1204346" cy="280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合</a:t>
            </a:r>
            <a:r>
              <a:rPr sz="1800" spc="20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1800" spc="55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wish</a:t>
            </a:r>
            <a:endParaRPr sz="16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11445" y="3511478"/>
            <a:ext cx="1573377" cy="60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与现在事实相反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600"/>
              </a:lnSpc>
              <a:spcBef>
                <a:spcPts val="128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与过去事实相反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4217" y="3898534"/>
            <a:ext cx="611123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运用</a:t>
            </a:r>
            <a:endParaRPr sz="1800" spc="11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43278" y="4236819"/>
            <a:ext cx="5439410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would</a:t>
            </a:r>
            <a:r>
              <a:rPr sz="1600" spc="22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rather,</a:t>
            </a:r>
            <a:r>
              <a:rPr sz="1600" spc="22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would</a:t>
            </a:r>
            <a:r>
              <a:rPr sz="1600" spc="23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as</a:t>
            </a:r>
            <a:r>
              <a:rPr sz="1600" spc="22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soon,</a:t>
            </a:r>
            <a:r>
              <a:rPr sz="1600" spc="23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might</a:t>
            </a:r>
            <a:r>
              <a:rPr sz="1600" spc="24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as</a:t>
            </a:r>
            <a:r>
              <a:rPr sz="1600" spc="23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well,</a:t>
            </a:r>
            <a:r>
              <a:rPr sz="1600" spc="60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与将来事实相反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4509" y="4288806"/>
            <a:ext cx="525366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(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</a:t>
            </a:r>
            <a:r>
              <a:rPr sz="1800" b="1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)</a:t>
            </a:r>
            <a:endParaRPr sz="1800" b="1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19478" y="4602605"/>
            <a:ext cx="1194619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would</a:t>
            </a:r>
            <a:r>
              <a:rPr sz="16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prefer</a:t>
            </a:r>
            <a:endParaRPr sz="16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4770" y="220124"/>
            <a:ext cx="1976628" cy="305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14C83"/>
                </a:solidFill>
                <a:latin typeface="微软雅黑" panose="020B0503020204020204" charset="-122"/>
                <a:cs typeface="微软雅黑" panose="020B0503020204020204" charset="-122"/>
              </a:rPr>
              <a:t>新思维建构英语语法</a:t>
            </a:r>
            <a:endParaRPr sz="1600" b="1" dirty="0">
              <a:solidFill>
                <a:srgbClr val="014C83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015" y="998854"/>
            <a:ext cx="1573987" cy="507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知识拓展</a:t>
            </a:r>
            <a:endParaRPr sz="28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9917" y="2062902"/>
            <a:ext cx="8493811" cy="1107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teacher</a:t>
            </a:r>
            <a:r>
              <a:rPr sz="2400" spc="-3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treats</a:t>
            </a:r>
            <a:r>
              <a:rPr sz="24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me</a:t>
            </a:r>
            <a:r>
              <a:rPr sz="2400" spc="3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well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as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if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were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her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own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child.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55"/>
              </a:lnSpc>
              <a:spcBef>
                <a:spcPts val="17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</a:t>
            </a:r>
            <a:r>
              <a:rPr sz="24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remembered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accident</a:t>
            </a:r>
            <a:r>
              <a:rPr sz="2400" spc="-3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exactly</a:t>
            </a:r>
            <a:r>
              <a:rPr sz="24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as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if</a:t>
            </a:r>
            <a:r>
              <a:rPr sz="2400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had</a:t>
            </a:r>
            <a:r>
              <a:rPr sz="2400" spc="-1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happened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yesterday.</a:t>
            </a:r>
            <a:endParaRPr sz="2400" spc="-15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55"/>
              </a:lnSpc>
              <a:spcBef>
                <a:spcPts val="22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She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cannot</a:t>
            </a:r>
            <a:r>
              <a:rPr sz="24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stand</a:t>
            </a:r>
            <a:r>
              <a:rPr sz="24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steadily</a:t>
            </a:r>
            <a:r>
              <a:rPr sz="24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as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if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were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going</a:t>
            </a:r>
            <a:r>
              <a:rPr sz="2400" spc="-14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faint.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9917" y="3526196"/>
            <a:ext cx="6214541" cy="11074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If</a:t>
            </a:r>
            <a:r>
              <a:rPr sz="2400" spc="-14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only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were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55"/>
              </a:lnSpc>
              <a:spcBef>
                <a:spcPts val="17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If</a:t>
            </a:r>
            <a:r>
              <a:rPr sz="2400" spc="-14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only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had</a:t>
            </a:r>
            <a:r>
              <a:rPr sz="2400" spc="-1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been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on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spot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then.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55"/>
              </a:lnSpc>
              <a:spcBef>
                <a:spcPts val="225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If</a:t>
            </a:r>
            <a:r>
              <a:rPr sz="2400" spc="-14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only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would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be</a:t>
            </a:r>
            <a:r>
              <a:rPr sz="240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richest</a:t>
            </a:r>
            <a:r>
              <a:rPr sz="2400" spc="-3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person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future.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4251</Words>
  <Application>WPS 演示</Application>
  <PresentationFormat>On-screen Show (4:3)</PresentationFormat>
  <Paragraphs>311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Franklin Gothic Medium</vt:lpstr>
      <vt:lpstr>Times New Roman</vt:lpstr>
      <vt:lpstr>Cambria Math</vt:lpstr>
      <vt:lpstr>Calibri</vt:lpstr>
      <vt:lpstr>Arial Unicode MS</vt:lpstr>
      <vt:lpstr>Calibri</vt:lpstr>
      <vt:lpstr>Arial</vt:lpstr>
      <vt:lpstr>Theme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junju</dc:creator>
  <cp:lastModifiedBy>宁静</cp:lastModifiedBy>
  <cp:revision>2</cp:revision>
  <dcterms:created xsi:type="dcterms:W3CDTF">2021-11-30T03:56:41Z</dcterms:created>
  <dcterms:modified xsi:type="dcterms:W3CDTF">2021-11-30T04:00:14Z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AFAE5A88BDAA4C70AC1859C0ADB11851</vt:lpwstr>
  </property>
  <property fmtid="{D5CDD505-2E9C-101B-9397-08002B2CF9AE}" pid="3" name="KSOProductBuildVer">
    <vt:lpwstr>2052-11.1.0.11045</vt:lpwstr>
  </property>
</Properties>
</file>