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5715000"/>
  <p:notesSz cx="9144000" cy="5715000"/>
  <p:embeddedFontLst>
    <p:embeddedFont>
      <p:font typeface="微软雅黑" panose="020B0503020204020204" charset="-122"/>
      <p:regular r:id="rId27"/>
    </p:embeddedFont>
    <p:embeddedFont>
      <p:font typeface="Franklin Gothic Medium" panose="020B0603020102020204"/>
      <p:regular r:id="rId28"/>
      <p:italic r:id="rId29"/>
    </p:embeddedFont>
    <p:embeddedFont>
      <p:font typeface="Calibri" panose="020F0502020204030204" charset="0"/>
      <p:regular r:id="rId30"/>
      <p:bold r:id="rId31"/>
      <p:italic r:id="rId32"/>
      <p:boldItalic r:id="rId33"/>
    </p:embeddedFont>
  </p:embeddedFont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font" Target="fonts/font7.fntdata"/><Relationship Id="rId32" Type="http://schemas.openxmlformats.org/officeDocument/2006/relationships/font" Target="fonts/font6.fntdata"/><Relationship Id="rId31" Type="http://schemas.openxmlformats.org/officeDocument/2006/relationships/font" Target="fonts/font5.fntdata"/><Relationship Id="rId30" Type="http://schemas.openxmlformats.org/officeDocument/2006/relationships/font" Target="fonts/font4.fntdata"/><Relationship Id="rId3" Type="http://schemas.openxmlformats.org/officeDocument/2006/relationships/slide" Target="slides/slide1.xml"/><Relationship Id="rId29" Type="http://schemas.openxmlformats.org/officeDocument/2006/relationships/font" Target="fonts/font3.fntdata"/><Relationship Id="rId28" Type="http://schemas.openxmlformats.org/officeDocument/2006/relationships/font" Target="fonts/font2.fntdata"/><Relationship Id="rId27" Type="http://schemas.openxmlformats.org/officeDocument/2006/relationships/font" Target="fonts/font1.fntdata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805170" y="2847535"/>
            <a:ext cx="2793873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90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虚拟条件句</a:t>
            </a:r>
            <a:endParaRPr sz="2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998854"/>
            <a:ext cx="1573987" cy="5071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95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系统归纳</a:t>
            </a:r>
            <a:endParaRPr sz="2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140" y="2515177"/>
            <a:ext cx="8354172" cy="1904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②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here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next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Monday,</a:t>
            </a:r>
            <a:r>
              <a:rPr sz="2400" spc="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tell</a:t>
            </a:r>
            <a:r>
              <a:rPr sz="2400" spc="-23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him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truth.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3165"/>
              </a:lnSpc>
              <a:spcBef>
                <a:spcPts val="254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③</a:t>
            </a:r>
            <a:r>
              <a:rPr sz="2400" spc="-5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What</a:t>
            </a:r>
            <a:r>
              <a:rPr sz="2400" spc="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happen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network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day?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3170"/>
              </a:lnSpc>
              <a:spcBef>
                <a:spcPts val="259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⑦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should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leave</a:t>
            </a:r>
            <a:r>
              <a:rPr sz="2400" spc="-14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2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now,</a:t>
            </a:r>
            <a:r>
              <a:rPr sz="2400" spc="49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spc="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get</a:t>
            </a:r>
            <a:r>
              <a:rPr sz="2400" spc="-18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Christmas.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514090" y="956754"/>
            <a:ext cx="2194559" cy="445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205"/>
              </a:lnSpc>
              <a:spcBef>
                <a:spcPts val="0"/>
              </a:spcBef>
              <a:spcAft>
                <a:spcPts val="0"/>
              </a:spcAft>
            </a:pPr>
            <a:r>
              <a:rPr sz="3200" spc="18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虚拟条件句</a:t>
            </a:r>
            <a:endParaRPr sz="3200" spc="18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9319" y="1820140"/>
            <a:ext cx="1432255" cy="292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05"/>
              </a:lnSpc>
              <a:spcBef>
                <a:spcPts val="0"/>
              </a:spcBef>
              <a:spcAft>
                <a:spcPts val="0"/>
              </a:spcAft>
            </a:pPr>
            <a:r>
              <a:rPr sz="2000" spc="18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虚拟条件句</a:t>
            </a:r>
            <a:endParaRPr sz="2000" spc="18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8061" y="2266331"/>
            <a:ext cx="24384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条件从句（动词形式）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31890" y="2266331"/>
            <a:ext cx="19812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主句（动词形式）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8107" y="2689732"/>
            <a:ext cx="3969689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1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与现在事实相反</a:t>
            </a:r>
            <a:r>
              <a:rPr sz="1800" spc="1609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过去式（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did/were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1432" y="2689732"/>
            <a:ext cx="3626729" cy="7107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should/would/could</a:t>
            </a:r>
            <a:r>
              <a:rPr sz="1800" spc="-2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/might+do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31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should/would/could/might+have</a:t>
            </a:r>
            <a:r>
              <a:rPr sz="1800" spc="-3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done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8107" y="3109213"/>
            <a:ext cx="4455845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1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与过去事实相反</a:t>
            </a:r>
            <a:r>
              <a:rPr sz="1800" spc="1609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过去完成式（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18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done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0519" y="3924807"/>
            <a:ext cx="2097277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过去式（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did/were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107" y="4336592"/>
            <a:ext cx="8092084" cy="729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11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与将来事实相反</a:t>
            </a:r>
            <a:r>
              <a:rPr sz="1800" spc="1609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</a:t>
            </a:r>
            <a:r>
              <a:rPr sz="18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动词原形（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do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1800" spc="96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should/would/could</a:t>
            </a:r>
            <a:r>
              <a:rPr sz="1800" spc="-2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/might+do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872615" marR="0">
              <a:lnSpc>
                <a:spcPts val="1995"/>
              </a:lnSpc>
              <a:spcBef>
                <a:spcPts val="140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18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to+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动词原形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(were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18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do)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61434" y="1487146"/>
            <a:ext cx="614628" cy="931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035"/>
              </a:lnSpc>
              <a:spcBef>
                <a:spcPts val="0"/>
              </a:spcBef>
              <a:spcAft>
                <a:spcPts val="0"/>
              </a:spcAft>
            </a:pPr>
            <a:r>
              <a:rPr sz="6200" dirty="0">
                <a:solidFill>
                  <a:srgbClr val="000000"/>
                </a:solidFill>
                <a:latin typeface="Franklin Gothic Medium" panose="020B0603020102020204"/>
                <a:cs typeface="Franklin Gothic Medium" panose="020B0603020102020204"/>
              </a:rPr>
              <a:t>5</a:t>
            </a:r>
            <a:endParaRPr sz="6200" dirty="0">
              <a:solidFill>
                <a:srgbClr val="000000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8698" y="3102060"/>
            <a:ext cx="3963619" cy="1295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00"/>
              </a:lnSpc>
              <a:spcBef>
                <a:spcPts val="0"/>
              </a:spcBef>
              <a:spcAft>
                <a:spcPts val="0"/>
              </a:spcAft>
            </a:pPr>
            <a:r>
              <a:rPr sz="75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自我评价</a:t>
            </a:r>
            <a:endParaRPr sz="75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61434" y="1487146"/>
            <a:ext cx="614628" cy="931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035"/>
              </a:lnSpc>
              <a:spcBef>
                <a:spcPts val="0"/>
              </a:spcBef>
              <a:spcAft>
                <a:spcPts val="0"/>
              </a:spcAft>
            </a:pPr>
            <a:r>
              <a:rPr sz="6200" dirty="0">
                <a:solidFill>
                  <a:srgbClr val="000000"/>
                </a:solidFill>
                <a:latin typeface="Franklin Gothic Medium" panose="020B0603020102020204"/>
                <a:cs typeface="Franklin Gothic Medium" panose="020B0603020102020204"/>
              </a:rPr>
              <a:t>6</a:t>
            </a:r>
            <a:endParaRPr sz="6200" dirty="0">
              <a:solidFill>
                <a:srgbClr val="000000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8698" y="3102060"/>
            <a:ext cx="3963619" cy="1295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00"/>
              </a:lnSpc>
              <a:spcBef>
                <a:spcPts val="0"/>
              </a:spcBef>
              <a:spcAft>
                <a:spcPts val="0"/>
              </a:spcAft>
            </a:pPr>
            <a:r>
              <a:rPr sz="75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知识拓展</a:t>
            </a:r>
            <a:endParaRPr sz="75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998854"/>
            <a:ext cx="1573987" cy="5071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95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知识拓展</a:t>
            </a:r>
            <a:endParaRPr sz="2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140" y="2515177"/>
            <a:ext cx="8354009" cy="1890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spc="-13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worked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harder</a:t>
            </a: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make</a:t>
            </a:r>
            <a:r>
              <a:rPr sz="2400" spc="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more</a:t>
            </a:r>
            <a:r>
              <a:rPr sz="2400" spc="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success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now.</a:t>
            </a:r>
            <a:endParaRPr sz="2400" spc="-4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294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-5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8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Without</a:t>
            </a:r>
            <a:r>
              <a:rPr sz="2400" spc="18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Communist</a:t>
            </a:r>
            <a:r>
              <a:rPr sz="2400" spc="2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Party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such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good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life.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60"/>
              </a:lnSpc>
              <a:spcBef>
                <a:spcPts val="310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spc="-5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spc="57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my</a:t>
            </a:r>
            <a:r>
              <a:rPr sz="2400" spc="2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mother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alive,</a:t>
            </a:r>
            <a:r>
              <a:rPr sz="2400" spc="-3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spc="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happy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with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me.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207766" y="956754"/>
            <a:ext cx="2807766" cy="445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205"/>
              </a:lnSpc>
              <a:spcBef>
                <a:spcPts val="0"/>
              </a:spcBef>
              <a:spcAft>
                <a:spcPts val="0"/>
              </a:spcAft>
            </a:pPr>
            <a:r>
              <a:rPr sz="3200" spc="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名言翻译（</a:t>
            </a:r>
            <a:r>
              <a:rPr sz="3200" spc="2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32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32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1240" y="1989750"/>
            <a:ext cx="7169808" cy="7384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things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twice,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all</a:t>
            </a:r>
            <a:r>
              <a:rPr sz="2400" spc="-2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wise.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400"/>
              </a:lnSpc>
              <a:spcBef>
                <a:spcPts val="40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假如凡事都可以重新做一次，人人皆可成为聪明人。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1240" y="3087284"/>
            <a:ext cx="5936284" cy="7384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Life</a:t>
            </a:r>
            <a:r>
              <a:rPr sz="2400" spc="-2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smooth</a:t>
            </a:r>
            <a:r>
              <a:rPr sz="2400" spc="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rubs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it.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400"/>
              </a:lnSpc>
              <a:spcBef>
                <a:spcPts val="40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生活若无波折险阻，</a:t>
            </a:r>
            <a:r>
              <a:rPr sz="2400" spc="59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就会过于平淡无奇。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1240" y="4184869"/>
            <a:ext cx="8110118" cy="7586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beard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sign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smartness,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goat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Socrates.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要是胡子就是知识的象征，那么山羊也会成为苏格拉底</a:t>
            </a: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。</a:t>
            </a:r>
            <a:endParaRPr sz="2400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207766" y="956754"/>
            <a:ext cx="2807766" cy="445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205"/>
              </a:lnSpc>
              <a:spcBef>
                <a:spcPts val="0"/>
              </a:spcBef>
              <a:spcAft>
                <a:spcPts val="0"/>
              </a:spcAft>
            </a:pPr>
            <a:r>
              <a:rPr sz="3200" spc="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名言翻译（</a:t>
            </a:r>
            <a:r>
              <a:rPr sz="3200" spc="2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32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32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6765" y="1702222"/>
            <a:ext cx="6187135" cy="738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spc="-5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spc="4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fools,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wise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man.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400"/>
              </a:lnSpc>
              <a:spcBef>
                <a:spcPts val="40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没有傻瓜就没有聪明人。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6765" y="2799883"/>
            <a:ext cx="8456069" cy="1104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world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your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chessboard,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fill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all</a:t>
            </a:r>
            <a:r>
              <a:rPr sz="2400" spc="-2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your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60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mind.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400"/>
              </a:lnSpc>
              <a:spcBef>
                <a:spcPts val="45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即使把整个世界都放在你的棋盘上，也不能随你的心思布局。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6765" y="4263236"/>
            <a:ext cx="7949048" cy="11041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Without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books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development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civilization</a:t>
            </a:r>
            <a:r>
              <a:rPr sz="2400" spc="-5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been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impossible.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400"/>
              </a:lnSpc>
              <a:spcBef>
                <a:spcPts val="45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没有书，就把不可能有文明的发展</a:t>
            </a: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。</a:t>
            </a:r>
            <a:endParaRPr sz="2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61434" y="1487146"/>
            <a:ext cx="614628" cy="931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035"/>
              </a:lnSpc>
              <a:spcBef>
                <a:spcPts val="0"/>
              </a:spcBef>
              <a:spcAft>
                <a:spcPts val="0"/>
              </a:spcAft>
            </a:pPr>
            <a:r>
              <a:rPr sz="6200" dirty="0">
                <a:solidFill>
                  <a:srgbClr val="000000"/>
                </a:solidFill>
                <a:latin typeface="Franklin Gothic Medium" panose="020B0603020102020204"/>
                <a:cs typeface="Franklin Gothic Medium" panose="020B0603020102020204"/>
              </a:rPr>
              <a:t>7</a:t>
            </a:r>
            <a:endParaRPr sz="6200" dirty="0">
              <a:solidFill>
                <a:srgbClr val="000000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8698" y="3102060"/>
            <a:ext cx="3963619" cy="1295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00"/>
              </a:lnSpc>
              <a:spcBef>
                <a:spcPts val="0"/>
              </a:spcBef>
              <a:spcAft>
                <a:spcPts val="0"/>
              </a:spcAft>
            </a:pPr>
            <a:r>
              <a:rPr sz="75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巩固提高</a:t>
            </a:r>
            <a:endParaRPr sz="75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1082473"/>
            <a:ext cx="8120481" cy="11980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请结合今天学习的知识，选出最恰当的一项，并给出一个合理的解释。</a:t>
            </a:r>
            <a:endParaRPr sz="1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  <a:p>
            <a:pPr marL="287655" marR="0">
              <a:lnSpc>
                <a:spcPts val="2655"/>
              </a:lnSpc>
              <a:spcBef>
                <a:spcPts val="405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(1)</a:t>
            </a:r>
            <a:r>
              <a:rPr sz="2400" spc="586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his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advice,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wouldn’t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made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such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mistake.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1954" y="2271055"/>
            <a:ext cx="2303678" cy="741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taken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651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took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8052" y="2271055"/>
            <a:ext cx="2565149" cy="741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-5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spc="5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take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taken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5442" y="3002575"/>
            <a:ext cx="5471464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(2)</a:t>
            </a:r>
            <a:r>
              <a:rPr sz="2400" spc="586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been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your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help,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1954" y="3368589"/>
            <a:ext cx="2661208" cy="741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wouldn’t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succeed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651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succeed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62728" y="3368589"/>
            <a:ext cx="3583533" cy="741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wouldn’t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succeeded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succeed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5442" y="4100109"/>
            <a:ext cx="8411565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(3)</a:t>
            </a:r>
            <a:r>
              <a:rPr sz="2400" spc="586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Without</a:t>
            </a:r>
            <a:r>
              <a:rPr sz="2400" spc="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sunlight,</a:t>
            </a:r>
            <a:r>
              <a:rPr sz="2400" spc="-3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air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water,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plants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earth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well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1954" y="4466199"/>
            <a:ext cx="2969971" cy="741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grow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651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grown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88052" y="4466199"/>
            <a:ext cx="2284780" cy="741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will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grow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grown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1082473"/>
            <a:ext cx="7239000" cy="3398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请结合今天学习的知识，选出最恰当的一项，并给出一个合理的解释。</a:t>
            </a:r>
            <a:endParaRPr sz="1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0967" y="1727622"/>
            <a:ext cx="6202984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(4)</a:t>
            </a:r>
            <a:r>
              <a:rPr sz="2400" spc="586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train,</a:t>
            </a:r>
            <a:r>
              <a:rPr sz="2400" spc="-3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here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now.</a:t>
            </a:r>
            <a:endParaRPr sz="2400" spc="-4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0967" y="2093382"/>
            <a:ext cx="8177808" cy="147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2585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60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(5)</a:t>
            </a:r>
            <a:r>
              <a:rPr sz="2400" spc="58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_____the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medicine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earlier,</a:t>
            </a:r>
            <a:r>
              <a:rPr sz="2400" spc="-3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better</a:t>
            </a:r>
            <a:r>
              <a:rPr sz="2400" spc="-3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soon.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362585" marR="0">
              <a:lnSpc>
                <a:spcPts val="2655"/>
              </a:lnSpc>
              <a:spcBef>
                <a:spcPts val="22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takes</a:t>
            </a:r>
            <a:r>
              <a:rPr sz="2400" spc="485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take</a:t>
            </a:r>
            <a:r>
              <a:rPr sz="2400" spc="700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took</a:t>
            </a:r>
            <a:r>
              <a:rPr sz="2400" spc="613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taken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22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(6)</a:t>
            </a:r>
            <a:r>
              <a:rPr sz="2400" spc="58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her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number,</a:t>
            </a:r>
            <a:r>
              <a:rPr sz="2400" spc="6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contact</a:t>
            </a:r>
            <a:r>
              <a:rPr sz="2400" spc="-3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with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3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her.</a:t>
            </a:r>
            <a:endParaRPr sz="2400" spc="-33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14472" y="2093382"/>
            <a:ext cx="1774804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58307" y="2093382"/>
            <a:ext cx="2557269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will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spc="442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is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3679" y="3556659"/>
            <a:ext cx="2792882" cy="741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know;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651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known;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43526" y="3556659"/>
            <a:ext cx="2674010" cy="741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knew;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know;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can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967" y="4288501"/>
            <a:ext cx="7049414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(7)</a:t>
            </a:r>
            <a:r>
              <a:rPr sz="2400" spc="58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been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better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health,</a:t>
            </a:r>
            <a:r>
              <a:rPr sz="2400" spc="-3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more</a:t>
            </a:r>
            <a:r>
              <a:rPr sz="2400" spc="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books.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679" y="4654294"/>
            <a:ext cx="2040026" cy="741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could</a:t>
            </a:r>
            <a:r>
              <a:rPr sz="2400" spc="-2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write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651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written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43526" y="4654294"/>
            <a:ext cx="2792882" cy="741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can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write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could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written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61434" y="1487146"/>
            <a:ext cx="614628" cy="931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035"/>
              </a:lnSpc>
              <a:spcBef>
                <a:spcPts val="0"/>
              </a:spcBef>
              <a:spcAft>
                <a:spcPts val="0"/>
              </a:spcAft>
            </a:pPr>
            <a:r>
              <a:rPr sz="6200" dirty="0">
                <a:solidFill>
                  <a:srgbClr val="000000"/>
                </a:solidFill>
                <a:latin typeface="Franklin Gothic Medium" panose="020B0603020102020204"/>
                <a:cs typeface="Franklin Gothic Medium" panose="020B0603020102020204"/>
              </a:rPr>
              <a:t>1</a:t>
            </a:r>
            <a:endParaRPr sz="6200" dirty="0">
              <a:solidFill>
                <a:srgbClr val="000000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8698" y="3102060"/>
            <a:ext cx="3963619" cy="1295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00"/>
              </a:lnSpc>
              <a:spcBef>
                <a:spcPts val="0"/>
              </a:spcBef>
              <a:spcAft>
                <a:spcPts val="0"/>
              </a:spcAft>
            </a:pPr>
            <a:r>
              <a:rPr sz="75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知识激活</a:t>
            </a:r>
            <a:endParaRPr sz="75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1082473"/>
            <a:ext cx="7239000" cy="12596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请结合今天学习的知识，选出最恰当的一项，并给出一个合理的解释。</a:t>
            </a:r>
            <a:endParaRPr sz="1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  <a:p>
            <a:pPr marL="142875" marR="0">
              <a:lnSpc>
                <a:spcPts val="2655"/>
              </a:lnSpc>
              <a:spcBef>
                <a:spcPts val="453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(8)</a:t>
            </a:r>
            <a:r>
              <a:rPr sz="2400" spc="58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Sunday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today,</a:t>
            </a:r>
            <a:r>
              <a:rPr sz="2400" spc="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visit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him.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9879" y="2332269"/>
            <a:ext cx="1399285" cy="7417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is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6510" marR="0">
              <a:lnSpc>
                <a:spcPts val="2655"/>
              </a:lnSpc>
              <a:spcBef>
                <a:spcPts val="17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spc="-4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spc="5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it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43526" y="2332269"/>
            <a:ext cx="989734" cy="7417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Is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it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175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is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0967" y="3064170"/>
            <a:ext cx="7303008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(9)</a:t>
            </a:r>
            <a:r>
              <a:rPr sz="2400" spc="546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Without</a:t>
            </a:r>
            <a:r>
              <a:rPr sz="2400" spc="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his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wise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mother,</a:t>
            </a:r>
            <a:r>
              <a:rPr sz="2400" spc="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such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great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writer.</a:t>
            </a:r>
            <a:endParaRPr sz="2400" spc="-18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9879" y="3429930"/>
            <a:ext cx="2774548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become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43526" y="3429930"/>
            <a:ext cx="3167740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may</a:t>
            </a:r>
            <a:r>
              <a:rPr sz="2400" spc="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become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6643" y="3795944"/>
            <a:ext cx="3321968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could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become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43526" y="3795944"/>
            <a:ext cx="3474368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become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0967" y="4161704"/>
            <a:ext cx="7528253" cy="741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(10)</a:t>
            </a:r>
            <a:r>
              <a:rPr sz="2400" spc="58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_____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live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2050,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grandmother.</a:t>
            </a:r>
            <a:endParaRPr sz="2400" spc="-11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438785" marR="0">
              <a:lnSpc>
                <a:spcPts val="2655"/>
              </a:lnSpc>
              <a:spcBef>
                <a:spcPts val="17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can</a:t>
            </a:r>
            <a:r>
              <a:rPr sz="2400" spc="766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B.</a:t>
            </a:r>
            <a:r>
              <a:rPr sz="2400" spc="6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will</a:t>
            </a:r>
            <a:r>
              <a:rPr sz="2400" spc="607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spc="561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D.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1082473"/>
            <a:ext cx="1066800" cy="3398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答案呈现</a:t>
            </a:r>
            <a:endParaRPr sz="1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7990" y="2648100"/>
            <a:ext cx="1081534" cy="1107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93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(1)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305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(6)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1822" y="2648100"/>
            <a:ext cx="1006756" cy="1107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(2)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305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(7)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86200" y="2648100"/>
            <a:ext cx="1005334" cy="1107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(3)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305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(8)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15253" y="2648100"/>
            <a:ext cx="1081534" cy="1107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93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(4)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655"/>
              </a:lnSpc>
              <a:spcBef>
                <a:spcPts val="305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(9)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19110" y="2648100"/>
            <a:ext cx="1006858" cy="375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(5)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19110" y="3379892"/>
            <a:ext cx="1159157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(10)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61434" y="1487146"/>
            <a:ext cx="614628" cy="931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035"/>
              </a:lnSpc>
              <a:spcBef>
                <a:spcPts val="0"/>
              </a:spcBef>
              <a:spcAft>
                <a:spcPts val="0"/>
              </a:spcAft>
            </a:pPr>
            <a:r>
              <a:rPr sz="6200" dirty="0">
                <a:solidFill>
                  <a:srgbClr val="000000"/>
                </a:solidFill>
                <a:latin typeface="Franklin Gothic Medium" panose="020B0603020102020204"/>
                <a:cs typeface="Franklin Gothic Medium" panose="020B0603020102020204"/>
              </a:rPr>
              <a:t>2</a:t>
            </a:r>
            <a:endParaRPr sz="6200" dirty="0">
              <a:solidFill>
                <a:srgbClr val="000000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8698" y="3102060"/>
            <a:ext cx="3963619" cy="1295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00"/>
              </a:lnSpc>
              <a:spcBef>
                <a:spcPts val="0"/>
              </a:spcBef>
              <a:spcAft>
                <a:spcPts val="0"/>
              </a:spcAft>
            </a:pPr>
            <a:r>
              <a:rPr sz="75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探究学习</a:t>
            </a:r>
            <a:endParaRPr sz="75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1082473"/>
            <a:ext cx="8382000" cy="3398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请根据句中动词的形式，并结合句意表达的不同时间概念，对下列句子进行分类。</a:t>
            </a:r>
            <a:endParaRPr sz="1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917" y="1702250"/>
            <a:ext cx="5424220" cy="440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①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choose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this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dress.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917" y="2068010"/>
            <a:ext cx="8428938" cy="22698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②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here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next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Monday,</a:t>
            </a:r>
            <a:r>
              <a:rPr sz="2400" spc="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tell</a:t>
            </a:r>
            <a:r>
              <a:rPr sz="2400" spc="-3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him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truth.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③</a:t>
            </a:r>
            <a:r>
              <a:rPr sz="2400" spc="-6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What</a:t>
            </a:r>
            <a:r>
              <a:rPr sz="2400" spc="2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happen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network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day?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④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cell</a:t>
            </a:r>
            <a:r>
              <a:rPr sz="2400" spc="-3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phone,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many</a:t>
            </a:r>
            <a:r>
              <a:rPr sz="2400" spc="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people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adapt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life.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⑤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worked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harder,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passed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CET6.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⑥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come</a:t>
            </a:r>
            <a:r>
              <a:rPr sz="2400" spc="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earlier,</a:t>
            </a:r>
            <a:r>
              <a:rPr sz="2400" spc="-3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caught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train.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⑦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leave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now,</a:t>
            </a:r>
            <a:r>
              <a:rPr sz="2400" spc="5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get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Christmas.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2819" y="4449598"/>
            <a:ext cx="7603236" cy="1184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05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类别一</a:t>
            </a:r>
            <a:r>
              <a:rPr sz="2000" spc="47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__________________________________</a:t>
            </a:r>
            <a:endParaRPr sz="2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005"/>
              </a:lnSpc>
              <a:spcBef>
                <a:spcPts val="395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类别二</a:t>
            </a:r>
            <a:r>
              <a:rPr sz="2000" spc="47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__________________________________</a:t>
            </a:r>
            <a:endParaRPr sz="2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005"/>
              </a:lnSpc>
              <a:spcBef>
                <a:spcPts val="395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类别三</a:t>
            </a:r>
            <a:r>
              <a:rPr sz="2000" spc="47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__________________________________</a:t>
            </a:r>
            <a:endParaRPr sz="2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5424170" marR="0">
              <a:lnSpc>
                <a:spcPts val="2105"/>
              </a:lnSpc>
              <a:spcBef>
                <a:spcPts val="325"/>
              </a:spcBef>
              <a:spcAft>
                <a:spcPts val="0"/>
              </a:spcAft>
            </a:pPr>
            <a:endParaRPr sz="1600" b="1" dirty="0">
              <a:solidFill>
                <a:srgbClr val="00206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1082473"/>
            <a:ext cx="8382000" cy="3398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375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请根据句中动词的形式，并结合句意表达的不同时间概念，对下列句子进行分类。</a:t>
            </a:r>
            <a:endParaRPr sz="1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917" y="1702250"/>
            <a:ext cx="5424220" cy="440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①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choose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this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dress.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917" y="2068010"/>
            <a:ext cx="8428938" cy="22698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②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here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next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Monday,</a:t>
            </a:r>
            <a:r>
              <a:rPr sz="2400" spc="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tell</a:t>
            </a:r>
            <a:r>
              <a:rPr sz="2400" spc="-3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him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truth.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③</a:t>
            </a:r>
            <a:r>
              <a:rPr sz="2400" spc="-6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What</a:t>
            </a:r>
            <a:r>
              <a:rPr sz="2400" spc="2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happen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network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day?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④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cell</a:t>
            </a:r>
            <a:r>
              <a:rPr sz="2400" spc="-3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phone,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many</a:t>
            </a:r>
            <a:r>
              <a:rPr sz="2400" spc="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people</a:t>
            </a:r>
            <a:r>
              <a:rPr sz="2400" spc="-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adapt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life.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⑤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worked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harder,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passed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23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CET6.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⑥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come</a:t>
            </a:r>
            <a:r>
              <a:rPr sz="2400" spc="1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earlier,</a:t>
            </a:r>
            <a:r>
              <a:rPr sz="2400" spc="-3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caught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train.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⑦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should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leave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right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4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now,</a:t>
            </a:r>
            <a:r>
              <a:rPr sz="2400" spc="5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get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2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on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Christmas.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2819" y="4449598"/>
            <a:ext cx="7603236" cy="1182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05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类别一</a:t>
            </a:r>
            <a:r>
              <a:rPr sz="2000" spc="47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______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sz="2000" u="sng" spc="245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_____________________</a:t>
            </a:r>
            <a:endParaRPr sz="2000" u="sng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005"/>
              </a:lnSpc>
              <a:spcBef>
                <a:spcPts val="39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类别二</a:t>
            </a:r>
            <a:r>
              <a:rPr sz="2000" spc="47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</a:t>
            </a:r>
            <a:r>
              <a:rPr sz="2000" spc="-49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4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⑤</a:t>
            </a:r>
            <a:r>
              <a:rPr sz="2000" u="sng" spc="250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⑥</a:t>
            </a: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_____________________</a:t>
            </a:r>
            <a:endParaRPr sz="2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005"/>
              </a:lnSpc>
              <a:spcBef>
                <a:spcPts val="390"/>
              </a:spcBef>
              <a:spcAft>
                <a:spcPts val="0"/>
              </a:spcAft>
            </a:pP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类别三</a:t>
            </a:r>
            <a:r>
              <a:rPr sz="2000" spc="47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______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sz="2000" u="sng" spc="245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sz="2000" u="sng" spc="2506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⑦</a:t>
            </a:r>
            <a:r>
              <a:rPr sz="2000" u="sng" spc="48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48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_______________</a:t>
            </a:r>
            <a:endParaRPr sz="20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5424170" marR="0">
              <a:lnSpc>
                <a:spcPts val="2105"/>
              </a:lnSpc>
              <a:spcBef>
                <a:spcPts val="320"/>
              </a:spcBef>
              <a:spcAft>
                <a:spcPts val="0"/>
              </a:spcAft>
            </a:pPr>
            <a:endParaRPr sz="1600" b="1" dirty="0">
              <a:solidFill>
                <a:srgbClr val="00206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61434" y="1487146"/>
            <a:ext cx="614628" cy="931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035"/>
              </a:lnSpc>
              <a:spcBef>
                <a:spcPts val="0"/>
              </a:spcBef>
              <a:spcAft>
                <a:spcPts val="0"/>
              </a:spcAft>
            </a:pPr>
            <a:r>
              <a:rPr sz="6200" dirty="0">
                <a:solidFill>
                  <a:srgbClr val="000000"/>
                </a:solidFill>
                <a:latin typeface="Franklin Gothic Medium" panose="020B0603020102020204"/>
                <a:cs typeface="Franklin Gothic Medium" panose="020B0603020102020204"/>
              </a:rPr>
              <a:t>3</a:t>
            </a:r>
            <a:endParaRPr sz="6200" dirty="0">
              <a:solidFill>
                <a:srgbClr val="000000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8698" y="3102060"/>
            <a:ext cx="3963619" cy="1295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00"/>
              </a:lnSpc>
              <a:spcBef>
                <a:spcPts val="0"/>
              </a:spcBef>
              <a:spcAft>
                <a:spcPts val="0"/>
              </a:spcAft>
            </a:pPr>
            <a:r>
              <a:rPr sz="75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答疑解惑</a:t>
            </a:r>
            <a:endParaRPr sz="75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61434" y="1487146"/>
            <a:ext cx="614628" cy="931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035"/>
              </a:lnSpc>
              <a:spcBef>
                <a:spcPts val="0"/>
              </a:spcBef>
              <a:spcAft>
                <a:spcPts val="0"/>
              </a:spcAft>
            </a:pPr>
            <a:r>
              <a:rPr sz="6200" dirty="0">
                <a:solidFill>
                  <a:srgbClr val="000000"/>
                </a:solidFill>
                <a:latin typeface="Franklin Gothic Medium" panose="020B0603020102020204"/>
                <a:cs typeface="Franklin Gothic Medium" panose="020B0603020102020204"/>
              </a:rPr>
              <a:t>4</a:t>
            </a:r>
            <a:endParaRPr sz="6200" dirty="0">
              <a:solidFill>
                <a:srgbClr val="000000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8698" y="3102060"/>
            <a:ext cx="3963619" cy="1295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00"/>
              </a:lnSpc>
              <a:spcBef>
                <a:spcPts val="0"/>
              </a:spcBef>
              <a:spcAft>
                <a:spcPts val="0"/>
              </a:spcAft>
            </a:pPr>
            <a:r>
              <a:rPr sz="75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系统归纳</a:t>
            </a:r>
            <a:endParaRPr sz="75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998854"/>
            <a:ext cx="1573987" cy="5071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95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系统归纳</a:t>
            </a:r>
            <a:endParaRPr sz="2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917" y="2451804"/>
            <a:ext cx="5424880" cy="440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①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choose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this</a:t>
            </a:r>
            <a:r>
              <a:rPr sz="24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dress.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917" y="3183256"/>
            <a:ext cx="8431512" cy="440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④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there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were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cell</a:t>
            </a:r>
            <a:r>
              <a:rPr sz="2400" spc="-3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phone,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many</a:t>
            </a:r>
            <a:r>
              <a:rPr sz="2400" spc="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people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not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adapt</a:t>
            </a:r>
            <a:r>
              <a:rPr sz="2400" spc="-18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life.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5714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8015" y="998854"/>
            <a:ext cx="1573987" cy="5071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95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系统归纳</a:t>
            </a:r>
            <a:endParaRPr sz="2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917" y="2459678"/>
            <a:ext cx="7931505" cy="1172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65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⑤</a:t>
            </a:r>
            <a:r>
              <a:rPr sz="2400" spc="-1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worked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harder,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you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passed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CET6.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3170"/>
              </a:lnSpc>
              <a:spcBef>
                <a:spcPts val="254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⑥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If</a:t>
            </a:r>
            <a:r>
              <a:rPr sz="2400" spc="-1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had</a:t>
            </a:r>
            <a:r>
              <a:rPr sz="2400" spc="-14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come</a:t>
            </a:r>
            <a:r>
              <a:rPr sz="2400" spc="23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earlier,</a:t>
            </a:r>
            <a:r>
              <a:rPr sz="2400" spc="-3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would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caught</a:t>
            </a:r>
            <a:r>
              <a:rPr sz="2400" spc="-18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the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train.</a:t>
            </a:r>
            <a:endParaRPr sz="24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3783</Words>
  <Application>WPS 演示</Application>
  <PresentationFormat>On-screen Show (4:3)</PresentationFormat>
  <Paragraphs>221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Franklin Gothic Medium</vt:lpstr>
      <vt:lpstr>Times New Roman</vt:lpstr>
      <vt:lpstr>Calibri</vt:lpstr>
      <vt:lpstr>Arial Unicode MS</vt:lpstr>
      <vt:lpstr>Arial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junju</dc:creator>
  <cp:lastModifiedBy>宁静</cp:lastModifiedBy>
  <cp:revision>2</cp:revision>
  <dcterms:created xsi:type="dcterms:W3CDTF">2021-11-30T03:53:21Z</dcterms:created>
  <dcterms:modified xsi:type="dcterms:W3CDTF">2021-11-30T03:55:57Z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D55C25777CDD4C25AF805BBA8770CE0C</vt:lpwstr>
  </property>
  <property fmtid="{D5CDD505-2E9C-101B-9397-08002B2CF9AE}" pid="3" name="KSOProductBuildVer">
    <vt:lpwstr>2052-11.1.0.11045</vt:lpwstr>
  </property>
</Properties>
</file>