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12192000" cy="6858000"/>
  <p:embeddedFontLst>
    <p:embeddedFont>
      <p:font typeface="微软雅黑" panose="020B0503020204020204" charset="-122"/>
      <p:regular r:id="rId38"/>
    </p:embeddedFont>
    <p:embeddedFont>
      <p:font typeface="Calibri" panose="020F0502020204030204"/>
      <p:regular r:id="rId39"/>
      <p:bold r:id="rId40"/>
      <p:italic r:id="rId41"/>
      <p:boldItalic r:id="rId42"/>
    </p:embeddedFont>
    <p:embeddedFont>
      <p:font typeface="Franklin Gothic Medium" panose="020B0603020102020204"/>
      <p:regular r:id="rId43"/>
      <p:italic r:id="rId4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2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43731" y="1232305"/>
            <a:ext cx="12700" cy="12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609600" y="1951101"/>
            <a:ext cx="10972800" cy="2509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7300" y="2307879"/>
            <a:ext cx="4269943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2244" y="3407253"/>
            <a:ext cx="2540446" cy="6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35"/>
              </a:lnSpc>
              <a:spcBef>
                <a:spcPts val="0"/>
              </a:spcBef>
              <a:spcAft>
                <a:spcPts val="0"/>
              </a:spcAft>
            </a:pPr>
            <a:r>
              <a:rPr sz="3350" b="1" spc="1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形容词</a:t>
            </a:r>
            <a:r>
              <a:rPr sz="3350" b="1" spc="1156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50" b="1" spc="1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副词</a:t>
            </a:r>
            <a:endParaRPr sz="3350" b="1" spc="1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09600" y="6365875"/>
            <a:ext cx="10972800" cy="4921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596900" y="0"/>
            <a:ext cx="10972800" cy="191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6604" y="1121895"/>
            <a:ext cx="1486245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83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814" y="3168225"/>
            <a:ext cx="5576925" cy="52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第二句中的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asleep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只能作表语吗？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6604" y="1121895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1866588"/>
            <a:ext cx="6309994" cy="9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1.clever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用在名词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之前，修饰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，是定语；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2.asleep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用在系动词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之后，是表语；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2890970"/>
            <a:ext cx="7274305" cy="248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3.hungry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tired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并列起来，修饰动词，是状语；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70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4.Old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young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用在句首主语的位置，是主语；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5.good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表示的是某种情绪，用作感叹语。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86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6.very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修饰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interesting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，表示程度，作程度状语；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70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7.up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用在系动词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之后，作表语；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5451925"/>
            <a:ext cx="5345302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8.there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修饰名词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students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，作后置定语；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5964294"/>
            <a:ext cx="729145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9.back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用在动词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的宾语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的后面，作宾语补足语。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50315" y="1060046"/>
            <a:ext cx="3812133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形容词的句法功能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6741" y="1060046"/>
            <a:ext cx="3810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形容词的句法功能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3083" y="2416534"/>
            <a:ext cx="3775202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作表语（补语）。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759" y="3392275"/>
            <a:ext cx="10739935" cy="203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第二个句子里的形容词用来补充说明主语或宾语的性状或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变化情况，称作补语，形容词作补语时可以用作主语补足语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和宾语补足语；可以表示其现状、状态，也可以表示某一动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作的结果，并常用在表示“认为，看待”的动词之后；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25042" y="1060046"/>
            <a:ext cx="3810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形容词的句法功能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6916" y="2477494"/>
            <a:ext cx="2147265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作状语。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592" y="3561532"/>
            <a:ext cx="10325098" cy="1886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第三个句子里的形容词表示的是一种伴随状态，所以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205"/>
              </a:lnSpc>
              <a:spcBef>
                <a:spcPts val="63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作的是状语。形容词用作状语时位置可以放在句首、句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205"/>
              </a:lnSpc>
              <a:spcBef>
                <a:spcPts val="68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中和句末，表示时间、方式、原因、伴随、让步、强调、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205"/>
              </a:lnSpc>
              <a:spcBef>
                <a:spcPts val="47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条件等；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8440" y="1060046"/>
            <a:ext cx="3810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形容词的句法功能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739" y="2512546"/>
            <a:ext cx="2147316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作主语。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416" y="3487965"/>
            <a:ext cx="10623584" cy="10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第四个句子里的形容词是用作主语，形容词用作主语通常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成对使用，具有名词化的特点；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96900" y="0"/>
            <a:ext cx="10972800" cy="19130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40891" y="1060046"/>
            <a:ext cx="3810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形容词的句法功能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540" y="2801598"/>
            <a:ext cx="2554224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作感叹语。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540" y="3777212"/>
            <a:ext cx="9918190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第五个句子里的形容词表示的是某种情绪用作感叹语。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2852" y="260201"/>
            <a:ext cx="3376574" cy="2510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23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3495" marR="0">
              <a:lnSpc>
                <a:spcPts val="4750"/>
              </a:lnSpc>
              <a:spcBef>
                <a:spcPts val="384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副词的句法功能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230"/>
              </a:lnSpc>
              <a:spcBef>
                <a:spcPts val="4195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作状语。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639" y="3165834"/>
            <a:ext cx="11138913" cy="1550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中副词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ver</a:t>
            </a:r>
            <a:r>
              <a:rPr sz="3200" spc="-80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修饰形容词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interesting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，表示程度，作状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语；副词通常用作状语，可以用来修饰动词、形容词、副词、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介词（短语）、连词或整个句子；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25042" y="1060046"/>
            <a:ext cx="3352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副词的句法功能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443" y="2360527"/>
            <a:ext cx="2148281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作表语。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814" y="3419331"/>
            <a:ext cx="10325098" cy="1942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句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中的副词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up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用在系动词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之后，说明主语的状态或特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205"/>
              </a:lnSpc>
              <a:spcBef>
                <a:spcPts val="5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征，作表语；表示位置的副词作表语时说明主语的状态或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550"/>
              </a:lnSpc>
              <a:spcBef>
                <a:spcPts val="31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特征，如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above,across,inside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；表示动作方向的副词作表语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550"/>
              </a:lnSpc>
              <a:spcBef>
                <a:spcPts val="27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时具有动作意义，如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up,down,on,</a:t>
            </a:r>
            <a:r>
              <a:rPr sz="32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in,off,out</a:t>
            </a:r>
            <a:r>
              <a:rPr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3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636201" y="556397"/>
            <a:ext cx="3198201" cy="9295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609600" y="6365875"/>
            <a:ext cx="10972800" cy="49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3"/>
          <p:cNvSpPr/>
          <p:nvPr/>
        </p:nvSpPr>
        <p:spPr>
          <a:xfrm>
            <a:off x="0" y="760476"/>
            <a:ext cx="12192000" cy="272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72591" y="1060046"/>
            <a:ext cx="3352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副词的句法功能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816" y="2397103"/>
            <a:ext cx="2147265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作定语。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492" y="3381538"/>
            <a:ext cx="10698480" cy="10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中的副词</a:t>
            </a:r>
            <a:r>
              <a:rPr sz="3200" spc="-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there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表示“那里的”，修饰名词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students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作后置定语；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25042" y="1060046"/>
            <a:ext cx="3352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副词的句法功能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520547"/>
            <a:ext cx="3368040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3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作宾语补足语。</a:t>
            </a:r>
            <a:endParaRPr sz="32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3495838"/>
            <a:ext cx="10415238" cy="1550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中的副词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back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用在动词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see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的宾语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的后面，补充说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明宾语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的情况，作宾语补足语。副词还可作介词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with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without</a:t>
            </a:r>
            <a:r>
              <a:rPr sz="320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的宾语补足语。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自我评价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39360" y="1121895"/>
            <a:ext cx="317792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谚语欣赏（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205523"/>
            <a:ext cx="10100155" cy="74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1.Lose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always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employed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something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useful.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off</a:t>
            </a:r>
            <a:r>
              <a:rPr sz="2400" spc="4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unnecessary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actions.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2886398"/>
            <a:ext cx="10938687" cy="336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不要浪费时间，做些有益的事情，停止一切不必要的行动。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55"/>
              </a:lnSpc>
              <a:spcBef>
                <a:spcPts val="6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2.Content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makes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poor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men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rich;discontent</a:t>
            </a:r>
            <a:r>
              <a:rPr sz="2400" spc="-4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makes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rich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men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poor.</a:t>
            </a:r>
            <a:endParaRPr sz="2400" spc="-2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知足使贫穷的人富有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;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而贪婪使富足的人贫穷。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60"/>
              </a:lnSpc>
              <a:spcBef>
                <a:spcPts val="1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3.Honesty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diligence</a:t>
            </a:r>
            <a:r>
              <a:rPr sz="240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eternal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mates.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诚实和勤勉应该成为你永久的伴侣。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4.Pride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moral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cause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heavy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full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figure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lead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poverty,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finally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lead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discredit.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骄傲道德导致丰盈，然后导致贫困，最后导致声誉扫地。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55"/>
              </a:lnSpc>
              <a:spcBef>
                <a:spcPts val="1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5.Religion</a:t>
            </a:r>
            <a:r>
              <a:rPr sz="2400" spc="-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keeps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poor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murdering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rich.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信仰使穷人不至于去谋害富人。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61585" y="1121895"/>
            <a:ext cx="317792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谚语欣赏（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205523"/>
            <a:ext cx="9531400" cy="755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6.Use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hurtful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deceit.</a:t>
            </a:r>
            <a:r>
              <a:rPr sz="2400" spc="-7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Think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innocently</a:t>
            </a:r>
            <a:r>
              <a:rPr sz="240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justly;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and,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speak,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speak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accordingly.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真诚待人，言行一致。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2886398"/>
            <a:ext cx="8959570" cy="226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7.Slip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soon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after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stand;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Faithless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spc="-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never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recover.</a:t>
            </a:r>
            <a:endParaRPr sz="2400" spc="-17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失足，你可能马上复站立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;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失信，你也许永难挽回。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55"/>
              </a:lnSpc>
              <a:spcBef>
                <a:spcPts val="1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8.Live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beautifully,</a:t>
            </a:r>
            <a:r>
              <a:rPr sz="24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dream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passionately,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love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completely.</a:t>
            </a:r>
            <a:endParaRPr sz="2400" spc="-1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活要活得美好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梦要梦得热烈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爱要爱得完整。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55"/>
              </a:lnSpc>
              <a:spcBef>
                <a:spcPts val="1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9.Pursue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object,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will,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steadily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indefatigably.</a:t>
            </a:r>
            <a:endParaRPr sz="24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不管追求什么目标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都应坚持不懈。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5132238"/>
            <a:ext cx="6522415" cy="755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10.Man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struggles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upwards;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water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flows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downwards.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人往高处走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水往低处流。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321" y="1769237"/>
            <a:ext cx="667602" cy="1278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0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巩固提高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1227814"/>
            <a:ext cx="2188159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单项填空。</a:t>
            </a:r>
            <a:endParaRPr sz="32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029374"/>
            <a:ext cx="6692696" cy="1107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Keeping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balance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nature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easier</a:t>
            </a:r>
            <a:r>
              <a:rPr sz="2400" spc="59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difficult</a:t>
            </a:r>
            <a:r>
              <a:rPr sz="2400" spc="53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important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2400" spc="-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film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told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4413" y="2395134"/>
            <a:ext cx="1712061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interested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126908"/>
            <a:ext cx="9458528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interested</a:t>
            </a:r>
            <a:r>
              <a:rPr sz="2400" spc="236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interested</a:t>
            </a:r>
            <a:r>
              <a:rPr sz="2400" spc="356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240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interesting</a:t>
            </a:r>
            <a:r>
              <a:rPr sz="2400" spc="17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interesting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Super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chicken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sandwich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spc="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food.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58428"/>
            <a:ext cx="8197569" cy="11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most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favorite</a:t>
            </a:r>
            <a:r>
              <a:rPr sz="2400" spc="299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favorite</a:t>
            </a:r>
            <a:r>
              <a:rPr sz="2400" spc="29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favorite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4.The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price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computer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afford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expensive</a:t>
            </a:r>
            <a:r>
              <a:rPr sz="2400" spc="298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cheap</a:t>
            </a:r>
            <a:r>
              <a:rPr sz="2400" spc="419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high</a:t>
            </a:r>
            <a:r>
              <a:rPr sz="2400" spc="47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low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1948" y="3858428"/>
            <a:ext cx="214178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most</a:t>
            </a:r>
            <a:r>
              <a:rPr sz="2400" spc="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favorite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240" y="4955962"/>
            <a:ext cx="7683703" cy="741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Lucy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friends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city,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feels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very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alone</a:t>
            </a:r>
            <a:r>
              <a:rPr sz="2400" spc="358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lonely</a:t>
            </a:r>
            <a:r>
              <a:rPr sz="2400" spc="358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pleased</a:t>
            </a:r>
            <a:r>
              <a:rPr sz="2400" spc="358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happy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1227814"/>
            <a:ext cx="2188159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单项填空。</a:t>
            </a:r>
            <a:endParaRPr sz="32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029374"/>
            <a:ext cx="10048037" cy="2204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6.If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want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learn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English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must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speak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English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many</a:t>
            </a:r>
            <a:r>
              <a:rPr sz="2400" spc="12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much</a:t>
            </a:r>
            <a:r>
              <a:rPr sz="2400" spc="122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soon</a:t>
            </a:r>
            <a:r>
              <a:rPr sz="2400" spc="120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——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communicate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English?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0353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——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Sorry,</a:t>
            </a:r>
            <a:r>
              <a:rPr sz="2400" spc="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know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English.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well;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little</a:t>
            </a:r>
            <a:r>
              <a:rPr sz="2400" spc="296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good;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little</a:t>
            </a:r>
            <a:r>
              <a:rPr sz="2400" spc="23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good;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little</a:t>
            </a:r>
            <a:r>
              <a:rPr sz="2400" spc="417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well;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little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</a:t>
            </a:r>
            <a:r>
              <a:rPr sz="2400" spc="-1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drive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__________,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very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safe.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752" y="4224171"/>
            <a:ext cx="1372462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careful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2282" y="4224171"/>
            <a:ext cx="3368943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careless</a:t>
            </a:r>
            <a:r>
              <a:rPr sz="2400" spc="298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carefully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3708" y="4224171"/>
            <a:ext cx="2311321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carefully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240" y="4590202"/>
            <a:ext cx="9111996" cy="1107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</a:t>
            </a:r>
            <a:r>
              <a:rPr sz="2400" spc="-6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When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thief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policeman,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run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away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possible.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quick</a:t>
            </a:r>
            <a:r>
              <a:rPr sz="2400" spc="299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quickly</a:t>
            </a:r>
            <a:r>
              <a:rPr sz="2400" spc="298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faster</a:t>
            </a:r>
            <a:r>
              <a:rPr sz="2400" spc="239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fastly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up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catch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early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bus.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752" y="5687838"/>
            <a:ext cx="9799905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early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enough</a:t>
            </a:r>
            <a:r>
              <a:rPr sz="2400" spc="359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enough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early</a:t>
            </a:r>
            <a:r>
              <a:rPr sz="2400" spc="29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earlier</a:t>
            </a:r>
            <a:r>
              <a:rPr sz="24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enough</a:t>
            </a:r>
            <a:r>
              <a:rPr sz="2400" spc="360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enough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earlier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2992" y="1121895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3689" y="2789511"/>
            <a:ext cx="3674847" cy="217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15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1-5</a:t>
            </a:r>
            <a:r>
              <a:rPr sz="4800" spc="3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CDBCB</a:t>
            </a:r>
            <a:endParaRPr sz="4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5315"/>
              </a:lnSpc>
              <a:spcBef>
                <a:spcPts val="6205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6-10</a:t>
            </a:r>
            <a:r>
              <a:rPr sz="4800" spc="1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BDCBA</a:t>
            </a:r>
            <a:endParaRPr sz="4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灵活运用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956980"/>
            <a:ext cx="5009590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电影欣赏《美国队长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3681" y="2627190"/>
            <a:ext cx="2640177" cy="306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请写一篇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150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词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左右的观后感，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注意行文中正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确使用形容词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和副词。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91228" y="2738461"/>
            <a:ext cx="3404011" cy="71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i="1" dirty="0">
                <a:solidFill>
                  <a:srgbClr val="014C8D"/>
                </a:solidFill>
                <a:latin typeface="Arial" panose="020B0604020202020204"/>
                <a:cs typeface="Arial" panose="020B0604020202020204"/>
              </a:rPr>
              <a:t>Thank</a:t>
            </a:r>
            <a:r>
              <a:rPr sz="4800" b="1" i="1" spc="31" dirty="0">
                <a:solidFill>
                  <a:srgbClr val="014C8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800" b="1" i="1" dirty="0">
                <a:solidFill>
                  <a:srgbClr val="014C8D"/>
                </a:solidFill>
                <a:latin typeface="Arial" panose="020B0604020202020204"/>
                <a:cs typeface="Arial" panose="020B0604020202020204"/>
              </a:rPr>
              <a:t>you!</a:t>
            </a:r>
            <a:endParaRPr sz="4800" b="1" i="1" dirty="0">
              <a:solidFill>
                <a:srgbClr val="014C8D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探究学习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1740" y="1121895"/>
            <a:ext cx="11125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观察并分析下列各句中形容词、副词充当的句子成分。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1991302"/>
            <a:ext cx="2975158" cy="410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65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clever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boy.</a:t>
            </a:r>
            <a:endParaRPr sz="2650" spc="-46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2494222"/>
            <a:ext cx="2604770" cy="410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65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asleep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2997142"/>
            <a:ext cx="5204713" cy="2422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went</a:t>
            </a:r>
            <a:r>
              <a:rPr sz="265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home,</a:t>
            </a:r>
            <a:r>
              <a:rPr sz="265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hungry</a:t>
            </a:r>
            <a:r>
              <a:rPr sz="2650" u="sng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650" u="sng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tired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35"/>
              </a:lnSpc>
              <a:spcBef>
                <a:spcPts val="108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Old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650" u="sng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young</a:t>
            </a:r>
            <a:r>
              <a:rPr sz="2650" spc="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joined</a:t>
            </a:r>
            <a:r>
              <a:rPr sz="265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dance.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35"/>
              </a:lnSpc>
              <a:spcBef>
                <a:spcPts val="1075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265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Very</a:t>
            </a:r>
            <a:r>
              <a:rPr sz="2650" spc="6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good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r>
              <a:rPr sz="265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again.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35"/>
              </a:lnSpc>
              <a:spcBef>
                <a:spcPts val="103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265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</a:t>
            </a:r>
            <a:r>
              <a:rPr sz="265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very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interesting.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25"/>
              </a:lnSpc>
              <a:spcBef>
                <a:spcPts val="1085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</a:t>
            </a:r>
            <a:r>
              <a:rPr sz="265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650" spc="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up.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5513458"/>
            <a:ext cx="5254548" cy="409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</a:t>
            </a:r>
            <a:r>
              <a:rPr sz="265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students</a:t>
            </a:r>
            <a:r>
              <a:rPr sz="265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there</a:t>
            </a:r>
            <a:r>
              <a:rPr sz="265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France.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240" y="6015551"/>
            <a:ext cx="4312106" cy="410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I’m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pleased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65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back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答疑解惑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6604" y="1121895"/>
            <a:ext cx="1486245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83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3291854"/>
            <a:ext cx="9693578" cy="521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第四个句子中的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Old</a:t>
            </a:r>
            <a:r>
              <a:rPr sz="2900" spc="-6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and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young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位于句首，充当的是主语吗？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3434</Words>
  <Application>WPS 演示</Application>
  <PresentationFormat>On-screen Show (4:3)</PresentationFormat>
  <Paragraphs>232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Times New Roman</vt:lpstr>
      <vt:lpstr>Calibri</vt:lpstr>
      <vt:lpstr>Franklin Gothic Medium</vt:lpstr>
      <vt:lpstr>Arial Unicode MS</vt:lpstr>
      <vt:lpstr>Arial</vt:lpstr>
      <vt:lpstr>Calibri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2</cp:revision>
  <dcterms:created xsi:type="dcterms:W3CDTF">2021-11-30T02:35:23Z</dcterms:created>
  <dcterms:modified xsi:type="dcterms:W3CDTF">2021-11-30T02:39:03Z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B67FA34C88B6419FA78B38CC2AA77C3F</vt:lpwstr>
  </property>
  <property fmtid="{D5CDD505-2E9C-101B-9397-08002B2CF9AE}" pid="3" name="KSOProductBuildVer">
    <vt:lpwstr>2052-11.1.0.11045</vt:lpwstr>
  </property>
</Properties>
</file>