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715000"/>
  <p:notesSz cx="9144000" cy="5715000"/>
  <p:embeddedFontLst>
    <p:embeddedFont>
      <p:font typeface="微软雅黑" panose="020B0503020204020204" charset="-122"/>
      <p:regular r:id="rId20"/>
    </p:embeddedFont>
    <p:embeddedFont>
      <p:font typeface="Franklin Gothic Medium" panose="020B0603020102020204"/>
      <p:regular r:id="rId21"/>
      <p:italic r:id="rId22"/>
    </p:embeddedFont>
    <p:embeddedFont>
      <p:font typeface="Calibri" panose="020F0502020204030204" charset="0"/>
      <p:regular r:id="rId23"/>
      <p:bold r:id="rId24"/>
      <p:italic r:id="rId25"/>
      <p:boldItalic r:id="rId26"/>
    </p:embeddedFont>
  </p:embeddedFont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font" Target="fonts/font7.fntdata"/><Relationship Id="rId25" Type="http://schemas.openxmlformats.org/officeDocument/2006/relationships/font" Target="fonts/font6.fntdata"/><Relationship Id="rId24" Type="http://schemas.openxmlformats.org/officeDocument/2006/relationships/font" Target="fonts/font5.fntdata"/><Relationship Id="rId23" Type="http://schemas.openxmlformats.org/officeDocument/2006/relationships/font" Target="fonts/font4.fntdata"/><Relationship Id="rId22" Type="http://schemas.openxmlformats.org/officeDocument/2006/relationships/font" Target="fonts/font3.fntdata"/><Relationship Id="rId21" Type="http://schemas.openxmlformats.org/officeDocument/2006/relationships/font" Target="fonts/font2.fntdata"/><Relationship Id="rId20" Type="http://schemas.openxmlformats.org/officeDocument/2006/relationships/font" Target="fonts/font1.fntdata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www.diediaow.com/play/18445-0-0.html" TargetMode="Externa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805170" y="2853631"/>
            <a:ext cx="2580512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9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连词的种类</a:t>
            </a:r>
            <a:endParaRPr sz="2800" dirty="0">
              <a:solidFill>
                <a:srgbClr val="FFFFFF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28059" y="311761"/>
            <a:ext cx="711707" cy="316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5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英语</a:t>
            </a:r>
            <a:endParaRPr sz="22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80185" y="1245872"/>
            <a:ext cx="3469285" cy="374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1.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Make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hay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while</a:t>
            </a:r>
            <a:r>
              <a:rPr sz="2000" b="1" spc="-15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the</a:t>
            </a:r>
            <a:r>
              <a:rPr sz="2000" b="1" spc="-14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sun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8052" y="1239717"/>
            <a:ext cx="3358031" cy="3118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561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7.</a:t>
            </a:r>
            <a:r>
              <a:rPr sz="2000" b="1" spc="2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Don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’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trouble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trouble</a:t>
            </a:r>
            <a:r>
              <a:rPr sz="2000" b="1" spc="-14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until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trouble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troubles</a:t>
            </a:r>
            <a:r>
              <a:rPr sz="2000" b="1" spc="-12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you.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45593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8.</a:t>
            </a:r>
            <a:r>
              <a:rPr sz="2000" b="1" spc="607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Where</a:t>
            </a:r>
            <a:r>
              <a:rPr sz="2000" b="1" spc="-2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there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is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a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will,</a:t>
            </a:r>
            <a:r>
              <a:rPr sz="2000" b="1" spc="-1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there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is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a</a:t>
            </a:r>
            <a:r>
              <a:rPr sz="2000" b="1" spc="-1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spc="-3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way.</a:t>
            </a:r>
            <a:endParaRPr sz="2000" b="1" spc="-30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45593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9.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When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in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spc="-15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Rome</a:t>
            </a:r>
            <a:r>
              <a:rPr sz="2000" b="1" spc="1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do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as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Romans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do.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38100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10.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spc="-36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Treat</a:t>
            </a:r>
            <a:r>
              <a:rPr sz="2000" b="1" spc="38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other</a:t>
            </a:r>
            <a:r>
              <a:rPr sz="2000" b="1" spc="-15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people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5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as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you</a:t>
            </a:r>
            <a:r>
              <a:rPr sz="2000" b="1" spc="15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hope</a:t>
            </a:r>
            <a:r>
              <a:rPr sz="2000" b="1" spc="-15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they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will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treat</a:t>
            </a:r>
            <a:r>
              <a:rPr sz="2000" b="1" spc="-15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you.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693" y="1546422"/>
            <a:ext cx="1029011" cy="37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shines.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4569" y="1851222"/>
            <a:ext cx="3296503" cy="37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2.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spc="-15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Strike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while</a:t>
            </a:r>
            <a:r>
              <a:rPr sz="2000" b="1" spc="-15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the</a:t>
            </a:r>
            <a:r>
              <a:rPr sz="2000" b="1" spc="-23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iron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is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2693" y="2156022"/>
            <a:ext cx="662089" cy="37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hot.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4569" y="2461076"/>
            <a:ext cx="3316196" cy="37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3.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spc="-15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Work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neither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for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fame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693" y="2765876"/>
            <a:ext cx="3607873" cy="1593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nor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for</a:t>
            </a:r>
            <a:r>
              <a:rPr sz="2000" b="1" spc="-18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personal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gains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53213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4.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If</a:t>
            </a:r>
            <a:r>
              <a:rPr sz="2000" b="1" spc="1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winter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comes,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can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spring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be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far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behind?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45593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5.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East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or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west,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home</a:t>
            </a:r>
            <a:r>
              <a:rPr sz="2000" b="1" spc="-25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is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best.</a:t>
            </a:r>
            <a:endParaRPr sz="20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693" y="4290206"/>
            <a:ext cx="3679897" cy="679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593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6.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When</a:t>
            </a:r>
            <a:r>
              <a:rPr sz="2000" b="1" spc="-12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the</a:t>
            </a:r>
            <a:r>
              <a:rPr sz="2000" b="1" spc="-1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cat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is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spc="-23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away,</a:t>
            </a:r>
            <a:endParaRPr sz="2000" b="1" spc="-23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the</a:t>
            </a:r>
            <a:r>
              <a:rPr sz="2000" b="1" spc="-25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mice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will</a:t>
            </a:r>
            <a:r>
              <a:rPr sz="2000" b="1" spc="-18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spc="-3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play.</a:t>
            </a:r>
            <a:endParaRPr sz="2000" b="1" spc="-3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88052" y="4288682"/>
            <a:ext cx="3120301" cy="983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11.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Follow</a:t>
            </a:r>
            <a:r>
              <a:rPr sz="2000" b="1" spc="-15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your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own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course,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and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let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people</a:t>
            </a:r>
            <a:endParaRPr sz="2000" b="1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spc="2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talk.</a:t>
            </a:r>
            <a:endParaRPr sz="2000" b="1" spc="20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060448" y="85649"/>
            <a:ext cx="4058003" cy="4061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sz="22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辨别其中连词的属性以及在句中</a:t>
            </a:r>
            <a:endParaRPr sz="2200" b="1" dirty="0">
              <a:solidFill>
                <a:srgbClr val="FF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267" y="420928"/>
            <a:ext cx="1825752" cy="4061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sz="22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所起的作用。</a:t>
            </a:r>
            <a:endParaRPr sz="2200" b="1" dirty="0">
              <a:solidFill>
                <a:srgbClr val="FF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6391" y="967281"/>
            <a:ext cx="6713631" cy="4042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20"/>
              </a:lnSpc>
              <a:spcBef>
                <a:spcPts val="0"/>
              </a:spcBef>
              <a:spcAft>
                <a:spcPts val="0"/>
              </a:spcAft>
            </a:pPr>
            <a:r>
              <a:rPr sz="2400" spc="1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1.Now</a:t>
            </a:r>
            <a:r>
              <a:rPr sz="2400" spc="-7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that</a:t>
            </a:r>
            <a:r>
              <a:rPr sz="2400" spc="-2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we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are</a:t>
            </a:r>
            <a:r>
              <a:rPr sz="2400" spc="-2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alone,</a:t>
            </a:r>
            <a:r>
              <a:rPr sz="2400" spc="-5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we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can</a:t>
            </a:r>
            <a:r>
              <a:rPr sz="2400" spc="-2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speak</a:t>
            </a:r>
            <a:r>
              <a:rPr sz="2400" spc="-5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freely.</a:t>
            </a:r>
            <a:endParaRPr sz="24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720"/>
              </a:lnSpc>
              <a:spcBef>
                <a:spcPts val="16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2.In</a:t>
            </a:r>
            <a:r>
              <a:rPr sz="2400" spc="-49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case</a:t>
            </a:r>
            <a:r>
              <a:rPr sz="2400" spc="-3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of</a:t>
            </a:r>
            <a:r>
              <a:rPr sz="2400" spc="-1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fire,</a:t>
            </a:r>
            <a:r>
              <a:rPr sz="2400" spc="-4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ring</a:t>
            </a:r>
            <a:r>
              <a:rPr sz="2400" spc="-2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the</a:t>
            </a:r>
            <a:r>
              <a:rPr sz="2400" spc="-1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bell.</a:t>
            </a:r>
            <a:endParaRPr sz="2400" spc="1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87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3.Supposing</a:t>
            </a:r>
            <a:r>
              <a:rPr sz="2400" spc="-4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won</a:t>
            </a:r>
            <a:r>
              <a:rPr sz="24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’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</a:t>
            </a:r>
            <a:r>
              <a:rPr sz="2400" spc="-3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agree,</a:t>
            </a:r>
            <a:r>
              <a:rPr sz="2400" spc="-49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what</a:t>
            </a:r>
            <a:r>
              <a:rPr sz="2400" spc="-2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shall</a:t>
            </a:r>
            <a:r>
              <a:rPr sz="2400" spc="-5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we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do?</a:t>
            </a:r>
            <a:endParaRPr sz="2400" spc="1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880"/>
              </a:lnSpc>
              <a:spcBef>
                <a:spcPts val="0"/>
              </a:spcBef>
              <a:spcAft>
                <a:spcPts val="0"/>
              </a:spcAft>
            </a:pPr>
            <a:r>
              <a:rPr sz="2400" spc="-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4.We</a:t>
            </a:r>
            <a:r>
              <a:rPr sz="2400" spc="-2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wouldn</a:t>
            </a:r>
            <a:r>
              <a:rPr sz="24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’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</a:t>
            </a:r>
            <a:r>
              <a:rPr sz="2400" spc="-4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lose</a:t>
            </a:r>
            <a:r>
              <a:rPr sz="2400" spc="-49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2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heart</a:t>
            </a:r>
            <a:r>
              <a:rPr sz="2400" spc="-5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even</a:t>
            </a:r>
            <a:r>
              <a:rPr sz="2400" spc="-3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if</a:t>
            </a:r>
            <a:r>
              <a:rPr sz="2400" spc="-1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we</a:t>
            </a:r>
            <a:r>
              <a:rPr sz="2400" spc="-1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should</a:t>
            </a:r>
            <a:r>
              <a:rPr sz="2400" spc="-5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fail</a:t>
            </a:r>
            <a:endParaRPr sz="24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720"/>
              </a:lnSpc>
              <a:spcBef>
                <a:spcPts val="1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ten</a:t>
            </a:r>
            <a:r>
              <a:rPr sz="2400" spc="-2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times.</a:t>
            </a:r>
            <a:endParaRPr sz="24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725"/>
              </a:lnSpc>
              <a:spcBef>
                <a:spcPts val="16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5.She</a:t>
            </a:r>
            <a:r>
              <a:rPr sz="2400" spc="-3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was</a:t>
            </a:r>
            <a:r>
              <a:rPr sz="2400" spc="-1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so</a:t>
            </a:r>
            <a:r>
              <a:rPr sz="2400" spc="-2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moved</a:t>
            </a:r>
            <a:r>
              <a:rPr sz="2400" spc="-4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that</a:t>
            </a:r>
            <a:r>
              <a:rPr sz="2400" spc="-2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tears</a:t>
            </a:r>
            <a:r>
              <a:rPr sz="2400" spc="-2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came</a:t>
            </a:r>
            <a:r>
              <a:rPr sz="2400" spc="-3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-4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to</a:t>
            </a:r>
            <a:r>
              <a:rPr sz="2400" spc="5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her</a:t>
            </a:r>
            <a:r>
              <a:rPr sz="2400" spc="-2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eyes.</a:t>
            </a:r>
            <a:endParaRPr sz="2400" spc="-1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720"/>
              </a:lnSpc>
              <a:spcBef>
                <a:spcPts val="16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6.He</a:t>
            </a:r>
            <a:r>
              <a:rPr sz="2400" spc="-4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distrusted</a:t>
            </a:r>
            <a:r>
              <a:rPr sz="2400" spc="-4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me</a:t>
            </a:r>
            <a:r>
              <a:rPr sz="2400" spc="-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because</a:t>
            </a:r>
            <a:r>
              <a:rPr sz="2400" spc="-5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was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new.</a:t>
            </a:r>
            <a:endParaRPr sz="2400" spc="-18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720"/>
              </a:lnSpc>
              <a:spcBef>
                <a:spcPts val="160"/>
              </a:spcBef>
              <a:spcAft>
                <a:spcPts val="0"/>
              </a:spcAft>
            </a:pPr>
            <a:r>
              <a:rPr sz="2400" spc="-4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7.As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talked</a:t>
            </a:r>
            <a:r>
              <a:rPr sz="2400" spc="-3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on,</a:t>
            </a:r>
            <a:r>
              <a:rPr sz="2400" spc="-3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got</a:t>
            </a:r>
            <a:r>
              <a:rPr sz="2400" spc="-2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more</a:t>
            </a:r>
            <a:r>
              <a:rPr sz="2400" spc="-3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excited.</a:t>
            </a:r>
            <a:endParaRPr sz="24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725"/>
              </a:lnSpc>
              <a:spcBef>
                <a:spcPts val="16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8.The</a:t>
            </a:r>
            <a:r>
              <a:rPr sz="2400" spc="-4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judge</a:t>
            </a:r>
            <a:r>
              <a:rPr sz="2400" spc="-49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is</a:t>
            </a:r>
            <a:r>
              <a:rPr sz="2400" spc="-2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stern,</a:t>
            </a:r>
            <a:r>
              <a:rPr sz="2400" spc="-5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-1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yet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completely</a:t>
            </a:r>
            <a:r>
              <a:rPr sz="2400" spc="-5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-1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fair.</a:t>
            </a:r>
            <a:endParaRPr sz="2400" spc="-11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87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9.He</a:t>
            </a:r>
            <a:r>
              <a:rPr sz="2400" spc="-4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is</a:t>
            </a:r>
            <a:r>
              <a:rPr sz="2400" spc="-2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charming;</a:t>
            </a:r>
            <a:r>
              <a:rPr sz="2400" spc="-5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nevertheless</a:t>
            </a:r>
            <a:r>
              <a:rPr sz="2400" spc="-6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2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don</a:t>
            </a:r>
            <a:r>
              <a:rPr sz="24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’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</a:t>
            </a:r>
            <a:r>
              <a:rPr sz="2400" spc="-2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quite</a:t>
            </a:r>
            <a:r>
              <a:rPr sz="2400" spc="-3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trust</a:t>
            </a:r>
            <a:endParaRPr sz="24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720"/>
              </a:lnSpc>
              <a:spcBef>
                <a:spcPts val="6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him.</a:t>
            </a:r>
            <a:endParaRPr sz="24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6391" y="4991581"/>
            <a:ext cx="5571586" cy="384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25"/>
              </a:lnSpc>
              <a:spcBef>
                <a:spcPts val="0"/>
              </a:spcBef>
              <a:spcAft>
                <a:spcPts val="0"/>
              </a:spcAft>
            </a:pPr>
            <a:r>
              <a:rPr sz="2400" spc="-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10.Tonight</a:t>
            </a:r>
            <a:r>
              <a:rPr sz="2400" spc="-3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2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Mary</a:t>
            </a:r>
            <a:r>
              <a:rPr sz="2400" spc="-5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will</a:t>
            </a:r>
            <a:r>
              <a:rPr sz="2400" spc="-3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both</a:t>
            </a:r>
            <a:r>
              <a:rPr sz="2400" spc="-3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sing</a:t>
            </a:r>
            <a:r>
              <a:rPr sz="2400" spc="-3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and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4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dance.</a:t>
            </a:r>
            <a:endParaRPr sz="24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0592" y="1528232"/>
            <a:ext cx="5918275" cy="515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spc="3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1.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Now</a:t>
            </a:r>
            <a:r>
              <a:rPr sz="2000" u="sng" spc="-49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spc="12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that</a:t>
            </a:r>
            <a:r>
              <a:rPr sz="2000" spc="-34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are</a:t>
            </a:r>
            <a:r>
              <a:rPr sz="2000" spc="-2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alone,</a:t>
            </a:r>
            <a:r>
              <a:rPr sz="2000" spc="-5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can</a:t>
            </a:r>
            <a:r>
              <a:rPr sz="2000" spc="-2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speak</a:t>
            </a:r>
            <a:r>
              <a:rPr sz="2000" spc="-6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freely.</a:t>
            </a: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从属，原因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状语从句，既然。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0592" y="2016166"/>
            <a:ext cx="5363540" cy="327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spc="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2.</a:t>
            </a:r>
            <a:r>
              <a:rPr sz="2000" u="sng" spc="15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In</a:t>
            </a:r>
            <a:r>
              <a:rPr sz="2000" u="sng" spc="-51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spc="11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case</a:t>
            </a:r>
            <a:r>
              <a:rPr sz="2000" u="sng" spc="-37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of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fire,</a:t>
            </a:r>
            <a:r>
              <a:rPr sz="2000" spc="-3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ring</a:t>
            </a:r>
            <a:r>
              <a:rPr sz="2000" spc="-3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the</a:t>
            </a:r>
            <a:r>
              <a:rPr sz="2000" spc="-4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bell.</a:t>
            </a:r>
            <a:r>
              <a:rPr sz="2000" spc="-2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从属连词，条件状语，万一。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0592" y="2283403"/>
            <a:ext cx="5906465" cy="37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3.Supposing</a:t>
            </a:r>
            <a:r>
              <a:rPr sz="2000" spc="-3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</a:t>
            </a:r>
            <a:r>
              <a:rPr sz="2000" spc="-3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won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’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</a:t>
            </a:r>
            <a:r>
              <a:rPr sz="2000" spc="-1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agree,</a:t>
            </a:r>
            <a:r>
              <a:rPr sz="2000" spc="-4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what</a:t>
            </a:r>
            <a:r>
              <a:rPr sz="2000" spc="-4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shall</a:t>
            </a:r>
            <a:r>
              <a:rPr sz="2000" spc="-5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we</a:t>
            </a:r>
            <a:r>
              <a:rPr sz="2000" spc="-2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2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do?</a:t>
            </a: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从属连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0592" y="2597184"/>
            <a:ext cx="1676400" cy="239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词，条件状语，假定。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0592" y="2771083"/>
            <a:ext cx="5816062" cy="37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4.We</a:t>
            </a:r>
            <a:r>
              <a:rPr sz="2000" spc="-4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wouldn</a:t>
            </a:r>
            <a:r>
              <a:rPr sz="20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’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</a:t>
            </a:r>
            <a:r>
              <a:rPr sz="2000" spc="-5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lose</a:t>
            </a:r>
            <a:r>
              <a:rPr sz="2000" spc="-3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2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heart</a:t>
            </a:r>
            <a:r>
              <a:rPr sz="2000" spc="-4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even</a:t>
            </a:r>
            <a:r>
              <a:rPr sz="2000" u="sng" spc="-31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spc="11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if</a:t>
            </a:r>
            <a:r>
              <a:rPr sz="2000" u="sng" spc="-23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-498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should</a:t>
            </a:r>
            <a:r>
              <a:rPr sz="2000" spc="-5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fail</a:t>
            </a:r>
            <a:r>
              <a:rPr sz="2000" spc="-5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ten</a:t>
            </a:r>
            <a:endParaRPr sz="20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0592" y="3113700"/>
            <a:ext cx="5950661" cy="820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times.</a:t>
            </a:r>
            <a:r>
              <a:rPr sz="12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从属，条件状语从句</a:t>
            </a:r>
            <a:endParaRPr sz="1200" b="1" dirty="0">
              <a:solidFill>
                <a:srgbClr val="FF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270"/>
              </a:lnSpc>
              <a:spcBef>
                <a:spcPts val="12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5.She</a:t>
            </a:r>
            <a:r>
              <a:rPr sz="2000" spc="-5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was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spc="15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so</a:t>
            </a:r>
            <a:r>
              <a:rPr sz="2000" spc="-1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moved</a:t>
            </a:r>
            <a:r>
              <a:rPr sz="2000" spc="-4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spc="12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that</a:t>
            </a:r>
            <a:r>
              <a:rPr sz="2000" spc="-23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tears</a:t>
            </a:r>
            <a:r>
              <a:rPr sz="2000" spc="-6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came</a:t>
            </a:r>
            <a:r>
              <a:rPr sz="2000" spc="-3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-2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to</a:t>
            </a:r>
            <a:r>
              <a:rPr sz="2000" spc="2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her</a:t>
            </a:r>
            <a:r>
              <a:rPr sz="2000" spc="-5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eyes.</a:t>
            </a: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从属连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词，结果状语从句。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0592" y="3906180"/>
            <a:ext cx="5918275" cy="327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spc="1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6.He</a:t>
            </a:r>
            <a:r>
              <a:rPr sz="2000" spc="-5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distrusted</a:t>
            </a:r>
            <a:r>
              <a:rPr sz="2000" spc="-49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me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because</a:t>
            </a:r>
            <a:r>
              <a:rPr sz="2000" spc="-49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was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new.</a:t>
            </a: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从属，原因状语从句。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74191" y="1436091"/>
            <a:ext cx="6770496" cy="6015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sz="2000" spc="2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7</a:t>
            </a:r>
            <a:r>
              <a:rPr sz="2000" u="sng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As</a:t>
            </a:r>
            <a:r>
              <a:rPr sz="2000" spc="31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he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talked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on,</a:t>
            </a:r>
            <a:r>
              <a:rPr sz="20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he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got</a:t>
            </a: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more</a:t>
            </a:r>
            <a:r>
              <a:rPr sz="20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excited.</a:t>
            </a: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从属，时间状语从句。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005"/>
              </a:lnSpc>
              <a:spcBef>
                <a:spcPts val="365"/>
              </a:spcBef>
              <a:spcAft>
                <a:spcPts val="0"/>
              </a:spcAft>
            </a:pPr>
            <a:r>
              <a:rPr sz="2000" spc="12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8.The</a:t>
            </a:r>
            <a:r>
              <a:rPr sz="2000" spc="14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judge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23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is</a:t>
            </a:r>
            <a:r>
              <a:rPr sz="2000" spc="-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stern,</a:t>
            </a:r>
            <a:r>
              <a:rPr sz="2000" spc="44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yet</a:t>
            </a:r>
            <a:r>
              <a:rPr sz="2000" spc="2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completely</a:t>
            </a:r>
            <a:r>
              <a:rPr sz="20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fair.</a:t>
            </a: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并列，连接表语，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4191" y="1990632"/>
            <a:ext cx="609600" cy="2392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5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转折。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4191" y="2228826"/>
            <a:ext cx="6647053" cy="10985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9.He</a:t>
            </a:r>
            <a:r>
              <a:rPr sz="2000" spc="-2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is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charming;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u="sng" spc="1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nevertheless</a:t>
            </a:r>
            <a:r>
              <a:rPr sz="2000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</a:t>
            </a:r>
            <a:r>
              <a:rPr sz="2000" spc="2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don’t</a:t>
            </a:r>
            <a:r>
              <a:rPr sz="2000" spc="-14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quite</a:t>
            </a:r>
            <a:endParaRPr sz="2000" spc="18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0"/>
              </a:spcBef>
              <a:spcAft>
                <a:spcPts val="0"/>
              </a:spcAft>
            </a:pP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trust</a:t>
            </a:r>
            <a:r>
              <a:rPr sz="2000" spc="-4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23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him.</a:t>
            </a: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并列，转折，连接分句。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005"/>
              </a:lnSpc>
              <a:spcBef>
                <a:spcPts val="365"/>
              </a:spcBef>
              <a:spcAft>
                <a:spcPts val="0"/>
              </a:spcAft>
            </a:pPr>
            <a:r>
              <a:rPr sz="2000" spc="14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10.Tonight</a:t>
            </a:r>
            <a:r>
              <a:rPr sz="2000" spc="-37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Mary</a:t>
            </a:r>
            <a:r>
              <a:rPr sz="2000" spc="-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will</a:t>
            </a: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u="sng" spc="2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both</a:t>
            </a:r>
            <a:r>
              <a:rPr sz="2000" spc="-12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2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sing</a:t>
            </a:r>
            <a:r>
              <a:rPr sz="2000" spc="-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u="sng" spc="2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and</a:t>
            </a:r>
            <a:r>
              <a:rPr sz="2000" spc="-1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spc="18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dance.</a:t>
            </a: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并列，连接并列谓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515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语。</a:t>
            </a:r>
            <a:endParaRPr sz="1200" b="1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21410" y="1233019"/>
            <a:ext cx="6515101" cy="24268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经过今天的项目训练，相信大家已经掌握了“连词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的种类”的内容。请同学们欣赏电影《幸福来敲门》，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在这部影片中，我们可以理解幸福是需要奋斗这个朴素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的道理。在奋斗过程中，只要你就坚强不屈，坚持不懈，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最后成功和幸福一定会来敲你的门。请同学们在欣赏电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影同时，尤其注意英语中的连词现象，看看你能听到或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看到多少个连词，是并列连词还是从属连词。试着写下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来，完成以后请上传你的习作吧。</a:t>
            </a:r>
            <a:endParaRPr sz="20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1410" y="3955314"/>
            <a:ext cx="6117449" cy="1216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0"/>
              </a:lnSpc>
              <a:spcBef>
                <a:spcPts val="0"/>
              </a:spcBef>
              <a:spcAft>
                <a:spcPts val="0"/>
              </a:spcAft>
            </a:pPr>
            <a:r>
              <a:rPr sz="2000" spc="15" dirty="0">
                <a:solidFill>
                  <a:srgbClr val="000000"/>
                </a:solidFill>
                <a:highlight>
                  <a:srgbClr val="FFFF00"/>
                </a:highlight>
                <a:latin typeface="宋体" panose="02010600030101010101" pitchFamily="2" charset="-122"/>
                <a:cs typeface="宋体" panose="02010600030101010101" pitchFamily="2" charset="-122"/>
              </a:rPr>
              <a:t>（需插入视频《幸福来敲门》</a:t>
            </a:r>
            <a:r>
              <a:rPr sz="2000" spc="20" dirty="0">
                <a:solidFill>
                  <a:srgbClr val="000000"/>
                </a:solidFill>
                <a:highlight>
                  <a:srgbClr val="FFFF00"/>
                </a:highlight>
                <a:latin typeface="宋体" panose="02010600030101010101" pitchFamily="2" charset="-122"/>
                <a:cs typeface="宋体" panose="02010600030101010101" pitchFamily="2" charset="-122"/>
              </a:rPr>
              <a:t>_</a:t>
            </a:r>
            <a:r>
              <a:rPr sz="2000" spc="11" dirty="0">
                <a:solidFill>
                  <a:srgbClr val="000000"/>
                </a:solidFill>
                <a:highlight>
                  <a:srgbClr val="FFFF00"/>
                </a:highlight>
                <a:latin typeface="宋体" panose="02010600030101010101" pitchFamily="2" charset="-122"/>
                <a:cs typeface="宋体" panose="02010600030101010101" pitchFamily="2" charset="-122"/>
              </a:rPr>
              <a:t>高清完整版在线播放</a:t>
            </a:r>
            <a:r>
              <a:rPr sz="2000" b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/>
                <a:cs typeface="Times New Roman" panose="02020603050405020304"/>
              </a:rPr>
              <a:t>_</a:t>
            </a:r>
            <a:endParaRPr sz="2000" b="1" dirty="0">
              <a:solidFill>
                <a:srgbClr val="000000"/>
              </a:solidFill>
              <a:highlight>
                <a:srgbClr val="FFFF00"/>
              </a:highlight>
              <a:latin typeface="Times New Roman" panose="02020603050405020304"/>
              <a:cs typeface="Times New Roman" panose="02020603050405020304"/>
            </a:endParaRPr>
          </a:p>
          <a:p>
            <a:pPr marL="0" marR="0">
              <a:lnSpc>
                <a:spcPts val="2005"/>
              </a:lnSpc>
              <a:spcBef>
                <a:spcPts val="350"/>
              </a:spcBef>
              <a:spcAft>
                <a:spcPts val="0"/>
              </a:spcAft>
            </a:pPr>
            <a:r>
              <a:rPr sz="2000" spc="18" dirty="0">
                <a:solidFill>
                  <a:srgbClr val="000000"/>
                </a:solidFill>
                <a:highlight>
                  <a:srgbClr val="FFFF00"/>
                </a:highlight>
                <a:latin typeface="宋体" panose="02010600030101010101" pitchFamily="2" charset="-122"/>
                <a:cs typeface="宋体" panose="02010600030101010101" pitchFamily="2" charset="-122"/>
              </a:rPr>
              <a:t>碟调网</a:t>
            </a:r>
            <a:endParaRPr sz="2000" spc="18" dirty="0">
              <a:solidFill>
                <a:srgbClr val="000000"/>
              </a:solidFill>
              <a:highlight>
                <a:srgbClr val="FFFF00"/>
              </a:highlight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4800" marR="0">
              <a:lnSpc>
                <a:spcPts val="2000"/>
              </a:lnSpc>
              <a:spcBef>
                <a:spcPts val="400"/>
              </a:spcBef>
              <a:spcAft>
                <a:spcPts val="0"/>
              </a:spcAft>
            </a:pPr>
            <a:r>
              <a:rPr sz="2000" u="sng" spc="12" dirty="0">
                <a:solidFill>
                  <a:srgbClr val="0000FF"/>
                </a:solidFill>
                <a:highlight>
                  <a:srgbClr val="FFFF00"/>
                </a:highlight>
                <a:latin typeface="宋体" panose="02010600030101010101" pitchFamily="2" charset="-122"/>
                <a:cs typeface="宋体" panose="02010600030101010101" pitchFamily="2" charset="-122"/>
                <a:hlinkClick r:id="rId2"/>
              </a:rPr>
              <a:t>https://www.diediaow.com/play/18445-0-0.html</a:t>
            </a:r>
            <a:endParaRPr sz="2000" u="sng" spc="12" dirty="0">
              <a:solidFill>
                <a:srgbClr val="0000FF"/>
              </a:solidFill>
              <a:highlight>
                <a:srgbClr val="FFFF00"/>
              </a:highlight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00"/>
              </a:spcBef>
              <a:spcAft>
                <a:spcPts val="0"/>
              </a:spcAft>
            </a:pPr>
            <a:r>
              <a:rPr sz="2000" spc="15" dirty="0">
                <a:solidFill>
                  <a:srgbClr val="000000"/>
                </a:solidFill>
                <a:highlight>
                  <a:srgbClr val="FFFF00"/>
                </a:highlight>
                <a:latin typeface="宋体" panose="02010600030101010101" pitchFamily="2" charset="-122"/>
                <a:cs typeface="宋体" panose="02010600030101010101" pitchFamily="2" charset="-122"/>
              </a:rPr>
              <a:t>0:00-2:00</a:t>
            </a:r>
            <a:endParaRPr sz="2000" spc="15" dirty="0">
              <a:solidFill>
                <a:srgbClr val="000000"/>
              </a:solidFill>
              <a:highlight>
                <a:srgbClr val="FFFF00"/>
              </a:highlight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75918" y="1324905"/>
            <a:ext cx="5659475" cy="611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《我在纽约垃圾中的发现》为主题的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TED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演讲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:</a:t>
            </a:r>
            <a:r>
              <a:rPr sz="2000" spc="963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找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240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介词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47645" y="4076795"/>
            <a:ext cx="3742410" cy="38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第一张截图中的句子</a:t>
            </a:r>
            <a:endParaRPr sz="12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1340"/>
              </a:lnSpc>
              <a:spcBef>
                <a:spcPts val="170"/>
              </a:spcBef>
              <a:spcAft>
                <a:spcPts val="0"/>
              </a:spcAft>
            </a:pP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That</a:t>
            </a:r>
            <a:r>
              <a:rPr sz="1200" spc="-36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question</a:t>
            </a:r>
            <a:r>
              <a:rPr sz="1200" spc="-3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stayed</a:t>
            </a:r>
            <a:r>
              <a:rPr sz="1200" spc="-321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u="sng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with</a:t>
            </a:r>
            <a:r>
              <a:rPr sz="1200" spc="11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me,</a:t>
            </a:r>
            <a:r>
              <a:rPr sz="1200" spc="-11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it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simplified</a:t>
            </a:r>
            <a:r>
              <a:rPr sz="1200" spc="-41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little.</a:t>
            </a:r>
            <a:endParaRPr sz="1200" dirty="0">
              <a:solidFill>
                <a:srgbClr val="333333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18970" y="4010382"/>
            <a:ext cx="2958053" cy="6129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第二张截图中的句子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68580" marR="0">
              <a:lnSpc>
                <a:spcPts val="2240"/>
              </a:lnSpc>
              <a:spcBef>
                <a:spcPts val="280"/>
              </a:spcBef>
              <a:spcAft>
                <a:spcPts val="0"/>
              </a:spcAft>
            </a:pP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Who</a:t>
            </a:r>
            <a:r>
              <a:rPr sz="2000" spc="-23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cleans</a:t>
            </a:r>
            <a:r>
              <a:rPr sz="2000" spc="-2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up</a:t>
            </a:r>
            <a:r>
              <a:rPr sz="2000" spc="1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u="sng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after</a:t>
            </a:r>
            <a:r>
              <a:rPr sz="2000" spc="-2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us?</a:t>
            </a:r>
            <a:endParaRPr sz="2000" dirty="0">
              <a:solidFill>
                <a:srgbClr val="333333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01595" y="3972282"/>
            <a:ext cx="5058720" cy="6125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第三张截图中的句子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240"/>
              </a:lnSpc>
              <a:spcBef>
                <a:spcPts val="280"/>
              </a:spcBef>
              <a:spcAft>
                <a:spcPts val="0"/>
              </a:spcAft>
            </a:pP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I</a:t>
            </a:r>
            <a:r>
              <a:rPr sz="2000" spc="-18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wanted</a:t>
            </a:r>
            <a:r>
              <a:rPr sz="2000" spc="-27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2000" spc="-18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get</a:t>
            </a:r>
            <a:r>
              <a:rPr sz="2000" spc="-17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know</a:t>
            </a:r>
            <a:r>
              <a:rPr sz="2000" spc="-25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them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as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000" dirty="0">
                <a:solidFill>
                  <a:srgbClr val="333333"/>
                </a:solidFill>
                <a:latin typeface="Arial" panose="020B0604020202020204"/>
                <a:cs typeface="Arial" panose="020B0604020202020204"/>
              </a:rPr>
              <a:t>individuals.</a:t>
            </a:r>
            <a:endParaRPr sz="2000" dirty="0">
              <a:solidFill>
                <a:srgbClr val="333333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72055" y="247193"/>
            <a:ext cx="2801111" cy="4061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sz="22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找出连词</a:t>
            </a:r>
            <a:r>
              <a:rPr sz="22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,</a:t>
            </a:r>
            <a:r>
              <a:rPr sz="2200" spc="11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2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并进行分类</a:t>
            </a:r>
            <a:endParaRPr sz="2200" b="1" dirty="0">
              <a:solidFill>
                <a:srgbClr val="FF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917" y="1301893"/>
            <a:ext cx="4697578" cy="1638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1.Strike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while</a:t>
            </a:r>
            <a:r>
              <a:rPr sz="1800" spc="23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the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iron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is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hot.</a:t>
            </a:r>
            <a:endParaRPr sz="1800" spc="1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6670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2.I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will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come</a:t>
            </a:r>
            <a:r>
              <a:rPr sz="1800" spc="2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unless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it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rains.</a:t>
            </a:r>
            <a:endParaRPr sz="1800" spc="1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6670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3.He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started</a:t>
            </a:r>
            <a:r>
              <a:rPr sz="1800" spc="2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to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shout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and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sing.</a:t>
            </a:r>
            <a:endParaRPr sz="1800" spc="1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66700" marR="0">
              <a:lnSpc>
                <a:spcPts val="1800"/>
              </a:lnSpc>
              <a:spcBef>
                <a:spcPts val="365"/>
              </a:spcBef>
              <a:spcAft>
                <a:spcPts val="0"/>
              </a:spcAft>
            </a:pP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4.Are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you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gonging</a:t>
            </a:r>
            <a:r>
              <a:rPr sz="1800" spc="2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to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water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the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garden</a:t>
            </a:r>
            <a:endParaRPr sz="1800" spc="1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before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or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after</a:t>
            </a:r>
            <a:r>
              <a:rPr sz="1800" spc="2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supper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?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6670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5.Do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as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</a:t>
            </a:r>
            <a:r>
              <a:rPr sz="1800" spc="2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tell</a:t>
            </a:r>
            <a:r>
              <a:rPr sz="1800" spc="2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you.</a:t>
            </a:r>
            <a:endParaRPr sz="1800" spc="1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0303" y="1492393"/>
            <a:ext cx="2665399" cy="136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9.</a:t>
            </a:r>
            <a:r>
              <a:rPr sz="1800" spc="886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Either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you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or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Maria</a:t>
            </a:r>
            <a:r>
              <a:rPr sz="1800" spc="-12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will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have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to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go.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62255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10.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have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lived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here</a:t>
            </a:r>
            <a:r>
              <a:rPr sz="1800" spc="-12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since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was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a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child.</a:t>
            </a:r>
            <a:endParaRPr sz="1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9917" y="2948193"/>
            <a:ext cx="4466235" cy="1352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6.He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went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on</a:t>
            </a:r>
            <a:r>
              <a:rPr sz="1800" spc="2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working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though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she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was</a:t>
            </a:r>
            <a:endParaRPr sz="1800" spc="1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tired.</a:t>
            </a:r>
            <a:endParaRPr sz="1800" spc="1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66700" marR="0">
              <a:lnSpc>
                <a:spcPts val="1800"/>
              </a:lnSpc>
              <a:spcBef>
                <a:spcPts val="310"/>
              </a:spcBef>
              <a:spcAft>
                <a:spcPts val="0"/>
              </a:spcAft>
            </a:pP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7.Honey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is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sweet,</a:t>
            </a:r>
            <a:r>
              <a:rPr sz="1800" spc="23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but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the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beer</a:t>
            </a:r>
            <a:endParaRPr sz="1800" spc="1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1800"/>
              </a:lnSpc>
              <a:spcBef>
                <a:spcPts val="360"/>
              </a:spcBef>
              <a:spcAft>
                <a:spcPts val="0"/>
              </a:spcAft>
            </a:pPr>
            <a:r>
              <a:rPr sz="18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stings.</a:t>
            </a:r>
            <a:endParaRPr sz="1800" spc="1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66700" marR="0">
              <a:lnSpc>
                <a:spcPts val="1800"/>
              </a:lnSpc>
              <a:spcBef>
                <a:spcPts val="215"/>
              </a:spcBef>
              <a:spcAft>
                <a:spcPts val="0"/>
              </a:spcAft>
            </a:pP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8.Wait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until</a:t>
            </a:r>
            <a:r>
              <a:rPr sz="1800" spc="2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I</a:t>
            </a:r>
            <a:r>
              <a:rPr sz="1800" spc="2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come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back.</a:t>
            </a:r>
            <a:endParaRPr sz="1800" spc="1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29655" y="3077955"/>
            <a:ext cx="2575683" cy="614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38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类别</a:t>
            </a:r>
            <a:r>
              <a:rPr sz="18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1________________</a:t>
            </a:r>
            <a:endParaRPr sz="18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类别</a:t>
            </a:r>
            <a:r>
              <a:rPr sz="18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2________________</a:t>
            </a:r>
            <a:endParaRPr sz="18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51703" y="1013590"/>
            <a:ext cx="3158654" cy="30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1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7.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Honey</a:t>
            </a:r>
            <a:r>
              <a:rPr sz="1600" spc="1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is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sweet,</a:t>
            </a:r>
            <a:r>
              <a:rPr sz="1600" spc="46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u="sng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but</a:t>
            </a:r>
            <a:r>
              <a:rPr sz="1600" u="sng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spc="-465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the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beer</a:t>
            </a:r>
            <a:endParaRPr sz="1600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9391" y="1082491"/>
            <a:ext cx="4469003" cy="1593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spc="5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1.</a:t>
            </a:r>
            <a:r>
              <a:rPr sz="2000" spc="-4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Strike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while</a:t>
            </a:r>
            <a:r>
              <a:rPr sz="2000" spc="-1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the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iron</a:t>
            </a:r>
            <a:r>
              <a:rPr sz="20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is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hot.</a:t>
            </a:r>
            <a:r>
              <a:rPr sz="2000" spc="3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从属连词</a:t>
            </a:r>
            <a:endParaRPr sz="20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645"/>
              </a:lnSpc>
              <a:spcBef>
                <a:spcPts val="215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2.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will</a:t>
            </a:r>
            <a:r>
              <a:rPr sz="2000" spc="-2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come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unless</a:t>
            </a:r>
            <a:r>
              <a:rPr sz="2000" spc="1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it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rains.</a:t>
            </a:r>
            <a:r>
              <a:rPr sz="20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从属连词</a:t>
            </a:r>
            <a:endParaRPr sz="20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2650"/>
              </a:lnSpc>
              <a:spcBef>
                <a:spcPts val="2205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3.</a:t>
            </a:r>
            <a:r>
              <a:rPr sz="2000" spc="-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started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-33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to</a:t>
            </a:r>
            <a:r>
              <a:rPr sz="2000" spc="3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shout</a:t>
            </a:r>
            <a:r>
              <a:rPr sz="2000" spc="-494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and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sing.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并列</a:t>
            </a:r>
            <a:endParaRPr sz="20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2352" y="1257968"/>
            <a:ext cx="1239265" cy="3056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05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stings.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并列</a:t>
            </a:r>
            <a:endParaRPr sz="16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1140" y="1745110"/>
            <a:ext cx="3071495" cy="30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1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8.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spc="-23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Wait</a:t>
            </a:r>
            <a:r>
              <a:rPr sz="1600" spc="34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u="sng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until</a:t>
            </a:r>
            <a:r>
              <a:rPr sz="1600" spc="1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I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come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spc="1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back.</a:t>
            </a:r>
            <a:r>
              <a:rPr sz="1600" spc="18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</a:t>
            </a:r>
            <a:endParaRPr sz="16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2352" y="2233171"/>
            <a:ext cx="3353040" cy="54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915" marR="0">
              <a:lnSpc>
                <a:spcPts val="211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9.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Either</a:t>
            </a:r>
            <a:r>
              <a:rPr sz="1600" spc="2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you</a:t>
            </a:r>
            <a:r>
              <a:rPr sz="1600" spc="2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u="sng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or</a:t>
            </a:r>
            <a:r>
              <a:rPr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Maria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will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have</a:t>
            </a:r>
            <a:endParaRPr sz="1600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to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go.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并列</a:t>
            </a:r>
            <a:endParaRPr sz="16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391" y="2949489"/>
            <a:ext cx="4358992" cy="3266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4.</a:t>
            </a:r>
            <a:r>
              <a:rPr sz="2000" spc="-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Are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-1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you</a:t>
            </a:r>
            <a:r>
              <a:rPr sz="2000" spc="15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gonging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-34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to</a:t>
            </a:r>
            <a:r>
              <a:rPr sz="2000" spc="46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-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water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the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garden</a:t>
            </a:r>
            <a:endParaRPr sz="2000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02352" y="2964691"/>
            <a:ext cx="3338275" cy="550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0">
              <a:lnSpc>
                <a:spcPts val="211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10.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I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have</a:t>
            </a:r>
            <a:r>
              <a:rPr sz="1600" spc="1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lived</a:t>
            </a:r>
            <a:r>
              <a:rPr sz="1600" spc="34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here</a:t>
            </a:r>
            <a:r>
              <a:rPr sz="1600" spc="4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u="sng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since</a:t>
            </a:r>
            <a:r>
              <a:rPr sz="1600" spc="18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I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was</a:t>
            </a:r>
            <a:endParaRPr sz="1600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a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child.</a:t>
            </a:r>
            <a:r>
              <a:rPr sz="16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</a:t>
            </a:r>
            <a:endParaRPr sz="16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4439" y="3216726"/>
            <a:ext cx="3223895" cy="37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before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or</a:t>
            </a:r>
            <a:r>
              <a:rPr sz="2000" spc="15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after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supper</a:t>
            </a:r>
            <a:r>
              <a:rPr sz="2000" spc="-18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?</a:t>
            </a:r>
            <a:r>
              <a:rPr sz="20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并列</a:t>
            </a:r>
            <a:endParaRPr sz="20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02352" y="3696465"/>
            <a:ext cx="3356483" cy="79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0">
              <a:lnSpc>
                <a:spcPts val="2110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类别</a:t>
            </a:r>
            <a:r>
              <a:rPr sz="1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1</a:t>
            </a:r>
            <a:r>
              <a:rPr sz="1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while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unless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600" u="sng" spc="112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or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600" u="sng" spc="63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as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endParaRPr sz="1600" u="sng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though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until</a:t>
            </a:r>
            <a:r>
              <a:rPr sz="1600" u="sng" spc="1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since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表示从属关</a:t>
            </a:r>
            <a:endParaRPr sz="1600" u="sng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系</a:t>
            </a:r>
            <a:endParaRPr sz="1600" u="sng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9391" y="3826580"/>
            <a:ext cx="2652014" cy="37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5.</a:t>
            </a:r>
            <a:r>
              <a:rPr sz="2000" spc="-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Do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as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I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tell</a:t>
            </a:r>
            <a:r>
              <a:rPr sz="2000" spc="-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-1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you.</a:t>
            </a:r>
            <a:r>
              <a:rPr sz="2000" spc="2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</a:t>
            </a:r>
            <a:endParaRPr sz="20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9391" y="4473769"/>
            <a:ext cx="4340986" cy="327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6.</a:t>
            </a:r>
            <a:r>
              <a:rPr sz="2000" spc="-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He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went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on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working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u="sng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though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she</a:t>
            </a: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spc="-12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was</a:t>
            </a:r>
            <a:endParaRPr sz="2000" spc="-12" dirty="0">
              <a:solidFill>
                <a:srgbClr val="000000"/>
              </a:solidFill>
              <a:latin typeface="Franklin Gothic Medium" panose="020B0603020102020204"/>
              <a:cs typeface="Franklin Gothic Medium" panose="020B06030201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02352" y="4672156"/>
            <a:ext cx="3451790" cy="5494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970" marR="0">
              <a:lnSpc>
                <a:spcPts val="2110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类别</a:t>
            </a:r>
            <a:r>
              <a:rPr sz="1600" b="1" spc="81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600" b="1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2</a:t>
            </a:r>
            <a:r>
              <a:rPr sz="1600" b="1" spc="480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and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but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or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either</a:t>
            </a:r>
            <a:r>
              <a:rPr sz="1600" u="sng" spc="46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--</a:t>
            </a:r>
            <a:endParaRPr sz="1600" u="sng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-or</a:t>
            </a:r>
            <a:r>
              <a:rPr sz="1600" u="sng" dirty="0">
                <a:solidFill>
                  <a:srgbClr val="000000"/>
                </a:solidFill>
                <a:latin typeface="微软雅黑" panose="020B0503020204020204" charset="-122"/>
                <a:cs typeface="微软雅黑" panose="020B0503020204020204" charset="-122"/>
              </a:rPr>
              <a:t>、表示并列</a:t>
            </a:r>
            <a:endParaRPr sz="1600" u="sng" dirty="0">
              <a:solidFill>
                <a:srgbClr val="00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4439" y="4741310"/>
            <a:ext cx="1283462" cy="37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4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tired.</a:t>
            </a:r>
            <a:r>
              <a:rPr sz="2000" spc="-17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0000CC"/>
                </a:solidFill>
                <a:latin typeface="微软雅黑" panose="020B0503020204020204" charset="-122"/>
                <a:cs typeface="微软雅黑" panose="020B0503020204020204" charset="-122"/>
              </a:rPr>
              <a:t>从属</a:t>
            </a:r>
            <a:endParaRPr sz="2000" dirty="0">
              <a:solidFill>
                <a:srgbClr val="0000CC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02766" y="1770737"/>
            <a:ext cx="6050241" cy="597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0">
              <a:lnSpc>
                <a:spcPts val="200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通过观察，分析，我们发现下面就一些规律性东西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400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归纳如下：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2766" y="2353859"/>
            <a:ext cx="6150203" cy="21488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连词可以分为两类：从属连词</a:t>
            </a:r>
            <a:r>
              <a:rPr sz="2000" spc="-47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subordinating</a:t>
            </a:r>
            <a:endParaRPr sz="2000" dirty="0">
              <a:solidFill>
                <a:srgbClr val="FF0000"/>
              </a:solidFill>
              <a:latin typeface="Franklin Gothic Medium" panose="020B0603020102020204"/>
              <a:cs typeface="Franklin Gothic Medium" panose="020B0603020102020204"/>
            </a:endParaRPr>
          </a:p>
          <a:p>
            <a:pPr marL="0" marR="0">
              <a:lnSpc>
                <a:spcPts val="2270"/>
              </a:lnSpc>
              <a:spcBef>
                <a:spcPts val="125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conjunctions)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和并列连词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(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coordinating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conjunctions)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4800" marR="0">
              <a:lnSpc>
                <a:spcPts val="2275"/>
              </a:lnSpc>
              <a:spcBef>
                <a:spcPts val="130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sz="2000" spc="-2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while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unless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as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until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since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等连词连词主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35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要引起一个从句，所以称为从属连词。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067435" marR="0">
              <a:lnSpc>
                <a:spcPts val="2270"/>
              </a:lnSpc>
              <a:spcBef>
                <a:spcPts val="185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and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but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either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or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not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 </a:t>
            </a:r>
            <a:r>
              <a:rPr sz="2000" dirty="0">
                <a:solidFill>
                  <a:srgbClr val="FF0000"/>
                </a:solidFill>
                <a:latin typeface="Franklin Gothic Medium" panose="020B0603020102020204"/>
                <a:cs typeface="Franklin Gothic Medium" panose="020B0603020102020204"/>
              </a:rPr>
              <a:t>only</a:t>
            </a: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等连词主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40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要连接互不依从的分句，有的连接两个并列的词或短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005"/>
              </a:lnSpc>
              <a:spcBef>
                <a:spcPts val="395"/>
              </a:spcBef>
              <a:spcAft>
                <a:spcPts val="0"/>
              </a:spcAft>
            </a:pPr>
            <a:r>
              <a:rPr sz="20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语，所以称并列连词。</a:t>
            </a:r>
            <a:endParaRPr sz="20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28622" y="2353786"/>
            <a:ext cx="766572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200" spc="11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自我测评</a:t>
            </a:r>
            <a:endParaRPr sz="1200" spc="11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8620" y="3793585"/>
            <a:ext cx="426720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同学们，你对自己今天的表现满意吗？请为自己作出评价吧！</a:t>
            </a:r>
            <a:endParaRPr sz="12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714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75690" y="1247578"/>
            <a:ext cx="3721303" cy="2121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800" spc="31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1.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晒草趁天晴。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6200" marR="0">
              <a:lnSpc>
                <a:spcPts val="3170"/>
              </a:lnSpc>
              <a:spcBef>
                <a:spcPts val="14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2.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趁热打铁。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6200" marR="0">
              <a:lnSpc>
                <a:spcPts val="3170"/>
              </a:lnSpc>
              <a:spcBef>
                <a:spcPts val="19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3.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工作不为名不为利。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76200" marR="0">
              <a:lnSpc>
                <a:spcPts val="3170"/>
              </a:lnSpc>
              <a:spcBef>
                <a:spcPts val="19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4.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冬天来了，春天还会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800"/>
              </a:lnSpc>
              <a:spcBef>
                <a:spcPts val="35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远吗？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290" y="1286152"/>
            <a:ext cx="3042208" cy="12470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95"/>
              </a:lnSpc>
              <a:spcBef>
                <a:spcPts val="0"/>
              </a:spcBef>
              <a:spcAft>
                <a:spcPts val="0"/>
              </a:spcAft>
            </a:pPr>
            <a:r>
              <a:rPr sz="2800" spc="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7.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不要自寻烦恼。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2545" marR="0">
              <a:lnSpc>
                <a:spcPts val="2795"/>
              </a:lnSpc>
              <a:spcBef>
                <a:spcPts val="565"/>
              </a:spcBef>
              <a:spcAft>
                <a:spcPts val="0"/>
              </a:spcAft>
            </a:pPr>
            <a:r>
              <a:rPr sz="28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8.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有志者事竟成。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42545" marR="0">
              <a:lnSpc>
                <a:spcPts val="2795"/>
              </a:lnSpc>
              <a:spcBef>
                <a:spcPts val="515"/>
              </a:spcBef>
              <a:spcAft>
                <a:spcPts val="0"/>
              </a:spcAft>
            </a:pPr>
            <a:r>
              <a:rPr sz="28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9.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入乡随俗。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961" y="2566693"/>
            <a:ext cx="3179368" cy="3931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95"/>
              </a:lnSpc>
              <a:spcBef>
                <a:spcPts val="0"/>
              </a:spcBef>
              <a:spcAft>
                <a:spcPts val="0"/>
              </a:spcAft>
            </a:pPr>
            <a:r>
              <a:rPr sz="28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10.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己所不欲勿施于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4400" y="2993405"/>
            <a:ext cx="3737406" cy="12468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58165" marR="0">
              <a:lnSpc>
                <a:spcPts val="2795"/>
              </a:lnSpc>
              <a:spcBef>
                <a:spcPts val="565"/>
              </a:spcBef>
              <a:spcAft>
                <a:spcPts val="0"/>
              </a:spcAft>
            </a:pPr>
            <a:r>
              <a:rPr sz="2800" spc="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11.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做自己的路让别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795"/>
              </a:lnSpc>
              <a:spcBef>
                <a:spcPts val="515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人说去吧。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5690" y="3381813"/>
            <a:ext cx="3721303" cy="8401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5.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金窝银窝不如自家的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795"/>
              </a:lnSpc>
              <a:spcBef>
                <a:spcPts val="35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草窝。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5690" y="4235304"/>
            <a:ext cx="3721608" cy="840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0">
              <a:lnSpc>
                <a:spcPts val="3170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Franklin Gothic Medium" panose="020B0603020102020204"/>
                <a:cs typeface="Franklin Gothic Medium" panose="020B0603020102020204"/>
              </a:rPr>
              <a:t>6.</a:t>
            </a: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山中无老虎，猴子称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>
              <a:lnSpc>
                <a:spcPts val="2795"/>
              </a:lnSpc>
              <a:spcBef>
                <a:spcPts val="35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大王。</a:t>
            </a:r>
            <a:endParaRPr sz="2800" dirty="0">
              <a:solidFill>
                <a:srgbClr val="00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3159</Words>
  <Application>WPS 演示</Application>
  <PresentationFormat>On-screen Show (4:3)</PresentationFormat>
  <Paragraphs>203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Franklin Gothic Medium</vt:lpstr>
      <vt:lpstr>Arial</vt:lpstr>
      <vt:lpstr>Times New Roman</vt:lpstr>
      <vt:lpstr>Calibri</vt:lpstr>
      <vt:lpstr>Arial Unicode MS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junju</dc:creator>
  <cp:lastModifiedBy>宁静</cp:lastModifiedBy>
  <cp:revision>2</cp:revision>
  <dcterms:created xsi:type="dcterms:W3CDTF">2021-11-30T02:32:51Z</dcterms:created>
  <dcterms:modified xsi:type="dcterms:W3CDTF">2021-11-30T02:33:17Z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A566933B8B6B4354B650215F03035A1C</vt:lpwstr>
  </property>
  <property fmtid="{D5CDD505-2E9C-101B-9397-08002B2CF9AE}" pid="3" name="KSOProductBuildVer">
    <vt:lpwstr>2052-11.1.0.11045</vt:lpwstr>
  </property>
</Properties>
</file>