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5715000"/>
  <p:notesSz cx="9144000" cy="5715000"/>
  <p:embeddedFontLst>
    <p:embeddedFont>
      <p:font typeface="微软雅黑" panose="020B0503020204020204" charset="-122"/>
      <p:regular r:id="rId32"/>
    </p:embeddedFont>
    <p:embeddedFont>
      <p:font typeface="Franklin Gothic Medium" panose="020B0603020102020204"/>
      <p:regular r:id="rId33"/>
      <p:italic r:id="rId34"/>
    </p:embeddedFont>
    <p:embeddedFont>
      <p:font typeface="Calibri" panose="020F0502020204030204" charset="0"/>
      <p:regular r:id="rId35"/>
      <p:bold r:id="rId36"/>
      <p:italic r:id="rId37"/>
      <p:boldItalic r:id="rId38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8" Type="http://schemas.openxmlformats.org/officeDocument/2006/relationships/font" Target="fonts/font7.fntdata"/><Relationship Id="rId37" Type="http://schemas.openxmlformats.org/officeDocument/2006/relationships/font" Target="fonts/font6.fntdata"/><Relationship Id="rId36" Type="http://schemas.openxmlformats.org/officeDocument/2006/relationships/font" Target="fonts/font5.fntdata"/><Relationship Id="rId35" Type="http://schemas.openxmlformats.org/officeDocument/2006/relationships/font" Target="fonts/font4.fntdata"/><Relationship Id="rId34" Type="http://schemas.openxmlformats.org/officeDocument/2006/relationships/font" Target="fonts/font3.fntdata"/><Relationship Id="rId33" Type="http://schemas.openxmlformats.org/officeDocument/2006/relationships/font" Target="fonts/font2.fntdata"/><Relationship Id="rId32" Type="http://schemas.openxmlformats.org/officeDocument/2006/relationships/font" Target="fonts/font1.fntdata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hyperlink" Target="https://www.diediaow.com/play/18445-0-0.html" TargetMode="External"/><Relationship Id="rId1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hyperlink" Target="http://baike.baidu.com/subview/45494/11059032.htm" TargetMode="External"/><Relationship Id="rId4" Type="http://schemas.openxmlformats.org/officeDocument/2006/relationships/hyperlink" Target="http://baike.baidu.com/view/699796.htm" TargetMode="External"/><Relationship Id="rId3" Type="http://schemas.openxmlformats.org/officeDocument/2006/relationships/hyperlink" Target="http://baike.baidu.com/item/%E9%BE%99%E9%A3%9E%E8%99%8E" TargetMode="External"/><Relationship Id="rId2" Type="http://schemas.openxmlformats.org/officeDocument/2006/relationships/hyperlink" Target="http://baike.baidu.com/item/%E8%83%B6%E6%B0%B4" TargetMode="External"/><Relationship Id="rId1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hyperlink" Target="https://www.diediaow.com/play/32365-0-0.html" TargetMode="External"/><Relationship Id="rId1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593334" y="2853631"/>
            <a:ext cx="3187065" cy="473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9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连</a:t>
            </a:r>
            <a:r>
              <a:rPr sz="28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词的句法功能</a:t>
            </a:r>
            <a:endParaRPr sz="2800" dirty="0">
              <a:solidFill>
                <a:srgbClr val="FFFFFF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528059" y="311761"/>
            <a:ext cx="711707" cy="31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5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英语</a:t>
            </a:r>
            <a:endParaRPr sz="2200" dirty="0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80185" y="1245872"/>
            <a:ext cx="3469285" cy="3744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1.</a:t>
            </a:r>
            <a:r>
              <a:rPr sz="2000" b="1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Make</a:t>
            </a:r>
            <a:r>
              <a:rPr sz="2000" b="1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hay</a:t>
            </a:r>
            <a:r>
              <a:rPr sz="2000" b="1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while</a:t>
            </a:r>
            <a:r>
              <a:rPr sz="2000" b="1" spc="-15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the</a:t>
            </a:r>
            <a:r>
              <a:rPr sz="2000" b="1" spc="-14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sun</a:t>
            </a:r>
            <a:endParaRPr sz="2000" b="1" dirty="0">
              <a:solidFill>
                <a:srgbClr val="0000CC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88052" y="1239717"/>
            <a:ext cx="3358031" cy="3118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5610" marR="0">
              <a:lnSpc>
                <a:spcPts val="2645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7.</a:t>
            </a:r>
            <a:r>
              <a:rPr sz="2000" b="1" spc="2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Don</a:t>
            </a:r>
            <a:r>
              <a:rPr sz="20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’</a:t>
            </a:r>
            <a:r>
              <a:rPr sz="20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t</a:t>
            </a:r>
            <a:r>
              <a:rPr sz="20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trouble</a:t>
            </a:r>
            <a:endParaRPr sz="2000" b="1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trouble</a:t>
            </a:r>
            <a:r>
              <a:rPr sz="2000" b="1" spc="-14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until</a:t>
            </a:r>
            <a:r>
              <a:rPr sz="20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trouble</a:t>
            </a:r>
            <a:endParaRPr sz="2000" b="1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troubles</a:t>
            </a:r>
            <a:r>
              <a:rPr sz="2000" b="1" spc="-12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you.</a:t>
            </a:r>
            <a:endParaRPr sz="2000" b="1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45593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8.</a:t>
            </a:r>
            <a:r>
              <a:rPr sz="2000" b="1" spc="607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Where</a:t>
            </a:r>
            <a:r>
              <a:rPr sz="2000" b="1" spc="-2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there</a:t>
            </a:r>
            <a:r>
              <a:rPr sz="20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is</a:t>
            </a:r>
            <a:r>
              <a:rPr sz="20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a</a:t>
            </a:r>
            <a:endParaRPr sz="2000" b="1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will,</a:t>
            </a:r>
            <a:r>
              <a:rPr sz="2000" b="1" spc="-1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there</a:t>
            </a:r>
            <a:r>
              <a:rPr sz="20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is</a:t>
            </a:r>
            <a:r>
              <a:rPr sz="20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a</a:t>
            </a:r>
            <a:r>
              <a:rPr sz="2000" b="1" spc="-1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spc="-3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way.</a:t>
            </a:r>
            <a:endParaRPr sz="2000" b="1" spc="-3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45593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9.</a:t>
            </a:r>
            <a:r>
              <a:rPr sz="20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When</a:t>
            </a:r>
            <a:r>
              <a:rPr sz="20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in</a:t>
            </a:r>
            <a:r>
              <a:rPr sz="20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spc="-1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Rome</a:t>
            </a:r>
            <a:r>
              <a:rPr sz="2000" b="1" spc="1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do</a:t>
            </a:r>
            <a:endParaRPr sz="2000" b="1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as</a:t>
            </a:r>
            <a:r>
              <a:rPr sz="20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Romans</a:t>
            </a:r>
            <a:r>
              <a:rPr sz="20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do.</a:t>
            </a:r>
            <a:endParaRPr sz="2000" b="1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38100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10.</a:t>
            </a:r>
            <a:r>
              <a:rPr sz="20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spc="-36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Treat</a:t>
            </a:r>
            <a:r>
              <a:rPr sz="2000" b="1" spc="38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other</a:t>
            </a:r>
            <a:r>
              <a:rPr sz="2000" b="1" spc="-1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people</a:t>
            </a:r>
            <a:endParaRPr sz="2000" b="1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2400"/>
              </a:lnSpc>
              <a:spcBef>
                <a:spcPts val="5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as</a:t>
            </a:r>
            <a:r>
              <a:rPr sz="20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you</a:t>
            </a:r>
            <a:r>
              <a:rPr sz="2000" b="1" spc="1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hope</a:t>
            </a:r>
            <a:r>
              <a:rPr sz="2000" b="1" spc="-1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they</a:t>
            </a:r>
            <a:r>
              <a:rPr sz="20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will</a:t>
            </a:r>
            <a:endParaRPr sz="2000" b="1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treat</a:t>
            </a:r>
            <a:r>
              <a:rPr sz="2000" b="1" spc="-1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you.</a:t>
            </a:r>
            <a:endParaRPr sz="2000" b="1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2693" y="1546422"/>
            <a:ext cx="1029011" cy="37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45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shines.</a:t>
            </a:r>
            <a:endParaRPr sz="2000" b="1" dirty="0">
              <a:solidFill>
                <a:srgbClr val="0000CC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04569" y="1851222"/>
            <a:ext cx="3296503" cy="37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45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2.</a:t>
            </a:r>
            <a:r>
              <a:rPr sz="2000" b="1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spc="-15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Strike</a:t>
            </a:r>
            <a:r>
              <a:rPr sz="2000" b="1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while</a:t>
            </a:r>
            <a:r>
              <a:rPr sz="2000" b="1" spc="-15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the</a:t>
            </a:r>
            <a:r>
              <a:rPr sz="2000" b="1" spc="-23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iron</a:t>
            </a:r>
            <a:r>
              <a:rPr sz="2000" b="1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is</a:t>
            </a:r>
            <a:endParaRPr sz="2000" b="1" dirty="0">
              <a:solidFill>
                <a:srgbClr val="0000CC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2693" y="2156022"/>
            <a:ext cx="662089" cy="37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45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hot.</a:t>
            </a:r>
            <a:endParaRPr sz="2000" b="1" dirty="0">
              <a:solidFill>
                <a:srgbClr val="0000CC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04569" y="2461076"/>
            <a:ext cx="3316196" cy="37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45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3.</a:t>
            </a:r>
            <a:r>
              <a:rPr sz="2000" b="1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spc="-15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Work</a:t>
            </a:r>
            <a:r>
              <a:rPr sz="2000" b="1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neither</a:t>
            </a:r>
            <a:r>
              <a:rPr sz="2000" b="1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for</a:t>
            </a:r>
            <a:r>
              <a:rPr sz="2000" b="1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fame</a:t>
            </a:r>
            <a:endParaRPr sz="2000" b="1" dirty="0">
              <a:solidFill>
                <a:srgbClr val="0000CC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2693" y="2765876"/>
            <a:ext cx="3607873" cy="15935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45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nor</a:t>
            </a:r>
            <a:r>
              <a:rPr sz="2000" b="1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for</a:t>
            </a:r>
            <a:r>
              <a:rPr sz="2000" b="1" spc="-18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personal</a:t>
            </a:r>
            <a:r>
              <a:rPr sz="2000" b="1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gains</a:t>
            </a:r>
            <a:endParaRPr sz="2000" b="1" dirty="0">
              <a:solidFill>
                <a:srgbClr val="0000CC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53213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4.</a:t>
            </a:r>
            <a:r>
              <a:rPr sz="2000" b="1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If</a:t>
            </a:r>
            <a:r>
              <a:rPr sz="2000" b="1" spc="10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winter</a:t>
            </a:r>
            <a:r>
              <a:rPr sz="2000" b="1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comes,</a:t>
            </a:r>
            <a:r>
              <a:rPr sz="2000" b="1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can</a:t>
            </a:r>
            <a:endParaRPr sz="2000" b="1" dirty="0">
              <a:solidFill>
                <a:srgbClr val="0000CC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2405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spring</a:t>
            </a:r>
            <a:r>
              <a:rPr sz="2000" b="1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be</a:t>
            </a:r>
            <a:r>
              <a:rPr sz="2000" b="1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far</a:t>
            </a:r>
            <a:r>
              <a:rPr sz="2000" b="1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behind?</a:t>
            </a:r>
            <a:endParaRPr sz="2000" b="1" dirty="0">
              <a:solidFill>
                <a:srgbClr val="0000CC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45593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5.</a:t>
            </a:r>
            <a:r>
              <a:rPr sz="2000" b="1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East</a:t>
            </a:r>
            <a:r>
              <a:rPr sz="2000" b="1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or</a:t>
            </a:r>
            <a:r>
              <a:rPr sz="2000" b="1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west,</a:t>
            </a:r>
            <a:r>
              <a:rPr sz="2000" b="1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home</a:t>
            </a:r>
            <a:r>
              <a:rPr sz="2000" b="1" spc="-25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is</a:t>
            </a:r>
            <a:endParaRPr sz="2000" b="1" dirty="0">
              <a:solidFill>
                <a:srgbClr val="0000CC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best.</a:t>
            </a:r>
            <a:endParaRPr sz="2000" b="1" dirty="0">
              <a:solidFill>
                <a:srgbClr val="0000CC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2693" y="4290206"/>
            <a:ext cx="3679897" cy="679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5930" marR="0">
              <a:lnSpc>
                <a:spcPts val="2645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6.</a:t>
            </a:r>
            <a:r>
              <a:rPr sz="2000" b="1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When</a:t>
            </a:r>
            <a:r>
              <a:rPr sz="2000" b="1" spc="-12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the</a:t>
            </a:r>
            <a:r>
              <a:rPr sz="2000" b="1" spc="-10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cat</a:t>
            </a:r>
            <a:r>
              <a:rPr sz="2000" b="1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is</a:t>
            </a:r>
            <a:r>
              <a:rPr sz="2000" b="1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spc="-23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away,</a:t>
            </a:r>
            <a:endParaRPr sz="2000" b="1" spc="-23" dirty="0">
              <a:solidFill>
                <a:srgbClr val="0000CC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the</a:t>
            </a:r>
            <a:r>
              <a:rPr sz="2000" b="1" spc="-25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mice</a:t>
            </a:r>
            <a:r>
              <a:rPr sz="2000" b="1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will</a:t>
            </a:r>
            <a:r>
              <a:rPr sz="2000" b="1" spc="-18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spc="-31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play.</a:t>
            </a:r>
            <a:endParaRPr sz="2000" b="1" spc="-31" dirty="0">
              <a:solidFill>
                <a:srgbClr val="0000CC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88052" y="4288682"/>
            <a:ext cx="3120301" cy="983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0" marR="0">
              <a:lnSpc>
                <a:spcPts val="2645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11.</a:t>
            </a:r>
            <a:r>
              <a:rPr sz="20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Follow</a:t>
            </a:r>
            <a:r>
              <a:rPr sz="2000" b="1" spc="-1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your</a:t>
            </a:r>
            <a:r>
              <a:rPr sz="20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own</a:t>
            </a:r>
            <a:endParaRPr sz="2000" b="1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course,</a:t>
            </a:r>
            <a:r>
              <a:rPr sz="20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and</a:t>
            </a:r>
            <a:r>
              <a:rPr sz="20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let</a:t>
            </a:r>
            <a:r>
              <a:rPr sz="20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people</a:t>
            </a:r>
            <a:endParaRPr sz="2000" b="1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spc="2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talk.</a:t>
            </a:r>
            <a:endParaRPr sz="2000" b="1" spc="2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60448" y="85649"/>
            <a:ext cx="4058003" cy="4061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辨别其中连词的属性以及在句中</a:t>
            </a:r>
            <a:endParaRPr sz="2200" b="1" dirty="0">
              <a:solidFill>
                <a:srgbClr val="FF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5267" y="420928"/>
            <a:ext cx="1825752" cy="4061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所起的作用。</a:t>
            </a:r>
            <a:endParaRPr sz="2200" b="1" dirty="0">
              <a:solidFill>
                <a:srgbClr val="FF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6391" y="967281"/>
            <a:ext cx="6713631" cy="4042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20"/>
              </a:lnSpc>
              <a:spcBef>
                <a:spcPts val="0"/>
              </a:spcBef>
              <a:spcAft>
                <a:spcPts val="0"/>
              </a:spcAft>
            </a:pPr>
            <a:r>
              <a:rPr sz="2400" spc="18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1.Now</a:t>
            </a:r>
            <a:r>
              <a:rPr sz="2400" spc="-7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4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that</a:t>
            </a:r>
            <a:r>
              <a:rPr sz="2400" spc="-25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4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we</a:t>
            </a:r>
            <a:r>
              <a:rPr sz="24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4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are</a:t>
            </a:r>
            <a:r>
              <a:rPr sz="2400" spc="-2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400" spc="1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alone,</a:t>
            </a:r>
            <a:r>
              <a:rPr sz="2400" spc="-58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4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we</a:t>
            </a:r>
            <a:r>
              <a:rPr sz="24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4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can</a:t>
            </a:r>
            <a:r>
              <a:rPr sz="2400" spc="-25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400" spc="1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speak</a:t>
            </a:r>
            <a:r>
              <a:rPr sz="2400" spc="-55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4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freely.</a:t>
            </a:r>
            <a:endParaRPr sz="2400" dirty="0">
              <a:solidFill>
                <a:srgbClr val="000000"/>
              </a:solidFill>
              <a:latin typeface="Franklin Gothic Medium" panose="020B0603020102020204"/>
              <a:cs typeface="Franklin Gothic Medium" panose="020B0603020102020204"/>
            </a:endParaRPr>
          </a:p>
          <a:p>
            <a:pPr marL="0" marR="0">
              <a:lnSpc>
                <a:spcPts val="2720"/>
              </a:lnSpc>
              <a:spcBef>
                <a:spcPts val="16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2.In</a:t>
            </a:r>
            <a:r>
              <a:rPr sz="2400" spc="-49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4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case</a:t>
            </a:r>
            <a:r>
              <a:rPr sz="2400" spc="-34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400" spc="11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of</a:t>
            </a:r>
            <a:r>
              <a:rPr sz="2400" spc="-17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4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fire,</a:t>
            </a:r>
            <a:r>
              <a:rPr sz="2400" spc="-46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4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ring</a:t>
            </a:r>
            <a:r>
              <a:rPr sz="2400" spc="-28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4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the</a:t>
            </a:r>
            <a:r>
              <a:rPr sz="2400" spc="-17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400" spc="1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bell.</a:t>
            </a:r>
            <a:endParaRPr sz="2400" spc="10" dirty="0">
              <a:solidFill>
                <a:srgbClr val="000000"/>
              </a:solidFill>
              <a:latin typeface="Franklin Gothic Medium" panose="020B0603020102020204"/>
              <a:cs typeface="Franklin Gothic Medium" panose="020B0603020102020204"/>
            </a:endParaRPr>
          </a:p>
          <a:p>
            <a:pPr marL="0" marR="0">
              <a:lnSpc>
                <a:spcPts val="287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3.Supposing</a:t>
            </a:r>
            <a:r>
              <a:rPr sz="2400" spc="-41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4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he</a:t>
            </a:r>
            <a:r>
              <a:rPr sz="24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400" spc="14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won</a:t>
            </a:r>
            <a:r>
              <a:rPr sz="24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’</a:t>
            </a:r>
            <a:r>
              <a:rPr sz="24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t</a:t>
            </a:r>
            <a:r>
              <a:rPr sz="2400" spc="-3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400" spc="1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agree,</a:t>
            </a:r>
            <a:r>
              <a:rPr sz="2400" spc="-49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4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what</a:t>
            </a:r>
            <a:r>
              <a:rPr sz="2400" spc="-25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400" spc="1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shall</a:t>
            </a:r>
            <a:r>
              <a:rPr sz="2400" spc="-56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4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we</a:t>
            </a:r>
            <a:r>
              <a:rPr sz="24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400" spc="1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do?</a:t>
            </a:r>
            <a:endParaRPr sz="2400" spc="10" dirty="0">
              <a:solidFill>
                <a:srgbClr val="000000"/>
              </a:solidFill>
              <a:latin typeface="Franklin Gothic Medium" panose="020B0603020102020204"/>
              <a:cs typeface="Franklin Gothic Medium" panose="020B0603020102020204"/>
            </a:endParaRP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spc="-1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4.We</a:t>
            </a:r>
            <a:r>
              <a:rPr sz="2400" spc="-27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400" spc="1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wouldn</a:t>
            </a:r>
            <a:r>
              <a:rPr sz="24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’</a:t>
            </a:r>
            <a:r>
              <a:rPr sz="24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t</a:t>
            </a:r>
            <a:r>
              <a:rPr sz="2400" spc="-43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400" spc="11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lose</a:t>
            </a:r>
            <a:r>
              <a:rPr sz="2400" spc="-49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400" spc="2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heart</a:t>
            </a:r>
            <a:r>
              <a:rPr sz="2400" spc="-5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4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even</a:t>
            </a:r>
            <a:r>
              <a:rPr sz="2400" spc="-38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400" spc="1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if</a:t>
            </a:r>
            <a:r>
              <a:rPr sz="2400" spc="-15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4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we</a:t>
            </a:r>
            <a:r>
              <a:rPr sz="2400" spc="-18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400" spc="1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should</a:t>
            </a:r>
            <a:r>
              <a:rPr sz="2400" spc="-55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4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fail</a:t>
            </a:r>
            <a:endParaRPr sz="2400" dirty="0">
              <a:solidFill>
                <a:srgbClr val="000000"/>
              </a:solidFill>
              <a:latin typeface="Franklin Gothic Medium" panose="020B0603020102020204"/>
              <a:cs typeface="Franklin Gothic Medium" panose="020B0603020102020204"/>
            </a:endParaRPr>
          </a:p>
          <a:p>
            <a:pPr marL="0" marR="0">
              <a:lnSpc>
                <a:spcPts val="2720"/>
              </a:lnSpc>
              <a:spcBef>
                <a:spcPts val="15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ten</a:t>
            </a:r>
            <a:r>
              <a:rPr sz="2400" spc="-2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4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times.</a:t>
            </a:r>
            <a:endParaRPr sz="2400" dirty="0">
              <a:solidFill>
                <a:srgbClr val="000000"/>
              </a:solidFill>
              <a:latin typeface="Franklin Gothic Medium" panose="020B0603020102020204"/>
              <a:cs typeface="Franklin Gothic Medium" panose="020B0603020102020204"/>
            </a:endParaRPr>
          </a:p>
          <a:p>
            <a:pPr marL="0" marR="0">
              <a:lnSpc>
                <a:spcPts val="2725"/>
              </a:lnSpc>
              <a:spcBef>
                <a:spcPts val="16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5.She</a:t>
            </a:r>
            <a:r>
              <a:rPr sz="2400" spc="-34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4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was</a:t>
            </a:r>
            <a:r>
              <a:rPr sz="2400" spc="-18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400" spc="12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so</a:t>
            </a:r>
            <a:r>
              <a:rPr sz="2400" spc="-25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4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moved</a:t>
            </a:r>
            <a:r>
              <a:rPr sz="2400" spc="-44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4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that</a:t>
            </a:r>
            <a:r>
              <a:rPr sz="2400" spc="-25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4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tears</a:t>
            </a:r>
            <a:r>
              <a:rPr sz="2400" spc="-27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4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came</a:t>
            </a:r>
            <a:r>
              <a:rPr sz="2400" spc="-34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400" spc="-4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to</a:t>
            </a:r>
            <a:r>
              <a:rPr sz="2400" spc="52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4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her</a:t>
            </a:r>
            <a:r>
              <a:rPr sz="2400" spc="-25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eyes.</a:t>
            </a:r>
            <a:endParaRPr sz="2400" spc="-10" dirty="0">
              <a:solidFill>
                <a:srgbClr val="000000"/>
              </a:solidFill>
              <a:latin typeface="Franklin Gothic Medium" panose="020B0603020102020204"/>
              <a:cs typeface="Franklin Gothic Medium" panose="020B0603020102020204"/>
            </a:endParaRPr>
          </a:p>
          <a:p>
            <a:pPr marL="0" marR="0">
              <a:lnSpc>
                <a:spcPts val="2720"/>
              </a:lnSpc>
              <a:spcBef>
                <a:spcPts val="16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6.He</a:t>
            </a:r>
            <a:r>
              <a:rPr sz="2400" spc="-43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4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distrusted</a:t>
            </a:r>
            <a:r>
              <a:rPr sz="2400" spc="-43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4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me</a:t>
            </a:r>
            <a:r>
              <a:rPr sz="2400" spc="-1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4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because</a:t>
            </a:r>
            <a:r>
              <a:rPr sz="2400" spc="-52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4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I</a:t>
            </a:r>
            <a:r>
              <a:rPr sz="24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4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was</a:t>
            </a:r>
            <a:r>
              <a:rPr sz="24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400" spc="-18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new.</a:t>
            </a:r>
            <a:endParaRPr sz="2400" spc="-18" dirty="0">
              <a:solidFill>
                <a:srgbClr val="000000"/>
              </a:solidFill>
              <a:latin typeface="Franklin Gothic Medium" panose="020B0603020102020204"/>
              <a:cs typeface="Franklin Gothic Medium" panose="020B0603020102020204"/>
            </a:endParaRPr>
          </a:p>
          <a:p>
            <a:pPr marL="0" marR="0">
              <a:lnSpc>
                <a:spcPts val="2720"/>
              </a:lnSpc>
              <a:spcBef>
                <a:spcPts val="160"/>
              </a:spcBef>
              <a:spcAft>
                <a:spcPts val="0"/>
              </a:spcAft>
            </a:pPr>
            <a:r>
              <a:rPr sz="2400" spc="-43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7.As</a:t>
            </a:r>
            <a:r>
              <a:rPr sz="24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4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he</a:t>
            </a:r>
            <a:r>
              <a:rPr sz="24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4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talked</a:t>
            </a:r>
            <a:r>
              <a:rPr sz="2400" spc="-36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4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on,</a:t>
            </a:r>
            <a:r>
              <a:rPr sz="2400" spc="-37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4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he</a:t>
            </a:r>
            <a:r>
              <a:rPr sz="24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4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got</a:t>
            </a:r>
            <a:r>
              <a:rPr sz="2400" spc="-25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4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more</a:t>
            </a:r>
            <a:r>
              <a:rPr sz="2400" spc="-34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4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excited.</a:t>
            </a:r>
            <a:endParaRPr sz="2400" dirty="0">
              <a:solidFill>
                <a:srgbClr val="000000"/>
              </a:solidFill>
              <a:latin typeface="Franklin Gothic Medium" panose="020B0603020102020204"/>
              <a:cs typeface="Franklin Gothic Medium" panose="020B0603020102020204"/>
            </a:endParaRPr>
          </a:p>
          <a:p>
            <a:pPr marL="0" marR="0">
              <a:lnSpc>
                <a:spcPts val="2725"/>
              </a:lnSpc>
              <a:spcBef>
                <a:spcPts val="16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8.The</a:t>
            </a:r>
            <a:r>
              <a:rPr sz="2400" spc="-46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400" spc="1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judge</a:t>
            </a:r>
            <a:r>
              <a:rPr sz="2400" spc="-49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400" spc="1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is</a:t>
            </a:r>
            <a:r>
              <a:rPr sz="2400" spc="-21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4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stern,</a:t>
            </a:r>
            <a:r>
              <a:rPr sz="2400" spc="-5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400" spc="-14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yet</a:t>
            </a:r>
            <a:r>
              <a:rPr sz="24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4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completely</a:t>
            </a:r>
            <a:r>
              <a:rPr sz="2400" spc="-54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400" spc="-11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fair.</a:t>
            </a:r>
            <a:endParaRPr sz="2400" spc="-11" dirty="0">
              <a:solidFill>
                <a:srgbClr val="000000"/>
              </a:solidFill>
              <a:latin typeface="Franklin Gothic Medium" panose="020B0603020102020204"/>
              <a:cs typeface="Franklin Gothic Medium" panose="020B0603020102020204"/>
            </a:endParaRPr>
          </a:p>
          <a:p>
            <a:pPr marL="0" marR="0">
              <a:lnSpc>
                <a:spcPts val="287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9.He</a:t>
            </a:r>
            <a:r>
              <a:rPr sz="2400" spc="-43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400" spc="1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is</a:t>
            </a:r>
            <a:r>
              <a:rPr sz="2400" spc="-23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4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charming;</a:t>
            </a:r>
            <a:r>
              <a:rPr sz="2400" spc="-56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4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nevertheless</a:t>
            </a:r>
            <a:r>
              <a:rPr sz="2400" spc="-6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4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I</a:t>
            </a:r>
            <a:r>
              <a:rPr sz="24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400" spc="28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don</a:t>
            </a:r>
            <a:r>
              <a:rPr sz="24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’</a:t>
            </a:r>
            <a:r>
              <a:rPr sz="24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t</a:t>
            </a:r>
            <a:r>
              <a:rPr sz="2400" spc="-2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4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quite</a:t>
            </a:r>
            <a:r>
              <a:rPr sz="2400" spc="-36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4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trust</a:t>
            </a:r>
            <a:endParaRPr sz="2400" dirty="0">
              <a:solidFill>
                <a:srgbClr val="000000"/>
              </a:solidFill>
              <a:latin typeface="Franklin Gothic Medium" panose="020B0603020102020204"/>
              <a:cs typeface="Franklin Gothic Medium" panose="020B0603020102020204"/>
            </a:endParaRPr>
          </a:p>
          <a:p>
            <a:pPr marL="0" marR="0">
              <a:lnSpc>
                <a:spcPts val="2720"/>
              </a:lnSpc>
              <a:spcBef>
                <a:spcPts val="65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him.</a:t>
            </a:r>
            <a:endParaRPr sz="2400" dirty="0">
              <a:solidFill>
                <a:srgbClr val="000000"/>
              </a:solidFill>
              <a:latin typeface="Franklin Gothic Medium" panose="020B0603020102020204"/>
              <a:cs typeface="Franklin Gothic Medium" panose="020B060302010202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6391" y="4991581"/>
            <a:ext cx="5571586" cy="3840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25"/>
              </a:lnSpc>
              <a:spcBef>
                <a:spcPts val="0"/>
              </a:spcBef>
              <a:spcAft>
                <a:spcPts val="0"/>
              </a:spcAft>
            </a:pPr>
            <a:r>
              <a:rPr sz="2400" spc="-1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10.Tonight</a:t>
            </a:r>
            <a:r>
              <a:rPr sz="2400" spc="-36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400" spc="27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Mary</a:t>
            </a:r>
            <a:r>
              <a:rPr sz="2400" spc="-56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400" spc="1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will</a:t>
            </a:r>
            <a:r>
              <a:rPr sz="2400" spc="-34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4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both</a:t>
            </a:r>
            <a:r>
              <a:rPr sz="2400" spc="-36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4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sing</a:t>
            </a:r>
            <a:r>
              <a:rPr sz="2400" spc="-36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4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and</a:t>
            </a:r>
            <a:r>
              <a:rPr sz="24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4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dance.</a:t>
            </a:r>
            <a:endParaRPr sz="2400" dirty="0">
              <a:solidFill>
                <a:srgbClr val="000000"/>
              </a:solidFill>
              <a:latin typeface="Franklin Gothic Medium" panose="020B0603020102020204"/>
              <a:cs typeface="Franklin Gothic Medium" panose="020B060302010202020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80592" y="1528232"/>
            <a:ext cx="5918275" cy="5157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70"/>
              </a:lnSpc>
              <a:spcBef>
                <a:spcPts val="0"/>
              </a:spcBef>
              <a:spcAft>
                <a:spcPts val="0"/>
              </a:spcAft>
            </a:pPr>
            <a:r>
              <a:rPr sz="2000" spc="37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1.</a:t>
            </a:r>
            <a:r>
              <a:rPr sz="2000" u="sng" dirty="0">
                <a:solidFill>
                  <a:srgbClr val="FF0000"/>
                </a:solidFill>
                <a:latin typeface="Franklin Gothic Medium" panose="020B0603020102020204"/>
                <a:cs typeface="Franklin Gothic Medium" panose="020B0603020102020204"/>
              </a:rPr>
              <a:t>Now</a:t>
            </a:r>
            <a:r>
              <a:rPr sz="2000" u="sng" spc="-49" dirty="0">
                <a:solidFill>
                  <a:srgbClr val="FF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u="sng" spc="12" dirty="0">
                <a:solidFill>
                  <a:srgbClr val="FF0000"/>
                </a:solidFill>
                <a:latin typeface="Franklin Gothic Medium" panose="020B0603020102020204"/>
                <a:cs typeface="Franklin Gothic Medium" panose="020B0603020102020204"/>
              </a:rPr>
              <a:t>that</a:t>
            </a:r>
            <a:r>
              <a:rPr sz="2000" spc="-34" dirty="0">
                <a:solidFill>
                  <a:srgbClr val="FF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we</a:t>
            </a:r>
            <a:r>
              <a:rPr sz="20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are</a:t>
            </a:r>
            <a:r>
              <a:rPr sz="2000" spc="-2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spc="1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alone,</a:t>
            </a:r>
            <a:r>
              <a:rPr sz="2000" spc="-56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we</a:t>
            </a:r>
            <a:r>
              <a:rPr sz="20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spc="11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can</a:t>
            </a:r>
            <a:r>
              <a:rPr sz="2000" spc="-23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spc="12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speak</a:t>
            </a:r>
            <a:r>
              <a:rPr sz="2000" spc="-67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freely.</a:t>
            </a:r>
            <a:r>
              <a:rPr sz="1200" b="1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从属，原因</a:t>
            </a:r>
            <a:endParaRPr sz="1200" b="1" dirty="0">
              <a:solidFill>
                <a:srgbClr val="0000CC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1585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状语从句，既然。</a:t>
            </a:r>
            <a:endParaRPr sz="1200" b="1" dirty="0">
              <a:solidFill>
                <a:srgbClr val="0000CC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0592" y="2016166"/>
            <a:ext cx="5363540" cy="327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70"/>
              </a:lnSpc>
              <a:spcBef>
                <a:spcPts val="0"/>
              </a:spcBef>
              <a:spcAft>
                <a:spcPts val="0"/>
              </a:spcAft>
            </a:pPr>
            <a:r>
              <a:rPr sz="2000" spc="12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2.</a:t>
            </a:r>
            <a:r>
              <a:rPr sz="2000" u="sng" spc="15" dirty="0">
                <a:solidFill>
                  <a:srgbClr val="FF0000"/>
                </a:solidFill>
                <a:latin typeface="Franklin Gothic Medium" panose="020B0603020102020204"/>
                <a:cs typeface="Franklin Gothic Medium" panose="020B0603020102020204"/>
              </a:rPr>
              <a:t>In</a:t>
            </a:r>
            <a:r>
              <a:rPr sz="2000" u="sng" spc="-51" dirty="0">
                <a:solidFill>
                  <a:srgbClr val="FF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u="sng" spc="11" dirty="0">
                <a:solidFill>
                  <a:srgbClr val="FF0000"/>
                </a:solidFill>
                <a:latin typeface="Franklin Gothic Medium" panose="020B0603020102020204"/>
                <a:cs typeface="Franklin Gothic Medium" panose="020B0603020102020204"/>
              </a:rPr>
              <a:t>case</a:t>
            </a:r>
            <a:r>
              <a:rPr sz="2000" u="sng" spc="-37" dirty="0">
                <a:solidFill>
                  <a:srgbClr val="FF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u="sng" dirty="0">
                <a:solidFill>
                  <a:srgbClr val="FF0000"/>
                </a:solidFill>
                <a:latin typeface="Franklin Gothic Medium" panose="020B0603020102020204"/>
                <a:cs typeface="Franklin Gothic Medium" panose="020B0603020102020204"/>
              </a:rPr>
              <a:t>of</a:t>
            </a:r>
            <a:r>
              <a:rPr sz="2000" dirty="0">
                <a:solidFill>
                  <a:srgbClr val="FF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fire,</a:t>
            </a:r>
            <a:r>
              <a:rPr sz="2000" spc="-36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ring</a:t>
            </a:r>
            <a:r>
              <a:rPr sz="2000" spc="-37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spc="15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the</a:t>
            </a:r>
            <a:r>
              <a:rPr sz="2000" spc="-4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spc="1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bell.</a:t>
            </a:r>
            <a:r>
              <a:rPr sz="2000" spc="-28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1200" b="1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从属连词，条件状语，万一。</a:t>
            </a:r>
            <a:endParaRPr sz="1200" b="1" dirty="0">
              <a:solidFill>
                <a:srgbClr val="0000CC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0592" y="2283403"/>
            <a:ext cx="5906465" cy="37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4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3.Supposing</a:t>
            </a:r>
            <a:r>
              <a:rPr sz="2000" spc="-37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spc="18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he</a:t>
            </a:r>
            <a:r>
              <a:rPr sz="2000" spc="-31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won</a:t>
            </a:r>
            <a:r>
              <a:rPr sz="20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’</a:t>
            </a:r>
            <a:r>
              <a:rPr sz="20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t</a:t>
            </a:r>
            <a:r>
              <a:rPr sz="2000" spc="-18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agree,</a:t>
            </a:r>
            <a:r>
              <a:rPr sz="2000" spc="-43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spc="11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what</a:t>
            </a:r>
            <a:r>
              <a:rPr sz="2000" spc="-43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spc="12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shall</a:t>
            </a:r>
            <a:r>
              <a:rPr sz="2000" spc="-55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we</a:t>
            </a:r>
            <a:r>
              <a:rPr sz="2000" spc="-2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spc="23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do?</a:t>
            </a:r>
            <a:r>
              <a:rPr sz="1200" b="1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从属连</a:t>
            </a:r>
            <a:endParaRPr sz="1200" b="1" dirty="0">
              <a:solidFill>
                <a:srgbClr val="0000CC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0592" y="2597184"/>
            <a:ext cx="1676400" cy="2392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5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词，条件状语，假定。</a:t>
            </a:r>
            <a:endParaRPr sz="1200" b="1" dirty="0">
              <a:solidFill>
                <a:srgbClr val="0000CC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0592" y="2771083"/>
            <a:ext cx="5816062" cy="37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4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4.We</a:t>
            </a:r>
            <a:r>
              <a:rPr sz="2000" spc="-43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wouldn</a:t>
            </a:r>
            <a:r>
              <a:rPr sz="20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’</a:t>
            </a:r>
            <a:r>
              <a:rPr sz="20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t</a:t>
            </a:r>
            <a:r>
              <a:rPr sz="2000" spc="-51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spc="1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lose</a:t>
            </a:r>
            <a:r>
              <a:rPr sz="2000" spc="-37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spc="21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heart</a:t>
            </a:r>
            <a:r>
              <a:rPr sz="2000" spc="-46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u="sng" dirty="0">
                <a:solidFill>
                  <a:srgbClr val="FF0000"/>
                </a:solidFill>
                <a:latin typeface="Franklin Gothic Medium" panose="020B0603020102020204"/>
                <a:cs typeface="Franklin Gothic Medium" panose="020B0603020102020204"/>
              </a:rPr>
              <a:t>even</a:t>
            </a:r>
            <a:r>
              <a:rPr sz="2000" u="sng" spc="-31" dirty="0">
                <a:solidFill>
                  <a:srgbClr val="FF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u="sng" spc="11" dirty="0">
                <a:solidFill>
                  <a:srgbClr val="FF0000"/>
                </a:solidFill>
                <a:latin typeface="Franklin Gothic Medium" panose="020B0603020102020204"/>
                <a:cs typeface="Franklin Gothic Medium" panose="020B0603020102020204"/>
              </a:rPr>
              <a:t>if</a:t>
            </a:r>
            <a:r>
              <a:rPr sz="2000" u="sng" spc="-23" dirty="0">
                <a:solidFill>
                  <a:srgbClr val="FF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spc="-498" dirty="0">
                <a:solidFill>
                  <a:srgbClr val="FF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we</a:t>
            </a:r>
            <a:r>
              <a:rPr sz="20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should</a:t>
            </a:r>
            <a:r>
              <a:rPr sz="2000" spc="-5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spc="1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fail</a:t>
            </a:r>
            <a:r>
              <a:rPr sz="2000" spc="-55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ten</a:t>
            </a:r>
            <a:endParaRPr sz="2000" dirty="0">
              <a:solidFill>
                <a:srgbClr val="000000"/>
              </a:solidFill>
              <a:latin typeface="Franklin Gothic Medium" panose="020B0603020102020204"/>
              <a:cs typeface="Franklin Gothic Medium" panose="020B060302010202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0592" y="3113700"/>
            <a:ext cx="5950661" cy="8202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7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times.</a:t>
            </a:r>
            <a:r>
              <a:rPr sz="12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从属，条件状语从句</a:t>
            </a:r>
            <a:endParaRPr sz="1200" b="1" dirty="0">
              <a:solidFill>
                <a:srgbClr val="FF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2270"/>
              </a:lnSpc>
              <a:spcBef>
                <a:spcPts val="12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5.She</a:t>
            </a:r>
            <a:r>
              <a:rPr sz="2000" spc="-51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was</a:t>
            </a:r>
            <a:r>
              <a:rPr sz="20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u="sng" spc="15" dirty="0">
                <a:solidFill>
                  <a:srgbClr val="FF0000"/>
                </a:solidFill>
                <a:latin typeface="Franklin Gothic Medium" panose="020B0603020102020204"/>
                <a:cs typeface="Franklin Gothic Medium" panose="020B0603020102020204"/>
              </a:rPr>
              <a:t>so</a:t>
            </a:r>
            <a:r>
              <a:rPr sz="2000" spc="-10" dirty="0">
                <a:solidFill>
                  <a:srgbClr val="FF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moved</a:t>
            </a:r>
            <a:r>
              <a:rPr sz="2000" spc="-46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u="sng" spc="12" dirty="0">
                <a:solidFill>
                  <a:srgbClr val="FF0000"/>
                </a:solidFill>
                <a:latin typeface="Franklin Gothic Medium" panose="020B0603020102020204"/>
                <a:cs typeface="Franklin Gothic Medium" panose="020B0603020102020204"/>
              </a:rPr>
              <a:t>that</a:t>
            </a:r>
            <a:r>
              <a:rPr sz="2000" spc="-23" dirty="0">
                <a:solidFill>
                  <a:srgbClr val="FF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spc="11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tears</a:t>
            </a:r>
            <a:r>
              <a:rPr sz="2000" spc="-62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spc="1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came</a:t>
            </a:r>
            <a:r>
              <a:rPr sz="2000" spc="-37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spc="-2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to</a:t>
            </a:r>
            <a:r>
              <a:rPr sz="2000" spc="23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spc="18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her</a:t>
            </a:r>
            <a:r>
              <a:rPr sz="2000" spc="-55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eyes.</a:t>
            </a:r>
            <a:r>
              <a:rPr sz="1200" b="1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从属连</a:t>
            </a:r>
            <a:endParaRPr sz="1200" b="1" dirty="0">
              <a:solidFill>
                <a:srgbClr val="0000CC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1585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词，结果状语从句。</a:t>
            </a:r>
            <a:endParaRPr sz="1200" b="1" dirty="0">
              <a:solidFill>
                <a:srgbClr val="0000CC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0592" y="3906180"/>
            <a:ext cx="5918275" cy="3271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70"/>
              </a:lnSpc>
              <a:spcBef>
                <a:spcPts val="0"/>
              </a:spcBef>
              <a:spcAft>
                <a:spcPts val="0"/>
              </a:spcAft>
            </a:pPr>
            <a:r>
              <a:rPr sz="2000" spc="11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6.He</a:t>
            </a:r>
            <a:r>
              <a:rPr sz="2000" spc="-5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distrusted</a:t>
            </a:r>
            <a:r>
              <a:rPr sz="2000" spc="-49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me</a:t>
            </a:r>
            <a:r>
              <a:rPr sz="20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u="sng" dirty="0">
                <a:solidFill>
                  <a:srgbClr val="FF0000"/>
                </a:solidFill>
                <a:latin typeface="Franklin Gothic Medium" panose="020B0603020102020204"/>
                <a:cs typeface="Franklin Gothic Medium" panose="020B0603020102020204"/>
              </a:rPr>
              <a:t>because</a:t>
            </a:r>
            <a:r>
              <a:rPr sz="2000" spc="-49" dirty="0">
                <a:solidFill>
                  <a:srgbClr val="FF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I</a:t>
            </a:r>
            <a:r>
              <a:rPr sz="20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was</a:t>
            </a:r>
            <a:r>
              <a:rPr sz="20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new.</a:t>
            </a:r>
            <a:r>
              <a:rPr sz="1200" b="1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从属，原因状语从句。</a:t>
            </a:r>
            <a:endParaRPr sz="1200" b="1" dirty="0">
              <a:solidFill>
                <a:srgbClr val="0000CC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74191" y="1436091"/>
            <a:ext cx="6770496" cy="6015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5"/>
              </a:lnSpc>
              <a:spcBef>
                <a:spcPts val="0"/>
              </a:spcBef>
              <a:spcAft>
                <a:spcPts val="0"/>
              </a:spcAft>
            </a:pPr>
            <a:r>
              <a:rPr sz="2000" spc="2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7</a:t>
            </a:r>
            <a:r>
              <a:rPr sz="2000" u="sng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sz="20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As</a:t>
            </a:r>
            <a:r>
              <a:rPr sz="2000" spc="3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spc="18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he</a:t>
            </a:r>
            <a:r>
              <a:rPr sz="20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spc="1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talked</a:t>
            </a:r>
            <a:r>
              <a:rPr sz="20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on,</a:t>
            </a:r>
            <a:r>
              <a:rPr sz="2000" spc="15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spc="1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he</a:t>
            </a:r>
            <a:r>
              <a:rPr sz="20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got</a:t>
            </a:r>
            <a:r>
              <a:rPr sz="2000" spc="18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more</a:t>
            </a:r>
            <a:r>
              <a:rPr sz="2000" spc="15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spc="18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excited.</a:t>
            </a:r>
            <a:r>
              <a:rPr sz="1200" b="1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从属，时间状语从句。</a:t>
            </a:r>
            <a:endParaRPr sz="1200" b="1" dirty="0">
              <a:solidFill>
                <a:srgbClr val="0000CC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2005"/>
              </a:lnSpc>
              <a:spcBef>
                <a:spcPts val="365"/>
              </a:spcBef>
              <a:spcAft>
                <a:spcPts val="0"/>
              </a:spcAft>
            </a:pPr>
            <a:r>
              <a:rPr sz="2000" spc="12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8.The</a:t>
            </a:r>
            <a:r>
              <a:rPr sz="2000" spc="14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judge</a:t>
            </a:r>
            <a:r>
              <a:rPr sz="20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spc="23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is</a:t>
            </a:r>
            <a:r>
              <a:rPr sz="2000" spc="-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spc="1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stern,</a:t>
            </a:r>
            <a:r>
              <a:rPr sz="2000" spc="44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u="sng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yet</a:t>
            </a:r>
            <a:r>
              <a:rPr sz="2000" spc="2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completely</a:t>
            </a:r>
            <a:r>
              <a:rPr sz="2000" spc="15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spc="15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fair.</a:t>
            </a:r>
            <a:r>
              <a:rPr sz="1200" b="1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并列，连接表语，</a:t>
            </a:r>
            <a:endParaRPr sz="1200" b="1" dirty="0">
              <a:solidFill>
                <a:srgbClr val="0000CC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4191" y="1990632"/>
            <a:ext cx="609600" cy="2392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5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转折。</a:t>
            </a:r>
            <a:endParaRPr sz="1200" b="1" dirty="0">
              <a:solidFill>
                <a:srgbClr val="0000CC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4191" y="2228826"/>
            <a:ext cx="6647053" cy="10985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5"/>
              </a:lnSpc>
              <a:spcBef>
                <a:spcPts val="0"/>
              </a:spcBef>
              <a:spcAft>
                <a:spcPts val="0"/>
              </a:spcAft>
            </a:pPr>
            <a:r>
              <a:rPr sz="2000" spc="18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9.He</a:t>
            </a:r>
            <a:r>
              <a:rPr sz="2000" spc="-28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spc="18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is</a:t>
            </a:r>
            <a:r>
              <a:rPr sz="20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spc="15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charming;</a:t>
            </a:r>
            <a:r>
              <a:rPr sz="20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u="sng" spc="15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nevertheless</a:t>
            </a:r>
            <a:r>
              <a:rPr sz="2000" spc="-1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I</a:t>
            </a:r>
            <a:r>
              <a:rPr sz="2000" spc="2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spc="15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don’t</a:t>
            </a:r>
            <a:r>
              <a:rPr sz="2000" spc="-14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spc="18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quite</a:t>
            </a:r>
            <a:endParaRPr sz="2000" spc="18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2005"/>
              </a:lnSpc>
              <a:spcBef>
                <a:spcPts val="390"/>
              </a:spcBef>
              <a:spcAft>
                <a:spcPts val="0"/>
              </a:spcAft>
            </a:pPr>
            <a:r>
              <a:rPr sz="2000" spc="18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trust</a:t>
            </a:r>
            <a:r>
              <a:rPr sz="2000" spc="-4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spc="23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him.</a:t>
            </a:r>
            <a:r>
              <a:rPr sz="1200" b="1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并列，转折，连接分句。</a:t>
            </a:r>
            <a:endParaRPr sz="1200" b="1" dirty="0">
              <a:solidFill>
                <a:srgbClr val="0000CC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2005"/>
              </a:lnSpc>
              <a:spcBef>
                <a:spcPts val="365"/>
              </a:spcBef>
              <a:spcAft>
                <a:spcPts val="0"/>
              </a:spcAft>
            </a:pPr>
            <a:r>
              <a:rPr sz="2000" spc="14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10.Tonight</a:t>
            </a:r>
            <a:r>
              <a:rPr sz="2000" spc="-37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spc="18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Mary</a:t>
            </a:r>
            <a:r>
              <a:rPr sz="2000" spc="-15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spc="18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will</a:t>
            </a:r>
            <a:r>
              <a:rPr sz="2000" spc="18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u="sng" spc="2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both</a:t>
            </a:r>
            <a:r>
              <a:rPr sz="2000" spc="-12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spc="2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sing</a:t>
            </a:r>
            <a:r>
              <a:rPr sz="2000" spc="-15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u="sng" spc="2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and</a:t>
            </a:r>
            <a:r>
              <a:rPr sz="2000" spc="-15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spc="18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dance.</a:t>
            </a:r>
            <a:r>
              <a:rPr sz="1200" b="1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并列，连接并列谓</a:t>
            </a:r>
            <a:endParaRPr sz="1200" b="1" dirty="0">
              <a:solidFill>
                <a:srgbClr val="0000CC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1515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语。</a:t>
            </a:r>
            <a:endParaRPr sz="1200" b="1" dirty="0">
              <a:solidFill>
                <a:srgbClr val="0000CC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1410" y="1233019"/>
            <a:ext cx="6515101" cy="24268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0" marR="0">
              <a:lnSpc>
                <a:spcPts val="200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经过今天的项目训练，相信大家已经掌握了“连词</a:t>
            </a:r>
            <a:endParaRPr sz="20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2005"/>
              </a:lnSpc>
              <a:spcBef>
                <a:spcPts val="39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的种类”的内容。请同学们欣赏电影《幸福来敲门》，</a:t>
            </a:r>
            <a:endParaRPr sz="20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2005"/>
              </a:lnSpc>
              <a:spcBef>
                <a:spcPts val="39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在这部影片中，我们可以理解幸福是需要奋斗这个朴素</a:t>
            </a:r>
            <a:endParaRPr sz="20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2005"/>
              </a:lnSpc>
              <a:spcBef>
                <a:spcPts val="39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的道理。在奋斗过程中，只要你就坚强不屈，坚持不懈，</a:t>
            </a:r>
            <a:endParaRPr sz="20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2005"/>
              </a:lnSpc>
              <a:spcBef>
                <a:spcPts val="39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最后成功和幸福一定会来敲你的门。请同学们在欣赏电</a:t>
            </a:r>
            <a:endParaRPr sz="20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2005"/>
              </a:lnSpc>
              <a:spcBef>
                <a:spcPts val="39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影同时，尤其注意英语中的连词现象，看看你能听到或</a:t>
            </a:r>
            <a:endParaRPr sz="20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2005"/>
              </a:lnSpc>
              <a:spcBef>
                <a:spcPts val="39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看到多少个连词，是并列连词还是从属连词。试着写下</a:t>
            </a:r>
            <a:endParaRPr sz="20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2005"/>
              </a:lnSpc>
              <a:spcBef>
                <a:spcPts val="39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来，完成以后请上传你的习作吧。</a:t>
            </a:r>
            <a:endParaRPr sz="20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1410" y="3955314"/>
            <a:ext cx="6117449" cy="1216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20"/>
              </a:lnSpc>
              <a:spcBef>
                <a:spcPts val="0"/>
              </a:spcBef>
              <a:spcAft>
                <a:spcPts val="0"/>
              </a:spcAft>
            </a:pPr>
            <a:r>
              <a:rPr sz="2000" spc="15" dirty="0">
                <a:solidFill>
                  <a:srgbClr val="000000"/>
                </a:solidFill>
                <a:highlight>
                  <a:srgbClr val="FFFF00"/>
                </a:highlight>
                <a:latin typeface="宋体" panose="02010600030101010101" pitchFamily="2" charset="-122"/>
                <a:cs typeface="宋体" panose="02010600030101010101" pitchFamily="2" charset="-122"/>
              </a:rPr>
              <a:t>（需插入视频《幸福来敲门》</a:t>
            </a:r>
            <a:r>
              <a:rPr sz="2000" spc="20" dirty="0">
                <a:solidFill>
                  <a:srgbClr val="000000"/>
                </a:solidFill>
                <a:highlight>
                  <a:srgbClr val="FFFF00"/>
                </a:highlight>
                <a:latin typeface="宋体" panose="02010600030101010101" pitchFamily="2" charset="-122"/>
                <a:cs typeface="宋体" panose="02010600030101010101" pitchFamily="2" charset="-122"/>
              </a:rPr>
              <a:t>_</a:t>
            </a:r>
            <a:r>
              <a:rPr sz="2000" spc="11" dirty="0">
                <a:solidFill>
                  <a:srgbClr val="000000"/>
                </a:solidFill>
                <a:highlight>
                  <a:srgbClr val="FFFF00"/>
                </a:highlight>
                <a:latin typeface="宋体" panose="02010600030101010101" pitchFamily="2" charset="-122"/>
                <a:cs typeface="宋体" panose="02010600030101010101" pitchFamily="2" charset="-122"/>
              </a:rPr>
              <a:t>高清完整版在线播放</a:t>
            </a:r>
            <a:r>
              <a:rPr sz="2000" b="1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/>
                <a:cs typeface="Times New Roman" panose="02020603050405020304"/>
              </a:rPr>
              <a:t>_</a:t>
            </a:r>
            <a:endParaRPr sz="2000" b="1" dirty="0">
              <a:solidFill>
                <a:srgbClr val="000000"/>
              </a:solidFill>
              <a:highlight>
                <a:srgbClr val="FFFF00"/>
              </a:highlight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2005"/>
              </a:lnSpc>
              <a:spcBef>
                <a:spcPts val="350"/>
              </a:spcBef>
              <a:spcAft>
                <a:spcPts val="0"/>
              </a:spcAft>
            </a:pPr>
            <a:r>
              <a:rPr sz="2000" spc="18" dirty="0">
                <a:solidFill>
                  <a:srgbClr val="000000"/>
                </a:solidFill>
                <a:highlight>
                  <a:srgbClr val="FFFF00"/>
                </a:highlight>
                <a:latin typeface="宋体" panose="02010600030101010101" pitchFamily="2" charset="-122"/>
                <a:cs typeface="宋体" panose="02010600030101010101" pitchFamily="2" charset="-122"/>
              </a:rPr>
              <a:t>碟调网</a:t>
            </a:r>
            <a:endParaRPr sz="2000" spc="18" dirty="0">
              <a:solidFill>
                <a:srgbClr val="000000"/>
              </a:solidFill>
              <a:highlight>
                <a:srgbClr val="FFFF00"/>
              </a:highlight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30480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sz="2000" u="sng" spc="12" dirty="0">
                <a:solidFill>
                  <a:srgbClr val="0000FF"/>
                </a:solidFill>
                <a:highlight>
                  <a:srgbClr val="FFFF00"/>
                </a:highlight>
                <a:latin typeface="宋体" panose="02010600030101010101" pitchFamily="2" charset="-122"/>
                <a:cs typeface="宋体" panose="02010600030101010101" pitchFamily="2" charset="-122"/>
                <a:hlinkClick r:id="rId2"/>
              </a:rPr>
              <a:t>https://www.diediaow.com/play/18445-0-0.html</a:t>
            </a:r>
            <a:endParaRPr sz="2000" u="sng" spc="12" dirty="0">
              <a:solidFill>
                <a:srgbClr val="0000FF"/>
              </a:solidFill>
              <a:highlight>
                <a:srgbClr val="FFFF00"/>
              </a:highlight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2005"/>
              </a:lnSpc>
              <a:spcBef>
                <a:spcPts val="300"/>
              </a:spcBef>
              <a:spcAft>
                <a:spcPts val="0"/>
              </a:spcAft>
            </a:pPr>
            <a:r>
              <a:rPr sz="2000" spc="15" dirty="0">
                <a:solidFill>
                  <a:srgbClr val="000000"/>
                </a:solidFill>
                <a:highlight>
                  <a:srgbClr val="FFFF00"/>
                </a:highlight>
                <a:latin typeface="宋体" panose="02010600030101010101" pitchFamily="2" charset="-122"/>
                <a:cs typeface="宋体" panose="02010600030101010101" pitchFamily="2" charset="-122"/>
              </a:rPr>
              <a:t>0:00-2:00</a:t>
            </a:r>
            <a:endParaRPr sz="2000" spc="15" dirty="0">
              <a:solidFill>
                <a:srgbClr val="000000"/>
              </a:solidFill>
              <a:highlight>
                <a:srgbClr val="FFFF00"/>
              </a:highlight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59052" y="1538747"/>
            <a:ext cx="5506541" cy="5292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在《我在纽约垃圾中的发现》为主题的演讲中，有</a:t>
            </a:r>
            <a:endParaRPr sz="1800" dirty="0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800"/>
              </a:lnSpc>
              <a:spcBef>
                <a:spcPts val="265"/>
              </a:spcBef>
              <a:spcAft>
                <a:spcPts val="0"/>
              </a:spcAft>
            </a:pPr>
            <a:r>
              <a:rPr sz="1800" spc="14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没有给你记忆深刻含有连词的句子呢？</a:t>
            </a:r>
            <a:endParaRPr sz="1800" spc="14" dirty="0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00883" y="3903448"/>
            <a:ext cx="2442972" cy="2926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第一张截图中的句子</a:t>
            </a:r>
            <a:endParaRPr sz="20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96083" y="4193518"/>
            <a:ext cx="4860583" cy="9323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580" marR="0">
              <a:lnSpc>
                <a:spcPts val="224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I</a:t>
            </a:r>
            <a:r>
              <a:rPr sz="2000" spc="-18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rode</a:t>
            </a:r>
            <a:r>
              <a:rPr sz="2000" spc="-14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in</a:t>
            </a:r>
            <a:r>
              <a:rPr sz="2000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the</a:t>
            </a:r>
            <a:r>
              <a:rPr sz="2000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trucks</a:t>
            </a:r>
            <a:r>
              <a:rPr sz="2000" spc="-33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u="sng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and</a:t>
            </a:r>
            <a:r>
              <a:rPr sz="2000" spc="-12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walked</a:t>
            </a:r>
            <a:r>
              <a:rPr sz="2000" spc="-1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the</a:t>
            </a:r>
            <a:r>
              <a:rPr sz="2000" spc="-1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routes</a:t>
            </a:r>
            <a:endParaRPr sz="2000" dirty="0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  <a:p>
            <a:pPr marL="0" marR="0">
              <a:lnSpc>
                <a:spcPts val="2240"/>
              </a:lnSpc>
              <a:spcBef>
                <a:spcPts val="155"/>
              </a:spcBef>
              <a:spcAft>
                <a:spcPts val="0"/>
              </a:spcAft>
            </a:pPr>
            <a:r>
              <a:rPr sz="2000" u="sng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and</a:t>
            </a:r>
            <a:r>
              <a:rPr sz="2000" spc="-2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interviewed</a:t>
            </a:r>
            <a:r>
              <a:rPr sz="2000" spc="-10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people</a:t>
            </a:r>
            <a:r>
              <a:rPr sz="2000" spc="-28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in</a:t>
            </a:r>
            <a:r>
              <a:rPr sz="2000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offices</a:t>
            </a:r>
            <a:r>
              <a:rPr sz="2000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u="sng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and</a:t>
            </a:r>
            <a:endParaRPr sz="2000" u="sng" dirty="0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  <a:p>
            <a:pPr marL="0" marR="0">
              <a:lnSpc>
                <a:spcPts val="2240"/>
              </a:lnSpc>
              <a:spcBef>
                <a:spcPts val="15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facilities</a:t>
            </a:r>
            <a:r>
              <a:rPr sz="2000" spc="-10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all</a:t>
            </a:r>
            <a:r>
              <a:rPr sz="2000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over</a:t>
            </a:r>
            <a:r>
              <a:rPr sz="2000" spc="-10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the</a:t>
            </a:r>
            <a:r>
              <a:rPr sz="2000" spc="-18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spc="-28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city,</a:t>
            </a:r>
            <a:endParaRPr sz="2000" spc="-28" dirty="0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215260" y="4330917"/>
            <a:ext cx="3288370" cy="5681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I</a:t>
            </a:r>
            <a:r>
              <a:rPr sz="1800" spc="-1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learned</a:t>
            </a:r>
            <a:r>
              <a:rPr sz="1800" spc="18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18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lot,</a:t>
            </a:r>
            <a:r>
              <a:rPr sz="1800" spc="18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u="sng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but</a:t>
            </a:r>
            <a:r>
              <a:rPr sz="1800" spc="12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I</a:t>
            </a:r>
            <a:r>
              <a:rPr sz="18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spc="-23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was</a:t>
            </a:r>
            <a:r>
              <a:rPr sz="1800" spc="5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still</a:t>
            </a:r>
            <a:r>
              <a:rPr sz="18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an</a:t>
            </a:r>
            <a:endParaRPr sz="1800" dirty="0">
              <a:solidFill>
                <a:srgbClr val="FF0000"/>
              </a:solidFill>
              <a:latin typeface="Arial" panose="020B0604020202020204"/>
              <a:cs typeface="Arial" panose="020B0604020202020204"/>
            </a:endParaRPr>
          </a:p>
          <a:p>
            <a:pPr marL="0" marR="0">
              <a:lnSpc>
                <a:spcPts val="2015"/>
              </a:lnSpc>
              <a:spcBef>
                <a:spcPts val="200"/>
              </a:spcBef>
              <a:spcAft>
                <a:spcPts val="0"/>
              </a:spcAft>
            </a:pPr>
            <a:r>
              <a:rPr sz="18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outsider</a:t>
            </a:r>
            <a:endParaRPr sz="1800" dirty="0">
              <a:solidFill>
                <a:srgbClr val="FF0000"/>
              </a:solidFill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224151" y="4526085"/>
            <a:ext cx="4909233" cy="391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u="sng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When</a:t>
            </a:r>
            <a:r>
              <a:rPr sz="1200" spc="-12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you</a:t>
            </a:r>
            <a:r>
              <a:rPr sz="1200" spc="-37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step</a:t>
            </a:r>
            <a:r>
              <a:rPr sz="12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off</a:t>
            </a:r>
            <a:r>
              <a:rPr sz="12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the</a:t>
            </a:r>
            <a:r>
              <a:rPr sz="1200" spc="-2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curb</a:t>
            </a:r>
            <a:r>
              <a:rPr sz="12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u="sng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and</a:t>
            </a:r>
            <a:r>
              <a:rPr sz="1200" spc="-2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you</a:t>
            </a:r>
            <a:r>
              <a:rPr sz="12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see</a:t>
            </a:r>
            <a:r>
              <a:rPr sz="12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12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city</a:t>
            </a:r>
            <a:r>
              <a:rPr sz="12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from</a:t>
            </a:r>
            <a:r>
              <a:rPr sz="12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behind</a:t>
            </a:r>
            <a:r>
              <a:rPr sz="12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1200" spc="-4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truck,</a:t>
            </a:r>
            <a:r>
              <a:rPr sz="12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you</a:t>
            </a:r>
            <a:endParaRPr sz="1200" dirty="0">
              <a:solidFill>
                <a:srgbClr val="FF0000"/>
              </a:solidFill>
              <a:latin typeface="Arial" panose="020B0604020202020204"/>
              <a:cs typeface="Arial" panose="020B0604020202020204"/>
            </a:endParaRPr>
          </a:p>
          <a:p>
            <a:pPr marL="0" marR="0">
              <a:lnSpc>
                <a:spcPts val="1340"/>
              </a:lnSpc>
              <a:spcBef>
                <a:spcPts val="150"/>
              </a:spcBef>
              <a:spcAft>
                <a:spcPts val="0"/>
              </a:spcAft>
            </a:pPr>
            <a:r>
              <a:rPr sz="12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come</a:t>
            </a:r>
            <a:r>
              <a:rPr sz="1200" spc="-34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to</a:t>
            </a:r>
            <a:r>
              <a:rPr sz="12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understand</a:t>
            </a:r>
            <a:r>
              <a:rPr sz="1200" spc="-5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that</a:t>
            </a:r>
            <a:r>
              <a:rPr sz="1200" spc="-1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trash</a:t>
            </a:r>
            <a:r>
              <a:rPr sz="12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is</a:t>
            </a:r>
            <a:r>
              <a:rPr sz="12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like</a:t>
            </a:r>
            <a:r>
              <a:rPr sz="12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12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force</a:t>
            </a:r>
            <a:r>
              <a:rPr sz="1200" spc="-2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of</a:t>
            </a:r>
            <a:r>
              <a:rPr sz="1200" spc="-1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nature</a:t>
            </a:r>
            <a:r>
              <a:rPr sz="1200" spc="-34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unto</a:t>
            </a:r>
            <a:r>
              <a:rPr sz="1200" spc="-18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itself</a:t>
            </a:r>
            <a:endParaRPr sz="1200" dirty="0">
              <a:solidFill>
                <a:srgbClr val="FF0000"/>
              </a:solidFill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5572" y="78595"/>
            <a:ext cx="5774180" cy="7478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00" marR="0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找出句中的连词，并写出连词的</a:t>
            </a:r>
            <a:endParaRPr sz="2200" b="1" dirty="0">
              <a:solidFill>
                <a:srgbClr val="FF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2685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属性及其句法功能</a:t>
            </a:r>
            <a:endParaRPr sz="2200" b="1" dirty="0">
              <a:solidFill>
                <a:srgbClr val="FF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25625" y="1001410"/>
            <a:ext cx="5739993" cy="3559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1.Make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hay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while</a:t>
            </a:r>
            <a:r>
              <a:rPr sz="1800" spc="2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the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sun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shines.</a:t>
            </a:r>
            <a:endParaRPr sz="1800" spc="1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26670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2.I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have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not</a:t>
            </a:r>
            <a:r>
              <a:rPr sz="1800" spc="23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seen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you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since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I</a:t>
            </a:r>
            <a:r>
              <a:rPr sz="1800" spc="2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have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been</a:t>
            </a:r>
            <a:r>
              <a:rPr sz="1800" spc="23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back.</a:t>
            </a:r>
            <a:endParaRPr sz="1800" spc="1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26670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3.He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gained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sz="1800" spc="3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B</a:t>
            </a:r>
            <a:r>
              <a:rPr sz="1800" spc="2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in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English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and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now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he</a:t>
            </a:r>
            <a:r>
              <a:rPr sz="1800" spc="2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plans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to</a:t>
            </a:r>
            <a:endParaRPr sz="1800" spc="1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study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Spanish.</a:t>
            </a:r>
            <a:endParaRPr sz="1800" spc="1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26670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4.Do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you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want</a:t>
            </a:r>
            <a:r>
              <a:rPr sz="1800" spc="2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sz="1800" spc="2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bath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at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once,or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shall</a:t>
            </a:r>
            <a:r>
              <a:rPr sz="1800" spc="2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I</a:t>
            </a:r>
            <a:r>
              <a:rPr sz="1800" spc="2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have</a:t>
            </a:r>
            <a:endParaRPr sz="1800" spc="1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mine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first?</a:t>
            </a:r>
            <a:endParaRPr sz="1800" spc="1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26670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5.You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will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fail</a:t>
            </a:r>
            <a:r>
              <a:rPr sz="1800" spc="2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unless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you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work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hard.</a:t>
            </a:r>
            <a:endParaRPr sz="1800" spc="1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26670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6.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In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case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I</a:t>
            </a:r>
            <a:r>
              <a:rPr sz="1800" spc="3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forgot,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please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remind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me</a:t>
            </a:r>
            <a:r>
              <a:rPr sz="1800" spc="2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about</a:t>
            </a:r>
            <a:endParaRPr sz="1800" spc="1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sz="1800" spc="1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it.</a:t>
            </a:r>
            <a:endParaRPr sz="1800" spc="11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26670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sz="1800" spc="1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7.Hurry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up,</a:t>
            </a:r>
            <a:r>
              <a:rPr sz="1800" spc="1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or</a:t>
            </a:r>
            <a:r>
              <a:rPr sz="1800" spc="23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you</a:t>
            </a:r>
            <a:r>
              <a:rPr sz="1800" spc="1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will</a:t>
            </a:r>
            <a:r>
              <a:rPr sz="1800" spc="1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be</a:t>
            </a:r>
            <a:r>
              <a:rPr sz="1800" spc="1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late</a:t>
            </a:r>
            <a:r>
              <a:rPr sz="1800" spc="1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for</a:t>
            </a:r>
            <a:r>
              <a:rPr sz="1800" spc="23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school.</a:t>
            </a:r>
            <a:endParaRPr sz="1800" spc="11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26670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8.They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see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the</a:t>
            </a:r>
            <a:r>
              <a:rPr sz="1800" spc="2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trees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but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the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forest.</a:t>
            </a:r>
            <a:endParaRPr sz="1800" spc="1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26670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sz="1800" spc="1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9.Speak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clearly</a:t>
            </a:r>
            <a:r>
              <a:rPr sz="1800" spc="23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so</a:t>
            </a:r>
            <a:r>
              <a:rPr sz="1800" spc="1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that</a:t>
            </a:r>
            <a:r>
              <a:rPr sz="1800" spc="1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they</a:t>
            </a:r>
            <a:r>
              <a:rPr sz="1800" spc="1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may</a:t>
            </a:r>
            <a:r>
              <a:rPr sz="1800" spc="1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understand</a:t>
            </a:r>
            <a:endParaRPr sz="1800" spc="11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sz="1800" spc="1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you.</a:t>
            </a:r>
            <a:endParaRPr sz="1800" spc="11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92325" y="4556335"/>
            <a:ext cx="5470543" cy="2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10.We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can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go</a:t>
            </a:r>
            <a:r>
              <a:rPr sz="1800" spc="23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there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either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by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boat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or</a:t>
            </a:r>
            <a:r>
              <a:rPr sz="1800" spc="23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by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train.</a:t>
            </a:r>
            <a:endParaRPr sz="1800" spc="1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22603" y="972494"/>
            <a:ext cx="6605905" cy="1460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0" marR="0">
              <a:lnSpc>
                <a:spcPts val="1595"/>
              </a:lnSpc>
              <a:spcBef>
                <a:spcPts val="0"/>
              </a:spcBef>
              <a:spcAft>
                <a:spcPts val="0"/>
              </a:spcAft>
            </a:pPr>
            <a:r>
              <a:rPr sz="1600" spc="14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1.Make</a:t>
            </a:r>
            <a:r>
              <a:rPr sz="1600" spc="-2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spc="14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hay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spc="14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while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spc="14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the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spc="14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sun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spc="14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shine.</a:t>
            </a:r>
            <a:r>
              <a:rPr sz="1600" spc="54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从属连词，引导时间状语从句</a:t>
            </a:r>
            <a:endParaRPr sz="16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266700" marR="0">
              <a:lnSpc>
                <a:spcPts val="1595"/>
              </a:lnSpc>
              <a:spcBef>
                <a:spcPts val="325"/>
              </a:spcBef>
              <a:spcAft>
                <a:spcPts val="0"/>
              </a:spcAft>
            </a:pPr>
            <a:r>
              <a:rPr sz="1600" spc="14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2.I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spc="14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have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spc="14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not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spc="14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seen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spc="14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you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spc="14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since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I</a:t>
            </a:r>
            <a:r>
              <a:rPr sz="1600" spc="17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spc="14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have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spc="14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been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spc="14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back.</a:t>
            </a:r>
            <a:r>
              <a:rPr sz="1600" spc="89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从属，时间状语</a:t>
            </a:r>
            <a:endParaRPr sz="16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595"/>
              </a:lnSpc>
              <a:spcBef>
                <a:spcPts val="325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从句</a:t>
            </a:r>
            <a:endParaRPr sz="16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266700" marR="0">
              <a:lnSpc>
                <a:spcPts val="1600"/>
              </a:lnSpc>
              <a:spcBef>
                <a:spcPts val="375"/>
              </a:spcBef>
              <a:spcAft>
                <a:spcPts val="0"/>
              </a:spcAft>
            </a:pPr>
            <a:r>
              <a:rPr sz="1600" spc="15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3.He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spc="15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gained</a:t>
            </a:r>
            <a:r>
              <a:rPr sz="1600" spc="-2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sz="1600" spc="3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B</a:t>
            </a:r>
            <a:r>
              <a:rPr sz="1600" spc="18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spc="15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in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spc="15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English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spc="15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and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spc="15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now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spc="15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he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spc="15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plans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spc="15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to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spc="15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study</a:t>
            </a:r>
            <a:endParaRPr sz="1600" spc="15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595"/>
              </a:lnSpc>
              <a:spcBef>
                <a:spcPts val="325"/>
              </a:spcBef>
              <a:spcAft>
                <a:spcPts val="0"/>
              </a:spcAft>
            </a:pPr>
            <a:r>
              <a:rPr sz="1600" spc="15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Spanish.</a:t>
            </a:r>
            <a:r>
              <a:rPr sz="1600" spc="-3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并列分句</a:t>
            </a:r>
            <a:endParaRPr sz="16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266700" marR="0">
              <a:lnSpc>
                <a:spcPts val="1595"/>
              </a:lnSpc>
              <a:spcBef>
                <a:spcPts val="325"/>
              </a:spcBef>
              <a:spcAft>
                <a:spcPts val="0"/>
              </a:spcAft>
            </a:pPr>
            <a:r>
              <a:rPr sz="1600" spc="14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4.Do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spc="14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you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spc="14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want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sz="1600" spc="17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spc="14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bath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spc="14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at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spc="14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once,or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spc="14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shall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I</a:t>
            </a:r>
            <a:r>
              <a:rPr sz="1600" spc="17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spc="14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have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spc="14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mine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spc="3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first?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并列</a:t>
            </a:r>
            <a:endParaRPr sz="16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2603" y="2435788"/>
            <a:ext cx="559308" cy="2407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95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分句</a:t>
            </a:r>
            <a:endParaRPr sz="16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22603" y="2679628"/>
            <a:ext cx="6596507" cy="21921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0" marR="0">
              <a:lnSpc>
                <a:spcPts val="1595"/>
              </a:lnSpc>
              <a:spcBef>
                <a:spcPts val="0"/>
              </a:spcBef>
              <a:spcAft>
                <a:spcPts val="0"/>
              </a:spcAft>
            </a:pPr>
            <a:r>
              <a:rPr sz="1600" spc="14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5.You</a:t>
            </a:r>
            <a:r>
              <a:rPr sz="1600" spc="-2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spc="14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will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spc="14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fail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spc="14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unless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spc="14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you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spc="14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work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spc="14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hard.</a:t>
            </a:r>
            <a:r>
              <a:rPr sz="1600" spc="63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从属，条件状语从句</a:t>
            </a:r>
            <a:endParaRPr sz="16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266700" marR="0">
              <a:lnSpc>
                <a:spcPts val="1595"/>
              </a:lnSpc>
              <a:spcBef>
                <a:spcPts val="325"/>
              </a:spcBef>
              <a:spcAft>
                <a:spcPts val="0"/>
              </a:spcAft>
            </a:pPr>
            <a:r>
              <a:rPr sz="1600" spc="14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6.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spc="14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In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spc="14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case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I</a:t>
            </a:r>
            <a:r>
              <a:rPr sz="1600" spc="17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spc="14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forgot,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spc="14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please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spc="14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remind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spc="14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me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spc="14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about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spc="43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it.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从属，条件状</a:t>
            </a:r>
            <a:endParaRPr sz="16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595"/>
              </a:lnSpc>
              <a:spcBef>
                <a:spcPts val="325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语从句</a:t>
            </a:r>
            <a:endParaRPr sz="16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266700" marR="0">
              <a:lnSpc>
                <a:spcPts val="1595"/>
              </a:lnSpc>
              <a:spcBef>
                <a:spcPts val="375"/>
              </a:spcBef>
              <a:spcAft>
                <a:spcPts val="0"/>
              </a:spcAft>
            </a:pPr>
            <a:r>
              <a:rPr sz="1600" spc="15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7.Hurry</a:t>
            </a:r>
            <a:r>
              <a:rPr sz="1600" spc="-2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spc="15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up,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spc="15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or</a:t>
            </a:r>
            <a:r>
              <a:rPr sz="1600" spc="15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spc="15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you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spc="15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will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spc="15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be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spc="15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late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spc="15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for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spc="17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school.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并列，连接并列分</a:t>
            </a:r>
            <a:endParaRPr sz="16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595"/>
              </a:lnSpc>
              <a:spcBef>
                <a:spcPts val="325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句，转折</a:t>
            </a:r>
            <a:endParaRPr sz="16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266700" marR="0">
              <a:lnSpc>
                <a:spcPts val="1600"/>
              </a:lnSpc>
              <a:spcBef>
                <a:spcPts val="325"/>
              </a:spcBef>
              <a:spcAft>
                <a:spcPts val="0"/>
              </a:spcAft>
            </a:pPr>
            <a:r>
              <a:rPr sz="1600" spc="15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8.They</a:t>
            </a:r>
            <a:r>
              <a:rPr sz="1600" spc="-2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spc="15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see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spc="15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the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spc="15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trees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spc="15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but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spc="15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the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spc="2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forest.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并列连词，并列名词，作谓</a:t>
            </a:r>
            <a:endParaRPr sz="16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595"/>
              </a:lnSpc>
              <a:spcBef>
                <a:spcPts val="325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语转折</a:t>
            </a:r>
            <a:endParaRPr sz="16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266700" marR="0">
              <a:lnSpc>
                <a:spcPts val="1595"/>
              </a:lnSpc>
              <a:spcBef>
                <a:spcPts val="325"/>
              </a:spcBef>
              <a:spcAft>
                <a:spcPts val="0"/>
              </a:spcAft>
            </a:pPr>
            <a:r>
              <a:rPr sz="1600" spc="15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9.Speak</a:t>
            </a:r>
            <a:r>
              <a:rPr sz="1600" spc="-2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spc="15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clearly</a:t>
            </a:r>
            <a:r>
              <a:rPr sz="1600" spc="-2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spc="15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so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spc="15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that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spc="15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they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spc="15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may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spc="15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understand</a:t>
            </a:r>
            <a:r>
              <a:rPr sz="1600" spc="-2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spc="18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you.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从属，目的状</a:t>
            </a:r>
            <a:endParaRPr sz="16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595"/>
              </a:lnSpc>
              <a:spcBef>
                <a:spcPts val="375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语从句</a:t>
            </a:r>
            <a:endParaRPr sz="16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2603" y="4874823"/>
            <a:ext cx="6489827" cy="4742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0" marR="0">
              <a:lnSpc>
                <a:spcPts val="1595"/>
              </a:lnSpc>
              <a:spcBef>
                <a:spcPts val="0"/>
              </a:spcBef>
              <a:spcAft>
                <a:spcPts val="0"/>
              </a:spcAft>
            </a:pPr>
            <a:r>
              <a:rPr sz="1600" spc="14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10.We</a:t>
            </a:r>
            <a:r>
              <a:rPr sz="1600" spc="-2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spc="14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can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spc="14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go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spc="14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either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spc="14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by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spc="14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boat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spc="14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or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spc="14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go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spc="14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by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spc="14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train.</a:t>
            </a:r>
            <a:r>
              <a:rPr sz="1600" spc="89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并列介词短语，</a:t>
            </a:r>
            <a:endParaRPr sz="16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595"/>
              </a:lnSpc>
              <a:spcBef>
                <a:spcPts val="24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作状语</a:t>
            </a:r>
            <a:endParaRPr sz="16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75918" y="1324905"/>
            <a:ext cx="5659475" cy="6119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7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《我在纽约垃圾中的发现》为主题的</a:t>
            </a:r>
            <a:r>
              <a:rPr sz="2000" dirty="0">
                <a:solidFill>
                  <a:srgbClr val="FF0000"/>
                </a:solidFill>
                <a:latin typeface="Franklin Gothic Medium" panose="020B0603020102020204"/>
                <a:cs typeface="Franklin Gothic Medium" panose="020B0603020102020204"/>
              </a:rPr>
              <a:t>TED</a:t>
            </a:r>
            <a:r>
              <a:rPr sz="20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演讲</a:t>
            </a:r>
            <a:r>
              <a:rPr sz="2000" dirty="0">
                <a:solidFill>
                  <a:srgbClr val="FF0000"/>
                </a:solidFill>
                <a:latin typeface="Franklin Gothic Medium" panose="020B0603020102020204"/>
                <a:cs typeface="Franklin Gothic Medium" panose="020B0603020102020204"/>
              </a:rPr>
              <a:t>:</a:t>
            </a:r>
            <a:r>
              <a:rPr sz="2000" spc="963" dirty="0">
                <a:solidFill>
                  <a:srgbClr val="FF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找</a:t>
            </a:r>
            <a:endParaRPr sz="2000" dirty="0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2005"/>
              </a:lnSpc>
              <a:spcBef>
                <a:spcPts val="240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介词</a:t>
            </a:r>
            <a:endParaRPr sz="2000" dirty="0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47645" y="4076795"/>
            <a:ext cx="3742410" cy="382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第一张截图中的句子</a:t>
            </a:r>
            <a:endParaRPr sz="1200" dirty="0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340"/>
              </a:lnSpc>
              <a:spcBef>
                <a:spcPts val="170"/>
              </a:spcBef>
              <a:spcAft>
                <a:spcPts val="0"/>
              </a:spcAft>
            </a:pPr>
            <a:r>
              <a:rPr sz="1200" dirty="0">
                <a:solidFill>
                  <a:srgbClr val="333333"/>
                </a:solidFill>
                <a:latin typeface="Arial" panose="020B0604020202020204"/>
                <a:cs typeface="Arial" panose="020B0604020202020204"/>
              </a:rPr>
              <a:t>That</a:t>
            </a:r>
            <a:r>
              <a:rPr sz="1200" spc="-36" dirty="0">
                <a:solidFill>
                  <a:srgbClr val="33333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dirty="0">
                <a:solidFill>
                  <a:srgbClr val="333333"/>
                </a:solidFill>
                <a:latin typeface="Arial" panose="020B0604020202020204"/>
                <a:cs typeface="Arial" panose="020B0604020202020204"/>
              </a:rPr>
              <a:t>question</a:t>
            </a:r>
            <a:r>
              <a:rPr sz="1200" spc="-30" dirty="0">
                <a:solidFill>
                  <a:srgbClr val="33333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dirty="0">
                <a:solidFill>
                  <a:srgbClr val="333333"/>
                </a:solidFill>
                <a:latin typeface="Arial" panose="020B0604020202020204"/>
                <a:cs typeface="Arial" panose="020B0604020202020204"/>
              </a:rPr>
              <a:t>stayed</a:t>
            </a:r>
            <a:r>
              <a:rPr sz="1200" spc="-321" dirty="0">
                <a:solidFill>
                  <a:srgbClr val="33333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dirty="0">
                <a:solidFill>
                  <a:srgbClr val="33333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u="sng" dirty="0">
                <a:solidFill>
                  <a:srgbClr val="333333"/>
                </a:solidFill>
                <a:latin typeface="Arial" panose="020B0604020202020204"/>
                <a:cs typeface="Arial" panose="020B0604020202020204"/>
              </a:rPr>
              <a:t>with</a:t>
            </a:r>
            <a:r>
              <a:rPr sz="1200" spc="11" dirty="0">
                <a:solidFill>
                  <a:srgbClr val="33333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dirty="0">
                <a:solidFill>
                  <a:srgbClr val="333333"/>
                </a:solidFill>
                <a:latin typeface="Arial" panose="020B0604020202020204"/>
                <a:cs typeface="Arial" panose="020B0604020202020204"/>
              </a:rPr>
              <a:t>me,</a:t>
            </a:r>
            <a:r>
              <a:rPr sz="1200" spc="-11" dirty="0">
                <a:solidFill>
                  <a:srgbClr val="33333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dirty="0">
                <a:solidFill>
                  <a:srgbClr val="333333"/>
                </a:solidFill>
                <a:latin typeface="Arial" panose="020B0604020202020204"/>
                <a:cs typeface="Arial" panose="020B0604020202020204"/>
              </a:rPr>
              <a:t>and</a:t>
            </a:r>
            <a:r>
              <a:rPr sz="1200" spc="-20" dirty="0">
                <a:solidFill>
                  <a:srgbClr val="33333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dirty="0">
                <a:solidFill>
                  <a:srgbClr val="333333"/>
                </a:solidFill>
                <a:latin typeface="Arial" panose="020B0604020202020204"/>
                <a:cs typeface="Arial" panose="020B0604020202020204"/>
              </a:rPr>
              <a:t>it</a:t>
            </a:r>
            <a:r>
              <a:rPr sz="1200" dirty="0">
                <a:solidFill>
                  <a:srgbClr val="33333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dirty="0">
                <a:solidFill>
                  <a:srgbClr val="333333"/>
                </a:solidFill>
                <a:latin typeface="Arial" panose="020B0604020202020204"/>
                <a:cs typeface="Arial" panose="020B0604020202020204"/>
              </a:rPr>
              <a:t>simplified</a:t>
            </a:r>
            <a:r>
              <a:rPr sz="1200" spc="-41" dirty="0">
                <a:solidFill>
                  <a:srgbClr val="33333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dirty="0">
                <a:solidFill>
                  <a:srgbClr val="333333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1200" dirty="0">
                <a:solidFill>
                  <a:srgbClr val="33333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dirty="0">
                <a:solidFill>
                  <a:srgbClr val="333333"/>
                </a:solidFill>
                <a:latin typeface="Arial" panose="020B0604020202020204"/>
                <a:cs typeface="Arial" panose="020B0604020202020204"/>
              </a:rPr>
              <a:t>little.</a:t>
            </a:r>
            <a:endParaRPr sz="1200" dirty="0">
              <a:solidFill>
                <a:srgbClr val="333333"/>
              </a:solidFill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75334" y="1773229"/>
            <a:ext cx="6401079" cy="29041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sz="2400" spc="-1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4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连词不能单独在句子中担任成分，只能</a:t>
            </a:r>
            <a:endParaRPr sz="2400" dirty="0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2400"/>
              </a:lnSpc>
              <a:spcBef>
                <a:spcPts val="480"/>
              </a:spcBef>
              <a:spcAft>
                <a:spcPts val="0"/>
              </a:spcAft>
            </a:pPr>
            <a:r>
              <a:rPr sz="24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和其他词、短语或句子连接，表示从属关系</a:t>
            </a:r>
            <a:endParaRPr sz="2400" dirty="0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2400"/>
              </a:lnSpc>
              <a:spcBef>
                <a:spcPts val="480"/>
              </a:spcBef>
              <a:spcAft>
                <a:spcPts val="0"/>
              </a:spcAft>
            </a:pPr>
            <a:r>
              <a:rPr sz="24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或并列关系。</a:t>
            </a:r>
            <a:endParaRPr sz="2400" dirty="0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2400"/>
              </a:lnSpc>
              <a:spcBef>
                <a:spcPts val="430"/>
              </a:spcBef>
              <a:spcAft>
                <a:spcPts val="0"/>
              </a:spcAft>
            </a:pPr>
            <a:r>
              <a:rPr sz="24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sz="24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4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从属连词主要引起从句，表示时间、地点、</a:t>
            </a:r>
            <a:endParaRPr sz="2400" dirty="0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2400"/>
              </a:lnSpc>
              <a:spcBef>
                <a:spcPts val="480"/>
              </a:spcBef>
              <a:spcAft>
                <a:spcPts val="0"/>
              </a:spcAft>
            </a:pPr>
            <a:r>
              <a:rPr sz="24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条件、目的、结果、原因、让步、方式等。</a:t>
            </a:r>
            <a:endParaRPr sz="2400" dirty="0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608330" marR="0">
              <a:lnSpc>
                <a:spcPts val="2400"/>
              </a:lnSpc>
              <a:spcBef>
                <a:spcPts val="480"/>
              </a:spcBef>
              <a:spcAft>
                <a:spcPts val="0"/>
              </a:spcAft>
            </a:pPr>
            <a:r>
              <a:rPr sz="24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3.</a:t>
            </a:r>
            <a:r>
              <a:rPr sz="24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并列连词连接互不依从的分句、短语</a:t>
            </a:r>
            <a:endParaRPr sz="2400" dirty="0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2400"/>
              </a:lnSpc>
              <a:spcBef>
                <a:spcPts val="480"/>
              </a:spcBef>
              <a:spcAft>
                <a:spcPts val="0"/>
              </a:spcAft>
            </a:pPr>
            <a:r>
              <a:rPr sz="24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或单词。并列连词也可以表示意义转折，有</a:t>
            </a:r>
            <a:endParaRPr sz="2400" dirty="0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2400"/>
              </a:lnSpc>
              <a:spcBef>
                <a:spcPts val="480"/>
              </a:spcBef>
              <a:spcAft>
                <a:spcPts val="0"/>
              </a:spcAft>
            </a:pPr>
            <a:r>
              <a:rPr sz="24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时表示因果关系。</a:t>
            </a:r>
            <a:endParaRPr sz="2400" dirty="0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10411" y="1047091"/>
            <a:ext cx="6260593" cy="5974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同学们，你对自己今天的表现满意吗？请为自己作出评</a:t>
            </a:r>
            <a:endParaRPr sz="2000" dirty="0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2005"/>
              </a:lnSpc>
              <a:spcBef>
                <a:spcPts val="395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价吧！</a:t>
            </a:r>
            <a:endParaRPr sz="2000" dirty="0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07591" y="2565622"/>
            <a:ext cx="766572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spc="1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自我测评</a:t>
            </a:r>
            <a:endParaRPr sz="1200" spc="11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65580" y="1386381"/>
            <a:ext cx="6000622" cy="32876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marR="0">
              <a:lnSpc>
                <a:spcPts val="272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941F5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英语大约有</a:t>
            </a:r>
            <a:r>
              <a:rPr sz="2400" dirty="0">
                <a:solidFill>
                  <a:srgbClr val="0941F5"/>
                </a:solidFill>
                <a:latin typeface="Franklin Gothic Medium" panose="020B0603020102020204"/>
                <a:cs typeface="Franklin Gothic Medium" panose="020B0603020102020204"/>
              </a:rPr>
              <a:t>48</a:t>
            </a:r>
            <a:r>
              <a:rPr sz="2400" dirty="0">
                <a:solidFill>
                  <a:srgbClr val="0941F5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万左右的单词，而连词却只</a:t>
            </a:r>
            <a:endParaRPr sz="2400" dirty="0">
              <a:solidFill>
                <a:srgbClr val="0941F5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2720"/>
              </a:lnSpc>
              <a:spcBef>
                <a:spcPts val="160"/>
              </a:spcBef>
              <a:spcAft>
                <a:spcPts val="0"/>
              </a:spcAft>
            </a:pPr>
            <a:r>
              <a:rPr sz="2400" dirty="0">
                <a:solidFill>
                  <a:srgbClr val="0941F5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有</a:t>
            </a:r>
            <a:r>
              <a:rPr sz="2400" dirty="0">
                <a:solidFill>
                  <a:srgbClr val="0941F5"/>
                </a:solidFill>
                <a:latin typeface="Franklin Gothic Medium" panose="020B0603020102020204"/>
                <a:cs typeface="Franklin Gothic Medium" panose="020B0603020102020204"/>
              </a:rPr>
              <a:t>70</a:t>
            </a:r>
            <a:r>
              <a:rPr sz="2400" dirty="0">
                <a:solidFill>
                  <a:srgbClr val="0941F5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个左右，它们总是非常高频率的出现在</a:t>
            </a:r>
            <a:endParaRPr sz="2400" dirty="0">
              <a:solidFill>
                <a:srgbClr val="0941F5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2400"/>
              </a:lnSpc>
              <a:spcBef>
                <a:spcPts val="415"/>
              </a:spcBef>
              <a:spcAft>
                <a:spcPts val="0"/>
              </a:spcAft>
            </a:pPr>
            <a:r>
              <a:rPr sz="2400" dirty="0">
                <a:solidFill>
                  <a:srgbClr val="0941F5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各类文章、对话、电子邮件中，像</a:t>
            </a:r>
            <a:r>
              <a:rPr sz="2400" u="sng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  <a:hlinkClick r:id="rId2"/>
              </a:rPr>
              <a:t>胶水</a:t>
            </a:r>
            <a:r>
              <a:rPr sz="2400" dirty="0">
                <a:solidFill>
                  <a:srgbClr val="0941F5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一样</a:t>
            </a:r>
            <a:endParaRPr sz="2400" dirty="0">
              <a:solidFill>
                <a:srgbClr val="0941F5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2400"/>
              </a:lnSpc>
              <a:spcBef>
                <a:spcPts val="475"/>
              </a:spcBef>
              <a:spcAft>
                <a:spcPts val="0"/>
              </a:spcAft>
            </a:pPr>
            <a:r>
              <a:rPr sz="2400" dirty="0">
                <a:solidFill>
                  <a:srgbClr val="0941F5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将相关的句子连接起来。国际心理学家、语</a:t>
            </a:r>
            <a:endParaRPr sz="2400" dirty="0">
              <a:solidFill>
                <a:srgbClr val="0941F5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2400"/>
              </a:lnSpc>
              <a:spcBef>
                <a:spcPts val="480"/>
              </a:spcBef>
              <a:spcAft>
                <a:spcPts val="0"/>
              </a:spcAft>
            </a:pPr>
            <a:r>
              <a:rPr sz="2400" dirty="0">
                <a:solidFill>
                  <a:srgbClr val="0941F5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言学家、教育家</a:t>
            </a:r>
            <a:r>
              <a:rPr sz="2400" u="sng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  <a:hlinkClick r:id="rId3"/>
              </a:rPr>
              <a:t>龙飞虎</a:t>
            </a:r>
            <a:r>
              <a:rPr sz="2400" dirty="0">
                <a:solidFill>
                  <a:srgbClr val="0941F5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又把它称之为“胶水</a:t>
            </a:r>
            <a:endParaRPr sz="2400" dirty="0">
              <a:solidFill>
                <a:srgbClr val="0941F5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2400"/>
              </a:lnSpc>
              <a:spcBef>
                <a:spcPts val="480"/>
              </a:spcBef>
              <a:spcAft>
                <a:spcPts val="0"/>
              </a:spcAft>
            </a:pPr>
            <a:r>
              <a:rPr sz="2400" dirty="0">
                <a:solidFill>
                  <a:srgbClr val="0941F5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词”。胶水词就像英语的</a:t>
            </a:r>
            <a:r>
              <a:rPr sz="2400" u="sng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  <a:hlinkClick r:id="rId4"/>
              </a:rPr>
              <a:t>骨架</a:t>
            </a:r>
            <a:r>
              <a:rPr sz="2400" dirty="0">
                <a:solidFill>
                  <a:srgbClr val="0941F5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一样重要，学</a:t>
            </a:r>
            <a:endParaRPr sz="2400" dirty="0">
              <a:solidFill>
                <a:srgbClr val="0941F5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2400"/>
              </a:lnSpc>
              <a:spcBef>
                <a:spcPts val="425"/>
              </a:spcBef>
              <a:spcAft>
                <a:spcPts val="0"/>
              </a:spcAft>
            </a:pPr>
            <a:r>
              <a:rPr sz="2400" dirty="0">
                <a:solidFill>
                  <a:srgbClr val="0941F5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会了胶水词，同时拥有词组的累积，我们就</a:t>
            </a:r>
            <a:endParaRPr sz="2400" dirty="0">
              <a:solidFill>
                <a:srgbClr val="0941F5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2400"/>
              </a:lnSpc>
              <a:spcBef>
                <a:spcPts val="480"/>
              </a:spcBef>
              <a:spcAft>
                <a:spcPts val="0"/>
              </a:spcAft>
            </a:pPr>
            <a:r>
              <a:rPr sz="2400" dirty="0">
                <a:solidFill>
                  <a:srgbClr val="0941F5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可以轻松灵活的造出任何需要的长句，让我</a:t>
            </a:r>
            <a:endParaRPr sz="2400" dirty="0">
              <a:solidFill>
                <a:srgbClr val="0941F5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2400"/>
              </a:lnSpc>
              <a:spcBef>
                <a:spcPts val="360"/>
              </a:spcBef>
              <a:spcAft>
                <a:spcPts val="0"/>
              </a:spcAft>
            </a:pPr>
            <a:r>
              <a:rPr sz="2400" dirty="0">
                <a:solidFill>
                  <a:srgbClr val="0941F5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们的英文交流</a:t>
            </a:r>
            <a:r>
              <a:rPr sz="2400" u="sng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  <a:hlinkClick r:id="rId5"/>
              </a:rPr>
              <a:t>如鱼得水</a:t>
            </a:r>
            <a:r>
              <a:rPr sz="2400" dirty="0">
                <a:solidFill>
                  <a:srgbClr val="0941F5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2400" dirty="0">
              <a:solidFill>
                <a:srgbClr val="0941F5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66798" y="87739"/>
            <a:ext cx="4061154" cy="406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辨别其中连词的属性以及在句中</a:t>
            </a:r>
            <a:endParaRPr sz="2200" b="1" dirty="0">
              <a:solidFill>
                <a:srgbClr val="FF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5572" y="420293"/>
            <a:ext cx="1546860" cy="4061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所起的作用</a:t>
            </a:r>
            <a:endParaRPr sz="2200" b="1" dirty="0">
              <a:solidFill>
                <a:srgbClr val="FF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5172" y="917626"/>
            <a:ext cx="6019913" cy="47316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20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1.Now</a:t>
            </a:r>
            <a:r>
              <a:rPr sz="1800" b="1" spc="-14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that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we</a:t>
            </a:r>
            <a:r>
              <a:rPr sz="1800" b="1" spc="18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are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all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spc="1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back,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we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had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better</a:t>
            </a:r>
            <a:r>
              <a:rPr sz="1800" b="1" spc="18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spc="17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start</a:t>
            </a:r>
            <a:endParaRPr sz="1800" b="1" spc="17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the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work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right</a:t>
            </a:r>
            <a:r>
              <a:rPr sz="1800" b="1" spc="12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spc="-2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away.</a:t>
            </a:r>
            <a:endParaRPr sz="1800" b="1" spc="-25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7620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2.Whenever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she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looked</a:t>
            </a:r>
            <a:r>
              <a:rPr sz="1800" b="1" spc="3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at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spc="-88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To</a:t>
            </a:r>
            <a:r>
              <a:rPr sz="1800" b="1" spc="-532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m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she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always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lost</a:t>
            </a:r>
            <a:r>
              <a:rPr sz="1800" b="1" spc="12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her</a:t>
            </a:r>
            <a:endParaRPr sz="1800" b="1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2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temper.</a:t>
            </a:r>
            <a:endParaRPr sz="1800" b="1" spc="-25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7620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3.Men</a:t>
            </a:r>
            <a:r>
              <a:rPr sz="1800" b="1" spc="-17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and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women,old</a:t>
            </a:r>
            <a:r>
              <a:rPr sz="1800" b="1" spc="18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and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young,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all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joined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in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the</a:t>
            </a:r>
            <a:endParaRPr sz="1800" b="1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battle.</a:t>
            </a:r>
            <a:endParaRPr sz="1800" b="1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7620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4.Seeing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that</a:t>
            </a:r>
            <a:r>
              <a:rPr sz="1800" b="1" spc="1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I</a:t>
            </a:r>
            <a:r>
              <a:rPr sz="1800" b="1" spc="-1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shall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be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here</a:t>
            </a:r>
            <a:r>
              <a:rPr sz="1800" b="1" spc="14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again</a:t>
            </a:r>
            <a:r>
              <a:rPr sz="1800" b="1" spc="-14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tomowrrow,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I</a:t>
            </a:r>
            <a:endParaRPr sz="1800" b="1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won’t</a:t>
            </a:r>
            <a:r>
              <a:rPr sz="1800" b="1" spc="-1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wait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any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spc="-2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longer.</a:t>
            </a:r>
            <a:endParaRPr sz="1800" b="1" spc="-2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7620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1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5.We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study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the</a:t>
            </a:r>
            <a:r>
              <a:rPr sz="1800" b="1" spc="1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stragety</a:t>
            </a:r>
            <a:r>
              <a:rPr sz="1800" b="1" spc="1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so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that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we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can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defeat</a:t>
            </a:r>
            <a:endParaRPr sz="1800" b="1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2165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them.</a:t>
            </a:r>
            <a:endParaRPr sz="1800" b="1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7620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6.He</a:t>
            </a:r>
            <a:r>
              <a:rPr sz="1800" b="1" spc="-14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distrusted</a:t>
            </a:r>
            <a:r>
              <a:rPr sz="1800" b="1" spc="28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me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because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I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was</a:t>
            </a:r>
            <a:r>
              <a:rPr sz="1800" b="1" spc="-1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spc="-28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new.</a:t>
            </a:r>
            <a:endParaRPr sz="1800" b="1" spc="-28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7620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7.The</a:t>
            </a:r>
            <a:r>
              <a:rPr sz="1800" b="1" spc="-18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speech</a:t>
            </a:r>
            <a:r>
              <a:rPr sz="1800" b="1" spc="18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is</a:t>
            </a:r>
            <a:r>
              <a:rPr sz="1800" b="1" spc="1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good,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though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it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could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be</a:t>
            </a:r>
            <a:r>
              <a:rPr sz="1800" b="1" spc="1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spc="-23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better.</a:t>
            </a:r>
            <a:endParaRPr sz="1800" b="1" spc="-23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7620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8.She</a:t>
            </a:r>
            <a:r>
              <a:rPr sz="1800" b="1" spc="-14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is</a:t>
            </a:r>
            <a:r>
              <a:rPr sz="1800" b="1" spc="1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a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funny</a:t>
            </a:r>
            <a:r>
              <a:rPr sz="1800" b="1" spc="-1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girl,</a:t>
            </a:r>
            <a:r>
              <a:rPr sz="1800" b="1" spc="12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but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spc="-1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yet</a:t>
            </a:r>
            <a:r>
              <a:rPr sz="1800" b="1" spc="34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spc="-1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you</a:t>
            </a:r>
            <a:r>
              <a:rPr sz="1800" b="1" spc="1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can’t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help</a:t>
            </a:r>
            <a:r>
              <a:rPr sz="1800" b="1" spc="1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liking</a:t>
            </a:r>
            <a:endParaRPr sz="1800" b="1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37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her.</a:t>
            </a:r>
            <a:endParaRPr sz="1800" b="1" spc="-37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7620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9.He</a:t>
            </a:r>
            <a:r>
              <a:rPr sz="1800" b="1" spc="-14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is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charming;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nevertheless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I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don’t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quite</a:t>
            </a:r>
            <a:r>
              <a:rPr sz="1800" b="1" spc="2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trust</a:t>
            </a:r>
            <a:endParaRPr sz="1800" b="1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him.</a:t>
            </a:r>
            <a:endParaRPr sz="1800" b="1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76200" marR="0">
              <a:lnSpc>
                <a:spcPts val="217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17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10.Tonight</a:t>
            </a:r>
            <a:r>
              <a:rPr sz="1800" b="1" spc="1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Candy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will</a:t>
            </a:r>
            <a:r>
              <a:rPr sz="1800" b="1" spc="23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both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sing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and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dance.</a:t>
            </a:r>
            <a:endParaRPr sz="1800" b="1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711705" y="252653"/>
            <a:ext cx="1267967" cy="4061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参考答案</a:t>
            </a:r>
            <a:endParaRPr sz="2200" b="1" dirty="0">
              <a:solidFill>
                <a:srgbClr val="FF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96924" y="1265099"/>
            <a:ext cx="5407711" cy="39087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20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1.</a:t>
            </a:r>
            <a:r>
              <a:rPr sz="1800" b="1" u="sng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Now</a:t>
            </a:r>
            <a:r>
              <a:rPr sz="1800" b="1" u="sng" spc="-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u="sng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that</a:t>
            </a:r>
            <a:r>
              <a:rPr sz="18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we</a:t>
            </a:r>
            <a:r>
              <a:rPr sz="1800" b="1" spc="18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are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all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spc="1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back,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we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had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better</a:t>
            </a:r>
            <a:endParaRPr sz="1800" b="1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1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start</a:t>
            </a:r>
            <a:r>
              <a:rPr sz="1800" b="1" spc="-37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the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work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right</a:t>
            </a:r>
            <a:r>
              <a:rPr sz="1800" b="1" spc="12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spc="-17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away.</a:t>
            </a:r>
            <a:r>
              <a:rPr sz="1800" b="1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从属，原因状语从句，</a:t>
            </a:r>
            <a:endParaRPr sz="1800" b="1" dirty="0">
              <a:solidFill>
                <a:srgbClr val="0000CC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既然。</a:t>
            </a:r>
            <a:endParaRPr sz="1800" b="1" dirty="0">
              <a:solidFill>
                <a:srgbClr val="0000CC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7620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2.</a:t>
            </a:r>
            <a:r>
              <a:rPr sz="1800" b="1" u="sng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Wheneve</a:t>
            </a:r>
            <a:r>
              <a:rPr sz="18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r</a:t>
            </a:r>
            <a:r>
              <a:rPr sz="18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she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looked</a:t>
            </a:r>
            <a:r>
              <a:rPr sz="1800" b="1" spc="3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at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spc="-88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To</a:t>
            </a:r>
            <a:r>
              <a:rPr sz="1800" b="1" spc="-532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m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she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always</a:t>
            </a:r>
            <a:endParaRPr sz="1800" b="1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lost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her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spc="-2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temper.</a:t>
            </a:r>
            <a:r>
              <a:rPr sz="1800" b="1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从属，时间状语从句。</a:t>
            </a:r>
            <a:endParaRPr sz="1800" b="1" dirty="0">
              <a:solidFill>
                <a:srgbClr val="0000CC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7620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3.Men</a:t>
            </a:r>
            <a:r>
              <a:rPr sz="1800" b="1" spc="-1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u="sng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and</a:t>
            </a:r>
            <a:r>
              <a:rPr sz="18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women,old</a:t>
            </a:r>
            <a:r>
              <a:rPr sz="1800" b="1" spc="14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u="sng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and</a:t>
            </a:r>
            <a:r>
              <a:rPr sz="18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young,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all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joined</a:t>
            </a:r>
            <a:endParaRPr sz="1800" b="1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in</a:t>
            </a:r>
            <a:r>
              <a:rPr sz="1800" b="1" spc="-1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the</a:t>
            </a:r>
            <a:r>
              <a:rPr sz="1800" b="1" spc="1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battle.</a:t>
            </a:r>
            <a:r>
              <a:rPr sz="1800" b="1" spc="38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并列，连接主语。</a:t>
            </a:r>
            <a:endParaRPr sz="1800" b="1" dirty="0">
              <a:solidFill>
                <a:srgbClr val="0000CC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7620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4.</a:t>
            </a:r>
            <a:r>
              <a:rPr sz="1800" b="1" u="sng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Seeing</a:t>
            </a:r>
            <a:r>
              <a:rPr sz="1800" b="1" u="sng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u="sng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that</a:t>
            </a:r>
            <a:r>
              <a:rPr sz="1800" b="1" spc="17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I</a:t>
            </a:r>
            <a:r>
              <a:rPr sz="1800" b="1" spc="-1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shall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be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here</a:t>
            </a:r>
            <a:r>
              <a:rPr sz="1800" b="1" spc="14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again</a:t>
            </a:r>
            <a:r>
              <a:rPr sz="1800" b="1" spc="-14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spc="-1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tomorrow,</a:t>
            </a:r>
            <a:endParaRPr sz="1800" b="1" spc="-1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I</a:t>
            </a:r>
            <a:r>
              <a:rPr sz="1800" b="1" spc="-1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won’t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wait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any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spc="-2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longer.</a:t>
            </a:r>
            <a:r>
              <a:rPr sz="1800" b="1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从属，原因状语从句，</a:t>
            </a:r>
            <a:endParaRPr sz="1800" b="1" dirty="0">
              <a:solidFill>
                <a:srgbClr val="0000CC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2165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反正。</a:t>
            </a:r>
            <a:endParaRPr sz="1800" b="1" dirty="0">
              <a:solidFill>
                <a:srgbClr val="0000CC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7620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1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5.We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study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the</a:t>
            </a:r>
            <a:r>
              <a:rPr sz="1800" b="1" spc="1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stragety</a:t>
            </a:r>
            <a:r>
              <a:rPr sz="1800" b="1" spc="2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u="sng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so</a:t>
            </a:r>
            <a:r>
              <a:rPr sz="1800" b="1" u="sng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u="sng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that</a:t>
            </a:r>
            <a:r>
              <a:rPr sz="18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we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can</a:t>
            </a:r>
            <a:endParaRPr sz="1800" b="1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defeat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them.</a:t>
            </a:r>
            <a:r>
              <a:rPr sz="1800" b="1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从属，目的状语从句。</a:t>
            </a:r>
            <a:endParaRPr sz="1800" b="1" dirty="0">
              <a:solidFill>
                <a:srgbClr val="0000CC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7620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6.He</a:t>
            </a:r>
            <a:r>
              <a:rPr sz="1800" b="1" spc="-14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distrusted</a:t>
            </a:r>
            <a:r>
              <a:rPr sz="1800" b="1" spc="28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me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u="sng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because</a:t>
            </a:r>
            <a:r>
              <a:rPr sz="18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I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was</a:t>
            </a:r>
            <a:r>
              <a:rPr sz="1800" b="1" spc="-1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spc="-2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new.</a:t>
            </a:r>
            <a:r>
              <a:rPr sz="1800" b="1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从属，</a:t>
            </a:r>
            <a:endParaRPr sz="1800" b="1" dirty="0">
              <a:solidFill>
                <a:srgbClr val="0000CC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2175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原因状语从句</a:t>
            </a:r>
            <a:endParaRPr sz="1800" b="1" dirty="0">
              <a:solidFill>
                <a:srgbClr val="0000CC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25828" y="1322376"/>
            <a:ext cx="5927725" cy="2262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7.The</a:t>
            </a:r>
            <a:r>
              <a:rPr sz="1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speech</a:t>
            </a:r>
            <a:r>
              <a:rPr sz="1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is</a:t>
            </a:r>
            <a:r>
              <a:rPr sz="1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good,</a:t>
            </a:r>
            <a:r>
              <a:rPr sz="1800" spc="1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u="sng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though</a:t>
            </a:r>
            <a:r>
              <a:rPr sz="1800" u="sng" spc="-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spc="-528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it</a:t>
            </a:r>
            <a:r>
              <a:rPr sz="1800" spc="14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could</a:t>
            </a:r>
            <a:r>
              <a:rPr sz="1800" spc="-1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be</a:t>
            </a:r>
            <a:r>
              <a:rPr sz="1800" spc="1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spc="-23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better.</a:t>
            </a:r>
            <a:endParaRPr sz="1800" spc="-23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从属，让步状语从句</a:t>
            </a:r>
            <a:endParaRPr sz="1800" dirty="0">
              <a:solidFill>
                <a:srgbClr val="0000CC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38100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8.She</a:t>
            </a:r>
            <a:r>
              <a:rPr sz="1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is</a:t>
            </a:r>
            <a:r>
              <a:rPr sz="1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a</a:t>
            </a:r>
            <a:r>
              <a:rPr sz="1800" spc="2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funny</a:t>
            </a:r>
            <a:r>
              <a:rPr sz="1800" spc="28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girl,</a:t>
            </a:r>
            <a:r>
              <a:rPr sz="1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u="sng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but</a:t>
            </a:r>
            <a:r>
              <a:rPr sz="1800" spc="18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yet</a:t>
            </a:r>
            <a:r>
              <a:rPr sz="1800" spc="28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you</a:t>
            </a:r>
            <a:r>
              <a:rPr sz="1800" spc="17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can</a:t>
            </a:r>
            <a:r>
              <a:rPr sz="1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’</a:t>
            </a:r>
            <a:r>
              <a:rPr sz="1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t</a:t>
            </a:r>
            <a:r>
              <a:rPr sz="1800" spc="3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help</a:t>
            </a:r>
            <a:endParaRPr sz="18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liking</a:t>
            </a:r>
            <a:r>
              <a:rPr sz="1800" spc="-3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spc="-4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her.</a:t>
            </a:r>
            <a:r>
              <a:rPr sz="1800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并列，连接分句</a:t>
            </a:r>
            <a:endParaRPr sz="1800" dirty="0">
              <a:solidFill>
                <a:srgbClr val="0000CC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38100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9.He</a:t>
            </a:r>
            <a:r>
              <a:rPr sz="1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is</a:t>
            </a:r>
            <a:r>
              <a:rPr sz="1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charming;</a:t>
            </a:r>
            <a:r>
              <a:rPr sz="1800" spc="2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u="sng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nevertheless</a:t>
            </a:r>
            <a:r>
              <a:rPr sz="1800" spc="52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I</a:t>
            </a:r>
            <a:r>
              <a:rPr sz="1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don</a:t>
            </a:r>
            <a:r>
              <a:rPr sz="1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’</a:t>
            </a:r>
            <a:r>
              <a:rPr sz="1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t</a:t>
            </a:r>
            <a:r>
              <a:rPr sz="1800" spc="18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quite</a:t>
            </a:r>
            <a:endParaRPr sz="18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trust</a:t>
            </a:r>
            <a:r>
              <a:rPr sz="1800" spc="2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him.</a:t>
            </a:r>
            <a:r>
              <a:rPr sz="1800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并列，连接分句</a:t>
            </a:r>
            <a:endParaRPr sz="1800" dirty="0">
              <a:solidFill>
                <a:srgbClr val="0000CC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38100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spc="-2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10.Tonight</a:t>
            </a:r>
            <a:r>
              <a:rPr sz="1800" spc="3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Candy</a:t>
            </a:r>
            <a:r>
              <a:rPr sz="1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will</a:t>
            </a:r>
            <a:r>
              <a:rPr sz="1800" spc="1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u="sng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both</a:t>
            </a:r>
            <a:r>
              <a:rPr sz="1800" spc="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sing</a:t>
            </a:r>
            <a:r>
              <a:rPr sz="1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u="sng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and</a:t>
            </a:r>
            <a:r>
              <a:rPr sz="1800" spc="-1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dance.</a:t>
            </a:r>
            <a:r>
              <a:rPr sz="1800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并列，</a:t>
            </a:r>
            <a:endParaRPr sz="1800" dirty="0">
              <a:solidFill>
                <a:srgbClr val="0000CC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21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连接谓语</a:t>
            </a:r>
            <a:endParaRPr sz="1800" dirty="0">
              <a:solidFill>
                <a:srgbClr val="0000CC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57935" y="1245250"/>
            <a:ext cx="5944158" cy="2461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经过今天的项目训练，相信大家已经掌握了“连词的句</a:t>
            </a:r>
            <a:endParaRPr sz="1800" dirty="0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sz="18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法功能”的内容。下面请欣赏电影</a:t>
            </a:r>
            <a:r>
              <a:rPr sz="1800" spc="11" dirty="0">
                <a:solidFill>
                  <a:srgbClr val="FF0000"/>
                </a:solidFill>
                <a:highlight>
                  <a:srgbClr val="FFFF00"/>
                </a:highlight>
                <a:latin typeface="宋体" panose="02010600030101010101" pitchFamily="2" charset="-122"/>
                <a:cs typeface="宋体" panose="02010600030101010101" pitchFamily="2" charset="-122"/>
              </a:rPr>
              <a:t>《</a:t>
            </a:r>
            <a:r>
              <a:rPr sz="1800" spc="11" dirty="0">
                <a:solidFill>
                  <a:srgbClr val="0941F5"/>
                </a:solidFill>
                <a:highlight>
                  <a:srgbClr val="FFFF00"/>
                </a:highlight>
                <a:latin typeface="宋体" panose="02010600030101010101" pitchFamily="2" charset="-122"/>
                <a:cs typeface="宋体" panose="02010600030101010101" pitchFamily="2" charset="-122"/>
              </a:rPr>
              <a:t>律政俏佳人</a:t>
            </a:r>
            <a:r>
              <a:rPr sz="1800" dirty="0">
                <a:solidFill>
                  <a:srgbClr val="0941F5"/>
                </a:solidFill>
                <a:highlight>
                  <a:srgbClr val="FFFF00"/>
                </a:highlight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1" dirty="0">
                <a:solidFill>
                  <a:srgbClr val="0941F5"/>
                </a:solidFill>
                <a:highlight>
                  <a:srgbClr val="FFFF00"/>
                </a:highlight>
                <a:latin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sz="1800" spc="11" dirty="0">
                <a:solidFill>
                  <a:srgbClr val="FF0000"/>
                </a:solidFill>
                <a:highlight>
                  <a:srgbClr val="FFFF00"/>
                </a:highlight>
                <a:latin typeface="宋体" panose="02010600030101010101" pitchFamily="2" charset="-122"/>
                <a:cs typeface="宋体" panose="02010600030101010101" pitchFamily="2" charset="-122"/>
              </a:rPr>
              <a:t>》</a:t>
            </a:r>
            <a:r>
              <a:rPr sz="18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，在</a:t>
            </a:r>
            <a:endParaRPr sz="1800" dirty="0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2040"/>
              </a:lnSpc>
              <a:spcBef>
                <a:spcPts val="160"/>
              </a:spcBef>
              <a:spcAft>
                <a:spcPts val="0"/>
              </a:spcAft>
            </a:pPr>
            <a:r>
              <a:rPr sz="18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这部影片中，金发美女艾莉</a:t>
            </a:r>
            <a:r>
              <a:rPr sz="1800" dirty="0">
                <a:solidFill>
                  <a:srgbClr val="FF0000"/>
                </a:solidFill>
                <a:latin typeface="Franklin Gothic Medium" panose="020B0603020102020204"/>
                <a:cs typeface="Franklin Gothic Medium" panose="020B0603020102020204"/>
              </a:rPr>
              <a:t>•</a:t>
            </a:r>
            <a:r>
              <a:rPr sz="18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伍兹既得到了法学学位，又</a:t>
            </a:r>
            <a:endParaRPr sz="1800" dirty="0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2040"/>
              </a:lnSpc>
              <a:spcBef>
                <a:spcPts val="120"/>
              </a:spcBef>
              <a:spcAft>
                <a:spcPts val="0"/>
              </a:spcAft>
            </a:pPr>
            <a:r>
              <a:rPr sz="18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收获了甜蜜爱情。艾莉</a:t>
            </a:r>
            <a:r>
              <a:rPr sz="1800" dirty="0">
                <a:solidFill>
                  <a:srgbClr val="FF0000"/>
                </a:solidFill>
                <a:latin typeface="Franklin Gothic Medium" panose="020B0603020102020204"/>
                <a:cs typeface="Franklin Gothic Medium" panose="020B0603020102020204"/>
              </a:rPr>
              <a:t>•</a:t>
            </a:r>
            <a:r>
              <a:rPr sz="18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伍兹很爱小动物，但有的人却虐</a:t>
            </a:r>
            <a:endParaRPr sz="1800" dirty="0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800"/>
              </a:lnSpc>
              <a:spcBef>
                <a:spcPts val="320"/>
              </a:spcBef>
              <a:spcAft>
                <a:spcPts val="0"/>
              </a:spcAft>
            </a:pPr>
            <a:r>
              <a:rPr sz="18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待动物。为了她的小狗朋友，也为了更多可爱的小生灵，</a:t>
            </a:r>
            <a:endParaRPr sz="1800" dirty="0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800"/>
              </a:lnSpc>
              <a:spcBef>
                <a:spcPts val="365"/>
              </a:spcBef>
              <a:spcAft>
                <a:spcPts val="0"/>
              </a:spcAft>
            </a:pPr>
            <a:r>
              <a:rPr sz="18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天真的艾莉只身前往华盛顿，开始了她的保护小动物权益</a:t>
            </a:r>
            <a:endParaRPr sz="1800" dirty="0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sz="18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之旅。请大家在欣赏电影的同时，留意语言中连词及其句</a:t>
            </a:r>
            <a:endParaRPr sz="1800" dirty="0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sz="18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法功能，试着写下听到看到的连词，完成以后请上传你的</a:t>
            </a:r>
            <a:endParaRPr sz="1800" dirty="0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sz="18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习作吧。</a:t>
            </a:r>
            <a:endParaRPr sz="1800" dirty="0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7935" y="3969892"/>
            <a:ext cx="5944692" cy="1109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5"/>
              </a:lnSpc>
              <a:spcBef>
                <a:spcPts val="0"/>
              </a:spcBef>
              <a:spcAft>
                <a:spcPts val="0"/>
              </a:spcAft>
            </a:pPr>
            <a:r>
              <a:rPr sz="1800" spc="11" dirty="0">
                <a:solidFill>
                  <a:srgbClr val="FF0000"/>
                </a:solidFill>
                <a:highlight>
                  <a:srgbClr val="FFFF00"/>
                </a:highlight>
                <a:latin typeface="宋体" panose="02010600030101010101" pitchFamily="2" charset="-122"/>
                <a:cs typeface="宋体" panose="02010600030101010101" pitchFamily="2" charset="-122"/>
              </a:rPr>
              <a:t>（需插入视频《</a:t>
            </a:r>
            <a:r>
              <a:rPr sz="1800" spc="11" dirty="0">
                <a:solidFill>
                  <a:srgbClr val="0941F5"/>
                </a:solidFill>
                <a:highlight>
                  <a:srgbClr val="FFFF00"/>
                </a:highlight>
                <a:latin typeface="宋体" panose="02010600030101010101" pitchFamily="2" charset="-122"/>
                <a:cs typeface="宋体" panose="02010600030101010101" pitchFamily="2" charset="-122"/>
              </a:rPr>
              <a:t>律政俏佳人</a:t>
            </a:r>
            <a:r>
              <a:rPr sz="1800" spc="14" dirty="0">
                <a:solidFill>
                  <a:srgbClr val="0941F5"/>
                </a:solidFill>
                <a:highlight>
                  <a:srgbClr val="FFFF00"/>
                </a:highlight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1" dirty="0">
                <a:solidFill>
                  <a:srgbClr val="0941F5"/>
                </a:solidFill>
                <a:highlight>
                  <a:srgbClr val="FFFF00"/>
                </a:highlight>
                <a:latin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sz="1800" spc="11" dirty="0">
                <a:solidFill>
                  <a:srgbClr val="FF0000"/>
                </a:solidFill>
                <a:highlight>
                  <a:srgbClr val="FFFF00"/>
                </a:highlight>
                <a:latin typeface="宋体" panose="02010600030101010101" pitchFamily="2" charset="-122"/>
                <a:cs typeface="宋体" panose="02010600030101010101" pitchFamily="2" charset="-122"/>
              </a:rPr>
              <a:t>》</a:t>
            </a:r>
            <a:r>
              <a:rPr sz="1800" spc="11" dirty="0">
                <a:solidFill>
                  <a:srgbClr val="FF0000"/>
                </a:solidFill>
                <a:highlight>
                  <a:srgbClr val="FFFF00"/>
                </a:highlight>
                <a:latin typeface="宋体" panose="02010600030101010101" pitchFamily="2" charset="-122"/>
                <a:cs typeface="宋体" panose="02010600030101010101" pitchFamily="2" charset="-122"/>
              </a:rPr>
              <a:t>_</a:t>
            </a:r>
            <a:r>
              <a:rPr sz="1800" spc="11" dirty="0">
                <a:solidFill>
                  <a:srgbClr val="FF0000"/>
                </a:solidFill>
                <a:highlight>
                  <a:srgbClr val="FFFF00"/>
                </a:highlight>
                <a:latin typeface="宋体" panose="02010600030101010101" pitchFamily="2" charset="-122"/>
                <a:cs typeface="宋体" panose="02010600030101010101" pitchFamily="2" charset="-122"/>
              </a:rPr>
              <a:t>高清完整版在线播放</a:t>
            </a:r>
            <a:r>
              <a:rPr sz="18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/>
                <a:cs typeface="Times New Roman" panose="02020603050405020304"/>
              </a:rPr>
              <a:t>_</a:t>
            </a:r>
            <a:r>
              <a:rPr sz="1800" dirty="0">
                <a:solidFill>
                  <a:srgbClr val="FF0000"/>
                </a:solidFill>
                <a:highlight>
                  <a:srgbClr val="FFFF00"/>
                </a:highlight>
                <a:latin typeface="宋体" panose="02010600030101010101" pitchFamily="2" charset="-122"/>
                <a:cs typeface="宋体" panose="02010600030101010101" pitchFamily="2" charset="-122"/>
              </a:rPr>
              <a:t>碟</a:t>
            </a:r>
            <a:endParaRPr sz="1800" dirty="0">
              <a:solidFill>
                <a:srgbClr val="FF0000"/>
              </a:solidFill>
              <a:highlight>
                <a:srgbClr val="FFFF00"/>
              </a:highlight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800"/>
              </a:lnSpc>
              <a:spcBef>
                <a:spcPts val="320"/>
              </a:spcBef>
              <a:spcAft>
                <a:spcPts val="0"/>
              </a:spcAft>
            </a:pPr>
            <a:r>
              <a:rPr sz="1800" spc="11" dirty="0">
                <a:solidFill>
                  <a:srgbClr val="FF0000"/>
                </a:solidFill>
                <a:highlight>
                  <a:srgbClr val="FFFF00"/>
                </a:highlight>
                <a:latin typeface="宋体" panose="02010600030101010101" pitchFamily="2" charset="-122"/>
                <a:cs typeface="宋体" panose="02010600030101010101" pitchFamily="2" charset="-122"/>
              </a:rPr>
              <a:t>调网</a:t>
            </a:r>
            <a:endParaRPr sz="1800" spc="11" dirty="0">
              <a:solidFill>
                <a:srgbClr val="FF0000"/>
              </a:solidFill>
              <a:highlight>
                <a:srgbClr val="FFFF00"/>
              </a:highlight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sz="1800" u="sng" spc="11" dirty="0">
                <a:solidFill>
                  <a:srgbClr val="0000FF"/>
                </a:solidFill>
                <a:highlight>
                  <a:srgbClr val="FFFF00"/>
                </a:highlight>
                <a:latin typeface="宋体" panose="02010600030101010101" pitchFamily="2" charset="-122"/>
                <a:cs typeface="宋体" panose="02010600030101010101" pitchFamily="2" charset="-122"/>
                <a:hlinkClick r:id="rId2"/>
              </a:rPr>
              <a:t>https://www.diediaow.com/play/32365-0-0.html</a:t>
            </a:r>
            <a:r>
              <a:rPr sz="1800" spc="23" dirty="0">
                <a:solidFill>
                  <a:srgbClr val="0000FF"/>
                </a:solidFill>
                <a:highlight>
                  <a:srgbClr val="FFFF00"/>
                </a:highlight>
                <a:latin typeface="宋体" panose="02010600030101010101" pitchFamily="2" charset="-122"/>
                <a:cs typeface="宋体" panose="02010600030101010101" pitchFamily="2" charset="-122"/>
                <a:hlinkClick r:id="rId2"/>
              </a:rPr>
              <a:t> </a:t>
            </a:r>
            <a:r>
              <a:rPr sz="1800" spc="12" dirty="0">
                <a:solidFill>
                  <a:srgbClr val="FF0000"/>
                </a:solidFill>
                <a:highlight>
                  <a:srgbClr val="FFFF00"/>
                </a:highlight>
                <a:latin typeface="宋体" panose="02010600030101010101" pitchFamily="2" charset="-122"/>
                <a:cs typeface="宋体" panose="02010600030101010101" pitchFamily="2" charset="-122"/>
              </a:rPr>
              <a:t>0:00-</a:t>
            </a:r>
            <a:endParaRPr sz="1800" spc="12" dirty="0">
              <a:solidFill>
                <a:srgbClr val="FF0000"/>
              </a:solidFill>
              <a:highlight>
                <a:srgbClr val="FFFF00"/>
              </a:highlight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800"/>
              </a:lnSpc>
              <a:spcBef>
                <a:spcPts val="305"/>
              </a:spcBef>
              <a:spcAft>
                <a:spcPts val="0"/>
              </a:spcAft>
            </a:pPr>
            <a:r>
              <a:rPr sz="1800" spc="11" dirty="0">
                <a:solidFill>
                  <a:srgbClr val="FF0000"/>
                </a:solidFill>
                <a:highlight>
                  <a:srgbClr val="FFFF00"/>
                </a:highlight>
                <a:latin typeface="宋体" panose="02010600030101010101" pitchFamily="2" charset="-122"/>
                <a:cs typeface="宋体" panose="02010600030101010101" pitchFamily="2" charset="-122"/>
              </a:rPr>
              <a:t>2:00</a:t>
            </a:r>
            <a:endParaRPr sz="1800" spc="11" dirty="0">
              <a:solidFill>
                <a:srgbClr val="FF0000"/>
              </a:solidFill>
              <a:highlight>
                <a:srgbClr val="FFFF00"/>
              </a:highlight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18970" y="4010382"/>
            <a:ext cx="2958053" cy="6129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第二张截图中的句子</a:t>
            </a:r>
            <a:endParaRPr sz="2000" dirty="0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68580" marR="0">
              <a:lnSpc>
                <a:spcPts val="2240"/>
              </a:lnSpc>
              <a:spcBef>
                <a:spcPts val="280"/>
              </a:spcBef>
              <a:spcAft>
                <a:spcPts val="0"/>
              </a:spcAft>
            </a:pPr>
            <a:r>
              <a:rPr sz="2000" dirty="0">
                <a:solidFill>
                  <a:srgbClr val="333333"/>
                </a:solidFill>
                <a:latin typeface="Arial" panose="020B0604020202020204"/>
                <a:cs typeface="Arial" panose="020B0604020202020204"/>
              </a:rPr>
              <a:t>Who</a:t>
            </a:r>
            <a:r>
              <a:rPr sz="2000" spc="-23" dirty="0">
                <a:solidFill>
                  <a:srgbClr val="33333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solidFill>
                  <a:srgbClr val="333333"/>
                </a:solidFill>
                <a:latin typeface="Arial" panose="020B0604020202020204"/>
                <a:cs typeface="Arial" panose="020B0604020202020204"/>
              </a:rPr>
              <a:t>cleans</a:t>
            </a:r>
            <a:r>
              <a:rPr sz="2000" spc="-20" dirty="0">
                <a:solidFill>
                  <a:srgbClr val="33333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solidFill>
                  <a:srgbClr val="333333"/>
                </a:solidFill>
                <a:latin typeface="Arial" panose="020B0604020202020204"/>
                <a:cs typeface="Arial" panose="020B0604020202020204"/>
              </a:rPr>
              <a:t>up</a:t>
            </a:r>
            <a:r>
              <a:rPr sz="2000" spc="10" dirty="0">
                <a:solidFill>
                  <a:srgbClr val="33333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u="sng" dirty="0">
                <a:solidFill>
                  <a:srgbClr val="333333"/>
                </a:solidFill>
                <a:latin typeface="Arial" panose="020B0604020202020204"/>
                <a:cs typeface="Arial" panose="020B0604020202020204"/>
              </a:rPr>
              <a:t>after</a:t>
            </a:r>
            <a:r>
              <a:rPr sz="2000" spc="-20" dirty="0">
                <a:solidFill>
                  <a:srgbClr val="33333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solidFill>
                  <a:srgbClr val="333333"/>
                </a:solidFill>
                <a:latin typeface="Arial" panose="020B0604020202020204"/>
                <a:cs typeface="Arial" panose="020B0604020202020204"/>
              </a:rPr>
              <a:t>us?</a:t>
            </a:r>
            <a:endParaRPr sz="2000" dirty="0">
              <a:solidFill>
                <a:srgbClr val="333333"/>
              </a:solidFill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01595" y="3972282"/>
            <a:ext cx="5058720" cy="6125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第三张截图中的句子</a:t>
            </a:r>
            <a:endParaRPr sz="2000" dirty="0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2240"/>
              </a:lnSpc>
              <a:spcBef>
                <a:spcPts val="280"/>
              </a:spcBef>
              <a:spcAft>
                <a:spcPts val="0"/>
              </a:spcAft>
            </a:pPr>
            <a:r>
              <a:rPr sz="2000" dirty="0">
                <a:solidFill>
                  <a:srgbClr val="333333"/>
                </a:solidFill>
                <a:latin typeface="Arial" panose="020B0604020202020204"/>
                <a:cs typeface="Arial" panose="020B0604020202020204"/>
              </a:rPr>
              <a:t>I</a:t>
            </a:r>
            <a:r>
              <a:rPr sz="2000" spc="-18" dirty="0">
                <a:solidFill>
                  <a:srgbClr val="33333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solidFill>
                  <a:srgbClr val="333333"/>
                </a:solidFill>
                <a:latin typeface="Arial" panose="020B0604020202020204"/>
                <a:cs typeface="Arial" panose="020B0604020202020204"/>
              </a:rPr>
              <a:t>wanted</a:t>
            </a:r>
            <a:r>
              <a:rPr sz="2000" spc="-27" dirty="0">
                <a:solidFill>
                  <a:srgbClr val="33333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solidFill>
                  <a:srgbClr val="333333"/>
                </a:solidFill>
                <a:latin typeface="Arial" panose="020B0604020202020204"/>
                <a:cs typeface="Arial" panose="020B0604020202020204"/>
              </a:rPr>
              <a:t>to</a:t>
            </a:r>
            <a:r>
              <a:rPr sz="2000" spc="-18" dirty="0">
                <a:solidFill>
                  <a:srgbClr val="33333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solidFill>
                  <a:srgbClr val="333333"/>
                </a:solidFill>
                <a:latin typeface="Arial" panose="020B0604020202020204"/>
                <a:cs typeface="Arial" panose="020B0604020202020204"/>
              </a:rPr>
              <a:t>get</a:t>
            </a:r>
            <a:r>
              <a:rPr sz="2000" spc="-17" dirty="0">
                <a:solidFill>
                  <a:srgbClr val="33333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solidFill>
                  <a:srgbClr val="333333"/>
                </a:solidFill>
                <a:latin typeface="Arial" panose="020B0604020202020204"/>
                <a:cs typeface="Arial" panose="020B0604020202020204"/>
              </a:rPr>
              <a:t>to</a:t>
            </a:r>
            <a:r>
              <a:rPr sz="2000" dirty="0">
                <a:solidFill>
                  <a:srgbClr val="33333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solidFill>
                  <a:srgbClr val="333333"/>
                </a:solidFill>
                <a:latin typeface="Arial" panose="020B0604020202020204"/>
                <a:cs typeface="Arial" panose="020B0604020202020204"/>
              </a:rPr>
              <a:t>know</a:t>
            </a:r>
            <a:r>
              <a:rPr sz="2000" spc="-25" dirty="0">
                <a:solidFill>
                  <a:srgbClr val="33333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solidFill>
                  <a:srgbClr val="333333"/>
                </a:solidFill>
                <a:latin typeface="Arial" panose="020B0604020202020204"/>
                <a:cs typeface="Arial" panose="020B0604020202020204"/>
              </a:rPr>
              <a:t>them</a:t>
            </a:r>
            <a:r>
              <a:rPr sz="2000" dirty="0">
                <a:solidFill>
                  <a:srgbClr val="33333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solidFill>
                  <a:srgbClr val="333333"/>
                </a:solidFill>
                <a:latin typeface="Arial" panose="020B0604020202020204"/>
                <a:cs typeface="Arial" panose="020B0604020202020204"/>
              </a:rPr>
              <a:t>as</a:t>
            </a:r>
            <a:r>
              <a:rPr sz="2000" dirty="0">
                <a:solidFill>
                  <a:srgbClr val="33333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solidFill>
                  <a:srgbClr val="333333"/>
                </a:solidFill>
                <a:latin typeface="Arial" panose="020B0604020202020204"/>
                <a:cs typeface="Arial" panose="020B0604020202020204"/>
              </a:rPr>
              <a:t>individuals.</a:t>
            </a:r>
            <a:endParaRPr sz="2000" dirty="0">
              <a:solidFill>
                <a:srgbClr val="333333"/>
              </a:solidFill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72055" y="247193"/>
            <a:ext cx="2801111" cy="4061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找出连词</a:t>
            </a:r>
            <a:r>
              <a:rPr sz="2200" dirty="0">
                <a:solidFill>
                  <a:srgbClr val="FF0000"/>
                </a:solidFill>
                <a:latin typeface="Franklin Gothic Medium" panose="020B0603020102020204"/>
                <a:cs typeface="Franklin Gothic Medium" panose="020B0603020102020204"/>
              </a:rPr>
              <a:t>,</a:t>
            </a:r>
            <a:r>
              <a:rPr sz="2200" spc="11" dirty="0">
                <a:solidFill>
                  <a:srgbClr val="FF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2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并进行分类</a:t>
            </a:r>
            <a:endParaRPr sz="2200" b="1" dirty="0">
              <a:solidFill>
                <a:srgbClr val="FF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9917" y="1301893"/>
            <a:ext cx="4697578" cy="1638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spc="1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1.Strike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while</a:t>
            </a:r>
            <a:r>
              <a:rPr sz="1800" spc="23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the</a:t>
            </a:r>
            <a:r>
              <a:rPr sz="1800" spc="1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iron</a:t>
            </a:r>
            <a:r>
              <a:rPr sz="1800" spc="1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is</a:t>
            </a:r>
            <a:r>
              <a:rPr sz="1800" spc="1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hot.</a:t>
            </a:r>
            <a:endParaRPr sz="1800" spc="11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26670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2.I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will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come</a:t>
            </a:r>
            <a:r>
              <a:rPr sz="1800" spc="2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unless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it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rains.</a:t>
            </a:r>
            <a:endParaRPr sz="1800" spc="1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26670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3.He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started</a:t>
            </a:r>
            <a:r>
              <a:rPr sz="1800" spc="2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to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shout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and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sing.</a:t>
            </a:r>
            <a:endParaRPr sz="1800" spc="1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266700" marR="0">
              <a:lnSpc>
                <a:spcPts val="1800"/>
              </a:lnSpc>
              <a:spcBef>
                <a:spcPts val="365"/>
              </a:spcBef>
              <a:spcAft>
                <a:spcPts val="0"/>
              </a:spcAft>
            </a:pP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4.Are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you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gonging</a:t>
            </a:r>
            <a:r>
              <a:rPr sz="1800" spc="2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to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water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the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garden</a:t>
            </a:r>
            <a:endParaRPr sz="1800" spc="1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before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or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after</a:t>
            </a:r>
            <a:r>
              <a:rPr sz="1800" spc="2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supper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?</a:t>
            </a:r>
            <a:endParaRPr sz="18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26670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5.Do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as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I</a:t>
            </a:r>
            <a:r>
              <a:rPr sz="1800" spc="2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tell</a:t>
            </a:r>
            <a:r>
              <a:rPr sz="1800" spc="2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you.</a:t>
            </a:r>
            <a:endParaRPr sz="1800" spc="1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80303" y="1492393"/>
            <a:ext cx="2665399" cy="1364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9225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9.</a:t>
            </a:r>
            <a:r>
              <a:rPr sz="1800" spc="886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Either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you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or</a:t>
            </a:r>
            <a:endParaRPr sz="18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Maria</a:t>
            </a:r>
            <a:r>
              <a:rPr sz="1800" spc="-12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will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have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to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go.</a:t>
            </a:r>
            <a:endParaRPr sz="18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262255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10.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I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have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lived</a:t>
            </a:r>
            <a:endParaRPr sz="18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here</a:t>
            </a:r>
            <a:r>
              <a:rPr sz="1800" spc="-12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since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I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was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a</a:t>
            </a:r>
            <a:endParaRPr sz="18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child.</a:t>
            </a:r>
            <a:endParaRPr sz="18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9917" y="2948193"/>
            <a:ext cx="4466235" cy="1352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6.He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went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on</a:t>
            </a:r>
            <a:r>
              <a:rPr sz="1800" spc="2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working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though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she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was</a:t>
            </a:r>
            <a:endParaRPr sz="1800" spc="1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sz="1800" spc="1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tired.</a:t>
            </a:r>
            <a:endParaRPr sz="1800" spc="11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26670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sz="1800" spc="1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7.Honey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is</a:t>
            </a:r>
            <a:r>
              <a:rPr sz="1800" spc="1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sweet,</a:t>
            </a:r>
            <a:r>
              <a:rPr sz="1800" spc="23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but</a:t>
            </a:r>
            <a:r>
              <a:rPr sz="1800" spc="1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the</a:t>
            </a:r>
            <a:r>
              <a:rPr sz="1800" spc="1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beer</a:t>
            </a:r>
            <a:endParaRPr sz="1800" spc="11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sz="1800" spc="1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stings.</a:t>
            </a:r>
            <a:endParaRPr sz="1800" spc="11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266700" marR="0">
              <a:lnSpc>
                <a:spcPts val="1800"/>
              </a:lnSpc>
              <a:spcBef>
                <a:spcPts val="215"/>
              </a:spcBef>
              <a:spcAft>
                <a:spcPts val="0"/>
              </a:spcAft>
            </a:pP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8.Wait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until</a:t>
            </a:r>
            <a:r>
              <a:rPr sz="1800" spc="2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I</a:t>
            </a:r>
            <a:r>
              <a:rPr sz="1800" spc="2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come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back.</a:t>
            </a:r>
            <a:endParaRPr sz="1800" spc="1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29655" y="3077955"/>
            <a:ext cx="2575683" cy="614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8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类别</a:t>
            </a:r>
            <a:r>
              <a:rPr sz="18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1________________</a:t>
            </a:r>
            <a:endParaRPr sz="1800" dirty="0">
              <a:solidFill>
                <a:srgbClr val="000000"/>
              </a:solidFill>
              <a:latin typeface="Franklin Gothic Medium" panose="020B0603020102020204"/>
              <a:cs typeface="Franklin Gothic Medium" panose="020B0603020102020204"/>
            </a:endParaRP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类别</a:t>
            </a:r>
            <a:r>
              <a:rPr sz="18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2________________</a:t>
            </a:r>
            <a:endParaRPr sz="1800" dirty="0">
              <a:solidFill>
                <a:srgbClr val="000000"/>
              </a:solidFill>
              <a:latin typeface="Franklin Gothic Medium" panose="020B0603020102020204"/>
              <a:cs typeface="Franklin Gothic Medium" panose="020B060302010202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251703" y="1013590"/>
            <a:ext cx="3158654" cy="306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7.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Honey</a:t>
            </a:r>
            <a:r>
              <a:rPr sz="1600" spc="1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is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sweet,</a:t>
            </a:r>
            <a:r>
              <a:rPr sz="1600" spc="46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u="sng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but</a:t>
            </a:r>
            <a:r>
              <a:rPr sz="1600" u="sng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spc="-46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the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beer</a:t>
            </a:r>
            <a:endParaRPr sz="16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9391" y="1082491"/>
            <a:ext cx="4469003" cy="1593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" marR="0">
              <a:lnSpc>
                <a:spcPts val="2645"/>
              </a:lnSpc>
              <a:spcBef>
                <a:spcPts val="0"/>
              </a:spcBef>
              <a:spcAft>
                <a:spcPts val="0"/>
              </a:spcAft>
            </a:pPr>
            <a:r>
              <a:rPr sz="2000" spc="5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1.</a:t>
            </a:r>
            <a:r>
              <a:rPr sz="2000" spc="-46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Strike</a:t>
            </a:r>
            <a:r>
              <a:rPr sz="20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u="sng" dirty="0">
                <a:solidFill>
                  <a:srgbClr val="FF0000"/>
                </a:solidFill>
                <a:latin typeface="Franklin Gothic Medium" panose="020B0603020102020204"/>
                <a:cs typeface="Franklin Gothic Medium" panose="020B0603020102020204"/>
              </a:rPr>
              <a:t>while</a:t>
            </a:r>
            <a:r>
              <a:rPr sz="2000" spc="-10" dirty="0">
                <a:solidFill>
                  <a:srgbClr val="FF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the</a:t>
            </a:r>
            <a:r>
              <a:rPr sz="20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iron</a:t>
            </a:r>
            <a:r>
              <a:rPr sz="2000" spc="1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is</a:t>
            </a:r>
            <a:r>
              <a:rPr sz="20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hot.</a:t>
            </a:r>
            <a:r>
              <a:rPr sz="2000" spc="3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从属连词</a:t>
            </a:r>
            <a:endParaRPr sz="2000" dirty="0">
              <a:solidFill>
                <a:srgbClr val="0000CC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2645"/>
              </a:lnSpc>
              <a:spcBef>
                <a:spcPts val="215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2.</a:t>
            </a:r>
            <a:r>
              <a:rPr sz="20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I</a:t>
            </a:r>
            <a:r>
              <a:rPr sz="20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will</a:t>
            </a:r>
            <a:r>
              <a:rPr sz="2000" spc="-21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come</a:t>
            </a:r>
            <a:r>
              <a:rPr sz="20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u="sng" dirty="0">
                <a:solidFill>
                  <a:srgbClr val="FF0000"/>
                </a:solidFill>
                <a:latin typeface="Franklin Gothic Medium" panose="020B0603020102020204"/>
                <a:cs typeface="Franklin Gothic Medium" panose="020B0603020102020204"/>
              </a:rPr>
              <a:t>unless</a:t>
            </a:r>
            <a:r>
              <a:rPr sz="2000" spc="10" dirty="0">
                <a:solidFill>
                  <a:srgbClr val="FF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it</a:t>
            </a:r>
            <a:r>
              <a:rPr sz="20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rains.</a:t>
            </a:r>
            <a:r>
              <a:rPr sz="2000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从属连词</a:t>
            </a:r>
            <a:endParaRPr sz="2000" dirty="0">
              <a:solidFill>
                <a:srgbClr val="0000CC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2650"/>
              </a:lnSpc>
              <a:spcBef>
                <a:spcPts val="220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3.</a:t>
            </a:r>
            <a:r>
              <a:rPr sz="2000" spc="-12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He</a:t>
            </a:r>
            <a:r>
              <a:rPr sz="20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started</a:t>
            </a:r>
            <a:r>
              <a:rPr sz="20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spc="-33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to</a:t>
            </a:r>
            <a:r>
              <a:rPr sz="2000" spc="37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shout</a:t>
            </a:r>
            <a:r>
              <a:rPr sz="2000" spc="-494" dirty="0">
                <a:solidFill>
                  <a:srgbClr val="FF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u="sng" dirty="0">
                <a:solidFill>
                  <a:srgbClr val="FF0000"/>
                </a:solidFill>
                <a:latin typeface="Franklin Gothic Medium" panose="020B0603020102020204"/>
                <a:cs typeface="Franklin Gothic Medium" panose="020B0603020102020204"/>
              </a:rPr>
              <a:t>and</a:t>
            </a:r>
            <a:r>
              <a:rPr sz="2000" dirty="0">
                <a:solidFill>
                  <a:srgbClr val="FF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sing.</a:t>
            </a:r>
            <a:r>
              <a:rPr sz="20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并列</a:t>
            </a:r>
            <a:endParaRPr sz="2000" dirty="0">
              <a:solidFill>
                <a:srgbClr val="0000CC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02352" y="1257968"/>
            <a:ext cx="1239265" cy="3056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5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stings.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并列</a:t>
            </a:r>
            <a:endParaRPr sz="1600" dirty="0">
              <a:solidFill>
                <a:srgbClr val="0000CC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11140" y="1745110"/>
            <a:ext cx="3071495" cy="306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8.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spc="-23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Wait</a:t>
            </a:r>
            <a:r>
              <a:rPr sz="1600" spc="34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u="sng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until</a:t>
            </a:r>
            <a:r>
              <a:rPr sz="1600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I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come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spc="1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back.</a:t>
            </a:r>
            <a:r>
              <a:rPr sz="1600" spc="18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从属</a:t>
            </a:r>
            <a:endParaRPr sz="1600" dirty="0">
              <a:solidFill>
                <a:srgbClr val="0000CC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02352" y="2233171"/>
            <a:ext cx="3353040" cy="549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8915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9.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Either</a:t>
            </a:r>
            <a:r>
              <a:rPr sz="1600" spc="2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you</a:t>
            </a:r>
            <a:r>
              <a:rPr sz="1600" spc="2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u="sng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or</a:t>
            </a:r>
            <a:r>
              <a:rPr sz="16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Maria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will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have</a:t>
            </a:r>
            <a:endParaRPr sz="16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to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go.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并列</a:t>
            </a:r>
            <a:endParaRPr sz="1600" dirty="0">
              <a:solidFill>
                <a:srgbClr val="0000CC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9391" y="2949489"/>
            <a:ext cx="4358992" cy="3266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7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4.</a:t>
            </a:r>
            <a:r>
              <a:rPr sz="2000" spc="-12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Are</a:t>
            </a:r>
            <a:r>
              <a:rPr sz="20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spc="-17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you</a:t>
            </a:r>
            <a:r>
              <a:rPr sz="2000" spc="15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gonging</a:t>
            </a:r>
            <a:r>
              <a:rPr sz="20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spc="-34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to</a:t>
            </a:r>
            <a:r>
              <a:rPr sz="2000" spc="46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spc="-1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water</a:t>
            </a:r>
            <a:r>
              <a:rPr sz="20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the</a:t>
            </a:r>
            <a:r>
              <a:rPr sz="20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garden</a:t>
            </a:r>
            <a:endParaRPr sz="2000" dirty="0">
              <a:solidFill>
                <a:srgbClr val="000000"/>
              </a:solidFill>
              <a:latin typeface="Franklin Gothic Medium" panose="020B0603020102020204"/>
              <a:cs typeface="Franklin Gothic Medium" panose="020B06030201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02352" y="2964691"/>
            <a:ext cx="3338275" cy="550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9225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10.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I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have</a:t>
            </a:r>
            <a:r>
              <a:rPr sz="1600" spc="1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lived</a:t>
            </a:r>
            <a:r>
              <a:rPr sz="1600" spc="34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spc="-1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here</a:t>
            </a:r>
            <a:r>
              <a:rPr sz="1600" spc="4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u="sng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since</a:t>
            </a:r>
            <a:r>
              <a:rPr sz="1600" spc="18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I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was</a:t>
            </a:r>
            <a:endParaRPr sz="16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a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child.</a:t>
            </a:r>
            <a:r>
              <a:rPr sz="1600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从属</a:t>
            </a:r>
            <a:endParaRPr sz="1600" dirty="0">
              <a:solidFill>
                <a:srgbClr val="0000CC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34439" y="3216726"/>
            <a:ext cx="3223895" cy="37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4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before</a:t>
            </a:r>
            <a:r>
              <a:rPr sz="20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u="sng" dirty="0">
                <a:solidFill>
                  <a:srgbClr val="FF0000"/>
                </a:solidFill>
                <a:latin typeface="Franklin Gothic Medium" panose="020B0603020102020204"/>
                <a:cs typeface="Franklin Gothic Medium" panose="020B0603020102020204"/>
              </a:rPr>
              <a:t>or</a:t>
            </a:r>
            <a:r>
              <a:rPr sz="2000" spc="15" dirty="0">
                <a:solidFill>
                  <a:srgbClr val="FF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after</a:t>
            </a:r>
            <a:r>
              <a:rPr sz="20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supper</a:t>
            </a:r>
            <a:r>
              <a:rPr sz="2000" spc="-18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spc="1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?</a:t>
            </a:r>
            <a:r>
              <a:rPr sz="2000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并列</a:t>
            </a:r>
            <a:endParaRPr sz="2000" dirty="0">
              <a:solidFill>
                <a:srgbClr val="0000CC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02352" y="3696465"/>
            <a:ext cx="3356483" cy="794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9225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类别</a:t>
            </a:r>
            <a:r>
              <a:rPr sz="16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sz="16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u="sng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while</a:t>
            </a:r>
            <a:r>
              <a:rPr sz="1600" u="sng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600" u="sng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unless</a:t>
            </a:r>
            <a:r>
              <a:rPr sz="1600" u="sng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600" u="sng" spc="11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u="sng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or</a:t>
            </a:r>
            <a:r>
              <a:rPr sz="1600" u="sng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600" u="sng" spc="6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u="sng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as</a:t>
            </a:r>
            <a:r>
              <a:rPr sz="1600" u="sng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endParaRPr sz="1600" u="sng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u="sng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though</a:t>
            </a:r>
            <a:r>
              <a:rPr sz="1600" u="sng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600" u="sng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until</a:t>
            </a:r>
            <a:r>
              <a:rPr sz="1600" u="sng" spc="1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u="sng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600" u="sng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since</a:t>
            </a:r>
            <a:r>
              <a:rPr sz="1600" u="sng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表示从属关</a:t>
            </a:r>
            <a:endParaRPr sz="1600" u="sng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sz="1600" u="sng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系</a:t>
            </a:r>
            <a:endParaRPr sz="1600" u="sng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9391" y="3826580"/>
            <a:ext cx="2652014" cy="37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4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5.</a:t>
            </a:r>
            <a:r>
              <a:rPr sz="2000" spc="-12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Do</a:t>
            </a:r>
            <a:r>
              <a:rPr sz="20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u="sng" dirty="0">
                <a:solidFill>
                  <a:srgbClr val="FF0000"/>
                </a:solidFill>
                <a:latin typeface="Franklin Gothic Medium" panose="020B0603020102020204"/>
                <a:cs typeface="Franklin Gothic Medium" panose="020B0603020102020204"/>
              </a:rPr>
              <a:t>as</a:t>
            </a:r>
            <a:r>
              <a:rPr sz="2000" dirty="0">
                <a:solidFill>
                  <a:srgbClr val="FF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I</a:t>
            </a:r>
            <a:r>
              <a:rPr sz="20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tell</a:t>
            </a:r>
            <a:r>
              <a:rPr sz="2000" spc="-12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spc="-1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you.</a:t>
            </a:r>
            <a:r>
              <a:rPr sz="2000" spc="2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从属</a:t>
            </a:r>
            <a:endParaRPr sz="2000" dirty="0">
              <a:solidFill>
                <a:srgbClr val="0000CC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9391" y="4473769"/>
            <a:ext cx="4340986" cy="3271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7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6.</a:t>
            </a:r>
            <a:r>
              <a:rPr sz="2000" spc="-12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He</a:t>
            </a:r>
            <a:r>
              <a:rPr sz="20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went</a:t>
            </a:r>
            <a:r>
              <a:rPr sz="20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on</a:t>
            </a:r>
            <a:r>
              <a:rPr sz="20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working</a:t>
            </a:r>
            <a:r>
              <a:rPr sz="20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u="sng" dirty="0">
                <a:solidFill>
                  <a:srgbClr val="FF0000"/>
                </a:solidFill>
                <a:latin typeface="Franklin Gothic Medium" panose="020B0603020102020204"/>
                <a:cs typeface="Franklin Gothic Medium" panose="020B0603020102020204"/>
              </a:rPr>
              <a:t>though</a:t>
            </a:r>
            <a:r>
              <a:rPr sz="2000" dirty="0">
                <a:solidFill>
                  <a:srgbClr val="FF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she</a:t>
            </a:r>
            <a:r>
              <a:rPr sz="20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spc="-12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was</a:t>
            </a:r>
            <a:endParaRPr sz="2000" spc="-12" dirty="0">
              <a:solidFill>
                <a:srgbClr val="000000"/>
              </a:solidFill>
              <a:latin typeface="Franklin Gothic Medium" panose="020B0603020102020204"/>
              <a:cs typeface="Franklin Gothic Medium" panose="020B060302010202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02352" y="4672156"/>
            <a:ext cx="3451790" cy="5494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797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类别</a:t>
            </a:r>
            <a:r>
              <a:rPr sz="16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2</a:t>
            </a:r>
            <a:r>
              <a:rPr sz="1600" b="1" spc="48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u="sng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and</a:t>
            </a:r>
            <a:r>
              <a:rPr sz="1600" u="sng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600" u="sng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but</a:t>
            </a:r>
            <a:r>
              <a:rPr sz="1600" u="sng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600" u="sng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or</a:t>
            </a:r>
            <a:r>
              <a:rPr sz="1600" u="sng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600" u="sng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either</a:t>
            </a:r>
            <a:r>
              <a:rPr sz="1600" u="sng" spc="46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u="sng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--</a:t>
            </a:r>
            <a:endParaRPr sz="1600" u="sng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u="sng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-or</a:t>
            </a:r>
            <a:r>
              <a:rPr sz="1600" u="sng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、表示并列</a:t>
            </a:r>
            <a:endParaRPr sz="1600" u="sng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34439" y="4741310"/>
            <a:ext cx="1283462" cy="37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4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tired.</a:t>
            </a:r>
            <a:r>
              <a:rPr sz="2000" spc="-17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从属</a:t>
            </a:r>
            <a:endParaRPr sz="2000" dirty="0">
              <a:solidFill>
                <a:srgbClr val="0000CC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02766" y="1770737"/>
            <a:ext cx="6050241" cy="597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0" marR="0">
              <a:lnSpc>
                <a:spcPts val="200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通过观察，分析，我们发现下面就一些规律性东西</a:t>
            </a:r>
            <a:endParaRPr sz="2000" dirty="0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2005"/>
              </a:lnSpc>
              <a:spcBef>
                <a:spcPts val="400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归纳如下：</a:t>
            </a:r>
            <a:endParaRPr sz="2000" dirty="0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2766" y="2353859"/>
            <a:ext cx="6150203" cy="21488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0" marR="0">
              <a:lnSpc>
                <a:spcPts val="227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sz="20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连词可以分为两类：从属连词</a:t>
            </a:r>
            <a:r>
              <a:rPr sz="2000" spc="-47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sz="2000" dirty="0">
                <a:solidFill>
                  <a:srgbClr val="FF0000"/>
                </a:solidFill>
                <a:latin typeface="Franklin Gothic Medium" panose="020B0603020102020204"/>
                <a:cs typeface="Franklin Gothic Medium" panose="020B0603020102020204"/>
              </a:rPr>
              <a:t>subordinating</a:t>
            </a:r>
            <a:endParaRPr sz="2000" dirty="0">
              <a:solidFill>
                <a:srgbClr val="FF0000"/>
              </a:solidFill>
              <a:latin typeface="Franklin Gothic Medium" panose="020B0603020102020204"/>
              <a:cs typeface="Franklin Gothic Medium" panose="020B0603020102020204"/>
            </a:endParaRPr>
          </a:p>
          <a:p>
            <a:pPr marL="0" marR="0">
              <a:lnSpc>
                <a:spcPts val="2270"/>
              </a:lnSpc>
              <a:spcBef>
                <a:spcPts val="125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Franklin Gothic Medium" panose="020B0603020102020204"/>
                <a:cs typeface="Franklin Gothic Medium" panose="020B0603020102020204"/>
              </a:rPr>
              <a:t>conjunctions)</a:t>
            </a:r>
            <a:r>
              <a:rPr sz="20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和并列连词</a:t>
            </a:r>
            <a:r>
              <a:rPr sz="2000" dirty="0">
                <a:solidFill>
                  <a:srgbClr val="FF0000"/>
                </a:solidFill>
                <a:latin typeface="Franklin Gothic Medium" panose="020B0603020102020204"/>
                <a:cs typeface="Franklin Gothic Medium" panose="020B0603020102020204"/>
              </a:rPr>
              <a:t>(</a:t>
            </a:r>
            <a:r>
              <a:rPr sz="2000" dirty="0">
                <a:solidFill>
                  <a:srgbClr val="FF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dirty="0">
                <a:solidFill>
                  <a:srgbClr val="FF0000"/>
                </a:solidFill>
                <a:latin typeface="Franklin Gothic Medium" panose="020B0603020102020204"/>
                <a:cs typeface="Franklin Gothic Medium" panose="020B0603020102020204"/>
              </a:rPr>
              <a:t>coordinating</a:t>
            </a:r>
            <a:r>
              <a:rPr sz="2000" dirty="0">
                <a:solidFill>
                  <a:srgbClr val="FF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dirty="0">
                <a:solidFill>
                  <a:srgbClr val="FF0000"/>
                </a:solidFill>
                <a:latin typeface="Franklin Gothic Medium" panose="020B0603020102020204"/>
                <a:cs typeface="Franklin Gothic Medium" panose="020B0603020102020204"/>
              </a:rPr>
              <a:t>conjunctions)</a:t>
            </a:r>
            <a:r>
              <a:rPr sz="20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2000" dirty="0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304800" marR="0">
              <a:lnSpc>
                <a:spcPts val="2275"/>
              </a:lnSpc>
              <a:spcBef>
                <a:spcPts val="130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sz="2000" spc="-25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dirty="0">
                <a:solidFill>
                  <a:srgbClr val="FF0000"/>
                </a:solidFill>
                <a:latin typeface="Franklin Gothic Medium" panose="020B0603020102020204"/>
                <a:cs typeface="Franklin Gothic Medium" panose="020B0603020102020204"/>
              </a:rPr>
              <a:t>while</a:t>
            </a:r>
            <a:r>
              <a:rPr sz="20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sz="2000" dirty="0">
                <a:solidFill>
                  <a:srgbClr val="FF0000"/>
                </a:solidFill>
                <a:latin typeface="Franklin Gothic Medium" panose="020B0603020102020204"/>
                <a:cs typeface="Franklin Gothic Medium" panose="020B0603020102020204"/>
              </a:rPr>
              <a:t>unless</a:t>
            </a:r>
            <a:r>
              <a:rPr sz="20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sz="2000" dirty="0">
                <a:solidFill>
                  <a:srgbClr val="FF0000"/>
                </a:solidFill>
                <a:latin typeface="Franklin Gothic Medium" panose="020B0603020102020204"/>
                <a:cs typeface="Franklin Gothic Medium" panose="020B0603020102020204"/>
              </a:rPr>
              <a:t>as</a:t>
            </a:r>
            <a:r>
              <a:rPr sz="20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sz="2000" dirty="0">
                <a:solidFill>
                  <a:srgbClr val="FF0000"/>
                </a:solidFill>
                <a:latin typeface="Franklin Gothic Medium" panose="020B0603020102020204"/>
                <a:cs typeface="Franklin Gothic Medium" panose="020B0603020102020204"/>
              </a:rPr>
              <a:t>until</a:t>
            </a:r>
            <a:r>
              <a:rPr sz="20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sz="2000" dirty="0">
                <a:solidFill>
                  <a:srgbClr val="FF0000"/>
                </a:solidFill>
                <a:latin typeface="Franklin Gothic Medium" panose="020B0603020102020204"/>
                <a:cs typeface="Franklin Gothic Medium" panose="020B0603020102020204"/>
              </a:rPr>
              <a:t>since</a:t>
            </a:r>
            <a:r>
              <a:rPr sz="20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等连词连词主</a:t>
            </a:r>
            <a:endParaRPr sz="2000" dirty="0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2005"/>
              </a:lnSpc>
              <a:spcBef>
                <a:spcPts val="335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要引起一个从句，所以称为从属连词。</a:t>
            </a:r>
            <a:endParaRPr sz="2000" dirty="0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067435" marR="0">
              <a:lnSpc>
                <a:spcPts val="2270"/>
              </a:lnSpc>
              <a:spcBef>
                <a:spcPts val="185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3.</a:t>
            </a:r>
            <a:r>
              <a:rPr sz="2000" dirty="0">
                <a:solidFill>
                  <a:srgbClr val="FF0000"/>
                </a:solidFill>
                <a:latin typeface="Franklin Gothic Medium" panose="020B0603020102020204"/>
                <a:cs typeface="Franklin Gothic Medium" panose="020B0603020102020204"/>
              </a:rPr>
              <a:t>and</a:t>
            </a:r>
            <a:r>
              <a:rPr sz="20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sz="2000" dirty="0">
                <a:solidFill>
                  <a:srgbClr val="FF0000"/>
                </a:solidFill>
                <a:latin typeface="Franklin Gothic Medium" panose="020B0603020102020204"/>
                <a:cs typeface="Franklin Gothic Medium" panose="020B0603020102020204"/>
              </a:rPr>
              <a:t>but</a:t>
            </a:r>
            <a:r>
              <a:rPr sz="20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sz="2000" dirty="0">
                <a:solidFill>
                  <a:srgbClr val="FF0000"/>
                </a:solidFill>
                <a:latin typeface="Franklin Gothic Medium" panose="020B0603020102020204"/>
                <a:cs typeface="Franklin Gothic Medium" panose="020B0603020102020204"/>
              </a:rPr>
              <a:t>either</a:t>
            </a:r>
            <a:r>
              <a:rPr sz="20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sz="2000" dirty="0">
                <a:solidFill>
                  <a:srgbClr val="FF0000"/>
                </a:solidFill>
                <a:latin typeface="Franklin Gothic Medium" panose="020B0603020102020204"/>
                <a:cs typeface="Franklin Gothic Medium" panose="020B0603020102020204"/>
              </a:rPr>
              <a:t>or</a:t>
            </a:r>
            <a:r>
              <a:rPr sz="20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sz="2000" dirty="0">
                <a:solidFill>
                  <a:srgbClr val="FF0000"/>
                </a:solidFill>
                <a:latin typeface="Franklin Gothic Medium" panose="020B0603020102020204"/>
                <a:cs typeface="Franklin Gothic Medium" panose="020B0603020102020204"/>
              </a:rPr>
              <a:t>not</a:t>
            </a:r>
            <a:r>
              <a:rPr sz="2000" dirty="0">
                <a:solidFill>
                  <a:srgbClr val="FF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dirty="0">
                <a:solidFill>
                  <a:srgbClr val="FF0000"/>
                </a:solidFill>
                <a:latin typeface="Franklin Gothic Medium" panose="020B0603020102020204"/>
                <a:cs typeface="Franklin Gothic Medium" panose="020B0603020102020204"/>
              </a:rPr>
              <a:t>only</a:t>
            </a:r>
            <a:r>
              <a:rPr sz="20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等连词主</a:t>
            </a:r>
            <a:endParaRPr sz="2000" dirty="0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2005"/>
              </a:lnSpc>
              <a:spcBef>
                <a:spcPts val="340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要连接互不依从的分句，有的连接两个并列的词或短</a:t>
            </a:r>
            <a:endParaRPr sz="2000" dirty="0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2005"/>
              </a:lnSpc>
              <a:spcBef>
                <a:spcPts val="395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语，所以称并列连词。</a:t>
            </a:r>
            <a:endParaRPr sz="2000" dirty="0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28622" y="2353786"/>
            <a:ext cx="766572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spc="1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自我测评</a:t>
            </a:r>
            <a:endParaRPr sz="1200" spc="11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28620" y="3793585"/>
            <a:ext cx="426720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同学们，你对自己今天的表现满意吗？请为自己作出评价吧！</a:t>
            </a:r>
            <a:endParaRPr sz="12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75690" y="1247578"/>
            <a:ext cx="3721303" cy="21210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200" marR="0">
              <a:lnSpc>
                <a:spcPts val="3170"/>
              </a:lnSpc>
              <a:spcBef>
                <a:spcPts val="0"/>
              </a:spcBef>
              <a:spcAft>
                <a:spcPts val="0"/>
              </a:spcAft>
            </a:pPr>
            <a:r>
              <a:rPr sz="2800" spc="31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1.</a:t>
            </a:r>
            <a:r>
              <a:rPr sz="2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晒草趁天晴。</a:t>
            </a:r>
            <a:endParaRPr sz="28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76200" marR="0">
              <a:lnSpc>
                <a:spcPts val="3170"/>
              </a:lnSpc>
              <a:spcBef>
                <a:spcPts val="14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2.</a:t>
            </a:r>
            <a:r>
              <a:rPr sz="2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趁热打铁。</a:t>
            </a:r>
            <a:endParaRPr sz="28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76200" marR="0">
              <a:lnSpc>
                <a:spcPts val="3170"/>
              </a:lnSpc>
              <a:spcBef>
                <a:spcPts val="19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3.</a:t>
            </a:r>
            <a:r>
              <a:rPr sz="2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工作不为名不为利。</a:t>
            </a:r>
            <a:endParaRPr sz="28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76200" marR="0">
              <a:lnSpc>
                <a:spcPts val="3170"/>
              </a:lnSpc>
              <a:spcBef>
                <a:spcPts val="19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4.</a:t>
            </a:r>
            <a:r>
              <a:rPr sz="2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冬天来了，春天还会</a:t>
            </a:r>
            <a:endParaRPr sz="28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2800"/>
              </a:lnSpc>
              <a:spcBef>
                <a:spcPts val="35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远吗？</a:t>
            </a:r>
            <a:endParaRPr sz="28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41290" y="1286152"/>
            <a:ext cx="3042208" cy="12470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95"/>
              </a:lnSpc>
              <a:spcBef>
                <a:spcPts val="0"/>
              </a:spcBef>
              <a:spcAft>
                <a:spcPts val="0"/>
              </a:spcAft>
            </a:pPr>
            <a:r>
              <a:rPr sz="2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7.</a:t>
            </a:r>
            <a:r>
              <a:rPr sz="2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不要自寻烦恼。</a:t>
            </a:r>
            <a:endParaRPr sz="28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42545" marR="0">
              <a:lnSpc>
                <a:spcPts val="2795"/>
              </a:lnSpc>
              <a:spcBef>
                <a:spcPts val="565"/>
              </a:spcBef>
              <a:spcAft>
                <a:spcPts val="0"/>
              </a:spcAft>
            </a:pPr>
            <a:r>
              <a:rPr sz="2800" spc="15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8.</a:t>
            </a:r>
            <a:r>
              <a:rPr sz="2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有志者事竟成。</a:t>
            </a:r>
            <a:endParaRPr sz="28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42545" marR="0">
              <a:lnSpc>
                <a:spcPts val="2795"/>
              </a:lnSpc>
              <a:spcBef>
                <a:spcPts val="515"/>
              </a:spcBef>
              <a:spcAft>
                <a:spcPts val="0"/>
              </a:spcAft>
            </a:pPr>
            <a:r>
              <a:rPr sz="2800" spc="15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9.</a:t>
            </a:r>
            <a:r>
              <a:rPr sz="2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入乡随俗。</a:t>
            </a:r>
            <a:endParaRPr sz="28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83961" y="2566693"/>
            <a:ext cx="3179368" cy="3931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95"/>
              </a:lnSpc>
              <a:spcBef>
                <a:spcPts val="0"/>
              </a:spcBef>
              <a:spcAft>
                <a:spcPts val="0"/>
              </a:spcAft>
            </a:pPr>
            <a:r>
              <a:rPr sz="2800" spc="15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10.</a:t>
            </a:r>
            <a:r>
              <a:rPr sz="2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己所不欲勿施于</a:t>
            </a:r>
            <a:endParaRPr sz="28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24400" y="2993405"/>
            <a:ext cx="3737406" cy="12468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人。</a:t>
            </a:r>
            <a:endParaRPr sz="28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558165" marR="0">
              <a:lnSpc>
                <a:spcPts val="2795"/>
              </a:lnSpc>
              <a:spcBef>
                <a:spcPts val="565"/>
              </a:spcBef>
              <a:spcAft>
                <a:spcPts val="0"/>
              </a:spcAft>
            </a:pPr>
            <a:r>
              <a:rPr sz="2800" spc="15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11.</a:t>
            </a:r>
            <a:r>
              <a:rPr sz="2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做自己的路让别</a:t>
            </a:r>
            <a:endParaRPr sz="28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2795"/>
              </a:lnSpc>
              <a:spcBef>
                <a:spcPts val="515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人说去吧。</a:t>
            </a:r>
            <a:endParaRPr sz="28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5690" y="3381813"/>
            <a:ext cx="3721303" cy="8401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200" marR="0">
              <a:lnSpc>
                <a:spcPts val="317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5.</a:t>
            </a:r>
            <a:r>
              <a:rPr sz="2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金窝银窝不如自家的</a:t>
            </a:r>
            <a:endParaRPr sz="28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2795"/>
              </a:lnSpc>
              <a:spcBef>
                <a:spcPts val="35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草窝。</a:t>
            </a:r>
            <a:endParaRPr sz="28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5690" y="4235304"/>
            <a:ext cx="3721608" cy="8404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200" marR="0">
              <a:lnSpc>
                <a:spcPts val="317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6.</a:t>
            </a:r>
            <a:r>
              <a:rPr sz="2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山中无老虎，猴子称</a:t>
            </a:r>
            <a:endParaRPr sz="28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2795"/>
              </a:lnSpc>
              <a:spcBef>
                <a:spcPts val="35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大王。</a:t>
            </a:r>
            <a:endParaRPr sz="28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6311</Words>
  <Application>WPS 演示</Application>
  <PresentationFormat>On-screen Show (4:3)</PresentationFormat>
  <Paragraphs>346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6" baseType="lpstr">
      <vt:lpstr>Arial</vt:lpstr>
      <vt:lpstr>宋体</vt:lpstr>
      <vt:lpstr>Wingdings</vt:lpstr>
      <vt:lpstr>微软雅黑</vt:lpstr>
      <vt:lpstr>Franklin Gothic Medium</vt:lpstr>
      <vt:lpstr>Arial</vt:lpstr>
      <vt:lpstr>Times New Roman</vt:lpstr>
      <vt:lpstr>Calibri</vt:lpstr>
      <vt:lpstr>Arial Unicode MS</vt:lpstr>
      <vt:lpstr>Theme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junju</dc:creator>
  <cp:lastModifiedBy>宁静</cp:lastModifiedBy>
  <cp:revision>2</cp:revision>
  <dcterms:created xsi:type="dcterms:W3CDTF">2021-11-30T02:32:01Z</dcterms:created>
  <dcterms:modified xsi:type="dcterms:W3CDTF">2021-11-30T02:32:42Z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BBE6E14383F84CCA82E8064CDF807891</vt:lpwstr>
  </property>
  <property fmtid="{D5CDD505-2E9C-101B-9397-08002B2CF9AE}" pid="3" name="KSOProductBuildVer">
    <vt:lpwstr>2052-11.1.0.11045</vt:lpwstr>
  </property>
</Properties>
</file>