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5715000"/>
  <p:notesSz cx="9144000" cy="5715000"/>
  <p:embeddedFontLst>
    <p:embeddedFont>
      <p:font typeface="微软雅黑" panose="020B0503020204020204" charset="-122"/>
      <p:regular r:id="rId31"/>
    </p:embeddedFont>
    <p:embeddedFont>
      <p:font typeface="Franklin Gothic Medium" panose="020B0603020102020204"/>
      <p:regular r:id="rId32"/>
      <p:italic r:id="rId33"/>
    </p:embeddedFont>
    <p:embeddedFont>
      <p:font typeface="Calibri" panose="020F0502020204030204"/>
      <p:regular r:id="rId34"/>
      <p:bold r:id="rId35"/>
      <p:italic r:id="rId36"/>
      <p:boldItalic r:id="rId37"/>
    </p:embeddedFont>
    <p:embeddedFont>
      <p:font typeface="新宋体" panose="02010609030101010101" charset="-122"/>
      <p:regular r:id="rId38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diediaow.com/play/28175-0-0.html" TargetMode="Externa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805170" y="2853631"/>
            <a:ext cx="2474976" cy="47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介词的种类</a:t>
            </a:r>
            <a:endParaRPr sz="28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2069" y="256337"/>
            <a:ext cx="3180968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-</a:t>
            </a:r>
            <a:r>
              <a:rPr sz="2200" b="1" spc="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介词分类</a:t>
            </a:r>
            <a:r>
              <a:rPr sz="2200" b="1" spc="28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（参考答案）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8908" y="1438756"/>
            <a:ext cx="6194424" cy="6794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</a:t>
            </a:r>
            <a:r>
              <a:rPr sz="2000" u="sng" spc="50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表时间：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</a:t>
            </a: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after</a:t>
            </a: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（简单介词）在</a:t>
            </a:r>
            <a:r>
              <a:rPr sz="2000" u="sng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---</a:t>
            </a: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之后；</a:t>
            </a:r>
            <a:r>
              <a:rPr sz="20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4</a:t>
            </a: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20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754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throughout</a:t>
            </a:r>
            <a:r>
              <a:rPr sz="20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（合成介词），普及、贯穿。</a:t>
            </a:r>
            <a:endParaRPr sz="2000" u="sng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7383" y="2048610"/>
            <a:ext cx="6205092" cy="250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000" u="sng" spc="-20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2</a:t>
            </a:r>
            <a:r>
              <a:rPr sz="2000" u="sng" spc="513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表地点或方位：</a:t>
            </a:r>
            <a:r>
              <a:rPr sz="2000" u="sng" spc="-28" dirty="0">
                <a:solidFill>
                  <a:srgbClr val="0000CC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2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at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（简单介词），在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----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之</a:t>
            </a:r>
            <a:endParaRPr sz="2000" u="sng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881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内；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3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beside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（简单介词），在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-----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旁边；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5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2000" u="sng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881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into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（合成介词），到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---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里面、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in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（简单介词）；</a:t>
            </a:r>
            <a:endParaRPr sz="2000" u="sng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881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10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in</a:t>
            </a:r>
            <a:r>
              <a:rPr sz="2000" u="sng" spc="-11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front</a:t>
            </a:r>
            <a:r>
              <a:rPr sz="2000" u="sng" spc="20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of</a:t>
            </a:r>
            <a:r>
              <a:rPr sz="2000" u="sng" spc="14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（成语介词），在</a:t>
            </a:r>
            <a:r>
              <a:rPr sz="2000" u="sng" dirty="0">
                <a:solidFill>
                  <a:srgbClr val="0000CC"/>
                </a:solidFill>
                <a:latin typeface="Franklin Gothic Medium" panose="020B0603020102020204"/>
                <a:cs typeface="Franklin Gothic Medium" panose="020B0603020102020204"/>
              </a:rPr>
              <a:t>---</a:t>
            </a:r>
            <a:r>
              <a:rPr sz="2000" u="sng" dirty="0">
                <a:solidFill>
                  <a:srgbClr val="0000CC"/>
                </a:solidFill>
                <a:latin typeface="微软雅黑" panose="020B0503020204020204" charset="-122"/>
                <a:cs typeface="微软雅黑" panose="020B0503020204020204" charset="-122"/>
              </a:rPr>
              <a:t>前面。</a:t>
            </a:r>
            <a:endParaRPr sz="2000" u="sng" dirty="0">
              <a:solidFill>
                <a:srgbClr val="0000CC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27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0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3</a:t>
            </a:r>
            <a:r>
              <a:rPr sz="2000" u="sng" spc="501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其他意义：</a:t>
            </a:r>
            <a:r>
              <a:rPr sz="20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6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with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（简单介词），具有；</a:t>
            </a:r>
            <a:r>
              <a:rPr sz="2000" u="sng" spc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7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endParaRPr sz="2000" u="sng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881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from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（简单介词），用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---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制造；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8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spc="-20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by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（简单</a:t>
            </a:r>
            <a:endParaRPr sz="2000" u="sng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881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介词），表乘坐交通工具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;</a:t>
            </a:r>
            <a:r>
              <a:rPr sz="2000" u="sng" spc="-34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 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9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u="sng" dirty="0">
                <a:solidFill>
                  <a:srgbClr val="FF0000"/>
                </a:solidFill>
                <a:latin typeface="Franklin Gothic Medium" panose="020B0603020102020204"/>
                <a:cs typeface="Franklin Gothic Medium" panose="020B0603020102020204"/>
              </a:rPr>
              <a:t>concerning</a:t>
            </a: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（简</a:t>
            </a:r>
            <a:endParaRPr sz="2000" u="sng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63881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单介词），关于；</a:t>
            </a:r>
            <a:endParaRPr sz="2000" u="sng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3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答疑解惑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302274"/>
            <a:ext cx="1549907" cy="34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200" b="1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答疑解惑</a:t>
            </a:r>
            <a:endParaRPr sz="2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1204952"/>
            <a:ext cx="1170432" cy="29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困惑一：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1943" y="1522063"/>
            <a:ext cx="5921044" cy="890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有同学对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concerning</a:t>
            </a:r>
            <a:r>
              <a:rPr sz="2000" spc="-5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不理解，这里老师要告诉同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220"/>
              </a:lnSpc>
              <a:spcBef>
                <a:spcPts val="22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学们，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concerning</a:t>
            </a:r>
            <a:r>
              <a:rPr sz="2000" spc="-5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是介词，是简单介词，“关于”的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25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意思。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4977" y="2424533"/>
            <a:ext cx="1170432" cy="29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困惑二：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1943" y="2719985"/>
            <a:ext cx="5947206" cy="1844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marR="0">
              <a:lnSpc>
                <a:spcPts val="222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还有的同学对介词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spc="-5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front</a:t>
            </a:r>
            <a:r>
              <a:rPr sz="2000" spc="-4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不知道怎样分类。老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师这里告诉同学</a:t>
            </a:r>
            <a:r>
              <a:rPr sz="2000" spc="46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front</a:t>
            </a:r>
            <a:r>
              <a:rPr sz="2000" spc="-5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是介词，从构词法分类来</a:t>
            </a:r>
            <a:endParaRPr sz="200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说是成语介词，从意义上来说表示地点或方位。</a:t>
            </a:r>
            <a:endParaRPr sz="2000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455930" marR="0">
              <a:lnSpc>
                <a:spcPts val="2005"/>
              </a:lnSpc>
              <a:spcBef>
                <a:spcPts val="19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困惑三：</a:t>
            </a:r>
            <a:endParaRPr sz="20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66700" marR="0">
              <a:lnSpc>
                <a:spcPts val="2005"/>
              </a:lnSpc>
              <a:spcBef>
                <a:spcPts val="49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有的同学问，</a:t>
            </a:r>
            <a:r>
              <a:rPr sz="2000" spc="46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throughout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是不是合成介词？我告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220"/>
              </a:lnSpc>
              <a:spcBef>
                <a:spcPts val="225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诉大家，</a:t>
            </a:r>
            <a:r>
              <a:rPr sz="2000" spc="-3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throughout</a:t>
            </a: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从构词法来说，是合成介词。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4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302274"/>
            <a:ext cx="1549907" cy="34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2200" b="1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系统归纳</a:t>
            </a:r>
            <a:endParaRPr sz="2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503" y="1249854"/>
            <a:ext cx="7054292" cy="7180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介词的分类，按照介词的意义，介词可分为为三大类，表示时间、表示地点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和其意义的介词；按照构词法来分类，介词可分为简单介词，合成介词和成语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29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介词。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4503" y="2203228"/>
            <a:ext cx="7006568" cy="99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marR="0">
              <a:lnSpc>
                <a:spcPts val="18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16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表示时间常用介词</a:t>
            </a:r>
            <a:r>
              <a:rPr sz="1600" spc="4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at;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in;</a:t>
            </a:r>
            <a:r>
              <a:rPr sz="1600" spc="-2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on;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during;</a:t>
            </a:r>
            <a:r>
              <a:rPr sz="1600" spc="-31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before;</a:t>
            </a:r>
            <a:r>
              <a:rPr sz="1600" spc="-2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after;</a:t>
            </a:r>
            <a:r>
              <a:rPr sz="1600" spc="-31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until;through</a:t>
            </a:r>
            <a:endParaRPr sz="1600" dirty="0">
              <a:solidFill>
                <a:srgbClr val="000000"/>
              </a:solidFill>
              <a:latin typeface="新宋体" panose="02010609030101010101" charset="-122"/>
              <a:cs typeface="新宋体" panose="02010609030101010101" charset="-122"/>
            </a:endParaRPr>
          </a:p>
          <a:p>
            <a:pPr marL="0" marR="0">
              <a:lnSpc>
                <a:spcPts val="1595"/>
              </a:lnSpc>
              <a:spcBef>
                <a:spcPts val="29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等；</a:t>
            </a:r>
            <a:r>
              <a:rPr sz="1600" spc="39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表示地点的介词常用这些词</a:t>
            </a:r>
            <a:r>
              <a:rPr sz="1600" spc="120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in;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under;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near;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beneath;inside;</a:t>
            </a:r>
            <a:endParaRPr sz="1600" dirty="0">
              <a:solidFill>
                <a:srgbClr val="000000"/>
              </a:solidFill>
              <a:latin typeface="新宋体" panose="02010609030101010101" charset="-122"/>
              <a:cs typeface="新宋体" panose="02010609030101010101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among;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in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front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of</a:t>
            </a:r>
            <a:r>
              <a:rPr sz="1600" spc="11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等等；用于其它意义的介词，有</a:t>
            </a:r>
            <a:endParaRPr sz="1600" dirty="0">
              <a:solidFill>
                <a:srgbClr val="000000"/>
              </a:solidFill>
              <a:latin typeface="新宋体" panose="02010609030101010101" charset="-122"/>
              <a:cs typeface="新宋体" panose="02010609030101010101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by;in;at;from;with;for</a:t>
            </a:r>
            <a:r>
              <a:rPr sz="1600" spc="18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新宋体" panose="02010609030101010101" charset="-122"/>
                <a:cs typeface="新宋体" panose="02010609030101010101" charset="-122"/>
              </a:rPr>
              <a:t>等等，</a:t>
            </a:r>
            <a:endParaRPr sz="1600" dirty="0">
              <a:solidFill>
                <a:srgbClr val="000000"/>
              </a:solidFill>
              <a:latin typeface="新宋体" panose="02010609030101010101" charset="-122"/>
              <a:cs typeface="新宋体" panose="0201060903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4503" y="3678483"/>
            <a:ext cx="7265797" cy="12164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9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按照构词法分类，介词又可分为简单介词，合成介词和成语介词</a:t>
            </a:r>
            <a:r>
              <a:rPr sz="1600" spc="44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简单介词：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about,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across,after,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against,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around,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at,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before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with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</a:t>
            </a:r>
            <a:r>
              <a:rPr sz="16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32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合成介词：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inside,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into,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onto,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out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of,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outside,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throughout,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within,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40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成语介词：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according</a:t>
            </a:r>
            <a:r>
              <a:rPr sz="1600" spc="-3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to,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along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with,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apart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from,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as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for,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front</a:t>
            </a:r>
            <a:r>
              <a:rPr sz="1600" spc="-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of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595"/>
              </a:lnSpc>
              <a:spcBef>
                <a:spcPts val="29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等。</a:t>
            </a:r>
            <a:endParaRPr sz="16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5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自我评价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89583" y="2621121"/>
            <a:ext cx="76657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自我测评</a:t>
            </a:r>
            <a:endParaRPr sz="12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6966" y="3812516"/>
            <a:ext cx="5033762" cy="585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同学们，你对自己今天的表现满意吗？请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05"/>
              </a:lnSpc>
              <a:spcBef>
                <a:spcPts val="300"/>
              </a:spcBef>
              <a:spcAft>
                <a:spcPts val="0"/>
              </a:spcAft>
            </a:pPr>
            <a:r>
              <a:rPr sz="20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为自己作出评价吧！</a:t>
            </a:r>
            <a:endParaRPr sz="20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6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3847" y="253288"/>
            <a:ext cx="1616963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2200" b="1" spc="55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5458" y="836201"/>
            <a:ext cx="1395679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一句话概括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8702" y="992685"/>
            <a:ext cx="1043939" cy="712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11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在休假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855"/>
              </a:lnSpc>
              <a:spcBef>
                <a:spcPts val="155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12.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依靠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4894" y="1324135"/>
            <a:ext cx="78668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例如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4894" y="1811815"/>
            <a:ext cx="989685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偶然地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8702" y="1858698"/>
            <a:ext cx="829055" cy="27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13.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赶上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4894" y="2299553"/>
            <a:ext cx="1598980" cy="128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在家，无拘束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顺便说一句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8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记住，背下来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8702" y="2285418"/>
            <a:ext cx="1007363" cy="700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14.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过时了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855"/>
              </a:lnSpc>
              <a:spcBef>
                <a:spcPts val="146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15.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值日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8702" y="3139112"/>
            <a:ext cx="829055" cy="27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16.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出售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8702" y="3566213"/>
            <a:ext cx="1493105" cy="11268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17.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正在工作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855"/>
              </a:lnSpc>
              <a:spcBef>
                <a:spcPts val="145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18.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播放（节目）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855"/>
              </a:lnSpc>
              <a:spcBef>
                <a:spcPts val="1505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19.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从头到尾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4894" y="3763170"/>
            <a:ext cx="786688" cy="628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暂时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48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渴望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4894" y="4452323"/>
            <a:ext cx="1192682" cy="671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从现在起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77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总之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8702" y="4896919"/>
            <a:ext cx="1007363" cy="273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20.</a:t>
            </a:r>
            <a:r>
              <a:rPr sz="1400" b="1" spc="-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4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全世界</a:t>
            </a:r>
            <a:endParaRPr sz="14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71876" y="779087"/>
            <a:ext cx="223266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3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spc="1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介词的种类</a:t>
            </a:r>
            <a:endParaRPr sz="2400" spc="11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1884" y="1645173"/>
            <a:ext cx="13014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任务导入：</a:t>
            </a:r>
            <a:endParaRPr sz="1800" spc="11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1884" y="2194068"/>
            <a:ext cx="6825056" cy="541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各位同学，大家好！欢迎回到新思维建构英语语法的课堂。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词汇是构成英语语言的基础，而介词是构成英语词汇的重要环节。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1884" y="3291728"/>
            <a:ext cx="7177480" cy="815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学习方法：</a:t>
            </a:r>
            <a:r>
              <a:rPr sz="1800" spc="45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1800" spc="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知识激活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探究学习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答疑解惑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系统归纳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自我评价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知识拓展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巩固提高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--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灵活运用。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254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线上和线下相结后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267" y="311761"/>
            <a:ext cx="1272539" cy="316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知识拓展</a:t>
            </a:r>
            <a:endParaRPr sz="2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8526" y="859061"/>
            <a:ext cx="1534634" cy="176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1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1600" b="1" spc="48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</a:t>
            </a:r>
            <a:r>
              <a:rPr sz="1600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word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2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example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8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3.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by</a:t>
            </a:r>
            <a:r>
              <a:rPr sz="1600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accident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4.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at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home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6753" y="882175"/>
            <a:ext cx="1312483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11.on</a:t>
            </a:r>
            <a:r>
              <a:rPr sz="1600" spc="46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leave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6753" y="1370236"/>
            <a:ext cx="1803067" cy="1768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12.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depend</a:t>
            </a:r>
            <a:r>
              <a:rPr sz="1600" spc="3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on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13.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catch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up</a:t>
            </a:r>
            <a:r>
              <a:rPr sz="1600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with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10"/>
              </a:lnSpc>
              <a:spcBef>
                <a:spcPts val="178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14.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out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of</a:t>
            </a:r>
            <a:r>
              <a:rPr sz="1600" spc="3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date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15.</a:t>
            </a:r>
            <a:r>
              <a:rPr sz="1600" spc="47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on</a:t>
            </a:r>
            <a:r>
              <a:rPr sz="16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duty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8526" y="2808892"/>
            <a:ext cx="1735537" cy="79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5.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by</a:t>
            </a:r>
            <a:r>
              <a:rPr sz="1600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way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learn</a:t>
            </a:r>
            <a:r>
              <a:rPr sz="1600" spc="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by</a:t>
            </a:r>
            <a:r>
              <a:rPr sz="1600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heart</a:t>
            </a:r>
            <a:endParaRPr sz="1600" spc="1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16753" y="3321141"/>
            <a:ext cx="1271396" cy="30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16.</a:t>
            </a:r>
            <a:r>
              <a:rPr sz="1600" spc="47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sale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8526" y="3784506"/>
            <a:ext cx="2203369" cy="549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time</a:t>
            </a:r>
            <a:r>
              <a:rPr sz="1600" spc="49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being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long</a:t>
            </a:r>
            <a:r>
              <a:rPr sz="1600" spc="47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6753" y="3809144"/>
            <a:ext cx="1284928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17.</a:t>
            </a:r>
            <a:r>
              <a:rPr sz="1600" spc="47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at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work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6753" y="4296875"/>
            <a:ext cx="2336556" cy="130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18.</a:t>
            </a:r>
            <a:r>
              <a:rPr sz="1600" spc="47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on</a:t>
            </a:r>
            <a:r>
              <a:rPr sz="16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600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air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19.</a:t>
            </a:r>
            <a:r>
              <a:rPr sz="1600" spc="47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from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beginning</a:t>
            </a:r>
            <a:r>
              <a:rPr sz="1600" spc="4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98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20.</a:t>
            </a:r>
            <a:r>
              <a:rPr sz="1600" spc="47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all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over</a:t>
            </a:r>
            <a:r>
              <a:rPr sz="1600" spc="1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worl</a:t>
            </a:r>
            <a:r>
              <a:rPr sz="1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endParaRPr sz="1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7566" y="4516026"/>
            <a:ext cx="1718238" cy="793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from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now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on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2105"/>
              </a:lnSpc>
              <a:spcBef>
                <a:spcPts val="173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10.in</a:t>
            </a:r>
            <a:r>
              <a:rPr sz="1600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conclusion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5753" y="5028700"/>
            <a:ext cx="521956" cy="30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end</a:t>
            </a:r>
            <a:endParaRPr sz="16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7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巩固提高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267" y="253288"/>
            <a:ext cx="1545335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7.</a:t>
            </a:r>
            <a:r>
              <a:rPr sz="2200" b="1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巩固提高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7619" y="1751353"/>
            <a:ext cx="3246784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4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I'm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just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off</a:t>
            </a:r>
            <a:r>
              <a:rPr sz="2400" spc="4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swim.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7619" y="2117385"/>
            <a:ext cx="5017642" cy="1107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Jane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usually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goes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work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bike.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55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cut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paper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pair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scissors.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2660"/>
              </a:lnSpc>
              <a:spcBef>
                <a:spcPts val="22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died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smoking.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7619" y="3215046"/>
            <a:ext cx="5387594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2400" spc="-13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Apart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from</a:t>
            </a:r>
            <a:r>
              <a:rPr sz="24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them,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talk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to.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77619" y="3946549"/>
            <a:ext cx="4387923" cy="376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4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arrived</a:t>
            </a:r>
            <a:r>
              <a:rPr sz="24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late</a:t>
            </a:r>
            <a:r>
              <a:rPr sz="24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due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4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storm.</a:t>
            </a:r>
            <a:endParaRPr sz="24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50135" y="253288"/>
            <a:ext cx="1898903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翻译挑战</a:t>
            </a:r>
            <a:r>
              <a:rPr sz="2200" b="1" spc="2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英语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4402" y="1744535"/>
            <a:ext cx="3048254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我去游一会儿泳。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4695" y="2110295"/>
            <a:ext cx="5183377" cy="1791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简通常骑自行车上班。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我用剪刀剪纸。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他死于抽烟。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除了他们，我没有可以谈话的人。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400"/>
              </a:lnSpc>
              <a:spcBef>
                <a:spcPts val="3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4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由于暴风雨他迟到了。</a:t>
            </a:r>
            <a:endParaRPr sz="24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8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灵活运用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302274"/>
            <a:ext cx="1549907" cy="346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3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8.</a:t>
            </a:r>
            <a:r>
              <a:rPr sz="2200" b="1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灵活运用</a:t>
            </a:r>
            <a:endParaRPr sz="2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820" y="1867003"/>
            <a:ext cx="1943100" cy="29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spc="15" dirty="0">
                <a:solidFill>
                  <a:srgbClr val="000000"/>
                </a:solidFill>
                <a:highlight>
                  <a:srgbClr val="FFFF00"/>
                </a:highlight>
                <a:latin typeface="宋体" panose="02010600030101010101" pitchFamily="2" charset="-122"/>
                <a:cs typeface="宋体" panose="02010600030101010101" pitchFamily="2" charset="-122"/>
              </a:rPr>
              <a:t>《幸福终点站》</a:t>
            </a:r>
            <a:endParaRPr sz="2000" spc="15" dirty="0">
              <a:solidFill>
                <a:srgbClr val="000000"/>
              </a:solidFill>
              <a:highlight>
                <a:srgbClr val="FFFF00"/>
              </a:highlight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22704" y="2806080"/>
            <a:ext cx="4343552" cy="5288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https://www.diediaow.com/play/2817</a:t>
            </a:r>
            <a:endParaRPr sz="1800" u="sng" dirty="0">
              <a:solidFill>
                <a:srgbClr val="0000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260"/>
              </a:spcBef>
              <a:spcAft>
                <a:spcPts val="0"/>
              </a:spcAft>
            </a:pPr>
            <a:r>
              <a:rPr sz="1800" u="sng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5-0-0.html</a:t>
            </a:r>
            <a:r>
              <a:rPr sz="1800" spc="-10" dirty="0">
                <a:solidFill>
                  <a:srgbClr val="0000FF"/>
                </a:solidFill>
                <a:latin typeface="宋体" panose="02010600030101010101" pitchFamily="2" charset="-122"/>
                <a:cs typeface="宋体" panose="02010600030101010101" pitchFamily="2" charset="-122"/>
                <a:hlinkClick r:id="rId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0:00--3:30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1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252653"/>
            <a:ext cx="1477772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endParaRPr sz="22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5179" y="2214506"/>
            <a:ext cx="5450739" cy="267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在《不读书的人到底输在哪里》为主题的演讲中，有</a:t>
            </a:r>
            <a:endParaRPr sz="1800" spc="14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4750" y="2489088"/>
            <a:ext cx="5680863" cy="815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4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没有给你留下印象深刻的含有限定词的句子呢？这些限</a:t>
            </a:r>
            <a:endParaRPr sz="1800" spc="14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4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定词是什么类型的限定词？这些限定词又是怎样和名词</a:t>
            </a:r>
            <a:endParaRPr sz="1800" spc="14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4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搭配使用的呢？</a:t>
            </a:r>
            <a:endParaRPr sz="1800" spc="14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4151" y="278454"/>
            <a:ext cx="1358900" cy="37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r>
              <a:rPr sz="2000" b="1" spc="-18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endParaRPr sz="20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4745" y="4089876"/>
            <a:ext cx="3638305" cy="397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第一张截图中的句子</a:t>
            </a:r>
            <a:endParaRPr sz="12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50"/>
              </a:lnSpc>
              <a:spcBef>
                <a:spcPts val="130"/>
              </a:spcBef>
              <a:spcAft>
                <a:spcPts val="0"/>
              </a:spcAft>
            </a:pP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1300" spc="1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my</a:t>
            </a:r>
            <a:r>
              <a:rPr sz="1300" spc="11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bookshelves</a:t>
            </a:r>
            <a:r>
              <a:rPr sz="1300" spc="47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told</a:t>
            </a:r>
            <a:r>
              <a:rPr sz="1300" spc="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rather</a:t>
            </a:r>
            <a:r>
              <a:rPr sz="1300" spc="3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different</a:t>
            </a:r>
            <a:r>
              <a:rPr sz="1300" spc="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spc="-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story</a:t>
            </a:r>
            <a:r>
              <a:rPr sz="13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.</a:t>
            </a:r>
            <a:endParaRPr sz="1300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252653"/>
            <a:ext cx="1477772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sz="22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6274" y="3763152"/>
            <a:ext cx="5903175" cy="55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第二张截图中的句子</a:t>
            </a:r>
            <a:endParaRPr sz="1800" dirty="0">
              <a:solidFill>
                <a:srgbClr val="FF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010"/>
              </a:lnSpc>
              <a:spcBef>
                <a:spcPts val="26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1800" spc="-1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-12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when</a:t>
            </a:r>
            <a:r>
              <a:rPr sz="1800" spc="5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thought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about</a:t>
            </a:r>
            <a:r>
              <a:rPr sz="1800" spc="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it,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it</a:t>
            </a:r>
            <a:r>
              <a:rPr sz="1800" spc="1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seemed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like</a:t>
            </a:r>
            <a:r>
              <a:rPr sz="1800" spc="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real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shame.</a:t>
            </a:r>
            <a:endParaRPr sz="18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252653"/>
            <a:ext cx="1477772" cy="40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endParaRPr sz="2200" b="1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7663" y="3963384"/>
            <a:ext cx="4934135" cy="595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第三张截图中的句子</a:t>
            </a:r>
            <a:endParaRPr sz="12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450"/>
              </a:lnSpc>
              <a:spcBef>
                <a:spcPts val="130"/>
              </a:spcBef>
              <a:spcAft>
                <a:spcPts val="0"/>
              </a:spcAft>
            </a:pP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2012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was</a:t>
            </a:r>
            <a:r>
              <a:rPr sz="1300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set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be</a:t>
            </a:r>
            <a:r>
              <a:rPr sz="1300" spc="1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very</a:t>
            </a:r>
            <a:r>
              <a:rPr sz="1300" spc="3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international</a:t>
            </a:r>
            <a:r>
              <a:rPr sz="1300" spc="44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year</a:t>
            </a:r>
            <a:r>
              <a:rPr sz="1300" spc="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for</a:t>
            </a:r>
            <a:r>
              <a:rPr sz="1300" spc="23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UK;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it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was</a:t>
            </a:r>
            <a:r>
              <a:rPr sz="1300" spc="27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u="sng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the</a:t>
            </a:r>
            <a:endParaRPr sz="1300" u="sng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  <a:p>
            <a:pPr marL="0" marR="0">
              <a:lnSpc>
                <a:spcPts val="1445"/>
              </a:lnSpc>
              <a:spcBef>
                <a:spcPts val="160"/>
              </a:spcBef>
              <a:spcAft>
                <a:spcPts val="0"/>
              </a:spcAft>
            </a:pP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year</a:t>
            </a:r>
            <a:r>
              <a:rPr sz="1300" spc="2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300" spc="2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London</a:t>
            </a:r>
            <a:r>
              <a:rPr sz="1300" spc="18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300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Olympics.</a:t>
            </a:r>
            <a:endParaRPr sz="1300" dirty="0"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61434" y="1487146"/>
            <a:ext cx="614628" cy="931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35"/>
              </a:lnSpc>
              <a:spcBef>
                <a:spcPts val="0"/>
              </a:spcBef>
              <a:spcAft>
                <a:spcPts val="0"/>
              </a:spcAft>
            </a:pPr>
            <a:r>
              <a:rPr sz="620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2</a:t>
            </a:r>
            <a:endParaRPr sz="6200" dirty="0">
              <a:solidFill>
                <a:srgbClr val="000000"/>
              </a:solidFill>
              <a:latin typeface="Franklin Gothic Medium" panose="020B0603020102020204"/>
              <a:cs typeface="Franklin Gothic Medium" panose="020B0603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98698" y="3102060"/>
            <a:ext cx="3963619" cy="129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00"/>
              </a:lnSpc>
              <a:spcBef>
                <a:spcPts val="0"/>
              </a:spcBef>
              <a:spcAft>
                <a:spcPts val="0"/>
              </a:spcAft>
            </a:pPr>
            <a:r>
              <a:rPr sz="75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探究学习</a:t>
            </a:r>
            <a:endParaRPr sz="75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714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5572" y="246557"/>
            <a:ext cx="1545336" cy="408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2.</a:t>
            </a:r>
            <a:r>
              <a:rPr sz="2200" b="1" spc="-18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200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探究学习</a:t>
            </a:r>
            <a:endParaRPr sz="2200" b="1" dirty="0">
              <a:solidFill>
                <a:srgbClr val="FF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8520" y="1137300"/>
            <a:ext cx="6745677" cy="2724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1.He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went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swimming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after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school.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2.She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was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at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office.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5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3.He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is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sitting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beside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her</a:t>
            </a:r>
            <a:r>
              <a:rPr sz="1800" spc="46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on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sofa.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4.Rain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fell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throughout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night.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5.A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fall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into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pit,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gain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your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wit.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6.I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often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dream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of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big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house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with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nice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garden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sz="1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7.Flour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is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made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from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wheat.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8.They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crossed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river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by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boat.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9.I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have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a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question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concerning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Nobel</a:t>
            </a:r>
            <a:r>
              <a:rPr sz="1800" spc="2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Prize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for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peace.</a:t>
            </a:r>
            <a:endParaRPr sz="1800" spc="1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215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10.Charlie</a:t>
            </a:r>
            <a:r>
              <a:rPr sz="1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dangled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keys</a:t>
            </a:r>
            <a:r>
              <a:rPr sz="18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in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front</a:t>
            </a:r>
            <a:r>
              <a:rPr sz="1800" spc="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of</a:t>
            </a:r>
            <a:r>
              <a:rPr sz="18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me.</a:t>
            </a:r>
            <a:endParaRPr sz="1800" spc="11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8520" y="3881516"/>
            <a:ext cx="841248" cy="803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</a:t>
            </a:r>
            <a:r>
              <a:rPr sz="1800" u="sng" spc="4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endParaRPr sz="18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u="sng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</a:t>
            </a:r>
            <a:r>
              <a:rPr sz="1800" u="sng" spc="4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endParaRPr sz="18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215"/>
              </a:spcBef>
              <a:spcAft>
                <a:spcPts val="0"/>
              </a:spcAft>
            </a:pPr>
            <a:r>
              <a:rPr sz="1800" u="sng" spc="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类别</a:t>
            </a:r>
            <a:r>
              <a:rPr sz="1800" u="sng" spc="4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endParaRPr sz="18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03261" y="3881516"/>
            <a:ext cx="381000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sz="1800" u="sng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1800" u="sng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2701</Words>
  <Application>WPS 演示</Application>
  <PresentationFormat>On-screen Show (4:3)</PresentationFormat>
  <Paragraphs>238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Times New Roman</vt:lpstr>
      <vt:lpstr>Franklin Gothic Medium</vt:lpstr>
      <vt:lpstr>Arial</vt:lpstr>
      <vt:lpstr>Calibri</vt:lpstr>
      <vt:lpstr>Arial Unicode MS</vt:lpstr>
      <vt:lpstr>新宋体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3</cp:revision>
  <dcterms:created xsi:type="dcterms:W3CDTF">2021-11-30T01:45:00Z</dcterms:created>
  <dcterms:modified xsi:type="dcterms:W3CDTF">2021-11-30T02:30:53Z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CF296715CBC14D6ABF65F1DBFFAEC7B1</vt:lpwstr>
  </property>
  <property fmtid="{D5CDD505-2E9C-101B-9397-08002B2CF9AE}" pid="3" name="KSOProductBuildVer">
    <vt:lpwstr>2052-11.1.0.11045</vt:lpwstr>
  </property>
</Properties>
</file>