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12192000" cy="6858000"/>
  <p:embeddedFontLst>
    <p:embeddedFont>
      <p:font typeface="微软雅黑" panose="020B0503020204020204" charset="-122"/>
      <p:regular r:id="rId37"/>
    </p:embeddedFon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Franklin Gothic Medium" panose="020B0603020102020204"/>
      <p:regular r:id="rId42"/>
      <p:italic r:id="rId4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" Target="slides/slide2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77082" y="933555"/>
            <a:ext cx="4350182" cy="101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920"/>
              </a:lnSpc>
              <a:spcBef>
                <a:spcPts val="0"/>
              </a:spcBef>
              <a:spcAft>
                <a:spcPts val="0"/>
              </a:spcAft>
            </a:pPr>
            <a:r>
              <a:rPr sz="6000" b="1" spc="3563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代词</a:t>
            </a:r>
            <a:endParaRPr sz="60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7604" y="2276435"/>
            <a:ext cx="6928789" cy="91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130"/>
              </a:lnSpc>
              <a:spcBef>
                <a:spcPts val="0"/>
              </a:spcBef>
              <a:spcAft>
                <a:spcPts val="0"/>
              </a:spcAft>
            </a:pPr>
            <a:r>
              <a:rPr sz="540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5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代词的句法功能</a:t>
            </a:r>
            <a:endParaRPr sz="5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608" y="1188697"/>
            <a:ext cx="1485914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600" b="1" spc="179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814" y="3168225"/>
            <a:ext cx="8850985" cy="52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8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himself</a:t>
            </a:r>
            <a:r>
              <a:rPr sz="2900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用在句末，它充当的是什么成分呢？</a:t>
            </a:r>
            <a:endParaRPr sz="2900" spc="-23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1623" y="1124943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答案呈现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2414465"/>
            <a:ext cx="1867953" cy="2427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作主语。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作宾语。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40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作表语。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作定语。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5350" y="2414465"/>
            <a:ext cx="5470337" cy="2427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None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him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me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40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mine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me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spc="1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Every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spc="-66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Your</a:t>
            </a:r>
            <a:endParaRPr sz="2800" spc="-66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4975293"/>
            <a:ext cx="8682452" cy="50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5.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作同位语。</a:t>
            </a:r>
            <a:r>
              <a:rPr sz="2800" spc="400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himself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；第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句中的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itself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244" y="254486"/>
            <a:ext cx="2319527" cy="35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524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作主语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964" y="2629645"/>
            <a:ext cx="8793333" cy="488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32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32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won’t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forget</a:t>
            </a:r>
            <a:r>
              <a:rPr sz="32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gift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32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sent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32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32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birthday.</a:t>
            </a:r>
            <a:endParaRPr sz="320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964" y="3605259"/>
            <a:ext cx="9612078" cy="976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r>
              <a:rPr sz="3200" spc="-37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2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knew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about</a:t>
            </a:r>
            <a:r>
              <a:rPr sz="32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plan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because</a:t>
            </a:r>
            <a:r>
              <a:rPr sz="32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kept</a:t>
            </a:r>
            <a:r>
              <a:rPr sz="32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550"/>
              </a:lnSpc>
              <a:spcBef>
                <a:spcPts val="3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secret.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524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作宾语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814" y="2721720"/>
            <a:ext cx="9954337" cy="97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.His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parents</a:t>
            </a:r>
            <a:r>
              <a:rPr sz="32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went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New</a:t>
            </a:r>
            <a:r>
              <a:rPr sz="3200" spc="-12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7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York</a:t>
            </a:r>
            <a:r>
              <a:rPr sz="3200" spc="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last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year,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r>
              <a:rPr sz="32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2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550"/>
              </a:lnSpc>
              <a:spcBef>
                <a:spcPts val="2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wrote</a:t>
            </a:r>
            <a:r>
              <a:rPr sz="32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letters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32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him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814" y="4185015"/>
            <a:ext cx="8431930" cy="48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4.My</a:t>
            </a:r>
            <a:r>
              <a:rPr sz="32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father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bought</a:t>
            </a:r>
            <a:r>
              <a:rPr sz="3200" spc="-5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3200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new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bike</a:t>
            </a:r>
            <a:r>
              <a:rPr sz="32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birthday.</a:t>
            </a:r>
            <a:endParaRPr sz="320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524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作表语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115" y="2737468"/>
            <a:ext cx="5347894" cy="48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5.The</a:t>
            </a:r>
            <a:r>
              <a:rPr sz="3200" spc="-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</a:t>
            </a:r>
            <a:r>
              <a:rPr sz="32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desk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115" y="3713209"/>
            <a:ext cx="2814964" cy="976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7.---</a:t>
            </a:r>
            <a:r>
              <a:rPr sz="32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Who’s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that?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03530" marR="0">
              <a:lnSpc>
                <a:spcPts val="3550"/>
              </a:lnSpc>
              <a:spcBef>
                <a:spcPts val="2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Oh,</a:t>
            </a:r>
            <a:r>
              <a:rPr sz="32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it’s</a:t>
            </a:r>
            <a:r>
              <a:rPr sz="3200" spc="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524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作定语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814" y="2737468"/>
            <a:ext cx="7498123" cy="48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Every</a:t>
            </a:r>
            <a:r>
              <a:rPr sz="3200" u="sng" spc="-56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798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student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class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hard-working.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814" y="3713209"/>
            <a:ext cx="9749441" cy="48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</a:t>
            </a:r>
            <a:r>
              <a:rPr sz="3200" u="sng" spc="-7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759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new</a:t>
            </a:r>
            <a:r>
              <a:rPr sz="32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dress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really</a:t>
            </a:r>
            <a:r>
              <a:rPr sz="32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beautiful.</a:t>
            </a:r>
            <a:r>
              <a:rPr sz="3200" spc="-10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Where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did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buy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it?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作同位语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290" y="2940795"/>
            <a:ext cx="7059650" cy="146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6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8.You</a:t>
            </a:r>
            <a:r>
              <a:rPr sz="3200" spc="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may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2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ask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teacher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himself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550"/>
              </a:lnSpc>
              <a:spcBef>
                <a:spcPts val="418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10.The</a:t>
            </a:r>
            <a:r>
              <a:rPr sz="3200" spc="-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itself</a:t>
            </a:r>
            <a:r>
              <a:rPr sz="3200" u="sng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796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32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important.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14926" y="1060046"/>
            <a:ext cx="33528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代词的句法功能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6583" y="2183800"/>
            <a:ext cx="1524914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作主语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9314" y="3111350"/>
            <a:ext cx="1524000" cy="2340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作宾语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8575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作定语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6583" y="3871826"/>
            <a:ext cx="1524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作表语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6583" y="5561332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作同位语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自我评价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244" y="254486"/>
            <a:ext cx="2319527" cy="35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244" y="254486"/>
            <a:ext cx="2319527" cy="35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5632" y="1174092"/>
            <a:ext cx="6490081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歌曲欣赏《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Say</a:t>
            </a:r>
            <a:r>
              <a:rPr sz="3600" b="1" spc="-1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spc="-113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3600" b="1" spc="113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Say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Me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755" y="2034488"/>
            <a:ext cx="6506326" cy="1321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endParaRPr sz="2900" spc="-46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always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that's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endParaRPr sz="2900" spc="-44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5755" y="3351478"/>
            <a:ext cx="3678691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together</a:t>
            </a:r>
            <a:r>
              <a:rPr sz="29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naturally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839" y="3790390"/>
            <a:ext cx="8702223" cy="2197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dream</a:t>
            </a:r>
            <a:r>
              <a:rPr sz="2900" spc="-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awesome</a:t>
            </a:r>
            <a:r>
              <a:rPr sz="290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dream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9017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People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park</a:t>
            </a:r>
            <a:r>
              <a:rPr sz="29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playing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games</a:t>
            </a:r>
            <a:r>
              <a:rPr sz="290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dark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6985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r>
              <a:rPr sz="29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played</a:t>
            </a:r>
            <a:r>
              <a:rPr sz="29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masquerade</a:t>
            </a:r>
            <a:endParaRPr sz="29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6985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behind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walls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doubt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voice</a:t>
            </a:r>
            <a:r>
              <a:rPr sz="29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crying</a:t>
            </a:r>
            <a:r>
              <a:rPr sz="29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out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0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me;</a:t>
            </a:r>
            <a:r>
              <a:rPr sz="2900" spc="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always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00206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5548" y="1031344"/>
            <a:ext cx="6489827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歌曲欣赏《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Say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spc="-116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3600" b="1" spc="107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Say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Me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839" y="2034488"/>
            <a:ext cx="8116458" cy="4394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That’s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way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me;</a:t>
            </a:r>
            <a:r>
              <a:rPr sz="2900" spc="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together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Naturally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900" spc="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down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life's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lonesome</a:t>
            </a:r>
            <a:r>
              <a:rPr sz="290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highway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Seems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hardest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find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friend</a:t>
            </a:r>
            <a:r>
              <a:rPr sz="29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or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two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1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helping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hand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r>
              <a:rPr sz="2900" spc="4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understands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9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when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feel</a:t>
            </a:r>
            <a:r>
              <a:rPr sz="29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you've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lost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way</a:t>
            </a:r>
            <a:endParaRPr sz="29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5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You've</a:t>
            </a:r>
            <a:r>
              <a:rPr sz="2900" spc="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r>
              <a:rPr sz="2900" spc="4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there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I'll</a:t>
            </a:r>
            <a:r>
              <a:rPr sz="2900" spc="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show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me;</a:t>
            </a:r>
            <a:r>
              <a:rPr sz="2900" spc="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always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That’s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way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3494" y="1031344"/>
            <a:ext cx="6490208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歌曲欣赏《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Say</a:t>
            </a:r>
            <a:r>
              <a:rPr sz="3600" b="1" spc="-1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spc="-113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3600" b="1" spc="113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Say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Me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839" y="2034488"/>
            <a:ext cx="6194024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me;</a:t>
            </a:r>
            <a:r>
              <a:rPr sz="2900" spc="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together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Naturally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839" y="2473400"/>
            <a:ext cx="6691783" cy="3959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think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know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answers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oh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'Cause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whole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world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got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dancing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That's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right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I'm</a:t>
            </a:r>
            <a:r>
              <a:rPr sz="290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telling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It's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time</a:t>
            </a:r>
            <a:r>
              <a:rPr sz="2900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start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believing</a:t>
            </a:r>
            <a:r>
              <a:rPr sz="2900" spc="-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oh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Believing</a:t>
            </a:r>
            <a:r>
              <a:rPr sz="29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shining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endParaRPr sz="2900" spc="-46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always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that's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way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should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endParaRPr sz="2900" spc="-44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30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Say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together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naturally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4321" y="1769237"/>
            <a:ext cx="667602" cy="1278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0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巩固提高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376" y="1037389"/>
            <a:ext cx="80009" cy="54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"/>
              </a:lnSpc>
              <a:spcBef>
                <a:spcPts val="0"/>
              </a:spcBef>
              <a:spcAft>
                <a:spcPts val="0"/>
              </a:spcAft>
            </a:pPr>
            <a:r>
              <a:rPr sz="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选择填空。</a:t>
            </a:r>
            <a:endParaRPr sz="1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4017" y="103591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" y="2145793"/>
            <a:ext cx="6307505" cy="98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---Do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know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taught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________French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03530" marR="0">
              <a:lnSpc>
                <a:spcPts val="3165"/>
              </a:lnSpc>
              <a:spcBef>
                <a:spcPts val="11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---Nobody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learned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040" y="3243649"/>
            <a:ext cx="10997183" cy="152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himself</a:t>
            </a:r>
            <a:r>
              <a:rPr sz="2400" spc="178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</a:t>
            </a:r>
            <a:r>
              <a:rPr sz="2400" spc="11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himself</a:t>
            </a:r>
            <a:r>
              <a:rPr sz="2400" spc="179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11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2.Could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record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today's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NBA</a:t>
            </a:r>
            <a:r>
              <a:rPr sz="2400" spc="-1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basketball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game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watch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later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86385" marR="0">
              <a:lnSpc>
                <a:spcPts val="2655"/>
              </a:lnSpc>
              <a:spcBef>
                <a:spcPts val="150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400" spc="17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spc="18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spc="180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040" y="4889500"/>
            <a:ext cx="7113701" cy="97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5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3.We</a:t>
            </a:r>
            <a:r>
              <a:rPr sz="2400" spc="5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must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protect</a:t>
            </a:r>
            <a:r>
              <a:rPr sz="24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animals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________friends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86385" marR="0">
              <a:lnSpc>
                <a:spcPts val="2655"/>
              </a:lnSpc>
              <a:spcBef>
                <a:spcPts val="15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400" spc="180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r>
              <a:rPr sz="2400" spc="180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ours</a:t>
            </a:r>
            <a:r>
              <a:rPr sz="2400" spc="18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295" y="971654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691" y="2170753"/>
            <a:ext cx="6212459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4.---Bad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luck!I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lost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_______new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yesterday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768" y="2646172"/>
            <a:ext cx="5528487" cy="440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---Don't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worry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I'll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________to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691" y="3121983"/>
            <a:ext cx="10707674" cy="2818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spc="126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spc="12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r>
              <a:rPr sz="2400" spc="12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5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5.---What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think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Chinese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teacher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Jim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7330" marR="0">
              <a:lnSpc>
                <a:spcPts val="3170"/>
              </a:lnSpc>
              <a:spcBef>
                <a:spcPts val="57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---She's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excellent</a:t>
            </a:r>
            <a:r>
              <a:rPr sz="2400" spc="-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teacher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I've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improved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since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taught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______Chinese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86385" marR="0">
              <a:lnSpc>
                <a:spcPts val="3165"/>
              </a:lnSpc>
              <a:spcBef>
                <a:spcPts val="5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</a:t>
            </a:r>
            <a:r>
              <a:rPr sz="2400" spc="24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r>
              <a:rPr sz="2400" spc="239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</a:t>
            </a:r>
            <a:r>
              <a:rPr sz="2400" spc="240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5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6.---The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population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China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larger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than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India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7330" marR="0">
              <a:lnSpc>
                <a:spcPts val="3165"/>
              </a:lnSpc>
              <a:spcBef>
                <a:spcPts val="580"/>
              </a:spcBef>
              <a:spcAft>
                <a:spcPts val="0"/>
              </a:spcAft>
            </a:pPr>
            <a:r>
              <a:rPr sz="2400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---Yes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India's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population</a:t>
            </a:r>
            <a:r>
              <a:rPr sz="24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increasing</a:t>
            </a:r>
            <a:r>
              <a:rPr sz="24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rapidly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203" y="5975571"/>
            <a:ext cx="4866206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238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400" spc="240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238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376" y="1037389"/>
            <a:ext cx="80009" cy="54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"/>
              </a:lnSpc>
              <a:spcBef>
                <a:spcPts val="0"/>
              </a:spcBef>
              <a:spcAft>
                <a:spcPts val="0"/>
              </a:spcAft>
            </a:pPr>
            <a:r>
              <a:rPr sz="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选择填空。</a:t>
            </a:r>
            <a:endParaRPr sz="1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1346" y="1035916"/>
            <a:ext cx="1982114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" y="2289371"/>
            <a:ext cx="9087357" cy="98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7.---There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four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bedrooms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house_______with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its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own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shower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7330" marR="0">
              <a:lnSpc>
                <a:spcPts val="3165"/>
              </a:lnSpc>
              <a:spcBef>
                <a:spcPts val="110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---That's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want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I've</a:t>
            </a:r>
            <a:r>
              <a:rPr sz="240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few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kids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7552" y="3386905"/>
            <a:ext cx="588658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either</a:t>
            </a:r>
            <a:r>
              <a:rPr sz="2400" spc="17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neither</a:t>
            </a:r>
            <a:r>
              <a:rPr sz="2400" spc="17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2400" spc="178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040" y="3935545"/>
            <a:ext cx="9943845" cy="989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8.---When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going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see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movie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ZooTopia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afternoon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tonight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27330" marR="0">
              <a:lnSpc>
                <a:spcPts val="3170"/>
              </a:lnSpc>
              <a:spcBef>
                <a:spcPts val="11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OK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I'm</a:t>
            </a:r>
            <a:r>
              <a:rPr sz="2400" spc="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free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today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552" y="5033079"/>
            <a:ext cx="5770091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Either</a:t>
            </a:r>
            <a:r>
              <a:rPr sz="2400" spc="17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Neither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Both</a:t>
            </a:r>
            <a:r>
              <a:rPr sz="2400" spc="178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376" y="1115113"/>
            <a:ext cx="80009" cy="54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"/>
              </a:lnSpc>
              <a:spcBef>
                <a:spcPts val="0"/>
              </a:spcBef>
              <a:spcAft>
                <a:spcPts val="0"/>
              </a:spcAft>
            </a:pPr>
            <a:r>
              <a:rPr sz="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选择填空。</a:t>
            </a:r>
            <a:endParaRPr sz="1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1346" y="1113698"/>
            <a:ext cx="1982419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" y="2289371"/>
            <a:ext cx="4622926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9.---Alice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spc="-4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dictionary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040" y="2838265"/>
            <a:ext cx="7259701" cy="153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---Let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Oh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spc="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school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bag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286385" marR="0">
              <a:lnSpc>
                <a:spcPts val="3165"/>
              </a:lnSpc>
              <a:spcBef>
                <a:spcPts val="11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Myself</a:t>
            </a:r>
            <a:r>
              <a:rPr sz="2400" spc="179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spc="180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spc="18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11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10.---What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QQ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number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516" y="4484116"/>
            <a:ext cx="3708831" cy="440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---________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355994127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552" y="5033079"/>
            <a:ext cx="4232736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spc="180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spc="18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17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40891" y="1140495"/>
            <a:ext cx="1982419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参考答案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841" y="2702897"/>
            <a:ext cx="3910711" cy="217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15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1--5</a:t>
            </a:r>
            <a:r>
              <a:rPr sz="4800" spc="360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CDBDA</a:t>
            </a:r>
            <a:endParaRPr sz="4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5315"/>
              </a:lnSpc>
              <a:spcBef>
                <a:spcPts val="6205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6--10</a:t>
            </a:r>
            <a:r>
              <a:rPr sz="4800" spc="120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CCADC</a:t>
            </a:r>
            <a:endParaRPr sz="4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灵活运用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956980"/>
            <a:ext cx="5184952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电影欣赏《魔法灰姑娘》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4906" y="2803339"/>
            <a:ext cx="2639109" cy="2427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请写一篇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150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词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3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左右的观后感，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4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注意正确使用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3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各类代词。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244" y="254486"/>
            <a:ext cx="2319527" cy="35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新思维建构英语语法</a:t>
            </a: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探究学习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8095" y="1124943"/>
            <a:ext cx="79248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观察划线代词，分析它们充当的成分。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174696"/>
            <a:ext cx="9964404" cy="176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won’t</a:t>
            </a:r>
            <a:r>
              <a:rPr sz="2900" spc="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forget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gift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sent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900" spc="5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900" spc="6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birthday.</a:t>
            </a:r>
            <a:endParaRPr sz="2900" spc="-27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9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.His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parents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went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New</a:t>
            </a:r>
            <a:r>
              <a:rPr sz="2900" spc="-1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York</a:t>
            </a:r>
            <a:r>
              <a:rPr sz="2900" spc="6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last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year,</a:t>
            </a:r>
            <a:r>
              <a:rPr sz="2900" spc="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</a:t>
            </a:r>
            <a:r>
              <a:rPr sz="29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wrote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210"/>
              </a:lnSpc>
              <a:spcBef>
                <a:spcPts val="197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letters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u="sng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" y="4148045"/>
            <a:ext cx="9696219" cy="1762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900" u="sng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r>
              <a:rPr sz="29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</a:t>
            </a:r>
            <a:r>
              <a:rPr sz="29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knew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about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plan</a:t>
            </a:r>
            <a:r>
              <a:rPr sz="29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because</a:t>
            </a:r>
            <a:r>
              <a:rPr sz="2900" spc="-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kept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secret.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210"/>
              </a:lnSpc>
              <a:spcBef>
                <a:spcPts val="1975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4.My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father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bought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u="sng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900" spc="6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new</a:t>
            </a:r>
            <a:r>
              <a:rPr sz="29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bike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900" spc="6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birthday.</a:t>
            </a:r>
            <a:endParaRPr sz="2900" spc="-27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210"/>
              </a:lnSpc>
              <a:spcBef>
                <a:spcPts val="198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5.The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desk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u="sng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8095" y="1124943"/>
            <a:ext cx="79248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观察划线代词，分析它们充当的成分。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2172432"/>
            <a:ext cx="6759453" cy="1104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29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student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class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hard-working.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7.---</a:t>
            </a:r>
            <a:r>
              <a:rPr sz="2900" spc="-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Who’s</a:t>
            </a:r>
            <a:r>
              <a:rPr sz="2900" spc="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that?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560" y="3491686"/>
            <a:ext cx="2225294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---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Oh,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it’s</a:t>
            </a:r>
            <a:r>
              <a:rPr sz="2900" spc="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me.</a:t>
            </a:r>
            <a:endParaRPr sz="2900" spc="-2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4148045"/>
            <a:ext cx="8781973" cy="1762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6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8.You</a:t>
            </a:r>
            <a:r>
              <a:rPr sz="2900" spc="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may</a:t>
            </a:r>
            <a:r>
              <a:rPr sz="2900" spc="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9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ask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teacher</a:t>
            </a:r>
            <a:r>
              <a:rPr sz="2900" spc="-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u="sng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himself.</a:t>
            </a:r>
            <a:endParaRPr sz="2900" u="sng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210"/>
              </a:lnSpc>
              <a:spcBef>
                <a:spcPts val="197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</a:t>
            </a:r>
            <a:r>
              <a:rPr sz="2900" u="sng" spc="-8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900" spc="6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new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dress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really</a:t>
            </a:r>
            <a:r>
              <a:rPr sz="29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beautiful.</a:t>
            </a:r>
            <a:r>
              <a:rPr sz="2900"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Where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did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buy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it?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210"/>
              </a:lnSpc>
              <a:spcBef>
                <a:spcPts val="198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10.The</a:t>
            </a:r>
            <a:r>
              <a:rPr sz="29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</a:t>
            </a:r>
            <a:r>
              <a:rPr sz="29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itself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important.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答疑解惑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5080" y="1270924"/>
            <a:ext cx="1486433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600" b="1" spc="183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3291854"/>
            <a:ext cx="6153861" cy="521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me</a:t>
            </a:r>
            <a:r>
              <a:rPr sz="2900" spc="-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是宾格形式，不是只能作宾语吗？</a:t>
            </a:r>
            <a:endParaRPr sz="2900" spc="-2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3665</Words>
  <Application>WPS 演示</Application>
  <PresentationFormat>On-screen Show (4:3)</PresentationFormat>
  <Paragraphs>240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Times New Roman</vt:lpstr>
      <vt:lpstr>Franklin Gothic Medium</vt:lpstr>
      <vt:lpstr>Arial Unicode MS</vt:lpstr>
      <vt:lpstr>Calibri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junju</dc:creator>
  <cp:lastModifiedBy>宁静</cp:lastModifiedBy>
  <cp:revision>3</cp:revision>
  <dcterms:created xsi:type="dcterms:W3CDTF">2021-11-30T01:38:00Z</dcterms:created>
  <dcterms:modified xsi:type="dcterms:W3CDTF">2021-11-30T02:30:27Z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B6A575FC3D30433AAAEFDAEC18D6BED8</vt:lpwstr>
  </property>
  <property fmtid="{D5CDD505-2E9C-101B-9397-08002B2CF9AE}" pid="3" name="KSOProductBuildVer">
    <vt:lpwstr>2052-11.1.0.11045</vt:lpwstr>
  </property>
</Properties>
</file>