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12192000" cy="6858000"/>
  <p:notesSz cx="12192000" cy="6858000"/>
  <p:embeddedFontLst>
    <p:embeddedFont>
      <p:font typeface="微软雅黑" panose="020B0503020204020204" charset="-122"/>
      <p:regular r:id="rId36"/>
    </p:embeddedFont>
    <p:embeddedFont>
      <p:font typeface="Calibri" panose="020F0502020204030204"/>
      <p:regular r:id="rId37"/>
      <p:bold r:id="rId38"/>
      <p:italic r:id="rId39"/>
      <p:boldItalic r:id="rId40"/>
    </p:embeddedFont>
    <p:embeddedFont>
      <p:font typeface="Franklin Gothic Medium" panose="020B0603020102020204"/>
      <p:regular r:id="rId41"/>
      <p:italic r:id="rId42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slide" Target="slides/slide2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 hasCustomPrompt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648075" y="2205315"/>
            <a:ext cx="3582923" cy="943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130"/>
              </a:lnSpc>
              <a:spcBef>
                <a:spcPts val="0"/>
              </a:spcBef>
              <a:spcAft>
                <a:spcPts val="0"/>
              </a:spcAft>
            </a:pPr>
            <a:r>
              <a:rPr sz="5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代词的分类</a:t>
            </a:r>
            <a:endParaRPr sz="54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01623" y="1124943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答案呈现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1866588"/>
            <a:ext cx="5231005" cy="2489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8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8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these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70"/>
              </a:lnSpc>
              <a:spcBef>
                <a:spcPts val="86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2400" u="sng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400" u="sng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another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8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anyone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everybody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" y="4427543"/>
            <a:ext cx="3707903" cy="440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6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myself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themselves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7240" y="4939538"/>
            <a:ext cx="4832934" cy="14651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7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whom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81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whom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65"/>
              </a:lnSpc>
              <a:spcBef>
                <a:spcPts val="815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类别</a:t>
            </a:r>
            <a:r>
              <a:rPr sz="24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</a:t>
            </a:r>
            <a:r>
              <a:rPr sz="24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whom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2400" u="sng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；</a:t>
            </a:r>
            <a:r>
              <a:rPr sz="2400" u="sng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endParaRPr sz="2400" u="sng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4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系统归纳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人称代词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532" y="2627018"/>
            <a:ext cx="1577339" cy="39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人称代词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2423" y="4026939"/>
            <a:ext cx="864108" cy="1685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主格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2795"/>
              </a:lnSpc>
              <a:spcBef>
                <a:spcPts val="738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宾格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43682" y="4009573"/>
            <a:ext cx="8431460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r>
              <a:rPr sz="2800" b="1" spc="54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800" b="1" spc="458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r>
              <a:rPr sz="2800" b="1" spc="482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r>
              <a:rPr sz="2800" b="1" spc="535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800" b="1" spc="568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r>
              <a:rPr sz="2800" b="1" spc="438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800" b="1" spc="34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endParaRPr sz="2800" b="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6710" y="5301951"/>
            <a:ext cx="8646864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r>
              <a:rPr sz="2800" b="1" spc="419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800" b="1" spc="365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</a:t>
            </a:r>
            <a:r>
              <a:rPr sz="2800" b="1" spc="38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</a:t>
            </a:r>
            <a:r>
              <a:rPr sz="2800" b="1" spc="528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</a:t>
            </a:r>
            <a:r>
              <a:rPr sz="2800" b="1" spc="597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</a:t>
            </a:r>
            <a:r>
              <a:rPr sz="2800" b="1" spc="465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r>
              <a:rPr sz="2800" b="1" spc="295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</a:t>
            </a:r>
            <a:endParaRPr sz="2800" b="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物主代词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99785" y="2627018"/>
            <a:ext cx="1577340" cy="39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物主代词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5807" y="4010208"/>
            <a:ext cx="10618741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形容词性</a:t>
            </a:r>
            <a:r>
              <a:rPr sz="2800" spc="366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r>
              <a:rPr sz="2800" b="1" spc="350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800" b="1" spc="364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800" b="1" spc="445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</a:t>
            </a:r>
            <a:r>
              <a:rPr sz="2800" b="1" spc="47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its</a:t>
            </a:r>
            <a:r>
              <a:rPr sz="2800" b="1" spc="467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r>
              <a:rPr sz="2800" b="1" spc="324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r>
              <a:rPr sz="2800" b="1" spc="247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</a:t>
            </a:r>
            <a:endParaRPr sz="2800" b="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115" y="5302560"/>
            <a:ext cx="10510095" cy="4313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名词性</a:t>
            </a:r>
            <a:r>
              <a:rPr sz="2800" spc="39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r>
              <a:rPr sz="2800" b="1" spc="186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yours</a:t>
            </a:r>
            <a:r>
              <a:rPr sz="2800" b="1" spc="31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800" b="1" spc="390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hers</a:t>
            </a:r>
            <a:r>
              <a:rPr sz="2800" b="1" spc="420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its</a:t>
            </a:r>
            <a:r>
              <a:rPr sz="2800" b="1" spc="41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ours</a:t>
            </a:r>
            <a:r>
              <a:rPr sz="2800" b="1" spc="217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yours</a:t>
            </a:r>
            <a:r>
              <a:rPr sz="2800" b="1" spc="14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theirs</a:t>
            </a:r>
            <a:endParaRPr sz="2800" b="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指示代词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9458" y="2245972"/>
            <a:ext cx="2463164" cy="1662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r>
              <a:rPr sz="3600" b="1" spc="4493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这个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5"/>
              </a:lnSpc>
              <a:spcBef>
                <a:spcPts val="3235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3600" b="1" spc="359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那个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9458" y="4311627"/>
            <a:ext cx="2425064" cy="1592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these</a:t>
            </a:r>
            <a:r>
              <a:rPr sz="3600" b="1" spc="1794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这些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269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r>
              <a:rPr sz="3600" b="1" spc="1796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那些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相互代词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6780" y="2822425"/>
            <a:ext cx="5159121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3600" b="1" spc="-1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3600" b="1" spc="444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彼此，互相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6780" y="4346679"/>
            <a:ext cx="5210936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3600" b="1" spc="-10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another</a:t>
            </a:r>
            <a:r>
              <a:rPr sz="3600" b="1" spc="2644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彼此，互相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5762878" cy="18433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不定代词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1470660" marR="0">
              <a:lnSpc>
                <a:spcPts val="4750"/>
              </a:lnSpc>
              <a:spcBef>
                <a:spcPts val="466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anyone</a:t>
            </a:r>
            <a:r>
              <a:rPr sz="3600" b="1" spc="9894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任何人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6780" y="3428977"/>
            <a:ext cx="4354449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everybody</a:t>
            </a:r>
            <a:r>
              <a:rPr sz="3600" b="1" spc="5388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每个人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07817" y="4867018"/>
            <a:ext cx="6077203" cy="11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both</a:t>
            </a:r>
            <a:r>
              <a:rPr sz="3600" spc="1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either</a:t>
            </a:r>
            <a:r>
              <a:rPr sz="3600" spc="1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all</a:t>
            </a:r>
            <a:r>
              <a:rPr sz="3600" spc="1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600" b="1" spc="-2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any</a:t>
            </a:r>
            <a:r>
              <a:rPr sz="36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sz="3600" dirty="0">
              <a:solidFill>
                <a:srgbClr val="FFFFFF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some</a:t>
            </a:r>
            <a:r>
              <a:rPr sz="3600" spc="1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something</a:t>
            </a:r>
            <a:r>
              <a:rPr sz="3600" spc="11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3600" b="1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another</a:t>
            </a:r>
            <a:r>
              <a:rPr sz="36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…</a:t>
            </a:r>
            <a:endParaRPr sz="3600" b="1" dirty="0">
              <a:solidFill>
                <a:srgbClr val="FFFFFF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反身代词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2514" y="3109872"/>
            <a:ext cx="1577340" cy="3931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反身代词</a:t>
            </a:r>
            <a:endParaRPr sz="2800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398" y="4387699"/>
            <a:ext cx="10715499" cy="292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05"/>
              </a:lnSpc>
              <a:spcBef>
                <a:spcPts val="0"/>
              </a:spcBef>
              <a:spcAft>
                <a:spcPts val="0"/>
              </a:spcAft>
            </a:pPr>
            <a:r>
              <a:rPr sz="2000" spc="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myself</a:t>
            </a:r>
            <a:r>
              <a:rPr sz="2000" spc="212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7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yourself</a:t>
            </a:r>
            <a:r>
              <a:rPr sz="2000" spc="266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himself</a:t>
            </a:r>
            <a:r>
              <a:rPr sz="2000" spc="226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herself</a:t>
            </a:r>
            <a:r>
              <a:rPr sz="2000" spc="1311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20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itself</a:t>
            </a:r>
            <a:r>
              <a:rPr sz="2000" spc="131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5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ourselves</a:t>
            </a:r>
            <a:r>
              <a:rPr sz="2000" spc="1372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yourselves</a:t>
            </a:r>
            <a:r>
              <a:rPr sz="2000" spc="1123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sz="2000" spc="14" dirty="0">
                <a:solidFill>
                  <a:srgbClr val="0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themselves</a:t>
            </a:r>
            <a:endParaRPr sz="2000" spc="14" dirty="0">
              <a:solidFill>
                <a:srgbClr val="000000"/>
              </a:solidFill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疑问代词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9458" y="2245972"/>
            <a:ext cx="1137769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who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9458" y="3266729"/>
            <a:ext cx="1587240" cy="2637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whom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306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what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310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which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连接代词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9458" y="2245972"/>
            <a:ext cx="1137769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who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9458" y="3266729"/>
            <a:ext cx="1587240" cy="2637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whom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306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what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310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which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1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知识激活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75866" y="1060046"/>
            <a:ext cx="1981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关系代词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99458" y="2245972"/>
            <a:ext cx="1137769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who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9458" y="3266729"/>
            <a:ext cx="1587240" cy="2637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whom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306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which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4750"/>
              </a:lnSpc>
              <a:spcBef>
                <a:spcPts val="310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that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908169" y="1012225"/>
            <a:ext cx="2439923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代词的分类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8498" y="2130381"/>
            <a:ext cx="1653844" cy="40284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795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人称代词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物主代词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反身代词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0">
              <a:lnSpc>
                <a:spcPts val="34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指示代词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相互代词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疑问代词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连接代词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不定代词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3810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关系代词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7610" y="3881642"/>
            <a:ext cx="1616659" cy="521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代词分类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5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自我评价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6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知识拓展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39360" y="1012225"/>
            <a:ext cx="3179571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谚语欣赏（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066473"/>
            <a:ext cx="8356801" cy="42873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1.He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r>
              <a:rPr sz="2800" spc="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does</a:t>
            </a:r>
            <a:r>
              <a:rPr sz="28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8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reach</a:t>
            </a:r>
            <a:r>
              <a:rPr sz="28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28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Great</a:t>
            </a:r>
            <a:r>
              <a:rPr sz="28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Wall</a:t>
            </a:r>
            <a:r>
              <a:rPr sz="2800" spc="5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8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8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true</a:t>
            </a:r>
            <a:r>
              <a:rPr sz="28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man.</a:t>
            </a:r>
            <a:endParaRPr sz="2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36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不到长城非好汉。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095"/>
              </a:lnSpc>
              <a:spcBef>
                <a:spcPts val="13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2.All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glitters</a:t>
            </a:r>
            <a:r>
              <a:rPr sz="28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is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not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gold.</a:t>
            </a:r>
            <a:endParaRPr sz="2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闪闪发光物，并非皆黄金。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100"/>
              </a:lnSpc>
              <a:spcBef>
                <a:spcPts val="13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3.Every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dog</a:t>
            </a:r>
            <a:r>
              <a:rPr sz="2800" spc="-1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has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r>
              <a:rPr sz="28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4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day.</a:t>
            </a:r>
            <a:endParaRPr sz="2800" spc="-44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人人皆有得意日。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095"/>
              </a:lnSpc>
              <a:spcBef>
                <a:spcPts val="18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4.A</a:t>
            </a:r>
            <a:r>
              <a:rPr sz="2800" spc="-15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candle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lights</a:t>
            </a:r>
            <a:r>
              <a:rPr sz="2800" spc="-2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others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and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consumes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itself.</a:t>
            </a:r>
            <a:endParaRPr sz="28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蜡烛照亮别人，却毁灭了自己。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095"/>
              </a:lnSpc>
              <a:spcBef>
                <a:spcPts val="185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5.All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things</a:t>
            </a:r>
            <a:r>
              <a:rPr sz="28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difficult</a:t>
            </a:r>
            <a:r>
              <a:rPr sz="2800" spc="-2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before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are</a:t>
            </a:r>
            <a:r>
              <a:rPr sz="28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easy.</a:t>
            </a:r>
            <a:endParaRPr sz="2800" spc="-36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35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凡事总是由难而易。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539360" y="1012225"/>
            <a:ext cx="3179571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谚语欣赏（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2005652"/>
            <a:ext cx="10867557" cy="3494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6.Children</a:t>
            </a:r>
            <a:r>
              <a:rPr sz="2800" spc="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are</a:t>
            </a:r>
            <a:r>
              <a:rPr sz="2800" spc="14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what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mothers</a:t>
            </a:r>
            <a:r>
              <a:rPr sz="2800" spc="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are.</a:t>
            </a:r>
            <a:endParaRPr sz="2800" spc="-12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5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耳濡目染，身教言传。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7.Confidence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in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yourself</a:t>
            </a:r>
            <a:r>
              <a:rPr sz="2800" spc="2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first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step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on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28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road</a:t>
            </a:r>
            <a:r>
              <a:rPr sz="2800" spc="2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success.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自信是走向成功的第一步。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8.Don't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put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36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off</a:t>
            </a:r>
            <a:r>
              <a:rPr sz="2800" spc="4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till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tomorrow</a:t>
            </a:r>
            <a:r>
              <a:rPr sz="2800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what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should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done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3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today.</a:t>
            </a:r>
            <a:endParaRPr sz="2800" spc="-37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今日事，今日毕。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9.Everybody's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business</a:t>
            </a:r>
            <a:r>
              <a:rPr sz="2800" spc="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is</a:t>
            </a:r>
            <a:r>
              <a:rPr sz="2800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nobody's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business.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人人负责，等于没人负责。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1040" y="5420352"/>
            <a:ext cx="10181873" cy="933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10.Every</a:t>
            </a:r>
            <a:r>
              <a:rPr sz="280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man</a:t>
            </a:r>
            <a:r>
              <a:rPr sz="2800" spc="1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for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2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himself,</a:t>
            </a:r>
            <a:r>
              <a:rPr sz="2800" spc="7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and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devil</a:t>
            </a:r>
            <a:r>
              <a:rPr sz="2800" spc="17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spc="-1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takes</a:t>
            </a:r>
            <a:r>
              <a:rPr sz="2800" spc="12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the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hindmost.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人不为己，天诛地灭。</a:t>
            </a:r>
            <a:endParaRPr sz="280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124321" y="1769237"/>
            <a:ext cx="667602" cy="12789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0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7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巩固提高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31189" y="1114021"/>
            <a:ext cx="9302189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选出不同类的一项，并给出一个合理的解释。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7816" y="1903305"/>
            <a:ext cx="2501034" cy="1398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endParaRPr sz="2900" spc="-1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endParaRPr sz="2900" spc="-46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0862" y="1964384"/>
            <a:ext cx="1291166" cy="1321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921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7929" y="1964384"/>
            <a:ext cx="3684340" cy="3077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46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endParaRPr sz="2900" spc="-46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us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23495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these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7785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himself</a:t>
            </a:r>
            <a:r>
              <a:rPr sz="2900" spc="409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9144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2900" spc="538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when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9144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2900" spc="537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where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9144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2900" spc="538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why</a:t>
            </a:r>
            <a:endParaRPr sz="29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88297" y="1964384"/>
            <a:ext cx="1372437" cy="1321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762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816" y="3220295"/>
            <a:ext cx="5329319" cy="52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myself</a:t>
            </a:r>
            <a:r>
              <a:rPr sz="2900" spc="509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yourself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7816" y="3659207"/>
            <a:ext cx="2642809" cy="1837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A.who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endParaRPr sz="29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8564" y="3720286"/>
            <a:ext cx="1294080" cy="13212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635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57334" y="5037276"/>
            <a:ext cx="1349111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endParaRPr sz="2900" spc="-23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9368" y="5037276"/>
            <a:ext cx="948232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5918" y="5037276"/>
            <a:ext cx="1086861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7816" y="5415142"/>
            <a:ext cx="5244112" cy="960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9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everyone</a:t>
            </a:r>
            <a:r>
              <a:rPr sz="2900" spc="286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</a:t>
            </a:r>
            <a:r>
              <a:rPr sz="290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68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2900" spc="-3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900" spc="185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B.another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59365" y="5476272"/>
            <a:ext cx="3524884" cy="88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anything</a:t>
            </a:r>
            <a:r>
              <a:rPr sz="2900" spc="286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endParaRPr sz="290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others</a:t>
            </a:r>
            <a:r>
              <a:rPr sz="2900" spc="63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D.some</a:t>
            </a:r>
            <a:endParaRPr sz="290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0490" y="1121895"/>
            <a:ext cx="1982114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答案呈现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540" y="1991882"/>
            <a:ext cx="2560830" cy="1398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we</a:t>
            </a:r>
            <a:endParaRPr sz="2900" spc="-2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2.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5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endParaRPr sz="2900" spc="-52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3.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6857" y="2053012"/>
            <a:ext cx="1326367" cy="1321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6096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34925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2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endParaRPr sz="2900" spc="-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6033" y="2053012"/>
            <a:ext cx="1050230" cy="88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38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my</a:t>
            </a:r>
            <a:endParaRPr sz="2900" spc="-38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us</a:t>
            </a:r>
            <a:endParaRPr sz="2900" spc="-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73642" y="2053012"/>
            <a:ext cx="1270531" cy="882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2902" y="2931108"/>
            <a:ext cx="3596706" cy="2199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these</a:t>
            </a:r>
            <a:r>
              <a:rPr sz="2900" spc="653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51435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himself</a:t>
            </a:r>
            <a:r>
              <a:rPr sz="2900" spc="345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our</a:t>
            </a:r>
            <a:endParaRPr sz="290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445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2900" spc="537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spc="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when</a:t>
            </a:r>
            <a:endParaRPr sz="2900" spc="-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445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2900" spc="537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spc="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where</a:t>
            </a:r>
            <a:endParaRPr sz="2900" spc="-1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4445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r>
              <a:rPr sz="2900" spc="537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why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5540" y="3308999"/>
            <a:ext cx="5409616" cy="521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4.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myself</a:t>
            </a:r>
            <a:r>
              <a:rPr sz="2900" spc="509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yourself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5540" y="3748234"/>
            <a:ext cx="2723230" cy="18378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5.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A.who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6.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endParaRPr sz="29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7.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endParaRPr sz="2900" spc="-17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5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8.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9528" y="3809313"/>
            <a:ext cx="1309592" cy="1321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651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65"/>
              </a:spcBef>
              <a:spcAft>
                <a:spcPts val="0"/>
              </a:spcAft>
            </a:pPr>
            <a:r>
              <a:rPr sz="2900" spc="-11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endParaRPr sz="290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15113" y="5126303"/>
            <a:ext cx="1349111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some</a:t>
            </a:r>
            <a:endParaRPr sz="2900" spc="-23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67473" y="5126303"/>
            <a:ext cx="948232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all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73642" y="5126303"/>
            <a:ext cx="1086861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endParaRPr sz="290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5540" y="5504161"/>
            <a:ext cx="5244096" cy="960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9.</a:t>
            </a:r>
            <a:r>
              <a:rPr sz="2900" spc="719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everyone</a:t>
            </a:r>
            <a:r>
              <a:rPr sz="2900" spc="287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</a:t>
            </a:r>
            <a:r>
              <a:rPr sz="2900" spc="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none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46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10.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（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900" spc="-2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）</a:t>
            </a:r>
            <a:r>
              <a:rPr sz="2900" spc="-12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A.</a:t>
            </a:r>
            <a:r>
              <a:rPr sz="2900" spc="-12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2900" spc="-34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r>
              <a:rPr sz="2900" spc="123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B.another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938357" y="5565240"/>
            <a:ext cx="3523775" cy="8824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1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2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spc="23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anything</a:t>
            </a:r>
            <a:r>
              <a:rPr sz="2900" spc="287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5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D.</a:t>
            </a:r>
            <a:r>
              <a:rPr sz="2900" spc="1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2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endParaRPr sz="2900" spc="-20" dirty="0"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215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C.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others</a:t>
            </a:r>
            <a:r>
              <a:rPr sz="2900" spc="63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spc="-18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D.some</a:t>
            </a:r>
            <a:endParaRPr sz="2900" spc="-18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8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灵活运用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29639" y="956980"/>
            <a:ext cx="4727447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电影欣赏《冰雪奇缘》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96806" y="2368364"/>
            <a:ext cx="2639109" cy="3067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9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请写一篇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150</a:t>
            </a: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词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3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左右的观后感，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40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注意行文中使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用不同种类的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marL="0" marR="0">
              <a:lnSpc>
                <a:spcPts val="3690"/>
              </a:lnSpc>
              <a:spcBef>
                <a:spcPts val="1350"/>
              </a:spcBef>
              <a:spcAft>
                <a:spcPts val="0"/>
              </a:spcAft>
            </a:pPr>
            <a:r>
              <a:rPr sz="2800" dirty="0">
                <a:solidFill>
                  <a:srgbClr val="0070C0"/>
                </a:solidFill>
                <a:latin typeface="微软雅黑" panose="020B0503020204020204" charset="-122"/>
                <a:cs typeface="微软雅黑" panose="020B0503020204020204" charset="-122"/>
              </a:rPr>
              <a:t>代词。</a:t>
            </a:r>
            <a:endParaRPr sz="2800" dirty="0">
              <a:solidFill>
                <a:srgbClr val="0070C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2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探究学习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8095" y="1124943"/>
            <a:ext cx="8839200" cy="641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给下列代词分类，并尝试说出分类的依据。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7240" y="2174696"/>
            <a:ext cx="274200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I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48126" y="2174696"/>
            <a:ext cx="782300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</a:t>
            </a:r>
            <a:endParaRPr sz="29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1956" y="2174696"/>
            <a:ext cx="1208659" cy="110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anyone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0815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46066" y="2174696"/>
            <a:ext cx="823572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their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7240" y="2833046"/>
            <a:ext cx="681422" cy="44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this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42029" y="2833046"/>
            <a:ext cx="1670712" cy="1760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each</a:t>
            </a:r>
            <a:r>
              <a:rPr sz="2900" spc="-34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other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81133" y="2833046"/>
            <a:ext cx="904607" cy="44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these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7240" y="3491686"/>
            <a:ext cx="599241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47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me</a:t>
            </a:r>
            <a:endParaRPr sz="2900" spc="-47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92644" y="3491686"/>
            <a:ext cx="924463" cy="110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those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9271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his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75038" y="3491686"/>
            <a:ext cx="701710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that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240" y="4150036"/>
            <a:ext cx="1867416" cy="1760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one</a:t>
            </a:r>
            <a:r>
              <a:rPr sz="2900" spc="-2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another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spc="-15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myself</a:t>
            </a:r>
            <a:endParaRPr sz="2900" spc="-15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what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75038" y="4150036"/>
            <a:ext cx="823399" cy="44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your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4409" y="4808676"/>
            <a:ext cx="1066800" cy="110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1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whom</a:t>
            </a:r>
            <a:endParaRPr sz="2900" spc="-11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0" marR="0">
              <a:lnSpc>
                <a:spcPts val="3190"/>
              </a:lnSpc>
              <a:spcBef>
                <a:spcPts val="1995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which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92644" y="4808676"/>
            <a:ext cx="639960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she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81133" y="4808676"/>
            <a:ext cx="883741" cy="443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mine</a:t>
            </a:r>
            <a:endParaRPr sz="2900" spc="-2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02729" y="5467128"/>
            <a:ext cx="1697559" cy="44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everybody</a:t>
            </a:r>
            <a:endParaRPr sz="290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54567" y="5467128"/>
            <a:ext cx="1778957" cy="443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9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themselves</a:t>
            </a:r>
            <a:endParaRPr sz="2900" spc="-10" dirty="0"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767070" y="1721449"/>
            <a:ext cx="667757" cy="1279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775"/>
              </a:lnSpc>
              <a:spcBef>
                <a:spcPts val="0"/>
              </a:spcBef>
              <a:spcAft>
                <a:spcPts val="0"/>
              </a:spcAft>
            </a:pPr>
            <a:r>
              <a:rPr sz="8000" dirty="0">
                <a:solidFill>
                  <a:srgbClr val="000000"/>
                </a:solidFill>
                <a:latin typeface="Calibri" panose="020F0502020204030204"/>
                <a:cs typeface="Calibri" panose="020F0502020204030204"/>
              </a:rPr>
              <a:t>3</a:t>
            </a:r>
            <a:endParaRPr sz="8000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1590" y="3717753"/>
            <a:ext cx="5030419" cy="1647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675"/>
              </a:lnSpc>
              <a:spcBef>
                <a:spcPts val="0"/>
              </a:spcBef>
              <a:spcAft>
                <a:spcPts val="0"/>
              </a:spcAft>
            </a:pPr>
            <a:r>
              <a:rPr sz="9600" b="1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答疑解惑</a:t>
            </a:r>
            <a:endParaRPr sz="9600" b="1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0988" y="1270924"/>
            <a:ext cx="1481861" cy="64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75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600" b="1" spc="147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6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1</a:t>
            </a:r>
            <a:endParaRPr sz="360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5540" y="3291854"/>
            <a:ext cx="5880563" cy="5212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5"/>
              </a:lnSpc>
              <a:spcBef>
                <a:spcPts val="0"/>
              </a:spcBef>
              <a:spcAft>
                <a:spcPts val="0"/>
              </a:spcAft>
            </a:pPr>
            <a:r>
              <a:rPr sz="2900" spc="-28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you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900" spc="-2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your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900" spc="-11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yours</a:t>
            </a:r>
            <a:r>
              <a:rPr sz="2900" spc="-20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是同一类代词吗？</a:t>
            </a:r>
            <a:endParaRPr sz="2900" spc="-20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54608" y="1191992"/>
            <a:ext cx="1397014" cy="60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35"/>
              </a:lnSpc>
              <a:spcBef>
                <a:spcPts val="0"/>
              </a:spcBef>
              <a:spcAft>
                <a:spcPts val="0"/>
              </a:spcAft>
            </a:pPr>
            <a:r>
              <a:rPr sz="3350" b="1" spc="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困惑</a:t>
            </a:r>
            <a:r>
              <a:rPr sz="3350" b="1" spc="171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35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2</a:t>
            </a:r>
            <a:endParaRPr sz="3350" b="1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1040" y="3168225"/>
            <a:ext cx="7733524" cy="520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sz="2900" spc="-10" dirty="0">
                <a:solidFill>
                  <a:srgbClr val="000000"/>
                </a:solidFill>
                <a:latin typeface="Franklin Gothic Medium" panose="020B0603020102020204"/>
                <a:cs typeface="Franklin Gothic Medium" panose="020B0603020102020204"/>
              </a:rPr>
              <a:t>that</a:t>
            </a:r>
            <a:r>
              <a:rPr sz="2900" spc="-23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除了用作指示代词，还可以用作什么代词？</a:t>
            </a:r>
            <a:endParaRPr sz="2900" spc="-23" dirty="0">
              <a:solidFill>
                <a:srgbClr val="000000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2319</Words>
  <Application>WPS 演示</Application>
  <PresentationFormat>On-screen Show (4:3)</PresentationFormat>
  <Paragraphs>309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Times New Roman</vt:lpstr>
      <vt:lpstr>Franklin Gothic Medium</vt:lpstr>
      <vt:lpstr>Arial Unicode MS</vt:lpstr>
      <vt:lpstr>Arial</vt:lpstr>
      <vt:lpstr>Calibri</vt:lpstr>
      <vt:lpstr>Theme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junju</dc:creator>
  <cp:lastModifiedBy>宁静</cp:lastModifiedBy>
  <cp:revision>2</cp:revision>
  <dcterms:created xsi:type="dcterms:W3CDTF">2021-11-30T02:21:19Z</dcterms:created>
  <dcterms:modified xsi:type="dcterms:W3CDTF">2021-11-30T02:25:49Z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79010E3C31734E89AA648C3DEDAC69C3</vt:lpwstr>
  </property>
  <property fmtid="{D5CDD505-2E9C-101B-9397-08002B2CF9AE}" pid="3" name="KSOProductBuildVer">
    <vt:lpwstr>2052-11.1.0.11045</vt:lpwstr>
  </property>
</Properties>
</file>