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12192000" cy="6858000"/>
  <p:embeddedFontLst>
    <p:embeddedFont>
      <p:font typeface="微软雅黑" panose="020B0503020204020204" charset="-122"/>
      <p:regular r:id="rId37"/>
    </p:embeddedFont>
    <p:embeddedFont>
      <p:font typeface="Calibri" panose="020F0502020204030204"/>
      <p:regular r:id="rId38"/>
      <p:bold r:id="rId39"/>
      <p:italic r:id="rId40"/>
      <p:boldItalic r:id="rId41"/>
    </p:embeddedFont>
    <p:embeddedFont>
      <p:font typeface="Franklin Gothic Medium" panose="020B0603020102020204"/>
      <p:regular r:id="rId42"/>
      <p:italic r:id="rId43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font" Target="fonts/font7.fntdata"/><Relationship Id="rId42" Type="http://schemas.openxmlformats.org/officeDocument/2006/relationships/font" Target="fonts/font6.fntdata"/><Relationship Id="rId41" Type="http://schemas.openxmlformats.org/officeDocument/2006/relationships/font" Target="fonts/font5.fntdata"/><Relationship Id="rId40" Type="http://schemas.openxmlformats.org/officeDocument/2006/relationships/font" Target="fonts/font4.fntdata"/><Relationship Id="rId4" Type="http://schemas.openxmlformats.org/officeDocument/2006/relationships/slide" Target="slides/slide2.xml"/><Relationship Id="rId39" Type="http://schemas.openxmlformats.org/officeDocument/2006/relationships/font" Target="fonts/font3.fntdata"/><Relationship Id="rId38" Type="http://schemas.openxmlformats.org/officeDocument/2006/relationships/font" Target="fonts/font2.fntdata"/><Relationship Id="rId37" Type="http://schemas.openxmlformats.org/officeDocument/2006/relationships/font" Target="fonts/font1.fntdata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notesMaster" Target="notesMasters/notesMaster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12277295" y="0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94283" y="642938"/>
            <a:ext cx="3086100" cy="173593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2167467" y="2475309"/>
            <a:ext cx="17339733" cy="20252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4885432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12277295" y="4885432"/>
            <a:ext cx="9392356" cy="2580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97752" y="3413349"/>
            <a:ext cx="4561890" cy="568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435"/>
              </a:lnSpc>
              <a:spcBef>
                <a:spcPts val="0"/>
              </a:spcBef>
              <a:spcAft>
                <a:spcPts val="0"/>
              </a:spcAft>
            </a:pPr>
            <a:r>
              <a:rPr sz="3350" spc="23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动词的基本形式</a:t>
            </a:r>
            <a:endParaRPr sz="3350" spc="23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99286" y="1274662"/>
            <a:ext cx="1340562" cy="59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360"/>
              </a:lnSpc>
              <a:spcBef>
                <a:spcPts val="0"/>
              </a:spcBef>
              <a:spcAft>
                <a:spcPts val="0"/>
              </a:spcAft>
            </a:pPr>
            <a:r>
              <a:rPr sz="33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困惑</a:t>
            </a:r>
            <a:r>
              <a:rPr sz="3300" b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300" dirty="0">
                <a:solidFill>
                  <a:srgbClr val="FFFFFF"/>
                </a:solidFill>
                <a:latin typeface="Franklin Gothic Medium" panose="020B0603020102020204"/>
                <a:cs typeface="Franklin Gothic Medium" panose="020B0603020102020204"/>
              </a:rPr>
              <a:t>2</a:t>
            </a:r>
            <a:endParaRPr sz="3300" dirty="0">
              <a:solidFill>
                <a:srgbClr val="FFFFFF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0244" y="3125468"/>
            <a:ext cx="4008858" cy="472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possessed</a:t>
            </a:r>
            <a:r>
              <a:rPr sz="2800" spc="4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tact.</a:t>
            </a:r>
            <a:endParaRPr sz="2800" spc="-1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0244" y="4405882"/>
            <a:ext cx="8074764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have</a:t>
            </a:r>
            <a:r>
              <a:rPr sz="2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just</a:t>
            </a:r>
            <a:r>
              <a:rPr sz="2800" spc="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learned</a:t>
            </a:r>
            <a:r>
              <a:rPr sz="2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returned</a:t>
            </a:r>
            <a:r>
              <a:rPr sz="2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home</a:t>
            </a:r>
            <a:r>
              <a:rPr sz="2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yesterday.</a:t>
            </a:r>
            <a:endParaRPr sz="2800" spc="-38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66631" y="6416806"/>
            <a:ext cx="2590800" cy="359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35"/>
              </a:lnSpc>
              <a:spcBef>
                <a:spcPts val="0"/>
              </a:spcBef>
              <a:spcAft>
                <a:spcPts val="0"/>
              </a:spcAft>
            </a:pPr>
            <a:r>
              <a:rPr sz="1900" b="1" spc="20" dirty="0">
                <a:solidFill>
                  <a:srgbClr val="002060"/>
                </a:solidFill>
                <a:latin typeface="微软雅黑" panose="020B0503020204020204" charset="-122"/>
                <a:cs typeface="微软雅黑" panose="020B0503020204020204" charset="-122"/>
              </a:rPr>
              <a:t>焦作师范高等专科学校</a:t>
            </a:r>
            <a:endParaRPr sz="1900" b="1" spc="20" dirty="0">
              <a:solidFill>
                <a:srgbClr val="00206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26515" y="1136682"/>
            <a:ext cx="1828800" cy="5912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355"/>
              </a:lnSpc>
              <a:spcBef>
                <a:spcPts val="0"/>
              </a:spcBef>
              <a:spcAft>
                <a:spcPts val="0"/>
              </a:spcAft>
            </a:pPr>
            <a:r>
              <a:rPr sz="33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答案呈现</a:t>
            </a:r>
            <a:endParaRPr sz="33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46596" y="2944022"/>
            <a:ext cx="3082459" cy="641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8960" marR="0">
              <a:lnSpc>
                <a:spcPts val="4755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法》</a:t>
            </a:r>
            <a:endParaRPr sz="36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第三人称单数</a:t>
            </a:r>
            <a:r>
              <a:rPr sz="2800" spc="-3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</a:t>
            </a:r>
            <a:endParaRPr sz="2800" strike="sngStrike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3694" y="3005519"/>
            <a:ext cx="1819951" cy="4719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原形</a:t>
            </a:r>
            <a:r>
              <a:rPr sz="2800" spc="120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</a:t>
            </a: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3694" y="3858766"/>
            <a:ext cx="2630820" cy="13253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现在分词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47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</a:t>
            </a:r>
            <a:endParaRPr sz="2800" strike="sngStrike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415"/>
              </a:lnSpc>
              <a:spcBef>
                <a:spcPts val="331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过去分词</a:t>
            </a:r>
            <a:r>
              <a:rPr sz="2800" spc="6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</a:t>
            </a:r>
            <a:endParaRPr sz="2800" strike="sngStrike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48121" y="3858766"/>
            <a:ext cx="2096022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5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</a:t>
            </a:r>
            <a:r>
              <a:rPr sz="2800" u="sng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</a:t>
            </a:r>
            <a:endParaRPr sz="2800" strike="sngStrike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系统归纳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07947" y="1137390"/>
            <a:ext cx="2434082" cy="575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原形</a:t>
            </a:r>
            <a:r>
              <a:rPr sz="3200" b="1" spc="125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do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22522"/>
            <a:ext cx="3319188" cy="472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1.</a:t>
            </a:r>
            <a:r>
              <a:rPr sz="2800" spc="-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Let</a:t>
            </a:r>
            <a:r>
              <a:rPr sz="2800" spc="-5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8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’s</a:t>
            </a:r>
            <a:r>
              <a:rPr sz="2800" spc="7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make</a:t>
            </a:r>
            <a:r>
              <a:rPr sz="2800" strike="sngStrike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pretty.</a:t>
            </a:r>
            <a:endParaRPr sz="2800" spc="-4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143" y="4202936"/>
            <a:ext cx="7630583" cy="472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believe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what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said,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don’t</a:t>
            </a:r>
            <a:r>
              <a:rPr sz="2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believe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you.</a:t>
            </a:r>
            <a:endParaRPr sz="2800" spc="-1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59763" y="1128246"/>
            <a:ext cx="4499483" cy="575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第三人称单数</a:t>
            </a:r>
            <a:r>
              <a:rPr sz="3200" b="1" spc="128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does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16044"/>
            <a:ext cx="5311589" cy="17525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book</a:t>
            </a:r>
            <a:r>
              <a:rPr sz="2800" spc="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consists</a:t>
            </a:r>
            <a:r>
              <a:rPr sz="2800" spc="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</a:t>
            </a:r>
            <a:r>
              <a:rPr sz="2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chapters.</a:t>
            </a:r>
            <a:endParaRPr sz="2800" spc="-12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415"/>
              </a:lnSpc>
              <a:spcBef>
                <a:spcPts val="6665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depends</a:t>
            </a:r>
            <a:r>
              <a:rPr sz="2800" strike="sngStrike" spc="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on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quality.</a:t>
            </a:r>
            <a:endParaRPr sz="2800" spc="-27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952244" y="254309"/>
            <a:ext cx="2346960" cy="359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35"/>
              </a:lnSpc>
              <a:spcBef>
                <a:spcPts val="0"/>
              </a:spcBef>
              <a:spcAft>
                <a:spcPts val="0"/>
              </a:spcAft>
            </a:pPr>
            <a:r>
              <a:rPr sz="1900" b="1" spc="20" dirty="0">
                <a:solidFill>
                  <a:srgbClr val="44546A"/>
                </a:solidFill>
                <a:latin typeface="微软雅黑" panose="020B0503020204020204" charset="-122"/>
                <a:cs typeface="微软雅黑" panose="020B0503020204020204" charset="-122"/>
              </a:rPr>
              <a:t>新思维建构英语语法</a:t>
            </a:r>
            <a:endParaRPr sz="1900" b="1" spc="20" dirty="0">
              <a:solidFill>
                <a:srgbClr val="44546A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7469" y="1137390"/>
            <a:ext cx="3903345" cy="575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现在分词</a:t>
            </a:r>
            <a:r>
              <a:rPr sz="3200" b="1" spc="136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doing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16044"/>
            <a:ext cx="4315618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am</a:t>
            </a:r>
            <a:r>
              <a:rPr sz="2800" spc="-6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feeling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with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my</a:t>
            </a:r>
            <a:r>
              <a:rPr sz="2800" spc="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hand.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143" y="4196586"/>
            <a:ext cx="6380746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10.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having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time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her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school.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85976" y="1137390"/>
            <a:ext cx="2965653" cy="575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过去式</a:t>
            </a:r>
            <a:r>
              <a:rPr sz="3200" b="1" spc="136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did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16044"/>
            <a:ext cx="7136285" cy="17525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strongly</a:t>
            </a:r>
            <a:r>
              <a:rPr sz="2800" spc="4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disliked</a:t>
            </a:r>
            <a:r>
              <a:rPr sz="2800" spc="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being</a:t>
            </a:r>
            <a:r>
              <a:rPr sz="2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spoken</a:t>
            </a:r>
            <a:r>
              <a:rPr sz="2800" spc="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like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415"/>
              </a:lnSpc>
              <a:spcBef>
                <a:spcPts val="6665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possessed</a:t>
            </a:r>
            <a:r>
              <a:rPr sz="2800" spc="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tact.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85976" y="1137390"/>
            <a:ext cx="3749370" cy="575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230"/>
              </a:lnSpc>
              <a:spcBef>
                <a:spcPts val="0"/>
              </a:spcBef>
              <a:spcAft>
                <a:spcPts val="0"/>
              </a:spcAft>
            </a:pP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过去分词</a:t>
            </a:r>
            <a:r>
              <a:rPr sz="3200" b="1" spc="136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（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done</a:t>
            </a:r>
            <a:r>
              <a:rPr sz="32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）</a:t>
            </a:r>
            <a:endParaRPr sz="32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143" y="2917569"/>
            <a:ext cx="5783909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2800" spc="7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last,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agreement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2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arrived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at.</a:t>
            </a:r>
            <a:endParaRPr sz="2800" spc="-1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41976" y="2944022"/>
            <a:ext cx="1524914" cy="641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755"/>
              </a:lnSpc>
              <a:spcBef>
                <a:spcPts val="0"/>
              </a:spcBef>
              <a:spcAft>
                <a:spcPts val="0"/>
              </a:spcAft>
            </a:pPr>
            <a:r>
              <a:rPr sz="36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《建构</a:t>
            </a:r>
            <a:endParaRPr sz="3600" b="1" dirty="0">
              <a:solidFill>
                <a:srgbClr val="FFFFFF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7143" y="4198110"/>
            <a:ext cx="8073271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have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just</a:t>
            </a:r>
            <a:r>
              <a:rPr sz="2800" spc="4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learned</a:t>
            </a:r>
            <a:r>
              <a:rPr sz="2800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returned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home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yesterday.</a:t>
            </a:r>
            <a:endParaRPr sz="2800" spc="-38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058409" y="2409570"/>
            <a:ext cx="2054352" cy="2250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21665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原形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495"/>
              </a:lnSpc>
              <a:spcBef>
                <a:spcPts val="259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第三人称单数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318770" marR="0">
              <a:lnSpc>
                <a:spcPts val="2495"/>
              </a:lnSpc>
              <a:spcBef>
                <a:spcPts val="248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现在分词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499110" marR="0">
              <a:lnSpc>
                <a:spcPts val="2500"/>
              </a:lnSpc>
              <a:spcBef>
                <a:spcPts val="231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42489" y="3636898"/>
            <a:ext cx="1144777" cy="355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</a:t>
            </a:r>
            <a:r>
              <a:rPr sz="2500" spc="2193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8929" y="4929370"/>
            <a:ext cx="1421587" cy="355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过去分词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943597" y="834263"/>
            <a:ext cx="2061972" cy="3550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495"/>
              </a:lnSpc>
              <a:spcBef>
                <a:spcPts val="0"/>
              </a:spcBef>
              <a:spcAft>
                <a:spcPts val="0"/>
              </a:spcAft>
            </a:pPr>
            <a:r>
              <a:rPr sz="25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规则动词变化</a:t>
            </a:r>
            <a:endParaRPr sz="25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4563" y="1887489"/>
            <a:ext cx="1295400" cy="522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第三人称单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457200" marR="0">
              <a:lnSpc>
                <a:spcPts val="1800"/>
              </a:lnSpc>
              <a:spcBef>
                <a:spcPts val="21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数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0470" y="2006353"/>
            <a:ext cx="1068019" cy="2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现在分词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61276" y="2006353"/>
            <a:ext cx="839114" cy="2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5128" y="2006353"/>
            <a:ext cx="1068019" cy="2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过去分词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4772" y="2613802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一般情况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46042" y="2603499"/>
            <a:ext cx="473009" cy="738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07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52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75834" y="2603499"/>
            <a:ext cx="574395" cy="1185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52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52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331964" y="2603499"/>
            <a:ext cx="498347" cy="738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52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10116" y="2603499"/>
            <a:ext cx="498347" cy="738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52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0263" y="3053714"/>
            <a:ext cx="1577340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s,x,ch,sh,o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结尾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52727" y="3500500"/>
            <a:ext cx="1770888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辅音字母</a:t>
            </a:r>
            <a:r>
              <a:rPr sz="1800" spc="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+y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结尾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41827" y="3497452"/>
            <a:ext cx="881899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y→i+es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26223" y="3497452"/>
            <a:ext cx="907237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y→i+ed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78468" y="3497452"/>
            <a:ext cx="960119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1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y→i</a:t>
            </a:r>
            <a:r>
              <a:rPr sz="1800" spc="-46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47572" y="3932951"/>
            <a:ext cx="1981200" cy="797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重读闭音节（一个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辅音字母结尾）结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800100" marR="0">
              <a:lnSpc>
                <a:spcPts val="1800"/>
              </a:lnSpc>
              <a:spcBef>
                <a:spcPts val="21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尾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97859" y="4178680"/>
            <a:ext cx="370902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90034" y="4181728"/>
            <a:ext cx="5904483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双写辅音字母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+ing</a:t>
            </a:r>
            <a:r>
              <a:rPr sz="1800" spc="161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双写辅音字母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+ed</a:t>
            </a:r>
            <a:r>
              <a:rPr sz="1800" spc="1594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双写辅音字母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11580" y="4828013"/>
            <a:ext cx="1856332" cy="542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不发音的字母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735965" marR="0">
              <a:lnSpc>
                <a:spcPts val="1800"/>
              </a:lnSpc>
              <a:spcBef>
                <a:spcPts val="17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尾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97859" y="4956301"/>
            <a:ext cx="370902" cy="834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28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969509" y="4959349"/>
            <a:ext cx="1188567" cy="8319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去掉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e</a:t>
            </a:r>
            <a:r>
              <a:rPr sz="1800" spc="-12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24130" marR="0">
              <a:lnSpc>
                <a:spcPts val="1995"/>
              </a:lnSpc>
              <a:spcBef>
                <a:spcPts val="226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ie→y</a:t>
            </a:r>
            <a:r>
              <a:rPr sz="1800" spc="-18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82256" y="4956301"/>
            <a:ext cx="396240" cy="834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28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360407" y="4956301"/>
            <a:ext cx="396240" cy="834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28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+d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93875" y="5503061"/>
            <a:ext cx="1690116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字母组合</a:t>
            </a: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ie</a:t>
            </a:r>
            <a:r>
              <a:rPr sz="1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结尾</a:t>
            </a:r>
            <a:endParaRPr sz="18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知识激活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自我评价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知识拓展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952244" y="254309"/>
            <a:ext cx="2346960" cy="359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535"/>
              </a:lnSpc>
              <a:spcBef>
                <a:spcPts val="0"/>
              </a:spcBef>
              <a:spcAft>
                <a:spcPts val="0"/>
              </a:spcAft>
            </a:pPr>
            <a:r>
              <a:rPr sz="1900" b="1" spc="20" dirty="0">
                <a:solidFill>
                  <a:srgbClr val="44546A"/>
                </a:solidFill>
                <a:latin typeface="微软雅黑" panose="020B0503020204020204" charset="-122"/>
                <a:cs typeface="微软雅黑" panose="020B0503020204020204" charset="-122"/>
              </a:rPr>
              <a:t>新思维建构英语语法</a:t>
            </a:r>
            <a:endParaRPr sz="1900" b="1" spc="20" dirty="0">
              <a:solidFill>
                <a:srgbClr val="44546A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5540" y="1353248"/>
            <a:ext cx="1784908" cy="4453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sz="3200" spc="1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动词短语</a:t>
            </a:r>
            <a:endParaRPr sz="3200" spc="15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4991" y="2266422"/>
            <a:ext cx="6265722" cy="775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1.</a:t>
            </a:r>
            <a:r>
              <a:rPr sz="24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agree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with</a:t>
            </a:r>
            <a:r>
              <a:rPr sz="2400" strike="sngStrike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on</a:t>
            </a:r>
            <a:r>
              <a:rPr sz="24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point.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介词）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2.</a:t>
            </a:r>
            <a:r>
              <a:rPr sz="24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took</a:t>
            </a:r>
            <a:r>
              <a:rPr sz="2400" strike="sngStrike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down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what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24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said.</a:t>
            </a:r>
            <a:r>
              <a:rPr sz="2400" spc="5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副词）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4991" y="2998323"/>
            <a:ext cx="8541436" cy="2239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93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24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8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</a:t>
            </a:r>
            <a:r>
              <a:rPr sz="2400" spc="7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don’t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</a:t>
            </a:r>
            <a:r>
              <a:rPr sz="2400" strike="sngStrike" spc="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400" strike="sngStrike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for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2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kind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thing.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副词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介词）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24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came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4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us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off.</a:t>
            </a:r>
            <a:r>
              <a:rPr sz="2400" spc="5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副词）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5.</a:t>
            </a:r>
            <a:r>
              <a:rPr sz="24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police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are</a:t>
            </a:r>
            <a:r>
              <a:rPr sz="24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looking</a:t>
            </a:r>
            <a:r>
              <a:rPr sz="2400" strike="sngStrike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for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case.</a:t>
            </a:r>
            <a:r>
              <a:rPr sz="24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介词）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2400" spc="-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8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</a:t>
            </a:r>
            <a:r>
              <a:rPr sz="2400" spc="7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must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get</a:t>
            </a:r>
            <a:r>
              <a:rPr sz="2400" strike="sngStrike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rid</a:t>
            </a:r>
            <a:r>
              <a:rPr sz="2400" strike="sngStrike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this</a:t>
            </a:r>
            <a:r>
              <a:rPr sz="24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bad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style.</a:t>
            </a:r>
            <a:r>
              <a:rPr sz="24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名词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介词）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7.</a:t>
            </a:r>
            <a:r>
              <a:rPr sz="24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couldn’t</a:t>
            </a:r>
            <a:r>
              <a:rPr sz="24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put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up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with</a:t>
            </a:r>
            <a:r>
              <a:rPr sz="2400" strike="sngStrike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5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noise</a:t>
            </a:r>
            <a:r>
              <a:rPr sz="24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any</a:t>
            </a:r>
            <a:r>
              <a:rPr sz="24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pc="-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longer.</a:t>
            </a:r>
            <a:r>
              <a:rPr sz="2400" spc="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副词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介词）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88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8.</a:t>
            </a:r>
            <a:r>
              <a:rPr sz="24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Mary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take</a:t>
            </a:r>
            <a:r>
              <a:rPr sz="2400" strike="sngStrike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(good)</a:t>
            </a:r>
            <a:r>
              <a:rPr sz="2400" strike="sngStrike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care</a:t>
            </a:r>
            <a:r>
              <a:rPr sz="2400" strike="sngStrike" spc="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children.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（动词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名词</a:t>
            </a:r>
            <a:r>
              <a:rPr sz="24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+</a:t>
            </a:r>
            <a:r>
              <a:rPr sz="24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介词）</a:t>
            </a:r>
            <a:endParaRPr sz="2400" dirty="0">
              <a:solidFill>
                <a:srgbClr val="00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巩固提高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5540" y="1335794"/>
            <a:ext cx="3143123" cy="2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请把下列动词变为相应形式。</a:t>
            </a:r>
            <a:endParaRPr sz="1800" spc="11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9247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动词原形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4823" y="2582433"/>
            <a:ext cx="15240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第三人称单数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0921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现在分词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21829" y="2582433"/>
            <a:ext cx="8382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22358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8035" y="3302380"/>
            <a:ext cx="647776" cy="20538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work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485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study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52070" marR="0">
              <a:lnSpc>
                <a:spcPts val="1995"/>
              </a:lnSpc>
              <a:spcBef>
                <a:spcPts val="142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plan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3970" marR="0">
              <a:lnSpc>
                <a:spcPts val="1995"/>
              </a:lnSpc>
              <a:spcBef>
                <a:spcPts val="148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close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33985" marR="0">
              <a:lnSpc>
                <a:spcPts val="1995"/>
              </a:lnSpc>
              <a:spcBef>
                <a:spcPts val="147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lie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5540" y="1335794"/>
            <a:ext cx="3143123" cy="2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请把下列动词变为相应形式。</a:t>
            </a:r>
            <a:endParaRPr sz="1800" spc="11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9247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动词原形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4823" y="2582433"/>
            <a:ext cx="15240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第三人称单数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0921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现在分词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21829" y="2582433"/>
            <a:ext cx="8382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22358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9558" y="3302380"/>
            <a:ext cx="647512" cy="1614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615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run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485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come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30480" marR="0">
              <a:lnSpc>
                <a:spcPts val="1995"/>
              </a:lnSpc>
              <a:spcBef>
                <a:spcPts val="142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32715" marR="0">
              <a:lnSpc>
                <a:spcPts val="1995"/>
              </a:lnSpc>
              <a:spcBef>
                <a:spcPts val="148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go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72335" y="5065013"/>
            <a:ext cx="420128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eat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5540" y="1335794"/>
            <a:ext cx="1071676" cy="2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答案呈现</a:t>
            </a:r>
            <a:endParaRPr sz="1800" spc="11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12722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动词原形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9753" y="2582433"/>
            <a:ext cx="15240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第三人称单数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4986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现在分词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95539" y="2582433"/>
            <a:ext cx="8382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94443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19985" y="3421633"/>
            <a:ext cx="648436" cy="2339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work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03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study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52070" marR="0">
              <a:lnSpc>
                <a:spcPts val="1995"/>
              </a:lnSpc>
              <a:spcBef>
                <a:spcPts val="2095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plan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3970" marR="0">
              <a:lnSpc>
                <a:spcPts val="1995"/>
              </a:lnSpc>
              <a:spcBef>
                <a:spcPts val="2035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close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33985" marR="0">
              <a:lnSpc>
                <a:spcPts val="1995"/>
              </a:lnSpc>
              <a:spcBef>
                <a:spcPts val="2045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lie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87038" y="3421633"/>
            <a:ext cx="788334" cy="2339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works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03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studies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76200" marR="0">
              <a:lnSpc>
                <a:spcPts val="1995"/>
              </a:lnSpc>
              <a:spcBef>
                <a:spcPts val="209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plans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38100" marR="0">
              <a:lnSpc>
                <a:spcPts val="1995"/>
              </a:lnSpc>
              <a:spcBef>
                <a:spcPts val="203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closes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58750" marR="0">
              <a:lnSpc>
                <a:spcPts val="1995"/>
              </a:lnSpc>
              <a:spcBef>
                <a:spcPts val="204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lies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21375" y="3421633"/>
            <a:ext cx="953414" cy="2339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working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4445" marR="0">
              <a:lnSpc>
                <a:spcPts val="1995"/>
              </a:lnSpc>
              <a:spcBef>
                <a:spcPts val="203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studying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09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planning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69850" marR="0">
              <a:lnSpc>
                <a:spcPts val="1995"/>
              </a:lnSpc>
              <a:spcBef>
                <a:spcPts val="203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closing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63195" marR="0">
              <a:lnSpc>
                <a:spcPts val="1995"/>
              </a:lnSpc>
              <a:spcBef>
                <a:spcPts val="204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lying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75727" y="3421633"/>
            <a:ext cx="877061" cy="2339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worked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31750" marR="0">
              <a:lnSpc>
                <a:spcPts val="1995"/>
              </a:lnSpc>
              <a:spcBef>
                <a:spcPts val="203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studied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09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planned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69850" marR="0">
              <a:lnSpc>
                <a:spcPts val="1995"/>
              </a:lnSpc>
              <a:spcBef>
                <a:spcPts val="203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closed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90500" marR="0">
              <a:lnSpc>
                <a:spcPts val="1995"/>
              </a:lnSpc>
              <a:spcBef>
                <a:spcPts val="204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89184" y="3421633"/>
            <a:ext cx="877061" cy="23394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85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worked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31750" marR="0">
              <a:lnSpc>
                <a:spcPts val="1995"/>
              </a:lnSpc>
              <a:spcBef>
                <a:spcPts val="203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studied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209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planned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69850" marR="0">
              <a:lnSpc>
                <a:spcPts val="1995"/>
              </a:lnSpc>
              <a:spcBef>
                <a:spcPts val="203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closed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90500" marR="0">
              <a:lnSpc>
                <a:spcPts val="1995"/>
              </a:lnSpc>
              <a:spcBef>
                <a:spcPts val="204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Times New Roman" panose="02020603050405020304"/>
                <a:cs typeface="Times New Roman" panose="02020603050405020304"/>
              </a:rPr>
              <a:t>lied</a:t>
            </a:r>
            <a:endParaRPr sz="1800" dirty="0">
              <a:solidFill>
                <a:srgbClr val="000000"/>
              </a:solidFill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45540" y="1335794"/>
            <a:ext cx="1071676" cy="2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spc="11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答案呈现</a:t>
            </a:r>
            <a:endParaRPr sz="1800" spc="11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9247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动词原形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44823" y="2582433"/>
            <a:ext cx="15240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第三人称单数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90921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现在分词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21829" y="2582433"/>
            <a:ext cx="8382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过去式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22358" y="2582433"/>
            <a:ext cx="1066800" cy="266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过去分词</a:t>
            </a:r>
            <a:endParaRPr sz="1800" dirty="0">
              <a:solidFill>
                <a:srgbClr val="0000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9558" y="3302380"/>
            <a:ext cx="647512" cy="16140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615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run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0" marR="0">
              <a:lnSpc>
                <a:spcPts val="1995"/>
              </a:lnSpc>
              <a:spcBef>
                <a:spcPts val="1485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come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30480" marR="0">
              <a:lnSpc>
                <a:spcPts val="1995"/>
              </a:lnSpc>
              <a:spcBef>
                <a:spcPts val="142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have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  <a:p>
            <a:pPr marL="132715" marR="0">
              <a:lnSpc>
                <a:spcPts val="1995"/>
              </a:lnSpc>
              <a:spcBef>
                <a:spcPts val="148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go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30396" y="3286904"/>
            <a:ext cx="755377" cy="1198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885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runs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95"/>
              </a:lnSpc>
              <a:spcBef>
                <a:spcPts val="128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comes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40335" marR="0">
              <a:lnSpc>
                <a:spcPts val="2195"/>
              </a:lnSpc>
              <a:spcBef>
                <a:spcPts val="121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has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86933" y="3286904"/>
            <a:ext cx="872579" cy="16399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running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1590" marR="0">
              <a:lnSpc>
                <a:spcPts val="2195"/>
              </a:lnSpc>
              <a:spcBef>
                <a:spcPts val="128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coming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54610" marR="0">
              <a:lnSpc>
                <a:spcPts val="2195"/>
              </a:lnSpc>
              <a:spcBef>
                <a:spcPts val="121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having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06680" marR="0">
              <a:lnSpc>
                <a:spcPts val="2195"/>
              </a:lnSpc>
              <a:spcBef>
                <a:spcPts val="127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going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14793" y="3286904"/>
            <a:ext cx="654918" cy="1198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79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ran</a:t>
            </a:r>
            <a:endParaRPr sz="1800" spc="-18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95"/>
              </a:lnSpc>
              <a:spcBef>
                <a:spcPts val="128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came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74930" marR="0">
              <a:lnSpc>
                <a:spcPts val="2195"/>
              </a:lnSpc>
              <a:spcBef>
                <a:spcPts val="121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23527" y="3286904"/>
            <a:ext cx="665968" cy="1198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885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run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95"/>
              </a:lnSpc>
              <a:spcBef>
                <a:spcPts val="128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come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80645" marR="0">
              <a:lnSpc>
                <a:spcPts val="2195"/>
              </a:lnSpc>
              <a:spcBef>
                <a:spcPts val="121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15740" y="4609735"/>
            <a:ext cx="583703" cy="756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goes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1590" marR="0">
              <a:lnSpc>
                <a:spcPts val="2195"/>
              </a:lnSpc>
              <a:spcBef>
                <a:spcPts val="126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eats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30032" y="4609735"/>
            <a:ext cx="626231" cy="756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went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86995" marR="0">
              <a:lnSpc>
                <a:spcPts val="2195"/>
              </a:lnSpc>
              <a:spcBef>
                <a:spcPts val="1265"/>
              </a:spcBef>
              <a:spcAft>
                <a:spcPts val="0"/>
              </a:spcAft>
            </a:pPr>
            <a:r>
              <a:rPr sz="1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ate</a:t>
            </a:r>
            <a:endParaRPr sz="1800" spc="-18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414382" y="4609735"/>
            <a:ext cx="686060" cy="756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655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gone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95"/>
              </a:lnSpc>
              <a:spcBef>
                <a:spcPts val="1265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eaten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72335" y="5065013"/>
            <a:ext cx="420128" cy="2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FF"/>
                </a:solidFill>
                <a:latin typeface="Times New Roman" panose="02020603050405020304"/>
                <a:cs typeface="Times New Roman" panose="02020603050405020304"/>
              </a:rPr>
              <a:t>eat</a:t>
            </a:r>
            <a:endParaRPr sz="1800" dirty="0">
              <a:solidFill>
                <a:srgbClr val="0000FF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58560" y="5049536"/>
            <a:ext cx="732383" cy="317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eating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灵活运用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602589" y="954548"/>
            <a:ext cx="4528462" cy="47072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576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Once</a:t>
            </a:r>
            <a:r>
              <a:rPr sz="1800" spc="5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upon</a:t>
            </a:r>
            <a:r>
              <a:rPr sz="1800" spc="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spc="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time,</a:t>
            </a:r>
            <a:r>
              <a:rPr sz="1800" spc="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there</a:t>
            </a:r>
            <a:r>
              <a:rPr sz="1800" spc="6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were</a:t>
            </a:r>
            <a:r>
              <a:rPr sz="1800" spc="5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many</a:t>
            </a:r>
            <a:r>
              <a:rPr sz="1800" spc="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young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fish</a:t>
            </a:r>
            <a:r>
              <a:rPr sz="1800" spc="53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living</a:t>
            </a:r>
            <a:r>
              <a:rPr sz="1800" spc="54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5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spc="54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lake.</a:t>
            </a:r>
            <a:r>
              <a:rPr sz="1800" spc="5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53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were</a:t>
            </a:r>
            <a:r>
              <a:rPr sz="1800" spc="5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very</a:t>
            </a:r>
            <a:r>
              <a:rPr sz="1800" spc="5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happy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there.</a:t>
            </a:r>
            <a:r>
              <a:rPr sz="1800" spc="35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As</a:t>
            </a:r>
            <a:r>
              <a:rPr sz="1800" spc="3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35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fish</a:t>
            </a:r>
            <a:r>
              <a:rPr sz="1800" spc="35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grew</a:t>
            </a:r>
            <a:r>
              <a:rPr sz="1800" spc="35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up,</a:t>
            </a:r>
            <a:r>
              <a:rPr sz="1800" spc="3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3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lake</a:t>
            </a:r>
            <a:r>
              <a:rPr sz="1800" spc="37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seemed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too</a:t>
            </a:r>
            <a:r>
              <a:rPr sz="1800" spc="2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small.</a:t>
            </a:r>
            <a:r>
              <a:rPr sz="1800" spc="2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24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wanted</a:t>
            </a:r>
            <a:r>
              <a:rPr sz="1800" spc="25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24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leave</a:t>
            </a:r>
            <a:r>
              <a:rPr sz="1800" spc="24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2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lake</a:t>
            </a:r>
            <a:r>
              <a:rPr sz="1800" spc="26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and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live</a:t>
            </a:r>
            <a:r>
              <a:rPr sz="1800" spc="10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1800" spc="11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1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big,</a:t>
            </a:r>
            <a:r>
              <a:rPr sz="1800" spc="9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blue</a:t>
            </a:r>
            <a:r>
              <a:rPr sz="1800" spc="10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sea.</a:t>
            </a:r>
            <a:r>
              <a:rPr sz="1800" spc="9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0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fish</a:t>
            </a:r>
            <a:r>
              <a:rPr sz="1800" spc="10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tried</a:t>
            </a:r>
            <a:r>
              <a:rPr sz="1800" spc="11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swim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9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2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sea.</a:t>
            </a:r>
            <a:r>
              <a:rPr sz="1800" spc="17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18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saw</a:t>
            </a:r>
            <a:r>
              <a:rPr sz="1800" spc="18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1800" spc="19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big</a:t>
            </a:r>
            <a:r>
              <a:rPr sz="1800" spc="19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gate</a:t>
            </a:r>
            <a:r>
              <a:rPr sz="1800" spc="2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blocking</a:t>
            </a:r>
            <a:r>
              <a:rPr sz="1800" spc="20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their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6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way.</a:t>
            </a:r>
            <a:r>
              <a:rPr sz="1800" spc="38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1800" spc="31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had</a:t>
            </a:r>
            <a:r>
              <a:rPr sz="1800" spc="33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two</a:t>
            </a:r>
            <a:r>
              <a:rPr sz="1800" spc="34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large</a:t>
            </a:r>
            <a:r>
              <a:rPr sz="1800" spc="3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dragons</a:t>
            </a:r>
            <a:r>
              <a:rPr sz="1800" spc="34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carved</a:t>
            </a:r>
            <a:r>
              <a:rPr sz="1800" spc="3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into</a:t>
            </a:r>
            <a:r>
              <a:rPr sz="1800" spc="3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it,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and</a:t>
            </a:r>
            <a:r>
              <a:rPr sz="1800" spc="1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1800" spc="15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called</a:t>
            </a:r>
            <a:r>
              <a:rPr sz="1800" spc="14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Dragon</a:t>
            </a:r>
            <a:r>
              <a:rPr sz="1800" spc="15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Gate.</a:t>
            </a:r>
            <a:r>
              <a:rPr sz="1800" spc="1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1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tried</a:t>
            </a:r>
            <a:r>
              <a:rPr sz="1800" spc="1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endParaRPr sz="1800" spc="-1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</a:t>
            </a:r>
            <a:r>
              <a:rPr sz="1800" spc="2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under</a:t>
            </a:r>
            <a:r>
              <a:rPr sz="1800" spc="2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22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gate,</a:t>
            </a:r>
            <a:r>
              <a:rPr sz="1800" spc="22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r>
              <a:rPr sz="1800" spc="2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1800" spc="21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went</a:t>
            </a:r>
            <a:r>
              <a:rPr sz="1800" spc="2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21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22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bottom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1800" spc="8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0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lake.</a:t>
            </a:r>
            <a:r>
              <a:rPr sz="1800" spc="10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8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tried</a:t>
            </a:r>
            <a:r>
              <a:rPr sz="1800" spc="9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go</a:t>
            </a:r>
            <a:r>
              <a:rPr sz="1800" spc="10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over</a:t>
            </a:r>
            <a:r>
              <a:rPr sz="1800" spc="9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8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gate,</a:t>
            </a:r>
            <a:r>
              <a:rPr sz="1800" spc="9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1800" spc="6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went</a:t>
            </a:r>
            <a:r>
              <a:rPr sz="1800" spc="6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high</a:t>
            </a:r>
            <a:r>
              <a:rPr sz="1800" spc="6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into</a:t>
            </a:r>
            <a:r>
              <a:rPr sz="1800" spc="6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6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sky.</a:t>
            </a:r>
            <a:r>
              <a:rPr sz="1800" spc="9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All</a:t>
            </a:r>
            <a:r>
              <a:rPr sz="1800" spc="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1800" spc="6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7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fish</a:t>
            </a:r>
            <a:r>
              <a:rPr sz="1800" spc="6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tried</a:t>
            </a:r>
            <a:r>
              <a:rPr sz="1800" spc="6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endParaRPr sz="1800" spc="-1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jump</a:t>
            </a:r>
            <a:r>
              <a:rPr sz="1800" spc="28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over</a:t>
            </a:r>
            <a:r>
              <a:rPr sz="1800" spc="28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29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gate,</a:t>
            </a:r>
            <a:r>
              <a:rPr sz="1800" spc="29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r>
              <a:rPr sz="1800" spc="28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1800" spc="29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1800" spc="3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too</a:t>
            </a:r>
            <a:r>
              <a:rPr sz="1800" spc="28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high.</a:t>
            </a:r>
            <a:r>
              <a:rPr sz="1800" spc="27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fish</a:t>
            </a:r>
            <a:r>
              <a:rPr sz="1800" spc="1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decided</a:t>
            </a:r>
            <a:r>
              <a:rPr sz="1800" spc="1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14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give</a:t>
            </a:r>
            <a:r>
              <a:rPr sz="1800" spc="13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up.</a:t>
            </a:r>
            <a:r>
              <a:rPr sz="1800" spc="13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One</a:t>
            </a:r>
            <a:r>
              <a:rPr sz="1800" spc="1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small</a:t>
            </a:r>
            <a:r>
              <a:rPr sz="1800" spc="12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fish</a:t>
            </a:r>
            <a:r>
              <a:rPr sz="1800" spc="1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did</a:t>
            </a:r>
            <a:r>
              <a:rPr sz="1800" spc="13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not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want</a:t>
            </a:r>
            <a:r>
              <a:rPr sz="1800" spc="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1800" spc="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leave.</a:t>
            </a:r>
            <a:r>
              <a:rPr sz="1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1800" spc="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said,</a:t>
            </a:r>
            <a:r>
              <a:rPr sz="1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“</a:t>
            </a:r>
            <a:r>
              <a:rPr sz="1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6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</a:t>
            </a:r>
            <a:r>
              <a:rPr sz="1800" spc="9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</a:t>
            </a:r>
            <a:r>
              <a:rPr sz="1800" spc="5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jump</a:t>
            </a:r>
            <a:r>
              <a:rPr sz="1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over</a:t>
            </a:r>
            <a:r>
              <a:rPr sz="1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5"/>
              </a:lnSpc>
              <a:spcBef>
                <a:spcPts val="0"/>
              </a:spcBef>
              <a:spcAft>
                <a:spcPts val="0"/>
              </a:spcAft>
            </a:pP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Dragon</a:t>
            </a:r>
            <a:r>
              <a:rPr sz="1800" spc="1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Gate</a:t>
            </a:r>
            <a:r>
              <a:rPr sz="1800" spc="14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if</a:t>
            </a:r>
            <a:r>
              <a:rPr sz="1800" spc="16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</a:t>
            </a:r>
            <a:r>
              <a:rPr sz="1800" spc="15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keep</a:t>
            </a:r>
            <a:r>
              <a:rPr sz="1800" spc="16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trying.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”</a:t>
            </a:r>
            <a:r>
              <a:rPr sz="1800" spc="1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1800" spc="13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other</a:t>
            </a:r>
            <a:r>
              <a:rPr sz="1800" spc="14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fish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thought</a:t>
            </a:r>
            <a:r>
              <a:rPr sz="1800" spc="86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1800" spc="87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1800" spc="89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too</a:t>
            </a:r>
            <a:r>
              <a:rPr sz="1800" spc="86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high,</a:t>
            </a:r>
            <a:r>
              <a:rPr sz="1800" spc="87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and</a:t>
            </a:r>
            <a:r>
              <a:rPr sz="1800" spc="86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they</a:t>
            </a:r>
            <a:r>
              <a:rPr sz="1800" spc="86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went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216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home.</a:t>
            </a:r>
            <a:r>
              <a:rPr sz="1800" spc="39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1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...</a:t>
            </a:r>
            <a:endParaRPr sz="1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66714" y="1321789"/>
            <a:ext cx="5220471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spc="1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Little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Fish</a:t>
            </a:r>
            <a:r>
              <a:rPr sz="2800" spc="2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and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8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Dragon</a:t>
            </a:r>
            <a:r>
              <a:rPr sz="2800" spc="25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7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Gate</a:t>
            </a:r>
            <a:endParaRPr sz="2800" spc="-17" dirty="0">
              <a:solidFill>
                <a:srgbClr val="FFFFFF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73605" y="2259116"/>
            <a:ext cx="6039448" cy="5352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10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r>
              <a:rPr sz="32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remember</a:t>
            </a:r>
            <a:r>
              <a:rPr sz="3200" spc="-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--</a:t>
            </a:r>
            <a:r>
              <a:rPr sz="32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both</a:t>
            </a:r>
            <a:r>
              <a:rPr sz="32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are</a:t>
            </a:r>
            <a:r>
              <a:rPr sz="32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32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qualified.</a:t>
            </a:r>
            <a:endParaRPr sz="32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91228" y="2738461"/>
            <a:ext cx="3404011" cy="719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360"/>
              </a:lnSpc>
              <a:spcBef>
                <a:spcPts val="0"/>
              </a:spcBef>
              <a:spcAft>
                <a:spcPts val="0"/>
              </a:spcAft>
            </a:pPr>
            <a:r>
              <a:rPr sz="4800" b="1" i="1" dirty="0">
                <a:solidFill>
                  <a:srgbClr val="5B9BD5"/>
                </a:solidFill>
                <a:latin typeface="Arial" panose="020B0604020202020204"/>
                <a:cs typeface="Arial" panose="020B0604020202020204"/>
              </a:rPr>
              <a:t>Thank</a:t>
            </a:r>
            <a:r>
              <a:rPr sz="4800" b="1" i="1" spc="31" dirty="0">
                <a:solidFill>
                  <a:srgbClr val="5B9BD5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4800" b="1" i="1" dirty="0">
                <a:solidFill>
                  <a:srgbClr val="5B9BD5"/>
                </a:solidFill>
                <a:latin typeface="Arial" panose="020B0604020202020204"/>
                <a:cs typeface="Arial" panose="020B0604020202020204"/>
              </a:rPr>
              <a:t>you!</a:t>
            </a:r>
            <a:endParaRPr sz="4800" b="1" i="1" dirty="0">
              <a:solidFill>
                <a:srgbClr val="5B9BD5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91539" y="2259200"/>
            <a:ext cx="10304575" cy="898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My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colleagues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and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created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very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official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terms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describe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two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distinct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categories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candidates.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1539" y="4820156"/>
            <a:ext cx="3315452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resume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tells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story.</a:t>
            </a:r>
            <a:endParaRPr sz="2800" spc="-4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探究学习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80592" y="1067077"/>
            <a:ext cx="10855748" cy="792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795"/>
              </a:lnSpc>
              <a:spcBef>
                <a:spcPts val="0"/>
              </a:spcBef>
              <a:spcAft>
                <a:spcPts val="0"/>
              </a:spcAft>
            </a:pPr>
            <a:r>
              <a:rPr sz="2800" spc="1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识别下列句子中划线部分动词的原形，并根据动词的形式变化进行分</a:t>
            </a:r>
            <a:endParaRPr sz="2800" spc="1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>
              <a:lnSpc>
                <a:spcPts val="2795"/>
              </a:lnSpc>
              <a:spcBef>
                <a:spcPts val="350"/>
              </a:spcBef>
              <a:spcAft>
                <a:spcPts val="0"/>
              </a:spcAft>
            </a:pPr>
            <a:r>
              <a:rPr sz="28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类。</a:t>
            </a:r>
            <a:endParaRPr sz="28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4991" y="2259200"/>
            <a:ext cx="3328604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Let</a:t>
            </a:r>
            <a:r>
              <a:rPr sz="2800" spc="-54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8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’s</a:t>
            </a:r>
            <a:r>
              <a:rPr sz="2800" spc="10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make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pretty.</a:t>
            </a:r>
            <a:endParaRPr sz="2800" spc="-4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4991" y="2685920"/>
            <a:ext cx="7630442" cy="2179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strongly</a:t>
            </a:r>
            <a:r>
              <a:rPr sz="2800" spc="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disliked</a:t>
            </a:r>
            <a:r>
              <a:rPr sz="2800" spc="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being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spoken</a:t>
            </a:r>
            <a:r>
              <a:rPr sz="2800" spc="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like</a:t>
            </a:r>
            <a:r>
              <a:rPr sz="2800" spc="3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book</a:t>
            </a:r>
            <a:r>
              <a:rPr sz="2800" spc="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consists</a:t>
            </a:r>
            <a:r>
              <a:rPr sz="2800" spc="4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</a:t>
            </a:r>
            <a:r>
              <a:rPr sz="2800" spc="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chapters.</a:t>
            </a:r>
            <a:endParaRPr sz="2800" spc="-12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am</a:t>
            </a:r>
            <a:r>
              <a:rPr sz="2800" spc="-63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feeling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with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5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my</a:t>
            </a:r>
            <a:r>
              <a:rPr sz="2800" spc="5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hand.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believe</a:t>
            </a:r>
            <a:r>
              <a:rPr sz="2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what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said,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but</a:t>
            </a:r>
            <a:r>
              <a:rPr sz="2800" spc="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don’t</a:t>
            </a:r>
            <a:r>
              <a:rPr sz="2800" spc="36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believe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you.</a:t>
            </a:r>
            <a:endParaRPr sz="2800" spc="-15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6.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possessed</a:t>
            </a:r>
            <a:r>
              <a:rPr sz="2800" spc="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tact.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780592" y="1006702"/>
            <a:ext cx="9246234" cy="4715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观察下列句子划线部分的动词</a:t>
            </a:r>
            <a:r>
              <a:rPr sz="2800" b="1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,</a:t>
            </a:r>
            <a:r>
              <a:rPr sz="2800" b="1" spc="49" dirty="0">
                <a:solidFill>
                  <a:srgbClr val="FFFFFF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根据它们的用法进行分类。</a:t>
            </a:r>
            <a:endParaRPr sz="2800" dirty="0">
              <a:solidFill>
                <a:srgbClr val="FFFFFF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6292" y="2259200"/>
            <a:ext cx="8073297" cy="17525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depends</a:t>
            </a:r>
            <a:r>
              <a:rPr sz="2800" strike="sngStrike" spc="4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on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quality.</a:t>
            </a:r>
            <a:endParaRPr sz="2800" spc="-27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8.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9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</a:t>
            </a:r>
            <a:r>
              <a:rPr sz="2800" spc="8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last,</a:t>
            </a:r>
            <a:r>
              <a:rPr sz="2800" spc="2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an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agreement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was</a:t>
            </a:r>
            <a:r>
              <a:rPr sz="2800" spc="3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arrived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at.</a:t>
            </a:r>
            <a:endParaRPr sz="2800" spc="-1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9.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have</a:t>
            </a:r>
            <a:r>
              <a:rPr sz="2800" spc="23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just</a:t>
            </a:r>
            <a:r>
              <a:rPr sz="2800" spc="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learned</a:t>
            </a:r>
            <a:r>
              <a:rPr sz="2800" spc="14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that</a:t>
            </a:r>
            <a:r>
              <a:rPr sz="2800" spc="2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returned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home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3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yesterday.</a:t>
            </a:r>
            <a:endParaRPr sz="2800" spc="-38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10.</a:t>
            </a:r>
            <a:r>
              <a:rPr sz="2800" spc="11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She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spc="-12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having</a:t>
            </a:r>
            <a:r>
              <a:rPr sz="2800" spc="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a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great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time</a:t>
            </a:r>
            <a:r>
              <a:rPr sz="2800" spc="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in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her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school.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6292" y="4401539"/>
            <a:ext cx="10832672" cy="1325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1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_______________________</a:t>
            </a:r>
            <a:r>
              <a:rPr sz="2800" spc="3915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2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_______________________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3_______________________</a:t>
            </a:r>
            <a:r>
              <a:rPr sz="2800" spc="454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4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_______________________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0" marR="0">
              <a:lnSpc>
                <a:spcPts val="3360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类别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5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_______________________</a:t>
            </a:r>
            <a:endParaRPr sz="28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767070" y="1721449"/>
            <a:ext cx="667757" cy="1279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9775"/>
              </a:lnSpc>
              <a:spcBef>
                <a:spcPts val="0"/>
              </a:spcBef>
              <a:spcAft>
                <a:spcPts val="0"/>
              </a:spcAft>
            </a:pPr>
            <a:r>
              <a:rPr sz="80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3</a:t>
            </a:r>
            <a:endParaRPr sz="8000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1590" y="3717753"/>
            <a:ext cx="5030419" cy="16476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675"/>
              </a:lnSpc>
              <a:spcBef>
                <a:spcPts val="0"/>
              </a:spcBef>
              <a:spcAft>
                <a:spcPts val="0"/>
              </a:spcAft>
            </a:pPr>
            <a:r>
              <a:rPr sz="9600" b="1" dirty="0">
                <a:solidFill>
                  <a:srgbClr val="000000"/>
                </a:solidFill>
                <a:latin typeface="微软雅黑" panose="020B0503020204020204" charset="-122"/>
                <a:cs typeface="微软雅黑" panose="020B0503020204020204" charset="-122"/>
              </a:rPr>
              <a:t>答疑解惑</a:t>
            </a:r>
            <a:endParaRPr sz="9600" b="1" dirty="0">
              <a:solidFill>
                <a:srgbClr val="000000"/>
              </a:solidFill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399286" y="1274662"/>
            <a:ext cx="1340562" cy="591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360"/>
              </a:lnSpc>
              <a:spcBef>
                <a:spcPts val="0"/>
              </a:spcBef>
              <a:spcAft>
                <a:spcPts val="0"/>
              </a:spcAft>
            </a:pPr>
            <a:r>
              <a:rPr sz="33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困惑</a:t>
            </a:r>
            <a:r>
              <a:rPr sz="3300" b="1" dirty="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3300" dirty="0">
                <a:solidFill>
                  <a:srgbClr val="FFFFFF"/>
                </a:solidFill>
                <a:latin typeface="Franklin Gothic Medium" panose="020B0603020102020204"/>
                <a:cs typeface="Franklin Gothic Medium" panose="020B0603020102020204"/>
              </a:rPr>
              <a:t>1</a:t>
            </a:r>
            <a:endParaRPr sz="3300" dirty="0">
              <a:solidFill>
                <a:srgbClr val="FFFFFF"/>
              </a:solidFill>
              <a:latin typeface="Franklin Gothic Medium" panose="020B0603020102020204"/>
              <a:cs typeface="Franklin Gothic Medium" panose="020B06030201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4667" y="3539742"/>
            <a:ext cx="5311538" cy="47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15"/>
              </a:lnSpc>
              <a:spcBef>
                <a:spcPts val="0"/>
              </a:spcBef>
              <a:spcAft>
                <a:spcPts val="0"/>
              </a:spcAft>
            </a:pP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7.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price</a:t>
            </a:r>
            <a:r>
              <a:rPr sz="2800" spc="28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trike="sngStrike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depends</a:t>
            </a:r>
            <a:r>
              <a:rPr sz="2800" strike="sngStrike" spc="4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63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on</a:t>
            </a:r>
            <a:r>
              <a:rPr sz="2800" spc="1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the</a:t>
            </a:r>
            <a:r>
              <a:rPr sz="2800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800" spc="-27" dirty="0">
                <a:solidFill>
                  <a:srgbClr val="000000"/>
                </a:solidFill>
                <a:latin typeface="Calibri" panose="020F0502020204030204"/>
                <a:cs typeface="Calibri" panose="020F0502020204030204"/>
              </a:rPr>
              <a:t>quality.</a:t>
            </a:r>
            <a:endParaRPr sz="2800" spc="-27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3228</Words>
  <Application>WPS 演示</Application>
  <PresentationFormat>On-screen Show (4:3)</PresentationFormat>
  <Paragraphs>351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45" baseType="lpstr">
      <vt:lpstr>Arial</vt:lpstr>
      <vt:lpstr>宋体</vt:lpstr>
      <vt:lpstr>Wingdings</vt:lpstr>
      <vt:lpstr>微软雅黑</vt:lpstr>
      <vt:lpstr>Calibri</vt:lpstr>
      <vt:lpstr>Times New Roman</vt:lpstr>
      <vt:lpstr>Franklin Gothic Medium</vt:lpstr>
      <vt:lpstr>Arial Unicode MS</vt:lpstr>
      <vt:lpstr>Arial</vt:lpstr>
      <vt:lpstr>Calibri</vt:lpstr>
      <vt:lpstr>Segoe UI</vt:lpstr>
      <vt:lpstr>Wingdings</vt:lpstr>
      <vt:lpstr>Wingdings 3</vt:lpstr>
      <vt:lpstr>Symbol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junju</dc:creator>
  <cp:lastModifiedBy>宁静</cp:lastModifiedBy>
  <cp:revision>2</cp:revision>
  <dcterms:created xsi:type="dcterms:W3CDTF">2021-11-30T01:58:22Z</dcterms:created>
  <dcterms:modified xsi:type="dcterms:W3CDTF">2021-11-30T02:15:50Z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C088C0B843694A178F1193DFF9B12745</vt:lpwstr>
  </property>
  <property fmtid="{D5CDD505-2E9C-101B-9397-08002B2CF9AE}" pid="3" name="KSOProductBuildVer">
    <vt:lpwstr>2052-11.1.0.11045</vt:lpwstr>
  </property>
</Properties>
</file>