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12192000" cy="6858000"/>
  <p:embeddedFontLst>
    <p:embeddedFont>
      <p:font typeface="Calibri" panose="020F0502020204030204"/>
      <p:regular r:id="rId33"/>
      <p:bold r:id="rId34"/>
      <p:italic r:id="rId35"/>
      <p:boldItalic r:id="rId36"/>
    </p:embeddedFont>
    <p:embeddedFont>
      <p:font typeface="微软雅黑" panose="020B0503020204020204" charset="-122"/>
      <p:regular r:id="rId37"/>
    </p:embeddedFont>
    <p:embeddedFont>
      <p:font typeface="Franklin Gothic Medium" panose="020B0603020102020204"/>
      <p:regular r:id="rId38"/>
      <p:italic r:id="rId39"/>
    </p:embeddedFont>
  </p:embeddedFont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font" Target="fonts/font7.fntdata"/><Relationship Id="rId38" Type="http://schemas.openxmlformats.org/officeDocument/2006/relationships/font" Target="fonts/font6.fntdata"/><Relationship Id="rId37" Type="http://schemas.openxmlformats.org/officeDocument/2006/relationships/font" Target="fonts/font5.fntdata"/><Relationship Id="rId36" Type="http://schemas.openxmlformats.org/officeDocument/2006/relationships/font" Target="fonts/font4.fntdata"/><Relationship Id="rId35" Type="http://schemas.openxmlformats.org/officeDocument/2006/relationships/font" Target="fonts/font3.fntdata"/><Relationship Id="rId34" Type="http://schemas.openxmlformats.org/officeDocument/2006/relationships/font" Target="fonts/font2.fntdata"/><Relationship Id="rId33" Type="http://schemas.openxmlformats.org/officeDocument/2006/relationships/font" Target="fonts/font1.fntdata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jpeg"/><Relationship Id="rId8" Type="http://schemas.openxmlformats.org/officeDocument/2006/relationships/image" Target="../media/image14.jpeg"/><Relationship Id="rId7" Type="http://schemas.openxmlformats.org/officeDocument/2006/relationships/image" Target="../media/image13.jpeg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18.jpeg"/><Relationship Id="rId11" Type="http://schemas.openxmlformats.org/officeDocument/2006/relationships/image" Target="../media/image17.jpeg"/><Relationship Id="rId10" Type="http://schemas.openxmlformats.org/officeDocument/2006/relationships/image" Target="../media/image16.jpeg"/><Relationship Id="rId1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知识激活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7415" y="1135916"/>
            <a:ext cx="1860499" cy="6016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35"/>
              </a:lnSpc>
              <a:spcBef>
                <a:spcPts val="0"/>
              </a:spcBef>
              <a:spcAft>
                <a:spcPts val="0"/>
              </a:spcAft>
            </a:pPr>
            <a:r>
              <a:rPr sz="335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答案呈现</a:t>
            </a:r>
            <a:endParaRPr sz="3350" b="1" spc="10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32553" y="2944022"/>
            <a:ext cx="2648381" cy="1768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0" marR="0">
              <a:lnSpc>
                <a:spcPts val="4755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《建构英语</a:t>
            </a:r>
            <a:endParaRPr sz="36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ts val="2695"/>
              </a:lnSpc>
              <a:spcBef>
                <a:spcPts val="0"/>
              </a:spcBef>
              <a:spcAft>
                <a:spcPts val="0"/>
              </a:spcAft>
            </a:pP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（系动词）</a:t>
            </a:r>
            <a:endParaRPr sz="2800" u="sng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8415" marR="0">
              <a:lnSpc>
                <a:spcPts val="2800"/>
              </a:lnSpc>
              <a:spcBef>
                <a:spcPts val="515"/>
              </a:spcBef>
              <a:spcAft>
                <a:spcPts val="0"/>
              </a:spcAft>
            </a:pP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（助动词）</a:t>
            </a:r>
            <a:endParaRPr sz="2800" u="sng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800"/>
              </a:lnSpc>
              <a:spcBef>
                <a:spcPts val="565"/>
              </a:spcBef>
              <a:spcAft>
                <a:spcPts val="0"/>
              </a:spcAft>
            </a:pP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（情态动词）</a:t>
            </a:r>
            <a:endParaRPr sz="2800" u="sng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3694" y="3005325"/>
            <a:ext cx="5608878" cy="4721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</a:t>
            </a:r>
            <a:r>
              <a:rPr sz="2800" spc="446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9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（实义动词）</a:t>
            </a:r>
            <a:endParaRPr sz="2800" u="sng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23694" y="3432045"/>
            <a:ext cx="2585299" cy="13259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</a:t>
            </a:r>
            <a:r>
              <a:rPr sz="2800" spc="446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</a:t>
            </a:r>
            <a:endParaRPr sz="2800" strike="sngStrike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</a:t>
            </a:r>
            <a:r>
              <a:rPr sz="2800" spc="446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</a:t>
            </a:r>
            <a:endParaRPr sz="2800" strike="sngStrike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</a:t>
            </a:r>
            <a:r>
              <a:rPr sz="2800" spc="446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</a:t>
            </a:r>
            <a:endParaRPr sz="2800" strike="sngStrike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系统归纳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04316" y="1129770"/>
            <a:ext cx="1780032" cy="575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实义动词</a:t>
            </a:r>
            <a:endParaRPr sz="32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143" y="2109747"/>
            <a:ext cx="5282238" cy="12849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79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及物动词：</a:t>
            </a:r>
            <a:endParaRPr sz="2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3300"/>
              </a:lnSpc>
              <a:spcBef>
                <a:spcPts val="24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2.</a:t>
            </a:r>
            <a:r>
              <a:rPr sz="2800" spc="-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fully</a:t>
            </a:r>
            <a:r>
              <a:rPr sz="2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appreciate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your</a:t>
            </a:r>
            <a:r>
              <a:rPr sz="2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generosity.</a:t>
            </a:r>
            <a:endParaRPr sz="2800" spc="-25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raised</a:t>
            </a:r>
            <a:r>
              <a:rPr sz="2800" strike="sngStrike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price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greatly.</a:t>
            </a:r>
            <a:endParaRPr sz="2800" spc="-3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143" y="3817008"/>
            <a:ext cx="4446946" cy="1284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79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不及物动词：</a:t>
            </a:r>
            <a:endParaRPr sz="2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3300"/>
              </a:lnSpc>
              <a:spcBef>
                <a:spcPts val="24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His</a:t>
            </a:r>
            <a:r>
              <a:rPr sz="2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plan</a:t>
            </a:r>
            <a:r>
              <a:rPr sz="2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has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changed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9.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price</a:t>
            </a:r>
            <a:r>
              <a:rPr sz="2800" spc="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increased</a:t>
            </a:r>
            <a:r>
              <a:rPr sz="2800" strike="sngStrike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greatly.</a:t>
            </a:r>
            <a:endParaRPr sz="2800" spc="-3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75360" y="1128246"/>
            <a:ext cx="1373124" cy="575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系动词</a:t>
            </a:r>
            <a:endParaRPr sz="32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143" y="2917569"/>
            <a:ext cx="4699682" cy="17525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1.</a:t>
            </a:r>
            <a:r>
              <a:rPr sz="2800" spc="-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Twins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usually</a:t>
            </a:r>
            <a:r>
              <a:rPr sz="2800" spc="3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look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same.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415"/>
              </a:lnSpc>
              <a:spcBef>
                <a:spcPts val="6665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seemed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good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idea.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22603" y="1135829"/>
            <a:ext cx="1217675" cy="506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90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助动词</a:t>
            </a:r>
            <a:endParaRPr sz="2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143" y="2916044"/>
            <a:ext cx="5589890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Don’t</a:t>
            </a:r>
            <a:r>
              <a:rPr sz="2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afraid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making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mistakes.</a:t>
            </a:r>
            <a:endParaRPr sz="2800" spc="-2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143" y="4197069"/>
            <a:ext cx="7478929" cy="471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10.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</a:t>
            </a:r>
            <a:r>
              <a:rPr sz="2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find</a:t>
            </a:r>
            <a:r>
              <a:rPr sz="2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difficult</a:t>
            </a:r>
            <a:r>
              <a:rPr sz="2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learn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something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new?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41832" y="1135829"/>
            <a:ext cx="1572767" cy="506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90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情态动词</a:t>
            </a:r>
            <a:endParaRPr sz="28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143" y="2917569"/>
            <a:ext cx="3595164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would</a:t>
            </a:r>
            <a:r>
              <a:rPr sz="2800" strike="sngStrike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better.</a:t>
            </a:r>
            <a:endParaRPr sz="2800" spc="-5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143" y="4198110"/>
            <a:ext cx="4261588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</a:t>
            </a:r>
            <a:r>
              <a:rPr sz="2800" spc="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can’t</a:t>
            </a:r>
            <a:r>
              <a:rPr sz="2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live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without</a:t>
            </a:r>
            <a:r>
              <a:rPr sz="2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7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air.</a:t>
            </a:r>
            <a:endParaRPr sz="2800" spc="-7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7150627" y="6342833"/>
            <a:ext cx="32970" cy="41213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2"/>
          <p:cNvSpPr/>
          <p:nvPr/>
        </p:nvSpPr>
        <p:spPr>
          <a:xfrm>
            <a:off x="8774455" y="6606602"/>
            <a:ext cx="12700" cy="1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3"/>
          <p:cNvSpPr/>
          <p:nvPr/>
        </p:nvSpPr>
        <p:spPr>
          <a:xfrm>
            <a:off x="7327900" y="2960623"/>
            <a:ext cx="3097276" cy="454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4"/>
          <p:cNvSpPr/>
          <p:nvPr/>
        </p:nvSpPr>
        <p:spPr>
          <a:xfrm>
            <a:off x="7304151" y="1786001"/>
            <a:ext cx="3097148" cy="454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5"/>
          <p:cNvSpPr/>
          <p:nvPr/>
        </p:nvSpPr>
        <p:spPr>
          <a:xfrm>
            <a:off x="6724650" y="2005076"/>
            <a:ext cx="403225" cy="12619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6"/>
          <p:cNvSpPr/>
          <p:nvPr/>
        </p:nvSpPr>
        <p:spPr>
          <a:xfrm>
            <a:off x="849312" y="403225"/>
            <a:ext cx="4081462" cy="8858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7"/>
          <p:cNvSpPr/>
          <p:nvPr/>
        </p:nvSpPr>
        <p:spPr>
          <a:xfrm>
            <a:off x="3421126" y="3795776"/>
            <a:ext cx="3046348" cy="4570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9" name="object 8"/>
          <p:cNvSpPr/>
          <p:nvPr/>
        </p:nvSpPr>
        <p:spPr>
          <a:xfrm>
            <a:off x="2732151" y="2670175"/>
            <a:ext cx="403225" cy="21636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0" name="object 9"/>
          <p:cNvSpPr/>
          <p:nvPr/>
        </p:nvSpPr>
        <p:spPr>
          <a:xfrm>
            <a:off x="590550" y="3275076"/>
            <a:ext cx="1752600" cy="7586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1" name="object 10"/>
          <p:cNvSpPr/>
          <p:nvPr/>
        </p:nvSpPr>
        <p:spPr>
          <a:xfrm>
            <a:off x="3384550" y="3109848"/>
            <a:ext cx="3094101" cy="4700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2" name="object 11"/>
          <p:cNvSpPr/>
          <p:nvPr/>
        </p:nvSpPr>
        <p:spPr>
          <a:xfrm>
            <a:off x="3371850" y="2460625"/>
            <a:ext cx="3097276" cy="4540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3" name="object 12"/>
          <p:cNvSpPr/>
          <p:nvPr/>
        </p:nvSpPr>
        <p:spPr>
          <a:xfrm>
            <a:off x="3432175" y="4468748"/>
            <a:ext cx="3024251" cy="41440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216138" y="1853819"/>
            <a:ext cx="1420368" cy="355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及物动词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83709" y="2528697"/>
            <a:ext cx="1421282" cy="10126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实义动词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68910" marR="0">
              <a:lnSpc>
                <a:spcPts val="2500"/>
              </a:lnSpc>
              <a:spcBef>
                <a:spcPts val="268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系动词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81518" y="3028823"/>
            <a:ext cx="1737360" cy="355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不及物动词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32383" y="3495547"/>
            <a:ext cx="1143304" cy="355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2500" spc="21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65320" y="3865498"/>
            <a:ext cx="1103376" cy="355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助动词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06570" y="4517516"/>
            <a:ext cx="1420367" cy="355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情态动词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自我评价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知识拓展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29768" y="2258474"/>
            <a:ext cx="11245105" cy="1145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395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But</a:t>
            </a:r>
            <a:r>
              <a:rPr sz="36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pc="-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before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pc="-6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my</a:t>
            </a:r>
            <a:r>
              <a:rPr sz="3600" spc="6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human</a:t>
            </a:r>
            <a:r>
              <a:rPr sz="36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resources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certification</a:t>
            </a:r>
            <a:r>
              <a:rPr sz="36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trike="sngStrike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gets</a:t>
            </a:r>
            <a:r>
              <a:rPr sz="36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pc="-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revoked</a:t>
            </a:r>
            <a:r>
              <a:rPr sz="36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--</a:t>
            </a:r>
            <a:endParaRPr sz="36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4325"/>
              </a:lnSpc>
              <a:spcBef>
                <a:spcPts val="0"/>
              </a:spcBef>
              <a:spcAft>
                <a:spcPts val="0"/>
              </a:spcAft>
            </a:pPr>
            <a:r>
              <a:rPr sz="3600" strike="sngStrike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let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me</a:t>
            </a:r>
            <a:r>
              <a:rPr sz="36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explain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36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9768" y="3904739"/>
            <a:ext cx="10438157" cy="5968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395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Or</a:t>
            </a:r>
            <a:r>
              <a:rPr sz="36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3600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trike="sngStrike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may</a:t>
            </a:r>
            <a:r>
              <a:rPr sz="36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signa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committed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struggle</a:t>
            </a:r>
            <a:r>
              <a:rPr sz="36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against</a:t>
            </a:r>
            <a:r>
              <a:rPr sz="36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6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obstacles.</a:t>
            </a:r>
            <a:endParaRPr sz="3600" spc="-1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12824" y="1353248"/>
            <a:ext cx="1784908" cy="4453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205"/>
              </a:lnSpc>
              <a:spcBef>
                <a:spcPts val="0"/>
              </a:spcBef>
              <a:spcAft>
                <a:spcPts val="0"/>
              </a:spcAft>
            </a:pPr>
            <a:r>
              <a:rPr sz="3200" spc="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情态动词</a:t>
            </a:r>
            <a:endParaRPr sz="3200" spc="15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4991" y="2265823"/>
            <a:ext cx="7370622" cy="1689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1.</a:t>
            </a:r>
            <a:r>
              <a:rPr sz="1800" spc="-40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u="sng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May</a:t>
            </a:r>
            <a:r>
              <a:rPr sz="1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come</a:t>
            </a:r>
            <a:r>
              <a:rPr sz="1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in?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(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表示允许、请求）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2.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Anybody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u="sng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</a:t>
            </a:r>
            <a:r>
              <a:rPr sz="1800" spc="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make</a:t>
            </a:r>
            <a:r>
              <a:rPr sz="1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mistakes.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（表示客观可能性）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3.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All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men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u="sng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must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die.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（表示必然的结果）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16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4.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4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</a:t>
            </a:r>
            <a:r>
              <a:rPr sz="1800" spc="4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u="sng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ought</a:t>
            </a:r>
            <a:r>
              <a:rPr sz="1800" u="sng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u="sng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take</a:t>
            </a:r>
            <a:r>
              <a:rPr sz="1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care</a:t>
            </a:r>
            <a:r>
              <a:rPr sz="1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yourself.</a:t>
            </a:r>
            <a:r>
              <a:rPr sz="1800" spc="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（表示义务和责任）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5.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Come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whenever</a:t>
            </a: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</a:t>
            </a:r>
            <a:r>
              <a:rPr sz="1800" spc="-39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u="sng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will.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（表示意愿、决定和允诺）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6.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4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</a:t>
            </a:r>
            <a:r>
              <a:rPr sz="1800" spc="4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should</a:t>
            </a: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learn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speak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foreign</a:t>
            </a: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language.</a:t>
            </a:r>
            <a:r>
              <a:rPr sz="1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（表示劝告、建议和命令）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巩固提高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45540" y="1349009"/>
            <a:ext cx="7289038" cy="393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sz="28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仔细阅读下列各选项，请选择一个最佳答案。</a:t>
            </a:r>
            <a:endParaRPr sz="2800" spc="1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80489" y="2261251"/>
            <a:ext cx="4625059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When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</a:t>
            </a:r>
            <a:r>
              <a:rPr sz="1800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little</a:t>
            </a:r>
            <a:r>
              <a:rPr sz="1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boy,</a:t>
            </a:r>
            <a:r>
              <a:rPr sz="1800" spc="5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like</a:t>
            </a:r>
            <a:r>
              <a:rPr sz="1800" spc="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riding.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0489" y="2535571"/>
            <a:ext cx="4528629" cy="8661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541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A.</a:t>
            </a:r>
            <a:r>
              <a:rPr sz="1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used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endParaRPr sz="1800" spc="-14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2.</a:t>
            </a:r>
            <a:r>
              <a:rPr sz="1800" spc="40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don’t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her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refusing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marry</a:t>
            </a:r>
            <a:r>
              <a:rPr sz="1800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him.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0541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A.</a:t>
            </a:r>
            <a:r>
              <a:rPr sz="1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weary</a:t>
            </a:r>
            <a:r>
              <a:rPr sz="1800" spc="1995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B.</a:t>
            </a:r>
            <a:r>
              <a:rPr sz="1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wound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09544" y="2535571"/>
            <a:ext cx="2725674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</a:t>
            </a:r>
            <a:r>
              <a:rPr sz="1800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used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226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did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use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67779" y="2535571"/>
            <a:ext cx="841947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D.</a:t>
            </a:r>
            <a:r>
              <a:rPr sz="1800" spc="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used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11950" y="3084592"/>
            <a:ext cx="1099177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wonder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55784" y="3084592"/>
            <a:ext cx="1099862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D.</a:t>
            </a:r>
            <a:r>
              <a:rPr sz="1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wander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8674" y="3358912"/>
            <a:ext cx="8506993" cy="1689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07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couldn’t</a:t>
            </a:r>
            <a:r>
              <a:rPr sz="1800" spc="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herself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weather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first</a:t>
            </a:r>
            <a:r>
              <a:rPr sz="1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day</a:t>
            </a:r>
            <a:r>
              <a:rPr sz="1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arrived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city.</a:t>
            </a:r>
            <a:endParaRPr sz="1800" spc="-25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56845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A.</a:t>
            </a:r>
            <a:r>
              <a:rPr sz="1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adopt</a:t>
            </a:r>
            <a:r>
              <a:rPr sz="1800" spc="201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B.adapt</a:t>
            </a:r>
            <a:r>
              <a:rPr sz="1800" spc="245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accept</a:t>
            </a:r>
            <a:r>
              <a:rPr sz="1800" spc="1488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D.</a:t>
            </a:r>
            <a:r>
              <a:rPr sz="1800" spc="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acquire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5207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prince</a:t>
            </a:r>
            <a:r>
              <a:rPr sz="1800" spc="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</a:t>
            </a:r>
            <a:r>
              <a:rPr sz="1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power</a:t>
            </a:r>
            <a:r>
              <a:rPr sz="1800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on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death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father.</a:t>
            </a:r>
            <a:endParaRPr sz="1800" spc="-3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56845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A.</a:t>
            </a:r>
            <a:r>
              <a:rPr sz="1800" spc="-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presumed</a:t>
            </a:r>
            <a:r>
              <a:rPr sz="1800" spc="985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B.</a:t>
            </a:r>
            <a:r>
              <a:rPr sz="1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assumed</a:t>
            </a:r>
            <a:r>
              <a:rPr sz="1800" spc="688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consumed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6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</a:t>
            </a:r>
            <a:r>
              <a:rPr sz="1800" spc="6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must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telegram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arrives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time.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56845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A.</a:t>
            </a:r>
            <a:r>
              <a:rPr sz="1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insure</a:t>
            </a:r>
            <a:r>
              <a:rPr sz="1800" spc="199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B.</a:t>
            </a:r>
            <a:r>
              <a:rPr sz="1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ensure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41131" y="4181836"/>
            <a:ext cx="1256496" cy="317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D.</a:t>
            </a:r>
            <a:r>
              <a:rPr sz="1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Resumed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11950" y="4730767"/>
            <a:ext cx="992861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secure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41131" y="4730767"/>
            <a:ext cx="995375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D.</a:t>
            </a:r>
            <a:r>
              <a:rPr sz="1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assure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45540" y="1349009"/>
            <a:ext cx="7289038" cy="393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sz="28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仔细阅读下列各选项，请选择一个最佳答案。</a:t>
            </a:r>
            <a:endParaRPr sz="2800" spc="1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5333" y="2261251"/>
            <a:ext cx="6404710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When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saw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clouds,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went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back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</a:t>
            </a:r>
            <a:r>
              <a:rPr sz="1800" spc="41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her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umbrella.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85646" y="2535571"/>
            <a:ext cx="861434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A.</a:t>
            </a:r>
            <a:r>
              <a:rPr sz="1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carry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75759" y="2535571"/>
            <a:ext cx="852919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fetch</a:t>
            </a:r>
            <a:endParaRPr sz="1800" spc="-2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04814" y="2535571"/>
            <a:ext cx="864420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C.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bring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92212" y="2535571"/>
            <a:ext cx="1437640" cy="8661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4897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D.</a:t>
            </a:r>
            <a:r>
              <a:rPr sz="1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take</a:t>
            </a:r>
            <a:endParaRPr sz="1800" spc="-28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95"/>
              </a:lnSpc>
              <a:spcBef>
                <a:spcPts val="2125"/>
              </a:spcBef>
              <a:spcAft>
                <a:spcPts val="0"/>
              </a:spcAft>
            </a:pPr>
            <a:r>
              <a:rPr sz="1800" spc="-3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D.</a:t>
            </a:r>
            <a:r>
              <a:rPr sz="1800" spc="3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displayed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75333" y="2809892"/>
            <a:ext cx="2998341" cy="591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7.</a:t>
            </a:r>
            <a:r>
              <a:rPr sz="1800" spc="4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1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secret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me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10185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A.</a:t>
            </a:r>
            <a:r>
              <a:rPr sz="1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exposed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83150" y="3084592"/>
            <a:ext cx="1238110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B.</a:t>
            </a:r>
            <a:r>
              <a:rPr sz="1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disclosed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88937" y="3084592"/>
            <a:ext cx="1184847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revealed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24991" y="3358912"/>
            <a:ext cx="7675041" cy="1689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165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8.</a:t>
            </a:r>
            <a:r>
              <a:rPr sz="1800" spc="4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lecture</a:t>
            </a:r>
            <a:r>
              <a:rPr sz="1800" spc="3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didn’t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subject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thoroughly.</a:t>
            </a:r>
            <a:endParaRPr sz="1800" spc="-15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6035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A.</a:t>
            </a:r>
            <a:r>
              <a:rPr sz="1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contain</a:t>
            </a:r>
            <a:r>
              <a:rPr sz="1800" spc="134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include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9.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</a:t>
            </a:r>
            <a:r>
              <a:rPr sz="1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up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with</a:t>
            </a: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some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noises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while</a:t>
            </a:r>
            <a:r>
              <a:rPr sz="1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I’m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studying,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but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can’t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stand</a:t>
            </a:r>
            <a:r>
              <a:rPr sz="1800" spc="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loud</a:t>
            </a:r>
            <a:r>
              <a:rPr sz="1800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noises.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55575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come</a:t>
            </a:r>
            <a:r>
              <a:rPr sz="1800" spc="331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catch</a:t>
            </a:r>
            <a:r>
              <a:rPr sz="1800" spc="33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</a:t>
            </a:r>
            <a:r>
              <a:rPr sz="1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put</a:t>
            </a:r>
            <a:r>
              <a:rPr sz="1800" spc="330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keep</a:t>
            </a:r>
            <a:endParaRPr sz="1800" spc="-2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10.When</a:t>
            </a:r>
            <a:r>
              <a:rPr sz="1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village,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</a:t>
            </a:r>
            <a:r>
              <a:rPr sz="1800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getting</a:t>
            </a:r>
            <a:r>
              <a:rPr sz="1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dark.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55575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arrived</a:t>
            </a:r>
            <a:r>
              <a:rPr sz="1800" spc="289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got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at</a:t>
            </a:r>
            <a:r>
              <a:rPr sz="1800" spc="288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reach</a:t>
            </a:r>
            <a:r>
              <a:rPr sz="1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207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reached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11950" y="3633232"/>
            <a:ext cx="1234948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comprise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8394" y="3633232"/>
            <a:ext cx="908067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D.</a:t>
            </a:r>
            <a:r>
              <a:rPr sz="1800" spc="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cover</a:t>
            </a:r>
            <a:endParaRPr sz="1800" spc="-1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40587" y="1390800"/>
            <a:ext cx="1986076" cy="495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sz="3600" spc="11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答案呈现</a:t>
            </a:r>
            <a:endParaRPr sz="3600" spc="11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7514" y="2259684"/>
            <a:ext cx="1479572" cy="471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</a:t>
            </a:r>
            <a:r>
              <a:rPr sz="2800" b="1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</a:t>
            </a:r>
            <a:endParaRPr sz="2800" b="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97156" y="2259684"/>
            <a:ext cx="1512889" cy="471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</a:t>
            </a:r>
            <a:r>
              <a:rPr sz="2800" b="1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</a:t>
            </a:r>
            <a:r>
              <a:rPr sz="2800" b="1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</a:t>
            </a:r>
            <a:endParaRPr sz="2800" b="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灵活运用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02589" y="954548"/>
            <a:ext cx="3906558" cy="1140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How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many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roads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must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walk</a:t>
            </a:r>
            <a:r>
              <a:rPr sz="1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down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Before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call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him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man?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How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many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seas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must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white</a:t>
            </a:r>
            <a:r>
              <a:rPr sz="1800" spc="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dove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sail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Before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sleeps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sand?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66714" y="1108429"/>
            <a:ext cx="3065003" cy="471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Blowing</a:t>
            </a:r>
            <a:r>
              <a:rPr sz="2800" spc="12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Wind</a:t>
            </a:r>
            <a:endParaRPr sz="2800" dirty="0">
              <a:solidFill>
                <a:srgbClr val="FFFFFF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87891" y="1630920"/>
            <a:ext cx="1658889" cy="34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45"/>
              </a:lnSpc>
              <a:spcBef>
                <a:spcPts val="0"/>
              </a:spcBef>
              <a:spcAft>
                <a:spcPts val="0"/>
              </a:spcAft>
            </a:pPr>
            <a:r>
              <a:rPr sz="2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(by</a:t>
            </a:r>
            <a:r>
              <a:rPr sz="2000" spc="-18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Bob</a:t>
            </a:r>
            <a:r>
              <a:rPr sz="2000" spc="-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Dylan)</a:t>
            </a:r>
            <a:endParaRPr sz="2000" dirty="0">
              <a:solidFill>
                <a:srgbClr val="FFFFFF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589" y="2051829"/>
            <a:ext cx="4396002" cy="11404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How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many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times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must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cannon-balls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fly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Before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're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forever</a:t>
            </a: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banned?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answer,</a:t>
            </a:r>
            <a:r>
              <a:rPr sz="1800" spc="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my</a:t>
            </a:r>
            <a:r>
              <a:rPr sz="1800" spc="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friend,</a:t>
            </a:r>
            <a:r>
              <a:rPr sz="1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blowing</a:t>
            </a:r>
            <a:r>
              <a:rPr sz="1800" spc="3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wind.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answer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is</a:t>
            </a:r>
            <a:r>
              <a:rPr sz="1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blowing</a:t>
            </a:r>
            <a:r>
              <a:rPr sz="1800" spc="3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wind.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3273" y="3423809"/>
            <a:ext cx="3790103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How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many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years</a:t>
            </a:r>
            <a:r>
              <a:rPr sz="1800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must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mountain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exist</a:t>
            </a:r>
            <a:endParaRPr sz="1800" spc="-1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71748" y="3698383"/>
            <a:ext cx="3790787" cy="865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3275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Before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1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washed</a:t>
            </a:r>
            <a:r>
              <a:rPr sz="1800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sea?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How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many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years</a:t>
            </a:r>
            <a:r>
              <a:rPr sz="1800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</a:t>
            </a:r>
            <a:r>
              <a:rPr sz="1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some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people</a:t>
            </a:r>
            <a:r>
              <a:rPr sz="1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exist</a:t>
            </a:r>
            <a:endParaRPr sz="1800" spc="-1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47117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Before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they're</a:t>
            </a:r>
            <a:r>
              <a:rPr sz="1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allowed</a:t>
            </a:r>
            <a:r>
              <a:rPr sz="1800" spc="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free?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9685" y="4521343"/>
            <a:ext cx="4302761" cy="11404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115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How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many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times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</a:t>
            </a:r>
            <a:r>
              <a:rPr sz="1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turn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head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085215" marR="0">
              <a:lnSpc>
                <a:spcPts val="2165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Pretend</a:t>
            </a:r>
            <a:r>
              <a:rPr sz="1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1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just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doesn't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see?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answer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my</a:t>
            </a:r>
            <a:r>
              <a:rPr sz="1800" spc="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friend</a:t>
            </a:r>
            <a:r>
              <a:rPr sz="1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is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blowing</a:t>
            </a:r>
            <a:r>
              <a:rPr sz="1800" spc="3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wind.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94361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answer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is</a:t>
            </a:r>
            <a:r>
              <a:rPr sz="1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blowing</a:t>
            </a:r>
            <a:r>
              <a:rPr sz="1800" spc="3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1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wind.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91228" y="2738461"/>
            <a:ext cx="3404011" cy="719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0"/>
              </a:lnSpc>
              <a:spcBef>
                <a:spcPts val="0"/>
              </a:spcBef>
              <a:spcAft>
                <a:spcPts val="0"/>
              </a:spcAft>
            </a:pPr>
            <a:r>
              <a:rPr sz="4800" b="1" i="1" dirty="0">
                <a:solidFill>
                  <a:srgbClr val="5B9BD5"/>
                </a:solidFill>
                <a:latin typeface="Arial" panose="020B0604020202020204"/>
                <a:cs typeface="Arial" panose="020B0604020202020204"/>
              </a:rPr>
              <a:t>Thank</a:t>
            </a:r>
            <a:r>
              <a:rPr sz="4800" b="1" i="1" spc="31" dirty="0">
                <a:solidFill>
                  <a:srgbClr val="5B9BD5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4800" b="1" i="1" dirty="0">
                <a:solidFill>
                  <a:srgbClr val="5B9BD5"/>
                </a:solidFill>
                <a:latin typeface="Arial" panose="020B0604020202020204"/>
                <a:cs typeface="Arial" panose="020B0604020202020204"/>
              </a:rPr>
              <a:t>you!</a:t>
            </a:r>
            <a:endParaRPr sz="4800" b="1" i="1" dirty="0">
              <a:solidFill>
                <a:srgbClr val="5B9BD5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91539" y="2257349"/>
            <a:ext cx="9321479" cy="12681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spc="-7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Your</a:t>
            </a:r>
            <a:r>
              <a:rPr sz="4000" spc="7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spc="-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company</a:t>
            </a:r>
            <a:r>
              <a:rPr sz="40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launches</a:t>
            </a:r>
            <a:r>
              <a:rPr sz="40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search</a:t>
            </a:r>
            <a:r>
              <a:rPr sz="40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spc="-4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for</a:t>
            </a:r>
            <a:r>
              <a:rPr sz="4000" spc="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open</a:t>
            </a:r>
            <a:endParaRPr sz="4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position.</a:t>
            </a:r>
            <a:endParaRPr sz="4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1539" y="4086784"/>
            <a:ext cx="5447583" cy="658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80"/>
              </a:lnSpc>
              <a:spcBef>
                <a:spcPts val="0"/>
              </a:spcBef>
              <a:spcAft>
                <a:spcPts val="0"/>
              </a:spcAft>
            </a:pP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Now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40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choosing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0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begins</a:t>
            </a:r>
            <a:r>
              <a:rPr sz="4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4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探究学习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59840" y="1006702"/>
            <a:ext cx="9248216" cy="471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观察下列句子划线部分的动词</a:t>
            </a:r>
            <a:r>
              <a:rPr sz="28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,</a:t>
            </a:r>
            <a:r>
              <a:rPr sz="2800" b="1" spc="6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根据它们的用法进行分类。</a:t>
            </a:r>
            <a:endParaRPr sz="28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4991" y="2259200"/>
            <a:ext cx="5292298" cy="21793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Twins</a:t>
            </a:r>
            <a:r>
              <a:rPr sz="2800" spc="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usually</a:t>
            </a:r>
            <a:r>
              <a:rPr sz="2800" spc="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look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same.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fully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appreciate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your</a:t>
            </a:r>
            <a:r>
              <a:rPr sz="2800" spc="3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generosity.</a:t>
            </a:r>
            <a:endParaRPr sz="2800" spc="-25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2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would</a:t>
            </a:r>
            <a:r>
              <a:rPr sz="2800" strike="sngStrike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better.</a:t>
            </a:r>
            <a:endParaRPr sz="2800" spc="-5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raised</a:t>
            </a:r>
            <a:r>
              <a:rPr sz="2800" strike="sngStrike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price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greatly.</a:t>
            </a:r>
            <a:endParaRPr sz="2800" spc="-3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seemed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good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idea.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80592" y="1006702"/>
            <a:ext cx="9246234" cy="471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观察下列句子划线部分的动词</a:t>
            </a:r>
            <a:r>
              <a:rPr sz="28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,</a:t>
            </a:r>
            <a:r>
              <a:rPr sz="2800" b="1" spc="49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根据它们的用法进行分类。</a:t>
            </a:r>
            <a:endParaRPr sz="28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6292" y="2259200"/>
            <a:ext cx="7478827" cy="21793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</a:t>
            </a:r>
            <a:r>
              <a:rPr sz="2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can’t</a:t>
            </a:r>
            <a:r>
              <a:rPr sz="2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live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without</a:t>
            </a:r>
            <a:r>
              <a:rPr sz="2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7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air.</a:t>
            </a:r>
            <a:endParaRPr sz="2800" spc="-7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His</a:t>
            </a:r>
            <a:r>
              <a:rPr sz="2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plan</a:t>
            </a:r>
            <a:r>
              <a:rPr sz="2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has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changed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Don’t</a:t>
            </a:r>
            <a:r>
              <a:rPr sz="2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afraid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making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mistakes.</a:t>
            </a:r>
            <a:endParaRPr sz="2800" spc="-2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9.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price</a:t>
            </a:r>
            <a:r>
              <a:rPr sz="2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increased</a:t>
            </a:r>
            <a:r>
              <a:rPr sz="2800" strike="sngStrike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greatly.</a:t>
            </a:r>
            <a:endParaRPr sz="2800" spc="-3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10.</a:t>
            </a:r>
            <a:r>
              <a:rPr sz="2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</a:t>
            </a:r>
            <a:r>
              <a:rPr sz="2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find</a:t>
            </a:r>
            <a:r>
              <a:rPr sz="2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difficult</a:t>
            </a:r>
            <a:r>
              <a:rPr sz="2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learn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something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new?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6292" y="4828259"/>
            <a:ext cx="10832672" cy="8982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_______________________</a:t>
            </a:r>
            <a:r>
              <a:rPr sz="2800" spc="39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_______________________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3_______________________</a:t>
            </a:r>
            <a:r>
              <a:rPr sz="2800" spc="454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_______________________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答疑解惑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92605" y="1274662"/>
            <a:ext cx="1342086" cy="591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360"/>
              </a:lnSpc>
              <a:spcBef>
                <a:spcPts val="0"/>
              </a:spcBef>
              <a:spcAft>
                <a:spcPts val="0"/>
              </a:spcAft>
            </a:pPr>
            <a:r>
              <a:rPr sz="33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困惑</a:t>
            </a:r>
            <a:r>
              <a:rPr sz="3300" b="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300" dirty="0">
                <a:solidFill>
                  <a:srgbClr val="FFFFFF"/>
                </a:solidFill>
                <a:latin typeface="Franklin Gothic Medium" panose="020B0603020102020204"/>
                <a:cs typeface="Franklin Gothic Medium" panose="020B0603020102020204"/>
              </a:rPr>
              <a:t>1</a:t>
            </a:r>
            <a:endParaRPr sz="3300" dirty="0">
              <a:solidFill>
                <a:srgbClr val="FFFFFF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4667" y="3113022"/>
            <a:ext cx="4650788" cy="1752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raised</a:t>
            </a:r>
            <a:r>
              <a:rPr sz="2800" strike="sngStrike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price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greatly.</a:t>
            </a:r>
            <a:endParaRPr sz="2800" spc="-3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415"/>
              </a:lnSpc>
              <a:spcBef>
                <a:spcPts val="6665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9.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price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increased</a:t>
            </a:r>
            <a:r>
              <a:rPr sz="2800" strike="sngStrike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greatly.</a:t>
            </a:r>
            <a:endParaRPr sz="2800" spc="-3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75080" y="1274219"/>
            <a:ext cx="1364792" cy="6016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35"/>
              </a:lnSpc>
              <a:spcBef>
                <a:spcPts val="0"/>
              </a:spcBef>
              <a:spcAft>
                <a:spcPts val="0"/>
              </a:spcAft>
            </a:pPr>
            <a:r>
              <a:rPr sz="3350" b="1" spc="1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困惑</a:t>
            </a:r>
            <a:r>
              <a:rPr sz="3350" b="1" spc="17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350" dirty="0">
                <a:solidFill>
                  <a:srgbClr val="FFFFFF"/>
                </a:solidFill>
                <a:latin typeface="Franklin Gothic Medium" panose="020B0603020102020204"/>
                <a:cs typeface="Franklin Gothic Medium" panose="020B0603020102020204"/>
              </a:rPr>
              <a:t>2</a:t>
            </a:r>
            <a:endParaRPr sz="3350" dirty="0">
              <a:solidFill>
                <a:srgbClr val="FFFFFF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8265" y="3175125"/>
            <a:ext cx="3595500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would</a:t>
            </a:r>
            <a:r>
              <a:rPr sz="2800" strike="sngStrike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better.</a:t>
            </a:r>
            <a:endParaRPr sz="2800" spc="-5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8265" y="4455666"/>
            <a:ext cx="5590416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Don’t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afraid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making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mistakes.</a:t>
            </a:r>
            <a:endParaRPr sz="2800" spc="-2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3193</Words>
  <Application>WPS 演示</Application>
  <PresentationFormat>On-screen Show (4:3)</PresentationFormat>
  <Paragraphs>227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8" baseType="lpstr">
      <vt:lpstr>Arial</vt:lpstr>
      <vt:lpstr>宋体</vt:lpstr>
      <vt:lpstr>Wingdings</vt:lpstr>
      <vt:lpstr>Calibri</vt:lpstr>
      <vt:lpstr>微软雅黑</vt:lpstr>
      <vt:lpstr>Times New Roman</vt:lpstr>
      <vt:lpstr>Franklin Gothic Medium</vt:lpstr>
      <vt:lpstr>Arial Unicode MS</vt:lpstr>
      <vt:lpstr>Arial</vt:lpstr>
      <vt:lpstr>Calibri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junju</dc:creator>
  <cp:lastModifiedBy>宁静</cp:lastModifiedBy>
  <cp:revision>2</cp:revision>
  <dcterms:created xsi:type="dcterms:W3CDTF">2021-11-30T01:54:55Z</dcterms:created>
  <dcterms:modified xsi:type="dcterms:W3CDTF">2021-11-30T01:58:17Z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B1362629DF6A4C608A12C00D5D0854DC</vt:lpwstr>
  </property>
  <property fmtid="{D5CDD505-2E9C-101B-9397-08002B2CF9AE}" pid="3" name="KSOProductBuildVer">
    <vt:lpwstr>2052-11.1.0.11045</vt:lpwstr>
  </property>
</Properties>
</file>