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34"/>
  </p:handoutMasterIdLst>
  <p:sldIdLst>
    <p:sldId id="4804" r:id="rId4"/>
    <p:sldId id="4839" r:id="rId6"/>
    <p:sldId id="4841" r:id="rId7"/>
    <p:sldId id="4871" r:id="rId8"/>
    <p:sldId id="4872" r:id="rId9"/>
    <p:sldId id="4873" r:id="rId10"/>
    <p:sldId id="4870" r:id="rId11"/>
    <p:sldId id="4874" r:id="rId12"/>
    <p:sldId id="4862" r:id="rId13"/>
    <p:sldId id="4715" r:id="rId14"/>
    <p:sldId id="4875" r:id="rId15"/>
    <p:sldId id="4876" r:id="rId16"/>
    <p:sldId id="4863" r:id="rId17"/>
    <p:sldId id="4869" r:id="rId18"/>
    <p:sldId id="4877" r:id="rId19"/>
    <p:sldId id="4878" r:id="rId20"/>
    <p:sldId id="4879" r:id="rId21"/>
    <p:sldId id="4880" r:id="rId22"/>
    <p:sldId id="4864" r:id="rId23"/>
    <p:sldId id="4881" r:id="rId24"/>
    <p:sldId id="4865" r:id="rId25"/>
    <p:sldId id="4882" r:id="rId26"/>
    <p:sldId id="4883" r:id="rId27"/>
    <p:sldId id="4884" r:id="rId28"/>
    <p:sldId id="4885" r:id="rId29"/>
    <p:sldId id="4886" r:id="rId30"/>
    <p:sldId id="4847" r:id="rId31"/>
    <p:sldId id="4888" r:id="rId32"/>
    <p:sldId id="4860" r:id="rId33"/>
  </p:sldIdLst>
  <p:sldSz cx="12858750" cy="7232650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589"/>
    <a:srgbClr val="ADE4C3"/>
    <a:srgbClr val="8DB04B"/>
    <a:srgbClr val="A47291"/>
    <a:srgbClr val="4A6644"/>
    <a:srgbClr val="486041"/>
    <a:srgbClr val="134B73"/>
    <a:srgbClr val="73A6A3"/>
    <a:srgbClr val="FBB80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2" autoAdjust="0"/>
    <p:restoredTop sz="95274" autoAdjust="0"/>
  </p:normalViewPr>
  <p:slideViewPr>
    <p:cSldViewPr>
      <p:cViewPr varScale="1">
        <p:scale>
          <a:sx n="82" d="100"/>
          <a:sy n="82" d="100"/>
        </p:scale>
        <p:origin x="90" y="14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gs" Target="tags/tag1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20A9-DA74-42BF-9043-257E1E636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59F-E270-46AF-BBBD-F20907FA53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12858045" cy="7232650"/>
          </a:xfrm>
          <a:prstGeom prst="rect">
            <a:avLst/>
          </a:prstGeom>
        </p:spPr>
      </p:pic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192236" y="4241048"/>
            <a:ext cx="6474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chemeClr val="bg1"/>
                </a:solidFill>
                <a:latin typeface="Candara" panose="020E0502030303020204" pitchFamily="34" charset="0"/>
              </a:rPr>
              <a:t>College students' interpersonal </a:t>
            </a:r>
            <a:r>
              <a:rPr lang="en-US" altLang="zh-CN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training</a:t>
            </a:r>
            <a:endParaRPr lang="en-US" altLang="zh-CN" sz="2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684959" y="3361392"/>
            <a:ext cx="76022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大学生人际交往培训</a:t>
            </a:r>
            <a:r>
              <a:rPr lang="en-US" altLang="zh-CN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3722954" y="5470296"/>
            <a:ext cx="54128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课堂培训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就职培训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培训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就业课程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861381" y="1739143"/>
            <a:ext cx="3135990" cy="17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2021</a:t>
            </a:r>
            <a:endParaRPr lang="en-US" altLang="zh-CN" sz="88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9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8" grpId="0"/>
      <p:bldP spid="18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115000" y="1970155"/>
            <a:ext cx="2754535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要正确认识自己，就要做到客观公正地评价自我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994491"/>
            <a:ext cx="2753787" cy="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正确认识自己是交往的前提与良好的开端。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19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做到既不清高，亦不妄自菲薄，又要充分发挥自己的长处。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正确的认识自己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415256" y="689668"/>
            <a:ext cx="4092511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 UNDERSTANDING OF YOURSELF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1"/>
          <p:cNvSpPr/>
          <p:nvPr/>
        </p:nvSpPr>
        <p:spPr bwMode="auto">
          <a:xfrm>
            <a:off x="2192750" y="2595525"/>
            <a:ext cx="8508409" cy="483851"/>
          </a:xfrm>
          <a:prstGeom prst="roundRect">
            <a:avLst>
              <a:gd name="adj" fmla="val 49875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endParaRPr lang="zh-CN" altLang="zh-CN" sz="2955" b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4967">
            <a:off x="5233217" y="1807282"/>
            <a:ext cx="2320481" cy="2060337"/>
          </a:xfrm>
          <a:prstGeom prst="hexagon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正确的认识自己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415256" y="689668"/>
            <a:ext cx="4092511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 UNDERSTANDING OF YOURSELF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Line 7"/>
          <p:cNvSpPr>
            <a:spLocks noChangeShapeType="1"/>
          </p:cNvSpPr>
          <p:nvPr/>
        </p:nvSpPr>
        <p:spPr bwMode="auto">
          <a:xfrm flipV="1">
            <a:off x="6405234" y="4235429"/>
            <a:ext cx="0" cy="292989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241300">
              <a:defRPr/>
            </a:pPr>
            <a:endParaRPr lang="es-ES" sz="14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8"/>
          <p:cNvSpPr/>
          <p:nvPr/>
        </p:nvSpPr>
        <p:spPr bwMode="auto">
          <a:xfrm>
            <a:off x="5136230" y="5535462"/>
            <a:ext cx="2538010" cy="8309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要正确认识自己，就要做到客观公正地评价自我</a:t>
            </a:r>
            <a:endParaRPr lang="zh-CN" alt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9"/>
          <p:cNvSpPr/>
          <p:nvPr/>
        </p:nvSpPr>
        <p:spPr bwMode="auto">
          <a:xfrm>
            <a:off x="6051554" y="4678260"/>
            <a:ext cx="707360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29" name="AutoShape 10"/>
          <p:cNvSpPr/>
          <p:nvPr/>
        </p:nvSpPr>
        <p:spPr bwMode="auto">
          <a:xfrm>
            <a:off x="6170843" y="4856526"/>
            <a:ext cx="468783" cy="283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11"/>
          <p:cNvSpPr/>
          <p:nvPr/>
        </p:nvSpPr>
        <p:spPr bwMode="auto">
          <a:xfrm>
            <a:off x="7980838" y="5057471"/>
            <a:ext cx="2480985" cy="12464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做到既不清高，亦不妄自菲薄，又要充分发挥自己的长处。</a:t>
            </a:r>
            <a:endParaRPr lang="zh-CN" alt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AutoShape 12"/>
          <p:cNvSpPr/>
          <p:nvPr/>
        </p:nvSpPr>
        <p:spPr bwMode="auto">
          <a:xfrm>
            <a:off x="8575731" y="4201106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7" name="AutoShape 13"/>
          <p:cNvSpPr/>
          <p:nvPr/>
        </p:nvSpPr>
        <p:spPr bwMode="auto">
          <a:xfrm>
            <a:off x="8718877" y="4378534"/>
            <a:ext cx="468783" cy="283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14"/>
          <p:cNvSpPr/>
          <p:nvPr/>
        </p:nvSpPr>
        <p:spPr bwMode="auto">
          <a:xfrm>
            <a:off x="2396927" y="5057471"/>
            <a:ext cx="2432703" cy="782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正确认识自己是交往的前提与良好的开端。</a:t>
            </a:r>
            <a:endParaRPr lang="zh-CN" alt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15"/>
          <p:cNvSpPr/>
          <p:nvPr/>
        </p:nvSpPr>
        <p:spPr bwMode="auto">
          <a:xfrm>
            <a:off x="3584031" y="4201106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0" name="AutoShape 16"/>
          <p:cNvSpPr/>
          <p:nvPr/>
        </p:nvSpPr>
        <p:spPr bwMode="auto">
          <a:xfrm>
            <a:off x="3727177" y="4378534"/>
            <a:ext cx="468783" cy="283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4399378" y="3686283"/>
            <a:ext cx="956819" cy="562539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7446467" y="3681260"/>
            <a:ext cx="957656" cy="565888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17"/>
          <p:cNvSpPr/>
          <p:nvPr/>
        </p:nvSpPr>
        <p:spPr bwMode="auto">
          <a:xfrm>
            <a:off x="3830220" y="2113915"/>
            <a:ext cx="1306009" cy="1509020"/>
          </a:xfrm>
          <a:custGeom>
            <a:avLst/>
            <a:gdLst>
              <a:gd name="T0" fmla="*/ 602 w 1203"/>
              <a:gd name="T1" fmla="*/ 0 h 1390"/>
              <a:gd name="T2" fmla="*/ 1203 w 1203"/>
              <a:gd name="T3" fmla="*/ 348 h 1390"/>
              <a:gd name="T4" fmla="*/ 1203 w 1203"/>
              <a:gd name="T5" fmla="*/ 1041 h 1390"/>
              <a:gd name="T6" fmla="*/ 602 w 1203"/>
              <a:gd name="T7" fmla="*/ 1390 h 1390"/>
              <a:gd name="T8" fmla="*/ 0 w 1203"/>
              <a:gd name="T9" fmla="*/ 1041 h 1390"/>
              <a:gd name="T10" fmla="*/ 0 w 1203"/>
              <a:gd name="T11" fmla="*/ 348 h 1390"/>
              <a:gd name="T12" fmla="*/ 602 w 1203"/>
              <a:gd name="T13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3" h="1390">
                <a:moveTo>
                  <a:pt x="602" y="0"/>
                </a:moveTo>
                <a:lnTo>
                  <a:pt x="1203" y="348"/>
                </a:lnTo>
                <a:lnTo>
                  <a:pt x="1203" y="1041"/>
                </a:lnTo>
                <a:lnTo>
                  <a:pt x="602" y="1390"/>
                </a:lnTo>
                <a:lnTo>
                  <a:pt x="0" y="1041"/>
                </a:lnTo>
                <a:lnTo>
                  <a:pt x="0" y="348"/>
                </a:lnTo>
                <a:lnTo>
                  <a:pt x="602" y="0"/>
                </a:ln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  <a:effectLst/>
        </p:spPr>
        <p:txBody>
          <a:bodyPr vert="horz" wrap="square" lIns="48218" tIns="24109" rIns="48218" bIns="24109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17"/>
          <p:cNvSpPr/>
          <p:nvPr/>
        </p:nvSpPr>
        <p:spPr bwMode="auto">
          <a:xfrm>
            <a:off x="7674240" y="2113915"/>
            <a:ext cx="1306009" cy="1509020"/>
          </a:xfrm>
          <a:custGeom>
            <a:avLst/>
            <a:gdLst>
              <a:gd name="T0" fmla="*/ 602 w 1203"/>
              <a:gd name="T1" fmla="*/ 0 h 1390"/>
              <a:gd name="T2" fmla="*/ 1203 w 1203"/>
              <a:gd name="T3" fmla="*/ 348 h 1390"/>
              <a:gd name="T4" fmla="*/ 1203 w 1203"/>
              <a:gd name="T5" fmla="*/ 1041 h 1390"/>
              <a:gd name="T6" fmla="*/ 602 w 1203"/>
              <a:gd name="T7" fmla="*/ 1390 h 1390"/>
              <a:gd name="T8" fmla="*/ 0 w 1203"/>
              <a:gd name="T9" fmla="*/ 1041 h 1390"/>
              <a:gd name="T10" fmla="*/ 0 w 1203"/>
              <a:gd name="T11" fmla="*/ 348 h 1390"/>
              <a:gd name="T12" fmla="*/ 602 w 1203"/>
              <a:gd name="T13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3" h="1390">
                <a:moveTo>
                  <a:pt x="602" y="0"/>
                </a:moveTo>
                <a:lnTo>
                  <a:pt x="1203" y="348"/>
                </a:lnTo>
                <a:lnTo>
                  <a:pt x="1203" y="1041"/>
                </a:lnTo>
                <a:lnTo>
                  <a:pt x="602" y="1390"/>
                </a:lnTo>
                <a:lnTo>
                  <a:pt x="0" y="1041"/>
                </a:lnTo>
                <a:lnTo>
                  <a:pt x="0" y="348"/>
                </a:lnTo>
                <a:lnTo>
                  <a:pt x="602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  <a:effectLst/>
        </p:spPr>
        <p:txBody>
          <a:bodyPr vert="horz" wrap="square" lIns="48218" tIns="24109" rIns="48218" bIns="24109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4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8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7" grpId="0" autoUpdateAnimBg="0"/>
      <p:bldP spid="29" grpId="0" autoUpdateAnimBg="0"/>
      <p:bldP spid="35" grpId="0" autoUpdateAnimBg="0"/>
      <p:bldP spid="37" grpId="0" autoUpdateAnimBg="0"/>
      <p:bldP spid="38" grpId="0" autoUpdateAnimBg="0"/>
      <p:bldP spid="40" grpId="0" autoUpdateAnimBg="0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4653" y="1968041"/>
            <a:ext cx="4427544" cy="22842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4879" y="1968041"/>
            <a:ext cx="4427544" cy="2284219"/>
          </a:xfrm>
          <a:prstGeom prst="rect">
            <a:avLst/>
          </a:prstGeom>
        </p:spPr>
      </p:pic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真诚相待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415256" y="689668"/>
            <a:ext cx="4092511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SINCERE TREATMENT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5"/>
          <p:cNvSpPr/>
          <p:nvPr/>
        </p:nvSpPr>
        <p:spPr>
          <a:xfrm>
            <a:off x="1964879" y="4408413"/>
            <a:ext cx="4427544" cy="120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6533726" y="4408414"/>
            <a:ext cx="4432153" cy="1214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2210057" y="4552429"/>
            <a:ext cx="3643253" cy="88226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人与人的交往，最重要的就是真诚和善意，这也是做人的根本原则。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6840611" y="4552429"/>
            <a:ext cx="3643253" cy="88226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口是心非，虚伪傲慢的人是难以有朋友的。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  <p:bldP spid="4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765079" y="3637274"/>
            <a:ext cx="5434460" cy="12031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53311" y="1927541"/>
            <a:ext cx="1265771" cy="12657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341143" y="3584141"/>
            <a:ext cx="4248473" cy="124649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学习说话的艺术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ART OF SPEAKING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ooter Text"/>
          <p:cNvSpPr txBox="1"/>
          <p:nvPr/>
        </p:nvSpPr>
        <p:spPr>
          <a:xfrm>
            <a:off x="1892871" y="4136872"/>
            <a:ext cx="2418755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巧用肢体语言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ooter Text"/>
          <p:cNvSpPr txBox="1"/>
          <p:nvPr/>
        </p:nvSpPr>
        <p:spPr>
          <a:xfrm>
            <a:off x="2932004" y="5499567"/>
            <a:ext cx="2418755" cy="276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称赞创造奇迹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81" name="Footer Text"/>
          <p:cNvSpPr txBox="1"/>
          <p:nvPr/>
        </p:nvSpPr>
        <p:spPr>
          <a:xfrm>
            <a:off x="7697736" y="1969667"/>
            <a:ext cx="24379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不吝传达亲切的语言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Footer Text"/>
          <p:cNvSpPr txBox="1"/>
          <p:nvPr/>
        </p:nvSpPr>
        <p:spPr>
          <a:xfrm>
            <a:off x="8772766" y="3145368"/>
            <a:ext cx="2437956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道“好”， 委事道“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Footer Text"/>
          <p:cNvSpPr txBox="1"/>
          <p:nvPr/>
        </p:nvSpPr>
        <p:spPr>
          <a:xfrm>
            <a:off x="1244799" y="2752232"/>
            <a:ext cx="340940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多说可以引起共鸣的话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Footer Text"/>
          <p:cNvSpPr txBox="1"/>
          <p:nvPr/>
        </p:nvSpPr>
        <p:spPr>
          <a:xfrm>
            <a:off x="8495595" y="4696445"/>
            <a:ext cx="2437956" cy="830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道“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 失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道“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歉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学习说话的艺术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ART OF SPEAKING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75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699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4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350"/>
                            </p:stCondLst>
                            <p:childTnLst>
                              <p:par>
                                <p:cTn id="1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1" grpId="0"/>
      <p:bldP spid="74" grpId="0"/>
      <p:bldP spid="81" grpId="0"/>
      <p:bldP spid="86" grpId="0"/>
      <p:bldP spid="89" grpId="0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学习说话的艺术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ART OF SPEAKING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4"/>
          <p:cNvSpPr/>
          <p:nvPr/>
        </p:nvSpPr>
        <p:spPr>
          <a:xfrm>
            <a:off x="3536315" y="5140562"/>
            <a:ext cx="964353" cy="760932"/>
          </a:xfrm>
          <a:custGeom>
            <a:avLst/>
            <a:gdLst>
              <a:gd name="connsiteX0" fmla="*/ 914400 w 914400"/>
              <a:gd name="connsiteY0" fmla="*/ 0 h 721516"/>
              <a:gd name="connsiteX1" fmla="*/ 914400 w 914400"/>
              <a:gd name="connsiteY1" fmla="*/ 721516 h 721516"/>
              <a:gd name="connsiteX2" fmla="*/ 0 w 914400"/>
              <a:gd name="connsiteY2" fmla="*/ 721516 h 721516"/>
              <a:gd name="connsiteX3" fmla="*/ 806637 w 914400"/>
              <a:gd name="connsiteY3" fmla="*/ 115049 h 7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721516">
                <a:moveTo>
                  <a:pt x="914400" y="0"/>
                </a:moveTo>
                <a:lnTo>
                  <a:pt x="914400" y="721516"/>
                </a:lnTo>
                <a:lnTo>
                  <a:pt x="0" y="721516"/>
                </a:lnTo>
                <a:cubicBezTo>
                  <a:pt x="319035" y="544894"/>
                  <a:pt x="582726" y="336725"/>
                  <a:pt x="806637" y="115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5"/>
          <p:cNvSpPr/>
          <p:nvPr/>
        </p:nvSpPr>
        <p:spPr>
          <a:xfrm>
            <a:off x="4500669" y="3788392"/>
            <a:ext cx="964353" cy="2113102"/>
          </a:xfrm>
          <a:custGeom>
            <a:avLst/>
            <a:gdLst>
              <a:gd name="connsiteX0" fmla="*/ 914400 w 914400"/>
              <a:gd name="connsiteY0" fmla="*/ 0 h 2003644"/>
              <a:gd name="connsiteX1" fmla="*/ 914400 w 914400"/>
              <a:gd name="connsiteY1" fmla="*/ 2003644 h 2003644"/>
              <a:gd name="connsiteX2" fmla="*/ 0 w 914400"/>
              <a:gd name="connsiteY2" fmla="*/ 2003644 h 2003644"/>
              <a:gd name="connsiteX3" fmla="*/ 0 w 914400"/>
              <a:gd name="connsiteY3" fmla="*/ 1282128 h 2003644"/>
              <a:gd name="connsiteX4" fmla="*/ 103466 w 914400"/>
              <a:gd name="connsiteY4" fmla="*/ 1171666 h 2003644"/>
              <a:gd name="connsiteX5" fmla="*/ 882888 w 914400"/>
              <a:gd name="connsiteY5" fmla="*/ 49346 h 20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003644">
                <a:moveTo>
                  <a:pt x="914400" y="0"/>
                </a:moveTo>
                <a:lnTo>
                  <a:pt x="914400" y="2003644"/>
                </a:lnTo>
                <a:lnTo>
                  <a:pt x="0" y="2003644"/>
                </a:lnTo>
                <a:lnTo>
                  <a:pt x="0" y="1282128"/>
                </a:lnTo>
                <a:lnTo>
                  <a:pt x="103466" y="1171666"/>
                </a:lnTo>
                <a:cubicBezTo>
                  <a:pt x="435336" y="790538"/>
                  <a:pt x="671123" y="388593"/>
                  <a:pt x="882888" y="49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6"/>
          <p:cNvSpPr/>
          <p:nvPr/>
        </p:nvSpPr>
        <p:spPr>
          <a:xfrm>
            <a:off x="5465022" y="2968253"/>
            <a:ext cx="964353" cy="2933241"/>
          </a:xfrm>
          <a:custGeom>
            <a:avLst/>
            <a:gdLst>
              <a:gd name="connsiteX0" fmla="*/ 914400 w 914400"/>
              <a:gd name="connsiteY0" fmla="*/ 0 h 2781300"/>
              <a:gd name="connsiteX1" fmla="*/ 914400 w 914400"/>
              <a:gd name="connsiteY1" fmla="*/ 2781300 h 2781300"/>
              <a:gd name="connsiteX2" fmla="*/ 0 w 914400"/>
              <a:gd name="connsiteY2" fmla="*/ 2781300 h 2781300"/>
              <a:gd name="connsiteX3" fmla="*/ 0 w 914400"/>
              <a:gd name="connsiteY3" fmla="*/ 777656 h 2781300"/>
              <a:gd name="connsiteX4" fmla="*/ 93241 w 914400"/>
              <a:gd name="connsiteY4" fmla="*/ 631646 h 2781300"/>
              <a:gd name="connsiteX5" fmla="*/ 914400 w 9144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781300">
                <a:moveTo>
                  <a:pt x="914400" y="0"/>
                </a:moveTo>
                <a:lnTo>
                  <a:pt x="914400" y="2781300"/>
                </a:lnTo>
                <a:lnTo>
                  <a:pt x="0" y="2781300"/>
                </a:lnTo>
                <a:lnTo>
                  <a:pt x="0" y="777656"/>
                </a:lnTo>
                <a:lnTo>
                  <a:pt x="93241" y="631646"/>
                </a:lnTo>
                <a:cubicBezTo>
                  <a:pt x="339289" y="258654"/>
                  <a:pt x="571500" y="0"/>
                  <a:pt x="9144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7"/>
          <p:cNvSpPr/>
          <p:nvPr/>
        </p:nvSpPr>
        <p:spPr>
          <a:xfrm>
            <a:off x="6429375" y="2968253"/>
            <a:ext cx="964353" cy="2933241"/>
          </a:xfrm>
          <a:custGeom>
            <a:avLst/>
            <a:gdLst>
              <a:gd name="connsiteX0" fmla="*/ 0 w 914400"/>
              <a:gd name="connsiteY0" fmla="*/ 0 h 2781300"/>
              <a:gd name="connsiteX1" fmla="*/ 821159 w 914400"/>
              <a:gd name="connsiteY1" fmla="*/ 631646 h 2781300"/>
              <a:gd name="connsiteX2" fmla="*/ 914400 w 914400"/>
              <a:gd name="connsiteY2" fmla="*/ 777656 h 2781300"/>
              <a:gd name="connsiteX3" fmla="*/ 914400 w 914400"/>
              <a:gd name="connsiteY3" fmla="*/ 2781300 h 2781300"/>
              <a:gd name="connsiteX4" fmla="*/ 0 w 9144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781300">
                <a:moveTo>
                  <a:pt x="0" y="0"/>
                </a:moveTo>
                <a:cubicBezTo>
                  <a:pt x="342900" y="0"/>
                  <a:pt x="575112" y="258654"/>
                  <a:pt x="821159" y="631646"/>
                </a:cubicBezTo>
                <a:lnTo>
                  <a:pt x="914400" y="777656"/>
                </a:lnTo>
                <a:lnTo>
                  <a:pt x="9144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8"/>
          <p:cNvSpPr/>
          <p:nvPr/>
        </p:nvSpPr>
        <p:spPr>
          <a:xfrm>
            <a:off x="7393729" y="3788392"/>
            <a:ext cx="964353" cy="2113102"/>
          </a:xfrm>
          <a:custGeom>
            <a:avLst/>
            <a:gdLst>
              <a:gd name="connsiteX0" fmla="*/ 0 w 914400"/>
              <a:gd name="connsiteY0" fmla="*/ 0 h 2003644"/>
              <a:gd name="connsiteX1" fmla="*/ 31512 w 914400"/>
              <a:gd name="connsiteY1" fmla="*/ 49346 h 2003644"/>
              <a:gd name="connsiteX2" fmla="*/ 810934 w 914400"/>
              <a:gd name="connsiteY2" fmla="*/ 1171666 h 2003644"/>
              <a:gd name="connsiteX3" fmla="*/ 914400 w 914400"/>
              <a:gd name="connsiteY3" fmla="*/ 1282128 h 2003644"/>
              <a:gd name="connsiteX4" fmla="*/ 914400 w 914400"/>
              <a:gd name="connsiteY4" fmla="*/ 2003644 h 2003644"/>
              <a:gd name="connsiteX5" fmla="*/ 0 w 914400"/>
              <a:gd name="connsiteY5" fmla="*/ 2003644 h 20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003644">
                <a:moveTo>
                  <a:pt x="0" y="0"/>
                </a:moveTo>
                <a:lnTo>
                  <a:pt x="31512" y="49346"/>
                </a:lnTo>
                <a:cubicBezTo>
                  <a:pt x="243278" y="388593"/>
                  <a:pt x="479064" y="790538"/>
                  <a:pt x="810934" y="1171666"/>
                </a:cubicBezTo>
                <a:lnTo>
                  <a:pt x="914400" y="1282128"/>
                </a:lnTo>
                <a:lnTo>
                  <a:pt x="914400" y="2003644"/>
                </a:lnTo>
                <a:lnTo>
                  <a:pt x="0" y="20036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1"/>
          <p:cNvSpPr/>
          <p:nvPr/>
        </p:nvSpPr>
        <p:spPr>
          <a:xfrm>
            <a:off x="8358082" y="5140562"/>
            <a:ext cx="964353" cy="760932"/>
          </a:xfrm>
          <a:custGeom>
            <a:avLst/>
            <a:gdLst>
              <a:gd name="connsiteX0" fmla="*/ 0 w 914400"/>
              <a:gd name="connsiteY0" fmla="*/ 0 h 721516"/>
              <a:gd name="connsiteX1" fmla="*/ 107763 w 914400"/>
              <a:gd name="connsiteY1" fmla="*/ 115049 h 721516"/>
              <a:gd name="connsiteX2" fmla="*/ 914400 w 914400"/>
              <a:gd name="connsiteY2" fmla="*/ 721516 h 721516"/>
              <a:gd name="connsiteX3" fmla="*/ 0 w 914400"/>
              <a:gd name="connsiteY3" fmla="*/ 721516 h 7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721516">
                <a:moveTo>
                  <a:pt x="0" y="0"/>
                </a:moveTo>
                <a:lnTo>
                  <a:pt x="107763" y="115049"/>
                </a:lnTo>
                <a:cubicBezTo>
                  <a:pt x="331675" y="336725"/>
                  <a:pt x="595365" y="544894"/>
                  <a:pt x="914400" y="721516"/>
                </a:cubicBezTo>
                <a:lnTo>
                  <a:pt x="0" y="7215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Oval 19"/>
          <p:cNvSpPr/>
          <p:nvPr/>
        </p:nvSpPr>
        <p:spPr>
          <a:xfrm>
            <a:off x="8759895" y="5055176"/>
            <a:ext cx="170771" cy="17077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Oval 20"/>
          <p:cNvSpPr/>
          <p:nvPr/>
        </p:nvSpPr>
        <p:spPr>
          <a:xfrm>
            <a:off x="3938128" y="5055176"/>
            <a:ext cx="170771" cy="17077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21"/>
          <p:cNvSpPr/>
          <p:nvPr/>
        </p:nvSpPr>
        <p:spPr>
          <a:xfrm>
            <a:off x="4897461" y="3812975"/>
            <a:ext cx="170771" cy="17077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22"/>
          <p:cNvSpPr/>
          <p:nvPr/>
        </p:nvSpPr>
        <p:spPr>
          <a:xfrm>
            <a:off x="5861813" y="2716587"/>
            <a:ext cx="170771" cy="17077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Oval 23"/>
          <p:cNvSpPr/>
          <p:nvPr/>
        </p:nvSpPr>
        <p:spPr>
          <a:xfrm>
            <a:off x="6826166" y="2716587"/>
            <a:ext cx="170771" cy="17077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Oval 24"/>
          <p:cNvSpPr/>
          <p:nvPr/>
        </p:nvSpPr>
        <p:spPr>
          <a:xfrm>
            <a:off x="7790520" y="3812975"/>
            <a:ext cx="170771" cy="17077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911550" y="2426336"/>
            <a:ext cx="1446531" cy="223007"/>
            <a:chOff x="6911550" y="2426336"/>
            <a:chExt cx="1446531" cy="223007"/>
          </a:xfrm>
        </p:grpSpPr>
        <p:cxnSp>
          <p:nvCxnSpPr>
            <p:cNvPr id="73" name="Straight Connector 25"/>
            <p:cNvCxnSpPr/>
            <p:nvPr/>
          </p:nvCxnSpPr>
          <p:spPr>
            <a:xfrm>
              <a:off x="6911551" y="2456472"/>
              <a:ext cx="0" cy="19287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>
              <a:off x="6911550" y="2426336"/>
              <a:ext cx="1446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4490620" y="2426336"/>
            <a:ext cx="1446531" cy="223007"/>
            <a:chOff x="4490620" y="2426336"/>
            <a:chExt cx="1446531" cy="223007"/>
          </a:xfrm>
        </p:grpSpPr>
        <p:cxnSp>
          <p:nvCxnSpPr>
            <p:cNvPr id="77" name="Straight Connector 26"/>
            <p:cNvCxnSpPr/>
            <p:nvPr/>
          </p:nvCxnSpPr>
          <p:spPr>
            <a:xfrm>
              <a:off x="5937151" y="2456472"/>
              <a:ext cx="0" cy="19287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8"/>
            <p:cNvCxnSpPr/>
            <p:nvPr/>
          </p:nvCxnSpPr>
          <p:spPr>
            <a:xfrm>
              <a:off x="4490620" y="2426336"/>
              <a:ext cx="1446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7865858" y="3526301"/>
            <a:ext cx="1456578" cy="207940"/>
            <a:chOff x="7865858" y="3526301"/>
            <a:chExt cx="1456578" cy="207940"/>
          </a:xfrm>
        </p:grpSpPr>
        <p:cxnSp>
          <p:nvCxnSpPr>
            <p:cNvPr id="80" name="Straight Connector 29"/>
            <p:cNvCxnSpPr/>
            <p:nvPr/>
          </p:nvCxnSpPr>
          <p:spPr>
            <a:xfrm>
              <a:off x="7865858" y="3541370"/>
              <a:ext cx="0" cy="19287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1"/>
            <p:cNvCxnSpPr/>
            <p:nvPr/>
          </p:nvCxnSpPr>
          <p:spPr>
            <a:xfrm>
              <a:off x="7875905" y="3526301"/>
              <a:ext cx="1446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组合 82"/>
          <p:cNvGrpSpPr/>
          <p:nvPr/>
        </p:nvGrpSpPr>
        <p:grpSpPr>
          <a:xfrm>
            <a:off x="3526269" y="3526301"/>
            <a:ext cx="1446531" cy="207940"/>
            <a:chOff x="3526269" y="3526301"/>
            <a:chExt cx="1446531" cy="207940"/>
          </a:xfrm>
        </p:grpSpPr>
        <p:cxnSp>
          <p:nvCxnSpPr>
            <p:cNvPr id="84" name="Straight Connector 30"/>
            <p:cNvCxnSpPr/>
            <p:nvPr/>
          </p:nvCxnSpPr>
          <p:spPr>
            <a:xfrm>
              <a:off x="4972798" y="3541370"/>
              <a:ext cx="0" cy="19287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32"/>
            <p:cNvCxnSpPr/>
            <p:nvPr/>
          </p:nvCxnSpPr>
          <p:spPr>
            <a:xfrm>
              <a:off x="3526269" y="3526301"/>
              <a:ext cx="144653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8840258" y="4778486"/>
            <a:ext cx="964354" cy="209101"/>
            <a:chOff x="8840258" y="4778486"/>
            <a:chExt cx="964354" cy="209101"/>
          </a:xfrm>
        </p:grpSpPr>
        <p:cxnSp>
          <p:nvCxnSpPr>
            <p:cNvPr id="88" name="Straight Connector 33"/>
            <p:cNvCxnSpPr/>
            <p:nvPr/>
          </p:nvCxnSpPr>
          <p:spPr>
            <a:xfrm>
              <a:off x="8840258" y="4794716"/>
              <a:ext cx="0" cy="19287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35"/>
            <p:cNvCxnSpPr/>
            <p:nvPr/>
          </p:nvCxnSpPr>
          <p:spPr>
            <a:xfrm>
              <a:off x="8840259" y="4778486"/>
              <a:ext cx="96435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3044092" y="4778486"/>
            <a:ext cx="974400" cy="209101"/>
            <a:chOff x="3044092" y="4778486"/>
            <a:chExt cx="974400" cy="209101"/>
          </a:xfrm>
        </p:grpSpPr>
        <p:cxnSp>
          <p:nvCxnSpPr>
            <p:cNvPr id="93" name="Straight Connector 34"/>
            <p:cNvCxnSpPr/>
            <p:nvPr/>
          </p:nvCxnSpPr>
          <p:spPr>
            <a:xfrm>
              <a:off x="4018492" y="4794716"/>
              <a:ext cx="0" cy="192871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6"/>
            <p:cNvCxnSpPr/>
            <p:nvPr/>
          </p:nvCxnSpPr>
          <p:spPr>
            <a:xfrm>
              <a:off x="3044092" y="4778486"/>
              <a:ext cx="96435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37"/>
          <p:cNvSpPr txBox="1"/>
          <p:nvPr/>
        </p:nvSpPr>
        <p:spPr>
          <a:xfrm>
            <a:off x="8480804" y="2032149"/>
            <a:ext cx="162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不吝传达亲切的语言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38"/>
          <p:cNvSpPr txBox="1"/>
          <p:nvPr/>
        </p:nvSpPr>
        <p:spPr>
          <a:xfrm>
            <a:off x="9416908" y="3256285"/>
            <a:ext cx="162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道“好”， 委事道“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39"/>
          <p:cNvSpPr txBox="1"/>
          <p:nvPr/>
        </p:nvSpPr>
        <p:spPr>
          <a:xfrm>
            <a:off x="9939265" y="4681897"/>
            <a:ext cx="167468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偏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道“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 失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道“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歉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40"/>
          <p:cNvSpPr txBox="1"/>
          <p:nvPr/>
        </p:nvSpPr>
        <p:spPr>
          <a:xfrm>
            <a:off x="2725815" y="2303094"/>
            <a:ext cx="166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称赞创造奇迹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99" name="TextBox 41"/>
          <p:cNvSpPr txBox="1"/>
          <p:nvPr/>
        </p:nvSpPr>
        <p:spPr>
          <a:xfrm>
            <a:off x="1769538" y="3399483"/>
            <a:ext cx="1662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巧用肢体语言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42"/>
          <p:cNvSpPr txBox="1"/>
          <p:nvPr/>
        </p:nvSpPr>
        <p:spPr>
          <a:xfrm>
            <a:off x="1244799" y="4681897"/>
            <a:ext cx="168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多说可以引起共鸣的话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Rectangle 43"/>
          <p:cNvSpPr/>
          <p:nvPr/>
        </p:nvSpPr>
        <p:spPr>
          <a:xfrm>
            <a:off x="3826775" y="56099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44"/>
          <p:cNvSpPr/>
          <p:nvPr/>
        </p:nvSpPr>
        <p:spPr>
          <a:xfrm>
            <a:off x="4791128" y="56099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ectangle 45"/>
          <p:cNvSpPr/>
          <p:nvPr/>
        </p:nvSpPr>
        <p:spPr>
          <a:xfrm>
            <a:off x="5755481" y="56099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ectangle 46"/>
          <p:cNvSpPr/>
          <p:nvPr/>
        </p:nvSpPr>
        <p:spPr>
          <a:xfrm>
            <a:off x="6719834" y="56099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ectangle 47"/>
          <p:cNvSpPr/>
          <p:nvPr/>
        </p:nvSpPr>
        <p:spPr>
          <a:xfrm>
            <a:off x="7684187" y="56099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Rectangle 48"/>
          <p:cNvSpPr/>
          <p:nvPr/>
        </p:nvSpPr>
        <p:spPr>
          <a:xfrm>
            <a:off x="8648542" y="560999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6" grpId="0" animBg="1"/>
      <p:bldP spid="57" grpId="0" animBg="1"/>
      <p:bldP spid="61" grpId="0" animBg="1"/>
      <p:bldP spid="62" grpId="0" animBg="1"/>
      <p:bldP spid="65" grpId="0" animBg="1"/>
      <p:bldP spid="70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0185" y="2489190"/>
            <a:ext cx="4332610" cy="4266143"/>
            <a:chOff x="3716515" y="2198268"/>
            <a:chExt cx="4730828" cy="4658251"/>
          </a:xfrm>
        </p:grpSpPr>
        <p:sp>
          <p:nvSpPr>
            <p:cNvPr id="6" name="Freeform 5"/>
            <p:cNvSpPr/>
            <p:nvPr/>
          </p:nvSpPr>
          <p:spPr bwMode="auto">
            <a:xfrm>
              <a:off x="4700746" y="2438216"/>
              <a:ext cx="2618693" cy="1561884"/>
            </a:xfrm>
            <a:custGeom>
              <a:avLst/>
              <a:gdLst>
                <a:gd name="T0" fmla="*/ 1495 w 1495"/>
                <a:gd name="T1" fmla="*/ 197 h 892"/>
                <a:gd name="T2" fmla="*/ 1475 w 1495"/>
                <a:gd name="T3" fmla="*/ 197 h 892"/>
                <a:gd name="T4" fmla="*/ 1475 w 1495"/>
                <a:gd name="T5" fmla="*/ 204 h 892"/>
                <a:gd name="T6" fmla="*/ 740 w 1495"/>
                <a:gd name="T7" fmla="*/ 0 h 892"/>
                <a:gd name="T8" fmla="*/ 32 w 1495"/>
                <a:gd name="T9" fmla="*/ 269 h 892"/>
                <a:gd name="T10" fmla="*/ 0 w 1495"/>
                <a:gd name="T11" fmla="*/ 269 h 892"/>
                <a:gd name="T12" fmla="*/ 0 w 1495"/>
                <a:gd name="T13" fmla="*/ 281 h 892"/>
                <a:gd name="T14" fmla="*/ 0 w 1495"/>
                <a:gd name="T15" fmla="*/ 281 h 892"/>
                <a:gd name="T16" fmla="*/ 0 w 1495"/>
                <a:gd name="T17" fmla="*/ 281 h 892"/>
                <a:gd name="T18" fmla="*/ 311 w 1495"/>
                <a:gd name="T19" fmla="*/ 392 h 892"/>
                <a:gd name="T20" fmla="*/ 311 w 1495"/>
                <a:gd name="T21" fmla="*/ 392 h 892"/>
                <a:gd name="T22" fmla="*/ 325 w 1495"/>
                <a:gd name="T23" fmla="*/ 685 h 892"/>
                <a:gd name="T24" fmla="*/ 1158 w 1495"/>
                <a:gd name="T25" fmla="*/ 641 h 892"/>
                <a:gd name="T26" fmla="*/ 1144 w 1495"/>
                <a:gd name="T27" fmla="*/ 360 h 892"/>
                <a:gd name="T28" fmla="*/ 1280 w 1495"/>
                <a:gd name="T29" fmla="*/ 302 h 892"/>
                <a:gd name="T30" fmla="*/ 1287 w 1495"/>
                <a:gd name="T31" fmla="*/ 451 h 892"/>
                <a:gd name="T32" fmla="*/ 1270 w 1495"/>
                <a:gd name="T33" fmla="*/ 477 h 892"/>
                <a:gd name="T34" fmla="*/ 1281 w 1495"/>
                <a:gd name="T35" fmla="*/ 497 h 892"/>
                <a:gd name="T36" fmla="*/ 1278 w 1495"/>
                <a:gd name="T37" fmla="*/ 635 h 892"/>
                <a:gd name="T38" fmla="*/ 1304 w 1495"/>
                <a:gd name="T39" fmla="*/ 633 h 892"/>
                <a:gd name="T40" fmla="*/ 1331 w 1495"/>
                <a:gd name="T41" fmla="*/ 632 h 892"/>
                <a:gd name="T42" fmla="*/ 1314 w 1495"/>
                <a:gd name="T43" fmla="*/ 495 h 892"/>
                <a:gd name="T44" fmla="*/ 1323 w 1495"/>
                <a:gd name="T45" fmla="*/ 474 h 892"/>
                <a:gd name="T46" fmla="*/ 1304 w 1495"/>
                <a:gd name="T47" fmla="*/ 450 h 892"/>
                <a:gd name="T48" fmla="*/ 1297 w 1495"/>
                <a:gd name="T49" fmla="*/ 294 h 892"/>
                <a:gd name="T50" fmla="*/ 1495 w 1495"/>
                <a:gd name="T51" fmla="*/ 209 h 892"/>
                <a:gd name="T52" fmla="*/ 1495 w 1495"/>
                <a:gd name="T53" fmla="*/ 197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5" h="892">
                  <a:moveTo>
                    <a:pt x="1495" y="197"/>
                  </a:moveTo>
                  <a:cubicBezTo>
                    <a:pt x="1475" y="197"/>
                    <a:pt x="1475" y="197"/>
                    <a:pt x="1475" y="197"/>
                  </a:cubicBezTo>
                  <a:cubicBezTo>
                    <a:pt x="1475" y="204"/>
                    <a:pt x="1475" y="204"/>
                    <a:pt x="1475" y="204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32" y="269"/>
                    <a:pt x="32" y="269"/>
                    <a:pt x="32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25" y="685"/>
                    <a:pt x="325" y="685"/>
                    <a:pt x="325" y="685"/>
                  </a:cubicBezTo>
                  <a:cubicBezTo>
                    <a:pt x="325" y="685"/>
                    <a:pt x="752" y="892"/>
                    <a:pt x="1158" y="641"/>
                  </a:cubicBezTo>
                  <a:cubicBezTo>
                    <a:pt x="1144" y="360"/>
                    <a:pt x="1144" y="360"/>
                    <a:pt x="1144" y="360"/>
                  </a:cubicBezTo>
                  <a:cubicBezTo>
                    <a:pt x="1280" y="302"/>
                    <a:pt x="1280" y="302"/>
                    <a:pt x="1280" y="302"/>
                  </a:cubicBezTo>
                  <a:cubicBezTo>
                    <a:pt x="1287" y="451"/>
                    <a:pt x="1287" y="451"/>
                    <a:pt x="1287" y="451"/>
                  </a:cubicBezTo>
                  <a:cubicBezTo>
                    <a:pt x="1277" y="455"/>
                    <a:pt x="1270" y="465"/>
                    <a:pt x="1270" y="477"/>
                  </a:cubicBezTo>
                  <a:cubicBezTo>
                    <a:pt x="1271" y="485"/>
                    <a:pt x="1275" y="492"/>
                    <a:pt x="1281" y="497"/>
                  </a:cubicBezTo>
                  <a:cubicBezTo>
                    <a:pt x="1264" y="533"/>
                    <a:pt x="1278" y="635"/>
                    <a:pt x="1278" y="635"/>
                  </a:cubicBezTo>
                  <a:cubicBezTo>
                    <a:pt x="1304" y="633"/>
                    <a:pt x="1304" y="633"/>
                    <a:pt x="1304" y="633"/>
                  </a:cubicBezTo>
                  <a:cubicBezTo>
                    <a:pt x="1331" y="632"/>
                    <a:pt x="1331" y="632"/>
                    <a:pt x="1331" y="632"/>
                  </a:cubicBezTo>
                  <a:cubicBezTo>
                    <a:pt x="1331" y="632"/>
                    <a:pt x="1335" y="529"/>
                    <a:pt x="1314" y="495"/>
                  </a:cubicBezTo>
                  <a:cubicBezTo>
                    <a:pt x="1320" y="490"/>
                    <a:pt x="1323" y="483"/>
                    <a:pt x="1323" y="474"/>
                  </a:cubicBezTo>
                  <a:cubicBezTo>
                    <a:pt x="1323" y="463"/>
                    <a:pt x="1315" y="453"/>
                    <a:pt x="1304" y="450"/>
                  </a:cubicBezTo>
                  <a:cubicBezTo>
                    <a:pt x="1297" y="294"/>
                    <a:pt x="1297" y="294"/>
                    <a:pt x="1297" y="294"/>
                  </a:cubicBezTo>
                  <a:cubicBezTo>
                    <a:pt x="1495" y="209"/>
                    <a:pt x="1495" y="209"/>
                    <a:pt x="1495" y="209"/>
                  </a:cubicBezTo>
                  <a:lnTo>
                    <a:pt x="149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862193" y="4440005"/>
              <a:ext cx="1959576" cy="1293794"/>
            </a:xfrm>
            <a:custGeom>
              <a:avLst/>
              <a:gdLst>
                <a:gd name="T0" fmla="*/ 1119 w 1119"/>
                <a:gd name="T1" fmla="*/ 439 h 739"/>
                <a:gd name="T2" fmla="*/ 1092 w 1119"/>
                <a:gd name="T3" fmla="*/ 439 h 739"/>
                <a:gd name="T4" fmla="*/ 1065 w 1119"/>
                <a:gd name="T5" fmla="*/ 419 h 739"/>
                <a:gd name="T6" fmla="*/ 1011 w 1119"/>
                <a:gd name="T7" fmla="*/ 324 h 739"/>
                <a:gd name="T8" fmla="*/ 975 w 1119"/>
                <a:gd name="T9" fmla="*/ 262 h 739"/>
                <a:gd name="T10" fmla="*/ 974 w 1119"/>
                <a:gd name="T11" fmla="*/ 261 h 739"/>
                <a:gd name="T12" fmla="*/ 973 w 1119"/>
                <a:gd name="T13" fmla="*/ 252 h 739"/>
                <a:gd name="T14" fmla="*/ 973 w 1119"/>
                <a:gd name="T15" fmla="*/ 249 h 739"/>
                <a:gd name="T16" fmla="*/ 972 w 1119"/>
                <a:gd name="T17" fmla="*/ 240 h 739"/>
                <a:gd name="T18" fmla="*/ 972 w 1119"/>
                <a:gd name="T19" fmla="*/ 239 h 739"/>
                <a:gd name="T20" fmla="*/ 246 w 1119"/>
                <a:gd name="T21" fmla="*/ 17 h 739"/>
                <a:gd name="T22" fmla="*/ 237 w 1119"/>
                <a:gd name="T23" fmla="*/ 0 h 739"/>
                <a:gd name="T24" fmla="*/ 237 w 1119"/>
                <a:gd name="T25" fmla="*/ 12 h 739"/>
                <a:gd name="T26" fmla="*/ 348 w 1119"/>
                <a:gd name="T27" fmla="*/ 121 h 739"/>
                <a:gd name="T28" fmla="*/ 391 w 1119"/>
                <a:gd name="T29" fmla="*/ 242 h 739"/>
                <a:gd name="T30" fmla="*/ 424 w 1119"/>
                <a:gd name="T31" fmla="*/ 336 h 739"/>
                <a:gd name="T32" fmla="*/ 400 w 1119"/>
                <a:gd name="T33" fmla="*/ 399 h 739"/>
                <a:gd name="T34" fmla="*/ 378 w 1119"/>
                <a:gd name="T35" fmla="*/ 468 h 739"/>
                <a:gd name="T36" fmla="*/ 25 w 1119"/>
                <a:gd name="T37" fmla="*/ 629 h 739"/>
                <a:gd name="T38" fmla="*/ 0 w 1119"/>
                <a:gd name="T39" fmla="*/ 629 h 739"/>
                <a:gd name="T40" fmla="*/ 0 w 1119"/>
                <a:gd name="T41" fmla="*/ 641 h 739"/>
                <a:gd name="T42" fmla="*/ 961 w 1119"/>
                <a:gd name="T43" fmla="*/ 546 h 739"/>
                <a:gd name="T44" fmla="*/ 1119 w 1119"/>
                <a:gd name="T45" fmla="*/ 451 h 739"/>
                <a:gd name="T46" fmla="*/ 1119 w 1119"/>
                <a:gd name="T47" fmla="*/ 451 h 739"/>
                <a:gd name="T48" fmla="*/ 1119 w 1119"/>
                <a:gd name="T49" fmla="*/ 451 h 739"/>
                <a:gd name="T50" fmla="*/ 1119 w 1119"/>
                <a:gd name="T51" fmla="*/ 4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9" h="739">
                  <a:moveTo>
                    <a:pt x="1119" y="439"/>
                  </a:moveTo>
                  <a:cubicBezTo>
                    <a:pt x="1092" y="439"/>
                    <a:pt x="1092" y="439"/>
                    <a:pt x="1092" y="439"/>
                  </a:cubicBezTo>
                  <a:cubicBezTo>
                    <a:pt x="1080" y="432"/>
                    <a:pt x="1070" y="426"/>
                    <a:pt x="1065" y="419"/>
                  </a:cubicBezTo>
                  <a:cubicBezTo>
                    <a:pt x="1045" y="394"/>
                    <a:pt x="1021" y="351"/>
                    <a:pt x="1011" y="324"/>
                  </a:cubicBezTo>
                  <a:cubicBezTo>
                    <a:pt x="1000" y="296"/>
                    <a:pt x="980" y="297"/>
                    <a:pt x="975" y="262"/>
                  </a:cubicBezTo>
                  <a:cubicBezTo>
                    <a:pt x="975" y="262"/>
                    <a:pt x="974" y="261"/>
                    <a:pt x="974" y="261"/>
                  </a:cubicBezTo>
                  <a:cubicBezTo>
                    <a:pt x="974" y="258"/>
                    <a:pt x="974" y="255"/>
                    <a:pt x="973" y="252"/>
                  </a:cubicBezTo>
                  <a:cubicBezTo>
                    <a:pt x="973" y="251"/>
                    <a:pt x="973" y="250"/>
                    <a:pt x="973" y="249"/>
                  </a:cubicBezTo>
                  <a:cubicBezTo>
                    <a:pt x="972" y="246"/>
                    <a:pt x="972" y="243"/>
                    <a:pt x="972" y="240"/>
                  </a:cubicBezTo>
                  <a:cubicBezTo>
                    <a:pt x="972" y="240"/>
                    <a:pt x="972" y="240"/>
                    <a:pt x="972" y="239"/>
                  </a:cubicBezTo>
                  <a:cubicBezTo>
                    <a:pt x="670" y="187"/>
                    <a:pt x="407" y="87"/>
                    <a:pt x="246" y="1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54" y="73"/>
                    <a:pt x="275" y="134"/>
                    <a:pt x="348" y="121"/>
                  </a:cubicBezTo>
                  <a:cubicBezTo>
                    <a:pt x="348" y="121"/>
                    <a:pt x="378" y="210"/>
                    <a:pt x="391" y="242"/>
                  </a:cubicBezTo>
                  <a:cubicBezTo>
                    <a:pt x="404" y="273"/>
                    <a:pt x="424" y="336"/>
                    <a:pt x="424" y="336"/>
                  </a:cubicBezTo>
                  <a:cubicBezTo>
                    <a:pt x="424" y="336"/>
                    <a:pt x="409" y="341"/>
                    <a:pt x="400" y="399"/>
                  </a:cubicBezTo>
                  <a:cubicBezTo>
                    <a:pt x="391" y="458"/>
                    <a:pt x="378" y="468"/>
                    <a:pt x="378" y="468"/>
                  </a:cubicBezTo>
                  <a:cubicBezTo>
                    <a:pt x="378" y="468"/>
                    <a:pt x="169" y="560"/>
                    <a:pt x="2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438" y="739"/>
                    <a:pt x="760" y="648"/>
                    <a:pt x="961" y="546"/>
                  </a:cubicBezTo>
                  <a:cubicBezTo>
                    <a:pt x="1021" y="516"/>
                    <a:pt x="1074" y="483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lnTo>
                    <a:pt x="1119" y="4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765917" y="5247238"/>
              <a:ext cx="2639429" cy="1609281"/>
            </a:xfrm>
            <a:custGeom>
              <a:avLst/>
              <a:gdLst>
                <a:gd name="T0" fmla="*/ 1467 w 1507"/>
                <a:gd name="T1" fmla="*/ 47 h 919"/>
                <a:gd name="T2" fmla="*/ 1467 w 1507"/>
                <a:gd name="T3" fmla="*/ 49 h 919"/>
                <a:gd name="T4" fmla="*/ 1326 w 1507"/>
                <a:gd name="T5" fmla="*/ 26 h 919"/>
                <a:gd name="T6" fmla="*/ 1202 w 1507"/>
                <a:gd name="T7" fmla="*/ 0 h 919"/>
                <a:gd name="T8" fmla="*/ 1027 w 1507"/>
                <a:gd name="T9" fmla="*/ 107 h 919"/>
                <a:gd name="T10" fmla="*/ 548 w 1507"/>
                <a:gd name="T11" fmla="*/ 241 h 919"/>
                <a:gd name="T12" fmla="*/ 21 w 1507"/>
                <a:gd name="T13" fmla="*/ 197 h 919"/>
                <a:gd name="T14" fmla="*/ 16 w 1507"/>
                <a:gd name="T15" fmla="*/ 199 h 919"/>
                <a:gd name="T16" fmla="*/ 16 w 1507"/>
                <a:gd name="T17" fmla="*/ 196 h 919"/>
                <a:gd name="T18" fmla="*/ 0 w 1507"/>
                <a:gd name="T19" fmla="*/ 196 h 919"/>
                <a:gd name="T20" fmla="*/ 0 w 1507"/>
                <a:gd name="T21" fmla="*/ 208 h 919"/>
                <a:gd name="T22" fmla="*/ 0 w 1507"/>
                <a:gd name="T23" fmla="*/ 208 h 919"/>
                <a:gd name="T24" fmla="*/ 0 w 1507"/>
                <a:gd name="T25" fmla="*/ 208 h 919"/>
                <a:gd name="T26" fmla="*/ 1110 w 1507"/>
                <a:gd name="T27" fmla="*/ 919 h 919"/>
                <a:gd name="T28" fmla="*/ 1293 w 1507"/>
                <a:gd name="T29" fmla="*/ 919 h 919"/>
                <a:gd name="T30" fmla="*/ 1507 w 1507"/>
                <a:gd name="T31" fmla="*/ 61 h 919"/>
                <a:gd name="T32" fmla="*/ 1507 w 1507"/>
                <a:gd name="T33" fmla="*/ 61 h 919"/>
                <a:gd name="T34" fmla="*/ 1507 w 1507"/>
                <a:gd name="T35" fmla="*/ 47 h 919"/>
                <a:gd name="T36" fmla="*/ 1467 w 1507"/>
                <a:gd name="T37" fmla="*/ 4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7" h="919">
                  <a:moveTo>
                    <a:pt x="1467" y="47"/>
                  </a:moveTo>
                  <a:cubicBezTo>
                    <a:pt x="1467" y="49"/>
                    <a:pt x="1467" y="49"/>
                    <a:pt x="1467" y="49"/>
                  </a:cubicBezTo>
                  <a:cubicBezTo>
                    <a:pt x="1423" y="38"/>
                    <a:pt x="1373" y="32"/>
                    <a:pt x="1326" y="26"/>
                  </a:cubicBezTo>
                  <a:cubicBezTo>
                    <a:pt x="1282" y="21"/>
                    <a:pt x="1239" y="11"/>
                    <a:pt x="1202" y="0"/>
                  </a:cubicBezTo>
                  <a:cubicBezTo>
                    <a:pt x="1153" y="36"/>
                    <a:pt x="1095" y="73"/>
                    <a:pt x="1027" y="107"/>
                  </a:cubicBezTo>
                  <a:cubicBezTo>
                    <a:pt x="880" y="181"/>
                    <a:pt x="719" y="226"/>
                    <a:pt x="548" y="241"/>
                  </a:cubicBezTo>
                  <a:cubicBezTo>
                    <a:pt x="381" y="256"/>
                    <a:pt x="204" y="241"/>
                    <a:pt x="21" y="197"/>
                  </a:cubicBezTo>
                  <a:cubicBezTo>
                    <a:pt x="20" y="198"/>
                    <a:pt x="18" y="198"/>
                    <a:pt x="16" y="19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10" y="919"/>
                    <a:pt x="1110" y="919"/>
                    <a:pt x="1110" y="919"/>
                  </a:cubicBezTo>
                  <a:cubicBezTo>
                    <a:pt x="1293" y="919"/>
                    <a:pt x="1293" y="919"/>
                    <a:pt x="1293" y="919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47"/>
                    <a:pt x="1507" y="47"/>
                    <a:pt x="1507" y="47"/>
                  </a:cubicBezTo>
                  <a:lnTo>
                    <a:pt x="1467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074307" y="5365730"/>
              <a:ext cx="1033110" cy="1490788"/>
            </a:xfrm>
            <a:custGeom>
              <a:avLst/>
              <a:gdLst>
                <a:gd name="T0" fmla="*/ 589 w 590"/>
                <a:gd name="T1" fmla="*/ 839 h 851"/>
                <a:gd name="T2" fmla="*/ 551 w 590"/>
                <a:gd name="T3" fmla="*/ 335 h 851"/>
                <a:gd name="T4" fmla="*/ 509 w 590"/>
                <a:gd name="T5" fmla="*/ 245 h 851"/>
                <a:gd name="T6" fmla="*/ 333 w 590"/>
                <a:gd name="T7" fmla="*/ 103 h 851"/>
                <a:gd name="T8" fmla="*/ 300 w 590"/>
                <a:gd name="T9" fmla="*/ 79 h 851"/>
                <a:gd name="T10" fmla="*/ 249 w 590"/>
                <a:gd name="T11" fmla="*/ 20 h 851"/>
                <a:gd name="T12" fmla="*/ 212 w 590"/>
                <a:gd name="T13" fmla="*/ 0 h 851"/>
                <a:gd name="T14" fmla="*/ 3 w 590"/>
                <a:gd name="T15" fmla="*/ 839 h 851"/>
                <a:gd name="T16" fmla="*/ 0 w 590"/>
                <a:gd name="T17" fmla="*/ 839 h 851"/>
                <a:gd name="T18" fmla="*/ 0 w 590"/>
                <a:gd name="T19" fmla="*/ 851 h 851"/>
                <a:gd name="T20" fmla="*/ 590 w 590"/>
                <a:gd name="T21" fmla="*/ 851 h 851"/>
                <a:gd name="T22" fmla="*/ 590 w 590"/>
                <a:gd name="T23" fmla="*/ 839 h 851"/>
                <a:gd name="T24" fmla="*/ 589 w 590"/>
                <a:gd name="T25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851">
                  <a:moveTo>
                    <a:pt x="589" y="839"/>
                  </a:moveTo>
                  <a:cubicBezTo>
                    <a:pt x="584" y="763"/>
                    <a:pt x="559" y="363"/>
                    <a:pt x="551" y="335"/>
                  </a:cubicBezTo>
                  <a:cubicBezTo>
                    <a:pt x="541" y="303"/>
                    <a:pt x="535" y="269"/>
                    <a:pt x="509" y="245"/>
                  </a:cubicBezTo>
                  <a:cubicBezTo>
                    <a:pt x="484" y="221"/>
                    <a:pt x="340" y="123"/>
                    <a:pt x="333" y="103"/>
                  </a:cubicBezTo>
                  <a:cubicBezTo>
                    <a:pt x="326" y="83"/>
                    <a:pt x="300" y="79"/>
                    <a:pt x="300" y="79"/>
                  </a:cubicBezTo>
                  <a:cubicBezTo>
                    <a:pt x="300" y="79"/>
                    <a:pt x="298" y="56"/>
                    <a:pt x="249" y="20"/>
                  </a:cubicBezTo>
                  <a:cubicBezTo>
                    <a:pt x="238" y="12"/>
                    <a:pt x="226" y="6"/>
                    <a:pt x="212" y="0"/>
                  </a:cubicBezTo>
                  <a:cubicBezTo>
                    <a:pt x="3" y="839"/>
                    <a:pt x="3" y="839"/>
                    <a:pt x="3" y="839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590" y="851"/>
                    <a:pt x="590" y="851"/>
                    <a:pt x="590" y="851"/>
                  </a:cubicBezTo>
                  <a:cubicBezTo>
                    <a:pt x="590" y="839"/>
                    <a:pt x="590" y="839"/>
                    <a:pt x="590" y="839"/>
                  </a:cubicBezTo>
                  <a:lnTo>
                    <a:pt x="589" y="8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159382" y="5633821"/>
              <a:ext cx="2472058" cy="1222698"/>
            </a:xfrm>
            <a:custGeom>
              <a:avLst/>
              <a:gdLst>
                <a:gd name="T0" fmla="*/ 1392 w 1411"/>
                <a:gd name="T1" fmla="*/ 686 h 698"/>
                <a:gd name="T2" fmla="*/ 321 w 1411"/>
                <a:gd name="T3" fmla="*/ 0 h 698"/>
                <a:gd name="T4" fmla="*/ 298 w 1411"/>
                <a:gd name="T5" fmla="*/ 16 h 698"/>
                <a:gd name="T6" fmla="*/ 115 w 1411"/>
                <a:gd name="T7" fmla="*/ 311 h 698"/>
                <a:gd name="T8" fmla="*/ 4 w 1411"/>
                <a:gd name="T9" fmla="*/ 686 h 698"/>
                <a:gd name="T10" fmla="*/ 0 w 1411"/>
                <a:gd name="T11" fmla="*/ 686 h 698"/>
                <a:gd name="T12" fmla="*/ 0 w 1411"/>
                <a:gd name="T13" fmla="*/ 698 h 698"/>
                <a:gd name="T14" fmla="*/ 1411 w 1411"/>
                <a:gd name="T15" fmla="*/ 698 h 698"/>
                <a:gd name="T16" fmla="*/ 1411 w 1411"/>
                <a:gd name="T17" fmla="*/ 686 h 698"/>
                <a:gd name="T18" fmla="*/ 1392 w 1411"/>
                <a:gd name="T19" fmla="*/ 6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698">
                  <a:moveTo>
                    <a:pt x="1392" y="686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10" y="7"/>
                    <a:pt x="302" y="12"/>
                    <a:pt x="298" y="16"/>
                  </a:cubicBezTo>
                  <a:cubicBezTo>
                    <a:pt x="252" y="55"/>
                    <a:pt x="140" y="169"/>
                    <a:pt x="115" y="311"/>
                  </a:cubicBezTo>
                  <a:cubicBezTo>
                    <a:pt x="103" y="380"/>
                    <a:pt x="53" y="531"/>
                    <a:pt x="4" y="68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411" y="698"/>
                    <a:pt x="1411" y="698"/>
                    <a:pt x="1411" y="698"/>
                  </a:cubicBezTo>
                  <a:cubicBezTo>
                    <a:pt x="1411" y="686"/>
                    <a:pt x="1411" y="686"/>
                    <a:pt x="1411" y="686"/>
                  </a:cubicBezTo>
                  <a:lnTo>
                    <a:pt x="1392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182864" y="3593522"/>
              <a:ext cx="1604097" cy="1201962"/>
            </a:xfrm>
            <a:custGeom>
              <a:avLst/>
              <a:gdLst>
                <a:gd name="T0" fmla="*/ 42 w 916"/>
                <a:gd name="T1" fmla="*/ 442 h 686"/>
                <a:gd name="T2" fmla="*/ 45 w 916"/>
                <a:gd name="T3" fmla="*/ 453 h 686"/>
                <a:gd name="T4" fmla="*/ 788 w 916"/>
                <a:gd name="T5" fmla="*/ 686 h 686"/>
                <a:gd name="T6" fmla="*/ 788 w 916"/>
                <a:gd name="T7" fmla="*/ 685 h 686"/>
                <a:gd name="T8" fmla="*/ 788 w 916"/>
                <a:gd name="T9" fmla="*/ 680 h 686"/>
                <a:gd name="T10" fmla="*/ 790 w 916"/>
                <a:gd name="T11" fmla="*/ 669 h 686"/>
                <a:gd name="T12" fmla="*/ 811 w 916"/>
                <a:gd name="T13" fmla="*/ 546 h 686"/>
                <a:gd name="T14" fmla="*/ 853 w 916"/>
                <a:gd name="T15" fmla="*/ 545 h 686"/>
                <a:gd name="T16" fmla="*/ 915 w 916"/>
                <a:gd name="T17" fmla="*/ 340 h 686"/>
                <a:gd name="T18" fmla="*/ 891 w 916"/>
                <a:gd name="T19" fmla="*/ 280 h 686"/>
                <a:gd name="T20" fmla="*/ 890 w 916"/>
                <a:gd name="T21" fmla="*/ 279 h 686"/>
                <a:gd name="T22" fmla="*/ 889 w 916"/>
                <a:gd name="T23" fmla="*/ 277 h 686"/>
                <a:gd name="T24" fmla="*/ 889 w 916"/>
                <a:gd name="T25" fmla="*/ 274 h 686"/>
                <a:gd name="T26" fmla="*/ 889 w 916"/>
                <a:gd name="T27" fmla="*/ 271 h 686"/>
                <a:gd name="T28" fmla="*/ 889 w 916"/>
                <a:gd name="T29" fmla="*/ 266 h 686"/>
                <a:gd name="T30" fmla="*/ 890 w 916"/>
                <a:gd name="T31" fmla="*/ 261 h 686"/>
                <a:gd name="T32" fmla="*/ 891 w 916"/>
                <a:gd name="T33" fmla="*/ 253 h 686"/>
                <a:gd name="T34" fmla="*/ 891 w 916"/>
                <a:gd name="T35" fmla="*/ 248 h 686"/>
                <a:gd name="T36" fmla="*/ 893 w 916"/>
                <a:gd name="T37" fmla="*/ 234 h 686"/>
                <a:gd name="T38" fmla="*/ 894 w 916"/>
                <a:gd name="T39" fmla="*/ 226 h 686"/>
                <a:gd name="T40" fmla="*/ 896 w 916"/>
                <a:gd name="T41" fmla="*/ 215 h 686"/>
                <a:gd name="T42" fmla="*/ 897 w 916"/>
                <a:gd name="T43" fmla="*/ 206 h 686"/>
                <a:gd name="T44" fmla="*/ 898 w 916"/>
                <a:gd name="T45" fmla="*/ 195 h 686"/>
                <a:gd name="T46" fmla="*/ 899 w 916"/>
                <a:gd name="T47" fmla="*/ 184 h 686"/>
                <a:gd name="T48" fmla="*/ 900 w 916"/>
                <a:gd name="T49" fmla="*/ 173 h 686"/>
                <a:gd name="T50" fmla="*/ 900 w 916"/>
                <a:gd name="T51" fmla="*/ 161 h 686"/>
                <a:gd name="T52" fmla="*/ 901 w 916"/>
                <a:gd name="T53" fmla="*/ 149 h 686"/>
                <a:gd name="T54" fmla="*/ 901 w 916"/>
                <a:gd name="T55" fmla="*/ 137 h 686"/>
                <a:gd name="T56" fmla="*/ 901 w 916"/>
                <a:gd name="T57" fmla="*/ 125 h 686"/>
                <a:gd name="T58" fmla="*/ 901 w 916"/>
                <a:gd name="T59" fmla="*/ 112 h 686"/>
                <a:gd name="T60" fmla="*/ 901 w 916"/>
                <a:gd name="T61" fmla="*/ 100 h 686"/>
                <a:gd name="T62" fmla="*/ 900 w 916"/>
                <a:gd name="T63" fmla="*/ 86 h 686"/>
                <a:gd name="T64" fmla="*/ 898 w 916"/>
                <a:gd name="T65" fmla="*/ 74 h 686"/>
                <a:gd name="T66" fmla="*/ 896 w 916"/>
                <a:gd name="T67" fmla="*/ 61 h 686"/>
                <a:gd name="T68" fmla="*/ 895 w 916"/>
                <a:gd name="T69" fmla="*/ 49 h 686"/>
                <a:gd name="T70" fmla="*/ 891 w 916"/>
                <a:gd name="T71" fmla="*/ 35 h 686"/>
                <a:gd name="T72" fmla="*/ 889 w 916"/>
                <a:gd name="T73" fmla="*/ 24 h 686"/>
                <a:gd name="T74" fmla="*/ 884 w 916"/>
                <a:gd name="T75" fmla="*/ 9 h 686"/>
                <a:gd name="T76" fmla="*/ 881 w 916"/>
                <a:gd name="T77" fmla="*/ 0 h 686"/>
                <a:gd name="T78" fmla="*/ 51 w 916"/>
                <a:gd name="T79" fmla="*/ 43 h 686"/>
                <a:gd name="T80" fmla="*/ 60 w 916"/>
                <a:gd name="T81" fmla="*/ 312 h 686"/>
                <a:gd name="T82" fmla="*/ 42 w 916"/>
                <a:gd name="T83" fmla="*/ 44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6" h="686">
                  <a:moveTo>
                    <a:pt x="42" y="442"/>
                  </a:moveTo>
                  <a:cubicBezTo>
                    <a:pt x="43" y="446"/>
                    <a:pt x="44" y="449"/>
                    <a:pt x="45" y="453"/>
                  </a:cubicBezTo>
                  <a:cubicBezTo>
                    <a:pt x="200" y="523"/>
                    <a:pt x="473" y="631"/>
                    <a:pt x="788" y="686"/>
                  </a:cubicBezTo>
                  <a:cubicBezTo>
                    <a:pt x="788" y="685"/>
                    <a:pt x="788" y="685"/>
                    <a:pt x="788" y="685"/>
                  </a:cubicBezTo>
                  <a:cubicBezTo>
                    <a:pt x="788" y="684"/>
                    <a:pt x="788" y="682"/>
                    <a:pt x="788" y="680"/>
                  </a:cubicBezTo>
                  <a:cubicBezTo>
                    <a:pt x="789" y="676"/>
                    <a:pt x="789" y="672"/>
                    <a:pt x="790" y="669"/>
                  </a:cubicBezTo>
                  <a:cubicBezTo>
                    <a:pt x="797" y="641"/>
                    <a:pt x="813" y="559"/>
                    <a:pt x="811" y="546"/>
                  </a:cubicBezTo>
                  <a:cubicBezTo>
                    <a:pt x="809" y="534"/>
                    <a:pt x="826" y="554"/>
                    <a:pt x="853" y="545"/>
                  </a:cubicBezTo>
                  <a:cubicBezTo>
                    <a:pt x="879" y="535"/>
                    <a:pt x="916" y="374"/>
                    <a:pt x="915" y="340"/>
                  </a:cubicBezTo>
                  <a:cubicBezTo>
                    <a:pt x="914" y="307"/>
                    <a:pt x="905" y="277"/>
                    <a:pt x="891" y="280"/>
                  </a:cubicBezTo>
                  <a:cubicBezTo>
                    <a:pt x="890" y="280"/>
                    <a:pt x="890" y="280"/>
                    <a:pt x="890" y="279"/>
                  </a:cubicBezTo>
                  <a:cubicBezTo>
                    <a:pt x="890" y="279"/>
                    <a:pt x="889" y="278"/>
                    <a:pt x="889" y="277"/>
                  </a:cubicBezTo>
                  <a:cubicBezTo>
                    <a:pt x="889" y="277"/>
                    <a:pt x="889" y="276"/>
                    <a:pt x="889" y="274"/>
                  </a:cubicBezTo>
                  <a:cubicBezTo>
                    <a:pt x="889" y="273"/>
                    <a:pt x="889" y="272"/>
                    <a:pt x="889" y="271"/>
                  </a:cubicBezTo>
                  <a:cubicBezTo>
                    <a:pt x="889" y="270"/>
                    <a:pt x="889" y="268"/>
                    <a:pt x="889" y="266"/>
                  </a:cubicBezTo>
                  <a:cubicBezTo>
                    <a:pt x="890" y="265"/>
                    <a:pt x="890" y="263"/>
                    <a:pt x="890" y="261"/>
                  </a:cubicBezTo>
                  <a:cubicBezTo>
                    <a:pt x="890" y="259"/>
                    <a:pt x="890" y="256"/>
                    <a:pt x="891" y="253"/>
                  </a:cubicBezTo>
                  <a:cubicBezTo>
                    <a:pt x="891" y="252"/>
                    <a:pt x="891" y="250"/>
                    <a:pt x="891" y="248"/>
                  </a:cubicBezTo>
                  <a:cubicBezTo>
                    <a:pt x="892" y="244"/>
                    <a:pt x="893" y="239"/>
                    <a:pt x="893" y="234"/>
                  </a:cubicBezTo>
                  <a:cubicBezTo>
                    <a:pt x="894" y="231"/>
                    <a:pt x="894" y="229"/>
                    <a:pt x="894" y="226"/>
                  </a:cubicBezTo>
                  <a:cubicBezTo>
                    <a:pt x="895" y="222"/>
                    <a:pt x="895" y="219"/>
                    <a:pt x="896" y="215"/>
                  </a:cubicBezTo>
                  <a:cubicBezTo>
                    <a:pt x="896" y="212"/>
                    <a:pt x="896" y="209"/>
                    <a:pt x="897" y="206"/>
                  </a:cubicBezTo>
                  <a:cubicBezTo>
                    <a:pt x="897" y="202"/>
                    <a:pt x="897" y="199"/>
                    <a:pt x="898" y="195"/>
                  </a:cubicBezTo>
                  <a:cubicBezTo>
                    <a:pt x="898" y="191"/>
                    <a:pt x="898" y="188"/>
                    <a:pt x="899" y="184"/>
                  </a:cubicBezTo>
                  <a:cubicBezTo>
                    <a:pt x="899" y="180"/>
                    <a:pt x="899" y="177"/>
                    <a:pt x="900" y="173"/>
                  </a:cubicBezTo>
                  <a:cubicBezTo>
                    <a:pt x="900" y="169"/>
                    <a:pt x="900" y="165"/>
                    <a:pt x="900" y="161"/>
                  </a:cubicBezTo>
                  <a:cubicBezTo>
                    <a:pt x="901" y="157"/>
                    <a:pt x="901" y="153"/>
                    <a:pt x="901" y="149"/>
                  </a:cubicBezTo>
                  <a:cubicBezTo>
                    <a:pt x="901" y="145"/>
                    <a:pt x="901" y="141"/>
                    <a:pt x="901" y="137"/>
                  </a:cubicBezTo>
                  <a:cubicBezTo>
                    <a:pt x="901" y="133"/>
                    <a:pt x="901" y="129"/>
                    <a:pt x="901" y="125"/>
                  </a:cubicBezTo>
                  <a:cubicBezTo>
                    <a:pt x="901" y="121"/>
                    <a:pt x="901" y="116"/>
                    <a:pt x="901" y="112"/>
                  </a:cubicBezTo>
                  <a:cubicBezTo>
                    <a:pt x="901" y="108"/>
                    <a:pt x="901" y="104"/>
                    <a:pt x="901" y="100"/>
                  </a:cubicBezTo>
                  <a:cubicBezTo>
                    <a:pt x="900" y="95"/>
                    <a:pt x="900" y="91"/>
                    <a:pt x="900" y="86"/>
                  </a:cubicBezTo>
                  <a:cubicBezTo>
                    <a:pt x="899" y="82"/>
                    <a:pt x="899" y="78"/>
                    <a:pt x="898" y="74"/>
                  </a:cubicBezTo>
                  <a:cubicBezTo>
                    <a:pt x="898" y="70"/>
                    <a:pt x="897" y="65"/>
                    <a:pt x="896" y="61"/>
                  </a:cubicBezTo>
                  <a:cubicBezTo>
                    <a:pt x="896" y="57"/>
                    <a:pt x="895" y="53"/>
                    <a:pt x="895" y="49"/>
                  </a:cubicBezTo>
                  <a:cubicBezTo>
                    <a:pt x="894" y="44"/>
                    <a:pt x="893" y="40"/>
                    <a:pt x="891" y="35"/>
                  </a:cubicBezTo>
                  <a:cubicBezTo>
                    <a:pt x="891" y="31"/>
                    <a:pt x="890" y="28"/>
                    <a:pt x="889" y="24"/>
                  </a:cubicBezTo>
                  <a:cubicBezTo>
                    <a:pt x="887" y="19"/>
                    <a:pt x="886" y="14"/>
                    <a:pt x="884" y="9"/>
                  </a:cubicBezTo>
                  <a:cubicBezTo>
                    <a:pt x="883" y="6"/>
                    <a:pt x="882" y="3"/>
                    <a:pt x="881" y="0"/>
                  </a:cubicBezTo>
                  <a:cubicBezTo>
                    <a:pt x="489" y="242"/>
                    <a:pt x="78" y="56"/>
                    <a:pt x="51" y="43"/>
                  </a:cubicBezTo>
                  <a:cubicBezTo>
                    <a:pt x="21" y="181"/>
                    <a:pt x="60" y="312"/>
                    <a:pt x="60" y="312"/>
                  </a:cubicBezTo>
                  <a:cubicBezTo>
                    <a:pt x="60" y="312"/>
                    <a:pt x="0" y="315"/>
                    <a:pt x="42" y="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913384" y="2198268"/>
              <a:ext cx="509519" cy="379918"/>
            </a:xfrm>
            <a:custGeom>
              <a:avLst/>
              <a:gdLst>
                <a:gd name="T0" fmla="*/ 67 w 291"/>
                <a:gd name="T1" fmla="*/ 2 h 217"/>
                <a:gd name="T2" fmla="*/ 17 w 291"/>
                <a:gd name="T3" fmla="*/ 11 h 217"/>
                <a:gd name="T4" fmla="*/ 14 w 291"/>
                <a:gd name="T5" fmla="*/ 12 h 217"/>
                <a:gd name="T6" fmla="*/ 15 w 291"/>
                <a:gd name="T7" fmla="*/ 29 h 217"/>
                <a:gd name="T8" fmla="*/ 1 w 291"/>
                <a:gd name="T9" fmla="*/ 38 h 217"/>
                <a:gd name="T10" fmla="*/ 2 w 291"/>
                <a:gd name="T11" fmla="*/ 212 h 217"/>
                <a:gd name="T12" fmla="*/ 130 w 291"/>
                <a:gd name="T13" fmla="*/ 211 h 217"/>
                <a:gd name="T14" fmla="*/ 148 w 291"/>
                <a:gd name="T15" fmla="*/ 217 h 217"/>
                <a:gd name="T16" fmla="*/ 166 w 291"/>
                <a:gd name="T17" fmla="*/ 211 h 217"/>
                <a:gd name="T18" fmla="*/ 291 w 291"/>
                <a:gd name="T19" fmla="*/ 209 h 217"/>
                <a:gd name="T20" fmla="*/ 289 w 291"/>
                <a:gd name="T21" fmla="*/ 36 h 217"/>
                <a:gd name="T22" fmla="*/ 278 w 291"/>
                <a:gd name="T23" fmla="*/ 28 h 217"/>
                <a:gd name="T24" fmla="*/ 278 w 291"/>
                <a:gd name="T25" fmla="*/ 10 h 217"/>
                <a:gd name="T26" fmla="*/ 275 w 291"/>
                <a:gd name="T27" fmla="*/ 9 h 217"/>
                <a:gd name="T28" fmla="*/ 224 w 291"/>
                <a:gd name="T29" fmla="*/ 0 h 217"/>
                <a:gd name="T30" fmla="*/ 146 w 291"/>
                <a:gd name="T31" fmla="*/ 29 h 217"/>
                <a:gd name="T32" fmla="*/ 67 w 291"/>
                <a:gd name="T33" fmla="*/ 2 h 217"/>
                <a:gd name="T34" fmla="*/ 62 w 291"/>
                <a:gd name="T35" fmla="*/ 180 h 217"/>
                <a:gd name="T36" fmla="*/ 24 w 291"/>
                <a:gd name="T37" fmla="*/ 186 h 217"/>
                <a:gd name="T38" fmla="*/ 23 w 291"/>
                <a:gd name="T39" fmla="*/ 18 h 217"/>
                <a:gd name="T40" fmla="*/ 68 w 291"/>
                <a:gd name="T41" fmla="*/ 10 h 217"/>
                <a:gd name="T42" fmla="*/ 140 w 291"/>
                <a:gd name="T43" fmla="*/ 35 h 217"/>
                <a:gd name="T44" fmla="*/ 141 w 291"/>
                <a:gd name="T45" fmla="*/ 136 h 217"/>
                <a:gd name="T46" fmla="*/ 145 w 291"/>
                <a:gd name="T47" fmla="*/ 130 h 217"/>
                <a:gd name="T48" fmla="*/ 146 w 291"/>
                <a:gd name="T49" fmla="*/ 197 h 217"/>
                <a:gd name="T50" fmla="*/ 62 w 291"/>
                <a:gd name="T51" fmla="*/ 180 h 217"/>
                <a:gd name="T52" fmla="*/ 152 w 291"/>
                <a:gd name="T53" fmla="*/ 35 h 217"/>
                <a:gd name="T54" fmla="*/ 224 w 291"/>
                <a:gd name="T55" fmla="*/ 9 h 217"/>
                <a:gd name="T56" fmla="*/ 270 w 291"/>
                <a:gd name="T57" fmla="*/ 15 h 217"/>
                <a:gd name="T58" fmla="*/ 271 w 291"/>
                <a:gd name="T59" fmla="*/ 184 h 217"/>
                <a:gd name="T60" fmla="*/ 231 w 291"/>
                <a:gd name="T61" fmla="*/ 177 h 217"/>
                <a:gd name="T62" fmla="*/ 149 w 291"/>
                <a:gd name="T63" fmla="*/ 197 h 217"/>
                <a:gd name="T64" fmla="*/ 148 w 291"/>
                <a:gd name="T65" fmla="*/ 130 h 217"/>
                <a:gd name="T66" fmla="*/ 153 w 291"/>
                <a:gd name="T67" fmla="*/ 135 h 217"/>
                <a:gd name="T68" fmla="*/ 152 w 291"/>
                <a:gd name="T69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217">
                  <a:moveTo>
                    <a:pt x="67" y="2"/>
                  </a:moveTo>
                  <a:cubicBezTo>
                    <a:pt x="39" y="2"/>
                    <a:pt x="18" y="11"/>
                    <a:pt x="17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6" y="31"/>
                    <a:pt x="0" y="34"/>
                    <a:pt x="1" y="38"/>
                  </a:cubicBezTo>
                  <a:cubicBezTo>
                    <a:pt x="1" y="63"/>
                    <a:pt x="2" y="212"/>
                    <a:pt x="2" y="212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4" y="215"/>
                    <a:pt x="141" y="217"/>
                    <a:pt x="148" y="217"/>
                  </a:cubicBezTo>
                  <a:cubicBezTo>
                    <a:pt x="155" y="217"/>
                    <a:pt x="162" y="214"/>
                    <a:pt x="166" y="211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0" y="44"/>
                    <a:pt x="289" y="36"/>
                  </a:cubicBezTo>
                  <a:cubicBezTo>
                    <a:pt x="289" y="32"/>
                    <a:pt x="285" y="29"/>
                    <a:pt x="278" y="28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53" y="0"/>
                    <a:pt x="224" y="0"/>
                  </a:cubicBezTo>
                  <a:cubicBezTo>
                    <a:pt x="194" y="1"/>
                    <a:pt x="168" y="10"/>
                    <a:pt x="146" y="29"/>
                  </a:cubicBezTo>
                  <a:cubicBezTo>
                    <a:pt x="125" y="11"/>
                    <a:pt x="98" y="2"/>
                    <a:pt x="67" y="2"/>
                  </a:cubicBezTo>
                  <a:close/>
                  <a:moveTo>
                    <a:pt x="62" y="180"/>
                  </a:moveTo>
                  <a:cubicBezTo>
                    <a:pt x="48" y="180"/>
                    <a:pt x="35" y="182"/>
                    <a:pt x="24" y="18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9" y="15"/>
                    <a:pt x="46" y="11"/>
                    <a:pt x="68" y="10"/>
                  </a:cubicBezTo>
                  <a:cubicBezTo>
                    <a:pt x="96" y="10"/>
                    <a:pt x="120" y="18"/>
                    <a:pt x="140" y="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36" y="193"/>
                    <a:pt x="99" y="179"/>
                    <a:pt x="62" y="180"/>
                  </a:cubicBezTo>
                  <a:close/>
                  <a:moveTo>
                    <a:pt x="152" y="35"/>
                  </a:moveTo>
                  <a:cubicBezTo>
                    <a:pt x="172" y="18"/>
                    <a:pt x="196" y="9"/>
                    <a:pt x="224" y="9"/>
                  </a:cubicBezTo>
                  <a:cubicBezTo>
                    <a:pt x="246" y="9"/>
                    <a:pt x="263" y="14"/>
                    <a:pt x="270" y="15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59" y="180"/>
                    <a:pt x="246" y="177"/>
                    <a:pt x="231" y="177"/>
                  </a:cubicBezTo>
                  <a:cubicBezTo>
                    <a:pt x="194" y="178"/>
                    <a:pt x="159" y="193"/>
                    <a:pt x="149" y="197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3" y="135"/>
                    <a:pt x="153" y="135"/>
                    <a:pt x="153" y="135"/>
                  </a:cubicBezTo>
                  <a:lnTo>
                    <a:pt x="152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890426" y="3331356"/>
              <a:ext cx="556917" cy="502114"/>
            </a:xfrm>
            <a:custGeom>
              <a:avLst/>
              <a:gdLst>
                <a:gd name="T0" fmla="*/ 672 w 752"/>
                <a:gd name="T1" fmla="*/ 71 h 678"/>
                <a:gd name="T2" fmla="*/ 669 w 752"/>
                <a:gd name="T3" fmla="*/ 662 h 678"/>
                <a:gd name="T4" fmla="*/ 691 w 752"/>
                <a:gd name="T5" fmla="*/ 54 h 678"/>
                <a:gd name="T6" fmla="*/ 80 w 752"/>
                <a:gd name="T7" fmla="*/ 648 h 678"/>
                <a:gd name="T8" fmla="*/ 135 w 752"/>
                <a:gd name="T9" fmla="*/ 634 h 678"/>
                <a:gd name="T10" fmla="*/ 128 w 752"/>
                <a:gd name="T11" fmla="*/ 603 h 678"/>
                <a:gd name="T12" fmla="*/ 175 w 752"/>
                <a:gd name="T13" fmla="*/ 619 h 678"/>
                <a:gd name="T14" fmla="*/ 158 w 752"/>
                <a:gd name="T15" fmla="*/ 577 h 678"/>
                <a:gd name="T16" fmla="*/ 192 w 752"/>
                <a:gd name="T17" fmla="*/ 589 h 678"/>
                <a:gd name="T18" fmla="*/ 182 w 752"/>
                <a:gd name="T19" fmla="*/ 555 h 678"/>
                <a:gd name="T20" fmla="*/ 229 w 752"/>
                <a:gd name="T21" fmla="*/ 570 h 678"/>
                <a:gd name="T22" fmla="*/ 213 w 752"/>
                <a:gd name="T23" fmla="*/ 527 h 678"/>
                <a:gd name="T24" fmla="*/ 246 w 752"/>
                <a:gd name="T25" fmla="*/ 537 h 678"/>
                <a:gd name="T26" fmla="*/ 236 w 752"/>
                <a:gd name="T27" fmla="*/ 506 h 678"/>
                <a:gd name="T28" fmla="*/ 284 w 752"/>
                <a:gd name="T29" fmla="*/ 522 h 678"/>
                <a:gd name="T30" fmla="*/ 265 w 752"/>
                <a:gd name="T31" fmla="*/ 480 h 678"/>
                <a:gd name="T32" fmla="*/ 298 w 752"/>
                <a:gd name="T33" fmla="*/ 489 h 678"/>
                <a:gd name="T34" fmla="*/ 291 w 752"/>
                <a:gd name="T35" fmla="*/ 456 h 678"/>
                <a:gd name="T36" fmla="*/ 338 w 752"/>
                <a:gd name="T37" fmla="*/ 473 h 678"/>
                <a:gd name="T38" fmla="*/ 319 w 752"/>
                <a:gd name="T39" fmla="*/ 430 h 678"/>
                <a:gd name="T40" fmla="*/ 352 w 752"/>
                <a:gd name="T41" fmla="*/ 440 h 678"/>
                <a:gd name="T42" fmla="*/ 343 w 752"/>
                <a:gd name="T43" fmla="*/ 407 h 678"/>
                <a:gd name="T44" fmla="*/ 362 w 752"/>
                <a:gd name="T45" fmla="*/ 392 h 678"/>
                <a:gd name="T46" fmla="*/ 393 w 752"/>
                <a:gd name="T47" fmla="*/ 409 h 678"/>
                <a:gd name="T48" fmla="*/ 381 w 752"/>
                <a:gd name="T49" fmla="*/ 373 h 678"/>
                <a:gd name="T50" fmla="*/ 407 w 752"/>
                <a:gd name="T51" fmla="*/ 376 h 678"/>
                <a:gd name="T52" fmla="*/ 404 w 752"/>
                <a:gd name="T53" fmla="*/ 350 h 678"/>
                <a:gd name="T54" fmla="*/ 445 w 752"/>
                <a:gd name="T55" fmla="*/ 359 h 678"/>
                <a:gd name="T56" fmla="*/ 435 w 752"/>
                <a:gd name="T57" fmla="*/ 324 h 678"/>
                <a:gd name="T58" fmla="*/ 461 w 752"/>
                <a:gd name="T59" fmla="*/ 326 h 678"/>
                <a:gd name="T60" fmla="*/ 459 w 752"/>
                <a:gd name="T61" fmla="*/ 300 h 678"/>
                <a:gd name="T62" fmla="*/ 501 w 752"/>
                <a:gd name="T63" fmla="*/ 314 h 678"/>
                <a:gd name="T64" fmla="*/ 490 w 752"/>
                <a:gd name="T65" fmla="*/ 274 h 678"/>
                <a:gd name="T66" fmla="*/ 518 w 752"/>
                <a:gd name="T67" fmla="*/ 281 h 678"/>
                <a:gd name="T68" fmla="*/ 513 w 752"/>
                <a:gd name="T69" fmla="*/ 253 h 678"/>
                <a:gd name="T70" fmla="*/ 556 w 752"/>
                <a:gd name="T71" fmla="*/ 265 h 678"/>
                <a:gd name="T72" fmla="*/ 542 w 752"/>
                <a:gd name="T73" fmla="*/ 224 h 678"/>
                <a:gd name="T74" fmla="*/ 570 w 752"/>
                <a:gd name="T75" fmla="*/ 232 h 678"/>
                <a:gd name="T76" fmla="*/ 568 w 752"/>
                <a:gd name="T77" fmla="*/ 203 h 678"/>
                <a:gd name="T78" fmla="*/ 610 w 752"/>
                <a:gd name="T79" fmla="*/ 217 h 678"/>
                <a:gd name="T80" fmla="*/ 596 w 752"/>
                <a:gd name="T81" fmla="*/ 177 h 678"/>
                <a:gd name="T82" fmla="*/ 624 w 752"/>
                <a:gd name="T83" fmla="*/ 184 h 678"/>
                <a:gd name="T84" fmla="*/ 620 w 752"/>
                <a:gd name="T85" fmla="*/ 153 h 678"/>
                <a:gd name="T86" fmla="*/ 662 w 752"/>
                <a:gd name="T87" fmla="*/ 168 h 678"/>
                <a:gd name="T88" fmla="*/ 648 w 752"/>
                <a:gd name="T89" fmla="*/ 127 h 678"/>
                <a:gd name="T90" fmla="*/ 679 w 752"/>
                <a:gd name="T91" fmla="*/ 135 h 678"/>
                <a:gd name="T92" fmla="*/ 674 w 752"/>
                <a:gd name="T93" fmla="*/ 106 h 678"/>
                <a:gd name="T94" fmla="*/ 643 w 752"/>
                <a:gd name="T95" fmla="*/ 636 h 678"/>
                <a:gd name="T96" fmla="*/ 601 w 752"/>
                <a:gd name="T97" fmla="*/ 276 h 678"/>
                <a:gd name="T98" fmla="*/ 565 w 752"/>
                <a:gd name="T99" fmla="*/ 558 h 678"/>
                <a:gd name="T100" fmla="*/ 359 w 752"/>
                <a:gd name="T101" fmla="*/ 532 h 678"/>
                <a:gd name="T102" fmla="*/ 542 w 752"/>
                <a:gd name="T103" fmla="*/ 5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678">
                  <a:moveTo>
                    <a:pt x="691" y="54"/>
                  </a:moveTo>
                  <a:lnTo>
                    <a:pt x="672" y="71"/>
                  </a:lnTo>
                  <a:lnTo>
                    <a:pt x="0" y="678"/>
                  </a:lnTo>
                  <a:lnTo>
                    <a:pt x="669" y="662"/>
                  </a:lnTo>
                  <a:lnTo>
                    <a:pt x="752" y="0"/>
                  </a:lnTo>
                  <a:lnTo>
                    <a:pt x="691" y="54"/>
                  </a:lnTo>
                  <a:close/>
                  <a:moveTo>
                    <a:pt x="643" y="636"/>
                  </a:moveTo>
                  <a:lnTo>
                    <a:pt x="80" y="648"/>
                  </a:lnTo>
                  <a:lnTo>
                    <a:pt x="116" y="615"/>
                  </a:lnTo>
                  <a:lnTo>
                    <a:pt x="135" y="634"/>
                  </a:lnTo>
                  <a:lnTo>
                    <a:pt x="147" y="622"/>
                  </a:lnTo>
                  <a:lnTo>
                    <a:pt x="128" y="603"/>
                  </a:lnTo>
                  <a:lnTo>
                    <a:pt x="147" y="586"/>
                  </a:lnTo>
                  <a:lnTo>
                    <a:pt x="175" y="619"/>
                  </a:lnTo>
                  <a:lnTo>
                    <a:pt x="187" y="610"/>
                  </a:lnTo>
                  <a:lnTo>
                    <a:pt x="158" y="577"/>
                  </a:lnTo>
                  <a:lnTo>
                    <a:pt x="170" y="565"/>
                  </a:lnTo>
                  <a:lnTo>
                    <a:pt x="192" y="589"/>
                  </a:lnTo>
                  <a:lnTo>
                    <a:pt x="203" y="577"/>
                  </a:lnTo>
                  <a:lnTo>
                    <a:pt x="182" y="555"/>
                  </a:lnTo>
                  <a:lnTo>
                    <a:pt x="201" y="539"/>
                  </a:lnTo>
                  <a:lnTo>
                    <a:pt x="229" y="570"/>
                  </a:lnTo>
                  <a:lnTo>
                    <a:pt x="241" y="560"/>
                  </a:lnTo>
                  <a:lnTo>
                    <a:pt x="213" y="527"/>
                  </a:lnTo>
                  <a:lnTo>
                    <a:pt x="225" y="515"/>
                  </a:lnTo>
                  <a:lnTo>
                    <a:pt x="246" y="537"/>
                  </a:lnTo>
                  <a:lnTo>
                    <a:pt x="258" y="527"/>
                  </a:lnTo>
                  <a:lnTo>
                    <a:pt x="236" y="506"/>
                  </a:lnTo>
                  <a:lnTo>
                    <a:pt x="253" y="489"/>
                  </a:lnTo>
                  <a:lnTo>
                    <a:pt x="284" y="522"/>
                  </a:lnTo>
                  <a:lnTo>
                    <a:pt x="296" y="511"/>
                  </a:lnTo>
                  <a:lnTo>
                    <a:pt x="265" y="480"/>
                  </a:lnTo>
                  <a:lnTo>
                    <a:pt x="279" y="468"/>
                  </a:lnTo>
                  <a:lnTo>
                    <a:pt x="298" y="489"/>
                  </a:lnTo>
                  <a:lnTo>
                    <a:pt x="310" y="477"/>
                  </a:lnTo>
                  <a:lnTo>
                    <a:pt x="291" y="456"/>
                  </a:lnTo>
                  <a:lnTo>
                    <a:pt x="307" y="442"/>
                  </a:lnTo>
                  <a:lnTo>
                    <a:pt x="338" y="473"/>
                  </a:lnTo>
                  <a:lnTo>
                    <a:pt x="350" y="461"/>
                  </a:lnTo>
                  <a:lnTo>
                    <a:pt x="319" y="430"/>
                  </a:lnTo>
                  <a:lnTo>
                    <a:pt x="333" y="418"/>
                  </a:lnTo>
                  <a:lnTo>
                    <a:pt x="352" y="440"/>
                  </a:lnTo>
                  <a:lnTo>
                    <a:pt x="364" y="430"/>
                  </a:lnTo>
                  <a:lnTo>
                    <a:pt x="343" y="407"/>
                  </a:lnTo>
                  <a:lnTo>
                    <a:pt x="359" y="392"/>
                  </a:lnTo>
                  <a:lnTo>
                    <a:pt x="362" y="392"/>
                  </a:lnTo>
                  <a:lnTo>
                    <a:pt x="369" y="385"/>
                  </a:lnTo>
                  <a:lnTo>
                    <a:pt x="393" y="409"/>
                  </a:lnTo>
                  <a:lnTo>
                    <a:pt x="404" y="399"/>
                  </a:lnTo>
                  <a:lnTo>
                    <a:pt x="381" y="373"/>
                  </a:lnTo>
                  <a:lnTo>
                    <a:pt x="393" y="362"/>
                  </a:lnTo>
                  <a:lnTo>
                    <a:pt x="407" y="376"/>
                  </a:lnTo>
                  <a:lnTo>
                    <a:pt x="419" y="366"/>
                  </a:lnTo>
                  <a:lnTo>
                    <a:pt x="404" y="350"/>
                  </a:lnTo>
                  <a:lnTo>
                    <a:pt x="423" y="336"/>
                  </a:lnTo>
                  <a:lnTo>
                    <a:pt x="445" y="359"/>
                  </a:lnTo>
                  <a:lnTo>
                    <a:pt x="456" y="350"/>
                  </a:lnTo>
                  <a:lnTo>
                    <a:pt x="435" y="324"/>
                  </a:lnTo>
                  <a:lnTo>
                    <a:pt x="447" y="312"/>
                  </a:lnTo>
                  <a:lnTo>
                    <a:pt x="461" y="326"/>
                  </a:lnTo>
                  <a:lnTo>
                    <a:pt x="473" y="317"/>
                  </a:lnTo>
                  <a:lnTo>
                    <a:pt x="459" y="300"/>
                  </a:lnTo>
                  <a:lnTo>
                    <a:pt x="475" y="286"/>
                  </a:lnTo>
                  <a:lnTo>
                    <a:pt x="501" y="314"/>
                  </a:lnTo>
                  <a:lnTo>
                    <a:pt x="513" y="302"/>
                  </a:lnTo>
                  <a:lnTo>
                    <a:pt x="490" y="274"/>
                  </a:lnTo>
                  <a:lnTo>
                    <a:pt x="501" y="262"/>
                  </a:lnTo>
                  <a:lnTo>
                    <a:pt x="518" y="281"/>
                  </a:lnTo>
                  <a:lnTo>
                    <a:pt x="530" y="269"/>
                  </a:lnTo>
                  <a:lnTo>
                    <a:pt x="513" y="253"/>
                  </a:lnTo>
                  <a:lnTo>
                    <a:pt x="530" y="236"/>
                  </a:lnTo>
                  <a:lnTo>
                    <a:pt x="556" y="265"/>
                  </a:lnTo>
                  <a:lnTo>
                    <a:pt x="568" y="253"/>
                  </a:lnTo>
                  <a:lnTo>
                    <a:pt x="542" y="224"/>
                  </a:lnTo>
                  <a:lnTo>
                    <a:pt x="556" y="213"/>
                  </a:lnTo>
                  <a:lnTo>
                    <a:pt x="570" y="232"/>
                  </a:lnTo>
                  <a:lnTo>
                    <a:pt x="584" y="220"/>
                  </a:lnTo>
                  <a:lnTo>
                    <a:pt x="568" y="203"/>
                  </a:lnTo>
                  <a:lnTo>
                    <a:pt x="582" y="187"/>
                  </a:lnTo>
                  <a:lnTo>
                    <a:pt x="610" y="217"/>
                  </a:lnTo>
                  <a:lnTo>
                    <a:pt x="620" y="206"/>
                  </a:lnTo>
                  <a:lnTo>
                    <a:pt x="596" y="177"/>
                  </a:lnTo>
                  <a:lnTo>
                    <a:pt x="608" y="165"/>
                  </a:lnTo>
                  <a:lnTo>
                    <a:pt x="624" y="184"/>
                  </a:lnTo>
                  <a:lnTo>
                    <a:pt x="636" y="172"/>
                  </a:lnTo>
                  <a:lnTo>
                    <a:pt x="620" y="153"/>
                  </a:lnTo>
                  <a:lnTo>
                    <a:pt x="639" y="139"/>
                  </a:lnTo>
                  <a:lnTo>
                    <a:pt x="662" y="168"/>
                  </a:lnTo>
                  <a:lnTo>
                    <a:pt x="674" y="156"/>
                  </a:lnTo>
                  <a:lnTo>
                    <a:pt x="648" y="127"/>
                  </a:lnTo>
                  <a:lnTo>
                    <a:pt x="662" y="116"/>
                  </a:lnTo>
                  <a:lnTo>
                    <a:pt x="679" y="135"/>
                  </a:lnTo>
                  <a:lnTo>
                    <a:pt x="691" y="123"/>
                  </a:lnTo>
                  <a:lnTo>
                    <a:pt x="674" y="106"/>
                  </a:lnTo>
                  <a:lnTo>
                    <a:pt x="712" y="71"/>
                  </a:lnTo>
                  <a:lnTo>
                    <a:pt x="643" y="636"/>
                  </a:lnTo>
                  <a:close/>
                  <a:moveTo>
                    <a:pt x="565" y="558"/>
                  </a:moveTo>
                  <a:lnTo>
                    <a:pt x="601" y="276"/>
                  </a:lnTo>
                  <a:lnTo>
                    <a:pt x="281" y="563"/>
                  </a:lnTo>
                  <a:lnTo>
                    <a:pt x="565" y="558"/>
                  </a:lnTo>
                  <a:close/>
                  <a:moveTo>
                    <a:pt x="542" y="529"/>
                  </a:moveTo>
                  <a:lnTo>
                    <a:pt x="359" y="532"/>
                  </a:lnTo>
                  <a:lnTo>
                    <a:pt x="563" y="347"/>
                  </a:lnTo>
                  <a:lnTo>
                    <a:pt x="542" y="5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935602" y="4523691"/>
              <a:ext cx="466566" cy="464344"/>
            </a:xfrm>
            <a:custGeom>
              <a:avLst/>
              <a:gdLst>
                <a:gd name="T0" fmla="*/ 133 w 266"/>
                <a:gd name="T1" fmla="*/ 0 h 265"/>
                <a:gd name="T2" fmla="*/ 0 w 266"/>
                <a:gd name="T3" fmla="*/ 132 h 265"/>
                <a:gd name="T4" fmla="*/ 133 w 266"/>
                <a:gd name="T5" fmla="*/ 265 h 265"/>
                <a:gd name="T6" fmla="*/ 266 w 266"/>
                <a:gd name="T7" fmla="*/ 132 h 265"/>
                <a:gd name="T8" fmla="*/ 133 w 266"/>
                <a:gd name="T9" fmla="*/ 0 h 265"/>
                <a:gd name="T10" fmla="*/ 221 w 266"/>
                <a:gd name="T11" fmla="*/ 51 h 265"/>
                <a:gd name="T12" fmla="*/ 148 w 266"/>
                <a:gd name="T13" fmla="*/ 94 h 265"/>
                <a:gd name="T14" fmla="*/ 167 w 266"/>
                <a:gd name="T15" fmla="*/ 17 h 265"/>
                <a:gd name="T16" fmla="*/ 221 w 266"/>
                <a:gd name="T17" fmla="*/ 51 h 265"/>
                <a:gd name="T18" fmla="*/ 133 w 266"/>
                <a:gd name="T19" fmla="*/ 12 h 265"/>
                <a:gd name="T20" fmla="*/ 156 w 266"/>
                <a:gd name="T21" fmla="*/ 14 h 265"/>
                <a:gd name="T22" fmla="*/ 140 w 266"/>
                <a:gd name="T23" fmla="*/ 100 h 265"/>
                <a:gd name="T24" fmla="*/ 118 w 266"/>
                <a:gd name="T25" fmla="*/ 119 h 265"/>
                <a:gd name="T26" fmla="*/ 112 w 266"/>
                <a:gd name="T27" fmla="*/ 124 h 265"/>
                <a:gd name="T28" fmla="*/ 58 w 266"/>
                <a:gd name="T29" fmla="*/ 38 h 265"/>
                <a:gd name="T30" fmla="*/ 133 w 266"/>
                <a:gd name="T31" fmla="*/ 12 h 265"/>
                <a:gd name="T32" fmla="*/ 13 w 266"/>
                <a:gd name="T33" fmla="*/ 132 h 265"/>
                <a:gd name="T34" fmla="*/ 51 w 266"/>
                <a:gd name="T35" fmla="*/ 45 h 265"/>
                <a:gd name="T36" fmla="*/ 105 w 266"/>
                <a:gd name="T37" fmla="*/ 131 h 265"/>
                <a:gd name="T38" fmla="*/ 85 w 266"/>
                <a:gd name="T39" fmla="*/ 150 h 265"/>
                <a:gd name="T40" fmla="*/ 13 w 266"/>
                <a:gd name="T41" fmla="*/ 135 h 265"/>
                <a:gd name="T42" fmla="*/ 13 w 266"/>
                <a:gd name="T43" fmla="*/ 132 h 265"/>
                <a:gd name="T44" fmla="*/ 37 w 266"/>
                <a:gd name="T45" fmla="*/ 204 h 265"/>
                <a:gd name="T46" fmla="*/ 14 w 266"/>
                <a:gd name="T47" fmla="*/ 145 h 265"/>
                <a:gd name="T48" fmla="*/ 79 w 266"/>
                <a:gd name="T49" fmla="*/ 157 h 265"/>
                <a:gd name="T50" fmla="*/ 37 w 266"/>
                <a:gd name="T51" fmla="*/ 204 h 265"/>
                <a:gd name="T52" fmla="*/ 96 w 266"/>
                <a:gd name="T53" fmla="*/ 246 h 265"/>
                <a:gd name="T54" fmla="*/ 43 w 266"/>
                <a:gd name="T55" fmla="*/ 211 h 265"/>
                <a:gd name="T56" fmla="*/ 84 w 266"/>
                <a:gd name="T57" fmla="*/ 165 h 265"/>
                <a:gd name="T58" fmla="*/ 96 w 266"/>
                <a:gd name="T59" fmla="*/ 246 h 265"/>
                <a:gd name="T60" fmla="*/ 133 w 266"/>
                <a:gd name="T61" fmla="*/ 252 h 265"/>
                <a:gd name="T62" fmla="*/ 105 w 266"/>
                <a:gd name="T63" fmla="*/ 249 h 265"/>
                <a:gd name="T64" fmla="*/ 91 w 266"/>
                <a:gd name="T65" fmla="*/ 158 h 265"/>
                <a:gd name="T66" fmla="*/ 111 w 266"/>
                <a:gd name="T67" fmla="*/ 138 h 265"/>
                <a:gd name="T68" fmla="*/ 119 w 266"/>
                <a:gd name="T69" fmla="*/ 147 h 265"/>
                <a:gd name="T70" fmla="*/ 204 w 266"/>
                <a:gd name="T71" fmla="*/ 229 h 265"/>
                <a:gd name="T72" fmla="*/ 133 w 266"/>
                <a:gd name="T73" fmla="*/ 252 h 265"/>
                <a:gd name="T74" fmla="*/ 253 w 266"/>
                <a:gd name="T75" fmla="*/ 132 h 265"/>
                <a:gd name="T76" fmla="*/ 212 w 266"/>
                <a:gd name="T77" fmla="*/ 223 h 265"/>
                <a:gd name="T78" fmla="*/ 126 w 266"/>
                <a:gd name="T79" fmla="*/ 141 h 265"/>
                <a:gd name="T80" fmla="*/ 118 w 266"/>
                <a:gd name="T81" fmla="*/ 132 h 265"/>
                <a:gd name="T82" fmla="*/ 124 w 266"/>
                <a:gd name="T83" fmla="*/ 127 h 265"/>
                <a:gd name="T84" fmla="*/ 146 w 266"/>
                <a:gd name="T85" fmla="*/ 108 h 265"/>
                <a:gd name="T86" fmla="*/ 218 w 266"/>
                <a:gd name="T87" fmla="*/ 131 h 265"/>
                <a:gd name="T88" fmla="*/ 252 w 266"/>
                <a:gd name="T89" fmla="*/ 129 h 265"/>
                <a:gd name="T90" fmla="*/ 253 w 266"/>
                <a:gd name="T91" fmla="*/ 132 h 265"/>
                <a:gd name="T92" fmla="*/ 252 w 266"/>
                <a:gd name="T93" fmla="*/ 119 h 265"/>
                <a:gd name="T94" fmla="*/ 154 w 266"/>
                <a:gd name="T95" fmla="*/ 102 h 265"/>
                <a:gd name="T96" fmla="*/ 227 w 266"/>
                <a:gd name="T97" fmla="*/ 58 h 265"/>
                <a:gd name="T98" fmla="*/ 252 w 266"/>
                <a:gd name="T99" fmla="*/ 11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65">
                  <a:moveTo>
                    <a:pt x="133" y="0"/>
                  </a:moveTo>
                  <a:cubicBezTo>
                    <a:pt x="60" y="0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6" y="205"/>
                    <a:pt x="266" y="132"/>
                  </a:cubicBezTo>
                  <a:cubicBezTo>
                    <a:pt x="266" y="59"/>
                    <a:pt x="206" y="0"/>
                    <a:pt x="133" y="0"/>
                  </a:cubicBezTo>
                  <a:close/>
                  <a:moveTo>
                    <a:pt x="221" y="51"/>
                  </a:moveTo>
                  <a:cubicBezTo>
                    <a:pt x="208" y="57"/>
                    <a:pt x="179" y="71"/>
                    <a:pt x="148" y="94"/>
                  </a:cubicBezTo>
                  <a:cubicBezTo>
                    <a:pt x="129" y="66"/>
                    <a:pt x="157" y="28"/>
                    <a:pt x="167" y="17"/>
                  </a:cubicBezTo>
                  <a:cubicBezTo>
                    <a:pt x="188" y="23"/>
                    <a:pt x="206" y="35"/>
                    <a:pt x="221" y="51"/>
                  </a:cubicBezTo>
                  <a:close/>
                  <a:moveTo>
                    <a:pt x="133" y="12"/>
                  </a:moveTo>
                  <a:cubicBezTo>
                    <a:pt x="141" y="12"/>
                    <a:pt x="148" y="13"/>
                    <a:pt x="156" y="14"/>
                  </a:cubicBezTo>
                  <a:cubicBezTo>
                    <a:pt x="144" y="30"/>
                    <a:pt x="118" y="69"/>
                    <a:pt x="140" y="100"/>
                  </a:cubicBezTo>
                  <a:cubicBezTo>
                    <a:pt x="132" y="106"/>
                    <a:pt x="125" y="113"/>
                    <a:pt x="118" y="119"/>
                  </a:cubicBezTo>
                  <a:cubicBezTo>
                    <a:pt x="116" y="121"/>
                    <a:pt x="114" y="123"/>
                    <a:pt x="112" y="124"/>
                  </a:cubicBezTo>
                  <a:cubicBezTo>
                    <a:pt x="82" y="87"/>
                    <a:pt x="64" y="51"/>
                    <a:pt x="58" y="38"/>
                  </a:cubicBezTo>
                  <a:cubicBezTo>
                    <a:pt x="79" y="22"/>
                    <a:pt x="105" y="12"/>
                    <a:pt x="133" y="12"/>
                  </a:cubicBezTo>
                  <a:close/>
                  <a:moveTo>
                    <a:pt x="13" y="132"/>
                  </a:moveTo>
                  <a:cubicBezTo>
                    <a:pt x="13" y="98"/>
                    <a:pt x="27" y="67"/>
                    <a:pt x="51" y="45"/>
                  </a:cubicBezTo>
                  <a:cubicBezTo>
                    <a:pt x="58" y="60"/>
                    <a:pt x="76" y="95"/>
                    <a:pt x="105" y="131"/>
                  </a:cubicBezTo>
                  <a:cubicBezTo>
                    <a:pt x="98" y="138"/>
                    <a:pt x="91" y="144"/>
                    <a:pt x="85" y="150"/>
                  </a:cubicBezTo>
                  <a:cubicBezTo>
                    <a:pt x="61" y="124"/>
                    <a:pt x="28" y="130"/>
                    <a:pt x="13" y="135"/>
                  </a:cubicBezTo>
                  <a:cubicBezTo>
                    <a:pt x="13" y="134"/>
                    <a:pt x="13" y="134"/>
                    <a:pt x="13" y="132"/>
                  </a:cubicBezTo>
                  <a:close/>
                  <a:moveTo>
                    <a:pt x="37" y="204"/>
                  </a:moveTo>
                  <a:cubicBezTo>
                    <a:pt x="24" y="187"/>
                    <a:pt x="16" y="167"/>
                    <a:pt x="14" y="145"/>
                  </a:cubicBezTo>
                  <a:cubicBezTo>
                    <a:pt x="26" y="141"/>
                    <a:pt x="56" y="133"/>
                    <a:pt x="79" y="157"/>
                  </a:cubicBezTo>
                  <a:cubicBezTo>
                    <a:pt x="58" y="178"/>
                    <a:pt x="44" y="195"/>
                    <a:pt x="37" y="204"/>
                  </a:cubicBezTo>
                  <a:close/>
                  <a:moveTo>
                    <a:pt x="96" y="246"/>
                  </a:moveTo>
                  <a:cubicBezTo>
                    <a:pt x="75" y="240"/>
                    <a:pt x="57" y="227"/>
                    <a:pt x="43" y="211"/>
                  </a:cubicBezTo>
                  <a:cubicBezTo>
                    <a:pt x="49" y="203"/>
                    <a:pt x="64" y="186"/>
                    <a:pt x="84" y="165"/>
                  </a:cubicBezTo>
                  <a:cubicBezTo>
                    <a:pt x="104" y="193"/>
                    <a:pt x="99" y="231"/>
                    <a:pt x="96" y="246"/>
                  </a:cubicBezTo>
                  <a:close/>
                  <a:moveTo>
                    <a:pt x="133" y="252"/>
                  </a:moveTo>
                  <a:cubicBezTo>
                    <a:pt x="123" y="252"/>
                    <a:pt x="114" y="251"/>
                    <a:pt x="105" y="249"/>
                  </a:cubicBezTo>
                  <a:cubicBezTo>
                    <a:pt x="109" y="232"/>
                    <a:pt x="115" y="190"/>
                    <a:pt x="91" y="158"/>
                  </a:cubicBezTo>
                  <a:cubicBezTo>
                    <a:pt x="98" y="152"/>
                    <a:pt x="104" y="145"/>
                    <a:pt x="111" y="138"/>
                  </a:cubicBezTo>
                  <a:cubicBezTo>
                    <a:pt x="114" y="141"/>
                    <a:pt x="116" y="144"/>
                    <a:pt x="119" y="147"/>
                  </a:cubicBezTo>
                  <a:cubicBezTo>
                    <a:pt x="156" y="188"/>
                    <a:pt x="190" y="217"/>
                    <a:pt x="204" y="229"/>
                  </a:cubicBezTo>
                  <a:cubicBezTo>
                    <a:pt x="184" y="243"/>
                    <a:pt x="160" y="252"/>
                    <a:pt x="133" y="252"/>
                  </a:cubicBezTo>
                  <a:close/>
                  <a:moveTo>
                    <a:pt x="253" y="132"/>
                  </a:moveTo>
                  <a:cubicBezTo>
                    <a:pt x="253" y="168"/>
                    <a:pt x="237" y="201"/>
                    <a:pt x="212" y="223"/>
                  </a:cubicBezTo>
                  <a:cubicBezTo>
                    <a:pt x="199" y="212"/>
                    <a:pt x="164" y="182"/>
                    <a:pt x="126" y="141"/>
                  </a:cubicBezTo>
                  <a:cubicBezTo>
                    <a:pt x="123" y="138"/>
                    <a:pt x="121" y="135"/>
                    <a:pt x="118" y="132"/>
                  </a:cubicBezTo>
                  <a:cubicBezTo>
                    <a:pt x="120" y="130"/>
                    <a:pt x="122" y="128"/>
                    <a:pt x="124" y="127"/>
                  </a:cubicBezTo>
                  <a:cubicBezTo>
                    <a:pt x="131" y="120"/>
                    <a:pt x="139" y="114"/>
                    <a:pt x="146" y="108"/>
                  </a:cubicBezTo>
                  <a:cubicBezTo>
                    <a:pt x="165" y="127"/>
                    <a:pt x="194" y="131"/>
                    <a:pt x="218" y="131"/>
                  </a:cubicBezTo>
                  <a:cubicBezTo>
                    <a:pt x="232" y="131"/>
                    <a:pt x="245" y="130"/>
                    <a:pt x="252" y="129"/>
                  </a:cubicBezTo>
                  <a:cubicBezTo>
                    <a:pt x="252" y="130"/>
                    <a:pt x="253" y="131"/>
                    <a:pt x="253" y="132"/>
                  </a:cubicBezTo>
                  <a:close/>
                  <a:moveTo>
                    <a:pt x="252" y="119"/>
                  </a:moveTo>
                  <a:cubicBezTo>
                    <a:pt x="234" y="122"/>
                    <a:pt x="180" y="128"/>
                    <a:pt x="154" y="102"/>
                  </a:cubicBezTo>
                  <a:cubicBezTo>
                    <a:pt x="186" y="78"/>
                    <a:pt x="216" y="63"/>
                    <a:pt x="227" y="58"/>
                  </a:cubicBezTo>
                  <a:cubicBezTo>
                    <a:pt x="241" y="76"/>
                    <a:pt x="250" y="96"/>
                    <a:pt x="252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825380" y="4903608"/>
              <a:ext cx="488783" cy="502854"/>
            </a:xfrm>
            <a:custGeom>
              <a:avLst/>
              <a:gdLst>
                <a:gd name="T0" fmla="*/ 107 w 279"/>
                <a:gd name="T1" fmla="*/ 16 h 287"/>
                <a:gd name="T2" fmla="*/ 105 w 279"/>
                <a:gd name="T3" fmla="*/ 34 h 287"/>
                <a:gd name="T4" fmla="*/ 105 w 279"/>
                <a:gd name="T5" fmla="*/ 35 h 287"/>
                <a:gd name="T6" fmla="*/ 89 w 279"/>
                <a:gd name="T7" fmla="*/ 202 h 287"/>
                <a:gd name="T8" fmla="*/ 57 w 279"/>
                <a:gd name="T9" fmla="*/ 186 h 287"/>
                <a:gd name="T10" fmla="*/ 3 w 279"/>
                <a:gd name="T11" fmla="*/ 231 h 287"/>
                <a:gd name="T12" fmla="*/ 47 w 279"/>
                <a:gd name="T13" fmla="*/ 285 h 287"/>
                <a:gd name="T14" fmla="*/ 100 w 279"/>
                <a:gd name="T15" fmla="*/ 247 h 287"/>
                <a:gd name="T16" fmla="*/ 101 w 279"/>
                <a:gd name="T17" fmla="*/ 247 h 287"/>
                <a:gd name="T18" fmla="*/ 117 w 279"/>
                <a:gd name="T19" fmla="*/ 73 h 287"/>
                <a:gd name="T20" fmla="*/ 257 w 279"/>
                <a:gd name="T21" fmla="*/ 61 h 287"/>
                <a:gd name="T22" fmla="*/ 246 w 279"/>
                <a:gd name="T23" fmla="*/ 184 h 287"/>
                <a:gd name="T24" fmla="*/ 213 w 279"/>
                <a:gd name="T25" fmla="*/ 168 h 287"/>
                <a:gd name="T26" fmla="*/ 159 w 279"/>
                <a:gd name="T27" fmla="*/ 213 h 287"/>
                <a:gd name="T28" fmla="*/ 204 w 279"/>
                <a:gd name="T29" fmla="*/ 267 h 287"/>
                <a:gd name="T30" fmla="*/ 257 w 279"/>
                <a:gd name="T31" fmla="*/ 229 h 287"/>
                <a:gd name="T32" fmla="*/ 258 w 279"/>
                <a:gd name="T33" fmla="*/ 229 h 287"/>
                <a:gd name="T34" fmla="*/ 275 w 279"/>
                <a:gd name="T35" fmla="*/ 34 h 287"/>
                <a:gd name="T36" fmla="*/ 276 w 279"/>
                <a:gd name="T37" fmla="*/ 34 h 287"/>
                <a:gd name="T38" fmla="*/ 279 w 279"/>
                <a:gd name="T39" fmla="*/ 0 h 287"/>
                <a:gd name="T40" fmla="*/ 107 w 279"/>
                <a:gd name="T41" fmla="*/ 16 h 287"/>
                <a:gd name="T42" fmla="*/ 258 w 279"/>
                <a:gd name="T43" fmla="*/ 52 h 287"/>
                <a:gd name="T44" fmla="*/ 118 w 279"/>
                <a:gd name="T45" fmla="*/ 64 h 287"/>
                <a:gd name="T46" fmla="*/ 120 w 279"/>
                <a:gd name="T47" fmla="*/ 48 h 287"/>
                <a:gd name="T48" fmla="*/ 260 w 279"/>
                <a:gd name="T49" fmla="*/ 35 h 287"/>
                <a:gd name="T50" fmla="*/ 258 w 279"/>
                <a:gd name="T51" fmla="*/ 5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87">
                  <a:moveTo>
                    <a:pt x="107" y="16"/>
                  </a:moveTo>
                  <a:cubicBezTo>
                    <a:pt x="105" y="34"/>
                    <a:pt x="105" y="34"/>
                    <a:pt x="105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81" y="193"/>
                    <a:pt x="70" y="187"/>
                    <a:pt x="57" y="186"/>
                  </a:cubicBezTo>
                  <a:cubicBezTo>
                    <a:pt x="29" y="183"/>
                    <a:pt x="5" y="203"/>
                    <a:pt x="3" y="231"/>
                  </a:cubicBezTo>
                  <a:cubicBezTo>
                    <a:pt x="0" y="258"/>
                    <a:pt x="20" y="282"/>
                    <a:pt x="47" y="285"/>
                  </a:cubicBezTo>
                  <a:cubicBezTo>
                    <a:pt x="72" y="287"/>
                    <a:pt x="95" y="270"/>
                    <a:pt x="100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46" y="184"/>
                    <a:pt x="246" y="184"/>
                    <a:pt x="246" y="184"/>
                  </a:cubicBezTo>
                  <a:cubicBezTo>
                    <a:pt x="238" y="175"/>
                    <a:pt x="226" y="169"/>
                    <a:pt x="213" y="168"/>
                  </a:cubicBezTo>
                  <a:cubicBezTo>
                    <a:pt x="186" y="165"/>
                    <a:pt x="161" y="186"/>
                    <a:pt x="159" y="213"/>
                  </a:cubicBezTo>
                  <a:cubicBezTo>
                    <a:pt x="156" y="240"/>
                    <a:pt x="177" y="265"/>
                    <a:pt x="204" y="267"/>
                  </a:cubicBezTo>
                  <a:cubicBezTo>
                    <a:pt x="229" y="269"/>
                    <a:pt x="251" y="253"/>
                    <a:pt x="257" y="229"/>
                  </a:cubicBezTo>
                  <a:cubicBezTo>
                    <a:pt x="258" y="229"/>
                    <a:pt x="258" y="229"/>
                    <a:pt x="258" y="229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07" y="16"/>
                  </a:lnTo>
                  <a:close/>
                  <a:moveTo>
                    <a:pt x="258" y="52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260" y="35"/>
                    <a:pt x="260" y="35"/>
                    <a:pt x="260" y="35"/>
                  </a:cubicBezTo>
                  <a:lnTo>
                    <a:pt x="258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716515" y="3660174"/>
              <a:ext cx="682815" cy="542845"/>
            </a:xfrm>
            <a:custGeom>
              <a:avLst/>
              <a:gdLst>
                <a:gd name="T0" fmla="*/ 390 w 390"/>
                <a:gd name="T1" fmla="*/ 266 h 310"/>
                <a:gd name="T2" fmla="*/ 280 w 390"/>
                <a:gd name="T3" fmla="*/ 195 h 310"/>
                <a:gd name="T4" fmla="*/ 289 w 390"/>
                <a:gd name="T5" fmla="*/ 181 h 310"/>
                <a:gd name="T6" fmla="*/ 266 w 390"/>
                <a:gd name="T7" fmla="*/ 167 h 310"/>
                <a:gd name="T8" fmla="*/ 262 w 390"/>
                <a:gd name="T9" fmla="*/ 104 h 310"/>
                <a:gd name="T10" fmla="*/ 104 w 390"/>
                <a:gd name="T11" fmla="*/ 21 h 310"/>
                <a:gd name="T12" fmla="*/ 21 w 390"/>
                <a:gd name="T13" fmla="*/ 180 h 310"/>
                <a:gd name="T14" fmla="*/ 180 w 390"/>
                <a:gd name="T15" fmla="*/ 263 h 310"/>
                <a:gd name="T16" fmla="*/ 218 w 390"/>
                <a:gd name="T17" fmla="*/ 243 h 310"/>
                <a:gd name="T18" fmla="*/ 241 w 390"/>
                <a:gd name="T19" fmla="*/ 257 h 310"/>
                <a:gd name="T20" fmla="*/ 252 w 390"/>
                <a:gd name="T21" fmla="*/ 239 h 310"/>
                <a:gd name="T22" fmla="*/ 363 w 390"/>
                <a:gd name="T23" fmla="*/ 310 h 310"/>
                <a:gd name="T24" fmla="*/ 390 w 390"/>
                <a:gd name="T25" fmla="*/ 266 h 310"/>
                <a:gd name="T26" fmla="*/ 72 w 390"/>
                <a:gd name="T27" fmla="*/ 164 h 310"/>
                <a:gd name="T28" fmla="*/ 120 w 390"/>
                <a:gd name="T29" fmla="*/ 72 h 310"/>
                <a:gd name="T30" fmla="*/ 212 w 390"/>
                <a:gd name="T31" fmla="*/ 120 h 310"/>
                <a:gd name="T32" fmla="*/ 164 w 390"/>
                <a:gd name="T33" fmla="*/ 213 h 310"/>
                <a:gd name="T34" fmla="*/ 72 w 390"/>
                <a:gd name="T35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10">
                  <a:moveTo>
                    <a:pt x="390" y="266"/>
                  </a:moveTo>
                  <a:cubicBezTo>
                    <a:pt x="280" y="195"/>
                    <a:pt x="280" y="195"/>
                    <a:pt x="280" y="195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66" y="167"/>
                    <a:pt x="266" y="167"/>
                    <a:pt x="266" y="167"/>
                  </a:cubicBezTo>
                  <a:cubicBezTo>
                    <a:pt x="270" y="147"/>
                    <a:pt x="269" y="125"/>
                    <a:pt x="262" y="104"/>
                  </a:cubicBezTo>
                  <a:cubicBezTo>
                    <a:pt x="241" y="37"/>
                    <a:pt x="170" y="0"/>
                    <a:pt x="104" y="21"/>
                  </a:cubicBezTo>
                  <a:cubicBezTo>
                    <a:pt x="37" y="42"/>
                    <a:pt x="0" y="114"/>
                    <a:pt x="21" y="180"/>
                  </a:cubicBezTo>
                  <a:cubicBezTo>
                    <a:pt x="42" y="247"/>
                    <a:pt x="113" y="284"/>
                    <a:pt x="180" y="263"/>
                  </a:cubicBezTo>
                  <a:cubicBezTo>
                    <a:pt x="194" y="258"/>
                    <a:pt x="207" y="251"/>
                    <a:pt x="218" y="243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363" y="310"/>
                    <a:pt x="363" y="310"/>
                    <a:pt x="363" y="310"/>
                  </a:cubicBezTo>
                  <a:lnTo>
                    <a:pt x="390" y="266"/>
                  </a:lnTo>
                  <a:close/>
                  <a:moveTo>
                    <a:pt x="72" y="164"/>
                  </a:moveTo>
                  <a:cubicBezTo>
                    <a:pt x="59" y="125"/>
                    <a:pt x="81" y="84"/>
                    <a:pt x="120" y="72"/>
                  </a:cubicBezTo>
                  <a:cubicBezTo>
                    <a:pt x="158" y="59"/>
                    <a:pt x="200" y="81"/>
                    <a:pt x="212" y="120"/>
                  </a:cubicBezTo>
                  <a:cubicBezTo>
                    <a:pt x="224" y="159"/>
                    <a:pt x="203" y="200"/>
                    <a:pt x="164" y="213"/>
                  </a:cubicBezTo>
                  <a:cubicBezTo>
                    <a:pt x="125" y="224"/>
                    <a:pt x="84" y="203"/>
                    <a:pt x="7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777983" y="2467839"/>
              <a:ext cx="572469" cy="588761"/>
            </a:xfrm>
            <a:custGeom>
              <a:avLst/>
              <a:gdLst>
                <a:gd name="T0" fmla="*/ 224 w 327"/>
                <a:gd name="T1" fmla="*/ 118 h 336"/>
                <a:gd name="T2" fmla="*/ 238 w 327"/>
                <a:gd name="T3" fmla="*/ 26 h 336"/>
                <a:gd name="T4" fmla="*/ 188 w 327"/>
                <a:gd name="T5" fmla="*/ 10 h 336"/>
                <a:gd name="T6" fmla="*/ 11 w 327"/>
                <a:gd name="T7" fmla="*/ 148 h 336"/>
                <a:gd name="T8" fmla="*/ 148 w 327"/>
                <a:gd name="T9" fmla="*/ 325 h 336"/>
                <a:gd name="T10" fmla="*/ 325 w 327"/>
                <a:gd name="T11" fmla="*/ 188 h 336"/>
                <a:gd name="T12" fmla="*/ 323 w 327"/>
                <a:gd name="T13" fmla="*/ 138 h 336"/>
                <a:gd name="T14" fmla="*/ 224 w 327"/>
                <a:gd name="T15" fmla="*/ 118 h 336"/>
                <a:gd name="T16" fmla="*/ 25 w 327"/>
                <a:gd name="T17" fmla="*/ 159 h 336"/>
                <a:gd name="T18" fmla="*/ 61 w 327"/>
                <a:gd name="T19" fmla="*/ 136 h 336"/>
                <a:gd name="T20" fmla="*/ 90 w 327"/>
                <a:gd name="T21" fmla="*/ 167 h 336"/>
                <a:gd name="T22" fmla="*/ 54 w 327"/>
                <a:gd name="T23" fmla="*/ 191 h 336"/>
                <a:gd name="T24" fmla="*/ 25 w 327"/>
                <a:gd name="T25" fmla="*/ 159 h 336"/>
                <a:gd name="T26" fmla="*/ 78 w 327"/>
                <a:gd name="T27" fmla="*/ 262 h 336"/>
                <a:gd name="T28" fmla="*/ 48 w 327"/>
                <a:gd name="T29" fmla="*/ 231 h 336"/>
                <a:gd name="T30" fmla="*/ 85 w 327"/>
                <a:gd name="T31" fmla="*/ 207 h 336"/>
                <a:gd name="T32" fmla="*/ 114 w 327"/>
                <a:gd name="T33" fmla="*/ 239 h 336"/>
                <a:gd name="T34" fmla="*/ 78 w 327"/>
                <a:gd name="T35" fmla="*/ 262 h 336"/>
                <a:gd name="T36" fmla="*/ 80 w 327"/>
                <a:gd name="T37" fmla="*/ 124 h 336"/>
                <a:gd name="T38" fmla="*/ 51 w 327"/>
                <a:gd name="T39" fmla="*/ 92 h 336"/>
                <a:gd name="T40" fmla="*/ 88 w 327"/>
                <a:gd name="T41" fmla="*/ 69 h 336"/>
                <a:gd name="T42" fmla="*/ 117 w 327"/>
                <a:gd name="T43" fmla="*/ 100 h 336"/>
                <a:gd name="T44" fmla="*/ 80 w 327"/>
                <a:gd name="T45" fmla="*/ 124 h 336"/>
                <a:gd name="T46" fmla="*/ 146 w 327"/>
                <a:gd name="T47" fmla="*/ 308 h 336"/>
                <a:gd name="T48" fmla="*/ 117 w 327"/>
                <a:gd name="T49" fmla="*/ 276 h 336"/>
                <a:gd name="T50" fmla="*/ 153 w 327"/>
                <a:gd name="T51" fmla="*/ 252 h 336"/>
                <a:gd name="T52" fmla="*/ 182 w 327"/>
                <a:gd name="T53" fmla="*/ 284 h 336"/>
                <a:gd name="T54" fmla="*/ 146 w 327"/>
                <a:gd name="T55" fmla="*/ 308 h 336"/>
                <a:gd name="T56" fmla="*/ 151 w 327"/>
                <a:gd name="T57" fmla="*/ 85 h 336"/>
                <a:gd name="T58" fmla="*/ 122 w 327"/>
                <a:gd name="T59" fmla="*/ 52 h 336"/>
                <a:gd name="T60" fmla="*/ 158 w 327"/>
                <a:gd name="T61" fmla="*/ 29 h 336"/>
                <a:gd name="T62" fmla="*/ 187 w 327"/>
                <a:gd name="T63" fmla="*/ 61 h 336"/>
                <a:gd name="T64" fmla="*/ 151 w 327"/>
                <a:gd name="T65" fmla="*/ 85 h 336"/>
                <a:gd name="T66" fmla="*/ 223 w 327"/>
                <a:gd name="T67" fmla="*/ 285 h 336"/>
                <a:gd name="T68" fmla="*/ 194 w 327"/>
                <a:gd name="T69" fmla="*/ 253 h 336"/>
                <a:gd name="T70" fmla="*/ 230 w 327"/>
                <a:gd name="T71" fmla="*/ 230 h 336"/>
                <a:gd name="T72" fmla="*/ 259 w 327"/>
                <a:gd name="T73" fmla="*/ 262 h 336"/>
                <a:gd name="T74" fmla="*/ 223 w 327"/>
                <a:gd name="T75" fmla="*/ 285 h 336"/>
                <a:gd name="T76" fmla="*/ 269 w 327"/>
                <a:gd name="T77" fmla="*/ 226 h 336"/>
                <a:gd name="T78" fmla="*/ 240 w 327"/>
                <a:gd name="T79" fmla="*/ 195 h 336"/>
                <a:gd name="T80" fmla="*/ 276 w 327"/>
                <a:gd name="T81" fmla="*/ 171 h 336"/>
                <a:gd name="T82" fmla="*/ 304 w 327"/>
                <a:gd name="T83" fmla="*/ 203 h 336"/>
                <a:gd name="T84" fmla="*/ 269 w 327"/>
                <a:gd name="T85" fmla="*/ 226 h 336"/>
                <a:gd name="T86" fmla="*/ 269 w 327"/>
                <a:gd name="T87" fmla="*/ 226 h 336"/>
                <a:gd name="T88" fmla="*/ 269 w 327"/>
                <a:gd name="T89" fmla="*/ 2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36">
                  <a:moveTo>
                    <a:pt x="224" y="118"/>
                  </a:moveTo>
                  <a:cubicBezTo>
                    <a:pt x="203" y="77"/>
                    <a:pt x="292" y="56"/>
                    <a:pt x="238" y="26"/>
                  </a:cubicBezTo>
                  <a:cubicBezTo>
                    <a:pt x="212" y="16"/>
                    <a:pt x="206" y="13"/>
                    <a:pt x="188" y="10"/>
                  </a:cubicBezTo>
                  <a:cubicBezTo>
                    <a:pt x="101" y="0"/>
                    <a:pt x="22" y="61"/>
                    <a:pt x="11" y="148"/>
                  </a:cubicBezTo>
                  <a:cubicBezTo>
                    <a:pt x="0" y="235"/>
                    <a:pt x="61" y="313"/>
                    <a:pt x="148" y="325"/>
                  </a:cubicBezTo>
                  <a:cubicBezTo>
                    <a:pt x="235" y="336"/>
                    <a:pt x="314" y="275"/>
                    <a:pt x="325" y="188"/>
                  </a:cubicBezTo>
                  <a:cubicBezTo>
                    <a:pt x="327" y="169"/>
                    <a:pt x="327" y="157"/>
                    <a:pt x="323" y="138"/>
                  </a:cubicBezTo>
                  <a:cubicBezTo>
                    <a:pt x="315" y="103"/>
                    <a:pt x="246" y="159"/>
                    <a:pt x="224" y="118"/>
                  </a:cubicBezTo>
                  <a:close/>
                  <a:moveTo>
                    <a:pt x="25" y="159"/>
                  </a:moveTo>
                  <a:cubicBezTo>
                    <a:pt x="27" y="144"/>
                    <a:pt x="43" y="133"/>
                    <a:pt x="61" y="136"/>
                  </a:cubicBezTo>
                  <a:cubicBezTo>
                    <a:pt x="79" y="138"/>
                    <a:pt x="92" y="151"/>
                    <a:pt x="90" y="167"/>
                  </a:cubicBezTo>
                  <a:cubicBezTo>
                    <a:pt x="88" y="182"/>
                    <a:pt x="72" y="194"/>
                    <a:pt x="54" y="191"/>
                  </a:cubicBezTo>
                  <a:cubicBezTo>
                    <a:pt x="36" y="188"/>
                    <a:pt x="23" y="174"/>
                    <a:pt x="25" y="159"/>
                  </a:cubicBezTo>
                  <a:close/>
                  <a:moveTo>
                    <a:pt x="78" y="262"/>
                  </a:moveTo>
                  <a:cubicBezTo>
                    <a:pt x="60" y="260"/>
                    <a:pt x="47" y="246"/>
                    <a:pt x="48" y="231"/>
                  </a:cubicBezTo>
                  <a:cubicBezTo>
                    <a:pt x="51" y="216"/>
                    <a:pt x="67" y="205"/>
                    <a:pt x="85" y="207"/>
                  </a:cubicBezTo>
                  <a:cubicBezTo>
                    <a:pt x="103" y="209"/>
                    <a:pt x="116" y="224"/>
                    <a:pt x="114" y="239"/>
                  </a:cubicBezTo>
                  <a:cubicBezTo>
                    <a:pt x="112" y="254"/>
                    <a:pt x="96" y="265"/>
                    <a:pt x="78" y="262"/>
                  </a:cubicBezTo>
                  <a:close/>
                  <a:moveTo>
                    <a:pt x="80" y="124"/>
                  </a:moveTo>
                  <a:cubicBezTo>
                    <a:pt x="62" y="121"/>
                    <a:pt x="49" y="107"/>
                    <a:pt x="51" y="92"/>
                  </a:cubicBezTo>
                  <a:cubicBezTo>
                    <a:pt x="53" y="77"/>
                    <a:pt x="70" y="66"/>
                    <a:pt x="88" y="69"/>
                  </a:cubicBezTo>
                  <a:cubicBezTo>
                    <a:pt x="106" y="71"/>
                    <a:pt x="119" y="85"/>
                    <a:pt x="117" y="100"/>
                  </a:cubicBezTo>
                  <a:cubicBezTo>
                    <a:pt x="114" y="116"/>
                    <a:pt x="98" y="126"/>
                    <a:pt x="80" y="124"/>
                  </a:cubicBezTo>
                  <a:close/>
                  <a:moveTo>
                    <a:pt x="146" y="308"/>
                  </a:moveTo>
                  <a:cubicBezTo>
                    <a:pt x="128" y="305"/>
                    <a:pt x="115" y="291"/>
                    <a:pt x="117" y="276"/>
                  </a:cubicBezTo>
                  <a:cubicBezTo>
                    <a:pt x="119" y="260"/>
                    <a:pt x="135" y="250"/>
                    <a:pt x="153" y="252"/>
                  </a:cubicBezTo>
                  <a:cubicBezTo>
                    <a:pt x="171" y="255"/>
                    <a:pt x="184" y="269"/>
                    <a:pt x="182" y="284"/>
                  </a:cubicBezTo>
                  <a:cubicBezTo>
                    <a:pt x="181" y="300"/>
                    <a:pt x="164" y="310"/>
                    <a:pt x="146" y="308"/>
                  </a:cubicBezTo>
                  <a:close/>
                  <a:moveTo>
                    <a:pt x="151" y="85"/>
                  </a:moveTo>
                  <a:cubicBezTo>
                    <a:pt x="133" y="83"/>
                    <a:pt x="120" y="68"/>
                    <a:pt x="122" y="52"/>
                  </a:cubicBezTo>
                  <a:cubicBezTo>
                    <a:pt x="124" y="38"/>
                    <a:pt x="141" y="27"/>
                    <a:pt x="158" y="29"/>
                  </a:cubicBezTo>
                  <a:cubicBezTo>
                    <a:pt x="176" y="32"/>
                    <a:pt x="189" y="45"/>
                    <a:pt x="187" y="61"/>
                  </a:cubicBezTo>
                  <a:cubicBezTo>
                    <a:pt x="185" y="76"/>
                    <a:pt x="169" y="87"/>
                    <a:pt x="151" y="85"/>
                  </a:cubicBezTo>
                  <a:close/>
                  <a:moveTo>
                    <a:pt x="223" y="285"/>
                  </a:moveTo>
                  <a:cubicBezTo>
                    <a:pt x="204" y="283"/>
                    <a:pt x="192" y="269"/>
                    <a:pt x="194" y="253"/>
                  </a:cubicBezTo>
                  <a:cubicBezTo>
                    <a:pt x="196" y="238"/>
                    <a:pt x="212" y="227"/>
                    <a:pt x="230" y="230"/>
                  </a:cubicBezTo>
                  <a:cubicBezTo>
                    <a:pt x="248" y="232"/>
                    <a:pt x="260" y="247"/>
                    <a:pt x="259" y="262"/>
                  </a:cubicBezTo>
                  <a:cubicBezTo>
                    <a:pt x="257" y="277"/>
                    <a:pt x="240" y="287"/>
                    <a:pt x="223" y="285"/>
                  </a:cubicBezTo>
                  <a:close/>
                  <a:moveTo>
                    <a:pt x="269" y="226"/>
                  </a:moveTo>
                  <a:cubicBezTo>
                    <a:pt x="250" y="225"/>
                    <a:pt x="237" y="210"/>
                    <a:pt x="240" y="195"/>
                  </a:cubicBezTo>
                  <a:cubicBezTo>
                    <a:pt x="241" y="180"/>
                    <a:pt x="258" y="169"/>
                    <a:pt x="276" y="171"/>
                  </a:cubicBezTo>
                  <a:cubicBezTo>
                    <a:pt x="294" y="174"/>
                    <a:pt x="307" y="187"/>
                    <a:pt x="304" y="203"/>
                  </a:cubicBezTo>
                  <a:cubicBezTo>
                    <a:pt x="303" y="218"/>
                    <a:pt x="286" y="229"/>
                    <a:pt x="269" y="226"/>
                  </a:cubicBezTo>
                  <a:close/>
                  <a:moveTo>
                    <a:pt x="269" y="226"/>
                  </a:moveTo>
                  <a:cubicBezTo>
                    <a:pt x="269" y="226"/>
                    <a:pt x="269" y="226"/>
                    <a:pt x="269" y="2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841548" y="5334626"/>
              <a:ext cx="345111" cy="793162"/>
            </a:xfrm>
            <a:custGeom>
              <a:avLst/>
              <a:gdLst>
                <a:gd name="T0" fmla="*/ 466 w 466"/>
                <a:gd name="T1" fmla="*/ 1071 h 1071"/>
                <a:gd name="T2" fmla="*/ 0 w 466"/>
                <a:gd name="T3" fmla="*/ 1071 h 1071"/>
                <a:gd name="T4" fmla="*/ 0 w 466"/>
                <a:gd name="T5" fmla="*/ 1024 h 1071"/>
                <a:gd name="T6" fmla="*/ 418 w 466"/>
                <a:gd name="T7" fmla="*/ 1024 h 1071"/>
                <a:gd name="T8" fmla="*/ 418 w 466"/>
                <a:gd name="T9" fmla="*/ 0 h 1071"/>
                <a:gd name="T10" fmla="*/ 466 w 466"/>
                <a:gd name="T11" fmla="*/ 0 h 1071"/>
                <a:gd name="T12" fmla="*/ 466 w 466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071">
                  <a:moveTo>
                    <a:pt x="466" y="1071"/>
                  </a:moveTo>
                  <a:lnTo>
                    <a:pt x="0" y="1071"/>
                  </a:lnTo>
                  <a:lnTo>
                    <a:pt x="0" y="1024"/>
                  </a:lnTo>
                  <a:lnTo>
                    <a:pt x="418" y="1024"/>
                  </a:lnTo>
                  <a:lnTo>
                    <a:pt x="418" y="0"/>
                  </a:lnTo>
                  <a:lnTo>
                    <a:pt x="466" y="0"/>
                  </a:lnTo>
                  <a:lnTo>
                    <a:pt x="466" y="10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107417" y="5247238"/>
              <a:ext cx="122936" cy="105162"/>
            </a:xfrm>
            <a:custGeom>
              <a:avLst/>
              <a:gdLst>
                <a:gd name="T0" fmla="*/ 166 w 166"/>
                <a:gd name="T1" fmla="*/ 142 h 142"/>
                <a:gd name="T2" fmla="*/ 83 w 166"/>
                <a:gd name="T3" fmla="*/ 0 h 142"/>
                <a:gd name="T4" fmla="*/ 0 w 166"/>
                <a:gd name="T5" fmla="*/ 142 h 142"/>
                <a:gd name="T6" fmla="*/ 166 w 166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2">
                  <a:moveTo>
                    <a:pt x="166" y="142"/>
                  </a:moveTo>
                  <a:lnTo>
                    <a:pt x="83" y="0"/>
                  </a:lnTo>
                  <a:lnTo>
                    <a:pt x="0" y="142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rgbClr val="32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056533" y="3879386"/>
              <a:ext cx="664301" cy="1581139"/>
            </a:xfrm>
            <a:custGeom>
              <a:avLst/>
              <a:gdLst>
                <a:gd name="T0" fmla="*/ 48 w 897"/>
                <a:gd name="T1" fmla="*/ 2135 h 2135"/>
                <a:gd name="T2" fmla="*/ 0 w 897"/>
                <a:gd name="T3" fmla="*/ 2135 h 2135"/>
                <a:gd name="T4" fmla="*/ 0 w 897"/>
                <a:gd name="T5" fmla="*/ 0 h 2135"/>
                <a:gd name="T6" fmla="*/ 897 w 897"/>
                <a:gd name="T7" fmla="*/ 0 h 2135"/>
                <a:gd name="T8" fmla="*/ 897 w 897"/>
                <a:gd name="T9" fmla="*/ 47 h 2135"/>
                <a:gd name="T10" fmla="*/ 48 w 897"/>
                <a:gd name="T11" fmla="*/ 47 h 2135"/>
                <a:gd name="T12" fmla="*/ 48 w 897"/>
                <a:gd name="T13" fmla="*/ 2135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2135">
                  <a:moveTo>
                    <a:pt x="48" y="2135"/>
                  </a:moveTo>
                  <a:lnTo>
                    <a:pt x="0" y="213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897" y="47"/>
                  </a:lnTo>
                  <a:lnTo>
                    <a:pt x="48" y="47"/>
                  </a:lnTo>
                  <a:lnTo>
                    <a:pt x="48" y="2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703060" y="3835691"/>
              <a:ext cx="106644" cy="122196"/>
            </a:xfrm>
            <a:custGeom>
              <a:avLst/>
              <a:gdLst>
                <a:gd name="T0" fmla="*/ 0 w 144"/>
                <a:gd name="T1" fmla="*/ 165 h 165"/>
                <a:gd name="T2" fmla="*/ 144 w 144"/>
                <a:gd name="T3" fmla="*/ 83 h 165"/>
                <a:gd name="T4" fmla="*/ 0 w 144"/>
                <a:gd name="T5" fmla="*/ 0 h 165"/>
                <a:gd name="T6" fmla="*/ 0 w 14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5">
                  <a:moveTo>
                    <a:pt x="0" y="165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59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210790" y="2247146"/>
              <a:ext cx="1510044" cy="514703"/>
            </a:xfrm>
            <a:custGeom>
              <a:avLst/>
              <a:gdLst>
                <a:gd name="T0" fmla="*/ 47 w 2039"/>
                <a:gd name="T1" fmla="*/ 695 h 695"/>
                <a:gd name="T2" fmla="*/ 0 w 2039"/>
                <a:gd name="T3" fmla="*/ 695 h 695"/>
                <a:gd name="T4" fmla="*/ 0 w 2039"/>
                <a:gd name="T5" fmla="*/ 0 h 695"/>
                <a:gd name="T6" fmla="*/ 2039 w 2039"/>
                <a:gd name="T7" fmla="*/ 0 h 695"/>
                <a:gd name="T8" fmla="*/ 2039 w 2039"/>
                <a:gd name="T9" fmla="*/ 47 h 695"/>
                <a:gd name="T10" fmla="*/ 47 w 2039"/>
                <a:gd name="T11" fmla="*/ 47 h 695"/>
                <a:gd name="T12" fmla="*/ 47 w 2039"/>
                <a:gd name="T1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9" h="695">
                  <a:moveTo>
                    <a:pt x="47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2039" y="0"/>
                  </a:lnTo>
                  <a:lnTo>
                    <a:pt x="2039" y="47"/>
                  </a:lnTo>
                  <a:lnTo>
                    <a:pt x="47" y="47"/>
                  </a:lnTo>
                  <a:lnTo>
                    <a:pt x="47" y="6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703060" y="2203452"/>
              <a:ext cx="106644" cy="122936"/>
            </a:xfrm>
            <a:custGeom>
              <a:avLst/>
              <a:gdLst>
                <a:gd name="T0" fmla="*/ 0 w 144"/>
                <a:gd name="T1" fmla="*/ 166 h 166"/>
                <a:gd name="T2" fmla="*/ 144 w 144"/>
                <a:gd name="T3" fmla="*/ 83 h 166"/>
                <a:gd name="T4" fmla="*/ 0 w 144"/>
                <a:gd name="T5" fmla="*/ 0 h 166"/>
                <a:gd name="T6" fmla="*/ 0 w 144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6">
                  <a:moveTo>
                    <a:pt x="0" y="166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488940" y="3136583"/>
              <a:ext cx="907211" cy="858333"/>
            </a:xfrm>
            <a:custGeom>
              <a:avLst/>
              <a:gdLst>
                <a:gd name="T0" fmla="*/ 1225 w 1225"/>
                <a:gd name="T1" fmla="*/ 1159 h 1159"/>
                <a:gd name="T2" fmla="*/ 88 w 1225"/>
                <a:gd name="T3" fmla="*/ 1159 h 1159"/>
                <a:gd name="T4" fmla="*/ 88 w 1225"/>
                <a:gd name="T5" fmla="*/ 48 h 1159"/>
                <a:gd name="T6" fmla="*/ 0 w 1225"/>
                <a:gd name="T7" fmla="*/ 48 h 1159"/>
                <a:gd name="T8" fmla="*/ 0 w 1225"/>
                <a:gd name="T9" fmla="*/ 0 h 1159"/>
                <a:gd name="T10" fmla="*/ 135 w 1225"/>
                <a:gd name="T11" fmla="*/ 0 h 1159"/>
                <a:gd name="T12" fmla="*/ 135 w 1225"/>
                <a:gd name="T13" fmla="*/ 1112 h 1159"/>
                <a:gd name="T14" fmla="*/ 1225 w 1225"/>
                <a:gd name="T15" fmla="*/ 1112 h 1159"/>
                <a:gd name="T16" fmla="*/ 1225 w 1225"/>
                <a:gd name="T17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1159">
                  <a:moveTo>
                    <a:pt x="1225" y="1159"/>
                  </a:moveTo>
                  <a:lnTo>
                    <a:pt x="88" y="1159"/>
                  </a:lnTo>
                  <a:lnTo>
                    <a:pt x="8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112"/>
                  </a:lnTo>
                  <a:lnTo>
                    <a:pt x="1225" y="1112"/>
                  </a:lnTo>
                  <a:lnTo>
                    <a:pt x="1225" y="1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399330" y="3092889"/>
              <a:ext cx="107384" cy="122936"/>
            </a:xfrm>
            <a:custGeom>
              <a:avLst/>
              <a:gdLst>
                <a:gd name="T0" fmla="*/ 145 w 145"/>
                <a:gd name="T1" fmla="*/ 0 h 166"/>
                <a:gd name="T2" fmla="*/ 0 w 145"/>
                <a:gd name="T3" fmla="*/ 83 h 166"/>
                <a:gd name="T4" fmla="*/ 145 w 145"/>
                <a:gd name="T5" fmla="*/ 166 h 166"/>
                <a:gd name="T6" fmla="*/ 145 w 14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66">
                  <a:moveTo>
                    <a:pt x="145" y="0"/>
                  </a:moveTo>
                  <a:lnTo>
                    <a:pt x="0" y="83"/>
                  </a:lnTo>
                  <a:lnTo>
                    <a:pt x="145" y="16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551890" y="4225977"/>
              <a:ext cx="1267874" cy="830191"/>
            </a:xfrm>
            <a:custGeom>
              <a:avLst/>
              <a:gdLst>
                <a:gd name="T0" fmla="*/ 1712 w 1712"/>
                <a:gd name="T1" fmla="*/ 1121 h 1121"/>
                <a:gd name="T2" fmla="*/ 178 w 1712"/>
                <a:gd name="T3" fmla="*/ 1121 h 1121"/>
                <a:gd name="T4" fmla="*/ 178 w 1712"/>
                <a:gd name="T5" fmla="*/ 47 h 1121"/>
                <a:gd name="T6" fmla="*/ 0 w 1712"/>
                <a:gd name="T7" fmla="*/ 47 h 1121"/>
                <a:gd name="T8" fmla="*/ 0 w 1712"/>
                <a:gd name="T9" fmla="*/ 0 h 1121"/>
                <a:gd name="T10" fmla="*/ 225 w 1712"/>
                <a:gd name="T11" fmla="*/ 0 h 1121"/>
                <a:gd name="T12" fmla="*/ 225 w 1712"/>
                <a:gd name="T13" fmla="*/ 1074 h 1121"/>
                <a:gd name="T14" fmla="*/ 1712 w 1712"/>
                <a:gd name="T15" fmla="*/ 1074 h 1121"/>
                <a:gd name="T16" fmla="*/ 1712 w 1712"/>
                <a:gd name="T17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2" h="1121">
                  <a:moveTo>
                    <a:pt x="1712" y="1121"/>
                  </a:moveTo>
                  <a:lnTo>
                    <a:pt x="178" y="1121"/>
                  </a:lnTo>
                  <a:lnTo>
                    <a:pt x="17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225" y="1074"/>
                  </a:lnTo>
                  <a:lnTo>
                    <a:pt x="1712" y="1074"/>
                  </a:lnTo>
                  <a:lnTo>
                    <a:pt x="1712" y="1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464501" y="4182283"/>
              <a:ext cx="105162" cy="122936"/>
            </a:xfrm>
            <a:custGeom>
              <a:avLst/>
              <a:gdLst>
                <a:gd name="T0" fmla="*/ 142 w 142"/>
                <a:gd name="T1" fmla="*/ 0 h 166"/>
                <a:gd name="T2" fmla="*/ 0 w 142"/>
                <a:gd name="T3" fmla="*/ 83 h 166"/>
                <a:gd name="T4" fmla="*/ 142 w 142"/>
                <a:gd name="T5" fmla="*/ 166 h 166"/>
                <a:gd name="T6" fmla="*/ 142 w 142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6">
                  <a:moveTo>
                    <a:pt x="142" y="0"/>
                  </a:moveTo>
                  <a:lnTo>
                    <a:pt x="0" y="83"/>
                  </a:lnTo>
                  <a:lnTo>
                    <a:pt x="142" y="16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32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054960" y="5723431"/>
              <a:ext cx="645786" cy="404357"/>
            </a:xfrm>
            <a:custGeom>
              <a:avLst/>
              <a:gdLst>
                <a:gd name="T0" fmla="*/ 872 w 872"/>
                <a:gd name="T1" fmla="*/ 546 h 546"/>
                <a:gd name="T2" fmla="*/ 0 w 872"/>
                <a:gd name="T3" fmla="*/ 546 h 546"/>
                <a:gd name="T4" fmla="*/ 0 w 872"/>
                <a:gd name="T5" fmla="*/ 0 h 546"/>
                <a:gd name="T6" fmla="*/ 47 w 872"/>
                <a:gd name="T7" fmla="*/ 0 h 546"/>
                <a:gd name="T8" fmla="*/ 47 w 872"/>
                <a:gd name="T9" fmla="*/ 499 h 546"/>
                <a:gd name="T10" fmla="*/ 872 w 872"/>
                <a:gd name="T11" fmla="*/ 499 h 546"/>
                <a:gd name="T12" fmla="*/ 872 w 872"/>
                <a:gd name="T1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2" h="546">
                  <a:moveTo>
                    <a:pt x="872" y="546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99"/>
                  </a:lnTo>
                  <a:lnTo>
                    <a:pt x="872" y="499"/>
                  </a:lnTo>
                  <a:lnTo>
                    <a:pt x="872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010525" y="5636042"/>
              <a:ext cx="122936" cy="104422"/>
            </a:xfrm>
            <a:custGeom>
              <a:avLst/>
              <a:gdLst>
                <a:gd name="T0" fmla="*/ 166 w 166"/>
                <a:gd name="T1" fmla="*/ 141 h 141"/>
                <a:gd name="T2" fmla="*/ 83 w 166"/>
                <a:gd name="T3" fmla="*/ 0 h 141"/>
                <a:gd name="T4" fmla="*/ 0 w 166"/>
                <a:gd name="T5" fmla="*/ 141 h 141"/>
                <a:gd name="T6" fmla="*/ 166 w 166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1">
                  <a:moveTo>
                    <a:pt x="166" y="141"/>
                  </a:moveTo>
                  <a:lnTo>
                    <a:pt x="83" y="0"/>
                  </a:lnTo>
                  <a:lnTo>
                    <a:pt x="0" y="141"/>
                  </a:lnTo>
                  <a:lnTo>
                    <a:pt x="166" y="141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822042" y="2300768"/>
            <a:ext cx="2462213" cy="7879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讨厌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的事，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事不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开心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心的事，看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96636" y="3551740"/>
            <a:ext cx="2257028" cy="7879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伤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心的事，不要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人就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人的事，小心的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36754" y="4802715"/>
            <a:ext cx="3077766" cy="7879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自己的事，先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听听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的事，做了再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594896" y="2109161"/>
            <a:ext cx="143629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急事，慢慢的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大事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清楚的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小事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，幽默的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1951012" y="3668340"/>
            <a:ext cx="2051844" cy="7879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把握的事，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谨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慎的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生的事，不要胡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2302837" y="4936836"/>
            <a:ext cx="1846659" cy="7879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做不到的事，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别乱说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伤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害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人的事，不能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学习说话的艺术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ART OF SPEAKING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3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3" grpId="0"/>
      <p:bldP spid="46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学习说话的艺术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ART OF SPEAKING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3"/>
          <p:cNvCxnSpPr/>
          <p:nvPr/>
        </p:nvCxnSpPr>
        <p:spPr>
          <a:xfrm>
            <a:off x="0" y="3497952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18"/>
          <p:cNvGrpSpPr/>
          <p:nvPr/>
        </p:nvGrpSpPr>
        <p:grpSpPr>
          <a:xfrm flipV="1">
            <a:off x="1048117" y="3728365"/>
            <a:ext cx="1269066" cy="995436"/>
            <a:chOff x="1301082" y="1936376"/>
            <a:chExt cx="1912926" cy="1379295"/>
          </a:xfrm>
        </p:grpSpPr>
        <p:cxnSp>
          <p:nvCxnSpPr>
            <p:cNvPr id="96" name="Straight Connector 1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21"/>
          <p:cNvSpPr txBox="1"/>
          <p:nvPr/>
        </p:nvSpPr>
        <p:spPr>
          <a:xfrm>
            <a:off x="1048117" y="4366775"/>
            <a:ext cx="1942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99" name="Text Placeholder 5"/>
          <p:cNvSpPr txBox="1"/>
          <p:nvPr/>
        </p:nvSpPr>
        <p:spPr>
          <a:xfrm>
            <a:off x="1063529" y="4742272"/>
            <a:ext cx="1927412" cy="69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环境嘈杂时不说；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0" name="Group 23"/>
          <p:cNvGrpSpPr/>
          <p:nvPr/>
        </p:nvGrpSpPr>
        <p:grpSpPr>
          <a:xfrm>
            <a:off x="2618374" y="2381486"/>
            <a:ext cx="1473708" cy="851033"/>
            <a:chOff x="1301082" y="1936376"/>
            <a:chExt cx="1912926" cy="380065"/>
          </a:xfrm>
        </p:grpSpPr>
        <p:cxnSp>
          <p:nvCxnSpPr>
            <p:cNvPr id="101" name="Straight Connector 2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26"/>
          <p:cNvSpPr txBox="1"/>
          <p:nvPr/>
        </p:nvSpPr>
        <p:spPr>
          <a:xfrm>
            <a:off x="2664400" y="2039683"/>
            <a:ext cx="191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4" name="Text Placeholder 5"/>
          <p:cNvSpPr txBox="1"/>
          <p:nvPr/>
        </p:nvSpPr>
        <p:spPr>
          <a:xfrm>
            <a:off x="2684707" y="2485171"/>
            <a:ext cx="2568133" cy="69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环境与己方不利时不说；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5" name="Group 28"/>
          <p:cNvGrpSpPr/>
          <p:nvPr/>
        </p:nvGrpSpPr>
        <p:grpSpPr>
          <a:xfrm flipV="1">
            <a:off x="4167139" y="3737152"/>
            <a:ext cx="1269066" cy="889399"/>
            <a:chOff x="1301082" y="1936376"/>
            <a:chExt cx="1912926" cy="1379295"/>
          </a:xfrm>
        </p:grpSpPr>
        <p:cxnSp>
          <p:nvCxnSpPr>
            <p:cNvPr id="106" name="Straight Connector 2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3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31"/>
          <p:cNvSpPr txBox="1"/>
          <p:nvPr/>
        </p:nvSpPr>
        <p:spPr>
          <a:xfrm>
            <a:off x="4160320" y="4292241"/>
            <a:ext cx="206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9" name="Text Placeholder 5"/>
          <p:cNvSpPr txBox="1"/>
          <p:nvPr/>
        </p:nvSpPr>
        <p:spPr>
          <a:xfrm>
            <a:off x="4160553" y="4717419"/>
            <a:ext cx="2196813" cy="69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善于营造最佳环境</a:t>
            </a:r>
            <a:endParaRPr lang="en-US" altLang="zh-CN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Group 33"/>
          <p:cNvGrpSpPr/>
          <p:nvPr/>
        </p:nvGrpSpPr>
        <p:grpSpPr>
          <a:xfrm>
            <a:off x="5565392" y="2458047"/>
            <a:ext cx="1473708" cy="851033"/>
            <a:chOff x="1301082" y="1936376"/>
            <a:chExt cx="1912926" cy="380065"/>
          </a:xfrm>
        </p:grpSpPr>
        <p:cxnSp>
          <p:nvCxnSpPr>
            <p:cNvPr id="111" name="Straight Connector 3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3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36"/>
          <p:cNvSpPr txBox="1"/>
          <p:nvPr/>
        </p:nvSpPr>
        <p:spPr>
          <a:xfrm>
            <a:off x="5531293" y="2092851"/>
            <a:ext cx="193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4" name="Text Placeholder 5"/>
          <p:cNvSpPr txBox="1"/>
          <p:nvPr/>
        </p:nvSpPr>
        <p:spPr>
          <a:xfrm>
            <a:off x="5565391" y="2451000"/>
            <a:ext cx="2261897" cy="69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对方心情不好时不说</a:t>
            </a:r>
            <a:endParaRPr lang="id-ID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5" name="Group 38"/>
          <p:cNvGrpSpPr/>
          <p:nvPr/>
        </p:nvGrpSpPr>
        <p:grpSpPr>
          <a:xfrm flipV="1">
            <a:off x="7470095" y="3745813"/>
            <a:ext cx="1269066" cy="889399"/>
            <a:chOff x="1301082" y="1936376"/>
            <a:chExt cx="1912926" cy="1379295"/>
          </a:xfrm>
        </p:grpSpPr>
        <p:cxnSp>
          <p:nvCxnSpPr>
            <p:cNvPr id="116" name="Straight Connector 3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4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41"/>
          <p:cNvSpPr txBox="1"/>
          <p:nvPr/>
        </p:nvSpPr>
        <p:spPr>
          <a:xfrm>
            <a:off x="7463276" y="4300902"/>
            <a:ext cx="197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05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19" name="Text Placeholder 5"/>
          <p:cNvSpPr txBox="1"/>
          <p:nvPr/>
        </p:nvSpPr>
        <p:spPr>
          <a:xfrm>
            <a:off x="7463509" y="4717419"/>
            <a:ext cx="1977911" cy="69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对方抗拒时不说；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0" name="Group 43"/>
          <p:cNvGrpSpPr/>
          <p:nvPr/>
        </p:nvGrpSpPr>
        <p:grpSpPr>
          <a:xfrm flipH="1">
            <a:off x="7827289" y="2154980"/>
            <a:ext cx="1473708" cy="1065087"/>
            <a:chOff x="1301082" y="1936376"/>
            <a:chExt cx="1912926" cy="380065"/>
          </a:xfrm>
        </p:grpSpPr>
        <p:cxnSp>
          <p:nvCxnSpPr>
            <p:cNvPr id="121" name="Straight Connector 44"/>
            <p:cNvCxnSpPr/>
            <p:nvPr/>
          </p:nvCxnSpPr>
          <p:spPr>
            <a:xfrm flipV="1">
              <a:off x="1301082" y="1936376"/>
              <a:ext cx="0" cy="3800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45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46"/>
          <p:cNvSpPr txBox="1"/>
          <p:nvPr/>
        </p:nvSpPr>
        <p:spPr>
          <a:xfrm>
            <a:off x="7527463" y="1782043"/>
            <a:ext cx="1924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06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4" name="Text Placeholder 5"/>
          <p:cNvSpPr txBox="1"/>
          <p:nvPr/>
        </p:nvSpPr>
        <p:spPr>
          <a:xfrm>
            <a:off x="7657461" y="2220416"/>
            <a:ext cx="1653329" cy="69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对方专注于其他事情时不说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797870" y="3178504"/>
            <a:ext cx="612000" cy="612001"/>
            <a:chOff x="797870" y="3178504"/>
            <a:chExt cx="612000" cy="612001"/>
          </a:xfrm>
        </p:grpSpPr>
        <p:sp>
          <p:nvSpPr>
            <p:cNvPr id="126" name="Oval 4"/>
            <p:cNvSpPr>
              <a:spLocks noChangeAspect="1" noChangeArrowheads="1"/>
            </p:cNvSpPr>
            <p:nvPr/>
          </p:nvSpPr>
          <p:spPr bwMode="auto">
            <a:xfrm>
              <a:off x="797870" y="3178504"/>
              <a:ext cx="612000" cy="612001"/>
            </a:xfrm>
            <a:prstGeom prst="ellipse">
              <a:avLst/>
            </a:prstGeom>
            <a:solidFill>
              <a:srgbClr val="3295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pic>
          <p:nvPicPr>
            <p:cNvPr id="127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0404" y="3235908"/>
              <a:ext cx="326250" cy="517500"/>
            </a:xfrm>
            <a:prstGeom prst="rect">
              <a:avLst/>
            </a:prstGeom>
          </p:spPr>
        </p:pic>
      </p:grpSp>
      <p:grpSp>
        <p:nvGrpSpPr>
          <p:cNvPr id="128" name="组合 127"/>
          <p:cNvGrpSpPr/>
          <p:nvPr/>
        </p:nvGrpSpPr>
        <p:grpSpPr>
          <a:xfrm>
            <a:off x="2333286" y="3178504"/>
            <a:ext cx="612000" cy="612001"/>
            <a:chOff x="2836816" y="3178504"/>
            <a:chExt cx="612000" cy="612001"/>
          </a:xfrm>
        </p:grpSpPr>
        <p:sp>
          <p:nvSpPr>
            <p:cNvPr id="129" name="Oval 5"/>
            <p:cNvSpPr>
              <a:spLocks noChangeAspect="1" noChangeArrowheads="1"/>
            </p:cNvSpPr>
            <p:nvPr/>
          </p:nvSpPr>
          <p:spPr bwMode="auto">
            <a:xfrm>
              <a:off x="2836816" y="3178504"/>
              <a:ext cx="612000" cy="612001"/>
            </a:xfrm>
            <a:prstGeom prst="ellipse">
              <a:avLst/>
            </a:prstGeom>
            <a:solidFill>
              <a:srgbClr val="3295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pic>
          <p:nvPicPr>
            <p:cNvPr id="130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0941" y="3222370"/>
              <a:ext cx="303750" cy="517500"/>
            </a:xfrm>
            <a:prstGeom prst="rect">
              <a:avLst/>
            </a:prstGeom>
          </p:spPr>
        </p:pic>
      </p:grpSp>
      <p:grpSp>
        <p:nvGrpSpPr>
          <p:cNvPr id="131" name="组合 130"/>
          <p:cNvGrpSpPr/>
          <p:nvPr/>
        </p:nvGrpSpPr>
        <p:grpSpPr>
          <a:xfrm>
            <a:off x="3909095" y="3178504"/>
            <a:ext cx="612000" cy="612001"/>
            <a:chOff x="4834137" y="3178504"/>
            <a:chExt cx="612000" cy="612001"/>
          </a:xfrm>
        </p:grpSpPr>
        <p:sp>
          <p:nvSpPr>
            <p:cNvPr id="132" name="Oval 6"/>
            <p:cNvSpPr>
              <a:spLocks noChangeAspect="1" noChangeArrowheads="1"/>
            </p:cNvSpPr>
            <p:nvPr/>
          </p:nvSpPr>
          <p:spPr bwMode="auto">
            <a:xfrm>
              <a:off x="4834137" y="3178504"/>
              <a:ext cx="612000" cy="612001"/>
            </a:xfrm>
            <a:prstGeom prst="ellipse">
              <a:avLst/>
            </a:prstGeom>
            <a:solidFill>
              <a:srgbClr val="3295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pic>
          <p:nvPicPr>
            <p:cNvPr id="13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5762" y="3298879"/>
              <a:ext cx="528750" cy="371250"/>
            </a:xfrm>
            <a:prstGeom prst="rect">
              <a:avLst/>
            </a:prstGeom>
          </p:spPr>
        </p:pic>
      </p:grpSp>
      <p:grpSp>
        <p:nvGrpSpPr>
          <p:cNvPr id="134" name="组合 133"/>
          <p:cNvGrpSpPr/>
          <p:nvPr/>
        </p:nvGrpSpPr>
        <p:grpSpPr>
          <a:xfrm>
            <a:off x="5294416" y="3182363"/>
            <a:ext cx="612000" cy="612001"/>
            <a:chOff x="6219458" y="3182363"/>
            <a:chExt cx="612000" cy="612001"/>
          </a:xfrm>
        </p:grpSpPr>
        <p:sp>
          <p:nvSpPr>
            <p:cNvPr id="135" name="Oval 7"/>
            <p:cNvSpPr>
              <a:spLocks noChangeAspect="1" noChangeArrowheads="1"/>
            </p:cNvSpPr>
            <p:nvPr/>
          </p:nvSpPr>
          <p:spPr bwMode="auto">
            <a:xfrm>
              <a:off x="6219458" y="3182363"/>
              <a:ext cx="612000" cy="612001"/>
            </a:xfrm>
            <a:prstGeom prst="ellipse">
              <a:avLst/>
            </a:prstGeom>
            <a:solidFill>
              <a:srgbClr val="ADE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pic>
          <p:nvPicPr>
            <p:cNvPr id="136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8552" y="3298879"/>
              <a:ext cx="405000" cy="337500"/>
            </a:xfrm>
            <a:prstGeom prst="rect">
              <a:avLst/>
            </a:prstGeom>
          </p:spPr>
        </p:pic>
      </p:grpSp>
      <p:grpSp>
        <p:nvGrpSpPr>
          <p:cNvPr id="137" name="组合 136"/>
          <p:cNvGrpSpPr/>
          <p:nvPr/>
        </p:nvGrpSpPr>
        <p:grpSpPr>
          <a:xfrm>
            <a:off x="7221463" y="3174580"/>
            <a:ext cx="612000" cy="612001"/>
            <a:chOff x="8645275" y="3174580"/>
            <a:chExt cx="612000" cy="612001"/>
          </a:xfrm>
        </p:grpSpPr>
        <p:sp>
          <p:nvSpPr>
            <p:cNvPr id="138" name="Oval 8"/>
            <p:cNvSpPr>
              <a:spLocks noChangeAspect="1" noChangeArrowheads="1"/>
            </p:cNvSpPr>
            <p:nvPr/>
          </p:nvSpPr>
          <p:spPr bwMode="auto">
            <a:xfrm>
              <a:off x="8645275" y="3174580"/>
              <a:ext cx="612000" cy="612001"/>
            </a:xfrm>
            <a:prstGeom prst="ellipse">
              <a:avLst/>
            </a:prstGeom>
            <a:solidFill>
              <a:srgbClr val="ADE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pic>
          <p:nvPicPr>
            <p:cNvPr id="139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1202" y="3242630"/>
              <a:ext cx="461250" cy="483750"/>
            </a:xfrm>
            <a:prstGeom prst="rect">
              <a:avLst/>
            </a:prstGeom>
          </p:spPr>
        </p:pic>
      </p:grpSp>
      <p:grpSp>
        <p:nvGrpSpPr>
          <p:cNvPr id="140" name="组合 139"/>
          <p:cNvGrpSpPr/>
          <p:nvPr/>
        </p:nvGrpSpPr>
        <p:grpSpPr>
          <a:xfrm>
            <a:off x="9001549" y="3194283"/>
            <a:ext cx="612000" cy="612001"/>
            <a:chOff x="10425361" y="3194283"/>
            <a:chExt cx="612000" cy="612001"/>
          </a:xfrm>
        </p:grpSpPr>
        <p:sp>
          <p:nvSpPr>
            <p:cNvPr id="141" name="Oval 9"/>
            <p:cNvSpPr>
              <a:spLocks noChangeAspect="1" noChangeArrowheads="1"/>
            </p:cNvSpPr>
            <p:nvPr/>
          </p:nvSpPr>
          <p:spPr bwMode="auto">
            <a:xfrm>
              <a:off x="10425361" y="3194283"/>
              <a:ext cx="612000" cy="612001"/>
            </a:xfrm>
            <a:prstGeom prst="ellipse">
              <a:avLst/>
            </a:prstGeom>
            <a:solidFill>
              <a:srgbClr val="ADE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pic>
          <p:nvPicPr>
            <p:cNvPr id="142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5736" y="3247158"/>
              <a:ext cx="371250" cy="506250"/>
            </a:xfrm>
            <a:prstGeom prst="rect">
              <a:avLst/>
            </a:prstGeom>
          </p:spPr>
        </p:pic>
      </p:grpSp>
      <p:grpSp>
        <p:nvGrpSpPr>
          <p:cNvPr id="143" name="Group 38"/>
          <p:cNvGrpSpPr/>
          <p:nvPr/>
        </p:nvGrpSpPr>
        <p:grpSpPr>
          <a:xfrm flipV="1">
            <a:off x="10814434" y="3745813"/>
            <a:ext cx="1269066" cy="889399"/>
            <a:chOff x="1301082" y="1936376"/>
            <a:chExt cx="1912926" cy="1379295"/>
          </a:xfrm>
        </p:grpSpPr>
        <p:cxnSp>
          <p:nvCxnSpPr>
            <p:cNvPr id="144" name="Straight Connector 39"/>
            <p:cNvCxnSpPr/>
            <p:nvPr/>
          </p:nvCxnSpPr>
          <p:spPr>
            <a:xfrm flipV="1">
              <a:off x="1301082" y="1936376"/>
              <a:ext cx="0" cy="137929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40"/>
            <p:cNvCxnSpPr/>
            <p:nvPr/>
          </p:nvCxnSpPr>
          <p:spPr>
            <a:xfrm>
              <a:off x="1301082" y="1936377"/>
              <a:ext cx="191292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41"/>
          <p:cNvSpPr txBox="1"/>
          <p:nvPr/>
        </p:nvSpPr>
        <p:spPr>
          <a:xfrm>
            <a:off x="10807615" y="4300902"/>
            <a:ext cx="197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07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47" name="Text Placeholder 5"/>
          <p:cNvSpPr txBox="1"/>
          <p:nvPr/>
        </p:nvSpPr>
        <p:spPr>
          <a:xfrm>
            <a:off x="10419096" y="4717419"/>
            <a:ext cx="2131147" cy="69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善于把握最佳时机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10565802" y="3174580"/>
            <a:ext cx="612000" cy="612001"/>
            <a:chOff x="8645275" y="3174580"/>
            <a:chExt cx="612000" cy="612001"/>
          </a:xfrm>
        </p:grpSpPr>
        <p:sp>
          <p:nvSpPr>
            <p:cNvPr id="149" name="Oval 8"/>
            <p:cNvSpPr>
              <a:spLocks noChangeAspect="1" noChangeArrowheads="1"/>
            </p:cNvSpPr>
            <p:nvPr/>
          </p:nvSpPr>
          <p:spPr bwMode="auto">
            <a:xfrm>
              <a:off x="8645275" y="3174580"/>
              <a:ext cx="612000" cy="612001"/>
            </a:xfrm>
            <a:prstGeom prst="ellipse">
              <a:avLst/>
            </a:prstGeom>
            <a:solidFill>
              <a:srgbClr val="ADE4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FFFFFF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pic>
          <p:nvPicPr>
            <p:cNvPr id="150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1202" y="3242630"/>
              <a:ext cx="461250" cy="4837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4" grpId="0"/>
      <p:bldP spid="108" grpId="0"/>
      <p:bldP spid="109" grpId="0"/>
      <p:bldP spid="113" grpId="0"/>
      <p:bldP spid="114" grpId="0"/>
      <p:bldP spid="118" grpId="0"/>
      <p:bldP spid="119" grpId="0"/>
      <p:bldP spid="123" grpId="0"/>
      <p:bldP spid="124" grpId="0"/>
      <p:bldP spid="146" grpId="0"/>
      <p:bldP spid="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学习说话的艺术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ART OF SPEAKING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7316304" y="2366513"/>
            <a:ext cx="4945719" cy="2110134"/>
            <a:chOff x="7240104" y="2242143"/>
            <a:chExt cx="4945719" cy="2110134"/>
          </a:xfrm>
        </p:grpSpPr>
        <p:sp>
          <p:nvSpPr>
            <p:cNvPr id="65" name="Shape 1949"/>
            <p:cNvSpPr/>
            <p:nvPr/>
          </p:nvSpPr>
          <p:spPr>
            <a:xfrm>
              <a:off x="7240104" y="2242143"/>
              <a:ext cx="2821285" cy="42062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b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3295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异中求同，圆融沟通</a:t>
              </a:r>
              <a:endParaRPr lang="zh-CN" altLang="en-US" sz="2400" b="1" dirty="0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Shape 1950"/>
            <p:cNvSpPr/>
            <p:nvPr/>
          </p:nvSpPr>
          <p:spPr>
            <a:xfrm>
              <a:off x="7282939" y="3046407"/>
              <a:ext cx="4902884" cy="130587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在沟通时，必须注意对方的感受。毕竟每个人都有自我尊严感的需求。每个人都希望被肯定、被赞美、被认同、被附和，所以即使双方意见不同但必须做到异中求同，圆融沟通，有话照说，但要委婉表达。</a:t>
              </a:r>
              <a:endParaRPr lang="zh-TW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Shape 1951"/>
            <p:cNvSpPr/>
            <p:nvPr/>
          </p:nvSpPr>
          <p:spPr>
            <a:xfrm>
              <a:off x="7324941" y="2957812"/>
              <a:ext cx="286064" cy="1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/>
              </a:pPr>
              <a:endParaRPr sz="1600" ker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359139" y="4711797"/>
            <a:ext cx="1092598" cy="270851"/>
            <a:chOff x="7282939" y="4587427"/>
            <a:chExt cx="1092598" cy="270851"/>
          </a:xfrm>
        </p:grpSpPr>
        <p:sp>
          <p:nvSpPr>
            <p:cNvPr id="69" name="Shape 1952"/>
            <p:cNvSpPr/>
            <p:nvPr/>
          </p:nvSpPr>
          <p:spPr>
            <a:xfrm>
              <a:off x="7282939" y="4587427"/>
              <a:ext cx="1092598" cy="270851"/>
            </a:xfrm>
            <a:prstGeom prst="roundRect">
              <a:avLst>
                <a:gd name="adj" fmla="val 29245"/>
              </a:avLst>
            </a:prstGeom>
            <a:solidFill>
              <a:srgbClr val="329589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Shape 1953"/>
            <p:cNvSpPr/>
            <p:nvPr/>
          </p:nvSpPr>
          <p:spPr>
            <a:xfrm>
              <a:off x="7722294" y="4595798"/>
              <a:ext cx="359073" cy="25410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lnSpc>
                  <a:spcPct val="120000"/>
                </a:lnSpc>
                <a:defRPr sz="1800">
                  <a:solidFill>
                    <a:srgbClr val="FFFFF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lvl1pPr>
            </a:lstStyle>
            <a:p>
              <a:pPr algn="ctr" defTabSz="412750" hangingPunct="0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沟通</a:t>
              </a:r>
              <a:endParaRPr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726947" y="4711797"/>
            <a:ext cx="1092597" cy="270851"/>
            <a:chOff x="8650747" y="4587427"/>
            <a:chExt cx="1092597" cy="270851"/>
          </a:xfrm>
        </p:grpSpPr>
        <p:sp>
          <p:nvSpPr>
            <p:cNvPr id="72" name="Shape 1954"/>
            <p:cNvSpPr/>
            <p:nvPr/>
          </p:nvSpPr>
          <p:spPr>
            <a:xfrm>
              <a:off x="8650747" y="4587427"/>
              <a:ext cx="1092597" cy="270851"/>
            </a:xfrm>
            <a:prstGeom prst="roundRect">
              <a:avLst>
                <a:gd name="adj" fmla="val 29245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Shape 1955"/>
            <p:cNvSpPr/>
            <p:nvPr/>
          </p:nvSpPr>
          <p:spPr>
            <a:xfrm>
              <a:off x="9017471" y="4595799"/>
              <a:ext cx="359073" cy="25410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lnSpc>
                  <a:spcPct val="120000"/>
                </a:lnSpc>
                <a:defRPr sz="1800">
                  <a:solidFill>
                    <a:srgbClr val="FFFFF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lvl1pPr>
            </a:lstStyle>
            <a:p>
              <a:pPr algn="ctr" defTabSz="412750" hangingPunct="0"/>
              <a:r>
                <a:rPr lang="zh-CN" altLang="en-US" sz="12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赞美</a:t>
              </a:r>
              <a:endParaRPr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0094755" y="4711797"/>
            <a:ext cx="1092597" cy="270851"/>
            <a:chOff x="10018555" y="4587427"/>
            <a:chExt cx="1092597" cy="270851"/>
          </a:xfrm>
        </p:grpSpPr>
        <p:sp>
          <p:nvSpPr>
            <p:cNvPr id="75" name="Shape 1956"/>
            <p:cNvSpPr/>
            <p:nvPr/>
          </p:nvSpPr>
          <p:spPr>
            <a:xfrm>
              <a:off x="10018555" y="4587427"/>
              <a:ext cx="1092597" cy="270851"/>
            </a:xfrm>
            <a:prstGeom prst="roundRect">
              <a:avLst>
                <a:gd name="adj" fmla="val 29245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>
                  <a:solidFill>
                    <a:srgbClr val="FFFFFF"/>
                  </a:solidFill>
                </a:defRPr>
              </a:pPr>
              <a:endParaRPr sz="1600" b="1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Shape 1957"/>
            <p:cNvSpPr/>
            <p:nvPr/>
          </p:nvSpPr>
          <p:spPr>
            <a:xfrm>
              <a:off x="10386590" y="4595799"/>
              <a:ext cx="359073" cy="25410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spAutoFit/>
            </a:bodyPr>
            <a:lstStyle>
              <a:lvl1pPr algn="l">
                <a:lnSpc>
                  <a:spcPct val="120000"/>
                </a:lnSpc>
                <a:defRPr sz="1800">
                  <a:solidFill>
                    <a:srgbClr val="FFFFFF"/>
                  </a:solidFill>
                  <a:latin typeface="San Francisco Display Light"/>
                  <a:ea typeface="San Francisco Display Light"/>
                  <a:cs typeface="San Francisco Display Light"/>
                  <a:sym typeface="San Francisco Display Light"/>
                </a:defRPr>
              </a:lvl1pPr>
            </a:lstStyle>
            <a:p>
              <a:pPr algn="ctr" defTabSz="412750" hangingPunct="0"/>
              <a:r>
                <a:rPr lang="zh-CN" altLang="en-US" sz="12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认同</a:t>
              </a:r>
              <a:endParaRPr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51494" y="358724"/>
            <a:ext cx="6858001" cy="6858001"/>
            <a:chOff x="0" y="107950"/>
            <a:chExt cx="6858001" cy="6858001"/>
          </a:xfrm>
        </p:grpSpPr>
        <p:pic>
          <p:nvPicPr>
            <p:cNvPr id="78" name="Frame Mock Up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07950"/>
              <a:ext cx="6858001" cy="6858001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33515" y="2132013"/>
              <a:ext cx="3995737" cy="2843212"/>
            </a:xfrm>
            <a:custGeom>
              <a:avLst/>
              <a:gdLst>
                <a:gd name="connsiteX0" fmla="*/ 0 w 3995737"/>
                <a:gd name="connsiteY0" fmla="*/ 0 h 2843212"/>
                <a:gd name="connsiteX1" fmla="*/ 3995737 w 3995737"/>
                <a:gd name="connsiteY1" fmla="*/ 0 h 2843212"/>
                <a:gd name="connsiteX2" fmla="*/ 3995737 w 3995737"/>
                <a:gd name="connsiteY2" fmla="*/ 2843212 h 2843212"/>
                <a:gd name="connsiteX3" fmla="*/ 0 w 3995737"/>
                <a:gd name="connsiteY3" fmla="*/ 2843212 h 28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5737" h="2843212">
                  <a:moveTo>
                    <a:pt x="0" y="0"/>
                  </a:moveTo>
                  <a:lnTo>
                    <a:pt x="3995737" y="0"/>
                  </a:lnTo>
                  <a:lnTo>
                    <a:pt x="3995737" y="2843212"/>
                  </a:lnTo>
                  <a:lnTo>
                    <a:pt x="0" y="2843212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765079" y="3637274"/>
            <a:ext cx="5434460" cy="12031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53311" y="1927541"/>
            <a:ext cx="1265771" cy="12657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69135" y="3544317"/>
            <a:ext cx="4248472" cy="120654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增强人际吸引力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INTERPERSONAL ATTRACTION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342604" y="2494682"/>
            <a:ext cx="3556906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115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214785" y="4171824"/>
            <a:ext cx="381254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798735" y="1591390"/>
            <a:ext cx="2466542" cy="5847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noProof="1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人际交往的功能</a:t>
            </a:r>
            <a:endParaRPr lang="zh-CN" altLang="en-US" sz="2400" noProof="1">
              <a:solidFill>
                <a:srgbClr val="3295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solidFill>
                  <a:srgbClr val="32958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INTERPERSONAL FUNCTION</a:t>
            </a:r>
            <a:endParaRPr lang="zh-CN" altLang="en-US" sz="1400" dirty="0">
              <a:solidFill>
                <a:srgbClr val="32958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798733" y="5291544"/>
            <a:ext cx="4175258" cy="8002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noProof="1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人际吸引的要素</a:t>
            </a:r>
            <a:endParaRPr lang="zh-CN" altLang="en-US" sz="2400" noProof="1">
              <a:solidFill>
                <a:srgbClr val="3295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1400" dirty="0" smtClean="0">
                <a:solidFill>
                  <a:srgbClr val="329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OF INTERPERSONAL ATTRACTION</a:t>
            </a:r>
            <a:endParaRPr lang="zh-CN" altLang="en-US" sz="1400" dirty="0">
              <a:solidFill>
                <a:srgbClr val="32958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798734" y="2629751"/>
            <a:ext cx="3959233" cy="5847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noProof="1" smtClean="0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正确的认识自己</a:t>
            </a:r>
            <a:endParaRPr lang="zh-CN" altLang="en-US" sz="2400" noProof="1" smtClean="0">
              <a:solidFill>
                <a:srgbClr val="3295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1400" dirty="0" smtClean="0">
                <a:solidFill>
                  <a:srgbClr val="329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 UNDERSTANDING OF YOURSELF</a:t>
            </a:r>
            <a:endParaRPr lang="zh-CN" altLang="en-US" sz="1400" dirty="0">
              <a:solidFill>
                <a:srgbClr val="32958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798735" y="3472309"/>
            <a:ext cx="3527184" cy="5847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noProof="1" smtClean="0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学习说话的艺术</a:t>
            </a:r>
            <a:endParaRPr lang="zh-CN" altLang="en-US" sz="2400" noProof="1" smtClean="0">
              <a:solidFill>
                <a:srgbClr val="3295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1400" dirty="0" smtClean="0">
                <a:solidFill>
                  <a:srgbClr val="329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THE ART OF SPEAKING</a:t>
            </a:r>
            <a:endParaRPr lang="zh-CN" altLang="en-US" sz="1400" dirty="0">
              <a:solidFill>
                <a:srgbClr val="32958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MH_Entry_4"/>
          <p:cNvSpPr/>
          <p:nvPr>
            <p:custDataLst>
              <p:tags r:id="rId7"/>
            </p:custDataLst>
          </p:nvPr>
        </p:nvSpPr>
        <p:spPr>
          <a:xfrm>
            <a:off x="7798735" y="4408413"/>
            <a:ext cx="3959232" cy="5847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noProof="1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增强人际吸引力</a:t>
            </a:r>
            <a:endParaRPr lang="zh-CN" altLang="en-US" sz="2400" noProof="1">
              <a:solidFill>
                <a:srgbClr val="32958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1400" dirty="0" smtClean="0">
                <a:solidFill>
                  <a:srgbClr val="329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INTERPERSONAL ATTRACTION</a:t>
            </a:r>
            <a:endParaRPr lang="zh-CN" altLang="en-US" sz="1400" dirty="0">
              <a:solidFill>
                <a:srgbClr val="32958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100771" y="1672109"/>
            <a:ext cx="4040572" cy="4040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951089" y="1816125"/>
            <a:ext cx="288032" cy="2880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369599" y="1686074"/>
            <a:ext cx="301686" cy="369332"/>
            <a:chOff x="5352168" y="2351405"/>
            <a:chExt cx="301686" cy="369332"/>
          </a:xfrm>
        </p:grpSpPr>
        <p:sp>
          <p:nvSpPr>
            <p:cNvPr id="17" name="椭圆 16"/>
            <p:cNvSpPr/>
            <p:nvPr/>
          </p:nvSpPr>
          <p:spPr>
            <a:xfrm>
              <a:off x="5356152" y="2392189"/>
              <a:ext cx="288032" cy="2880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52168" y="23514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87328" y="5411767"/>
            <a:ext cx="301686" cy="369332"/>
            <a:chOff x="5352168" y="2351405"/>
            <a:chExt cx="301686" cy="369332"/>
          </a:xfrm>
        </p:grpSpPr>
        <p:sp>
          <p:nvSpPr>
            <p:cNvPr id="22" name="椭圆 21"/>
            <p:cNvSpPr/>
            <p:nvPr/>
          </p:nvSpPr>
          <p:spPr>
            <a:xfrm>
              <a:off x="5356152" y="2392189"/>
              <a:ext cx="288032" cy="2880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52168" y="23514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5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69599" y="2629751"/>
            <a:ext cx="301686" cy="369332"/>
            <a:chOff x="5352168" y="2351405"/>
            <a:chExt cx="301686" cy="369332"/>
          </a:xfrm>
        </p:grpSpPr>
        <p:sp>
          <p:nvSpPr>
            <p:cNvPr id="28" name="椭圆 27"/>
            <p:cNvSpPr/>
            <p:nvPr/>
          </p:nvSpPr>
          <p:spPr>
            <a:xfrm>
              <a:off x="5356152" y="2392189"/>
              <a:ext cx="288032" cy="2880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352168" y="23514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58613" y="3573428"/>
            <a:ext cx="301686" cy="369332"/>
            <a:chOff x="5352168" y="2351405"/>
            <a:chExt cx="301686" cy="369332"/>
          </a:xfrm>
        </p:grpSpPr>
        <p:sp>
          <p:nvSpPr>
            <p:cNvPr id="31" name="椭圆 30"/>
            <p:cNvSpPr/>
            <p:nvPr/>
          </p:nvSpPr>
          <p:spPr>
            <a:xfrm>
              <a:off x="5356152" y="2392189"/>
              <a:ext cx="288032" cy="2880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352168" y="23514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370911" y="4468090"/>
            <a:ext cx="301686" cy="369332"/>
            <a:chOff x="5352168" y="2351405"/>
            <a:chExt cx="301686" cy="369332"/>
          </a:xfrm>
        </p:grpSpPr>
        <p:sp>
          <p:nvSpPr>
            <p:cNvPr id="40" name="椭圆 39"/>
            <p:cNvSpPr/>
            <p:nvPr/>
          </p:nvSpPr>
          <p:spPr>
            <a:xfrm>
              <a:off x="5356152" y="2392189"/>
              <a:ext cx="288032" cy="2880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52168" y="23514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7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7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3" grpId="0"/>
      <p:bldP spid="14" grpId="0"/>
      <p:bldP spid="15" grpId="0"/>
      <p:bldP spid="16" grpId="0"/>
      <p:bldP spid="10" grpId="0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01" y="1632878"/>
            <a:ext cx="2144684" cy="22440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34" y="3923672"/>
            <a:ext cx="2144681" cy="22714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01" y="1632878"/>
            <a:ext cx="2144684" cy="2244027"/>
          </a:xfrm>
          <a:prstGeom prst="rect">
            <a:avLst/>
          </a:prstGeom>
        </p:spPr>
      </p:pic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增强人际交往力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4557167" y="709641"/>
            <a:ext cx="360040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INTERPERSONAL ATTRACTION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交往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人际</a:t>
            </a:r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2"/>
          <p:cNvSpPr txBox="1"/>
          <p:nvPr/>
        </p:nvSpPr>
        <p:spPr>
          <a:xfrm>
            <a:off x="5769461" y="2270143"/>
            <a:ext cx="1590846" cy="96949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社会心理学把人际吸引力的产生归结为多方面的因素，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32"/>
          <p:cNvSpPr txBox="1"/>
          <p:nvPr/>
        </p:nvSpPr>
        <p:spPr>
          <a:xfrm>
            <a:off x="1449134" y="4404814"/>
            <a:ext cx="3275291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一个人是否具有较强的人际吸引力，是交往中能否成功的重要因素之一。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32"/>
          <p:cNvSpPr txBox="1"/>
          <p:nvPr/>
        </p:nvSpPr>
        <p:spPr>
          <a:xfrm>
            <a:off x="7807012" y="2754891"/>
            <a:ext cx="1697976" cy="18971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比如：人的内在品质如精神风貌、性格特点、类型等都可以影响人际吸引力，并因此影响人际交往和效果。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6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49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49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49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8" grpId="0" animBg="1"/>
      <p:bldP spid="30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765079" y="3637274"/>
            <a:ext cx="5434460" cy="12031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53311" y="1927541"/>
            <a:ext cx="1265771" cy="12657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197127" y="3544317"/>
            <a:ext cx="4608512" cy="124649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人际吸引的要素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OF INTERPERSONAL ATTRACTION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8"/>
          <p:cNvSpPr txBox="1"/>
          <p:nvPr/>
        </p:nvSpPr>
        <p:spPr>
          <a:xfrm>
            <a:off x="4454798" y="153963"/>
            <a:ext cx="3949155" cy="6516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人际吸引的要素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4107796" y="689669"/>
            <a:ext cx="4769851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ELEMENTS OF INTERPERSONAL ATTRACTION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19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25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29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36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39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42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44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47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49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8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Text Placeholder 8"/>
          <p:cNvSpPr txBox="1"/>
          <p:nvPr/>
        </p:nvSpPr>
        <p:spPr>
          <a:xfrm>
            <a:off x="2070909" y="2573548"/>
            <a:ext cx="2036887" cy="23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吸引人的外表</a:t>
            </a: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2070909" y="2869703"/>
            <a:ext cx="2309650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衣着服饰整洁，并配合情境及适  合时宜。</a:t>
            </a: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8"/>
          <p:cNvSpPr txBox="1"/>
          <p:nvPr/>
        </p:nvSpPr>
        <p:spPr>
          <a:xfrm>
            <a:off x="2070909" y="3800686"/>
            <a:ext cx="2036887" cy="236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</a:t>
            </a: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迎的人格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特质</a:t>
            </a:r>
            <a:endParaRPr lang="en-A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9"/>
          <p:cNvSpPr txBox="1"/>
          <p:nvPr/>
        </p:nvSpPr>
        <p:spPr>
          <a:xfrm>
            <a:off x="2070909" y="4098428"/>
            <a:ext cx="2309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正直、开朗、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幽默及快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TW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Placeholder 8"/>
          <p:cNvSpPr txBox="1"/>
          <p:nvPr/>
        </p:nvSpPr>
        <p:spPr>
          <a:xfrm>
            <a:off x="2070909" y="4967498"/>
            <a:ext cx="2036887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有能力</a:t>
            </a: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9"/>
          <p:cNvSpPr txBox="1"/>
          <p:nvPr/>
        </p:nvSpPr>
        <p:spPr>
          <a:xfrm>
            <a:off x="2070909" y="5265241"/>
            <a:ext cx="2309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有条不紊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，有能力而不自傲。</a:t>
            </a:r>
            <a:endParaRPr lang="zh-TW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</a:t>
            </a: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個人需要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9"/>
          <p:cNvSpPr txBox="1"/>
          <p:nvPr/>
        </p:nvSpPr>
        <p:spPr>
          <a:xfrm>
            <a:off x="8475473" y="2850652"/>
            <a:ext cx="2316709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愈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满足个人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的基本及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独特需 求，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就愈能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产生喜欢制约的效果。</a:t>
            </a:r>
            <a:endParaRPr lang="en-AU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xt Placeholder 8"/>
          <p:cNvSpPr txBox="1"/>
          <p:nvPr/>
        </p:nvSpPr>
        <p:spPr>
          <a:xfrm>
            <a:off x="8475474" y="3780048"/>
            <a:ext cx="2043112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接近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与接触</a:t>
            </a:r>
            <a:endParaRPr lang="en-AU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 Placeholder 9"/>
          <p:cNvSpPr txBox="1"/>
          <p:nvPr/>
        </p:nvSpPr>
        <p:spPr>
          <a:xfrm>
            <a:off x="8475473" y="4077790"/>
            <a:ext cx="231670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近水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台先得月，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面三分情，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离久情渐疏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AU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  <p:bldP spid="52" grpId="0" build="p"/>
      <p:bldP spid="53" grpId="0" build="p"/>
      <p:bldP spid="54" grpId="0" build="p"/>
      <p:bldP spid="55" grpId="0" build="p"/>
      <p:bldP spid="56" grpId="0" build="p"/>
      <p:bldP spid="57" grpId="0" build="p"/>
      <p:bldP spid="58" grpId="0" build="p"/>
      <p:bldP spid="64" grpId="0" build="p"/>
      <p:bldP spid="6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增强自身影响力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4557167" y="707075"/>
            <a:ext cx="3600400" cy="2883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ENHANCE THEIR INFLUENCE</a:t>
            </a:r>
            <a:r>
              <a:rPr lang="en-US" altLang="zh-CN" sz="1400" dirty="0" smtClean="0"/>
              <a:t>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 flipH="1">
            <a:off x="6914037" y="1816126"/>
            <a:ext cx="3317900" cy="4273550"/>
            <a:chOff x="7407276" y="1643063"/>
            <a:chExt cx="3527425" cy="4543425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7466013" y="5853113"/>
              <a:ext cx="3405188" cy="3333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/>
          </p:nvSpPr>
          <p:spPr bwMode="auto">
            <a:xfrm>
              <a:off x="7581901" y="1931988"/>
              <a:ext cx="3176588" cy="3000375"/>
            </a:xfrm>
            <a:custGeom>
              <a:avLst/>
              <a:gdLst>
                <a:gd name="T0" fmla="*/ 1908 w 2001"/>
                <a:gd name="T1" fmla="*/ 1890 h 1890"/>
                <a:gd name="T2" fmla="*/ 89 w 2001"/>
                <a:gd name="T3" fmla="*/ 1890 h 1890"/>
                <a:gd name="T4" fmla="*/ 0 w 2001"/>
                <a:gd name="T5" fmla="*/ 0 h 1890"/>
                <a:gd name="T6" fmla="*/ 2001 w 2001"/>
                <a:gd name="T7" fmla="*/ 0 h 1890"/>
                <a:gd name="T8" fmla="*/ 1908 w 2001"/>
                <a:gd name="T9" fmla="*/ 189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1" h="1890">
                  <a:moveTo>
                    <a:pt x="1908" y="1890"/>
                  </a:moveTo>
                  <a:lnTo>
                    <a:pt x="89" y="1890"/>
                  </a:lnTo>
                  <a:lnTo>
                    <a:pt x="0" y="0"/>
                  </a:lnTo>
                  <a:lnTo>
                    <a:pt x="2001" y="0"/>
                  </a:lnTo>
                  <a:lnTo>
                    <a:pt x="1908" y="1890"/>
                  </a:lnTo>
                  <a:close/>
                </a:path>
              </a:pathLst>
            </a:custGeom>
            <a:solidFill>
              <a:srgbClr val="CC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7670801" y="2051050"/>
              <a:ext cx="2998788" cy="2776537"/>
            </a:xfrm>
            <a:custGeom>
              <a:avLst/>
              <a:gdLst>
                <a:gd name="T0" fmla="*/ 1801 w 1889"/>
                <a:gd name="T1" fmla="*/ 1749 h 1749"/>
                <a:gd name="T2" fmla="*/ 84 w 1889"/>
                <a:gd name="T3" fmla="*/ 1749 h 1749"/>
                <a:gd name="T4" fmla="*/ 0 w 1889"/>
                <a:gd name="T5" fmla="*/ 0 h 1749"/>
                <a:gd name="T6" fmla="*/ 1889 w 1889"/>
                <a:gd name="T7" fmla="*/ 0 h 1749"/>
                <a:gd name="T8" fmla="*/ 1801 w 1889"/>
                <a:gd name="T9" fmla="*/ 174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9" h="1749">
                  <a:moveTo>
                    <a:pt x="1801" y="1749"/>
                  </a:moveTo>
                  <a:lnTo>
                    <a:pt x="84" y="1749"/>
                  </a:lnTo>
                  <a:lnTo>
                    <a:pt x="0" y="0"/>
                  </a:lnTo>
                  <a:lnTo>
                    <a:pt x="1889" y="0"/>
                  </a:lnTo>
                  <a:lnTo>
                    <a:pt x="1801" y="174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7407276" y="1831975"/>
              <a:ext cx="3527425" cy="127000"/>
            </a:xfrm>
            <a:custGeom>
              <a:avLst/>
              <a:gdLst>
                <a:gd name="T0" fmla="*/ 1885 w 1885"/>
                <a:gd name="T1" fmla="*/ 34 h 68"/>
                <a:gd name="T2" fmla="*/ 1851 w 1885"/>
                <a:gd name="T3" fmla="*/ 68 h 68"/>
                <a:gd name="T4" fmla="*/ 33 w 1885"/>
                <a:gd name="T5" fmla="*/ 68 h 68"/>
                <a:gd name="T6" fmla="*/ 0 w 1885"/>
                <a:gd name="T7" fmla="*/ 34 h 68"/>
                <a:gd name="T8" fmla="*/ 0 w 1885"/>
                <a:gd name="T9" fmla="*/ 34 h 68"/>
                <a:gd name="T10" fmla="*/ 33 w 1885"/>
                <a:gd name="T11" fmla="*/ 0 h 68"/>
                <a:gd name="T12" fmla="*/ 1851 w 1885"/>
                <a:gd name="T13" fmla="*/ 0 h 68"/>
                <a:gd name="T14" fmla="*/ 1885 w 1885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5" h="68">
                  <a:moveTo>
                    <a:pt x="1885" y="34"/>
                  </a:moveTo>
                  <a:cubicBezTo>
                    <a:pt x="1885" y="53"/>
                    <a:pt x="1870" y="68"/>
                    <a:pt x="1851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3" y="0"/>
                  </a:cubicBezTo>
                  <a:cubicBezTo>
                    <a:pt x="1851" y="0"/>
                    <a:pt x="1851" y="0"/>
                    <a:pt x="1851" y="0"/>
                  </a:cubicBezTo>
                  <a:cubicBezTo>
                    <a:pt x="1870" y="0"/>
                    <a:pt x="1885" y="16"/>
                    <a:pt x="1885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"/>
            <p:cNvSpPr/>
            <p:nvPr/>
          </p:nvSpPr>
          <p:spPr bwMode="auto">
            <a:xfrm>
              <a:off x="8969376" y="1643063"/>
              <a:ext cx="395288" cy="252412"/>
            </a:xfrm>
            <a:custGeom>
              <a:avLst/>
              <a:gdLst>
                <a:gd name="T0" fmla="*/ 211 w 211"/>
                <a:gd name="T1" fmla="*/ 38 h 135"/>
                <a:gd name="T2" fmla="*/ 173 w 211"/>
                <a:gd name="T3" fmla="*/ 0 h 135"/>
                <a:gd name="T4" fmla="*/ 38 w 211"/>
                <a:gd name="T5" fmla="*/ 0 h 135"/>
                <a:gd name="T6" fmla="*/ 0 w 211"/>
                <a:gd name="T7" fmla="*/ 38 h 135"/>
                <a:gd name="T8" fmla="*/ 0 w 211"/>
                <a:gd name="T9" fmla="*/ 98 h 135"/>
                <a:gd name="T10" fmla="*/ 38 w 211"/>
                <a:gd name="T11" fmla="*/ 135 h 135"/>
                <a:gd name="T12" fmla="*/ 173 w 211"/>
                <a:gd name="T13" fmla="*/ 135 h 135"/>
                <a:gd name="T14" fmla="*/ 211 w 211"/>
                <a:gd name="T15" fmla="*/ 98 h 135"/>
                <a:gd name="T16" fmla="*/ 211 w 211"/>
                <a:gd name="T17" fmla="*/ 3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135">
                  <a:moveTo>
                    <a:pt x="211" y="38"/>
                  </a:moveTo>
                  <a:cubicBezTo>
                    <a:pt x="211" y="17"/>
                    <a:pt x="194" y="0"/>
                    <a:pt x="17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17" y="135"/>
                    <a:pt x="38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94" y="135"/>
                    <a:pt x="211" y="118"/>
                    <a:pt x="211" y="98"/>
                  </a:cubicBezTo>
                  <a:lnTo>
                    <a:pt x="211" y="3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"/>
            <p:cNvSpPr/>
            <p:nvPr/>
          </p:nvSpPr>
          <p:spPr bwMode="auto">
            <a:xfrm>
              <a:off x="9382126" y="5016500"/>
              <a:ext cx="877888" cy="1012825"/>
            </a:xfrm>
            <a:custGeom>
              <a:avLst/>
              <a:gdLst>
                <a:gd name="T0" fmla="*/ 469 w 469"/>
                <a:gd name="T1" fmla="*/ 541 h 541"/>
                <a:gd name="T2" fmla="*/ 135 w 469"/>
                <a:gd name="T3" fmla="*/ 0 h 541"/>
                <a:gd name="T4" fmla="*/ 0 w 469"/>
                <a:gd name="T5" fmla="*/ 0 h 541"/>
                <a:gd name="T6" fmla="*/ 334 w 469"/>
                <a:gd name="T7" fmla="*/ 541 h 541"/>
                <a:gd name="T8" fmla="*/ 469 w 469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541">
                  <a:moveTo>
                    <a:pt x="469" y="541"/>
                  </a:moveTo>
                  <a:cubicBezTo>
                    <a:pt x="469" y="541"/>
                    <a:pt x="139" y="0"/>
                    <a:pt x="135" y="0"/>
                  </a:cubicBezTo>
                  <a:cubicBezTo>
                    <a:pt x="131" y="0"/>
                    <a:pt x="0" y="0"/>
                    <a:pt x="0" y="0"/>
                  </a:cubicBezTo>
                  <a:cubicBezTo>
                    <a:pt x="334" y="541"/>
                    <a:pt x="334" y="541"/>
                    <a:pt x="334" y="541"/>
                  </a:cubicBezTo>
                  <a:cubicBezTo>
                    <a:pt x="334" y="541"/>
                    <a:pt x="431" y="541"/>
                    <a:pt x="469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8077201" y="5016500"/>
              <a:ext cx="879475" cy="1012825"/>
            </a:xfrm>
            <a:custGeom>
              <a:avLst/>
              <a:gdLst>
                <a:gd name="T0" fmla="*/ 0 w 470"/>
                <a:gd name="T1" fmla="*/ 541 h 541"/>
                <a:gd name="T2" fmla="*/ 334 w 470"/>
                <a:gd name="T3" fmla="*/ 0 h 541"/>
                <a:gd name="T4" fmla="*/ 470 w 470"/>
                <a:gd name="T5" fmla="*/ 0 h 541"/>
                <a:gd name="T6" fmla="*/ 135 w 470"/>
                <a:gd name="T7" fmla="*/ 541 h 541"/>
                <a:gd name="T8" fmla="*/ 0 w 470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541">
                  <a:moveTo>
                    <a:pt x="0" y="541"/>
                  </a:moveTo>
                  <a:cubicBezTo>
                    <a:pt x="0" y="541"/>
                    <a:pt x="331" y="0"/>
                    <a:pt x="334" y="0"/>
                  </a:cubicBezTo>
                  <a:cubicBezTo>
                    <a:pt x="338" y="0"/>
                    <a:pt x="470" y="0"/>
                    <a:pt x="470" y="0"/>
                  </a:cubicBezTo>
                  <a:cubicBezTo>
                    <a:pt x="135" y="541"/>
                    <a:pt x="135" y="541"/>
                    <a:pt x="135" y="541"/>
                  </a:cubicBezTo>
                  <a:cubicBezTo>
                    <a:pt x="135" y="541"/>
                    <a:pt x="44" y="540"/>
                    <a:pt x="0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7553326" y="4889500"/>
              <a:ext cx="3233738" cy="127000"/>
            </a:xfrm>
            <a:custGeom>
              <a:avLst/>
              <a:gdLst>
                <a:gd name="T0" fmla="*/ 1728 w 1728"/>
                <a:gd name="T1" fmla="*/ 34 h 68"/>
                <a:gd name="T2" fmla="*/ 1697 w 1728"/>
                <a:gd name="T3" fmla="*/ 68 h 68"/>
                <a:gd name="T4" fmla="*/ 31 w 1728"/>
                <a:gd name="T5" fmla="*/ 68 h 68"/>
                <a:gd name="T6" fmla="*/ 0 w 1728"/>
                <a:gd name="T7" fmla="*/ 34 h 68"/>
                <a:gd name="T8" fmla="*/ 0 w 1728"/>
                <a:gd name="T9" fmla="*/ 34 h 68"/>
                <a:gd name="T10" fmla="*/ 31 w 1728"/>
                <a:gd name="T11" fmla="*/ 0 h 68"/>
                <a:gd name="T12" fmla="*/ 1697 w 1728"/>
                <a:gd name="T13" fmla="*/ 0 h 68"/>
                <a:gd name="T14" fmla="*/ 1728 w 1728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8" h="68">
                  <a:moveTo>
                    <a:pt x="1728" y="34"/>
                  </a:moveTo>
                  <a:cubicBezTo>
                    <a:pt x="1728" y="53"/>
                    <a:pt x="1714" y="68"/>
                    <a:pt x="1697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4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714" y="0"/>
                    <a:pt x="1728" y="15"/>
                    <a:pt x="1728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66116" y="2705870"/>
            <a:ext cx="1877437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影响力</a:t>
            </a:r>
            <a:endParaRPr lang="zh-CN" altLang="en-US" sz="4400" dirty="0">
              <a:solidFill>
                <a:srgbClr val="3295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217402" y="2360637"/>
            <a:ext cx="3355975" cy="4165600"/>
            <a:chOff x="7578726" y="2187575"/>
            <a:chExt cx="3355975" cy="4165600"/>
          </a:xfrm>
        </p:grpSpPr>
        <p:sp>
          <p:nvSpPr>
            <p:cNvPr id="76" name="Oval 13"/>
            <p:cNvSpPr>
              <a:spLocks noChangeArrowheads="1"/>
            </p:cNvSpPr>
            <p:nvPr/>
          </p:nvSpPr>
          <p:spPr bwMode="auto">
            <a:xfrm flipH="1">
              <a:off x="8709026" y="6019800"/>
              <a:ext cx="2193925" cy="3333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 flipH="1">
              <a:off x="7578726" y="2187575"/>
              <a:ext cx="3355975" cy="4094163"/>
              <a:chOff x="6065838" y="2187575"/>
              <a:chExt cx="3355975" cy="4094163"/>
            </a:xfrm>
          </p:grpSpPr>
          <p:sp>
            <p:nvSpPr>
              <p:cNvPr id="78" name="Freeform 14"/>
              <p:cNvSpPr/>
              <p:nvPr/>
            </p:nvSpPr>
            <p:spPr bwMode="auto">
              <a:xfrm>
                <a:off x="8180388" y="3546475"/>
                <a:ext cx="328613" cy="190500"/>
              </a:xfrm>
              <a:custGeom>
                <a:avLst/>
                <a:gdLst>
                  <a:gd name="T0" fmla="*/ 176 w 176"/>
                  <a:gd name="T1" fmla="*/ 63 h 102"/>
                  <a:gd name="T2" fmla="*/ 115 w 176"/>
                  <a:gd name="T3" fmla="*/ 49 h 102"/>
                  <a:gd name="T4" fmla="*/ 59 w 176"/>
                  <a:gd name="T5" fmla="*/ 99 h 102"/>
                  <a:gd name="T6" fmla="*/ 3 w 176"/>
                  <a:gd name="T7" fmla="*/ 65 h 102"/>
                  <a:gd name="T8" fmla="*/ 51 w 176"/>
                  <a:gd name="T9" fmla="*/ 0 h 102"/>
                  <a:gd name="T10" fmla="*/ 176 w 176"/>
                  <a:gd name="T11" fmla="*/ 6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102">
                    <a:moveTo>
                      <a:pt x="176" y="63"/>
                    </a:moveTo>
                    <a:cubicBezTo>
                      <a:pt x="176" y="63"/>
                      <a:pt x="129" y="49"/>
                      <a:pt x="115" y="49"/>
                    </a:cubicBezTo>
                    <a:cubicBezTo>
                      <a:pt x="101" y="50"/>
                      <a:pt x="71" y="102"/>
                      <a:pt x="59" y="99"/>
                    </a:cubicBezTo>
                    <a:cubicBezTo>
                      <a:pt x="47" y="96"/>
                      <a:pt x="7" y="88"/>
                      <a:pt x="3" y="65"/>
                    </a:cubicBezTo>
                    <a:cubicBezTo>
                      <a:pt x="0" y="41"/>
                      <a:pt x="51" y="0"/>
                      <a:pt x="51" y="0"/>
                    </a:cubicBezTo>
                    <a:cubicBezTo>
                      <a:pt x="51" y="0"/>
                      <a:pt x="159" y="44"/>
                      <a:pt x="176" y="63"/>
                    </a:cubicBezTo>
                    <a:close/>
                  </a:path>
                </a:pathLst>
              </a:custGeom>
              <a:solidFill>
                <a:srgbClr val="F2C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5"/>
              <p:cNvSpPr/>
              <p:nvPr/>
            </p:nvSpPr>
            <p:spPr bwMode="auto">
              <a:xfrm>
                <a:off x="7980363" y="2513013"/>
                <a:ext cx="1441450" cy="1484312"/>
              </a:xfrm>
              <a:custGeom>
                <a:avLst/>
                <a:gdLst>
                  <a:gd name="T0" fmla="*/ 0 w 770"/>
                  <a:gd name="T1" fmla="*/ 763 h 793"/>
                  <a:gd name="T2" fmla="*/ 753 w 770"/>
                  <a:gd name="T3" fmla="*/ 0 h 793"/>
                  <a:gd name="T4" fmla="*/ 770 w 770"/>
                  <a:gd name="T5" fmla="*/ 16 h 793"/>
                  <a:gd name="T6" fmla="*/ 45 w 770"/>
                  <a:gd name="T7" fmla="*/ 793 h 793"/>
                  <a:gd name="T8" fmla="*/ 0 w 770"/>
                  <a:gd name="T9" fmla="*/ 76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793">
                    <a:moveTo>
                      <a:pt x="0" y="763"/>
                    </a:moveTo>
                    <a:cubicBezTo>
                      <a:pt x="0" y="763"/>
                      <a:pt x="700" y="39"/>
                      <a:pt x="753" y="0"/>
                    </a:cubicBezTo>
                    <a:cubicBezTo>
                      <a:pt x="753" y="0"/>
                      <a:pt x="762" y="8"/>
                      <a:pt x="770" y="16"/>
                    </a:cubicBezTo>
                    <a:cubicBezTo>
                      <a:pt x="770" y="16"/>
                      <a:pt x="97" y="744"/>
                      <a:pt x="45" y="793"/>
                    </a:cubicBezTo>
                    <a:cubicBezTo>
                      <a:pt x="45" y="793"/>
                      <a:pt x="7" y="791"/>
                      <a:pt x="0" y="763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6"/>
              <p:cNvSpPr/>
              <p:nvPr/>
            </p:nvSpPr>
            <p:spPr bwMode="auto">
              <a:xfrm>
                <a:off x="8418513" y="3548063"/>
                <a:ext cx="142875" cy="119062"/>
              </a:xfrm>
              <a:custGeom>
                <a:avLst/>
                <a:gdLst>
                  <a:gd name="T0" fmla="*/ 77 w 77"/>
                  <a:gd name="T1" fmla="*/ 28 h 64"/>
                  <a:gd name="T2" fmla="*/ 24 w 77"/>
                  <a:gd name="T3" fmla="*/ 4 h 64"/>
                  <a:gd name="T4" fmla="*/ 4 w 77"/>
                  <a:gd name="T5" fmla="*/ 41 h 64"/>
                  <a:gd name="T6" fmla="*/ 58 w 77"/>
                  <a:gd name="T7" fmla="*/ 64 h 64"/>
                  <a:gd name="T8" fmla="*/ 77 w 77"/>
                  <a:gd name="T9" fmla="*/ 2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64">
                    <a:moveTo>
                      <a:pt x="77" y="28"/>
                    </a:moveTo>
                    <a:cubicBezTo>
                      <a:pt x="77" y="28"/>
                      <a:pt x="33" y="7"/>
                      <a:pt x="24" y="4"/>
                    </a:cubicBezTo>
                    <a:cubicBezTo>
                      <a:pt x="15" y="0"/>
                      <a:pt x="0" y="30"/>
                      <a:pt x="4" y="41"/>
                    </a:cubicBezTo>
                    <a:cubicBezTo>
                      <a:pt x="9" y="53"/>
                      <a:pt x="50" y="64"/>
                      <a:pt x="58" y="64"/>
                    </a:cubicBezTo>
                    <a:cubicBezTo>
                      <a:pt x="65" y="64"/>
                      <a:pt x="77" y="28"/>
                      <a:pt x="77" y="28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7"/>
              <p:cNvSpPr/>
              <p:nvPr/>
            </p:nvSpPr>
            <p:spPr bwMode="auto">
              <a:xfrm>
                <a:off x="8307388" y="3602038"/>
                <a:ext cx="152400" cy="141287"/>
              </a:xfrm>
              <a:custGeom>
                <a:avLst/>
                <a:gdLst>
                  <a:gd name="T0" fmla="*/ 47 w 81"/>
                  <a:gd name="T1" fmla="*/ 19 h 75"/>
                  <a:gd name="T2" fmla="*/ 74 w 81"/>
                  <a:gd name="T3" fmla="*/ 62 h 75"/>
                  <a:gd name="T4" fmla="*/ 17 w 81"/>
                  <a:gd name="T5" fmla="*/ 36 h 75"/>
                  <a:gd name="T6" fmla="*/ 47 w 81"/>
                  <a:gd name="T7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75">
                    <a:moveTo>
                      <a:pt x="47" y="19"/>
                    </a:moveTo>
                    <a:cubicBezTo>
                      <a:pt x="47" y="19"/>
                      <a:pt x="81" y="49"/>
                      <a:pt x="74" y="62"/>
                    </a:cubicBezTo>
                    <a:cubicBezTo>
                      <a:pt x="68" y="75"/>
                      <a:pt x="34" y="72"/>
                      <a:pt x="17" y="36"/>
                    </a:cubicBezTo>
                    <a:cubicBezTo>
                      <a:pt x="0" y="0"/>
                      <a:pt x="38" y="10"/>
                      <a:pt x="47" y="19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>
                <a:off x="8270876" y="3665538"/>
                <a:ext cx="120650" cy="117475"/>
              </a:xfrm>
              <a:custGeom>
                <a:avLst/>
                <a:gdLst>
                  <a:gd name="T0" fmla="*/ 21 w 65"/>
                  <a:gd name="T1" fmla="*/ 1 h 63"/>
                  <a:gd name="T2" fmla="*/ 64 w 65"/>
                  <a:gd name="T3" fmla="*/ 35 h 63"/>
                  <a:gd name="T4" fmla="*/ 33 w 65"/>
                  <a:gd name="T5" fmla="*/ 51 h 63"/>
                  <a:gd name="T6" fmla="*/ 21 w 65"/>
                  <a:gd name="T7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63">
                    <a:moveTo>
                      <a:pt x="21" y="1"/>
                    </a:moveTo>
                    <a:cubicBezTo>
                      <a:pt x="34" y="0"/>
                      <a:pt x="65" y="24"/>
                      <a:pt x="64" y="35"/>
                    </a:cubicBezTo>
                    <a:cubicBezTo>
                      <a:pt x="63" y="46"/>
                      <a:pt x="51" y="63"/>
                      <a:pt x="33" y="51"/>
                    </a:cubicBezTo>
                    <a:cubicBezTo>
                      <a:pt x="14" y="38"/>
                      <a:pt x="0" y="2"/>
                      <a:pt x="21" y="1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9"/>
              <p:cNvSpPr/>
              <p:nvPr/>
            </p:nvSpPr>
            <p:spPr bwMode="auto">
              <a:xfrm>
                <a:off x="8148638" y="3492500"/>
                <a:ext cx="301625" cy="192087"/>
              </a:xfrm>
              <a:custGeom>
                <a:avLst/>
                <a:gdLst>
                  <a:gd name="T0" fmla="*/ 12 w 161"/>
                  <a:gd name="T1" fmla="*/ 62 h 103"/>
                  <a:gd name="T2" fmla="*/ 54 w 161"/>
                  <a:gd name="T3" fmla="*/ 5 h 103"/>
                  <a:gd name="T4" fmla="*/ 143 w 161"/>
                  <a:gd name="T5" fmla="*/ 48 h 103"/>
                  <a:gd name="T6" fmla="*/ 113 w 161"/>
                  <a:gd name="T7" fmla="*/ 71 h 103"/>
                  <a:gd name="T8" fmla="*/ 69 w 161"/>
                  <a:gd name="T9" fmla="*/ 48 h 103"/>
                  <a:gd name="T10" fmla="*/ 37 w 161"/>
                  <a:gd name="T11" fmla="*/ 94 h 103"/>
                  <a:gd name="T12" fmla="*/ 12 w 161"/>
                  <a:gd name="T13" fmla="*/ 6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" h="103">
                    <a:moveTo>
                      <a:pt x="12" y="62"/>
                    </a:moveTo>
                    <a:cubicBezTo>
                      <a:pt x="12" y="62"/>
                      <a:pt x="42" y="11"/>
                      <a:pt x="54" y="5"/>
                    </a:cubicBezTo>
                    <a:cubicBezTo>
                      <a:pt x="67" y="0"/>
                      <a:pt x="126" y="48"/>
                      <a:pt x="143" y="48"/>
                    </a:cubicBezTo>
                    <a:cubicBezTo>
                      <a:pt x="161" y="49"/>
                      <a:pt x="131" y="75"/>
                      <a:pt x="113" y="71"/>
                    </a:cubicBezTo>
                    <a:cubicBezTo>
                      <a:pt x="96" y="67"/>
                      <a:pt x="69" y="48"/>
                      <a:pt x="69" y="48"/>
                    </a:cubicBezTo>
                    <a:cubicBezTo>
                      <a:pt x="69" y="48"/>
                      <a:pt x="73" y="85"/>
                      <a:pt x="37" y="94"/>
                    </a:cubicBezTo>
                    <a:cubicBezTo>
                      <a:pt x="0" y="103"/>
                      <a:pt x="12" y="62"/>
                      <a:pt x="12" y="62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0"/>
              <p:cNvSpPr/>
              <p:nvPr/>
            </p:nvSpPr>
            <p:spPr bwMode="auto">
              <a:xfrm>
                <a:off x="6911976" y="3429000"/>
                <a:ext cx="1323975" cy="612775"/>
              </a:xfrm>
              <a:custGeom>
                <a:avLst/>
                <a:gdLst>
                  <a:gd name="T0" fmla="*/ 60 w 708"/>
                  <a:gd name="T1" fmla="*/ 6 h 328"/>
                  <a:gd name="T2" fmla="*/ 668 w 708"/>
                  <a:gd name="T3" fmla="*/ 92 h 328"/>
                  <a:gd name="T4" fmla="*/ 708 w 708"/>
                  <a:gd name="T5" fmla="*/ 155 h 328"/>
                  <a:gd name="T6" fmla="*/ 88 w 708"/>
                  <a:gd name="T7" fmla="*/ 105 h 328"/>
                  <a:gd name="T8" fmla="*/ 60 w 708"/>
                  <a:gd name="T9" fmla="*/ 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328">
                    <a:moveTo>
                      <a:pt x="60" y="6"/>
                    </a:moveTo>
                    <a:cubicBezTo>
                      <a:pt x="79" y="0"/>
                      <a:pt x="350" y="233"/>
                      <a:pt x="668" y="92"/>
                    </a:cubicBezTo>
                    <a:cubicBezTo>
                      <a:pt x="668" y="92"/>
                      <a:pt x="698" y="111"/>
                      <a:pt x="708" y="155"/>
                    </a:cubicBezTo>
                    <a:cubicBezTo>
                      <a:pt x="708" y="155"/>
                      <a:pt x="375" y="328"/>
                      <a:pt x="88" y="105"/>
                    </a:cubicBezTo>
                    <a:cubicBezTo>
                      <a:pt x="88" y="105"/>
                      <a:pt x="0" y="23"/>
                      <a:pt x="60" y="6"/>
                    </a:cubicBezTo>
                    <a:close/>
                  </a:path>
                </a:pathLst>
              </a:custGeom>
              <a:solidFill>
                <a:srgbClr val="46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1"/>
              <p:cNvSpPr/>
              <p:nvPr/>
            </p:nvSpPr>
            <p:spPr bwMode="auto">
              <a:xfrm>
                <a:off x="6867526" y="2490788"/>
                <a:ext cx="254000" cy="552450"/>
              </a:xfrm>
              <a:custGeom>
                <a:avLst/>
                <a:gdLst>
                  <a:gd name="T0" fmla="*/ 64 w 136"/>
                  <a:gd name="T1" fmla="*/ 13 h 295"/>
                  <a:gd name="T2" fmla="*/ 77 w 136"/>
                  <a:gd name="T3" fmla="*/ 197 h 295"/>
                  <a:gd name="T4" fmla="*/ 64 w 136"/>
                  <a:gd name="T5" fmla="*/ 13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295">
                    <a:moveTo>
                      <a:pt x="64" y="13"/>
                    </a:moveTo>
                    <a:cubicBezTo>
                      <a:pt x="64" y="13"/>
                      <a:pt x="136" y="99"/>
                      <a:pt x="77" y="197"/>
                    </a:cubicBezTo>
                    <a:cubicBezTo>
                      <a:pt x="18" y="295"/>
                      <a:pt x="0" y="0"/>
                      <a:pt x="64" y="13"/>
                    </a:cubicBezTo>
                    <a:close/>
                  </a:path>
                </a:pathLst>
              </a:custGeom>
              <a:solidFill>
                <a:srgbClr val="725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2"/>
              <p:cNvSpPr/>
              <p:nvPr/>
            </p:nvSpPr>
            <p:spPr bwMode="auto">
              <a:xfrm>
                <a:off x="6399213" y="2408238"/>
                <a:ext cx="693738" cy="968375"/>
              </a:xfrm>
              <a:custGeom>
                <a:avLst/>
                <a:gdLst>
                  <a:gd name="T0" fmla="*/ 302 w 371"/>
                  <a:gd name="T1" fmla="*/ 84 h 517"/>
                  <a:gd name="T2" fmla="*/ 360 w 371"/>
                  <a:gd name="T3" fmla="*/ 406 h 517"/>
                  <a:gd name="T4" fmla="*/ 109 w 371"/>
                  <a:gd name="T5" fmla="*/ 479 h 517"/>
                  <a:gd name="T6" fmla="*/ 35 w 371"/>
                  <a:gd name="T7" fmla="*/ 301 h 517"/>
                  <a:gd name="T8" fmla="*/ 54 w 371"/>
                  <a:gd name="T9" fmla="*/ 76 h 517"/>
                  <a:gd name="T10" fmla="*/ 302 w 371"/>
                  <a:gd name="T11" fmla="*/ 84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517">
                    <a:moveTo>
                      <a:pt x="302" y="84"/>
                    </a:moveTo>
                    <a:cubicBezTo>
                      <a:pt x="302" y="84"/>
                      <a:pt x="371" y="305"/>
                      <a:pt x="360" y="406"/>
                    </a:cubicBezTo>
                    <a:cubicBezTo>
                      <a:pt x="349" y="508"/>
                      <a:pt x="152" y="517"/>
                      <a:pt x="109" y="479"/>
                    </a:cubicBezTo>
                    <a:cubicBezTo>
                      <a:pt x="65" y="442"/>
                      <a:pt x="35" y="301"/>
                      <a:pt x="35" y="301"/>
                    </a:cubicBezTo>
                    <a:cubicBezTo>
                      <a:pt x="35" y="301"/>
                      <a:pt x="0" y="121"/>
                      <a:pt x="54" y="76"/>
                    </a:cubicBezTo>
                    <a:cubicBezTo>
                      <a:pt x="108" y="31"/>
                      <a:pt x="263" y="0"/>
                      <a:pt x="302" y="84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3"/>
              <p:cNvSpPr/>
              <p:nvPr/>
            </p:nvSpPr>
            <p:spPr bwMode="auto">
              <a:xfrm>
                <a:off x="6103938" y="2187575"/>
                <a:ext cx="1173163" cy="896937"/>
              </a:xfrm>
              <a:custGeom>
                <a:avLst/>
                <a:gdLst>
                  <a:gd name="T0" fmla="*/ 208 w 627"/>
                  <a:gd name="T1" fmla="*/ 464 h 479"/>
                  <a:gd name="T2" fmla="*/ 229 w 627"/>
                  <a:gd name="T3" fmla="*/ 453 h 479"/>
                  <a:gd name="T4" fmla="*/ 208 w 627"/>
                  <a:gd name="T5" fmla="*/ 256 h 479"/>
                  <a:gd name="T6" fmla="*/ 266 w 627"/>
                  <a:gd name="T7" fmla="*/ 269 h 479"/>
                  <a:gd name="T8" fmla="*/ 257 w 627"/>
                  <a:gd name="T9" fmla="*/ 235 h 479"/>
                  <a:gd name="T10" fmla="*/ 357 w 627"/>
                  <a:gd name="T11" fmla="*/ 252 h 479"/>
                  <a:gd name="T12" fmla="*/ 336 w 627"/>
                  <a:gd name="T13" fmla="*/ 216 h 479"/>
                  <a:gd name="T14" fmla="*/ 485 w 627"/>
                  <a:gd name="T15" fmla="*/ 231 h 479"/>
                  <a:gd name="T16" fmla="*/ 460 w 627"/>
                  <a:gd name="T17" fmla="*/ 202 h 479"/>
                  <a:gd name="T18" fmla="*/ 475 w 627"/>
                  <a:gd name="T19" fmla="*/ 36 h 479"/>
                  <a:gd name="T20" fmla="*/ 430 w 627"/>
                  <a:gd name="T21" fmla="*/ 79 h 479"/>
                  <a:gd name="T22" fmla="*/ 281 w 627"/>
                  <a:gd name="T23" fmla="*/ 36 h 479"/>
                  <a:gd name="T24" fmla="*/ 306 w 627"/>
                  <a:gd name="T25" fmla="*/ 96 h 479"/>
                  <a:gd name="T26" fmla="*/ 97 w 627"/>
                  <a:gd name="T27" fmla="*/ 188 h 479"/>
                  <a:gd name="T28" fmla="*/ 82 w 627"/>
                  <a:gd name="T29" fmla="*/ 130 h 479"/>
                  <a:gd name="T30" fmla="*/ 54 w 627"/>
                  <a:gd name="T31" fmla="*/ 197 h 479"/>
                  <a:gd name="T32" fmla="*/ 0 w 627"/>
                  <a:gd name="T33" fmla="*/ 220 h 479"/>
                  <a:gd name="T34" fmla="*/ 37 w 627"/>
                  <a:gd name="T35" fmla="*/ 266 h 479"/>
                  <a:gd name="T36" fmla="*/ 161 w 627"/>
                  <a:gd name="T37" fmla="*/ 479 h 479"/>
                  <a:gd name="T38" fmla="*/ 208 w 627"/>
                  <a:gd name="T39" fmla="*/ 46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7" h="479">
                    <a:moveTo>
                      <a:pt x="208" y="464"/>
                    </a:moveTo>
                    <a:cubicBezTo>
                      <a:pt x="229" y="453"/>
                      <a:pt x="229" y="453"/>
                      <a:pt x="229" y="453"/>
                    </a:cubicBezTo>
                    <a:cubicBezTo>
                      <a:pt x="229" y="453"/>
                      <a:pt x="244" y="286"/>
                      <a:pt x="208" y="256"/>
                    </a:cubicBezTo>
                    <a:cubicBezTo>
                      <a:pt x="208" y="256"/>
                      <a:pt x="253" y="276"/>
                      <a:pt x="266" y="269"/>
                    </a:cubicBezTo>
                    <a:cubicBezTo>
                      <a:pt x="280" y="261"/>
                      <a:pt x="257" y="235"/>
                      <a:pt x="257" y="235"/>
                    </a:cubicBezTo>
                    <a:cubicBezTo>
                      <a:pt x="257" y="235"/>
                      <a:pt x="340" y="261"/>
                      <a:pt x="357" y="252"/>
                    </a:cubicBezTo>
                    <a:cubicBezTo>
                      <a:pt x="374" y="242"/>
                      <a:pt x="336" y="216"/>
                      <a:pt x="336" y="216"/>
                    </a:cubicBezTo>
                    <a:cubicBezTo>
                      <a:pt x="336" y="216"/>
                      <a:pt x="474" y="252"/>
                      <a:pt x="485" y="231"/>
                    </a:cubicBezTo>
                    <a:cubicBezTo>
                      <a:pt x="496" y="210"/>
                      <a:pt x="460" y="202"/>
                      <a:pt x="460" y="202"/>
                    </a:cubicBezTo>
                    <a:cubicBezTo>
                      <a:pt x="460" y="202"/>
                      <a:pt x="627" y="128"/>
                      <a:pt x="475" y="36"/>
                    </a:cubicBezTo>
                    <a:cubicBezTo>
                      <a:pt x="475" y="36"/>
                      <a:pt x="449" y="32"/>
                      <a:pt x="430" y="79"/>
                    </a:cubicBezTo>
                    <a:cubicBezTo>
                      <a:pt x="430" y="79"/>
                      <a:pt x="302" y="0"/>
                      <a:pt x="281" y="36"/>
                    </a:cubicBezTo>
                    <a:cubicBezTo>
                      <a:pt x="261" y="72"/>
                      <a:pt x="306" y="96"/>
                      <a:pt x="306" y="96"/>
                    </a:cubicBezTo>
                    <a:cubicBezTo>
                      <a:pt x="306" y="96"/>
                      <a:pt x="141" y="83"/>
                      <a:pt x="97" y="188"/>
                    </a:cubicBezTo>
                    <a:cubicBezTo>
                      <a:pt x="97" y="188"/>
                      <a:pt x="90" y="135"/>
                      <a:pt x="82" y="130"/>
                    </a:cubicBezTo>
                    <a:cubicBezTo>
                      <a:pt x="75" y="124"/>
                      <a:pt x="41" y="145"/>
                      <a:pt x="54" y="197"/>
                    </a:cubicBezTo>
                    <a:cubicBezTo>
                      <a:pt x="54" y="197"/>
                      <a:pt x="0" y="177"/>
                      <a:pt x="0" y="220"/>
                    </a:cubicBezTo>
                    <a:cubicBezTo>
                      <a:pt x="0" y="263"/>
                      <a:pt x="37" y="266"/>
                      <a:pt x="37" y="266"/>
                    </a:cubicBezTo>
                    <a:cubicBezTo>
                      <a:pt x="37" y="266"/>
                      <a:pt x="26" y="432"/>
                      <a:pt x="161" y="479"/>
                    </a:cubicBezTo>
                    <a:lnTo>
                      <a:pt x="208" y="464"/>
                    </a:lnTo>
                    <a:close/>
                  </a:path>
                </a:pathLst>
              </a:custGeom>
              <a:solidFill>
                <a:srgbClr val="725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4"/>
              <p:cNvSpPr/>
              <p:nvPr/>
            </p:nvSpPr>
            <p:spPr bwMode="auto">
              <a:xfrm>
                <a:off x="6303963" y="2974975"/>
                <a:ext cx="298450" cy="320675"/>
              </a:xfrm>
              <a:custGeom>
                <a:avLst/>
                <a:gdLst>
                  <a:gd name="T0" fmla="*/ 109 w 160"/>
                  <a:gd name="T1" fmla="*/ 39 h 171"/>
                  <a:gd name="T2" fmla="*/ 36 w 160"/>
                  <a:gd name="T3" fmla="*/ 20 h 171"/>
                  <a:gd name="T4" fmla="*/ 126 w 160"/>
                  <a:gd name="T5" fmla="*/ 124 h 171"/>
                  <a:gd name="T6" fmla="*/ 109 w 160"/>
                  <a:gd name="T7" fmla="*/ 3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171">
                    <a:moveTo>
                      <a:pt x="109" y="39"/>
                    </a:moveTo>
                    <a:cubicBezTo>
                      <a:pt x="109" y="39"/>
                      <a:pt x="71" y="0"/>
                      <a:pt x="36" y="20"/>
                    </a:cubicBezTo>
                    <a:cubicBezTo>
                      <a:pt x="0" y="41"/>
                      <a:pt x="47" y="171"/>
                      <a:pt x="126" y="124"/>
                    </a:cubicBezTo>
                    <a:cubicBezTo>
                      <a:pt x="160" y="105"/>
                      <a:pt x="109" y="39"/>
                      <a:pt x="109" y="39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5"/>
              <p:cNvSpPr/>
              <p:nvPr/>
            </p:nvSpPr>
            <p:spPr bwMode="auto">
              <a:xfrm>
                <a:off x="6881813" y="2776538"/>
                <a:ext cx="128588" cy="165100"/>
              </a:xfrm>
              <a:custGeom>
                <a:avLst/>
                <a:gdLst>
                  <a:gd name="T0" fmla="*/ 9 w 69"/>
                  <a:gd name="T1" fmla="*/ 0 h 88"/>
                  <a:gd name="T2" fmla="*/ 9 w 69"/>
                  <a:gd name="T3" fmla="*/ 58 h 88"/>
                  <a:gd name="T4" fmla="*/ 56 w 69"/>
                  <a:gd name="T5" fmla="*/ 58 h 88"/>
                  <a:gd name="T6" fmla="*/ 24 w 69"/>
                  <a:gd name="T7" fmla="*/ 88 h 88"/>
                  <a:gd name="T8" fmla="*/ 69 w 69"/>
                  <a:gd name="T9" fmla="*/ 68 h 88"/>
                  <a:gd name="T10" fmla="*/ 26 w 69"/>
                  <a:gd name="T11" fmla="*/ 49 h 88"/>
                  <a:gd name="T12" fmla="*/ 9 w 69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88">
                    <a:moveTo>
                      <a:pt x="9" y="0"/>
                    </a:moveTo>
                    <a:cubicBezTo>
                      <a:pt x="9" y="0"/>
                      <a:pt x="0" y="45"/>
                      <a:pt x="9" y="58"/>
                    </a:cubicBezTo>
                    <a:cubicBezTo>
                      <a:pt x="18" y="70"/>
                      <a:pt x="52" y="44"/>
                      <a:pt x="56" y="58"/>
                    </a:cubicBezTo>
                    <a:cubicBezTo>
                      <a:pt x="59" y="71"/>
                      <a:pt x="55" y="83"/>
                      <a:pt x="24" y="88"/>
                    </a:cubicBezTo>
                    <a:cubicBezTo>
                      <a:pt x="24" y="88"/>
                      <a:pt x="69" y="87"/>
                      <a:pt x="69" y="68"/>
                    </a:cubicBezTo>
                    <a:cubicBezTo>
                      <a:pt x="69" y="39"/>
                      <a:pt x="51" y="36"/>
                      <a:pt x="26" y="49"/>
                    </a:cubicBezTo>
                    <a:cubicBezTo>
                      <a:pt x="9" y="58"/>
                      <a:pt x="9" y="25"/>
                      <a:pt x="9" y="0"/>
                    </a:cubicBezTo>
                    <a:close/>
                  </a:path>
                </a:pathLst>
              </a:custGeom>
              <a:solidFill>
                <a:srgbClr val="CB8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6"/>
              <p:cNvSpPr/>
              <p:nvPr/>
            </p:nvSpPr>
            <p:spPr bwMode="auto">
              <a:xfrm>
                <a:off x="6727826" y="2808288"/>
                <a:ext cx="57150" cy="79375"/>
              </a:xfrm>
              <a:custGeom>
                <a:avLst/>
                <a:gdLst>
                  <a:gd name="T0" fmla="*/ 28 w 30"/>
                  <a:gd name="T1" fmla="*/ 18 h 42"/>
                  <a:gd name="T2" fmla="*/ 19 w 30"/>
                  <a:gd name="T3" fmla="*/ 40 h 42"/>
                  <a:gd name="T4" fmla="*/ 2 w 30"/>
                  <a:gd name="T5" fmla="*/ 23 h 42"/>
                  <a:gd name="T6" fmla="*/ 11 w 30"/>
                  <a:gd name="T7" fmla="*/ 1 h 42"/>
                  <a:gd name="T8" fmla="*/ 28 w 30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28" y="18"/>
                    </a:moveTo>
                    <a:cubicBezTo>
                      <a:pt x="30" y="29"/>
                      <a:pt x="26" y="39"/>
                      <a:pt x="19" y="40"/>
                    </a:cubicBezTo>
                    <a:cubicBezTo>
                      <a:pt x="12" y="42"/>
                      <a:pt x="4" y="34"/>
                      <a:pt x="2" y="23"/>
                    </a:cubicBezTo>
                    <a:cubicBezTo>
                      <a:pt x="0" y="12"/>
                      <a:pt x="4" y="2"/>
                      <a:pt x="11" y="1"/>
                    </a:cubicBezTo>
                    <a:cubicBezTo>
                      <a:pt x="18" y="0"/>
                      <a:pt x="26" y="7"/>
                      <a:pt x="28" y="18"/>
                    </a:cubicBezTo>
                    <a:close/>
                  </a:path>
                </a:pathLst>
              </a:custGeom>
              <a:solidFill>
                <a:srgbClr val="190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7"/>
              <p:cNvSpPr/>
              <p:nvPr/>
            </p:nvSpPr>
            <p:spPr bwMode="auto">
              <a:xfrm>
                <a:off x="6943726" y="2774950"/>
                <a:ext cx="50800" cy="71437"/>
              </a:xfrm>
              <a:custGeom>
                <a:avLst/>
                <a:gdLst>
                  <a:gd name="T0" fmla="*/ 25 w 27"/>
                  <a:gd name="T1" fmla="*/ 16 h 38"/>
                  <a:gd name="T2" fmla="*/ 17 w 27"/>
                  <a:gd name="T3" fmla="*/ 36 h 38"/>
                  <a:gd name="T4" fmla="*/ 2 w 27"/>
                  <a:gd name="T5" fmla="*/ 21 h 38"/>
                  <a:gd name="T6" fmla="*/ 10 w 27"/>
                  <a:gd name="T7" fmla="*/ 1 h 38"/>
                  <a:gd name="T8" fmla="*/ 25 w 27"/>
                  <a:gd name="T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25" y="16"/>
                    </a:moveTo>
                    <a:cubicBezTo>
                      <a:pt x="27" y="26"/>
                      <a:pt x="23" y="35"/>
                      <a:pt x="17" y="36"/>
                    </a:cubicBezTo>
                    <a:cubicBezTo>
                      <a:pt x="10" y="38"/>
                      <a:pt x="4" y="31"/>
                      <a:pt x="2" y="21"/>
                    </a:cubicBezTo>
                    <a:cubicBezTo>
                      <a:pt x="0" y="11"/>
                      <a:pt x="3" y="3"/>
                      <a:pt x="10" y="1"/>
                    </a:cubicBezTo>
                    <a:cubicBezTo>
                      <a:pt x="16" y="0"/>
                      <a:pt x="23" y="7"/>
                      <a:pt x="25" y="16"/>
                    </a:cubicBezTo>
                    <a:close/>
                  </a:path>
                </a:pathLst>
              </a:custGeom>
              <a:solidFill>
                <a:srgbClr val="190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8"/>
              <p:cNvSpPr/>
              <p:nvPr/>
            </p:nvSpPr>
            <p:spPr bwMode="auto">
              <a:xfrm>
                <a:off x="6665913" y="3170238"/>
                <a:ext cx="250825" cy="120650"/>
              </a:xfrm>
              <a:custGeom>
                <a:avLst/>
                <a:gdLst>
                  <a:gd name="T0" fmla="*/ 0 w 134"/>
                  <a:gd name="T1" fmla="*/ 6 h 65"/>
                  <a:gd name="T2" fmla="*/ 101 w 134"/>
                  <a:gd name="T3" fmla="*/ 59 h 65"/>
                  <a:gd name="T4" fmla="*/ 134 w 134"/>
                  <a:gd name="T5" fmla="*/ 43 h 65"/>
                  <a:gd name="T6" fmla="*/ 0 w 134"/>
                  <a:gd name="T7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65">
                    <a:moveTo>
                      <a:pt x="0" y="6"/>
                    </a:moveTo>
                    <a:cubicBezTo>
                      <a:pt x="24" y="35"/>
                      <a:pt x="59" y="65"/>
                      <a:pt x="101" y="59"/>
                    </a:cubicBezTo>
                    <a:cubicBezTo>
                      <a:pt x="114" y="57"/>
                      <a:pt x="126" y="51"/>
                      <a:pt x="134" y="43"/>
                    </a:cubicBezTo>
                    <a:cubicBezTo>
                      <a:pt x="100" y="0"/>
                      <a:pt x="35" y="1"/>
                      <a:pt x="0" y="6"/>
                    </a:cubicBezTo>
                    <a:close/>
                  </a:path>
                </a:pathLst>
              </a:custGeom>
              <a:solidFill>
                <a:srgbClr val="DA9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9"/>
              <p:cNvSpPr/>
              <p:nvPr/>
            </p:nvSpPr>
            <p:spPr bwMode="auto">
              <a:xfrm>
                <a:off x="6602413" y="3001963"/>
                <a:ext cx="393700" cy="249237"/>
              </a:xfrm>
              <a:custGeom>
                <a:avLst/>
                <a:gdLst>
                  <a:gd name="T0" fmla="*/ 204 w 210"/>
                  <a:gd name="T1" fmla="*/ 0 h 133"/>
                  <a:gd name="T2" fmla="*/ 0 w 210"/>
                  <a:gd name="T3" fmla="*/ 44 h 133"/>
                  <a:gd name="T4" fmla="*/ 34 w 210"/>
                  <a:gd name="T5" fmla="*/ 96 h 133"/>
                  <a:gd name="T6" fmla="*/ 168 w 210"/>
                  <a:gd name="T7" fmla="*/ 133 h 133"/>
                  <a:gd name="T8" fmla="*/ 204 w 210"/>
                  <a:gd name="T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33">
                    <a:moveTo>
                      <a:pt x="204" y="0"/>
                    </a:moveTo>
                    <a:cubicBezTo>
                      <a:pt x="125" y="0"/>
                      <a:pt x="0" y="44"/>
                      <a:pt x="0" y="44"/>
                    </a:cubicBezTo>
                    <a:cubicBezTo>
                      <a:pt x="0" y="44"/>
                      <a:pt x="12" y="70"/>
                      <a:pt x="34" y="96"/>
                    </a:cubicBezTo>
                    <a:cubicBezTo>
                      <a:pt x="69" y="91"/>
                      <a:pt x="134" y="90"/>
                      <a:pt x="168" y="133"/>
                    </a:cubicBezTo>
                    <a:cubicBezTo>
                      <a:pt x="210" y="94"/>
                      <a:pt x="204" y="0"/>
                      <a:pt x="204" y="0"/>
                    </a:cubicBezTo>
                    <a:close/>
                  </a:path>
                </a:pathLst>
              </a:custGeom>
              <a:solidFill>
                <a:srgbClr val="753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0"/>
              <p:cNvSpPr/>
              <p:nvPr/>
            </p:nvSpPr>
            <p:spPr bwMode="auto">
              <a:xfrm>
                <a:off x="6665913" y="2676525"/>
                <a:ext cx="117475" cy="84137"/>
              </a:xfrm>
              <a:custGeom>
                <a:avLst/>
                <a:gdLst>
                  <a:gd name="T0" fmla="*/ 0 w 62"/>
                  <a:gd name="T1" fmla="*/ 45 h 45"/>
                  <a:gd name="T2" fmla="*/ 62 w 62"/>
                  <a:gd name="T3" fmla="*/ 25 h 45"/>
                  <a:gd name="T4" fmla="*/ 0 w 62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45">
                    <a:moveTo>
                      <a:pt x="0" y="45"/>
                    </a:moveTo>
                    <a:cubicBezTo>
                      <a:pt x="0" y="45"/>
                      <a:pt x="30" y="21"/>
                      <a:pt x="62" y="25"/>
                    </a:cubicBezTo>
                    <a:cubicBezTo>
                      <a:pt x="62" y="25"/>
                      <a:pt x="19" y="0"/>
                      <a:pt x="0" y="45"/>
                    </a:cubicBezTo>
                    <a:close/>
                  </a:path>
                </a:pathLst>
              </a:custGeom>
              <a:solidFill>
                <a:srgbClr val="493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31"/>
              <p:cNvSpPr/>
              <p:nvPr/>
            </p:nvSpPr>
            <p:spPr bwMode="auto">
              <a:xfrm>
                <a:off x="6891338" y="2647950"/>
                <a:ext cx="93663" cy="61912"/>
              </a:xfrm>
              <a:custGeom>
                <a:avLst/>
                <a:gdLst>
                  <a:gd name="T0" fmla="*/ 0 w 50"/>
                  <a:gd name="T1" fmla="*/ 33 h 33"/>
                  <a:gd name="T2" fmla="*/ 50 w 50"/>
                  <a:gd name="T3" fmla="*/ 33 h 33"/>
                  <a:gd name="T4" fmla="*/ 0 w 50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33">
                    <a:moveTo>
                      <a:pt x="0" y="33"/>
                    </a:moveTo>
                    <a:cubicBezTo>
                      <a:pt x="0" y="33"/>
                      <a:pt x="37" y="21"/>
                      <a:pt x="50" y="33"/>
                    </a:cubicBezTo>
                    <a:cubicBezTo>
                      <a:pt x="50" y="33"/>
                      <a:pt x="21" y="0"/>
                      <a:pt x="0" y="33"/>
                    </a:cubicBezTo>
                    <a:close/>
                  </a:path>
                </a:pathLst>
              </a:custGeom>
              <a:solidFill>
                <a:srgbClr val="493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2"/>
              <p:cNvSpPr/>
              <p:nvPr/>
            </p:nvSpPr>
            <p:spPr bwMode="auto">
              <a:xfrm>
                <a:off x="7105651" y="5964238"/>
                <a:ext cx="414338" cy="269875"/>
              </a:xfrm>
              <a:custGeom>
                <a:avLst/>
                <a:gdLst>
                  <a:gd name="T0" fmla="*/ 102 w 221"/>
                  <a:gd name="T1" fmla="*/ 30 h 144"/>
                  <a:gd name="T2" fmla="*/ 132 w 221"/>
                  <a:gd name="T3" fmla="*/ 72 h 144"/>
                  <a:gd name="T4" fmla="*/ 206 w 221"/>
                  <a:gd name="T5" fmla="*/ 86 h 144"/>
                  <a:gd name="T6" fmla="*/ 206 w 221"/>
                  <a:gd name="T7" fmla="*/ 124 h 144"/>
                  <a:gd name="T8" fmla="*/ 14 w 221"/>
                  <a:gd name="T9" fmla="*/ 124 h 144"/>
                  <a:gd name="T10" fmla="*/ 14 w 221"/>
                  <a:gd name="T11" fmla="*/ 30 h 144"/>
                  <a:gd name="T12" fmla="*/ 102 w 221"/>
                  <a:gd name="T13" fmla="*/ 3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44">
                    <a:moveTo>
                      <a:pt x="102" y="30"/>
                    </a:moveTo>
                    <a:cubicBezTo>
                      <a:pt x="102" y="30"/>
                      <a:pt x="114" y="66"/>
                      <a:pt x="132" y="72"/>
                    </a:cubicBezTo>
                    <a:cubicBezTo>
                      <a:pt x="149" y="78"/>
                      <a:pt x="191" y="74"/>
                      <a:pt x="206" y="86"/>
                    </a:cubicBezTo>
                    <a:cubicBezTo>
                      <a:pt x="221" y="98"/>
                      <a:pt x="206" y="124"/>
                      <a:pt x="206" y="124"/>
                    </a:cubicBezTo>
                    <a:cubicBezTo>
                      <a:pt x="206" y="124"/>
                      <a:pt x="49" y="144"/>
                      <a:pt x="14" y="124"/>
                    </a:cubicBezTo>
                    <a:cubicBezTo>
                      <a:pt x="14" y="124"/>
                      <a:pt x="0" y="60"/>
                      <a:pt x="14" y="30"/>
                    </a:cubicBezTo>
                    <a:cubicBezTo>
                      <a:pt x="28" y="0"/>
                      <a:pt x="102" y="30"/>
                      <a:pt x="102" y="30"/>
                    </a:cubicBezTo>
                    <a:close/>
                  </a:path>
                </a:pathLst>
              </a:custGeom>
              <a:solidFill>
                <a:srgbClr val="281D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3"/>
              <p:cNvSpPr/>
              <p:nvPr/>
            </p:nvSpPr>
            <p:spPr bwMode="auto">
              <a:xfrm>
                <a:off x="6923088" y="5995988"/>
                <a:ext cx="390525" cy="285750"/>
              </a:xfrm>
              <a:custGeom>
                <a:avLst/>
                <a:gdLst>
                  <a:gd name="T0" fmla="*/ 112 w 209"/>
                  <a:gd name="T1" fmla="*/ 23 h 153"/>
                  <a:gd name="T2" fmla="*/ 142 w 209"/>
                  <a:gd name="T3" fmla="*/ 72 h 153"/>
                  <a:gd name="T4" fmla="*/ 200 w 209"/>
                  <a:gd name="T5" fmla="*/ 94 h 153"/>
                  <a:gd name="T6" fmla="*/ 200 w 209"/>
                  <a:gd name="T7" fmla="*/ 122 h 153"/>
                  <a:gd name="T8" fmla="*/ 0 w 209"/>
                  <a:gd name="T9" fmla="*/ 107 h 153"/>
                  <a:gd name="T10" fmla="*/ 9 w 209"/>
                  <a:gd name="T11" fmla="*/ 23 h 153"/>
                  <a:gd name="T12" fmla="*/ 112 w 209"/>
                  <a:gd name="T13" fmla="*/ 2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53">
                    <a:moveTo>
                      <a:pt x="112" y="23"/>
                    </a:moveTo>
                    <a:cubicBezTo>
                      <a:pt x="112" y="23"/>
                      <a:pt x="113" y="60"/>
                      <a:pt x="142" y="72"/>
                    </a:cubicBezTo>
                    <a:cubicBezTo>
                      <a:pt x="159" y="78"/>
                      <a:pt x="189" y="84"/>
                      <a:pt x="200" y="94"/>
                    </a:cubicBezTo>
                    <a:cubicBezTo>
                      <a:pt x="209" y="100"/>
                      <a:pt x="201" y="108"/>
                      <a:pt x="200" y="122"/>
                    </a:cubicBezTo>
                    <a:cubicBezTo>
                      <a:pt x="198" y="153"/>
                      <a:pt x="38" y="121"/>
                      <a:pt x="0" y="107"/>
                    </a:cubicBezTo>
                    <a:cubicBezTo>
                      <a:pt x="0" y="107"/>
                      <a:pt x="2" y="46"/>
                      <a:pt x="9" y="23"/>
                    </a:cubicBezTo>
                    <a:cubicBezTo>
                      <a:pt x="16" y="0"/>
                      <a:pt x="112" y="23"/>
                      <a:pt x="112" y="23"/>
                    </a:cubicBezTo>
                    <a:close/>
                  </a:path>
                </a:pathLst>
              </a:custGeom>
              <a:solidFill>
                <a:srgbClr val="38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4"/>
              <p:cNvSpPr/>
              <p:nvPr/>
            </p:nvSpPr>
            <p:spPr bwMode="auto">
              <a:xfrm>
                <a:off x="6864351" y="4429125"/>
                <a:ext cx="542925" cy="1658937"/>
              </a:xfrm>
              <a:custGeom>
                <a:avLst/>
                <a:gdLst>
                  <a:gd name="T0" fmla="*/ 0 w 290"/>
                  <a:gd name="T1" fmla="*/ 62 h 886"/>
                  <a:gd name="T2" fmla="*/ 35 w 290"/>
                  <a:gd name="T3" fmla="*/ 866 h 886"/>
                  <a:gd name="T4" fmla="*/ 162 w 290"/>
                  <a:gd name="T5" fmla="*/ 866 h 886"/>
                  <a:gd name="T6" fmla="*/ 224 w 290"/>
                  <a:gd name="T7" fmla="*/ 135 h 886"/>
                  <a:gd name="T8" fmla="*/ 290 w 290"/>
                  <a:gd name="T9" fmla="*/ 15 h 886"/>
                  <a:gd name="T10" fmla="*/ 0 w 290"/>
                  <a:gd name="T11" fmla="*/ 6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886">
                    <a:moveTo>
                      <a:pt x="0" y="62"/>
                    </a:moveTo>
                    <a:cubicBezTo>
                      <a:pt x="0" y="62"/>
                      <a:pt x="69" y="543"/>
                      <a:pt x="35" y="866"/>
                    </a:cubicBezTo>
                    <a:cubicBezTo>
                      <a:pt x="35" y="866"/>
                      <a:pt x="105" y="886"/>
                      <a:pt x="162" y="866"/>
                    </a:cubicBezTo>
                    <a:cubicBezTo>
                      <a:pt x="162" y="866"/>
                      <a:pt x="224" y="195"/>
                      <a:pt x="224" y="135"/>
                    </a:cubicBezTo>
                    <a:cubicBezTo>
                      <a:pt x="224" y="75"/>
                      <a:pt x="290" y="15"/>
                      <a:pt x="290" y="15"/>
                    </a:cubicBezTo>
                    <a:cubicBezTo>
                      <a:pt x="290" y="15"/>
                      <a:pt x="29" y="0"/>
                      <a:pt x="0" y="62"/>
                    </a:cubicBezTo>
                    <a:close/>
                  </a:path>
                </a:pathLst>
              </a:custGeom>
              <a:solidFill>
                <a:srgbClr val="46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35"/>
              <p:cNvSpPr/>
              <p:nvPr/>
            </p:nvSpPr>
            <p:spPr bwMode="auto">
              <a:xfrm>
                <a:off x="7121526" y="4405313"/>
                <a:ext cx="357188" cy="1662112"/>
              </a:xfrm>
              <a:custGeom>
                <a:avLst/>
                <a:gdLst>
                  <a:gd name="T0" fmla="*/ 173 w 191"/>
                  <a:gd name="T1" fmla="*/ 28 h 888"/>
                  <a:gd name="T2" fmla="*/ 98 w 191"/>
                  <a:gd name="T3" fmla="*/ 873 h 888"/>
                  <a:gd name="T4" fmla="*/ 0 w 191"/>
                  <a:gd name="T5" fmla="*/ 863 h 888"/>
                  <a:gd name="T6" fmla="*/ 20 w 191"/>
                  <a:gd name="T7" fmla="*/ 356 h 888"/>
                  <a:gd name="T8" fmla="*/ 52 w 191"/>
                  <a:gd name="T9" fmla="*/ 45 h 888"/>
                  <a:gd name="T10" fmla="*/ 173 w 191"/>
                  <a:gd name="T11" fmla="*/ 2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1" h="888">
                    <a:moveTo>
                      <a:pt x="173" y="28"/>
                    </a:moveTo>
                    <a:cubicBezTo>
                      <a:pt x="173" y="28"/>
                      <a:pt x="191" y="485"/>
                      <a:pt x="98" y="873"/>
                    </a:cubicBezTo>
                    <a:cubicBezTo>
                      <a:pt x="98" y="873"/>
                      <a:pt x="44" y="888"/>
                      <a:pt x="0" y="863"/>
                    </a:cubicBezTo>
                    <a:cubicBezTo>
                      <a:pt x="0" y="863"/>
                      <a:pt x="20" y="436"/>
                      <a:pt x="20" y="356"/>
                    </a:cubicBezTo>
                    <a:cubicBezTo>
                      <a:pt x="20" y="276"/>
                      <a:pt x="45" y="64"/>
                      <a:pt x="52" y="45"/>
                    </a:cubicBezTo>
                    <a:cubicBezTo>
                      <a:pt x="60" y="26"/>
                      <a:pt x="127" y="0"/>
                      <a:pt x="173" y="28"/>
                    </a:cubicBezTo>
                    <a:close/>
                  </a:path>
                </a:pathLst>
              </a:custGeom>
              <a:solidFill>
                <a:srgbClr val="46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36"/>
              <p:cNvSpPr/>
              <p:nvPr/>
            </p:nvSpPr>
            <p:spPr bwMode="auto">
              <a:xfrm>
                <a:off x="7192963" y="4556125"/>
                <a:ext cx="131763" cy="1338262"/>
              </a:xfrm>
              <a:custGeom>
                <a:avLst/>
                <a:gdLst>
                  <a:gd name="T0" fmla="*/ 71 w 71"/>
                  <a:gd name="T1" fmla="*/ 0 h 715"/>
                  <a:gd name="T2" fmla="*/ 47 w 71"/>
                  <a:gd name="T3" fmla="*/ 99 h 715"/>
                  <a:gd name="T4" fmla="*/ 0 w 71"/>
                  <a:gd name="T5" fmla="*/ 715 h 715"/>
                  <a:gd name="T6" fmla="*/ 36 w 71"/>
                  <a:gd name="T7" fmla="*/ 103 h 715"/>
                  <a:gd name="T8" fmla="*/ 71 w 71"/>
                  <a:gd name="T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5">
                    <a:moveTo>
                      <a:pt x="71" y="0"/>
                    </a:moveTo>
                    <a:cubicBezTo>
                      <a:pt x="71" y="0"/>
                      <a:pt x="50" y="30"/>
                      <a:pt x="47" y="99"/>
                    </a:cubicBezTo>
                    <a:cubicBezTo>
                      <a:pt x="43" y="169"/>
                      <a:pt x="16" y="606"/>
                      <a:pt x="0" y="715"/>
                    </a:cubicBezTo>
                    <a:cubicBezTo>
                      <a:pt x="0" y="715"/>
                      <a:pt x="38" y="156"/>
                      <a:pt x="36" y="103"/>
                    </a:cubicBezTo>
                    <a:cubicBezTo>
                      <a:pt x="34" y="51"/>
                      <a:pt x="63" y="13"/>
                      <a:pt x="71" y="0"/>
                    </a:cubicBezTo>
                    <a:close/>
                  </a:path>
                </a:pathLst>
              </a:custGeom>
              <a:solidFill>
                <a:srgbClr val="232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7"/>
              <p:cNvSpPr/>
              <p:nvPr/>
            </p:nvSpPr>
            <p:spPr bwMode="auto">
              <a:xfrm>
                <a:off x="6443663" y="3440113"/>
                <a:ext cx="1073150" cy="1185862"/>
              </a:xfrm>
              <a:custGeom>
                <a:avLst/>
                <a:gdLst>
                  <a:gd name="T0" fmla="*/ 127 w 573"/>
                  <a:gd name="T1" fmla="*/ 11 h 634"/>
                  <a:gd name="T2" fmla="*/ 19 w 573"/>
                  <a:gd name="T3" fmla="*/ 35 h 634"/>
                  <a:gd name="T4" fmla="*/ 85 w 573"/>
                  <a:gd name="T5" fmla="*/ 178 h 634"/>
                  <a:gd name="T6" fmla="*/ 201 w 573"/>
                  <a:gd name="T7" fmla="*/ 634 h 634"/>
                  <a:gd name="T8" fmla="*/ 458 w 573"/>
                  <a:gd name="T9" fmla="*/ 578 h 634"/>
                  <a:gd name="T10" fmla="*/ 458 w 573"/>
                  <a:gd name="T11" fmla="*/ 539 h 634"/>
                  <a:gd name="T12" fmla="*/ 475 w 573"/>
                  <a:gd name="T13" fmla="*/ 573 h 634"/>
                  <a:gd name="T14" fmla="*/ 573 w 573"/>
                  <a:gd name="T15" fmla="*/ 573 h 634"/>
                  <a:gd name="T16" fmla="*/ 310 w 573"/>
                  <a:gd name="T17" fmla="*/ 0 h 634"/>
                  <a:gd name="T18" fmla="*/ 127 w 573"/>
                  <a:gd name="T19" fmla="*/ 11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3" h="634">
                    <a:moveTo>
                      <a:pt x="127" y="11"/>
                    </a:moveTo>
                    <a:cubicBezTo>
                      <a:pt x="127" y="11"/>
                      <a:pt x="38" y="30"/>
                      <a:pt x="19" y="35"/>
                    </a:cubicBezTo>
                    <a:cubicBezTo>
                      <a:pt x="0" y="41"/>
                      <a:pt x="56" y="114"/>
                      <a:pt x="85" y="178"/>
                    </a:cubicBezTo>
                    <a:cubicBezTo>
                      <a:pt x="113" y="242"/>
                      <a:pt x="193" y="537"/>
                      <a:pt x="201" y="634"/>
                    </a:cubicBezTo>
                    <a:cubicBezTo>
                      <a:pt x="201" y="634"/>
                      <a:pt x="421" y="578"/>
                      <a:pt x="458" y="578"/>
                    </a:cubicBezTo>
                    <a:cubicBezTo>
                      <a:pt x="458" y="539"/>
                      <a:pt x="458" y="539"/>
                      <a:pt x="458" y="539"/>
                    </a:cubicBezTo>
                    <a:cubicBezTo>
                      <a:pt x="458" y="539"/>
                      <a:pt x="469" y="557"/>
                      <a:pt x="475" y="573"/>
                    </a:cubicBezTo>
                    <a:cubicBezTo>
                      <a:pt x="475" y="573"/>
                      <a:pt x="550" y="571"/>
                      <a:pt x="573" y="573"/>
                    </a:cubicBezTo>
                    <a:cubicBezTo>
                      <a:pt x="573" y="573"/>
                      <a:pt x="382" y="116"/>
                      <a:pt x="310" y="0"/>
                    </a:cubicBezTo>
                    <a:cubicBezTo>
                      <a:pt x="310" y="0"/>
                      <a:pt x="174" y="0"/>
                      <a:pt x="127" y="11"/>
                    </a:cubicBezTo>
                    <a:close/>
                  </a:path>
                </a:pathLst>
              </a:custGeom>
              <a:solidFill>
                <a:srgbClr val="46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8"/>
              <p:cNvSpPr/>
              <p:nvPr/>
            </p:nvSpPr>
            <p:spPr bwMode="auto">
              <a:xfrm>
                <a:off x="6721476" y="3271838"/>
                <a:ext cx="204788" cy="414337"/>
              </a:xfrm>
              <a:custGeom>
                <a:avLst/>
                <a:gdLst>
                  <a:gd name="T0" fmla="*/ 55 w 110"/>
                  <a:gd name="T1" fmla="*/ 28 h 222"/>
                  <a:gd name="T2" fmla="*/ 100 w 110"/>
                  <a:gd name="T3" fmla="*/ 99 h 222"/>
                  <a:gd name="T4" fmla="*/ 32 w 110"/>
                  <a:gd name="T5" fmla="*/ 114 h 222"/>
                  <a:gd name="T6" fmla="*/ 6 w 110"/>
                  <a:gd name="T7" fmla="*/ 28 h 222"/>
                  <a:gd name="T8" fmla="*/ 55 w 110"/>
                  <a:gd name="T9" fmla="*/ 28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22">
                    <a:moveTo>
                      <a:pt x="55" y="28"/>
                    </a:moveTo>
                    <a:cubicBezTo>
                      <a:pt x="55" y="28"/>
                      <a:pt x="88" y="90"/>
                      <a:pt x="100" y="99"/>
                    </a:cubicBezTo>
                    <a:cubicBezTo>
                      <a:pt x="110" y="222"/>
                      <a:pt x="32" y="114"/>
                      <a:pt x="32" y="114"/>
                    </a:cubicBezTo>
                    <a:cubicBezTo>
                      <a:pt x="32" y="114"/>
                      <a:pt x="12" y="56"/>
                      <a:pt x="6" y="28"/>
                    </a:cubicBezTo>
                    <a:cubicBezTo>
                      <a:pt x="0" y="0"/>
                      <a:pt x="55" y="28"/>
                      <a:pt x="55" y="28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9"/>
              <p:cNvSpPr/>
              <p:nvPr/>
            </p:nvSpPr>
            <p:spPr bwMode="auto">
              <a:xfrm>
                <a:off x="6681788" y="3440113"/>
                <a:ext cx="430213" cy="536575"/>
              </a:xfrm>
              <a:custGeom>
                <a:avLst/>
                <a:gdLst>
                  <a:gd name="T0" fmla="*/ 74 w 230"/>
                  <a:gd name="T1" fmla="*/ 0 h 287"/>
                  <a:gd name="T2" fmla="*/ 112 w 230"/>
                  <a:gd name="T3" fmla="*/ 62 h 287"/>
                  <a:gd name="T4" fmla="*/ 96 w 230"/>
                  <a:gd name="T5" fmla="*/ 0 h 287"/>
                  <a:gd name="T6" fmla="*/ 144 w 230"/>
                  <a:gd name="T7" fmla="*/ 0 h 287"/>
                  <a:gd name="T8" fmla="*/ 230 w 230"/>
                  <a:gd name="T9" fmla="*/ 287 h 287"/>
                  <a:gd name="T10" fmla="*/ 0 w 230"/>
                  <a:gd name="T11" fmla="*/ 38 h 287"/>
                  <a:gd name="T12" fmla="*/ 74 w 230"/>
                  <a:gd name="T1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87">
                    <a:moveTo>
                      <a:pt x="74" y="0"/>
                    </a:moveTo>
                    <a:cubicBezTo>
                      <a:pt x="112" y="62"/>
                      <a:pt x="112" y="62"/>
                      <a:pt x="112" y="6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221" y="197"/>
                      <a:pt x="230" y="287"/>
                    </a:cubicBezTo>
                    <a:cubicBezTo>
                      <a:pt x="230" y="287"/>
                      <a:pt x="46" y="72"/>
                      <a:pt x="0" y="38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40"/>
              <p:cNvSpPr/>
              <p:nvPr/>
            </p:nvSpPr>
            <p:spPr bwMode="auto">
              <a:xfrm>
                <a:off x="6665913" y="3414713"/>
                <a:ext cx="153988" cy="141287"/>
              </a:xfrm>
              <a:custGeom>
                <a:avLst/>
                <a:gdLst>
                  <a:gd name="T0" fmla="*/ 0 w 82"/>
                  <a:gd name="T1" fmla="*/ 0 h 75"/>
                  <a:gd name="T2" fmla="*/ 82 w 82"/>
                  <a:gd name="T3" fmla="*/ 13 h 75"/>
                  <a:gd name="T4" fmla="*/ 82 w 82"/>
                  <a:gd name="T5" fmla="*/ 75 h 75"/>
                  <a:gd name="T6" fmla="*/ 0 w 82"/>
                  <a:gd name="T7" fmla="*/ 47 h 75"/>
                  <a:gd name="T8" fmla="*/ 0 w 8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5">
                    <a:moveTo>
                      <a:pt x="0" y="0"/>
                    </a:moveTo>
                    <a:cubicBezTo>
                      <a:pt x="82" y="13"/>
                      <a:pt x="82" y="13"/>
                      <a:pt x="82" y="13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75"/>
                      <a:pt x="4" y="52"/>
                      <a:pt x="0" y="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41"/>
              <p:cNvSpPr/>
              <p:nvPr/>
            </p:nvSpPr>
            <p:spPr bwMode="auto">
              <a:xfrm>
                <a:off x="6843713" y="3530600"/>
                <a:ext cx="123825" cy="93662"/>
              </a:xfrm>
              <a:custGeom>
                <a:avLst/>
                <a:gdLst>
                  <a:gd name="T0" fmla="*/ 0 w 66"/>
                  <a:gd name="T1" fmla="*/ 22 h 50"/>
                  <a:gd name="T2" fmla="*/ 54 w 66"/>
                  <a:gd name="T3" fmla="*/ 5 h 50"/>
                  <a:gd name="T4" fmla="*/ 66 w 66"/>
                  <a:gd name="T5" fmla="*/ 37 h 50"/>
                  <a:gd name="T6" fmla="*/ 39 w 66"/>
                  <a:gd name="T7" fmla="*/ 50 h 50"/>
                  <a:gd name="T8" fmla="*/ 0 w 66"/>
                  <a:gd name="T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50">
                    <a:moveTo>
                      <a:pt x="0" y="22"/>
                    </a:moveTo>
                    <a:cubicBezTo>
                      <a:pt x="0" y="22"/>
                      <a:pt x="29" y="0"/>
                      <a:pt x="54" y="5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39" y="50"/>
                      <a:pt x="39" y="50"/>
                      <a:pt x="39" y="5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42"/>
              <p:cNvSpPr/>
              <p:nvPr/>
            </p:nvSpPr>
            <p:spPr bwMode="auto">
              <a:xfrm>
                <a:off x="6916738" y="3600450"/>
                <a:ext cx="212725" cy="396875"/>
              </a:xfrm>
              <a:custGeom>
                <a:avLst/>
                <a:gdLst>
                  <a:gd name="T0" fmla="*/ 11 w 113"/>
                  <a:gd name="T1" fmla="*/ 95 h 212"/>
                  <a:gd name="T2" fmla="*/ 0 w 113"/>
                  <a:gd name="T3" fmla="*/ 13 h 212"/>
                  <a:gd name="T4" fmla="*/ 27 w 113"/>
                  <a:gd name="T5" fmla="*/ 0 h 212"/>
                  <a:gd name="T6" fmla="*/ 94 w 113"/>
                  <a:gd name="T7" fmla="*/ 109 h 212"/>
                  <a:gd name="T8" fmla="*/ 113 w 113"/>
                  <a:gd name="T9" fmla="*/ 212 h 212"/>
                  <a:gd name="T10" fmla="*/ 11 w 113"/>
                  <a:gd name="T11" fmla="*/ 9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212">
                    <a:moveTo>
                      <a:pt x="11" y="95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79" y="86"/>
                      <a:pt x="94" y="109"/>
                    </a:cubicBezTo>
                    <a:cubicBezTo>
                      <a:pt x="113" y="212"/>
                      <a:pt x="113" y="212"/>
                      <a:pt x="113" y="212"/>
                    </a:cubicBezTo>
                    <a:lnTo>
                      <a:pt x="11" y="95"/>
                    </a:ln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43"/>
              <p:cNvSpPr/>
              <p:nvPr/>
            </p:nvSpPr>
            <p:spPr bwMode="auto">
              <a:xfrm>
                <a:off x="6602413" y="3440113"/>
                <a:ext cx="527050" cy="557212"/>
              </a:xfrm>
              <a:custGeom>
                <a:avLst/>
                <a:gdLst>
                  <a:gd name="T0" fmla="*/ 34 w 281"/>
                  <a:gd name="T1" fmla="*/ 0 h 298"/>
                  <a:gd name="T2" fmla="*/ 0 w 281"/>
                  <a:gd name="T3" fmla="*/ 99 h 298"/>
                  <a:gd name="T4" fmla="*/ 102 w 281"/>
                  <a:gd name="T5" fmla="*/ 122 h 298"/>
                  <a:gd name="T6" fmla="*/ 84 w 281"/>
                  <a:gd name="T7" fmla="*/ 221 h 298"/>
                  <a:gd name="T8" fmla="*/ 281 w 281"/>
                  <a:gd name="T9" fmla="*/ 298 h 298"/>
                  <a:gd name="T10" fmla="*/ 42 w 281"/>
                  <a:gd name="T11" fmla="*/ 35 h 298"/>
                  <a:gd name="T12" fmla="*/ 34 w 281"/>
                  <a:gd name="T1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298">
                    <a:moveTo>
                      <a:pt x="34" y="0"/>
                    </a:moveTo>
                    <a:cubicBezTo>
                      <a:pt x="34" y="0"/>
                      <a:pt x="11" y="60"/>
                      <a:pt x="0" y="99"/>
                    </a:cubicBezTo>
                    <a:cubicBezTo>
                      <a:pt x="0" y="99"/>
                      <a:pt x="47" y="116"/>
                      <a:pt x="102" y="122"/>
                    </a:cubicBezTo>
                    <a:cubicBezTo>
                      <a:pt x="102" y="122"/>
                      <a:pt x="81" y="214"/>
                      <a:pt x="84" y="221"/>
                    </a:cubicBezTo>
                    <a:cubicBezTo>
                      <a:pt x="84" y="221"/>
                      <a:pt x="221" y="265"/>
                      <a:pt x="281" y="298"/>
                    </a:cubicBezTo>
                    <a:cubicBezTo>
                      <a:pt x="241" y="251"/>
                      <a:pt x="82" y="73"/>
                      <a:pt x="42" y="35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67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44"/>
              <p:cNvSpPr/>
              <p:nvPr/>
            </p:nvSpPr>
            <p:spPr bwMode="auto">
              <a:xfrm>
                <a:off x="6937376" y="3409950"/>
                <a:ext cx="244475" cy="587375"/>
              </a:xfrm>
              <a:custGeom>
                <a:avLst/>
                <a:gdLst>
                  <a:gd name="T0" fmla="*/ 0 w 130"/>
                  <a:gd name="T1" fmla="*/ 0 h 314"/>
                  <a:gd name="T2" fmla="*/ 73 w 130"/>
                  <a:gd name="T3" fmla="*/ 53 h 314"/>
                  <a:gd name="T4" fmla="*/ 55 w 130"/>
                  <a:gd name="T5" fmla="*/ 102 h 314"/>
                  <a:gd name="T6" fmla="*/ 130 w 130"/>
                  <a:gd name="T7" fmla="*/ 159 h 314"/>
                  <a:gd name="T8" fmla="*/ 102 w 130"/>
                  <a:gd name="T9" fmla="*/ 314 h 314"/>
                  <a:gd name="T10" fmla="*/ 0 w 130"/>
                  <a:gd name="T1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14">
                    <a:moveTo>
                      <a:pt x="0" y="0"/>
                    </a:moveTo>
                    <a:cubicBezTo>
                      <a:pt x="0" y="0"/>
                      <a:pt x="39" y="36"/>
                      <a:pt x="73" y="53"/>
                    </a:cubicBezTo>
                    <a:cubicBezTo>
                      <a:pt x="73" y="53"/>
                      <a:pt x="66" y="84"/>
                      <a:pt x="55" y="102"/>
                    </a:cubicBezTo>
                    <a:cubicBezTo>
                      <a:pt x="55" y="102"/>
                      <a:pt x="108" y="138"/>
                      <a:pt x="130" y="159"/>
                    </a:cubicBezTo>
                    <a:cubicBezTo>
                      <a:pt x="130" y="159"/>
                      <a:pt x="102" y="239"/>
                      <a:pt x="102" y="314"/>
                    </a:cubicBezTo>
                    <a:cubicBezTo>
                      <a:pt x="102" y="314"/>
                      <a:pt x="20" y="30"/>
                      <a:pt x="0" y="0"/>
                    </a:cubicBezTo>
                    <a:close/>
                  </a:path>
                </a:pathLst>
              </a:custGeom>
              <a:solidFill>
                <a:srgbClr val="67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45"/>
              <p:cNvSpPr/>
              <p:nvPr/>
            </p:nvSpPr>
            <p:spPr bwMode="auto">
              <a:xfrm>
                <a:off x="7135813" y="4019550"/>
                <a:ext cx="161925" cy="400050"/>
              </a:xfrm>
              <a:custGeom>
                <a:avLst/>
                <a:gdLst>
                  <a:gd name="T0" fmla="*/ 0 w 86"/>
                  <a:gd name="T1" fmla="*/ 0 h 214"/>
                  <a:gd name="T2" fmla="*/ 86 w 86"/>
                  <a:gd name="T3" fmla="*/ 214 h 214"/>
                  <a:gd name="T4" fmla="*/ 0 w 86"/>
                  <a:gd name="T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4">
                    <a:moveTo>
                      <a:pt x="0" y="0"/>
                    </a:moveTo>
                    <a:cubicBezTo>
                      <a:pt x="0" y="0"/>
                      <a:pt x="75" y="154"/>
                      <a:pt x="86" y="214"/>
                    </a:cubicBezTo>
                    <a:cubicBezTo>
                      <a:pt x="86" y="214"/>
                      <a:pt x="9" y="35"/>
                      <a:pt x="0" y="0"/>
                    </a:cubicBezTo>
                    <a:close/>
                  </a:path>
                </a:pathLst>
              </a:custGeom>
              <a:solidFill>
                <a:srgbClr val="232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46"/>
              <p:cNvSpPr/>
              <p:nvPr/>
            </p:nvSpPr>
            <p:spPr bwMode="auto">
              <a:xfrm>
                <a:off x="7164388" y="4302125"/>
                <a:ext cx="55563" cy="60325"/>
              </a:xfrm>
              <a:custGeom>
                <a:avLst/>
                <a:gdLst>
                  <a:gd name="T0" fmla="*/ 27 w 30"/>
                  <a:gd name="T1" fmla="*/ 11 h 32"/>
                  <a:gd name="T2" fmla="*/ 21 w 30"/>
                  <a:gd name="T3" fmla="*/ 30 h 32"/>
                  <a:gd name="T4" fmla="*/ 3 w 30"/>
                  <a:gd name="T5" fmla="*/ 21 h 32"/>
                  <a:gd name="T6" fmla="*/ 9 w 30"/>
                  <a:gd name="T7" fmla="*/ 2 h 32"/>
                  <a:gd name="T8" fmla="*/ 27 w 30"/>
                  <a:gd name="T9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2">
                    <a:moveTo>
                      <a:pt x="27" y="11"/>
                    </a:moveTo>
                    <a:cubicBezTo>
                      <a:pt x="30" y="19"/>
                      <a:pt x="27" y="27"/>
                      <a:pt x="21" y="30"/>
                    </a:cubicBezTo>
                    <a:cubicBezTo>
                      <a:pt x="14" y="32"/>
                      <a:pt x="6" y="29"/>
                      <a:pt x="3" y="21"/>
                    </a:cubicBezTo>
                    <a:cubicBezTo>
                      <a:pt x="0" y="14"/>
                      <a:pt x="3" y="5"/>
                      <a:pt x="9" y="2"/>
                    </a:cubicBezTo>
                    <a:cubicBezTo>
                      <a:pt x="16" y="0"/>
                      <a:pt x="24" y="4"/>
                      <a:pt x="27" y="11"/>
                    </a:cubicBezTo>
                    <a:close/>
                  </a:path>
                </a:pathLst>
              </a:custGeom>
              <a:solidFill>
                <a:srgbClr val="232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7"/>
              <p:cNvSpPr/>
              <p:nvPr/>
            </p:nvSpPr>
            <p:spPr bwMode="auto">
              <a:xfrm>
                <a:off x="7100888" y="4111625"/>
                <a:ext cx="55563" cy="61912"/>
              </a:xfrm>
              <a:custGeom>
                <a:avLst/>
                <a:gdLst>
                  <a:gd name="T0" fmla="*/ 27 w 30"/>
                  <a:gd name="T1" fmla="*/ 11 h 33"/>
                  <a:gd name="T2" fmla="*/ 21 w 30"/>
                  <a:gd name="T3" fmla="*/ 30 h 33"/>
                  <a:gd name="T4" fmla="*/ 3 w 30"/>
                  <a:gd name="T5" fmla="*/ 21 h 33"/>
                  <a:gd name="T6" fmla="*/ 10 w 30"/>
                  <a:gd name="T7" fmla="*/ 3 h 33"/>
                  <a:gd name="T8" fmla="*/ 27 w 30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3">
                    <a:moveTo>
                      <a:pt x="27" y="11"/>
                    </a:moveTo>
                    <a:cubicBezTo>
                      <a:pt x="30" y="19"/>
                      <a:pt x="27" y="27"/>
                      <a:pt x="21" y="30"/>
                    </a:cubicBezTo>
                    <a:cubicBezTo>
                      <a:pt x="14" y="33"/>
                      <a:pt x="6" y="29"/>
                      <a:pt x="3" y="21"/>
                    </a:cubicBezTo>
                    <a:cubicBezTo>
                      <a:pt x="0" y="14"/>
                      <a:pt x="3" y="6"/>
                      <a:pt x="10" y="3"/>
                    </a:cubicBezTo>
                    <a:cubicBezTo>
                      <a:pt x="16" y="0"/>
                      <a:pt x="24" y="4"/>
                      <a:pt x="27" y="11"/>
                    </a:cubicBezTo>
                    <a:close/>
                  </a:path>
                </a:pathLst>
              </a:custGeom>
              <a:solidFill>
                <a:srgbClr val="232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8"/>
              <p:cNvSpPr/>
              <p:nvPr/>
            </p:nvSpPr>
            <p:spPr bwMode="auto">
              <a:xfrm>
                <a:off x="6861176" y="3381375"/>
                <a:ext cx="96838" cy="146050"/>
              </a:xfrm>
              <a:custGeom>
                <a:avLst/>
                <a:gdLst>
                  <a:gd name="T0" fmla="*/ 0 w 52"/>
                  <a:gd name="T1" fmla="*/ 31 h 78"/>
                  <a:gd name="T2" fmla="*/ 45 w 52"/>
                  <a:gd name="T3" fmla="*/ 78 h 78"/>
                  <a:gd name="T4" fmla="*/ 48 w 52"/>
                  <a:gd name="T5" fmla="*/ 18 h 78"/>
                  <a:gd name="T6" fmla="*/ 25 w 52"/>
                  <a:gd name="T7" fmla="*/ 0 h 78"/>
                  <a:gd name="T8" fmla="*/ 0 w 52"/>
                  <a:gd name="T9" fmla="*/ 3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78">
                    <a:moveTo>
                      <a:pt x="0" y="31"/>
                    </a:move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52" y="31"/>
                      <a:pt x="48" y="18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9"/>
              <p:cNvSpPr/>
              <p:nvPr/>
            </p:nvSpPr>
            <p:spPr bwMode="auto">
              <a:xfrm>
                <a:off x="6937376" y="4435475"/>
                <a:ext cx="563563" cy="161925"/>
              </a:xfrm>
              <a:custGeom>
                <a:avLst/>
                <a:gdLst>
                  <a:gd name="T0" fmla="*/ 0 w 301"/>
                  <a:gd name="T1" fmla="*/ 87 h 87"/>
                  <a:gd name="T2" fmla="*/ 188 w 301"/>
                  <a:gd name="T3" fmla="*/ 43 h 87"/>
                  <a:gd name="T4" fmla="*/ 194 w 301"/>
                  <a:gd name="T5" fmla="*/ 0 h 87"/>
                  <a:gd name="T6" fmla="*/ 211 w 301"/>
                  <a:gd name="T7" fmla="*/ 41 h 87"/>
                  <a:gd name="T8" fmla="*/ 301 w 301"/>
                  <a:gd name="T9" fmla="*/ 40 h 87"/>
                  <a:gd name="T10" fmla="*/ 207 w 301"/>
                  <a:gd name="T11" fmla="*/ 49 h 87"/>
                  <a:gd name="T12" fmla="*/ 200 w 301"/>
                  <a:gd name="T13" fmla="*/ 32 h 87"/>
                  <a:gd name="T14" fmla="*/ 197 w 301"/>
                  <a:gd name="T15" fmla="*/ 52 h 87"/>
                  <a:gd name="T16" fmla="*/ 0 w 301"/>
                  <a:gd name="T1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1" h="87">
                    <a:moveTo>
                      <a:pt x="0" y="87"/>
                    </a:moveTo>
                    <a:cubicBezTo>
                      <a:pt x="0" y="87"/>
                      <a:pt x="85" y="58"/>
                      <a:pt x="188" y="43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4" y="0"/>
                      <a:pt x="206" y="28"/>
                      <a:pt x="211" y="41"/>
                    </a:cubicBezTo>
                    <a:cubicBezTo>
                      <a:pt x="211" y="41"/>
                      <a:pt x="283" y="38"/>
                      <a:pt x="301" y="40"/>
                    </a:cubicBezTo>
                    <a:cubicBezTo>
                      <a:pt x="301" y="40"/>
                      <a:pt x="217" y="47"/>
                      <a:pt x="207" y="49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0" y="32"/>
                      <a:pt x="198" y="46"/>
                      <a:pt x="197" y="52"/>
                    </a:cubicBezTo>
                    <a:cubicBezTo>
                      <a:pt x="194" y="55"/>
                      <a:pt x="45" y="67"/>
                      <a:pt x="0" y="87"/>
                    </a:cubicBezTo>
                    <a:close/>
                  </a:path>
                </a:pathLst>
              </a:custGeom>
              <a:solidFill>
                <a:srgbClr val="232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0"/>
              <p:cNvSpPr/>
              <p:nvPr/>
            </p:nvSpPr>
            <p:spPr bwMode="auto">
              <a:xfrm>
                <a:off x="6065838" y="3473450"/>
                <a:ext cx="650875" cy="979487"/>
              </a:xfrm>
              <a:custGeom>
                <a:avLst/>
                <a:gdLst>
                  <a:gd name="T0" fmla="*/ 221 w 348"/>
                  <a:gd name="T1" fmla="*/ 17 h 524"/>
                  <a:gd name="T2" fmla="*/ 20 w 348"/>
                  <a:gd name="T3" fmla="*/ 356 h 524"/>
                  <a:gd name="T4" fmla="*/ 289 w 348"/>
                  <a:gd name="T5" fmla="*/ 456 h 524"/>
                  <a:gd name="T6" fmla="*/ 306 w 348"/>
                  <a:gd name="T7" fmla="*/ 356 h 524"/>
                  <a:gd name="T8" fmla="*/ 116 w 348"/>
                  <a:gd name="T9" fmla="*/ 380 h 524"/>
                  <a:gd name="T10" fmla="*/ 257 w 348"/>
                  <a:gd name="T11" fmla="*/ 104 h 524"/>
                  <a:gd name="T12" fmla="*/ 221 w 348"/>
                  <a:gd name="T13" fmla="*/ 1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524">
                    <a:moveTo>
                      <a:pt x="221" y="17"/>
                    </a:moveTo>
                    <a:cubicBezTo>
                      <a:pt x="221" y="17"/>
                      <a:pt x="39" y="246"/>
                      <a:pt x="20" y="356"/>
                    </a:cubicBezTo>
                    <a:cubicBezTo>
                      <a:pt x="0" y="466"/>
                      <a:pt x="68" y="524"/>
                      <a:pt x="289" y="456"/>
                    </a:cubicBezTo>
                    <a:cubicBezTo>
                      <a:pt x="289" y="456"/>
                      <a:pt x="348" y="383"/>
                      <a:pt x="306" y="356"/>
                    </a:cubicBezTo>
                    <a:cubicBezTo>
                      <a:pt x="306" y="356"/>
                      <a:pt x="153" y="448"/>
                      <a:pt x="116" y="380"/>
                    </a:cubicBezTo>
                    <a:cubicBezTo>
                      <a:pt x="78" y="313"/>
                      <a:pt x="186" y="215"/>
                      <a:pt x="257" y="104"/>
                    </a:cubicBezTo>
                    <a:cubicBezTo>
                      <a:pt x="257" y="104"/>
                      <a:pt x="296" y="0"/>
                      <a:pt x="221" y="17"/>
                    </a:cubicBezTo>
                    <a:close/>
                  </a:path>
                </a:pathLst>
              </a:custGeom>
              <a:solidFill>
                <a:srgbClr val="464B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1"/>
              <p:cNvSpPr/>
              <p:nvPr/>
            </p:nvSpPr>
            <p:spPr bwMode="auto">
              <a:xfrm>
                <a:off x="6445251" y="3949700"/>
                <a:ext cx="457200" cy="385762"/>
              </a:xfrm>
              <a:custGeom>
                <a:avLst/>
                <a:gdLst>
                  <a:gd name="T0" fmla="*/ 134 w 244"/>
                  <a:gd name="T1" fmla="*/ 188 h 206"/>
                  <a:gd name="T2" fmla="*/ 36 w 244"/>
                  <a:gd name="T3" fmla="*/ 162 h 206"/>
                  <a:gd name="T4" fmla="*/ 26 w 244"/>
                  <a:gd name="T5" fmla="*/ 46 h 206"/>
                  <a:gd name="T6" fmla="*/ 48 w 244"/>
                  <a:gd name="T7" fmla="*/ 80 h 206"/>
                  <a:gd name="T8" fmla="*/ 65 w 244"/>
                  <a:gd name="T9" fmla="*/ 109 h 206"/>
                  <a:gd name="T10" fmla="*/ 73 w 244"/>
                  <a:gd name="T11" fmla="*/ 21 h 206"/>
                  <a:gd name="T12" fmla="*/ 107 w 244"/>
                  <a:gd name="T13" fmla="*/ 30 h 206"/>
                  <a:gd name="T14" fmla="*/ 113 w 244"/>
                  <a:gd name="T15" fmla="*/ 103 h 206"/>
                  <a:gd name="T16" fmla="*/ 138 w 244"/>
                  <a:gd name="T17" fmla="*/ 34 h 206"/>
                  <a:gd name="T18" fmla="*/ 164 w 244"/>
                  <a:gd name="T19" fmla="*/ 52 h 206"/>
                  <a:gd name="T20" fmla="*/ 149 w 244"/>
                  <a:gd name="T21" fmla="*/ 103 h 206"/>
                  <a:gd name="T22" fmla="*/ 172 w 244"/>
                  <a:gd name="T23" fmla="*/ 129 h 206"/>
                  <a:gd name="T24" fmla="*/ 228 w 244"/>
                  <a:gd name="T25" fmla="*/ 111 h 206"/>
                  <a:gd name="T26" fmla="*/ 244 w 244"/>
                  <a:gd name="T27" fmla="*/ 139 h 206"/>
                  <a:gd name="T28" fmla="*/ 187 w 244"/>
                  <a:gd name="T29" fmla="*/ 166 h 206"/>
                  <a:gd name="T30" fmla="*/ 134 w 244"/>
                  <a:gd name="T31" fmla="*/ 18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06">
                    <a:moveTo>
                      <a:pt x="134" y="188"/>
                    </a:moveTo>
                    <a:cubicBezTo>
                      <a:pt x="109" y="197"/>
                      <a:pt x="71" y="206"/>
                      <a:pt x="36" y="162"/>
                    </a:cubicBezTo>
                    <a:cubicBezTo>
                      <a:pt x="0" y="119"/>
                      <a:pt x="0" y="60"/>
                      <a:pt x="26" y="46"/>
                    </a:cubicBezTo>
                    <a:cubicBezTo>
                      <a:pt x="43" y="37"/>
                      <a:pt x="47" y="51"/>
                      <a:pt x="48" y="80"/>
                    </a:cubicBezTo>
                    <a:cubicBezTo>
                      <a:pt x="48" y="108"/>
                      <a:pt x="65" y="109"/>
                      <a:pt x="65" y="109"/>
                    </a:cubicBezTo>
                    <a:cubicBezTo>
                      <a:pt x="65" y="109"/>
                      <a:pt x="53" y="45"/>
                      <a:pt x="73" y="21"/>
                    </a:cubicBezTo>
                    <a:cubicBezTo>
                      <a:pt x="90" y="0"/>
                      <a:pt x="117" y="11"/>
                      <a:pt x="107" y="30"/>
                    </a:cubicBezTo>
                    <a:cubicBezTo>
                      <a:pt x="98" y="48"/>
                      <a:pt x="110" y="93"/>
                      <a:pt x="113" y="103"/>
                    </a:cubicBezTo>
                    <a:cubicBezTo>
                      <a:pt x="113" y="103"/>
                      <a:pt x="115" y="43"/>
                      <a:pt x="138" y="34"/>
                    </a:cubicBezTo>
                    <a:cubicBezTo>
                      <a:pt x="158" y="26"/>
                      <a:pt x="165" y="41"/>
                      <a:pt x="164" y="52"/>
                    </a:cubicBezTo>
                    <a:cubicBezTo>
                      <a:pt x="162" y="62"/>
                      <a:pt x="153" y="67"/>
                      <a:pt x="149" y="103"/>
                    </a:cubicBezTo>
                    <a:cubicBezTo>
                      <a:pt x="146" y="140"/>
                      <a:pt x="169" y="134"/>
                      <a:pt x="172" y="129"/>
                    </a:cubicBezTo>
                    <a:cubicBezTo>
                      <a:pt x="176" y="124"/>
                      <a:pt x="215" y="103"/>
                      <a:pt x="228" y="111"/>
                    </a:cubicBezTo>
                    <a:cubicBezTo>
                      <a:pt x="240" y="118"/>
                      <a:pt x="244" y="139"/>
                      <a:pt x="244" y="139"/>
                    </a:cubicBezTo>
                    <a:cubicBezTo>
                      <a:pt x="244" y="139"/>
                      <a:pt x="206" y="156"/>
                      <a:pt x="187" y="166"/>
                    </a:cubicBezTo>
                    <a:cubicBezTo>
                      <a:pt x="167" y="176"/>
                      <a:pt x="151" y="181"/>
                      <a:pt x="134" y="188"/>
                    </a:cubicBezTo>
                    <a:close/>
                  </a:path>
                </a:pathLst>
              </a:custGeom>
              <a:solidFill>
                <a:srgbClr val="FFD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2"/>
              <p:cNvSpPr/>
              <p:nvPr/>
            </p:nvSpPr>
            <p:spPr bwMode="auto">
              <a:xfrm>
                <a:off x="6600826" y="4165600"/>
                <a:ext cx="85725" cy="112712"/>
              </a:xfrm>
              <a:custGeom>
                <a:avLst/>
                <a:gdLst>
                  <a:gd name="T0" fmla="*/ 0 w 46"/>
                  <a:gd name="T1" fmla="*/ 24 h 60"/>
                  <a:gd name="T2" fmla="*/ 45 w 46"/>
                  <a:gd name="T3" fmla="*/ 60 h 60"/>
                  <a:gd name="T4" fmla="*/ 0 w 46"/>
                  <a:gd name="T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60">
                    <a:moveTo>
                      <a:pt x="0" y="24"/>
                    </a:moveTo>
                    <a:cubicBezTo>
                      <a:pt x="0" y="24"/>
                      <a:pt x="40" y="12"/>
                      <a:pt x="45" y="60"/>
                    </a:cubicBezTo>
                    <a:cubicBezTo>
                      <a:pt x="45" y="60"/>
                      <a:pt x="46" y="0"/>
                      <a:pt x="0" y="24"/>
                    </a:cubicBezTo>
                    <a:close/>
                  </a:path>
                </a:pathLst>
              </a:custGeom>
              <a:solidFill>
                <a:srgbClr val="CB8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7" name="六边形 116"/>
          <p:cNvSpPr/>
          <p:nvPr/>
        </p:nvSpPr>
        <p:spPr>
          <a:xfrm rot="5400000">
            <a:off x="3227904" y="1748005"/>
            <a:ext cx="2133524" cy="1839245"/>
          </a:xfrm>
          <a:prstGeom prst="hexagon">
            <a:avLst/>
          </a:prstGeom>
          <a:solidFill>
            <a:srgbClr val="329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六边形 117"/>
          <p:cNvSpPr/>
          <p:nvPr/>
        </p:nvSpPr>
        <p:spPr>
          <a:xfrm rot="5400000">
            <a:off x="4196971" y="3571402"/>
            <a:ext cx="2133524" cy="1839245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六边形 118"/>
          <p:cNvSpPr/>
          <p:nvPr/>
        </p:nvSpPr>
        <p:spPr>
          <a:xfrm rot="5400000">
            <a:off x="2252755" y="3574921"/>
            <a:ext cx="2133524" cy="1839245"/>
          </a:xfrm>
          <a:prstGeom prst="hexagon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59" y="3734390"/>
            <a:ext cx="896379" cy="896379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46" y="3776295"/>
            <a:ext cx="854474" cy="854474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36" y="1797726"/>
            <a:ext cx="1127859" cy="1127859"/>
          </a:xfrm>
          <a:prstGeom prst="rect">
            <a:avLst/>
          </a:prstGeom>
        </p:spPr>
      </p:pic>
      <p:sp>
        <p:nvSpPr>
          <p:cNvPr id="124" name="文本框 123"/>
          <p:cNvSpPr txBox="1"/>
          <p:nvPr/>
        </p:nvSpPr>
        <p:spPr>
          <a:xfrm>
            <a:off x="3415466" y="275815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动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之以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情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4358044" y="456176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说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之以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理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2436411" y="456176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服之以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德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7" grpId="0" animBg="1"/>
      <p:bldP spid="118" grpId="0" animBg="1"/>
      <p:bldP spid="119" grpId="0" animBg="1"/>
      <p:bldP spid="124" grpId="0"/>
      <p:bldP spid="126" grpId="0"/>
      <p:bldP spid="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互相尊重理解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4557167" y="709640"/>
            <a:ext cx="360040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EACH OTHER UNDERSTAND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" name="图片 1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37" y="1468931"/>
            <a:ext cx="5688632" cy="3792421"/>
          </a:xfrm>
          <a:prstGeom prst="rect">
            <a:avLst/>
          </a:prstGeom>
        </p:spPr>
      </p:pic>
      <p:sp>
        <p:nvSpPr>
          <p:cNvPr id="125" name="矩形 124"/>
          <p:cNvSpPr/>
          <p:nvPr/>
        </p:nvSpPr>
        <p:spPr>
          <a:xfrm>
            <a:off x="1881014" y="2402701"/>
            <a:ext cx="5414567" cy="38333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9" name="直接连接符 128"/>
          <p:cNvCxnSpPr/>
          <p:nvPr/>
        </p:nvCxnSpPr>
        <p:spPr>
          <a:xfrm>
            <a:off x="2257495" y="2476269"/>
            <a:ext cx="334167" cy="1"/>
          </a:xfrm>
          <a:prstGeom prst="lin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0" name="矩形 129"/>
          <p:cNvSpPr/>
          <p:nvPr/>
        </p:nvSpPr>
        <p:spPr>
          <a:xfrm>
            <a:off x="1913186" y="3470706"/>
            <a:ext cx="4482359" cy="112374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2" name="Freeform 92"/>
          <p:cNvSpPr>
            <a:spLocks noChangeArrowheads="1"/>
          </p:cNvSpPr>
          <p:nvPr/>
        </p:nvSpPr>
        <p:spPr bwMode="auto">
          <a:xfrm>
            <a:off x="2365661" y="5108521"/>
            <a:ext cx="270244" cy="354037"/>
          </a:xfrm>
          <a:custGeom>
            <a:avLst/>
            <a:gdLst>
              <a:gd name="T0" fmla="*/ 143373 w 472"/>
              <a:gd name="T1" fmla="*/ 26330 h 619"/>
              <a:gd name="T2" fmla="*/ 143373 w 472"/>
              <a:gd name="T3" fmla="*/ 26330 h 619"/>
              <a:gd name="T4" fmla="*/ 127482 w 472"/>
              <a:gd name="T5" fmla="*/ 26330 h 619"/>
              <a:gd name="T6" fmla="*/ 84868 w 472"/>
              <a:gd name="T7" fmla="*/ 0 h 619"/>
              <a:gd name="T8" fmla="*/ 42253 w 472"/>
              <a:gd name="T9" fmla="*/ 26330 h 619"/>
              <a:gd name="T10" fmla="*/ 26363 w 472"/>
              <a:gd name="T11" fmla="*/ 26330 h 619"/>
              <a:gd name="T12" fmla="*/ 0 w 472"/>
              <a:gd name="T13" fmla="*/ 53021 h 619"/>
              <a:gd name="T14" fmla="*/ 0 w 472"/>
              <a:gd name="T15" fmla="*/ 196214 h 619"/>
              <a:gd name="T16" fmla="*/ 26363 w 472"/>
              <a:gd name="T17" fmla="*/ 222904 h 619"/>
              <a:gd name="T18" fmla="*/ 143373 w 472"/>
              <a:gd name="T19" fmla="*/ 222904 h 619"/>
              <a:gd name="T20" fmla="*/ 170097 w 472"/>
              <a:gd name="T21" fmla="*/ 196214 h 619"/>
              <a:gd name="T22" fmla="*/ 170097 w 472"/>
              <a:gd name="T23" fmla="*/ 53021 h 619"/>
              <a:gd name="T24" fmla="*/ 143373 w 472"/>
              <a:gd name="T25" fmla="*/ 26330 h 619"/>
              <a:gd name="T26" fmla="*/ 84868 w 472"/>
              <a:gd name="T27" fmla="*/ 10460 h 619"/>
              <a:gd name="T28" fmla="*/ 84868 w 472"/>
              <a:gd name="T29" fmla="*/ 10460 h 619"/>
              <a:gd name="T30" fmla="*/ 111592 w 472"/>
              <a:gd name="T31" fmla="*/ 26330 h 619"/>
              <a:gd name="T32" fmla="*/ 58505 w 472"/>
              <a:gd name="T33" fmla="*/ 26330 h 619"/>
              <a:gd name="T34" fmla="*/ 84868 w 472"/>
              <a:gd name="T35" fmla="*/ 10460 h 619"/>
              <a:gd name="T36" fmla="*/ 153846 w 472"/>
              <a:gd name="T37" fmla="*/ 196214 h 619"/>
              <a:gd name="T38" fmla="*/ 153846 w 472"/>
              <a:gd name="T39" fmla="*/ 196214 h 619"/>
              <a:gd name="T40" fmla="*/ 143373 w 472"/>
              <a:gd name="T41" fmla="*/ 212444 h 619"/>
              <a:gd name="T42" fmla="*/ 26363 w 472"/>
              <a:gd name="T43" fmla="*/ 212444 h 619"/>
              <a:gd name="T44" fmla="*/ 15890 w 472"/>
              <a:gd name="T45" fmla="*/ 196214 h 619"/>
              <a:gd name="T46" fmla="*/ 15890 w 472"/>
              <a:gd name="T47" fmla="*/ 180343 h 619"/>
              <a:gd name="T48" fmla="*/ 153846 w 472"/>
              <a:gd name="T49" fmla="*/ 180343 h 619"/>
              <a:gd name="T50" fmla="*/ 153846 w 472"/>
              <a:gd name="T51" fmla="*/ 196214 h 619"/>
              <a:gd name="T52" fmla="*/ 153846 w 472"/>
              <a:gd name="T53" fmla="*/ 169883 h 619"/>
              <a:gd name="T54" fmla="*/ 153846 w 472"/>
              <a:gd name="T55" fmla="*/ 169883 h 619"/>
              <a:gd name="T56" fmla="*/ 15890 w 472"/>
              <a:gd name="T57" fmla="*/ 169883 h 619"/>
              <a:gd name="T58" fmla="*/ 15890 w 472"/>
              <a:gd name="T59" fmla="*/ 53021 h 619"/>
              <a:gd name="T60" fmla="*/ 26363 w 472"/>
              <a:gd name="T61" fmla="*/ 42561 h 619"/>
              <a:gd name="T62" fmla="*/ 42253 w 472"/>
              <a:gd name="T63" fmla="*/ 42561 h 619"/>
              <a:gd name="T64" fmla="*/ 42253 w 472"/>
              <a:gd name="T65" fmla="*/ 84761 h 619"/>
              <a:gd name="T66" fmla="*/ 58505 w 472"/>
              <a:gd name="T67" fmla="*/ 84761 h 619"/>
              <a:gd name="T68" fmla="*/ 58505 w 472"/>
              <a:gd name="T69" fmla="*/ 42561 h 619"/>
              <a:gd name="T70" fmla="*/ 111592 w 472"/>
              <a:gd name="T71" fmla="*/ 42561 h 619"/>
              <a:gd name="T72" fmla="*/ 111592 w 472"/>
              <a:gd name="T73" fmla="*/ 84761 h 619"/>
              <a:gd name="T74" fmla="*/ 127482 w 472"/>
              <a:gd name="T75" fmla="*/ 84761 h 619"/>
              <a:gd name="T76" fmla="*/ 127482 w 472"/>
              <a:gd name="T77" fmla="*/ 42561 h 619"/>
              <a:gd name="T78" fmla="*/ 143373 w 472"/>
              <a:gd name="T79" fmla="*/ 42561 h 619"/>
              <a:gd name="T80" fmla="*/ 153846 w 472"/>
              <a:gd name="T81" fmla="*/ 53021 h 619"/>
              <a:gd name="T82" fmla="*/ 153846 w 472"/>
              <a:gd name="T83" fmla="*/ 169883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329589"/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2185891" y="5010329"/>
            <a:ext cx="585093" cy="58509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4" name="Freeform 109"/>
          <p:cNvSpPr>
            <a:spLocks noChangeArrowheads="1"/>
          </p:cNvSpPr>
          <p:nvPr/>
        </p:nvSpPr>
        <p:spPr bwMode="auto">
          <a:xfrm>
            <a:off x="4308825" y="5105843"/>
            <a:ext cx="362419" cy="362415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329589"/>
          </a:solidFill>
          <a:ln>
            <a:solidFill>
              <a:schemeClr val="accent1"/>
            </a:solidFill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4181685" y="5006461"/>
            <a:ext cx="585093" cy="58509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3183788" y="5006461"/>
            <a:ext cx="585093" cy="58509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C00000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8810740" y="2168618"/>
            <a:ext cx="2153632" cy="2153632"/>
            <a:chOff x="8162373" y="1751439"/>
            <a:chExt cx="2459308" cy="2459308"/>
          </a:xfrm>
        </p:grpSpPr>
        <p:sp>
          <p:nvSpPr>
            <p:cNvPr id="139" name="椭圆 138"/>
            <p:cNvSpPr/>
            <p:nvPr/>
          </p:nvSpPr>
          <p:spPr>
            <a:xfrm rot="20826042">
              <a:off x="8162373" y="1751439"/>
              <a:ext cx="2459308" cy="2459308"/>
            </a:xfrm>
            <a:prstGeom prst="ellipse">
              <a:avLst/>
            </a:prstGeom>
            <a:solidFill>
              <a:srgbClr val="32958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0" name="组合 139"/>
            <p:cNvGrpSpPr/>
            <p:nvPr/>
          </p:nvGrpSpPr>
          <p:grpSpPr>
            <a:xfrm>
              <a:off x="8353425" y="1955510"/>
              <a:ext cx="2057980" cy="2057980"/>
              <a:chOff x="8353425" y="1955510"/>
              <a:chExt cx="2057980" cy="2057980"/>
            </a:xfrm>
          </p:grpSpPr>
          <p:sp>
            <p:nvSpPr>
              <p:cNvPr id="141" name="椭圆 140"/>
              <p:cNvSpPr/>
              <p:nvPr/>
            </p:nvSpPr>
            <p:spPr>
              <a:xfrm rot="20826042">
                <a:off x="8353425" y="1955510"/>
                <a:ext cx="2057980" cy="2057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rot="20826042">
                <a:off x="8478487" y="2080572"/>
                <a:ext cx="1807856" cy="180785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146" name="直接连接符 145"/>
          <p:cNvCxnSpPr/>
          <p:nvPr/>
        </p:nvCxnSpPr>
        <p:spPr>
          <a:xfrm>
            <a:off x="11652049" y="6589915"/>
            <a:ext cx="128592" cy="1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12137427" y="6589915"/>
            <a:ext cx="128592" cy="1"/>
          </a:xfrm>
          <a:prstGeom prst="line">
            <a:avLst/>
          </a:prstGeom>
          <a:ln w="9525">
            <a:gradFill>
              <a:gsLst>
                <a:gs pos="35000">
                  <a:srgbClr val="C00000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Shape 819"/>
          <p:cNvSpPr/>
          <p:nvPr/>
        </p:nvSpPr>
        <p:spPr>
          <a:xfrm>
            <a:off x="3319208" y="5129082"/>
            <a:ext cx="278136" cy="312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9" extrusionOk="0">
                <a:moveTo>
                  <a:pt x="4049" y="7519"/>
                </a:moveTo>
                <a:cubicBezTo>
                  <a:pt x="3162" y="7519"/>
                  <a:pt x="0" y="7985"/>
                  <a:pt x="0" y="11154"/>
                </a:cubicBezTo>
                <a:lnTo>
                  <a:pt x="0" y="16799"/>
                </a:lnTo>
                <a:cubicBezTo>
                  <a:pt x="0" y="19968"/>
                  <a:pt x="3162" y="20318"/>
                  <a:pt x="4049" y="20318"/>
                </a:cubicBezTo>
                <a:cubicBezTo>
                  <a:pt x="4937" y="20318"/>
                  <a:pt x="2699" y="19651"/>
                  <a:pt x="2699" y="17687"/>
                </a:cubicBezTo>
                <a:lnTo>
                  <a:pt x="2699" y="10267"/>
                </a:lnTo>
                <a:cubicBezTo>
                  <a:pt x="2699" y="8207"/>
                  <a:pt x="4937" y="7519"/>
                  <a:pt x="4049" y="7519"/>
                </a:cubicBezTo>
                <a:close/>
                <a:moveTo>
                  <a:pt x="15725" y="7408"/>
                </a:moveTo>
                <a:cubicBezTo>
                  <a:pt x="15548" y="6995"/>
                  <a:pt x="20503" y="3177"/>
                  <a:pt x="17612" y="83"/>
                </a:cubicBezTo>
                <a:cubicBezTo>
                  <a:pt x="16934" y="-641"/>
                  <a:pt x="14641" y="3547"/>
                  <a:pt x="11381" y="5443"/>
                </a:cubicBezTo>
                <a:cubicBezTo>
                  <a:pt x="9583" y="6489"/>
                  <a:pt x="5399" y="8716"/>
                  <a:pt x="5399" y="9946"/>
                </a:cubicBezTo>
                <a:lnTo>
                  <a:pt x="5399" y="17911"/>
                </a:lnTo>
                <a:cubicBezTo>
                  <a:pt x="5399" y="19392"/>
                  <a:pt x="12033" y="20959"/>
                  <a:pt x="17076" y="20959"/>
                </a:cubicBezTo>
                <a:cubicBezTo>
                  <a:pt x="18923" y="20959"/>
                  <a:pt x="21600" y="10974"/>
                  <a:pt x="21600" y="9387"/>
                </a:cubicBezTo>
                <a:cubicBezTo>
                  <a:pt x="21600" y="7795"/>
                  <a:pt x="15902" y="7823"/>
                  <a:pt x="15725" y="7408"/>
                </a:cubicBezTo>
                <a:close/>
              </a:path>
            </a:pathLst>
          </a:custGeom>
          <a:solidFill>
            <a:srgbClr val="329589"/>
          </a:solidFill>
          <a:ln w="12700" cap="flat">
            <a:noFill/>
            <a:miter lim="400000"/>
          </a:ln>
          <a:effectLst/>
        </p:spPr>
        <p:txBody>
          <a:bodyPr wrap="square" lIns="40181" tIns="40181" rIns="40181" bIns="40181" numCol="1" anchor="ctr">
            <a:no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0782" y="2930798"/>
            <a:ext cx="33681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每个人都有自己的气质和性格特点，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不同的成长背景和生活习惯，所以在与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同事交往的过程中，如果能互相理解尊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重，不能跨越界限，大家的关系就容易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融洽，也会减少不必要的摩擦。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97413" y="2983824"/>
            <a:ext cx="152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Respect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decel="52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99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99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9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右箭头 7"/>
          <p:cNvSpPr/>
          <p:nvPr/>
        </p:nvSpPr>
        <p:spPr>
          <a:xfrm>
            <a:off x="-1" y="2745908"/>
            <a:ext cx="10965879" cy="2573017"/>
          </a:xfrm>
          <a:prstGeom prst="rightArrow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人际交往的四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距离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4557167" y="689667"/>
            <a:ext cx="3600400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OF INTERPERSONAL DISTANCE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椭圆 1"/>
          <p:cNvSpPr/>
          <p:nvPr/>
        </p:nvSpPr>
        <p:spPr>
          <a:xfrm>
            <a:off x="2428031" y="3112269"/>
            <a:ext cx="2880320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28031" y="2608213"/>
            <a:ext cx="4392488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439189" y="2032149"/>
            <a:ext cx="5760640" cy="3888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412929" y="1600101"/>
            <a:ext cx="7040782" cy="4752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261023" y="3745532"/>
            <a:ext cx="857250" cy="461665"/>
          </a:xfrm>
          <a:prstGeom prst="rect">
            <a:avLst/>
          </a:prstGeom>
          <a:solidFill>
            <a:srgbClr val="32958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774951" y="2896629"/>
            <a:ext cx="1066800" cy="461665"/>
          </a:xfrm>
          <a:prstGeom prst="rect">
            <a:avLst/>
          </a:prstGeom>
          <a:solidFill>
            <a:srgbClr val="32958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062987" y="4207197"/>
            <a:ext cx="838200" cy="461665"/>
          </a:xfrm>
          <a:prstGeom prst="rect">
            <a:avLst/>
          </a:prstGeom>
          <a:solidFill>
            <a:srgbClr val="32958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私人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401427" y="2267551"/>
            <a:ext cx="1066800" cy="461665"/>
          </a:xfrm>
          <a:prstGeom prst="rect">
            <a:avLst/>
          </a:prstGeom>
          <a:solidFill>
            <a:srgbClr val="32958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9752595" y="3745532"/>
            <a:ext cx="914400" cy="461665"/>
          </a:xfrm>
          <a:prstGeom prst="rect">
            <a:avLst/>
          </a:prstGeom>
          <a:solidFill>
            <a:srgbClr val="329589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68284" y="3731918"/>
            <a:ext cx="193006" cy="193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735174" y="3783358"/>
            <a:ext cx="193006" cy="193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090385" y="3649029"/>
            <a:ext cx="193006" cy="193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349093" y="3532278"/>
            <a:ext cx="193006" cy="193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5061732" y="3644858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0·46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721721" y="3358294"/>
            <a:ext cx="14370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0·46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1·22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090385" y="3915390"/>
            <a:ext cx="2017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1·22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3·66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9542099" y="3153026"/>
            <a:ext cx="1944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3·66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米以上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8"/>
          <p:cNvSpPr txBox="1"/>
          <p:nvPr/>
        </p:nvSpPr>
        <p:spPr>
          <a:xfrm>
            <a:off x="4269135" y="233568"/>
            <a:ext cx="456686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怎么让批评易于接受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4341143" y="689667"/>
            <a:ext cx="427538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LET THE CRITICISM IS EASY TO ACCEPT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任意多边形: 形状 27"/>
          <p:cNvSpPr/>
          <p:nvPr/>
        </p:nvSpPr>
        <p:spPr>
          <a:xfrm>
            <a:off x="7133162" y="2580807"/>
            <a:ext cx="719528" cy="0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4"/>
          <p:cNvSpPr/>
          <p:nvPr/>
        </p:nvSpPr>
        <p:spPr>
          <a:xfrm flipH="1">
            <a:off x="3476824" y="3670426"/>
            <a:ext cx="719528" cy="0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1"/>
          <p:cNvSpPr/>
          <p:nvPr/>
        </p:nvSpPr>
        <p:spPr>
          <a:xfrm>
            <a:off x="8517846" y="3837482"/>
            <a:ext cx="719528" cy="0"/>
          </a:xfrm>
          <a:custGeom>
            <a:avLst/>
            <a:gdLst>
              <a:gd name="connsiteX0" fmla="*/ 0 w 719528"/>
              <a:gd name="connsiteY0" fmla="*/ 0 h 0"/>
              <a:gd name="connsiteX1" fmla="*/ 719528 w 7195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9528">
                <a:moveTo>
                  <a:pt x="0" y="0"/>
                </a:moveTo>
                <a:lnTo>
                  <a:pt x="719528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16"/>
          <p:cNvSpPr/>
          <p:nvPr/>
        </p:nvSpPr>
        <p:spPr>
          <a:xfrm>
            <a:off x="6928889" y="4337891"/>
            <a:ext cx="0" cy="1094282"/>
          </a:xfrm>
          <a:custGeom>
            <a:avLst/>
            <a:gdLst>
              <a:gd name="connsiteX0" fmla="*/ 0 w 0"/>
              <a:gd name="connsiteY0" fmla="*/ 0 h 1094282"/>
              <a:gd name="connsiteX1" fmla="*/ 0 w 0"/>
              <a:gd name="connsiteY1" fmla="*/ 1094282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4282">
                <a:moveTo>
                  <a:pt x="0" y="0"/>
                </a:moveTo>
                <a:lnTo>
                  <a:pt x="0" y="1094282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19"/>
          <p:cNvSpPr/>
          <p:nvPr/>
        </p:nvSpPr>
        <p:spPr>
          <a:xfrm>
            <a:off x="5712382" y="4625469"/>
            <a:ext cx="0" cy="1094282"/>
          </a:xfrm>
          <a:custGeom>
            <a:avLst/>
            <a:gdLst>
              <a:gd name="connsiteX0" fmla="*/ 0 w 0"/>
              <a:gd name="connsiteY0" fmla="*/ 0 h 1094282"/>
              <a:gd name="connsiteX1" fmla="*/ 0 w 0"/>
              <a:gd name="connsiteY1" fmla="*/ 1094282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94282">
                <a:moveTo>
                  <a:pt x="0" y="0"/>
                </a:moveTo>
                <a:lnTo>
                  <a:pt x="0" y="1094282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 rot="18900000">
            <a:off x="4805233" y="2068312"/>
            <a:ext cx="3098066" cy="3362077"/>
            <a:chOff x="3217067" y="1867024"/>
            <a:chExt cx="3505999" cy="3804773"/>
          </a:xfrm>
        </p:grpSpPr>
        <p:sp>
          <p:nvSpPr>
            <p:cNvPr id="44" name="矩形 43"/>
            <p:cNvSpPr/>
            <p:nvPr/>
          </p:nvSpPr>
          <p:spPr>
            <a:xfrm>
              <a:off x="4924953" y="1867024"/>
              <a:ext cx="1621124" cy="16211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217067" y="1896891"/>
              <a:ext cx="916521" cy="9165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3683873" y="2825149"/>
              <a:ext cx="1223988" cy="12239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924953" y="3505240"/>
              <a:ext cx="1232944" cy="12329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806545" y="4755276"/>
              <a:ext cx="916521" cy="9165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7137282" y="5129883"/>
            <a:ext cx="267930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明确指出如何改进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2896686" y="5388562"/>
            <a:ext cx="267930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对事不对人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9366697" y="3670426"/>
            <a:ext cx="267930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让对方看到改进的好处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559525" y="3502617"/>
            <a:ext cx="267930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选择恰当的情境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 descr="e7d195523061f1c003d7160bb3852330e69e1b47c664ea0314E9593E18313AD830F940F1AC53C40C0B8B3D93D4DFF44B590F8D4A945ADE53F5D61968231FCAE157B0D7022AA0681C03E9FB4B1E3862D0C13C109685D0C1F9D9ACA5E10B258C1727924FC3FC0E61468152E413AFD3EDAA03A1BA0B768D2D39A9D26D6009DD7E2AED15C90B1EA11F84"/>
          <p:cNvSpPr/>
          <p:nvPr/>
        </p:nvSpPr>
        <p:spPr>
          <a:xfrm>
            <a:off x="7962177" y="2353880"/>
            <a:ext cx="264366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把消极的批评放在一</a:t>
            </a: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个积极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的语境中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5499631" y="3719007"/>
            <a:ext cx="460839" cy="464954"/>
          </a:xfrm>
          <a:custGeom>
            <a:avLst/>
            <a:gdLst>
              <a:gd name="T0" fmla="*/ 68 w 237"/>
              <a:gd name="T1" fmla="*/ 50 h 238"/>
              <a:gd name="T2" fmla="*/ 58 w 237"/>
              <a:gd name="T3" fmla="*/ 59 h 238"/>
              <a:gd name="T4" fmla="*/ 49 w 237"/>
              <a:gd name="T5" fmla="*/ 69 h 238"/>
              <a:gd name="T6" fmla="*/ 43 w 237"/>
              <a:gd name="T7" fmla="*/ 81 h 238"/>
              <a:gd name="T8" fmla="*/ 54 w 237"/>
              <a:gd name="T9" fmla="*/ 86 h 238"/>
              <a:gd name="T10" fmla="*/ 66 w 237"/>
              <a:gd name="T11" fmla="*/ 67 h 238"/>
              <a:gd name="T12" fmla="*/ 75 w 237"/>
              <a:gd name="T13" fmla="*/ 60 h 238"/>
              <a:gd name="T14" fmla="*/ 88 w 237"/>
              <a:gd name="T15" fmla="*/ 47 h 238"/>
              <a:gd name="T16" fmla="*/ 233 w 237"/>
              <a:gd name="T17" fmla="*/ 220 h 238"/>
              <a:gd name="T18" fmla="*/ 190 w 237"/>
              <a:gd name="T19" fmla="*/ 177 h 238"/>
              <a:gd name="T20" fmla="*/ 215 w 237"/>
              <a:gd name="T21" fmla="*/ 108 h 238"/>
              <a:gd name="T22" fmla="*/ 207 w 237"/>
              <a:gd name="T23" fmla="*/ 67 h 238"/>
              <a:gd name="T24" fmla="*/ 183 w 237"/>
              <a:gd name="T25" fmla="*/ 32 h 238"/>
              <a:gd name="T26" fmla="*/ 149 w 237"/>
              <a:gd name="T27" fmla="*/ 9 h 238"/>
              <a:gd name="T28" fmla="*/ 31 w 237"/>
              <a:gd name="T29" fmla="*/ 32 h 238"/>
              <a:gd name="T30" fmla="*/ 0 w 237"/>
              <a:gd name="T31" fmla="*/ 108 h 238"/>
              <a:gd name="T32" fmla="*/ 8 w 237"/>
              <a:gd name="T33" fmla="*/ 149 h 238"/>
              <a:gd name="T34" fmla="*/ 66 w 237"/>
              <a:gd name="T35" fmla="*/ 208 h 238"/>
              <a:gd name="T36" fmla="*/ 66 w 237"/>
              <a:gd name="T37" fmla="*/ 208 h 238"/>
              <a:gd name="T38" fmla="*/ 149 w 237"/>
              <a:gd name="T39" fmla="*/ 208 h 238"/>
              <a:gd name="T40" fmla="*/ 219 w 237"/>
              <a:gd name="T41" fmla="*/ 234 h 238"/>
              <a:gd name="T42" fmla="*/ 233 w 237"/>
              <a:gd name="T43" fmla="*/ 220 h 238"/>
              <a:gd name="T44" fmla="*/ 170 w 237"/>
              <a:gd name="T45" fmla="*/ 170 h 238"/>
              <a:gd name="T46" fmla="*/ 141 w 237"/>
              <a:gd name="T47" fmla="*/ 189 h 238"/>
              <a:gd name="T48" fmla="*/ 74 w 237"/>
              <a:gd name="T49" fmla="*/ 189 h 238"/>
              <a:gd name="T50" fmla="*/ 45 w 237"/>
              <a:gd name="T51" fmla="*/ 170 h 238"/>
              <a:gd name="T52" fmla="*/ 26 w 237"/>
              <a:gd name="T53" fmla="*/ 142 h 238"/>
              <a:gd name="T54" fmla="*/ 19 w 237"/>
              <a:gd name="T55" fmla="*/ 108 h 238"/>
              <a:gd name="T56" fmla="*/ 45 w 237"/>
              <a:gd name="T57" fmla="*/ 46 h 238"/>
              <a:gd name="T58" fmla="*/ 141 w 237"/>
              <a:gd name="T59" fmla="*/ 27 h 238"/>
              <a:gd name="T60" fmla="*/ 170 w 237"/>
              <a:gd name="T61" fmla="*/ 46 h 238"/>
              <a:gd name="T62" fmla="*/ 189 w 237"/>
              <a:gd name="T63" fmla="*/ 75 h 238"/>
              <a:gd name="T64" fmla="*/ 189 w 237"/>
              <a:gd name="T65" fmla="*/ 142 h 238"/>
              <a:gd name="T66" fmla="*/ 171 w 237"/>
              <a:gd name="T67" fmla="*/ 102 h 238"/>
              <a:gd name="T68" fmla="*/ 165 w 237"/>
              <a:gd name="T69" fmla="*/ 108 h 238"/>
              <a:gd name="T70" fmla="*/ 161 w 237"/>
              <a:gd name="T71" fmla="*/ 131 h 238"/>
              <a:gd name="T72" fmla="*/ 130 w 237"/>
              <a:gd name="T73" fmla="*/ 162 h 238"/>
              <a:gd name="T74" fmla="*/ 101 w 237"/>
              <a:gd name="T75" fmla="*/ 172 h 238"/>
              <a:gd name="T76" fmla="*/ 134 w 237"/>
              <a:gd name="T77" fmla="*/ 172 h 238"/>
              <a:gd name="T78" fmla="*/ 172 w 237"/>
              <a:gd name="T79" fmla="*/ 135 h 238"/>
              <a:gd name="T80" fmla="*/ 177 w 237"/>
              <a:gd name="T81" fmla="*/ 10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7" h="238">
                <a:moveTo>
                  <a:pt x="80" y="44"/>
                </a:moveTo>
                <a:cubicBezTo>
                  <a:pt x="76" y="46"/>
                  <a:pt x="72" y="48"/>
                  <a:pt x="68" y="50"/>
                </a:cubicBezTo>
                <a:cubicBezTo>
                  <a:pt x="65" y="53"/>
                  <a:pt x="61" y="56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2" y="66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7" y="73"/>
                  <a:pt x="45" y="77"/>
                  <a:pt x="43" y="81"/>
                </a:cubicBezTo>
                <a:cubicBezTo>
                  <a:pt x="42" y="84"/>
                  <a:pt x="43" y="87"/>
                  <a:pt x="46" y="89"/>
                </a:cubicBezTo>
                <a:cubicBezTo>
                  <a:pt x="49" y="90"/>
                  <a:pt x="53" y="89"/>
                  <a:pt x="54" y="86"/>
                </a:cubicBezTo>
                <a:cubicBezTo>
                  <a:pt x="55" y="82"/>
                  <a:pt x="57" y="79"/>
                  <a:pt x="59" y="76"/>
                </a:cubicBezTo>
                <a:cubicBezTo>
                  <a:pt x="61" y="73"/>
                  <a:pt x="64" y="70"/>
                  <a:pt x="66" y="67"/>
                </a:cubicBezTo>
                <a:cubicBezTo>
                  <a:pt x="66" y="67"/>
                  <a:pt x="66" y="67"/>
                  <a:pt x="66" y="67"/>
                </a:cubicBezTo>
                <a:cubicBezTo>
                  <a:pt x="69" y="65"/>
                  <a:pt x="72" y="62"/>
                  <a:pt x="75" y="60"/>
                </a:cubicBezTo>
                <a:cubicBezTo>
                  <a:pt x="78" y="58"/>
                  <a:pt x="81" y="56"/>
                  <a:pt x="85" y="55"/>
                </a:cubicBezTo>
                <a:cubicBezTo>
                  <a:pt x="88" y="54"/>
                  <a:pt x="89" y="50"/>
                  <a:pt x="88" y="47"/>
                </a:cubicBezTo>
                <a:cubicBezTo>
                  <a:pt x="87" y="44"/>
                  <a:pt x="83" y="43"/>
                  <a:pt x="80" y="44"/>
                </a:cubicBezTo>
                <a:close/>
                <a:moveTo>
                  <a:pt x="233" y="220"/>
                </a:moveTo>
                <a:cubicBezTo>
                  <a:pt x="233" y="220"/>
                  <a:pt x="233" y="220"/>
                  <a:pt x="233" y="220"/>
                </a:cubicBezTo>
                <a:cubicBezTo>
                  <a:pt x="190" y="177"/>
                  <a:pt x="190" y="177"/>
                  <a:pt x="190" y="177"/>
                </a:cubicBezTo>
                <a:cubicBezTo>
                  <a:pt x="197" y="169"/>
                  <a:pt x="203" y="159"/>
                  <a:pt x="207" y="149"/>
                </a:cubicBezTo>
                <a:cubicBezTo>
                  <a:pt x="212" y="137"/>
                  <a:pt x="215" y="123"/>
                  <a:pt x="215" y="108"/>
                </a:cubicBezTo>
                <a:cubicBezTo>
                  <a:pt x="215" y="94"/>
                  <a:pt x="212" y="80"/>
                  <a:pt x="207" y="67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202" y="54"/>
                  <a:pt x="194" y="42"/>
                  <a:pt x="184" y="32"/>
                </a:cubicBezTo>
                <a:cubicBezTo>
                  <a:pt x="183" y="32"/>
                  <a:pt x="183" y="32"/>
                  <a:pt x="183" y="32"/>
                </a:cubicBezTo>
                <a:cubicBezTo>
                  <a:pt x="174" y="22"/>
                  <a:pt x="162" y="14"/>
                  <a:pt x="149" y="9"/>
                </a:cubicBezTo>
                <a:cubicBezTo>
                  <a:pt x="149" y="9"/>
                  <a:pt x="149" y="9"/>
                  <a:pt x="149" y="9"/>
                </a:cubicBezTo>
                <a:cubicBezTo>
                  <a:pt x="136" y="3"/>
                  <a:pt x="122" y="0"/>
                  <a:pt x="107" y="0"/>
                </a:cubicBezTo>
                <a:cubicBezTo>
                  <a:pt x="78" y="0"/>
                  <a:pt x="51" y="12"/>
                  <a:pt x="31" y="32"/>
                </a:cubicBezTo>
                <a:cubicBezTo>
                  <a:pt x="21" y="42"/>
                  <a:pt x="13" y="54"/>
                  <a:pt x="8" y="67"/>
                </a:cubicBezTo>
                <a:cubicBezTo>
                  <a:pt x="2" y="80"/>
                  <a:pt x="0" y="94"/>
                  <a:pt x="0" y="108"/>
                </a:cubicBezTo>
                <a:cubicBezTo>
                  <a:pt x="0" y="122"/>
                  <a:pt x="2" y="136"/>
                  <a:pt x="8" y="149"/>
                </a:cubicBezTo>
                <a:cubicBezTo>
                  <a:pt x="8" y="149"/>
                  <a:pt x="8" y="149"/>
                  <a:pt x="8" y="149"/>
                </a:cubicBezTo>
                <a:cubicBezTo>
                  <a:pt x="13" y="162"/>
                  <a:pt x="21" y="174"/>
                  <a:pt x="31" y="184"/>
                </a:cubicBezTo>
                <a:cubicBezTo>
                  <a:pt x="41" y="194"/>
                  <a:pt x="53" y="202"/>
                  <a:pt x="66" y="208"/>
                </a:cubicBezTo>
                <a:cubicBezTo>
                  <a:pt x="66" y="208"/>
                  <a:pt x="66" y="208"/>
                  <a:pt x="66" y="208"/>
                </a:cubicBezTo>
                <a:cubicBezTo>
                  <a:pt x="66" y="208"/>
                  <a:pt x="66" y="208"/>
                  <a:pt x="66" y="208"/>
                </a:cubicBezTo>
                <a:cubicBezTo>
                  <a:pt x="79" y="213"/>
                  <a:pt x="93" y="216"/>
                  <a:pt x="107" y="216"/>
                </a:cubicBezTo>
                <a:cubicBezTo>
                  <a:pt x="122" y="216"/>
                  <a:pt x="136" y="213"/>
                  <a:pt x="149" y="208"/>
                </a:cubicBezTo>
                <a:cubicBezTo>
                  <a:pt x="159" y="203"/>
                  <a:pt x="168" y="198"/>
                  <a:pt x="176" y="19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23" y="238"/>
                  <a:pt x="229" y="237"/>
                  <a:pt x="233" y="234"/>
                </a:cubicBezTo>
                <a:cubicBezTo>
                  <a:pt x="237" y="230"/>
                  <a:pt x="237" y="223"/>
                  <a:pt x="233" y="220"/>
                </a:cubicBezTo>
                <a:close/>
                <a:moveTo>
                  <a:pt x="170" y="170"/>
                </a:moveTo>
                <a:cubicBezTo>
                  <a:pt x="170" y="170"/>
                  <a:pt x="170" y="170"/>
                  <a:pt x="170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1" y="178"/>
                  <a:pt x="152" y="185"/>
                  <a:pt x="141" y="189"/>
                </a:cubicBezTo>
                <a:cubicBezTo>
                  <a:pt x="131" y="194"/>
                  <a:pt x="119" y="196"/>
                  <a:pt x="107" y="196"/>
                </a:cubicBezTo>
                <a:cubicBezTo>
                  <a:pt x="95" y="196"/>
                  <a:pt x="84" y="194"/>
                  <a:pt x="74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63" y="185"/>
                  <a:pt x="53" y="178"/>
                  <a:pt x="45" y="170"/>
                </a:cubicBezTo>
                <a:cubicBezTo>
                  <a:pt x="45" y="170"/>
                  <a:pt x="45" y="170"/>
                  <a:pt x="45" y="170"/>
                </a:cubicBezTo>
                <a:cubicBezTo>
                  <a:pt x="37" y="162"/>
                  <a:pt x="30" y="152"/>
                  <a:pt x="26" y="142"/>
                </a:cubicBezTo>
                <a:cubicBezTo>
                  <a:pt x="26" y="141"/>
                  <a:pt x="26" y="141"/>
                  <a:pt x="26" y="141"/>
                </a:cubicBezTo>
                <a:cubicBezTo>
                  <a:pt x="22" y="131"/>
                  <a:pt x="19" y="120"/>
                  <a:pt x="19" y="108"/>
                </a:cubicBezTo>
                <a:cubicBezTo>
                  <a:pt x="19" y="96"/>
                  <a:pt x="22" y="85"/>
                  <a:pt x="26" y="74"/>
                </a:cubicBezTo>
                <a:cubicBezTo>
                  <a:pt x="30" y="64"/>
                  <a:pt x="37" y="54"/>
                  <a:pt x="45" y="46"/>
                </a:cubicBezTo>
                <a:cubicBezTo>
                  <a:pt x="61" y="30"/>
                  <a:pt x="83" y="20"/>
                  <a:pt x="107" y="20"/>
                </a:cubicBezTo>
                <a:cubicBezTo>
                  <a:pt x="119" y="20"/>
                  <a:pt x="131" y="22"/>
                  <a:pt x="141" y="27"/>
                </a:cubicBezTo>
                <a:cubicBezTo>
                  <a:pt x="152" y="31"/>
                  <a:pt x="161" y="38"/>
                  <a:pt x="17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8" y="54"/>
                  <a:pt x="184" y="64"/>
                  <a:pt x="189" y="74"/>
                </a:cubicBezTo>
                <a:cubicBezTo>
                  <a:pt x="189" y="75"/>
                  <a:pt x="189" y="75"/>
                  <a:pt x="189" y="75"/>
                </a:cubicBezTo>
                <a:cubicBezTo>
                  <a:pt x="193" y="85"/>
                  <a:pt x="195" y="96"/>
                  <a:pt x="195" y="108"/>
                </a:cubicBezTo>
                <a:cubicBezTo>
                  <a:pt x="195" y="120"/>
                  <a:pt x="193" y="131"/>
                  <a:pt x="189" y="142"/>
                </a:cubicBezTo>
                <a:cubicBezTo>
                  <a:pt x="184" y="152"/>
                  <a:pt x="178" y="162"/>
                  <a:pt x="170" y="170"/>
                </a:cubicBezTo>
                <a:close/>
                <a:moveTo>
                  <a:pt x="171" y="102"/>
                </a:moveTo>
                <a:cubicBezTo>
                  <a:pt x="171" y="102"/>
                  <a:pt x="171" y="102"/>
                  <a:pt x="171" y="102"/>
                </a:cubicBezTo>
                <a:cubicBezTo>
                  <a:pt x="168" y="102"/>
                  <a:pt x="165" y="105"/>
                  <a:pt x="165" y="108"/>
                </a:cubicBezTo>
                <a:cubicBezTo>
                  <a:pt x="165" y="116"/>
                  <a:pt x="164" y="123"/>
                  <a:pt x="161" y="130"/>
                </a:cubicBezTo>
                <a:cubicBezTo>
                  <a:pt x="161" y="131"/>
                  <a:pt x="161" y="131"/>
                  <a:pt x="161" y="131"/>
                </a:cubicBezTo>
                <a:cubicBezTo>
                  <a:pt x="158" y="137"/>
                  <a:pt x="154" y="143"/>
                  <a:pt x="148" y="149"/>
                </a:cubicBezTo>
                <a:cubicBezTo>
                  <a:pt x="143" y="154"/>
                  <a:pt x="136" y="159"/>
                  <a:pt x="130" y="162"/>
                </a:cubicBezTo>
                <a:cubicBezTo>
                  <a:pt x="122" y="164"/>
                  <a:pt x="115" y="166"/>
                  <a:pt x="107" y="166"/>
                </a:cubicBezTo>
                <a:cubicBezTo>
                  <a:pt x="104" y="166"/>
                  <a:pt x="101" y="169"/>
                  <a:pt x="101" y="172"/>
                </a:cubicBezTo>
                <a:cubicBezTo>
                  <a:pt x="101" y="175"/>
                  <a:pt x="104" y="178"/>
                  <a:pt x="107" y="178"/>
                </a:cubicBezTo>
                <a:cubicBezTo>
                  <a:pt x="116" y="178"/>
                  <a:pt x="125" y="176"/>
                  <a:pt x="134" y="172"/>
                </a:cubicBezTo>
                <a:cubicBezTo>
                  <a:pt x="142" y="169"/>
                  <a:pt x="150" y="164"/>
                  <a:pt x="157" y="157"/>
                </a:cubicBezTo>
                <a:cubicBezTo>
                  <a:pt x="163" y="151"/>
                  <a:pt x="168" y="143"/>
                  <a:pt x="172" y="135"/>
                </a:cubicBezTo>
                <a:cubicBezTo>
                  <a:pt x="172" y="135"/>
                  <a:pt x="172" y="135"/>
                  <a:pt x="172" y="135"/>
                </a:cubicBezTo>
                <a:cubicBezTo>
                  <a:pt x="175" y="126"/>
                  <a:pt x="177" y="117"/>
                  <a:pt x="177" y="108"/>
                </a:cubicBezTo>
                <a:cubicBezTo>
                  <a:pt x="177" y="105"/>
                  <a:pt x="174" y="102"/>
                  <a:pt x="171" y="1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6678925" y="3377017"/>
            <a:ext cx="499928" cy="427922"/>
          </a:xfrm>
          <a:custGeom>
            <a:avLst/>
            <a:gdLst>
              <a:gd name="T0" fmla="*/ 247 w 257"/>
              <a:gd name="T1" fmla="*/ 0 h 219"/>
              <a:gd name="T2" fmla="*/ 10 w 257"/>
              <a:gd name="T3" fmla="*/ 0 h 219"/>
              <a:gd name="T4" fmla="*/ 0 w 257"/>
              <a:gd name="T5" fmla="*/ 10 h 219"/>
              <a:gd name="T6" fmla="*/ 0 w 257"/>
              <a:gd name="T7" fmla="*/ 210 h 219"/>
              <a:gd name="T8" fmla="*/ 10 w 257"/>
              <a:gd name="T9" fmla="*/ 219 h 219"/>
              <a:gd name="T10" fmla="*/ 247 w 257"/>
              <a:gd name="T11" fmla="*/ 219 h 219"/>
              <a:gd name="T12" fmla="*/ 257 w 257"/>
              <a:gd name="T13" fmla="*/ 210 h 219"/>
              <a:gd name="T14" fmla="*/ 257 w 257"/>
              <a:gd name="T15" fmla="*/ 10 h 219"/>
              <a:gd name="T16" fmla="*/ 247 w 257"/>
              <a:gd name="T17" fmla="*/ 0 h 219"/>
              <a:gd name="T18" fmla="*/ 237 w 257"/>
              <a:gd name="T19" fmla="*/ 200 h 219"/>
              <a:gd name="T20" fmla="*/ 237 w 257"/>
              <a:gd name="T21" fmla="*/ 200 h 219"/>
              <a:gd name="T22" fmla="*/ 20 w 257"/>
              <a:gd name="T23" fmla="*/ 200 h 219"/>
              <a:gd name="T24" fmla="*/ 20 w 257"/>
              <a:gd name="T25" fmla="*/ 178 h 219"/>
              <a:gd name="T26" fmla="*/ 71 w 257"/>
              <a:gd name="T27" fmla="*/ 127 h 219"/>
              <a:gd name="T28" fmla="*/ 106 w 257"/>
              <a:gd name="T29" fmla="*/ 162 h 219"/>
              <a:gd name="T30" fmla="*/ 106 w 257"/>
              <a:gd name="T31" fmla="*/ 162 h 219"/>
              <a:gd name="T32" fmla="*/ 106 w 257"/>
              <a:gd name="T33" fmla="*/ 163 h 219"/>
              <a:gd name="T34" fmla="*/ 107 w 257"/>
              <a:gd name="T35" fmla="*/ 163 h 219"/>
              <a:gd name="T36" fmla="*/ 127 w 257"/>
              <a:gd name="T37" fmla="*/ 183 h 219"/>
              <a:gd name="T38" fmla="*/ 136 w 257"/>
              <a:gd name="T39" fmla="*/ 183 h 219"/>
              <a:gd name="T40" fmla="*/ 136 w 257"/>
              <a:gd name="T41" fmla="*/ 175 h 219"/>
              <a:gd name="T42" fmla="*/ 119 w 257"/>
              <a:gd name="T43" fmla="*/ 158 h 219"/>
              <a:gd name="T44" fmla="*/ 167 w 257"/>
              <a:gd name="T45" fmla="*/ 110 h 219"/>
              <a:gd name="T46" fmla="*/ 237 w 257"/>
              <a:gd name="T47" fmla="*/ 181 h 219"/>
              <a:gd name="T48" fmla="*/ 237 w 257"/>
              <a:gd name="T49" fmla="*/ 200 h 219"/>
              <a:gd name="T50" fmla="*/ 237 w 257"/>
              <a:gd name="T51" fmla="*/ 164 h 219"/>
              <a:gd name="T52" fmla="*/ 237 w 257"/>
              <a:gd name="T53" fmla="*/ 164 h 219"/>
              <a:gd name="T54" fmla="*/ 171 w 257"/>
              <a:gd name="T55" fmla="*/ 98 h 219"/>
              <a:gd name="T56" fmla="*/ 163 w 257"/>
              <a:gd name="T57" fmla="*/ 98 h 219"/>
              <a:gd name="T58" fmla="*/ 110 w 257"/>
              <a:gd name="T59" fmla="*/ 150 h 219"/>
              <a:gd name="T60" fmla="*/ 75 w 257"/>
              <a:gd name="T61" fmla="*/ 114 h 219"/>
              <a:gd name="T62" fmla="*/ 67 w 257"/>
              <a:gd name="T63" fmla="*/ 114 h 219"/>
              <a:gd name="T64" fmla="*/ 20 w 257"/>
              <a:gd name="T65" fmla="*/ 161 h 219"/>
              <a:gd name="T66" fmla="*/ 20 w 257"/>
              <a:gd name="T67" fmla="*/ 20 h 219"/>
              <a:gd name="T68" fmla="*/ 237 w 257"/>
              <a:gd name="T69" fmla="*/ 20 h 219"/>
              <a:gd name="T70" fmla="*/ 237 w 257"/>
              <a:gd name="T71" fmla="*/ 164 h 219"/>
              <a:gd name="T72" fmla="*/ 75 w 257"/>
              <a:gd name="T73" fmla="*/ 99 h 219"/>
              <a:gd name="T74" fmla="*/ 75 w 257"/>
              <a:gd name="T75" fmla="*/ 99 h 219"/>
              <a:gd name="T76" fmla="*/ 109 w 257"/>
              <a:gd name="T77" fmla="*/ 65 h 219"/>
              <a:gd name="T78" fmla="*/ 75 w 257"/>
              <a:gd name="T79" fmla="*/ 30 h 219"/>
              <a:gd name="T80" fmla="*/ 40 w 257"/>
              <a:gd name="T81" fmla="*/ 65 h 219"/>
              <a:gd name="T82" fmla="*/ 75 w 257"/>
              <a:gd name="T83" fmla="*/ 99 h 219"/>
              <a:gd name="T84" fmla="*/ 75 w 257"/>
              <a:gd name="T85" fmla="*/ 42 h 219"/>
              <a:gd name="T86" fmla="*/ 75 w 257"/>
              <a:gd name="T87" fmla="*/ 42 h 219"/>
              <a:gd name="T88" fmla="*/ 97 w 257"/>
              <a:gd name="T89" fmla="*/ 65 h 219"/>
              <a:gd name="T90" fmla="*/ 75 w 257"/>
              <a:gd name="T91" fmla="*/ 87 h 219"/>
              <a:gd name="T92" fmla="*/ 52 w 257"/>
              <a:gd name="T93" fmla="*/ 65 h 219"/>
              <a:gd name="T94" fmla="*/ 75 w 257"/>
              <a:gd name="T95" fmla="*/ 4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7" h="219">
                <a:moveTo>
                  <a:pt x="247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5"/>
                  <a:pt x="4" y="219"/>
                  <a:pt x="10" y="219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53" y="219"/>
                  <a:pt x="257" y="215"/>
                  <a:pt x="257" y="210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7" y="4"/>
                  <a:pt x="253" y="0"/>
                  <a:pt x="247" y="0"/>
                </a:cubicBezTo>
                <a:close/>
                <a:moveTo>
                  <a:pt x="237" y="200"/>
                </a:moveTo>
                <a:cubicBezTo>
                  <a:pt x="237" y="200"/>
                  <a:pt x="237" y="200"/>
                  <a:pt x="237" y="200"/>
                </a:cubicBezTo>
                <a:cubicBezTo>
                  <a:pt x="20" y="200"/>
                  <a:pt x="20" y="200"/>
                  <a:pt x="20" y="200"/>
                </a:cubicBezTo>
                <a:cubicBezTo>
                  <a:pt x="20" y="178"/>
                  <a:pt x="20" y="178"/>
                  <a:pt x="20" y="178"/>
                </a:cubicBezTo>
                <a:cubicBezTo>
                  <a:pt x="71" y="127"/>
                  <a:pt x="71" y="127"/>
                  <a:pt x="71" y="127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107" y="163"/>
                  <a:pt x="107" y="163"/>
                  <a:pt x="107" y="163"/>
                </a:cubicBezTo>
                <a:cubicBezTo>
                  <a:pt x="127" y="183"/>
                  <a:pt x="127" y="183"/>
                  <a:pt x="127" y="183"/>
                </a:cubicBezTo>
                <a:cubicBezTo>
                  <a:pt x="130" y="186"/>
                  <a:pt x="133" y="186"/>
                  <a:pt x="136" y="183"/>
                </a:cubicBezTo>
                <a:cubicBezTo>
                  <a:pt x="138" y="181"/>
                  <a:pt x="138" y="177"/>
                  <a:pt x="136" y="175"/>
                </a:cubicBezTo>
                <a:cubicBezTo>
                  <a:pt x="119" y="158"/>
                  <a:pt x="119" y="158"/>
                  <a:pt x="119" y="158"/>
                </a:cubicBezTo>
                <a:cubicBezTo>
                  <a:pt x="167" y="110"/>
                  <a:pt x="167" y="110"/>
                  <a:pt x="167" y="110"/>
                </a:cubicBezTo>
                <a:cubicBezTo>
                  <a:pt x="237" y="181"/>
                  <a:pt x="237" y="181"/>
                  <a:pt x="237" y="181"/>
                </a:cubicBezTo>
                <a:cubicBezTo>
                  <a:pt x="237" y="200"/>
                  <a:pt x="237" y="200"/>
                  <a:pt x="237" y="200"/>
                </a:cubicBezTo>
                <a:close/>
                <a:moveTo>
                  <a:pt x="237" y="164"/>
                </a:moveTo>
                <a:cubicBezTo>
                  <a:pt x="237" y="164"/>
                  <a:pt x="237" y="164"/>
                  <a:pt x="237" y="164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169" y="95"/>
                  <a:pt x="165" y="95"/>
                  <a:pt x="163" y="98"/>
                </a:cubicBezTo>
                <a:cubicBezTo>
                  <a:pt x="110" y="150"/>
                  <a:pt x="110" y="150"/>
                  <a:pt x="110" y="150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3" y="112"/>
                  <a:pt x="69" y="112"/>
                  <a:pt x="67" y="114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20" y="20"/>
                  <a:pt x="20" y="20"/>
                  <a:pt x="20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164"/>
                  <a:pt x="237" y="164"/>
                  <a:pt x="237" y="164"/>
                </a:cubicBezTo>
                <a:close/>
                <a:moveTo>
                  <a:pt x="75" y="99"/>
                </a:moveTo>
                <a:cubicBezTo>
                  <a:pt x="75" y="99"/>
                  <a:pt x="75" y="99"/>
                  <a:pt x="75" y="99"/>
                </a:cubicBezTo>
                <a:cubicBezTo>
                  <a:pt x="94" y="99"/>
                  <a:pt x="109" y="84"/>
                  <a:pt x="109" y="65"/>
                </a:cubicBezTo>
                <a:cubicBezTo>
                  <a:pt x="109" y="46"/>
                  <a:pt x="94" y="30"/>
                  <a:pt x="75" y="30"/>
                </a:cubicBezTo>
                <a:cubicBezTo>
                  <a:pt x="56" y="30"/>
                  <a:pt x="40" y="46"/>
                  <a:pt x="40" y="65"/>
                </a:cubicBezTo>
                <a:cubicBezTo>
                  <a:pt x="40" y="84"/>
                  <a:pt x="56" y="99"/>
                  <a:pt x="75" y="99"/>
                </a:cubicBezTo>
                <a:close/>
                <a:moveTo>
                  <a:pt x="75" y="42"/>
                </a:moveTo>
                <a:cubicBezTo>
                  <a:pt x="75" y="42"/>
                  <a:pt x="75" y="42"/>
                  <a:pt x="75" y="42"/>
                </a:cubicBezTo>
                <a:cubicBezTo>
                  <a:pt x="87" y="42"/>
                  <a:pt x="97" y="52"/>
                  <a:pt x="97" y="65"/>
                </a:cubicBezTo>
                <a:cubicBezTo>
                  <a:pt x="97" y="77"/>
                  <a:pt x="87" y="87"/>
                  <a:pt x="75" y="87"/>
                </a:cubicBezTo>
                <a:cubicBezTo>
                  <a:pt x="62" y="87"/>
                  <a:pt x="52" y="77"/>
                  <a:pt x="52" y="65"/>
                </a:cubicBezTo>
                <a:cubicBezTo>
                  <a:pt x="52" y="52"/>
                  <a:pt x="62" y="42"/>
                  <a:pt x="75" y="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7"/>
          <p:cNvSpPr>
            <a:spLocks noEditPoints="1"/>
          </p:cNvSpPr>
          <p:nvPr/>
        </p:nvSpPr>
        <p:spPr bwMode="auto">
          <a:xfrm>
            <a:off x="5865643" y="2204111"/>
            <a:ext cx="608544" cy="697111"/>
          </a:xfrm>
          <a:custGeom>
            <a:avLst/>
            <a:gdLst>
              <a:gd name="T0" fmla="*/ 55 w 225"/>
              <a:gd name="T1" fmla="*/ 185 h 257"/>
              <a:gd name="T2" fmla="*/ 55 w 225"/>
              <a:gd name="T3" fmla="*/ 197 h 257"/>
              <a:gd name="T4" fmla="*/ 175 w 225"/>
              <a:gd name="T5" fmla="*/ 190 h 257"/>
              <a:gd name="T6" fmla="*/ 222 w 225"/>
              <a:gd name="T7" fmla="*/ 74 h 257"/>
              <a:gd name="T8" fmla="*/ 150 w 225"/>
              <a:gd name="T9" fmla="*/ 3 h 257"/>
              <a:gd name="T10" fmla="*/ 26 w 225"/>
              <a:gd name="T11" fmla="*/ 0 h 257"/>
              <a:gd name="T12" fmla="*/ 0 w 225"/>
              <a:gd name="T13" fmla="*/ 26 h 257"/>
              <a:gd name="T14" fmla="*/ 7 w 225"/>
              <a:gd name="T15" fmla="*/ 249 h 257"/>
              <a:gd name="T16" fmla="*/ 26 w 225"/>
              <a:gd name="T17" fmla="*/ 257 h 257"/>
              <a:gd name="T18" fmla="*/ 217 w 225"/>
              <a:gd name="T19" fmla="*/ 249 h 257"/>
              <a:gd name="T20" fmla="*/ 217 w 225"/>
              <a:gd name="T21" fmla="*/ 249 h 257"/>
              <a:gd name="T22" fmla="*/ 225 w 225"/>
              <a:gd name="T23" fmla="*/ 81 h 257"/>
              <a:gd name="T24" fmla="*/ 149 w 225"/>
              <a:gd name="T25" fmla="*/ 29 h 257"/>
              <a:gd name="T26" fmla="*/ 195 w 225"/>
              <a:gd name="T27" fmla="*/ 75 h 257"/>
              <a:gd name="T28" fmla="*/ 152 w 225"/>
              <a:gd name="T29" fmla="*/ 72 h 257"/>
              <a:gd name="T30" fmla="*/ 149 w 225"/>
              <a:gd name="T31" fmla="*/ 64 h 257"/>
              <a:gd name="T32" fmla="*/ 205 w 225"/>
              <a:gd name="T33" fmla="*/ 230 h 257"/>
              <a:gd name="T34" fmla="*/ 203 w 225"/>
              <a:gd name="T35" fmla="*/ 235 h 257"/>
              <a:gd name="T36" fmla="*/ 198 w 225"/>
              <a:gd name="T37" fmla="*/ 237 h 257"/>
              <a:gd name="T38" fmla="*/ 21 w 225"/>
              <a:gd name="T39" fmla="*/ 235 h 257"/>
              <a:gd name="T40" fmla="*/ 19 w 225"/>
              <a:gd name="T41" fmla="*/ 26 h 257"/>
              <a:gd name="T42" fmla="*/ 26 w 225"/>
              <a:gd name="T43" fmla="*/ 20 h 257"/>
              <a:gd name="T44" fmla="*/ 137 w 225"/>
              <a:gd name="T45" fmla="*/ 64 h 257"/>
              <a:gd name="T46" fmla="*/ 144 w 225"/>
              <a:gd name="T47" fmla="*/ 80 h 257"/>
              <a:gd name="T48" fmla="*/ 205 w 225"/>
              <a:gd name="T49" fmla="*/ 87 h 257"/>
              <a:gd name="T50" fmla="*/ 49 w 225"/>
              <a:gd name="T51" fmla="*/ 107 h 257"/>
              <a:gd name="T52" fmla="*/ 55 w 225"/>
              <a:gd name="T53" fmla="*/ 113 h 257"/>
              <a:gd name="T54" fmla="*/ 175 w 225"/>
              <a:gd name="T55" fmla="*/ 107 h 257"/>
              <a:gd name="T56" fmla="*/ 55 w 225"/>
              <a:gd name="T57" fmla="*/ 101 h 257"/>
              <a:gd name="T58" fmla="*/ 170 w 225"/>
              <a:gd name="T59" fmla="*/ 143 h 257"/>
              <a:gd name="T60" fmla="*/ 55 w 225"/>
              <a:gd name="T61" fmla="*/ 143 h 257"/>
              <a:gd name="T62" fmla="*/ 55 w 225"/>
              <a:gd name="T63" fmla="*/ 155 h 257"/>
              <a:gd name="T64" fmla="*/ 175 w 225"/>
              <a:gd name="T65" fmla="*/ 14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257">
                <a:moveTo>
                  <a:pt x="170" y="185"/>
                </a:moveTo>
                <a:cubicBezTo>
                  <a:pt x="55" y="185"/>
                  <a:pt x="55" y="185"/>
                  <a:pt x="55" y="185"/>
                </a:cubicBezTo>
                <a:cubicBezTo>
                  <a:pt x="51" y="185"/>
                  <a:pt x="49" y="187"/>
                  <a:pt x="49" y="190"/>
                </a:cubicBezTo>
                <a:cubicBezTo>
                  <a:pt x="49" y="194"/>
                  <a:pt x="51" y="197"/>
                  <a:pt x="55" y="197"/>
                </a:cubicBezTo>
                <a:cubicBezTo>
                  <a:pt x="170" y="197"/>
                  <a:pt x="170" y="197"/>
                  <a:pt x="170" y="197"/>
                </a:cubicBezTo>
                <a:cubicBezTo>
                  <a:pt x="173" y="197"/>
                  <a:pt x="175" y="194"/>
                  <a:pt x="175" y="190"/>
                </a:cubicBezTo>
                <a:cubicBezTo>
                  <a:pt x="175" y="187"/>
                  <a:pt x="173" y="185"/>
                  <a:pt x="170" y="185"/>
                </a:cubicBezTo>
                <a:close/>
                <a:moveTo>
                  <a:pt x="222" y="74"/>
                </a:moveTo>
                <a:cubicBezTo>
                  <a:pt x="222" y="74"/>
                  <a:pt x="222" y="74"/>
                  <a:pt x="222" y="74"/>
                </a:cubicBezTo>
                <a:cubicBezTo>
                  <a:pt x="150" y="3"/>
                  <a:pt x="150" y="3"/>
                  <a:pt x="150" y="3"/>
                </a:cubicBezTo>
                <a:cubicBezTo>
                  <a:pt x="148" y="1"/>
                  <a:pt x="146" y="0"/>
                  <a:pt x="14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9" y="0"/>
                  <a:pt x="12" y="3"/>
                  <a:pt x="7" y="7"/>
                </a:cubicBezTo>
                <a:cubicBezTo>
                  <a:pt x="2" y="12"/>
                  <a:pt x="0" y="19"/>
                  <a:pt x="0" y="26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8"/>
                  <a:pt x="2" y="244"/>
                  <a:pt x="7" y="249"/>
                </a:cubicBezTo>
                <a:cubicBezTo>
                  <a:pt x="7" y="249"/>
                  <a:pt x="7" y="249"/>
                  <a:pt x="7" y="249"/>
                </a:cubicBezTo>
                <a:cubicBezTo>
                  <a:pt x="12" y="254"/>
                  <a:pt x="19" y="257"/>
                  <a:pt x="26" y="257"/>
                </a:cubicBezTo>
                <a:cubicBezTo>
                  <a:pt x="198" y="257"/>
                  <a:pt x="198" y="257"/>
                  <a:pt x="198" y="257"/>
                </a:cubicBezTo>
                <a:cubicBezTo>
                  <a:pt x="205" y="257"/>
                  <a:pt x="212" y="254"/>
                  <a:pt x="217" y="249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22" y="244"/>
                  <a:pt x="225" y="238"/>
                  <a:pt x="225" y="230"/>
                </a:cubicBezTo>
                <a:cubicBezTo>
                  <a:pt x="225" y="81"/>
                  <a:pt x="225" y="81"/>
                  <a:pt x="225" y="81"/>
                </a:cubicBezTo>
                <a:cubicBezTo>
                  <a:pt x="225" y="79"/>
                  <a:pt x="224" y="76"/>
                  <a:pt x="222" y="74"/>
                </a:cubicBezTo>
                <a:close/>
                <a:moveTo>
                  <a:pt x="149" y="29"/>
                </a:moveTo>
                <a:cubicBezTo>
                  <a:pt x="149" y="29"/>
                  <a:pt x="149" y="29"/>
                  <a:pt x="149" y="29"/>
                </a:cubicBezTo>
                <a:cubicBezTo>
                  <a:pt x="195" y="75"/>
                  <a:pt x="195" y="75"/>
                  <a:pt x="195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57" y="75"/>
                  <a:pt x="154" y="74"/>
                  <a:pt x="152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0" y="70"/>
                  <a:pt x="149" y="67"/>
                  <a:pt x="149" y="64"/>
                </a:cubicBezTo>
                <a:cubicBezTo>
                  <a:pt x="149" y="29"/>
                  <a:pt x="149" y="29"/>
                  <a:pt x="149" y="29"/>
                </a:cubicBezTo>
                <a:close/>
                <a:moveTo>
                  <a:pt x="205" y="230"/>
                </a:moveTo>
                <a:cubicBezTo>
                  <a:pt x="205" y="230"/>
                  <a:pt x="205" y="230"/>
                  <a:pt x="205" y="230"/>
                </a:cubicBezTo>
                <a:cubicBezTo>
                  <a:pt x="205" y="232"/>
                  <a:pt x="204" y="234"/>
                  <a:pt x="203" y="235"/>
                </a:cubicBezTo>
                <a:cubicBezTo>
                  <a:pt x="203" y="235"/>
                  <a:pt x="203" y="235"/>
                  <a:pt x="203" y="235"/>
                </a:cubicBezTo>
                <a:cubicBezTo>
                  <a:pt x="202" y="236"/>
                  <a:pt x="200" y="237"/>
                  <a:pt x="198" y="237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24" y="237"/>
                  <a:pt x="22" y="236"/>
                  <a:pt x="21" y="235"/>
                </a:cubicBezTo>
                <a:cubicBezTo>
                  <a:pt x="20" y="234"/>
                  <a:pt x="19" y="232"/>
                  <a:pt x="19" y="230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4"/>
                  <a:pt x="20" y="23"/>
                  <a:pt x="21" y="21"/>
                </a:cubicBezTo>
                <a:cubicBezTo>
                  <a:pt x="22" y="20"/>
                  <a:pt x="24" y="20"/>
                  <a:pt x="26" y="20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37" y="71"/>
                  <a:pt x="140" y="76"/>
                  <a:pt x="143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8" y="84"/>
                  <a:pt x="153" y="87"/>
                  <a:pt x="160" y="87"/>
                </a:cubicBezTo>
                <a:cubicBezTo>
                  <a:pt x="205" y="87"/>
                  <a:pt x="205" y="87"/>
                  <a:pt x="205" y="87"/>
                </a:cubicBezTo>
                <a:cubicBezTo>
                  <a:pt x="205" y="230"/>
                  <a:pt x="205" y="230"/>
                  <a:pt x="205" y="230"/>
                </a:cubicBezTo>
                <a:close/>
                <a:moveTo>
                  <a:pt x="49" y="107"/>
                </a:moveTo>
                <a:cubicBezTo>
                  <a:pt x="49" y="107"/>
                  <a:pt x="49" y="107"/>
                  <a:pt x="49" y="107"/>
                </a:cubicBezTo>
                <a:cubicBezTo>
                  <a:pt x="49" y="110"/>
                  <a:pt x="51" y="113"/>
                  <a:pt x="55" y="113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73" y="113"/>
                  <a:pt x="175" y="110"/>
                  <a:pt x="175" y="107"/>
                </a:cubicBezTo>
                <a:cubicBezTo>
                  <a:pt x="175" y="104"/>
                  <a:pt x="173" y="101"/>
                  <a:pt x="170" y="101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1" y="101"/>
                  <a:pt x="49" y="104"/>
                  <a:pt x="49" y="107"/>
                </a:cubicBezTo>
                <a:close/>
                <a:moveTo>
                  <a:pt x="170" y="143"/>
                </a:moveTo>
                <a:cubicBezTo>
                  <a:pt x="170" y="143"/>
                  <a:pt x="170" y="143"/>
                  <a:pt x="170" y="143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51" y="143"/>
                  <a:pt x="49" y="146"/>
                  <a:pt x="49" y="149"/>
                </a:cubicBezTo>
                <a:cubicBezTo>
                  <a:pt x="49" y="152"/>
                  <a:pt x="51" y="155"/>
                  <a:pt x="55" y="155"/>
                </a:cubicBezTo>
                <a:cubicBezTo>
                  <a:pt x="170" y="155"/>
                  <a:pt x="170" y="155"/>
                  <a:pt x="170" y="155"/>
                </a:cubicBezTo>
                <a:cubicBezTo>
                  <a:pt x="173" y="155"/>
                  <a:pt x="175" y="152"/>
                  <a:pt x="175" y="149"/>
                </a:cubicBezTo>
                <a:cubicBezTo>
                  <a:pt x="175" y="146"/>
                  <a:pt x="173" y="143"/>
                  <a:pt x="170" y="14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8"/>
          <p:cNvSpPr>
            <a:spLocks noEditPoints="1"/>
          </p:cNvSpPr>
          <p:nvPr/>
        </p:nvSpPr>
        <p:spPr bwMode="auto">
          <a:xfrm>
            <a:off x="4482326" y="3502716"/>
            <a:ext cx="348264" cy="335419"/>
          </a:xfrm>
          <a:custGeom>
            <a:avLst/>
            <a:gdLst>
              <a:gd name="T0" fmla="*/ 139 w 258"/>
              <a:gd name="T1" fmla="*/ 8 h 248"/>
              <a:gd name="T2" fmla="*/ 165 w 258"/>
              <a:gd name="T3" fmla="*/ 88 h 248"/>
              <a:gd name="T4" fmla="*/ 248 w 258"/>
              <a:gd name="T5" fmla="*/ 88 h 248"/>
              <a:gd name="T6" fmla="*/ 258 w 258"/>
              <a:gd name="T7" fmla="*/ 97 h 248"/>
              <a:gd name="T8" fmla="*/ 254 w 258"/>
              <a:gd name="T9" fmla="*/ 105 h 248"/>
              <a:gd name="T10" fmla="*/ 254 w 258"/>
              <a:gd name="T11" fmla="*/ 105 h 248"/>
              <a:gd name="T12" fmla="*/ 186 w 258"/>
              <a:gd name="T13" fmla="*/ 154 h 248"/>
              <a:gd name="T14" fmla="*/ 212 w 258"/>
              <a:gd name="T15" fmla="*/ 234 h 248"/>
              <a:gd name="T16" fmla="*/ 206 w 258"/>
              <a:gd name="T17" fmla="*/ 246 h 248"/>
              <a:gd name="T18" fmla="*/ 197 w 258"/>
              <a:gd name="T19" fmla="*/ 245 h 248"/>
              <a:gd name="T20" fmla="*/ 129 w 258"/>
              <a:gd name="T21" fmla="*/ 196 h 248"/>
              <a:gd name="T22" fmla="*/ 62 w 258"/>
              <a:gd name="T23" fmla="*/ 245 h 248"/>
              <a:gd name="T24" fmla="*/ 48 w 258"/>
              <a:gd name="T25" fmla="*/ 243 h 248"/>
              <a:gd name="T26" fmla="*/ 47 w 258"/>
              <a:gd name="T27" fmla="*/ 233 h 248"/>
              <a:gd name="T28" fmla="*/ 73 w 258"/>
              <a:gd name="T29" fmla="*/ 154 h 248"/>
              <a:gd name="T30" fmla="*/ 5 w 258"/>
              <a:gd name="T31" fmla="*/ 105 h 248"/>
              <a:gd name="T32" fmla="*/ 3 w 258"/>
              <a:gd name="T33" fmla="*/ 92 h 248"/>
              <a:gd name="T34" fmla="*/ 11 w 258"/>
              <a:gd name="T35" fmla="*/ 88 h 248"/>
              <a:gd name="T36" fmla="*/ 94 w 258"/>
              <a:gd name="T37" fmla="*/ 88 h 248"/>
              <a:gd name="T38" fmla="*/ 120 w 258"/>
              <a:gd name="T39" fmla="*/ 8 h 248"/>
              <a:gd name="T40" fmla="*/ 132 w 258"/>
              <a:gd name="T41" fmla="*/ 2 h 248"/>
              <a:gd name="T42" fmla="*/ 139 w 258"/>
              <a:gd name="T43" fmla="*/ 8 h 248"/>
              <a:gd name="T44" fmla="*/ 139 w 258"/>
              <a:gd name="T45" fmla="*/ 8 h 248"/>
              <a:gd name="T46" fmla="*/ 148 w 258"/>
              <a:gd name="T47" fmla="*/ 101 h 248"/>
              <a:gd name="T48" fmla="*/ 148 w 258"/>
              <a:gd name="T49" fmla="*/ 101 h 248"/>
              <a:gd name="T50" fmla="*/ 129 w 258"/>
              <a:gd name="T51" fmla="*/ 43 h 248"/>
              <a:gd name="T52" fmla="*/ 111 w 258"/>
              <a:gd name="T53" fmla="*/ 100 h 248"/>
              <a:gd name="T54" fmla="*/ 102 w 258"/>
              <a:gd name="T55" fmla="*/ 107 h 248"/>
              <a:gd name="T56" fmla="*/ 41 w 258"/>
              <a:gd name="T57" fmla="*/ 107 h 248"/>
              <a:gd name="T58" fmla="*/ 90 w 258"/>
              <a:gd name="T59" fmla="*/ 143 h 248"/>
              <a:gd name="T60" fmla="*/ 94 w 258"/>
              <a:gd name="T61" fmla="*/ 154 h 248"/>
              <a:gd name="T62" fmla="*/ 75 w 258"/>
              <a:gd name="T63" fmla="*/ 211 h 248"/>
              <a:gd name="T64" fmla="*/ 123 w 258"/>
              <a:gd name="T65" fmla="*/ 176 h 248"/>
              <a:gd name="T66" fmla="*/ 135 w 258"/>
              <a:gd name="T67" fmla="*/ 175 h 248"/>
              <a:gd name="T68" fmla="*/ 184 w 258"/>
              <a:gd name="T69" fmla="*/ 211 h 248"/>
              <a:gd name="T70" fmla="*/ 165 w 258"/>
              <a:gd name="T71" fmla="*/ 154 h 248"/>
              <a:gd name="T72" fmla="*/ 169 w 258"/>
              <a:gd name="T73" fmla="*/ 143 h 248"/>
              <a:gd name="T74" fmla="*/ 217 w 258"/>
              <a:gd name="T75" fmla="*/ 107 h 248"/>
              <a:gd name="T76" fmla="*/ 158 w 258"/>
              <a:gd name="T77" fmla="*/ 107 h 248"/>
              <a:gd name="T78" fmla="*/ 148 w 258"/>
              <a:gd name="T79" fmla="*/ 10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8" h="248">
                <a:moveTo>
                  <a:pt x="139" y="8"/>
                </a:moveTo>
                <a:cubicBezTo>
                  <a:pt x="165" y="88"/>
                  <a:pt x="165" y="88"/>
                  <a:pt x="165" y="88"/>
                </a:cubicBezTo>
                <a:cubicBezTo>
                  <a:pt x="248" y="88"/>
                  <a:pt x="248" y="88"/>
                  <a:pt x="248" y="88"/>
                </a:cubicBezTo>
                <a:cubicBezTo>
                  <a:pt x="254" y="88"/>
                  <a:pt x="258" y="92"/>
                  <a:pt x="258" y="97"/>
                </a:cubicBezTo>
                <a:cubicBezTo>
                  <a:pt x="258" y="101"/>
                  <a:pt x="256" y="104"/>
                  <a:pt x="254" y="105"/>
                </a:cubicBezTo>
                <a:cubicBezTo>
                  <a:pt x="254" y="105"/>
                  <a:pt x="254" y="105"/>
                  <a:pt x="254" y="105"/>
                </a:cubicBezTo>
                <a:cubicBezTo>
                  <a:pt x="186" y="154"/>
                  <a:pt x="186" y="154"/>
                  <a:pt x="186" y="154"/>
                </a:cubicBezTo>
                <a:cubicBezTo>
                  <a:pt x="212" y="234"/>
                  <a:pt x="212" y="234"/>
                  <a:pt x="212" y="234"/>
                </a:cubicBezTo>
                <a:cubicBezTo>
                  <a:pt x="214" y="239"/>
                  <a:pt x="211" y="245"/>
                  <a:pt x="206" y="246"/>
                </a:cubicBezTo>
                <a:cubicBezTo>
                  <a:pt x="203" y="247"/>
                  <a:pt x="199" y="247"/>
                  <a:pt x="197" y="245"/>
                </a:cubicBezTo>
                <a:cubicBezTo>
                  <a:pt x="129" y="196"/>
                  <a:pt x="129" y="196"/>
                  <a:pt x="129" y="196"/>
                </a:cubicBezTo>
                <a:cubicBezTo>
                  <a:pt x="62" y="245"/>
                  <a:pt x="62" y="245"/>
                  <a:pt x="62" y="245"/>
                </a:cubicBezTo>
                <a:cubicBezTo>
                  <a:pt x="57" y="248"/>
                  <a:pt x="51" y="247"/>
                  <a:pt x="48" y="243"/>
                </a:cubicBezTo>
                <a:cubicBezTo>
                  <a:pt x="46" y="240"/>
                  <a:pt x="46" y="236"/>
                  <a:pt x="47" y="233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5" y="105"/>
                  <a:pt x="5" y="105"/>
                  <a:pt x="5" y="105"/>
                </a:cubicBezTo>
                <a:cubicBezTo>
                  <a:pt x="1" y="102"/>
                  <a:pt x="0" y="96"/>
                  <a:pt x="3" y="92"/>
                </a:cubicBezTo>
                <a:cubicBezTo>
                  <a:pt x="5" y="89"/>
                  <a:pt x="8" y="88"/>
                  <a:pt x="11" y="88"/>
                </a:cubicBezTo>
                <a:cubicBezTo>
                  <a:pt x="94" y="88"/>
                  <a:pt x="94" y="88"/>
                  <a:pt x="94" y="8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2" y="3"/>
                  <a:pt x="127" y="0"/>
                  <a:pt x="132" y="2"/>
                </a:cubicBezTo>
                <a:cubicBezTo>
                  <a:pt x="136" y="3"/>
                  <a:pt x="138" y="5"/>
                  <a:pt x="139" y="8"/>
                </a:cubicBezTo>
                <a:cubicBezTo>
                  <a:pt x="139" y="8"/>
                  <a:pt x="139" y="8"/>
                  <a:pt x="139" y="8"/>
                </a:cubicBezTo>
                <a:close/>
                <a:moveTo>
                  <a:pt x="148" y="101"/>
                </a:moveTo>
                <a:cubicBezTo>
                  <a:pt x="148" y="101"/>
                  <a:pt x="148" y="101"/>
                  <a:pt x="148" y="101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0" y="104"/>
                  <a:pt x="106" y="107"/>
                  <a:pt x="102" y="107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93" y="145"/>
                  <a:pt x="95" y="149"/>
                  <a:pt x="94" y="154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7" y="173"/>
                  <a:pt x="132" y="173"/>
                  <a:pt x="135" y="175"/>
                </a:cubicBezTo>
                <a:cubicBezTo>
                  <a:pt x="184" y="211"/>
                  <a:pt x="184" y="211"/>
                  <a:pt x="184" y="211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4" y="150"/>
                  <a:pt x="165" y="145"/>
                  <a:pt x="169" y="143"/>
                </a:cubicBezTo>
                <a:cubicBezTo>
                  <a:pt x="217" y="107"/>
                  <a:pt x="217" y="107"/>
                  <a:pt x="217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4" y="108"/>
                  <a:pt x="149" y="105"/>
                  <a:pt x="148" y="1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9"/>
          <p:cNvSpPr>
            <a:spLocks noEditPoints="1"/>
          </p:cNvSpPr>
          <p:nvPr/>
        </p:nvSpPr>
        <p:spPr bwMode="auto">
          <a:xfrm>
            <a:off x="7918575" y="3704829"/>
            <a:ext cx="349692" cy="315437"/>
          </a:xfrm>
          <a:custGeom>
            <a:avLst/>
            <a:gdLst>
              <a:gd name="T0" fmla="*/ 122 w 259"/>
              <a:gd name="T1" fmla="*/ 229 h 233"/>
              <a:gd name="T2" fmla="*/ 24 w 259"/>
              <a:gd name="T3" fmla="*/ 131 h 233"/>
              <a:gd name="T4" fmla="*/ 3 w 259"/>
              <a:gd name="T5" fmla="*/ 95 h 233"/>
              <a:gd name="T6" fmla="*/ 5 w 259"/>
              <a:gd name="T7" fmla="*/ 56 h 233"/>
              <a:gd name="T8" fmla="*/ 24 w 259"/>
              <a:gd name="T9" fmla="*/ 24 h 233"/>
              <a:gd name="T10" fmla="*/ 56 w 259"/>
              <a:gd name="T11" fmla="*/ 5 h 233"/>
              <a:gd name="T12" fmla="*/ 97 w 259"/>
              <a:gd name="T13" fmla="*/ 4 h 233"/>
              <a:gd name="T14" fmla="*/ 129 w 259"/>
              <a:gd name="T15" fmla="*/ 20 h 233"/>
              <a:gd name="T16" fmla="*/ 162 w 259"/>
              <a:gd name="T17" fmla="*/ 4 h 233"/>
              <a:gd name="T18" fmla="*/ 203 w 259"/>
              <a:gd name="T19" fmla="*/ 5 h 233"/>
              <a:gd name="T20" fmla="*/ 235 w 259"/>
              <a:gd name="T21" fmla="*/ 24 h 233"/>
              <a:gd name="T22" fmla="*/ 254 w 259"/>
              <a:gd name="T23" fmla="*/ 56 h 233"/>
              <a:gd name="T24" fmla="*/ 254 w 259"/>
              <a:gd name="T25" fmla="*/ 56 h 233"/>
              <a:gd name="T26" fmla="*/ 256 w 259"/>
              <a:gd name="T27" fmla="*/ 95 h 233"/>
              <a:gd name="T28" fmla="*/ 235 w 259"/>
              <a:gd name="T29" fmla="*/ 131 h 233"/>
              <a:gd name="T30" fmla="*/ 234 w 259"/>
              <a:gd name="T31" fmla="*/ 131 h 233"/>
              <a:gd name="T32" fmla="*/ 136 w 259"/>
              <a:gd name="T33" fmla="*/ 229 h 233"/>
              <a:gd name="T34" fmla="*/ 123 w 259"/>
              <a:gd name="T35" fmla="*/ 229 h 233"/>
              <a:gd name="T36" fmla="*/ 122 w 259"/>
              <a:gd name="T37" fmla="*/ 229 h 233"/>
              <a:gd name="T38" fmla="*/ 141 w 259"/>
              <a:gd name="T39" fmla="*/ 36 h 233"/>
              <a:gd name="T40" fmla="*/ 141 w 259"/>
              <a:gd name="T41" fmla="*/ 36 h 233"/>
              <a:gd name="T42" fmla="*/ 141 w 259"/>
              <a:gd name="T43" fmla="*/ 36 h 233"/>
              <a:gd name="T44" fmla="*/ 110 w 259"/>
              <a:gd name="T45" fmla="*/ 68 h 233"/>
              <a:gd name="T46" fmla="*/ 101 w 259"/>
              <a:gd name="T47" fmla="*/ 68 h 233"/>
              <a:gd name="T48" fmla="*/ 101 w 259"/>
              <a:gd name="T49" fmla="*/ 60 h 233"/>
              <a:gd name="T50" fmla="*/ 121 w 259"/>
              <a:gd name="T51" fmla="*/ 40 h 233"/>
              <a:gd name="T52" fmla="*/ 121 w 259"/>
              <a:gd name="T53" fmla="*/ 39 h 233"/>
              <a:gd name="T54" fmla="*/ 92 w 259"/>
              <a:gd name="T55" fmla="*/ 23 h 233"/>
              <a:gd name="T56" fmla="*/ 62 w 259"/>
              <a:gd name="T57" fmla="*/ 23 h 233"/>
              <a:gd name="T58" fmla="*/ 38 w 259"/>
              <a:gd name="T59" fmla="*/ 38 h 233"/>
              <a:gd name="T60" fmla="*/ 23 w 259"/>
              <a:gd name="T61" fmla="*/ 62 h 233"/>
              <a:gd name="T62" fmla="*/ 22 w 259"/>
              <a:gd name="T63" fmla="*/ 90 h 233"/>
              <a:gd name="T64" fmla="*/ 38 w 259"/>
              <a:gd name="T65" fmla="*/ 117 h 233"/>
              <a:gd name="T66" fmla="*/ 129 w 259"/>
              <a:gd name="T67" fmla="*/ 208 h 233"/>
              <a:gd name="T68" fmla="*/ 220 w 259"/>
              <a:gd name="T69" fmla="*/ 117 h 233"/>
              <a:gd name="T70" fmla="*/ 221 w 259"/>
              <a:gd name="T71" fmla="*/ 117 h 233"/>
              <a:gd name="T72" fmla="*/ 237 w 259"/>
              <a:gd name="T73" fmla="*/ 90 h 233"/>
              <a:gd name="T74" fmla="*/ 236 w 259"/>
              <a:gd name="T75" fmla="*/ 62 h 233"/>
              <a:gd name="T76" fmla="*/ 236 w 259"/>
              <a:gd name="T77" fmla="*/ 62 h 233"/>
              <a:gd name="T78" fmla="*/ 221 w 259"/>
              <a:gd name="T79" fmla="*/ 38 h 233"/>
              <a:gd name="T80" fmla="*/ 197 w 259"/>
              <a:gd name="T81" fmla="*/ 23 h 233"/>
              <a:gd name="T82" fmla="*/ 167 w 259"/>
              <a:gd name="T83" fmla="*/ 23 h 233"/>
              <a:gd name="T84" fmla="*/ 141 w 259"/>
              <a:gd name="T85" fmla="*/ 3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9" h="233">
                <a:moveTo>
                  <a:pt x="122" y="229"/>
                </a:moveTo>
                <a:cubicBezTo>
                  <a:pt x="24" y="131"/>
                  <a:pt x="24" y="131"/>
                  <a:pt x="24" y="131"/>
                </a:cubicBezTo>
                <a:cubicBezTo>
                  <a:pt x="14" y="121"/>
                  <a:pt x="7" y="108"/>
                  <a:pt x="3" y="95"/>
                </a:cubicBezTo>
                <a:cubicBezTo>
                  <a:pt x="0" y="83"/>
                  <a:pt x="0" y="69"/>
                  <a:pt x="5" y="56"/>
                </a:cubicBezTo>
                <a:cubicBezTo>
                  <a:pt x="9" y="44"/>
                  <a:pt x="15" y="33"/>
                  <a:pt x="24" y="24"/>
                </a:cubicBezTo>
                <a:cubicBezTo>
                  <a:pt x="33" y="15"/>
                  <a:pt x="44" y="8"/>
                  <a:pt x="56" y="5"/>
                </a:cubicBezTo>
                <a:cubicBezTo>
                  <a:pt x="70" y="0"/>
                  <a:pt x="84" y="0"/>
                  <a:pt x="97" y="4"/>
                </a:cubicBezTo>
                <a:cubicBezTo>
                  <a:pt x="109" y="7"/>
                  <a:pt x="120" y="12"/>
                  <a:pt x="129" y="20"/>
                </a:cubicBezTo>
                <a:cubicBezTo>
                  <a:pt x="139" y="12"/>
                  <a:pt x="150" y="7"/>
                  <a:pt x="162" y="4"/>
                </a:cubicBezTo>
                <a:cubicBezTo>
                  <a:pt x="175" y="0"/>
                  <a:pt x="188" y="0"/>
                  <a:pt x="203" y="5"/>
                </a:cubicBezTo>
                <a:cubicBezTo>
                  <a:pt x="215" y="9"/>
                  <a:pt x="226" y="15"/>
                  <a:pt x="235" y="24"/>
                </a:cubicBezTo>
                <a:cubicBezTo>
                  <a:pt x="243" y="33"/>
                  <a:pt x="250" y="44"/>
                  <a:pt x="254" y="56"/>
                </a:cubicBezTo>
                <a:cubicBezTo>
                  <a:pt x="254" y="56"/>
                  <a:pt x="254" y="56"/>
                  <a:pt x="254" y="56"/>
                </a:cubicBezTo>
                <a:cubicBezTo>
                  <a:pt x="259" y="69"/>
                  <a:pt x="259" y="83"/>
                  <a:pt x="256" y="95"/>
                </a:cubicBezTo>
                <a:cubicBezTo>
                  <a:pt x="252" y="108"/>
                  <a:pt x="245" y="121"/>
                  <a:pt x="235" y="131"/>
                </a:cubicBezTo>
                <a:cubicBezTo>
                  <a:pt x="234" y="131"/>
                  <a:pt x="234" y="131"/>
                  <a:pt x="234" y="131"/>
                </a:cubicBezTo>
                <a:cubicBezTo>
                  <a:pt x="136" y="229"/>
                  <a:pt x="136" y="229"/>
                  <a:pt x="136" y="229"/>
                </a:cubicBezTo>
                <a:cubicBezTo>
                  <a:pt x="133" y="233"/>
                  <a:pt x="126" y="233"/>
                  <a:pt x="123" y="229"/>
                </a:cubicBezTo>
                <a:cubicBezTo>
                  <a:pt x="122" y="229"/>
                  <a:pt x="122" y="229"/>
                  <a:pt x="122" y="229"/>
                </a:cubicBezTo>
                <a:close/>
                <a:moveTo>
                  <a:pt x="141" y="36"/>
                </a:moveTo>
                <a:cubicBezTo>
                  <a:pt x="141" y="36"/>
                  <a:pt x="141" y="36"/>
                  <a:pt x="141" y="36"/>
                </a:cubicBezTo>
                <a:cubicBezTo>
                  <a:pt x="141" y="36"/>
                  <a:pt x="141" y="36"/>
                  <a:pt x="141" y="36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07" y="70"/>
                  <a:pt x="104" y="70"/>
                  <a:pt x="101" y="68"/>
                </a:cubicBezTo>
                <a:cubicBezTo>
                  <a:pt x="99" y="66"/>
                  <a:pt x="99" y="62"/>
                  <a:pt x="101" y="6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12" y="31"/>
                  <a:pt x="103" y="25"/>
                  <a:pt x="92" y="23"/>
                </a:cubicBezTo>
                <a:cubicBezTo>
                  <a:pt x="83" y="20"/>
                  <a:pt x="73" y="20"/>
                  <a:pt x="62" y="23"/>
                </a:cubicBezTo>
                <a:cubicBezTo>
                  <a:pt x="53" y="26"/>
                  <a:pt x="45" y="31"/>
                  <a:pt x="38" y="38"/>
                </a:cubicBezTo>
                <a:cubicBezTo>
                  <a:pt x="31" y="45"/>
                  <a:pt x="26" y="53"/>
                  <a:pt x="23" y="62"/>
                </a:cubicBezTo>
                <a:cubicBezTo>
                  <a:pt x="20" y="72"/>
                  <a:pt x="20" y="81"/>
                  <a:pt x="22" y="90"/>
                </a:cubicBezTo>
                <a:cubicBezTo>
                  <a:pt x="25" y="100"/>
                  <a:pt x="31" y="109"/>
                  <a:pt x="38" y="117"/>
                </a:cubicBezTo>
                <a:cubicBezTo>
                  <a:pt x="129" y="208"/>
                  <a:pt x="129" y="208"/>
                  <a:pt x="129" y="208"/>
                </a:cubicBezTo>
                <a:cubicBezTo>
                  <a:pt x="220" y="117"/>
                  <a:pt x="220" y="117"/>
                  <a:pt x="220" y="117"/>
                </a:cubicBezTo>
                <a:cubicBezTo>
                  <a:pt x="221" y="117"/>
                  <a:pt x="221" y="117"/>
                  <a:pt x="221" y="117"/>
                </a:cubicBezTo>
                <a:cubicBezTo>
                  <a:pt x="228" y="109"/>
                  <a:pt x="234" y="100"/>
                  <a:pt x="237" y="90"/>
                </a:cubicBezTo>
                <a:cubicBezTo>
                  <a:pt x="239" y="81"/>
                  <a:pt x="239" y="72"/>
                  <a:pt x="236" y="62"/>
                </a:cubicBezTo>
                <a:cubicBezTo>
                  <a:pt x="236" y="62"/>
                  <a:pt x="236" y="62"/>
                  <a:pt x="236" y="62"/>
                </a:cubicBezTo>
                <a:cubicBezTo>
                  <a:pt x="233" y="53"/>
                  <a:pt x="227" y="45"/>
                  <a:pt x="221" y="38"/>
                </a:cubicBezTo>
                <a:cubicBezTo>
                  <a:pt x="214" y="32"/>
                  <a:pt x="206" y="26"/>
                  <a:pt x="197" y="23"/>
                </a:cubicBezTo>
                <a:cubicBezTo>
                  <a:pt x="186" y="20"/>
                  <a:pt x="176" y="20"/>
                  <a:pt x="167" y="23"/>
                </a:cubicBezTo>
                <a:cubicBezTo>
                  <a:pt x="158" y="25"/>
                  <a:pt x="149" y="30"/>
                  <a:pt x="141" y="3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5" grpId="0" animBg="1"/>
      <p:bldP spid="49" grpId="0"/>
      <p:bldP spid="51" grpId="0"/>
      <p:bldP spid="53" grpId="0"/>
      <p:bldP spid="55" grpId="0"/>
      <p:bldP spid="57" grpId="0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倾听的</a:t>
              </a: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层次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en-GB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47427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倾听的</a:t>
              </a: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层次二</a:t>
              </a:r>
              <a:endPara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620180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倾听的</a:t>
              </a:r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层次三</a:t>
              </a:r>
              <a:endParaRPr lang="en-GB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634614"/>
            <a:chOff x="8451509" y="2034687"/>
            <a:chExt cx="3254568" cy="601771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827824" cy="37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我在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271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安排一个好的环境。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328293"/>
            <a:ext cx="2496908" cy="1087046"/>
            <a:chOff x="8508022" y="2034687"/>
            <a:chExt cx="3198055" cy="103078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123476" cy="402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我在听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700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鼓励对方说话、保持适当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沉默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、表示同感。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474196"/>
            <a:ext cx="2522171" cy="994712"/>
            <a:chOff x="8475665" y="2034687"/>
            <a:chExt cx="3230412" cy="943234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725046" cy="402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我在用心听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612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说自己内心的感受、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反映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事实、表示了解。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2836722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14393" y="3385291"/>
              <a:ext cx="3004396" cy="841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听到的不仅是话，还有对方话后面真正想要表达的意思。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8"/>
          <p:cNvSpPr txBox="1"/>
          <p:nvPr/>
        </p:nvSpPr>
        <p:spPr>
          <a:xfrm>
            <a:off x="4269135" y="233568"/>
            <a:ext cx="456686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做一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个好聆听者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4341143" y="689667"/>
            <a:ext cx="427538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GOOD LISTENER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8"/>
          <p:cNvSpPr txBox="1"/>
          <p:nvPr/>
        </p:nvSpPr>
        <p:spPr>
          <a:xfrm>
            <a:off x="4269135" y="233568"/>
            <a:ext cx="456686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态度四注意</a:t>
            </a:r>
            <a:endParaRPr lang="en-US" altLang="zh-CN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4341143" y="689667"/>
            <a:ext cx="427538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NOTE ATTITUDE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30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51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44"/>
          <p:cNvSpPr/>
          <p:nvPr/>
        </p:nvSpPr>
        <p:spPr>
          <a:xfrm>
            <a:off x="2205729" y="5304447"/>
            <a:ext cx="2537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态度影响态度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48"/>
          <p:cNvSpPr/>
          <p:nvPr/>
        </p:nvSpPr>
        <p:spPr>
          <a:xfrm>
            <a:off x="6185385" y="5272509"/>
            <a:ext cx="2537702" cy="40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态度可以改变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Rectangle 50"/>
          <p:cNvSpPr/>
          <p:nvPr/>
        </p:nvSpPr>
        <p:spPr>
          <a:xfrm>
            <a:off x="4168723" y="2136095"/>
            <a:ext cx="2611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态度由你选择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52"/>
          <p:cNvSpPr/>
          <p:nvPr/>
        </p:nvSpPr>
        <p:spPr>
          <a:xfrm>
            <a:off x="8114883" y="2002865"/>
            <a:ext cx="2611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态度创造效益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63" grpId="0"/>
      <p:bldP spid="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086100" y="3514592"/>
            <a:ext cx="668655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</a:t>
            </a:r>
            <a:endParaRPr lang="en-US" altLang="zh-CN" sz="115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861381" y="1739143"/>
            <a:ext cx="3135990" cy="17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15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2021</a:t>
            </a:r>
            <a:endParaRPr lang="en-US" altLang="zh-CN" sz="88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765079" y="3637274"/>
            <a:ext cx="5434460" cy="12031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53311" y="1927541"/>
            <a:ext cx="1265771" cy="12657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557168" y="3544317"/>
            <a:ext cx="3672408" cy="120654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人际交往的功能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INTERPERSONAL FUNCTION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36" y="4089574"/>
            <a:ext cx="2838138" cy="14478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05" y="4089574"/>
            <a:ext cx="2803903" cy="14478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586065"/>
            <a:ext cx="2865431" cy="14623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94" y="2574186"/>
            <a:ext cx="2865431" cy="1462308"/>
          </a:xfrm>
          <a:prstGeom prst="rect">
            <a:avLst/>
          </a:prstGeom>
        </p:spPr>
      </p:pic>
      <p:sp>
        <p:nvSpPr>
          <p:cNvPr id="24" name="TextBox 15"/>
          <p:cNvSpPr txBox="1"/>
          <p:nvPr/>
        </p:nvSpPr>
        <p:spPr>
          <a:xfrm>
            <a:off x="697909" y="1794880"/>
            <a:ext cx="2587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ctr" eaLnBrk="1" hangingPunct="1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获取信息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937877" y="4576356"/>
            <a:ext cx="2257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ct val="20000"/>
              </a:spcBef>
              <a:buFont typeface="+mj-ea"/>
              <a:buAutoNum type="circleNumDbPlain" startAt="2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减少失误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153963"/>
            <a:ext cx="3949155" cy="6516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人际交往的功能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INTERPERSONAL FUNCTION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5"/>
          <p:cNvSpPr txBox="1"/>
          <p:nvPr/>
        </p:nvSpPr>
        <p:spPr>
          <a:xfrm>
            <a:off x="3675626" y="5817942"/>
            <a:ext cx="2587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ct val="20000"/>
              </a:spcBef>
              <a:buFont typeface="+mj-ea"/>
              <a:buAutoNum type="circleNumDbPlain" startAt="4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愉快合作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6579444" y="1784377"/>
            <a:ext cx="2587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eaLnBrk="1" hangingPunct="1">
              <a:buFont typeface="+mj-ea"/>
              <a:buAutoNum type="circleNumDbPlain" startAt="5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和谐关系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5"/>
          <p:cNvSpPr txBox="1"/>
          <p:nvPr/>
        </p:nvSpPr>
        <p:spPr>
          <a:xfrm>
            <a:off x="9613672" y="5817941"/>
            <a:ext cx="2587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ct val="20000"/>
              </a:spcBef>
              <a:buFont typeface="+mj-ea"/>
              <a:buAutoNum type="circleNumDbPlain" startAt="8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结交益友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3812185" y="3051211"/>
            <a:ext cx="2257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eaLnBrk="1" hangingPunct="1">
              <a:buFont typeface="+mj-ea"/>
              <a:buAutoNum type="circleNumDbPlain" startAt="3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增进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5"/>
          <p:cNvSpPr txBox="1"/>
          <p:nvPr/>
        </p:nvSpPr>
        <p:spPr>
          <a:xfrm>
            <a:off x="6704660" y="4489529"/>
            <a:ext cx="2257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spcBef>
                <a:spcPct val="20000"/>
              </a:spcBef>
              <a:buFont typeface="+mj-ea"/>
              <a:buAutoNum type="circleNumDbPlain" startAt="6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激励行为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5"/>
          <p:cNvSpPr txBox="1"/>
          <p:nvPr/>
        </p:nvSpPr>
        <p:spPr>
          <a:xfrm>
            <a:off x="9636713" y="3070997"/>
            <a:ext cx="2257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eaLnBrk="1" hangingPunct="1">
              <a:buFont typeface="+mj-ea"/>
              <a:buAutoNum type="circleNumDbPlain" startAt="7"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转变态度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animBg="1"/>
      <p:bldP spid="40" grpId="0" animBg="1"/>
      <p:bldP spid="41" grpId="0" animBg="1"/>
      <p:bldP spid="43" grpId="0" animBg="1"/>
      <p:bldP spid="45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8"/>
          <p:cNvSpPr txBox="1"/>
          <p:nvPr/>
        </p:nvSpPr>
        <p:spPr>
          <a:xfrm>
            <a:off x="4454798" y="153963"/>
            <a:ext cx="3949155" cy="6516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人际交往的功能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INTERPERSONAL FUNCTION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5"/>
          <p:cNvGrpSpPr>
            <a:grpSpLocks noChangeAspect="1"/>
          </p:cNvGrpSpPr>
          <p:nvPr/>
        </p:nvGrpSpPr>
        <p:grpSpPr bwMode="auto">
          <a:xfrm>
            <a:off x="4629175" y="2032149"/>
            <a:ext cx="3595220" cy="3595220"/>
            <a:chOff x="1307" y="587"/>
            <a:chExt cx="3147" cy="3147"/>
          </a:xfrm>
        </p:grpSpPr>
        <p:sp>
          <p:nvSpPr>
            <p:cNvPr id="25" name="Freeform 5"/>
            <p:cNvSpPr/>
            <p:nvPr/>
          </p:nvSpPr>
          <p:spPr bwMode="auto">
            <a:xfrm>
              <a:off x="3502" y="2039"/>
              <a:ext cx="663" cy="1375"/>
            </a:xfrm>
            <a:custGeom>
              <a:avLst/>
              <a:gdLst>
                <a:gd name="T0" fmla="*/ 0 w 727"/>
                <a:gd name="T1" fmla="*/ 0 h 1508"/>
                <a:gd name="T2" fmla="*/ 0 w 727"/>
                <a:gd name="T3" fmla="*/ 1508 h 1508"/>
                <a:gd name="T4" fmla="*/ 727 w 727"/>
                <a:gd name="T5" fmla="*/ 722 h 1508"/>
                <a:gd name="T6" fmla="*/ 0 w 727"/>
                <a:gd name="T7" fmla="*/ 0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1508">
                  <a:moveTo>
                    <a:pt x="0" y="0"/>
                  </a:moveTo>
                  <a:cubicBezTo>
                    <a:pt x="0" y="1508"/>
                    <a:pt x="0" y="1508"/>
                    <a:pt x="0" y="1508"/>
                  </a:cubicBezTo>
                  <a:cubicBezTo>
                    <a:pt x="0" y="1508"/>
                    <a:pt x="535" y="1358"/>
                    <a:pt x="727" y="7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233" y="1631"/>
              <a:ext cx="1221" cy="975"/>
            </a:xfrm>
            <a:custGeom>
              <a:avLst/>
              <a:gdLst>
                <a:gd name="T0" fmla="*/ 0 w 1339"/>
                <a:gd name="T1" fmla="*/ 3 h 1069"/>
                <a:gd name="T2" fmla="*/ 1067 w 1339"/>
                <a:gd name="T3" fmla="*/ 1069 h 1069"/>
                <a:gd name="T4" fmla="*/ 1025 w 1339"/>
                <a:gd name="T5" fmla="*/ 0 h 1069"/>
                <a:gd name="T6" fmla="*/ 0 w 1339"/>
                <a:gd name="T7" fmla="*/ 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9" h="1069">
                  <a:moveTo>
                    <a:pt x="0" y="3"/>
                  </a:moveTo>
                  <a:cubicBezTo>
                    <a:pt x="1067" y="1069"/>
                    <a:pt x="1067" y="1069"/>
                    <a:pt x="1067" y="1069"/>
                  </a:cubicBezTo>
                  <a:cubicBezTo>
                    <a:pt x="1067" y="1069"/>
                    <a:pt x="1339" y="585"/>
                    <a:pt x="1025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2757" y="876"/>
              <a:ext cx="1375" cy="663"/>
            </a:xfrm>
            <a:custGeom>
              <a:avLst/>
              <a:gdLst>
                <a:gd name="T0" fmla="*/ 0 w 1508"/>
                <a:gd name="T1" fmla="*/ 727 h 727"/>
                <a:gd name="T2" fmla="*/ 1508 w 1508"/>
                <a:gd name="T3" fmla="*/ 727 h 727"/>
                <a:gd name="T4" fmla="*/ 722 w 1508"/>
                <a:gd name="T5" fmla="*/ 0 h 727"/>
                <a:gd name="T6" fmla="*/ 0 w 1508"/>
                <a:gd name="T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727">
                  <a:moveTo>
                    <a:pt x="0" y="727"/>
                  </a:moveTo>
                  <a:cubicBezTo>
                    <a:pt x="1508" y="727"/>
                    <a:pt x="1508" y="727"/>
                    <a:pt x="1508" y="727"/>
                  </a:cubicBezTo>
                  <a:cubicBezTo>
                    <a:pt x="1508" y="727"/>
                    <a:pt x="1358" y="192"/>
                    <a:pt x="722" y="0"/>
                  </a:cubicBezTo>
                  <a:lnTo>
                    <a:pt x="0" y="7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2351" y="587"/>
              <a:ext cx="975" cy="1220"/>
            </a:xfrm>
            <a:custGeom>
              <a:avLst/>
              <a:gdLst>
                <a:gd name="T0" fmla="*/ 3 w 1070"/>
                <a:gd name="T1" fmla="*/ 1338 h 1338"/>
                <a:gd name="T2" fmla="*/ 1070 w 1070"/>
                <a:gd name="T3" fmla="*/ 272 h 1338"/>
                <a:gd name="T4" fmla="*/ 0 w 1070"/>
                <a:gd name="T5" fmla="*/ 314 h 1338"/>
                <a:gd name="T6" fmla="*/ 3 w 1070"/>
                <a:gd name="T7" fmla="*/ 133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338">
                  <a:moveTo>
                    <a:pt x="3" y="1338"/>
                  </a:moveTo>
                  <a:cubicBezTo>
                    <a:pt x="1070" y="272"/>
                    <a:pt x="1070" y="272"/>
                    <a:pt x="1070" y="272"/>
                  </a:cubicBezTo>
                  <a:cubicBezTo>
                    <a:pt x="1070" y="272"/>
                    <a:pt x="585" y="0"/>
                    <a:pt x="0" y="314"/>
                  </a:cubicBezTo>
                  <a:lnTo>
                    <a:pt x="3" y="13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96" y="908"/>
              <a:ext cx="663" cy="1375"/>
            </a:xfrm>
            <a:custGeom>
              <a:avLst/>
              <a:gdLst>
                <a:gd name="T0" fmla="*/ 727 w 727"/>
                <a:gd name="T1" fmla="*/ 1508 h 1508"/>
                <a:gd name="T2" fmla="*/ 727 w 727"/>
                <a:gd name="T3" fmla="*/ 0 h 1508"/>
                <a:gd name="T4" fmla="*/ 0 w 727"/>
                <a:gd name="T5" fmla="*/ 786 h 1508"/>
                <a:gd name="T6" fmla="*/ 727 w 727"/>
                <a:gd name="T7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1508">
                  <a:moveTo>
                    <a:pt x="727" y="1508"/>
                  </a:moveTo>
                  <a:cubicBezTo>
                    <a:pt x="727" y="0"/>
                    <a:pt x="727" y="0"/>
                    <a:pt x="727" y="0"/>
                  </a:cubicBezTo>
                  <a:cubicBezTo>
                    <a:pt x="727" y="0"/>
                    <a:pt x="192" y="150"/>
                    <a:pt x="0" y="786"/>
                  </a:cubicBezTo>
                  <a:lnTo>
                    <a:pt x="727" y="1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1307" y="1714"/>
              <a:ext cx="1220" cy="975"/>
            </a:xfrm>
            <a:custGeom>
              <a:avLst/>
              <a:gdLst>
                <a:gd name="T0" fmla="*/ 1338 w 1338"/>
                <a:gd name="T1" fmla="*/ 1066 h 1069"/>
                <a:gd name="T2" fmla="*/ 272 w 1338"/>
                <a:gd name="T3" fmla="*/ 0 h 1069"/>
                <a:gd name="T4" fmla="*/ 314 w 1338"/>
                <a:gd name="T5" fmla="*/ 1069 h 1069"/>
                <a:gd name="T6" fmla="*/ 1338 w 1338"/>
                <a:gd name="T7" fmla="*/ 1066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8" h="1069">
                  <a:moveTo>
                    <a:pt x="1338" y="106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2" y="0"/>
                    <a:pt x="0" y="484"/>
                    <a:pt x="314" y="1069"/>
                  </a:cubicBezTo>
                  <a:lnTo>
                    <a:pt x="1338" y="10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1627" y="2783"/>
              <a:ext cx="1375" cy="662"/>
            </a:xfrm>
            <a:custGeom>
              <a:avLst/>
              <a:gdLst>
                <a:gd name="T0" fmla="*/ 1508 w 1508"/>
                <a:gd name="T1" fmla="*/ 0 h 727"/>
                <a:gd name="T2" fmla="*/ 0 w 1508"/>
                <a:gd name="T3" fmla="*/ 0 h 727"/>
                <a:gd name="T4" fmla="*/ 786 w 1508"/>
                <a:gd name="T5" fmla="*/ 727 h 727"/>
                <a:gd name="T6" fmla="*/ 1508 w 1508"/>
                <a:gd name="T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8" h="727">
                  <a:moveTo>
                    <a:pt x="15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50" y="535"/>
                    <a:pt x="786" y="727"/>
                  </a:cubicBezTo>
                  <a:lnTo>
                    <a:pt x="15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2434" y="2515"/>
              <a:ext cx="975" cy="1219"/>
            </a:xfrm>
            <a:custGeom>
              <a:avLst/>
              <a:gdLst>
                <a:gd name="T0" fmla="*/ 1066 w 1070"/>
                <a:gd name="T1" fmla="*/ 0 h 1338"/>
                <a:gd name="T2" fmla="*/ 0 w 1070"/>
                <a:gd name="T3" fmla="*/ 1066 h 1338"/>
                <a:gd name="T4" fmla="*/ 1070 w 1070"/>
                <a:gd name="T5" fmla="*/ 1024 h 1338"/>
                <a:gd name="T6" fmla="*/ 1066 w 1070"/>
                <a:gd name="T7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338">
                  <a:moveTo>
                    <a:pt x="1066" y="0"/>
                  </a:moveTo>
                  <a:cubicBezTo>
                    <a:pt x="0" y="1066"/>
                    <a:pt x="0" y="1066"/>
                    <a:pt x="0" y="1066"/>
                  </a:cubicBezTo>
                  <a:cubicBezTo>
                    <a:pt x="0" y="1066"/>
                    <a:pt x="484" y="1338"/>
                    <a:pt x="1070" y="1024"/>
                  </a:cubicBezTo>
                  <a:lnTo>
                    <a:pt x="10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53"/>
          <p:cNvSpPr txBox="1"/>
          <p:nvPr/>
        </p:nvSpPr>
        <p:spPr>
          <a:xfrm>
            <a:off x="4193121" y="2455090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5"/>
          <p:cNvSpPr txBox="1"/>
          <p:nvPr/>
        </p:nvSpPr>
        <p:spPr>
          <a:xfrm>
            <a:off x="2746128" y="252236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减少失误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7827632" y="2196558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61"/>
          <p:cNvSpPr txBox="1"/>
          <p:nvPr/>
        </p:nvSpPr>
        <p:spPr>
          <a:xfrm>
            <a:off x="8376052" y="227042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结交益友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53"/>
          <p:cNvSpPr txBox="1"/>
          <p:nvPr/>
        </p:nvSpPr>
        <p:spPr>
          <a:xfrm>
            <a:off x="6259809" y="1527898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55"/>
          <p:cNvSpPr txBox="1"/>
          <p:nvPr/>
        </p:nvSpPr>
        <p:spPr>
          <a:xfrm>
            <a:off x="4796789" y="1595172"/>
            <a:ext cx="12311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获取信息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53"/>
          <p:cNvSpPr txBox="1"/>
          <p:nvPr/>
        </p:nvSpPr>
        <p:spPr>
          <a:xfrm>
            <a:off x="4181236" y="3733142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55"/>
          <p:cNvSpPr txBox="1"/>
          <p:nvPr/>
        </p:nvSpPr>
        <p:spPr>
          <a:xfrm>
            <a:off x="2718216" y="3800416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增进了解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53"/>
          <p:cNvSpPr txBox="1"/>
          <p:nvPr/>
        </p:nvSpPr>
        <p:spPr>
          <a:xfrm>
            <a:off x="4796789" y="5005282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55"/>
          <p:cNvSpPr txBox="1"/>
          <p:nvPr/>
        </p:nvSpPr>
        <p:spPr>
          <a:xfrm>
            <a:off x="3333769" y="5072556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愉快合作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53"/>
          <p:cNvSpPr txBox="1"/>
          <p:nvPr/>
        </p:nvSpPr>
        <p:spPr>
          <a:xfrm>
            <a:off x="6517608" y="5801683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55"/>
          <p:cNvSpPr txBox="1"/>
          <p:nvPr/>
        </p:nvSpPr>
        <p:spPr>
          <a:xfrm>
            <a:off x="5054588" y="5868957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和谐关系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59"/>
          <p:cNvSpPr txBox="1"/>
          <p:nvPr/>
        </p:nvSpPr>
        <p:spPr>
          <a:xfrm>
            <a:off x="8282393" y="3617088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61"/>
          <p:cNvSpPr txBox="1"/>
          <p:nvPr/>
        </p:nvSpPr>
        <p:spPr>
          <a:xfrm>
            <a:off x="8830813" y="369095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转变态度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59"/>
          <p:cNvSpPr txBox="1"/>
          <p:nvPr/>
        </p:nvSpPr>
        <p:spPr>
          <a:xfrm>
            <a:off x="7769654" y="4969848"/>
            <a:ext cx="400751" cy="5170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61"/>
          <p:cNvSpPr txBox="1"/>
          <p:nvPr/>
        </p:nvSpPr>
        <p:spPr>
          <a:xfrm>
            <a:off x="8318074" y="504371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激励行为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58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8"/>
          <p:cNvSpPr txBox="1"/>
          <p:nvPr/>
        </p:nvSpPr>
        <p:spPr>
          <a:xfrm>
            <a:off x="4454798" y="153963"/>
            <a:ext cx="3949155" cy="6516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人际交往的功能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INTERPERSONAL FUNCTION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entagon 14"/>
          <p:cNvSpPr/>
          <p:nvPr/>
        </p:nvSpPr>
        <p:spPr>
          <a:xfrm>
            <a:off x="7206089" y="2754438"/>
            <a:ext cx="3278073" cy="93052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Parallelogram 15"/>
          <p:cNvSpPr/>
          <p:nvPr/>
        </p:nvSpPr>
        <p:spPr>
          <a:xfrm rot="5400000">
            <a:off x="7380741" y="2579617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16"/>
          <p:cNvSpPr/>
          <p:nvPr/>
        </p:nvSpPr>
        <p:spPr>
          <a:xfrm>
            <a:off x="6080221" y="3219703"/>
            <a:ext cx="2870967" cy="930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Parallelogram 10"/>
          <p:cNvSpPr/>
          <p:nvPr/>
        </p:nvSpPr>
        <p:spPr>
          <a:xfrm rot="5400000">
            <a:off x="6254871" y="3044882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7"/>
          <p:cNvSpPr/>
          <p:nvPr/>
        </p:nvSpPr>
        <p:spPr>
          <a:xfrm>
            <a:off x="4954352" y="3685166"/>
            <a:ext cx="2870967" cy="930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Parallelogram 8"/>
          <p:cNvSpPr/>
          <p:nvPr/>
        </p:nvSpPr>
        <p:spPr>
          <a:xfrm rot="5400000">
            <a:off x="5129002" y="3510146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3828482" y="4149265"/>
            <a:ext cx="2870967" cy="930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Parallelogram 5"/>
          <p:cNvSpPr/>
          <p:nvPr/>
        </p:nvSpPr>
        <p:spPr>
          <a:xfrm rot="5400000">
            <a:off x="4003132" y="3975411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4"/>
          <p:cNvSpPr/>
          <p:nvPr/>
        </p:nvSpPr>
        <p:spPr>
          <a:xfrm>
            <a:off x="0" y="4634883"/>
            <a:ext cx="5573580" cy="930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21"/>
          <p:cNvGrpSpPr/>
          <p:nvPr/>
        </p:nvGrpSpPr>
        <p:grpSpPr>
          <a:xfrm>
            <a:off x="5852305" y="4366118"/>
            <a:ext cx="537529" cy="537529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49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6" name="Freeform 131"/>
          <p:cNvSpPr>
            <a:spLocks noEditPoints="1"/>
          </p:cNvSpPr>
          <p:nvPr/>
        </p:nvSpPr>
        <p:spPr bwMode="auto">
          <a:xfrm>
            <a:off x="7097959" y="3917430"/>
            <a:ext cx="537529" cy="504376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32"/>
          <p:cNvGrpSpPr/>
          <p:nvPr/>
        </p:nvGrpSpPr>
        <p:grpSpPr>
          <a:xfrm>
            <a:off x="8179115" y="3452165"/>
            <a:ext cx="537529" cy="504376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59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Freeform 144"/>
          <p:cNvSpPr>
            <a:spLocks noEditPoints="1"/>
          </p:cNvSpPr>
          <p:nvPr/>
        </p:nvSpPr>
        <p:spPr bwMode="auto">
          <a:xfrm>
            <a:off x="3863413" y="4831383"/>
            <a:ext cx="549367" cy="537529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Freeform 72"/>
          <p:cNvSpPr>
            <a:spLocks noEditPoints="1"/>
          </p:cNvSpPr>
          <p:nvPr/>
        </p:nvSpPr>
        <p:spPr bwMode="auto">
          <a:xfrm>
            <a:off x="9379634" y="2970323"/>
            <a:ext cx="537529" cy="53752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 Placeholder 3"/>
          <p:cNvSpPr txBox="1"/>
          <p:nvPr/>
        </p:nvSpPr>
        <p:spPr>
          <a:xfrm>
            <a:off x="1233930" y="3964599"/>
            <a:ext cx="2123149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获取信息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55"/>
          <p:cNvSpPr txBox="1"/>
          <p:nvPr/>
        </p:nvSpPr>
        <p:spPr>
          <a:xfrm>
            <a:off x="3546345" y="3420233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减少失误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55"/>
          <p:cNvSpPr txBox="1"/>
          <p:nvPr/>
        </p:nvSpPr>
        <p:spPr>
          <a:xfrm>
            <a:off x="5215255" y="2708180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增进了解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55"/>
          <p:cNvSpPr txBox="1"/>
          <p:nvPr/>
        </p:nvSpPr>
        <p:spPr>
          <a:xfrm>
            <a:off x="7097959" y="2152206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愉快合作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55"/>
          <p:cNvSpPr txBox="1"/>
          <p:nvPr/>
        </p:nvSpPr>
        <p:spPr>
          <a:xfrm>
            <a:off x="4861089" y="5721689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和谐关系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61"/>
          <p:cNvSpPr txBox="1"/>
          <p:nvPr/>
        </p:nvSpPr>
        <p:spPr>
          <a:xfrm>
            <a:off x="6900151" y="495588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激励行为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61"/>
          <p:cNvSpPr txBox="1"/>
          <p:nvPr/>
        </p:nvSpPr>
        <p:spPr>
          <a:xfrm>
            <a:off x="8470927" y="4261998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hangingPunct="1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转变态度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61"/>
          <p:cNvSpPr txBox="1"/>
          <p:nvPr/>
        </p:nvSpPr>
        <p:spPr>
          <a:xfrm>
            <a:off x="9868609" y="3723737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结交益友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5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56" grpId="0" animBg="1"/>
      <p:bldP spid="81" grpId="0" animBg="1"/>
      <p:bldP spid="82" grpId="0" animBg="1"/>
      <p:bldP spid="85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886327" y="1096045"/>
            <a:ext cx="11258550" cy="5934075"/>
          </a:xfrm>
          <a:prstGeom prst="rect">
            <a:avLst/>
          </a:prstGeom>
          <a:solidFill>
            <a:srgbClr val="F7F4F8"/>
          </a:solidFill>
          <a:ln>
            <a:noFill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02" y="2335778"/>
            <a:ext cx="4436811" cy="4019762"/>
          </a:xfrm>
          <a:prstGeom prst="rect">
            <a:avLst/>
          </a:prstGeom>
        </p:spPr>
      </p:pic>
      <p:sp>
        <p:nvSpPr>
          <p:cNvPr id="56" name="直角三角形 55"/>
          <p:cNvSpPr/>
          <p:nvPr/>
        </p:nvSpPr>
        <p:spPr>
          <a:xfrm flipV="1">
            <a:off x="7149455" y="2335778"/>
            <a:ext cx="895350" cy="895350"/>
          </a:xfrm>
          <a:prstGeom prst="rtTriangle">
            <a:avLst/>
          </a:prstGeom>
          <a:solidFill>
            <a:srgbClr val="32958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470732" y="4393553"/>
            <a:ext cx="1808370" cy="1808371"/>
            <a:chOff x="5686426" y="3429000"/>
            <a:chExt cx="2133600" cy="2133600"/>
          </a:xfrm>
        </p:grpSpPr>
        <p:sp>
          <p:nvSpPr>
            <p:cNvPr id="61" name="矩形 60"/>
            <p:cNvSpPr/>
            <p:nvPr/>
          </p:nvSpPr>
          <p:spPr>
            <a:xfrm>
              <a:off x="5686426" y="3429000"/>
              <a:ext cx="2133600" cy="2133600"/>
            </a:xfrm>
            <a:prstGeom prst="rect">
              <a:avLst/>
            </a:prstGeom>
            <a:solidFill>
              <a:srgbClr val="329589"/>
            </a:solidFill>
            <a:ln>
              <a:noFill/>
            </a:ln>
            <a:effectLst>
              <a:outerShdw blurRad="228600" sx="105000" sy="105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37024" y="3826560"/>
              <a:ext cx="2033524" cy="1416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职场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沟通</a:t>
              </a:r>
              <a:endPara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人际关系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TextBox 12"/>
          <p:cNvSpPr txBox="1"/>
          <p:nvPr/>
        </p:nvSpPr>
        <p:spPr>
          <a:xfrm>
            <a:off x="1862431" y="2477768"/>
            <a:ext cx="403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3295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人际交往中的技巧</a:t>
            </a:r>
            <a:endParaRPr lang="id-ID" sz="2800" b="1" dirty="0">
              <a:solidFill>
                <a:srgbClr val="3295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Text Placeholder 4"/>
          <p:cNvSpPr txBox="1"/>
          <p:nvPr/>
        </p:nvSpPr>
        <p:spPr>
          <a:xfrm>
            <a:off x="1845224" y="4521437"/>
            <a:ext cx="3710541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人际交往中技巧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就人际交往的润滑油，掌握了人际交往中技巧，就可在交往中如鱼得水，收入自如，长袖善舞，建立良好的人际关系。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20"/>
          <p:cNvSpPr txBox="1"/>
          <p:nvPr/>
        </p:nvSpPr>
        <p:spPr>
          <a:xfrm>
            <a:off x="1845224" y="3053581"/>
            <a:ext cx="4052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你可以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公司，但不能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老闆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你可以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朋友，但不能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同事。</a:t>
            </a:r>
            <a:endParaRPr lang="zh-TW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职场沟通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人际关系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是除了工作技能外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必须不断修炼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学习成长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的重要一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r>
              <a:rPr lang="zh-TW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TW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Rectangle: Rounded Corners 21"/>
          <p:cNvSpPr/>
          <p:nvPr/>
        </p:nvSpPr>
        <p:spPr>
          <a:xfrm>
            <a:off x="2017121" y="5628689"/>
            <a:ext cx="1002348" cy="280582"/>
          </a:xfrm>
          <a:prstGeom prst="roundRect">
            <a:avLst>
              <a:gd name="adj" fmla="val 50000"/>
            </a:avLst>
          </a:prstGeom>
          <a:solidFill>
            <a:srgbClr val="329589"/>
          </a:solidFill>
          <a:ln>
            <a:noFill/>
          </a:ln>
          <a:effectLst>
            <a:outerShdw blurRad="254000" dist="1270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b="1" dirty="0" smtClean="0">
                <a:solidFill>
                  <a:schemeClr val="bg1"/>
                </a:solidFill>
                <a:cs typeface="+mn-ea"/>
                <a:sym typeface="+mn-lt"/>
              </a:rPr>
              <a:t>技巧</a:t>
            </a:r>
            <a:endParaRPr lang="id-ID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8"/>
          <p:cNvSpPr txBox="1"/>
          <p:nvPr/>
        </p:nvSpPr>
        <p:spPr>
          <a:xfrm>
            <a:off x="4454798" y="153963"/>
            <a:ext cx="3949155" cy="6516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人际交往的功能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INTERPERSONAL FUNCTION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6" grpId="0" animBg="1"/>
      <p:bldP spid="76" grpId="0"/>
      <p:bldP spid="77" grpId="0"/>
      <p:bldP spid="78" grpId="0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"/>
          <p:cNvSpPr txBox="1"/>
          <p:nvPr/>
        </p:nvSpPr>
        <p:spPr>
          <a:xfrm>
            <a:off x="4454798" y="153963"/>
            <a:ext cx="3949155" cy="6516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人际交往的功能</a:t>
            </a:r>
            <a:endParaRPr lang="zh-CN" altLang="en-US" sz="3200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5025515" y="709640"/>
            <a:ext cx="2807720" cy="2832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INTERPERSONAL FUNCTION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/>
          <p:cNvSpPr/>
          <p:nvPr/>
        </p:nvSpPr>
        <p:spPr>
          <a:xfrm>
            <a:off x="6725087" y="1724372"/>
            <a:ext cx="4328160" cy="4328160"/>
          </a:xfrm>
          <a:prstGeom prst="ellipse">
            <a:avLst/>
          </a:prstGeom>
          <a:solidFill>
            <a:srgbClr val="329589"/>
          </a:solidFill>
          <a:ln w="28575" cap="flat" cmpd="dbl" algn="ctr">
            <a:solidFill>
              <a:srgbClr val="3295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algn="t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05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676847" y="1736437"/>
            <a:ext cx="4328160" cy="4328160"/>
          </a:xfrm>
          <a:prstGeom prst="ellipse">
            <a:avLst/>
          </a:prstGeom>
          <a:noFill/>
          <a:ln w="28575" cap="flat" cmpd="dbl" algn="ctr">
            <a:solidFill>
              <a:srgbClr val="3295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algn="t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105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2" name="直接连接符 21"/>
          <p:cNvCxnSpPr>
            <a:stCxn id="20" idx="6"/>
          </p:cNvCxnSpPr>
          <p:nvPr/>
        </p:nvCxnSpPr>
        <p:spPr>
          <a:xfrm flipV="1">
            <a:off x="6005007" y="3888452"/>
            <a:ext cx="809426" cy="120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2958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TextBox 20"/>
          <p:cNvSpPr txBox="1"/>
          <p:nvPr/>
        </p:nvSpPr>
        <p:spPr>
          <a:xfrm>
            <a:off x="2019025" y="2840331"/>
            <a:ext cx="378132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你可以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公司，但不能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老闆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你可以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朋友，但不能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同事。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职场沟通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人际关系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是除了工作技能外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必须不断修炼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学习成长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的重要一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7256406" y="3184277"/>
            <a:ext cx="3354868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人际交往中技巧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就人际交往的润滑油，掌握了人际交往中技巧，就可在交往中如鱼得水，收入自如，长袖善舞，建立良好的人际关系。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6814433" y="2537431"/>
            <a:ext cx="403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人际交往中的技巧</a:t>
            </a:r>
            <a:endParaRPr lang="id-ID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765079" y="3637274"/>
            <a:ext cx="5434460" cy="12031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853311" y="1927541"/>
            <a:ext cx="1265771" cy="12657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4269135" y="3544317"/>
            <a:ext cx="4320480" cy="124649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正确的认识自己</a:t>
            </a:r>
            <a:endParaRPr lang="zh-CN" altLang="en-US" sz="4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 UNDERSTANDING OF YOURSELF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</p:bldLst>
      </p:timing>
    </mc:Fallback>
  </mc:AlternateContent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3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大学生人际交往培训PPT.pptx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9589"/>
      </a:accent1>
      <a:accent2>
        <a:srgbClr val="ADE4C3"/>
      </a:accent2>
      <a:accent3>
        <a:srgbClr val="329589"/>
      </a:accent3>
      <a:accent4>
        <a:srgbClr val="ADE4C3"/>
      </a:accent4>
      <a:accent5>
        <a:srgbClr val="329589"/>
      </a:accent5>
      <a:accent6>
        <a:srgbClr val="ADE4C3"/>
      </a:accent6>
      <a:hlink>
        <a:srgbClr val="329589"/>
      </a:hlink>
      <a:folHlink>
        <a:srgbClr val="ADE4C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WPS 演示</Application>
  <PresentationFormat>自定义</PresentationFormat>
  <Paragraphs>464</Paragraphs>
  <Slides>29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微软雅黑</vt:lpstr>
      <vt:lpstr>Candara</vt:lpstr>
      <vt:lpstr>Impact</vt:lpstr>
      <vt:lpstr>华文细黑</vt:lpstr>
      <vt:lpstr>Arial Unicode MS</vt:lpstr>
      <vt:lpstr>Calibri Light</vt:lpstr>
      <vt:lpstr>Lato</vt:lpstr>
      <vt:lpstr>Segoe Print</vt:lpstr>
      <vt:lpstr>MS PGothic</vt:lpstr>
      <vt:lpstr>Yu Gothic UI</vt:lpstr>
      <vt:lpstr>Gill Sans</vt:lpstr>
      <vt:lpstr>Roboto</vt:lpstr>
      <vt:lpstr>Agency FB</vt:lpstr>
      <vt:lpstr>San Francisco Display Light</vt:lpstr>
      <vt:lpstr>Neris Thin</vt:lpstr>
      <vt:lpstr>Helvetica Light</vt:lpstr>
      <vt:lpstr>Kontrapunkt Bob Bold</vt:lpstr>
      <vt:lpstr>冬青黑体简体中文 W3</vt:lpstr>
      <vt:lpstr>Gill Sans MT</vt:lpstr>
      <vt:lpstr>Wide Latin</vt:lpstr>
      <vt:lpstr>黑体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大学生人际交往培训PPT.pptx</dc:title>
  <dc:creator/>
  <cp:lastModifiedBy>水寒</cp:lastModifiedBy>
  <cp:revision>2</cp:revision>
  <dcterms:created xsi:type="dcterms:W3CDTF">2017-12-07T05:16:00Z</dcterms:created>
  <dcterms:modified xsi:type="dcterms:W3CDTF">2021-09-16T01:17:34Z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600F1B90BC324AFCBA3EDAB07DFA7847</vt:lpwstr>
  </property>
  <property fmtid="{D5CDD505-2E9C-101B-9397-08002B2CF9AE}" pid="3" name="KSOProductBuildVer">
    <vt:lpwstr>2052-11.1.0.10700</vt:lpwstr>
  </property>
</Properties>
</file>