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sldIdLst>
    <p:sldId id="257" r:id="rId2"/>
    <p:sldId id="406" r:id="rId3"/>
    <p:sldId id="438" r:id="rId4"/>
    <p:sldId id="407" r:id="rId5"/>
    <p:sldId id="362" r:id="rId6"/>
    <p:sldId id="434" r:id="rId7"/>
    <p:sldId id="435" r:id="rId8"/>
    <p:sldId id="436" r:id="rId9"/>
    <p:sldId id="437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32" r:id="rId22"/>
    <p:sldId id="433" r:id="rId23"/>
    <p:sldId id="427" r:id="rId24"/>
    <p:sldId id="428" r:id="rId25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8343" autoAdjust="0"/>
  </p:normalViewPr>
  <p:slideViewPr>
    <p:cSldViewPr snapToGrid="0">
      <p:cViewPr varScale="1">
        <p:scale>
          <a:sx n="110" d="100"/>
          <a:sy n="110" d="100"/>
        </p:scale>
        <p:origin x="-4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4C-497A-AD3E-1D86AC4E0AF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4C-497A-AD3E-1D86AC4E0A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4C-497A-AD3E-1D86AC4E0A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4C-497A-AD3E-1D86AC4E0AF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4C-497A-AD3E-1D86AC4E0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1.640*3680px 72dpi</a:t>
            </a:r>
            <a:r>
              <a:rPr lang="en-US" altLang="zh-CN" baseline="0" dirty="0"/>
              <a:t>  </a:t>
            </a:r>
            <a:r>
              <a:rPr lang="zh-CN" altLang="en-US" baseline="0" dirty="0"/>
              <a:t>矩形工具在图像最下方绘制</a:t>
            </a:r>
            <a:r>
              <a:rPr lang="en-US" altLang="zh-CN" baseline="0" dirty="0"/>
              <a:t>640</a:t>
            </a:r>
            <a:r>
              <a:rPr lang="zh-CN" altLang="en-US" baseline="0" dirty="0"/>
              <a:t>*</a:t>
            </a:r>
            <a:r>
              <a:rPr lang="en-US" altLang="zh-CN" baseline="0" dirty="0"/>
              <a:t>130px </a:t>
            </a:r>
            <a:r>
              <a:rPr lang="zh-CN" altLang="en-US" baseline="0" dirty="0"/>
              <a:t>矩形   “</a:t>
            </a:r>
            <a:r>
              <a:rPr lang="en-US" altLang="zh-CN" baseline="0" dirty="0"/>
              <a:t>#98b651</a:t>
            </a:r>
            <a:r>
              <a:rPr lang="zh-CN" altLang="en-US" baseline="0" dirty="0"/>
              <a:t>” </a:t>
            </a:r>
            <a:r>
              <a:rPr lang="en-US" altLang="zh-CN" baseline="0" dirty="0"/>
              <a:t>“</a:t>
            </a:r>
            <a:r>
              <a:rPr lang="zh-CN" altLang="en-US" baseline="0" dirty="0"/>
              <a:t>思源黑体</a:t>
            </a:r>
            <a:r>
              <a:rPr lang="en-US" altLang="zh-CN" baseline="0" dirty="0"/>
              <a:t>CN”  </a:t>
            </a:r>
            <a:r>
              <a:rPr lang="zh-CN" altLang="en-US" baseline="0" dirty="0"/>
              <a:t>英文字体“</a:t>
            </a:r>
            <a:r>
              <a:rPr lang="en-US" altLang="zh-CN" baseline="0" dirty="0"/>
              <a:t>Aldine721 </a:t>
            </a:r>
            <a:r>
              <a:rPr lang="en-US" altLang="zh-CN" baseline="0" dirty="0" err="1"/>
              <a:t>bt</a:t>
            </a:r>
            <a:r>
              <a:rPr lang="zh-CN" altLang="en-US" baseline="0" dirty="0"/>
              <a:t>”调字体大小和位置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2. </a:t>
            </a:r>
            <a:r>
              <a:rPr lang="zh-CN" altLang="en-US" baseline="0" dirty="0"/>
              <a:t>打开“商品展示区图片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 图像文件，将素材拖动到图像中，调大小和位置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 </a:t>
            </a:r>
            <a:r>
              <a:rPr lang="zh-CN" altLang="en-US" baseline="0" dirty="0"/>
              <a:t>矩形工具   在图片下方绘制两个颜色为 “</a:t>
            </a:r>
            <a:r>
              <a:rPr lang="en-US" altLang="zh-CN" baseline="0" dirty="0"/>
              <a:t>#98b651</a:t>
            </a:r>
            <a:r>
              <a:rPr lang="zh-CN" altLang="en-US" baseline="0" dirty="0"/>
              <a:t>”      ，大小为</a:t>
            </a:r>
            <a:r>
              <a:rPr lang="en-US" altLang="zh-CN" baseline="0" dirty="0"/>
              <a:t>600</a:t>
            </a:r>
            <a:r>
              <a:rPr lang="zh-CN" altLang="en-US" baseline="0" dirty="0"/>
              <a:t>*</a:t>
            </a:r>
            <a:r>
              <a:rPr lang="en-US" altLang="zh-CN" baseline="0" dirty="0"/>
              <a:t>145px</a:t>
            </a:r>
            <a:r>
              <a:rPr lang="zh-CN" altLang="en-US" baseline="0" dirty="0"/>
              <a:t>像素的矩形。然后输入“美式全</a:t>
            </a:r>
            <a:r>
              <a:rPr lang="en-US" altLang="zh-CN" baseline="0" dirty="0"/>
              <a:t>……</a:t>
            </a:r>
            <a:r>
              <a:rPr lang="zh-CN" altLang="en-US" baseline="0" dirty="0"/>
              <a:t>”“”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3.</a:t>
            </a:r>
            <a:r>
              <a:rPr lang="zh-CN" altLang="en-US" baseline="0" dirty="0"/>
              <a:t>使用促销展示区 中的方法制作“自选家居”页头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 </a:t>
            </a:r>
            <a:r>
              <a:rPr lang="zh-CN" altLang="en-US" baseline="0" dirty="0"/>
              <a:t>将“商品展示区图片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”中 素材一次拖入，调大小和位置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 </a:t>
            </a:r>
            <a:r>
              <a:rPr lang="zh-CN" altLang="en-US" baseline="0" dirty="0"/>
              <a:t>矩形工具，绘制</a:t>
            </a:r>
            <a:r>
              <a:rPr lang="en-US" altLang="zh-CN" baseline="0" dirty="0"/>
              <a:t>5</a:t>
            </a:r>
            <a:r>
              <a:rPr lang="zh-CN" altLang="en-US" baseline="0" dirty="0"/>
              <a:t>个颜色“</a:t>
            </a:r>
            <a:r>
              <a:rPr lang="en-US" altLang="zh-CN" baseline="0" dirty="0"/>
              <a:t>#98b651</a:t>
            </a:r>
            <a:r>
              <a:rPr lang="zh-CN" altLang="en-US" baseline="0" dirty="0"/>
              <a:t>” ，</a:t>
            </a:r>
            <a:r>
              <a:rPr lang="en-US" altLang="zh-CN" baseline="0" dirty="0"/>
              <a:t>292</a:t>
            </a:r>
            <a:r>
              <a:rPr lang="zh-CN" altLang="en-US" baseline="0" dirty="0"/>
              <a:t>*</a:t>
            </a:r>
            <a:r>
              <a:rPr lang="en-US" altLang="zh-CN" baseline="0" dirty="0"/>
              <a:t>55px </a:t>
            </a:r>
            <a:r>
              <a:rPr lang="zh-CN" altLang="en-US" baseline="0" dirty="0"/>
              <a:t>矩形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4.</a:t>
            </a:r>
            <a:r>
              <a:rPr lang="zh-CN" altLang="en-US" baseline="0" dirty="0"/>
              <a:t>“思源黑体</a:t>
            </a:r>
            <a:r>
              <a:rPr lang="en-US" altLang="zh-CN" baseline="0" dirty="0"/>
              <a:t>CN</a:t>
            </a:r>
            <a:r>
              <a:rPr lang="zh-CN" altLang="en-US" baseline="0" dirty="0"/>
              <a:t>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254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矩形工具</a:t>
            </a:r>
            <a:r>
              <a:rPr lang="zh-CN" altLang="en-US" baseline="0" dirty="0"/>
              <a:t> 在最下方绘制“</a:t>
            </a:r>
            <a:r>
              <a:rPr lang="en-US" altLang="zh-CN" baseline="0" dirty="0"/>
              <a:t>#98b651</a:t>
            </a:r>
            <a:r>
              <a:rPr lang="zh-CN" altLang="en-US" baseline="0" dirty="0"/>
              <a:t>” ，</a:t>
            </a:r>
            <a:r>
              <a:rPr lang="en-US" altLang="zh-CN" baseline="0" dirty="0"/>
              <a:t>640</a:t>
            </a:r>
            <a:r>
              <a:rPr lang="zh-CN" altLang="en-US" baseline="0" dirty="0"/>
              <a:t>*</a:t>
            </a:r>
            <a:r>
              <a:rPr lang="en-US" altLang="zh-CN" baseline="0" dirty="0"/>
              <a:t>680px</a:t>
            </a:r>
            <a:r>
              <a:rPr lang="zh-CN" altLang="en-US" baseline="0" dirty="0"/>
              <a:t>的矩形  ，</a:t>
            </a:r>
            <a:r>
              <a:rPr lang="zh-CN" altLang="en-US" dirty="0"/>
              <a:t>   </a:t>
            </a:r>
            <a:endParaRPr lang="en-US" altLang="zh-CN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  打开“商品展示区图片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 图像文件，将素材拖动到图像中，调大小和位置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  矩形工具   在图片下方绘制</a:t>
            </a:r>
            <a:r>
              <a:rPr lang="en-US" altLang="zh-CN" baseline="0" dirty="0"/>
              <a:t>196</a:t>
            </a:r>
            <a:r>
              <a:rPr lang="zh-CN" altLang="en-US" baseline="0" dirty="0"/>
              <a:t>*</a:t>
            </a:r>
            <a:r>
              <a:rPr lang="en-US" altLang="zh-CN" baseline="0" dirty="0"/>
              <a:t>65px   152*28px  </a:t>
            </a:r>
            <a:r>
              <a:rPr lang="zh-CN" altLang="en-US" baseline="0" dirty="0"/>
              <a:t>矩形  “”“</a:t>
            </a:r>
            <a:r>
              <a:rPr lang="en-US" altLang="zh-CN" baseline="0" dirty="0"/>
              <a:t>#</a:t>
            </a:r>
            <a:r>
              <a:rPr lang="en-US" altLang="zh-CN" baseline="0" dirty="0" err="1"/>
              <a:t>ffffff</a:t>
            </a:r>
            <a:r>
              <a:rPr lang="zh-CN" altLang="en-US" baseline="0" dirty="0"/>
              <a:t>”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6.</a:t>
            </a:r>
            <a:r>
              <a:rPr lang="zh-CN" altLang="en-US" baseline="0" dirty="0"/>
              <a:t>“思源黑体</a:t>
            </a:r>
            <a:r>
              <a:rPr lang="en-US" altLang="zh-CN" baseline="0" dirty="0"/>
              <a:t>CN</a:t>
            </a:r>
            <a:r>
              <a:rPr lang="zh-CN" altLang="en-US" baseline="0" dirty="0"/>
              <a:t>”输入文字  调大小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  </a:t>
            </a:r>
            <a:r>
              <a:rPr lang="zh-CN" altLang="en-US" baseline="0" dirty="0"/>
              <a:t>圆角矩形工具  在文字下方绘制</a:t>
            </a:r>
            <a:r>
              <a:rPr lang="en-US" altLang="zh-CN" baseline="0" dirty="0"/>
              <a:t>3</a:t>
            </a:r>
            <a:r>
              <a:rPr lang="zh-CN" altLang="en-US" baseline="0" dirty="0"/>
              <a:t>个颜色为“</a:t>
            </a:r>
            <a:r>
              <a:rPr lang="en-US" altLang="zh-CN" baseline="0" dirty="0"/>
              <a:t>#98b651</a:t>
            </a:r>
            <a:r>
              <a:rPr lang="zh-CN" altLang="en-US" baseline="0" dirty="0"/>
              <a:t>” </a:t>
            </a:r>
            <a:r>
              <a:rPr lang="en-US" altLang="zh-CN" baseline="0" dirty="0"/>
              <a:t>152*68px </a:t>
            </a:r>
            <a:r>
              <a:rPr lang="zh-CN" altLang="en-US" baseline="0"/>
              <a:t>的圆角矩形，并在其上输入参数</a:t>
            </a: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2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1.750*580px</a:t>
            </a:r>
            <a:r>
              <a:rPr lang="en-US" altLang="zh-CN" baseline="0" dirty="0"/>
              <a:t>   dpi  72   </a:t>
            </a:r>
          </a:p>
          <a:p>
            <a:r>
              <a:rPr lang="en-US" altLang="zh-CN" baseline="0" dirty="0"/>
              <a:t>  </a:t>
            </a:r>
            <a:r>
              <a:rPr lang="zh-CN" altLang="en-US" baseline="0" dirty="0"/>
              <a:t>店招图片</a:t>
            </a:r>
            <a:r>
              <a:rPr lang="en-US" altLang="zh-CN" baseline="0" dirty="0"/>
              <a:t>.jpg    </a:t>
            </a:r>
            <a:r>
              <a:rPr lang="zh-CN" altLang="en-US" baseline="0" dirty="0"/>
              <a:t>拖入，调大小和位置</a:t>
            </a:r>
            <a:endParaRPr lang="en-US" altLang="zh-CN" baseline="0" dirty="0"/>
          </a:p>
          <a:p>
            <a:r>
              <a:rPr lang="en-US" altLang="zh-CN" baseline="0" dirty="0"/>
              <a:t> </a:t>
            </a:r>
            <a:r>
              <a:rPr lang="zh-CN" altLang="en-US" baseline="0" dirty="0"/>
              <a:t>矩形工具  </a:t>
            </a:r>
            <a:r>
              <a:rPr lang="en-US" altLang="zh-CN" baseline="0" dirty="0"/>
              <a:t>750</a:t>
            </a:r>
            <a:r>
              <a:rPr lang="zh-CN" altLang="en-US" baseline="0" dirty="0"/>
              <a:t>*</a:t>
            </a:r>
            <a:r>
              <a:rPr lang="en-US" altLang="zh-CN" baseline="0" dirty="0"/>
              <a:t>90px “#</a:t>
            </a:r>
            <a:r>
              <a:rPr lang="en-US" altLang="zh-CN" baseline="0" dirty="0" err="1"/>
              <a:t>ffffff</a:t>
            </a:r>
            <a:r>
              <a:rPr lang="en-US" altLang="zh-CN" baseline="0" dirty="0"/>
              <a:t>” </a:t>
            </a:r>
            <a:r>
              <a:rPr lang="zh-CN" altLang="en-US" baseline="0" dirty="0"/>
              <a:t>不透明度“</a:t>
            </a:r>
            <a:r>
              <a:rPr lang="en-US" altLang="zh-CN" baseline="0" dirty="0"/>
              <a:t>70</a:t>
            </a:r>
            <a:r>
              <a:rPr lang="zh-CN" altLang="en-US" baseline="0" dirty="0"/>
              <a:t>”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dirty="0"/>
              <a:t>2.</a:t>
            </a:r>
          </a:p>
          <a:p>
            <a:r>
              <a:rPr lang="zh-CN" altLang="en-US" dirty="0"/>
              <a:t>输入文字，</a:t>
            </a:r>
            <a:r>
              <a:rPr lang="en-US" altLang="zh-CN" dirty="0"/>
              <a:t>“</a:t>
            </a:r>
            <a:r>
              <a:rPr lang="zh-CN" altLang="en-US" dirty="0"/>
              <a:t>汉仪尚魏手书</a:t>
            </a:r>
            <a:r>
              <a:rPr lang="en-US" altLang="zh-CN" dirty="0"/>
              <a:t>”  </a:t>
            </a:r>
            <a:r>
              <a:rPr lang="zh-CN" altLang="en-US" dirty="0"/>
              <a:t>调大小和位置 ；图层样式   投影 “</a:t>
            </a:r>
            <a:r>
              <a:rPr lang="en-US" altLang="zh-CN" dirty="0"/>
              <a:t>#827c7c</a:t>
            </a:r>
            <a:r>
              <a:rPr lang="zh-CN" altLang="en-US" dirty="0"/>
              <a:t>”  距离 </a:t>
            </a:r>
            <a:r>
              <a:rPr lang="en-US" altLang="zh-CN" dirty="0"/>
              <a:t>5   </a:t>
            </a:r>
            <a:r>
              <a:rPr lang="zh-CN" altLang="en-US" dirty="0"/>
              <a:t>大小  </a:t>
            </a:r>
            <a:r>
              <a:rPr lang="en-US" altLang="zh-CN" dirty="0"/>
              <a:t>5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56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。</a:t>
            </a:r>
            <a:r>
              <a:rPr lang="en-US" altLang="zh-CN" dirty="0"/>
              <a:t>640*480px</a:t>
            </a:r>
            <a:r>
              <a:rPr lang="en-US" altLang="zh-CN" baseline="0" dirty="0"/>
              <a:t>   72dpi  </a:t>
            </a:r>
          </a:p>
          <a:p>
            <a:r>
              <a:rPr lang="en-US" altLang="zh-CN" baseline="0" dirty="0"/>
              <a:t>   </a:t>
            </a:r>
            <a:r>
              <a:rPr lang="zh-CN" altLang="en-US" baseline="0" dirty="0"/>
              <a:t>打开“焦点图背景</a:t>
            </a:r>
            <a:r>
              <a:rPr lang="en-US" altLang="zh-CN" baseline="0" dirty="0"/>
              <a:t>.jpg</a:t>
            </a:r>
            <a:r>
              <a:rPr lang="zh-CN" altLang="en-US" baseline="0" dirty="0"/>
              <a:t>”  拖入，调位置和大小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  </a:t>
            </a:r>
            <a:r>
              <a:rPr lang="zh-CN" altLang="en-US" baseline="0" dirty="0"/>
              <a:t>“方正兰亭刊黑</a:t>
            </a:r>
            <a:r>
              <a:rPr lang="en-US" altLang="zh-CN" baseline="0" dirty="0"/>
              <a:t>_GBK</a:t>
            </a:r>
            <a:r>
              <a:rPr lang="zh-CN" altLang="en-US" baseline="0" dirty="0"/>
              <a:t>”  </a:t>
            </a:r>
            <a:r>
              <a:rPr lang="en-US" altLang="zh-CN" baseline="0" dirty="0"/>
              <a:t>“#7b8ea0”</a:t>
            </a:r>
            <a:r>
              <a:rPr lang="zh-CN" altLang="en-US" baseline="0" dirty="0"/>
              <a:t>“</a:t>
            </a:r>
            <a:r>
              <a:rPr lang="en-US" altLang="zh-CN" baseline="0" dirty="0"/>
              <a:t>#be96a</a:t>
            </a:r>
            <a:r>
              <a:rPr lang="zh-CN" altLang="en-US" baseline="0" dirty="0"/>
              <a:t>”调位置和大小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dirty="0"/>
              <a:t>2.</a:t>
            </a:r>
            <a:r>
              <a:rPr lang="zh-CN" altLang="en-US" dirty="0"/>
              <a:t>选择“悠”图层，复制图层，右击 栅格化   载入选区  填充颜色“</a:t>
            </a:r>
            <a:r>
              <a:rPr lang="en-US" altLang="zh-CN" dirty="0"/>
              <a:t>#</a:t>
            </a:r>
            <a:r>
              <a:rPr lang="en-US" altLang="zh-CN" dirty="0" err="1"/>
              <a:t>ffffff</a:t>
            </a:r>
            <a:r>
              <a:rPr lang="zh-CN" altLang="en-US" dirty="0"/>
              <a:t>”</a:t>
            </a:r>
            <a:endParaRPr lang="en-US" altLang="zh-CN" dirty="0"/>
          </a:p>
          <a:p>
            <a:r>
              <a:rPr lang="en-US" altLang="zh-CN" dirty="0"/>
              <a:t>  </a:t>
            </a:r>
            <a:r>
              <a:rPr lang="zh-CN" altLang="en-US" dirty="0"/>
              <a:t>编辑</a:t>
            </a:r>
            <a:r>
              <a:rPr lang="en-US" altLang="zh-CN" dirty="0"/>
              <a:t>-</a:t>
            </a:r>
            <a:r>
              <a:rPr lang="zh-CN" altLang="en-US" dirty="0"/>
              <a:t>描边   “</a:t>
            </a:r>
            <a:r>
              <a:rPr lang="en-US" altLang="zh-CN" dirty="0"/>
              <a:t>#98b64f</a:t>
            </a:r>
            <a:r>
              <a:rPr lang="zh-CN" altLang="en-US" dirty="0"/>
              <a:t>”  宽度</a:t>
            </a:r>
            <a:r>
              <a:rPr lang="en-US" altLang="zh-CN" dirty="0"/>
              <a:t>1px  </a:t>
            </a:r>
            <a:r>
              <a:rPr lang="zh-CN" altLang="en-US" dirty="0"/>
              <a:t>取消选区  </a:t>
            </a:r>
            <a:endParaRPr lang="en-US" altLang="zh-CN" dirty="0"/>
          </a:p>
          <a:p>
            <a:r>
              <a:rPr lang="en-US" altLang="zh-CN" dirty="0"/>
              <a:t>  </a:t>
            </a:r>
            <a:r>
              <a:rPr lang="zh-CN" altLang="en-US" dirty="0"/>
              <a:t>将描边后的图层，放于“悠”图层下方，并错开显示</a:t>
            </a:r>
            <a:endParaRPr lang="en-US" altLang="zh-CN" dirty="0"/>
          </a:p>
          <a:p>
            <a:r>
              <a:rPr lang="zh-CN" altLang="en-US" dirty="0"/>
              <a:t>  使用相同的方法，为“然”“时”图层添加对应颜色的描边效果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</a:p>
          <a:p>
            <a:r>
              <a:rPr lang="zh-CN" altLang="en-US" baseline="0" dirty="0"/>
              <a:t> 打开“焦点素材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  拖入，调位置和大小 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5.</a:t>
            </a:r>
            <a:r>
              <a:rPr lang="zh-CN" altLang="en-US" baseline="0" dirty="0"/>
              <a:t>选择自定义形状工具  “</a:t>
            </a:r>
            <a:r>
              <a:rPr lang="en-US" altLang="zh-CN" baseline="0" dirty="0"/>
              <a:t>#98b64f</a:t>
            </a:r>
            <a:r>
              <a:rPr lang="zh-CN" altLang="en-US" baseline="0" dirty="0"/>
              <a:t>” 设置形状为“波浪” 在“然”字下绘制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6.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“</a:t>
            </a:r>
            <a:r>
              <a:rPr lang="zh-CN" altLang="en-US" baseline="0" dirty="0"/>
              <a:t>“方正兰亭刊黑</a:t>
            </a:r>
            <a:r>
              <a:rPr lang="en-US" altLang="zh-CN" baseline="0" dirty="0"/>
              <a:t>_GBK</a:t>
            </a:r>
            <a:r>
              <a:rPr lang="zh-CN" altLang="en-US" baseline="0" dirty="0"/>
              <a:t>”  </a:t>
            </a:r>
            <a:r>
              <a:rPr lang="en-US" altLang="zh-CN" baseline="0" dirty="0"/>
              <a:t>“#3e4750”</a:t>
            </a:r>
            <a:r>
              <a:rPr lang="zh-CN" altLang="en-US" baseline="0" dirty="0"/>
              <a:t> 调位置和大小</a:t>
            </a:r>
            <a:endParaRPr lang="en-US" altLang="zh-CN" baseline="0" dirty="0"/>
          </a:p>
          <a:p>
            <a:r>
              <a:rPr lang="en-US" altLang="zh-CN" dirty="0"/>
              <a:t>”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63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baseline="0" dirty="0"/>
              <a:t>640*480px   72dpi  “#819a4f”</a:t>
            </a:r>
          </a:p>
          <a:p>
            <a:pPr marL="0" indent="0">
              <a:buNone/>
            </a:pPr>
            <a:r>
              <a:rPr lang="en-US" altLang="zh-CN" baseline="0" dirty="0"/>
              <a:t>   </a:t>
            </a:r>
            <a:r>
              <a:rPr lang="zh-CN" altLang="en-US" baseline="0" dirty="0"/>
              <a:t>设置参考线，将图像分割为</a:t>
            </a:r>
            <a:r>
              <a:rPr lang="en-US" altLang="zh-CN" baseline="0" dirty="0"/>
              <a:t>6</a:t>
            </a:r>
            <a:r>
              <a:rPr lang="zh-CN" altLang="en-US" baseline="0" dirty="0"/>
              <a:t>个板块，并设置左侧版块间的间距为</a:t>
            </a:r>
            <a:r>
              <a:rPr lang="en-US" altLang="zh-CN" baseline="0" dirty="0"/>
              <a:t>160px,</a:t>
            </a:r>
            <a:r>
              <a:rPr lang="zh-CN" altLang="en-US" baseline="0" dirty="0"/>
              <a:t>右侧板块间的间距为</a:t>
            </a:r>
            <a:r>
              <a:rPr lang="en-US" altLang="zh-CN" baseline="0" dirty="0"/>
              <a:t>240px</a:t>
            </a:r>
          </a:p>
          <a:p>
            <a:pPr marL="0" indent="0">
              <a:buNone/>
            </a:pPr>
            <a:r>
              <a:rPr lang="en-US" altLang="zh-CN" baseline="0" dirty="0"/>
              <a:t>   </a:t>
            </a:r>
            <a:r>
              <a:rPr lang="zh-CN" altLang="en-US" baseline="0" dirty="0"/>
              <a:t>圆角矩形工具</a:t>
            </a:r>
            <a:r>
              <a:rPr lang="en-US" altLang="zh-CN" baseline="0" dirty="0"/>
              <a:t>130</a:t>
            </a:r>
            <a:r>
              <a:rPr lang="zh-CN" altLang="en-US" baseline="0" dirty="0"/>
              <a:t>*</a:t>
            </a:r>
            <a:r>
              <a:rPr lang="en-US" altLang="zh-CN" baseline="0" dirty="0"/>
              <a:t>450px  “#98b64f”</a:t>
            </a:r>
          </a:p>
          <a:p>
            <a:pPr marL="0" indent="0">
              <a:buNone/>
            </a:pPr>
            <a:r>
              <a:rPr lang="en-US" altLang="zh-CN" baseline="0" dirty="0"/>
              <a:t>   “</a:t>
            </a:r>
            <a:r>
              <a:rPr lang="zh-CN" altLang="en-US" baseline="0" dirty="0"/>
              <a:t>思源黑体</a:t>
            </a:r>
            <a:r>
              <a:rPr lang="en-US" altLang="zh-CN" baseline="0" dirty="0"/>
              <a:t>CN” </a:t>
            </a:r>
            <a:r>
              <a:rPr lang="zh-CN" altLang="en-US" baseline="0" dirty="0"/>
              <a:t>，调整字体大小和位置</a:t>
            </a:r>
            <a:endParaRPr lang="en-US" altLang="zh-CN" baseline="0" dirty="0"/>
          </a:p>
          <a:p>
            <a:pPr marL="0" indent="0">
              <a:buNone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2.</a:t>
            </a:r>
            <a:r>
              <a:rPr lang="zh-CN" altLang="en-US" baseline="0" dirty="0"/>
              <a:t>选择“</a:t>
            </a:r>
            <a:r>
              <a:rPr lang="en-US" altLang="zh-CN" baseline="0" dirty="0"/>
              <a:t>6.18</a:t>
            </a:r>
            <a:r>
              <a:rPr lang="zh-CN" altLang="en-US" baseline="0" dirty="0"/>
              <a:t>”，图层样式 “投影”  “</a:t>
            </a:r>
            <a:r>
              <a:rPr lang="en-US" altLang="zh-CN" baseline="0" dirty="0"/>
              <a:t>#29472e</a:t>
            </a:r>
            <a:r>
              <a:rPr lang="zh-CN" altLang="en-US" baseline="0" dirty="0"/>
              <a:t>”  不透明度“</a:t>
            </a:r>
            <a:r>
              <a:rPr lang="en-US" altLang="zh-CN" baseline="0" dirty="0"/>
              <a:t>60</a:t>
            </a:r>
            <a:r>
              <a:rPr lang="zh-CN" altLang="en-US" baseline="0" dirty="0"/>
              <a:t>”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 </a:t>
            </a:r>
            <a:r>
              <a:rPr lang="zh-CN" altLang="en-US" baseline="0" dirty="0"/>
              <a:t>圆角矩形工具     </a:t>
            </a:r>
            <a:r>
              <a:rPr lang="en-US" altLang="zh-CN" baseline="0" dirty="0"/>
              <a:t>220</a:t>
            </a:r>
            <a:r>
              <a:rPr lang="zh-CN" altLang="en-US" baseline="0" dirty="0"/>
              <a:t>*</a:t>
            </a:r>
            <a:r>
              <a:rPr lang="en-US" altLang="zh-CN" baseline="0" dirty="0"/>
              <a:t>220px  “#98b64f”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</a:t>
            </a:r>
            <a:r>
              <a:rPr lang="en-US" altLang="zh-CN" baseline="0" dirty="0"/>
              <a:t>“</a:t>
            </a:r>
            <a:r>
              <a:rPr lang="zh-CN" altLang="en-US" baseline="0" dirty="0"/>
              <a:t>思源黑体</a:t>
            </a:r>
            <a:r>
              <a:rPr lang="en-US" altLang="zh-CN" baseline="0" dirty="0"/>
              <a:t>CN” </a:t>
            </a:r>
            <a:r>
              <a:rPr lang="zh-CN" altLang="en-US" baseline="0" dirty="0"/>
              <a:t>，调整字体大小和位置；直线工具绘制直线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3. </a:t>
            </a:r>
            <a:r>
              <a:rPr lang="zh-CN" altLang="en-US" baseline="0" dirty="0"/>
              <a:t>圆角矩形工具 </a:t>
            </a:r>
            <a:r>
              <a:rPr lang="en-US" altLang="zh-CN" baseline="0" dirty="0"/>
              <a:t>“#7e9645” </a:t>
            </a:r>
            <a:r>
              <a:rPr lang="zh-CN" altLang="en-US" baseline="0" dirty="0"/>
              <a:t>“投影”  默认设置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  </a:t>
            </a:r>
            <a:r>
              <a:rPr lang="zh-CN" altLang="en-US" baseline="0" dirty="0"/>
              <a:t>新建组，命名为“优惠券</a:t>
            </a:r>
            <a:r>
              <a:rPr lang="en-US" altLang="zh-CN" baseline="0" dirty="0"/>
              <a:t>1</a:t>
            </a:r>
            <a:r>
              <a:rPr lang="zh-CN" altLang="en-US" baseline="0" dirty="0"/>
              <a:t>” 依次将图层拖动到组中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4.</a:t>
            </a:r>
            <a:r>
              <a:rPr lang="zh-CN" altLang="en-US" baseline="0" dirty="0"/>
              <a:t>复制优惠券，修改位置，完成后修改图像中的金额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743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640*1450px  72dpi   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zh-CN" altLang="en-US" dirty="0"/>
              <a:t>打开“商品分类图片</a:t>
            </a:r>
            <a:r>
              <a:rPr lang="en-US" altLang="zh-CN" dirty="0"/>
              <a:t>.</a:t>
            </a:r>
            <a:r>
              <a:rPr lang="en-US" altLang="zh-CN" dirty="0" err="1"/>
              <a:t>psd</a:t>
            </a:r>
            <a:r>
              <a:rPr lang="zh-CN" altLang="en-US" dirty="0"/>
              <a:t>”，将素材拖入，调大小和位置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zh-CN" altLang="en-US" dirty="0"/>
              <a:t>新建图层，在上方第一张图片下方和第二张图片左侧的空白处绘制矩形选框，并填充</a:t>
            </a:r>
            <a:r>
              <a:rPr lang="en-US" altLang="zh-CN" dirty="0"/>
              <a:t>   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</a:t>
            </a:r>
            <a:r>
              <a:rPr lang="zh-CN" altLang="en-US" dirty="0"/>
              <a:t>使用相同的方法，新建两个图层，在图像中部和左下部图片间的空白区域绘制矩形选框填色“</a:t>
            </a:r>
            <a:r>
              <a:rPr lang="en-US" altLang="zh-CN" dirty="0"/>
              <a:t>#e2bc69</a:t>
            </a:r>
            <a:r>
              <a:rPr lang="zh-CN" altLang="en-US" dirty="0"/>
              <a:t>” “</a:t>
            </a:r>
            <a:r>
              <a:rPr lang="en-US" altLang="zh-CN" dirty="0"/>
              <a:t>#a1b668</a:t>
            </a:r>
            <a:r>
              <a:rPr lang="zh-CN" altLang="en-US" dirty="0"/>
              <a:t>”</a:t>
            </a:r>
            <a:endParaRPr lang="en-US" altLang="zh-CN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2.</a:t>
            </a:r>
            <a:r>
              <a:rPr lang="en-US" altLang="zh-CN" baseline="0" dirty="0"/>
              <a:t> </a:t>
            </a:r>
            <a:r>
              <a:rPr lang="zh-CN" altLang="en-US" baseline="0" dirty="0"/>
              <a:t>“思源黑体</a:t>
            </a:r>
            <a:r>
              <a:rPr lang="en-US" altLang="zh-CN" baseline="0" dirty="0"/>
              <a:t>CN</a:t>
            </a:r>
            <a:r>
              <a:rPr lang="zh-CN" altLang="en-US" baseline="0" dirty="0"/>
              <a:t>”  调大小和位置  </a:t>
            </a:r>
            <a:r>
              <a:rPr lang="zh-CN" altLang="en-US" dirty="0"/>
              <a:t>“</a:t>
            </a:r>
            <a:r>
              <a:rPr lang="en-US" altLang="zh-CN" dirty="0"/>
              <a:t>#9e9591</a:t>
            </a:r>
            <a:r>
              <a:rPr lang="zh-CN" altLang="en-US" dirty="0"/>
              <a:t>”</a:t>
            </a:r>
            <a:endParaRPr lang="en-US" altLang="zh-CN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350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1.640*2400px   72dpi   “</a:t>
            </a:r>
            <a:r>
              <a:rPr lang="zh-CN" altLang="en-US" dirty="0"/>
              <a:t>造字工房悦圆演示版</a:t>
            </a:r>
            <a:r>
              <a:rPr lang="en-US" altLang="zh-CN" dirty="0"/>
              <a:t>”  </a:t>
            </a:r>
            <a:r>
              <a:rPr lang="zh-CN" altLang="en-US" dirty="0"/>
              <a:t>英文字体“</a:t>
            </a:r>
            <a:r>
              <a:rPr lang="en-US" altLang="zh-CN" dirty="0"/>
              <a:t>Algerian</a:t>
            </a:r>
            <a:r>
              <a:rPr lang="zh-CN" altLang="en-US" dirty="0"/>
              <a:t>” 调大小和位置， “</a:t>
            </a:r>
            <a:r>
              <a:rPr lang="en-US" altLang="zh-CN" dirty="0"/>
              <a:t>#c4aa90</a:t>
            </a:r>
            <a:r>
              <a:rPr lang="zh-CN" altLang="en-US" dirty="0"/>
              <a:t>” “</a:t>
            </a:r>
            <a:r>
              <a:rPr lang="en-US" altLang="zh-CN" dirty="0"/>
              <a:t>#bfc98c</a:t>
            </a:r>
            <a:r>
              <a:rPr lang="zh-CN" altLang="en-US" dirty="0"/>
              <a:t>” “</a:t>
            </a:r>
            <a:r>
              <a:rPr lang="en-US" altLang="zh-CN" dirty="0"/>
              <a:t>#6a6557</a:t>
            </a:r>
            <a:r>
              <a:rPr lang="zh-CN" altLang="en-US" dirty="0"/>
              <a:t>”</a:t>
            </a:r>
            <a:endParaRPr lang="en-US" altLang="zh-CN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椭圆工具  “</a:t>
            </a:r>
            <a:r>
              <a:rPr lang="en-US" altLang="zh-CN" dirty="0"/>
              <a:t>#dfba8b</a:t>
            </a:r>
            <a:r>
              <a:rPr lang="zh-CN" altLang="en-US" dirty="0"/>
              <a:t>”正圆，字体颜色修改位“</a:t>
            </a:r>
            <a:r>
              <a:rPr lang="en-US" altLang="zh-CN" dirty="0"/>
              <a:t>#</a:t>
            </a:r>
            <a:r>
              <a:rPr lang="en-US" altLang="zh-CN" dirty="0" err="1"/>
              <a:t>ffffff</a:t>
            </a:r>
            <a:r>
              <a:rPr lang="zh-CN" altLang="en-US" dirty="0"/>
              <a:t>”，直线工具，在文字下方绘制颜色为“</a:t>
            </a:r>
            <a:r>
              <a:rPr lang="en-US" altLang="zh-CN" dirty="0"/>
              <a:t>#6a6557</a:t>
            </a:r>
            <a:r>
              <a:rPr lang="zh-CN" altLang="en-US" dirty="0"/>
              <a:t>”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480</a:t>
            </a:r>
            <a:r>
              <a:rPr lang="zh-CN" altLang="en-US" dirty="0"/>
              <a:t>*</a:t>
            </a:r>
            <a:r>
              <a:rPr lang="en-US" altLang="zh-CN" dirty="0"/>
              <a:t>480px   </a:t>
            </a:r>
            <a:r>
              <a:rPr lang="zh-CN" altLang="en-US" dirty="0"/>
              <a:t>“</a:t>
            </a:r>
            <a:r>
              <a:rPr lang="en-US" altLang="zh-CN" dirty="0"/>
              <a:t>#f2e4c1</a:t>
            </a:r>
            <a:r>
              <a:rPr lang="zh-CN" altLang="en-US" dirty="0"/>
              <a:t>”  正圆；使用相同的的方法，在圆的上方绘制</a:t>
            </a:r>
            <a:r>
              <a:rPr lang="en-US" altLang="zh-CN" dirty="0"/>
              <a:t>460</a:t>
            </a:r>
            <a:r>
              <a:rPr lang="zh-CN" altLang="en-US" dirty="0"/>
              <a:t>*</a:t>
            </a:r>
            <a:r>
              <a:rPr lang="en-US" altLang="zh-CN" dirty="0"/>
              <a:t>460px ,</a:t>
            </a:r>
            <a:r>
              <a:rPr lang="zh-CN" altLang="en-US" dirty="0"/>
              <a:t>“</a:t>
            </a:r>
            <a:r>
              <a:rPr lang="en-US" altLang="zh-CN" dirty="0"/>
              <a:t>#a1b668</a:t>
            </a:r>
            <a:r>
              <a:rPr lang="zh-CN" altLang="en-US" dirty="0"/>
              <a:t>”正圆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打开“展示区图片</a:t>
            </a:r>
            <a:r>
              <a:rPr lang="en-US" altLang="zh-CN" dirty="0"/>
              <a:t>.</a:t>
            </a:r>
            <a:r>
              <a:rPr lang="en-US" altLang="zh-CN" dirty="0" err="1"/>
              <a:t>psd</a:t>
            </a:r>
            <a:r>
              <a:rPr lang="zh-CN" altLang="en-US" dirty="0"/>
              <a:t>”，将黄色座椅素材拖入，调大小和位置，创建剪贴模板；“思源黑体</a:t>
            </a:r>
            <a:r>
              <a:rPr lang="en-US" altLang="zh-CN" dirty="0"/>
              <a:t>CN</a:t>
            </a:r>
            <a:r>
              <a:rPr lang="zh-CN" altLang="en-US" dirty="0"/>
              <a:t>”  调大小和位置   “</a:t>
            </a:r>
            <a:r>
              <a:rPr lang="en-US" altLang="zh-CN" dirty="0"/>
              <a:t>#d4ac8c</a:t>
            </a:r>
            <a:r>
              <a:rPr lang="zh-CN" altLang="en-US" dirty="0"/>
              <a:t>”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5.</a:t>
            </a:r>
            <a:r>
              <a:rPr lang="zh-CN" altLang="en-US" dirty="0"/>
              <a:t>椭圆工具，“</a:t>
            </a:r>
            <a:r>
              <a:rPr lang="en-US" altLang="zh-CN" dirty="0"/>
              <a:t>#a1b668</a:t>
            </a:r>
            <a:r>
              <a:rPr lang="zh-CN" altLang="en-US" dirty="0"/>
              <a:t>” 在图片左右两边分别绘制大小</a:t>
            </a:r>
            <a:r>
              <a:rPr lang="en-US" altLang="zh-CN" dirty="0"/>
              <a:t>40</a:t>
            </a:r>
            <a:r>
              <a:rPr lang="zh-CN" altLang="en-US" dirty="0"/>
              <a:t>*</a:t>
            </a:r>
            <a:r>
              <a:rPr lang="en-US" altLang="zh-CN" dirty="0"/>
              <a:t>40</a:t>
            </a:r>
            <a:r>
              <a:rPr lang="zh-CN" altLang="en-US" dirty="0"/>
              <a:t>像素的正圆</a:t>
            </a:r>
            <a:endParaRPr lang="en-US" altLang="zh-CN" dirty="0"/>
          </a:p>
          <a:p>
            <a:r>
              <a:rPr lang="en-US" altLang="zh-CN" dirty="0"/>
              <a:t>  </a:t>
            </a:r>
            <a:r>
              <a:rPr lang="zh-CN" altLang="en-US" dirty="0"/>
              <a:t>自定义形状工具   箭头</a:t>
            </a:r>
            <a:r>
              <a:rPr lang="en-US" altLang="zh-CN" dirty="0"/>
              <a:t>2   </a:t>
            </a:r>
            <a:r>
              <a:rPr lang="zh-CN" altLang="en-US" dirty="0"/>
              <a:t>绘制  </a:t>
            </a:r>
            <a:endParaRPr lang="en-US" altLang="zh-CN" dirty="0"/>
          </a:p>
          <a:p>
            <a:r>
              <a:rPr lang="zh-CN" altLang="en-US" dirty="0"/>
              <a:t>  椭圆工具   </a:t>
            </a:r>
            <a:r>
              <a:rPr lang="en-US" altLang="zh-CN" dirty="0"/>
              <a:t>3</a:t>
            </a:r>
            <a:r>
              <a:rPr lang="zh-CN" altLang="en-US" dirty="0"/>
              <a:t>个   “</a:t>
            </a:r>
            <a:r>
              <a:rPr lang="en-US" altLang="zh-CN" dirty="0"/>
              <a:t>#ed7236</a:t>
            </a:r>
            <a:r>
              <a:rPr lang="zh-CN" altLang="en-US" dirty="0"/>
              <a:t>”圆</a:t>
            </a:r>
            <a:endParaRPr lang="en-US" altLang="zh-CN" dirty="0"/>
          </a:p>
          <a:p>
            <a:r>
              <a:rPr lang="en-US" altLang="zh-CN" dirty="0"/>
              <a:t>6.</a:t>
            </a:r>
            <a:r>
              <a:rPr lang="zh-CN" altLang="en-US" dirty="0"/>
              <a:t>矩形工具绘制  </a:t>
            </a:r>
            <a:r>
              <a:rPr lang="en-US" altLang="zh-CN" dirty="0"/>
              <a:t>640</a:t>
            </a:r>
            <a:r>
              <a:rPr lang="zh-CN" altLang="en-US" dirty="0"/>
              <a:t>*</a:t>
            </a:r>
            <a:r>
              <a:rPr lang="en-US" altLang="zh-CN" dirty="0"/>
              <a:t>140px   </a:t>
            </a:r>
            <a:r>
              <a:rPr lang="zh-CN" altLang="en-US" dirty="0"/>
              <a:t>，“</a:t>
            </a:r>
            <a:r>
              <a:rPr lang="en-US" altLang="zh-CN" dirty="0"/>
              <a:t>#98b650</a:t>
            </a:r>
            <a:r>
              <a:rPr lang="zh-CN" altLang="en-US" dirty="0"/>
              <a:t>”，打开 “展示区图片</a:t>
            </a:r>
            <a:r>
              <a:rPr lang="en-US" altLang="zh-CN" dirty="0"/>
              <a:t>.</a:t>
            </a:r>
            <a:r>
              <a:rPr lang="en-US" altLang="zh-CN" dirty="0" err="1"/>
              <a:t>psd</a:t>
            </a:r>
            <a:r>
              <a:rPr lang="zh-CN" altLang="en-US" dirty="0"/>
              <a:t>”，将素材拖入，调大小和位置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847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8.</a:t>
            </a:r>
            <a:r>
              <a:rPr lang="en-US" altLang="zh-CN" baseline="0" dirty="0"/>
              <a:t> “</a:t>
            </a:r>
            <a:r>
              <a:rPr lang="zh-CN" altLang="en-US" baseline="0" dirty="0"/>
              <a:t>思源黑体</a:t>
            </a:r>
            <a:r>
              <a:rPr lang="en-US" altLang="zh-CN" baseline="0" dirty="0"/>
              <a:t>CN” </a:t>
            </a:r>
            <a:r>
              <a:rPr lang="zh-CN" altLang="en-US" baseline="0" dirty="0"/>
              <a:t>调大小和位置 </a:t>
            </a:r>
            <a:endParaRPr lang="en-US" altLang="zh-CN" baseline="0" dirty="0"/>
          </a:p>
          <a:p>
            <a:r>
              <a:rPr lang="en-US" altLang="zh-CN" baseline="0" dirty="0"/>
              <a:t>    </a:t>
            </a:r>
            <a:r>
              <a:rPr lang="zh-CN" altLang="en-US" baseline="0" dirty="0"/>
              <a:t>圆角矩形工具  “</a:t>
            </a:r>
            <a:r>
              <a:rPr lang="en-US" altLang="zh-CN" baseline="0" dirty="0"/>
              <a:t>#a1b668</a:t>
            </a:r>
            <a:r>
              <a:rPr lang="zh-CN" altLang="en-US" baseline="0" dirty="0"/>
              <a:t>”</a:t>
            </a:r>
            <a:r>
              <a:rPr lang="en-US" altLang="zh-CN" baseline="0" dirty="0"/>
              <a:t>,230*50px  </a:t>
            </a:r>
            <a:r>
              <a:rPr lang="zh-CN" altLang="en-US" baseline="0" dirty="0"/>
              <a:t>圆角矩形，并在其上输入“立即购买”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9.</a:t>
            </a:r>
            <a:r>
              <a:rPr lang="zh-CN" altLang="en-US" baseline="0" dirty="0"/>
              <a:t>矩形工具  “</a:t>
            </a:r>
            <a:r>
              <a:rPr lang="en-US" altLang="zh-CN" baseline="0" dirty="0"/>
              <a:t>#98b650</a:t>
            </a:r>
            <a:r>
              <a:rPr lang="zh-CN" altLang="en-US" baseline="0" dirty="0"/>
              <a:t>” 大小为</a:t>
            </a:r>
            <a:r>
              <a:rPr lang="en-US" altLang="zh-CN" baseline="0" dirty="0"/>
              <a:t>640</a:t>
            </a:r>
            <a:r>
              <a:rPr lang="zh-CN" altLang="en-US" baseline="0" dirty="0"/>
              <a:t>*</a:t>
            </a:r>
            <a:r>
              <a:rPr lang="en-US" altLang="zh-CN" baseline="0" dirty="0"/>
              <a:t>365px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10.  </a:t>
            </a:r>
            <a:r>
              <a:rPr lang="zh-CN" altLang="en-US" baseline="0" dirty="0"/>
              <a:t>打开“展示区图片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</a:t>
            </a:r>
            <a:r>
              <a:rPr lang="en-US" altLang="zh-CN" baseline="0" dirty="0"/>
              <a:t>,</a:t>
            </a:r>
            <a:r>
              <a:rPr lang="zh-CN" altLang="en-US" baseline="0" dirty="0"/>
              <a:t>将素材拖入，调大小和位置   </a:t>
            </a:r>
            <a:endParaRPr lang="en-US" altLang="zh-CN" baseline="0" dirty="0"/>
          </a:p>
          <a:p>
            <a:r>
              <a:rPr lang="zh-CN" altLang="en-US" baseline="0" dirty="0"/>
              <a:t>    “思源黑体</a:t>
            </a:r>
            <a:r>
              <a:rPr lang="en-US" altLang="zh-CN" baseline="0" dirty="0"/>
              <a:t>CN</a:t>
            </a:r>
            <a:r>
              <a:rPr lang="zh-CN" altLang="en-US" baseline="0" dirty="0"/>
              <a:t>” </a:t>
            </a:r>
            <a:endParaRPr lang="en-US" altLang="zh-CN" baseline="0" dirty="0"/>
          </a:p>
          <a:p>
            <a:r>
              <a:rPr lang="en-US" altLang="zh-CN" baseline="0"/>
              <a:t>     </a:t>
            </a:r>
            <a:r>
              <a:rPr lang="zh-CN" altLang="en-US" baseline="0"/>
              <a:t>直线</a:t>
            </a:r>
            <a:r>
              <a:rPr lang="zh-CN" altLang="en-US" baseline="0" dirty="0"/>
              <a:t>工具</a:t>
            </a: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36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jpg"/><Relationship Id="rId4" Type="http://schemas.openxmlformats.org/officeDocument/2006/relationships/tags" Target="../tags/tag4.xml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19F3AA45-06B0-4652-BCE8-5E0076A15ED9}"/>
              </a:ext>
            </a:extLst>
          </p:cNvPr>
          <p:cNvSpPr txBox="1"/>
          <p:nvPr/>
        </p:nvSpPr>
        <p:spPr>
          <a:xfrm>
            <a:off x="5698659" y="2247937"/>
            <a:ext cx="5866754" cy="1789999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移动端店铺的视觉营销设计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17499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项目八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8.2.2  </a:t>
            </a:r>
            <a:r>
              <a:rPr lang="zh-CN" altLang="en-US" dirty="0"/>
              <a:t>移动端首页装修的注意事项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190626" y="2405115"/>
            <a:ext cx="2384192" cy="7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注重感官的习惯性与舒适性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13045" y="5139698"/>
            <a:ext cx="2063939" cy="7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合理控制页面的长度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649401" y="2348231"/>
            <a:ext cx="2063939" cy="7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页面整体内容的把握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649400" y="4782245"/>
            <a:ext cx="2063939" cy="7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与电脑端的视觉统一</a:t>
            </a:r>
          </a:p>
        </p:txBody>
      </p:sp>
      <p:grpSp>
        <p:nvGrpSpPr>
          <p:cNvPr id="8" name="组合 2"/>
          <p:cNvGrpSpPr/>
          <p:nvPr/>
        </p:nvGrpSpPr>
        <p:grpSpPr>
          <a:xfrm>
            <a:off x="4238217" y="2442530"/>
            <a:ext cx="3580295" cy="2667001"/>
            <a:chOff x="4692692" y="2532274"/>
            <a:chExt cx="3581400" cy="2667000"/>
          </a:xfrm>
        </p:grpSpPr>
        <p:graphicFrame>
          <p:nvGraphicFramePr>
            <p:cNvPr id="9" name="Chart 2"/>
            <p:cNvGraphicFramePr/>
            <p:nvPr/>
          </p:nvGraphicFramePr>
          <p:xfrm>
            <a:off x="4692692" y="2676048"/>
            <a:ext cx="3581400" cy="23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Oval 3"/>
            <p:cNvSpPr/>
            <p:nvPr/>
          </p:nvSpPr>
          <p:spPr>
            <a:xfrm>
              <a:off x="5149892" y="2532274"/>
              <a:ext cx="2667000" cy="2667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solidFill>
                  <a:prstClr val="white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020687" y="3527229"/>
              <a:ext cx="935028" cy="67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r>
                <a:rPr lang="zh-CN" altLang="en-US" sz="2000" dirty="0"/>
                <a:t>注意事项</a:t>
              </a:r>
              <a:endPara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</p:grpSp>
      <p:grpSp>
        <p:nvGrpSpPr>
          <p:cNvPr id="12" name="组合 3"/>
          <p:cNvGrpSpPr/>
          <p:nvPr/>
        </p:nvGrpSpPr>
        <p:grpSpPr>
          <a:xfrm>
            <a:off x="3676984" y="2179905"/>
            <a:ext cx="1386463" cy="1328784"/>
            <a:chOff x="4131285" y="2269648"/>
            <a:chExt cx="1386891" cy="1328785"/>
          </a:xfrm>
        </p:grpSpPr>
        <p:sp>
          <p:nvSpPr>
            <p:cNvPr id="13" name="Oval 4"/>
            <p:cNvSpPr/>
            <p:nvPr/>
          </p:nvSpPr>
          <p:spPr>
            <a:xfrm>
              <a:off x="4923526" y="3031361"/>
              <a:ext cx="586024" cy="567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9"/>
            <p:cNvSpPr/>
            <p:nvPr/>
          </p:nvSpPr>
          <p:spPr>
            <a:xfrm>
              <a:off x="4131285" y="2269648"/>
              <a:ext cx="594227" cy="597637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4239552" y="2398666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932152" y="3154995"/>
              <a:ext cx="586024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7" name="Straight Arrow Connector 55"/>
            <p:cNvCxnSpPr>
              <a:stCxn id="13" idx="1"/>
              <a:endCxn id="14" idx="5"/>
            </p:cNvCxnSpPr>
            <p:nvPr/>
          </p:nvCxnSpPr>
          <p:spPr>
            <a:xfrm flipH="1" flipV="1">
              <a:off x="4638489" y="2779763"/>
              <a:ext cx="370858" cy="33464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6"/>
          <p:cNvGrpSpPr/>
          <p:nvPr/>
        </p:nvGrpSpPr>
        <p:grpSpPr>
          <a:xfrm>
            <a:off x="6754276" y="2379987"/>
            <a:ext cx="1609401" cy="795331"/>
            <a:chOff x="7209526" y="2469728"/>
            <a:chExt cx="1609897" cy="795330"/>
          </a:xfrm>
        </p:grpSpPr>
        <p:sp>
          <p:nvSpPr>
            <p:cNvPr id="22" name="Oval 5"/>
            <p:cNvSpPr/>
            <p:nvPr/>
          </p:nvSpPr>
          <p:spPr>
            <a:xfrm>
              <a:off x="7209526" y="2697986"/>
              <a:ext cx="586024" cy="567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>
              <a:off x="8225196" y="2469728"/>
              <a:ext cx="594227" cy="597637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Group 22"/>
            <p:cNvGrpSpPr/>
            <p:nvPr/>
          </p:nvGrpSpPr>
          <p:grpSpPr>
            <a:xfrm>
              <a:off x="8346345" y="2631940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27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67"/>
              <p:cNvSpPr>
                <a:spLocks/>
              </p:cNvSpPr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7226778" y="2810978"/>
              <a:ext cx="586024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26" name="Straight Arrow Connector 58"/>
            <p:cNvCxnSpPr>
              <a:endCxn id="23" idx="2"/>
            </p:cNvCxnSpPr>
            <p:nvPr/>
          </p:nvCxnSpPr>
          <p:spPr>
            <a:xfrm flipV="1">
              <a:off x="7740692" y="2768547"/>
              <a:ext cx="484504" cy="18372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5"/>
          <p:cNvGrpSpPr/>
          <p:nvPr/>
        </p:nvGrpSpPr>
        <p:grpSpPr>
          <a:xfrm>
            <a:off x="6909587" y="4252069"/>
            <a:ext cx="1375631" cy="1152993"/>
            <a:chOff x="7364886" y="4341813"/>
            <a:chExt cx="1376056" cy="1152994"/>
          </a:xfrm>
        </p:grpSpPr>
        <p:sp>
          <p:nvSpPr>
            <p:cNvPr id="30" name="Oval 7"/>
            <p:cNvSpPr/>
            <p:nvPr/>
          </p:nvSpPr>
          <p:spPr>
            <a:xfrm>
              <a:off x="7365388" y="4341813"/>
              <a:ext cx="586024" cy="567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sp>
          <p:nvSpPr>
            <p:cNvPr id="31" name="Oval 26"/>
            <p:cNvSpPr/>
            <p:nvPr/>
          </p:nvSpPr>
          <p:spPr>
            <a:xfrm>
              <a:off x="8146715" y="4897170"/>
              <a:ext cx="594227" cy="59763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34"/>
            <p:cNvGrpSpPr/>
            <p:nvPr/>
          </p:nvGrpSpPr>
          <p:grpSpPr>
            <a:xfrm>
              <a:off x="8268361" y="5040081"/>
              <a:ext cx="385440" cy="269394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35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7364886" y="4468590"/>
              <a:ext cx="586023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34" name="Straight Arrow Connector 60"/>
            <p:cNvCxnSpPr>
              <a:stCxn id="30" idx="5"/>
              <a:endCxn id="31" idx="1"/>
            </p:cNvCxnSpPr>
            <p:nvPr/>
          </p:nvCxnSpPr>
          <p:spPr>
            <a:xfrm>
              <a:off x="7865591" y="4825839"/>
              <a:ext cx="368147" cy="158853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4"/>
          <p:cNvGrpSpPr/>
          <p:nvPr/>
        </p:nvGrpSpPr>
        <p:grpSpPr>
          <a:xfrm>
            <a:off x="3726960" y="4846622"/>
            <a:ext cx="2356247" cy="734070"/>
            <a:chOff x="4181276" y="4936361"/>
            <a:chExt cx="2356974" cy="734069"/>
          </a:xfrm>
        </p:grpSpPr>
        <p:sp>
          <p:nvSpPr>
            <p:cNvPr id="38" name="Oval 6"/>
            <p:cNvSpPr/>
            <p:nvPr/>
          </p:nvSpPr>
          <p:spPr>
            <a:xfrm>
              <a:off x="5952226" y="4936361"/>
              <a:ext cx="586024" cy="567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15"/>
            <p:cNvSpPr/>
            <p:nvPr/>
          </p:nvSpPr>
          <p:spPr>
            <a:xfrm>
              <a:off x="4181276" y="5072793"/>
              <a:ext cx="594227" cy="597637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grpSp>
          <p:nvGrpSpPr>
            <p:cNvPr id="40" name="Group 30"/>
            <p:cNvGrpSpPr/>
            <p:nvPr/>
          </p:nvGrpSpPr>
          <p:grpSpPr>
            <a:xfrm>
              <a:off x="4315369" y="5231695"/>
              <a:ext cx="341924" cy="312911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43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54"/>
              <p:cNvSpPr>
                <a:spLocks/>
              </p:cNvSpPr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5960851" y="5055493"/>
              <a:ext cx="573991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42" name="Straight Arrow Connector 62"/>
            <p:cNvCxnSpPr>
              <a:stCxn id="38" idx="3"/>
              <a:endCxn id="39" idx="6"/>
            </p:cNvCxnSpPr>
            <p:nvPr/>
          </p:nvCxnSpPr>
          <p:spPr>
            <a:xfrm flipH="1" flipV="1">
              <a:off x="4775503" y="5371612"/>
              <a:ext cx="1262544" cy="48775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47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．店招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2" y="2888134"/>
            <a:ext cx="3787220" cy="29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61" y="2888134"/>
            <a:ext cx="3768004" cy="293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399" y="2888134"/>
            <a:ext cx="3787902" cy="29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6759" y="2626524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96534" y="2711718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19526" y="2708531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8" y="314605"/>
            <a:ext cx="20383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8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．焦点图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4" y="2805575"/>
            <a:ext cx="3308459" cy="245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81" y="2805575"/>
            <a:ext cx="3877790" cy="245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85" y="2805575"/>
            <a:ext cx="4299300" cy="245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80277" y="2614837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67683" y="2543965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90471" y="2565162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135" y="373507"/>
            <a:ext cx="19526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0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．焦点图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6" y="2613064"/>
            <a:ext cx="3740732" cy="278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36" y="2585069"/>
            <a:ext cx="4178048" cy="278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21" y="2570507"/>
            <a:ext cx="3820676" cy="282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2284" y="2416506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03390" y="2396434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40478" y="2417631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4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/>
              <a:t>．优惠券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9" y="2438399"/>
            <a:ext cx="2949878" cy="229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60" y="2438400"/>
            <a:ext cx="2809078" cy="229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58" y="2438400"/>
            <a:ext cx="2794732" cy="229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127" y="2438401"/>
            <a:ext cx="3087748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35059" y="2123836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44157" y="2127315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51538" y="2176169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937990" y="2127315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2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4</a:t>
            </a:r>
            <a:r>
              <a:rPr lang="zh-CN" altLang="en-US" dirty="0"/>
              <a:t>．商品分类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70" y="903288"/>
            <a:ext cx="533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3464059" y="779031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95357" y="782510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63" y="190307"/>
            <a:ext cx="20193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6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5</a:t>
            </a:r>
            <a:r>
              <a:rPr lang="zh-CN" altLang="en-US" dirty="0"/>
              <a:t>．促销展示区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63593"/>
            <a:ext cx="6137275" cy="116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5" y="3035301"/>
            <a:ext cx="6108241" cy="35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80" y="3035301"/>
            <a:ext cx="5006776" cy="35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284546" y="1488788"/>
            <a:ext cx="489746" cy="523220"/>
            <a:chOff x="922697" y="1749289"/>
            <a:chExt cx="489746" cy="523220"/>
          </a:xfrm>
        </p:grpSpPr>
        <p:sp>
          <p:nvSpPr>
            <p:cNvPr id="15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15844" y="1492267"/>
            <a:ext cx="468053" cy="523220"/>
            <a:chOff x="946634" y="2721906"/>
            <a:chExt cx="468053" cy="523220"/>
          </a:xfrm>
        </p:grpSpPr>
        <p:sp>
          <p:nvSpPr>
            <p:cNvPr id="18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98734" y="2887231"/>
            <a:ext cx="489746" cy="523220"/>
            <a:chOff x="922697" y="1749289"/>
            <a:chExt cx="489746" cy="523220"/>
          </a:xfrm>
        </p:grpSpPr>
        <p:sp>
          <p:nvSpPr>
            <p:cNvPr id="21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230032" y="2890710"/>
            <a:ext cx="468053" cy="523220"/>
            <a:chOff x="946634" y="2721906"/>
            <a:chExt cx="468053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23052" y="2816708"/>
            <a:ext cx="489746" cy="523220"/>
            <a:chOff x="922697" y="1749289"/>
            <a:chExt cx="489746" cy="523220"/>
          </a:xfrm>
        </p:grpSpPr>
        <p:sp>
          <p:nvSpPr>
            <p:cNvPr id="28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313050" y="2820187"/>
            <a:ext cx="468053" cy="523220"/>
            <a:chOff x="946634" y="2721906"/>
            <a:chExt cx="468053" cy="523220"/>
          </a:xfrm>
        </p:grpSpPr>
        <p:sp>
          <p:nvSpPr>
            <p:cNvPr id="3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580" y="410124"/>
            <a:ext cx="1933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5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565" y="2124479"/>
            <a:ext cx="5585435" cy="172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4" y="2035579"/>
            <a:ext cx="5923273" cy="470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5</a:t>
            </a:r>
            <a:r>
              <a:rPr lang="zh-CN" altLang="en-US" dirty="0"/>
              <a:t>．促销展示区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31031" y="1845831"/>
            <a:ext cx="489746" cy="523220"/>
            <a:chOff x="922697" y="1749289"/>
            <a:chExt cx="489746" cy="523220"/>
          </a:xfrm>
        </p:grpSpPr>
        <p:sp>
          <p:nvSpPr>
            <p:cNvPr id="21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62329" y="1849310"/>
            <a:ext cx="468053" cy="523220"/>
            <a:chOff x="946634" y="2721906"/>
            <a:chExt cx="468053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8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90249" y="1864208"/>
            <a:ext cx="489746" cy="523220"/>
            <a:chOff x="922697" y="1749289"/>
            <a:chExt cx="489746" cy="523220"/>
          </a:xfrm>
        </p:grpSpPr>
        <p:sp>
          <p:nvSpPr>
            <p:cNvPr id="28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9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19506" y="1867687"/>
            <a:ext cx="711453" cy="954107"/>
            <a:chOff x="898904" y="2721906"/>
            <a:chExt cx="559053" cy="954107"/>
          </a:xfrm>
        </p:grpSpPr>
        <p:sp>
          <p:nvSpPr>
            <p:cNvPr id="3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8904" y="2721906"/>
              <a:ext cx="5590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10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0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5</a:t>
            </a:r>
            <a:r>
              <a:rPr lang="zh-CN" altLang="en-US" dirty="0"/>
              <a:t>．促销展示区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05" y="984250"/>
            <a:ext cx="6271757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2774293" y="820896"/>
            <a:ext cx="746869" cy="523220"/>
            <a:chOff x="922697" y="1749289"/>
            <a:chExt cx="489746" cy="523220"/>
          </a:xfrm>
        </p:grpSpPr>
        <p:sp>
          <p:nvSpPr>
            <p:cNvPr id="21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705592" y="824375"/>
            <a:ext cx="713787" cy="523220"/>
            <a:chOff x="946634" y="2721906"/>
            <a:chExt cx="468053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2162579"/>
            <a:ext cx="7010402" cy="463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6</a:t>
            </a:r>
            <a:r>
              <a:rPr lang="zh-CN" altLang="en-US" dirty="0"/>
              <a:t>．商品展示区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431" y="1972831"/>
            <a:ext cx="489746" cy="523220"/>
            <a:chOff x="922697" y="1749289"/>
            <a:chExt cx="489746" cy="523220"/>
          </a:xfrm>
        </p:grpSpPr>
        <p:sp>
          <p:nvSpPr>
            <p:cNvPr id="21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51" y="2162578"/>
            <a:ext cx="4390926" cy="45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9245347" y="1905787"/>
            <a:ext cx="468053" cy="523220"/>
            <a:chOff x="946634" y="2721906"/>
            <a:chExt cx="468053" cy="523220"/>
          </a:xfrm>
        </p:grpSpPr>
        <p:sp>
          <p:nvSpPr>
            <p:cNvPr id="3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36929" y="1976310"/>
            <a:ext cx="468053" cy="523220"/>
            <a:chOff x="946634" y="2721906"/>
            <a:chExt cx="468053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923649" y="1953108"/>
            <a:ext cx="489746" cy="523220"/>
            <a:chOff x="922697" y="1749289"/>
            <a:chExt cx="489746" cy="523220"/>
          </a:xfrm>
        </p:grpSpPr>
        <p:sp>
          <p:nvSpPr>
            <p:cNvPr id="28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400" y="190307"/>
            <a:ext cx="19240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5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7301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认识移动端店铺营销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6616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8.1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3478018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移动端首页设计与制作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4412150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移动端详情页设计与制作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5"/>
            </p:custDataLst>
          </p:nvPr>
        </p:nvSpPr>
        <p:spPr>
          <a:xfrm>
            <a:off x="4973994" y="347801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8.2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434014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8.3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2" y="1905787"/>
            <a:ext cx="5670217" cy="490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8.2.3  </a:t>
            </a:r>
            <a:r>
              <a:rPr lang="zh-CN" altLang="en-US" dirty="0"/>
              <a:t>移动端首页的制作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29132" y="1131598"/>
            <a:ext cx="8969233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6</a:t>
            </a:r>
            <a:r>
              <a:rPr lang="zh-CN" altLang="en-US" dirty="0"/>
              <a:t>．商品展示区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431" y="1972831"/>
            <a:ext cx="489746" cy="523220"/>
            <a:chOff x="922697" y="1749289"/>
            <a:chExt cx="489746" cy="523220"/>
          </a:xfrm>
        </p:grpSpPr>
        <p:sp>
          <p:nvSpPr>
            <p:cNvPr id="21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36929" y="1976310"/>
            <a:ext cx="468053" cy="523220"/>
            <a:chOff x="946634" y="2721906"/>
            <a:chExt cx="468053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87" y="965200"/>
            <a:ext cx="3973571" cy="584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5686026" y="869988"/>
            <a:ext cx="489746" cy="523220"/>
            <a:chOff x="922697" y="1749289"/>
            <a:chExt cx="489746" cy="523220"/>
          </a:xfrm>
        </p:grpSpPr>
        <p:sp>
          <p:nvSpPr>
            <p:cNvPr id="28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6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053739"/>
              </p:ext>
            </p:extLst>
          </p:nvPr>
        </p:nvGraphicFramePr>
        <p:xfrm>
          <a:off x="1204071" y="2759324"/>
          <a:ext cx="10378329" cy="275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902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制作“女鞋”移动端首页，要求在其中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体现店铺的特色和促销信息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掌握女鞋移动端首页的制作方法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制作“饮水机”移动端首页，要求展现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多种款式的饮水机，并对主推商品进行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重点展示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掌握饮水机移动端首页的制作方法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4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74886"/>
              </p:ext>
            </p:extLst>
          </p:nvPr>
        </p:nvGraphicFramePr>
        <p:xfrm>
          <a:off x="1182117" y="3179695"/>
          <a:ext cx="9942300" cy="2187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简述移动端首页布局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简述移动端首页装修的注意事项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掌握移动端首页的制作方法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0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179169" y="742533"/>
            <a:ext cx="3009364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4541" y="1401266"/>
            <a:ext cx="658725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/>
              <a:t>1</a:t>
            </a:r>
            <a:r>
              <a:rPr lang="zh-CN" altLang="en-US" sz="2200"/>
              <a:t>）</a:t>
            </a:r>
            <a:r>
              <a:rPr lang="zh-CN" altLang="en-US" sz="2200" dirty="0"/>
              <a:t>本练习将利用搜集的素材制作毛巾首页，按照店招</a:t>
            </a:r>
            <a:r>
              <a:rPr lang="en-US" altLang="zh-CN" sz="2200" dirty="0"/>
              <a:t>——</a:t>
            </a:r>
            <a:r>
              <a:rPr lang="zh-CN" altLang="en-US" sz="2200" dirty="0"/>
              <a:t>优惠券</a:t>
            </a:r>
            <a:r>
              <a:rPr lang="en-US" altLang="zh-CN" sz="2200" dirty="0"/>
              <a:t>——</a:t>
            </a:r>
            <a:r>
              <a:rPr lang="zh-CN" altLang="en-US" sz="2200" dirty="0"/>
              <a:t>海报</a:t>
            </a:r>
            <a:r>
              <a:rPr lang="en-US" altLang="zh-CN" sz="2200" dirty="0"/>
              <a:t>——</a:t>
            </a:r>
            <a:r>
              <a:rPr lang="zh-CN" altLang="en-US" sz="2200" dirty="0"/>
              <a:t>商品列表的步骤依次进行首页的制作，完成后的效果。</a:t>
            </a:r>
          </a:p>
        </p:txBody>
      </p:sp>
      <p:sp>
        <p:nvSpPr>
          <p:cNvPr id="3" name="矩形 2"/>
          <p:cNvSpPr/>
          <p:nvPr/>
        </p:nvSpPr>
        <p:spPr>
          <a:xfrm>
            <a:off x="6985237" y="80385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3A98BC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实战与提升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31" y="1368616"/>
            <a:ext cx="4537075" cy="533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9" y="3177374"/>
            <a:ext cx="3523276" cy="35234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72200" y="3352800"/>
            <a:ext cx="279400" cy="33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638800" y="4229100"/>
            <a:ext cx="279400" cy="247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05400" y="5026818"/>
            <a:ext cx="279400" cy="1674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7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xmlns="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31085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掌握移动端首页的设计要点</a:t>
            </a:r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掌握移动端首页页及其模板设计与装修的方法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能够抓住移动端首页设计的要点。</a:t>
            </a:r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能够应用移动端模板和其页面的自定义</a:t>
            </a:r>
            <a:r>
              <a:rPr lang="zh-CN" altLang="en-US" sz="2000" dirty="0"/>
              <a:t>模块</a:t>
            </a:r>
          </a:p>
        </p:txBody>
      </p:sp>
    </p:spTree>
    <p:extLst>
      <p:ext uri="{BB962C8B-B14F-4D97-AF65-F5344CB8AC3E}">
        <p14:creationId xmlns:p14="http://schemas.microsoft.com/office/powerpoint/2010/main" val="22161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0" y="2849072"/>
            <a:ext cx="10539823" cy="2853228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与电脑端首页设计相比，移动端首页的内容更加集中，需要通过添加具有视觉吸引力的各种模块来吸引客户点击，提升店铺商品的流量。店招、焦点图、分类、商品信息展示等常规模块是首页的基本组成元素，本任务将从移动端首页的布局入手，讲解移动端首页的设计与制作方法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6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8.2.1  </a:t>
            </a:r>
            <a:r>
              <a:rPr lang="zh-CN" altLang="en-US" dirty="0"/>
              <a:t>移动端首页布局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4" y="1168399"/>
            <a:ext cx="753908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0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店招尺寸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9291" y="1061558"/>
            <a:ext cx="3060809" cy="517255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最新版的店招尺寸是：</a:t>
            </a:r>
            <a:r>
              <a:rPr lang="en-US" altLang="zh-CN" dirty="0">
                <a:solidFill>
                  <a:srgbClr val="FF0000"/>
                </a:solidFill>
              </a:rPr>
              <a:t>750*580px</a:t>
            </a:r>
            <a:r>
              <a:rPr lang="zh-CN" altLang="en-US" dirty="0">
                <a:solidFill>
                  <a:srgbClr val="FF0000"/>
                </a:solidFill>
              </a:rPr>
              <a:t>！</a:t>
            </a:r>
            <a:r>
              <a:rPr lang="zh-CN" altLang="en-US" dirty="0"/>
              <a:t>当然最新版其他模板中的模块的宽度也都调整成了</a:t>
            </a:r>
            <a:r>
              <a:rPr lang="en-US" altLang="zh-CN" dirty="0"/>
              <a:t>750px</a:t>
            </a:r>
            <a:r>
              <a:rPr lang="zh-CN" altLang="en-US" dirty="0"/>
              <a:t>。另外新版店招可以编辑时候修改店铺</a:t>
            </a:r>
            <a:r>
              <a:rPr lang="en-US" altLang="zh-CN" dirty="0"/>
              <a:t>logo</a:t>
            </a:r>
            <a:r>
              <a:rPr lang="zh-CN" altLang="en-US" dirty="0"/>
              <a:t>，店铺名称等等。店铺</a:t>
            </a:r>
            <a:r>
              <a:rPr lang="en-US" altLang="zh-CN" dirty="0"/>
              <a:t>logo</a:t>
            </a:r>
            <a:r>
              <a:rPr lang="zh-CN" altLang="en-US" dirty="0"/>
              <a:t>这个正方形的图片是非常重要的，会在非常多的地方展示：比如会在旺旺头像展示，搜索店铺会展示到</a:t>
            </a:r>
            <a:r>
              <a:rPr lang="en-US" altLang="zh-CN" dirty="0"/>
              <a:t>logo</a:t>
            </a:r>
            <a:r>
              <a:rPr lang="zh-CN" altLang="en-US" dirty="0"/>
              <a:t>，手机端店铺首页也能看到</a:t>
            </a:r>
            <a:r>
              <a:rPr lang="en-US" altLang="zh-CN" dirty="0"/>
              <a:t>logo</a:t>
            </a:r>
            <a:r>
              <a:rPr lang="zh-CN" altLang="en-US" dirty="0"/>
              <a:t>等等很多地方。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663573"/>
            <a:ext cx="27432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765173"/>
            <a:ext cx="25431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3" y="746123"/>
            <a:ext cx="28479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6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标题模块：</a:t>
            </a:r>
            <a:endParaRPr lang="en-US" altLang="zh-CN" dirty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主要用来区分商品类别、展示</a:t>
            </a:r>
            <a:r>
              <a:rPr lang="zh-CN" altLang="en-US" dirty="0" smtClean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店铺优势，</a:t>
            </a:r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品牌理念，最多支持</a:t>
            </a:r>
            <a:r>
              <a:rPr lang="en-US" altLang="zh-CN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12</a:t>
            </a:r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个中文字符。</a:t>
            </a:r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/>
          </a:p>
          <a:p>
            <a:r>
              <a:rPr lang="zh-CN" altLang="en-US" dirty="0"/>
              <a:t>焦点图模块：</a:t>
            </a:r>
            <a:endParaRPr lang="en-US" altLang="zh-CN" dirty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一般用于店铺活动宣传、店铺商品宣传、店铺形象宣传等。在制作轮播焦点图时，轮播图最多可以添加</a:t>
            </a:r>
            <a:r>
              <a:rPr lang="en-US" altLang="zh-CN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4</a:t>
            </a:r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张。</a:t>
            </a:r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r>
              <a:rPr lang="zh-CN" altLang="en-US" dirty="0"/>
              <a:t>优惠券模块：</a:t>
            </a:r>
            <a:endParaRPr lang="en-US" altLang="zh-CN" dirty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重点醒目、清晰、互动性强</a:t>
            </a:r>
            <a:r>
              <a:rPr lang="zh-CN" altLang="en-US" dirty="0" smtClean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，</a:t>
            </a:r>
            <a:r>
              <a:rPr lang="zh-CN" altLang="en-US" dirty="0" smtClean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具有</a:t>
            </a:r>
            <a:r>
              <a:rPr lang="zh-CN" altLang="en-US" dirty="0" smtClean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分割</a:t>
            </a:r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空间活跃页面的效果。可以用多图、左图右文等模块进行制作，在制作时可以表现微淘专享、新品上市等内容。</a:t>
            </a:r>
          </a:p>
        </p:txBody>
      </p:sp>
    </p:spTree>
    <p:extLst>
      <p:ext uri="{BB962C8B-B14F-4D97-AF65-F5344CB8AC3E}">
        <p14:creationId xmlns:p14="http://schemas.microsoft.com/office/powerpoint/2010/main" val="37195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左图右文模块：</a:t>
            </a:r>
            <a:endParaRPr lang="en-US" altLang="zh-CN" dirty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一般用于店铺活动宣传、店铺王牌商品展示、店铺文化介绍等。要求清晰准确，有一些引导按钮引导客户点击。</a:t>
            </a:r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r>
              <a:rPr lang="zh-CN" altLang="en-US" dirty="0"/>
              <a:t>套餐搭配模块：</a:t>
            </a:r>
            <a:endParaRPr lang="en-US" altLang="zh-CN" dirty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告知客户店铺搭配套餐，以提高成交量。</a:t>
            </a:r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/>
          </a:p>
          <a:p>
            <a:r>
              <a:rPr lang="zh-CN" altLang="en-US" dirty="0"/>
              <a:t>商品模块：</a:t>
            </a:r>
            <a:endParaRPr lang="en-US" altLang="zh-CN" dirty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用于对店铺的商品进行展示，在注意布局的同时应尽量将主营的商品全部覆盖。展示时，应将王牌商品、热销商品进行重点突出展示，可通过色相对比吸引客户眼球，或添加相应元素。</a:t>
            </a:r>
          </a:p>
        </p:txBody>
      </p:sp>
    </p:spTree>
    <p:extLst>
      <p:ext uri="{BB962C8B-B14F-4D97-AF65-F5344CB8AC3E}">
        <p14:creationId xmlns:p14="http://schemas.microsoft.com/office/powerpoint/2010/main" val="10216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自定义导航分类模块：</a:t>
            </a:r>
            <a:endParaRPr lang="en-US" altLang="zh-CN" dirty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引导分类商品，有效促进客户分流。</a:t>
            </a:r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/>
          </a:p>
          <a:p>
            <a:r>
              <a:rPr lang="zh-CN" altLang="en-US" dirty="0"/>
              <a:t>微淘：</a:t>
            </a:r>
          </a:p>
        </p:txBody>
      </p:sp>
    </p:spTree>
    <p:extLst>
      <p:ext uri="{BB962C8B-B14F-4D97-AF65-F5344CB8AC3E}">
        <p14:creationId xmlns:p14="http://schemas.microsoft.com/office/powerpoint/2010/main" val="6731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</TotalTime>
  <Words>1845</Words>
  <Application>Microsoft Office PowerPoint</Application>
  <PresentationFormat>自定义</PresentationFormat>
  <Paragraphs>226</Paragraphs>
  <Slides>24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PowerPoint 演示文稿</vt:lpstr>
      <vt:lpstr>PowerPoint 演示文稿</vt:lpstr>
      <vt:lpstr>重点、难点</vt:lpstr>
      <vt:lpstr>PowerPoint 演示文稿</vt:lpstr>
      <vt:lpstr>8.2.1  移动端首页布局</vt:lpstr>
      <vt:lpstr>店招尺寸</vt:lpstr>
      <vt:lpstr>PowerPoint 演示文稿</vt:lpstr>
      <vt:lpstr>PowerPoint 演示文稿</vt:lpstr>
      <vt:lpstr>PowerPoint 演示文稿</vt:lpstr>
      <vt:lpstr>8.2.2  移动端首页装修的注意事项</vt:lpstr>
      <vt:lpstr>8.2.3  移动端首页的制作</vt:lpstr>
      <vt:lpstr>8.2.3  移动端首页的制作</vt:lpstr>
      <vt:lpstr>8.2.3  移动端首页的制作</vt:lpstr>
      <vt:lpstr>8.2.3  移动端首页的制作</vt:lpstr>
      <vt:lpstr>8.2.3  移动端首页的制作</vt:lpstr>
      <vt:lpstr>8.2.3  移动端首页的制作</vt:lpstr>
      <vt:lpstr>8.2.3  移动端首页的制作</vt:lpstr>
      <vt:lpstr>8.2.3  移动端首页的制作</vt:lpstr>
      <vt:lpstr>8.2.3  移动端首页的制作</vt:lpstr>
      <vt:lpstr>8.2.3  移动端首页的制作</vt:lpstr>
      <vt:lpstr>8.2.4  任务实训及考核</vt:lpstr>
      <vt:lpstr>8.2.4  任务实训及考核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Teacher</cp:lastModifiedBy>
  <cp:revision>109</cp:revision>
  <dcterms:created xsi:type="dcterms:W3CDTF">2017-06-21T11:05:56Z</dcterms:created>
  <dcterms:modified xsi:type="dcterms:W3CDTF">2020-06-10T08:12:54Z</dcterms:modified>
</cp:coreProperties>
</file>