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7"/>
  </p:notesMasterIdLst>
  <p:sldIdLst>
    <p:sldId id="257" r:id="rId2"/>
    <p:sldId id="258" r:id="rId3"/>
    <p:sldId id="438" r:id="rId4"/>
    <p:sldId id="299" r:id="rId5"/>
    <p:sldId id="440" r:id="rId6"/>
    <p:sldId id="439" r:id="rId7"/>
    <p:sldId id="442" r:id="rId8"/>
    <p:sldId id="441" r:id="rId9"/>
    <p:sldId id="445" r:id="rId10"/>
    <p:sldId id="446" r:id="rId11"/>
    <p:sldId id="444" r:id="rId12"/>
    <p:sldId id="443" r:id="rId13"/>
    <p:sldId id="448" r:id="rId14"/>
    <p:sldId id="447" r:id="rId15"/>
    <p:sldId id="449" r:id="rId16"/>
    <p:sldId id="450" r:id="rId17"/>
    <p:sldId id="451" r:id="rId18"/>
    <p:sldId id="454" r:id="rId19"/>
    <p:sldId id="453" r:id="rId20"/>
    <p:sldId id="456" r:id="rId21"/>
    <p:sldId id="452" r:id="rId22"/>
    <p:sldId id="457" r:id="rId23"/>
    <p:sldId id="455" r:id="rId24"/>
    <p:sldId id="458" r:id="rId25"/>
    <p:sldId id="300" r:id="rId26"/>
    <p:sldId id="405" r:id="rId27"/>
    <p:sldId id="430" r:id="rId28"/>
    <p:sldId id="431" r:id="rId29"/>
    <p:sldId id="428" r:id="rId30"/>
    <p:sldId id="432" r:id="rId31"/>
    <p:sldId id="433" r:id="rId32"/>
    <p:sldId id="434" r:id="rId33"/>
    <p:sldId id="435" r:id="rId34"/>
    <p:sldId id="436" r:id="rId35"/>
    <p:sldId id="437" r:id="rId36"/>
  </p:sldIdLst>
  <p:sldSz cx="12190413" cy="6859588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6F8A"/>
    <a:srgbClr val="3A98BC"/>
    <a:srgbClr val="E5450F"/>
    <a:srgbClr val="FEECE6"/>
    <a:srgbClr val="912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9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E8E9-A2CF-4517-9F55-BCB03E20C730}" type="datetimeFigureOut">
              <a:rPr lang="zh-CN" altLang="en-US" smtClean="0"/>
              <a:t>2020/6/7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A2B24-06B0-4A43-98BF-776478D7BE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4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28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226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11D658E-D5F0-4813-8486-12B72EA43465}"/>
              </a:ext>
            </a:extLst>
          </p:cNvPr>
          <p:cNvSpPr/>
          <p:nvPr userDrawn="1"/>
        </p:nvSpPr>
        <p:spPr>
          <a:xfrm>
            <a:off x="1882" y="1061"/>
            <a:ext cx="12186652" cy="6844822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86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091" y="1005840"/>
            <a:ext cx="10378549" cy="5172554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3310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2020/6/7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4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年度工作概述</a:t>
            </a:r>
          </a:p>
        </p:txBody>
      </p:sp>
    </p:spTree>
    <p:extLst>
      <p:ext uri="{BB962C8B-B14F-4D97-AF65-F5344CB8AC3E}">
        <p14:creationId xmlns:p14="http://schemas.microsoft.com/office/powerpoint/2010/main" val="277158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2020/6/7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工作完成情况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4377B8A-C0AB-483D-B5D9-B168F369714F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2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2020/6/7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成功项目展示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CC9E05C-C36B-4898-985B-4E70251A99AD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2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2020/6/7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明年工作计划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53093D5-059C-4B24-9A58-533C1EDA6795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1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720" y="217198"/>
            <a:ext cx="10015367" cy="4417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091" y="1210103"/>
            <a:ext cx="10780311" cy="5248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41266" y="739351"/>
            <a:ext cx="10745659" cy="4645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SzPct val="80000"/>
              <a:buFont typeface="Wingdings" pitchFamily="2" charset="2"/>
              <a:buNone/>
              <a:defRPr b="0">
                <a:solidFill>
                  <a:srgbClr val="07836E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261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 userDrawn="1"/>
        </p:nvSpPr>
        <p:spPr>
          <a:xfrm>
            <a:off x="10529" y="765497"/>
            <a:ext cx="93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7460" y="336858"/>
            <a:ext cx="9994862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962406"/>
            <a:ext cx="10514231" cy="5215988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36" name="椭圆 35"/>
          <p:cNvSpPr/>
          <p:nvPr userDrawn="1"/>
        </p:nvSpPr>
        <p:spPr>
          <a:xfrm>
            <a:off x="9683093" y="-1481030"/>
            <a:ext cx="2271860" cy="2271860"/>
          </a:xfrm>
          <a:prstGeom prst="ellipse">
            <a:avLst/>
          </a:prstGeom>
          <a:noFill/>
          <a:ln w="19050">
            <a:solidFill>
              <a:srgbClr val="E5450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0785936" y="-1142729"/>
            <a:ext cx="2271860" cy="2271860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 userDrawn="1"/>
        </p:nvGrpSpPr>
        <p:grpSpPr>
          <a:xfrm>
            <a:off x="11245213" y="864448"/>
            <a:ext cx="672834" cy="671094"/>
            <a:chOff x="11038546" y="1045334"/>
            <a:chExt cx="672834" cy="671094"/>
          </a:xfrm>
        </p:grpSpPr>
        <p:sp>
          <p:nvSpPr>
            <p:cNvPr id="11" name="Oval 24"/>
            <p:cNvSpPr>
              <a:spLocks noChangeArrowheads="1"/>
            </p:cNvSpPr>
            <p:nvPr/>
          </p:nvSpPr>
          <p:spPr bwMode="auto">
            <a:xfrm>
              <a:off x="11038546" y="1045334"/>
              <a:ext cx="672834" cy="67109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79"/>
            <p:cNvSpPr>
              <a:spLocks/>
            </p:cNvSpPr>
            <p:nvPr/>
          </p:nvSpPr>
          <p:spPr bwMode="auto">
            <a:xfrm>
              <a:off x="11125588" y="1135858"/>
              <a:ext cx="585792" cy="580570"/>
            </a:xfrm>
            <a:custGeom>
              <a:avLst/>
              <a:gdLst>
                <a:gd name="T0" fmla="*/ 22 w 309"/>
                <a:gd name="T1" fmla="*/ 146 h 306"/>
                <a:gd name="T2" fmla="*/ 25 w 309"/>
                <a:gd name="T3" fmla="*/ 139 h 306"/>
                <a:gd name="T4" fmla="*/ 17 w 309"/>
                <a:gd name="T5" fmla="*/ 131 h 306"/>
                <a:gd name="T6" fmla="*/ 18 w 309"/>
                <a:gd name="T7" fmla="*/ 111 h 306"/>
                <a:gd name="T8" fmla="*/ 22 w 309"/>
                <a:gd name="T9" fmla="*/ 81 h 306"/>
                <a:gd name="T10" fmla="*/ 57 w 309"/>
                <a:gd name="T11" fmla="*/ 29 h 306"/>
                <a:gd name="T12" fmla="*/ 121 w 309"/>
                <a:gd name="T13" fmla="*/ 0 h 306"/>
                <a:gd name="T14" fmla="*/ 167 w 309"/>
                <a:gd name="T15" fmla="*/ 11 h 306"/>
                <a:gd name="T16" fmla="*/ 220 w 309"/>
                <a:gd name="T17" fmla="*/ 38 h 306"/>
                <a:gd name="T18" fmla="*/ 309 w 309"/>
                <a:gd name="T19" fmla="*/ 128 h 306"/>
                <a:gd name="T20" fmla="*/ 309 w 309"/>
                <a:gd name="T21" fmla="*/ 129 h 306"/>
                <a:gd name="T22" fmla="*/ 132 w 309"/>
                <a:gd name="T23" fmla="*/ 306 h 306"/>
                <a:gd name="T24" fmla="*/ 95 w 309"/>
                <a:gd name="T25" fmla="*/ 303 h 306"/>
                <a:gd name="T26" fmla="*/ 10 w 309"/>
                <a:gd name="T27" fmla="*/ 217 h 306"/>
                <a:gd name="T28" fmla="*/ 12 w 309"/>
                <a:gd name="T29" fmla="*/ 215 h 306"/>
                <a:gd name="T30" fmla="*/ 0 w 309"/>
                <a:gd name="T31" fmla="*/ 204 h 306"/>
                <a:gd name="T32" fmla="*/ 1 w 309"/>
                <a:gd name="T33" fmla="*/ 189 h 306"/>
                <a:gd name="T34" fmla="*/ 13 w 309"/>
                <a:gd name="T35" fmla="*/ 200 h 306"/>
                <a:gd name="T36" fmla="*/ 13 w 309"/>
                <a:gd name="T37" fmla="*/ 186 h 306"/>
                <a:gd name="T38" fmla="*/ 0 w 309"/>
                <a:gd name="T39" fmla="*/ 173 h 306"/>
                <a:gd name="T40" fmla="*/ 1 w 309"/>
                <a:gd name="T41" fmla="*/ 157 h 306"/>
                <a:gd name="T42" fmla="*/ 10 w 309"/>
                <a:gd name="T43" fmla="*/ 152 h 306"/>
                <a:gd name="T44" fmla="*/ 12 w 309"/>
                <a:gd name="T45" fmla="*/ 150 h 306"/>
                <a:gd name="T46" fmla="*/ 16 w 309"/>
                <a:gd name="T47" fmla="*/ 139 h 306"/>
                <a:gd name="T48" fmla="*/ 22 w 309"/>
                <a:gd name="T49" fmla="*/ 14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9" h="306">
                  <a:moveTo>
                    <a:pt x="22" y="146"/>
                  </a:moveTo>
                  <a:cubicBezTo>
                    <a:pt x="25" y="139"/>
                    <a:pt x="25" y="139"/>
                    <a:pt x="25" y="139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220" y="38"/>
                    <a:pt x="220" y="38"/>
                    <a:pt x="220" y="38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09" y="128"/>
                    <a:pt x="309" y="129"/>
                    <a:pt x="309" y="129"/>
                  </a:cubicBezTo>
                  <a:cubicBezTo>
                    <a:pt x="309" y="227"/>
                    <a:pt x="229" y="306"/>
                    <a:pt x="132" y="306"/>
                  </a:cubicBezTo>
                  <a:cubicBezTo>
                    <a:pt x="119" y="306"/>
                    <a:pt x="107" y="305"/>
                    <a:pt x="95" y="303"/>
                  </a:cubicBezTo>
                  <a:cubicBezTo>
                    <a:pt x="10" y="217"/>
                    <a:pt x="10" y="217"/>
                    <a:pt x="10" y="217"/>
                  </a:cubicBezTo>
                  <a:cubicBezTo>
                    <a:pt x="12" y="215"/>
                    <a:pt x="12" y="215"/>
                    <a:pt x="12" y="215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13" y="200"/>
                    <a:pt x="13" y="200"/>
                    <a:pt x="13" y="200"/>
                  </a:cubicBezTo>
                  <a:cubicBezTo>
                    <a:pt x="13" y="186"/>
                    <a:pt x="13" y="186"/>
                    <a:pt x="13" y="186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22" y="146"/>
                    <a:pt x="22" y="146"/>
                    <a:pt x="22" y="146"/>
                  </a:cubicBez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Oval 180"/>
            <p:cNvSpPr>
              <a:spLocks noChangeArrowheads="1"/>
            </p:cNvSpPr>
            <p:nvPr/>
          </p:nvSpPr>
          <p:spPr bwMode="auto">
            <a:xfrm>
              <a:off x="11231779" y="1213325"/>
              <a:ext cx="278534" cy="279405"/>
            </a:xfrm>
            <a:prstGeom prst="ellipse">
              <a:avLst/>
            </a:prstGeom>
            <a:solidFill>
              <a:srgbClr val="506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81"/>
            <p:cNvSpPr>
              <a:spLocks noEditPoints="1"/>
            </p:cNvSpPr>
            <p:nvPr/>
          </p:nvSpPr>
          <p:spPr bwMode="auto">
            <a:xfrm>
              <a:off x="11241354" y="1232475"/>
              <a:ext cx="263737" cy="242847"/>
            </a:xfrm>
            <a:custGeom>
              <a:avLst/>
              <a:gdLst>
                <a:gd name="T0" fmla="*/ 133 w 139"/>
                <a:gd name="T1" fmla="*/ 91 h 128"/>
                <a:gd name="T2" fmla="*/ 136 w 139"/>
                <a:gd name="T3" fmla="*/ 39 h 128"/>
                <a:gd name="T4" fmla="*/ 125 w 139"/>
                <a:gd name="T5" fmla="*/ 34 h 128"/>
                <a:gd name="T6" fmla="*/ 134 w 139"/>
                <a:gd name="T7" fmla="*/ 46 h 128"/>
                <a:gd name="T8" fmla="*/ 129 w 139"/>
                <a:gd name="T9" fmla="*/ 51 h 128"/>
                <a:gd name="T10" fmla="*/ 127 w 139"/>
                <a:gd name="T11" fmla="*/ 45 h 128"/>
                <a:gd name="T12" fmla="*/ 123 w 139"/>
                <a:gd name="T13" fmla="*/ 48 h 128"/>
                <a:gd name="T14" fmla="*/ 121 w 139"/>
                <a:gd name="T15" fmla="*/ 70 h 128"/>
                <a:gd name="T16" fmla="*/ 123 w 139"/>
                <a:gd name="T17" fmla="*/ 88 h 128"/>
                <a:gd name="T18" fmla="*/ 127 w 139"/>
                <a:gd name="T19" fmla="*/ 91 h 128"/>
                <a:gd name="T20" fmla="*/ 114 w 139"/>
                <a:gd name="T21" fmla="*/ 78 h 128"/>
                <a:gd name="T22" fmla="*/ 109 w 139"/>
                <a:gd name="T23" fmla="*/ 64 h 128"/>
                <a:gd name="T24" fmla="*/ 105 w 139"/>
                <a:gd name="T25" fmla="*/ 77 h 128"/>
                <a:gd name="T26" fmla="*/ 94 w 139"/>
                <a:gd name="T27" fmla="*/ 61 h 128"/>
                <a:gd name="T28" fmla="*/ 79 w 139"/>
                <a:gd name="T29" fmla="*/ 112 h 128"/>
                <a:gd name="T30" fmla="*/ 69 w 139"/>
                <a:gd name="T31" fmla="*/ 101 h 128"/>
                <a:gd name="T32" fmla="*/ 57 w 139"/>
                <a:gd name="T33" fmla="*/ 48 h 128"/>
                <a:gd name="T34" fmla="*/ 61 w 139"/>
                <a:gd name="T35" fmla="*/ 25 h 128"/>
                <a:gd name="T36" fmla="*/ 66 w 139"/>
                <a:gd name="T37" fmla="*/ 20 h 128"/>
                <a:gd name="T38" fmla="*/ 83 w 139"/>
                <a:gd name="T39" fmla="*/ 14 h 128"/>
                <a:gd name="T40" fmla="*/ 97 w 139"/>
                <a:gd name="T41" fmla="*/ 8 h 128"/>
                <a:gd name="T42" fmla="*/ 139 w 139"/>
                <a:gd name="T43" fmla="*/ 83 h 128"/>
                <a:gd name="T44" fmla="*/ 133 w 139"/>
                <a:gd name="T45" fmla="*/ 83 h 128"/>
                <a:gd name="T46" fmla="*/ 30 w 139"/>
                <a:gd name="T47" fmla="*/ 126 h 128"/>
                <a:gd name="T48" fmla="*/ 19 w 139"/>
                <a:gd name="T49" fmla="*/ 79 h 128"/>
                <a:gd name="T50" fmla="*/ 11 w 139"/>
                <a:gd name="T51" fmla="*/ 67 h 128"/>
                <a:gd name="T52" fmla="*/ 4 w 139"/>
                <a:gd name="T53" fmla="*/ 43 h 128"/>
                <a:gd name="T54" fmla="*/ 11 w 139"/>
                <a:gd name="T55" fmla="*/ 24 h 128"/>
                <a:gd name="T56" fmla="*/ 29 w 139"/>
                <a:gd name="T57" fmla="*/ 16 h 128"/>
                <a:gd name="T58" fmla="*/ 36 w 139"/>
                <a:gd name="T59" fmla="*/ 6 h 128"/>
                <a:gd name="T60" fmla="*/ 61 w 139"/>
                <a:gd name="T61" fmla="*/ 3 h 128"/>
                <a:gd name="T62" fmla="*/ 45 w 139"/>
                <a:gd name="T63" fmla="*/ 9 h 128"/>
                <a:gd name="T64" fmla="*/ 39 w 139"/>
                <a:gd name="T65" fmla="*/ 18 h 128"/>
                <a:gd name="T66" fmla="*/ 36 w 139"/>
                <a:gd name="T67" fmla="*/ 17 h 128"/>
                <a:gd name="T68" fmla="*/ 25 w 139"/>
                <a:gd name="T69" fmla="*/ 28 h 128"/>
                <a:gd name="T70" fmla="*/ 37 w 139"/>
                <a:gd name="T71" fmla="*/ 32 h 128"/>
                <a:gd name="T72" fmla="*/ 24 w 139"/>
                <a:gd name="T73" fmla="*/ 45 h 128"/>
                <a:gd name="T74" fmla="*/ 17 w 139"/>
                <a:gd name="T75" fmla="*/ 53 h 128"/>
                <a:gd name="T76" fmla="*/ 16 w 139"/>
                <a:gd name="T77" fmla="*/ 66 h 128"/>
                <a:gd name="T78" fmla="*/ 41 w 139"/>
                <a:gd name="T79" fmla="*/ 85 h 128"/>
                <a:gd name="T80" fmla="*/ 35 w 139"/>
                <a:gd name="T81" fmla="*/ 116 h 128"/>
                <a:gd name="T82" fmla="*/ 132 w 139"/>
                <a:gd name="T83" fmla="*/ 85 h 128"/>
                <a:gd name="T84" fmla="*/ 126 w 139"/>
                <a:gd name="T85" fmla="*/ 87 h 128"/>
                <a:gd name="T86" fmla="*/ 136 w 139"/>
                <a:gd name="T87" fmla="*/ 83 h 128"/>
                <a:gd name="T88" fmla="*/ 126 w 139"/>
                <a:gd name="T89" fmla="*/ 81 h 128"/>
                <a:gd name="T90" fmla="*/ 58 w 139"/>
                <a:gd name="T91" fmla="*/ 14 h 128"/>
                <a:gd name="T92" fmla="*/ 30 w 139"/>
                <a:gd name="T93" fmla="*/ 68 h 128"/>
                <a:gd name="T94" fmla="*/ 19 w 139"/>
                <a:gd name="T95" fmla="*/ 63 h 128"/>
                <a:gd name="T96" fmla="*/ 26 w 139"/>
                <a:gd name="T97" fmla="*/ 63 h 128"/>
                <a:gd name="T98" fmla="*/ 26 w 139"/>
                <a:gd name="T99" fmla="*/ 63 h 128"/>
                <a:gd name="T100" fmla="*/ 32 w 139"/>
                <a:gd name="T101" fmla="*/ 14 h 128"/>
                <a:gd name="T102" fmla="*/ 72 w 139"/>
                <a:gd name="T103" fmla="*/ 48 h 128"/>
                <a:gd name="T104" fmla="*/ 62 w 139"/>
                <a:gd name="T105" fmla="*/ 43 h 128"/>
                <a:gd name="T106" fmla="*/ 68 w 139"/>
                <a:gd name="T107" fmla="*/ 40 h 128"/>
                <a:gd name="T108" fmla="*/ 74 w 139"/>
                <a:gd name="T109" fmla="*/ 45 h 128"/>
                <a:gd name="T110" fmla="*/ 80 w 139"/>
                <a:gd name="T111" fmla="*/ 47 h 128"/>
                <a:gd name="T112" fmla="*/ 85 w 139"/>
                <a:gd name="T113" fmla="*/ 105 h 128"/>
                <a:gd name="T114" fmla="*/ 128 w 139"/>
                <a:gd name="T115" fmla="*/ 75 h 128"/>
                <a:gd name="T116" fmla="*/ 126 w 139"/>
                <a:gd name="T117" fmla="*/ 74 h 128"/>
                <a:gd name="T118" fmla="*/ 128 w 139"/>
                <a:gd name="T119" fmla="*/ 69 h 128"/>
                <a:gd name="T120" fmla="*/ 126 w 139"/>
                <a:gd name="T121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128">
                  <a:moveTo>
                    <a:pt x="131" y="94"/>
                  </a:moveTo>
                  <a:cubicBezTo>
                    <a:pt x="130" y="95"/>
                    <a:pt x="129" y="93"/>
                    <a:pt x="129" y="94"/>
                  </a:cubicBezTo>
                  <a:cubicBezTo>
                    <a:pt x="127" y="95"/>
                    <a:pt x="126" y="98"/>
                    <a:pt x="125" y="100"/>
                  </a:cubicBezTo>
                  <a:cubicBezTo>
                    <a:pt x="124" y="101"/>
                    <a:pt x="122" y="100"/>
                    <a:pt x="121" y="102"/>
                  </a:cubicBezTo>
                  <a:cubicBezTo>
                    <a:pt x="120" y="106"/>
                    <a:pt x="117" y="113"/>
                    <a:pt x="119" y="115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26" y="109"/>
                    <a:pt x="132" y="102"/>
                    <a:pt x="135" y="94"/>
                  </a:cubicBezTo>
                  <a:cubicBezTo>
                    <a:pt x="135" y="93"/>
                    <a:pt x="135" y="93"/>
                    <a:pt x="134" y="93"/>
                  </a:cubicBezTo>
                  <a:cubicBezTo>
                    <a:pt x="134" y="92"/>
                    <a:pt x="135" y="91"/>
                    <a:pt x="135" y="90"/>
                  </a:cubicBezTo>
                  <a:cubicBezTo>
                    <a:pt x="134" y="90"/>
                    <a:pt x="134" y="91"/>
                    <a:pt x="133" y="91"/>
                  </a:cubicBezTo>
                  <a:cubicBezTo>
                    <a:pt x="132" y="91"/>
                    <a:pt x="131" y="92"/>
                    <a:pt x="131" y="94"/>
                  </a:cubicBezTo>
                  <a:close/>
                  <a:moveTo>
                    <a:pt x="131" y="25"/>
                  </a:moveTo>
                  <a:cubicBezTo>
                    <a:pt x="133" y="28"/>
                    <a:pt x="134" y="31"/>
                    <a:pt x="135" y="34"/>
                  </a:cubicBezTo>
                  <a:cubicBezTo>
                    <a:pt x="135" y="34"/>
                    <a:pt x="134" y="33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3" y="33"/>
                    <a:pt x="133" y="33"/>
                    <a:pt x="133" y="34"/>
                  </a:cubicBezTo>
                  <a:cubicBezTo>
                    <a:pt x="134" y="34"/>
                    <a:pt x="134" y="34"/>
                    <a:pt x="135" y="35"/>
                  </a:cubicBezTo>
                  <a:cubicBezTo>
                    <a:pt x="135" y="35"/>
                    <a:pt x="135" y="36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8"/>
                    <a:pt x="136" y="38"/>
                    <a:pt x="136" y="39"/>
                  </a:cubicBezTo>
                  <a:cubicBezTo>
                    <a:pt x="136" y="40"/>
                    <a:pt x="136" y="40"/>
                    <a:pt x="135" y="40"/>
                  </a:cubicBezTo>
                  <a:cubicBezTo>
                    <a:pt x="134" y="39"/>
                    <a:pt x="134" y="39"/>
                    <a:pt x="134" y="38"/>
                  </a:cubicBezTo>
                  <a:cubicBezTo>
                    <a:pt x="134" y="38"/>
                    <a:pt x="131" y="35"/>
                    <a:pt x="131" y="34"/>
                  </a:cubicBezTo>
                  <a:cubicBezTo>
                    <a:pt x="131" y="32"/>
                    <a:pt x="132" y="33"/>
                    <a:pt x="131" y="32"/>
                  </a:cubicBezTo>
                  <a:cubicBezTo>
                    <a:pt x="131" y="30"/>
                    <a:pt x="130" y="30"/>
                    <a:pt x="129" y="30"/>
                  </a:cubicBezTo>
                  <a:cubicBezTo>
                    <a:pt x="129" y="30"/>
                    <a:pt x="129" y="31"/>
                    <a:pt x="129" y="31"/>
                  </a:cubicBezTo>
                  <a:cubicBezTo>
                    <a:pt x="127" y="32"/>
                    <a:pt x="126" y="30"/>
                    <a:pt x="124" y="30"/>
                  </a:cubicBezTo>
                  <a:cubicBezTo>
                    <a:pt x="124" y="31"/>
                    <a:pt x="124" y="31"/>
                    <a:pt x="124" y="32"/>
                  </a:cubicBezTo>
                  <a:cubicBezTo>
                    <a:pt x="124" y="32"/>
                    <a:pt x="124" y="33"/>
                    <a:pt x="124" y="33"/>
                  </a:cubicBezTo>
                  <a:cubicBezTo>
                    <a:pt x="124" y="34"/>
                    <a:pt x="125" y="34"/>
                    <a:pt x="125" y="34"/>
                  </a:cubicBezTo>
                  <a:cubicBezTo>
                    <a:pt x="126" y="34"/>
                    <a:pt x="126" y="34"/>
                    <a:pt x="127" y="35"/>
                  </a:cubicBezTo>
                  <a:cubicBezTo>
                    <a:pt x="127" y="35"/>
                    <a:pt x="127" y="35"/>
                    <a:pt x="128" y="35"/>
                  </a:cubicBezTo>
                  <a:cubicBezTo>
                    <a:pt x="130" y="37"/>
                    <a:pt x="131" y="40"/>
                    <a:pt x="132" y="43"/>
                  </a:cubicBezTo>
                  <a:cubicBezTo>
                    <a:pt x="132" y="44"/>
                    <a:pt x="133" y="44"/>
                    <a:pt x="133" y="44"/>
                  </a:cubicBezTo>
                  <a:cubicBezTo>
                    <a:pt x="133" y="45"/>
                    <a:pt x="132" y="44"/>
                    <a:pt x="132" y="44"/>
                  </a:cubicBezTo>
                  <a:cubicBezTo>
                    <a:pt x="131" y="44"/>
                    <a:pt x="131" y="45"/>
                    <a:pt x="132" y="46"/>
                  </a:cubicBezTo>
                  <a:cubicBezTo>
                    <a:pt x="132" y="46"/>
                    <a:pt x="133" y="46"/>
                    <a:pt x="133" y="46"/>
                  </a:cubicBezTo>
                  <a:cubicBezTo>
                    <a:pt x="133" y="46"/>
                    <a:pt x="132" y="43"/>
                    <a:pt x="134" y="45"/>
                  </a:cubicBezTo>
                  <a:cubicBezTo>
                    <a:pt x="134" y="45"/>
                    <a:pt x="134" y="45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5" y="46"/>
                    <a:pt x="135" y="47"/>
                  </a:cubicBezTo>
                  <a:cubicBezTo>
                    <a:pt x="135" y="48"/>
                    <a:pt x="134" y="48"/>
                    <a:pt x="134" y="49"/>
                  </a:cubicBezTo>
                  <a:cubicBezTo>
                    <a:pt x="134" y="50"/>
                    <a:pt x="134" y="51"/>
                    <a:pt x="134" y="53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2" y="53"/>
                    <a:pt x="131" y="53"/>
                    <a:pt x="131" y="54"/>
                  </a:cubicBezTo>
                  <a:cubicBezTo>
                    <a:pt x="131" y="54"/>
                    <a:pt x="131" y="55"/>
                    <a:pt x="131" y="55"/>
                  </a:cubicBezTo>
                  <a:cubicBezTo>
                    <a:pt x="131" y="55"/>
                    <a:pt x="131" y="55"/>
                    <a:pt x="130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29" y="54"/>
                    <a:pt x="129" y="52"/>
                    <a:pt x="129" y="51"/>
                  </a:cubicBezTo>
                  <a:cubicBezTo>
                    <a:pt x="130" y="51"/>
                    <a:pt x="131" y="51"/>
                    <a:pt x="131" y="51"/>
                  </a:cubicBezTo>
                  <a:cubicBezTo>
                    <a:pt x="132" y="51"/>
                    <a:pt x="132" y="51"/>
                    <a:pt x="132" y="50"/>
                  </a:cubicBezTo>
                  <a:cubicBezTo>
                    <a:pt x="132" y="50"/>
                    <a:pt x="133" y="50"/>
                    <a:pt x="133" y="50"/>
                  </a:cubicBezTo>
                  <a:cubicBezTo>
                    <a:pt x="133" y="49"/>
                    <a:pt x="133" y="48"/>
                    <a:pt x="132" y="47"/>
                  </a:cubicBezTo>
                  <a:cubicBezTo>
                    <a:pt x="132" y="46"/>
                    <a:pt x="131" y="46"/>
                    <a:pt x="131" y="45"/>
                  </a:cubicBezTo>
                  <a:cubicBezTo>
                    <a:pt x="131" y="44"/>
                    <a:pt x="131" y="43"/>
                    <a:pt x="131" y="43"/>
                  </a:cubicBezTo>
                  <a:cubicBezTo>
                    <a:pt x="131" y="41"/>
                    <a:pt x="130" y="40"/>
                    <a:pt x="129" y="39"/>
                  </a:cubicBezTo>
                  <a:cubicBezTo>
                    <a:pt x="128" y="39"/>
                    <a:pt x="129" y="41"/>
                    <a:pt x="129" y="42"/>
                  </a:cubicBezTo>
                  <a:cubicBezTo>
                    <a:pt x="129" y="43"/>
                    <a:pt x="129" y="44"/>
                    <a:pt x="128" y="45"/>
                  </a:cubicBezTo>
                  <a:cubicBezTo>
                    <a:pt x="128" y="45"/>
                    <a:pt x="127" y="44"/>
                    <a:pt x="127" y="45"/>
                  </a:cubicBezTo>
                  <a:cubicBezTo>
                    <a:pt x="127" y="46"/>
                    <a:pt x="127" y="47"/>
                    <a:pt x="127" y="48"/>
                  </a:cubicBezTo>
                  <a:cubicBezTo>
                    <a:pt x="127" y="48"/>
                    <a:pt x="127" y="48"/>
                    <a:pt x="128" y="49"/>
                  </a:cubicBezTo>
                  <a:cubicBezTo>
                    <a:pt x="129" y="50"/>
                    <a:pt x="129" y="50"/>
                    <a:pt x="129" y="52"/>
                  </a:cubicBezTo>
                  <a:cubicBezTo>
                    <a:pt x="129" y="53"/>
                    <a:pt x="127" y="52"/>
                    <a:pt x="127" y="52"/>
                  </a:cubicBezTo>
                  <a:cubicBezTo>
                    <a:pt x="125" y="48"/>
                    <a:pt x="126" y="50"/>
                    <a:pt x="125" y="47"/>
                  </a:cubicBezTo>
                  <a:cubicBezTo>
                    <a:pt x="125" y="47"/>
                    <a:pt x="124" y="48"/>
                    <a:pt x="124" y="48"/>
                  </a:cubicBezTo>
                  <a:cubicBezTo>
                    <a:pt x="123" y="47"/>
                    <a:pt x="124" y="47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2" y="46"/>
                    <a:pt x="122" y="46"/>
                    <a:pt x="122" y="47"/>
                  </a:cubicBezTo>
                  <a:cubicBezTo>
                    <a:pt x="122" y="47"/>
                    <a:pt x="123" y="48"/>
                    <a:pt x="123" y="48"/>
                  </a:cubicBezTo>
                  <a:cubicBezTo>
                    <a:pt x="125" y="49"/>
                    <a:pt x="124" y="48"/>
                    <a:pt x="124" y="51"/>
                  </a:cubicBezTo>
                  <a:cubicBezTo>
                    <a:pt x="124" y="53"/>
                    <a:pt x="125" y="55"/>
                    <a:pt x="126" y="57"/>
                  </a:cubicBezTo>
                  <a:cubicBezTo>
                    <a:pt x="126" y="57"/>
                    <a:pt x="126" y="58"/>
                    <a:pt x="126" y="58"/>
                  </a:cubicBezTo>
                  <a:cubicBezTo>
                    <a:pt x="126" y="59"/>
                    <a:pt x="125" y="61"/>
                    <a:pt x="124" y="62"/>
                  </a:cubicBezTo>
                  <a:cubicBezTo>
                    <a:pt x="123" y="63"/>
                    <a:pt x="123" y="63"/>
                    <a:pt x="122" y="64"/>
                  </a:cubicBezTo>
                  <a:cubicBezTo>
                    <a:pt x="121" y="64"/>
                    <a:pt x="121" y="63"/>
                    <a:pt x="121" y="63"/>
                  </a:cubicBezTo>
                  <a:cubicBezTo>
                    <a:pt x="120" y="63"/>
                    <a:pt x="119" y="63"/>
                    <a:pt x="119" y="64"/>
                  </a:cubicBezTo>
                  <a:cubicBezTo>
                    <a:pt x="119" y="65"/>
                    <a:pt x="119" y="65"/>
                    <a:pt x="119" y="66"/>
                  </a:cubicBezTo>
                  <a:cubicBezTo>
                    <a:pt x="120" y="67"/>
                    <a:pt x="120" y="67"/>
                    <a:pt x="121" y="67"/>
                  </a:cubicBezTo>
                  <a:cubicBezTo>
                    <a:pt x="121" y="68"/>
                    <a:pt x="121" y="69"/>
                    <a:pt x="121" y="70"/>
                  </a:cubicBezTo>
                  <a:cubicBezTo>
                    <a:pt x="121" y="71"/>
                    <a:pt x="121" y="71"/>
                    <a:pt x="121" y="72"/>
                  </a:cubicBezTo>
                  <a:cubicBezTo>
                    <a:pt x="121" y="73"/>
                    <a:pt x="120" y="74"/>
                    <a:pt x="120" y="74"/>
                  </a:cubicBezTo>
                  <a:cubicBezTo>
                    <a:pt x="119" y="75"/>
                    <a:pt x="119" y="75"/>
                    <a:pt x="118" y="74"/>
                  </a:cubicBezTo>
                  <a:cubicBezTo>
                    <a:pt x="118" y="74"/>
                    <a:pt x="117" y="71"/>
                    <a:pt x="116" y="71"/>
                  </a:cubicBezTo>
                  <a:cubicBezTo>
                    <a:pt x="115" y="71"/>
                    <a:pt x="116" y="73"/>
                    <a:pt x="116" y="74"/>
                  </a:cubicBezTo>
                  <a:cubicBezTo>
                    <a:pt x="117" y="75"/>
                    <a:pt x="118" y="76"/>
                    <a:pt x="118" y="77"/>
                  </a:cubicBezTo>
                  <a:cubicBezTo>
                    <a:pt x="118" y="77"/>
                    <a:pt x="118" y="78"/>
                    <a:pt x="118" y="79"/>
                  </a:cubicBezTo>
                  <a:cubicBezTo>
                    <a:pt x="118" y="80"/>
                    <a:pt x="118" y="82"/>
                    <a:pt x="118" y="83"/>
                  </a:cubicBezTo>
                  <a:cubicBezTo>
                    <a:pt x="118" y="85"/>
                    <a:pt x="119" y="86"/>
                    <a:pt x="119" y="88"/>
                  </a:cubicBezTo>
                  <a:cubicBezTo>
                    <a:pt x="119" y="90"/>
                    <a:pt x="122" y="88"/>
                    <a:pt x="123" y="88"/>
                  </a:cubicBezTo>
                  <a:cubicBezTo>
                    <a:pt x="123" y="89"/>
                    <a:pt x="123" y="90"/>
                    <a:pt x="124" y="90"/>
                  </a:cubicBezTo>
                  <a:cubicBezTo>
                    <a:pt x="125" y="90"/>
                    <a:pt x="126" y="89"/>
                    <a:pt x="127" y="89"/>
                  </a:cubicBezTo>
                  <a:cubicBezTo>
                    <a:pt x="127" y="89"/>
                    <a:pt x="127" y="90"/>
                    <a:pt x="128" y="90"/>
                  </a:cubicBezTo>
                  <a:cubicBezTo>
                    <a:pt x="128" y="90"/>
                    <a:pt x="128" y="90"/>
                    <a:pt x="128" y="90"/>
                  </a:cubicBezTo>
                  <a:cubicBezTo>
                    <a:pt x="129" y="90"/>
                    <a:pt x="129" y="89"/>
                    <a:pt x="129" y="89"/>
                  </a:cubicBezTo>
                  <a:cubicBezTo>
                    <a:pt x="130" y="89"/>
                    <a:pt x="130" y="89"/>
                    <a:pt x="130" y="89"/>
                  </a:cubicBezTo>
                  <a:cubicBezTo>
                    <a:pt x="130" y="89"/>
                    <a:pt x="131" y="89"/>
                    <a:pt x="131" y="90"/>
                  </a:cubicBezTo>
                  <a:cubicBezTo>
                    <a:pt x="130" y="90"/>
                    <a:pt x="128" y="91"/>
                    <a:pt x="128" y="91"/>
                  </a:cubicBezTo>
                  <a:cubicBezTo>
                    <a:pt x="128" y="92"/>
                    <a:pt x="128" y="91"/>
                    <a:pt x="127" y="9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6" y="91"/>
                    <a:pt x="127" y="92"/>
                    <a:pt x="127" y="92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5" y="92"/>
                    <a:pt x="125" y="91"/>
                    <a:pt x="125" y="91"/>
                  </a:cubicBezTo>
                  <a:cubicBezTo>
                    <a:pt x="125" y="91"/>
                    <a:pt x="124" y="91"/>
                    <a:pt x="124" y="91"/>
                  </a:cubicBezTo>
                  <a:cubicBezTo>
                    <a:pt x="122" y="91"/>
                    <a:pt x="121" y="91"/>
                    <a:pt x="119" y="90"/>
                  </a:cubicBezTo>
                  <a:cubicBezTo>
                    <a:pt x="118" y="90"/>
                    <a:pt x="118" y="89"/>
                    <a:pt x="117" y="88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6" y="84"/>
                    <a:pt x="115" y="82"/>
                    <a:pt x="114" y="79"/>
                  </a:cubicBezTo>
                  <a:cubicBezTo>
                    <a:pt x="114" y="79"/>
                    <a:pt x="113" y="78"/>
                    <a:pt x="114" y="78"/>
                  </a:cubicBezTo>
                  <a:cubicBezTo>
                    <a:pt x="114" y="77"/>
                    <a:pt x="114" y="78"/>
                    <a:pt x="114" y="78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115" y="78"/>
                    <a:pt x="116" y="80"/>
                    <a:pt x="116" y="79"/>
                  </a:cubicBezTo>
                  <a:cubicBezTo>
                    <a:pt x="117" y="76"/>
                    <a:pt x="116" y="78"/>
                    <a:pt x="115" y="76"/>
                  </a:cubicBezTo>
                  <a:cubicBezTo>
                    <a:pt x="115" y="73"/>
                    <a:pt x="115" y="70"/>
                    <a:pt x="114" y="68"/>
                  </a:cubicBezTo>
                  <a:cubicBezTo>
                    <a:pt x="114" y="67"/>
                    <a:pt x="113" y="69"/>
                    <a:pt x="112" y="68"/>
                  </a:cubicBezTo>
                  <a:cubicBezTo>
                    <a:pt x="112" y="68"/>
                    <a:pt x="112" y="67"/>
                    <a:pt x="112" y="66"/>
                  </a:cubicBezTo>
                  <a:cubicBezTo>
                    <a:pt x="112" y="65"/>
                    <a:pt x="112" y="65"/>
                    <a:pt x="112" y="64"/>
                  </a:cubicBezTo>
                  <a:cubicBezTo>
                    <a:pt x="112" y="64"/>
                    <a:pt x="111" y="62"/>
                    <a:pt x="111" y="62"/>
                  </a:cubicBezTo>
                  <a:cubicBezTo>
                    <a:pt x="110" y="62"/>
                    <a:pt x="109" y="62"/>
                    <a:pt x="109" y="62"/>
                  </a:cubicBezTo>
                  <a:cubicBezTo>
                    <a:pt x="109" y="63"/>
                    <a:pt x="109" y="64"/>
                    <a:pt x="109" y="64"/>
                  </a:cubicBezTo>
                  <a:cubicBezTo>
                    <a:pt x="109" y="65"/>
                    <a:pt x="108" y="64"/>
                    <a:pt x="108" y="65"/>
                  </a:cubicBezTo>
                  <a:cubicBezTo>
                    <a:pt x="108" y="65"/>
                    <a:pt x="108" y="66"/>
                    <a:pt x="108" y="66"/>
                  </a:cubicBezTo>
                  <a:cubicBezTo>
                    <a:pt x="108" y="66"/>
                    <a:pt x="107" y="66"/>
                    <a:pt x="107" y="66"/>
                  </a:cubicBezTo>
                  <a:cubicBezTo>
                    <a:pt x="107" y="66"/>
                    <a:pt x="107" y="67"/>
                    <a:pt x="106" y="68"/>
                  </a:cubicBezTo>
                  <a:cubicBezTo>
                    <a:pt x="106" y="68"/>
                    <a:pt x="106" y="68"/>
                    <a:pt x="105" y="68"/>
                  </a:cubicBezTo>
                  <a:cubicBezTo>
                    <a:pt x="105" y="69"/>
                    <a:pt x="105" y="70"/>
                    <a:pt x="105" y="72"/>
                  </a:cubicBezTo>
                  <a:cubicBezTo>
                    <a:pt x="105" y="72"/>
                    <a:pt x="105" y="73"/>
                    <a:pt x="105" y="73"/>
                  </a:cubicBezTo>
                  <a:cubicBezTo>
                    <a:pt x="106" y="74"/>
                    <a:pt x="106" y="74"/>
                    <a:pt x="106" y="76"/>
                  </a:cubicBezTo>
                  <a:cubicBezTo>
                    <a:pt x="106" y="76"/>
                    <a:pt x="107" y="77"/>
                    <a:pt x="106" y="77"/>
                  </a:cubicBezTo>
                  <a:cubicBezTo>
                    <a:pt x="106" y="78"/>
                    <a:pt x="105" y="78"/>
                    <a:pt x="105" y="77"/>
                  </a:cubicBezTo>
                  <a:cubicBezTo>
                    <a:pt x="105" y="77"/>
                    <a:pt x="105" y="75"/>
                    <a:pt x="105" y="75"/>
                  </a:cubicBezTo>
                  <a:cubicBezTo>
                    <a:pt x="105" y="74"/>
                    <a:pt x="104" y="76"/>
                    <a:pt x="104" y="76"/>
                  </a:cubicBezTo>
                  <a:cubicBezTo>
                    <a:pt x="103" y="76"/>
                    <a:pt x="103" y="74"/>
                    <a:pt x="103" y="73"/>
                  </a:cubicBezTo>
                  <a:cubicBezTo>
                    <a:pt x="102" y="69"/>
                    <a:pt x="101" y="66"/>
                    <a:pt x="100" y="63"/>
                  </a:cubicBezTo>
                  <a:cubicBezTo>
                    <a:pt x="100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3"/>
                    <a:pt x="99" y="62"/>
                    <a:pt x="99" y="61"/>
                  </a:cubicBezTo>
                  <a:cubicBezTo>
                    <a:pt x="98" y="60"/>
                    <a:pt x="98" y="59"/>
                    <a:pt x="97" y="58"/>
                  </a:cubicBezTo>
                  <a:cubicBezTo>
                    <a:pt x="96" y="58"/>
                    <a:pt x="94" y="58"/>
                    <a:pt x="92" y="58"/>
                  </a:cubicBezTo>
                  <a:cubicBezTo>
                    <a:pt x="92" y="59"/>
                    <a:pt x="94" y="59"/>
                    <a:pt x="94" y="61"/>
                  </a:cubicBezTo>
                  <a:cubicBezTo>
                    <a:pt x="94" y="65"/>
                    <a:pt x="91" y="67"/>
                    <a:pt x="90" y="69"/>
                  </a:cubicBezTo>
                  <a:cubicBezTo>
                    <a:pt x="89" y="71"/>
                    <a:pt x="86" y="69"/>
                    <a:pt x="85" y="72"/>
                  </a:cubicBezTo>
                  <a:cubicBezTo>
                    <a:pt x="85" y="75"/>
                    <a:pt x="89" y="70"/>
                    <a:pt x="90" y="72"/>
                  </a:cubicBezTo>
                  <a:cubicBezTo>
                    <a:pt x="91" y="81"/>
                    <a:pt x="83" y="84"/>
                    <a:pt x="83" y="90"/>
                  </a:cubicBezTo>
                  <a:cubicBezTo>
                    <a:pt x="83" y="91"/>
                    <a:pt x="83" y="92"/>
                    <a:pt x="83" y="93"/>
                  </a:cubicBezTo>
                  <a:cubicBezTo>
                    <a:pt x="83" y="95"/>
                    <a:pt x="84" y="94"/>
                    <a:pt x="84" y="96"/>
                  </a:cubicBezTo>
                  <a:cubicBezTo>
                    <a:pt x="84" y="97"/>
                    <a:pt x="84" y="97"/>
                    <a:pt x="84" y="98"/>
                  </a:cubicBezTo>
                  <a:cubicBezTo>
                    <a:pt x="84" y="101"/>
                    <a:pt x="81" y="103"/>
                    <a:pt x="81" y="105"/>
                  </a:cubicBezTo>
                  <a:cubicBezTo>
                    <a:pt x="80" y="106"/>
                    <a:pt x="81" y="107"/>
                    <a:pt x="81" y="109"/>
                  </a:cubicBezTo>
                  <a:cubicBezTo>
                    <a:pt x="81" y="112"/>
                    <a:pt x="80" y="109"/>
                    <a:pt x="79" y="112"/>
                  </a:cubicBezTo>
                  <a:cubicBezTo>
                    <a:pt x="79" y="112"/>
                    <a:pt x="79" y="116"/>
                    <a:pt x="79" y="116"/>
                  </a:cubicBezTo>
                  <a:cubicBezTo>
                    <a:pt x="78" y="116"/>
                    <a:pt x="78" y="117"/>
                    <a:pt x="78" y="117"/>
                  </a:cubicBezTo>
                  <a:cubicBezTo>
                    <a:pt x="78" y="117"/>
                    <a:pt x="78" y="118"/>
                    <a:pt x="78" y="118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7" y="120"/>
                    <a:pt x="76" y="121"/>
                    <a:pt x="75" y="121"/>
                  </a:cubicBezTo>
                  <a:cubicBezTo>
                    <a:pt x="74" y="121"/>
                    <a:pt x="72" y="122"/>
                    <a:pt x="72" y="121"/>
                  </a:cubicBezTo>
                  <a:cubicBezTo>
                    <a:pt x="70" y="117"/>
                    <a:pt x="70" y="112"/>
                    <a:pt x="70" y="108"/>
                  </a:cubicBezTo>
                  <a:cubicBezTo>
                    <a:pt x="69" y="105"/>
                    <a:pt x="68" y="104"/>
                    <a:pt x="68" y="102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8" y="101"/>
                    <a:pt x="69" y="101"/>
                    <a:pt x="69" y="101"/>
                  </a:cubicBezTo>
                  <a:cubicBezTo>
                    <a:pt x="69" y="95"/>
                    <a:pt x="68" y="90"/>
                    <a:pt x="67" y="85"/>
                  </a:cubicBezTo>
                  <a:cubicBezTo>
                    <a:pt x="67" y="84"/>
                    <a:pt x="67" y="85"/>
                    <a:pt x="67" y="85"/>
                  </a:cubicBezTo>
                  <a:cubicBezTo>
                    <a:pt x="67" y="85"/>
                    <a:pt x="67" y="85"/>
                    <a:pt x="67" y="84"/>
                  </a:cubicBezTo>
                  <a:cubicBezTo>
                    <a:pt x="67" y="82"/>
                    <a:pt x="68" y="79"/>
                    <a:pt x="67" y="79"/>
                  </a:cubicBezTo>
                  <a:cubicBezTo>
                    <a:pt x="63" y="77"/>
                    <a:pt x="65" y="76"/>
                    <a:pt x="63" y="77"/>
                  </a:cubicBezTo>
                  <a:cubicBezTo>
                    <a:pt x="61" y="78"/>
                    <a:pt x="61" y="79"/>
                    <a:pt x="58" y="78"/>
                  </a:cubicBezTo>
                  <a:cubicBezTo>
                    <a:pt x="53" y="78"/>
                    <a:pt x="55" y="73"/>
                    <a:pt x="53" y="71"/>
                  </a:cubicBezTo>
                  <a:cubicBezTo>
                    <a:pt x="52" y="71"/>
                    <a:pt x="53" y="69"/>
                    <a:pt x="53" y="68"/>
                  </a:cubicBezTo>
                  <a:cubicBezTo>
                    <a:pt x="52" y="65"/>
                    <a:pt x="52" y="60"/>
                    <a:pt x="54" y="58"/>
                  </a:cubicBezTo>
                  <a:cubicBezTo>
                    <a:pt x="56" y="56"/>
                    <a:pt x="56" y="50"/>
                    <a:pt x="57" y="48"/>
                  </a:cubicBezTo>
                  <a:cubicBezTo>
                    <a:pt x="57" y="47"/>
                    <a:pt x="59" y="47"/>
                    <a:pt x="59" y="46"/>
                  </a:cubicBezTo>
                  <a:cubicBezTo>
                    <a:pt x="59" y="44"/>
                    <a:pt x="58" y="46"/>
                    <a:pt x="57" y="44"/>
                  </a:cubicBezTo>
                  <a:cubicBezTo>
                    <a:pt x="57" y="42"/>
                    <a:pt x="58" y="39"/>
                    <a:pt x="58" y="37"/>
                  </a:cubicBezTo>
                  <a:cubicBezTo>
                    <a:pt x="58" y="36"/>
                    <a:pt x="59" y="36"/>
                    <a:pt x="59" y="36"/>
                  </a:cubicBezTo>
                  <a:cubicBezTo>
                    <a:pt x="59" y="36"/>
                    <a:pt x="60" y="37"/>
                    <a:pt x="61" y="36"/>
                  </a:cubicBezTo>
                  <a:cubicBezTo>
                    <a:pt x="62" y="35"/>
                    <a:pt x="61" y="33"/>
                    <a:pt x="61" y="31"/>
                  </a:cubicBezTo>
                  <a:cubicBezTo>
                    <a:pt x="61" y="30"/>
                    <a:pt x="60" y="31"/>
                    <a:pt x="61" y="30"/>
                  </a:cubicBezTo>
                  <a:cubicBezTo>
                    <a:pt x="61" y="29"/>
                    <a:pt x="61" y="28"/>
                    <a:pt x="62" y="27"/>
                  </a:cubicBezTo>
                  <a:cubicBezTo>
                    <a:pt x="62" y="26"/>
                    <a:pt x="62" y="26"/>
                    <a:pt x="62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1" y="28"/>
                    <a:pt x="60" y="2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29"/>
                    <a:pt x="58" y="29"/>
                    <a:pt x="58" y="29"/>
                  </a:cubicBezTo>
                  <a:cubicBezTo>
                    <a:pt x="58" y="27"/>
                    <a:pt x="59" y="26"/>
                    <a:pt x="59" y="25"/>
                  </a:cubicBezTo>
                  <a:cubicBezTo>
                    <a:pt x="60" y="24"/>
                    <a:pt x="60" y="25"/>
                    <a:pt x="61" y="24"/>
                  </a:cubicBezTo>
                  <a:cubicBezTo>
                    <a:pt x="61" y="24"/>
                    <a:pt x="61" y="23"/>
                    <a:pt x="61" y="23"/>
                  </a:cubicBezTo>
                  <a:cubicBezTo>
                    <a:pt x="61" y="22"/>
                    <a:pt x="62" y="21"/>
                    <a:pt x="62" y="22"/>
                  </a:cubicBezTo>
                  <a:cubicBezTo>
                    <a:pt x="63" y="24"/>
                    <a:pt x="63" y="27"/>
                    <a:pt x="65" y="28"/>
                  </a:cubicBezTo>
                  <a:cubicBezTo>
                    <a:pt x="69" y="31"/>
                    <a:pt x="66" y="22"/>
                    <a:pt x="66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6" y="17"/>
                    <a:pt x="66" y="17"/>
                    <a:pt x="67" y="16"/>
                  </a:cubicBezTo>
                  <a:cubicBezTo>
                    <a:pt x="67" y="16"/>
                    <a:pt x="68" y="17"/>
                    <a:pt x="68" y="17"/>
                  </a:cubicBezTo>
                  <a:cubicBezTo>
                    <a:pt x="69" y="15"/>
                    <a:pt x="71" y="10"/>
                    <a:pt x="73" y="10"/>
                  </a:cubicBezTo>
                  <a:cubicBezTo>
                    <a:pt x="73" y="10"/>
                    <a:pt x="74" y="10"/>
                    <a:pt x="74" y="10"/>
                  </a:cubicBezTo>
                  <a:cubicBezTo>
                    <a:pt x="76" y="10"/>
                    <a:pt x="76" y="11"/>
                    <a:pt x="78" y="12"/>
                  </a:cubicBezTo>
                  <a:cubicBezTo>
                    <a:pt x="79" y="12"/>
                    <a:pt x="80" y="13"/>
                    <a:pt x="80" y="14"/>
                  </a:cubicBezTo>
                  <a:cubicBezTo>
                    <a:pt x="80" y="14"/>
                    <a:pt x="80" y="15"/>
                    <a:pt x="80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4"/>
                    <a:pt x="81" y="13"/>
                    <a:pt x="81" y="13"/>
                  </a:cubicBezTo>
                  <a:cubicBezTo>
                    <a:pt x="82" y="13"/>
                    <a:pt x="82" y="14"/>
                    <a:pt x="83" y="14"/>
                  </a:cubicBezTo>
                  <a:cubicBezTo>
                    <a:pt x="83" y="14"/>
                    <a:pt x="83" y="14"/>
                    <a:pt x="83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5" y="13"/>
                    <a:pt x="87" y="14"/>
                    <a:pt x="89" y="13"/>
                  </a:cubicBezTo>
                  <a:cubicBezTo>
                    <a:pt x="89" y="13"/>
                    <a:pt x="88" y="11"/>
                    <a:pt x="89" y="11"/>
                  </a:cubicBezTo>
                  <a:cubicBezTo>
                    <a:pt x="89" y="10"/>
                    <a:pt x="89" y="10"/>
                    <a:pt x="90" y="10"/>
                  </a:cubicBezTo>
                  <a:cubicBezTo>
                    <a:pt x="91" y="10"/>
                    <a:pt x="90" y="11"/>
                    <a:pt x="91" y="12"/>
                  </a:cubicBezTo>
                  <a:cubicBezTo>
                    <a:pt x="92" y="12"/>
                    <a:pt x="93" y="10"/>
                    <a:pt x="94" y="10"/>
                  </a:cubicBezTo>
                  <a:cubicBezTo>
                    <a:pt x="94" y="10"/>
                    <a:pt x="94" y="10"/>
                    <a:pt x="95" y="10"/>
                  </a:cubicBezTo>
                  <a:cubicBezTo>
                    <a:pt x="95" y="10"/>
                    <a:pt x="94" y="9"/>
                    <a:pt x="94" y="9"/>
                  </a:cubicBezTo>
                  <a:cubicBezTo>
                    <a:pt x="95" y="9"/>
                    <a:pt x="96" y="9"/>
                    <a:pt x="97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00" y="8"/>
                    <a:pt x="101" y="9"/>
                    <a:pt x="103" y="10"/>
                  </a:cubicBezTo>
                  <a:cubicBezTo>
                    <a:pt x="103" y="10"/>
                    <a:pt x="103" y="12"/>
                    <a:pt x="103" y="12"/>
                  </a:cubicBezTo>
                  <a:cubicBezTo>
                    <a:pt x="106" y="13"/>
                    <a:pt x="108" y="13"/>
                    <a:pt x="110" y="14"/>
                  </a:cubicBezTo>
                  <a:cubicBezTo>
                    <a:pt x="111" y="15"/>
                    <a:pt x="113" y="16"/>
                    <a:pt x="114" y="17"/>
                  </a:cubicBezTo>
                  <a:cubicBezTo>
                    <a:pt x="115" y="17"/>
                    <a:pt x="114" y="16"/>
                    <a:pt x="114" y="16"/>
                  </a:cubicBezTo>
                  <a:cubicBezTo>
                    <a:pt x="118" y="18"/>
                    <a:pt x="122" y="20"/>
                    <a:pt x="126" y="23"/>
                  </a:cubicBezTo>
                  <a:cubicBezTo>
                    <a:pt x="127" y="23"/>
                    <a:pt x="128" y="24"/>
                    <a:pt x="130" y="24"/>
                  </a:cubicBezTo>
                  <a:cubicBezTo>
                    <a:pt x="130" y="25"/>
                    <a:pt x="131" y="25"/>
                    <a:pt x="131" y="25"/>
                  </a:cubicBezTo>
                  <a:close/>
                  <a:moveTo>
                    <a:pt x="139" y="83"/>
                  </a:moveTo>
                  <a:cubicBezTo>
                    <a:pt x="139" y="83"/>
                    <a:pt x="139" y="83"/>
                    <a:pt x="139" y="83"/>
                  </a:cubicBezTo>
                  <a:cubicBezTo>
                    <a:pt x="139" y="83"/>
                    <a:pt x="138" y="83"/>
                    <a:pt x="138" y="84"/>
                  </a:cubicBezTo>
                  <a:cubicBezTo>
                    <a:pt x="138" y="85"/>
                    <a:pt x="138" y="86"/>
                    <a:pt x="138" y="87"/>
                  </a:cubicBezTo>
                  <a:cubicBezTo>
                    <a:pt x="138" y="87"/>
                    <a:pt x="138" y="88"/>
                    <a:pt x="137" y="88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8" y="88"/>
                    <a:pt x="137" y="87"/>
                  </a:cubicBezTo>
                  <a:cubicBezTo>
                    <a:pt x="137" y="87"/>
                    <a:pt x="136" y="88"/>
                    <a:pt x="136" y="88"/>
                  </a:cubicBezTo>
                  <a:cubicBezTo>
                    <a:pt x="136" y="87"/>
                    <a:pt x="137" y="86"/>
                    <a:pt x="137" y="86"/>
                  </a:cubicBezTo>
                  <a:cubicBezTo>
                    <a:pt x="136" y="85"/>
                    <a:pt x="135" y="85"/>
                    <a:pt x="135" y="85"/>
                  </a:cubicBezTo>
                  <a:cubicBezTo>
                    <a:pt x="134" y="85"/>
                    <a:pt x="134" y="84"/>
                    <a:pt x="133" y="83"/>
                  </a:cubicBezTo>
                  <a:cubicBezTo>
                    <a:pt x="133" y="82"/>
                    <a:pt x="133" y="84"/>
                    <a:pt x="133" y="82"/>
                  </a:cubicBezTo>
                  <a:cubicBezTo>
                    <a:pt x="133" y="81"/>
                    <a:pt x="134" y="82"/>
                    <a:pt x="134" y="82"/>
                  </a:cubicBezTo>
                  <a:cubicBezTo>
                    <a:pt x="135" y="81"/>
                    <a:pt x="134" y="82"/>
                    <a:pt x="135" y="83"/>
                  </a:cubicBezTo>
                  <a:cubicBezTo>
                    <a:pt x="135" y="84"/>
                    <a:pt x="136" y="82"/>
                    <a:pt x="136" y="82"/>
                  </a:cubicBezTo>
                  <a:cubicBezTo>
                    <a:pt x="137" y="82"/>
                    <a:pt x="137" y="82"/>
                    <a:pt x="137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9" y="82"/>
                    <a:pt x="139" y="83"/>
                  </a:cubicBezTo>
                  <a:close/>
                  <a:moveTo>
                    <a:pt x="34" y="128"/>
                  </a:moveTo>
                  <a:cubicBezTo>
                    <a:pt x="33" y="127"/>
                    <a:pt x="31" y="127"/>
                    <a:pt x="30" y="126"/>
                  </a:cubicBezTo>
                  <a:cubicBezTo>
                    <a:pt x="30" y="125"/>
                    <a:pt x="30" y="125"/>
                    <a:pt x="30" y="124"/>
                  </a:cubicBezTo>
                  <a:cubicBezTo>
                    <a:pt x="30" y="123"/>
                    <a:pt x="29" y="122"/>
                    <a:pt x="29" y="121"/>
                  </a:cubicBezTo>
                  <a:cubicBezTo>
                    <a:pt x="29" y="121"/>
                    <a:pt x="28" y="120"/>
                    <a:pt x="28" y="120"/>
                  </a:cubicBezTo>
                  <a:cubicBezTo>
                    <a:pt x="28" y="117"/>
                    <a:pt x="27" y="114"/>
                    <a:pt x="27" y="112"/>
                  </a:cubicBezTo>
                  <a:cubicBezTo>
                    <a:pt x="27" y="108"/>
                    <a:pt x="27" y="104"/>
                    <a:pt x="25" y="100"/>
                  </a:cubicBezTo>
                  <a:cubicBezTo>
                    <a:pt x="24" y="95"/>
                    <a:pt x="23" y="98"/>
                    <a:pt x="21" y="92"/>
                  </a:cubicBezTo>
                  <a:cubicBezTo>
                    <a:pt x="21" y="91"/>
                    <a:pt x="20" y="91"/>
                    <a:pt x="20" y="91"/>
                  </a:cubicBezTo>
                  <a:cubicBezTo>
                    <a:pt x="20" y="90"/>
                    <a:pt x="18" y="86"/>
                    <a:pt x="18" y="85"/>
                  </a:cubicBezTo>
                  <a:cubicBezTo>
                    <a:pt x="18" y="84"/>
                    <a:pt x="18" y="83"/>
                    <a:pt x="18" y="82"/>
                  </a:cubicBezTo>
                  <a:cubicBezTo>
                    <a:pt x="17" y="80"/>
                    <a:pt x="18" y="80"/>
                    <a:pt x="19" y="79"/>
                  </a:cubicBezTo>
                  <a:cubicBezTo>
                    <a:pt x="19" y="79"/>
                    <a:pt x="19" y="79"/>
                    <a:pt x="19" y="78"/>
                  </a:cubicBezTo>
                  <a:cubicBezTo>
                    <a:pt x="19" y="78"/>
                    <a:pt x="19" y="78"/>
                    <a:pt x="19" y="77"/>
                  </a:cubicBezTo>
                  <a:cubicBezTo>
                    <a:pt x="19" y="76"/>
                    <a:pt x="19" y="75"/>
                    <a:pt x="19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3"/>
                    <a:pt x="18" y="72"/>
                    <a:pt x="18" y="73"/>
                  </a:cubicBezTo>
                  <a:cubicBezTo>
                    <a:pt x="18" y="73"/>
                    <a:pt x="18" y="74"/>
                    <a:pt x="18" y="74"/>
                  </a:cubicBezTo>
                  <a:cubicBezTo>
                    <a:pt x="18" y="74"/>
                    <a:pt x="17" y="74"/>
                    <a:pt x="17" y="73"/>
                  </a:cubicBezTo>
                  <a:cubicBezTo>
                    <a:pt x="16" y="72"/>
                    <a:pt x="15" y="70"/>
                    <a:pt x="14" y="69"/>
                  </a:cubicBezTo>
                  <a:cubicBezTo>
                    <a:pt x="13" y="68"/>
                    <a:pt x="12" y="68"/>
                    <a:pt x="11" y="67"/>
                  </a:cubicBezTo>
                  <a:cubicBezTo>
                    <a:pt x="11" y="67"/>
                    <a:pt x="11" y="66"/>
                    <a:pt x="11" y="66"/>
                  </a:cubicBezTo>
                  <a:cubicBezTo>
                    <a:pt x="8" y="66"/>
                    <a:pt x="6" y="67"/>
                    <a:pt x="5" y="64"/>
                  </a:cubicBezTo>
                  <a:cubicBezTo>
                    <a:pt x="4" y="60"/>
                    <a:pt x="4" y="61"/>
                    <a:pt x="3" y="59"/>
                  </a:cubicBezTo>
                  <a:cubicBezTo>
                    <a:pt x="3" y="58"/>
                    <a:pt x="4" y="58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9"/>
                    <a:pt x="4" y="60"/>
                    <a:pt x="3" y="61"/>
                  </a:cubicBezTo>
                  <a:cubicBezTo>
                    <a:pt x="2" y="62"/>
                    <a:pt x="2" y="59"/>
                    <a:pt x="2" y="56"/>
                  </a:cubicBezTo>
                  <a:cubicBezTo>
                    <a:pt x="2" y="55"/>
                    <a:pt x="2" y="54"/>
                    <a:pt x="1" y="54"/>
                  </a:cubicBezTo>
                  <a:cubicBezTo>
                    <a:pt x="0" y="52"/>
                    <a:pt x="0" y="52"/>
                    <a:pt x="0" y="50"/>
                  </a:cubicBezTo>
                  <a:cubicBezTo>
                    <a:pt x="0" y="49"/>
                    <a:pt x="3" y="44"/>
                    <a:pt x="4" y="43"/>
                  </a:cubicBezTo>
                  <a:cubicBezTo>
                    <a:pt x="4" y="42"/>
                    <a:pt x="3" y="41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4" y="39"/>
                    <a:pt x="5" y="39"/>
                  </a:cubicBezTo>
                  <a:cubicBezTo>
                    <a:pt x="5" y="39"/>
                    <a:pt x="5" y="38"/>
                    <a:pt x="5" y="37"/>
                  </a:cubicBezTo>
                  <a:cubicBezTo>
                    <a:pt x="5" y="37"/>
                    <a:pt x="4" y="38"/>
                    <a:pt x="4" y="38"/>
                  </a:cubicBezTo>
                  <a:cubicBezTo>
                    <a:pt x="4" y="37"/>
                    <a:pt x="4" y="37"/>
                    <a:pt x="5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3" y="36"/>
                    <a:pt x="1" y="37"/>
                    <a:pt x="0" y="38"/>
                  </a:cubicBezTo>
                  <a:cubicBezTo>
                    <a:pt x="1" y="36"/>
                    <a:pt x="2" y="33"/>
                    <a:pt x="3" y="31"/>
                  </a:cubicBezTo>
                  <a:cubicBezTo>
                    <a:pt x="5" y="28"/>
                    <a:pt x="6" y="27"/>
                    <a:pt x="11" y="24"/>
                  </a:cubicBezTo>
                  <a:cubicBezTo>
                    <a:pt x="14" y="22"/>
                    <a:pt x="15" y="22"/>
                    <a:pt x="19" y="20"/>
                  </a:cubicBezTo>
                  <a:cubicBezTo>
                    <a:pt x="20" y="19"/>
                    <a:pt x="20" y="20"/>
                    <a:pt x="21" y="20"/>
                  </a:cubicBezTo>
                  <a:cubicBezTo>
                    <a:pt x="21" y="20"/>
                    <a:pt x="21" y="19"/>
                    <a:pt x="21" y="19"/>
                  </a:cubicBezTo>
                  <a:cubicBezTo>
                    <a:pt x="21" y="19"/>
                    <a:pt x="20" y="20"/>
                    <a:pt x="20" y="19"/>
                  </a:cubicBezTo>
                  <a:cubicBezTo>
                    <a:pt x="19" y="18"/>
                    <a:pt x="22" y="15"/>
                    <a:pt x="23" y="15"/>
                  </a:cubicBezTo>
                  <a:cubicBezTo>
                    <a:pt x="24" y="14"/>
                    <a:pt x="24" y="15"/>
                    <a:pt x="26" y="15"/>
                  </a:cubicBezTo>
                  <a:cubicBezTo>
                    <a:pt x="26" y="15"/>
                    <a:pt x="27" y="14"/>
                    <a:pt x="28" y="14"/>
                  </a:cubicBezTo>
                  <a:cubicBezTo>
                    <a:pt x="28" y="14"/>
                    <a:pt x="28" y="16"/>
                    <a:pt x="27" y="17"/>
                  </a:cubicBezTo>
                  <a:cubicBezTo>
                    <a:pt x="27" y="17"/>
                    <a:pt x="26" y="19"/>
                    <a:pt x="26" y="18"/>
                  </a:cubicBezTo>
                  <a:cubicBezTo>
                    <a:pt x="27" y="18"/>
                    <a:pt x="28" y="17"/>
                    <a:pt x="29" y="16"/>
                  </a:cubicBezTo>
                  <a:cubicBezTo>
                    <a:pt x="29" y="15"/>
                    <a:pt x="28" y="15"/>
                    <a:pt x="28" y="14"/>
                  </a:cubicBezTo>
                  <a:cubicBezTo>
                    <a:pt x="29" y="12"/>
                    <a:pt x="31" y="12"/>
                    <a:pt x="32" y="12"/>
                  </a:cubicBezTo>
                  <a:cubicBezTo>
                    <a:pt x="32" y="12"/>
                    <a:pt x="32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4" y="12"/>
                    <a:pt x="34" y="12"/>
                  </a:cubicBezTo>
                  <a:cubicBezTo>
                    <a:pt x="34" y="11"/>
                    <a:pt x="34" y="9"/>
                    <a:pt x="34" y="9"/>
                  </a:cubicBezTo>
                  <a:cubicBezTo>
                    <a:pt x="35" y="9"/>
                    <a:pt x="35" y="10"/>
                    <a:pt x="36" y="9"/>
                  </a:cubicBezTo>
                  <a:cubicBezTo>
                    <a:pt x="36" y="9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5" y="7"/>
                    <a:pt x="35" y="7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8" y="5"/>
                    <a:pt x="38" y="5"/>
                  </a:cubicBezTo>
                  <a:cubicBezTo>
                    <a:pt x="38" y="5"/>
                    <a:pt x="38" y="7"/>
                    <a:pt x="38" y="7"/>
                  </a:cubicBezTo>
                  <a:cubicBezTo>
                    <a:pt x="40" y="4"/>
                    <a:pt x="43" y="2"/>
                    <a:pt x="46" y="2"/>
                  </a:cubicBezTo>
                  <a:cubicBezTo>
                    <a:pt x="46" y="2"/>
                    <a:pt x="46" y="3"/>
                    <a:pt x="46" y="3"/>
                  </a:cubicBezTo>
                  <a:cubicBezTo>
                    <a:pt x="48" y="3"/>
                    <a:pt x="50" y="3"/>
                    <a:pt x="51" y="2"/>
                  </a:cubicBezTo>
                  <a:cubicBezTo>
                    <a:pt x="52" y="2"/>
                    <a:pt x="54" y="1"/>
                    <a:pt x="56" y="0"/>
                  </a:cubicBezTo>
                  <a:cubicBezTo>
                    <a:pt x="56" y="0"/>
                    <a:pt x="57" y="1"/>
                    <a:pt x="58" y="1"/>
                  </a:cubicBezTo>
                  <a:cubicBezTo>
                    <a:pt x="59" y="0"/>
                    <a:pt x="59" y="1"/>
                    <a:pt x="61" y="1"/>
                  </a:cubicBezTo>
                  <a:cubicBezTo>
                    <a:pt x="61" y="1"/>
                    <a:pt x="61" y="3"/>
                    <a:pt x="61" y="3"/>
                  </a:cubicBezTo>
                  <a:cubicBezTo>
                    <a:pt x="57" y="4"/>
                    <a:pt x="60" y="6"/>
                    <a:pt x="56" y="9"/>
                  </a:cubicBezTo>
                  <a:cubicBezTo>
                    <a:pt x="56" y="9"/>
                    <a:pt x="57" y="10"/>
                    <a:pt x="57" y="11"/>
                  </a:cubicBezTo>
                  <a:cubicBezTo>
                    <a:pt x="57" y="12"/>
                    <a:pt x="56" y="12"/>
                    <a:pt x="56" y="13"/>
                  </a:cubicBezTo>
                  <a:cubicBezTo>
                    <a:pt x="52" y="13"/>
                    <a:pt x="52" y="15"/>
                    <a:pt x="50" y="16"/>
                  </a:cubicBezTo>
                  <a:cubicBezTo>
                    <a:pt x="46" y="19"/>
                    <a:pt x="48" y="22"/>
                    <a:pt x="45" y="22"/>
                  </a:cubicBezTo>
                  <a:cubicBezTo>
                    <a:pt x="44" y="22"/>
                    <a:pt x="43" y="21"/>
                    <a:pt x="43" y="18"/>
                  </a:cubicBezTo>
                  <a:cubicBezTo>
                    <a:pt x="43" y="18"/>
                    <a:pt x="44" y="17"/>
                    <a:pt x="44" y="17"/>
                  </a:cubicBezTo>
                  <a:cubicBezTo>
                    <a:pt x="44" y="14"/>
                    <a:pt x="45" y="15"/>
                    <a:pt x="45" y="13"/>
                  </a:cubicBezTo>
                  <a:cubicBezTo>
                    <a:pt x="45" y="12"/>
                    <a:pt x="45" y="11"/>
                    <a:pt x="45" y="10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8"/>
                    <a:pt x="45" y="8"/>
                  </a:cubicBezTo>
                  <a:cubicBezTo>
                    <a:pt x="44" y="8"/>
                    <a:pt x="43" y="8"/>
                    <a:pt x="42" y="8"/>
                  </a:cubicBezTo>
                  <a:cubicBezTo>
                    <a:pt x="42" y="8"/>
                    <a:pt x="42" y="6"/>
                    <a:pt x="42" y="6"/>
                  </a:cubicBezTo>
                  <a:cubicBezTo>
                    <a:pt x="40" y="7"/>
                    <a:pt x="38" y="9"/>
                    <a:pt x="37" y="11"/>
                  </a:cubicBezTo>
                  <a:cubicBezTo>
                    <a:pt x="36" y="12"/>
                    <a:pt x="38" y="11"/>
                    <a:pt x="38" y="11"/>
                  </a:cubicBezTo>
                  <a:cubicBezTo>
                    <a:pt x="38" y="12"/>
                    <a:pt x="38" y="13"/>
                    <a:pt x="38" y="13"/>
                  </a:cubicBezTo>
                  <a:cubicBezTo>
                    <a:pt x="38" y="13"/>
                    <a:pt x="39" y="13"/>
                    <a:pt x="39" y="13"/>
                  </a:cubicBezTo>
                  <a:cubicBezTo>
                    <a:pt x="40" y="13"/>
                    <a:pt x="40" y="14"/>
                    <a:pt x="40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7"/>
                    <a:pt x="40" y="18"/>
                    <a:pt x="39" y="18"/>
                  </a:cubicBezTo>
                  <a:cubicBezTo>
                    <a:pt x="39" y="18"/>
                    <a:pt x="39" y="17"/>
                    <a:pt x="38" y="18"/>
                  </a:cubicBezTo>
                  <a:cubicBezTo>
                    <a:pt x="38" y="18"/>
                    <a:pt x="38" y="19"/>
                    <a:pt x="38" y="20"/>
                  </a:cubicBezTo>
                  <a:cubicBezTo>
                    <a:pt x="38" y="21"/>
                    <a:pt x="37" y="20"/>
                    <a:pt x="37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2"/>
                    <a:pt x="36" y="22"/>
                    <a:pt x="35" y="22"/>
                  </a:cubicBezTo>
                  <a:cubicBezTo>
                    <a:pt x="35" y="22"/>
                    <a:pt x="35" y="21"/>
                    <a:pt x="35" y="20"/>
                  </a:cubicBezTo>
                  <a:cubicBezTo>
                    <a:pt x="34" y="19"/>
                    <a:pt x="35" y="20"/>
                    <a:pt x="34" y="20"/>
                  </a:cubicBezTo>
                  <a:cubicBezTo>
                    <a:pt x="34" y="20"/>
                    <a:pt x="33" y="21"/>
                    <a:pt x="33" y="20"/>
                  </a:cubicBezTo>
                  <a:cubicBezTo>
                    <a:pt x="33" y="18"/>
                    <a:pt x="33" y="19"/>
                    <a:pt x="35" y="18"/>
                  </a:cubicBezTo>
                  <a:cubicBezTo>
                    <a:pt x="36" y="18"/>
                    <a:pt x="36" y="17"/>
                    <a:pt x="36" y="17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4" y="15"/>
                    <a:pt x="34" y="15"/>
                  </a:cubicBezTo>
                  <a:cubicBezTo>
                    <a:pt x="33" y="16"/>
                    <a:pt x="33" y="17"/>
                    <a:pt x="33" y="18"/>
                  </a:cubicBezTo>
                  <a:cubicBezTo>
                    <a:pt x="32" y="19"/>
                    <a:pt x="32" y="18"/>
                    <a:pt x="32" y="19"/>
                  </a:cubicBezTo>
                  <a:cubicBezTo>
                    <a:pt x="31" y="20"/>
                    <a:pt x="32" y="21"/>
                    <a:pt x="32" y="21"/>
                  </a:cubicBezTo>
                  <a:cubicBezTo>
                    <a:pt x="31" y="22"/>
                    <a:pt x="30" y="21"/>
                    <a:pt x="29" y="22"/>
                  </a:cubicBezTo>
                  <a:cubicBezTo>
                    <a:pt x="28" y="22"/>
                    <a:pt x="28" y="22"/>
                    <a:pt x="27" y="22"/>
                  </a:cubicBezTo>
                  <a:cubicBezTo>
                    <a:pt x="26" y="23"/>
                    <a:pt x="25" y="25"/>
                    <a:pt x="24" y="26"/>
                  </a:cubicBezTo>
                  <a:cubicBezTo>
                    <a:pt x="24" y="26"/>
                    <a:pt x="24" y="27"/>
                    <a:pt x="24" y="27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9"/>
                    <a:pt x="27" y="30"/>
                    <a:pt x="27" y="31"/>
                  </a:cubicBezTo>
                  <a:cubicBezTo>
                    <a:pt x="27" y="32"/>
                    <a:pt x="27" y="32"/>
                    <a:pt x="27" y="31"/>
                  </a:cubicBezTo>
                  <a:cubicBezTo>
                    <a:pt x="28" y="28"/>
                    <a:pt x="30" y="28"/>
                    <a:pt x="31" y="22"/>
                  </a:cubicBezTo>
                  <a:cubicBezTo>
                    <a:pt x="32" y="22"/>
                    <a:pt x="32" y="21"/>
                    <a:pt x="32" y="21"/>
                  </a:cubicBezTo>
                  <a:cubicBezTo>
                    <a:pt x="34" y="21"/>
                    <a:pt x="34" y="21"/>
                    <a:pt x="35" y="24"/>
                  </a:cubicBezTo>
                  <a:cubicBezTo>
                    <a:pt x="35" y="25"/>
                    <a:pt x="36" y="22"/>
                    <a:pt x="37" y="22"/>
                  </a:cubicBezTo>
                  <a:cubicBezTo>
                    <a:pt x="37" y="23"/>
                    <a:pt x="37" y="25"/>
                    <a:pt x="37" y="26"/>
                  </a:cubicBezTo>
                  <a:cubicBezTo>
                    <a:pt x="37" y="27"/>
                    <a:pt x="38" y="27"/>
                    <a:pt x="38" y="28"/>
                  </a:cubicBezTo>
                  <a:cubicBezTo>
                    <a:pt x="38" y="29"/>
                    <a:pt x="37" y="31"/>
                    <a:pt x="37" y="32"/>
                  </a:cubicBezTo>
                  <a:cubicBezTo>
                    <a:pt x="37" y="33"/>
                    <a:pt x="38" y="32"/>
                    <a:pt x="38" y="32"/>
                  </a:cubicBezTo>
                  <a:cubicBezTo>
                    <a:pt x="39" y="33"/>
                    <a:pt x="39" y="34"/>
                    <a:pt x="38" y="34"/>
                  </a:cubicBezTo>
                  <a:cubicBezTo>
                    <a:pt x="37" y="35"/>
                    <a:pt x="36" y="36"/>
                    <a:pt x="35" y="35"/>
                  </a:cubicBezTo>
                  <a:cubicBezTo>
                    <a:pt x="34" y="34"/>
                    <a:pt x="36" y="33"/>
                    <a:pt x="36" y="32"/>
                  </a:cubicBezTo>
                  <a:cubicBezTo>
                    <a:pt x="35" y="31"/>
                    <a:pt x="34" y="31"/>
                    <a:pt x="33" y="32"/>
                  </a:cubicBezTo>
                  <a:cubicBezTo>
                    <a:pt x="32" y="33"/>
                    <a:pt x="32" y="35"/>
                    <a:pt x="32" y="36"/>
                  </a:cubicBezTo>
                  <a:cubicBezTo>
                    <a:pt x="33" y="36"/>
                    <a:pt x="34" y="35"/>
                    <a:pt x="34" y="36"/>
                  </a:cubicBezTo>
                  <a:cubicBezTo>
                    <a:pt x="34" y="39"/>
                    <a:pt x="32" y="39"/>
                    <a:pt x="31" y="39"/>
                  </a:cubicBezTo>
                  <a:cubicBezTo>
                    <a:pt x="31" y="39"/>
                    <a:pt x="30" y="38"/>
                    <a:pt x="30" y="39"/>
                  </a:cubicBezTo>
                  <a:cubicBezTo>
                    <a:pt x="28" y="41"/>
                    <a:pt x="26" y="43"/>
                    <a:pt x="24" y="45"/>
                  </a:cubicBezTo>
                  <a:cubicBezTo>
                    <a:pt x="24" y="45"/>
                    <a:pt x="24" y="46"/>
                    <a:pt x="23" y="48"/>
                  </a:cubicBezTo>
                  <a:cubicBezTo>
                    <a:pt x="23" y="49"/>
                    <a:pt x="22" y="49"/>
                    <a:pt x="22" y="49"/>
                  </a:cubicBezTo>
                  <a:cubicBezTo>
                    <a:pt x="21" y="51"/>
                    <a:pt x="21" y="51"/>
                    <a:pt x="20" y="53"/>
                  </a:cubicBezTo>
                  <a:cubicBezTo>
                    <a:pt x="19" y="54"/>
                    <a:pt x="19" y="55"/>
                    <a:pt x="20" y="55"/>
                  </a:cubicBezTo>
                  <a:cubicBezTo>
                    <a:pt x="20" y="56"/>
                    <a:pt x="21" y="55"/>
                    <a:pt x="22" y="55"/>
                  </a:cubicBezTo>
                  <a:cubicBezTo>
                    <a:pt x="22" y="56"/>
                    <a:pt x="21" y="58"/>
                    <a:pt x="21" y="58"/>
                  </a:cubicBezTo>
                  <a:cubicBezTo>
                    <a:pt x="21" y="59"/>
                    <a:pt x="20" y="59"/>
                    <a:pt x="20" y="59"/>
                  </a:cubicBezTo>
                  <a:cubicBezTo>
                    <a:pt x="20" y="58"/>
                    <a:pt x="20" y="57"/>
                    <a:pt x="20" y="56"/>
                  </a:cubicBezTo>
                  <a:cubicBezTo>
                    <a:pt x="20" y="56"/>
                    <a:pt x="20" y="57"/>
                    <a:pt x="19" y="57"/>
                  </a:cubicBezTo>
                  <a:cubicBezTo>
                    <a:pt x="16" y="58"/>
                    <a:pt x="20" y="55"/>
                    <a:pt x="17" y="53"/>
                  </a:cubicBezTo>
                  <a:cubicBezTo>
                    <a:pt x="16" y="53"/>
                    <a:pt x="16" y="53"/>
                    <a:pt x="15" y="53"/>
                  </a:cubicBezTo>
                  <a:cubicBezTo>
                    <a:pt x="15" y="54"/>
                    <a:pt x="16" y="54"/>
                    <a:pt x="15" y="54"/>
                  </a:cubicBezTo>
                  <a:cubicBezTo>
                    <a:pt x="12" y="55"/>
                    <a:pt x="10" y="55"/>
                    <a:pt x="10" y="62"/>
                  </a:cubicBezTo>
                  <a:cubicBezTo>
                    <a:pt x="10" y="63"/>
                    <a:pt x="11" y="64"/>
                    <a:pt x="12" y="64"/>
                  </a:cubicBezTo>
                  <a:cubicBezTo>
                    <a:pt x="12" y="64"/>
                    <a:pt x="13" y="63"/>
                    <a:pt x="13" y="62"/>
                  </a:cubicBezTo>
                  <a:cubicBezTo>
                    <a:pt x="14" y="62"/>
                    <a:pt x="13" y="61"/>
                    <a:pt x="14" y="61"/>
                  </a:cubicBezTo>
                  <a:cubicBezTo>
                    <a:pt x="15" y="61"/>
                    <a:pt x="15" y="60"/>
                    <a:pt x="15" y="61"/>
                  </a:cubicBezTo>
                  <a:cubicBezTo>
                    <a:pt x="15" y="61"/>
                    <a:pt x="15" y="62"/>
                    <a:pt x="15" y="62"/>
                  </a:cubicBezTo>
                  <a:cubicBezTo>
                    <a:pt x="15" y="64"/>
                    <a:pt x="14" y="64"/>
                    <a:pt x="14" y="66"/>
                  </a:cubicBezTo>
                  <a:cubicBezTo>
                    <a:pt x="15" y="66"/>
                    <a:pt x="15" y="66"/>
                    <a:pt x="16" y="66"/>
                  </a:cubicBezTo>
                  <a:cubicBezTo>
                    <a:pt x="17" y="66"/>
                    <a:pt x="16" y="68"/>
                    <a:pt x="16" y="69"/>
                  </a:cubicBezTo>
                  <a:cubicBezTo>
                    <a:pt x="16" y="70"/>
                    <a:pt x="16" y="71"/>
                    <a:pt x="17" y="72"/>
                  </a:cubicBezTo>
                  <a:cubicBezTo>
                    <a:pt x="19" y="72"/>
                    <a:pt x="20" y="68"/>
                    <a:pt x="22" y="70"/>
                  </a:cubicBezTo>
                  <a:cubicBezTo>
                    <a:pt x="24" y="71"/>
                    <a:pt x="26" y="71"/>
                    <a:pt x="28" y="70"/>
                  </a:cubicBezTo>
                  <a:cubicBezTo>
                    <a:pt x="29" y="70"/>
                    <a:pt x="29" y="68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9"/>
                    <a:pt x="28" y="71"/>
                    <a:pt x="29" y="73"/>
                  </a:cubicBezTo>
                  <a:cubicBezTo>
                    <a:pt x="29" y="74"/>
                    <a:pt x="30" y="75"/>
                    <a:pt x="31" y="76"/>
                  </a:cubicBezTo>
                  <a:cubicBezTo>
                    <a:pt x="32" y="76"/>
                    <a:pt x="33" y="76"/>
                    <a:pt x="34" y="76"/>
                  </a:cubicBezTo>
                  <a:cubicBezTo>
                    <a:pt x="38" y="79"/>
                    <a:pt x="36" y="81"/>
                    <a:pt x="41" y="85"/>
                  </a:cubicBezTo>
                  <a:cubicBezTo>
                    <a:pt x="43" y="86"/>
                    <a:pt x="43" y="87"/>
                    <a:pt x="43" y="89"/>
                  </a:cubicBezTo>
                  <a:cubicBezTo>
                    <a:pt x="43" y="90"/>
                    <a:pt x="43" y="90"/>
                    <a:pt x="43" y="91"/>
                  </a:cubicBezTo>
                  <a:cubicBezTo>
                    <a:pt x="43" y="93"/>
                    <a:pt x="43" y="93"/>
                    <a:pt x="43" y="94"/>
                  </a:cubicBezTo>
                  <a:cubicBezTo>
                    <a:pt x="42" y="94"/>
                    <a:pt x="42" y="94"/>
                    <a:pt x="42" y="95"/>
                  </a:cubicBezTo>
                  <a:cubicBezTo>
                    <a:pt x="41" y="98"/>
                    <a:pt x="43" y="102"/>
                    <a:pt x="41" y="106"/>
                  </a:cubicBezTo>
                  <a:cubicBezTo>
                    <a:pt x="40" y="107"/>
                    <a:pt x="39" y="106"/>
                    <a:pt x="38" y="107"/>
                  </a:cubicBezTo>
                  <a:cubicBezTo>
                    <a:pt x="38" y="108"/>
                    <a:pt x="38" y="109"/>
                    <a:pt x="38" y="110"/>
                  </a:cubicBezTo>
                  <a:cubicBezTo>
                    <a:pt x="38" y="112"/>
                    <a:pt x="37" y="114"/>
                    <a:pt x="37" y="115"/>
                  </a:cubicBezTo>
                  <a:cubicBezTo>
                    <a:pt x="37" y="116"/>
                    <a:pt x="37" y="117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7"/>
                    <a:pt x="35" y="117"/>
                    <a:pt x="35" y="118"/>
                  </a:cubicBezTo>
                  <a:cubicBezTo>
                    <a:pt x="35" y="119"/>
                    <a:pt x="36" y="119"/>
                    <a:pt x="36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20"/>
                    <a:pt x="34" y="119"/>
                    <a:pt x="34" y="120"/>
                  </a:cubicBezTo>
                  <a:cubicBezTo>
                    <a:pt x="33" y="120"/>
                    <a:pt x="34" y="121"/>
                    <a:pt x="34" y="122"/>
                  </a:cubicBezTo>
                  <a:cubicBezTo>
                    <a:pt x="34" y="122"/>
                    <a:pt x="33" y="122"/>
                    <a:pt x="33" y="122"/>
                  </a:cubicBezTo>
                  <a:cubicBezTo>
                    <a:pt x="33" y="123"/>
                    <a:pt x="33" y="125"/>
                    <a:pt x="34" y="126"/>
                  </a:cubicBezTo>
                  <a:cubicBezTo>
                    <a:pt x="34" y="127"/>
                    <a:pt x="34" y="128"/>
                    <a:pt x="34" y="128"/>
                  </a:cubicBezTo>
                  <a:close/>
                  <a:moveTo>
                    <a:pt x="132" y="85"/>
                  </a:moveTo>
                  <a:cubicBezTo>
                    <a:pt x="132" y="85"/>
                    <a:pt x="132" y="85"/>
                    <a:pt x="132" y="85"/>
                  </a:cubicBezTo>
                  <a:cubicBezTo>
                    <a:pt x="133" y="85"/>
                    <a:pt x="133" y="84"/>
                    <a:pt x="132" y="84"/>
                  </a:cubicBezTo>
                  <a:cubicBezTo>
                    <a:pt x="132" y="83"/>
                    <a:pt x="131" y="83"/>
                    <a:pt x="131" y="84"/>
                  </a:cubicBezTo>
                  <a:cubicBezTo>
                    <a:pt x="131" y="85"/>
                    <a:pt x="131" y="85"/>
                    <a:pt x="132" y="85"/>
                  </a:cubicBezTo>
                  <a:close/>
                  <a:moveTo>
                    <a:pt x="131" y="81"/>
                  </a:moveTo>
                  <a:cubicBezTo>
                    <a:pt x="131" y="81"/>
                    <a:pt x="130" y="82"/>
                    <a:pt x="131" y="82"/>
                  </a:cubicBezTo>
                  <a:cubicBezTo>
                    <a:pt x="131" y="82"/>
                    <a:pt x="132" y="82"/>
                    <a:pt x="132" y="82"/>
                  </a:cubicBezTo>
                  <a:cubicBezTo>
                    <a:pt x="132" y="81"/>
                    <a:pt x="133" y="79"/>
                    <a:pt x="132" y="79"/>
                  </a:cubicBezTo>
                  <a:cubicBezTo>
                    <a:pt x="131" y="78"/>
                    <a:pt x="131" y="79"/>
                    <a:pt x="131" y="81"/>
                  </a:cubicBezTo>
                  <a:close/>
                  <a:moveTo>
                    <a:pt x="126" y="84"/>
                  </a:moveTo>
                  <a:cubicBezTo>
                    <a:pt x="126" y="85"/>
                    <a:pt x="126" y="86"/>
                    <a:pt x="126" y="87"/>
                  </a:cubicBezTo>
                  <a:cubicBezTo>
                    <a:pt x="126" y="88"/>
                    <a:pt x="126" y="87"/>
                    <a:pt x="127" y="87"/>
                  </a:cubicBezTo>
                  <a:cubicBezTo>
                    <a:pt x="127" y="87"/>
                    <a:pt x="128" y="87"/>
                    <a:pt x="128" y="87"/>
                  </a:cubicBezTo>
                  <a:cubicBezTo>
                    <a:pt x="129" y="85"/>
                    <a:pt x="128" y="84"/>
                    <a:pt x="129" y="82"/>
                  </a:cubicBezTo>
                  <a:cubicBezTo>
                    <a:pt x="129" y="82"/>
                    <a:pt x="129" y="83"/>
                    <a:pt x="129" y="83"/>
                  </a:cubicBezTo>
                  <a:cubicBezTo>
                    <a:pt x="129" y="82"/>
                    <a:pt x="130" y="81"/>
                    <a:pt x="130" y="80"/>
                  </a:cubicBezTo>
                  <a:cubicBezTo>
                    <a:pt x="129" y="80"/>
                    <a:pt x="128" y="80"/>
                    <a:pt x="127" y="81"/>
                  </a:cubicBezTo>
                  <a:cubicBezTo>
                    <a:pt x="126" y="81"/>
                    <a:pt x="126" y="83"/>
                    <a:pt x="126" y="84"/>
                  </a:cubicBezTo>
                  <a:close/>
                  <a:moveTo>
                    <a:pt x="136" y="83"/>
                  </a:moveTo>
                  <a:cubicBezTo>
                    <a:pt x="137" y="82"/>
                    <a:pt x="138" y="83"/>
                    <a:pt x="137" y="85"/>
                  </a:cubicBezTo>
                  <a:cubicBezTo>
                    <a:pt x="135" y="86"/>
                    <a:pt x="135" y="84"/>
                    <a:pt x="136" y="83"/>
                  </a:cubicBezTo>
                  <a:close/>
                  <a:moveTo>
                    <a:pt x="122" y="85"/>
                  </a:moveTo>
                  <a:cubicBezTo>
                    <a:pt x="122" y="85"/>
                    <a:pt x="122" y="84"/>
                    <a:pt x="122" y="84"/>
                  </a:cubicBezTo>
                  <a:cubicBezTo>
                    <a:pt x="122" y="82"/>
                    <a:pt x="122" y="81"/>
                    <a:pt x="123" y="81"/>
                  </a:cubicBezTo>
                  <a:cubicBezTo>
                    <a:pt x="124" y="82"/>
                    <a:pt x="124" y="84"/>
                    <a:pt x="123" y="84"/>
                  </a:cubicBezTo>
                  <a:cubicBezTo>
                    <a:pt x="123" y="85"/>
                    <a:pt x="122" y="85"/>
                    <a:pt x="122" y="85"/>
                  </a:cubicBezTo>
                  <a:close/>
                  <a:moveTo>
                    <a:pt x="123" y="79"/>
                  </a:moveTo>
                  <a:cubicBezTo>
                    <a:pt x="122" y="80"/>
                    <a:pt x="121" y="80"/>
                    <a:pt x="121" y="81"/>
                  </a:cubicBezTo>
                  <a:cubicBezTo>
                    <a:pt x="120" y="84"/>
                    <a:pt x="121" y="85"/>
                    <a:pt x="122" y="86"/>
                  </a:cubicBezTo>
                  <a:cubicBezTo>
                    <a:pt x="123" y="86"/>
                    <a:pt x="124" y="87"/>
                    <a:pt x="124" y="86"/>
                  </a:cubicBezTo>
                  <a:cubicBezTo>
                    <a:pt x="125" y="86"/>
                    <a:pt x="126" y="82"/>
                    <a:pt x="126" y="81"/>
                  </a:cubicBezTo>
                  <a:cubicBezTo>
                    <a:pt x="126" y="79"/>
                    <a:pt x="126" y="81"/>
                    <a:pt x="126" y="80"/>
                  </a:cubicBezTo>
                  <a:cubicBezTo>
                    <a:pt x="126" y="79"/>
                    <a:pt x="127" y="78"/>
                    <a:pt x="127" y="78"/>
                  </a:cubicBezTo>
                  <a:cubicBezTo>
                    <a:pt x="127" y="77"/>
                    <a:pt x="126" y="76"/>
                    <a:pt x="126" y="76"/>
                  </a:cubicBezTo>
                  <a:cubicBezTo>
                    <a:pt x="126" y="75"/>
                    <a:pt x="125" y="75"/>
                    <a:pt x="125" y="76"/>
                  </a:cubicBezTo>
                  <a:cubicBezTo>
                    <a:pt x="124" y="77"/>
                    <a:pt x="124" y="78"/>
                    <a:pt x="123" y="79"/>
                  </a:cubicBezTo>
                  <a:cubicBezTo>
                    <a:pt x="123" y="79"/>
                    <a:pt x="123" y="79"/>
                    <a:pt x="123" y="79"/>
                  </a:cubicBezTo>
                  <a:close/>
                  <a:moveTo>
                    <a:pt x="55" y="18"/>
                  </a:moveTo>
                  <a:cubicBezTo>
                    <a:pt x="55" y="19"/>
                    <a:pt x="56" y="18"/>
                    <a:pt x="57" y="18"/>
                  </a:cubicBezTo>
                  <a:cubicBezTo>
                    <a:pt x="57" y="18"/>
                    <a:pt x="59" y="17"/>
                    <a:pt x="59" y="16"/>
                  </a:cubicBezTo>
                  <a:cubicBezTo>
                    <a:pt x="59" y="15"/>
                    <a:pt x="59" y="14"/>
                    <a:pt x="58" y="14"/>
                  </a:cubicBezTo>
                  <a:cubicBezTo>
                    <a:pt x="58" y="15"/>
                    <a:pt x="57" y="15"/>
                    <a:pt x="57" y="15"/>
                  </a:cubicBezTo>
                  <a:cubicBezTo>
                    <a:pt x="56" y="15"/>
                    <a:pt x="55" y="15"/>
                    <a:pt x="55" y="18"/>
                  </a:cubicBezTo>
                  <a:close/>
                  <a:moveTo>
                    <a:pt x="24" y="17"/>
                  </a:moveTo>
                  <a:cubicBezTo>
                    <a:pt x="24" y="16"/>
                    <a:pt x="25" y="16"/>
                    <a:pt x="26" y="16"/>
                  </a:cubicBezTo>
                  <a:cubicBezTo>
                    <a:pt x="26" y="16"/>
                    <a:pt x="26" y="17"/>
                    <a:pt x="25" y="18"/>
                  </a:cubicBezTo>
                  <a:cubicBezTo>
                    <a:pt x="25" y="19"/>
                    <a:pt x="24" y="20"/>
                    <a:pt x="23" y="20"/>
                  </a:cubicBezTo>
                  <a:cubicBezTo>
                    <a:pt x="23" y="19"/>
                    <a:pt x="23" y="18"/>
                    <a:pt x="24" y="17"/>
                  </a:cubicBezTo>
                  <a:close/>
                  <a:moveTo>
                    <a:pt x="30" y="69"/>
                  </a:moveTo>
                  <a:cubicBezTo>
                    <a:pt x="30" y="70"/>
                    <a:pt x="30" y="70"/>
                    <a:pt x="30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9" y="68"/>
                    <a:pt x="29" y="69"/>
                    <a:pt x="30" y="69"/>
                  </a:cubicBezTo>
                  <a:close/>
                  <a:moveTo>
                    <a:pt x="22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58"/>
                    <a:pt x="22" y="58"/>
                    <a:pt x="22" y="57"/>
                  </a:cubicBezTo>
                  <a:cubicBezTo>
                    <a:pt x="22" y="57"/>
                    <a:pt x="22" y="57"/>
                    <a:pt x="21" y="57"/>
                  </a:cubicBezTo>
                  <a:cubicBezTo>
                    <a:pt x="21" y="58"/>
                    <a:pt x="21" y="59"/>
                    <a:pt x="21" y="59"/>
                  </a:cubicBezTo>
                  <a:cubicBezTo>
                    <a:pt x="22" y="60"/>
                    <a:pt x="22" y="60"/>
                    <a:pt x="22" y="59"/>
                  </a:cubicBezTo>
                  <a:close/>
                  <a:moveTo>
                    <a:pt x="21" y="65"/>
                  </a:moveTo>
                  <a:cubicBezTo>
                    <a:pt x="22" y="63"/>
                    <a:pt x="20" y="61"/>
                    <a:pt x="19" y="63"/>
                  </a:cubicBezTo>
                  <a:cubicBezTo>
                    <a:pt x="18" y="65"/>
                    <a:pt x="20" y="66"/>
                    <a:pt x="21" y="65"/>
                  </a:cubicBezTo>
                  <a:close/>
                  <a:moveTo>
                    <a:pt x="29" y="67"/>
                  </a:moveTo>
                  <a:cubicBezTo>
                    <a:pt x="29" y="67"/>
                    <a:pt x="29" y="67"/>
                    <a:pt x="29" y="67"/>
                  </a:cubicBezTo>
                  <a:cubicBezTo>
                    <a:pt x="29" y="66"/>
                    <a:pt x="29" y="65"/>
                    <a:pt x="29" y="64"/>
                  </a:cubicBezTo>
                  <a:cubicBezTo>
                    <a:pt x="29" y="63"/>
                    <a:pt x="28" y="64"/>
                    <a:pt x="28" y="64"/>
                  </a:cubicBezTo>
                  <a:cubicBezTo>
                    <a:pt x="28" y="64"/>
                    <a:pt x="28" y="63"/>
                    <a:pt x="28" y="63"/>
                  </a:cubicBezTo>
                  <a:cubicBezTo>
                    <a:pt x="28" y="63"/>
                    <a:pt x="27" y="62"/>
                    <a:pt x="27" y="63"/>
                  </a:cubicBezTo>
                  <a:cubicBezTo>
                    <a:pt x="27" y="63"/>
                    <a:pt x="27" y="64"/>
                    <a:pt x="27" y="65"/>
                  </a:cubicBezTo>
                  <a:cubicBezTo>
                    <a:pt x="28" y="66"/>
                    <a:pt x="28" y="66"/>
                    <a:pt x="29" y="67"/>
                  </a:cubicBezTo>
                  <a:close/>
                  <a:moveTo>
                    <a:pt x="26" y="63"/>
                  </a:moveTo>
                  <a:cubicBezTo>
                    <a:pt x="25" y="63"/>
                    <a:pt x="25" y="62"/>
                    <a:pt x="24" y="62"/>
                  </a:cubicBezTo>
                  <a:cubicBezTo>
                    <a:pt x="24" y="62"/>
                    <a:pt x="24" y="62"/>
                    <a:pt x="23" y="62"/>
                  </a:cubicBezTo>
                  <a:cubicBezTo>
                    <a:pt x="23" y="62"/>
                    <a:pt x="23" y="62"/>
                    <a:pt x="22" y="62"/>
                  </a:cubicBezTo>
                  <a:cubicBezTo>
                    <a:pt x="22" y="62"/>
                    <a:pt x="23" y="63"/>
                    <a:pt x="22" y="63"/>
                  </a:cubicBezTo>
                  <a:cubicBezTo>
                    <a:pt x="22" y="63"/>
                    <a:pt x="22" y="63"/>
                    <a:pt x="21" y="63"/>
                  </a:cubicBezTo>
                  <a:cubicBezTo>
                    <a:pt x="21" y="63"/>
                    <a:pt x="21" y="64"/>
                    <a:pt x="21" y="64"/>
                  </a:cubicBezTo>
                  <a:cubicBezTo>
                    <a:pt x="22" y="64"/>
                    <a:pt x="23" y="64"/>
                    <a:pt x="24" y="64"/>
                  </a:cubicBezTo>
                  <a:cubicBezTo>
                    <a:pt x="25" y="64"/>
                    <a:pt x="26" y="65"/>
                    <a:pt x="27" y="64"/>
                  </a:cubicBezTo>
                  <a:cubicBezTo>
                    <a:pt x="27" y="64"/>
                    <a:pt x="27" y="63"/>
                    <a:pt x="27" y="63"/>
                  </a:cubicBezTo>
                  <a:cubicBezTo>
                    <a:pt x="26" y="62"/>
                    <a:pt x="26" y="63"/>
                    <a:pt x="26" y="63"/>
                  </a:cubicBezTo>
                  <a:close/>
                  <a:moveTo>
                    <a:pt x="22" y="60"/>
                  </a:moveTo>
                  <a:cubicBezTo>
                    <a:pt x="22" y="60"/>
                    <a:pt x="23" y="60"/>
                    <a:pt x="22" y="60"/>
                  </a:cubicBezTo>
                  <a:cubicBezTo>
                    <a:pt x="21" y="60"/>
                    <a:pt x="22" y="60"/>
                    <a:pt x="21" y="61"/>
                  </a:cubicBezTo>
                  <a:cubicBezTo>
                    <a:pt x="21" y="61"/>
                    <a:pt x="20" y="59"/>
                    <a:pt x="18" y="59"/>
                  </a:cubicBezTo>
                  <a:cubicBezTo>
                    <a:pt x="17" y="59"/>
                    <a:pt x="17" y="59"/>
                    <a:pt x="16" y="60"/>
                  </a:cubicBezTo>
                  <a:cubicBezTo>
                    <a:pt x="16" y="60"/>
                    <a:pt x="16" y="61"/>
                    <a:pt x="16" y="61"/>
                  </a:cubicBezTo>
                  <a:cubicBezTo>
                    <a:pt x="17" y="61"/>
                    <a:pt x="17" y="61"/>
                    <a:pt x="18" y="61"/>
                  </a:cubicBezTo>
                  <a:cubicBezTo>
                    <a:pt x="19" y="61"/>
                    <a:pt x="19" y="62"/>
                    <a:pt x="21" y="62"/>
                  </a:cubicBezTo>
                  <a:cubicBezTo>
                    <a:pt x="22" y="62"/>
                    <a:pt x="22" y="61"/>
                    <a:pt x="22" y="60"/>
                  </a:cubicBezTo>
                  <a:close/>
                  <a:moveTo>
                    <a:pt x="32" y="14"/>
                  </a:move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5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5"/>
                    <a:pt x="31" y="15"/>
                  </a:cubicBezTo>
                  <a:cubicBezTo>
                    <a:pt x="31" y="14"/>
                    <a:pt x="31" y="14"/>
                    <a:pt x="32" y="14"/>
                  </a:cubicBezTo>
                  <a:close/>
                  <a:moveTo>
                    <a:pt x="80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50"/>
                    <a:pt x="80" y="50"/>
                    <a:pt x="79" y="50"/>
                  </a:cubicBezTo>
                  <a:cubicBezTo>
                    <a:pt x="77" y="50"/>
                    <a:pt x="75" y="48"/>
                    <a:pt x="72" y="48"/>
                  </a:cubicBezTo>
                  <a:cubicBezTo>
                    <a:pt x="72" y="48"/>
                    <a:pt x="73" y="50"/>
                    <a:pt x="72" y="50"/>
                  </a:cubicBezTo>
                  <a:cubicBezTo>
                    <a:pt x="72" y="51"/>
                    <a:pt x="71" y="50"/>
                    <a:pt x="71" y="50"/>
                  </a:cubicBezTo>
                  <a:cubicBezTo>
                    <a:pt x="70" y="49"/>
                    <a:pt x="69" y="48"/>
                    <a:pt x="68" y="47"/>
                  </a:cubicBezTo>
                  <a:cubicBezTo>
                    <a:pt x="68" y="46"/>
                    <a:pt x="69" y="45"/>
                    <a:pt x="68" y="44"/>
                  </a:cubicBezTo>
                  <a:cubicBezTo>
                    <a:pt x="66" y="44"/>
                    <a:pt x="64" y="44"/>
                    <a:pt x="62" y="44"/>
                  </a:cubicBezTo>
                  <a:cubicBezTo>
                    <a:pt x="62" y="44"/>
                    <a:pt x="62" y="46"/>
                    <a:pt x="62" y="46"/>
                  </a:cubicBezTo>
                  <a:cubicBezTo>
                    <a:pt x="61" y="46"/>
                    <a:pt x="60" y="46"/>
                    <a:pt x="60" y="45"/>
                  </a:cubicBezTo>
                  <a:cubicBezTo>
                    <a:pt x="60" y="45"/>
                    <a:pt x="60" y="45"/>
                    <a:pt x="61" y="45"/>
                  </a:cubicBezTo>
                  <a:cubicBezTo>
                    <a:pt x="61" y="45"/>
                    <a:pt x="62" y="45"/>
                    <a:pt x="62" y="45"/>
                  </a:cubicBezTo>
                  <a:cubicBezTo>
                    <a:pt x="62" y="44"/>
                    <a:pt x="62" y="44"/>
                    <a:pt x="62" y="43"/>
                  </a:cubicBezTo>
                  <a:cubicBezTo>
                    <a:pt x="63" y="43"/>
                    <a:pt x="62" y="42"/>
                    <a:pt x="62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4" y="40"/>
                    <a:pt x="64" y="39"/>
                    <a:pt x="64" y="38"/>
                  </a:cubicBezTo>
                  <a:cubicBezTo>
                    <a:pt x="65" y="37"/>
                    <a:pt x="65" y="38"/>
                    <a:pt x="65" y="38"/>
                  </a:cubicBezTo>
                  <a:cubicBezTo>
                    <a:pt x="66" y="38"/>
                    <a:pt x="67" y="37"/>
                    <a:pt x="67" y="38"/>
                  </a:cubicBezTo>
                  <a:cubicBezTo>
                    <a:pt x="67" y="39"/>
                    <a:pt x="67" y="40"/>
                    <a:pt x="67" y="41"/>
                  </a:cubicBezTo>
                  <a:cubicBezTo>
                    <a:pt x="67" y="41"/>
                    <a:pt x="66" y="42"/>
                    <a:pt x="67" y="43"/>
                  </a:cubicBezTo>
                  <a:cubicBezTo>
                    <a:pt x="67" y="43"/>
                    <a:pt x="67" y="43"/>
                    <a:pt x="68" y="43"/>
                  </a:cubicBezTo>
                  <a:cubicBezTo>
                    <a:pt x="68" y="42"/>
                    <a:pt x="68" y="41"/>
                    <a:pt x="68" y="40"/>
                  </a:cubicBezTo>
                  <a:cubicBezTo>
                    <a:pt x="68" y="40"/>
                    <a:pt x="68" y="39"/>
                    <a:pt x="68" y="38"/>
                  </a:cubicBezTo>
                  <a:cubicBezTo>
                    <a:pt x="68" y="38"/>
                    <a:pt x="68" y="39"/>
                    <a:pt x="68" y="39"/>
                  </a:cubicBezTo>
                  <a:cubicBezTo>
                    <a:pt x="69" y="40"/>
                    <a:pt x="69" y="40"/>
                    <a:pt x="70" y="41"/>
                  </a:cubicBezTo>
                  <a:cubicBezTo>
                    <a:pt x="70" y="41"/>
                    <a:pt x="70" y="42"/>
                    <a:pt x="70" y="43"/>
                  </a:cubicBezTo>
                  <a:cubicBezTo>
                    <a:pt x="70" y="43"/>
                    <a:pt x="70" y="44"/>
                    <a:pt x="70" y="44"/>
                  </a:cubicBezTo>
                  <a:cubicBezTo>
                    <a:pt x="71" y="44"/>
                    <a:pt x="72" y="42"/>
                    <a:pt x="71" y="40"/>
                  </a:cubicBezTo>
                  <a:cubicBezTo>
                    <a:pt x="70" y="39"/>
                    <a:pt x="70" y="40"/>
                    <a:pt x="70" y="38"/>
                  </a:cubicBezTo>
                  <a:cubicBezTo>
                    <a:pt x="70" y="37"/>
                    <a:pt x="71" y="38"/>
                    <a:pt x="72" y="39"/>
                  </a:cubicBezTo>
                  <a:cubicBezTo>
                    <a:pt x="72" y="39"/>
                    <a:pt x="71" y="39"/>
                    <a:pt x="72" y="40"/>
                  </a:cubicBezTo>
                  <a:cubicBezTo>
                    <a:pt x="72" y="42"/>
                    <a:pt x="72" y="46"/>
                    <a:pt x="74" y="45"/>
                  </a:cubicBezTo>
                  <a:cubicBezTo>
                    <a:pt x="75" y="45"/>
                    <a:pt x="74" y="44"/>
                    <a:pt x="74" y="43"/>
                  </a:cubicBezTo>
                  <a:cubicBezTo>
                    <a:pt x="75" y="41"/>
                    <a:pt x="75" y="41"/>
                    <a:pt x="75" y="42"/>
                  </a:cubicBezTo>
                  <a:cubicBezTo>
                    <a:pt x="76" y="43"/>
                    <a:pt x="77" y="45"/>
                    <a:pt x="76" y="46"/>
                  </a:cubicBezTo>
                  <a:cubicBezTo>
                    <a:pt x="76" y="47"/>
                    <a:pt x="75" y="45"/>
                    <a:pt x="74" y="46"/>
                  </a:cubicBezTo>
                  <a:cubicBezTo>
                    <a:pt x="74" y="46"/>
                    <a:pt x="74" y="47"/>
                    <a:pt x="74" y="47"/>
                  </a:cubicBezTo>
                  <a:cubicBezTo>
                    <a:pt x="74" y="47"/>
                    <a:pt x="75" y="47"/>
                    <a:pt x="75" y="47"/>
                  </a:cubicBezTo>
                  <a:cubicBezTo>
                    <a:pt x="77" y="47"/>
                    <a:pt x="76" y="46"/>
                    <a:pt x="78" y="46"/>
                  </a:cubicBezTo>
                  <a:cubicBezTo>
                    <a:pt x="78" y="46"/>
                    <a:pt x="78" y="46"/>
                    <a:pt x="79" y="46"/>
                  </a:cubicBezTo>
                  <a:cubicBezTo>
                    <a:pt x="79" y="46"/>
                    <a:pt x="78" y="47"/>
                    <a:pt x="79" y="47"/>
                  </a:cubicBezTo>
                  <a:cubicBezTo>
                    <a:pt x="79" y="47"/>
                    <a:pt x="80" y="47"/>
                    <a:pt x="80" y="47"/>
                  </a:cubicBezTo>
                  <a:close/>
                  <a:moveTo>
                    <a:pt x="91" y="58"/>
                  </a:moveTo>
                  <a:cubicBezTo>
                    <a:pt x="91" y="58"/>
                    <a:pt x="91" y="58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7"/>
                    <a:pt x="90" y="57"/>
                  </a:cubicBezTo>
                  <a:cubicBezTo>
                    <a:pt x="89" y="55"/>
                    <a:pt x="87" y="54"/>
                    <a:pt x="88" y="53"/>
                  </a:cubicBezTo>
                  <a:cubicBezTo>
                    <a:pt x="89" y="51"/>
                    <a:pt x="89" y="56"/>
                    <a:pt x="91" y="57"/>
                  </a:cubicBezTo>
                  <a:cubicBezTo>
                    <a:pt x="91" y="57"/>
                    <a:pt x="91" y="57"/>
                    <a:pt x="91" y="58"/>
                  </a:cubicBezTo>
                  <a:close/>
                  <a:moveTo>
                    <a:pt x="87" y="98"/>
                  </a:moveTo>
                  <a:cubicBezTo>
                    <a:pt x="86" y="99"/>
                    <a:pt x="85" y="99"/>
                    <a:pt x="85" y="101"/>
                  </a:cubicBezTo>
                  <a:cubicBezTo>
                    <a:pt x="85" y="102"/>
                    <a:pt x="85" y="103"/>
                    <a:pt x="85" y="105"/>
                  </a:cubicBezTo>
                  <a:cubicBezTo>
                    <a:pt x="85" y="105"/>
                    <a:pt x="85" y="105"/>
                    <a:pt x="85" y="106"/>
                  </a:cubicBezTo>
                  <a:cubicBezTo>
                    <a:pt x="85" y="107"/>
                    <a:pt x="84" y="109"/>
                    <a:pt x="84" y="111"/>
                  </a:cubicBezTo>
                  <a:cubicBezTo>
                    <a:pt x="85" y="111"/>
                    <a:pt x="86" y="112"/>
                    <a:pt x="86" y="111"/>
                  </a:cubicBezTo>
                  <a:cubicBezTo>
                    <a:pt x="87" y="110"/>
                    <a:pt x="87" y="108"/>
                    <a:pt x="88" y="106"/>
                  </a:cubicBezTo>
                  <a:cubicBezTo>
                    <a:pt x="88" y="103"/>
                    <a:pt x="89" y="102"/>
                    <a:pt x="89" y="99"/>
                  </a:cubicBezTo>
                  <a:cubicBezTo>
                    <a:pt x="89" y="97"/>
                    <a:pt x="89" y="97"/>
                    <a:pt x="88" y="96"/>
                  </a:cubicBezTo>
                  <a:cubicBezTo>
                    <a:pt x="88" y="96"/>
                    <a:pt x="87" y="98"/>
                    <a:pt x="87" y="98"/>
                  </a:cubicBezTo>
                  <a:close/>
                  <a:moveTo>
                    <a:pt x="130" y="73"/>
                  </a:moveTo>
                  <a:cubicBezTo>
                    <a:pt x="129" y="73"/>
                    <a:pt x="129" y="73"/>
                    <a:pt x="129" y="73"/>
                  </a:cubicBezTo>
                  <a:cubicBezTo>
                    <a:pt x="129" y="73"/>
                    <a:pt x="129" y="75"/>
                    <a:pt x="128" y="75"/>
                  </a:cubicBezTo>
                  <a:cubicBezTo>
                    <a:pt x="128" y="75"/>
                    <a:pt x="128" y="73"/>
                    <a:pt x="128" y="73"/>
                  </a:cubicBezTo>
                  <a:cubicBezTo>
                    <a:pt x="128" y="74"/>
                    <a:pt x="128" y="75"/>
                    <a:pt x="128" y="76"/>
                  </a:cubicBezTo>
                  <a:cubicBezTo>
                    <a:pt x="128" y="76"/>
                    <a:pt x="129" y="76"/>
                    <a:pt x="129" y="76"/>
                  </a:cubicBezTo>
                  <a:cubicBezTo>
                    <a:pt x="129" y="76"/>
                    <a:pt x="129" y="77"/>
                    <a:pt x="129" y="77"/>
                  </a:cubicBezTo>
                  <a:cubicBezTo>
                    <a:pt x="129" y="77"/>
                    <a:pt x="130" y="77"/>
                    <a:pt x="130" y="77"/>
                  </a:cubicBezTo>
                  <a:cubicBezTo>
                    <a:pt x="132" y="77"/>
                    <a:pt x="131" y="73"/>
                    <a:pt x="130" y="73"/>
                  </a:cubicBezTo>
                  <a:cubicBezTo>
                    <a:pt x="130" y="73"/>
                    <a:pt x="130" y="73"/>
                    <a:pt x="130" y="73"/>
                  </a:cubicBezTo>
                  <a:close/>
                  <a:moveTo>
                    <a:pt x="125" y="75"/>
                  </a:moveTo>
                  <a:cubicBezTo>
                    <a:pt x="125" y="75"/>
                    <a:pt x="126" y="75"/>
                    <a:pt x="126" y="75"/>
                  </a:cubicBezTo>
                  <a:cubicBezTo>
                    <a:pt x="127" y="74"/>
                    <a:pt x="126" y="74"/>
                    <a:pt x="126" y="74"/>
                  </a:cubicBezTo>
                  <a:cubicBezTo>
                    <a:pt x="127" y="73"/>
                    <a:pt x="127" y="74"/>
                    <a:pt x="127" y="74"/>
                  </a:cubicBezTo>
                  <a:cubicBezTo>
                    <a:pt x="127" y="73"/>
                    <a:pt x="127" y="73"/>
                    <a:pt x="128" y="73"/>
                  </a:cubicBezTo>
                  <a:cubicBezTo>
                    <a:pt x="128" y="73"/>
                    <a:pt x="128" y="72"/>
                    <a:pt x="128" y="72"/>
                  </a:cubicBezTo>
                  <a:cubicBezTo>
                    <a:pt x="128" y="71"/>
                    <a:pt x="129" y="71"/>
                    <a:pt x="129" y="72"/>
                  </a:cubicBezTo>
                  <a:cubicBezTo>
                    <a:pt x="129" y="72"/>
                    <a:pt x="128" y="73"/>
                    <a:pt x="128" y="73"/>
                  </a:cubicBezTo>
                  <a:cubicBezTo>
                    <a:pt x="129" y="73"/>
                    <a:pt x="129" y="72"/>
                    <a:pt x="129" y="72"/>
                  </a:cubicBezTo>
                  <a:cubicBezTo>
                    <a:pt x="130" y="72"/>
                    <a:pt x="130" y="71"/>
                    <a:pt x="130" y="71"/>
                  </a:cubicBezTo>
                  <a:cubicBezTo>
                    <a:pt x="130" y="71"/>
                    <a:pt x="129" y="71"/>
                    <a:pt x="129" y="71"/>
                  </a:cubicBezTo>
                  <a:cubicBezTo>
                    <a:pt x="129" y="71"/>
                    <a:pt x="129" y="70"/>
                    <a:pt x="129" y="69"/>
                  </a:cubicBezTo>
                  <a:cubicBezTo>
                    <a:pt x="129" y="69"/>
                    <a:pt x="128" y="70"/>
                    <a:pt x="128" y="69"/>
                  </a:cubicBezTo>
                  <a:cubicBezTo>
                    <a:pt x="128" y="68"/>
                    <a:pt x="128" y="67"/>
                    <a:pt x="128" y="66"/>
                  </a:cubicBezTo>
                  <a:cubicBezTo>
                    <a:pt x="128" y="65"/>
                    <a:pt x="127" y="65"/>
                    <a:pt x="127" y="66"/>
                  </a:cubicBezTo>
                  <a:cubicBezTo>
                    <a:pt x="126" y="68"/>
                    <a:pt x="126" y="67"/>
                    <a:pt x="126" y="69"/>
                  </a:cubicBezTo>
                  <a:cubicBezTo>
                    <a:pt x="126" y="69"/>
                    <a:pt x="127" y="72"/>
                    <a:pt x="127" y="72"/>
                  </a:cubicBezTo>
                  <a:cubicBezTo>
                    <a:pt x="126" y="73"/>
                    <a:pt x="125" y="72"/>
                    <a:pt x="125" y="75"/>
                  </a:cubicBezTo>
                  <a:close/>
                  <a:moveTo>
                    <a:pt x="127" y="60"/>
                  </a:moveTo>
                  <a:cubicBezTo>
                    <a:pt x="127" y="60"/>
                    <a:pt x="127" y="60"/>
                    <a:pt x="127" y="59"/>
                  </a:cubicBezTo>
                  <a:cubicBezTo>
                    <a:pt x="127" y="59"/>
                    <a:pt x="126" y="59"/>
                    <a:pt x="126" y="59"/>
                  </a:cubicBezTo>
                  <a:cubicBezTo>
                    <a:pt x="126" y="60"/>
                    <a:pt x="126" y="61"/>
                    <a:pt x="126" y="61"/>
                  </a:cubicBezTo>
                  <a:cubicBezTo>
                    <a:pt x="126" y="62"/>
                    <a:pt x="125" y="62"/>
                    <a:pt x="126" y="63"/>
                  </a:cubicBezTo>
                  <a:cubicBezTo>
                    <a:pt x="126" y="63"/>
                    <a:pt x="127" y="63"/>
                    <a:pt x="127" y="63"/>
                  </a:cubicBezTo>
                  <a:cubicBezTo>
                    <a:pt x="127" y="63"/>
                    <a:pt x="127" y="62"/>
                    <a:pt x="127" y="61"/>
                  </a:cubicBezTo>
                  <a:cubicBezTo>
                    <a:pt x="127" y="61"/>
                    <a:pt x="127" y="61"/>
                    <a:pt x="127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82"/>
            <p:cNvSpPr>
              <a:spLocks/>
            </p:cNvSpPr>
            <p:nvPr/>
          </p:nvSpPr>
          <p:spPr bwMode="auto">
            <a:xfrm>
              <a:off x="11421531" y="1504046"/>
              <a:ext cx="85301" cy="141879"/>
            </a:xfrm>
            <a:custGeom>
              <a:avLst/>
              <a:gdLst>
                <a:gd name="T0" fmla="*/ 4 w 45"/>
                <a:gd name="T1" fmla="*/ 46 h 75"/>
                <a:gd name="T2" fmla="*/ 4 w 45"/>
                <a:gd name="T3" fmla="*/ 40 h 75"/>
                <a:gd name="T4" fmla="*/ 9 w 45"/>
                <a:gd name="T5" fmla="*/ 40 h 75"/>
                <a:gd name="T6" fmla="*/ 6 w 45"/>
                <a:gd name="T7" fmla="*/ 30 h 75"/>
                <a:gd name="T8" fmla="*/ 12 w 45"/>
                <a:gd name="T9" fmla="*/ 11 h 75"/>
                <a:gd name="T10" fmla="*/ 45 w 45"/>
                <a:gd name="T11" fmla="*/ 11 h 75"/>
                <a:gd name="T12" fmla="*/ 41 w 45"/>
                <a:gd name="T13" fmla="*/ 19 h 75"/>
                <a:gd name="T14" fmla="*/ 27 w 45"/>
                <a:gd name="T15" fmla="*/ 13 h 75"/>
                <a:gd name="T16" fmla="*/ 15 w 45"/>
                <a:gd name="T17" fmla="*/ 29 h 75"/>
                <a:gd name="T18" fmla="*/ 18 w 45"/>
                <a:gd name="T19" fmla="*/ 39 h 75"/>
                <a:gd name="T20" fmla="*/ 19 w 45"/>
                <a:gd name="T21" fmla="*/ 40 h 75"/>
                <a:gd name="T22" fmla="*/ 31 w 45"/>
                <a:gd name="T23" fmla="*/ 40 h 75"/>
                <a:gd name="T24" fmla="*/ 31 w 45"/>
                <a:gd name="T25" fmla="*/ 46 h 75"/>
                <a:gd name="T26" fmla="*/ 21 w 45"/>
                <a:gd name="T27" fmla="*/ 46 h 75"/>
                <a:gd name="T28" fmla="*/ 23 w 45"/>
                <a:gd name="T29" fmla="*/ 51 h 75"/>
                <a:gd name="T30" fmla="*/ 17 w 45"/>
                <a:gd name="T31" fmla="*/ 69 h 75"/>
                <a:gd name="T32" fmla="*/ 38 w 45"/>
                <a:gd name="T33" fmla="*/ 69 h 75"/>
                <a:gd name="T34" fmla="*/ 38 w 45"/>
                <a:gd name="T35" fmla="*/ 75 h 75"/>
                <a:gd name="T36" fmla="*/ 0 w 45"/>
                <a:gd name="T37" fmla="*/ 75 h 75"/>
                <a:gd name="T38" fmla="*/ 0 w 45"/>
                <a:gd name="T39" fmla="*/ 69 h 75"/>
                <a:gd name="T40" fmla="*/ 3 w 45"/>
                <a:gd name="T41" fmla="*/ 69 h 75"/>
                <a:gd name="T42" fmla="*/ 14 w 45"/>
                <a:gd name="T43" fmla="*/ 53 h 75"/>
                <a:gd name="T44" fmla="*/ 12 w 45"/>
                <a:gd name="T45" fmla="*/ 46 h 75"/>
                <a:gd name="T46" fmla="*/ 4 w 45"/>
                <a:gd name="T47" fmla="*/ 4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75">
                  <a:moveTo>
                    <a:pt x="4" y="46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7" y="37"/>
                    <a:pt x="6" y="34"/>
                    <a:pt x="6" y="30"/>
                  </a:cubicBezTo>
                  <a:cubicBezTo>
                    <a:pt x="5" y="23"/>
                    <a:pt x="7" y="16"/>
                    <a:pt x="12" y="11"/>
                  </a:cubicBezTo>
                  <a:cubicBezTo>
                    <a:pt x="22" y="0"/>
                    <a:pt x="39" y="5"/>
                    <a:pt x="45" y="11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37" y="14"/>
                    <a:pt x="34" y="13"/>
                    <a:pt x="27" y="13"/>
                  </a:cubicBezTo>
                  <a:cubicBezTo>
                    <a:pt x="19" y="13"/>
                    <a:pt x="14" y="19"/>
                    <a:pt x="15" y="29"/>
                  </a:cubicBezTo>
                  <a:cubicBezTo>
                    <a:pt x="15" y="32"/>
                    <a:pt x="17" y="36"/>
                    <a:pt x="18" y="39"/>
                  </a:cubicBezTo>
                  <a:cubicBezTo>
                    <a:pt x="18" y="39"/>
                    <a:pt x="18" y="40"/>
                    <a:pt x="1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8"/>
                    <a:pt x="22" y="49"/>
                    <a:pt x="23" y="51"/>
                  </a:cubicBezTo>
                  <a:cubicBezTo>
                    <a:pt x="24" y="57"/>
                    <a:pt x="22" y="65"/>
                    <a:pt x="17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0" y="66"/>
                    <a:pt x="16" y="62"/>
                    <a:pt x="14" y="53"/>
                  </a:cubicBezTo>
                  <a:cubicBezTo>
                    <a:pt x="14" y="51"/>
                    <a:pt x="13" y="49"/>
                    <a:pt x="12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83"/>
            <p:cNvSpPr>
              <a:spLocks/>
            </p:cNvSpPr>
            <p:nvPr/>
          </p:nvSpPr>
          <p:spPr bwMode="auto">
            <a:xfrm>
              <a:off x="11527722" y="1430060"/>
              <a:ext cx="120988" cy="132304"/>
            </a:xfrm>
            <a:custGeom>
              <a:avLst/>
              <a:gdLst>
                <a:gd name="T0" fmla="*/ 59 w 139"/>
                <a:gd name="T1" fmla="*/ 152 h 152"/>
                <a:gd name="T2" fmla="*/ 59 w 139"/>
                <a:gd name="T3" fmla="*/ 104 h 152"/>
                <a:gd name="T4" fmla="*/ 26 w 139"/>
                <a:gd name="T5" fmla="*/ 104 h 152"/>
                <a:gd name="T6" fmla="*/ 26 w 139"/>
                <a:gd name="T7" fmla="*/ 89 h 152"/>
                <a:gd name="T8" fmla="*/ 59 w 139"/>
                <a:gd name="T9" fmla="*/ 89 h 152"/>
                <a:gd name="T10" fmla="*/ 59 w 139"/>
                <a:gd name="T11" fmla="*/ 78 h 152"/>
                <a:gd name="T12" fmla="*/ 26 w 139"/>
                <a:gd name="T13" fmla="*/ 78 h 152"/>
                <a:gd name="T14" fmla="*/ 26 w 139"/>
                <a:gd name="T15" fmla="*/ 65 h 152"/>
                <a:gd name="T16" fmla="*/ 56 w 139"/>
                <a:gd name="T17" fmla="*/ 65 h 152"/>
                <a:gd name="T18" fmla="*/ 0 w 139"/>
                <a:gd name="T19" fmla="*/ 0 h 152"/>
                <a:gd name="T20" fmla="*/ 24 w 139"/>
                <a:gd name="T21" fmla="*/ 0 h 152"/>
                <a:gd name="T22" fmla="*/ 69 w 139"/>
                <a:gd name="T23" fmla="*/ 50 h 152"/>
                <a:gd name="T24" fmla="*/ 115 w 139"/>
                <a:gd name="T25" fmla="*/ 0 h 152"/>
                <a:gd name="T26" fmla="*/ 139 w 139"/>
                <a:gd name="T27" fmla="*/ 0 h 152"/>
                <a:gd name="T28" fmla="*/ 80 w 139"/>
                <a:gd name="T29" fmla="*/ 65 h 152"/>
                <a:gd name="T30" fmla="*/ 113 w 139"/>
                <a:gd name="T31" fmla="*/ 65 h 152"/>
                <a:gd name="T32" fmla="*/ 113 w 139"/>
                <a:gd name="T33" fmla="*/ 78 h 152"/>
                <a:gd name="T34" fmla="*/ 78 w 139"/>
                <a:gd name="T35" fmla="*/ 78 h 152"/>
                <a:gd name="T36" fmla="*/ 78 w 139"/>
                <a:gd name="T37" fmla="*/ 89 h 152"/>
                <a:gd name="T38" fmla="*/ 113 w 139"/>
                <a:gd name="T39" fmla="*/ 89 h 152"/>
                <a:gd name="T40" fmla="*/ 113 w 139"/>
                <a:gd name="T41" fmla="*/ 104 h 152"/>
                <a:gd name="T42" fmla="*/ 78 w 139"/>
                <a:gd name="T43" fmla="*/ 104 h 152"/>
                <a:gd name="T44" fmla="*/ 78 w 139"/>
                <a:gd name="T45" fmla="*/ 152 h 152"/>
                <a:gd name="T46" fmla="*/ 59 w 139"/>
                <a:gd name="T47" fmla="*/ 152 h 152"/>
                <a:gd name="T48" fmla="*/ 59 w 139"/>
                <a:gd name="T4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52">
                  <a:moveTo>
                    <a:pt x="59" y="152"/>
                  </a:moveTo>
                  <a:lnTo>
                    <a:pt x="59" y="104"/>
                  </a:lnTo>
                  <a:lnTo>
                    <a:pt x="26" y="104"/>
                  </a:lnTo>
                  <a:lnTo>
                    <a:pt x="26" y="89"/>
                  </a:lnTo>
                  <a:lnTo>
                    <a:pt x="59" y="89"/>
                  </a:lnTo>
                  <a:lnTo>
                    <a:pt x="59" y="78"/>
                  </a:lnTo>
                  <a:lnTo>
                    <a:pt x="26" y="78"/>
                  </a:lnTo>
                  <a:lnTo>
                    <a:pt x="26" y="65"/>
                  </a:lnTo>
                  <a:lnTo>
                    <a:pt x="56" y="6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9" y="50"/>
                  </a:lnTo>
                  <a:lnTo>
                    <a:pt x="115" y="0"/>
                  </a:lnTo>
                  <a:lnTo>
                    <a:pt x="139" y="0"/>
                  </a:lnTo>
                  <a:lnTo>
                    <a:pt x="80" y="65"/>
                  </a:lnTo>
                  <a:lnTo>
                    <a:pt x="113" y="65"/>
                  </a:lnTo>
                  <a:lnTo>
                    <a:pt x="113" y="78"/>
                  </a:lnTo>
                  <a:lnTo>
                    <a:pt x="78" y="78"/>
                  </a:lnTo>
                  <a:lnTo>
                    <a:pt x="78" y="89"/>
                  </a:lnTo>
                  <a:lnTo>
                    <a:pt x="113" y="89"/>
                  </a:lnTo>
                  <a:lnTo>
                    <a:pt x="113" y="104"/>
                  </a:lnTo>
                  <a:lnTo>
                    <a:pt x="78" y="104"/>
                  </a:lnTo>
                  <a:lnTo>
                    <a:pt x="78" y="152"/>
                  </a:lnTo>
                  <a:lnTo>
                    <a:pt x="59" y="152"/>
                  </a:lnTo>
                  <a:lnTo>
                    <a:pt x="5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84"/>
            <p:cNvSpPr>
              <a:spLocks/>
            </p:cNvSpPr>
            <p:nvPr/>
          </p:nvSpPr>
          <p:spPr bwMode="auto">
            <a:xfrm>
              <a:off x="11121236" y="1130635"/>
              <a:ext cx="498750" cy="254163"/>
            </a:xfrm>
            <a:custGeom>
              <a:avLst/>
              <a:gdLst>
                <a:gd name="T0" fmla="*/ 263 w 263"/>
                <a:gd name="T1" fmla="*/ 107 h 134"/>
                <a:gd name="T2" fmla="*/ 244 w 263"/>
                <a:gd name="T3" fmla="*/ 134 h 134"/>
                <a:gd name="T4" fmla="*/ 225 w 263"/>
                <a:gd name="T5" fmla="*/ 107 h 134"/>
                <a:gd name="T6" fmla="*/ 238 w 263"/>
                <a:gd name="T7" fmla="*/ 107 h 134"/>
                <a:gd name="T8" fmla="*/ 132 w 263"/>
                <a:gd name="T9" fmla="*/ 12 h 134"/>
                <a:gd name="T10" fmla="*/ 25 w 263"/>
                <a:gd name="T11" fmla="*/ 107 h 134"/>
                <a:gd name="T12" fmla="*/ 38 w 263"/>
                <a:gd name="T13" fmla="*/ 107 h 134"/>
                <a:gd name="T14" fmla="*/ 19 w 263"/>
                <a:gd name="T15" fmla="*/ 134 h 134"/>
                <a:gd name="T16" fmla="*/ 0 w 263"/>
                <a:gd name="T17" fmla="*/ 107 h 134"/>
                <a:gd name="T18" fmla="*/ 13 w 263"/>
                <a:gd name="T19" fmla="*/ 107 h 134"/>
                <a:gd name="T20" fmla="*/ 132 w 263"/>
                <a:gd name="T21" fmla="*/ 0 h 134"/>
                <a:gd name="T22" fmla="*/ 250 w 263"/>
                <a:gd name="T23" fmla="*/ 107 h 134"/>
                <a:gd name="T24" fmla="*/ 263 w 263"/>
                <a:gd name="T25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134">
                  <a:moveTo>
                    <a:pt x="263" y="107"/>
                  </a:moveTo>
                  <a:cubicBezTo>
                    <a:pt x="244" y="134"/>
                    <a:pt x="244" y="134"/>
                    <a:pt x="244" y="134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32" y="53"/>
                    <a:pt x="187" y="12"/>
                    <a:pt x="132" y="12"/>
                  </a:cubicBezTo>
                  <a:cubicBezTo>
                    <a:pt x="76" y="12"/>
                    <a:pt x="31" y="53"/>
                    <a:pt x="25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20" y="47"/>
                    <a:pt x="70" y="0"/>
                    <a:pt x="132" y="0"/>
                  </a:cubicBezTo>
                  <a:cubicBezTo>
                    <a:pt x="193" y="0"/>
                    <a:pt x="243" y="47"/>
                    <a:pt x="250" y="107"/>
                  </a:cubicBezTo>
                  <a:cubicBezTo>
                    <a:pt x="263" y="107"/>
                    <a:pt x="263" y="107"/>
                    <a:pt x="263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85"/>
            <p:cNvSpPr>
              <a:spLocks/>
            </p:cNvSpPr>
            <p:nvPr/>
          </p:nvSpPr>
          <p:spPr bwMode="auto">
            <a:xfrm>
              <a:off x="11241354" y="1509268"/>
              <a:ext cx="130563" cy="136656"/>
            </a:xfrm>
            <a:custGeom>
              <a:avLst/>
              <a:gdLst>
                <a:gd name="T0" fmla="*/ 58 w 69"/>
                <a:gd name="T1" fmla="*/ 45 h 72"/>
                <a:gd name="T2" fmla="*/ 69 w 69"/>
                <a:gd name="T3" fmla="*/ 47 h 72"/>
                <a:gd name="T4" fmla="*/ 60 w 69"/>
                <a:gd name="T5" fmla="*/ 66 h 72"/>
                <a:gd name="T6" fmla="*/ 40 w 69"/>
                <a:gd name="T7" fmla="*/ 72 h 72"/>
                <a:gd name="T8" fmla="*/ 17 w 69"/>
                <a:gd name="T9" fmla="*/ 63 h 72"/>
                <a:gd name="T10" fmla="*/ 10 w 69"/>
                <a:gd name="T11" fmla="*/ 47 h 72"/>
                <a:gd name="T12" fmla="*/ 0 w 69"/>
                <a:gd name="T13" fmla="*/ 47 h 72"/>
                <a:gd name="T14" fmla="*/ 0 w 69"/>
                <a:gd name="T15" fmla="*/ 40 h 72"/>
                <a:gd name="T16" fmla="*/ 9 w 69"/>
                <a:gd name="T17" fmla="*/ 40 h 72"/>
                <a:gd name="T18" fmla="*/ 9 w 69"/>
                <a:gd name="T19" fmla="*/ 36 h 72"/>
                <a:gd name="T20" fmla="*/ 9 w 69"/>
                <a:gd name="T21" fmla="*/ 35 h 72"/>
                <a:gd name="T22" fmla="*/ 0 w 69"/>
                <a:gd name="T23" fmla="*/ 35 h 72"/>
                <a:gd name="T24" fmla="*/ 0 w 69"/>
                <a:gd name="T25" fmla="*/ 29 h 72"/>
                <a:gd name="T26" fmla="*/ 9 w 69"/>
                <a:gd name="T27" fmla="*/ 29 h 72"/>
                <a:gd name="T28" fmla="*/ 18 w 69"/>
                <a:gd name="T29" fmla="*/ 9 h 72"/>
                <a:gd name="T30" fmla="*/ 40 w 69"/>
                <a:gd name="T31" fmla="*/ 0 h 72"/>
                <a:gd name="T32" fmla="*/ 68 w 69"/>
                <a:gd name="T33" fmla="*/ 22 h 72"/>
                <a:gd name="T34" fmla="*/ 57 w 69"/>
                <a:gd name="T35" fmla="*/ 24 h 72"/>
                <a:gd name="T36" fmla="*/ 41 w 69"/>
                <a:gd name="T37" fmla="*/ 9 h 72"/>
                <a:gd name="T38" fmla="*/ 21 w 69"/>
                <a:gd name="T39" fmla="*/ 29 h 72"/>
                <a:gd name="T40" fmla="*/ 50 w 69"/>
                <a:gd name="T41" fmla="*/ 29 h 72"/>
                <a:gd name="T42" fmla="*/ 50 w 69"/>
                <a:gd name="T43" fmla="*/ 35 h 72"/>
                <a:gd name="T44" fmla="*/ 21 w 69"/>
                <a:gd name="T45" fmla="*/ 35 h 72"/>
                <a:gd name="T46" fmla="*/ 21 w 69"/>
                <a:gd name="T47" fmla="*/ 36 h 72"/>
                <a:gd name="T48" fmla="*/ 21 w 69"/>
                <a:gd name="T49" fmla="*/ 40 h 72"/>
                <a:gd name="T50" fmla="*/ 50 w 69"/>
                <a:gd name="T51" fmla="*/ 40 h 72"/>
                <a:gd name="T52" fmla="*/ 50 w 69"/>
                <a:gd name="T53" fmla="*/ 47 h 72"/>
                <a:gd name="T54" fmla="*/ 22 w 69"/>
                <a:gd name="T55" fmla="*/ 47 h 72"/>
                <a:gd name="T56" fmla="*/ 40 w 69"/>
                <a:gd name="T57" fmla="*/ 63 h 72"/>
                <a:gd name="T58" fmla="*/ 58 w 69"/>
                <a:gd name="T59" fmla="*/ 4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" h="72">
                  <a:moveTo>
                    <a:pt x="58" y="45"/>
                  </a:moveTo>
                  <a:cubicBezTo>
                    <a:pt x="69" y="47"/>
                    <a:pt x="69" y="47"/>
                    <a:pt x="69" y="47"/>
                  </a:cubicBezTo>
                  <a:cubicBezTo>
                    <a:pt x="68" y="55"/>
                    <a:pt x="65" y="61"/>
                    <a:pt x="60" y="66"/>
                  </a:cubicBezTo>
                  <a:cubicBezTo>
                    <a:pt x="55" y="70"/>
                    <a:pt x="48" y="72"/>
                    <a:pt x="40" y="72"/>
                  </a:cubicBezTo>
                  <a:cubicBezTo>
                    <a:pt x="30" y="72"/>
                    <a:pt x="23" y="69"/>
                    <a:pt x="17" y="63"/>
                  </a:cubicBezTo>
                  <a:cubicBezTo>
                    <a:pt x="13" y="59"/>
                    <a:pt x="11" y="53"/>
                    <a:pt x="1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8"/>
                    <a:pt x="9" y="36"/>
                  </a:cubicBezTo>
                  <a:cubicBezTo>
                    <a:pt x="9" y="36"/>
                    <a:pt x="9" y="36"/>
                    <a:pt x="9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0"/>
                    <a:pt x="13" y="13"/>
                    <a:pt x="18" y="9"/>
                  </a:cubicBezTo>
                  <a:cubicBezTo>
                    <a:pt x="24" y="3"/>
                    <a:pt x="31" y="0"/>
                    <a:pt x="40" y="0"/>
                  </a:cubicBezTo>
                  <a:cubicBezTo>
                    <a:pt x="56" y="0"/>
                    <a:pt x="65" y="7"/>
                    <a:pt x="68" y="22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14"/>
                    <a:pt x="49" y="9"/>
                    <a:pt x="41" y="9"/>
                  </a:cubicBezTo>
                  <a:cubicBezTo>
                    <a:pt x="30" y="9"/>
                    <a:pt x="23" y="16"/>
                    <a:pt x="21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9"/>
                    <a:pt x="21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4" y="57"/>
                    <a:pt x="30" y="63"/>
                    <a:pt x="40" y="63"/>
                  </a:cubicBezTo>
                  <a:cubicBezTo>
                    <a:pt x="50" y="63"/>
                    <a:pt x="56" y="57"/>
                    <a:pt x="58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86"/>
            <p:cNvSpPr>
              <a:spLocks noEditPoints="1"/>
            </p:cNvSpPr>
            <p:nvPr/>
          </p:nvSpPr>
          <p:spPr bwMode="auto">
            <a:xfrm>
              <a:off x="11114273" y="1399595"/>
              <a:ext cx="92264" cy="147971"/>
            </a:xfrm>
            <a:custGeom>
              <a:avLst/>
              <a:gdLst>
                <a:gd name="T0" fmla="*/ 0 w 49"/>
                <a:gd name="T1" fmla="*/ 50 h 78"/>
                <a:gd name="T2" fmla="*/ 7 w 49"/>
                <a:gd name="T3" fmla="*/ 50 h 78"/>
                <a:gd name="T4" fmla="*/ 13 w 49"/>
                <a:gd name="T5" fmla="*/ 60 h 78"/>
                <a:gd name="T6" fmla="*/ 16 w 49"/>
                <a:gd name="T7" fmla="*/ 62 h 78"/>
                <a:gd name="T8" fmla="*/ 16 w 49"/>
                <a:gd name="T9" fmla="*/ 40 h 78"/>
                <a:gd name="T10" fmla="*/ 6 w 49"/>
                <a:gd name="T11" fmla="*/ 35 h 78"/>
                <a:gd name="T12" fmla="*/ 2 w 49"/>
                <a:gd name="T13" fmla="*/ 25 h 78"/>
                <a:gd name="T14" fmla="*/ 8 w 49"/>
                <a:gd name="T15" fmla="*/ 12 h 78"/>
                <a:gd name="T16" fmla="*/ 16 w 49"/>
                <a:gd name="T17" fmla="*/ 9 h 78"/>
                <a:gd name="T18" fmla="*/ 16 w 49"/>
                <a:gd name="T19" fmla="*/ 0 h 78"/>
                <a:gd name="T20" fmla="*/ 22 w 49"/>
                <a:gd name="T21" fmla="*/ 0 h 78"/>
                <a:gd name="T22" fmla="*/ 22 w 49"/>
                <a:gd name="T23" fmla="*/ 8 h 78"/>
                <a:gd name="T24" fmla="*/ 24 w 49"/>
                <a:gd name="T25" fmla="*/ 8 h 78"/>
                <a:gd name="T26" fmla="*/ 26 w 49"/>
                <a:gd name="T27" fmla="*/ 8 h 78"/>
                <a:gd name="T28" fmla="*/ 26 w 49"/>
                <a:gd name="T29" fmla="*/ 0 h 78"/>
                <a:gd name="T30" fmla="*/ 31 w 49"/>
                <a:gd name="T31" fmla="*/ 0 h 78"/>
                <a:gd name="T32" fmla="*/ 31 w 49"/>
                <a:gd name="T33" fmla="*/ 8 h 78"/>
                <a:gd name="T34" fmla="*/ 41 w 49"/>
                <a:gd name="T35" fmla="*/ 13 h 78"/>
                <a:gd name="T36" fmla="*/ 47 w 49"/>
                <a:gd name="T37" fmla="*/ 26 h 78"/>
                <a:gd name="T38" fmla="*/ 39 w 49"/>
                <a:gd name="T39" fmla="*/ 27 h 78"/>
                <a:gd name="T40" fmla="*/ 31 w 49"/>
                <a:gd name="T41" fmla="*/ 16 h 78"/>
                <a:gd name="T42" fmla="*/ 31 w 49"/>
                <a:gd name="T43" fmla="*/ 36 h 78"/>
                <a:gd name="T44" fmla="*/ 38 w 49"/>
                <a:gd name="T45" fmla="*/ 38 h 78"/>
                <a:gd name="T46" fmla="*/ 46 w 49"/>
                <a:gd name="T47" fmla="*/ 43 h 78"/>
                <a:gd name="T48" fmla="*/ 49 w 49"/>
                <a:gd name="T49" fmla="*/ 53 h 78"/>
                <a:gd name="T50" fmla="*/ 42 w 49"/>
                <a:gd name="T51" fmla="*/ 66 h 78"/>
                <a:gd name="T52" fmla="*/ 31 w 49"/>
                <a:gd name="T53" fmla="*/ 71 h 78"/>
                <a:gd name="T54" fmla="*/ 31 w 49"/>
                <a:gd name="T55" fmla="*/ 78 h 78"/>
                <a:gd name="T56" fmla="*/ 26 w 49"/>
                <a:gd name="T57" fmla="*/ 78 h 78"/>
                <a:gd name="T58" fmla="*/ 26 w 49"/>
                <a:gd name="T59" fmla="*/ 71 h 78"/>
                <a:gd name="T60" fmla="*/ 22 w 49"/>
                <a:gd name="T61" fmla="*/ 71 h 78"/>
                <a:gd name="T62" fmla="*/ 22 w 49"/>
                <a:gd name="T63" fmla="*/ 78 h 78"/>
                <a:gd name="T64" fmla="*/ 16 w 49"/>
                <a:gd name="T65" fmla="*/ 78 h 78"/>
                <a:gd name="T66" fmla="*/ 16 w 49"/>
                <a:gd name="T67" fmla="*/ 70 h 78"/>
                <a:gd name="T68" fmla="*/ 7 w 49"/>
                <a:gd name="T69" fmla="*/ 65 h 78"/>
                <a:gd name="T70" fmla="*/ 0 w 49"/>
                <a:gd name="T71" fmla="*/ 50 h 78"/>
                <a:gd name="T72" fmla="*/ 22 w 49"/>
                <a:gd name="T73" fmla="*/ 64 h 78"/>
                <a:gd name="T74" fmla="*/ 26 w 49"/>
                <a:gd name="T75" fmla="*/ 64 h 78"/>
                <a:gd name="T76" fmla="*/ 26 w 49"/>
                <a:gd name="T77" fmla="*/ 42 h 78"/>
                <a:gd name="T78" fmla="*/ 22 w 49"/>
                <a:gd name="T79" fmla="*/ 42 h 78"/>
                <a:gd name="T80" fmla="*/ 22 w 49"/>
                <a:gd name="T81" fmla="*/ 42 h 78"/>
                <a:gd name="T82" fmla="*/ 22 w 49"/>
                <a:gd name="T83" fmla="*/ 64 h 78"/>
                <a:gd name="T84" fmla="*/ 31 w 49"/>
                <a:gd name="T85" fmla="*/ 63 h 78"/>
                <a:gd name="T86" fmla="*/ 37 w 49"/>
                <a:gd name="T87" fmla="*/ 61 h 78"/>
                <a:gd name="T88" fmla="*/ 41 w 49"/>
                <a:gd name="T89" fmla="*/ 53 h 78"/>
                <a:gd name="T90" fmla="*/ 37 w 49"/>
                <a:gd name="T91" fmla="*/ 47 h 78"/>
                <a:gd name="T92" fmla="*/ 31 w 49"/>
                <a:gd name="T93" fmla="*/ 44 h 78"/>
                <a:gd name="T94" fmla="*/ 31 w 49"/>
                <a:gd name="T95" fmla="*/ 63 h 78"/>
                <a:gd name="T96" fmla="*/ 26 w 49"/>
                <a:gd name="T97" fmla="*/ 15 h 78"/>
                <a:gd name="T98" fmla="*/ 24 w 49"/>
                <a:gd name="T99" fmla="*/ 15 h 78"/>
                <a:gd name="T100" fmla="*/ 22 w 49"/>
                <a:gd name="T101" fmla="*/ 15 h 78"/>
                <a:gd name="T102" fmla="*/ 22 w 49"/>
                <a:gd name="T103" fmla="*/ 33 h 78"/>
                <a:gd name="T104" fmla="*/ 25 w 49"/>
                <a:gd name="T105" fmla="*/ 34 h 78"/>
                <a:gd name="T106" fmla="*/ 26 w 49"/>
                <a:gd name="T107" fmla="*/ 34 h 78"/>
                <a:gd name="T108" fmla="*/ 26 w 49"/>
                <a:gd name="T109" fmla="*/ 15 h 78"/>
                <a:gd name="T110" fmla="*/ 16 w 49"/>
                <a:gd name="T111" fmla="*/ 16 h 78"/>
                <a:gd name="T112" fmla="*/ 10 w 49"/>
                <a:gd name="T113" fmla="*/ 24 h 78"/>
                <a:gd name="T114" fmla="*/ 13 w 49"/>
                <a:gd name="T115" fmla="*/ 30 h 78"/>
                <a:gd name="T116" fmla="*/ 16 w 49"/>
                <a:gd name="T117" fmla="*/ 31 h 78"/>
                <a:gd name="T118" fmla="*/ 16 w 49"/>
                <a:gd name="T119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" h="78">
                  <a:moveTo>
                    <a:pt x="0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8" y="55"/>
                    <a:pt x="10" y="58"/>
                    <a:pt x="13" y="60"/>
                  </a:cubicBezTo>
                  <a:cubicBezTo>
                    <a:pt x="14" y="61"/>
                    <a:pt x="15" y="61"/>
                    <a:pt x="16" y="62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1" y="38"/>
                    <a:pt x="8" y="37"/>
                    <a:pt x="6" y="35"/>
                  </a:cubicBezTo>
                  <a:cubicBezTo>
                    <a:pt x="4" y="32"/>
                    <a:pt x="2" y="28"/>
                    <a:pt x="2" y="25"/>
                  </a:cubicBezTo>
                  <a:cubicBezTo>
                    <a:pt x="2" y="19"/>
                    <a:pt x="4" y="15"/>
                    <a:pt x="8" y="12"/>
                  </a:cubicBezTo>
                  <a:cubicBezTo>
                    <a:pt x="11" y="11"/>
                    <a:pt x="13" y="9"/>
                    <a:pt x="16" y="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3" y="8"/>
                    <a:pt x="24" y="8"/>
                  </a:cubicBezTo>
                  <a:cubicBezTo>
                    <a:pt x="24" y="8"/>
                    <a:pt x="25" y="8"/>
                    <a:pt x="26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5" y="9"/>
                    <a:pt x="38" y="11"/>
                    <a:pt x="41" y="13"/>
                  </a:cubicBezTo>
                  <a:cubicBezTo>
                    <a:pt x="45" y="16"/>
                    <a:pt x="47" y="21"/>
                    <a:pt x="47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1"/>
                    <a:pt x="36" y="18"/>
                    <a:pt x="31" y="1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4" y="36"/>
                    <a:pt x="36" y="37"/>
                    <a:pt x="38" y="38"/>
                  </a:cubicBezTo>
                  <a:cubicBezTo>
                    <a:pt x="41" y="39"/>
                    <a:pt x="43" y="41"/>
                    <a:pt x="46" y="43"/>
                  </a:cubicBezTo>
                  <a:cubicBezTo>
                    <a:pt x="48" y="46"/>
                    <a:pt x="49" y="49"/>
                    <a:pt x="49" y="53"/>
                  </a:cubicBezTo>
                  <a:cubicBezTo>
                    <a:pt x="49" y="59"/>
                    <a:pt x="46" y="63"/>
                    <a:pt x="42" y="66"/>
                  </a:cubicBezTo>
                  <a:cubicBezTo>
                    <a:pt x="39" y="69"/>
                    <a:pt x="35" y="70"/>
                    <a:pt x="31" y="71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4" y="71"/>
                    <a:pt x="23" y="71"/>
                    <a:pt x="22" y="71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2" y="69"/>
                    <a:pt x="9" y="67"/>
                    <a:pt x="7" y="65"/>
                  </a:cubicBezTo>
                  <a:cubicBezTo>
                    <a:pt x="2" y="61"/>
                    <a:pt x="0" y="56"/>
                    <a:pt x="0" y="50"/>
                  </a:cubicBezTo>
                  <a:close/>
                  <a:moveTo>
                    <a:pt x="22" y="64"/>
                  </a:moveTo>
                  <a:cubicBezTo>
                    <a:pt x="23" y="64"/>
                    <a:pt x="24" y="64"/>
                    <a:pt x="26" y="6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4" y="42"/>
                    <a:pt x="23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64"/>
                    <a:pt x="22" y="64"/>
                    <a:pt x="22" y="64"/>
                  </a:cubicBezTo>
                  <a:close/>
                  <a:moveTo>
                    <a:pt x="31" y="63"/>
                  </a:moveTo>
                  <a:cubicBezTo>
                    <a:pt x="34" y="63"/>
                    <a:pt x="36" y="62"/>
                    <a:pt x="37" y="61"/>
                  </a:cubicBezTo>
                  <a:cubicBezTo>
                    <a:pt x="40" y="59"/>
                    <a:pt x="41" y="56"/>
                    <a:pt x="41" y="53"/>
                  </a:cubicBezTo>
                  <a:cubicBezTo>
                    <a:pt x="41" y="51"/>
                    <a:pt x="40" y="48"/>
                    <a:pt x="37" y="47"/>
                  </a:cubicBezTo>
                  <a:cubicBezTo>
                    <a:pt x="36" y="46"/>
                    <a:pt x="34" y="45"/>
                    <a:pt x="31" y="44"/>
                  </a:cubicBezTo>
                  <a:cubicBezTo>
                    <a:pt x="31" y="63"/>
                    <a:pt x="31" y="63"/>
                    <a:pt x="31" y="63"/>
                  </a:cubicBezTo>
                  <a:close/>
                  <a:moveTo>
                    <a:pt x="26" y="15"/>
                  </a:moveTo>
                  <a:cubicBezTo>
                    <a:pt x="25" y="15"/>
                    <a:pt x="25" y="15"/>
                    <a:pt x="24" y="15"/>
                  </a:cubicBezTo>
                  <a:cubicBezTo>
                    <a:pt x="23" y="15"/>
                    <a:pt x="22" y="15"/>
                    <a:pt x="22" y="15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4" y="34"/>
                    <a:pt x="25" y="34"/>
                  </a:cubicBezTo>
                  <a:cubicBezTo>
                    <a:pt x="25" y="34"/>
                    <a:pt x="25" y="34"/>
                    <a:pt x="26" y="34"/>
                  </a:cubicBezTo>
                  <a:cubicBezTo>
                    <a:pt x="26" y="15"/>
                    <a:pt x="26" y="15"/>
                    <a:pt x="26" y="15"/>
                  </a:cubicBezTo>
                  <a:close/>
                  <a:moveTo>
                    <a:pt x="16" y="16"/>
                  </a:moveTo>
                  <a:cubicBezTo>
                    <a:pt x="12" y="17"/>
                    <a:pt x="10" y="20"/>
                    <a:pt x="10" y="24"/>
                  </a:cubicBezTo>
                  <a:cubicBezTo>
                    <a:pt x="10" y="27"/>
                    <a:pt x="11" y="28"/>
                    <a:pt x="13" y="30"/>
                  </a:cubicBezTo>
                  <a:cubicBezTo>
                    <a:pt x="14" y="30"/>
                    <a:pt x="15" y="31"/>
                    <a:pt x="16" y="31"/>
                  </a:cubicBezTo>
                  <a:cubicBezTo>
                    <a:pt x="16" y="16"/>
                    <a:pt x="16" y="16"/>
                    <a:pt x="1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 userDrawn="1"/>
        </p:nvGrpSpPr>
        <p:grpSpPr>
          <a:xfrm>
            <a:off x="9779919" y="106281"/>
            <a:ext cx="712904" cy="712905"/>
            <a:chOff x="10073032" y="165921"/>
            <a:chExt cx="712904" cy="712905"/>
          </a:xfrm>
        </p:grpSpPr>
        <p:sp>
          <p:nvSpPr>
            <p:cNvPr id="21" name="Oval 21"/>
            <p:cNvSpPr>
              <a:spLocks noChangeArrowheads="1"/>
            </p:cNvSpPr>
            <p:nvPr userDrawn="1"/>
          </p:nvSpPr>
          <p:spPr bwMode="auto">
            <a:xfrm>
              <a:off x="10073032" y="165921"/>
              <a:ext cx="712904" cy="712905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2"/>
            <p:cNvSpPr>
              <a:spLocks/>
            </p:cNvSpPr>
            <p:nvPr userDrawn="1"/>
          </p:nvSpPr>
          <p:spPr bwMode="auto">
            <a:xfrm>
              <a:off x="10250565" y="312941"/>
              <a:ext cx="533522" cy="565885"/>
            </a:xfrm>
            <a:custGeom>
              <a:avLst/>
              <a:gdLst>
                <a:gd name="T0" fmla="*/ 137 w 265"/>
                <a:gd name="T1" fmla="*/ 0 h 281"/>
                <a:gd name="T2" fmla="*/ 265 w 265"/>
                <a:gd name="T3" fmla="*/ 128 h 281"/>
                <a:gd name="T4" fmla="*/ 89 w 265"/>
                <a:gd name="T5" fmla="*/ 281 h 281"/>
                <a:gd name="T6" fmla="*/ 39 w 265"/>
                <a:gd name="T7" fmla="*/ 274 h 281"/>
                <a:gd name="T8" fmla="*/ 0 w 265"/>
                <a:gd name="T9" fmla="*/ 235 h 281"/>
                <a:gd name="T10" fmla="*/ 83 w 265"/>
                <a:gd name="T11" fmla="*/ 164 h 281"/>
                <a:gd name="T12" fmla="*/ 75 w 265"/>
                <a:gd name="T13" fmla="*/ 42 h 281"/>
                <a:gd name="T14" fmla="*/ 137 w 265"/>
                <a:gd name="T1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" h="281">
                  <a:moveTo>
                    <a:pt x="137" y="0"/>
                  </a:moveTo>
                  <a:cubicBezTo>
                    <a:pt x="265" y="128"/>
                    <a:pt x="265" y="128"/>
                    <a:pt x="265" y="128"/>
                  </a:cubicBezTo>
                  <a:cubicBezTo>
                    <a:pt x="253" y="214"/>
                    <a:pt x="179" y="281"/>
                    <a:pt x="89" y="281"/>
                  </a:cubicBezTo>
                  <a:cubicBezTo>
                    <a:pt x="72" y="281"/>
                    <a:pt x="55" y="279"/>
                    <a:pt x="39" y="274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83" y="164"/>
                    <a:pt x="83" y="164"/>
                    <a:pt x="83" y="164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13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3"/>
            <p:cNvSpPr>
              <a:spLocks/>
            </p:cNvSpPr>
            <p:nvPr userDrawn="1"/>
          </p:nvSpPr>
          <p:spPr bwMode="auto">
            <a:xfrm>
              <a:off x="10235770" y="568144"/>
              <a:ext cx="387428" cy="218217"/>
            </a:xfrm>
            <a:custGeom>
              <a:avLst/>
              <a:gdLst>
                <a:gd name="T0" fmla="*/ 7 w 192"/>
                <a:gd name="T1" fmla="*/ 108 h 108"/>
                <a:gd name="T2" fmla="*/ 77 w 192"/>
                <a:gd name="T3" fmla="*/ 29 h 108"/>
                <a:gd name="T4" fmla="*/ 77 w 192"/>
                <a:gd name="T5" fmla="*/ 0 h 108"/>
                <a:gd name="T6" fmla="*/ 96 w 192"/>
                <a:gd name="T7" fmla="*/ 0 h 108"/>
                <a:gd name="T8" fmla="*/ 97 w 192"/>
                <a:gd name="T9" fmla="*/ 0 h 108"/>
                <a:gd name="T10" fmla="*/ 116 w 192"/>
                <a:gd name="T11" fmla="*/ 0 h 108"/>
                <a:gd name="T12" fmla="*/ 116 w 192"/>
                <a:gd name="T13" fmla="*/ 29 h 108"/>
                <a:gd name="T14" fmla="*/ 186 w 192"/>
                <a:gd name="T15" fmla="*/ 108 h 108"/>
                <a:gd name="T16" fmla="*/ 7 w 192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08">
                  <a:moveTo>
                    <a:pt x="7" y="108"/>
                  </a:moveTo>
                  <a:cubicBezTo>
                    <a:pt x="7" y="72"/>
                    <a:pt x="0" y="35"/>
                    <a:pt x="77" y="29"/>
                  </a:cubicBezTo>
                  <a:cubicBezTo>
                    <a:pt x="77" y="26"/>
                    <a:pt x="77" y="3"/>
                    <a:pt x="77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3"/>
                    <a:pt x="116" y="26"/>
                    <a:pt x="116" y="29"/>
                  </a:cubicBezTo>
                  <a:cubicBezTo>
                    <a:pt x="192" y="35"/>
                    <a:pt x="185" y="72"/>
                    <a:pt x="186" y="108"/>
                  </a:cubicBezTo>
                  <a:cubicBezTo>
                    <a:pt x="7" y="108"/>
                    <a:pt x="7" y="108"/>
                    <a:pt x="7" y="108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04"/>
            <p:cNvSpPr>
              <a:spLocks/>
            </p:cNvSpPr>
            <p:nvPr userDrawn="1"/>
          </p:nvSpPr>
          <p:spPr bwMode="auto">
            <a:xfrm>
              <a:off x="10389262" y="569993"/>
              <a:ext cx="80444" cy="32363"/>
            </a:xfrm>
            <a:custGeom>
              <a:avLst/>
              <a:gdLst>
                <a:gd name="T0" fmla="*/ 40 w 40"/>
                <a:gd name="T1" fmla="*/ 0 h 16"/>
                <a:gd name="T2" fmla="*/ 0 w 40"/>
                <a:gd name="T3" fmla="*/ 0 h 16"/>
                <a:gd name="T4" fmla="*/ 40 w 4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6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6"/>
                    <a:pt x="36" y="16"/>
                    <a:pt x="40" y="0"/>
                  </a:cubicBezTo>
                  <a:close/>
                </a:path>
              </a:pathLst>
            </a:custGeom>
            <a:solidFill>
              <a:srgbClr val="7B4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06"/>
            <p:cNvSpPr>
              <a:spLocks/>
            </p:cNvSpPr>
            <p:nvPr userDrawn="1"/>
          </p:nvSpPr>
          <p:spPr bwMode="auto">
            <a:xfrm>
              <a:off x="10304194" y="290749"/>
              <a:ext cx="250580" cy="292189"/>
            </a:xfrm>
            <a:custGeom>
              <a:avLst/>
              <a:gdLst>
                <a:gd name="T0" fmla="*/ 7 w 124"/>
                <a:gd name="T1" fmla="*/ 69 h 145"/>
                <a:gd name="T2" fmla="*/ 13 w 124"/>
                <a:gd name="T3" fmla="*/ 108 h 145"/>
                <a:gd name="T4" fmla="*/ 62 w 124"/>
                <a:gd name="T5" fmla="*/ 145 h 145"/>
                <a:gd name="T6" fmla="*/ 112 w 124"/>
                <a:gd name="T7" fmla="*/ 108 h 145"/>
                <a:gd name="T8" fmla="*/ 117 w 124"/>
                <a:gd name="T9" fmla="*/ 69 h 145"/>
                <a:gd name="T10" fmla="*/ 62 w 124"/>
                <a:gd name="T11" fmla="*/ 0 h 145"/>
                <a:gd name="T12" fmla="*/ 7 w 124"/>
                <a:gd name="T13" fmla="*/ 6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45">
                  <a:moveTo>
                    <a:pt x="7" y="69"/>
                  </a:moveTo>
                  <a:cubicBezTo>
                    <a:pt x="0" y="68"/>
                    <a:pt x="1" y="108"/>
                    <a:pt x="13" y="108"/>
                  </a:cubicBezTo>
                  <a:cubicBezTo>
                    <a:pt x="22" y="128"/>
                    <a:pt x="38" y="145"/>
                    <a:pt x="62" y="145"/>
                  </a:cubicBezTo>
                  <a:cubicBezTo>
                    <a:pt x="86" y="145"/>
                    <a:pt x="103" y="128"/>
                    <a:pt x="112" y="108"/>
                  </a:cubicBezTo>
                  <a:cubicBezTo>
                    <a:pt x="122" y="108"/>
                    <a:pt x="124" y="68"/>
                    <a:pt x="117" y="69"/>
                  </a:cubicBezTo>
                  <a:cubicBezTo>
                    <a:pt x="120" y="26"/>
                    <a:pt x="118" y="0"/>
                    <a:pt x="62" y="0"/>
                  </a:cubicBezTo>
                  <a:cubicBezTo>
                    <a:pt x="7" y="0"/>
                    <a:pt x="4" y="25"/>
                    <a:pt x="7" y="69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07"/>
            <p:cNvSpPr>
              <a:spLocks/>
            </p:cNvSpPr>
            <p:nvPr userDrawn="1"/>
          </p:nvSpPr>
          <p:spPr bwMode="auto">
            <a:xfrm>
              <a:off x="10235770" y="626396"/>
              <a:ext cx="387428" cy="159965"/>
            </a:xfrm>
            <a:custGeom>
              <a:avLst/>
              <a:gdLst>
                <a:gd name="T0" fmla="*/ 7 w 192"/>
                <a:gd name="T1" fmla="*/ 79 h 79"/>
                <a:gd name="T2" fmla="*/ 77 w 192"/>
                <a:gd name="T3" fmla="*/ 0 h 79"/>
                <a:gd name="T4" fmla="*/ 116 w 192"/>
                <a:gd name="T5" fmla="*/ 0 h 79"/>
                <a:gd name="T6" fmla="*/ 186 w 192"/>
                <a:gd name="T7" fmla="*/ 79 h 79"/>
                <a:gd name="T8" fmla="*/ 7 w 19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79">
                  <a:moveTo>
                    <a:pt x="7" y="79"/>
                  </a:moveTo>
                  <a:cubicBezTo>
                    <a:pt x="7" y="43"/>
                    <a:pt x="0" y="6"/>
                    <a:pt x="77" y="0"/>
                  </a:cubicBezTo>
                  <a:cubicBezTo>
                    <a:pt x="89" y="7"/>
                    <a:pt x="102" y="7"/>
                    <a:pt x="116" y="0"/>
                  </a:cubicBezTo>
                  <a:cubicBezTo>
                    <a:pt x="192" y="6"/>
                    <a:pt x="185" y="43"/>
                    <a:pt x="186" y="79"/>
                  </a:cubicBezTo>
                  <a:cubicBezTo>
                    <a:pt x="7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08"/>
            <p:cNvSpPr>
              <a:spLocks/>
            </p:cNvSpPr>
            <p:nvPr userDrawn="1"/>
          </p:nvSpPr>
          <p:spPr bwMode="auto">
            <a:xfrm>
              <a:off x="10302345" y="253763"/>
              <a:ext cx="282018" cy="206197"/>
            </a:xfrm>
            <a:custGeom>
              <a:avLst/>
              <a:gdLst>
                <a:gd name="T0" fmla="*/ 108 w 140"/>
                <a:gd name="T1" fmla="*/ 102 h 102"/>
                <a:gd name="T2" fmla="*/ 118 w 140"/>
                <a:gd name="T3" fmla="*/ 87 h 102"/>
                <a:gd name="T4" fmla="*/ 28 w 140"/>
                <a:gd name="T5" fmla="*/ 23 h 102"/>
                <a:gd name="T6" fmla="*/ 8 w 140"/>
                <a:gd name="T7" fmla="*/ 87 h 102"/>
                <a:gd name="T8" fmla="*/ 19 w 140"/>
                <a:gd name="T9" fmla="*/ 102 h 102"/>
                <a:gd name="T10" fmla="*/ 28 w 140"/>
                <a:gd name="T11" fmla="*/ 54 h 102"/>
                <a:gd name="T12" fmla="*/ 53 w 140"/>
                <a:gd name="T13" fmla="*/ 64 h 102"/>
                <a:gd name="T14" fmla="*/ 85 w 140"/>
                <a:gd name="T15" fmla="*/ 68 h 102"/>
                <a:gd name="T16" fmla="*/ 108 w 140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02">
                  <a:moveTo>
                    <a:pt x="108" y="102"/>
                  </a:moveTo>
                  <a:cubicBezTo>
                    <a:pt x="108" y="93"/>
                    <a:pt x="109" y="87"/>
                    <a:pt x="118" y="87"/>
                  </a:cubicBezTo>
                  <a:cubicBezTo>
                    <a:pt x="140" y="6"/>
                    <a:pt x="57" y="0"/>
                    <a:pt x="28" y="23"/>
                  </a:cubicBezTo>
                  <a:cubicBezTo>
                    <a:pt x="2" y="26"/>
                    <a:pt x="0" y="57"/>
                    <a:pt x="8" y="87"/>
                  </a:cubicBezTo>
                  <a:cubicBezTo>
                    <a:pt x="17" y="87"/>
                    <a:pt x="19" y="93"/>
                    <a:pt x="19" y="102"/>
                  </a:cubicBezTo>
                  <a:cubicBezTo>
                    <a:pt x="21" y="84"/>
                    <a:pt x="20" y="65"/>
                    <a:pt x="28" y="54"/>
                  </a:cubicBezTo>
                  <a:cubicBezTo>
                    <a:pt x="36" y="58"/>
                    <a:pt x="44" y="63"/>
                    <a:pt x="53" y="64"/>
                  </a:cubicBezTo>
                  <a:cubicBezTo>
                    <a:pt x="70" y="67"/>
                    <a:pt x="79" y="64"/>
                    <a:pt x="85" y="68"/>
                  </a:cubicBezTo>
                  <a:cubicBezTo>
                    <a:pt x="100" y="77"/>
                    <a:pt x="105" y="83"/>
                    <a:pt x="108" y="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09"/>
            <p:cNvSpPr>
              <a:spLocks/>
            </p:cNvSpPr>
            <p:nvPr userDrawn="1"/>
          </p:nvSpPr>
          <p:spPr bwMode="auto">
            <a:xfrm>
              <a:off x="10404981" y="643040"/>
              <a:ext cx="49006" cy="143321"/>
            </a:xfrm>
            <a:custGeom>
              <a:avLst/>
              <a:gdLst>
                <a:gd name="T0" fmla="*/ 0 w 53"/>
                <a:gd name="T1" fmla="*/ 28 h 155"/>
                <a:gd name="T2" fmla="*/ 16 w 53"/>
                <a:gd name="T3" fmla="*/ 61 h 155"/>
                <a:gd name="T4" fmla="*/ 9 w 53"/>
                <a:gd name="T5" fmla="*/ 155 h 155"/>
                <a:gd name="T6" fmla="*/ 46 w 53"/>
                <a:gd name="T7" fmla="*/ 155 h 155"/>
                <a:gd name="T8" fmla="*/ 37 w 53"/>
                <a:gd name="T9" fmla="*/ 61 h 155"/>
                <a:gd name="T10" fmla="*/ 53 w 53"/>
                <a:gd name="T11" fmla="*/ 28 h 155"/>
                <a:gd name="T12" fmla="*/ 26 w 53"/>
                <a:gd name="T13" fmla="*/ 0 h 155"/>
                <a:gd name="T14" fmla="*/ 0 w 53"/>
                <a:gd name="T15" fmla="*/ 28 h 155"/>
                <a:gd name="T16" fmla="*/ 0 w 53"/>
                <a:gd name="T17" fmla="*/ 2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5">
                  <a:moveTo>
                    <a:pt x="0" y="28"/>
                  </a:moveTo>
                  <a:lnTo>
                    <a:pt x="16" y="61"/>
                  </a:lnTo>
                  <a:lnTo>
                    <a:pt x="9" y="155"/>
                  </a:lnTo>
                  <a:lnTo>
                    <a:pt x="46" y="155"/>
                  </a:lnTo>
                  <a:lnTo>
                    <a:pt x="37" y="61"/>
                  </a:lnTo>
                  <a:lnTo>
                    <a:pt x="53" y="28"/>
                  </a:lnTo>
                  <a:lnTo>
                    <a:pt x="26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44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0"/>
            <p:cNvSpPr>
              <a:spLocks/>
            </p:cNvSpPr>
            <p:nvPr userDrawn="1"/>
          </p:nvSpPr>
          <p:spPr bwMode="auto">
            <a:xfrm>
              <a:off x="10544603" y="422974"/>
              <a:ext cx="49931" cy="93390"/>
            </a:xfrm>
            <a:custGeom>
              <a:avLst/>
              <a:gdLst>
                <a:gd name="T0" fmla="*/ 8 w 25"/>
                <a:gd name="T1" fmla="*/ 0 h 46"/>
                <a:gd name="T2" fmla="*/ 5 w 25"/>
                <a:gd name="T3" fmla="*/ 0 h 46"/>
                <a:gd name="T4" fmla="*/ 0 w 25"/>
                <a:gd name="T5" fmla="*/ 44 h 46"/>
                <a:gd name="T6" fmla="*/ 2 w 25"/>
                <a:gd name="T7" fmla="*/ 45 h 46"/>
                <a:gd name="T8" fmla="*/ 23 w 25"/>
                <a:gd name="T9" fmla="*/ 25 h 46"/>
                <a:gd name="T10" fmla="*/ 8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12" y="46"/>
                    <a:pt x="22" y="37"/>
                    <a:pt x="23" y="25"/>
                  </a:cubicBezTo>
                  <a:cubicBezTo>
                    <a:pt x="25" y="12"/>
                    <a:pt x="18" y="2"/>
                    <a:pt x="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1"/>
            <p:cNvSpPr>
              <a:spLocks/>
            </p:cNvSpPr>
            <p:nvPr userDrawn="1"/>
          </p:nvSpPr>
          <p:spPr bwMode="auto">
            <a:xfrm>
              <a:off x="10505768" y="403556"/>
              <a:ext cx="54554" cy="124828"/>
            </a:xfrm>
            <a:custGeom>
              <a:avLst/>
              <a:gdLst>
                <a:gd name="T0" fmla="*/ 20 w 27"/>
                <a:gd name="T1" fmla="*/ 1 h 62"/>
                <a:gd name="T2" fmla="*/ 15 w 27"/>
                <a:gd name="T3" fmla="*/ 1 h 62"/>
                <a:gd name="T4" fmla="*/ 7 w 27"/>
                <a:gd name="T5" fmla="*/ 7 h 62"/>
                <a:gd name="T6" fmla="*/ 1 w 27"/>
                <a:gd name="T7" fmla="*/ 53 h 62"/>
                <a:gd name="T8" fmla="*/ 7 w 27"/>
                <a:gd name="T9" fmla="*/ 61 h 62"/>
                <a:gd name="T10" fmla="*/ 12 w 27"/>
                <a:gd name="T11" fmla="*/ 62 h 62"/>
                <a:gd name="T12" fmla="*/ 21 w 27"/>
                <a:gd name="T13" fmla="*/ 56 h 62"/>
                <a:gd name="T14" fmla="*/ 27 w 27"/>
                <a:gd name="T15" fmla="*/ 10 h 62"/>
                <a:gd name="T16" fmla="*/ 20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20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7" y="3"/>
                    <a:pt x="7" y="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7"/>
                    <a:pt x="3" y="61"/>
                    <a:pt x="7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6" y="62"/>
                    <a:pt x="20" y="60"/>
                    <a:pt x="21" y="56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6"/>
                    <a:pt x="24" y="2"/>
                    <a:pt x="20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2"/>
            <p:cNvSpPr>
              <a:spLocks/>
            </p:cNvSpPr>
            <p:nvPr userDrawn="1"/>
          </p:nvSpPr>
          <p:spPr bwMode="auto">
            <a:xfrm>
              <a:off x="10271831" y="212153"/>
              <a:ext cx="312531" cy="247806"/>
            </a:xfrm>
            <a:custGeom>
              <a:avLst/>
              <a:gdLst>
                <a:gd name="T0" fmla="*/ 152 w 155"/>
                <a:gd name="T1" fmla="*/ 94 h 123"/>
                <a:gd name="T2" fmla="*/ 152 w 155"/>
                <a:gd name="T3" fmla="*/ 94 h 123"/>
                <a:gd name="T4" fmla="*/ 3 w 155"/>
                <a:gd name="T5" fmla="*/ 94 h 123"/>
                <a:gd name="T6" fmla="*/ 3 w 155"/>
                <a:gd name="T7" fmla="*/ 94 h 123"/>
                <a:gd name="T8" fmla="*/ 1 w 155"/>
                <a:gd name="T9" fmla="*/ 96 h 123"/>
                <a:gd name="T10" fmla="*/ 4 w 155"/>
                <a:gd name="T11" fmla="*/ 121 h 123"/>
                <a:gd name="T12" fmla="*/ 7 w 155"/>
                <a:gd name="T13" fmla="*/ 123 h 123"/>
                <a:gd name="T14" fmla="*/ 11 w 155"/>
                <a:gd name="T15" fmla="*/ 122 h 123"/>
                <a:gd name="T16" fmla="*/ 13 w 155"/>
                <a:gd name="T17" fmla="*/ 119 h 123"/>
                <a:gd name="T18" fmla="*/ 10 w 155"/>
                <a:gd name="T19" fmla="*/ 95 h 123"/>
                <a:gd name="T20" fmla="*/ 8 w 155"/>
                <a:gd name="T21" fmla="*/ 93 h 123"/>
                <a:gd name="T22" fmla="*/ 147 w 155"/>
                <a:gd name="T23" fmla="*/ 93 h 123"/>
                <a:gd name="T24" fmla="*/ 145 w 155"/>
                <a:gd name="T25" fmla="*/ 95 h 123"/>
                <a:gd name="T26" fmla="*/ 142 w 155"/>
                <a:gd name="T27" fmla="*/ 119 h 123"/>
                <a:gd name="T28" fmla="*/ 144 w 155"/>
                <a:gd name="T29" fmla="*/ 122 h 123"/>
                <a:gd name="T30" fmla="*/ 149 w 155"/>
                <a:gd name="T31" fmla="*/ 123 h 123"/>
                <a:gd name="T32" fmla="*/ 151 w 155"/>
                <a:gd name="T33" fmla="*/ 121 h 123"/>
                <a:gd name="T34" fmla="*/ 154 w 155"/>
                <a:gd name="T35" fmla="*/ 96 h 123"/>
                <a:gd name="T36" fmla="*/ 152 w 155"/>
                <a:gd name="T37" fmla="*/ 9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23">
                  <a:moveTo>
                    <a:pt x="152" y="94"/>
                  </a:moveTo>
                  <a:cubicBezTo>
                    <a:pt x="152" y="94"/>
                    <a:pt x="152" y="94"/>
                    <a:pt x="152" y="94"/>
                  </a:cubicBezTo>
                  <a:cubicBezTo>
                    <a:pt x="150" y="1"/>
                    <a:pt x="3" y="0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4" y="122"/>
                    <a:pt x="5" y="123"/>
                    <a:pt x="7" y="123"/>
                  </a:cubicBezTo>
                  <a:cubicBezTo>
                    <a:pt x="11" y="122"/>
                    <a:pt x="11" y="122"/>
                    <a:pt x="11" y="122"/>
                  </a:cubicBezTo>
                  <a:cubicBezTo>
                    <a:pt x="12" y="122"/>
                    <a:pt x="13" y="121"/>
                    <a:pt x="13" y="11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8" y="93"/>
                  </a:cubicBezTo>
                  <a:cubicBezTo>
                    <a:pt x="8" y="5"/>
                    <a:pt x="147" y="6"/>
                    <a:pt x="147" y="93"/>
                  </a:cubicBezTo>
                  <a:cubicBezTo>
                    <a:pt x="146" y="93"/>
                    <a:pt x="145" y="94"/>
                    <a:pt x="145" y="95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42" y="121"/>
                    <a:pt x="143" y="122"/>
                    <a:pt x="144" y="122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1" y="122"/>
                    <a:pt x="151" y="121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5" y="95"/>
                    <a:pt x="154" y="94"/>
                    <a:pt x="152" y="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3"/>
            <p:cNvSpPr>
              <a:spLocks/>
            </p:cNvSpPr>
            <p:nvPr userDrawn="1"/>
          </p:nvSpPr>
          <p:spPr bwMode="auto">
            <a:xfrm>
              <a:off x="10264434" y="422974"/>
              <a:ext cx="49931" cy="93390"/>
            </a:xfrm>
            <a:custGeom>
              <a:avLst/>
              <a:gdLst>
                <a:gd name="T0" fmla="*/ 17 w 25"/>
                <a:gd name="T1" fmla="*/ 0 h 46"/>
                <a:gd name="T2" fmla="*/ 20 w 25"/>
                <a:gd name="T3" fmla="*/ 0 h 46"/>
                <a:gd name="T4" fmla="*/ 25 w 25"/>
                <a:gd name="T5" fmla="*/ 44 h 46"/>
                <a:gd name="T6" fmla="*/ 23 w 25"/>
                <a:gd name="T7" fmla="*/ 45 h 46"/>
                <a:gd name="T8" fmla="*/ 2 w 25"/>
                <a:gd name="T9" fmla="*/ 25 h 46"/>
                <a:gd name="T10" fmla="*/ 17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17" y="0"/>
                  </a:moveTo>
                  <a:cubicBezTo>
                    <a:pt x="18" y="0"/>
                    <a:pt x="19" y="0"/>
                    <a:pt x="20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5"/>
                    <a:pt x="24" y="45"/>
                    <a:pt x="23" y="45"/>
                  </a:cubicBezTo>
                  <a:cubicBezTo>
                    <a:pt x="13" y="46"/>
                    <a:pt x="3" y="37"/>
                    <a:pt x="2" y="25"/>
                  </a:cubicBezTo>
                  <a:cubicBezTo>
                    <a:pt x="0" y="12"/>
                    <a:pt x="7" y="2"/>
                    <a:pt x="17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4"/>
            <p:cNvSpPr>
              <a:spLocks/>
            </p:cNvSpPr>
            <p:nvPr userDrawn="1"/>
          </p:nvSpPr>
          <p:spPr bwMode="auto">
            <a:xfrm>
              <a:off x="10298646" y="403556"/>
              <a:ext cx="54554" cy="124828"/>
            </a:xfrm>
            <a:custGeom>
              <a:avLst/>
              <a:gdLst>
                <a:gd name="T0" fmla="*/ 7 w 27"/>
                <a:gd name="T1" fmla="*/ 1 h 62"/>
                <a:gd name="T2" fmla="*/ 12 w 27"/>
                <a:gd name="T3" fmla="*/ 1 h 62"/>
                <a:gd name="T4" fmla="*/ 20 w 27"/>
                <a:gd name="T5" fmla="*/ 7 h 62"/>
                <a:gd name="T6" fmla="*/ 26 w 27"/>
                <a:gd name="T7" fmla="*/ 53 h 62"/>
                <a:gd name="T8" fmla="*/ 20 w 27"/>
                <a:gd name="T9" fmla="*/ 61 h 62"/>
                <a:gd name="T10" fmla="*/ 15 w 27"/>
                <a:gd name="T11" fmla="*/ 62 h 62"/>
                <a:gd name="T12" fmla="*/ 6 w 27"/>
                <a:gd name="T13" fmla="*/ 56 h 62"/>
                <a:gd name="T14" fmla="*/ 0 w 27"/>
                <a:gd name="T15" fmla="*/ 10 h 62"/>
                <a:gd name="T16" fmla="*/ 7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7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6" y="0"/>
                    <a:pt x="20" y="3"/>
                    <a:pt x="20" y="7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7"/>
                    <a:pt x="24" y="61"/>
                    <a:pt x="20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1" y="62"/>
                    <a:pt x="7" y="60"/>
                    <a:pt x="6" y="5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3" y="2"/>
                    <a:pt x="7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15"/>
            <p:cNvSpPr>
              <a:spLocks/>
            </p:cNvSpPr>
            <p:nvPr userDrawn="1"/>
          </p:nvSpPr>
          <p:spPr bwMode="auto">
            <a:xfrm>
              <a:off x="10266283" y="484000"/>
              <a:ext cx="162738" cy="80445"/>
            </a:xfrm>
            <a:custGeom>
              <a:avLst/>
              <a:gdLst>
                <a:gd name="T0" fmla="*/ 2 w 81"/>
                <a:gd name="T1" fmla="*/ 0 h 40"/>
                <a:gd name="T2" fmla="*/ 57 w 81"/>
                <a:gd name="T3" fmla="*/ 36 h 40"/>
                <a:gd name="T4" fmla="*/ 69 w 81"/>
                <a:gd name="T5" fmla="*/ 40 h 40"/>
                <a:gd name="T6" fmla="*/ 81 w 81"/>
                <a:gd name="T7" fmla="*/ 35 h 40"/>
                <a:gd name="T8" fmla="*/ 69 w 81"/>
                <a:gd name="T9" fmla="*/ 29 h 40"/>
                <a:gd name="T10" fmla="*/ 57 w 81"/>
                <a:gd name="T11" fmla="*/ 34 h 40"/>
                <a:gd name="T12" fmla="*/ 12 w 81"/>
                <a:gd name="T13" fmla="*/ 24 h 40"/>
                <a:gd name="T14" fmla="*/ 5 w 81"/>
                <a:gd name="T15" fmla="*/ 5 h 40"/>
                <a:gd name="T16" fmla="*/ 2 w 81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40">
                  <a:moveTo>
                    <a:pt x="2" y="0"/>
                  </a:moveTo>
                  <a:cubicBezTo>
                    <a:pt x="0" y="34"/>
                    <a:pt x="31" y="37"/>
                    <a:pt x="57" y="36"/>
                  </a:cubicBezTo>
                  <a:cubicBezTo>
                    <a:pt x="59" y="39"/>
                    <a:pt x="64" y="40"/>
                    <a:pt x="69" y="40"/>
                  </a:cubicBezTo>
                  <a:cubicBezTo>
                    <a:pt x="76" y="40"/>
                    <a:pt x="81" y="38"/>
                    <a:pt x="81" y="35"/>
                  </a:cubicBezTo>
                  <a:cubicBezTo>
                    <a:pt x="81" y="31"/>
                    <a:pt x="76" y="29"/>
                    <a:pt x="69" y="29"/>
                  </a:cubicBezTo>
                  <a:cubicBezTo>
                    <a:pt x="63" y="29"/>
                    <a:pt x="58" y="31"/>
                    <a:pt x="57" y="34"/>
                  </a:cubicBezTo>
                  <a:cubicBezTo>
                    <a:pt x="41" y="34"/>
                    <a:pt x="21" y="33"/>
                    <a:pt x="12" y="24"/>
                  </a:cubicBezTo>
                  <a:cubicBezTo>
                    <a:pt x="7" y="19"/>
                    <a:pt x="5" y="12"/>
                    <a:pt x="5" y="5"/>
                  </a:cubicBezTo>
                  <a:cubicBezTo>
                    <a:pt x="4" y="4"/>
                    <a:pt x="3" y="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9" name="椭圆 38"/>
          <p:cNvSpPr/>
          <p:nvPr userDrawn="1"/>
        </p:nvSpPr>
        <p:spPr>
          <a:xfrm>
            <a:off x="11013958" y="706106"/>
            <a:ext cx="167991" cy="167991"/>
          </a:xfrm>
          <a:prstGeom prst="ellipse">
            <a:avLst/>
          </a:prstGeom>
          <a:solidFill>
            <a:srgbClr val="2A6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11403547" y="193153"/>
            <a:ext cx="428697" cy="453914"/>
            <a:chOff x="6122988" y="1643062"/>
            <a:chExt cx="369888" cy="371476"/>
          </a:xfrm>
          <a:solidFill>
            <a:srgbClr val="3A98BC"/>
          </a:solidFill>
        </p:grpSpPr>
        <p:sp>
          <p:nvSpPr>
            <p:cNvPr id="42" name="Freeform 64"/>
            <p:cNvSpPr>
              <a:spLocks/>
            </p:cNvSpPr>
            <p:nvPr/>
          </p:nvSpPr>
          <p:spPr bwMode="auto">
            <a:xfrm>
              <a:off x="6122988" y="1643062"/>
              <a:ext cx="369888" cy="371476"/>
            </a:xfrm>
            <a:custGeom>
              <a:avLst/>
              <a:gdLst>
                <a:gd name="T0" fmla="*/ 60 w 1018"/>
                <a:gd name="T1" fmla="*/ 2 h 1023"/>
                <a:gd name="T2" fmla="*/ 0 w 1018"/>
                <a:gd name="T3" fmla="*/ 60 h 1023"/>
                <a:gd name="T4" fmla="*/ 0 w 1018"/>
                <a:gd name="T5" fmla="*/ 137 h 1023"/>
                <a:gd name="T6" fmla="*/ 60 w 1018"/>
                <a:gd name="T7" fmla="*/ 198 h 1023"/>
                <a:gd name="T8" fmla="*/ 820 w 1018"/>
                <a:gd name="T9" fmla="*/ 963 h 1023"/>
                <a:gd name="T10" fmla="*/ 882 w 1018"/>
                <a:gd name="T11" fmla="*/ 1023 h 1023"/>
                <a:gd name="T12" fmla="*/ 958 w 1018"/>
                <a:gd name="T13" fmla="*/ 1023 h 1023"/>
                <a:gd name="T14" fmla="*/ 1016 w 1018"/>
                <a:gd name="T15" fmla="*/ 963 h 1023"/>
                <a:gd name="T16" fmla="*/ 60 w 1018"/>
                <a:gd name="T17" fmla="*/ 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8" h="1023">
                  <a:moveTo>
                    <a:pt x="60" y="2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198"/>
                  </a:cubicBezTo>
                  <a:cubicBezTo>
                    <a:pt x="466" y="228"/>
                    <a:pt x="791" y="555"/>
                    <a:pt x="820" y="963"/>
                  </a:cubicBezTo>
                  <a:cubicBezTo>
                    <a:pt x="822" y="996"/>
                    <a:pt x="849" y="1023"/>
                    <a:pt x="882" y="1023"/>
                  </a:cubicBezTo>
                  <a:cubicBezTo>
                    <a:pt x="958" y="1023"/>
                    <a:pt x="958" y="1023"/>
                    <a:pt x="958" y="1023"/>
                  </a:cubicBezTo>
                  <a:cubicBezTo>
                    <a:pt x="991" y="1023"/>
                    <a:pt x="1018" y="996"/>
                    <a:pt x="1016" y="963"/>
                  </a:cubicBezTo>
                  <a:cubicBezTo>
                    <a:pt x="986" y="447"/>
                    <a:pt x="574" y="32"/>
                    <a:pt x="6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65"/>
            <p:cNvSpPr>
              <a:spLocks noChangeArrowheads="1"/>
            </p:cNvSpPr>
            <p:nvPr/>
          </p:nvSpPr>
          <p:spPr bwMode="auto">
            <a:xfrm>
              <a:off x="6122988" y="1916113"/>
              <a:ext cx="9842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66"/>
            <p:cNvSpPr>
              <a:spLocks/>
            </p:cNvSpPr>
            <p:nvPr/>
          </p:nvSpPr>
          <p:spPr bwMode="auto">
            <a:xfrm>
              <a:off x="6122988" y="1770063"/>
              <a:ext cx="244475" cy="244475"/>
            </a:xfrm>
            <a:custGeom>
              <a:avLst/>
              <a:gdLst>
                <a:gd name="T0" fmla="*/ 60 w 672"/>
                <a:gd name="T1" fmla="*/ 3 h 675"/>
                <a:gd name="T2" fmla="*/ 0 w 672"/>
                <a:gd name="T3" fmla="*/ 61 h 675"/>
                <a:gd name="T4" fmla="*/ 0 w 672"/>
                <a:gd name="T5" fmla="*/ 137 h 675"/>
                <a:gd name="T6" fmla="*/ 60 w 672"/>
                <a:gd name="T7" fmla="*/ 200 h 675"/>
                <a:gd name="T8" fmla="*/ 336 w 672"/>
                <a:gd name="T9" fmla="*/ 337 h 675"/>
                <a:gd name="T10" fmla="*/ 472 w 672"/>
                <a:gd name="T11" fmla="*/ 616 h 675"/>
                <a:gd name="T12" fmla="*/ 536 w 672"/>
                <a:gd name="T13" fmla="*/ 675 h 675"/>
                <a:gd name="T14" fmla="*/ 612 w 672"/>
                <a:gd name="T15" fmla="*/ 675 h 675"/>
                <a:gd name="T16" fmla="*/ 669 w 672"/>
                <a:gd name="T17" fmla="*/ 616 h 675"/>
                <a:gd name="T18" fmla="*/ 60 w 672"/>
                <a:gd name="T19" fmla="*/ 3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2" h="675">
                  <a:moveTo>
                    <a:pt x="60" y="3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200"/>
                  </a:cubicBezTo>
                  <a:cubicBezTo>
                    <a:pt x="164" y="213"/>
                    <a:pt x="261" y="261"/>
                    <a:pt x="336" y="337"/>
                  </a:cubicBezTo>
                  <a:cubicBezTo>
                    <a:pt x="412" y="413"/>
                    <a:pt x="459" y="510"/>
                    <a:pt x="472" y="616"/>
                  </a:cubicBezTo>
                  <a:cubicBezTo>
                    <a:pt x="476" y="649"/>
                    <a:pt x="503" y="675"/>
                    <a:pt x="536" y="675"/>
                  </a:cubicBezTo>
                  <a:cubicBezTo>
                    <a:pt x="612" y="675"/>
                    <a:pt x="612" y="675"/>
                    <a:pt x="612" y="675"/>
                  </a:cubicBezTo>
                  <a:cubicBezTo>
                    <a:pt x="645" y="675"/>
                    <a:pt x="672" y="649"/>
                    <a:pt x="669" y="616"/>
                  </a:cubicBezTo>
                  <a:cubicBezTo>
                    <a:pt x="641" y="291"/>
                    <a:pt x="383" y="32"/>
                    <a:pt x="6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153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24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536575" algn="l" defTabSz="91424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4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1.jpg"/><Relationship Id="rId4" Type="http://schemas.openxmlformats.org/officeDocument/2006/relationships/tags" Target="../tags/tag4.xml"/><Relationship Id="rId9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19F3AA45-06B0-4652-BCE8-5E0076A15ED9}"/>
              </a:ext>
            </a:extLst>
          </p:cNvPr>
          <p:cNvSpPr txBox="1"/>
          <p:nvPr/>
        </p:nvSpPr>
        <p:spPr>
          <a:xfrm>
            <a:off x="5698659" y="2247937"/>
            <a:ext cx="5866754" cy="1789999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移动端店铺的视觉营销设计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71" y="3990812"/>
            <a:ext cx="5710129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itchFamily="34" charset="0"/>
              </a:rPr>
              <a:t>视觉营销从入门到精通（微课版）</a:t>
            </a:r>
            <a:endParaRPr lang="en-US" altLang="zh-CN" sz="2000" dirty="0">
              <a:solidFill>
                <a:schemeClr val="accent1"/>
              </a:solidFill>
              <a:latin typeface="Verdana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995" y="1749978"/>
            <a:ext cx="1705242" cy="55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800" dirty="0">
                <a:solidFill>
                  <a:srgbClr val="3A98BC"/>
                </a:solidFill>
                <a:latin typeface="Verdana" pitchFamily="34" charset="0"/>
              </a:rPr>
              <a:t>项目八</a:t>
            </a:r>
            <a:endParaRPr lang="en-US" altLang="zh-CN" sz="2800" dirty="0">
              <a:solidFill>
                <a:srgbClr val="3A98BC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5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3532CB-37AA-4981-8D5B-14AC97BF0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35BA66E-CD87-414B-A2E6-FB2AE8999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288" y="1809598"/>
            <a:ext cx="6402215" cy="277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5443E2-433E-46E5-9872-D1EAB5D26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3</a:t>
            </a:r>
            <a:r>
              <a:rPr lang="zh-CN" altLang="en-US" b="1" dirty="0"/>
              <a:t>）无线端访问的网络来源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A23C045-4D70-44BD-ABC3-122B9CAEC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459" y="1829793"/>
            <a:ext cx="5414893" cy="278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3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92D5EE-82F0-4758-9FC1-A9A9F0F16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</a:t>
            </a:r>
            <a:r>
              <a:rPr lang="zh-CN" altLang="en-US" dirty="0"/>
              <a:t>）无线端店铺页面局限性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009C4E4-BF20-4074-A1D8-2F4A2A959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878" y="1820269"/>
            <a:ext cx="4521862" cy="238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9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499DD2-1C3D-4597-9926-8A0B5AA9E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规划高转化率无线端店铺页面布局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CC2BBF5-2080-4A34-AE8E-A053BA21E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068" y="1201222"/>
            <a:ext cx="7857143" cy="4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3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2C0075-7B67-46CC-B325-E122A2D7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46C1C8D-4D38-4107-BF94-CCA357A5D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213" y="1152531"/>
            <a:ext cx="7295238" cy="39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9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5B448F-49EB-4266-B46E-52494DFCE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3F3E43D-1EB1-4129-81A7-ACE311E07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420" y="1205984"/>
            <a:ext cx="7790476" cy="4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5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66AA82-A36C-48D2-B56C-E2A32D24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96C101C-78AC-4BAC-98B0-5DB2472A1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14" y="1141933"/>
            <a:ext cx="7485714" cy="38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9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B6E6F5-4B99-4C76-8690-6EE1C2091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59BB170-4775-46CD-8658-D48D1F830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027" y="1358365"/>
            <a:ext cx="7580952" cy="4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5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5E8039-A830-417A-B56B-C3EEA1B7D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规划高转化率无线端店铺页面布局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B363DD5-B378-47B3-8672-592EC508605B}"/>
              </a:ext>
            </a:extLst>
          </p:cNvPr>
          <p:cNvSpPr txBox="1"/>
          <p:nvPr/>
        </p:nvSpPr>
        <p:spPr>
          <a:xfrm>
            <a:off x="1099930" y="1219200"/>
            <a:ext cx="101511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</a:rPr>
              <a:t>无线端店铺页面风格定位</a:t>
            </a:r>
            <a:endParaRPr lang="en-US" altLang="zh-CN" b="1" dirty="0">
              <a:solidFill>
                <a:schemeClr val="accent1"/>
              </a:solidFill>
            </a:endParaRPr>
          </a:p>
          <a:p>
            <a:endParaRPr lang="en-US" altLang="zh-CN" dirty="0"/>
          </a:p>
          <a:p>
            <a:r>
              <a:rPr lang="zh-CN" altLang="en-US" sz="2000" b="1" dirty="0"/>
              <a:t>页面风格定位的主要目的：</a:t>
            </a:r>
            <a:r>
              <a:rPr lang="zh-CN" altLang="en-US" sz="2000" dirty="0"/>
              <a:t>吸引消费者目光、迎合大多数买家的审美以及给自己的产品定位。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en-US" altLang="zh-CN" sz="2000" dirty="0"/>
              <a:t>       1.</a:t>
            </a:r>
            <a:r>
              <a:rPr lang="zh-CN" altLang="en-US" sz="2000" dirty="0"/>
              <a:t> 根据宝贝本身的特性</a:t>
            </a:r>
            <a:endParaRPr lang="en-US" altLang="zh-CN" sz="2000" dirty="0"/>
          </a:p>
          <a:p>
            <a:r>
              <a:rPr lang="en-US" altLang="zh-CN" sz="2000" dirty="0"/>
              <a:t>       2. </a:t>
            </a:r>
            <a:r>
              <a:rPr lang="zh-CN" altLang="en-US" sz="2000" dirty="0"/>
              <a:t>从主要购买人群的年龄、心理、审美等方面入手</a:t>
            </a:r>
            <a:endParaRPr lang="en-US" altLang="zh-CN" sz="2000" dirty="0"/>
          </a:p>
          <a:p>
            <a:r>
              <a:rPr lang="en-US" altLang="zh-CN" sz="2000" dirty="0"/>
              <a:t>       3. </a:t>
            </a:r>
            <a:r>
              <a:rPr lang="zh-CN" altLang="en-US" sz="2000" dirty="0"/>
              <a:t>产品本身的品牌定位</a:t>
            </a:r>
          </a:p>
        </p:txBody>
      </p:sp>
    </p:spTree>
    <p:extLst>
      <p:ext uri="{BB962C8B-B14F-4D97-AF65-F5344CB8AC3E}">
        <p14:creationId xmlns:p14="http://schemas.microsoft.com/office/powerpoint/2010/main" val="35630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B5B300-88A2-4FB6-A4F6-AED2FD45C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FBF88AA-2432-4BAD-B775-460582D0A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17" y="1137029"/>
            <a:ext cx="7333333" cy="4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2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/>
          <p:nvPr/>
        </p:nvSpPr>
        <p:spPr>
          <a:xfrm flipH="1">
            <a:off x="9499852" y="742533"/>
            <a:ext cx="2688681" cy="52298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CONTENTS</a:t>
            </a:r>
          </a:p>
        </p:txBody>
      </p:sp>
      <p:sp>
        <p:nvSpPr>
          <p:cNvPr id="5" name="TextBox 25"/>
          <p:cNvSpPr txBox="1"/>
          <p:nvPr/>
        </p:nvSpPr>
        <p:spPr>
          <a:xfrm flipH="1">
            <a:off x="8974264" y="1318376"/>
            <a:ext cx="959686" cy="461431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r" fontAlgn="base"/>
            <a:r>
              <a:rPr lang="zh-CN" altLang="en-US" b="1" noProof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 录 </a:t>
            </a:r>
          </a:p>
        </p:txBody>
      </p:sp>
      <p:sp>
        <p:nvSpPr>
          <p:cNvPr id="6" name="MH_Entry_1">
            <a:hlinkClick r:id="" action="ppaction://noaction"/>
          </p:cNvPr>
          <p:cNvSpPr txBox="1"/>
          <p:nvPr>
            <p:custDataLst>
              <p:tags r:id="rId1"/>
            </p:custDataLst>
          </p:nvPr>
        </p:nvSpPr>
        <p:spPr>
          <a:xfrm>
            <a:off x="1090246" y="2730191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71966" tIns="0" rIns="287860" bIns="0" anchor="ctr">
            <a:no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认识移动端店铺营销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MH_Number_1">
            <a:hlinkClick r:id="" action="ppaction://noaction"/>
          </p:cNvPr>
          <p:cNvSpPr/>
          <p:nvPr>
            <p:custDataLst>
              <p:tags r:id="rId2"/>
            </p:custDataLst>
          </p:nvPr>
        </p:nvSpPr>
        <p:spPr>
          <a:xfrm>
            <a:off x="4973994" y="2661672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accent1"/>
                </a:solidFill>
                <a:cs typeface="Times New Roman" panose="02020603050405020304" pitchFamily="18" charset="0"/>
              </a:rPr>
              <a:t>8.1</a:t>
            </a:r>
            <a:endParaRPr lang="zh-CN" altLang="en-US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MH_Entry_2">
            <a:hlinkClick r:id="" action="ppaction://noaction"/>
          </p:cNvPr>
          <p:cNvSpPr txBox="1"/>
          <p:nvPr>
            <p:custDataLst>
              <p:tags r:id="rId3"/>
            </p:custDataLst>
          </p:nvPr>
        </p:nvSpPr>
        <p:spPr>
          <a:xfrm>
            <a:off x="1090246" y="3478018"/>
            <a:ext cx="3884076" cy="541237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移动端首页设计与制作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MH_Entry_3">
            <a:hlinkClick r:id="rId9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090246" y="4412150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移动端详情页设计与制作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MH_Number_1">
            <a:hlinkClick r:id="" action="ppaction://noaction"/>
          </p:cNvPr>
          <p:cNvSpPr/>
          <p:nvPr>
            <p:custDataLst>
              <p:tags r:id="rId5"/>
            </p:custDataLst>
          </p:nvPr>
        </p:nvSpPr>
        <p:spPr>
          <a:xfrm>
            <a:off x="4973994" y="3478018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8.2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MH_Number_1">
            <a:hlinkClick r:id="" action="ppaction://noaction"/>
          </p:cNvPr>
          <p:cNvSpPr/>
          <p:nvPr>
            <p:custDataLst>
              <p:tags r:id="rId6"/>
            </p:custDataLst>
          </p:nvPr>
        </p:nvSpPr>
        <p:spPr>
          <a:xfrm>
            <a:off x="4973994" y="4340142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8.3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01D74D2C-CD83-4058-8615-28E5C38F1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19" y="1918909"/>
            <a:ext cx="4677706" cy="467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5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4885B3-C245-4B78-BD50-642216016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2889B60-9947-4668-A6E5-D1F1FD9FF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033" y="1570324"/>
            <a:ext cx="7276190" cy="29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9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AB2A8C-0E9D-47B0-B9F2-C1B1E5DA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C068018-7044-43AB-93E6-FE11E3434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460" y="1239318"/>
            <a:ext cx="7647619" cy="4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1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4BF452-C2FA-4A9A-948D-1FC99108B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920E4C9-4EAD-43C4-929B-C4AD27E5376A}"/>
              </a:ext>
            </a:extLst>
          </p:cNvPr>
          <p:cNvSpPr/>
          <p:nvPr/>
        </p:nvSpPr>
        <p:spPr>
          <a:xfrm>
            <a:off x="808383" y="1121470"/>
            <a:ext cx="107210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寰蒋闆呴粦"/>
              </a:rPr>
              <a:t>         比如说，儿童用品可以设计的比较可爱、温馨、简约，因为它的主要够买人群为年轻妈妈，但是孩子的其他长辈均为可购买对象，所以页面设计需要有自己的风格但也要不突兀，这样才能迎合多数人的审美及心理。</a:t>
            </a:r>
          </a:p>
          <a:p>
            <a:r>
              <a:rPr lang="zh-CN" altLang="en-US" sz="2000" dirty="0">
                <a:latin typeface="寰蒋闆呴粦"/>
              </a:rPr>
              <a:t>　　例如：</a:t>
            </a:r>
            <a:endParaRPr lang="zh-CN" altLang="en-US" sz="2000" b="0" i="0" dirty="0">
              <a:effectLst/>
              <a:latin typeface="寰蒋闆呴粦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ACF017C-FF4F-483E-A55C-CE451C91B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920" y="2196721"/>
            <a:ext cx="7228571" cy="3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8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399E34-39CF-4DEE-878B-7E2477DD5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7105525-394D-4D7D-93F9-362969A63CBE}"/>
              </a:ext>
            </a:extLst>
          </p:cNvPr>
          <p:cNvSpPr txBox="1"/>
          <p:nvPr/>
        </p:nvSpPr>
        <p:spPr>
          <a:xfrm>
            <a:off x="494145" y="5637030"/>
            <a:ext cx="11297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比如</a:t>
            </a:r>
            <a:r>
              <a:rPr lang="en-US" altLang="zh-CN" sz="2000" dirty="0"/>
              <a:t>:</a:t>
            </a:r>
            <a:r>
              <a:rPr lang="zh-CN" altLang="en-US" sz="2000" dirty="0"/>
              <a:t>这款裙子主要面向中高端人群</a:t>
            </a:r>
            <a:r>
              <a:rPr lang="en-US" altLang="zh-CN" sz="2000" dirty="0"/>
              <a:t>,</a:t>
            </a:r>
            <a:r>
              <a:rPr lang="zh-CN" altLang="en-US" sz="2000" dirty="0"/>
              <a:t>那么店铺的整体装修可以从简约</a:t>
            </a:r>
            <a:r>
              <a:rPr lang="en-US" altLang="zh-CN" sz="2000" dirty="0"/>
              <a:t>\</a:t>
            </a:r>
            <a:r>
              <a:rPr lang="zh-CN" altLang="en-US" sz="2000" dirty="0"/>
              <a:t>温馨</a:t>
            </a:r>
            <a:r>
              <a:rPr lang="en-US" altLang="zh-CN" sz="2000" dirty="0"/>
              <a:t>\</a:t>
            </a:r>
            <a:r>
              <a:rPr lang="zh-CN" altLang="en-US" sz="2000" dirty="0"/>
              <a:t>个性化这几个方面入手</a:t>
            </a:r>
            <a:r>
              <a:rPr lang="en-US" altLang="zh-CN" sz="2000" dirty="0"/>
              <a:t>;</a:t>
            </a:r>
            <a:r>
              <a:rPr lang="zh-CN" altLang="en-US" sz="2000" dirty="0"/>
              <a:t>如果价位较高</a:t>
            </a:r>
            <a:r>
              <a:rPr lang="en-US" altLang="zh-CN" sz="2000" dirty="0"/>
              <a:t>,</a:t>
            </a:r>
            <a:r>
              <a:rPr lang="zh-CN" altLang="en-US" sz="2000" dirty="0"/>
              <a:t>则页面可以做的奢华一些</a:t>
            </a:r>
            <a:r>
              <a:rPr lang="en-US" altLang="zh-CN" sz="2000" dirty="0"/>
              <a:t>,</a:t>
            </a:r>
            <a:r>
              <a:rPr lang="zh-CN" altLang="en-US" sz="2000" dirty="0"/>
              <a:t>彰显高贵</a:t>
            </a:r>
            <a:r>
              <a:rPr lang="en-US" altLang="zh-CN" sz="2000" dirty="0"/>
              <a:t>\</a:t>
            </a:r>
            <a:r>
              <a:rPr lang="zh-CN" altLang="en-US" sz="2000" dirty="0"/>
              <a:t>奢侈</a:t>
            </a:r>
            <a:r>
              <a:rPr lang="en-US" altLang="zh-CN" sz="2000" dirty="0"/>
              <a:t>\</a:t>
            </a:r>
            <a:r>
              <a:rPr lang="zh-CN" altLang="en-US" sz="2000" dirty="0"/>
              <a:t>与众不同</a:t>
            </a:r>
            <a:r>
              <a:rPr lang="en-US" altLang="zh-CN" sz="2000" dirty="0"/>
              <a:t>.</a:t>
            </a:r>
            <a:endParaRPr lang="zh-CN" altLang="en-US" sz="20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0D3A409-5167-440A-ABA4-EE568FAD11DF}"/>
              </a:ext>
            </a:extLst>
          </p:cNvPr>
          <p:cNvSpPr txBox="1"/>
          <p:nvPr/>
        </p:nvSpPr>
        <p:spPr>
          <a:xfrm>
            <a:off x="1060174" y="1222557"/>
            <a:ext cx="8169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C000"/>
                </a:solidFill>
              </a:rPr>
              <a:t>3</a:t>
            </a:r>
            <a:r>
              <a:rPr lang="zh-CN" altLang="en-US" b="1" dirty="0">
                <a:solidFill>
                  <a:srgbClr val="FFC000"/>
                </a:solidFill>
              </a:rPr>
              <a:t>）产品本身的品牌定位  </a:t>
            </a:r>
            <a:r>
              <a:rPr lang="zh-CN" altLang="en-US" dirty="0"/>
              <a:t>如：品牌主要用色，品牌定价等。</a:t>
            </a:r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5BDD005-25DF-4127-8C87-2A67476C4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306" y="2167889"/>
            <a:ext cx="3961905" cy="25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8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D7413D-D676-4C84-927C-C4E0429E3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  <a:r>
              <a:rPr lang="en-US" altLang="zh-CN" dirty="0"/>
              <a:t>: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930079D-7592-4F2D-AAE4-60A1FAF7B0D5}"/>
              </a:ext>
            </a:extLst>
          </p:cNvPr>
          <p:cNvSpPr/>
          <p:nvPr/>
        </p:nvSpPr>
        <p:spPr>
          <a:xfrm>
            <a:off x="1113182" y="1375419"/>
            <a:ext cx="98463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寰蒋闆呴粦"/>
              </a:rPr>
              <a:t>         想要做好无线端店铺首页，打造火爆无线端，无线端店铺首页的设计可以从以下几个方面入手：</a:t>
            </a:r>
            <a:endParaRPr lang="en-US" altLang="zh-CN" sz="2000" dirty="0">
              <a:latin typeface="寰蒋闆呴粦"/>
            </a:endParaRPr>
          </a:p>
          <a:p>
            <a:endParaRPr lang="zh-CN" altLang="en-US" sz="2000" dirty="0">
              <a:latin typeface="寰蒋闆呴粦"/>
            </a:endParaRPr>
          </a:p>
          <a:p>
            <a:r>
              <a:rPr lang="zh-CN" altLang="en-US" sz="2000" dirty="0">
                <a:latin typeface="寰蒋闆呴粦"/>
              </a:rPr>
              <a:t>　　</a:t>
            </a:r>
            <a:r>
              <a:rPr lang="en-US" altLang="zh-CN" sz="2000" dirty="0">
                <a:latin typeface="寰蒋闆呴粦"/>
              </a:rPr>
              <a:t>1</a:t>
            </a:r>
            <a:r>
              <a:rPr lang="zh-CN" altLang="en-US" sz="2000" dirty="0">
                <a:latin typeface="寰蒋闆呴粦"/>
              </a:rPr>
              <a:t>、页面基本布局</a:t>
            </a:r>
            <a:r>
              <a:rPr lang="en-US" altLang="zh-CN" sz="2000" dirty="0">
                <a:latin typeface="寰蒋闆呴粦"/>
              </a:rPr>
              <a:t>;</a:t>
            </a:r>
          </a:p>
          <a:p>
            <a:r>
              <a:rPr lang="zh-CN" altLang="en-US" sz="2000" dirty="0">
                <a:latin typeface="寰蒋闆呴粦"/>
              </a:rPr>
              <a:t>　　</a:t>
            </a:r>
            <a:r>
              <a:rPr lang="en-US" altLang="zh-CN" sz="2000" dirty="0">
                <a:latin typeface="寰蒋闆呴粦"/>
              </a:rPr>
              <a:t>2</a:t>
            </a:r>
            <a:r>
              <a:rPr lang="zh-CN" altLang="en-US" sz="2000" dirty="0">
                <a:latin typeface="寰蒋闆呴粦"/>
              </a:rPr>
              <a:t>、根据店铺实际销售情况及点击率进行宝贝排布</a:t>
            </a:r>
            <a:r>
              <a:rPr lang="en-US" altLang="zh-CN" sz="2000" dirty="0">
                <a:latin typeface="寰蒋闆呴粦"/>
              </a:rPr>
              <a:t>;</a:t>
            </a:r>
          </a:p>
          <a:p>
            <a:r>
              <a:rPr lang="zh-CN" altLang="en-US" sz="2000" dirty="0">
                <a:latin typeface="寰蒋闆呴粦"/>
              </a:rPr>
              <a:t>　　</a:t>
            </a:r>
            <a:r>
              <a:rPr lang="en-US" altLang="zh-CN" sz="2000" dirty="0">
                <a:latin typeface="寰蒋闆呴粦"/>
              </a:rPr>
              <a:t>3</a:t>
            </a:r>
            <a:r>
              <a:rPr lang="zh-CN" altLang="en-US" sz="2000" dirty="0">
                <a:latin typeface="寰蒋闆呴粦"/>
              </a:rPr>
              <a:t>、根据宝贝类目、宝贝特点、购买人群进行页面风格及颜色定位。</a:t>
            </a:r>
            <a:endParaRPr lang="zh-CN" altLang="en-US" sz="2000" b="0" i="0" dirty="0">
              <a:effectLst/>
              <a:latin typeface="寰蒋闆呴粦"/>
            </a:endParaRPr>
          </a:p>
        </p:txBody>
      </p:sp>
    </p:spTree>
    <p:extLst>
      <p:ext uri="{BB962C8B-B14F-4D97-AF65-F5344CB8AC3E}">
        <p14:creationId xmlns:p14="http://schemas.microsoft.com/office/powerpoint/2010/main" val="215190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移动端店铺营销设计原则 </a:t>
            </a:r>
          </a:p>
        </p:txBody>
      </p:sp>
      <p:sp>
        <p:nvSpPr>
          <p:cNvPr id="6" name="Round Same Side Corner Rectangle 48"/>
          <p:cNvSpPr/>
          <p:nvPr/>
        </p:nvSpPr>
        <p:spPr>
          <a:xfrm rot="5400000">
            <a:off x="3226233" y="137089"/>
            <a:ext cx="477130" cy="523861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/>
          </a:p>
        </p:txBody>
      </p:sp>
      <p:sp>
        <p:nvSpPr>
          <p:cNvPr id="7" name="Round Same Side Corner Rectangle 48"/>
          <p:cNvSpPr/>
          <p:nvPr/>
        </p:nvSpPr>
        <p:spPr>
          <a:xfrm rot="5400000">
            <a:off x="3231903" y="1116876"/>
            <a:ext cx="493605" cy="521079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/>
          </a:p>
        </p:txBody>
      </p:sp>
      <p:sp>
        <p:nvSpPr>
          <p:cNvPr id="8" name="Round Same Side Corner Rectangle 48"/>
          <p:cNvSpPr/>
          <p:nvPr/>
        </p:nvSpPr>
        <p:spPr>
          <a:xfrm rot="5400000">
            <a:off x="3190526" y="2183945"/>
            <a:ext cx="497669" cy="5104288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/>
          </a:p>
        </p:txBody>
      </p:sp>
      <p:sp>
        <p:nvSpPr>
          <p:cNvPr id="9" name="矩形 8"/>
          <p:cNvSpPr/>
          <p:nvPr/>
        </p:nvSpPr>
        <p:spPr>
          <a:xfrm>
            <a:off x="1197903" y="2519123"/>
            <a:ext cx="5002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目标明确，内容简洁</a:t>
            </a:r>
          </a:p>
        </p:txBody>
      </p:sp>
      <p:sp>
        <p:nvSpPr>
          <p:cNvPr id="10" name="矩形 9"/>
          <p:cNvSpPr/>
          <p:nvPr/>
        </p:nvSpPr>
        <p:spPr>
          <a:xfrm>
            <a:off x="1197903" y="3507409"/>
            <a:ext cx="3729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风格统一</a:t>
            </a:r>
          </a:p>
        </p:txBody>
      </p:sp>
      <p:sp>
        <p:nvSpPr>
          <p:cNvPr id="11" name="矩形 10"/>
          <p:cNvSpPr/>
          <p:nvPr/>
        </p:nvSpPr>
        <p:spPr>
          <a:xfrm>
            <a:off x="1197904" y="4523259"/>
            <a:ext cx="4504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部分模块重点展示</a:t>
            </a:r>
          </a:p>
        </p:txBody>
      </p:sp>
      <p:sp>
        <p:nvSpPr>
          <p:cNvPr id="12" name="Shape 54"/>
          <p:cNvSpPr txBox="1">
            <a:spLocks/>
          </p:cNvSpPr>
          <p:nvPr/>
        </p:nvSpPr>
        <p:spPr>
          <a:xfrm>
            <a:off x="7340073" y="3526351"/>
            <a:ext cx="2793927" cy="1132646"/>
          </a:xfrm>
          <a:prstGeom prst="rect">
            <a:avLst/>
          </a:prstGeom>
        </p:spPr>
        <p:txBody>
          <a:bodyPr lIns="91396" tIns="45699" rIns="91396" bIns="45699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9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￥</a:t>
            </a:r>
            <a:endParaRPr lang="en-US" sz="9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ound Same Side Corner Rectangle 48"/>
          <p:cNvSpPr/>
          <p:nvPr/>
        </p:nvSpPr>
        <p:spPr>
          <a:xfrm rot="5400000">
            <a:off x="8764386" y="119086"/>
            <a:ext cx="477130" cy="523861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/>
          </a:p>
        </p:txBody>
      </p:sp>
      <p:sp>
        <p:nvSpPr>
          <p:cNvPr id="14" name="Round Same Side Corner Rectangle 48"/>
          <p:cNvSpPr/>
          <p:nvPr/>
        </p:nvSpPr>
        <p:spPr>
          <a:xfrm rot="5400000">
            <a:off x="8770056" y="1098873"/>
            <a:ext cx="493605" cy="521079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/>
          </a:p>
        </p:txBody>
      </p:sp>
      <p:sp>
        <p:nvSpPr>
          <p:cNvPr id="16" name="矩形 15"/>
          <p:cNvSpPr/>
          <p:nvPr/>
        </p:nvSpPr>
        <p:spPr>
          <a:xfrm>
            <a:off x="6736056" y="2501120"/>
            <a:ext cx="3493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图片不要太大</a:t>
            </a:r>
          </a:p>
        </p:txBody>
      </p:sp>
      <p:sp>
        <p:nvSpPr>
          <p:cNvPr id="17" name="矩形 16"/>
          <p:cNvSpPr/>
          <p:nvPr/>
        </p:nvSpPr>
        <p:spPr>
          <a:xfrm>
            <a:off x="6736056" y="3489406"/>
            <a:ext cx="3493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色彩鲜亮</a:t>
            </a:r>
          </a:p>
        </p:txBody>
      </p:sp>
    </p:spTree>
    <p:extLst>
      <p:ext uri="{BB962C8B-B14F-4D97-AF65-F5344CB8AC3E}">
        <p14:creationId xmlns:p14="http://schemas.microsoft.com/office/powerpoint/2010/main" val="87665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移动端店铺与</a:t>
            </a:r>
            <a:r>
              <a:rPr lang="en-US" altLang="zh-CN" dirty="0"/>
              <a:t>PC</a:t>
            </a:r>
            <a:r>
              <a:rPr lang="zh-CN" altLang="en-US" dirty="0"/>
              <a:t>端店铺的区别与联系</a:t>
            </a:r>
          </a:p>
        </p:txBody>
      </p:sp>
      <p:grpSp>
        <p:nvGrpSpPr>
          <p:cNvPr id="15" name="Group 59"/>
          <p:cNvGrpSpPr>
            <a:grpSpLocks/>
          </p:cNvGrpSpPr>
          <p:nvPr/>
        </p:nvGrpSpPr>
        <p:grpSpPr bwMode="auto">
          <a:xfrm>
            <a:off x="6220317" y="2745758"/>
            <a:ext cx="2598400" cy="901909"/>
            <a:chOff x="2437" y="1458"/>
            <a:chExt cx="1637" cy="568"/>
          </a:xfrm>
        </p:grpSpPr>
        <p:sp>
          <p:nvSpPr>
            <p:cNvPr id="18" name="Freeform 60"/>
            <p:cNvSpPr>
              <a:spLocks/>
            </p:cNvSpPr>
            <p:nvPr userDrawn="1"/>
          </p:nvSpPr>
          <p:spPr bwMode="gray">
            <a:xfrm>
              <a:off x="2482" y="1458"/>
              <a:ext cx="1592" cy="568"/>
            </a:xfrm>
            <a:custGeom>
              <a:avLst/>
              <a:gdLst/>
              <a:ahLst/>
              <a:cxnLst>
                <a:cxn ang="0">
                  <a:pos x="1" y="189"/>
                </a:cxn>
                <a:cxn ang="0">
                  <a:pos x="0" y="568"/>
                </a:cxn>
                <a:cxn ang="0">
                  <a:pos x="1489" y="329"/>
                </a:cxn>
                <a:cxn ang="0">
                  <a:pos x="1592" y="152"/>
                </a:cxn>
                <a:cxn ang="0">
                  <a:pos x="1477" y="0"/>
                </a:cxn>
                <a:cxn ang="0">
                  <a:pos x="1" y="189"/>
                </a:cxn>
              </a:cxnLst>
              <a:rect l="0" t="0" r="r" b="b"/>
              <a:pathLst>
                <a:path w="1592" h="568">
                  <a:moveTo>
                    <a:pt x="1" y="189"/>
                  </a:moveTo>
                  <a:lnTo>
                    <a:pt x="0" y="568"/>
                  </a:lnTo>
                  <a:lnTo>
                    <a:pt x="1489" y="329"/>
                  </a:lnTo>
                  <a:lnTo>
                    <a:pt x="1592" y="152"/>
                  </a:lnTo>
                  <a:lnTo>
                    <a:pt x="1477" y="0"/>
                  </a:lnTo>
                  <a:lnTo>
                    <a:pt x="1" y="189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EAEAEA">
                    <a:gamma/>
                    <a:shade val="92157"/>
                    <a:invGamma/>
                  </a:srgb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Freeform 61"/>
            <p:cNvSpPr>
              <a:spLocks/>
            </p:cNvSpPr>
            <p:nvPr userDrawn="1"/>
          </p:nvSpPr>
          <p:spPr bwMode="gray">
            <a:xfrm>
              <a:off x="2515" y="1500"/>
              <a:ext cx="1517" cy="476"/>
            </a:xfrm>
            <a:custGeom>
              <a:avLst/>
              <a:gdLst/>
              <a:ahLst/>
              <a:cxnLst>
                <a:cxn ang="0">
                  <a:pos x="0" y="184"/>
                </a:cxn>
                <a:cxn ang="0">
                  <a:pos x="1" y="476"/>
                </a:cxn>
                <a:cxn ang="0">
                  <a:pos x="1420" y="254"/>
                </a:cxn>
                <a:cxn ang="0">
                  <a:pos x="1509" y="117"/>
                </a:cxn>
                <a:cxn ang="0">
                  <a:pos x="1413" y="0"/>
                </a:cxn>
                <a:cxn ang="0">
                  <a:pos x="0" y="184"/>
                </a:cxn>
              </a:cxnLst>
              <a:rect l="0" t="0" r="r" b="b"/>
              <a:pathLst>
                <a:path w="1509" h="476">
                  <a:moveTo>
                    <a:pt x="0" y="184"/>
                  </a:moveTo>
                  <a:lnTo>
                    <a:pt x="1" y="476"/>
                  </a:lnTo>
                  <a:lnTo>
                    <a:pt x="1420" y="254"/>
                  </a:lnTo>
                  <a:lnTo>
                    <a:pt x="1509" y="117"/>
                  </a:lnTo>
                  <a:lnTo>
                    <a:pt x="1413" y="0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AutoShape 62"/>
            <p:cNvSpPr>
              <a:spLocks noChangeArrowheads="1"/>
            </p:cNvSpPr>
            <p:nvPr userDrawn="1"/>
          </p:nvSpPr>
          <p:spPr bwMode="gray">
            <a:xfrm rot="16200000" flipH="1">
              <a:off x="2317" y="1822"/>
              <a:ext cx="288" cy="47"/>
            </a:xfrm>
            <a:prstGeom prst="parallelogram">
              <a:avLst>
                <a:gd name="adj" fmla="val 23376"/>
              </a:avLst>
            </a:prstGeom>
            <a:gradFill rotWithShape="1">
              <a:gsLst>
                <a:gs pos="0">
                  <a:srgbClr val="DDDDDD">
                    <a:gamma/>
                    <a:shade val="82353"/>
                    <a:invGamma/>
                  </a:srgbClr>
                </a:gs>
                <a:gs pos="100000">
                  <a:srgbClr val="DDDDDD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1" name="Group 65"/>
          <p:cNvGrpSpPr>
            <a:grpSpLocks/>
          </p:cNvGrpSpPr>
          <p:nvPr/>
        </p:nvGrpSpPr>
        <p:grpSpPr bwMode="auto">
          <a:xfrm>
            <a:off x="3439379" y="3291984"/>
            <a:ext cx="2596813" cy="901909"/>
            <a:chOff x="697" y="1704"/>
            <a:chExt cx="1636" cy="568"/>
          </a:xfrm>
        </p:grpSpPr>
        <p:sp>
          <p:nvSpPr>
            <p:cNvPr id="22" name="Freeform 66"/>
            <p:cNvSpPr>
              <a:spLocks/>
            </p:cNvSpPr>
            <p:nvPr userDrawn="1"/>
          </p:nvSpPr>
          <p:spPr bwMode="gray">
            <a:xfrm>
              <a:off x="697" y="1704"/>
              <a:ext cx="1591" cy="568"/>
            </a:xfrm>
            <a:custGeom>
              <a:avLst/>
              <a:gdLst/>
              <a:ahLst/>
              <a:cxnLst>
                <a:cxn ang="0">
                  <a:pos x="1591" y="189"/>
                </a:cxn>
                <a:cxn ang="0">
                  <a:pos x="1591" y="568"/>
                </a:cxn>
                <a:cxn ang="0">
                  <a:pos x="103" y="329"/>
                </a:cxn>
                <a:cxn ang="0">
                  <a:pos x="0" y="152"/>
                </a:cxn>
                <a:cxn ang="0">
                  <a:pos x="115" y="0"/>
                </a:cxn>
                <a:cxn ang="0">
                  <a:pos x="1591" y="189"/>
                </a:cxn>
              </a:cxnLst>
              <a:rect l="0" t="0" r="r" b="b"/>
              <a:pathLst>
                <a:path w="1591" h="568">
                  <a:moveTo>
                    <a:pt x="1591" y="189"/>
                  </a:moveTo>
                  <a:lnTo>
                    <a:pt x="1591" y="568"/>
                  </a:lnTo>
                  <a:lnTo>
                    <a:pt x="103" y="329"/>
                  </a:lnTo>
                  <a:lnTo>
                    <a:pt x="0" y="152"/>
                  </a:lnTo>
                  <a:lnTo>
                    <a:pt x="115" y="0"/>
                  </a:lnTo>
                  <a:lnTo>
                    <a:pt x="1591" y="189"/>
                  </a:lnTo>
                  <a:close/>
                </a:path>
              </a:pathLst>
            </a:custGeom>
            <a:gradFill rotWithShape="1">
              <a:gsLst>
                <a:gs pos="0">
                  <a:srgbClr val="EAEAEA">
                    <a:gamma/>
                    <a:shade val="89020"/>
                    <a:invGamma/>
                  </a:srgbClr>
                </a:gs>
                <a:gs pos="100000">
                  <a:srgbClr val="EAEAEA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67"/>
            <p:cNvSpPr>
              <a:spLocks/>
            </p:cNvSpPr>
            <p:nvPr userDrawn="1"/>
          </p:nvSpPr>
          <p:spPr bwMode="gray">
            <a:xfrm>
              <a:off x="737" y="1746"/>
              <a:ext cx="1517" cy="476"/>
            </a:xfrm>
            <a:custGeom>
              <a:avLst/>
              <a:gdLst/>
              <a:ahLst/>
              <a:cxnLst>
                <a:cxn ang="0">
                  <a:pos x="1298" y="158"/>
                </a:cxn>
                <a:cxn ang="0">
                  <a:pos x="1297" y="409"/>
                </a:cxn>
                <a:cxn ang="0">
                  <a:pos x="70" y="218"/>
                </a:cxn>
                <a:cxn ang="0">
                  <a:pos x="0" y="96"/>
                </a:cxn>
                <a:cxn ang="0">
                  <a:pos x="76" y="0"/>
                </a:cxn>
                <a:cxn ang="0">
                  <a:pos x="1298" y="158"/>
                </a:cxn>
              </a:cxnLst>
              <a:rect l="0" t="0" r="r" b="b"/>
              <a:pathLst>
                <a:path w="1298" h="409">
                  <a:moveTo>
                    <a:pt x="1298" y="158"/>
                  </a:moveTo>
                  <a:lnTo>
                    <a:pt x="1297" y="409"/>
                  </a:lnTo>
                  <a:lnTo>
                    <a:pt x="70" y="218"/>
                  </a:lnTo>
                  <a:lnTo>
                    <a:pt x="0" y="96"/>
                  </a:lnTo>
                  <a:lnTo>
                    <a:pt x="76" y="0"/>
                  </a:lnTo>
                  <a:lnTo>
                    <a:pt x="1298" y="158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AutoShape 68"/>
            <p:cNvSpPr>
              <a:spLocks noChangeArrowheads="1"/>
            </p:cNvSpPr>
            <p:nvPr userDrawn="1"/>
          </p:nvSpPr>
          <p:spPr bwMode="gray">
            <a:xfrm rot="5400000">
              <a:off x="2166" y="2067"/>
              <a:ext cx="288" cy="47"/>
            </a:xfrm>
            <a:prstGeom prst="parallelogram">
              <a:avLst>
                <a:gd name="adj" fmla="val 19149"/>
              </a:avLst>
            </a:prstGeom>
            <a:gradFill rotWithShape="1">
              <a:gsLst>
                <a:gs pos="0">
                  <a:srgbClr val="DDDDDD">
                    <a:gamma/>
                    <a:shade val="82353"/>
                    <a:invGamma/>
                  </a:srgbClr>
                </a:gs>
                <a:gs pos="100000">
                  <a:srgbClr val="DDDDDD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5" name="Group 78"/>
          <p:cNvGrpSpPr>
            <a:grpSpLocks/>
          </p:cNvGrpSpPr>
          <p:nvPr/>
        </p:nvGrpSpPr>
        <p:grpSpPr bwMode="auto">
          <a:xfrm>
            <a:off x="6015557" y="1399246"/>
            <a:ext cx="228570" cy="4781069"/>
            <a:chOff x="3391" y="1309"/>
            <a:chExt cx="144" cy="3011"/>
          </a:xfrm>
        </p:grpSpPr>
        <p:sp>
          <p:nvSpPr>
            <p:cNvPr id="26" name="AutoShape 79"/>
            <p:cNvSpPr>
              <a:spLocks noChangeArrowheads="1"/>
            </p:cNvSpPr>
            <p:nvPr userDrawn="1"/>
          </p:nvSpPr>
          <p:spPr bwMode="gray">
            <a:xfrm>
              <a:off x="3393" y="1309"/>
              <a:ext cx="142" cy="3011"/>
            </a:xfrm>
            <a:prstGeom prst="can">
              <a:avLst>
                <a:gd name="adj" fmla="val 55367"/>
              </a:avLst>
            </a:prstGeom>
            <a:gradFill rotWithShape="1">
              <a:gsLst>
                <a:gs pos="0">
                  <a:srgbClr val="B8B8B8"/>
                </a:gs>
                <a:gs pos="50000">
                  <a:srgbClr val="FFFFFF"/>
                </a:gs>
                <a:gs pos="100000">
                  <a:sysClr val="window" lastClr="FFFFFF">
                    <a:lumMod val="50000"/>
                  </a:sys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Oval 80"/>
            <p:cNvSpPr>
              <a:spLocks noChangeArrowheads="1"/>
            </p:cNvSpPr>
            <p:nvPr userDrawn="1"/>
          </p:nvSpPr>
          <p:spPr bwMode="gray">
            <a:xfrm>
              <a:off x="3391" y="1309"/>
              <a:ext cx="144" cy="78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92157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92157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8" name="Group 81"/>
          <p:cNvGrpSpPr>
            <a:grpSpLocks/>
          </p:cNvGrpSpPr>
          <p:nvPr/>
        </p:nvGrpSpPr>
        <p:grpSpPr bwMode="auto">
          <a:xfrm>
            <a:off x="4417152" y="2445651"/>
            <a:ext cx="1657135" cy="881267"/>
            <a:chOff x="2384" y="1968"/>
            <a:chExt cx="1044" cy="555"/>
          </a:xfrm>
        </p:grpSpPr>
        <p:sp>
          <p:nvSpPr>
            <p:cNvPr id="29" name="AutoShape 82"/>
            <p:cNvSpPr>
              <a:spLocks noChangeArrowheads="1"/>
            </p:cNvSpPr>
            <p:nvPr userDrawn="1"/>
          </p:nvSpPr>
          <p:spPr bwMode="gray">
            <a:xfrm rot="5400000" flipH="1">
              <a:off x="3236" y="2086"/>
              <a:ext cx="288" cy="96"/>
            </a:xfrm>
            <a:prstGeom prst="parallelogram">
              <a:avLst>
                <a:gd name="adj" fmla="val 18736"/>
              </a:avLst>
            </a:prstGeom>
            <a:gradFill rotWithShape="1">
              <a:gsLst>
                <a:gs pos="417">
                  <a:srgbClr val="999999"/>
                </a:gs>
                <a:gs pos="7000">
                  <a:srgbClr val="EAEAEA">
                    <a:gamma/>
                    <a:shade val="85882"/>
                    <a:invGamma/>
                  </a:srgbClr>
                </a:gs>
                <a:gs pos="100000">
                  <a:srgbClr val="EAEAE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Freeform 83"/>
            <p:cNvSpPr>
              <a:spLocks/>
            </p:cNvSpPr>
            <p:nvPr userDrawn="1"/>
          </p:nvSpPr>
          <p:spPr bwMode="gray">
            <a:xfrm>
              <a:off x="2384" y="1968"/>
              <a:ext cx="975" cy="555"/>
            </a:xfrm>
            <a:custGeom>
              <a:avLst/>
              <a:gdLst/>
              <a:ahLst/>
              <a:cxnLst>
                <a:cxn ang="0">
                  <a:pos x="837" y="0"/>
                </a:cxn>
                <a:cxn ang="0">
                  <a:pos x="837" y="317"/>
                </a:cxn>
                <a:cxn ang="0">
                  <a:pos x="116" y="476"/>
                </a:cxn>
                <a:cxn ang="0">
                  <a:pos x="0" y="304"/>
                </a:cxn>
                <a:cxn ang="0">
                  <a:pos x="110" y="100"/>
                </a:cxn>
                <a:cxn ang="0">
                  <a:pos x="837" y="0"/>
                </a:cxn>
              </a:cxnLst>
              <a:rect l="0" t="0" r="r" b="b"/>
              <a:pathLst>
                <a:path w="837" h="476">
                  <a:moveTo>
                    <a:pt x="837" y="0"/>
                  </a:moveTo>
                  <a:lnTo>
                    <a:pt x="837" y="317"/>
                  </a:lnTo>
                  <a:lnTo>
                    <a:pt x="116" y="476"/>
                  </a:lnTo>
                  <a:lnTo>
                    <a:pt x="0" y="304"/>
                  </a:lnTo>
                  <a:lnTo>
                    <a:pt x="110" y="100"/>
                  </a:lnTo>
                  <a:lnTo>
                    <a:pt x="837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85882"/>
                    <a:invGamma/>
                  </a:srgb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b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Freeform 84"/>
            <p:cNvSpPr>
              <a:spLocks/>
            </p:cNvSpPr>
            <p:nvPr userDrawn="1"/>
          </p:nvSpPr>
          <p:spPr bwMode="gray">
            <a:xfrm>
              <a:off x="2421" y="2007"/>
              <a:ext cx="905" cy="461"/>
            </a:xfrm>
            <a:custGeom>
              <a:avLst/>
              <a:gdLst/>
              <a:ahLst/>
              <a:cxnLst>
                <a:cxn ang="0">
                  <a:pos x="786" y="0"/>
                </a:cxn>
                <a:cxn ang="0">
                  <a:pos x="786" y="252"/>
                </a:cxn>
                <a:cxn ang="0">
                  <a:pos x="92" y="396"/>
                </a:cxn>
                <a:cxn ang="0">
                  <a:pos x="0" y="266"/>
                </a:cxn>
                <a:cxn ang="0">
                  <a:pos x="88" y="112"/>
                </a:cxn>
                <a:cxn ang="0">
                  <a:pos x="786" y="0"/>
                </a:cxn>
              </a:cxnLst>
              <a:rect l="0" t="0" r="r" b="b"/>
              <a:pathLst>
                <a:path w="786" h="396">
                  <a:moveTo>
                    <a:pt x="786" y="0"/>
                  </a:moveTo>
                  <a:lnTo>
                    <a:pt x="786" y="252"/>
                  </a:lnTo>
                  <a:lnTo>
                    <a:pt x="92" y="396"/>
                  </a:lnTo>
                  <a:lnTo>
                    <a:pt x="0" y="266"/>
                  </a:lnTo>
                  <a:lnTo>
                    <a:pt x="88" y="112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2" name="Group 86"/>
          <p:cNvGrpSpPr>
            <a:grpSpLocks/>
          </p:cNvGrpSpPr>
          <p:nvPr/>
        </p:nvGrpSpPr>
        <p:grpSpPr bwMode="auto">
          <a:xfrm>
            <a:off x="2985413" y="4641672"/>
            <a:ext cx="3066651" cy="806637"/>
            <a:chOff x="1482" y="3351"/>
            <a:chExt cx="1932" cy="508"/>
          </a:xfrm>
        </p:grpSpPr>
        <p:sp>
          <p:nvSpPr>
            <p:cNvPr id="33" name="AutoShape 87"/>
            <p:cNvSpPr>
              <a:spLocks noChangeArrowheads="1"/>
            </p:cNvSpPr>
            <p:nvPr userDrawn="1"/>
          </p:nvSpPr>
          <p:spPr bwMode="gray">
            <a:xfrm rot="5400000" flipH="1">
              <a:off x="3237" y="3499"/>
              <a:ext cx="288" cy="66"/>
            </a:xfrm>
            <a:prstGeom prst="parallelogram">
              <a:avLst>
                <a:gd name="adj" fmla="val 4525"/>
              </a:avLst>
            </a:prstGeom>
            <a:gradFill rotWithShape="1">
              <a:gsLst>
                <a:gs pos="1250">
                  <a:srgbClr val="949494"/>
                </a:gs>
                <a:gs pos="7000">
                  <a:srgbClr val="EAEAEA">
                    <a:gamma/>
                    <a:shade val="85882"/>
                    <a:invGamma/>
                  </a:srgbClr>
                </a:gs>
                <a:gs pos="100000">
                  <a:srgbClr val="EAEAEA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Freeform 88"/>
            <p:cNvSpPr>
              <a:spLocks/>
            </p:cNvSpPr>
            <p:nvPr userDrawn="1"/>
          </p:nvSpPr>
          <p:spPr bwMode="gray">
            <a:xfrm>
              <a:off x="1482" y="3351"/>
              <a:ext cx="1883" cy="508"/>
            </a:xfrm>
            <a:custGeom>
              <a:avLst/>
              <a:gdLst/>
              <a:ahLst/>
              <a:cxnLst>
                <a:cxn ang="0">
                  <a:pos x="2085" y="0"/>
                </a:cxn>
                <a:cxn ang="0">
                  <a:pos x="2085" y="312"/>
                </a:cxn>
                <a:cxn ang="0">
                  <a:pos x="171" y="436"/>
                </a:cxn>
                <a:cxn ang="0">
                  <a:pos x="0" y="277"/>
                </a:cxn>
                <a:cxn ang="0">
                  <a:pos x="178" y="88"/>
                </a:cxn>
                <a:cxn ang="0">
                  <a:pos x="2085" y="0"/>
                </a:cxn>
              </a:cxnLst>
              <a:rect l="0" t="0" r="r" b="b"/>
              <a:pathLst>
                <a:path w="2085" h="436">
                  <a:moveTo>
                    <a:pt x="2085" y="0"/>
                  </a:moveTo>
                  <a:lnTo>
                    <a:pt x="2085" y="312"/>
                  </a:lnTo>
                  <a:lnTo>
                    <a:pt x="171" y="436"/>
                  </a:lnTo>
                  <a:lnTo>
                    <a:pt x="0" y="277"/>
                  </a:lnTo>
                  <a:lnTo>
                    <a:pt x="178" y="88"/>
                  </a:lnTo>
                  <a:lnTo>
                    <a:pt x="2085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gamma/>
                    <a:shade val="85882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85882"/>
                    <a:invGamma/>
                  </a:srgb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89"/>
            <p:cNvSpPr>
              <a:spLocks/>
            </p:cNvSpPr>
            <p:nvPr userDrawn="1"/>
          </p:nvSpPr>
          <p:spPr bwMode="gray">
            <a:xfrm>
              <a:off x="1528" y="3394"/>
              <a:ext cx="1812" cy="419"/>
            </a:xfrm>
            <a:custGeom>
              <a:avLst/>
              <a:gdLst/>
              <a:ahLst/>
              <a:cxnLst>
                <a:cxn ang="0">
                  <a:pos x="2004" y="0"/>
                </a:cxn>
                <a:cxn ang="0">
                  <a:pos x="2003" y="250"/>
                </a:cxn>
                <a:cxn ang="0">
                  <a:pos x="130" y="360"/>
                </a:cxn>
                <a:cxn ang="0">
                  <a:pos x="0" y="234"/>
                </a:cxn>
                <a:cxn ang="0">
                  <a:pos x="138" y="92"/>
                </a:cxn>
                <a:cxn ang="0">
                  <a:pos x="2004" y="0"/>
                </a:cxn>
              </a:cxnLst>
              <a:rect l="0" t="0" r="r" b="b"/>
              <a:pathLst>
                <a:path w="2004" h="360">
                  <a:moveTo>
                    <a:pt x="2004" y="0"/>
                  </a:moveTo>
                  <a:lnTo>
                    <a:pt x="2003" y="250"/>
                  </a:lnTo>
                  <a:lnTo>
                    <a:pt x="130" y="360"/>
                  </a:lnTo>
                  <a:lnTo>
                    <a:pt x="0" y="234"/>
                  </a:lnTo>
                  <a:lnTo>
                    <a:pt x="138" y="92"/>
                  </a:lnTo>
                  <a:lnTo>
                    <a:pt x="2004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6" name="Group 92"/>
          <p:cNvGrpSpPr>
            <a:grpSpLocks/>
          </p:cNvGrpSpPr>
          <p:nvPr/>
        </p:nvGrpSpPr>
        <p:grpSpPr bwMode="auto">
          <a:xfrm>
            <a:off x="6199682" y="4122439"/>
            <a:ext cx="3280937" cy="806637"/>
            <a:chOff x="3496" y="3024"/>
            <a:chExt cx="2183" cy="508"/>
          </a:xfrm>
        </p:grpSpPr>
        <p:sp>
          <p:nvSpPr>
            <p:cNvPr id="37" name="AutoShape 93"/>
            <p:cNvSpPr>
              <a:spLocks noChangeArrowheads="1"/>
            </p:cNvSpPr>
            <p:nvPr userDrawn="1"/>
          </p:nvSpPr>
          <p:spPr bwMode="gray">
            <a:xfrm rot="-5400000">
              <a:off x="3389" y="3170"/>
              <a:ext cx="288" cy="75"/>
            </a:xfrm>
            <a:prstGeom prst="parallelogram">
              <a:avLst>
                <a:gd name="adj" fmla="val 3982"/>
              </a:avLst>
            </a:prstGeom>
            <a:gradFill rotWithShape="1">
              <a:gsLst>
                <a:gs pos="417">
                  <a:srgbClr val="9F9F9F"/>
                </a:gs>
                <a:gs pos="7000">
                  <a:srgbClr val="B8B8B8"/>
                </a:gs>
                <a:gs pos="100000">
                  <a:srgbClr val="EAEAEA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Freeform 94"/>
            <p:cNvSpPr>
              <a:spLocks/>
            </p:cNvSpPr>
            <p:nvPr userDrawn="1"/>
          </p:nvSpPr>
          <p:spPr bwMode="gray">
            <a:xfrm flipH="1">
              <a:off x="3553" y="3024"/>
              <a:ext cx="2126" cy="508"/>
            </a:xfrm>
            <a:custGeom>
              <a:avLst/>
              <a:gdLst/>
              <a:ahLst/>
              <a:cxnLst>
                <a:cxn ang="0">
                  <a:pos x="2085" y="0"/>
                </a:cxn>
                <a:cxn ang="0">
                  <a:pos x="2085" y="312"/>
                </a:cxn>
                <a:cxn ang="0">
                  <a:pos x="171" y="436"/>
                </a:cxn>
                <a:cxn ang="0">
                  <a:pos x="0" y="277"/>
                </a:cxn>
                <a:cxn ang="0">
                  <a:pos x="178" y="88"/>
                </a:cxn>
                <a:cxn ang="0">
                  <a:pos x="2085" y="0"/>
                </a:cxn>
              </a:cxnLst>
              <a:rect l="0" t="0" r="r" b="b"/>
              <a:pathLst>
                <a:path w="2085" h="436">
                  <a:moveTo>
                    <a:pt x="2085" y="0"/>
                  </a:moveTo>
                  <a:lnTo>
                    <a:pt x="2085" y="312"/>
                  </a:lnTo>
                  <a:lnTo>
                    <a:pt x="171" y="436"/>
                  </a:lnTo>
                  <a:lnTo>
                    <a:pt x="0" y="277"/>
                  </a:lnTo>
                  <a:lnTo>
                    <a:pt x="178" y="88"/>
                  </a:lnTo>
                  <a:lnTo>
                    <a:pt x="2085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gamma/>
                    <a:shade val="85882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85882"/>
                    <a:invGamma/>
                  </a:srgb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Freeform 95"/>
            <p:cNvSpPr>
              <a:spLocks/>
            </p:cNvSpPr>
            <p:nvPr userDrawn="1"/>
          </p:nvSpPr>
          <p:spPr bwMode="gray">
            <a:xfrm flipH="1">
              <a:off x="3580" y="3067"/>
              <a:ext cx="2047" cy="419"/>
            </a:xfrm>
            <a:custGeom>
              <a:avLst/>
              <a:gdLst/>
              <a:ahLst/>
              <a:cxnLst>
                <a:cxn ang="0">
                  <a:pos x="2004" y="0"/>
                </a:cxn>
                <a:cxn ang="0">
                  <a:pos x="2003" y="250"/>
                </a:cxn>
                <a:cxn ang="0">
                  <a:pos x="130" y="360"/>
                </a:cxn>
                <a:cxn ang="0">
                  <a:pos x="0" y="234"/>
                </a:cxn>
                <a:cxn ang="0">
                  <a:pos x="138" y="92"/>
                </a:cxn>
                <a:cxn ang="0">
                  <a:pos x="2004" y="0"/>
                </a:cxn>
              </a:cxnLst>
              <a:rect l="0" t="0" r="r" b="b"/>
              <a:pathLst>
                <a:path w="2004" h="360">
                  <a:moveTo>
                    <a:pt x="2004" y="0"/>
                  </a:moveTo>
                  <a:lnTo>
                    <a:pt x="2003" y="250"/>
                  </a:lnTo>
                  <a:lnTo>
                    <a:pt x="130" y="360"/>
                  </a:lnTo>
                  <a:lnTo>
                    <a:pt x="0" y="234"/>
                  </a:lnTo>
                  <a:lnTo>
                    <a:pt x="138" y="92"/>
                  </a:lnTo>
                  <a:lnTo>
                    <a:pt x="2004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 rot="20923364">
            <a:off x="4449917" y="2616300"/>
            <a:ext cx="1511017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颜色不同</a:t>
            </a:r>
          </a:p>
        </p:txBody>
      </p:sp>
      <p:sp>
        <p:nvSpPr>
          <p:cNvPr id="47" name="TextBox 46"/>
          <p:cNvSpPr txBox="1"/>
          <p:nvPr/>
        </p:nvSpPr>
        <p:spPr>
          <a:xfrm rot="21168563">
            <a:off x="6609874" y="2943884"/>
            <a:ext cx="1511017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分类不同</a:t>
            </a:r>
          </a:p>
        </p:txBody>
      </p:sp>
      <p:sp>
        <p:nvSpPr>
          <p:cNvPr id="48" name="TextBox 47"/>
          <p:cNvSpPr txBox="1"/>
          <p:nvPr/>
        </p:nvSpPr>
        <p:spPr>
          <a:xfrm rot="354631">
            <a:off x="3950530" y="3470024"/>
            <a:ext cx="1809668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详情不同</a:t>
            </a:r>
          </a:p>
        </p:txBody>
      </p:sp>
      <p:sp>
        <p:nvSpPr>
          <p:cNvPr id="49" name="TextBox 48"/>
          <p:cNvSpPr txBox="1"/>
          <p:nvPr/>
        </p:nvSpPr>
        <p:spPr>
          <a:xfrm rot="21362588">
            <a:off x="3661303" y="4788913"/>
            <a:ext cx="1796658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尺寸不同</a:t>
            </a:r>
          </a:p>
        </p:txBody>
      </p:sp>
      <p:sp>
        <p:nvSpPr>
          <p:cNvPr id="50" name="TextBox 49"/>
          <p:cNvSpPr txBox="1"/>
          <p:nvPr/>
        </p:nvSpPr>
        <p:spPr>
          <a:xfrm rot="229781">
            <a:off x="7006058" y="4286926"/>
            <a:ext cx="2012907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布局不同</a:t>
            </a:r>
          </a:p>
        </p:txBody>
      </p:sp>
    </p:spTree>
    <p:extLst>
      <p:ext uri="{BB962C8B-B14F-4D97-AF65-F5344CB8AC3E}">
        <p14:creationId xmlns:p14="http://schemas.microsoft.com/office/powerpoint/2010/main" val="320829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8.1.4  </a:t>
            </a:r>
            <a:r>
              <a:rPr lang="zh-CN" altLang="en-US" dirty="0"/>
              <a:t>任务实训及考核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9" name="表格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793589"/>
              </p:ext>
            </p:extLst>
          </p:nvPr>
        </p:nvGraphicFramePr>
        <p:xfrm>
          <a:off x="1204071" y="2759324"/>
          <a:ext cx="10378329" cy="3134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014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dirty="0"/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/>
                        <a:t>任务描述</a:t>
                      </a:r>
                      <a:endParaRPr lang="zh-CN" alt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/>
                        <a:t>任务要求</a:t>
                      </a:r>
                      <a:endParaRPr lang="zh-CN" alt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8468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/>
                        <a:t>1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打开“裂帛”移动端店铺和电脑端店铺</a:t>
                      </a:r>
                    </a:p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对首页内容进行对比，简述两者区别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了解移动端店铺与电脑端店铺的区别</a:t>
                      </a:r>
                    </a:p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和联系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4747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/>
                        <a:t>2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打开“佰草集”移动端店铺，分析店铺</a:t>
                      </a:r>
                    </a:p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首页中的主要颜色搭配，查看其符合哪</a:t>
                      </a:r>
                    </a:p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些设计原则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了解移动端设计原则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450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8.1.4  </a:t>
            </a:r>
            <a:r>
              <a:rPr lang="zh-CN" altLang="en-US" dirty="0"/>
              <a:t>任务实训及考核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0" name="表格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566839"/>
              </p:ext>
            </p:extLst>
          </p:nvPr>
        </p:nvGraphicFramePr>
        <p:xfrm>
          <a:off x="1182117" y="3179695"/>
          <a:ext cx="9942300" cy="2583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5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6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6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803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序号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任务描述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分值（</a:t>
                      </a:r>
                      <a:r>
                        <a:rPr lang="en-US" altLang="zh-CN" sz="2400" b="0" dirty="0"/>
                        <a:t>100</a:t>
                      </a:r>
                      <a:r>
                        <a:rPr lang="zh-CN" altLang="en-US" sz="2400" b="0" dirty="0"/>
                        <a:t>分）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说明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66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1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简述移动端店铺营销的必要性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2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简述移动端店铺营销设计原则</a:t>
                      </a: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3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简述移动端店铺与电脑端店铺的区</a:t>
                      </a:r>
                    </a:p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别与联系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25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19F3AA45-06B0-4652-BCE8-5E0076A15ED9}"/>
              </a:ext>
            </a:extLst>
          </p:cNvPr>
          <p:cNvSpPr txBox="1"/>
          <p:nvPr/>
        </p:nvSpPr>
        <p:spPr>
          <a:xfrm>
            <a:off x="5698659" y="2519558"/>
            <a:ext cx="5866754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祝：学有所成！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71" y="3620998"/>
            <a:ext cx="5710129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itchFamily="34" charset="0"/>
              </a:rPr>
              <a:t>视觉营销从入门到精通（微课版）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903270" y="4289682"/>
            <a:ext cx="4635189" cy="520484"/>
            <a:chOff x="5903270" y="4289682"/>
            <a:chExt cx="4635189" cy="520484"/>
          </a:xfrm>
        </p:grpSpPr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5BFEA857-588B-43DA-A19C-D12447C6DB12}"/>
                </a:ext>
              </a:extLst>
            </p:cNvPr>
            <p:cNvSpPr txBox="1"/>
            <p:nvPr/>
          </p:nvSpPr>
          <p:spPr>
            <a:xfrm>
              <a:off x="5903270" y="4289682"/>
              <a:ext cx="4635189" cy="520484"/>
            </a:xfrm>
            <a:prstGeom prst="rect">
              <a:avLst/>
            </a:prstGeom>
            <a:solidFill>
              <a:srgbClr val="3A98BC"/>
            </a:solidFill>
            <a:ln>
              <a:solidFill>
                <a:schemeClr val="accent1"/>
              </a:solidFill>
            </a:ln>
          </p:spPr>
          <p:txBody>
            <a:bodyPr wrap="square" lIns="91396" tIns="45699" rIns="91396" bIns="4569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 eaLnBrk="1" hangingPunct="1">
                <a:lnSpc>
                  <a:spcPct val="150000"/>
                </a:lnSpc>
              </a:pPr>
              <a:endParaRPr lang="id-ID" altLang="zh-CN" sz="1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208" y="4379388"/>
              <a:ext cx="1638608" cy="341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688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重点、难点</a:t>
            </a:r>
          </a:p>
        </p:txBody>
      </p:sp>
      <p:sp>
        <p:nvSpPr>
          <p:cNvPr id="5" name="矩形 4"/>
          <p:cNvSpPr/>
          <p:nvPr/>
        </p:nvSpPr>
        <p:spPr>
          <a:xfrm>
            <a:off x="1777578" y="2219866"/>
            <a:ext cx="7721264" cy="249299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zh-CN" dirty="0"/>
              <a:t>教学重点</a:t>
            </a:r>
            <a:endParaRPr lang="en-US" altLang="zh-CN" dirty="0"/>
          </a:p>
          <a:p>
            <a:endParaRPr lang="en-US" altLang="zh-CN" dirty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掌握移动端店铺营销设计原则</a:t>
            </a:r>
            <a:endParaRPr lang="en-US" altLang="zh-CN" sz="2000" dirty="0"/>
          </a:p>
          <a:p>
            <a:pPr lvl="1"/>
            <a:endParaRPr lang="en-US" altLang="zh-CN" sz="2000" dirty="0"/>
          </a:p>
          <a:p>
            <a:pPr marL="0" lvl="1"/>
            <a:r>
              <a:rPr lang="zh-CN" altLang="zh-CN" dirty="0"/>
              <a:t>教学难点</a:t>
            </a:r>
            <a:endParaRPr lang="en-US" altLang="zh-CN" dirty="0"/>
          </a:p>
          <a:p>
            <a:endParaRPr lang="en-US" altLang="zh-CN" dirty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能够区分移动端店铺与</a:t>
            </a:r>
            <a:r>
              <a:rPr lang="en-US" altLang="zh-CN" sz="2000" dirty="0"/>
              <a:t>PC</a:t>
            </a:r>
            <a:r>
              <a:rPr lang="zh-CN" altLang="zh-CN" sz="2000" dirty="0"/>
              <a:t>端店铺的区别并进行设计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5279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971550"/>
            <a:ext cx="8647113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47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1276350"/>
            <a:ext cx="8513763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01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7675"/>
            <a:ext cx="8380413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35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676275"/>
            <a:ext cx="11447463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44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719138"/>
            <a:ext cx="11133137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5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2" y="1006475"/>
            <a:ext cx="8102611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11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5978207" y="1652291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18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9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0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1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2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860276" y="1585895"/>
            <a:ext cx="678211" cy="672746"/>
            <a:chOff x="1977747" y="1270594"/>
            <a:chExt cx="899446" cy="892198"/>
          </a:xfrm>
        </p:grpSpPr>
        <p:sp>
          <p:nvSpPr>
            <p:cNvPr id="30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438603" y="1358008"/>
            <a:ext cx="787586" cy="781239"/>
            <a:chOff x="925975" y="1270594"/>
            <a:chExt cx="899446" cy="892198"/>
          </a:xfrm>
        </p:grpSpPr>
        <p:sp>
          <p:nvSpPr>
            <p:cNvPr id="38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412298" y="1246107"/>
            <a:ext cx="692718" cy="687136"/>
            <a:chOff x="6195714" y="1270594"/>
            <a:chExt cx="899446" cy="892198"/>
          </a:xfrm>
        </p:grpSpPr>
        <p:sp>
          <p:nvSpPr>
            <p:cNvPr id="44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057009" y="1787065"/>
            <a:ext cx="639849" cy="634693"/>
            <a:chOff x="3033145" y="1270594"/>
            <a:chExt cx="899446" cy="892198"/>
          </a:xfrm>
        </p:grpSpPr>
        <p:sp>
          <p:nvSpPr>
            <p:cNvPr id="50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970765" y="1602928"/>
            <a:ext cx="686708" cy="683953"/>
            <a:chOff x="4084917" y="2315118"/>
            <a:chExt cx="903073" cy="899451"/>
          </a:xfrm>
        </p:grpSpPr>
        <p:sp>
          <p:nvSpPr>
            <p:cNvPr id="62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781334" y="1732883"/>
            <a:ext cx="634690" cy="634694"/>
            <a:chOff x="3033145" y="2315118"/>
            <a:chExt cx="899446" cy="899451"/>
          </a:xfrm>
        </p:grpSpPr>
        <p:sp>
          <p:nvSpPr>
            <p:cNvPr id="68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9" name="内容占位符 2"/>
          <p:cNvSpPr txBox="1">
            <a:spLocks/>
          </p:cNvSpPr>
          <p:nvPr/>
        </p:nvSpPr>
        <p:spPr>
          <a:xfrm>
            <a:off x="838090" y="2849072"/>
            <a:ext cx="10539823" cy="2853228"/>
          </a:xfrm>
          <a:prstGeom prst="rect">
            <a:avLst/>
          </a:prstGeom>
        </p:spPr>
        <p:txBody>
          <a:bodyPr/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/>
              <a:t>移动端店铺装修与营销的原则与电脑端基本相同，都需要通过富有视觉冲击力的设计来吸引客户的注意，延长客户在店铺中停留的时间，再通过不同的营销手段引导其购买。本任务将分别对移动端店铺营销的必要性、移动端店铺营销设计原则等知识进行介绍，再对移动端店铺和电脑端店铺的区别与联系进行讲解，让客户对移动端有一个基本了解。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8958725" y="413466"/>
            <a:ext cx="3229808" cy="523178"/>
            <a:chOff x="8958725" y="413466"/>
            <a:chExt cx="3229808" cy="523178"/>
          </a:xfrm>
        </p:grpSpPr>
        <p:sp>
          <p:nvSpPr>
            <p:cNvPr id="80" name="TextBox 25"/>
            <p:cNvSpPr/>
            <p:nvPr/>
          </p:nvSpPr>
          <p:spPr>
            <a:xfrm flipH="1">
              <a:off x="8958725" y="413466"/>
              <a:ext cx="3229808" cy="523178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square" lIns="91396" tIns="45699" rIns="91396" bIns="45699" rtlCol="0" anchor="t">
              <a:spAutoFit/>
            </a:bodyPr>
            <a:lstStyle/>
            <a:p>
              <a:pPr lvl="0" algn="ctr"/>
              <a:endPara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81" name="文本框 5"/>
            <p:cNvSpPr txBox="1">
              <a:spLocks noChangeArrowheads="1"/>
            </p:cNvSpPr>
            <p:nvPr/>
          </p:nvSpPr>
          <p:spPr bwMode="auto">
            <a:xfrm>
              <a:off x="9021625" y="420960"/>
              <a:ext cx="19666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dist"/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本节导读</a:t>
              </a:r>
              <a:endPara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702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8D94D1-2BB0-45C1-8D5D-E5BAFBA37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32F9888-925A-40A8-9D2D-F819BF92A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730" y="1263127"/>
            <a:ext cx="7857143" cy="4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3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E38E4C-8839-4756-9249-2996494A1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46ACFF5-612B-4864-A87C-DCC9621B1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19" y="1039817"/>
            <a:ext cx="7876190" cy="4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9A1F84-5F1B-4703-B32D-857626CAC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无线店铺页面特性分析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829FAFF-DEF2-4C35-A44A-792F84C8FE81}"/>
              </a:ext>
            </a:extLst>
          </p:cNvPr>
          <p:cNvSpPr txBox="1"/>
          <p:nvPr/>
        </p:nvSpPr>
        <p:spPr>
          <a:xfrm>
            <a:off x="1762539" y="1855304"/>
            <a:ext cx="345479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1 </a:t>
            </a:r>
            <a:r>
              <a:rPr lang="zh-CN" altLang="en-US" sz="2000" dirty="0"/>
              <a:t>无线端消费者的特征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 无线端人群的访问时间特征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 无线端访问的网络来源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 无线端店铺页面的局限性</a:t>
            </a:r>
          </a:p>
        </p:txBody>
      </p:sp>
    </p:spTree>
    <p:extLst>
      <p:ext uri="{BB962C8B-B14F-4D97-AF65-F5344CB8AC3E}">
        <p14:creationId xmlns:p14="http://schemas.microsoft.com/office/powerpoint/2010/main" val="266654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679DD1-1870-4AD7-B725-3966AEA9A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1</a:t>
            </a:r>
            <a:r>
              <a:rPr lang="zh-CN" altLang="en-US" b="1" dirty="0"/>
              <a:t>）无线端消费者的特征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CA57547-DB10-428F-B371-182F8695B92F}"/>
              </a:ext>
            </a:extLst>
          </p:cNvPr>
          <p:cNvSpPr txBox="1"/>
          <p:nvPr/>
        </p:nvSpPr>
        <p:spPr>
          <a:xfrm>
            <a:off x="960126" y="1287378"/>
            <a:ext cx="99948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C000"/>
                </a:solidFill>
              </a:rPr>
              <a:t>从经营数据分析</a:t>
            </a:r>
            <a:r>
              <a:rPr lang="en-US" altLang="zh-CN" sz="2000" b="1" dirty="0">
                <a:solidFill>
                  <a:srgbClr val="FFC000"/>
                </a:solidFill>
              </a:rPr>
              <a:t>,</a:t>
            </a:r>
            <a:r>
              <a:rPr lang="zh-CN" altLang="en-US" sz="2000" b="1" dirty="0">
                <a:solidFill>
                  <a:srgbClr val="FFC000"/>
                </a:solidFill>
              </a:rPr>
              <a:t>无线端与</a:t>
            </a:r>
            <a:r>
              <a:rPr lang="en-US" altLang="zh-CN" sz="2000" b="1" dirty="0">
                <a:solidFill>
                  <a:srgbClr val="FFC000"/>
                </a:solidFill>
              </a:rPr>
              <a:t>PC</a:t>
            </a:r>
            <a:r>
              <a:rPr lang="zh-CN" altLang="en-US" sz="2000" b="1" dirty="0">
                <a:solidFill>
                  <a:srgbClr val="FFC000"/>
                </a:solidFill>
              </a:rPr>
              <a:t>端客户区别很大：</a:t>
            </a:r>
            <a:endParaRPr lang="en-US" altLang="zh-CN" sz="2000" b="1" dirty="0">
              <a:solidFill>
                <a:srgbClr val="FFC000"/>
              </a:solidFill>
            </a:endParaRPr>
          </a:p>
          <a:p>
            <a:endParaRPr lang="en-US" altLang="zh-CN" sz="2000" b="1" dirty="0">
              <a:solidFill>
                <a:srgbClr val="FFC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000" dirty="0"/>
              <a:t>从性别角度讲，无线端使用人群</a:t>
            </a:r>
            <a:r>
              <a:rPr lang="en-US" altLang="zh-CN" sz="2000" dirty="0"/>
              <a:t>75%</a:t>
            </a:r>
            <a:r>
              <a:rPr lang="zh-CN" altLang="en-US" sz="2000" dirty="0"/>
              <a:t>以女性为主，年龄在</a:t>
            </a:r>
            <a:r>
              <a:rPr lang="en-US" altLang="zh-CN" sz="2000" dirty="0"/>
              <a:t>18-30</a:t>
            </a:r>
            <a:r>
              <a:rPr lang="zh-CN" altLang="en-US" sz="2000" dirty="0"/>
              <a:t>岁左右，女性用户偏多，且年龄更加年轻化；</a:t>
            </a:r>
            <a:endParaRPr lang="en-US" altLang="zh-CN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zh-CN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000" dirty="0"/>
              <a:t>从消费能力看，中高端消费者居多；</a:t>
            </a:r>
            <a:endParaRPr lang="en-US" altLang="zh-CN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zh-CN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000" dirty="0"/>
              <a:t>从客户消费数据看，价格敏感性明显降低，再加上比价困难，所以用户做决定的时间较短。</a:t>
            </a:r>
            <a:endParaRPr lang="en-US" altLang="zh-CN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zh-CN" sz="2000" dirty="0"/>
          </a:p>
          <a:p>
            <a:r>
              <a:rPr lang="zh-CN" altLang="en-US" sz="2000" dirty="0"/>
              <a:t>        那我们商家如何转变思维，经营自己的无线端呢？我们要根据消费者的爱好或消费习惯，去打造出消费者想要看到的无线端店铺，而不是以入为主的经验去创造。</a:t>
            </a:r>
          </a:p>
        </p:txBody>
      </p:sp>
    </p:spTree>
    <p:extLst>
      <p:ext uri="{BB962C8B-B14F-4D97-AF65-F5344CB8AC3E}">
        <p14:creationId xmlns:p14="http://schemas.microsoft.com/office/powerpoint/2010/main" val="319663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A0F810-5780-497A-A69B-66418F6AF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88E6F8D-3376-474E-B14F-BB16004A2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78" y="1002439"/>
            <a:ext cx="7780952" cy="4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7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heme/theme1.xml><?xml version="1.0" encoding="utf-8"?>
<a:theme xmlns:a="http://schemas.openxmlformats.org/drawingml/2006/main" name="Office 主题​​">
  <a:themeElements>
    <a:clrScheme name="自定义 64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A98BC"/>
      </a:accent1>
      <a:accent2>
        <a:srgbClr val="E6460C"/>
      </a:accent2>
      <a:accent3>
        <a:srgbClr val="3A98BC"/>
      </a:accent3>
      <a:accent4>
        <a:srgbClr val="E6460C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">
      <a:majorFont>
        <a:latin typeface="Arial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682</TotalTime>
  <Words>816</Words>
  <Application>Microsoft Office PowerPoint</Application>
  <PresentationFormat>自定义</PresentationFormat>
  <Paragraphs>102</Paragraphs>
  <Slides>35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3" baseType="lpstr">
      <vt:lpstr>等线</vt:lpstr>
      <vt:lpstr>寰蒋闆呴粦</vt:lpstr>
      <vt:lpstr>微软雅黑</vt:lpstr>
      <vt:lpstr>Arial</vt:lpstr>
      <vt:lpstr>Times New Roman</vt:lpstr>
      <vt:lpstr>Verdana</vt:lpstr>
      <vt:lpstr>Wingdings</vt:lpstr>
      <vt:lpstr>Office 主题​​</vt:lpstr>
      <vt:lpstr>PowerPoint 演示文稿</vt:lpstr>
      <vt:lpstr>PowerPoint 演示文稿</vt:lpstr>
      <vt:lpstr>重点、难点</vt:lpstr>
      <vt:lpstr>PowerPoint 演示文稿</vt:lpstr>
      <vt:lpstr>PowerPoint 演示文稿</vt:lpstr>
      <vt:lpstr>PowerPoint 演示文稿</vt:lpstr>
      <vt:lpstr>无线店铺页面特性分析</vt:lpstr>
      <vt:lpstr>1）无线端消费者的特征</vt:lpstr>
      <vt:lpstr>PowerPoint 演示文稿</vt:lpstr>
      <vt:lpstr>PowerPoint 演示文稿</vt:lpstr>
      <vt:lpstr>3）无线端访问的网络来源</vt:lpstr>
      <vt:lpstr>4）无线端店铺页面局限性</vt:lpstr>
      <vt:lpstr>规划高转化率无线端店铺页面布局</vt:lpstr>
      <vt:lpstr>PowerPoint 演示文稿</vt:lpstr>
      <vt:lpstr>PowerPoint 演示文稿</vt:lpstr>
      <vt:lpstr>PowerPoint 演示文稿</vt:lpstr>
      <vt:lpstr>PowerPoint 演示文稿</vt:lpstr>
      <vt:lpstr>规划高转化率无线端店铺页面布局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总结:</vt:lpstr>
      <vt:lpstr>移动端店铺营销设计原则 </vt:lpstr>
      <vt:lpstr>移动端店铺与PC端店铺的区别与联系</vt:lpstr>
      <vt:lpstr>8.1.4  任务实训及考核</vt:lpstr>
      <vt:lpstr>8.1.4  任务实训及考核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wang</cp:lastModifiedBy>
  <cp:revision>98</cp:revision>
  <dcterms:created xsi:type="dcterms:W3CDTF">2017-06-21T11:05:56Z</dcterms:created>
  <dcterms:modified xsi:type="dcterms:W3CDTF">2020-06-07T14:23:04Z</dcterms:modified>
</cp:coreProperties>
</file>