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57" r:id="rId2"/>
    <p:sldId id="375" r:id="rId3"/>
    <p:sldId id="410" r:id="rId4"/>
    <p:sldId id="376" r:id="rId5"/>
    <p:sldId id="334" r:id="rId6"/>
    <p:sldId id="412" r:id="rId7"/>
    <p:sldId id="333" r:id="rId8"/>
    <p:sldId id="339" r:id="rId9"/>
    <p:sldId id="338" r:id="rId10"/>
    <p:sldId id="332" r:id="rId11"/>
    <p:sldId id="336" r:id="rId12"/>
    <p:sldId id="335" r:id="rId13"/>
    <p:sldId id="413" r:id="rId14"/>
    <p:sldId id="341" r:id="rId15"/>
    <p:sldId id="342" r:id="rId16"/>
    <p:sldId id="343" r:id="rId17"/>
    <p:sldId id="344" r:id="rId18"/>
    <p:sldId id="414" r:id="rId19"/>
    <p:sldId id="346" r:id="rId20"/>
    <p:sldId id="348" r:id="rId21"/>
    <p:sldId id="349" r:id="rId22"/>
    <p:sldId id="415" r:id="rId23"/>
    <p:sldId id="368" r:id="rId24"/>
    <p:sldId id="416" r:id="rId25"/>
    <p:sldId id="353" r:id="rId26"/>
    <p:sldId id="354" r:id="rId27"/>
    <p:sldId id="356" r:id="rId28"/>
    <p:sldId id="355" r:id="rId29"/>
    <p:sldId id="358" r:id="rId30"/>
    <p:sldId id="359" r:id="rId31"/>
    <p:sldId id="360" r:id="rId32"/>
    <p:sldId id="361" r:id="rId33"/>
    <p:sldId id="362" r:id="rId34"/>
    <p:sldId id="363" r:id="rId35"/>
    <p:sldId id="305" r:id="rId36"/>
    <p:sldId id="345" r:id="rId37"/>
    <p:sldId id="350" r:id="rId38"/>
    <p:sldId id="351" r:id="rId39"/>
    <p:sldId id="352" r:id="rId40"/>
    <p:sldId id="407" r:id="rId41"/>
    <p:sldId id="419" r:id="rId42"/>
    <p:sldId id="422" r:id="rId43"/>
    <p:sldId id="421" r:id="rId44"/>
    <p:sldId id="420" r:id="rId45"/>
    <p:sldId id="425" r:id="rId46"/>
    <p:sldId id="406" r:id="rId47"/>
    <p:sldId id="417" r:id="rId48"/>
    <p:sldId id="409" r:id="rId49"/>
    <p:sldId id="424" r:id="rId50"/>
    <p:sldId id="423" r:id="rId51"/>
    <p:sldId id="426" r:id="rId52"/>
    <p:sldId id="427" r:id="rId53"/>
    <p:sldId id="378" r:id="rId54"/>
    <p:sldId id="408" r:id="rId55"/>
    <p:sldId id="418" r:id="rId56"/>
    <p:sldId id="379" r:id="rId57"/>
    <p:sldId id="380" r:id="rId58"/>
    <p:sldId id="381" r:id="rId59"/>
    <p:sldId id="403" r:id="rId60"/>
    <p:sldId id="404" r:id="rId61"/>
    <p:sldId id="323" r:id="rId62"/>
    <p:sldId id="397" r:id="rId63"/>
  </p:sldIdLst>
  <p:sldSz cx="12190413" cy="6859588"/>
  <p:notesSz cx="6858000" cy="9144000"/>
  <p:custDataLst>
    <p:tags r:id="rId65"/>
  </p:custDataLst>
  <p:defaultTextStyle>
    <a:defPPr>
      <a:defRPr lang="en-US"/>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165" algn="l" defTabSz="609600" rtl="0" eaLnBrk="1" latinLnBrk="0" hangingPunct="1">
      <a:defRPr sz="2400" kern="1200">
        <a:solidFill>
          <a:schemeClr val="tx1"/>
        </a:solidFill>
        <a:latin typeface="+mn-lt"/>
        <a:ea typeface="+mn-ea"/>
        <a:cs typeface="+mn-cs"/>
      </a:defRPr>
    </a:lvl4pPr>
    <a:lvl5pPr marL="2437765" algn="l" defTabSz="609600" rtl="0" eaLnBrk="1" latinLnBrk="0" hangingPunct="1">
      <a:defRPr sz="2400" kern="1200">
        <a:solidFill>
          <a:schemeClr val="tx1"/>
        </a:solidFill>
        <a:latin typeface="+mn-lt"/>
        <a:ea typeface="+mn-ea"/>
        <a:cs typeface="+mn-cs"/>
      </a:defRPr>
    </a:lvl5pPr>
    <a:lvl6pPr marL="3047365" algn="l" defTabSz="609600" rtl="0" eaLnBrk="1" latinLnBrk="0" hangingPunct="1">
      <a:defRPr sz="2400" kern="1200">
        <a:solidFill>
          <a:schemeClr val="tx1"/>
        </a:solidFill>
        <a:latin typeface="+mn-lt"/>
        <a:ea typeface="+mn-ea"/>
        <a:cs typeface="+mn-cs"/>
      </a:defRPr>
    </a:lvl6pPr>
    <a:lvl7pPr marL="3656965" algn="l" defTabSz="609600" rtl="0" eaLnBrk="1" latinLnBrk="0" hangingPunct="1">
      <a:defRPr sz="2400" kern="1200">
        <a:solidFill>
          <a:schemeClr val="tx1"/>
        </a:solidFill>
        <a:latin typeface="+mn-lt"/>
        <a:ea typeface="+mn-ea"/>
        <a:cs typeface="+mn-cs"/>
      </a:defRPr>
    </a:lvl7pPr>
    <a:lvl8pPr marL="4266565" algn="l" defTabSz="609600" rtl="0" eaLnBrk="1" latinLnBrk="0" hangingPunct="1">
      <a:defRPr sz="2400" kern="1200">
        <a:solidFill>
          <a:schemeClr val="tx1"/>
        </a:solidFill>
        <a:latin typeface="+mn-lt"/>
        <a:ea typeface="+mn-ea"/>
        <a:cs typeface="+mn-cs"/>
      </a:defRPr>
    </a:lvl8pPr>
    <a:lvl9pPr marL="4876165" algn="l" defTabSz="6096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61A16"/>
    <a:srgbClr val="2A6F8A"/>
    <a:srgbClr val="3A98BC"/>
    <a:srgbClr val="E5450F"/>
    <a:srgbClr val="FEECE6"/>
    <a:srgbClr val="912D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82103" autoAdjust="0"/>
  </p:normalViewPr>
  <p:slideViewPr>
    <p:cSldViewPr snapToGrid="0">
      <p:cViewPr varScale="1">
        <p:scale>
          <a:sx n="59" d="100"/>
          <a:sy n="59" d="100"/>
        </p:scale>
        <p:origin x="1056" y="78"/>
      </p:cViewPr>
      <p:guideLst>
        <p:guide orient="horz" pos="2160"/>
        <p:guide pos="3840"/>
      </p:guideLst>
    </p:cSldViewPr>
  </p:slideViewPr>
  <p:notesTextViewPr>
    <p:cViewPr>
      <p:scale>
        <a:sx n="1" d="1"/>
        <a:sy n="1" d="1"/>
      </p:scale>
      <p:origin x="0" y="0"/>
    </p:cViewPr>
  </p:notesTextViewPr>
  <p:sorterViewPr>
    <p:cViewPr>
      <p:scale>
        <a:sx n="100" d="100"/>
        <a:sy n="100" d="100"/>
      </p:scale>
      <p:origin x="0" y="-1692"/>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5E8E9-A2CF-4517-9F55-BCB03E20C730}" type="datetimeFigureOut">
              <a:rPr lang="zh-CN" altLang="en-US" smtClean="0"/>
              <a:t>2020/5/7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A2B24-06B0-4A43-98BF-776478D7BE6F}" type="slidenum">
              <a:rPr lang="zh-CN" altLang="en-US" smtClean="0"/>
              <a:t>‹#›</a:t>
            </a:fld>
            <a:endParaRPr lang="zh-CN" altLang="en-US"/>
          </a:p>
        </p:txBody>
      </p:sp>
    </p:spTree>
    <p:extLst>
      <p:ext uri="{BB962C8B-B14F-4D97-AF65-F5344CB8AC3E}">
        <p14:creationId xmlns:p14="http://schemas.microsoft.com/office/powerpoint/2010/main" val="403058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165" algn="l" defTabSz="914400" rtl="0" eaLnBrk="1" latinLnBrk="0" hangingPunct="1">
      <a:defRPr sz="1200" kern="1200">
        <a:solidFill>
          <a:schemeClr val="tx1"/>
        </a:solidFill>
        <a:latin typeface="+mn-lt"/>
        <a:ea typeface="+mn-ea"/>
        <a:cs typeface="+mn-cs"/>
      </a:defRPr>
    </a:lvl5pPr>
    <a:lvl6pPr marL="2285365"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5A60CE01-1F90-4896-9B75-1D141FA81B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a:extLst>
              <a:ext uri="{FF2B5EF4-FFF2-40B4-BE49-F238E27FC236}">
                <a16:creationId xmlns:a16="http://schemas.microsoft.com/office/drawing/2014/main" id="{36B7723D-6C42-4D16-9D00-3F184F75F9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信息传递的层次性可以根据要表达的内容来设定。第一层第二层需要被阅读，属于逻辑思维记忆；第三层之后的信息是靠视觉思维记忆的，多数起到的是暗示作用。在这张画面里面，人物头上的小花，背景里面的棕榈树剪影，这些因素不会被直接注意到，但也会被记忆。</a:t>
            </a:r>
          </a:p>
        </p:txBody>
      </p:sp>
      <p:sp>
        <p:nvSpPr>
          <p:cNvPr id="48132" name="灯片编号占位符 3">
            <a:extLst>
              <a:ext uri="{FF2B5EF4-FFF2-40B4-BE49-F238E27FC236}">
                <a16:creationId xmlns:a16="http://schemas.microsoft.com/office/drawing/2014/main" id="{76306018-D9EC-4F6B-B017-BFF7EB5003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E75B0BE-E73F-486C-A97B-1965BEB33A60}" type="slidenum">
              <a:rPr lang="zh-CN" altLang="en-US"/>
              <a:pPr eaLnBrk="1" hangingPunct="1"/>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a:extLst>
              <a:ext uri="{FF2B5EF4-FFF2-40B4-BE49-F238E27FC236}">
                <a16:creationId xmlns:a16="http://schemas.microsoft.com/office/drawing/2014/main" id="{17F67A13-E9C8-47E7-A621-EFB2720F12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a:extLst>
              <a:ext uri="{FF2B5EF4-FFF2-40B4-BE49-F238E27FC236}">
                <a16:creationId xmlns:a16="http://schemas.microsoft.com/office/drawing/2014/main" id="{0AE1E179-08F1-4A48-861C-88A6E9A98A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上面一张广告你会用多少时间来做？下面一张呢？哪一张的促销力度更大？为什么</a:t>
            </a:r>
            <a:r>
              <a:rPr lang="en-US" altLang="zh-CN"/>
              <a:t>7</a:t>
            </a:r>
            <a:r>
              <a:rPr lang="zh-CN" altLang="en-US"/>
              <a:t>折看起来比</a:t>
            </a:r>
            <a:r>
              <a:rPr lang="en-US" altLang="zh-CN"/>
              <a:t>5</a:t>
            </a:r>
            <a:r>
              <a:rPr lang="zh-CN" altLang="en-US"/>
              <a:t>折更便宜？下面这张设计师为了炫耀金属字效果，把最主要的信息弱化了。请记住：“形式不可大于内容”。</a:t>
            </a:r>
          </a:p>
        </p:txBody>
      </p:sp>
      <p:sp>
        <p:nvSpPr>
          <p:cNvPr id="49156" name="灯片编号占位符 3">
            <a:extLst>
              <a:ext uri="{FF2B5EF4-FFF2-40B4-BE49-F238E27FC236}">
                <a16:creationId xmlns:a16="http://schemas.microsoft.com/office/drawing/2014/main" id="{5989B27D-1B2A-4C11-BC63-25F482AE0D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04B6B07-419C-4CFD-AB10-1A7B1C0B9838}" type="slidenum">
              <a:rPr lang="zh-CN" altLang="en-US"/>
              <a:pPr eaLnBrk="1" hangingPunct="1"/>
              <a:t>16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C6681DCC-AAB6-4264-BC75-60262E12F9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C404CE9C-7181-4803-BE83-EC54A623C4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当然，如果把这两张作对比你会发现，上面一张的效果要逊于下面一张。在同一画面里之表现一个主题是更有优势的。</a:t>
            </a:r>
          </a:p>
        </p:txBody>
      </p:sp>
      <p:sp>
        <p:nvSpPr>
          <p:cNvPr id="50180" name="灯片编号占位符 3">
            <a:extLst>
              <a:ext uri="{FF2B5EF4-FFF2-40B4-BE49-F238E27FC236}">
                <a16:creationId xmlns:a16="http://schemas.microsoft.com/office/drawing/2014/main" id="{56F8C220-F7FB-41CC-91A5-623CC55DF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9060EAD-F035-47F5-BB03-FFB427E8CF65}" type="slidenum">
              <a:rPr lang="zh-CN" altLang="en-US"/>
              <a:pPr eaLnBrk="1" hangingPunct="1"/>
              <a:t>17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E5C18933-C600-4BB8-89A2-85C3060893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BE00C40E-0551-4AE2-93B0-791833A317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不同的目标人群审美不同，这两张画面的板式结构几乎是一摸一样的。但是一个针对白领一个针对学生，所以在字体，颜色和细节上都有不同</a:t>
            </a:r>
          </a:p>
        </p:txBody>
      </p:sp>
      <p:sp>
        <p:nvSpPr>
          <p:cNvPr id="51204" name="灯片编号占位符 3">
            <a:extLst>
              <a:ext uri="{FF2B5EF4-FFF2-40B4-BE49-F238E27FC236}">
                <a16:creationId xmlns:a16="http://schemas.microsoft.com/office/drawing/2014/main" id="{5EB68D31-F5F2-4BF7-BB11-6E7A46D5FC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0A581928-D2B8-42C7-A528-D7F69684B43C}" type="slidenum">
              <a:rPr lang="zh-CN" altLang="en-US"/>
              <a:pPr eaLnBrk="1" hangingPunct="1"/>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CE9F2B58-C101-4BDB-BAF7-EEB6841343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a:extLst>
              <a:ext uri="{FF2B5EF4-FFF2-40B4-BE49-F238E27FC236}">
                <a16:creationId xmlns:a16="http://schemas.microsoft.com/office/drawing/2014/main" id="{FE37D014-6C8E-4C21-AA3B-B0741DEB9B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投射心理要求模特的选择要是目标人群的心理期望年龄。比如目标为十三、四岁的产品模特要选十五、六岁的。四十岁的产品模特要选三十岁的</a:t>
            </a:r>
            <a:endParaRPr lang="en-US" altLang="zh-CN"/>
          </a:p>
          <a:p>
            <a:endParaRPr lang="zh-CN" altLang="en-US"/>
          </a:p>
        </p:txBody>
      </p:sp>
      <p:sp>
        <p:nvSpPr>
          <p:cNvPr id="52228" name="灯片编号占位符 3">
            <a:extLst>
              <a:ext uri="{FF2B5EF4-FFF2-40B4-BE49-F238E27FC236}">
                <a16:creationId xmlns:a16="http://schemas.microsoft.com/office/drawing/2014/main" id="{C1A5C9A7-311A-44EA-BA57-3439085DC0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34347D5-62F1-4E2A-8E11-3FCC84B88FB7}" type="slidenum">
              <a:rPr lang="zh-CN" altLang="en-US"/>
              <a:pPr eaLnBrk="1" hangingPunct="1"/>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a:extLst>
              <a:ext uri="{FF2B5EF4-FFF2-40B4-BE49-F238E27FC236}">
                <a16:creationId xmlns:a16="http://schemas.microsoft.com/office/drawing/2014/main" id="{78C334C4-F98D-4DE4-B016-008FC89424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a:extLst>
              <a:ext uri="{FF2B5EF4-FFF2-40B4-BE49-F238E27FC236}">
                <a16:creationId xmlns:a16="http://schemas.microsoft.com/office/drawing/2014/main" id="{7584E126-F184-4A23-9F9E-D90E2AF850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53252" name="灯片编号占位符 3">
            <a:extLst>
              <a:ext uri="{FF2B5EF4-FFF2-40B4-BE49-F238E27FC236}">
                <a16:creationId xmlns:a16="http://schemas.microsoft.com/office/drawing/2014/main" id="{6446BE41-192A-4871-8EFA-55A9E35F43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AAC8E63-A733-422B-8DB0-B4654B6B161E}" type="slidenum">
              <a:rPr lang="zh-CN" altLang="en-US"/>
              <a:pPr eaLnBrk="1" hangingPunct="1"/>
              <a:t>20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a:extLst>
              <a:ext uri="{FF2B5EF4-FFF2-40B4-BE49-F238E27FC236}">
                <a16:creationId xmlns:a16="http://schemas.microsoft.com/office/drawing/2014/main" id="{4DB8A1BB-B8F5-44DA-B93C-519D796834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a:extLst>
              <a:ext uri="{FF2B5EF4-FFF2-40B4-BE49-F238E27FC236}">
                <a16:creationId xmlns:a16="http://schemas.microsoft.com/office/drawing/2014/main" id="{EFF1AB16-C871-414D-A0B9-A3B86E45FD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设计师应建立常用字体库，不要每次在数千字体群里选字体。要养成好习惯，做好常用模板。</a:t>
            </a:r>
          </a:p>
        </p:txBody>
      </p:sp>
      <p:sp>
        <p:nvSpPr>
          <p:cNvPr id="54276" name="灯片编号占位符 3">
            <a:extLst>
              <a:ext uri="{FF2B5EF4-FFF2-40B4-BE49-F238E27FC236}">
                <a16:creationId xmlns:a16="http://schemas.microsoft.com/office/drawing/2014/main" id="{F49FAB0C-BA19-4E40-A207-75E752C491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67E0909-39DB-4D69-ABA0-97DE25BDC78C}" type="slidenum">
              <a:rPr lang="zh-CN" altLang="en-US"/>
              <a:pPr eaLnBrk="1" hangingPunct="1"/>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a:extLst>
              <a:ext uri="{FF2B5EF4-FFF2-40B4-BE49-F238E27FC236}">
                <a16:creationId xmlns:a16="http://schemas.microsoft.com/office/drawing/2014/main" id="{4AAA86A5-1FCC-405F-A549-EB04EAC4BE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a:extLst>
              <a:ext uri="{FF2B5EF4-FFF2-40B4-BE49-F238E27FC236}">
                <a16:creationId xmlns:a16="http://schemas.microsoft.com/office/drawing/2014/main" id="{3278AC42-AA3E-445E-B4E3-5EAD3EFF22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这些标签的风格和产品的风格相一致</a:t>
            </a:r>
          </a:p>
        </p:txBody>
      </p:sp>
      <p:sp>
        <p:nvSpPr>
          <p:cNvPr id="55300" name="灯片编号占位符 3">
            <a:extLst>
              <a:ext uri="{FF2B5EF4-FFF2-40B4-BE49-F238E27FC236}">
                <a16:creationId xmlns:a16="http://schemas.microsoft.com/office/drawing/2014/main" id="{2A3D8BC2-7353-430B-8198-B29D10F6D7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51E2115-6172-4395-91F4-EE98DC090C60}" type="slidenum">
              <a:rPr lang="zh-CN" altLang="en-US"/>
              <a:pPr eaLnBrk="1" hangingPunct="1"/>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a:extLst>
              <a:ext uri="{FF2B5EF4-FFF2-40B4-BE49-F238E27FC236}">
                <a16:creationId xmlns:a16="http://schemas.microsoft.com/office/drawing/2014/main" id="{9816DD95-3273-4321-954D-C2B6DF2577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a:extLst>
              <a:ext uri="{FF2B5EF4-FFF2-40B4-BE49-F238E27FC236}">
                <a16:creationId xmlns:a16="http://schemas.microsoft.com/office/drawing/2014/main" id="{58808B63-7981-4B9A-BDC1-6CEFB6A6C2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56324" name="灯片编号占位符 3">
            <a:extLst>
              <a:ext uri="{FF2B5EF4-FFF2-40B4-BE49-F238E27FC236}">
                <a16:creationId xmlns:a16="http://schemas.microsoft.com/office/drawing/2014/main" id="{23886FA0-1047-4582-AA40-A30DF11897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BA2CDC1-7FCA-4DE6-ACAC-4EDA46A79A75}" type="slidenum">
              <a:rPr lang="zh-CN" altLang="en-US"/>
              <a:pPr eaLnBrk="1" hangingPunct="1"/>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a:extLst>
              <a:ext uri="{FF2B5EF4-FFF2-40B4-BE49-F238E27FC236}">
                <a16:creationId xmlns:a16="http://schemas.microsoft.com/office/drawing/2014/main" id="{27D3D80B-B94C-4BAF-9AB8-F985B7EE02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a:extLst>
              <a:ext uri="{FF2B5EF4-FFF2-40B4-BE49-F238E27FC236}">
                <a16:creationId xmlns:a16="http://schemas.microsoft.com/office/drawing/2014/main" id="{91BE583E-AAD5-4789-9B53-9775677678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这些底纹可以在平时多收集形成库，用时按类别选用</a:t>
            </a:r>
          </a:p>
        </p:txBody>
      </p:sp>
      <p:sp>
        <p:nvSpPr>
          <p:cNvPr id="57348" name="灯片编号占位符 3">
            <a:extLst>
              <a:ext uri="{FF2B5EF4-FFF2-40B4-BE49-F238E27FC236}">
                <a16:creationId xmlns:a16="http://schemas.microsoft.com/office/drawing/2014/main" id="{F03F2C54-FAC8-4A78-8ACB-5A9EEFFF94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5271C22-5E4A-4116-B099-2EC62D45B8D0}" type="slidenum">
              <a:rPr lang="zh-CN" altLang="en-US"/>
              <a:pPr eaLnBrk="1" hangingPunct="1"/>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EA2B24-06B0-4A43-98BF-776478D7BE6F}" type="slidenum">
              <a:rPr lang="zh-CN" altLang="en-US" smtClean="0"/>
              <a:t>3</a:t>
            </a:fld>
            <a:endParaRPr lang="zh-CN" altLang="en-US"/>
          </a:p>
        </p:txBody>
      </p:sp>
    </p:spTree>
    <p:extLst>
      <p:ext uri="{BB962C8B-B14F-4D97-AF65-F5344CB8AC3E}">
        <p14:creationId xmlns:p14="http://schemas.microsoft.com/office/powerpoint/2010/main" val="3906226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a:extLst>
              <a:ext uri="{FF2B5EF4-FFF2-40B4-BE49-F238E27FC236}">
                <a16:creationId xmlns:a16="http://schemas.microsoft.com/office/drawing/2014/main" id="{9284A151-7830-4396-A0A6-779FB5D6A3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a:extLst>
              <a:ext uri="{FF2B5EF4-FFF2-40B4-BE49-F238E27FC236}">
                <a16:creationId xmlns:a16="http://schemas.microsoft.com/office/drawing/2014/main" id="{63E27E74-FA33-40CB-BA83-6C3E0880F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58372" name="灯片编号占位符 3">
            <a:extLst>
              <a:ext uri="{FF2B5EF4-FFF2-40B4-BE49-F238E27FC236}">
                <a16:creationId xmlns:a16="http://schemas.microsoft.com/office/drawing/2014/main" id="{797E0F5B-64C4-48E2-9D3F-26E3FEE520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8540444-13E9-4CA6-A4F4-6711198D9CAB}" type="slidenum">
              <a:rPr lang="zh-CN" altLang="en-US"/>
              <a:pPr eaLnBrk="1" hangingPunct="1"/>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a:extLst>
              <a:ext uri="{FF2B5EF4-FFF2-40B4-BE49-F238E27FC236}">
                <a16:creationId xmlns:a16="http://schemas.microsoft.com/office/drawing/2014/main" id="{B9A16F12-558C-4A6C-B1FD-8E6E6ECAB3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a:extLst>
              <a:ext uri="{FF2B5EF4-FFF2-40B4-BE49-F238E27FC236}">
                <a16:creationId xmlns:a16="http://schemas.microsoft.com/office/drawing/2014/main" id="{96AF0739-8AED-4BD4-AAFD-FE68016B73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取舍往往是一个艰难的过程。我们会因为贪婪和胆怯而希望一个广告大而全。其实这种方式是最无效的。</a:t>
            </a:r>
          </a:p>
        </p:txBody>
      </p:sp>
      <p:sp>
        <p:nvSpPr>
          <p:cNvPr id="59396" name="灯片编号占位符 3">
            <a:extLst>
              <a:ext uri="{FF2B5EF4-FFF2-40B4-BE49-F238E27FC236}">
                <a16:creationId xmlns:a16="http://schemas.microsoft.com/office/drawing/2014/main" id="{27F07DB4-0ED1-462C-BB39-73884414C9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14EA9B6-BA66-4C85-ADE2-A4E87FC6CA1A}" type="slidenum">
              <a:rPr lang="zh-CN" altLang="en-US"/>
              <a:pPr eaLnBrk="1" hangingPunct="1"/>
              <a:t>26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a:extLst>
              <a:ext uri="{FF2B5EF4-FFF2-40B4-BE49-F238E27FC236}">
                <a16:creationId xmlns:a16="http://schemas.microsoft.com/office/drawing/2014/main" id="{31D25E0B-0B7D-4389-AA40-6B00076EC5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a:extLst>
              <a:ext uri="{FF2B5EF4-FFF2-40B4-BE49-F238E27FC236}">
                <a16:creationId xmlns:a16="http://schemas.microsoft.com/office/drawing/2014/main" id="{FFE6E51D-1F86-4FB2-A7F7-452D28E7DC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0420" name="灯片编号占位符 3">
            <a:extLst>
              <a:ext uri="{FF2B5EF4-FFF2-40B4-BE49-F238E27FC236}">
                <a16:creationId xmlns:a16="http://schemas.microsoft.com/office/drawing/2014/main" id="{F6C2A864-26CA-4D57-9FFC-AE748B036E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319E9A5-CAC1-4E66-9ECC-FA47048DF74F}" type="slidenum">
              <a:rPr lang="zh-CN" altLang="en-US"/>
              <a:pPr eaLnBrk="1" hangingPunct="1"/>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a:extLst>
              <a:ext uri="{FF2B5EF4-FFF2-40B4-BE49-F238E27FC236}">
                <a16:creationId xmlns:a16="http://schemas.microsoft.com/office/drawing/2014/main" id="{7FFF7A8F-9D7C-43AC-8D36-A45234F384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a:extLst>
              <a:ext uri="{FF2B5EF4-FFF2-40B4-BE49-F238E27FC236}">
                <a16:creationId xmlns:a16="http://schemas.microsoft.com/office/drawing/2014/main" id="{795FBFB2-9833-4F61-8957-946717BCD9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第一张广告看起来很大牌的原因是它敢于浪费，有很多空白空间。我们仔细看这张图的段间距，行间距，正文和标题的距离都很讲究。这些细节虽然我们平时会不去仔细研究，但这些信息会读到我们的视觉思维里，我们也会对其作出判断。</a:t>
            </a:r>
          </a:p>
        </p:txBody>
      </p:sp>
      <p:sp>
        <p:nvSpPr>
          <p:cNvPr id="61444" name="灯片编号占位符 3">
            <a:extLst>
              <a:ext uri="{FF2B5EF4-FFF2-40B4-BE49-F238E27FC236}">
                <a16:creationId xmlns:a16="http://schemas.microsoft.com/office/drawing/2014/main" id="{072A5A94-4E2C-4571-8EF7-62066C79CF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30B0AE5-CE1E-4DE1-9441-97F4E7489665}" type="slidenum">
              <a:rPr lang="zh-CN" altLang="en-US"/>
              <a:pPr eaLnBrk="1" hangingPunct="1"/>
              <a:t>34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EA2B24-06B0-4A43-98BF-776478D7BE6F}" type="slidenum">
              <a:rPr lang="zh-CN" altLang="en-US" smtClean="0"/>
              <a:t>56</a:t>
            </a:fld>
            <a:endParaRPr lang="zh-CN" altLang="en-US"/>
          </a:p>
        </p:txBody>
      </p:sp>
    </p:spTree>
    <p:extLst>
      <p:ext uri="{BB962C8B-B14F-4D97-AF65-F5344CB8AC3E}">
        <p14:creationId xmlns:p14="http://schemas.microsoft.com/office/powerpoint/2010/main" val="3966783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前景色</a:t>
            </a:r>
            <a:r>
              <a:rPr lang="en-US" altLang="zh-CN"/>
              <a:t>#f0f0f5  2092*540PX</a:t>
            </a:r>
            <a:endParaRPr lang="en-US" altLang="zh-CN" dirty="0"/>
          </a:p>
          <a:p>
            <a:r>
              <a:rPr lang="zh-CN" altLang="en-US" dirty="0"/>
              <a:t>最上面两排文字  思源黑体</a:t>
            </a:r>
            <a:r>
              <a:rPr lang="en-US" altLang="zh-CN" dirty="0"/>
              <a:t>CN #2e2f35   </a:t>
            </a:r>
          </a:p>
          <a:p>
            <a:r>
              <a:rPr lang="zh-CN" altLang="en-US" dirty="0"/>
              <a:t>考究  方正品尚黑简体   英文  方正楷体</a:t>
            </a:r>
            <a:r>
              <a:rPr lang="en-US" altLang="zh-CN" dirty="0"/>
              <a:t>—GBK</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285*40px </a:t>
            </a:r>
            <a:r>
              <a:rPr lang="zh-CN" altLang="en-US"/>
              <a:t>矩形     </a:t>
            </a:r>
            <a:r>
              <a:rPr lang="en-US" altLang="zh-CN"/>
              <a:t>#2e2f35   </a:t>
            </a:r>
          </a:p>
          <a:p>
            <a:r>
              <a:rPr lang="zh-CN" altLang="en-US"/>
              <a:t>会员  方正兰亭纤黑简体   </a:t>
            </a:r>
            <a:r>
              <a:rPr lang="en-US" altLang="zh-CN"/>
              <a:t>25  #ffffff</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B4BB2BEC-471E-42D6-BAD3-D4936DE5AA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F5F7E768-7CF2-4742-85A1-6A49A461EA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这两个广告都是发布在淘宝首页焦点图第二帧。这个位置是淘宝曝光量最高的广告位。这两张广告的画面，色彩、构图上都很不错。但是两者的效果相去甚远。</a:t>
            </a:r>
            <a:endParaRPr lang="en-US" altLang="zh-CN"/>
          </a:p>
          <a:p>
            <a:r>
              <a:rPr lang="zh-CN" altLang="en-US"/>
              <a:t>点击率相差</a:t>
            </a:r>
            <a:r>
              <a:rPr lang="en-US" altLang="zh-CN"/>
              <a:t>10</a:t>
            </a:r>
            <a:r>
              <a:rPr lang="zh-CN" altLang="en-US"/>
              <a:t>倍。</a:t>
            </a:r>
          </a:p>
        </p:txBody>
      </p:sp>
      <p:sp>
        <p:nvSpPr>
          <p:cNvPr id="40964" name="灯片编号占位符 3">
            <a:extLst>
              <a:ext uri="{FF2B5EF4-FFF2-40B4-BE49-F238E27FC236}">
                <a16:creationId xmlns:a16="http://schemas.microsoft.com/office/drawing/2014/main" id="{06A6B484-DC77-4D06-824E-B07138DB8E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23B0BB6-5CA1-4C9D-97A9-57C8E0D1D071}" type="slidenum">
              <a:rPr lang="zh-CN" altLang="en-US"/>
              <a:pPr eaLnBrk="1" hangingPunct="1"/>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a:extLst>
              <a:ext uri="{FF2B5EF4-FFF2-40B4-BE49-F238E27FC236}">
                <a16:creationId xmlns:a16="http://schemas.microsoft.com/office/drawing/2014/main" id="{7B3103D5-9445-4C0F-9642-92C22328B9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a:extLst>
              <a:ext uri="{FF2B5EF4-FFF2-40B4-BE49-F238E27FC236}">
                <a16:creationId xmlns:a16="http://schemas.microsoft.com/office/drawing/2014/main" id="{E0951466-F6AC-4DB4-A18F-867C6206A5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硬广，钻展对设计的要求比较高，因为是按时段或者按展现人次收费的，所以设计决定了广告的成败</a:t>
            </a:r>
          </a:p>
        </p:txBody>
      </p:sp>
      <p:sp>
        <p:nvSpPr>
          <p:cNvPr id="41988" name="灯片编号占位符 3">
            <a:extLst>
              <a:ext uri="{FF2B5EF4-FFF2-40B4-BE49-F238E27FC236}">
                <a16:creationId xmlns:a16="http://schemas.microsoft.com/office/drawing/2014/main" id="{8018704F-ADCF-430A-9C35-DB40A7635C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E3B15CE-A1CA-4B9E-80AA-A53297D90E75}" type="slidenum">
              <a:rPr lang="zh-CN" altLang="en-US"/>
              <a:pPr eaLnBrk="1" hangingPunct="1"/>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DE478B73-E97C-4E86-91A1-CEAD5C2FB1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4785AAD5-0799-4A49-8D0C-79B5A8EEAB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不同品类的点击率会受品类影响，但是这张图是同一个品牌的广告，第一张是首焦，成本在</a:t>
            </a:r>
            <a:r>
              <a:rPr lang="en-US" altLang="zh-CN"/>
              <a:t>14</a:t>
            </a:r>
            <a:r>
              <a:rPr lang="zh-CN" altLang="en-US"/>
              <a:t>万左右，第二张广告位置是首页一屏</a:t>
            </a:r>
            <a:r>
              <a:rPr lang="en-US" altLang="zh-CN"/>
              <a:t>B</a:t>
            </a:r>
            <a:r>
              <a:rPr lang="zh-CN" altLang="en-US"/>
              <a:t>成本是</a:t>
            </a:r>
            <a:r>
              <a:rPr lang="en-US" altLang="zh-CN"/>
              <a:t>4.5</a:t>
            </a:r>
            <a:r>
              <a:rPr lang="zh-CN" altLang="en-US"/>
              <a:t>万左右。我们可以看到两者的点击量几乎没有差异。第一个广告虽然用足了迪斯尼等元素，但是明显是下面一个的效果更好。  </a:t>
            </a:r>
          </a:p>
        </p:txBody>
      </p:sp>
      <p:sp>
        <p:nvSpPr>
          <p:cNvPr id="43012" name="灯片编号占位符 3">
            <a:extLst>
              <a:ext uri="{FF2B5EF4-FFF2-40B4-BE49-F238E27FC236}">
                <a16:creationId xmlns:a16="http://schemas.microsoft.com/office/drawing/2014/main" id="{CE5CE7C9-843A-45F8-A42A-6110453208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5365A3D-5247-49D6-98F2-32826543792D}" type="slidenum">
              <a:rPr lang="zh-CN" altLang="en-US"/>
              <a:pPr eaLnBrk="1" hangingPunct="1"/>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id="{F8D8ED02-CBCA-40EF-964B-B1693756EE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a:extLst>
              <a:ext uri="{FF2B5EF4-FFF2-40B4-BE49-F238E27FC236}">
                <a16:creationId xmlns:a16="http://schemas.microsoft.com/office/drawing/2014/main" id="{C1CC6B00-F3B7-4AD1-BFC2-4CA9F45473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4036" name="灯片编号占位符 3">
            <a:extLst>
              <a:ext uri="{FF2B5EF4-FFF2-40B4-BE49-F238E27FC236}">
                <a16:creationId xmlns:a16="http://schemas.microsoft.com/office/drawing/2014/main" id="{F069E4F4-8724-4B5E-8025-CEB06789A5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6A50062B-3CBD-4540-AF53-7A85E1A134A4}" type="slidenum">
              <a:rPr lang="zh-CN" altLang="en-US"/>
              <a:pPr eaLnBrk="1" hangingPunct="1"/>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id="{8435BCB4-A864-453E-B4D8-2B3D9F3FB9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id="{071360C0-7001-433F-B31E-E5CEE0C93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我们要学会通过反向解读的方法，来看比较好的案例。这是设计师的基本功，在以上的这些广告中，我们不难发现共性。请大家对这些品类不同，受众不一的广告有哪些共性做一下评价。</a:t>
            </a:r>
          </a:p>
        </p:txBody>
      </p:sp>
      <p:sp>
        <p:nvSpPr>
          <p:cNvPr id="45060" name="灯片编号占位符 3">
            <a:extLst>
              <a:ext uri="{FF2B5EF4-FFF2-40B4-BE49-F238E27FC236}">
                <a16:creationId xmlns:a16="http://schemas.microsoft.com/office/drawing/2014/main" id="{34FC26EE-E2CD-4015-88E0-593BFB608A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29D8C09-3E87-46DD-BCAE-23C2A9482A83}" type="slidenum">
              <a:rPr lang="zh-CN" altLang="en-US"/>
              <a:pPr eaLnBrk="1" hangingPunct="1"/>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a:extLst>
              <a:ext uri="{FF2B5EF4-FFF2-40B4-BE49-F238E27FC236}">
                <a16:creationId xmlns:a16="http://schemas.microsoft.com/office/drawing/2014/main" id="{002F45DF-102D-4C53-B008-CAAC8404F1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a:extLst>
              <a:ext uri="{FF2B5EF4-FFF2-40B4-BE49-F238E27FC236}">
                <a16:creationId xmlns:a16="http://schemas.microsoft.com/office/drawing/2014/main" id="{B7836B6D-89A3-4F60-A5B7-DF260A1F5E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这三个标准是促销广告的基本标准，它的内核是视觉传达有效的标准。</a:t>
            </a:r>
          </a:p>
        </p:txBody>
      </p:sp>
      <p:sp>
        <p:nvSpPr>
          <p:cNvPr id="46084" name="灯片编号占位符 3">
            <a:extLst>
              <a:ext uri="{FF2B5EF4-FFF2-40B4-BE49-F238E27FC236}">
                <a16:creationId xmlns:a16="http://schemas.microsoft.com/office/drawing/2014/main" id="{5745B891-3AEF-4B40-9816-92FAB1FEC4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2201921-5290-42BF-9069-B10B85C609B8}" type="slidenum">
              <a:rPr lang="zh-CN" altLang="en-US"/>
              <a:pPr eaLnBrk="1" hangingPunct="1"/>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a:extLst>
              <a:ext uri="{FF2B5EF4-FFF2-40B4-BE49-F238E27FC236}">
                <a16:creationId xmlns:a16="http://schemas.microsoft.com/office/drawing/2014/main" id="{07B1DD51-6FC1-462A-B190-AAAD5D3631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a:extLst>
              <a:ext uri="{FF2B5EF4-FFF2-40B4-BE49-F238E27FC236}">
                <a16:creationId xmlns:a16="http://schemas.microsoft.com/office/drawing/2014/main" id="{9A4F811A-65FC-4576-8CE1-92D4E8632A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a:t>我们可以注意一个细节，这个疯狂抢的标签，做了旋转，它箭头指向哪里？正是指向</a:t>
            </a:r>
            <a:r>
              <a:rPr lang="en-US" altLang="zh-CN"/>
              <a:t>5</a:t>
            </a:r>
            <a:r>
              <a:rPr lang="zh-CN" altLang="en-US"/>
              <a:t>折。整个画面的全部因素都指向这个主题。</a:t>
            </a:r>
          </a:p>
        </p:txBody>
      </p:sp>
      <p:sp>
        <p:nvSpPr>
          <p:cNvPr id="47108" name="灯片编号占位符 3">
            <a:extLst>
              <a:ext uri="{FF2B5EF4-FFF2-40B4-BE49-F238E27FC236}">
                <a16:creationId xmlns:a16="http://schemas.microsoft.com/office/drawing/2014/main" id="{17DC2E8E-638A-4450-9D52-E7A59359E0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7A6F3006-5EE1-4A1C-9A61-B42F16DB8A98}" type="slidenum">
              <a:rPr lang="zh-CN" altLang="en-US"/>
              <a:pPr eaLnBrk="1" hangingPunct="1"/>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1882" y="1061"/>
            <a:ext cx="12186652" cy="6844822"/>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38091" y="1005840"/>
            <a:ext cx="10378549" cy="5172554"/>
          </a:xfrm>
        </p:spPr>
        <p:txBody>
          <a:bodyPr>
            <a:normAutofit/>
          </a:bodyPr>
          <a:lstStyle>
            <a:lvl1pPr>
              <a:defRPr sz="2200"/>
            </a:lvl1pPr>
          </a:lstStyle>
          <a:p>
            <a:pPr lvl="0"/>
            <a:r>
              <a:rPr lang="zh-CN" altLang="en-US" dirty="0"/>
              <a:t>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3"/>
            <a:ext cx="2742843" cy="365209"/>
          </a:xfrm>
          <a:prstGeom prst="rect">
            <a:avLst/>
          </a:prstGeom>
        </p:spPr>
        <p:txBody>
          <a:bodyPr/>
          <a:lstStyle/>
          <a:p>
            <a:fld id="{507A946E-B064-4211-A11D-E702AF025A18}" type="datetimeFigureOut">
              <a:rPr lang="zh-CN" altLang="en-US" smtClean="0"/>
              <a:t>2020/5/7</a:t>
            </a:fld>
            <a:endParaRPr lang="zh-CN" altLang="en-US"/>
          </a:p>
        </p:txBody>
      </p:sp>
      <p:sp>
        <p:nvSpPr>
          <p:cNvPr id="3" name="页脚占位符 2"/>
          <p:cNvSpPr>
            <a:spLocks noGrp="1"/>
          </p:cNvSpPr>
          <p:nvPr>
            <p:ph type="ftr" sz="quarter" idx="11"/>
          </p:nvPr>
        </p:nvSpPr>
        <p:spPr>
          <a:xfrm>
            <a:off x="4038075" y="6357823"/>
            <a:ext cx="4114264" cy="3652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79" y="6357823"/>
            <a:ext cx="2742843" cy="365209"/>
          </a:xfrm>
          <a:prstGeom prst="rect">
            <a:avLst/>
          </a:prstGeom>
        </p:spPr>
        <p:txBody>
          <a:bodyPr/>
          <a:lstStyle/>
          <a:p>
            <a:fld id="{347ECCD5-501B-4F30-908A-642832F21398}" type="slidenum">
              <a:rPr lang="zh-CN" altLang="en-US" smtClean="0"/>
              <a:t>‹#›</a:t>
            </a:fld>
            <a:endParaRPr lang="zh-CN" altLang="en-US"/>
          </a:p>
        </p:txBody>
      </p:sp>
      <p:sp>
        <p:nvSpPr>
          <p:cNvPr id="5" name="矩形 4"/>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
        <p:nvSpPr>
          <p:cNvPr id="6" name="TextBox 5"/>
          <p:cNvSpPr txBox="1"/>
          <p:nvPr userDrawn="1"/>
        </p:nvSpPr>
        <p:spPr>
          <a:xfrm>
            <a:off x="1268234" y="331366"/>
            <a:ext cx="1708118" cy="415476"/>
          </a:xfrm>
          <a:prstGeom prst="rect">
            <a:avLst/>
          </a:prstGeom>
          <a:noFill/>
        </p:spPr>
        <p:txBody>
          <a:bodyPr wrap="none" lIns="121899" tIns="60949" rIns="121899" bIns="60949" rtlCol="0">
            <a:spAutoFit/>
          </a:bodyPr>
          <a:lstStyle/>
          <a:p>
            <a:pPr lvl="0"/>
            <a:r>
              <a:rPr lang="zh-CN" altLang="zh-CN" sz="1900" b="1" dirty="0">
                <a:solidFill>
                  <a:schemeClr val="accent1"/>
                </a:solidFill>
                <a:latin typeface="微软雅黑" panose="020B0503020204020204" pitchFamily="34" charset="-122"/>
                <a:ea typeface="微软雅黑" panose="020B0503020204020204" pitchFamily="34" charset="-122"/>
              </a:rPr>
              <a:t>年度工作概述</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3"/>
            <a:ext cx="2742843" cy="365209"/>
          </a:xfrm>
          <a:prstGeom prst="rect">
            <a:avLst/>
          </a:prstGeom>
        </p:spPr>
        <p:txBody>
          <a:bodyPr/>
          <a:lstStyle/>
          <a:p>
            <a:fld id="{507A946E-B064-4211-A11D-E702AF025A18}" type="datetimeFigureOut">
              <a:rPr lang="zh-CN" altLang="en-US" smtClean="0"/>
              <a:t>2020/5/7</a:t>
            </a:fld>
            <a:endParaRPr lang="zh-CN" altLang="en-US"/>
          </a:p>
        </p:txBody>
      </p:sp>
      <p:sp>
        <p:nvSpPr>
          <p:cNvPr id="3" name="页脚占位符 2"/>
          <p:cNvSpPr>
            <a:spLocks noGrp="1"/>
          </p:cNvSpPr>
          <p:nvPr>
            <p:ph type="ftr" sz="quarter" idx="11"/>
          </p:nvPr>
        </p:nvSpPr>
        <p:spPr>
          <a:xfrm>
            <a:off x="4038075" y="6357823"/>
            <a:ext cx="4114264" cy="3652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79" y="6357823"/>
            <a:ext cx="2742843" cy="365209"/>
          </a:xfrm>
          <a:prstGeom prst="rect">
            <a:avLst/>
          </a:prstGeom>
        </p:spPr>
        <p:txBody>
          <a:bodyPr/>
          <a:lstStyle/>
          <a:p>
            <a:fld id="{347ECCD5-501B-4F30-908A-642832F21398}" type="slidenum">
              <a:rPr lang="zh-CN" altLang="en-US" smtClean="0"/>
              <a:t>‹#›</a:t>
            </a:fld>
            <a:endParaRPr lang="zh-CN" altLang="en-US"/>
          </a:p>
        </p:txBody>
      </p:sp>
      <p:sp>
        <p:nvSpPr>
          <p:cNvPr id="6" name="TextBox 5"/>
          <p:cNvSpPr txBox="1"/>
          <p:nvPr userDrawn="1"/>
        </p:nvSpPr>
        <p:spPr>
          <a:xfrm>
            <a:off x="1268232" y="331366"/>
            <a:ext cx="1708118" cy="415476"/>
          </a:xfrm>
          <a:prstGeom prst="rect">
            <a:avLst/>
          </a:prstGeom>
          <a:noFill/>
        </p:spPr>
        <p:txBody>
          <a:bodyPr wrap="none" lIns="121899" tIns="60949" rIns="121899" bIns="60949" rtlCol="0">
            <a:spAutoFit/>
          </a:bodyPr>
          <a:lstStyle/>
          <a:p>
            <a:pPr lvl="0"/>
            <a:r>
              <a:rPr lang="zh-CN" altLang="zh-CN" sz="1900" b="1" dirty="0">
                <a:solidFill>
                  <a:schemeClr val="accent1"/>
                </a:solidFill>
                <a:latin typeface="微软雅黑" panose="020B0503020204020204" pitchFamily="34" charset="-122"/>
                <a:ea typeface="微软雅黑" panose="020B0503020204020204" pitchFamily="34" charset="-122"/>
              </a:rPr>
              <a:t>工作完成情况</a:t>
            </a:r>
          </a:p>
        </p:txBody>
      </p:sp>
      <p:sp>
        <p:nvSpPr>
          <p:cNvPr id="7" name="矩形 6"/>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3"/>
            <a:ext cx="2742843" cy="365209"/>
          </a:xfrm>
          <a:prstGeom prst="rect">
            <a:avLst/>
          </a:prstGeom>
        </p:spPr>
        <p:txBody>
          <a:bodyPr/>
          <a:lstStyle/>
          <a:p>
            <a:fld id="{507A946E-B064-4211-A11D-E702AF025A18}" type="datetimeFigureOut">
              <a:rPr lang="zh-CN" altLang="en-US" smtClean="0"/>
              <a:t>2020/5/7</a:t>
            </a:fld>
            <a:endParaRPr lang="zh-CN" altLang="en-US"/>
          </a:p>
        </p:txBody>
      </p:sp>
      <p:sp>
        <p:nvSpPr>
          <p:cNvPr id="3" name="页脚占位符 2"/>
          <p:cNvSpPr>
            <a:spLocks noGrp="1"/>
          </p:cNvSpPr>
          <p:nvPr>
            <p:ph type="ftr" sz="quarter" idx="11"/>
          </p:nvPr>
        </p:nvSpPr>
        <p:spPr>
          <a:xfrm>
            <a:off x="4038075" y="6357823"/>
            <a:ext cx="4114264" cy="3652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79" y="6357823"/>
            <a:ext cx="2742843" cy="365209"/>
          </a:xfrm>
          <a:prstGeom prst="rect">
            <a:avLst/>
          </a:prstGeom>
        </p:spPr>
        <p:txBody>
          <a:bodyPr/>
          <a:lstStyle/>
          <a:p>
            <a:fld id="{347ECCD5-501B-4F30-908A-642832F21398}" type="slidenum">
              <a:rPr lang="zh-CN" altLang="en-US" smtClean="0"/>
              <a:t>‹#›</a:t>
            </a:fld>
            <a:endParaRPr lang="zh-CN" altLang="en-US"/>
          </a:p>
        </p:txBody>
      </p:sp>
      <p:sp>
        <p:nvSpPr>
          <p:cNvPr id="6" name="TextBox 5"/>
          <p:cNvSpPr txBox="1"/>
          <p:nvPr userDrawn="1"/>
        </p:nvSpPr>
        <p:spPr>
          <a:xfrm>
            <a:off x="1268232" y="331366"/>
            <a:ext cx="1708118" cy="415476"/>
          </a:xfrm>
          <a:prstGeom prst="rect">
            <a:avLst/>
          </a:prstGeom>
          <a:noFill/>
        </p:spPr>
        <p:txBody>
          <a:bodyPr wrap="none" lIns="121899" tIns="60949" rIns="121899" bIns="60949" rtlCol="0">
            <a:spAutoFit/>
          </a:bodyPr>
          <a:lstStyle/>
          <a:p>
            <a:pPr lvl="0"/>
            <a:r>
              <a:rPr lang="zh-CN" altLang="zh-CN" sz="1900" b="1" dirty="0">
                <a:solidFill>
                  <a:schemeClr val="accent1"/>
                </a:solidFill>
                <a:latin typeface="微软雅黑" panose="020B0503020204020204" pitchFamily="34" charset="-122"/>
                <a:ea typeface="微软雅黑" panose="020B0503020204020204" pitchFamily="34" charset="-122"/>
              </a:rPr>
              <a:t>成功项目展示</a:t>
            </a:r>
          </a:p>
        </p:txBody>
      </p:sp>
      <p:sp>
        <p:nvSpPr>
          <p:cNvPr id="7" name="矩形 6"/>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1" y="6357823"/>
            <a:ext cx="2742843" cy="365209"/>
          </a:xfrm>
          <a:prstGeom prst="rect">
            <a:avLst/>
          </a:prstGeom>
        </p:spPr>
        <p:txBody>
          <a:bodyPr/>
          <a:lstStyle/>
          <a:p>
            <a:fld id="{507A946E-B064-4211-A11D-E702AF025A18}" type="datetimeFigureOut">
              <a:rPr lang="zh-CN" altLang="en-US" smtClean="0"/>
              <a:t>2020/5/7</a:t>
            </a:fld>
            <a:endParaRPr lang="zh-CN" altLang="en-US"/>
          </a:p>
        </p:txBody>
      </p:sp>
      <p:sp>
        <p:nvSpPr>
          <p:cNvPr id="3" name="页脚占位符 2"/>
          <p:cNvSpPr>
            <a:spLocks noGrp="1"/>
          </p:cNvSpPr>
          <p:nvPr>
            <p:ph type="ftr" sz="quarter" idx="11"/>
          </p:nvPr>
        </p:nvSpPr>
        <p:spPr>
          <a:xfrm>
            <a:off x="4038075" y="6357823"/>
            <a:ext cx="4114264" cy="365209"/>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79" y="6357823"/>
            <a:ext cx="2742843" cy="365209"/>
          </a:xfrm>
          <a:prstGeom prst="rect">
            <a:avLst/>
          </a:prstGeom>
        </p:spPr>
        <p:txBody>
          <a:bodyPr/>
          <a:lstStyle/>
          <a:p>
            <a:fld id="{347ECCD5-501B-4F30-908A-642832F21398}" type="slidenum">
              <a:rPr lang="zh-CN" altLang="en-US" smtClean="0"/>
              <a:t>‹#›</a:t>
            </a:fld>
            <a:endParaRPr lang="zh-CN" altLang="en-US"/>
          </a:p>
        </p:txBody>
      </p:sp>
      <p:sp>
        <p:nvSpPr>
          <p:cNvPr id="6" name="TextBox 5"/>
          <p:cNvSpPr txBox="1"/>
          <p:nvPr userDrawn="1"/>
        </p:nvSpPr>
        <p:spPr>
          <a:xfrm>
            <a:off x="1268232" y="331366"/>
            <a:ext cx="1708118" cy="415476"/>
          </a:xfrm>
          <a:prstGeom prst="rect">
            <a:avLst/>
          </a:prstGeom>
          <a:noFill/>
        </p:spPr>
        <p:txBody>
          <a:bodyPr wrap="none" lIns="121899" tIns="60949" rIns="121899" bIns="60949" rtlCol="0">
            <a:spAutoFit/>
          </a:bodyPr>
          <a:lstStyle/>
          <a:p>
            <a:r>
              <a:rPr lang="zh-CN" altLang="zh-CN" sz="1900" b="1" dirty="0">
                <a:solidFill>
                  <a:schemeClr val="accent1"/>
                </a:solidFill>
                <a:latin typeface="微软雅黑" panose="020B0503020204020204" pitchFamily="34" charset="-122"/>
                <a:ea typeface="微软雅黑" panose="020B0503020204020204" pitchFamily="34" charset="-122"/>
              </a:rPr>
              <a:t>明年工作计划</a:t>
            </a:r>
          </a:p>
        </p:txBody>
      </p:sp>
      <p:sp>
        <p:nvSpPr>
          <p:cNvPr id="7" name="矩形 6"/>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400" fill="hold"/>
                                        <p:tgtEl>
                                          <p:spTgt spid="6"/>
                                        </p:tgtEl>
                                        <p:attrNameLst>
                                          <p:attrName>ppt_y</p:attrName>
                                        </p:attrNameLst>
                                      </p:cBhvr>
                                      <p:tavLst>
                                        <p:tav tm="0">
                                          <p:val>
                                            <p:strVal val="#ppt_y"/>
                                          </p:val>
                                        </p:tav>
                                        <p:tav tm="100000">
                                          <p:val>
                                            <p:strVal val="#ppt_y"/>
                                          </p:val>
                                        </p:tav>
                                      </p:tavLst>
                                    </p:anim>
                                    <p:anim calcmode="lin" valueType="num">
                                      <p:cBhvr>
                                        <p:cTn id="9" dur="4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4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400" tmFilter="0,0; .5, 1; 1, 1"/>
                                        <p:tgtEl>
                                          <p:spTgt spid="6"/>
                                        </p:tgtEl>
                                      </p:cBhvr>
                                    </p:animEffect>
                                  </p:childTnLst>
                                </p:cTn>
                              </p:par>
                            </p:childTnLst>
                          </p:cTn>
                        </p:par>
                        <p:par>
                          <p:cTn id="12" fill="hold">
                            <p:stCondLst>
                              <p:cond delay="6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720" y="217198"/>
            <a:ext cx="10015367" cy="44172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1" y="1210103"/>
            <a:ext cx="10780311" cy="5248463"/>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Content Placeholder 2"/>
          <p:cNvSpPr>
            <a:spLocks noGrp="1"/>
          </p:cNvSpPr>
          <p:nvPr>
            <p:ph idx="13"/>
          </p:nvPr>
        </p:nvSpPr>
        <p:spPr>
          <a:xfrm>
            <a:off x="841266" y="739351"/>
            <a:ext cx="10745659" cy="464566"/>
          </a:xfrm>
          <a:prstGeom prst="rect">
            <a:avLst/>
          </a:prstGeom>
        </p:spPr>
        <p:txBody>
          <a:bodyPr/>
          <a:lstStyle>
            <a:lvl1pPr marL="0" indent="0">
              <a:lnSpc>
                <a:spcPct val="120000"/>
              </a:lnSpc>
              <a:buSzPct val="80000"/>
              <a:buFont typeface="Wingdings" panose="05000000000000000000" pitchFamily="2" charset="2"/>
              <a:buNone/>
              <a:defRPr b="0">
                <a:solidFill>
                  <a:srgbClr val="07836E"/>
                </a:solidFill>
              </a:defRPr>
            </a:lvl1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874AFF2-4919-4A80-9231-44A7AAEF6549}"/>
              </a:ext>
            </a:extLst>
          </p:cNvPr>
          <p:cNvSpPr/>
          <p:nvPr/>
        </p:nvSpPr>
        <p:spPr>
          <a:xfrm>
            <a:off x="1" y="169902"/>
            <a:ext cx="125364" cy="40490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68553" tIns="34277" rIns="68553" bIns="34277"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defRPr/>
            </a:pPr>
            <a:endParaRPr lang="zh-CN" altLang="en-US" sz="1799" noProof="1">
              <a:solidFill>
                <a:srgbClr val="FFFFFF"/>
              </a:solidFill>
              <a:ea typeface="微软雅黑" panose="020B0503020204020204" pitchFamily="34" charset="-122"/>
            </a:endParaRPr>
          </a:p>
        </p:txBody>
      </p:sp>
      <p:sp>
        <p:nvSpPr>
          <p:cNvPr id="3" name="日期占位符 1">
            <a:extLst>
              <a:ext uri="{FF2B5EF4-FFF2-40B4-BE49-F238E27FC236}">
                <a16:creationId xmlns:a16="http://schemas.microsoft.com/office/drawing/2014/main" id="{80F4F2E3-1D60-4F16-A4C8-D5BF78593CFD}"/>
              </a:ext>
            </a:extLst>
          </p:cNvPr>
          <p:cNvSpPr>
            <a:spLocks noGrp="1"/>
          </p:cNvSpPr>
          <p:nvPr>
            <p:ph type="dt" sz="half" idx="10"/>
          </p:nvPr>
        </p:nvSpPr>
        <p:spPr/>
        <p:txBody>
          <a:bodyPr/>
          <a:lstStyle>
            <a:lvl1pPr>
              <a:defRPr/>
            </a:lvl1pPr>
          </a:lstStyle>
          <a:p>
            <a:pPr>
              <a:defRPr/>
            </a:pPr>
            <a:endParaRPr lang="zh-CN" altLang="en-US"/>
          </a:p>
        </p:txBody>
      </p:sp>
      <p:sp>
        <p:nvSpPr>
          <p:cNvPr id="4" name="页脚占位符 2">
            <a:extLst>
              <a:ext uri="{FF2B5EF4-FFF2-40B4-BE49-F238E27FC236}">
                <a16:creationId xmlns:a16="http://schemas.microsoft.com/office/drawing/2014/main" id="{0FB4E485-5582-40F7-8944-064A7434571F}"/>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39B7DA13-2147-49C9-8CD0-C17E3E52B60A}"/>
              </a:ext>
            </a:extLst>
          </p:cNvPr>
          <p:cNvSpPr>
            <a:spLocks noGrp="1"/>
          </p:cNvSpPr>
          <p:nvPr>
            <p:ph type="sldNum" sz="quarter" idx="12"/>
          </p:nvPr>
        </p:nvSpPr>
        <p:spPr/>
        <p:txBody>
          <a:bodyPr/>
          <a:lstStyle>
            <a:lvl1pPr>
              <a:defRPr/>
            </a:lvl1pPr>
          </a:lstStyle>
          <a:p>
            <a:fld id="{76E6251E-4791-4E0C-9CB9-08AA9A5D83AC}" type="slidenum">
              <a:rPr lang="zh-CN" altLang="en-US"/>
              <a:pPr/>
              <a:t>‹#›</a:t>
            </a:fld>
            <a:endParaRPr lang="zh-CN" altLang="en-US"/>
          </a:p>
        </p:txBody>
      </p:sp>
    </p:spTree>
    <p:extLst>
      <p:ext uri="{BB962C8B-B14F-4D97-AF65-F5344CB8AC3E}">
        <p14:creationId xmlns:p14="http://schemas.microsoft.com/office/powerpoint/2010/main" val="489088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矩形 39"/>
          <p:cNvSpPr/>
          <p:nvPr userDrawn="1"/>
        </p:nvSpPr>
        <p:spPr>
          <a:xfrm>
            <a:off x="10529" y="765497"/>
            <a:ext cx="9360000" cy="2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
        <p:nvSpPr>
          <p:cNvPr id="2" name="Title Placeholder 1"/>
          <p:cNvSpPr>
            <a:spLocks noGrp="1"/>
          </p:cNvSpPr>
          <p:nvPr>
            <p:ph type="title"/>
          </p:nvPr>
        </p:nvSpPr>
        <p:spPr>
          <a:xfrm>
            <a:off x="1357460" y="336858"/>
            <a:ext cx="9994862" cy="431995"/>
          </a:xfrm>
          <a:prstGeom prst="rect">
            <a:avLst/>
          </a:prstGeom>
        </p:spPr>
        <p:txBody>
          <a:bodyPr vert="horz" lIns="121899" tIns="60949" rIns="121899" bIns="60949" rtlCol="0" anchor="ctr">
            <a:no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091" y="962406"/>
            <a:ext cx="10514231" cy="5215988"/>
          </a:xfrm>
          <a:prstGeom prst="rect">
            <a:avLst/>
          </a:prstGeom>
        </p:spPr>
        <p:txBody>
          <a:bodyPr vert="horz" lIns="121899" tIns="60949" rIns="121899" bIns="60949" rtlCol="0">
            <a:normAutofit/>
          </a:bodyPr>
          <a:lstStyle/>
          <a:p>
            <a:pPr lvl="0"/>
            <a:r>
              <a:rPr lang="zh-CN" altLang="en-US" dirty="0"/>
              <a:t>编辑母版文本样式</a:t>
            </a:r>
          </a:p>
        </p:txBody>
      </p:sp>
      <p:sp>
        <p:nvSpPr>
          <p:cNvPr id="7" name="矩形 6"/>
          <p:cNvSpPr/>
          <p:nvPr userDrawn="1"/>
        </p:nvSpPr>
        <p:spPr>
          <a:xfrm>
            <a:off x="-1" y="328794"/>
            <a:ext cx="1268234" cy="364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sz="1300" b="1">
              <a:solidFill>
                <a:schemeClr val="tx1"/>
              </a:solidFill>
            </a:endParaRPr>
          </a:p>
        </p:txBody>
      </p:sp>
      <p:sp>
        <p:nvSpPr>
          <p:cNvPr id="36" name="椭圆 35"/>
          <p:cNvSpPr/>
          <p:nvPr userDrawn="1"/>
        </p:nvSpPr>
        <p:spPr>
          <a:xfrm>
            <a:off x="9683093" y="-1481030"/>
            <a:ext cx="2271860" cy="2271860"/>
          </a:xfrm>
          <a:prstGeom prst="ellipse">
            <a:avLst/>
          </a:prstGeom>
          <a:noFill/>
          <a:ln w="19050">
            <a:solidFill>
              <a:srgbClr val="E545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10785936" y="-1142729"/>
            <a:ext cx="2271860" cy="2271860"/>
          </a:xfrm>
          <a:prstGeom prst="ellipse">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userDrawn="1"/>
        </p:nvGrpSpPr>
        <p:grpSpPr>
          <a:xfrm>
            <a:off x="11245213" y="864448"/>
            <a:ext cx="672834" cy="671094"/>
            <a:chOff x="11038546" y="1045334"/>
            <a:chExt cx="672834" cy="671094"/>
          </a:xfrm>
        </p:grpSpPr>
        <p:sp>
          <p:nvSpPr>
            <p:cNvPr id="11" name="Oval 24"/>
            <p:cNvSpPr>
              <a:spLocks noChangeArrowheads="1"/>
            </p:cNvSpPr>
            <p:nvPr/>
          </p:nvSpPr>
          <p:spPr bwMode="auto">
            <a:xfrm>
              <a:off x="11038546" y="1045334"/>
              <a:ext cx="672834" cy="671094"/>
            </a:xfrm>
            <a:prstGeom prst="ellipse">
              <a:avLst/>
            </a:prstGeom>
            <a:solidFill>
              <a:srgbClr val="E5450F"/>
            </a:solidFill>
            <a:ln>
              <a:noFill/>
            </a:ln>
          </p:spPr>
          <p:txBody>
            <a:bodyPr vert="horz" wrap="square" lIns="91440" tIns="45720" rIns="91440" bIns="45720" numCol="1" anchor="t" anchorCtr="0" compatLnSpc="1"/>
            <a:lstStyle/>
            <a:p>
              <a:endParaRPr lang="zh-CN" altLang="en-US"/>
            </a:p>
          </p:txBody>
        </p:sp>
        <p:sp>
          <p:nvSpPr>
            <p:cNvPr id="12" name="Freeform 179"/>
            <p:cNvSpPr/>
            <p:nvPr/>
          </p:nvSpPr>
          <p:spPr bwMode="auto">
            <a:xfrm>
              <a:off x="11125588" y="1135858"/>
              <a:ext cx="585792" cy="580570"/>
            </a:xfrm>
            <a:custGeom>
              <a:avLst/>
              <a:gdLst>
                <a:gd name="T0" fmla="*/ 22 w 309"/>
                <a:gd name="T1" fmla="*/ 146 h 306"/>
                <a:gd name="T2" fmla="*/ 25 w 309"/>
                <a:gd name="T3" fmla="*/ 139 h 306"/>
                <a:gd name="T4" fmla="*/ 17 w 309"/>
                <a:gd name="T5" fmla="*/ 131 h 306"/>
                <a:gd name="T6" fmla="*/ 18 w 309"/>
                <a:gd name="T7" fmla="*/ 111 h 306"/>
                <a:gd name="T8" fmla="*/ 22 w 309"/>
                <a:gd name="T9" fmla="*/ 81 h 306"/>
                <a:gd name="T10" fmla="*/ 57 w 309"/>
                <a:gd name="T11" fmla="*/ 29 h 306"/>
                <a:gd name="T12" fmla="*/ 121 w 309"/>
                <a:gd name="T13" fmla="*/ 0 h 306"/>
                <a:gd name="T14" fmla="*/ 167 w 309"/>
                <a:gd name="T15" fmla="*/ 11 h 306"/>
                <a:gd name="T16" fmla="*/ 220 w 309"/>
                <a:gd name="T17" fmla="*/ 38 h 306"/>
                <a:gd name="T18" fmla="*/ 309 w 309"/>
                <a:gd name="T19" fmla="*/ 128 h 306"/>
                <a:gd name="T20" fmla="*/ 309 w 309"/>
                <a:gd name="T21" fmla="*/ 129 h 306"/>
                <a:gd name="T22" fmla="*/ 132 w 309"/>
                <a:gd name="T23" fmla="*/ 306 h 306"/>
                <a:gd name="T24" fmla="*/ 95 w 309"/>
                <a:gd name="T25" fmla="*/ 303 h 306"/>
                <a:gd name="T26" fmla="*/ 10 w 309"/>
                <a:gd name="T27" fmla="*/ 217 h 306"/>
                <a:gd name="T28" fmla="*/ 12 w 309"/>
                <a:gd name="T29" fmla="*/ 215 h 306"/>
                <a:gd name="T30" fmla="*/ 0 w 309"/>
                <a:gd name="T31" fmla="*/ 204 h 306"/>
                <a:gd name="T32" fmla="*/ 1 w 309"/>
                <a:gd name="T33" fmla="*/ 189 h 306"/>
                <a:gd name="T34" fmla="*/ 13 w 309"/>
                <a:gd name="T35" fmla="*/ 200 h 306"/>
                <a:gd name="T36" fmla="*/ 13 w 309"/>
                <a:gd name="T37" fmla="*/ 186 h 306"/>
                <a:gd name="T38" fmla="*/ 0 w 309"/>
                <a:gd name="T39" fmla="*/ 173 h 306"/>
                <a:gd name="T40" fmla="*/ 1 w 309"/>
                <a:gd name="T41" fmla="*/ 157 h 306"/>
                <a:gd name="T42" fmla="*/ 10 w 309"/>
                <a:gd name="T43" fmla="*/ 152 h 306"/>
                <a:gd name="T44" fmla="*/ 12 w 309"/>
                <a:gd name="T45" fmla="*/ 150 h 306"/>
                <a:gd name="T46" fmla="*/ 16 w 309"/>
                <a:gd name="T47" fmla="*/ 139 h 306"/>
                <a:gd name="T48" fmla="*/ 22 w 309"/>
                <a:gd name="T49" fmla="*/ 14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9" h="306">
                  <a:moveTo>
                    <a:pt x="22" y="146"/>
                  </a:moveTo>
                  <a:cubicBezTo>
                    <a:pt x="25" y="139"/>
                    <a:pt x="25" y="139"/>
                    <a:pt x="25" y="139"/>
                  </a:cubicBezTo>
                  <a:cubicBezTo>
                    <a:pt x="17" y="131"/>
                    <a:pt x="17" y="131"/>
                    <a:pt x="17" y="131"/>
                  </a:cubicBezTo>
                  <a:cubicBezTo>
                    <a:pt x="18" y="111"/>
                    <a:pt x="18" y="111"/>
                    <a:pt x="18" y="111"/>
                  </a:cubicBezTo>
                  <a:cubicBezTo>
                    <a:pt x="22" y="81"/>
                    <a:pt x="22" y="81"/>
                    <a:pt x="22" y="81"/>
                  </a:cubicBezTo>
                  <a:cubicBezTo>
                    <a:pt x="57" y="29"/>
                    <a:pt x="57" y="29"/>
                    <a:pt x="57" y="29"/>
                  </a:cubicBezTo>
                  <a:cubicBezTo>
                    <a:pt x="121" y="0"/>
                    <a:pt x="121" y="0"/>
                    <a:pt x="121" y="0"/>
                  </a:cubicBezTo>
                  <a:cubicBezTo>
                    <a:pt x="167" y="11"/>
                    <a:pt x="167" y="11"/>
                    <a:pt x="167" y="11"/>
                  </a:cubicBezTo>
                  <a:cubicBezTo>
                    <a:pt x="220" y="38"/>
                    <a:pt x="220" y="38"/>
                    <a:pt x="220" y="38"/>
                  </a:cubicBezTo>
                  <a:cubicBezTo>
                    <a:pt x="309" y="128"/>
                    <a:pt x="309" y="128"/>
                    <a:pt x="309" y="128"/>
                  </a:cubicBezTo>
                  <a:cubicBezTo>
                    <a:pt x="309" y="128"/>
                    <a:pt x="309" y="129"/>
                    <a:pt x="309" y="129"/>
                  </a:cubicBezTo>
                  <a:cubicBezTo>
                    <a:pt x="309" y="227"/>
                    <a:pt x="229" y="306"/>
                    <a:pt x="132" y="306"/>
                  </a:cubicBezTo>
                  <a:cubicBezTo>
                    <a:pt x="119" y="306"/>
                    <a:pt x="107" y="305"/>
                    <a:pt x="95" y="303"/>
                  </a:cubicBezTo>
                  <a:cubicBezTo>
                    <a:pt x="10" y="217"/>
                    <a:pt x="10" y="217"/>
                    <a:pt x="10" y="217"/>
                  </a:cubicBezTo>
                  <a:cubicBezTo>
                    <a:pt x="12" y="215"/>
                    <a:pt x="12" y="215"/>
                    <a:pt x="12" y="215"/>
                  </a:cubicBezTo>
                  <a:cubicBezTo>
                    <a:pt x="0" y="204"/>
                    <a:pt x="0" y="204"/>
                    <a:pt x="0" y="204"/>
                  </a:cubicBezTo>
                  <a:cubicBezTo>
                    <a:pt x="1" y="189"/>
                    <a:pt x="1" y="189"/>
                    <a:pt x="1" y="189"/>
                  </a:cubicBezTo>
                  <a:cubicBezTo>
                    <a:pt x="13" y="200"/>
                    <a:pt x="13" y="200"/>
                    <a:pt x="13" y="200"/>
                  </a:cubicBezTo>
                  <a:cubicBezTo>
                    <a:pt x="13" y="186"/>
                    <a:pt x="13" y="186"/>
                    <a:pt x="13" y="186"/>
                  </a:cubicBezTo>
                  <a:cubicBezTo>
                    <a:pt x="0" y="173"/>
                    <a:pt x="0" y="173"/>
                    <a:pt x="0" y="173"/>
                  </a:cubicBezTo>
                  <a:cubicBezTo>
                    <a:pt x="1" y="157"/>
                    <a:pt x="1" y="157"/>
                    <a:pt x="1" y="157"/>
                  </a:cubicBezTo>
                  <a:cubicBezTo>
                    <a:pt x="10" y="152"/>
                    <a:pt x="10" y="152"/>
                    <a:pt x="10" y="152"/>
                  </a:cubicBezTo>
                  <a:cubicBezTo>
                    <a:pt x="12" y="150"/>
                    <a:pt x="12" y="150"/>
                    <a:pt x="12" y="150"/>
                  </a:cubicBezTo>
                  <a:cubicBezTo>
                    <a:pt x="16" y="139"/>
                    <a:pt x="16" y="139"/>
                    <a:pt x="16" y="139"/>
                  </a:cubicBezTo>
                  <a:cubicBezTo>
                    <a:pt x="22" y="146"/>
                    <a:pt x="22" y="146"/>
                    <a:pt x="22" y="146"/>
                  </a:cubicBezTo>
                  <a:close/>
                </a:path>
              </a:pathLst>
            </a:custGeom>
            <a:solidFill>
              <a:srgbClr val="912D09"/>
            </a:solidFill>
            <a:ln>
              <a:noFill/>
            </a:ln>
          </p:spPr>
          <p:txBody>
            <a:bodyPr vert="horz" wrap="square" lIns="91440" tIns="45720" rIns="91440" bIns="45720" numCol="1" anchor="t" anchorCtr="0" compatLnSpc="1"/>
            <a:lstStyle/>
            <a:p>
              <a:endParaRPr lang="zh-CN" altLang="en-US"/>
            </a:p>
          </p:txBody>
        </p:sp>
        <p:sp>
          <p:nvSpPr>
            <p:cNvPr id="13" name="Oval 180"/>
            <p:cNvSpPr>
              <a:spLocks noChangeArrowheads="1"/>
            </p:cNvSpPr>
            <p:nvPr/>
          </p:nvSpPr>
          <p:spPr bwMode="auto">
            <a:xfrm>
              <a:off x="11231779" y="1213325"/>
              <a:ext cx="278534" cy="279405"/>
            </a:xfrm>
            <a:prstGeom prst="ellipse">
              <a:avLst/>
            </a:prstGeom>
            <a:solidFill>
              <a:srgbClr val="506B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81"/>
            <p:cNvSpPr>
              <a:spLocks noEditPoints="1"/>
            </p:cNvSpPr>
            <p:nvPr/>
          </p:nvSpPr>
          <p:spPr bwMode="auto">
            <a:xfrm>
              <a:off x="11241354" y="1232475"/>
              <a:ext cx="263737" cy="242847"/>
            </a:xfrm>
            <a:custGeom>
              <a:avLst/>
              <a:gdLst>
                <a:gd name="T0" fmla="*/ 133 w 139"/>
                <a:gd name="T1" fmla="*/ 91 h 128"/>
                <a:gd name="T2" fmla="*/ 136 w 139"/>
                <a:gd name="T3" fmla="*/ 39 h 128"/>
                <a:gd name="T4" fmla="*/ 125 w 139"/>
                <a:gd name="T5" fmla="*/ 34 h 128"/>
                <a:gd name="T6" fmla="*/ 134 w 139"/>
                <a:gd name="T7" fmla="*/ 46 h 128"/>
                <a:gd name="T8" fmla="*/ 129 w 139"/>
                <a:gd name="T9" fmla="*/ 51 h 128"/>
                <a:gd name="T10" fmla="*/ 127 w 139"/>
                <a:gd name="T11" fmla="*/ 45 h 128"/>
                <a:gd name="T12" fmla="*/ 123 w 139"/>
                <a:gd name="T13" fmla="*/ 48 h 128"/>
                <a:gd name="T14" fmla="*/ 121 w 139"/>
                <a:gd name="T15" fmla="*/ 70 h 128"/>
                <a:gd name="T16" fmla="*/ 123 w 139"/>
                <a:gd name="T17" fmla="*/ 88 h 128"/>
                <a:gd name="T18" fmla="*/ 127 w 139"/>
                <a:gd name="T19" fmla="*/ 91 h 128"/>
                <a:gd name="T20" fmla="*/ 114 w 139"/>
                <a:gd name="T21" fmla="*/ 78 h 128"/>
                <a:gd name="T22" fmla="*/ 109 w 139"/>
                <a:gd name="T23" fmla="*/ 64 h 128"/>
                <a:gd name="T24" fmla="*/ 105 w 139"/>
                <a:gd name="T25" fmla="*/ 77 h 128"/>
                <a:gd name="T26" fmla="*/ 94 w 139"/>
                <a:gd name="T27" fmla="*/ 61 h 128"/>
                <a:gd name="T28" fmla="*/ 79 w 139"/>
                <a:gd name="T29" fmla="*/ 112 h 128"/>
                <a:gd name="T30" fmla="*/ 69 w 139"/>
                <a:gd name="T31" fmla="*/ 101 h 128"/>
                <a:gd name="T32" fmla="*/ 57 w 139"/>
                <a:gd name="T33" fmla="*/ 48 h 128"/>
                <a:gd name="T34" fmla="*/ 61 w 139"/>
                <a:gd name="T35" fmla="*/ 25 h 128"/>
                <a:gd name="T36" fmla="*/ 66 w 139"/>
                <a:gd name="T37" fmla="*/ 20 h 128"/>
                <a:gd name="T38" fmla="*/ 83 w 139"/>
                <a:gd name="T39" fmla="*/ 14 h 128"/>
                <a:gd name="T40" fmla="*/ 97 w 139"/>
                <a:gd name="T41" fmla="*/ 8 h 128"/>
                <a:gd name="T42" fmla="*/ 139 w 139"/>
                <a:gd name="T43" fmla="*/ 83 h 128"/>
                <a:gd name="T44" fmla="*/ 133 w 139"/>
                <a:gd name="T45" fmla="*/ 83 h 128"/>
                <a:gd name="T46" fmla="*/ 30 w 139"/>
                <a:gd name="T47" fmla="*/ 126 h 128"/>
                <a:gd name="T48" fmla="*/ 19 w 139"/>
                <a:gd name="T49" fmla="*/ 79 h 128"/>
                <a:gd name="T50" fmla="*/ 11 w 139"/>
                <a:gd name="T51" fmla="*/ 67 h 128"/>
                <a:gd name="T52" fmla="*/ 4 w 139"/>
                <a:gd name="T53" fmla="*/ 43 h 128"/>
                <a:gd name="T54" fmla="*/ 11 w 139"/>
                <a:gd name="T55" fmla="*/ 24 h 128"/>
                <a:gd name="T56" fmla="*/ 29 w 139"/>
                <a:gd name="T57" fmla="*/ 16 h 128"/>
                <a:gd name="T58" fmla="*/ 36 w 139"/>
                <a:gd name="T59" fmla="*/ 6 h 128"/>
                <a:gd name="T60" fmla="*/ 61 w 139"/>
                <a:gd name="T61" fmla="*/ 3 h 128"/>
                <a:gd name="T62" fmla="*/ 45 w 139"/>
                <a:gd name="T63" fmla="*/ 9 h 128"/>
                <a:gd name="T64" fmla="*/ 39 w 139"/>
                <a:gd name="T65" fmla="*/ 18 h 128"/>
                <a:gd name="T66" fmla="*/ 36 w 139"/>
                <a:gd name="T67" fmla="*/ 17 h 128"/>
                <a:gd name="T68" fmla="*/ 25 w 139"/>
                <a:gd name="T69" fmla="*/ 28 h 128"/>
                <a:gd name="T70" fmla="*/ 37 w 139"/>
                <a:gd name="T71" fmla="*/ 32 h 128"/>
                <a:gd name="T72" fmla="*/ 24 w 139"/>
                <a:gd name="T73" fmla="*/ 45 h 128"/>
                <a:gd name="T74" fmla="*/ 17 w 139"/>
                <a:gd name="T75" fmla="*/ 53 h 128"/>
                <a:gd name="T76" fmla="*/ 16 w 139"/>
                <a:gd name="T77" fmla="*/ 66 h 128"/>
                <a:gd name="T78" fmla="*/ 41 w 139"/>
                <a:gd name="T79" fmla="*/ 85 h 128"/>
                <a:gd name="T80" fmla="*/ 35 w 139"/>
                <a:gd name="T81" fmla="*/ 116 h 128"/>
                <a:gd name="T82" fmla="*/ 132 w 139"/>
                <a:gd name="T83" fmla="*/ 85 h 128"/>
                <a:gd name="T84" fmla="*/ 126 w 139"/>
                <a:gd name="T85" fmla="*/ 87 h 128"/>
                <a:gd name="T86" fmla="*/ 136 w 139"/>
                <a:gd name="T87" fmla="*/ 83 h 128"/>
                <a:gd name="T88" fmla="*/ 126 w 139"/>
                <a:gd name="T89" fmla="*/ 81 h 128"/>
                <a:gd name="T90" fmla="*/ 58 w 139"/>
                <a:gd name="T91" fmla="*/ 14 h 128"/>
                <a:gd name="T92" fmla="*/ 30 w 139"/>
                <a:gd name="T93" fmla="*/ 68 h 128"/>
                <a:gd name="T94" fmla="*/ 19 w 139"/>
                <a:gd name="T95" fmla="*/ 63 h 128"/>
                <a:gd name="T96" fmla="*/ 26 w 139"/>
                <a:gd name="T97" fmla="*/ 63 h 128"/>
                <a:gd name="T98" fmla="*/ 26 w 139"/>
                <a:gd name="T99" fmla="*/ 63 h 128"/>
                <a:gd name="T100" fmla="*/ 32 w 139"/>
                <a:gd name="T101" fmla="*/ 14 h 128"/>
                <a:gd name="T102" fmla="*/ 72 w 139"/>
                <a:gd name="T103" fmla="*/ 48 h 128"/>
                <a:gd name="T104" fmla="*/ 62 w 139"/>
                <a:gd name="T105" fmla="*/ 43 h 128"/>
                <a:gd name="T106" fmla="*/ 68 w 139"/>
                <a:gd name="T107" fmla="*/ 40 h 128"/>
                <a:gd name="T108" fmla="*/ 74 w 139"/>
                <a:gd name="T109" fmla="*/ 45 h 128"/>
                <a:gd name="T110" fmla="*/ 80 w 139"/>
                <a:gd name="T111" fmla="*/ 47 h 128"/>
                <a:gd name="T112" fmla="*/ 85 w 139"/>
                <a:gd name="T113" fmla="*/ 105 h 128"/>
                <a:gd name="T114" fmla="*/ 128 w 139"/>
                <a:gd name="T115" fmla="*/ 75 h 128"/>
                <a:gd name="T116" fmla="*/ 126 w 139"/>
                <a:gd name="T117" fmla="*/ 74 h 128"/>
                <a:gd name="T118" fmla="*/ 128 w 139"/>
                <a:gd name="T119" fmla="*/ 69 h 128"/>
                <a:gd name="T120" fmla="*/ 126 w 139"/>
                <a:gd name="T121"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128">
                  <a:moveTo>
                    <a:pt x="131" y="94"/>
                  </a:moveTo>
                  <a:cubicBezTo>
                    <a:pt x="130" y="95"/>
                    <a:pt x="129" y="93"/>
                    <a:pt x="129" y="94"/>
                  </a:cubicBezTo>
                  <a:cubicBezTo>
                    <a:pt x="127" y="95"/>
                    <a:pt x="126" y="98"/>
                    <a:pt x="125" y="100"/>
                  </a:cubicBezTo>
                  <a:cubicBezTo>
                    <a:pt x="124" y="101"/>
                    <a:pt x="122" y="100"/>
                    <a:pt x="121" y="102"/>
                  </a:cubicBezTo>
                  <a:cubicBezTo>
                    <a:pt x="120" y="106"/>
                    <a:pt x="117" y="113"/>
                    <a:pt x="119" y="115"/>
                  </a:cubicBezTo>
                  <a:cubicBezTo>
                    <a:pt x="120" y="115"/>
                    <a:pt x="120" y="115"/>
                    <a:pt x="120" y="115"/>
                  </a:cubicBezTo>
                  <a:cubicBezTo>
                    <a:pt x="126" y="109"/>
                    <a:pt x="132" y="102"/>
                    <a:pt x="135" y="94"/>
                  </a:cubicBezTo>
                  <a:cubicBezTo>
                    <a:pt x="135" y="93"/>
                    <a:pt x="135" y="93"/>
                    <a:pt x="134" y="93"/>
                  </a:cubicBezTo>
                  <a:cubicBezTo>
                    <a:pt x="134" y="92"/>
                    <a:pt x="135" y="91"/>
                    <a:pt x="135" y="90"/>
                  </a:cubicBezTo>
                  <a:cubicBezTo>
                    <a:pt x="134" y="90"/>
                    <a:pt x="134" y="91"/>
                    <a:pt x="133" y="91"/>
                  </a:cubicBezTo>
                  <a:cubicBezTo>
                    <a:pt x="132" y="91"/>
                    <a:pt x="131" y="92"/>
                    <a:pt x="131" y="94"/>
                  </a:cubicBezTo>
                  <a:close/>
                  <a:moveTo>
                    <a:pt x="131" y="25"/>
                  </a:moveTo>
                  <a:cubicBezTo>
                    <a:pt x="133" y="28"/>
                    <a:pt x="134" y="31"/>
                    <a:pt x="135" y="34"/>
                  </a:cubicBezTo>
                  <a:cubicBezTo>
                    <a:pt x="135" y="34"/>
                    <a:pt x="134" y="33"/>
                    <a:pt x="134" y="33"/>
                  </a:cubicBezTo>
                  <a:cubicBezTo>
                    <a:pt x="134" y="33"/>
                    <a:pt x="134" y="33"/>
                    <a:pt x="134" y="33"/>
                  </a:cubicBezTo>
                  <a:cubicBezTo>
                    <a:pt x="133" y="33"/>
                    <a:pt x="133" y="33"/>
                    <a:pt x="133" y="34"/>
                  </a:cubicBezTo>
                  <a:cubicBezTo>
                    <a:pt x="134" y="34"/>
                    <a:pt x="134" y="34"/>
                    <a:pt x="135" y="35"/>
                  </a:cubicBezTo>
                  <a:cubicBezTo>
                    <a:pt x="135" y="35"/>
                    <a:pt x="135" y="36"/>
                    <a:pt x="136" y="37"/>
                  </a:cubicBezTo>
                  <a:cubicBezTo>
                    <a:pt x="136" y="37"/>
                    <a:pt x="136" y="37"/>
                    <a:pt x="136" y="37"/>
                  </a:cubicBezTo>
                  <a:cubicBezTo>
                    <a:pt x="136" y="38"/>
                    <a:pt x="136" y="38"/>
                    <a:pt x="136" y="39"/>
                  </a:cubicBezTo>
                  <a:cubicBezTo>
                    <a:pt x="136" y="40"/>
                    <a:pt x="136" y="40"/>
                    <a:pt x="135" y="40"/>
                  </a:cubicBezTo>
                  <a:cubicBezTo>
                    <a:pt x="134" y="39"/>
                    <a:pt x="134" y="39"/>
                    <a:pt x="134" y="38"/>
                  </a:cubicBezTo>
                  <a:cubicBezTo>
                    <a:pt x="134" y="38"/>
                    <a:pt x="131" y="35"/>
                    <a:pt x="131" y="34"/>
                  </a:cubicBezTo>
                  <a:cubicBezTo>
                    <a:pt x="131" y="32"/>
                    <a:pt x="132" y="33"/>
                    <a:pt x="131" y="32"/>
                  </a:cubicBezTo>
                  <a:cubicBezTo>
                    <a:pt x="131" y="30"/>
                    <a:pt x="130" y="30"/>
                    <a:pt x="129" y="30"/>
                  </a:cubicBezTo>
                  <a:cubicBezTo>
                    <a:pt x="129" y="30"/>
                    <a:pt x="129" y="31"/>
                    <a:pt x="129" y="31"/>
                  </a:cubicBezTo>
                  <a:cubicBezTo>
                    <a:pt x="127" y="32"/>
                    <a:pt x="126" y="30"/>
                    <a:pt x="124" y="30"/>
                  </a:cubicBezTo>
                  <a:cubicBezTo>
                    <a:pt x="124" y="31"/>
                    <a:pt x="124" y="31"/>
                    <a:pt x="124" y="32"/>
                  </a:cubicBezTo>
                  <a:cubicBezTo>
                    <a:pt x="124" y="32"/>
                    <a:pt x="124" y="33"/>
                    <a:pt x="124" y="33"/>
                  </a:cubicBezTo>
                  <a:cubicBezTo>
                    <a:pt x="124" y="34"/>
                    <a:pt x="125" y="34"/>
                    <a:pt x="125" y="34"/>
                  </a:cubicBezTo>
                  <a:cubicBezTo>
                    <a:pt x="126" y="34"/>
                    <a:pt x="126" y="34"/>
                    <a:pt x="127" y="35"/>
                  </a:cubicBezTo>
                  <a:cubicBezTo>
                    <a:pt x="127" y="35"/>
                    <a:pt x="127" y="35"/>
                    <a:pt x="128" y="35"/>
                  </a:cubicBezTo>
                  <a:cubicBezTo>
                    <a:pt x="130" y="37"/>
                    <a:pt x="131" y="40"/>
                    <a:pt x="132" y="43"/>
                  </a:cubicBezTo>
                  <a:cubicBezTo>
                    <a:pt x="132" y="44"/>
                    <a:pt x="133" y="44"/>
                    <a:pt x="133" y="44"/>
                  </a:cubicBezTo>
                  <a:cubicBezTo>
                    <a:pt x="133" y="45"/>
                    <a:pt x="132" y="44"/>
                    <a:pt x="132" y="44"/>
                  </a:cubicBezTo>
                  <a:cubicBezTo>
                    <a:pt x="131" y="44"/>
                    <a:pt x="131" y="45"/>
                    <a:pt x="132" y="46"/>
                  </a:cubicBezTo>
                  <a:cubicBezTo>
                    <a:pt x="132" y="46"/>
                    <a:pt x="133" y="46"/>
                    <a:pt x="133" y="46"/>
                  </a:cubicBezTo>
                  <a:cubicBezTo>
                    <a:pt x="133" y="46"/>
                    <a:pt x="132" y="43"/>
                    <a:pt x="134" y="45"/>
                  </a:cubicBezTo>
                  <a:cubicBezTo>
                    <a:pt x="134" y="45"/>
                    <a:pt x="134" y="45"/>
                    <a:pt x="134" y="46"/>
                  </a:cubicBezTo>
                  <a:cubicBezTo>
                    <a:pt x="134" y="46"/>
                    <a:pt x="134" y="46"/>
                    <a:pt x="134" y="46"/>
                  </a:cubicBezTo>
                  <a:cubicBezTo>
                    <a:pt x="134" y="46"/>
                    <a:pt x="135" y="46"/>
                    <a:pt x="135" y="47"/>
                  </a:cubicBezTo>
                  <a:cubicBezTo>
                    <a:pt x="135" y="48"/>
                    <a:pt x="134" y="48"/>
                    <a:pt x="134" y="49"/>
                  </a:cubicBezTo>
                  <a:cubicBezTo>
                    <a:pt x="134" y="50"/>
                    <a:pt x="134" y="51"/>
                    <a:pt x="134" y="53"/>
                  </a:cubicBezTo>
                  <a:cubicBezTo>
                    <a:pt x="134" y="53"/>
                    <a:pt x="134" y="53"/>
                    <a:pt x="134" y="53"/>
                  </a:cubicBezTo>
                  <a:cubicBezTo>
                    <a:pt x="133" y="52"/>
                    <a:pt x="133" y="52"/>
                    <a:pt x="133" y="52"/>
                  </a:cubicBezTo>
                  <a:cubicBezTo>
                    <a:pt x="132" y="53"/>
                    <a:pt x="131" y="53"/>
                    <a:pt x="131" y="54"/>
                  </a:cubicBezTo>
                  <a:cubicBezTo>
                    <a:pt x="131" y="54"/>
                    <a:pt x="131" y="55"/>
                    <a:pt x="131" y="55"/>
                  </a:cubicBezTo>
                  <a:cubicBezTo>
                    <a:pt x="131" y="55"/>
                    <a:pt x="131" y="55"/>
                    <a:pt x="130" y="55"/>
                  </a:cubicBezTo>
                  <a:cubicBezTo>
                    <a:pt x="130" y="55"/>
                    <a:pt x="130" y="55"/>
                    <a:pt x="130" y="55"/>
                  </a:cubicBezTo>
                  <a:cubicBezTo>
                    <a:pt x="129" y="54"/>
                    <a:pt x="129" y="52"/>
                    <a:pt x="129" y="51"/>
                  </a:cubicBezTo>
                  <a:cubicBezTo>
                    <a:pt x="130" y="51"/>
                    <a:pt x="131" y="51"/>
                    <a:pt x="131" y="51"/>
                  </a:cubicBezTo>
                  <a:cubicBezTo>
                    <a:pt x="132" y="51"/>
                    <a:pt x="132" y="51"/>
                    <a:pt x="132" y="50"/>
                  </a:cubicBezTo>
                  <a:cubicBezTo>
                    <a:pt x="132" y="50"/>
                    <a:pt x="133" y="50"/>
                    <a:pt x="133" y="50"/>
                  </a:cubicBezTo>
                  <a:cubicBezTo>
                    <a:pt x="133" y="49"/>
                    <a:pt x="133" y="48"/>
                    <a:pt x="132" y="47"/>
                  </a:cubicBezTo>
                  <a:cubicBezTo>
                    <a:pt x="132" y="46"/>
                    <a:pt x="131" y="46"/>
                    <a:pt x="131" y="45"/>
                  </a:cubicBezTo>
                  <a:cubicBezTo>
                    <a:pt x="131" y="44"/>
                    <a:pt x="131" y="43"/>
                    <a:pt x="131" y="43"/>
                  </a:cubicBezTo>
                  <a:cubicBezTo>
                    <a:pt x="131" y="41"/>
                    <a:pt x="130" y="40"/>
                    <a:pt x="129" y="39"/>
                  </a:cubicBezTo>
                  <a:cubicBezTo>
                    <a:pt x="128" y="39"/>
                    <a:pt x="129" y="41"/>
                    <a:pt x="129" y="42"/>
                  </a:cubicBezTo>
                  <a:cubicBezTo>
                    <a:pt x="129" y="43"/>
                    <a:pt x="129" y="44"/>
                    <a:pt x="128" y="45"/>
                  </a:cubicBezTo>
                  <a:cubicBezTo>
                    <a:pt x="128" y="45"/>
                    <a:pt x="127" y="44"/>
                    <a:pt x="127" y="45"/>
                  </a:cubicBezTo>
                  <a:cubicBezTo>
                    <a:pt x="127" y="46"/>
                    <a:pt x="127" y="47"/>
                    <a:pt x="127" y="48"/>
                  </a:cubicBezTo>
                  <a:cubicBezTo>
                    <a:pt x="127" y="48"/>
                    <a:pt x="127" y="48"/>
                    <a:pt x="128" y="49"/>
                  </a:cubicBezTo>
                  <a:cubicBezTo>
                    <a:pt x="129" y="50"/>
                    <a:pt x="129" y="50"/>
                    <a:pt x="129" y="52"/>
                  </a:cubicBezTo>
                  <a:cubicBezTo>
                    <a:pt x="129" y="53"/>
                    <a:pt x="127" y="52"/>
                    <a:pt x="127" y="52"/>
                  </a:cubicBezTo>
                  <a:cubicBezTo>
                    <a:pt x="125" y="48"/>
                    <a:pt x="126" y="50"/>
                    <a:pt x="125" y="47"/>
                  </a:cubicBezTo>
                  <a:cubicBezTo>
                    <a:pt x="125" y="47"/>
                    <a:pt x="124" y="48"/>
                    <a:pt x="124" y="48"/>
                  </a:cubicBezTo>
                  <a:cubicBezTo>
                    <a:pt x="123" y="47"/>
                    <a:pt x="124" y="47"/>
                    <a:pt x="123" y="46"/>
                  </a:cubicBezTo>
                  <a:cubicBezTo>
                    <a:pt x="123" y="46"/>
                    <a:pt x="123" y="46"/>
                    <a:pt x="123" y="46"/>
                  </a:cubicBezTo>
                  <a:cubicBezTo>
                    <a:pt x="122" y="46"/>
                    <a:pt x="122" y="46"/>
                    <a:pt x="122" y="47"/>
                  </a:cubicBezTo>
                  <a:cubicBezTo>
                    <a:pt x="122" y="47"/>
                    <a:pt x="123" y="48"/>
                    <a:pt x="123" y="48"/>
                  </a:cubicBezTo>
                  <a:cubicBezTo>
                    <a:pt x="125" y="49"/>
                    <a:pt x="124" y="48"/>
                    <a:pt x="124" y="51"/>
                  </a:cubicBezTo>
                  <a:cubicBezTo>
                    <a:pt x="124" y="53"/>
                    <a:pt x="125" y="55"/>
                    <a:pt x="126" y="57"/>
                  </a:cubicBezTo>
                  <a:cubicBezTo>
                    <a:pt x="126" y="57"/>
                    <a:pt x="126" y="58"/>
                    <a:pt x="126" y="58"/>
                  </a:cubicBezTo>
                  <a:cubicBezTo>
                    <a:pt x="126" y="59"/>
                    <a:pt x="125" y="61"/>
                    <a:pt x="124" y="62"/>
                  </a:cubicBezTo>
                  <a:cubicBezTo>
                    <a:pt x="123" y="63"/>
                    <a:pt x="123" y="63"/>
                    <a:pt x="122" y="64"/>
                  </a:cubicBezTo>
                  <a:cubicBezTo>
                    <a:pt x="121" y="64"/>
                    <a:pt x="121" y="63"/>
                    <a:pt x="121" y="63"/>
                  </a:cubicBezTo>
                  <a:cubicBezTo>
                    <a:pt x="120" y="63"/>
                    <a:pt x="119" y="63"/>
                    <a:pt x="119" y="64"/>
                  </a:cubicBezTo>
                  <a:cubicBezTo>
                    <a:pt x="119" y="65"/>
                    <a:pt x="119" y="65"/>
                    <a:pt x="119" y="66"/>
                  </a:cubicBezTo>
                  <a:cubicBezTo>
                    <a:pt x="120" y="67"/>
                    <a:pt x="120" y="67"/>
                    <a:pt x="121" y="67"/>
                  </a:cubicBezTo>
                  <a:cubicBezTo>
                    <a:pt x="121" y="68"/>
                    <a:pt x="121" y="69"/>
                    <a:pt x="121" y="70"/>
                  </a:cubicBezTo>
                  <a:cubicBezTo>
                    <a:pt x="121" y="71"/>
                    <a:pt x="121" y="71"/>
                    <a:pt x="121" y="72"/>
                  </a:cubicBezTo>
                  <a:cubicBezTo>
                    <a:pt x="121" y="73"/>
                    <a:pt x="120" y="74"/>
                    <a:pt x="120" y="74"/>
                  </a:cubicBezTo>
                  <a:cubicBezTo>
                    <a:pt x="119" y="75"/>
                    <a:pt x="119" y="75"/>
                    <a:pt x="118" y="74"/>
                  </a:cubicBezTo>
                  <a:cubicBezTo>
                    <a:pt x="118" y="74"/>
                    <a:pt x="117" y="71"/>
                    <a:pt x="116" y="71"/>
                  </a:cubicBezTo>
                  <a:cubicBezTo>
                    <a:pt x="115" y="71"/>
                    <a:pt x="116" y="73"/>
                    <a:pt x="116" y="74"/>
                  </a:cubicBezTo>
                  <a:cubicBezTo>
                    <a:pt x="117" y="75"/>
                    <a:pt x="118" y="76"/>
                    <a:pt x="118" y="77"/>
                  </a:cubicBezTo>
                  <a:cubicBezTo>
                    <a:pt x="118" y="77"/>
                    <a:pt x="118" y="78"/>
                    <a:pt x="118" y="79"/>
                  </a:cubicBezTo>
                  <a:cubicBezTo>
                    <a:pt x="118" y="80"/>
                    <a:pt x="118" y="82"/>
                    <a:pt x="118" y="83"/>
                  </a:cubicBezTo>
                  <a:cubicBezTo>
                    <a:pt x="118" y="85"/>
                    <a:pt x="119" y="86"/>
                    <a:pt x="119" y="88"/>
                  </a:cubicBezTo>
                  <a:cubicBezTo>
                    <a:pt x="119" y="90"/>
                    <a:pt x="122" y="88"/>
                    <a:pt x="123" y="88"/>
                  </a:cubicBezTo>
                  <a:cubicBezTo>
                    <a:pt x="123" y="89"/>
                    <a:pt x="123" y="90"/>
                    <a:pt x="124" y="90"/>
                  </a:cubicBezTo>
                  <a:cubicBezTo>
                    <a:pt x="125" y="90"/>
                    <a:pt x="126" y="89"/>
                    <a:pt x="127" y="89"/>
                  </a:cubicBezTo>
                  <a:cubicBezTo>
                    <a:pt x="127" y="89"/>
                    <a:pt x="127" y="90"/>
                    <a:pt x="128" y="90"/>
                  </a:cubicBezTo>
                  <a:cubicBezTo>
                    <a:pt x="128" y="90"/>
                    <a:pt x="128" y="90"/>
                    <a:pt x="128" y="90"/>
                  </a:cubicBezTo>
                  <a:cubicBezTo>
                    <a:pt x="129" y="90"/>
                    <a:pt x="129" y="89"/>
                    <a:pt x="129" y="89"/>
                  </a:cubicBezTo>
                  <a:cubicBezTo>
                    <a:pt x="130" y="89"/>
                    <a:pt x="130" y="89"/>
                    <a:pt x="130" y="89"/>
                  </a:cubicBezTo>
                  <a:cubicBezTo>
                    <a:pt x="130" y="89"/>
                    <a:pt x="131" y="89"/>
                    <a:pt x="131" y="90"/>
                  </a:cubicBezTo>
                  <a:cubicBezTo>
                    <a:pt x="130" y="90"/>
                    <a:pt x="128" y="91"/>
                    <a:pt x="128" y="91"/>
                  </a:cubicBezTo>
                  <a:cubicBezTo>
                    <a:pt x="128" y="92"/>
                    <a:pt x="128" y="91"/>
                    <a:pt x="127" y="91"/>
                  </a:cubicBezTo>
                  <a:cubicBezTo>
                    <a:pt x="127" y="91"/>
                    <a:pt x="127" y="91"/>
                    <a:pt x="127" y="91"/>
                  </a:cubicBezTo>
                  <a:cubicBezTo>
                    <a:pt x="126" y="91"/>
                    <a:pt x="127" y="92"/>
                    <a:pt x="127" y="92"/>
                  </a:cubicBezTo>
                  <a:cubicBezTo>
                    <a:pt x="126" y="92"/>
                    <a:pt x="126" y="92"/>
                    <a:pt x="126" y="92"/>
                  </a:cubicBezTo>
                  <a:cubicBezTo>
                    <a:pt x="125" y="92"/>
                    <a:pt x="125" y="91"/>
                    <a:pt x="125" y="91"/>
                  </a:cubicBezTo>
                  <a:cubicBezTo>
                    <a:pt x="125" y="91"/>
                    <a:pt x="124" y="91"/>
                    <a:pt x="124" y="91"/>
                  </a:cubicBezTo>
                  <a:cubicBezTo>
                    <a:pt x="122" y="91"/>
                    <a:pt x="121" y="91"/>
                    <a:pt x="119" y="90"/>
                  </a:cubicBezTo>
                  <a:cubicBezTo>
                    <a:pt x="118" y="90"/>
                    <a:pt x="118" y="89"/>
                    <a:pt x="117" y="88"/>
                  </a:cubicBezTo>
                  <a:cubicBezTo>
                    <a:pt x="117" y="87"/>
                    <a:pt x="117" y="87"/>
                    <a:pt x="117" y="87"/>
                  </a:cubicBezTo>
                  <a:cubicBezTo>
                    <a:pt x="116" y="84"/>
                    <a:pt x="115" y="82"/>
                    <a:pt x="114" y="79"/>
                  </a:cubicBezTo>
                  <a:cubicBezTo>
                    <a:pt x="114" y="79"/>
                    <a:pt x="113" y="78"/>
                    <a:pt x="114" y="78"/>
                  </a:cubicBezTo>
                  <a:cubicBezTo>
                    <a:pt x="114" y="77"/>
                    <a:pt x="114" y="78"/>
                    <a:pt x="114" y="78"/>
                  </a:cubicBezTo>
                  <a:cubicBezTo>
                    <a:pt x="115" y="78"/>
                    <a:pt x="115" y="78"/>
                    <a:pt x="115" y="78"/>
                  </a:cubicBezTo>
                  <a:cubicBezTo>
                    <a:pt x="115" y="78"/>
                    <a:pt x="116" y="80"/>
                    <a:pt x="116" y="79"/>
                  </a:cubicBezTo>
                  <a:cubicBezTo>
                    <a:pt x="117" y="76"/>
                    <a:pt x="116" y="78"/>
                    <a:pt x="115" y="76"/>
                  </a:cubicBezTo>
                  <a:cubicBezTo>
                    <a:pt x="115" y="73"/>
                    <a:pt x="115" y="70"/>
                    <a:pt x="114" y="68"/>
                  </a:cubicBezTo>
                  <a:cubicBezTo>
                    <a:pt x="114" y="67"/>
                    <a:pt x="113" y="69"/>
                    <a:pt x="112" y="68"/>
                  </a:cubicBezTo>
                  <a:cubicBezTo>
                    <a:pt x="112" y="68"/>
                    <a:pt x="112" y="67"/>
                    <a:pt x="112" y="66"/>
                  </a:cubicBezTo>
                  <a:cubicBezTo>
                    <a:pt x="112" y="65"/>
                    <a:pt x="112" y="65"/>
                    <a:pt x="112" y="64"/>
                  </a:cubicBezTo>
                  <a:cubicBezTo>
                    <a:pt x="112" y="64"/>
                    <a:pt x="111" y="62"/>
                    <a:pt x="111" y="62"/>
                  </a:cubicBezTo>
                  <a:cubicBezTo>
                    <a:pt x="110" y="62"/>
                    <a:pt x="109" y="62"/>
                    <a:pt x="109" y="62"/>
                  </a:cubicBezTo>
                  <a:cubicBezTo>
                    <a:pt x="109" y="63"/>
                    <a:pt x="109" y="64"/>
                    <a:pt x="109" y="64"/>
                  </a:cubicBezTo>
                  <a:cubicBezTo>
                    <a:pt x="109" y="65"/>
                    <a:pt x="108" y="64"/>
                    <a:pt x="108" y="65"/>
                  </a:cubicBezTo>
                  <a:cubicBezTo>
                    <a:pt x="108" y="65"/>
                    <a:pt x="108" y="66"/>
                    <a:pt x="108" y="66"/>
                  </a:cubicBezTo>
                  <a:cubicBezTo>
                    <a:pt x="108" y="66"/>
                    <a:pt x="107" y="66"/>
                    <a:pt x="107" y="66"/>
                  </a:cubicBezTo>
                  <a:cubicBezTo>
                    <a:pt x="107" y="66"/>
                    <a:pt x="107" y="67"/>
                    <a:pt x="106" y="68"/>
                  </a:cubicBezTo>
                  <a:cubicBezTo>
                    <a:pt x="106" y="68"/>
                    <a:pt x="106" y="68"/>
                    <a:pt x="105" y="68"/>
                  </a:cubicBezTo>
                  <a:cubicBezTo>
                    <a:pt x="105" y="69"/>
                    <a:pt x="105" y="70"/>
                    <a:pt x="105" y="72"/>
                  </a:cubicBezTo>
                  <a:cubicBezTo>
                    <a:pt x="105" y="72"/>
                    <a:pt x="105" y="73"/>
                    <a:pt x="105" y="73"/>
                  </a:cubicBezTo>
                  <a:cubicBezTo>
                    <a:pt x="106" y="74"/>
                    <a:pt x="106" y="74"/>
                    <a:pt x="106" y="76"/>
                  </a:cubicBezTo>
                  <a:cubicBezTo>
                    <a:pt x="106" y="76"/>
                    <a:pt x="107" y="77"/>
                    <a:pt x="106" y="77"/>
                  </a:cubicBezTo>
                  <a:cubicBezTo>
                    <a:pt x="106" y="78"/>
                    <a:pt x="105" y="78"/>
                    <a:pt x="105" y="77"/>
                  </a:cubicBezTo>
                  <a:cubicBezTo>
                    <a:pt x="105" y="77"/>
                    <a:pt x="105" y="75"/>
                    <a:pt x="105" y="75"/>
                  </a:cubicBezTo>
                  <a:cubicBezTo>
                    <a:pt x="105" y="74"/>
                    <a:pt x="104" y="76"/>
                    <a:pt x="104" y="76"/>
                  </a:cubicBezTo>
                  <a:cubicBezTo>
                    <a:pt x="103" y="76"/>
                    <a:pt x="103" y="74"/>
                    <a:pt x="103" y="73"/>
                  </a:cubicBezTo>
                  <a:cubicBezTo>
                    <a:pt x="102" y="69"/>
                    <a:pt x="101" y="66"/>
                    <a:pt x="100" y="63"/>
                  </a:cubicBezTo>
                  <a:cubicBezTo>
                    <a:pt x="100" y="63"/>
                    <a:pt x="101" y="63"/>
                    <a:pt x="101" y="63"/>
                  </a:cubicBezTo>
                  <a:cubicBezTo>
                    <a:pt x="100" y="63"/>
                    <a:pt x="100" y="63"/>
                    <a:pt x="100" y="63"/>
                  </a:cubicBezTo>
                  <a:cubicBezTo>
                    <a:pt x="99" y="63"/>
                    <a:pt x="99" y="62"/>
                    <a:pt x="99" y="61"/>
                  </a:cubicBezTo>
                  <a:cubicBezTo>
                    <a:pt x="98" y="60"/>
                    <a:pt x="98" y="59"/>
                    <a:pt x="97" y="58"/>
                  </a:cubicBezTo>
                  <a:cubicBezTo>
                    <a:pt x="96" y="58"/>
                    <a:pt x="94" y="58"/>
                    <a:pt x="92" y="58"/>
                  </a:cubicBezTo>
                  <a:cubicBezTo>
                    <a:pt x="92" y="59"/>
                    <a:pt x="94" y="59"/>
                    <a:pt x="94" y="61"/>
                  </a:cubicBezTo>
                  <a:cubicBezTo>
                    <a:pt x="94" y="65"/>
                    <a:pt x="91" y="67"/>
                    <a:pt x="90" y="69"/>
                  </a:cubicBezTo>
                  <a:cubicBezTo>
                    <a:pt x="89" y="71"/>
                    <a:pt x="86" y="69"/>
                    <a:pt x="85" y="72"/>
                  </a:cubicBezTo>
                  <a:cubicBezTo>
                    <a:pt x="85" y="75"/>
                    <a:pt x="89" y="70"/>
                    <a:pt x="90" y="72"/>
                  </a:cubicBezTo>
                  <a:cubicBezTo>
                    <a:pt x="91" y="81"/>
                    <a:pt x="83" y="84"/>
                    <a:pt x="83" y="90"/>
                  </a:cubicBezTo>
                  <a:cubicBezTo>
                    <a:pt x="83" y="91"/>
                    <a:pt x="83" y="92"/>
                    <a:pt x="83" y="93"/>
                  </a:cubicBezTo>
                  <a:cubicBezTo>
                    <a:pt x="83" y="95"/>
                    <a:pt x="84" y="94"/>
                    <a:pt x="84" y="96"/>
                  </a:cubicBezTo>
                  <a:cubicBezTo>
                    <a:pt x="84" y="97"/>
                    <a:pt x="84" y="97"/>
                    <a:pt x="84" y="98"/>
                  </a:cubicBezTo>
                  <a:cubicBezTo>
                    <a:pt x="84" y="101"/>
                    <a:pt x="81" y="103"/>
                    <a:pt x="81" y="105"/>
                  </a:cubicBezTo>
                  <a:cubicBezTo>
                    <a:pt x="80" y="106"/>
                    <a:pt x="81" y="107"/>
                    <a:pt x="81" y="109"/>
                  </a:cubicBezTo>
                  <a:cubicBezTo>
                    <a:pt x="81" y="112"/>
                    <a:pt x="80" y="109"/>
                    <a:pt x="79" y="112"/>
                  </a:cubicBezTo>
                  <a:cubicBezTo>
                    <a:pt x="79" y="112"/>
                    <a:pt x="79" y="116"/>
                    <a:pt x="79" y="116"/>
                  </a:cubicBezTo>
                  <a:cubicBezTo>
                    <a:pt x="78" y="116"/>
                    <a:pt x="78" y="117"/>
                    <a:pt x="78" y="117"/>
                  </a:cubicBezTo>
                  <a:cubicBezTo>
                    <a:pt x="78" y="117"/>
                    <a:pt x="78" y="118"/>
                    <a:pt x="78" y="118"/>
                  </a:cubicBezTo>
                  <a:cubicBezTo>
                    <a:pt x="77" y="118"/>
                    <a:pt x="77" y="118"/>
                    <a:pt x="77" y="118"/>
                  </a:cubicBezTo>
                  <a:cubicBezTo>
                    <a:pt x="77" y="120"/>
                    <a:pt x="76" y="121"/>
                    <a:pt x="75" y="121"/>
                  </a:cubicBezTo>
                  <a:cubicBezTo>
                    <a:pt x="74" y="121"/>
                    <a:pt x="72" y="122"/>
                    <a:pt x="72" y="121"/>
                  </a:cubicBezTo>
                  <a:cubicBezTo>
                    <a:pt x="70" y="117"/>
                    <a:pt x="70" y="112"/>
                    <a:pt x="70" y="108"/>
                  </a:cubicBezTo>
                  <a:cubicBezTo>
                    <a:pt x="69" y="105"/>
                    <a:pt x="68" y="104"/>
                    <a:pt x="68" y="102"/>
                  </a:cubicBezTo>
                  <a:cubicBezTo>
                    <a:pt x="68" y="101"/>
                    <a:pt x="68" y="101"/>
                    <a:pt x="68" y="101"/>
                  </a:cubicBezTo>
                  <a:cubicBezTo>
                    <a:pt x="68" y="101"/>
                    <a:pt x="69" y="101"/>
                    <a:pt x="69" y="101"/>
                  </a:cubicBezTo>
                  <a:cubicBezTo>
                    <a:pt x="69" y="95"/>
                    <a:pt x="68" y="90"/>
                    <a:pt x="67" y="85"/>
                  </a:cubicBezTo>
                  <a:cubicBezTo>
                    <a:pt x="67" y="84"/>
                    <a:pt x="67" y="85"/>
                    <a:pt x="67" y="85"/>
                  </a:cubicBezTo>
                  <a:cubicBezTo>
                    <a:pt x="67" y="85"/>
                    <a:pt x="67" y="85"/>
                    <a:pt x="67" y="84"/>
                  </a:cubicBezTo>
                  <a:cubicBezTo>
                    <a:pt x="67" y="82"/>
                    <a:pt x="68" y="79"/>
                    <a:pt x="67" y="79"/>
                  </a:cubicBezTo>
                  <a:cubicBezTo>
                    <a:pt x="63" y="77"/>
                    <a:pt x="65" y="76"/>
                    <a:pt x="63" y="77"/>
                  </a:cubicBezTo>
                  <a:cubicBezTo>
                    <a:pt x="61" y="78"/>
                    <a:pt x="61" y="79"/>
                    <a:pt x="58" y="78"/>
                  </a:cubicBezTo>
                  <a:cubicBezTo>
                    <a:pt x="53" y="78"/>
                    <a:pt x="55" y="73"/>
                    <a:pt x="53" y="71"/>
                  </a:cubicBezTo>
                  <a:cubicBezTo>
                    <a:pt x="52" y="71"/>
                    <a:pt x="53" y="69"/>
                    <a:pt x="53" y="68"/>
                  </a:cubicBezTo>
                  <a:cubicBezTo>
                    <a:pt x="52" y="65"/>
                    <a:pt x="52" y="60"/>
                    <a:pt x="54" y="58"/>
                  </a:cubicBezTo>
                  <a:cubicBezTo>
                    <a:pt x="56" y="56"/>
                    <a:pt x="56" y="50"/>
                    <a:pt x="57" y="48"/>
                  </a:cubicBezTo>
                  <a:cubicBezTo>
                    <a:pt x="57" y="47"/>
                    <a:pt x="59" y="47"/>
                    <a:pt x="59" y="46"/>
                  </a:cubicBezTo>
                  <a:cubicBezTo>
                    <a:pt x="59" y="44"/>
                    <a:pt x="58" y="46"/>
                    <a:pt x="57" y="44"/>
                  </a:cubicBezTo>
                  <a:cubicBezTo>
                    <a:pt x="57" y="42"/>
                    <a:pt x="58" y="39"/>
                    <a:pt x="58" y="37"/>
                  </a:cubicBezTo>
                  <a:cubicBezTo>
                    <a:pt x="58" y="36"/>
                    <a:pt x="59" y="36"/>
                    <a:pt x="59" y="36"/>
                  </a:cubicBezTo>
                  <a:cubicBezTo>
                    <a:pt x="59" y="36"/>
                    <a:pt x="60" y="37"/>
                    <a:pt x="61" y="36"/>
                  </a:cubicBezTo>
                  <a:cubicBezTo>
                    <a:pt x="62" y="35"/>
                    <a:pt x="61" y="33"/>
                    <a:pt x="61" y="31"/>
                  </a:cubicBezTo>
                  <a:cubicBezTo>
                    <a:pt x="61" y="30"/>
                    <a:pt x="60" y="31"/>
                    <a:pt x="61" y="30"/>
                  </a:cubicBezTo>
                  <a:cubicBezTo>
                    <a:pt x="61" y="29"/>
                    <a:pt x="61" y="28"/>
                    <a:pt x="62" y="27"/>
                  </a:cubicBezTo>
                  <a:cubicBezTo>
                    <a:pt x="62" y="26"/>
                    <a:pt x="62" y="26"/>
                    <a:pt x="62" y="25"/>
                  </a:cubicBezTo>
                  <a:cubicBezTo>
                    <a:pt x="61" y="25"/>
                    <a:pt x="61" y="25"/>
                    <a:pt x="61" y="25"/>
                  </a:cubicBezTo>
                  <a:cubicBezTo>
                    <a:pt x="61" y="26"/>
                    <a:pt x="61" y="28"/>
                    <a:pt x="60" y="28"/>
                  </a:cubicBezTo>
                  <a:cubicBezTo>
                    <a:pt x="60" y="29"/>
                    <a:pt x="60" y="29"/>
                    <a:pt x="60" y="29"/>
                  </a:cubicBezTo>
                  <a:cubicBezTo>
                    <a:pt x="59" y="29"/>
                    <a:pt x="58" y="29"/>
                    <a:pt x="58" y="29"/>
                  </a:cubicBezTo>
                  <a:cubicBezTo>
                    <a:pt x="58" y="27"/>
                    <a:pt x="59" y="26"/>
                    <a:pt x="59" y="25"/>
                  </a:cubicBezTo>
                  <a:cubicBezTo>
                    <a:pt x="60" y="24"/>
                    <a:pt x="60" y="25"/>
                    <a:pt x="61" y="24"/>
                  </a:cubicBezTo>
                  <a:cubicBezTo>
                    <a:pt x="61" y="24"/>
                    <a:pt x="61" y="23"/>
                    <a:pt x="61" y="23"/>
                  </a:cubicBezTo>
                  <a:cubicBezTo>
                    <a:pt x="61" y="22"/>
                    <a:pt x="62" y="21"/>
                    <a:pt x="62" y="22"/>
                  </a:cubicBezTo>
                  <a:cubicBezTo>
                    <a:pt x="63" y="24"/>
                    <a:pt x="63" y="27"/>
                    <a:pt x="65" y="28"/>
                  </a:cubicBezTo>
                  <a:cubicBezTo>
                    <a:pt x="69" y="31"/>
                    <a:pt x="66" y="22"/>
                    <a:pt x="66" y="22"/>
                  </a:cubicBezTo>
                  <a:cubicBezTo>
                    <a:pt x="66" y="21"/>
                    <a:pt x="66" y="20"/>
                    <a:pt x="66" y="20"/>
                  </a:cubicBezTo>
                  <a:cubicBezTo>
                    <a:pt x="66" y="17"/>
                    <a:pt x="66" y="17"/>
                    <a:pt x="67" y="16"/>
                  </a:cubicBezTo>
                  <a:cubicBezTo>
                    <a:pt x="67" y="16"/>
                    <a:pt x="68" y="17"/>
                    <a:pt x="68" y="17"/>
                  </a:cubicBezTo>
                  <a:cubicBezTo>
                    <a:pt x="69" y="15"/>
                    <a:pt x="71" y="10"/>
                    <a:pt x="73" y="10"/>
                  </a:cubicBezTo>
                  <a:cubicBezTo>
                    <a:pt x="73" y="10"/>
                    <a:pt x="74" y="10"/>
                    <a:pt x="74" y="10"/>
                  </a:cubicBezTo>
                  <a:cubicBezTo>
                    <a:pt x="76" y="10"/>
                    <a:pt x="76" y="11"/>
                    <a:pt x="78" y="12"/>
                  </a:cubicBezTo>
                  <a:cubicBezTo>
                    <a:pt x="79" y="12"/>
                    <a:pt x="80" y="13"/>
                    <a:pt x="80" y="14"/>
                  </a:cubicBezTo>
                  <a:cubicBezTo>
                    <a:pt x="80" y="14"/>
                    <a:pt x="80" y="15"/>
                    <a:pt x="80" y="15"/>
                  </a:cubicBezTo>
                  <a:cubicBezTo>
                    <a:pt x="81" y="15"/>
                    <a:pt x="81" y="15"/>
                    <a:pt x="81" y="15"/>
                  </a:cubicBezTo>
                  <a:cubicBezTo>
                    <a:pt x="81" y="14"/>
                    <a:pt x="81" y="13"/>
                    <a:pt x="81" y="13"/>
                  </a:cubicBezTo>
                  <a:cubicBezTo>
                    <a:pt x="82" y="13"/>
                    <a:pt x="82" y="14"/>
                    <a:pt x="83" y="14"/>
                  </a:cubicBezTo>
                  <a:cubicBezTo>
                    <a:pt x="83" y="14"/>
                    <a:pt x="83" y="14"/>
                    <a:pt x="83" y="13"/>
                  </a:cubicBezTo>
                  <a:cubicBezTo>
                    <a:pt x="83" y="13"/>
                    <a:pt x="83" y="13"/>
                    <a:pt x="83" y="13"/>
                  </a:cubicBezTo>
                  <a:cubicBezTo>
                    <a:pt x="85" y="13"/>
                    <a:pt x="87" y="14"/>
                    <a:pt x="89" y="13"/>
                  </a:cubicBezTo>
                  <a:cubicBezTo>
                    <a:pt x="89" y="13"/>
                    <a:pt x="88" y="11"/>
                    <a:pt x="89" y="11"/>
                  </a:cubicBezTo>
                  <a:cubicBezTo>
                    <a:pt x="89" y="10"/>
                    <a:pt x="89" y="10"/>
                    <a:pt x="90" y="10"/>
                  </a:cubicBezTo>
                  <a:cubicBezTo>
                    <a:pt x="91" y="10"/>
                    <a:pt x="90" y="11"/>
                    <a:pt x="91" y="12"/>
                  </a:cubicBezTo>
                  <a:cubicBezTo>
                    <a:pt x="92" y="12"/>
                    <a:pt x="93" y="10"/>
                    <a:pt x="94" y="10"/>
                  </a:cubicBezTo>
                  <a:cubicBezTo>
                    <a:pt x="94" y="10"/>
                    <a:pt x="94" y="10"/>
                    <a:pt x="95" y="10"/>
                  </a:cubicBezTo>
                  <a:cubicBezTo>
                    <a:pt x="95" y="10"/>
                    <a:pt x="94" y="9"/>
                    <a:pt x="94" y="9"/>
                  </a:cubicBezTo>
                  <a:cubicBezTo>
                    <a:pt x="95" y="9"/>
                    <a:pt x="96" y="9"/>
                    <a:pt x="97" y="8"/>
                  </a:cubicBezTo>
                  <a:cubicBezTo>
                    <a:pt x="98" y="8"/>
                    <a:pt x="98" y="8"/>
                    <a:pt x="98" y="8"/>
                  </a:cubicBezTo>
                  <a:cubicBezTo>
                    <a:pt x="100" y="8"/>
                    <a:pt x="101" y="9"/>
                    <a:pt x="103" y="10"/>
                  </a:cubicBezTo>
                  <a:cubicBezTo>
                    <a:pt x="103" y="10"/>
                    <a:pt x="103" y="12"/>
                    <a:pt x="103" y="12"/>
                  </a:cubicBezTo>
                  <a:cubicBezTo>
                    <a:pt x="106" y="13"/>
                    <a:pt x="108" y="13"/>
                    <a:pt x="110" y="14"/>
                  </a:cubicBezTo>
                  <a:cubicBezTo>
                    <a:pt x="111" y="15"/>
                    <a:pt x="113" y="16"/>
                    <a:pt x="114" y="17"/>
                  </a:cubicBezTo>
                  <a:cubicBezTo>
                    <a:pt x="115" y="17"/>
                    <a:pt x="114" y="16"/>
                    <a:pt x="114" y="16"/>
                  </a:cubicBezTo>
                  <a:cubicBezTo>
                    <a:pt x="118" y="18"/>
                    <a:pt x="122" y="20"/>
                    <a:pt x="126" y="23"/>
                  </a:cubicBezTo>
                  <a:cubicBezTo>
                    <a:pt x="127" y="23"/>
                    <a:pt x="128" y="24"/>
                    <a:pt x="130" y="24"/>
                  </a:cubicBezTo>
                  <a:cubicBezTo>
                    <a:pt x="130" y="25"/>
                    <a:pt x="131" y="25"/>
                    <a:pt x="131" y="25"/>
                  </a:cubicBezTo>
                  <a:close/>
                  <a:moveTo>
                    <a:pt x="139" y="83"/>
                  </a:moveTo>
                  <a:cubicBezTo>
                    <a:pt x="139" y="83"/>
                    <a:pt x="139" y="83"/>
                    <a:pt x="139" y="83"/>
                  </a:cubicBezTo>
                  <a:cubicBezTo>
                    <a:pt x="139" y="83"/>
                    <a:pt x="138" y="83"/>
                    <a:pt x="138" y="84"/>
                  </a:cubicBezTo>
                  <a:cubicBezTo>
                    <a:pt x="138" y="85"/>
                    <a:pt x="138" y="86"/>
                    <a:pt x="138" y="87"/>
                  </a:cubicBezTo>
                  <a:cubicBezTo>
                    <a:pt x="138" y="87"/>
                    <a:pt x="138" y="88"/>
                    <a:pt x="137" y="88"/>
                  </a:cubicBezTo>
                  <a:cubicBezTo>
                    <a:pt x="137" y="88"/>
                    <a:pt x="137" y="88"/>
                    <a:pt x="137" y="88"/>
                  </a:cubicBezTo>
                  <a:cubicBezTo>
                    <a:pt x="137" y="88"/>
                    <a:pt x="138" y="88"/>
                    <a:pt x="137" y="87"/>
                  </a:cubicBezTo>
                  <a:cubicBezTo>
                    <a:pt x="137" y="87"/>
                    <a:pt x="136" y="88"/>
                    <a:pt x="136" y="88"/>
                  </a:cubicBezTo>
                  <a:cubicBezTo>
                    <a:pt x="136" y="87"/>
                    <a:pt x="137" y="86"/>
                    <a:pt x="137" y="86"/>
                  </a:cubicBezTo>
                  <a:cubicBezTo>
                    <a:pt x="136" y="85"/>
                    <a:pt x="135" y="85"/>
                    <a:pt x="135" y="85"/>
                  </a:cubicBezTo>
                  <a:cubicBezTo>
                    <a:pt x="134" y="85"/>
                    <a:pt x="134" y="84"/>
                    <a:pt x="133" y="83"/>
                  </a:cubicBezTo>
                  <a:cubicBezTo>
                    <a:pt x="133" y="82"/>
                    <a:pt x="133" y="84"/>
                    <a:pt x="133" y="82"/>
                  </a:cubicBezTo>
                  <a:cubicBezTo>
                    <a:pt x="133" y="81"/>
                    <a:pt x="134" y="82"/>
                    <a:pt x="134" y="82"/>
                  </a:cubicBezTo>
                  <a:cubicBezTo>
                    <a:pt x="135" y="81"/>
                    <a:pt x="134" y="82"/>
                    <a:pt x="135" y="83"/>
                  </a:cubicBezTo>
                  <a:cubicBezTo>
                    <a:pt x="135" y="84"/>
                    <a:pt x="136" y="82"/>
                    <a:pt x="136" y="82"/>
                  </a:cubicBezTo>
                  <a:cubicBezTo>
                    <a:pt x="137" y="82"/>
                    <a:pt x="137" y="82"/>
                    <a:pt x="137" y="82"/>
                  </a:cubicBezTo>
                  <a:cubicBezTo>
                    <a:pt x="138" y="82"/>
                    <a:pt x="138" y="82"/>
                    <a:pt x="138" y="82"/>
                  </a:cubicBezTo>
                  <a:cubicBezTo>
                    <a:pt x="138" y="82"/>
                    <a:pt x="138" y="82"/>
                    <a:pt x="138" y="82"/>
                  </a:cubicBezTo>
                  <a:cubicBezTo>
                    <a:pt x="138" y="82"/>
                    <a:pt x="139" y="82"/>
                    <a:pt x="139" y="83"/>
                  </a:cubicBezTo>
                  <a:close/>
                  <a:moveTo>
                    <a:pt x="34" y="128"/>
                  </a:moveTo>
                  <a:cubicBezTo>
                    <a:pt x="33" y="127"/>
                    <a:pt x="31" y="127"/>
                    <a:pt x="30" y="126"/>
                  </a:cubicBezTo>
                  <a:cubicBezTo>
                    <a:pt x="30" y="125"/>
                    <a:pt x="30" y="125"/>
                    <a:pt x="30" y="124"/>
                  </a:cubicBezTo>
                  <a:cubicBezTo>
                    <a:pt x="30" y="123"/>
                    <a:pt x="29" y="122"/>
                    <a:pt x="29" y="121"/>
                  </a:cubicBezTo>
                  <a:cubicBezTo>
                    <a:pt x="29" y="121"/>
                    <a:pt x="28" y="120"/>
                    <a:pt x="28" y="120"/>
                  </a:cubicBezTo>
                  <a:cubicBezTo>
                    <a:pt x="28" y="117"/>
                    <a:pt x="27" y="114"/>
                    <a:pt x="27" y="112"/>
                  </a:cubicBezTo>
                  <a:cubicBezTo>
                    <a:pt x="27" y="108"/>
                    <a:pt x="27" y="104"/>
                    <a:pt x="25" y="100"/>
                  </a:cubicBezTo>
                  <a:cubicBezTo>
                    <a:pt x="24" y="95"/>
                    <a:pt x="23" y="98"/>
                    <a:pt x="21" y="92"/>
                  </a:cubicBezTo>
                  <a:cubicBezTo>
                    <a:pt x="21" y="91"/>
                    <a:pt x="20" y="91"/>
                    <a:pt x="20" y="91"/>
                  </a:cubicBezTo>
                  <a:cubicBezTo>
                    <a:pt x="20" y="90"/>
                    <a:pt x="18" y="86"/>
                    <a:pt x="18" y="85"/>
                  </a:cubicBezTo>
                  <a:cubicBezTo>
                    <a:pt x="18" y="84"/>
                    <a:pt x="18" y="83"/>
                    <a:pt x="18" y="82"/>
                  </a:cubicBezTo>
                  <a:cubicBezTo>
                    <a:pt x="17" y="80"/>
                    <a:pt x="18" y="80"/>
                    <a:pt x="19" y="79"/>
                  </a:cubicBezTo>
                  <a:cubicBezTo>
                    <a:pt x="19" y="79"/>
                    <a:pt x="19" y="79"/>
                    <a:pt x="19" y="78"/>
                  </a:cubicBezTo>
                  <a:cubicBezTo>
                    <a:pt x="19" y="78"/>
                    <a:pt x="19" y="78"/>
                    <a:pt x="19" y="77"/>
                  </a:cubicBezTo>
                  <a:cubicBezTo>
                    <a:pt x="19" y="76"/>
                    <a:pt x="19" y="75"/>
                    <a:pt x="19" y="74"/>
                  </a:cubicBezTo>
                  <a:cubicBezTo>
                    <a:pt x="19" y="74"/>
                    <a:pt x="19" y="74"/>
                    <a:pt x="19" y="74"/>
                  </a:cubicBezTo>
                  <a:cubicBezTo>
                    <a:pt x="19" y="73"/>
                    <a:pt x="19" y="73"/>
                    <a:pt x="19" y="73"/>
                  </a:cubicBezTo>
                  <a:cubicBezTo>
                    <a:pt x="19" y="73"/>
                    <a:pt x="18" y="72"/>
                    <a:pt x="18" y="73"/>
                  </a:cubicBezTo>
                  <a:cubicBezTo>
                    <a:pt x="18" y="73"/>
                    <a:pt x="18" y="74"/>
                    <a:pt x="18" y="74"/>
                  </a:cubicBezTo>
                  <a:cubicBezTo>
                    <a:pt x="18" y="74"/>
                    <a:pt x="17" y="74"/>
                    <a:pt x="17" y="73"/>
                  </a:cubicBezTo>
                  <a:cubicBezTo>
                    <a:pt x="16" y="72"/>
                    <a:pt x="15" y="70"/>
                    <a:pt x="14" y="69"/>
                  </a:cubicBezTo>
                  <a:cubicBezTo>
                    <a:pt x="13" y="68"/>
                    <a:pt x="12" y="68"/>
                    <a:pt x="11" y="67"/>
                  </a:cubicBezTo>
                  <a:cubicBezTo>
                    <a:pt x="11" y="67"/>
                    <a:pt x="11" y="66"/>
                    <a:pt x="11" y="66"/>
                  </a:cubicBezTo>
                  <a:cubicBezTo>
                    <a:pt x="8" y="66"/>
                    <a:pt x="6" y="67"/>
                    <a:pt x="5" y="64"/>
                  </a:cubicBezTo>
                  <a:cubicBezTo>
                    <a:pt x="4" y="60"/>
                    <a:pt x="4" y="61"/>
                    <a:pt x="3" y="59"/>
                  </a:cubicBezTo>
                  <a:cubicBezTo>
                    <a:pt x="3" y="58"/>
                    <a:pt x="4" y="58"/>
                    <a:pt x="3" y="57"/>
                  </a:cubicBezTo>
                  <a:cubicBezTo>
                    <a:pt x="3" y="57"/>
                    <a:pt x="3" y="57"/>
                    <a:pt x="3" y="57"/>
                  </a:cubicBezTo>
                  <a:cubicBezTo>
                    <a:pt x="3" y="59"/>
                    <a:pt x="4" y="60"/>
                    <a:pt x="3" y="61"/>
                  </a:cubicBezTo>
                  <a:cubicBezTo>
                    <a:pt x="2" y="62"/>
                    <a:pt x="2" y="59"/>
                    <a:pt x="2" y="56"/>
                  </a:cubicBezTo>
                  <a:cubicBezTo>
                    <a:pt x="2" y="55"/>
                    <a:pt x="2" y="54"/>
                    <a:pt x="1" y="54"/>
                  </a:cubicBezTo>
                  <a:cubicBezTo>
                    <a:pt x="0" y="52"/>
                    <a:pt x="0" y="52"/>
                    <a:pt x="0" y="50"/>
                  </a:cubicBezTo>
                  <a:cubicBezTo>
                    <a:pt x="0" y="49"/>
                    <a:pt x="3" y="44"/>
                    <a:pt x="4" y="43"/>
                  </a:cubicBezTo>
                  <a:cubicBezTo>
                    <a:pt x="4" y="42"/>
                    <a:pt x="3" y="41"/>
                    <a:pt x="4" y="40"/>
                  </a:cubicBezTo>
                  <a:cubicBezTo>
                    <a:pt x="4" y="40"/>
                    <a:pt x="4" y="40"/>
                    <a:pt x="4" y="40"/>
                  </a:cubicBezTo>
                  <a:cubicBezTo>
                    <a:pt x="5" y="40"/>
                    <a:pt x="4" y="39"/>
                    <a:pt x="5" y="39"/>
                  </a:cubicBezTo>
                  <a:cubicBezTo>
                    <a:pt x="5" y="39"/>
                    <a:pt x="5" y="38"/>
                    <a:pt x="5" y="37"/>
                  </a:cubicBezTo>
                  <a:cubicBezTo>
                    <a:pt x="5" y="37"/>
                    <a:pt x="4" y="38"/>
                    <a:pt x="4" y="38"/>
                  </a:cubicBezTo>
                  <a:cubicBezTo>
                    <a:pt x="4" y="37"/>
                    <a:pt x="4" y="37"/>
                    <a:pt x="5" y="36"/>
                  </a:cubicBezTo>
                  <a:cubicBezTo>
                    <a:pt x="5" y="35"/>
                    <a:pt x="5" y="35"/>
                    <a:pt x="5" y="35"/>
                  </a:cubicBezTo>
                  <a:cubicBezTo>
                    <a:pt x="3" y="36"/>
                    <a:pt x="1" y="37"/>
                    <a:pt x="0" y="38"/>
                  </a:cubicBezTo>
                  <a:cubicBezTo>
                    <a:pt x="1" y="36"/>
                    <a:pt x="2" y="33"/>
                    <a:pt x="3" y="31"/>
                  </a:cubicBezTo>
                  <a:cubicBezTo>
                    <a:pt x="5" y="28"/>
                    <a:pt x="6" y="27"/>
                    <a:pt x="11" y="24"/>
                  </a:cubicBezTo>
                  <a:cubicBezTo>
                    <a:pt x="14" y="22"/>
                    <a:pt x="15" y="22"/>
                    <a:pt x="19" y="20"/>
                  </a:cubicBezTo>
                  <a:cubicBezTo>
                    <a:pt x="20" y="19"/>
                    <a:pt x="20" y="20"/>
                    <a:pt x="21" y="20"/>
                  </a:cubicBezTo>
                  <a:cubicBezTo>
                    <a:pt x="21" y="20"/>
                    <a:pt x="21" y="19"/>
                    <a:pt x="21" y="19"/>
                  </a:cubicBezTo>
                  <a:cubicBezTo>
                    <a:pt x="21" y="19"/>
                    <a:pt x="20" y="20"/>
                    <a:pt x="20" y="19"/>
                  </a:cubicBezTo>
                  <a:cubicBezTo>
                    <a:pt x="19" y="18"/>
                    <a:pt x="22" y="15"/>
                    <a:pt x="23" y="15"/>
                  </a:cubicBezTo>
                  <a:cubicBezTo>
                    <a:pt x="24" y="14"/>
                    <a:pt x="24" y="15"/>
                    <a:pt x="26" y="15"/>
                  </a:cubicBezTo>
                  <a:cubicBezTo>
                    <a:pt x="26" y="15"/>
                    <a:pt x="27" y="14"/>
                    <a:pt x="28" y="14"/>
                  </a:cubicBezTo>
                  <a:cubicBezTo>
                    <a:pt x="28" y="14"/>
                    <a:pt x="28" y="16"/>
                    <a:pt x="27" y="17"/>
                  </a:cubicBezTo>
                  <a:cubicBezTo>
                    <a:pt x="27" y="17"/>
                    <a:pt x="26" y="19"/>
                    <a:pt x="26" y="18"/>
                  </a:cubicBezTo>
                  <a:cubicBezTo>
                    <a:pt x="27" y="18"/>
                    <a:pt x="28" y="17"/>
                    <a:pt x="29" y="16"/>
                  </a:cubicBezTo>
                  <a:cubicBezTo>
                    <a:pt x="29" y="15"/>
                    <a:pt x="28" y="15"/>
                    <a:pt x="28" y="14"/>
                  </a:cubicBezTo>
                  <a:cubicBezTo>
                    <a:pt x="29" y="12"/>
                    <a:pt x="31" y="12"/>
                    <a:pt x="32" y="12"/>
                  </a:cubicBezTo>
                  <a:cubicBezTo>
                    <a:pt x="32" y="12"/>
                    <a:pt x="32" y="12"/>
                    <a:pt x="33" y="12"/>
                  </a:cubicBezTo>
                  <a:cubicBezTo>
                    <a:pt x="33" y="12"/>
                    <a:pt x="33" y="12"/>
                    <a:pt x="33" y="12"/>
                  </a:cubicBezTo>
                  <a:cubicBezTo>
                    <a:pt x="33" y="12"/>
                    <a:pt x="34" y="12"/>
                    <a:pt x="34" y="12"/>
                  </a:cubicBezTo>
                  <a:cubicBezTo>
                    <a:pt x="34" y="11"/>
                    <a:pt x="34" y="9"/>
                    <a:pt x="34" y="9"/>
                  </a:cubicBezTo>
                  <a:cubicBezTo>
                    <a:pt x="35" y="9"/>
                    <a:pt x="35" y="10"/>
                    <a:pt x="36" y="9"/>
                  </a:cubicBezTo>
                  <a:cubicBezTo>
                    <a:pt x="36" y="9"/>
                    <a:pt x="36" y="8"/>
                    <a:pt x="36" y="8"/>
                  </a:cubicBezTo>
                  <a:cubicBezTo>
                    <a:pt x="36" y="8"/>
                    <a:pt x="35" y="8"/>
                    <a:pt x="35" y="8"/>
                  </a:cubicBezTo>
                  <a:cubicBezTo>
                    <a:pt x="35" y="7"/>
                    <a:pt x="35" y="7"/>
                    <a:pt x="36" y="6"/>
                  </a:cubicBezTo>
                  <a:cubicBezTo>
                    <a:pt x="36" y="6"/>
                    <a:pt x="36" y="6"/>
                    <a:pt x="37" y="5"/>
                  </a:cubicBezTo>
                  <a:cubicBezTo>
                    <a:pt x="37" y="5"/>
                    <a:pt x="38" y="5"/>
                    <a:pt x="38" y="5"/>
                  </a:cubicBezTo>
                  <a:cubicBezTo>
                    <a:pt x="38" y="5"/>
                    <a:pt x="38" y="7"/>
                    <a:pt x="38" y="7"/>
                  </a:cubicBezTo>
                  <a:cubicBezTo>
                    <a:pt x="40" y="4"/>
                    <a:pt x="43" y="2"/>
                    <a:pt x="46" y="2"/>
                  </a:cubicBezTo>
                  <a:cubicBezTo>
                    <a:pt x="46" y="2"/>
                    <a:pt x="46" y="3"/>
                    <a:pt x="46" y="3"/>
                  </a:cubicBezTo>
                  <a:cubicBezTo>
                    <a:pt x="48" y="3"/>
                    <a:pt x="50" y="3"/>
                    <a:pt x="51" y="2"/>
                  </a:cubicBezTo>
                  <a:cubicBezTo>
                    <a:pt x="52" y="2"/>
                    <a:pt x="54" y="1"/>
                    <a:pt x="56" y="0"/>
                  </a:cubicBezTo>
                  <a:cubicBezTo>
                    <a:pt x="56" y="0"/>
                    <a:pt x="57" y="1"/>
                    <a:pt x="58" y="1"/>
                  </a:cubicBezTo>
                  <a:cubicBezTo>
                    <a:pt x="59" y="0"/>
                    <a:pt x="59" y="1"/>
                    <a:pt x="61" y="1"/>
                  </a:cubicBezTo>
                  <a:cubicBezTo>
                    <a:pt x="61" y="1"/>
                    <a:pt x="61" y="3"/>
                    <a:pt x="61" y="3"/>
                  </a:cubicBezTo>
                  <a:cubicBezTo>
                    <a:pt x="57" y="4"/>
                    <a:pt x="60" y="6"/>
                    <a:pt x="56" y="9"/>
                  </a:cubicBezTo>
                  <a:cubicBezTo>
                    <a:pt x="56" y="9"/>
                    <a:pt x="57" y="10"/>
                    <a:pt x="57" y="11"/>
                  </a:cubicBezTo>
                  <a:cubicBezTo>
                    <a:pt x="57" y="12"/>
                    <a:pt x="56" y="12"/>
                    <a:pt x="56" y="13"/>
                  </a:cubicBezTo>
                  <a:cubicBezTo>
                    <a:pt x="52" y="13"/>
                    <a:pt x="52" y="15"/>
                    <a:pt x="50" y="16"/>
                  </a:cubicBezTo>
                  <a:cubicBezTo>
                    <a:pt x="46" y="19"/>
                    <a:pt x="48" y="22"/>
                    <a:pt x="45" y="22"/>
                  </a:cubicBezTo>
                  <a:cubicBezTo>
                    <a:pt x="44" y="22"/>
                    <a:pt x="43" y="21"/>
                    <a:pt x="43" y="18"/>
                  </a:cubicBezTo>
                  <a:cubicBezTo>
                    <a:pt x="43" y="18"/>
                    <a:pt x="44" y="17"/>
                    <a:pt x="44" y="17"/>
                  </a:cubicBezTo>
                  <a:cubicBezTo>
                    <a:pt x="44" y="14"/>
                    <a:pt x="45" y="15"/>
                    <a:pt x="45" y="13"/>
                  </a:cubicBezTo>
                  <a:cubicBezTo>
                    <a:pt x="45" y="12"/>
                    <a:pt x="45" y="11"/>
                    <a:pt x="45" y="10"/>
                  </a:cubicBezTo>
                  <a:cubicBezTo>
                    <a:pt x="45" y="9"/>
                    <a:pt x="45" y="9"/>
                    <a:pt x="45" y="9"/>
                  </a:cubicBezTo>
                  <a:cubicBezTo>
                    <a:pt x="45" y="9"/>
                    <a:pt x="45" y="8"/>
                    <a:pt x="45" y="8"/>
                  </a:cubicBezTo>
                  <a:cubicBezTo>
                    <a:pt x="44" y="8"/>
                    <a:pt x="43" y="8"/>
                    <a:pt x="42" y="8"/>
                  </a:cubicBezTo>
                  <a:cubicBezTo>
                    <a:pt x="42" y="8"/>
                    <a:pt x="42" y="6"/>
                    <a:pt x="42" y="6"/>
                  </a:cubicBezTo>
                  <a:cubicBezTo>
                    <a:pt x="40" y="7"/>
                    <a:pt x="38" y="9"/>
                    <a:pt x="37" y="11"/>
                  </a:cubicBezTo>
                  <a:cubicBezTo>
                    <a:pt x="36" y="12"/>
                    <a:pt x="38" y="11"/>
                    <a:pt x="38" y="11"/>
                  </a:cubicBezTo>
                  <a:cubicBezTo>
                    <a:pt x="38" y="12"/>
                    <a:pt x="38" y="13"/>
                    <a:pt x="38" y="13"/>
                  </a:cubicBezTo>
                  <a:cubicBezTo>
                    <a:pt x="38" y="13"/>
                    <a:pt x="39" y="13"/>
                    <a:pt x="39" y="13"/>
                  </a:cubicBezTo>
                  <a:cubicBezTo>
                    <a:pt x="40" y="13"/>
                    <a:pt x="40" y="14"/>
                    <a:pt x="40" y="15"/>
                  </a:cubicBezTo>
                  <a:cubicBezTo>
                    <a:pt x="40" y="16"/>
                    <a:pt x="40" y="16"/>
                    <a:pt x="40" y="16"/>
                  </a:cubicBezTo>
                  <a:cubicBezTo>
                    <a:pt x="40" y="17"/>
                    <a:pt x="40" y="18"/>
                    <a:pt x="39" y="18"/>
                  </a:cubicBezTo>
                  <a:cubicBezTo>
                    <a:pt x="39" y="18"/>
                    <a:pt x="39" y="17"/>
                    <a:pt x="38" y="18"/>
                  </a:cubicBezTo>
                  <a:cubicBezTo>
                    <a:pt x="38" y="18"/>
                    <a:pt x="38" y="19"/>
                    <a:pt x="38" y="20"/>
                  </a:cubicBezTo>
                  <a:cubicBezTo>
                    <a:pt x="38" y="21"/>
                    <a:pt x="37" y="20"/>
                    <a:pt x="37" y="20"/>
                  </a:cubicBezTo>
                  <a:cubicBezTo>
                    <a:pt x="37" y="21"/>
                    <a:pt x="37" y="21"/>
                    <a:pt x="37" y="21"/>
                  </a:cubicBezTo>
                  <a:cubicBezTo>
                    <a:pt x="36" y="22"/>
                    <a:pt x="36" y="22"/>
                    <a:pt x="35" y="22"/>
                  </a:cubicBezTo>
                  <a:cubicBezTo>
                    <a:pt x="35" y="22"/>
                    <a:pt x="35" y="21"/>
                    <a:pt x="35" y="20"/>
                  </a:cubicBezTo>
                  <a:cubicBezTo>
                    <a:pt x="34" y="19"/>
                    <a:pt x="35" y="20"/>
                    <a:pt x="34" y="20"/>
                  </a:cubicBezTo>
                  <a:cubicBezTo>
                    <a:pt x="34" y="20"/>
                    <a:pt x="33" y="21"/>
                    <a:pt x="33" y="20"/>
                  </a:cubicBezTo>
                  <a:cubicBezTo>
                    <a:pt x="33" y="18"/>
                    <a:pt x="33" y="19"/>
                    <a:pt x="35" y="18"/>
                  </a:cubicBezTo>
                  <a:cubicBezTo>
                    <a:pt x="36" y="18"/>
                    <a:pt x="36" y="17"/>
                    <a:pt x="36" y="17"/>
                  </a:cubicBezTo>
                  <a:cubicBezTo>
                    <a:pt x="36" y="15"/>
                    <a:pt x="36" y="15"/>
                    <a:pt x="35" y="15"/>
                  </a:cubicBezTo>
                  <a:cubicBezTo>
                    <a:pt x="35" y="15"/>
                    <a:pt x="34" y="15"/>
                    <a:pt x="34" y="15"/>
                  </a:cubicBezTo>
                  <a:cubicBezTo>
                    <a:pt x="33" y="16"/>
                    <a:pt x="33" y="17"/>
                    <a:pt x="33" y="18"/>
                  </a:cubicBezTo>
                  <a:cubicBezTo>
                    <a:pt x="32" y="19"/>
                    <a:pt x="32" y="18"/>
                    <a:pt x="32" y="19"/>
                  </a:cubicBezTo>
                  <a:cubicBezTo>
                    <a:pt x="31" y="20"/>
                    <a:pt x="32" y="21"/>
                    <a:pt x="32" y="21"/>
                  </a:cubicBezTo>
                  <a:cubicBezTo>
                    <a:pt x="31" y="22"/>
                    <a:pt x="30" y="21"/>
                    <a:pt x="29" y="22"/>
                  </a:cubicBezTo>
                  <a:cubicBezTo>
                    <a:pt x="28" y="22"/>
                    <a:pt x="28" y="22"/>
                    <a:pt x="27" y="22"/>
                  </a:cubicBezTo>
                  <a:cubicBezTo>
                    <a:pt x="26" y="23"/>
                    <a:pt x="25" y="25"/>
                    <a:pt x="24" y="26"/>
                  </a:cubicBezTo>
                  <a:cubicBezTo>
                    <a:pt x="24" y="26"/>
                    <a:pt x="24" y="27"/>
                    <a:pt x="24" y="27"/>
                  </a:cubicBezTo>
                  <a:cubicBezTo>
                    <a:pt x="24" y="28"/>
                    <a:pt x="25" y="28"/>
                    <a:pt x="25" y="28"/>
                  </a:cubicBezTo>
                  <a:cubicBezTo>
                    <a:pt x="26" y="28"/>
                    <a:pt x="27" y="28"/>
                    <a:pt x="27" y="28"/>
                  </a:cubicBezTo>
                  <a:cubicBezTo>
                    <a:pt x="27" y="29"/>
                    <a:pt x="27" y="30"/>
                    <a:pt x="27" y="31"/>
                  </a:cubicBezTo>
                  <a:cubicBezTo>
                    <a:pt x="27" y="32"/>
                    <a:pt x="27" y="32"/>
                    <a:pt x="27" y="31"/>
                  </a:cubicBezTo>
                  <a:cubicBezTo>
                    <a:pt x="28" y="28"/>
                    <a:pt x="30" y="28"/>
                    <a:pt x="31" y="22"/>
                  </a:cubicBezTo>
                  <a:cubicBezTo>
                    <a:pt x="32" y="22"/>
                    <a:pt x="32" y="21"/>
                    <a:pt x="32" y="21"/>
                  </a:cubicBezTo>
                  <a:cubicBezTo>
                    <a:pt x="34" y="21"/>
                    <a:pt x="34" y="21"/>
                    <a:pt x="35" y="24"/>
                  </a:cubicBezTo>
                  <a:cubicBezTo>
                    <a:pt x="35" y="25"/>
                    <a:pt x="36" y="22"/>
                    <a:pt x="37" y="22"/>
                  </a:cubicBezTo>
                  <a:cubicBezTo>
                    <a:pt x="37" y="23"/>
                    <a:pt x="37" y="25"/>
                    <a:pt x="37" y="26"/>
                  </a:cubicBezTo>
                  <a:cubicBezTo>
                    <a:pt x="37" y="27"/>
                    <a:pt x="38" y="27"/>
                    <a:pt x="38" y="28"/>
                  </a:cubicBezTo>
                  <a:cubicBezTo>
                    <a:pt x="38" y="29"/>
                    <a:pt x="37" y="31"/>
                    <a:pt x="37" y="32"/>
                  </a:cubicBezTo>
                  <a:cubicBezTo>
                    <a:pt x="37" y="33"/>
                    <a:pt x="38" y="32"/>
                    <a:pt x="38" y="32"/>
                  </a:cubicBezTo>
                  <a:cubicBezTo>
                    <a:pt x="39" y="33"/>
                    <a:pt x="39" y="34"/>
                    <a:pt x="38" y="34"/>
                  </a:cubicBezTo>
                  <a:cubicBezTo>
                    <a:pt x="37" y="35"/>
                    <a:pt x="36" y="36"/>
                    <a:pt x="35" y="35"/>
                  </a:cubicBezTo>
                  <a:cubicBezTo>
                    <a:pt x="34" y="34"/>
                    <a:pt x="36" y="33"/>
                    <a:pt x="36" y="32"/>
                  </a:cubicBezTo>
                  <a:cubicBezTo>
                    <a:pt x="35" y="31"/>
                    <a:pt x="34" y="31"/>
                    <a:pt x="33" y="32"/>
                  </a:cubicBezTo>
                  <a:cubicBezTo>
                    <a:pt x="32" y="33"/>
                    <a:pt x="32" y="35"/>
                    <a:pt x="32" y="36"/>
                  </a:cubicBezTo>
                  <a:cubicBezTo>
                    <a:pt x="33" y="36"/>
                    <a:pt x="34" y="35"/>
                    <a:pt x="34" y="36"/>
                  </a:cubicBezTo>
                  <a:cubicBezTo>
                    <a:pt x="34" y="39"/>
                    <a:pt x="32" y="39"/>
                    <a:pt x="31" y="39"/>
                  </a:cubicBezTo>
                  <a:cubicBezTo>
                    <a:pt x="31" y="39"/>
                    <a:pt x="30" y="38"/>
                    <a:pt x="30" y="39"/>
                  </a:cubicBezTo>
                  <a:cubicBezTo>
                    <a:pt x="28" y="41"/>
                    <a:pt x="26" y="43"/>
                    <a:pt x="24" y="45"/>
                  </a:cubicBezTo>
                  <a:cubicBezTo>
                    <a:pt x="24" y="45"/>
                    <a:pt x="24" y="46"/>
                    <a:pt x="23" y="48"/>
                  </a:cubicBezTo>
                  <a:cubicBezTo>
                    <a:pt x="23" y="49"/>
                    <a:pt x="22" y="49"/>
                    <a:pt x="22" y="49"/>
                  </a:cubicBezTo>
                  <a:cubicBezTo>
                    <a:pt x="21" y="51"/>
                    <a:pt x="21" y="51"/>
                    <a:pt x="20" y="53"/>
                  </a:cubicBezTo>
                  <a:cubicBezTo>
                    <a:pt x="19" y="54"/>
                    <a:pt x="19" y="55"/>
                    <a:pt x="20" y="55"/>
                  </a:cubicBezTo>
                  <a:cubicBezTo>
                    <a:pt x="20" y="56"/>
                    <a:pt x="21" y="55"/>
                    <a:pt x="22" y="55"/>
                  </a:cubicBezTo>
                  <a:cubicBezTo>
                    <a:pt x="22" y="56"/>
                    <a:pt x="21" y="58"/>
                    <a:pt x="21" y="58"/>
                  </a:cubicBezTo>
                  <a:cubicBezTo>
                    <a:pt x="21" y="59"/>
                    <a:pt x="20" y="59"/>
                    <a:pt x="20" y="59"/>
                  </a:cubicBezTo>
                  <a:cubicBezTo>
                    <a:pt x="20" y="58"/>
                    <a:pt x="20" y="57"/>
                    <a:pt x="20" y="56"/>
                  </a:cubicBezTo>
                  <a:cubicBezTo>
                    <a:pt x="20" y="56"/>
                    <a:pt x="20" y="57"/>
                    <a:pt x="19" y="57"/>
                  </a:cubicBezTo>
                  <a:cubicBezTo>
                    <a:pt x="16" y="58"/>
                    <a:pt x="20" y="55"/>
                    <a:pt x="17" y="53"/>
                  </a:cubicBezTo>
                  <a:cubicBezTo>
                    <a:pt x="16" y="53"/>
                    <a:pt x="16" y="53"/>
                    <a:pt x="15" y="53"/>
                  </a:cubicBezTo>
                  <a:cubicBezTo>
                    <a:pt x="15" y="54"/>
                    <a:pt x="16" y="54"/>
                    <a:pt x="15" y="54"/>
                  </a:cubicBezTo>
                  <a:cubicBezTo>
                    <a:pt x="12" y="55"/>
                    <a:pt x="10" y="55"/>
                    <a:pt x="10" y="62"/>
                  </a:cubicBezTo>
                  <a:cubicBezTo>
                    <a:pt x="10" y="63"/>
                    <a:pt x="11" y="64"/>
                    <a:pt x="12" y="64"/>
                  </a:cubicBezTo>
                  <a:cubicBezTo>
                    <a:pt x="12" y="64"/>
                    <a:pt x="13" y="63"/>
                    <a:pt x="13" y="62"/>
                  </a:cubicBezTo>
                  <a:cubicBezTo>
                    <a:pt x="14" y="62"/>
                    <a:pt x="13" y="61"/>
                    <a:pt x="14" y="61"/>
                  </a:cubicBezTo>
                  <a:cubicBezTo>
                    <a:pt x="15" y="61"/>
                    <a:pt x="15" y="60"/>
                    <a:pt x="15" y="61"/>
                  </a:cubicBezTo>
                  <a:cubicBezTo>
                    <a:pt x="15" y="61"/>
                    <a:pt x="15" y="62"/>
                    <a:pt x="15" y="62"/>
                  </a:cubicBezTo>
                  <a:cubicBezTo>
                    <a:pt x="15" y="64"/>
                    <a:pt x="14" y="64"/>
                    <a:pt x="14" y="66"/>
                  </a:cubicBezTo>
                  <a:cubicBezTo>
                    <a:pt x="15" y="66"/>
                    <a:pt x="15" y="66"/>
                    <a:pt x="16" y="66"/>
                  </a:cubicBezTo>
                  <a:cubicBezTo>
                    <a:pt x="17" y="66"/>
                    <a:pt x="16" y="68"/>
                    <a:pt x="16" y="69"/>
                  </a:cubicBezTo>
                  <a:cubicBezTo>
                    <a:pt x="16" y="70"/>
                    <a:pt x="16" y="71"/>
                    <a:pt x="17" y="72"/>
                  </a:cubicBezTo>
                  <a:cubicBezTo>
                    <a:pt x="19" y="72"/>
                    <a:pt x="20" y="68"/>
                    <a:pt x="22" y="70"/>
                  </a:cubicBezTo>
                  <a:cubicBezTo>
                    <a:pt x="24" y="71"/>
                    <a:pt x="26" y="71"/>
                    <a:pt x="28" y="70"/>
                  </a:cubicBezTo>
                  <a:cubicBezTo>
                    <a:pt x="29" y="70"/>
                    <a:pt x="29" y="68"/>
                    <a:pt x="29" y="67"/>
                  </a:cubicBezTo>
                  <a:cubicBezTo>
                    <a:pt x="29" y="67"/>
                    <a:pt x="29" y="67"/>
                    <a:pt x="29" y="67"/>
                  </a:cubicBezTo>
                  <a:cubicBezTo>
                    <a:pt x="29" y="69"/>
                    <a:pt x="28" y="71"/>
                    <a:pt x="29" y="73"/>
                  </a:cubicBezTo>
                  <a:cubicBezTo>
                    <a:pt x="29" y="74"/>
                    <a:pt x="30" y="75"/>
                    <a:pt x="31" y="76"/>
                  </a:cubicBezTo>
                  <a:cubicBezTo>
                    <a:pt x="32" y="76"/>
                    <a:pt x="33" y="76"/>
                    <a:pt x="34" y="76"/>
                  </a:cubicBezTo>
                  <a:cubicBezTo>
                    <a:pt x="38" y="79"/>
                    <a:pt x="36" y="81"/>
                    <a:pt x="41" y="85"/>
                  </a:cubicBezTo>
                  <a:cubicBezTo>
                    <a:pt x="43" y="86"/>
                    <a:pt x="43" y="87"/>
                    <a:pt x="43" y="89"/>
                  </a:cubicBezTo>
                  <a:cubicBezTo>
                    <a:pt x="43" y="90"/>
                    <a:pt x="43" y="90"/>
                    <a:pt x="43" y="91"/>
                  </a:cubicBezTo>
                  <a:cubicBezTo>
                    <a:pt x="43" y="93"/>
                    <a:pt x="43" y="93"/>
                    <a:pt x="43" y="94"/>
                  </a:cubicBezTo>
                  <a:cubicBezTo>
                    <a:pt x="42" y="94"/>
                    <a:pt x="42" y="94"/>
                    <a:pt x="42" y="95"/>
                  </a:cubicBezTo>
                  <a:cubicBezTo>
                    <a:pt x="41" y="98"/>
                    <a:pt x="43" y="102"/>
                    <a:pt x="41" y="106"/>
                  </a:cubicBezTo>
                  <a:cubicBezTo>
                    <a:pt x="40" y="107"/>
                    <a:pt x="39" y="106"/>
                    <a:pt x="38" y="107"/>
                  </a:cubicBezTo>
                  <a:cubicBezTo>
                    <a:pt x="38" y="108"/>
                    <a:pt x="38" y="109"/>
                    <a:pt x="38" y="110"/>
                  </a:cubicBezTo>
                  <a:cubicBezTo>
                    <a:pt x="38" y="112"/>
                    <a:pt x="37" y="114"/>
                    <a:pt x="37" y="115"/>
                  </a:cubicBezTo>
                  <a:cubicBezTo>
                    <a:pt x="37" y="116"/>
                    <a:pt x="37" y="117"/>
                    <a:pt x="36" y="117"/>
                  </a:cubicBezTo>
                  <a:cubicBezTo>
                    <a:pt x="36" y="116"/>
                    <a:pt x="35" y="116"/>
                    <a:pt x="35" y="116"/>
                  </a:cubicBezTo>
                  <a:cubicBezTo>
                    <a:pt x="35" y="117"/>
                    <a:pt x="35" y="117"/>
                    <a:pt x="35" y="118"/>
                  </a:cubicBezTo>
                  <a:cubicBezTo>
                    <a:pt x="35" y="119"/>
                    <a:pt x="36" y="119"/>
                    <a:pt x="36" y="120"/>
                  </a:cubicBezTo>
                  <a:cubicBezTo>
                    <a:pt x="35" y="120"/>
                    <a:pt x="35" y="120"/>
                    <a:pt x="35" y="120"/>
                  </a:cubicBezTo>
                  <a:cubicBezTo>
                    <a:pt x="35" y="120"/>
                    <a:pt x="34" y="119"/>
                    <a:pt x="34" y="120"/>
                  </a:cubicBezTo>
                  <a:cubicBezTo>
                    <a:pt x="33" y="120"/>
                    <a:pt x="34" y="121"/>
                    <a:pt x="34" y="122"/>
                  </a:cubicBezTo>
                  <a:cubicBezTo>
                    <a:pt x="34" y="122"/>
                    <a:pt x="33" y="122"/>
                    <a:pt x="33" y="122"/>
                  </a:cubicBezTo>
                  <a:cubicBezTo>
                    <a:pt x="33" y="123"/>
                    <a:pt x="33" y="125"/>
                    <a:pt x="34" y="126"/>
                  </a:cubicBezTo>
                  <a:cubicBezTo>
                    <a:pt x="34" y="127"/>
                    <a:pt x="34" y="128"/>
                    <a:pt x="34" y="128"/>
                  </a:cubicBezTo>
                  <a:close/>
                  <a:moveTo>
                    <a:pt x="132" y="85"/>
                  </a:moveTo>
                  <a:cubicBezTo>
                    <a:pt x="132" y="85"/>
                    <a:pt x="132" y="85"/>
                    <a:pt x="132" y="85"/>
                  </a:cubicBezTo>
                  <a:cubicBezTo>
                    <a:pt x="133" y="85"/>
                    <a:pt x="133" y="84"/>
                    <a:pt x="132" y="84"/>
                  </a:cubicBezTo>
                  <a:cubicBezTo>
                    <a:pt x="132" y="83"/>
                    <a:pt x="131" y="83"/>
                    <a:pt x="131" y="84"/>
                  </a:cubicBezTo>
                  <a:cubicBezTo>
                    <a:pt x="131" y="85"/>
                    <a:pt x="131" y="85"/>
                    <a:pt x="132" y="85"/>
                  </a:cubicBezTo>
                  <a:close/>
                  <a:moveTo>
                    <a:pt x="131" y="81"/>
                  </a:moveTo>
                  <a:cubicBezTo>
                    <a:pt x="131" y="81"/>
                    <a:pt x="130" y="82"/>
                    <a:pt x="131" y="82"/>
                  </a:cubicBezTo>
                  <a:cubicBezTo>
                    <a:pt x="131" y="82"/>
                    <a:pt x="132" y="82"/>
                    <a:pt x="132" y="82"/>
                  </a:cubicBezTo>
                  <a:cubicBezTo>
                    <a:pt x="132" y="81"/>
                    <a:pt x="133" y="79"/>
                    <a:pt x="132" y="79"/>
                  </a:cubicBezTo>
                  <a:cubicBezTo>
                    <a:pt x="131" y="78"/>
                    <a:pt x="131" y="79"/>
                    <a:pt x="131" y="81"/>
                  </a:cubicBezTo>
                  <a:close/>
                  <a:moveTo>
                    <a:pt x="126" y="84"/>
                  </a:moveTo>
                  <a:cubicBezTo>
                    <a:pt x="126" y="85"/>
                    <a:pt x="126" y="86"/>
                    <a:pt x="126" y="87"/>
                  </a:cubicBezTo>
                  <a:cubicBezTo>
                    <a:pt x="126" y="88"/>
                    <a:pt x="126" y="87"/>
                    <a:pt x="127" y="87"/>
                  </a:cubicBezTo>
                  <a:cubicBezTo>
                    <a:pt x="127" y="87"/>
                    <a:pt x="128" y="87"/>
                    <a:pt x="128" y="87"/>
                  </a:cubicBezTo>
                  <a:cubicBezTo>
                    <a:pt x="129" y="85"/>
                    <a:pt x="128" y="84"/>
                    <a:pt x="129" y="82"/>
                  </a:cubicBezTo>
                  <a:cubicBezTo>
                    <a:pt x="129" y="82"/>
                    <a:pt x="129" y="83"/>
                    <a:pt x="129" y="83"/>
                  </a:cubicBezTo>
                  <a:cubicBezTo>
                    <a:pt x="129" y="82"/>
                    <a:pt x="130" y="81"/>
                    <a:pt x="130" y="80"/>
                  </a:cubicBezTo>
                  <a:cubicBezTo>
                    <a:pt x="129" y="80"/>
                    <a:pt x="128" y="80"/>
                    <a:pt x="127" y="81"/>
                  </a:cubicBezTo>
                  <a:cubicBezTo>
                    <a:pt x="126" y="81"/>
                    <a:pt x="126" y="83"/>
                    <a:pt x="126" y="84"/>
                  </a:cubicBezTo>
                  <a:close/>
                  <a:moveTo>
                    <a:pt x="136" y="83"/>
                  </a:moveTo>
                  <a:cubicBezTo>
                    <a:pt x="137" y="82"/>
                    <a:pt x="138" y="83"/>
                    <a:pt x="137" y="85"/>
                  </a:cubicBezTo>
                  <a:cubicBezTo>
                    <a:pt x="135" y="86"/>
                    <a:pt x="135" y="84"/>
                    <a:pt x="136" y="83"/>
                  </a:cubicBezTo>
                  <a:close/>
                  <a:moveTo>
                    <a:pt x="122" y="85"/>
                  </a:moveTo>
                  <a:cubicBezTo>
                    <a:pt x="122" y="85"/>
                    <a:pt x="122" y="84"/>
                    <a:pt x="122" y="84"/>
                  </a:cubicBezTo>
                  <a:cubicBezTo>
                    <a:pt x="122" y="82"/>
                    <a:pt x="122" y="81"/>
                    <a:pt x="123" y="81"/>
                  </a:cubicBezTo>
                  <a:cubicBezTo>
                    <a:pt x="124" y="82"/>
                    <a:pt x="124" y="84"/>
                    <a:pt x="123" y="84"/>
                  </a:cubicBezTo>
                  <a:cubicBezTo>
                    <a:pt x="123" y="85"/>
                    <a:pt x="122" y="85"/>
                    <a:pt x="122" y="85"/>
                  </a:cubicBezTo>
                  <a:close/>
                  <a:moveTo>
                    <a:pt x="123" y="79"/>
                  </a:moveTo>
                  <a:cubicBezTo>
                    <a:pt x="122" y="80"/>
                    <a:pt x="121" y="80"/>
                    <a:pt x="121" y="81"/>
                  </a:cubicBezTo>
                  <a:cubicBezTo>
                    <a:pt x="120" y="84"/>
                    <a:pt x="121" y="85"/>
                    <a:pt x="122" y="86"/>
                  </a:cubicBezTo>
                  <a:cubicBezTo>
                    <a:pt x="123" y="86"/>
                    <a:pt x="124" y="87"/>
                    <a:pt x="124" y="86"/>
                  </a:cubicBezTo>
                  <a:cubicBezTo>
                    <a:pt x="125" y="86"/>
                    <a:pt x="126" y="82"/>
                    <a:pt x="126" y="81"/>
                  </a:cubicBezTo>
                  <a:cubicBezTo>
                    <a:pt x="126" y="79"/>
                    <a:pt x="126" y="81"/>
                    <a:pt x="126" y="80"/>
                  </a:cubicBezTo>
                  <a:cubicBezTo>
                    <a:pt x="126" y="79"/>
                    <a:pt x="127" y="78"/>
                    <a:pt x="127" y="78"/>
                  </a:cubicBezTo>
                  <a:cubicBezTo>
                    <a:pt x="127" y="77"/>
                    <a:pt x="126" y="76"/>
                    <a:pt x="126" y="76"/>
                  </a:cubicBezTo>
                  <a:cubicBezTo>
                    <a:pt x="126" y="75"/>
                    <a:pt x="125" y="75"/>
                    <a:pt x="125" y="76"/>
                  </a:cubicBezTo>
                  <a:cubicBezTo>
                    <a:pt x="124" y="77"/>
                    <a:pt x="124" y="78"/>
                    <a:pt x="123" y="79"/>
                  </a:cubicBezTo>
                  <a:cubicBezTo>
                    <a:pt x="123" y="79"/>
                    <a:pt x="123" y="79"/>
                    <a:pt x="123" y="79"/>
                  </a:cubicBezTo>
                  <a:close/>
                  <a:moveTo>
                    <a:pt x="55" y="18"/>
                  </a:moveTo>
                  <a:cubicBezTo>
                    <a:pt x="55" y="19"/>
                    <a:pt x="56" y="18"/>
                    <a:pt x="57" y="18"/>
                  </a:cubicBezTo>
                  <a:cubicBezTo>
                    <a:pt x="57" y="18"/>
                    <a:pt x="59" y="17"/>
                    <a:pt x="59" y="16"/>
                  </a:cubicBezTo>
                  <a:cubicBezTo>
                    <a:pt x="59" y="15"/>
                    <a:pt x="59" y="14"/>
                    <a:pt x="58" y="14"/>
                  </a:cubicBezTo>
                  <a:cubicBezTo>
                    <a:pt x="58" y="15"/>
                    <a:pt x="57" y="15"/>
                    <a:pt x="57" y="15"/>
                  </a:cubicBezTo>
                  <a:cubicBezTo>
                    <a:pt x="56" y="15"/>
                    <a:pt x="55" y="15"/>
                    <a:pt x="55" y="18"/>
                  </a:cubicBezTo>
                  <a:close/>
                  <a:moveTo>
                    <a:pt x="24" y="17"/>
                  </a:moveTo>
                  <a:cubicBezTo>
                    <a:pt x="24" y="16"/>
                    <a:pt x="25" y="16"/>
                    <a:pt x="26" y="16"/>
                  </a:cubicBezTo>
                  <a:cubicBezTo>
                    <a:pt x="26" y="16"/>
                    <a:pt x="26" y="17"/>
                    <a:pt x="25" y="18"/>
                  </a:cubicBezTo>
                  <a:cubicBezTo>
                    <a:pt x="25" y="19"/>
                    <a:pt x="24" y="20"/>
                    <a:pt x="23" y="20"/>
                  </a:cubicBezTo>
                  <a:cubicBezTo>
                    <a:pt x="23" y="19"/>
                    <a:pt x="23" y="18"/>
                    <a:pt x="24" y="17"/>
                  </a:cubicBezTo>
                  <a:close/>
                  <a:moveTo>
                    <a:pt x="30" y="69"/>
                  </a:moveTo>
                  <a:cubicBezTo>
                    <a:pt x="30" y="70"/>
                    <a:pt x="30" y="70"/>
                    <a:pt x="30" y="69"/>
                  </a:cubicBezTo>
                  <a:cubicBezTo>
                    <a:pt x="30" y="69"/>
                    <a:pt x="30" y="69"/>
                    <a:pt x="30" y="68"/>
                  </a:cubicBezTo>
                  <a:cubicBezTo>
                    <a:pt x="30" y="68"/>
                    <a:pt x="30" y="68"/>
                    <a:pt x="30" y="68"/>
                  </a:cubicBezTo>
                  <a:cubicBezTo>
                    <a:pt x="29" y="68"/>
                    <a:pt x="29" y="69"/>
                    <a:pt x="30" y="69"/>
                  </a:cubicBezTo>
                  <a:close/>
                  <a:moveTo>
                    <a:pt x="22" y="59"/>
                  </a:moveTo>
                  <a:cubicBezTo>
                    <a:pt x="22" y="59"/>
                    <a:pt x="22" y="59"/>
                    <a:pt x="22" y="59"/>
                  </a:cubicBezTo>
                  <a:cubicBezTo>
                    <a:pt x="22" y="58"/>
                    <a:pt x="22" y="58"/>
                    <a:pt x="22" y="57"/>
                  </a:cubicBezTo>
                  <a:cubicBezTo>
                    <a:pt x="22" y="57"/>
                    <a:pt x="22" y="57"/>
                    <a:pt x="21" y="57"/>
                  </a:cubicBezTo>
                  <a:cubicBezTo>
                    <a:pt x="21" y="58"/>
                    <a:pt x="21" y="59"/>
                    <a:pt x="21" y="59"/>
                  </a:cubicBezTo>
                  <a:cubicBezTo>
                    <a:pt x="22" y="60"/>
                    <a:pt x="22" y="60"/>
                    <a:pt x="22" y="59"/>
                  </a:cubicBezTo>
                  <a:close/>
                  <a:moveTo>
                    <a:pt x="21" y="65"/>
                  </a:moveTo>
                  <a:cubicBezTo>
                    <a:pt x="22" y="63"/>
                    <a:pt x="20" y="61"/>
                    <a:pt x="19" y="63"/>
                  </a:cubicBezTo>
                  <a:cubicBezTo>
                    <a:pt x="18" y="65"/>
                    <a:pt x="20" y="66"/>
                    <a:pt x="21" y="65"/>
                  </a:cubicBezTo>
                  <a:close/>
                  <a:moveTo>
                    <a:pt x="29" y="67"/>
                  </a:moveTo>
                  <a:cubicBezTo>
                    <a:pt x="29" y="67"/>
                    <a:pt x="29" y="67"/>
                    <a:pt x="29" y="67"/>
                  </a:cubicBezTo>
                  <a:cubicBezTo>
                    <a:pt x="29" y="66"/>
                    <a:pt x="29" y="65"/>
                    <a:pt x="29" y="64"/>
                  </a:cubicBezTo>
                  <a:cubicBezTo>
                    <a:pt x="29" y="63"/>
                    <a:pt x="28" y="64"/>
                    <a:pt x="28" y="64"/>
                  </a:cubicBezTo>
                  <a:cubicBezTo>
                    <a:pt x="28" y="64"/>
                    <a:pt x="28" y="63"/>
                    <a:pt x="28" y="63"/>
                  </a:cubicBezTo>
                  <a:cubicBezTo>
                    <a:pt x="28" y="63"/>
                    <a:pt x="27" y="62"/>
                    <a:pt x="27" y="63"/>
                  </a:cubicBezTo>
                  <a:cubicBezTo>
                    <a:pt x="27" y="63"/>
                    <a:pt x="27" y="64"/>
                    <a:pt x="27" y="65"/>
                  </a:cubicBezTo>
                  <a:cubicBezTo>
                    <a:pt x="28" y="66"/>
                    <a:pt x="28" y="66"/>
                    <a:pt x="29" y="67"/>
                  </a:cubicBezTo>
                  <a:close/>
                  <a:moveTo>
                    <a:pt x="26" y="63"/>
                  </a:moveTo>
                  <a:cubicBezTo>
                    <a:pt x="25" y="63"/>
                    <a:pt x="25" y="62"/>
                    <a:pt x="24" y="62"/>
                  </a:cubicBezTo>
                  <a:cubicBezTo>
                    <a:pt x="24" y="62"/>
                    <a:pt x="24" y="62"/>
                    <a:pt x="23" y="62"/>
                  </a:cubicBezTo>
                  <a:cubicBezTo>
                    <a:pt x="23" y="62"/>
                    <a:pt x="23" y="62"/>
                    <a:pt x="22" y="62"/>
                  </a:cubicBezTo>
                  <a:cubicBezTo>
                    <a:pt x="22" y="62"/>
                    <a:pt x="23" y="63"/>
                    <a:pt x="22" y="63"/>
                  </a:cubicBezTo>
                  <a:cubicBezTo>
                    <a:pt x="22" y="63"/>
                    <a:pt x="22" y="63"/>
                    <a:pt x="21" y="63"/>
                  </a:cubicBezTo>
                  <a:cubicBezTo>
                    <a:pt x="21" y="63"/>
                    <a:pt x="21" y="64"/>
                    <a:pt x="21" y="64"/>
                  </a:cubicBezTo>
                  <a:cubicBezTo>
                    <a:pt x="22" y="64"/>
                    <a:pt x="23" y="64"/>
                    <a:pt x="24" y="64"/>
                  </a:cubicBezTo>
                  <a:cubicBezTo>
                    <a:pt x="25" y="64"/>
                    <a:pt x="26" y="65"/>
                    <a:pt x="27" y="64"/>
                  </a:cubicBezTo>
                  <a:cubicBezTo>
                    <a:pt x="27" y="64"/>
                    <a:pt x="27" y="63"/>
                    <a:pt x="27" y="63"/>
                  </a:cubicBezTo>
                  <a:cubicBezTo>
                    <a:pt x="26" y="62"/>
                    <a:pt x="26" y="63"/>
                    <a:pt x="26" y="63"/>
                  </a:cubicBezTo>
                  <a:close/>
                  <a:moveTo>
                    <a:pt x="22" y="60"/>
                  </a:moveTo>
                  <a:cubicBezTo>
                    <a:pt x="22" y="60"/>
                    <a:pt x="23" y="60"/>
                    <a:pt x="22" y="60"/>
                  </a:cubicBezTo>
                  <a:cubicBezTo>
                    <a:pt x="21" y="60"/>
                    <a:pt x="22" y="60"/>
                    <a:pt x="21" y="61"/>
                  </a:cubicBezTo>
                  <a:cubicBezTo>
                    <a:pt x="21" y="61"/>
                    <a:pt x="20" y="59"/>
                    <a:pt x="18" y="59"/>
                  </a:cubicBezTo>
                  <a:cubicBezTo>
                    <a:pt x="17" y="59"/>
                    <a:pt x="17" y="59"/>
                    <a:pt x="16" y="60"/>
                  </a:cubicBezTo>
                  <a:cubicBezTo>
                    <a:pt x="16" y="60"/>
                    <a:pt x="16" y="61"/>
                    <a:pt x="16" y="61"/>
                  </a:cubicBezTo>
                  <a:cubicBezTo>
                    <a:pt x="17" y="61"/>
                    <a:pt x="17" y="61"/>
                    <a:pt x="18" y="61"/>
                  </a:cubicBezTo>
                  <a:cubicBezTo>
                    <a:pt x="19" y="61"/>
                    <a:pt x="19" y="62"/>
                    <a:pt x="21" y="62"/>
                  </a:cubicBezTo>
                  <a:cubicBezTo>
                    <a:pt x="22" y="62"/>
                    <a:pt x="22" y="61"/>
                    <a:pt x="22" y="60"/>
                  </a:cubicBezTo>
                  <a:close/>
                  <a:moveTo>
                    <a:pt x="32" y="14"/>
                  </a:moveTo>
                  <a:cubicBezTo>
                    <a:pt x="32" y="13"/>
                    <a:pt x="32" y="13"/>
                    <a:pt x="32" y="13"/>
                  </a:cubicBezTo>
                  <a:cubicBezTo>
                    <a:pt x="32" y="14"/>
                    <a:pt x="32" y="15"/>
                    <a:pt x="32" y="16"/>
                  </a:cubicBezTo>
                  <a:cubicBezTo>
                    <a:pt x="32" y="16"/>
                    <a:pt x="32" y="16"/>
                    <a:pt x="32" y="16"/>
                  </a:cubicBezTo>
                  <a:cubicBezTo>
                    <a:pt x="31" y="16"/>
                    <a:pt x="31" y="16"/>
                    <a:pt x="31" y="16"/>
                  </a:cubicBezTo>
                  <a:cubicBezTo>
                    <a:pt x="31" y="16"/>
                    <a:pt x="31" y="15"/>
                    <a:pt x="31" y="15"/>
                  </a:cubicBezTo>
                  <a:cubicBezTo>
                    <a:pt x="31" y="14"/>
                    <a:pt x="31" y="14"/>
                    <a:pt x="32" y="14"/>
                  </a:cubicBezTo>
                  <a:close/>
                  <a:moveTo>
                    <a:pt x="80" y="47"/>
                  </a:moveTo>
                  <a:cubicBezTo>
                    <a:pt x="80" y="47"/>
                    <a:pt x="80" y="47"/>
                    <a:pt x="80" y="47"/>
                  </a:cubicBezTo>
                  <a:cubicBezTo>
                    <a:pt x="80" y="50"/>
                    <a:pt x="80" y="50"/>
                    <a:pt x="79" y="50"/>
                  </a:cubicBezTo>
                  <a:cubicBezTo>
                    <a:pt x="77" y="50"/>
                    <a:pt x="75" y="48"/>
                    <a:pt x="72" y="48"/>
                  </a:cubicBezTo>
                  <a:cubicBezTo>
                    <a:pt x="72" y="48"/>
                    <a:pt x="73" y="50"/>
                    <a:pt x="72" y="50"/>
                  </a:cubicBezTo>
                  <a:cubicBezTo>
                    <a:pt x="72" y="51"/>
                    <a:pt x="71" y="50"/>
                    <a:pt x="71" y="50"/>
                  </a:cubicBezTo>
                  <a:cubicBezTo>
                    <a:pt x="70" y="49"/>
                    <a:pt x="69" y="48"/>
                    <a:pt x="68" y="47"/>
                  </a:cubicBezTo>
                  <a:cubicBezTo>
                    <a:pt x="68" y="46"/>
                    <a:pt x="69" y="45"/>
                    <a:pt x="68" y="44"/>
                  </a:cubicBezTo>
                  <a:cubicBezTo>
                    <a:pt x="66" y="44"/>
                    <a:pt x="64" y="44"/>
                    <a:pt x="62" y="44"/>
                  </a:cubicBezTo>
                  <a:cubicBezTo>
                    <a:pt x="62" y="44"/>
                    <a:pt x="62" y="46"/>
                    <a:pt x="62" y="46"/>
                  </a:cubicBezTo>
                  <a:cubicBezTo>
                    <a:pt x="61" y="46"/>
                    <a:pt x="60" y="46"/>
                    <a:pt x="60" y="45"/>
                  </a:cubicBezTo>
                  <a:cubicBezTo>
                    <a:pt x="60" y="45"/>
                    <a:pt x="60" y="45"/>
                    <a:pt x="61" y="45"/>
                  </a:cubicBezTo>
                  <a:cubicBezTo>
                    <a:pt x="61" y="45"/>
                    <a:pt x="62" y="45"/>
                    <a:pt x="62" y="45"/>
                  </a:cubicBezTo>
                  <a:cubicBezTo>
                    <a:pt x="62" y="44"/>
                    <a:pt x="62" y="44"/>
                    <a:pt x="62" y="43"/>
                  </a:cubicBezTo>
                  <a:cubicBezTo>
                    <a:pt x="63" y="43"/>
                    <a:pt x="62" y="42"/>
                    <a:pt x="62" y="42"/>
                  </a:cubicBezTo>
                  <a:cubicBezTo>
                    <a:pt x="63" y="41"/>
                    <a:pt x="63" y="41"/>
                    <a:pt x="63" y="41"/>
                  </a:cubicBezTo>
                  <a:cubicBezTo>
                    <a:pt x="63" y="41"/>
                    <a:pt x="63" y="41"/>
                    <a:pt x="63" y="41"/>
                  </a:cubicBezTo>
                  <a:cubicBezTo>
                    <a:pt x="64" y="40"/>
                    <a:pt x="64" y="39"/>
                    <a:pt x="64" y="38"/>
                  </a:cubicBezTo>
                  <a:cubicBezTo>
                    <a:pt x="65" y="37"/>
                    <a:pt x="65" y="38"/>
                    <a:pt x="65" y="38"/>
                  </a:cubicBezTo>
                  <a:cubicBezTo>
                    <a:pt x="66" y="38"/>
                    <a:pt x="67" y="37"/>
                    <a:pt x="67" y="38"/>
                  </a:cubicBezTo>
                  <a:cubicBezTo>
                    <a:pt x="67" y="39"/>
                    <a:pt x="67" y="40"/>
                    <a:pt x="67" y="41"/>
                  </a:cubicBezTo>
                  <a:cubicBezTo>
                    <a:pt x="67" y="41"/>
                    <a:pt x="66" y="42"/>
                    <a:pt x="67" y="43"/>
                  </a:cubicBezTo>
                  <a:cubicBezTo>
                    <a:pt x="67" y="43"/>
                    <a:pt x="67" y="43"/>
                    <a:pt x="68" y="43"/>
                  </a:cubicBezTo>
                  <a:cubicBezTo>
                    <a:pt x="68" y="42"/>
                    <a:pt x="68" y="41"/>
                    <a:pt x="68" y="40"/>
                  </a:cubicBezTo>
                  <a:cubicBezTo>
                    <a:pt x="68" y="40"/>
                    <a:pt x="68" y="39"/>
                    <a:pt x="68" y="38"/>
                  </a:cubicBezTo>
                  <a:cubicBezTo>
                    <a:pt x="68" y="38"/>
                    <a:pt x="68" y="39"/>
                    <a:pt x="68" y="39"/>
                  </a:cubicBezTo>
                  <a:cubicBezTo>
                    <a:pt x="69" y="40"/>
                    <a:pt x="69" y="40"/>
                    <a:pt x="70" y="41"/>
                  </a:cubicBezTo>
                  <a:cubicBezTo>
                    <a:pt x="70" y="41"/>
                    <a:pt x="70" y="42"/>
                    <a:pt x="70" y="43"/>
                  </a:cubicBezTo>
                  <a:cubicBezTo>
                    <a:pt x="70" y="43"/>
                    <a:pt x="70" y="44"/>
                    <a:pt x="70" y="44"/>
                  </a:cubicBezTo>
                  <a:cubicBezTo>
                    <a:pt x="71" y="44"/>
                    <a:pt x="72" y="42"/>
                    <a:pt x="71" y="40"/>
                  </a:cubicBezTo>
                  <a:cubicBezTo>
                    <a:pt x="70" y="39"/>
                    <a:pt x="70" y="40"/>
                    <a:pt x="70" y="38"/>
                  </a:cubicBezTo>
                  <a:cubicBezTo>
                    <a:pt x="70" y="37"/>
                    <a:pt x="71" y="38"/>
                    <a:pt x="72" y="39"/>
                  </a:cubicBezTo>
                  <a:cubicBezTo>
                    <a:pt x="72" y="39"/>
                    <a:pt x="71" y="39"/>
                    <a:pt x="72" y="40"/>
                  </a:cubicBezTo>
                  <a:cubicBezTo>
                    <a:pt x="72" y="42"/>
                    <a:pt x="72" y="46"/>
                    <a:pt x="74" y="45"/>
                  </a:cubicBezTo>
                  <a:cubicBezTo>
                    <a:pt x="75" y="45"/>
                    <a:pt x="74" y="44"/>
                    <a:pt x="74" y="43"/>
                  </a:cubicBezTo>
                  <a:cubicBezTo>
                    <a:pt x="75" y="41"/>
                    <a:pt x="75" y="41"/>
                    <a:pt x="75" y="42"/>
                  </a:cubicBezTo>
                  <a:cubicBezTo>
                    <a:pt x="76" y="43"/>
                    <a:pt x="77" y="45"/>
                    <a:pt x="76" y="46"/>
                  </a:cubicBezTo>
                  <a:cubicBezTo>
                    <a:pt x="76" y="47"/>
                    <a:pt x="75" y="45"/>
                    <a:pt x="74" y="46"/>
                  </a:cubicBezTo>
                  <a:cubicBezTo>
                    <a:pt x="74" y="46"/>
                    <a:pt x="74" y="47"/>
                    <a:pt x="74" y="47"/>
                  </a:cubicBezTo>
                  <a:cubicBezTo>
                    <a:pt x="74" y="47"/>
                    <a:pt x="75" y="47"/>
                    <a:pt x="75" y="47"/>
                  </a:cubicBezTo>
                  <a:cubicBezTo>
                    <a:pt x="77" y="47"/>
                    <a:pt x="76" y="46"/>
                    <a:pt x="78" y="46"/>
                  </a:cubicBezTo>
                  <a:cubicBezTo>
                    <a:pt x="78" y="46"/>
                    <a:pt x="78" y="46"/>
                    <a:pt x="79" y="46"/>
                  </a:cubicBezTo>
                  <a:cubicBezTo>
                    <a:pt x="79" y="46"/>
                    <a:pt x="78" y="47"/>
                    <a:pt x="79" y="47"/>
                  </a:cubicBezTo>
                  <a:cubicBezTo>
                    <a:pt x="79" y="47"/>
                    <a:pt x="80" y="47"/>
                    <a:pt x="80" y="47"/>
                  </a:cubicBezTo>
                  <a:close/>
                  <a:moveTo>
                    <a:pt x="91" y="58"/>
                  </a:moveTo>
                  <a:cubicBezTo>
                    <a:pt x="91" y="58"/>
                    <a:pt x="91" y="58"/>
                    <a:pt x="90" y="58"/>
                  </a:cubicBezTo>
                  <a:cubicBezTo>
                    <a:pt x="90" y="58"/>
                    <a:pt x="90" y="58"/>
                    <a:pt x="90" y="58"/>
                  </a:cubicBezTo>
                  <a:cubicBezTo>
                    <a:pt x="90" y="58"/>
                    <a:pt x="90" y="57"/>
                    <a:pt x="90" y="57"/>
                  </a:cubicBezTo>
                  <a:cubicBezTo>
                    <a:pt x="89" y="55"/>
                    <a:pt x="87" y="54"/>
                    <a:pt x="88" y="53"/>
                  </a:cubicBezTo>
                  <a:cubicBezTo>
                    <a:pt x="89" y="51"/>
                    <a:pt x="89" y="56"/>
                    <a:pt x="91" y="57"/>
                  </a:cubicBezTo>
                  <a:cubicBezTo>
                    <a:pt x="91" y="57"/>
                    <a:pt x="91" y="57"/>
                    <a:pt x="91" y="58"/>
                  </a:cubicBezTo>
                  <a:close/>
                  <a:moveTo>
                    <a:pt x="87" y="98"/>
                  </a:moveTo>
                  <a:cubicBezTo>
                    <a:pt x="86" y="99"/>
                    <a:pt x="85" y="99"/>
                    <a:pt x="85" y="101"/>
                  </a:cubicBezTo>
                  <a:cubicBezTo>
                    <a:pt x="85" y="102"/>
                    <a:pt x="85" y="103"/>
                    <a:pt x="85" y="105"/>
                  </a:cubicBezTo>
                  <a:cubicBezTo>
                    <a:pt x="85" y="105"/>
                    <a:pt x="85" y="105"/>
                    <a:pt x="85" y="106"/>
                  </a:cubicBezTo>
                  <a:cubicBezTo>
                    <a:pt x="85" y="107"/>
                    <a:pt x="84" y="109"/>
                    <a:pt x="84" y="111"/>
                  </a:cubicBezTo>
                  <a:cubicBezTo>
                    <a:pt x="85" y="111"/>
                    <a:pt x="86" y="112"/>
                    <a:pt x="86" y="111"/>
                  </a:cubicBezTo>
                  <a:cubicBezTo>
                    <a:pt x="87" y="110"/>
                    <a:pt x="87" y="108"/>
                    <a:pt x="88" y="106"/>
                  </a:cubicBezTo>
                  <a:cubicBezTo>
                    <a:pt x="88" y="103"/>
                    <a:pt x="89" y="102"/>
                    <a:pt x="89" y="99"/>
                  </a:cubicBezTo>
                  <a:cubicBezTo>
                    <a:pt x="89" y="97"/>
                    <a:pt x="89" y="97"/>
                    <a:pt x="88" y="96"/>
                  </a:cubicBezTo>
                  <a:cubicBezTo>
                    <a:pt x="88" y="96"/>
                    <a:pt x="87" y="98"/>
                    <a:pt x="87" y="98"/>
                  </a:cubicBezTo>
                  <a:close/>
                  <a:moveTo>
                    <a:pt x="130" y="73"/>
                  </a:moveTo>
                  <a:cubicBezTo>
                    <a:pt x="129" y="73"/>
                    <a:pt x="129" y="73"/>
                    <a:pt x="129" y="73"/>
                  </a:cubicBezTo>
                  <a:cubicBezTo>
                    <a:pt x="129" y="73"/>
                    <a:pt x="129" y="75"/>
                    <a:pt x="128" y="75"/>
                  </a:cubicBezTo>
                  <a:cubicBezTo>
                    <a:pt x="128" y="75"/>
                    <a:pt x="128" y="73"/>
                    <a:pt x="128" y="73"/>
                  </a:cubicBezTo>
                  <a:cubicBezTo>
                    <a:pt x="128" y="74"/>
                    <a:pt x="128" y="75"/>
                    <a:pt x="128" y="76"/>
                  </a:cubicBezTo>
                  <a:cubicBezTo>
                    <a:pt x="128" y="76"/>
                    <a:pt x="129" y="76"/>
                    <a:pt x="129" y="76"/>
                  </a:cubicBezTo>
                  <a:cubicBezTo>
                    <a:pt x="129" y="76"/>
                    <a:pt x="129" y="77"/>
                    <a:pt x="129" y="77"/>
                  </a:cubicBezTo>
                  <a:cubicBezTo>
                    <a:pt x="129" y="77"/>
                    <a:pt x="130" y="77"/>
                    <a:pt x="130" y="77"/>
                  </a:cubicBezTo>
                  <a:cubicBezTo>
                    <a:pt x="132" y="77"/>
                    <a:pt x="131" y="73"/>
                    <a:pt x="130" y="73"/>
                  </a:cubicBezTo>
                  <a:cubicBezTo>
                    <a:pt x="130" y="73"/>
                    <a:pt x="130" y="73"/>
                    <a:pt x="130" y="73"/>
                  </a:cubicBezTo>
                  <a:close/>
                  <a:moveTo>
                    <a:pt x="125" y="75"/>
                  </a:moveTo>
                  <a:cubicBezTo>
                    <a:pt x="125" y="75"/>
                    <a:pt x="126" y="75"/>
                    <a:pt x="126" y="75"/>
                  </a:cubicBezTo>
                  <a:cubicBezTo>
                    <a:pt x="127" y="74"/>
                    <a:pt x="126" y="74"/>
                    <a:pt x="126" y="74"/>
                  </a:cubicBezTo>
                  <a:cubicBezTo>
                    <a:pt x="127" y="73"/>
                    <a:pt x="127" y="74"/>
                    <a:pt x="127" y="74"/>
                  </a:cubicBezTo>
                  <a:cubicBezTo>
                    <a:pt x="127" y="73"/>
                    <a:pt x="127" y="73"/>
                    <a:pt x="128" y="73"/>
                  </a:cubicBezTo>
                  <a:cubicBezTo>
                    <a:pt x="128" y="73"/>
                    <a:pt x="128" y="72"/>
                    <a:pt x="128" y="72"/>
                  </a:cubicBezTo>
                  <a:cubicBezTo>
                    <a:pt x="128" y="71"/>
                    <a:pt x="129" y="71"/>
                    <a:pt x="129" y="72"/>
                  </a:cubicBezTo>
                  <a:cubicBezTo>
                    <a:pt x="129" y="72"/>
                    <a:pt x="128" y="73"/>
                    <a:pt x="128" y="73"/>
                  </a:cubicBezTo>
                  <a:cubicBezTo>
                    <a:pt x="129" y="73"/>
                    <a:pt x="129" y="72"/>
                    <a:pt x="129" y="72"/>
                  </a:cubicBezTo>
                  <a:cubicBezTo>
                    <a:pt x="130" y="72"/>
                    <a:pt x="130" y="71"/>
                    <a:pt x="130" y="71"/>
                  </a:cubicBezTo>
                  <a:cubicBezTo>
                    <a:pt x="130" y="71"/>
                    <a:pt x="129" y="71"/>
                    <a:pt x="129" y="71"/>
                  </a:cubicBezTo>
                  <a:cubicBezTo>
                    <a:pt x="129" y="71"/>
                    <a:pt x="129" y="70"/>
                    <a:pt x="129" y="69"/>
                  </a:cubicBezTo>
                  <a:cubicBezTo>
                    <a:pt x="129" y="69"/>
                    <a:pt x="128" y="70"/>
                    <a:pt x="128" y="69"/>
                  </a:cubicBezTo>
                  <a:cubicBezTo>
                    <a:pt x="128" y="68"/>
                    <a:pt x="128" y="67"/>
                    <a:pt x="128" y="66"/>
                  </a:cubicBezTo>
                  <a:cubicBezTo>
                    <a:pt x="128" y="65"/>
                    <a:pt x="127" y="65"/>
                    <a:pt x="127" y="66"/>
                  </a:cubicBezTo>
                  <a:cubicBezTo>
                    <a:pt x="126" y="68"/>
                    <a:pt x="126" y="67"/>
                    <a:pt x="126" y="69"/>
                  </a:cubicBezTo>
                  <a:cubicBezTo>
                    <a:pt x="126" y="69"/>
                    <a:pt x="127" y="72"/>
                    <a:pt x="127" y="72"/>
                  </a:cubicBezTo>
                  <a:cubicBezTo>
                    <a:pt x="126" y="73"/>
                    <a:pt x="125" y="72"/>
                    <a:pt x="125" y="75"/>
                  </a:cubicBezTo>
                  <a:close/>
                  <a:moveTo>
                    <a:pt x="127" y="60"/>
                  </a:moveTo>
                  <a:cubicBezTo>
                    <a:pt x="127" y="60"/>
                    <a:pt x="127" y="60"/>
                    <a:pt x="127" y="59"/>
                  </a:cubicBezTo>
                  <a:cubicBezTo>
                    <a:pt x="127" y="59"/>
                    <a:pt x="126" y="59"/>
                    <a:pt x="126" y="59"/>
                  </a:cubicBezTo>
                  <a:cubicBezTo>
                    <a:pt x="126" y="60"/>
                    <a:pt x="126" y="61"/>
                    <a:pt x="126" y="61"/>
                  </a:cubicBezTo>
                  <a:cubicBezTo>
                    <a:pt x="126" y="62"/>
                    <a:pt x="125" y="62"/>
                    <a:pt x="126" y="63"/>
                  </a:cubicBezTo>
                  <a:cubicBezTo>
                    <a:pt x="126" y="63"/>
                    <a:pt x="127" y="63"/>
                    <a:pt x="127" y="63"/>
                  </a:cubicBezTo>
                  <a:cubicBezTo>
                    <a:pt x="127" y="63"/>
                    <a:pt x="127" y="62"/>
                    <a:pt x="127" y="61"/>
                  </a:cubicBezTo>
                  <a:cubicBezTo>
                    <a:pt x="127" y="61"/>
                    <a:pt x="127" y="61"/>
                    <a:pt x="127"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82"/>
            <p:cNvSpPr/>
            <p:nvPr/>
          </p:nvSpPr>
          <p:spPr bwMode="auto">
            <a:xfrm>
              <a:off x="11421531" y="1504046"/>
              <a:ext cx="85301" cy="141879"/>
            </a:xfrm>
            <a:custGeom>
              <a:avLst/>
              <a:gdLst>
                <a:gd name="T0" fmla="*/ 4 w 45"/>
                <a:gd name="T1" fmla="*/ 46 h 75"/>
                <a:gd name="T2" fmla="*/ 4 w 45"/>
                <a:gd name="T3" fmla="*/ 40 h 75"/>
                <a:gd name="T4" fmla="*/ 9 w 45"/>
                <a:gd name="T5" fmla="*/ 40 h 75"/>
                <a:gd name="T6" fmla="*/ 6 w 45"/>
                <a:gd name="T7" fmla="*/ 30 h 75"/>
                <a:gd name="T8" fmla="*/ 12 w 45"/>
                <a:gd name="T9" fmla="*/ 11 h 75"/>
                <a:gd name="T10" fmla="*/ 45 w 45"/>
                <a:gd name="T11" fmla="*/ 11 h 75"/>
                <a:gd name="T12" fmla="*/ 41 w 45"/>
                <a:gd name="T13" fmla="*/ 19 h 75"/>
                <a:gd name="T14" fmla="*/ 27 w 45"/>
                <a:gd name="T15" fmla="*/ 13 h 75"/>
                <a:gd name="T16" fmla="*/ 15 w 45"/>
                <a:gd name="T17" fmla="*/ 29 h 75"/>
                <a:gd name="T18" fmla="*/ 18 w 45"/>
                <a:gd name="T19" fmla="*/ 39 h 75"/>
                <a:gd name="T20" fmla="*/ 19 w 45"/>
                <a:gd name="T21" fmla="*/ 40 h 75"/>
                <a:gd name="T22" fmla="*/ 31 w 45"/>
                <a:gd name="T23" fmla="*/ 40 h 75"/>
                <a:gd name="T24" fmla="*/ 31 w 45"/>
                <a:gd name="T25" fmla="*/ 46 h 75"/>
                <a:gd name="T26" fmla="*/ 21 w 45"/>
                <a:gd name="T27" fmla="*/ 46 h 75"/>
                <a:gd name="T28" fmla="*/ 23 w 45"/>
                <a:gd name="T29" fmla="*/ 51 h 75"/>
                <a:gd name="T30" fmla="*/ 17 w 45"/>
                <a:gd name="T31" fmla="*/ 69 h 75"/>
                <a:gd name="T32" fmla="*/ 38 w 45"/>
                <a:gd name="T33" fmla="*/ 69 h 75"/>
                <a:gd name="T34" fmla="*/ 38 w 45"/>
                <a:gd name="T35" fmla="*/ 75 h 75"/>
                <a:gd name="T36" fmla="*/ 0 w 45"/>
                <a:gd name="T37" fmla="*/ 75 h 75"/>
                <a:gd name="T38" fmla="*/ 0 w 45"/>
                <a:gd name="T39" fmla="*/ 69 h 75"/>
                <a:gd name="T40" fmla="*/ 3 w 45"/>
                <a:gd name="T41" fmla="*/ 69 h 75"/>
                <a:gd name="T42" fmla="*/ 14 w 45"/>
                <a:gd name="T43" fmla="*/ 53 h 75"/>
                <a:gd name="T44" fmla="*/ 12 w 45"/>
                <a:gd name="T45" fmla="*/ 46 h 75"/>
                <a:gd name="T46" fmla="*/ 4 w 45"/>
                <a:gd name="T47"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5">
                  <a:moveTo>
                    <a:pt x="4" y="46"/>
                  </a:moveTo>
                  <a:cubicBezTo>
                    <a:pt x="4" y="40"/>
                    <a:pt x="4" y="40"/>
                    <a:pt x="4" y="40"/>
                  </a:cubicBezTo>
                  <a:cubicBezTo>
                    <a:pt x="9" y="40"/>
                    <a:pt x="9" y="40"/>
                    <a:pt x="9" y="40"/>
                  </a:cubicBezTo>
                  <a:cubicBezTo>
                    <a:pt x="7" y="37"/>
                    <a:pt x="6" y="34"/>
                    <a:pt x="6" y="30"/>
                  </a:cubicBezTo>
                  <a:cubicBezTo>
                    <a:pt x="5" y="23"/>
                    <a:pt x="7" y="16"/>
                    <a:pt x="12" y="11"/>
                  </a:cubicBezTo>
                  <a:cubicBezTo>
                    <a:pt x="22" y="0"/>
                    <a:pt x="39" y="5"/>
                    <a:pt x="45" y="11"/>
                  </a:cubicBezTo>
                  <a:cubicBezTo>
                    <a:pt x="41" y="19"/>
                    <a:pt x="41" y="19"/>
                    <a:pt x="41" y="19"/>
                  </a:cubicBezTo>
                  <a:cubicBezTo>
                    <a:pt x="37" y="14"/>
                    <a:pt x="34" y="13"/>
                    <a:pt x="27" y="13"/>
                  </a:cubicBezTo>
                  <a:cubicBezTo>
                    <a:pt x="19" y="13"/>
                    <a:pt x="14" y="19"/>
                    <a:pt x="15" y="29"/>
                  </a:cubicBezTo>
                  <a:cubicBezTo>
                    <a:pt x="15" y="32"/>
                    <a:pt x="17" y="36"/>
                    <a:pt x="18" y="39"/>
                  </a:cubicBezTo>
                  <a:cubicBezTo>
                    <a:pt x="18" y="39"/>
                    <a:pt x="18" y="40"/>
                    <a:pt x="19" y="40"/>
                  </a:cubicBezTo>
                  <a:cubicBezTo>
                    <a:pt x="31" y="40"/>
                    <a:pt x="31" y="40"/>
                    <a:pt x="31" y="40"/>
                  </a:cubicBezTo>
                  <a:cubicBezTo>
                    <a:pt x="31" y="46"/>
                    <a:pt x="31" y="46"/>
                    <a:pt x="31" y="46"/>
                  </a:cubicBezTo>
                  <a:cubicBezTo>
                    <a:pt x="21" y="46"/>
                    <a:pt x="21" y="46"/>
                    <a:pt x="21" y="46"/>
                  </a:cubicBezTo>
                  <a:cubicBezTo>
                    <a:pt x="22" y="48"/>
                    <a:pt x="22" y="49"/>
                    <a:pt x="23" y="51"/>
                  </a:cubicBezTo>
                  <a:cubicBezTo>
                    <a:pt x="24" y="57"/>
                    <a:pt x="22" y="65"/>
                    <a:pt x="17" y="69"/>
                  </a:cubicBezTo>
                  <a:cubicBezTo>
                    <a:pt x="38" y="69"/>
                    <a:pt x="38" y="69"/>
                    <a:pt x="38" y="69"/>
                  </a:cubicBezTo>
                  <a:cubicBezTo>
                    <a:pt x="38" y="75"/>
                    <a:pt x="38" y="75"/>
                    <a:pt x="38" y="75"/>
                  </a:cubicBezTo>
                  <a:cubicBezTo>
                    <a:pt x="0" y="75"/>
                    <a:pt x="0" y="75"/>
                    <a:pt x="0" y="75"/>
                  </a:cubicBezTo>
                  <a:cubicBezTo>
                    <a:pt x="0" y="69"/>
                    <a:pt x="0" y="69"/>
                    <a:pt x="0" y="69"/>
                  </a:cubicBezTo>
                  <a:cubicBezTo>
                    <a:pt x="3" y="69"/>
                    <a:pt x="3" y="69"/>
                    <a:pt x="3" y="69"/>
                  </a:cubicBezTo>
                  <a:cubicBezTo>
                    <a:pt x="10" y="66"/>
                    <a:pt x="16" y="62"/>
                    <a:pt x="14" y="53"/>
                  </a:cubicBezTo>
                  <a:cubicBezTo>
                    <a:pt x="14" y="51"/>
                    <a:pt x="13" y="49"/>
                    <a:pt x="12" y="46"/>
                  </a:cubicBezTo>
                  <a:cubicBezTo>
                    <a:pt x="4" y="46"/>
                    <a:pt x="4" y="46"/>
                    <a:pt x="4"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83"/>
            <p:cNvSpPr/>
            <p:nvPr/>
          </p:nvSpPr>
          <p:spPr bwMode="auto">
            <a:xfrm>
              <a:off x="11527722" y="1430060"/>
              <a:ext cx="120988" cy="132304"/>
            </a:xfrm>
            <a:custGeom>
              <a:avLst/>
              <a:gdLst>
                <a:gd name="T0" fmla="*/ 59 w 139"/>
                <a:gd name="T1" fmla="*/ 152 h 152"/>
                <a:gd name="T2" fmla="*/ 59 w 139"/>
                <a:gd name="T3" fmla="*/ 104 h 152"/>
                <a:gd name="T4" fmla="*/ 26 w 139"/>
                <a:gd name="T5" fmla="*/ 104 h 152"/>
                <a:gd name="T6" fmla="*/ 26 w 139"/>
                <a:gd name="T7" fmla="*/ 89 h 152"/>
                <a:gd name="T8" fmla="*/ 59 w 139"/>
                <a:gd name="T9" fmla="*/ 89 h 152"/>
                <a:gd name="T10" fmla="*/ 59 w 139"/>
                <a:gd name="T11" fmla="*/ 78 h 152"/>
                <a:gd name="T12" fmla="*/ 26 w 139"/>
                <a:gd name="T13" fmla="*/ 78 h 152"/>
                <a:gd name="T14" fmla="*/ 26 w 139"/>
                <a:gd name="T15" fmla="*/ 65 h 152"/>
                <a:gd name="T16" fmla="*/ 56 w 139"/>
                <a:gd name="T17" fmla="*/ 65 h 152"/>
                <a:gd name="T18" fmla="*/ 0 w 139"/>
                <a:gd name="T19" fmla="*/ 0 h 152"/>
                <a:gd name="T20" fmla="*/ 24 w 139"/>
                <a:gd name="T21" fmla="*/ 0 h 152"/>
                <a:gd name="T22" fmla="*/ 69 w 139"/>
                <a:gd name="T23" fmla="*/ 50 h 152"/>
                <a:gd name="T24" fmla="*/ 115 w 139"/>
                <a:gd name="T25" fmla="*/ 0 h 152"/>
                <a:gd name="T26" fmla="*/ 139 w 139"/>
                <a:gd name="T27" fmla="*/ 0 h 152"/>
                <a:gd name="T28" fmla="*/ 80 w 139"/>
                <a:gd name="T29" fmla="*/ 65 h 152"/>
                <a:gd name="T30" fmla="*/ 113 w 139"/>
                <a:gd name="T31" fmla="*/ 65 h 152"/>
                <a:gd name="T32" fmla="*/ 113 w 139"/>
                <a:gd name="T33" fmla="*/ 78 h 152"/>
                <a:gd name="T34" fmla="*/ 78 w 139"/>
                <a:gd name="T35" fmla="*/ 78 h 152"/>
                <a:gd name="T36" fmla="*/ 78 w 139"/>
                <a:gd name="T37" fmla="*/ 89 h 152"/>
                <a:gd name="T38" fmla="*/ 113 w 139"/>
                <a:gd name="T39" fmla="*/ 89 h 152"/>
                <a:gd name="T40" fmla="*/ 113 w 139"/>
                <a:gd name="T41" fmla="*/ 104 h 152"/>
                <a:gd name="T42" fmla="*/ 78 w 139"/>
                <a:gd name="T43" fmla="*/ 104 h 152"/>
                <a:gd name="T44" fmla="*/ 78 w 139"/>
                <a:gd name="T45" fmla="*/ 152 h 152"/>
                <a:gd name="T46" fmla="*/ 59 w 139"/>
                <a:gd name="T47" fmla="*/ 152 h 152"/>
                <a:gd name="T48" fmla="*/ 59 w 139"/>
                <a:gd name="T49"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52">
                  <a:moveTo>
                    <a:pt x="59" y="152"/>
                  </a:moveTo>
                  <a:lnTo>
                    <a:pt x="59" y="104"/>
                  </a:lnTo>
                  <a:lnTo>
                    <a:pt x="26" y="104"/>
                  </a:lnTo>
                  <a:lnTo>
                    <a:pt x="26" y="89"/>
                  </a:lnTo>
                  <a:lnTo>
                    <a:pt x="59" y="89"/>
                  </a:lnTo>
                  <a:lnTo>
                    <a:pt x="59" y="78"/>
                  </a:lnTo>
                  <a:lnTo>
                    <a:pt x="26" y="78"/>
                  </a:lnTo>
                  <a:lnTo>
                    <a:pt x="26" y="65"/>
                  </a:lnTo>
                  <a:lnTo>
                    <a:pt x="56" y="65"/>
                  </a:lnTo>
                  <a:lnTo>
                    <a:pt x="0" y="0"/>
                  </a:lnTo>
                  <a:lnTo>
                    <a:pt x="24" y="0"/>
                  </a:lnTo>
                  <a:lnTo>
                    <a:pt x="69" y="50"/>
                  </a:lnTo>
                  <a:lnTo>
                    <a:pt x="115" y="0"/>
                  </a:lnTo>
                  <a:lnTo>
                    <a:pt x="139" y="0"/>
                  </a:lnTo>
                  <a:lnTo>
                    <a:pt x="80" y="65"/>
                  </a:lnTo>
                  <a:lnTo>
                    <a:pt x="113" y="65"/>
                  </a:lnTo>
                  <a:lnTo>
                    <a:pt x="113" y="78"/>
                  </a:lnTo>
                  <a:lnTo>
                    <a:pt x="78" y="78"/>
                  </a:lnTo>
                  <a:lnTo>
                    <a:pt x="78" y="89"/>
                  </a:lnTo>
                  <a:lnTo>
                    <a:pt x="113" y="89"/>
                  </a:lnTo>
                  <a:lnTo>
                    <a:pt x="113" y="104"/>
                  </a:lnTo>
                  <a:lnTo>
                    <a:pt x="78" y="104"/>
                  </a:lnTo>
                  <a:lnTo>
                    <a:pt x="78" y="152"/>
                  </a:lnTo>
                  <a:lnTo>
                    <a:pt x="59" y="152"/>
                  </a:lnTo>
                  <a:lnTo>
                    <a:pt x="59"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84"/>
            <p:cNvSpPr/>
            <p:nvPr/>
          </p:nvSpPr>
          <p:spPr bwMode="auto">
            <a:xfrm>
              <a:off x="11121236" y="1130635"/>
              <a:ext cx="498750" cy="254163"/>
            </a:xfrm>
            <a:custGeom>
              <a:avLst/>
              <a:gdLst>
                <a:gd name="T0" fmla="*/ 263 w 263"/>
                <a:gd name="T1" fmla="*/ 107 h 134"/>
                <a:gd name="T2" fmla="*/ 244 w 263"/>
                <a:gd name="T3" fmla="*/ 134 h 134"/>
                <a:gd name="T4" fmla="*/ 225 w 263"/>
                <a:gd name="T5" fmla="*/ 107 h 134"/>
                <a:gd name="T6" fmla="*/ 238 w 263"/>
                <a:gd name="T7" fmla="*/ 107 h 134"/>
                <a:gd name="T8" fmla="*/ 132 w 263"/>
                <a:gd name="T9" fmla="*/ 12 h 134"/>
                <a:gd name="T10" fmla="*/ 25 w 263"/>
                <a:gd name="T11" fmla="*/ 107 h 134"/>
                <a:gd name="T12" fmla="*/ 38 w 263"/>
                <a:gd name="T13" fmla="*/ 107 h 134"/>
                <a:gd name="T14" fmla="*/ 19 w 263"/>
                <a:gd name="T15" fmla="*/ 134 h 134"/>
                <a:gd name="T16" fmla="*/ 0 w 263"/>
                <a:gd name="T17" fmla="*/ 107 h 134"/>
                <a:gd name="T18" fmla="*/ 13 w 263"/>
                <a:gd name="T19" fmla="*/ 107 h 134"/>
                <a:gd name="T20" fmla="*/ 132 w 263"/>
                <a:gd name="T21" fmla="*/ 0 h 134"/>
                <a:gd name="T22" fmla="*/ 250 w 263"/>
                <a:gd name="T23" fmla="*/ 107 h 134"/>
                <a:gd name="T24" fmla="*/ 263 w 263"/>
                <a:gd name="T25" fmla="*/ 10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3" h="134">
                  <a:moveTo>
                    <a:pt x="263" y="107"/>
                  </a:moveTo>
                  <a:cubicBezTo>
                    <a:pt x="244" y="134"/>
                    <a:pt x="244" y="134"/>
                    <a:pt x="244" y="134"/>
                  </a:cubicBezTo>
                  <a:cubicBezTo>
                    <a:pt x="225" y="107"/>
                    <a:pt x="225" y="107"/>
                    <a:pt x="225" y="107"/>
                  </a:cubicBezTo>
                  <a:cubicBezTo>
                    <a:pt x="238" y="107"/>
                    <a:pt x="238" y="107"/>
                    <a:pt x="238" y="107"/>
                  </a:cubicBezTo>
                  <a:cubicBezTo>
                    <a:pt x="232" y="53"/>
                    <a:pt x="187" y="12"/>
                    <a:pt x="132" y="12"/>
                  </a:cubicBezTo>
                  <a:cubicBezTo>
                    <a:pt x="76" y="12"/>
                    <a:pt x="31" y="53"/>
                    <a:pt x="25" y="107"/>
                  </a:cubicBezTo>
                  <a:cubicBezTo>
                    <a:pt x="38" y="107"/>
                    <a:pt x="38" y="107"/>
                    <a:pt x="38" y="107"/>
                  </a:cubicBezTo>
                  <a:cubicBezTo>
                    <a:pt x="19" y="134"/>
                    <a:pt x="19" y="134"/>
                    <a:pt x="19" y="134"/>
                  </a:cubicBezTo>
                  <a:cubicBezTo>
                    <a:pt x="0" y="107"/>
                    <a:pt x="0" y="107"/>
                    <a:pt x="0" y="107"/>
                  </a:cubicBezTo>
                  <a:cubicBezTo>
                    <a:pt x="13" y="107"/>
                    <a:pt x="13" y="107"/>
                    <a:pt x="13" y="107"/>
                  </a:cubicBezTo>
                  <a:cubicBezTo>
                    <a:pt x="20" y="47"/>
                    <a:pt x="70" y="0"/>
                    <a:pt x="132" y="0"/>
                  </a:cubicBezTo>
                  <a:cubicBezTo>
                    <a:pt x="193" y="0"/>
                    <a:pt x="243" y="47"/>
                    <a:pt x="250" y="107"/>
                  </a:cubicBezTo>
                  <a:cubicBezTo>
                    <a:pt x="263" y="107"/>
                    <a:pt x="263" y="107"/>
                    <a:pt x="263"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85"/>
            <p:cNvSpPr/>
            <p:nvPr/>
          </p:nvSpPr>
          <p:spPr bwMode="auto">
            <a:xfrm>
              <a:off x="11241354" y="1509268"/>
              <a:ext cx="130563" cy="136656"/>
            </a:xfrm>
            <a:custGeom>
              <a:avLst/>
              <a:gdLst>
                <a:gd name="T0" fmla="*/ 58 w 69"/>
                <a:gd name="T1" fmla="*/ 45 h 72"/>
                <a:gd name="T2" fmla="*/ 69 w 69"/>
                <a:gd name="T3" fmla="*/ 47 h 72"/>
                <a:gd name="T4" fmla="*/ 60 w 69"/>
                <a:gd name="T5" fmla="*/ 66 h 72"/>
                <a:gd name="T6" fmla="*/ 40 w 69"/>
                <a:gd name="T7" fmla="*/ 72 h 72"/>
                <a:gd name="T8" fmla="*/ 17 w 69"/>
                <a:gd name="T9" fmla="*/ 63 h 72"/>
                <a:gd name="T10" fmla="*/ 10 w 69"/>
                <a:gd name="T11" fmla="*/ 47 h 72"/>
                <a:gd name="T12" fmla="*/ 0 w 69"/>
                <a:gd name="T13" fmla="*/ 47 h 72"/>
                <a:gd name="T14" fmla="*/ 0 w 69"/>
                <a:gd name="T15" fmla="*/ 40 h 72"/>
                <a:gd name="T16" fmla="*/ 9 w 69"/>
                <a:gd name="T17" fmla="*/ 40 h 72"/>
                <a:gd name="T18" fmla="*/ 9 w 69"/>
                <a:gd name="T19" fmla="*/ 36 h 72"/>
                <a:gd name="T20" fmla="*/ 9 w 69"/>
                <a:gd name="T21" fmla="*/ 35 h 72"/>
                <a:gd name="T22" fmla="*/ 0 w 69"/>
                <a:gd name="T23" fmla="*/ 35 h 72"/>
                <a:gd name="T24" fmla="*/ 0 w 69"/>
                <a:gd name="T25" fmla="*/ 29 h 72"/>
                <a:gd name="T26" fmla="*/ 9 w 69"/>
                <a:gd name="T27" fmla="*/ 29 h 72"/>
                <a:gd name="T28" fmla="*/ 18 w 69"/>
                <a:gd name="T29" fmla="*/ 9 h 72"/>
                <a:gd name="T30" fmla="*/ 40 w 69"/>
                <a:gd name="T31" fmla="*/ 0 h 72"/>
                <a:gd name="T32" fmla="*/ 68 w 69"/>
                <a:gd name="T33" fmla="*/ 22 h 72"/>
                <a:gd name="T34" fmla="*/ 57 w 69"/>
                <a:gd name="T35" fmla="*/ 24 h 72"/>
                <a:gd name="T36" fmla="*/ 41 w 69"/>
                <a:gd name="T37" fmla="*/ 9 h 72"/>
                <a:gd name="T38" fmla="*/ 21 w 69"/>
                <a:gd name="T39" fmla="*/ 29 h 72"/>
                <a:gd name="T40" fmla="*/ 50 w 69"/>
                <a:gd name="T41" fmla="*/ 29 h 72"/>
                <a:gd name="T42" fmla="*/ 50 w 69"/>
                <a:gd name="T43" fmla="*/ 35 h 72"/>
                <a:gd name="T44" fmla="*/ 21 w 69"/>
                <a:gd name="T45" fmla="*/ 35 h 72"/>
                <a:gd name="T46" fmla="*/ 21 w 69"/>
                <a:gd name="T47" fmla="*/ 36 h 72"/>
                <a:gd name="T48" fmla="*/ 21 w 69"/>
                <a:gd name="T49" fmla="*/ 40 h 72"/>
                <a:gd name="T50" fmla="*/ 50 w 69"/>
                <a:gd name="T51" fmla="*/ 40 h 72"/>
                <a:gd name="T52" fmla="*/ 50 w 69"/>
                <a:gd name="T53" fmla="*/ 47 h 72"/>
                <a:gd name="T54" fmla="*/ 22 w 69"/>
                <a:gd name="T55" fmla="*/ 47 h 72"/>
                <a:gd name="T56" fmla="*/ 40 w 69"/>
                <a:gd name="T57" fmla="*/ 63 h 72"/>
                <a:gd name="T58" fmla="*/ 58 w 69"/>
                <a:gd name="T59"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 h="72">
                  <a:moveTo>
                    <a:pt x="58" y="45"/>
                  </a:moveTo>
                  <a:cubicBezTo>
                    <a:pt x="69" y="47"/>
                    <a:pt x="69" y="47"/>
                    <a:pt x="69" y="47"/>
                  </a:cubicBezTo>
                  <a:cubicBezTo>
                    <a:pt x="68" y="55"/>
                    <a:pt x="65" y="61"/>
                    <a:pt x="60" y="66"/>
                  </a:cubicBezTo>
                  <a:cubicBezTo>
                    <a:pt x="55" y="70"/>
                    <a:pt x="48" y="72"/>
                    <a:pt x="40" y="72"/>
                  </a:cubicBezTo>
                  <a:cubicBezTo>
                    <a:pt x="30" y="72"/>
                    <a:pt x="23" y="69"/>
                    <a:pt x="17" y="63"/>
                  </a:cubicBezTo>
                  <a:cubicBezTo>
                    <a:pt x="13" y="59"/>
                    <a:pt x="11" y="53"/>
                    <a:pt x="10" y="47"/>
                  </a:cubicBezTo>
                  <a:cubicBezTo>
                    <a:pt x="0" y="47"/>
                    <a:pt x="0" y="47"/>
                    <a:pt x="0" y="47"/>
                  </a:cubicBezTo>
                  <a:cubicBezTo>
                    <a:pt x="0" y="40"/>
                    <a:pt x="0" y="40"/>
                    <a:pt x="0" y="40"/>
                  </a:cubicBezTo>
                  <a:cubicBezTo>
                    <a:pt x="9" y="40"/>
                    <a:pt x="9" y="40"/>
                    <a:pt x="9" y="40"/>
                  </a:cubicBezTo>
                  <a:cubicBezTo>
                    <a:pt x="9" y="39"/>
                    <a:pt x="9" y="38"/>
                    <a:pt x="9" y="36"/>
                  </a:cubicBezTo>
                  <a:cubicBezTo>
                    <a:pt x="9" y="36"/>
                    <a:pt x="9" y="36"/>
                    <a:pt x="9" y="35"/>
                  </a:cubicBezTo>
                  <a:cubicBezTo>
                    <a:pt x="0" y="35"/>
                    <a:pt x="0" y="35"/>
                    <a:pt x="0" y="35"/>
                  </a:cubicBezTo>
                  <a:cubicBezTo>
                    <a:pt x="0" y="29"/>
                    <a:pt x="0" y="29"/>
                    <a:pt x="0" y="29"/>
                  </a:cubicBezTo>
                  <a:cubicBezTo>
                    <a:pt x="9" y="29"/>
                    <a:pt x="9" y="29"/>
                    <a:pt x="9" y="29"/>
                  </a:cubicBezTo>
                  <a:cubicBezTo>
                    <a:pt x="10" y="20"/>
                    <a:pt x="13" y="13"/>
                    <a:pt x="18" y="9"/>
                  </a:cubicBezTo>
                  <a:cubicBezTo>
                    <a:pt x="24" y="3"/>
                    <a:pt x="31" y="0"/>
                    <a:pt x="40" y="0"/>
                  </a:cubicBezTo>
                  <a:cubicBezTo>
                    <a:pt x="56" y="0"/>
                    <a:pt x="65" y="7"/>
                    <a:pt x="68" y="22"/>
                  </a:cubicBezTo>
                  <a:cubicBezTo>
                    <a:pt x="57" y="24"/>
                    <a:pt x="57" y="24"/>
                    <a:pt x="57" y="24"/>
                  </a:cubicBezTo>
                  <a:cubicBezTo>
                    <a:pt x="55" y="14"/>
                    <a:pt x="49" y="9"/>
                    <a:pt x="41" y="9"/>
                  </a:cubicBezTo>
                  <a:cubicBezTo>
                    <a:pt x="30" y="9"/>
                    <a:pt x="23" y="16"/>
                    <a:pt x="21" y="29"/>
                  </a:cubicBezTo>
                  <a:cubicBezTo>
                    <a:pt x="50" y="29"/>
                    <a:pt x="50" y="29"/>
                    <a:pt x="50" y="29"/>
                  </a:cubicBezTo>
                  <a:cubicBezTo>
                    <a:pt x="50" y="35"/>
                    <a:pt x="50" y="35"/>
                    <a:pt x="50" y="35"/>
                  </a:cubicBezTo>
                  <a:cubicBezTo>
                    <a:pt x="21" y="35"/>
                    <a:pt x="21" y="35"/>
                    <a:pt x="21" y="35"/>
                  </a:cubicBezTo>
                  <a:cubicBezTo>
                    <a:pt x="21" y="36"/>
                    <a:pt x="21" y="36"/>
                    <a:pt x="21" y="36"/>
                  </a:cubicBezTo>
                  <a:cubicBezTo>
                    <a:pt x="21" y="37"/>
                    <a:pt x="21" y="39"/>
                    <a:pt x="21" y="40"/>
                  </a:cubicBezTo>
                  <a:cubicBezTo>
                    <a:pt x="50" y="40"/>
                    <a:pt x="50" y="40"/>
                    <a:pt x="50" y="40"/>
                  </a:cubicBezTo>
                  <a:cubicBezTo>
                    <a:pt x="50" y="47"/>
                    <a:pt x="50" y="47"/>
                    <a:pt x="50" y="47"/>
                  </a:cubicBezTo>
                  <a:cubicBezTo>
                    <a:pt x="22" y="47"/>
                    <a:pt x="22" y="47"/>
                    <a:pt x="22" y="47"/>
                  </a:cubicBezTo>
                  <a:cubicBezTo>
                    <a:pt x="24" y="57"/>
                    <a:pt x="30" y="63"/>
                    <a:pt x="40" y="63"/>
                  </a:cubicBezTo>
                  <a:cubicBezTo>
                    <a:pt x="50" y="63"/>
                    <a:pt x="56" y="57"/>
                    <a:pt x="58"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86"/>
            <p:cNvSpPr>
              <a:spLocks noEditPoints="1"/>
            </p:cNvSpPr>
            <p:nvPr/>
          </p:nvSpPr>
          <p:spPr bwMode="auto">
            <a:xfrm>
              <a:off x="11114273" y="1399595"/>
              <a:ext cx="92264" cy="147971"/>
            </a:xfrm>
            <a:custGeom>
              <a:avLst/>
              <a:gdLst>
                <a:gd name="T0" fmla="*/ 0 w 49"/>
                <a:gd name="T1" fmla="*/ 50 h 78"/>
                <a:gd name="T2" fmla="*/ 7 w 49"/>
                <a:gd name="T3" fmla="*/ 50 h 78"/>
                <a:gd name="T4" fmla="*/ 13 w 49"/>
                <a:gd name="T5" fmla="*/ 60 h 78"/>
                <a:gd name="T6" fmla="*/ 16 w 49"/>
                <a:gd name="T7" fmla="*/ 62 h 78"/>
                <a:gd name="T8" fmla="*/ 16 w 49"/>
                <a:gd name="T9" fmla="*/ 40 h 78"/>
                <a:gd name="T10" fmla="*/ 6 w 49"/>
                <a:gd name="T11" fmla="*/ 35 h 78"/>
                <a:gd name="T12" fmla="*/ 2 w 49"/>
                <a:gd name="T13" fmla="*/ 25 h 78"/>
                <a:gd name="T14" fmla="*/ 8 w 49"/>
                <a:gd name="T15" fmla="*/ 12 h 78"/>
                <a:gd name="T16" fmla="*/ 16 w 49"/>
                <a:gd name="T17" fmla="*/ 9 h 78"/>
                <a:gd name="T18" fmla="*/ 16 w 49"/>
                <a:gd name="T19" fmla="*/ 0 h 78"/>
                <a:gd name="T20" fmla="*/ 22 w 49"/>
                <a:gd name="T21" fmla="*/ 0 h 78"/>
                <a:gd name="T22" fmla="*/ 22 w 49"/>
                <a:gd name="T23" fmla="*/ 8 h 78"/>
                <a:gd name="T24" fmla="*/ 24 w 49"/>
                <a:gd name="T25" fmla="*/ 8 h 78"/>
                <a:gd name="T26" fmla="*/ 26 w 49"/>
                <a:gd name="T27" fmla="*/ 8 h 78"/>
                <a:gd name="T28" fmla="*/ 26 w 49"/>
                <a:gd name="T29" fmla="*/ 0 h 78"/>
                <a:gd name="T30" fmla="*/ 31 w 49"/>
                <a:gd name="T31" fmla="*/ 0 h 78"/>
                <a:gd name="T32" fmla="*/ 31 w 49"/>
                <a:gd name="T33" fmla="*/ 8 h 78"/>
                <a:gd name="T34" fmla="*/ 41 w 49"/>
                <a:gd name="T35" fmla="*/ 13 h 78"/>
                <a:gd name="T36" fmla="*/ 47 w 49"/>
                <a:gd name="T37" fmla="*/ 26 h 78"/>
                <a:gd name="T38" fmla="*/ 39 w 49"/>
                <a:gd name="T39" fmla="*/ 27 h 78"/>
                <a:gd name="T40" fmla="*/ 31 w 49"/>
                <a:gd name="T41" fmla="*/ 16 h 78"/>
                <a:gd name="T42" fmla="*/ 31 w 49"/>
                <a:gd name="T43" fmla="*/ 36 h 78"/>
                <a:gd name="T44" fmla="*/ 38 w 49"/>
                <a:gd name="T45" fmla="*/ 38 h 78"/>
                <a:gd name="T46" fmla="*/ 46 w 49"/>
                <a:gd name="T47" fmla="*/ 43 h 78"/>
                <a:gd name="T48" fmla="*/ 49 w 49"/>
                <a:gd name="T49" fmla="*/ 53 h 78"/>
                <a:gd name="T50" fmla="*/ 42 w 49"/>
                <a:gd name="T51" fmla="*/ 66 h 78"/>
                <a:gd name="T52" fmla="*/ 31 w 49"/>
                <a:gd name="T53" fmla="*/ 71 h 78"/>
                <a:gd name="T54" fmla="*/ 31 w 49"/>
                <a:gd name="T55" fmla="*/ 78 h 78"/>
                <a:gd name="T56" fmla="*/ 26 w 49"/>
                <a:gd name="T57" fmla="*/ 78 h 78"/>
                <a:gd name="T58" fmla="*/ 26 w 49"/>
                <a:gd name="T59" fmla="*/ 71 h 78"/>
                <a:gd name="T60" fmla="*/ 22 w 49"/>
                <a:gd name="T61" fmla="*/ 71 h 78"/>
                <a:gd name="T62" fmla="*/ 22 w 49"/>
                <a:gd name="T63" fmla="*/ 78 h 78"/>
                <a:gd name="T64" fmla="*/ 16 w 49"/>
                <a:gd name="T65" fmla="*/ 78 h 78"/>
                <a:gd name="T66" fmla="*/ 16 w 49"/>
                <a:gd name="T67" fmla="*/ 70 h 78"/>
                <a:gd name="T68" fmla="*/ 7 w 49"/>
                <a:gd name="T69" fmla="*/ 65 h 78"/>
                <a:gd name="T70" fmla="*/ 0 w 49"/>
                <a:gd name="T71" fmla="*/ 50 h 78"/>
                <a:gd name="T72" fmla="*/ 22 w 49"/>
                <a:gd name="T73" fmla="*/ 64 h 78"/>
                <a:gd name="T74" fmla="*/ 26 w 49"/>
                <a:gd name="T75" fmla="*/ 64 h 78"/>
                <a:gd name="T76" fmla="*/ 26 w 49"/>
                <a:gd name="T77" fmla="*/ 42 h 78"/>
                <a:gd name="T78" fmla="*/ 22 w 49"/>
                <a:gd name="T79" fmla="*/ 42 h 78"/>
                <a:gd name="T80" fmla="*/ 22 w 49"/>
                <a:gd name="T81" fmla="*/ 42 h 78"/>
                <a:gd name="T82" fmla="*/ 22 w 49"/>
                <a:gd name="T83" fmla="*/ 64 h 78"/>
                <a:gd name="T84" fmla="*/ 31 w 49"/>
                <a:gd name="T85" fmla="*/ 63 h 78"/>
                <a:gd name="T86" fmla="*/ 37 w 49"/>
                <a:gd name="T87" fmla="*/ 61 h 78"/>
                <a:gd name="T88" fmla="*/ 41 w 49"/>
                <a:gd name="T89" fmla="*/ 53 h 78"/>
                <a:gd name="T90" fmla="*/ 37 w 49"/>
                <a:gd name="T91" fmla="*/ 47 h 78"/>
                <a:gd name="T92" fmla="*/ 31 w 49"/>
                <a:gd name="T93" fmla="*/ 44 h 78"/>
                <a:gd name="T94" fmla="*/ 31 w 49"/>
                <a:gd name="T95" fmla="*/ 63 h 78"/>
                <a:gd name="T96" fmla="*/ 26 w 49"/>
                <a:gd name="T97" fmla="*/ 15 h 78"/>
                <a:gd name="T98" fmla="*/ 24 w 49"/>
                <a:gd name="T99" fmla="*/ 15 h 78"/>
                <a:gd name="T100" fmla="*/ 22 w 49"/>
                <a:gd name="T101" fmla="*/ 15 h 78"/>
                <a:gd name="T102" fmla="*/ 22 w 49"/>
                <a:gd name="T103" fmla="*/ 33 h 78"/>
                <a:gd name="T104" fmla="*/ 25 w 49"/>
                <a:gd name="T105" fmla="*/ 34 h 78"/>
                <a:gd name="T106" fmla="*/ 26 w 49"/>
                <a:gd name="T107" fmla="*/ 34 h 78"/>
                <a:gd name="T108" fmla="*/ 26 w 49"/>
                <a:gd name="T109" fmla="*/ 15 h 78"/>
                <a:gd name="T110" fmla="*/ 16 w 49"/>
                <a:gd name="T111" fmla="*/ 16 h 78"/>
                <a:gd name="T112" fmla="*/ 10 w 49"/>
                <a:gd name="T113" fmla="*/ 24 h 78"/>
                <a:gd name="T114" fmla="*/ 13 w 49"/>
                <a:gd name="T115" fmla="*/ 30 h 78"/>
                <a:gd name="T116" fmla="*/ 16 w 49"/>
                <a:gd name="T117" fmla="*/ 31 h 78"/>
                <a:gd name="T118" fmla="*/ 16 w 49"/>
                <a:gd name="T119" fmla="*/ 1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 h="78">
                  <a:moveTo>
                    <a:pt x="0" y="50"/>
                  </a:moveTo>
                  <a:cubicBezTo>
                    <a:pt x="7" y="50"/>
                    <a:pt x="7" y="50"/>
                    <a:pt x="7" y="50"/>
                  </a:cubicBezTo>
                  <a:cubicBezTo>
                    <a:pt x="8" y="55"/>
                    <a:pt x="10" y="58"/>
                    <a:pt x="13" y="60"/>
                  </a:cubicBezTo>
                  <a:cubicBezTo>
                    <a:pt x="14" y="61"/>
                    <a:pt x="15" y="61"/>
                    <a:pt x="16" y="62"/>
                  </a:cubicBezTo>
                  <a:cubicBezTo>
                    <a:pt x="16" y="40"/>
                    <a:pt x="16" y="40"/>
                    <a:pt x="16" y="40"/>
                  </a:cubicBezTo>
                  <a:cubicBezTo>
                    <a:pt x="11" y="38"/>
                    <a:pt x="8" y="37"/>
                    <a:pt x="6" y="35"/>
                  </a:cubicBezTo>
                  <a:cubicBezTo>
                    <a:pt x="4" y="32"/>
                    <a:pt x="2" y="28"/>
                    <a:pt x="2" y="25"/>
                  </a:cubicBezTo>
                  <a:cubicBezTo>
                    <a:pt x="2" y="19"/>
                    <a:pt x="4" y="15"/>
                    <a:pt x="8" y="12"/>
                  </a:cubicBezTo>
                  <a:cubicBezTo>
                    <a:pt x="11" y="11"/>
                    <a:pt x="13" y="9"/>
                    <a:pt x="16" y="9"/>
                  </a:cubicBezTo>
                  <a:cubicBezTo>
                    <a:pt x="16" y="0"/>
                    <a:pt x="16" y="0"/>
                    <a:pt x="16" y="0"/>
                  </a:cubicBezTo>
                  <a:cubicBezTo>
                    <a:pt x="22" y="0"/>
                    <a:pt x="22" y="0"/>
                    <a:pt x="22" y="0"/>
                  </a:cubicBezTo>
                  <a:cubicBezTo>
                    <a:pt x="22" y="8"/>
                    <a:pt x="22" y="8"/>
                    <a:pt x="22" y="8"/>
                  </a:cubicBezTo>
                  <a:cubicBezTo>
                    <a:pt x="22" y="8"/>
                    <a:pt x="23" y="8"/>
                    <a:pt x="24" y="8"/>
                  </a:cubicBezTo>
                  <a:cubicBezTo>
                    <a:pt x="24" y="8"/>
                    <a:pt x="25" y="8"/>
                    <a:pt x="26" y="8"/>
                  </a:cubicBezTo>
                  <a:cubicBezTo>
                    <a:pt x="26" y="0"/>
                    <a:pt x="26" y="0"/>
                    <a:pt x="26" y="0"/>
                  </a:cubicBezTo>
                  <a:cubicBezTo>
                    <a:pt x="31" y="0"/>
                    <a:pt x="31" y="0"/>
                    <a:pt x="31" y="0"/>
                  </a:cubicBezTo>
                  <a:cubicBezTo>
                    <a:pt x="31" y="8"/>
                    <a:pt x="31" y="8"/>
                    <a:pt x="31" y="8"/>
                  </a:cubicBezTo>
                  <a:cubicBezTo>
                    <a:pt x="35" y="9"/>
                    <a:pt x="38" y="11"/>
                    <a:pt x="41" y="13"/>
                  </a:cubicBezTo>
                  <a:cubicBezTo>
                    <a:pt x="45" y="16"/>
                    <a:pt x="47" y="21"/>
                    <a:pt x="47" y="26"/>
                  </a:cubicBezTo>
                  <a:cubicBezTo>
                    <a:pt x="39" y="27"/>
                    <a:pt x="39" y="27"/>
                    <a:pt x="39" y="27"/>
                  </a:cubicBezTo>
                  <a:cubicBezTo>
                    <a:pt x="38" y="21"/>
                    <a:pt x="36" y="18"/>
                    <a:pt x="31" y="16"/>
                  </a:cubicBezTo>
                  <a:cubicBezTo>
                    <a:pt x="31" y="36"/>
                    <a:pt x="31" y="36"/>
                    <a:pt x="31" y="36"/>
                  </a:cubicBezTo>
                  <a:cubicBezTo>
                    <a:pt x="34" y="36"/>
                    <a:pt x="36" y="37"/>
                    <a:pt x="38" y="38"/>
                  </a:cubicBezTo>
                  <a:cubicBezTo>
                    <a:pt x="41" y="39"/>
                    <a:pt x="43" y="41"/>
                    <a:pt x="46" y="43"/>
                  </a:cubicBezTo>
                  <a:cubicBezTo>
                    <a:pt x="48" y="46"/>
                    <a:pt x="49" y="49"/>
                    <a:pt x="49" y="53"/>
                  </a:cubicBezTo>
                  <a:cubicBezTo>
                    <a:pt x="49" y="59"/>
                    <a:pt x="46" y="63"/>
                    <a:pt x="42" y="66"/>
                  </a:cubicBezTo>
                  <a:cubicBezTo>
                    <a:pt x="39" y="69"/>
                    <a:pt x="35" y="70"/>
                    <a:pt x="31" y="71"/>
                  </a:cubicBezTo>
                  <a:cubicBezTo>
                    <a:pt x="31" y="78"/>
                    <a:pt x="31" y="78"/>
                    <a:pt x="31" y="78"/>
                  </a:cubicBezTo>
                  <a:cubicBezTo>
                    <a:pt x="26" y="78"/>
                    <a:pt x="26" y="78"/>
                    <a:pt x="26" y="78"/>
                  </a:cubicBezTo>
                  <a:cubicBezTo>
                    <a:pt x="26" y="71"/>
                    <a:pt x="26" y="71"/>
                    <a:pt x="26" y="71"/>
                  </a:cubicBezTo>
                  <a:cubicBezTo>
                    <a:pt x="24" y="71"/>
                    <a:pt x="23" y="71"/>
                    <a:pt x="22" y="71"/>
                  </a:cubicBezTo>
                  <a:cubicBezTo>
                    <a:pt x="22" y="78"/>
                    <a:pt x="22" y="78"/>
                    <a:pt x="22" y="78"/>
                  </a:cubicBezTo>
                  <a:cubicBezTo>
                    <a:pt x="16" y="78"/>
                    <a:pt x="16" y="78"/>
                    <a:pt x="16" y="78"/>
                  </a:cubicBezTo>
                  <a:cubicBezTo>
                    <a:pt x="16" y="70"/>
                    <a:pt x="16" y="70"/>
                    <a:pt x="16" y="70"/>
                  </a:cubicBezTo>
                  <a:cubicBezTo>
                    <a:pt x="12" y="69"/>
                    <a:pt x="9" y="67"/>
                    <a:pt x="7" y="65"/>
                  </a:cubicBezTo>
                  <a:cubicBezTo>
                    <a:pt x="2" y="61"/>
                    <a:pt x="0" y="56"/>
                    <a:pt x="0" y="50"/>
                  </a:cubicBezTo>
                  <a:close/>
                  <a:moveTo>
                    <a:pt x="22" y="64"/>
                  </a:moveTo>
                  <a:cubicBezTo>
                    <a:pt x="23" y="64"/>
                    <a:pt x="24" y="64"/>
                    <a:pt x="26" y="64"/>
                  </a:cubicBezTo>
                  <a:cubicBezTo>
                    <a:pt x="26" y="42"/>
                    <a:pt x="26" y="42"/>
                    <a:pt x="26" y="42"/>
                  </a:cubicBezTo>
                  <a:cubicBezTo>
                    <a:pt x="24" y="42"/>
                    <a:pt x="23" y="42"/>
                    <a:pt x="22" y="42"/>
                  </a:cubicBezTo>
                  <a:cubicBezTo>
                    <a:pt x="22" y="42"/>
                    <a:pt x="22" y="42"/>
                    <a:pt x="22" y="42"/>
                  </a:cubicBezTo>
                  <a:cubicBezTo>
                    <a:pt x="22" y="64"/>
                    <a:pt x="22" y="64"/>
                    <a:pt x="22" y="64"/>
                  </a:cubicBezTo>
                  <a:close/>
                  <a:moveTo>
                    <a:pt x="31" y="63"/>
                  </a:moveTo>
                  <a:cubicBezTo>
                    <a:pt x="34" y="63"/>
                    <a:pt x="36" y="62"/>
                    <a:pt x="37" y="61"/>
                  </a:cubicBezTo>
                  <a:cubicBezTo>
                    <a:pt x="40" y="59"/>
                    <a:pt x="41" y="56"/>
                    <a:pt x="41" y="53"/>
                  </a:cubicBezTo>
                  <a:cubicBezTo>
                    <a:pt x="41" y="51"/>
                    <a:pt x="40" y="48"/>
                    <a:pt x="37" y="47"/>
                  </a:cubicBezTo>
                  <a:cubicBezTo>
                    <a:pt x="36" y="46"/>
                    <a:pt x="34" y="45"/>
                    <a:pt x="31" y="44"/>
                  </a:cubicBezTo>
                  <a:cubicBezTo>
                    <a:pt x="31" y="63"/>
                    <a:pt x="31" y="63"/>
                    <a:pt x="31" y="63"/>
                  </a:cubicBezTo>
                  <a:close/>
                  <a:moveTo>
                    <a:pt x="26" y="15"/>
                  </a:moveTo>
                  <a:cubicBezTo>
                    <a:pt x="25" y="15"/>
                    <a:pt x="25" y="15"/>
                    <a:pt x="24" y="15"/>
                  </a:cubicBezTo>
                  <a:cubicBezTo>
                    <a:pt x="23" y="15"/>
                    <a:pt x="22" y="15"/>
                    <a:pt x="22" y="15"/>
                  </a:cubicBezTo>
                  <a:cubicBezTo>
                    <a:pt x="22" y="33"/>
                    <a:pt x="22" y="33"/>
                    <a:pt x="22" y="33"/>
                  </a:cubicBezTo>
                  <a:cubicBezTo>
                    <a:pt x="23" y="33"/>
                    <a:pt x="24" y="34"/>
                    <a:pt x="25" y="34"/>
                  </a:cubicBezTo>
                  <a:cubicBezTo>
                    <a:pt x="25" y="34"/>
                    <a:pt x="25" y="34"/>
                    <a:pt x="26" y="34"/>
                  </a:cubicBezTo>
                  <a:cubicBezTo>
                    <a:pt x="26" y="15"/>
                    <a:pt x="26" y="15"/>
                    <a:pt x="26" y="15"/>
                  </a:cubicBezTo>
                  <a:close/>
                  <a:moveTo>
                    <a:pt x="16" y="16"/>
                  </a:moveTo>
                  <a:cubicBezTo>
                    <a:pt x="12" y="17"/>
                    <a:pt x="10" y="20"/>
                    <a:pt x="10" y="24"/>
                  </a:cubicBezTo>
                  <a:cubicBezTo>
                    <a:pt x="10" y="27"/>
                    <a:pt x="11" y="28"/>
                    <a:pt x="13" y="30"/>
                  </a:cubicBezTo>
                  <a:cubicBezTo>
                    <a:pt x="14" y="30"/>
                    <a:pt x="15" y="31"/>
                    <a:pt x="16" y="31"/>
                  </a:cubicBezTo>
                  <a:cubicBezTo>
                    <a:pt x="16" y="16"/>
                    <a:pt x="16" y="16"/>
                    <a:pt x="1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8" name="组合 37"/>
          <p:cNvGrpSpPr/>
          <p:nvPr userDrawn="1"/>
        </p:nvGrpSpPr>
        <p:grpSpPr>
          <a:xfrm>
            <a:off x="9779919" y="106281"/>
            <a:ext cx="712904" cy="712905"/>
            <a:chOff x="10073032" y="165921"/>
            <a:chExt cx="712904" cy="712905"/>
          </a:xfrm>
        </p:grpSpPr>
        <p:sp>
          <p:nvSpPr>
            <p:cNvPr id="21" name="Oval 21"/>
            <p:cNvSpPr>
              <a:spLocks noChangeArrowheads="1"/>
            </p:cNvSpPr>
            <p:nvPr userDrawn="1"/>
          </p:nvSpPr>
          <p:spPr bwMode="auto">
            <a:xfrm>
              <a:off x="10073032" y="165921"/>
              <a:ext cx="712904" cy="712905"/>
            </a:xfrm>
            <a:prstGeom prst="ellipse">
              <a:avLst/>
            </a:prstGeom>
            <a:solidFill>
              <a:srgbClr val="3A98BC"/>
            </a:solidFill>
            <a:ln>
              <a:noFill/>
            </a:ln>
          </p:spPr>
          <p:txBody>
            <a:bodyPr vert="horz" wrap="square" lIns="91440" tIns="45720" rIns="91440" bIns="45720" numCol="1" anchor="t" anchorCtr="0" compatLnSpc="1"/>
            <a:lstStyle/>
            <a:p>
              <a:endParaRPr lang="zh-CN" altLang="en-US"/>
            </a:p>
          </p:txBody>
        </p:sp>
        <p:sp>
          <p:nvSpPr>
            <p:cNvPr id="22" name="Freeform 202"/>
            <p:cNvSpPr/>
            <p:nvPr userDrawn="1"/>
          </p:nvSpPr>
          <p:spPr bwMode="auto">
            <a:xfrm>
              <a:off x="10250565" y="312941"/>
              <a:ext cx="533522" cy="565885"/>
            </a:xfrm>
            <a:custGeom>
              <a:avLst/>
              <a:gdLst>
                <a:gd name="T0" fmla="*/ 137 w 265"/>
                <a:gd name="T1" fmla="*/ 0 h 281"/>
                <a:gd name="T2" fmla="*/ 265 w 265"/>
                <a:gd name="T3" fmla="*/ 128 h 281"/>
                <a:gd name="T4" fmla="*/ 89 w 265"/>
                <a:gd name="T5" fmla="*/ 281 h 281"/>
                <a:gd name="T6" fmla="*/ 39 w 265"/>
                <a:gd name="T7" fmla="*/ 274 h 281"/>
                <a:gd name="T8" fmla="*/ 0 w 265"/>
                <a:gd name="T9" fmla="*/ 235 h 281"/>
                <a:gd name="T10" fmla="*/ 83 w 265"/>
                <a:gd name="T11" fmla="*/ 164 h 281"/>
                <a:gd name="T12" fmla="*/ 75 w 265"/>
                <a:gd name="T13" fmla="*/ 42 h 281"/>
                <a:gd name="T14" fmla="*/ 137 w 265"/>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281">
                  <a:moveTo>
                    <a:pt x="137" y="0"/>
                  </a:moveTo>
                  <a:cubicBezTo>
                    <a:pt x="265" y="128"/>
                    <a:pt x="265" y="128"/>
                    <a:pt x="265" y="128"/>
                  </a:cubicBezTo>
                  <a:cubicBezTo>
                    <a:pt x="253" y="214"/>
                    <a:pt x="179" y="281"/>
                    <a:pt x="89" y="281"/>
                  </a:cubicBezTo>
                  <a:cubicBezTo>
                    <a:pt x="72" y="281"/>
                    <a:pt x="55" y="279"/>
                    <a:pt x="39" y="274"/>
                  </a:cubicBezTo>
                  <a:cubicBezTo>
                    <a:pt x="0" y="235"/>
                    <a:pt x="0" y="235"/>
                    <a:pt x="0" y="235"/>
                  </a:cubicBezTo>
                  <a:cubicBezTo>
                    <a:pt x="83" y="164"/>
                    <a:pt x="83" y="164"/>
                    <a:pt x="83" y="164"/>
                  </a:cubicBezTo>
                  <a:cubicBezTo>
                    <a:pt x="75" y="42"/>
                    <a:pt x="75" y="42"/>
                    <a:pt x="75" y="42"/>
                  </a:cubicBezTo>
                  <a:cubicBezTo>
                    <a:pt x="137" y="0"/>
                    <a:pt x="137" y="0"/>
                    <a:pt x="137" y="0"/>
                  </a:cubicBezTo>
                  <a:close/>
                </a:path>
              </a:pathLst>
            </a:custGeom>
            <a:solidFill>
              <a:srgbClr val="2A6F8A"/>
            </a:solidFill>
            <a:ln>
              <a:noFill/>
            </a:ln>
          </p:spPr>
          <p:txBody>
            <a:bodyPr vert="horz" wrap="square" lIns="91440" tIns="45720" rIns="91440" bIns="45720" numCol="1" anchor="t" anchorCtr="0" compatLnSpc="1"/>
            <a:lstStyle/>
            <a:p>
              <a:endParaRPr lang="zh-CN" altLang="en-US"/>
            </a:p>
          </p:txBody>
        </p:sp>
        <p:sp>
          <p:nvSpPr>
            <p:cNvPr id="23" name="Freeform 203"/>
            <p:cNvSpPr/>
            <p:nvPr userDrawn="1"/>
          </p:nvSpPr>
          <p:spPr bwMode="auto">
            <a:xfrm>
              <a:off x="10235770" y="568144"/>
              <a:ext cx="387428" cy="218217"/>
            </a:xfrm>
            <a:custGeom>
              <a:avLst/>
              <a:gdLst>
                <a:gd name="T0" fmla="*/ 7 w 192"/>
                <a:gd name="T1" fmla="*/ 108 h 108"/>
                <a:gd name="T2" fmla="*/ 77 w 192"/>
                <a:gd name="T3" fmla="*/ 29 h 108"/>
                <a:gd name="T4" fmla="*/ 77 w 192"/>
                <a:gd name="T5" fmla="*/ 0 h 108"/>
                <a:gd name="T6" fmla="*/ 96 w 192"/>
                <a:gd name="T7" fmla="*/ 0 h 108"/>
                <a:gd name="T8" fmla="*/ 97 w 192"/>
                <a:gd name="T9" fmla="*/ 0 h 108"/>
                <a:gd name="T10" fmla="*/ 116 w 192"/>
                <a:gd name="T11" fmla="*/ 0 h 108"/>
                <a:gd name="T12" fmla="*/ 116 w 192"/>
                <a:gd name="T13" fmla="*/ 29 h 108"/>
                <a:gd name="T14" fmla="*/ 186 w 192"/>
                <a:gd name="T15" fmla="*/ 108 h 108"/>
                <a:gd name="T16" fmla="*/ 7 w 19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08">
                  <a:moveTo>
                    <a:pt x="7" y="108"/>
                  </a:moveTo>
                  <a:cubicBezTo>
                    <a:pt x="7" y="72"/>
                    <a:pt x="0" y="35"/>
                    <a:pt x="77" y="29"/>
                  </a:cubicBezTo>
                  <a:cubicBezTo>
                    <a:pt x="77" y="26"/>
                    <a:pt x="77" y="3"/>
                    <a:pt x="77" y="0"/>
                  </a:cubicBezTo>
                  <a:cubicBezTo>
                    <a:pt x="96" y="0"/>
                    <a:pt x="96" y="0"/>
                    <a:pt x="96" y="0"/>
                  </a:cubicBezTo>
                  <a:cubicBezTo>
                    <a:pt x="97" y="0"/>
                    <a:pt x="97" y="0"/>
                    <a:pt x="97" y="0"/>
                  </a:cubicBezTo>
                  <a:cubicBezTo>
                    <a:pt x="116" y="0"/>
                    <a:pt x="116" y="0"/>
                    <a:pt x="116" y="0"/>
                  </a:cubicBezTo>
                  <a:cubicBezTo>
                    <a:pt x="116" y="3"/>
                    <a:pt x="116" y="26"/>
                    <a:pt x="116" y="29"/>
                  </a:cubicBezTo>
                  <a:cubicBezTo>
                    <a:pt x="192" y="35"/>
                    <a:pt x="185" y="72"/>
                    <a:pt x="186" y="108"/>
                  </a:cubicBezTo>
                  <a:cubicBezTo>
                    <a:pt x="7" y="108"/>
                    <a:pt x="7" y="108"/>
                    <a:pt x="7" y="108"/>
                  </a:cubicBezTo>
                  <a:close/>
                </a:path>
              </a:pathLst>
            </a:custGeom>
            <a:solidFill>
              <a:srgbClr val="9764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04"/>
            <p:cNvSpPr/>
            <p:nvPr userDrawn="1"/>
          </p:nvSpPr>
          <p:spPr bwMode="auto">
            <a:xfrm>
              <a:off x="10389262" y="569993"/>
              <a:ext cx="80444" cy="32363"/>
            </a:xfrm>
            <a:custGeom>
              <a:avLst/>
              <a:gdLst>
                <a:gd name="T0" fmla="*/ 40 w 40"/>
                <a:gd name="T1" fmla="*/ 0 h 16"/>
                <a:gd name="T2" fmla="*/ 0 w 40"/>
                <a:gd name="T3" fmla="*/ 0 h 16"/>
                <a:gd name="T4" fmla="*/ 40 w 40"/>
                <a:gd name="T5" fmla="*/ 0 h 16"/>
              </a:gdLst>
              <a:ahLst/>
              <a:cxnLst>
                <a:cxn ang="0">
                  <a:pos x="T0" y="T1"/>
                </a:cxn>
                <a:cxn ang="0">
                  <a:pos x="T2" y="T3"/>
                </a:cxn>
                <a:cxn ang="0">
                  <a:pos x="T4" y="T5"/>
                </a:cxn>
              </a:cxnLst>
              <a:rect l="0" t="0" r="r" b="b"/>
              <a:pathLst>
                <a:path w="40" h="16">
                  <a:moveTo>
                    <a:pt x="40" y="0"/>
                  </a:moveTo>
                  <a:cubicBezTo>
                    <a:pt x="0" y="0"/>
                    <a:pt x="0" y="0"/>
                    <a:pt x="0" y="0"/>
                  </a:cubicBezTo>
                  <a:cubicBezTo>
                    <a:pt x="5" y="16"/>
                    <a:pt x="36" y="16"/>
                    <a:pt x="40" y="0"/>
                  </a:cubicBezTo>
                  <a:close/>
                </a:path>
              </a:pathLst>
            </a:custGeom>
            <a:solidFill>
              <a:srgbClr val="7B48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6"/>
            <p:cNvSpPr/>
            <p:nvPr userDrawn="1"/>
          </p:nvSpPr>
          <p:spPr bwMode="auto">
            <a:xfrm>
              <a:off x="10304194" y="290749"/>
              <a:ext cx="250580" cy="292189"/>
            </a:xfrm>
            <a:custGeom>
              <a:avLst/>
              <a:gdLst>
                <a:gd name="T0" fmla="*/ 7 w 124"/>
                <a:gd name="T1" fmla="*/ 69 h 145"/>
                <a:gd name="T2" fmla="*/ 13 w 124"/>
                <a:gd name="T3" fmla="*/ 108 h 145"/>
                <a:gd name="T4" fmla="*/ 62 w 124"/>
                <a:gd name="T5" fmla="*/ 145 h 145"/>
                <a:gd name="T6" fmla="*/ 112 w 124"/>
                <a:gd name="T7" fmla="*/ 108 h 145"/>
                <a:gd name="T8" fmla="*/ 117 w 124"/>
                <a:gd name="T9" fmla="*/ 69 h 145"/>
                <a:gd name="T10" fmla="*/ 62 w 124"/>
                <a:gd name="T11" fmla="*/ 0 h 145"/>
                <a:gd name="T12" fmla="*/ 7 w 124"/>
                <a:gd name="T13" fmla="*/ 69 h 145"/>
              </a:gdLst>
              <a:ahLst/>
              <a:cxnLst>
                <a:cxn ang="0">
                  <a:pos x="T0" y="T1"/>
                </a:cxn>
                <a:cxn ang="0">
                  <a:pos x="T2" y="T3"/>
                </a:cxn>
                <a:cxn ang="0">
                  <a:pos x="T4" y="T5"/>
                </a:cxn>
                <a:cxn ang="0">
                  <a:pos x="T6" y="T7"/>
                </a:cxn>
                <a:cxn ang="0">
                  <a:pos x="T8" y="T9"/>
                </a:cxn>
                <a:cxn ang="0">
                  <a:pos x="T10" y="T11"/>
                </a:cxn>
                <a:cxn ang="0">
                  <a:pos x="T12" y="T13"/>
                </a:cxn>
              </a:cxnLst>
              <a:rect l="0" t="0" r="r" b="b"/>
              <a:pathLst>
                <a:path w="124" h="145">
                  <a:moveTo>
                    <a:pt x="7" y="69"/>
                  </a:moveTo>
                  <a:cubicBezTo>
                    <a:pt x="0" y="68"/>
                    <a:pt x="1" y="108"/>
                    <a:pt x="13" y="108"/>
                  </a:cubicBezTo>
                  <a:cubicBezTo>
                    <a:pt x="22" y="128"/>
                    <a:pt x="38" y="145"/>
                    <a:pt x="62" y="145"/>
                  </a:cubicBezTo>
                  <a:cubicBezTo>
                    <a:pt x="86" y="145"/>
                    <a:pt x="103" y="128"/>
                    <a:pt x="112" y="108"/>
                  </a:cubicBezTo>
                  <a:cubicBezTo>
                    <a:pt x="122" y="108"/>
                    <a:pt x="124" y="68"/>
                    <a:pt x="117" y="69"/>
                  </a:cubicBezTo>
                  <a:cubicBezTo>
                    <a:pt x="120" y="26"/>
                    <a:pt x="118" y="0"/>
                    <a:pt x="62" y="0"/>
                  </a:cubicBezTo>
                  <a:cubicBezTo>
                    <a:pt x="7" y="0"/>
                    <a:pt x="4" y="25"/>
                    <a:pt x="7" y="69"/>
                  </a:cubicBezTo>
                  <a:close/>
                </a:path>
              </a:pathLst>
            </a:custGeom>
            <a:solidFill>
              <a:srgbClr val="9764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7"/>
            <p:cNvSpPr/>
            <p:nvPr userDrawn="1"/>
          </p:nvSpPr>
          <p:spPr bwMode="auto">
            <a:xfrm>
              <a:off x="10235770" y="626396"/>
              <a:ext cx="387428" cy="159965"/>
            </a:xfrm>
            <a:custGeom>
              <a:avLst/>
              <a:gdLst>
                <a:gd name="T0" fmla="*/ 7 w 192"/>
                <a:gd name="T1" fmla="*/ 79 h 79"/>
                <a:gd name="T2" fmla="*/ 77 w 192"/>
                <a:gd name="T3" fmla="*/ 0 h 79"/>
                <a:gd name="T4" fmla="*/ 116 w 192"/>
                <a:gd name="T5" fmla="*/ 0 h 79"/>
                <a:gd name="T6" fmla="*/ 186 w 192"/>
                <a:gd name="T7" fmla="*/ 79 h 79"/>
                <a:gd name="T8" fmla="*/ 7 w 192"/>
                <a:gd name="T9" fmla="*/ 79 h 79"/>
              </a:gdLst>
              <a:ahLst/>
              <a:cxnLst>
                <a:cxn ang="0">
                  <a:pos x="T0" y="T1"/>
                </a:cxn>
                <a:cxn ang="0">
                  <a:pos x="T2" y="T3"/>
                </a:cxn>
                <a:cxn ang="0">
                  <a:pos x="T4" y="T5"/>
                </a:cxn>
                <a:cxn ang="0">
                  <a:pos x="T6" y="T7"/>
                </a:cxn>
                <a:cxn ang="0">
                  <a:pos x="T8" y="T9"/>
                </a:cxn>
              </a:cxnLst>
              <a:rect l="0" t="0" r="r" b="b"/>
              <a:pathLst>
                <a:path w="192" h="79">
                  <a:moveTo>
                    <a:pt x="7" y="79"/>
                  </a:moveTo>
                  <a:cubicBezTo>
                    <a:pt x="7" y="43"/>
                    <a:pt x="0" y="6"/>
                    <a:pt x="77" y="0"/>
                  </a:cubicBezTo>
                  <a:cubicBezTo>
                    <a:pt x="89" y="7"/>
                    <a:pt x="102" y="7"/>
                    <a:pt x="116" y="0"/>
                  </a:cubicBezTo>
                  <a:cubicBezTo>
                    <a:pt x="192" y="6"/>
                    <a:pt x="185" y="43"/>
                    <a:pt x="186" y="79"/>
                  </a:cubicBezTo>
                  <a:cubicBezTo>
                    <a:pt x="7" y="79"/>
                    <a:pt x="7" y="79"/>
                    <a:pt x="7" y="7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8"/>
            <p:cNvSpPr/>
            <p:nvPr userDrawn="1"/>
          </p:nvSpPr>
          <p:spPr bwMode="auto">
            <a:xfrm>
              <a:off x="10302345" y="253763"/>
              <a:ext cx="282018" cy="206197"/>
            </a:xfrm>
            <a:custGeom>
              <a:avLst/>
              <a:gdLst>
                <a:gd name="T0" fmla="*/ 108 w 140"/>
                <a:gd name="T1" fmla="*/ 102 h 102"/>
                <a:gd name="T2" fmla="*/ 118 w 140"/>
                <a:gd name="T3" fmla="*/ 87 h 102"/>
                <a:gd name="T4" fmla="*/ 28 w 140"/>
                <a:gd name="T5" fmla="*/ 23 h 102"/>
                <a:gd name="T6" fmla="*/ 8 w 140"/>
                <a:gd name="T7" fmla="*/ 87 h 102"/>
                <a:gd name="T8" fmla="*/ 19 w 140"/>
                <a:gd name="T9" fmla="*/ 102 h 102"/>
                <a:gd name="T10" fmla="*/ 28 w 140"/>
                <a:gd name="T11" fmla="*/ 54 h 102"/>
                <a:gd name="T12" fmla="*/ 53 w 140"/>
                <a:gd name="T13" fmla="*/ 64 h 102"/>
                <a:gd name="T14" fmla="*/ 85 w 140"/>
                <a:gd name="T15" fmla="*/ 68 h 102"/>
                <a:gd name="T16" fmla="*/ 108 w 140"/>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02">
                  <a:moveTo>
                    <a:pt x="108" y="102"/>
                  </a:moveTo>
                  <a:cubicBezTo>
                    <a:pt x="108" y="93"/>
                    <a:pt x="109" y="87"/>
                    <a:pt x="118" y="87"/>
                  </a:cubicBezTo>
                  <a:cubicBezTo>
                    <a:pt x="140" y="6"/>
                    <a:pt x="57" y="0"/>
                    <a:pt x="28" y="23"/>
                  </a:cubicBezTo>
                  <a:cubicBezTo>
                    <a:pt x="2" y="26"/>
                    <a:pt x="0" y="57"/>
                    <a:pt x="8" y="87"/>
                  </a:cubicBezTo>
                  <a:cubicBezTo>
                    <a:pt x="17" y="87"/>
                    <a:pt x="19" y="93"/>
                    <a:pt x="19" y="102"/>
                  </a:cubicBezTo>
                  <a:cubicBezTo>
                    <a:pt x="21" y="84"/>
                    <a:pt x="20" y="65"/>
                    <a:pt x="28" y="54"/>
                  </a:cubicBezTo>
                  <a:cubicBezTo>
                    <a:pt x="36" y="58"/>
                    <a:pt x="44" y="63"/>
                    <a:pt x="53" y="64"/>
                  </a:cubicBezTo>
                  <a:cubicBezTo>
                    <a:pt x="70" y="67"/>
                    <a:pt x="79" y="64"/>
                    <a:pt x="85" y="68"/>
                  </a:cubicBezTo>
                  <a:cubicBezTo>
                    <a:pt x="100" y="77"/>
                    <a:pt x="105" y="83"/>
                    <a:pt x="108" y="10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09"/>
            <p:cNvSpPr/>
            <p:nvPr userDrawn="1"/>
          </p:nvSpPr>
          <p:spPr bwMode="auto">
            <a:xfrm>
              <a:off x="10404981" y="643040"/>
              <a:ext cx="49006" cy="143321"/>
            </a:xfrm>
            <a:custGeom>
              <a:avLst/>
              <a:gdLst>
                <a:gd name="T0" fmla="*/ 0 w 53"/>
                <a:gd name="T1" fmla="*/ 28 h 155"/>
                <a:gd name="T2" fmla="*/ 16 w 53"/>
                <a:gd name="T3" fmla="*/ 61 h 155"/>
                <a:gd name="T4" fmla="*/ 9 w 53"/>
                <a:gd name="T5" fmla="*/ 155 h 155"/>
                <a:gd name="T6" fmla="*/ 46 w 53"/>
                <a:gd name="T7" fmla="*/ 155 h 155"/>
                <a:gd name="T8" fmla="*/ 37 w 53"/>
                <a:gd name="T9" fmla="*/ 61 h 155"/>
                <a:gd name="T10" fmla="*/ 53 w 53"/>
                <a:gd name="T11" fmla="*/ 28 h 155"/>
                <a:gd name="T12" fmla="*/ 26 w 53"/>
                <a:gd name="T13" fmla="*/ 0 h 155"/>
                <a:gd name="T14" fmla="*/ 0 w 53"/>
                <a:gd name="T15" fmla="*/ 28 h 155"/>
                <a:gd name="T16" fmla="*/ 0 w 53"/>
                <a:gd name="T17" fmla="*/ 2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55">
                  <a:moveTo>
                    <a:pt x="0" y="28"/>
                  </a:moveTo>
                  <a:lnTo>
                    <a:pt x="16" y="61"/>
                  </a:lnTo>
                  <a:lnTo>
                    <a:pt x="9" y="155"/>
                  </a:lnTo>
                  <a:lnTo>
                    <a:pt x="46" y="155"/>
                  </a:lnTo>
                  <a:lnTo>
                    <a:pt x="37" y="61"/>
                  </a:lnTo>
                  <a:lnTo>
                    <a:pt x="53" y="28"/>
                  </a:lnTo>
                  <a:lnTo>
                    <a:pt x="26" y="0"/>
                  </a:lnTo>
                  <a:lnTo>
                    <a:pt x="0" y="28"/>
                  </a:lnTo>
                  <a:lnTo>
                    <a:pt x="0" y="28"/>
                  </a:lnTo>
                  <a:close/>
                </a:path>
              </a:pathLst>
            </a:custGeom>
            <a:solidFill>
              <a:srgbClr val="C44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0"/>
            <p:cNvSpPr/>
            <p:nvPr userDrawn="1"/>
          </p:nvSpPr>
          <p:spPr bwMode="auto">
            <a:xfrm>
              <a:off x="10544603" y="422974"/>
              <a:ext cx="49931" cy="93390"/>
            </a:xfrm>
            <a:custGeom>
              <a:avLst/>
              <a:gdLst>
                <a:gd name="T0" fmla="*/ 8 w 25"/>
                <a:gd name="T1" fmla="*/ 0 h 46"/>
                <a:gd name="T2" fmla="*/ 5 w 25"/>
                <a:gd name="T3" fmla="*/ 0 h 46"/>
                <a:gd name="T4" fmla="*/ 0 w 25"/>
                <a:gd name="T5" fmla="*/ 44 h 46"/>
                <a:gd name="T6" fmla="*/ 2 w 25"/>
                <a:gd name="T7" fmla="*/ 45 h 46"/>
                <a:gd name="T8" fmla="*/ 23 w 25"/>
                <a:gd name="T9" fmla="*/ 25 h 46"/>
                <a:gd name="T10" fmla="*/ 8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8" y="0"/>
                  </a:moveTo>
                  <a:cubicBezTo>
                    <a:pt x="7" y="0"/>
                    <a:pt x="6" y="0"/>
                    <a:pt x="5" y="0"/>
                  </a:cubicBezTo>
                  <a:cubicBezTo>
                    <a:pt x="0" y="44"/>
                    <a:pt x="0" y="44"/>
                    <a:pt x="0" y="44"/>
                  </a:cubicBezTo>
                  <a:cubicBezTo>
                    <a:pt x="0" y="45"/>
                    <a:pt x="1" y="45"/>
                    <a:pt x="2" y="45"/>
                  </a:cubicBezTo>
                  <a:cubicBezTo>
                    <a:pt x="12" y="46"/>
                    <a:pt x="22" y="37"/>
                    <a:pt x="23" y="25"/>
                  </a:cubicBezTo>
                  <a:cubicBezTo>
                    <a:pt x="25" y="12"/>
                    <a:pt x="18" y="2"/>
                    <a:pt x="8" y="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1"/>
            <p:cNvSpPr/>
            <p:nvPr userDrawn="1"/>
          </p:nvSpPr>
          <p:spPr bwMode="auto">
            <a:xfrm>
              <a:off x="10505768" y="403556"/>
              <a:ext cx="54554" cy="124828"/>
            </a:xfrm>
            <a:custGeom>
              <a:avLst/>
              <a:gdLst>
                <a:gd name="T0" fmla="*/ 20 w 27"/>
                <a:gd name="T1" fmla="*/ 1 h 62"/>
                <a:gd name="T2" fmla="*/ 15 w 27"/>
                <a:gd name="T3" fmla="*/ 1 h 62"/>
                <a:gd name="T4" fmla="*/ 7 w 27"/>
                <a:gd name="T5" fmla="*/ 7 h 62"/>
                <a:gd name="T6" fmla="*/ 1 w 27"/>
                <a:gd name="T7" fmla="*/ 53 h 62"/>
                <a:gd name="T8" fmla="*/ 7 w 27"/>
                <a:gd name="T9" fmla="*/ 61 h 62"/>
                <a:gd name="T10" fmla="*/ 12 w 27"/>
                <a:gd name="T11" fmla="*/ 62 h 62"/>
                <a:gd name="T12" fmla="*/ 21 w 27"/>
                <a:gd name="T13" fmla="*/ 56 h 62"/>
                <a:gd name="T14" fmla="*/ 27 w 27"/>
                <a:gd name="T15" fmla="*/ 10 h 62"/>
                <a:gd name="T16" fmla="*/ 20 w 27"/>
                <a:gd name="T1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62">
                  <a:moveTo>
                    <a:pt x="20" y="1"/>
                  </a:moveTo>
                  <a:cubicBezTo>
                    <a:pt x="15" y="1"/>
                    <a:pt x="15" y="1"/>
                    <a:pt x="15" y="1"/>
                  </a:cubicBezTo>
                  <a:cubicBezTo>
                    <a:pt x="11" y="0"/>
                    <a:pt x="7" y="3"/>
                    <a:pt x="7" y="7"/>
                  </a:cubicBezTo>
                  <a:cubicBezTo>
                    <a:pt x="1" y="53"/>
                    <a:pt x="1" y="53"/>
                    <a:pt x="1" y="53"/>
                  </a:cubicBezTo>
                  <a:cubicBezTo>
                    <a:pt x="0" y="57"/>
                    <a:pt x="3" y="61"/>
                    <a:pt x="7" y="61"/>
                  </a:cubicBezTo>
                  <a:cubicBezTo>
                    <a:pt x="12" y="62"/>
                    <a:pt x="12" y="62"/>
                    <a:pt x="12" y="62"/>
                  </a:cubicBezTo>
                  <a:cubicBezTo>
                    <a:pt x="16" y="62"/>
                    <a:pt x="20" y="60"/>
                    <a:pt x="21" y="56"/>
                  </a:cubicBezTo>
                  <a:cubicBezTo>
                    <a:pt x="27" y="10"/>
                    <a:pt x="27" y="10"/>
                    <a:pt x="27" y="10"/>
                  </a:cubicBezTo>
                  <a:cubicBezTo>
                    <a:pt x="27" y="6"/>
                    <a:pt x="24" y="2"/>
                    <a:pt x="20" y="1"/>
                  </a:cubicBezTo>
                  <a:close/>
                </a:path>
              </a:pathLst>
            </a:custGeom>
            <a:solidFill>
              <a:srgbClr val="49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2"/>
            <p:cNvSpPr/>
            <p:nvPr userDrawn="1"/>
          </p:nvSpPr>
          <p:spPr bwMode="auto">
            <a:xfrm>
              <a:off x="10271831" y="212153"/>
              <a:ext cx="312531" cy="247806"/>
            </a:xfrm>
            <a:custGeom>
              <a:avLst/>
              <a:gdLst>
                <a:gd name="T0" fmla="*/ 152 w 155"/>
                <a:gd name="T1" fmla="*/ 94 h 123"/>
                <a:gd name="T2" fmla="*/ 152 w 155"/>
                <a:gd name="T3" fmla="*/ 94 h 123"/>
                <a:gd name="T4" fmla="*/ 3 w 155"/>
                <a:gd name="T5" fmla="*/ 94 h 123"/>
                <a:gd name="T6" fmla="*/ 3 w 155"/>
                <a:gd name="T7" fmla="*/ 94 h 123"/>
                <a:gd name="T8" fmla="*/ 1 w 155"/>
                <a:gd name="T9" fmla="*/ 96 h 123"/>
                <a:gd name="T10" fmla="*/ 4 w 155"/>
                <a:gd name="T11" fmla="*/ 121 h 123"/>
                <a:gd name="T12" fmla="*/ 7 w 155"/>
                <a:gd name="T13" fmla="*/ 123 h 123"/>
                <a:gd name="T14" fmla="*/ 11 w 155"/>
                <a:gd name="T15" fmla="*/ 122 h 123"/>
                <a:gd name="T16" fmla="*/ 13 w 155"/>
                <a:gd name="T17" fmla="*/ 119 h 123"/>
                <a:gd name="T18" fmla="*/ 10 w 155"/>
                <a:gd name="T19" fmla="*/ 95 h 123"/>
                <a:gd name="T20" fmla="*/ 8 w 155"/>
                <a:gd name="T21" fmla="*/ 93 h 123"/>
                <a:gd name="T22" fmla="*/ 147 w 155"/>
                <a:gd name="T23" fmla="*/ 93 h 123"/>
                <a:gd name="T24" fmla="*/ 145 w 155"/>
                <a:gd name="T25" fmla="*/ 95 h 123"/>
                <a:gd name="T26" fmla="*/ 142 w 155"/>
                <a:gd name="T27" fmla="*/ 119 h 123"/>
                <a:gd name="T28" fmla="*/ 144 w 155"/>
                <a:gd name="T29" fmla="*/ 122 h 123"/>
                <a:gd name="T30" fmla="*/ 149 w 155"/>
                <a:gd name="T31" fmla="*/ 123 h 123"/>
                <a:gd name="T32" fmla="*/ 151 w 155"/>
                <a:gd name="T33" fmla="*/ 121 h 123"/>
                <a:gd name="T34" fmla="*/ 154 w 155"/>
                <a:gd name="T35" fmla="*/ 96 h 123"/>
                <a:gd name="T36" fmla="*/ 152 w 155"/>
                <a:gd name="T37" fmla="*/ 9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23">
                  <a:moveTo>
                    <a:pt x="152" y="94"/>
                  </a:moveTo>
                  <a:cubicBezTo>
                    <a:pt x="152" y="94"/>
                    <a:pt x="152" y="94"/>
                    <a:pt x="152" y="94"/>
                  </a:cubicBezTo>
                  <a:cubicBezTo>
                    <a:pt x="150" y="1"/>
                    <a:pt x="3" y="0"/>
                    <a:pt x="3" y="94"/>
                  </a:cubicBezTo>
                  <a:cubicBezTo>
                    <a:pt x="3" y="94"/>
                    <a:pt x="3" y="94"/>
                    <a:pt x="3" y="94"/>
                  </a:cubicBezTo>
                  <a:cubicBezTo>
                    <a:pt x="1" y="94"/>
                    <a:pt x="0" y="95"/>
                    <a:pt x="1" y="96"/>
                  </a:cubicBezTo>
                  <a:cubicBezTo>
                    <a:pt x="4" y="121"/>
                    <a:pt x="4" y="121"/>
                    <a:pt x="4" y="121"/>
                  </a:cubicBezTo>
                  <a:cubicBezTo>
                    <a:pt x="4" y="122"/>
                    <a:pt x="5" y="123"/>
                    <a:pt x="7" y="123"/>
                  </a:cubicBezTo>
                  <a:cubicBezTo>
                    <a:pt x="11" y="122"/>
                    <a:pt x="11" y="122"/>
                    <a:pt x="11" y="122"/>
                  </a:cubicBezTo>
                  <a:cubicBezTo>
                    <a:pt x="12" y="122"/>
                    <a:pt x="13" y="121"/>
                    <a:pt x="13" y="119"/>
                  </a:cubicBezTo>
                  <a:cubicBezTo>
                    <a:pt x="10" y="95"/>
                    <a:pt x="10" y="95"/>
                    <a:pt x="10" y="95"/>
                  </a:cubicBezTo>
                  <a:cubicBezTo>
                    <a:pt x="10" y="94"/>
                    <a:pt x="9" y="93"/>
                    <a:pt x="8" y="93"/>
                  </a:cubicBezTo>
                  <a:cubicBezTo>
                    <a:pt x="8" y="5"/>
                    <a:pt x="147" y="6"/>
                    <a:pt x="147" y="93"/>
                  </a:cubicBezTo>
                  <a:cubicBezTo>
                    <a:pt x="146" y="93"/>
                    <a:pt x="145" y="94"/>
                    <a:pt x="145" y="95"/>
                  </a:cubicBezTo>
                  <a:cubicBezTo>
                    <a:pt x="142" y="119"/>
                    <a:pt x="142" y="119"/>
                    <a:pt x="142" y="119"/>
                  </a:cubicBezTo>
                  <a:cubicBezTo>
                    <a:pt x="142" y="121"/>
                    <a:pt x="143" y="122"/>
                    <a:pt x="144" y="122"/>
                  </a:cubicBezTo>
                  <a:cubicBezTo>
                    <a:pt x="149" y="123"/>
                    <a:pt x="149" y="123"/>
                    <a:pt x="149" y="123"/>
                  </a:cubicBezTo>
                  <a:cubicBezTo>
                    <a:pt x="150" y="123"/>
                    <a:pt x="151" y="122"/>
                    <a:pt x="151" y="121"/>
                  </a:cubicBezTo>
                  <a:cubicBezTo>
                    <a:pt x="154" y="96"/>
                    <a:pt x="154" y="96"/>
                    <a:pt x="154" y="96"/>
                  </a:cubicBezTo>
                  <a:cubicBezTo>
                    <a:pt x="155" y="95"/>
                    <a:pt x="154" y="94"/>
                    <a:pt x="152" y="9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3"/>
            <p:cNvSpPr/>
            <p:nvPr userDrawn="1"/>
          </p:nvSpPr>
          <p:spPr bwMode="auto">
            <a:xfrm>
              <a:off x="10264434" y="422974"/>
              <a:ext cx="49931" cy="93390"/>
            </a:xfrm>
            <a:custGeom>
              <a:avLst/>
              <a:gdLst>
                <a:gd name="T0" fmla="*/ 17 w 25"/>
                <a:gd name="T1" fmla="*/ 0 h 46"/>
                <a:gd name="T2" fmla="*/ 20 w 25"/>
                <a:gd name="T3" fmla="*/ 0 h 46"/>
                <a:gd name="T4" fmla="*/ 25 w 25"/>
                <a:gd name="T5" fmla="*/ 44 h 46"/>
                <a:gd name="T6" fmla="*/ 23 w 25"/>
                <a:gd name="T7" fmla="*/ 45 h 46"/>
                <a:gd name="T8" fmla="*/ 2 w 25"/>
                <a:gd name="T9" fmla="*/ 25 h 46"/>
                <a:gd name="T10" fmla="*/ 17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17" y="0"/>
                  </a:moveTo>
                  <a:cubicBezTo>
                    <a:pt x="18" y="0"/>
                    <a:pt x="19" y="0"/>
                    <a:pt x="20" y="0"/>
                  </a:cubicBezTo>
                  <a:cubicBezTo>
                    <a:pt x="25" y="44"/>
                    <a:pt x="25" y="44"/>
                    <a:pt x="25" y="44"/>
                  </a:cubicBezTo>
                  <a:cubicBezTo>
                    <a:pt x="25" y="45"/>
                    <a:pt x="24" y="45"/>
                    <a:pt x="23" y="45"/>
                  </a:cubicBezTo>
                  <a:cubicBezTo>
                    <a:pt x="13" y="46"/>
                    <a:pt x="3" y="37"/>
                    <a:pt x="2" y="25"/>
                  </a:cubicBezTo>
                  <a:cubicBezTo>
                    <a:pt x="0" y="12"/>
                    <a:pt x="7" y="2"/>
                    <a:pt x="17" y="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4"/>
            <p:cNvSpPr/>
            <p:nvPr userDrawn="1"/>
          </p:nvSpPr>
          <p:spPr bwMode="auto">
            <a:xfrm>
              <a:off x="10298646" y="403556"/>
              <a:ext cx="54554" cy="124828"/>
            </a:xfrm>
            <a:custGeom>
              <a:avLst/>
              <a:gdLst>
                <a:gd name="T0" fmla="*/ 7 w 27"/>
                <a:gd name="T1" fmla="*/ 1 h 62"/>
                <a:gd name="T2" fmla="*/ 12 w 27"/>
                <a:gd name="T3" fmla="*/ 1 h 62"/>
                <a:gd name="T4" fmla="*/ 20 w 27"/>
                <a:gd name="T5" fmla="*/ 7 h 62"/>
                <a:gd name="T6" fmla="*/ 26 w 27"/>
                <a:gd name="T7" fmla="*/ 53 h 62"/>
                <a:gd name="T8" fmla="*/ 20 w 27"/>
                <a:gd name="T9" fmla="*/ 61 h 62"/>
                <a:gd name="T10" fmla="*/ 15 w 27"/>
                <a:gd name="T11" fmla="*/ 62 h 62"/>
                <a:gd name="T12" fmla="*/ 6 w 27"/>
                <a:gd name="T13" fmla="*/ 56 h 62"/>
                <a:gd name="T14" fmla="*/ 0 w 27"/>
                <a:gd name="T15" fmla="*/ 10 h 62"/>
                <a:gd name="T16" fmla="*/ 7 w 27"/>
                <a:gd name="T17"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62">
                  <a:moveTo>
                    <a:pt x="7" y="1"/>
                  </a:moveTo>
                  <a:cubicBezTo>
                    <a:pt x="12" y="1"/>
                    <a:pt x="12" y="1"/>
                    <a:pt x="12" y="1"/>
                  </a:cubicBezTo>
                  <a:cubicBezTo>
                    <a:pt x="16" y="0"/>
                    <a:pt x="20" y="3"/>
                    <a:pt x="20" y="7"/>
                  </a:cubicBezTo>
                  <a:cubicBezTo>
                    <a:pt x="26" y="53"/>
                    <a:pt x="26" y="53"/>
                    <a:pt x="26" y="53"/>
                  </a:cubicBezTo>
                  <a:cubicBezTo>
                    <a:pt x="27" y="57"/>
                    <a:pt x="24" y="61"/>
                    <a:pt x="20" y="61"/>
                  </a:cubicBezTo>
                  <a:cubicBezTo>
                    <a:pt x="15" y="62"/>
                    <a:pt x="15" y="62"/>
                    <a:pt x="15" y="62"/>
                  </a:cubicBezTo>
                  <a:cubicBezTo>
                    <a:pt x="11" y="62"/>
                    <a:pt x="7" y="60"/>
                    <a:pt x="6" y="56"/>
                  </a:cubicBezTo>
                  <a:cubicBezTo>
                    <a:pt x="0" y="10"/>
                    <a:pt x="0" y="10"/>
                    <a:pt x="0" y="10"/>
                  </a:cubicBezTo>
                  <a:cubicBezTo>
                    <a:pt x="0" y="6"/>
                    <a:pt x="3" y="2"/>
                    <a:pt x="7" y="1"/>
                  </a:cubicBezTo>
                  <a:close/>
                </a:path>
              </a:pathLst>
            </a:custGeom>
            <a:solidFill>
              <a:srgbClr val="49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15"/>
            <p:cNvSpPr/>
            <p:nvPr userDrawn="1"/>
          </p:nvSpPr>
          <p:spPr bwMode="auto">
            <a:xfrm>
              <a:off x="10266283" y="484000"/>
              <a:ext cx="162738" cy="80445"/>
            </a:xfrm>
            <a:custGeom>
              <a:avLst/>
              <a:gdLst>
                <a:gd name="T0" fmla="*/ 2 w 81"/>
                <a:gd name="T1" fmla="*/ 0 h 40"/>
                <a:gd name="T2" fmla="*/ 57 w 81"/>
                <a:gd name="T3" fmla="*/ 36 h 40"/>
                <a:gd name="T4" fmla="*/ 69 w 81"/>
                <a:gd name="T5" fmla="*/ 40 h 40"/>
                <a:gd name="T6" fmla="*/ 81 w 81"/>
                <a:gd name="T7" fmla="*/ 35 h 40"/>
                <a:gd name="T8" fmla="*/ 69 w 81"/>
                <a:gd name="T9" fmla="*/ 29 h 40"/>
                <a:gd name="T10" fmla="*/ 57 w 81"/>
                <a:gd name="T11" fmla="*/ 34 h 40"/>
                <a:gd name="T12" fmla="*/ 12 w 81"/>
                <a:gd name="T13" fmla="*/ 24 h 40"/>
                <a:gd name="T14" fmla="*/ 5 w 81"/>
                <a:gd name="T15" fmla="*/ 5 h 40"/>
                <a:gd name="T16" fmla="*/ 2 w 8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40">
                  <a:moveTo>
                    <a:pt x="2" y="0"/>
                  </a:moveTo>
                  <a:cubicBezTo>
                    <a:pt x="0" y="34"/>
                    <a:pt x="31" y="37"/>
                    <a:pt x="57" y="36"/>
                  </a:cubicBezTo>
                  <a:cubicBezTo>
                    <a:pt x="59" y="39"/>
                    <a:pt x="64" y="40"/>
                    <a:pt x="69" y="40"/>
                  </a:cubicBezTo>
                  <a:cubicBezTo>
                    <a:pt x="76" y="40"/>
                    <a:pt x="81" y="38"/>
                    <a:pt x="81" y="35"/>
                  </a:cubicBezTo>
                  <a:cubicBezTo>
                    <a:pt x="81" y="31"/>
                    <a:pt x="76" y="29"/>
                    <a:pt x="69" y="29"/>
                  </a:cubicBezTo>
                  <a:cubicBezTo>
                    <a:pt x="63" y="29"/>
                    <a:pt x="58" y="31"/>
                    <a:pt x="57" y="34"/>
                  </a:cubicBezTo>
                  <a:cubicBezTo>
                    <a:pt x="41" y="34"/>
                    <a:pt x="21" y="33"/>
                    <a:pt x="12" y="24"/>
                  </a:cubicBezTo>
                  <a:cubicBezTo>
                    <a:pt x="7" y="19"/>
                    <a:pt x="5" y="12"/>
                    <a:pt x="5" y="5"/>
                  </a:cubicBezTo>
                  <a:cubicBezTo>
                    <a:pt x="4" y="4"/>
                    <a:pt x="3" y="2"/>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9" name="椭圆 38"/>
          <p:cNvSpPr/>
          <p:nvPr userDrawn="1"/>
        </p:nvSpPr>
        <p:spPr>
          <a:xfrm>
            <a:off x="11013958" y="706106"/>
            <a:ext cx="167991" cy="167991"/>
          </a:xfrm>
          <a:prstGeom prst="ellipse">
            <a:avLst/>
          </a:prstGeom>
          <a:solidFill>
            <a:srgbClr val="2A6F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userDrawn="1"/>
        </p:nvGrpSpPr>
        <p:grpSpPr>
          <a:xfrm>
            <a:off x="11403547" y="193153"/>
            <a:ext cx="428697" cy="453914"/>
            <a:chOff x="6122988" y="1643062"/>
            <a:chExt cx="369888" cy="371476"/>
          </a:xfrm>
          <a:solidFill>
            <a:srgbClr val="3A98BC"/>
          </a:solidFill>
        </p:grpSpPr>
        <p:sp>
          <p:nvSpPr>
            <p:cNvPr id="42" name="Freeform 64"/>
            <p:cNvSpPr/>
            <p:nvPr/>
          </p:nvSpPr>
          <p:spPr bwMode="auto">
            <a:xfrm>
              <a:off x="6122988" y="1643062"/>
              <a:ext cx="369888" cy="371476"/>
            </a:xfrm>
            <a:custGeom>
              <a:avLst/>
              <a:gdLst>
                <a:gd name="T0" fmla="*/ 60 w 1018"/>
                <a:gd name="T1" fmla="*/ 2 h 1023"/>
                <a:gd name="T2" fmla="*/ 0 w 1018"/>
                <a:gd name="T3" fmla="*/ 60 h 1023"/>
                <a:gd name="T4" fmla="*/ 0 w 1018"/>
                <a:gd name="T5" fmla="*/ 137 h 1023"/>
                <a:gd name="T6" fmla="*/ 60 w 1018"/>
                <a:gd name="T7" fmla="*/ 198 h 1023"/>
                <a:gd name="T8" fmla="*/ 820 w 1018"/>
                <a:gd name="T9" fmla="*/ 963 h 1023"/>
                <a:gd name="T10" fmla="*/ 882 w 1018"/>
                <a:gd name="T11" fmla="*/ 1023 h 1023"/>
                <a:gd name="T12" fmla="*/ 958 w 1018"/>
                <a:gd name="T13" fmla="*/ 1023 h 1023"/>
                <a:gd name="T14" fmla="*/ 1016 w 1018"/>
                <a:gd name="T15" fmla="*/ 963 h 1023"/>
                <a:gd name="T16" fmla="*/ 60 w 1018"/>
                <a:gd name="T17" fmla="*/ 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8" h="1023">
                  <a:moveTo>
                    <a:pt x="60" y="2"/>
                  </a:moveTo>
                  <a:cubicBezTo>
                    <a:pt x="27" y="0"/>
                    <a:pt x="0" y="27"/>
                    <a:pt x="0" y="60"/>
                  </a:cubicBezTo>
                  <a:cubicBezTo>
                    <a:pt x="0" y="137"/>
                    <a:pt x="0" y="137"/>
                    <a:pt x="0" y="137"/>
                  </a:cubicBezTo>
                  <a:cubicBezTo>
                    <a:pt x="0" y="170"/>
                    <a:pt x="27" y="196"/>
                    <a:pt x="60" y="198"/>
                  </a:cubicBezTo>
                  <a:cubicBezTo>
                    <a:pt x="466" y="228"/>
                    <a:pt x="791" y="555"/>
                    <a:pt x="820" y="963"/>
                  </a:cubicBezTo>
                  <a:cubicBezTo>
                    <a:pt x="822" y="996"/>
                    <a:pt x="849" y="1023"/>
                    <a:pt x="882" y="1023"/>
                  </a:cubicBezTo>
                  <a:cubicBezTo>
                    <a:pt x="958" y="1023"/>
                    <a:pt x="958" y="1023"/>
                    <a:pt x="958" y="1023"/>
                  </a:cubicBezTo>
                  <a:cubicBezTo>
                    <a:pt x="991" y="1023"/>
                    <a:pt x="1018" y="996"/>
                    <a:pt x="1016" y="963"/>
                  </a:cubicBezTo>
                  <a:cubicBezTo>
                    <a:pt x="986" y="447"/>
                    <a:pt x="574" y="32"/>
                    <a:pt x="6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Oval 65"/>
            <p:cNvSpPr>
              <a:spLocks noChangeArrowheads="1"/>
            </p:cNvSpPr>
            <p:nvPr/>
          </p:nvSpPr>
          <p:spPr bwMode="auto">
            <a:xfrm>
              <a:off x="6122988" y="1916113"/>
              <a:ext cx="98425" cy="984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66"/>
            <p:cNvSpPr/>
            <p:nvPr/>
          </p:nvSpPr>
          <p:spPr bwMode="auto">
            <a:xfrm>
              <a:off x="6122988" y="1770063"/>
              <a:ext cx="244475" cy="244475"/>
            </a:xfrm>
            <a:custGeom>
              <a:avLst/>
              <a:gdLst>
                <a:gd name="T0" fmla="*/ 60 w 672"/>
                <a:gd name="T1" fmla="*/ 3 h 675"/>
                <a:gd name="T2" fmla="*/ 0 w 672"/>
                <a:gd name="T3" fmla="*/ 61 h 675"/>
                <a:gd name="T4" fmla="*/ 0 w 672"/>
                <a:gd name="T5" fmla="*/ 137 h 675"/>
                <a:gd name="T6" fmla="*/ 60 w 672"/>
                <a:gd name="T7" fmla="*/ 200 h 675"/>
                <a:gd name="T8" fmla="*/ 336 w 672"/>
                <a:gd name="T9" fmla="*/ 337 h 675"/>
                <a:gd name="T10" fmla="*/ 472 w 672"/>
                <a:gd name="T11" fmla="*/ 616 h 675"/>
                <a:gd name="T12" fmla="*/ 536 w 672"/>
                <a:gd name="T13" fmla="*/ 675 h 675"/>
                <a:gd name="T14" fmla="*/ 612 w 672"/>
                <a:gd name="T15" fmla="*/ 675 h 675"/>
                <a:gd name="T16" fmla="*/ 669 w 672"/>
                <a:gd name="T17" fmla="*/ 616 h 675"/>
                <a:gd name="T18" fmla="*/ 60 w 672"/>
                <a:gd name="T19" fmla="*/ 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5">
                  <a:moveTo>
                    <a:pt x="60" y="3"/>
                  </a:moveTo>
                  <a:cubicBezTo>
                    <a:pt x="27" y="0"/>
                    <a:pt x="0" y="28"/>
                    <a:pt x="0" y="61"/>
                  </a:cubicBezTo>
                  <a:cubicBezTo>
                    <a:pt x="0" y="137"/>
                    <a:pt x="0" y="137"/>
                    <a:pt x="0" y="137"/>
                  </a:cubicBezTo>
                  <a:cubicBezTo>
                    <a:pt x="0" y="170"/>
                    <a:pt x="27" y="196"/>
                    <a:pt x="60" y="200"/>
                  </a:cubicBezTo>
                  <a:cubicBezTo>
                    <a:pt x="164" y="213"/>
                    <a:pt x="261" y="261"/>
                    <a:pt x="336" y="337"/>
                  </a:cubicBezTo>
                  <a:cubicBezTo>
                    <a:pt x="412" y="413"/>
                    <a:pt x="459" y="510"/>
                    <a:pt x="472" y="616"/>
                  </a:cubicBezTo>
                  <a:cubicBezTo>
                    <a:pt x="476" y="649"/>
                    <a:pt x="503" y="675"/>
                    <a:pt x="536" y="675"/>
                  </a:cubicBezTo>
                  <a:cubicBezTo>
                    <a:pt x="612" y="675"/>
                    <a:pt x="612" y="675"/>
                    <a:pt x="612" y="675"/>
                  </a:cubicBezTo>
                  <a:cubicBezTo>
                    <a:pt x="645" y="675"/>
                    <a:pt x="672" y="649"/>
                    <a:pt x="669" y="616"/>
                  </a:cubicBezTo>
                  <a:cubicBezTo>
                    <a:pt x="641" y="291"/>
                    <a:pt x="383" y="32"/>
                    <a:pt x="6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0" indent="536575" algn="l" defTabSz="914400" rtl="0" eaLnBrk="1" latinLnBrk="0" hangingPunct="1">
        <a:lnSpc>
          <a:spcPct val="130000"/>
        </a:lnSpc>
        <a:spcBef>
          <a:spcPts val="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6" Type="http://schemas.openxmlformats.org/officeDocument/2006/relationships/image" Target="../media/image1.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 Target="slide2.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39318;&#39029;2&#28966;!A1"/><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 y="598573"/>
            <a:ext cx="5758113" cy="5758418"/>
          </a:xfrm>
          <a:prstGeom prst="rect">
            <a:avLst/>
          </a:prstGeom>
          <a:solidFill>
            <a:srgbClr val="E5450F"/>
          </a:solidFill>
        </p:spPr>
      </p:pic>
      <p:sp>
        <p:nvSpPr>
          <p:cNvPr id="8" name="TextBox 5"/>
          <p:cNvSpPr txBox="1"/>
          <p:nvPr/>
        </p:nvSpPr>
        <p:spPr>
          <a:xfrm>
            <a:off x="5698658" y="2908337"/>
            <a:ext cx="6298615" cy="903603"/>
          </a:xfrm>
          <a:prstGeom prst="rect">
            <a:avLst/>
          </a:prstGeom>
          <a:noFill/>
        </p:spPr>
        <p:txBody>
          <a:bodyPr wrap="square" lIns="91396" tIns="45699" rIns="91396" bIns="4569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nSpc>
                <a:spcPct val="120000"/>
              </a:lnSpc>
            </a:pPr>
            <a:r>
              <a:rPr lang="zh-CN" altLang="en-US" sz="4800" b="1" dirty="0">
                <a:solidFill>
                  <a:schemeClr val="accent1"/>
                </a:solidFill>
                <a:latin typeface="微软雅黑" panose="020B0503020204020204" pitchFamily="34" charset="-122"/>
                <a:ea typeface="微软雅黑" panose="020B0503020204020204" pitchFamily="34" charset="-122"/>
                <a:cs typeface="Clear Sans Light" pitchFamily="34" charset="0"/>
              </a:rPr>
              <a:t>店铺首页视觉营销设计</a:t>
            </a:r>
            <a:endParaRPr lang="id-ID" altLang="zh-CN" sz="4800" b="1" dirty="0">
              <a:solidFill>
                <a:schemeClr val="accent1"/>
              </a:solidFill>
              <a:latin typeface="微软雅黑" panose="020B0503020204020204" pitchFamily="34" charset="-122"/>
              <a:ea typeface="微软雅黑" panose="020B0503020204020204" pitchFamily="34" charset="-122"/>
              <a:cs typeface="Clear Sans Light" pitchFamily="34" charset="0"/>
            </a:endParaRPr>
          </a:p>
        </p:txBody>
      </p:sp>
      <p:sp>
        <p:nvSpPr>
          <p:cNvPr id="9" name="TextBox 6"/>
          <p:cNvSpPr txBox="1">
            <a:spLocks noChangeArrowheads="1"/>
          </p:cNvSpPr>
          <p:nvPr/>
        </p:nvSpPr>
        <p:spPr bwMode="auto">
          <a:xfrm>
            <a:off x="5776971" y="3990812"/>
            <a:ext cx="5710129" cy="430865"/>
          </a:xfrm>
          <a:prstGeom prst="rect">
            <a:avLst/>
          </a:prstGeom>
          <a:noFill/>
          <a:ln w="9525">
            <a:noFill/>
            <a:miter lim="800000"/>
          </a:ln>
        </p:spPr>
        <p:txBody>
          <a:bodyPr wrap="square" lIns="121899" tIns="60949" rIns="121899" bIns="60949">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r>
              <a:rPr lang="zh-CN" altLang="en-US" sz="2000" dirty="0">
                <a:solidFill>
                  <a:schemeClr val="accent1"/>
                </a:solidFill>
                <a:latin typeface="Verdana" panose="020B0604030504040204" pitchFamily="34" charset="0"/>
              </a:rPr>
              <a:t>视觉营销从入门到精通（微课版）</a:t>
            </a:r>
            <a:endParaRPr lang="en-US" altLang="zh-CN" sz="2000" dirty="0">
              <a:solidFill>
                <a:schemeClr val="accent1"/>
              </a:solidFill>
              <a:latin typeface="Verdana" panose="020B0604030504040204" pitchFamily="34" charset="0"/>
            </a:endParaRPr>
          </a:p>
        </p:txBody>
      </p:sp>
      <p:sp>
        <p:nvSpPr>
          <p:cNvPr id="10" name="矩形 9"/>
          <p:cNvSpPr/>
          <p:nvPr/>
        </p:nvSpPr>
        <p:spPr>
          <a:xfrm>
            <a:off x="1881" y="1060"/>
            <a:ext cx="191260" cy="5684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p>
        </p:txBody>
      </p:sp>
      <p:sp>
        <p:nvSpPr>
          <p:cNvPr id="11" name="矩形 10"/>
          <p:cNvSpPr/>
          <p:nvPr/>
        </p:nvSpPr>
        <p:spPr>
          <a:xfrm>
            <a:off x="11997274" y="3189861"/>
            <a:ext cx="178586" cy="3656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p>
        </p:txBody>
      </p:sp>
      <p:sp>
        <p:nvSpPr>
          <p:cNvPr id="15" name="TextBox 6"/>
          <p:cNvSpPr txBox="1">
            <a:spLocks noChangeArrowheads="1"/>
          </p:cNvSpPr>
          <p:nvPr/>
        </p:nvSpPr>
        <p:spPr bwMode="auto">
          <a:xfrm>
            <a:off x="5698658" y="2354361"/>
            <a:ext cx="1705242" cy="553976"/>
          </a:xfrm>
          <a:prstGeom prst="rect">
            <a:avLst/>
          </a:prstGeom>
          <a:noFill/>
          <a:ln w="9525">
            <a:noFill/>
            <a:miter lim="800000"/>
          </a:ln>
        </p:spPr>
        <p:txBody>
          <a:bodyPr wrap="square" lIns="121899" tIns="60949" rIns="121899" bIns="60949">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r>
              <a:rPr lang="zh-CN" altLang="en-US" sz="2800" dirty="0">
                <a:solidFill>
                  <a:srgbClr val="3A98BC"/>
                </a:solidFill>
                <a:latin typeface="Verdana" panose="020B0604030504040204" pitchFamily="34" charset="0"/>
              </a:rPr>
              <a:t>项目 六</a:t>
            </a:r>
            <a:endParaRPr lang="en-US" altLang="zh-CN" sz="2800" dirty="0">
              <a:solidFill>
                <a:srgbClr val="3A98BC"/>
              </a:solidFill>
              <a:latin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750" fill="hold"/>
                                        <p:tgtEl>
                                          <p:spTgt spid="15"/>
                                        </p:tgtEl>
                                        <p:attrNameLst>
                                          <p:attrName>ppt_w</p:attrName>
                                        </p:attrNameLst>
                                      </p:cBhvr>
                                      <p:tavLst>
                                        <p:tav tm="0">
                                          <p:val>
                                            <p:fltVal val="0"/>
                                          </p:val>
                                        </p:tav>
                                        <p:tav tm="100000">
                                          <p:val>
                                            <p:strVal val="#ppt_w"/>
                                          </p:val>
                                        </p:tav>
                                      </p:tavLst>
                                    </p:anim>
                                    <p:anim calcmode="lin" valueType="num">
                                      <p:cBhvr>
                                        <p:cTn id="22" dur="750" fill="hold"/>
                                        <p:tgtEl>
                                          <p:spTgt spid="15"/>
                                        </p:tgtEl>
                                        <p:attrNameLst>
                                          <p:attrName>ppt_h</p:attrName>
                                        </p:attrNameLst>
                                      </p:cBhvr>
                                      <p:tavLst>
                                        <p:tav tm="0">
                                          <p:val>
                                            <p:fltVal val="0"/>
                                          </p:val>
                                        </p:tav>
                                        <p:tav tm="100000">
                                          <p:val>
                                            <p:strVal val="#ppt_h"/>
                                          </p:val>
                                        </p:tav>
                                      </p:tavLst>
                                    </p:anim>
                                    <p:animEffect transition="in" filter="fade">
                                      <p:cBhvr>
                                        <p:cTn id="23" dur="750"/>
                                        <p:tgtEl>
                                          <p:spTgt spid="15"/>
                                        </p:tgtEl>
                                      </p:cBhvr>
                                    </p:animEffect>
                                  </p:childTnLst>
                                </p:cTn>
                              </p:par>
                            </p:childTnLst>
                          </p:cTn>
                        </p:par>
                        <p:par>
                          <p:cTn id="24" fill="hold">
                            <p:stCondLst>
                              <p:cond delay="2500"/>
                            </p:stCondLst>
                            <p:childTnLst>
                              <p:par>
                                <p:cTn id="25" presetID="5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par>
                          <p:cTn id="30" fill="hold">
                            <p:stCondLst>
                              <p:cond delay="35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750" fill="hold"/>
                                        <p:tgtEl>
                                          <p:spTgt spid="9"/>
                                        </p:tgtEl>
                                        <p:attrNameLst>
                                          <p:attrName>ppt_w</p:attrName>
                                        </p:attrNameLst>
                                      </p:cBhvr>
                                      <p:tavLst>
                                        <p:tav tm="0">
                                          <p:val>
                                            <p:fltVal val="0"/>
                                          </p:val>
                                        </p:tav>
                                        <p:tav tm="100000">
                                          <p:val>
                                            <p:strVal val="#ppt_w"/>
                                          </p:val>
                                        </p:tav>
                                      </p:tavLst>
                                    </p:anim>
                                    <p:anim calcmode="lin" valueType="num">
                                      <p:cBhvr>
                                        <p:cTn id="34" dur="750" fill="hold"/>
                                        <p:tgtEl>
                                          <p:spTgt spid="9"/>
                                        </p:tgtEl>
                                        <p:attrNameLst>
                                          <p:attrName>ppt_h</p:attrName>
                                        </p:attrNameLst>
                                      </p:cBhvr>
                                      <p:tavLst>
                                        <p:tav tm="0">
                                          <p:val>
                                            <p:fltVal val="0"/>
                                          </p:val>
                                        </p:tav>
                                        <p:tav tm="100000">
                                          <p:val>
                                            <p:strVal val="#ppt_h"/>
                                          </p:val>
                                        </p:tav>
                                      </p:tavLst>
                                    </p:anim>
                                    <p:animEffect transition="in" filter="fade">
                                      <p:cBhvr>
                                        <p:cTn id="3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C6E649B9-5D82-4623-BC11-AFBF0E084B06}"/>
              </a:ext>
            </a:extLst>
          </p:cNvPr>
          <p:cNvSpPr txBox="1">
            <a:spLocks/>
          </p:cNvSpPr>
          <p:nvPr/>
        </p:nvSpPr>
        <p:spPr bwMode="auto">
          <a:xfrm>
            <a:off x="4037330" y="3124923"/>
            <a:ext cx="4115753" cy="838394"/>
          </a:xfrm>
          <a:prstGeom prst="rect">
            <a:avLst/>
          </a:prstGeom>
          <a:noFill/>
          <a:ln>
            <a:noFill/>
          </a:ln>
        </p:spPr>
        <p:txBody>
          <a:bodyPr/>
          <a:lstStyle>
            <a:lvl1pPr marL="342900" indent="-3429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zh-CN" altLang="en-US" dirty="0"/>
              <a:t>为什么同样一个位置每个广告的   </a:t>
            </a:r>
            <a:r>
              <a:rPr lang="en-US" altLang="zh-CN" dirty="0"/>
              <a:t> </a:t>
            </a:r>
          </a:p>
          <a:p>
            <a:pPr marL="0" indent="0">
              <a:buNone/>
              <a:defRPr/>
            </a:pPr>
            <a:r>
              <a:rPr lang="en-US" altLang="zh-CN" dirty="0"/>
              <a:t>     </a:t>
            </a:r>
            <a:r>
              <a:rPr lang="zh-CN" altLang="en-US" dirty="0">
                <a:solidFill>
                  <a:srgbClr val="E94709"/>
                </a:solidFill>
              </a:rPr>
              <a:t>点击率</a:t>
            </a:r>
            <a:r>
              <a:rPr lang="zh-CN" altLang="en-US" dirty="0"/>
              <a:t>会差数十倍呢？</a:t>
            </a:r>
            <a:endParaRPr lang="en-US" altLang="zh-CN" dirty="0"/>
          </a:p>
        </p:txBody>
      </p:sp>
      <p:sp>
        <p:nvSpPr>
          <p:cNvPr id="9219" name="矩形 4">
            <a:extLst>
              <a:ext uri="{FF2B5EF4-FFF2-40B4-BE49-F238E27FC236}">
                <a16:creationId xmlns:a16="http://schemas.microsoft.com/office/drawing/2014/main" id="{9B0EC5E2-5C31-49F9-AFDF-359AE01A8D55}"/>
              </a:ext>
            </a:extLst>
          </p:cNvPr>
          <p:cNvSpPr>
            <a:spLocks noChangeArrowheads="1"/>
          </p:cNvSpPr>
          <p:nvPr/>
        </p:nvSpPr>
        <p:spPr bwMode="auto">
          <a:xfrm>
            <a:off x="4181827" y="1143265"/>
            <a:ext cx="4199909" cy="186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1502" b="1">
                <a:solidFill>
                  <a:srgbClr val="FF0000"/>
                </a:solidFill>
              </a:rPr>
              <a:t>Why?</a:t>
            </a:r>
            <a:endParaRPr lang="zh-CN" altLang="zh-CN" sz="11502" b="1">
              <a:solidFill>
                <a:srgbClr val="FF0000"/>
              </a:solidFill>
            </a:endParaRPr>
          </a:p>
        </p:txBody>
      </p:sp>
      <p:sp>
        <p:nvSpPr>
          <p:cNvPr id="7" name="内容占位符 2">
            <a:extLst>
              <a:ext uri="{FF2B5EF4-FFF2-40B4-BE49-F238E27FC236}">
                <a16:creationId xmlns:a16="http://schemas.microsoft.com/office/drawing/2014/main" id="{F0B82A35-3B9A-4FD2-BE55-059349484ACA}"/>
              </a:ext>
            </a:extLst>
          </p:cNvPr>
          <p:cNvSpPr txBox="1">
            <a:spLocks/>
          </p:cNvSpPr>
          <p:nvPr/>
        </p:nvSpPr>
        <p:spPr bwMode="auto">
          <a:xfrm>
            <a:off x="4037330" y="3963317"/>
            <a:ext cx="4115753" cy="83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FontTx/>
              <a:buChar char="•"/>
            </a:pPr>
            <a:r>
              <a:rPr lang="zh-CN" altLang="en-US" sz="2000">
                <a:latin typeface="微软雅黑" panose="020B0503020204020204" pitchFamily="34" charset="-122"/>
                <a:ea typeface="微软雅黑" panose="020B0503020204020204" pitchFamily="34" charset="-122"/>
              </a:rPr>
              <a:t>为什么同一个品牌的点击效果也不尽相同呢？</a:t>
            </a:r>
            <a:endParaRPr lang="en-US" altLang="zh-CN" sz="2000">
              <a:latin typeface="微软雅黑" panose="020B0503020204020204" pitchFamily="34" charset="-122"/>
              <a:ea typeface="微软雅黑" panose="020B0503020204020204" pitchFamily="34" charset="-122"/>
            </a:endParaRPr>
          </a:p>
        </p:txBody>
      </p:sp>
      <p:sp>
        <p:nvSpPr>
          <p:cNvPr id="8" name="内容占位符 2">
            <a:extLst>
              <a:ext uri="{FF2B5EF4-FFF2-40B4-BE49-F238E27FC236}">
                <a16:creationId xmlns:a16="http://schemas.microsoft.com/office/drawing/2014/main" id="{D8593C3B-ACC6-497C-9E51-0520ACC3E086}"/>
              </a:ext>
            </a:extLst>
          </p:cNvPr>
          <p:cNvSpPr txBox="1">
            <a:spLocks/>
          </p:cNvSpPr>
          <p:nvPr/>
        </p:nvSpPr>
        <p:spPr bwMode="auto">
          <a:xfrm>
            <a:off x="4037330" y="4725494"/>
            <a:ext cx="4115753" cy="12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buFontTx/>
              <a:buChar char="•"/>
            </a:pPr>
            <a:r>
              <a:rPr lang="zh-CN" altLang="en-US" sz="2000" dirty="0">
                <a:latin typeface="微软雅黑" panose="020B0503020204020204" pitchFamily="34" charset="-122"/>
                <a:ea typeface="微软雅黑" panose="020B0503020204020204" pitchFamily="34" charset="-122"/>
              </a:rPr>
              <a:t>因为促销广告设计有着非常强的规律性，那些点击率高的正是严格的遵从了这些规律</a:t>
            </a:r>
            <a:endParaRPr lang="en-US" altLang="zh-CN" sz="2000" dirty="0">
              <a:latin typeface="微软雅黑" panose="020B0503020204020204" pitchFamily="34" charset="-122"/>
              <a:ea typeface="微软雅黑" panose="020B0503020204020204" pitchFamily="34" charset="-122"/>
            </a:endParaRPr>
          </a:p>
        </p:txBody>
      </p:sp>
      <p:sp>
        <p:nvSpPr>
          <p:cNvPr id="9222" name="内容占位符 2">
            <a:extLst>
              <a:ext uri="{FF2B5EF4-FFF2-40B4-BE49-F238E27FC236}">
                <a16:creationId xmlns:a16="http://schemas.microsoft.com/office/drawing/2014/main" id="{062DF348-38EB-47F3-BCC0-CC6AFA3B81E1}"/>
              </a:ext>
            </a:extLst>
          </p:cNvPr>
          <p:cNvSpPr txBox="1">
            <a:spLocks/>
          </p:cNvSpPr>
          <p:nvPr/>
        </p:nvSpPr>
        <p:spPr bwMode="auto">
          <a:xfrm>
            <a:off x="1376656" y="333453"/>
            <a:ext cx="4115753"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一、促销广告设计的标准</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易网达境\培训\设计培训\参考促销广告\淘宝品牌街\T2v4ptXeJXXXXXXXXX_!!119662482.jpg">
            <a:extLst>
              <a:ext uri="{FF2B5EF4-FFF2-40B4-BE49-F238E27FC236}">
                <a16:creationId xmlns:a16="http://schemas.microsoft.com/office/drawing/2014/main" id="{E1B9A877-D076-4A78-BB1A-955B62E81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116" y="3902979"/>
            <a:ext cx="1427493" cy="232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易网达境\培训\设计培训\参考促销广告\淘宝品牌街\T2PDXrXexaXXXXXXXX_!!419546469.jpg">
            <a:extLst>
              <a:ext uri="{FF2B5EF4-FFF2-40B4-BE49-F238E27FC236}">
                <a16:creationId xmlns:a16="http://schemas.microsoft.com/office/drawing/2014/main" id="{6867DFBA-1C57-4E42-9C61-B0E715A20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474" y="1654558"/>
            <a:ext cx="1440195" cy="22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易网达境\培训\设计培训\参考促销广告\淘宝品牌街\T2fFBsXXVXXXXXXXXX_!!399037564.jpg">
            <a:extLst>
              <a:ext uri="{FF2B5EF4-FFF2-40B4-BE49-F238E27FC236}">
                <a16:creationId xmlns:a16="http://schemas.microsoft.com/office/drawing/2014/main" id="{581E4CA5-1FA5-4AB9-A8F2-E443366B5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686" y="1656147"/>
            <a:ext cx="1591043" cy="220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易网达境\培训\设计培训\参考促销广告\淘宝品牌街\T18kXQXlJsXXXXXXXX-270-390.jpg">
            <a:extLst>
              <a:ext uri="{FF2B5EF4-FFF2-40B4-BE49-F238E27FC236}">
                <a16:creationId xmlns:a16="http://schemas.microsoft.com/office/drawing/2014/main" id="{FCB01C57-9774-4404-B4C3-896B10FDF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686" y="3904567"/>
            <a:ext cx="1621212" cy="234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易网达境\培训\设计培训\参考促销广告\淘宝品牌街\T2oBVrXfJaXXXXXXXX_!!192661404.jpg">
            <a:extLst>
              <a:ext uri="{FF2B5EF4-FFF2-40B4-BE49-F238E27FC236}">
                <a16:creationId xmlns:a16="http://schemas.microsoft.com/office/drawing/2014/main" id="{1B610BEC-2AEA-4942-B4A4-D23453D2D4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2005" y="3909330"/>
            <a:ext cx="1556110" cy="238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易网达境\培训\设计培训\参考促销广告\淘宝品牌街\T2LSFsXg0aXXXXXXXX_!!89415473.jpg">
            <a:extLst>
              <a:ext uri="{FF2B5EF4-FFF2-40B4-BE49-F238E27FC236}">
                <a16:creationId xmlns:a16="http://schemas.microsoft.com/office/drawing/2014/main" id="{A3ACC55F-58C7-4D93-9C1D-AD2CF52086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853" y="3915682"/>
            <a:ext cx="1430669" cy="233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易网达境\培训\设计培训\参考促销广告\淘宝品牌街\1265616527804.jpg">
            <a:extLst>
              <a:ext uri="{FF2B5EF4-FFF2-40B4-BE49-F238E27FC236}">
                <a16:creationId xmlns:a16="http://schemas.microsoft.com/office/drawing/2014/main" id="{2FBD6B2D-E779-47D9-866B-9E6FE75923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4806" y="1656147"/>
            <a:ext cx="1457662" cy="223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易网达境\培训\设计培训\参考促销广告\淘宝品牌街\T1e4dRXm0EXXXXXXXX-190-270.jpg">
            <a:extLst>
              <a:ext uri="{FF2B5EF4-FFF2-40B4-BE49-F238E27FC236}">
                <a16:creationId xmlns:a16="http://schemas.microsoft.com/office/drawing/2014/main" id="{199183F7-9C49-40B8-9173-0AEEA32F14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4065" y="1656147"/>
            <a:ext cx="1564050" cy="22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内容占位符 2">
            <a:extLst>
              <a:ext uri="{FF2B5EF4-FFF2-40B4-BE49-F238E27FC236}">
                <a16:creationId xmlns:a16="http://schemas.microsoft.com/office/drawing/2014/main" id="{84661A4A-26B1-40F6-9EA0-7292A5D0A8AD}"/>
              </a:ext>
            </a:extLst>
          </p:cNvPr>
          <p:cNvSpPr txBox="1">
            <a:spLocks/>
          </p:cNvSpPr>
          <p:nvPr/>
        </p:nvSpPr>
        <p:spPr bwMode="auto">
          <a:xfrm>
            <a:off x="1323647" y="355682"/>
            <a:ext cx="4115753"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一、促销型广告的标准</a:t>
            </a:r>
            <a:endParaRPr lang="en-US" altLang="zh-CN" sz="2000">
              <a:latin typeface="微软雅黑" panose="020B0503020204020204" pitchFamily="34" charset="-122"/>
              <a:ea typeface="微软雅黑" panose="020B0503020204020204" pitchFamily="34" charset="-122"/>
            </a:endParaRPr>
          </a:p>
        </p:txBody>
      </p:sp>
      <p:sp>
        <p:nvSpPr>
          <p:cNvPr id="13" name="内容占位符 2">
            <a:extLst>
              <a:ext uri="{FF2B5EF4-FFF2-40B4-BE49-F238E27FC236}">
                <a16:creationId xmlns:a16="http://schemas.microsoft.com/office/drawing/2014/main" id="{BDE9F3F2-B24B-4C22-B93D-5F9773358681}"/>
              </a:ext>
            </a:extLst>
          </p:cNvPr>
          <p:cNvSpPr txBox="1">
            <a:spLocks/>
          </p:cNvSpPr>
          <p:nvPr/>
        </p:nvSpPr>
        <p:spPr bwMode="auto">
          <a:xfrm>
            <a:off x="2817847" y="1143265"/>
            <a:ext cx="5792541"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尽管看起来千差万别，但内在规律却很一致</a:t>
            </a:r>
            <a:endParaRPr lang="en-US" altLang="zh-CN"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易网达境\培训\设计培训\参考促销广告\淘宝品牌街\T1_yNNXdREXXXXXXXX-680-230.jpg">
            <a:extLst>
              <a:ext uri="{FF2B5EF4-FFF2-40B4-BE49-F238E27FC236}">
                <a16:creationId xmlns:a16="http://schemas.microsoft.com/office/drawing/2014/main" id="{9AEDC747-B219-4C76-B0E5-BA8EE5496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236" y="2702551"/>
            <a:ext cx="4191970" cy="14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易网达境\培训\设计培训\参考促销广告\淘宝品牌街\T19d4OXktNXXXXXXXX-680-230.jpg">
            <a:extLst>
              <a:ext uri="{FF2B5EF4-FFF2-40B4-BE49-F238E27FC236}">
                <a16:creationId xmlns:a16="http://schemas.microsoft.com/office/drawing/2014/main" id="{8C44B30D-1D54-4BE5-9283-8F5CAB555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236" y="1224247"/>
            <a:ext cx="4191970" cy="141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易网达境\培训\设计培训\参考促销广告\淘宝品牌街\T1ushPXfBsXXcKbfrX_114827.jpg">
            <a:extLst>
              <a:ext uri="{FF2B5EF4-FFF2-40B4-BE49-F238E27FC236}">
                <a16:creationId xmlns:a16="http://schemas.microsoft.com/office/drawing/2014/main" id="{92561138-AD88-450D-8C68-6281034E5B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424" y="1219483"/>
            <a:ext cx="4191970" cy="14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易网达境\培训\设计培训\参考促销广告\淘宝品牌街\T1yA0RXklbXXa6l4Q4_052933.jpg">
            <a:extLst>
              <a:ext uri="{FF2B5EF4-FFF2-40B4-BE49-F238E27FC236}">
                <a16:creationId xmlns:a16="http://schemas.microsoft.com/office/drawing/2014/main" id="{4B9EB323-77B3-47A3-AAFB-BA131536C1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6158"/>
          <a:stretch>
            <a:fillRect/>
          </a:stretch>
        </p:blipFill>
        <p:spPr bwMode="auto">
          <a:xfrm>
            <a:off x="6171424" y="2697788"/>
            <a:ext cx="4191970" cy="142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内容占位符 2">
            <a:extLst>
              <a:ext uri="{FF2B5EF4-FFF2-40B4-BE49-F238E27FC236}">
                <a16:creationId xmlns:a16="http://schemas.microsoft.com/office/drawing/2014/main" id="{A3B8B67D-D7FB-4DEA-8C4E-9E0E3B9E3F7E}"/>
              </a:ext>
            </a:extLst>
          </p:cNvPr>
          <p:cNvSpPr txBox="1">
            <a:spLocks/>
          </p:cNvSpPr>
          <p:nvPr/>
        </p:nvSpPr>
        <p:spPr bwMode="auto">
          <a:xfrm>
            <a:off x="1917527" y="4623871"/>
            <a:ext cx="5792541"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促销广告设计的共同标准是：</a:t>
            </a:r>
            <a:endParaRPr lang="en-US" altLang="zh-CN" sz="2000">
              <a:latin typeface="微软雅黑" panose="020B0503020204020204" pitchFamily="34" charset="-122"/>
              <a:ea typeface="微软雅黑" panose="020B0503020204020204" pitchFamily="34" charset="-122"/>
            </a:endParaRPr>
          </a:p>
        </p:txBody>
      </p:sp>
      <p:sp>
        <p:nvSpPr>
          <p:cNvPr id="11271" name="内容占位符 2">
            <a:extLst>
              <a:ext uri="{FF2B5EF4-FFF2-40B4-BE49-F238E27FC236}">
                <a16:creationId xmlns:a16="http://schemas.microsoft.com/office/drawing/2014/main" id="{50C5E8B3-36CC-4AFB-A65C-48FAFCB546F4}"/>
              </a:ext>
            </a:extLst>
          </p:cNvPr>
          <p:cNvSpPr txBox="1">
            <a:spLocks/>
          </p:cNvSpPr>
          <p:nvPr/>
        </p:nvSpPr>
        <p:spPr bwMode="auto">
          <a:xfrm>
            <a:off x="1283891" y="292169"/>
            <a:ext cx="4115753"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一、促销广告设计的标准</a:t>
            </a:r>
            <a:endParaRPr lang="en-US" altLang="zh-CN" sz="2000" dirty="0">
              <a:latin typeface="微软雅黑" panose="020B0503020204020204" pitchFamily="34" charset="-122"/>
              <a:ea typeface="微软雅黑" panose="020B0503020204020204" pitchFamily="34" charset="-122"/>
            </a:endParaRPr>
          </a:p>
        </p:txBody>
      </p:sp>
      <p:sp>
        <p:nvSpPr>
          <p:cNvPr id="13" name="Text Box 8">
            <a:extLst>
              <a:ext uri="{FF2B5EF4-FFF2-40B4-BE49-F238E27FC236}">
                <a16:creationId xmlns:a16="http://schemas.microsoft.com/office/drawing/2014/main" id="{98C7D965-592B-4022-BCEC-CFC0C0C7D0EE}"/>
              </a:ext>
            </a:extLst>
          </p:cNvPr>
          <p:cNvSpPr txBox="1">
            <a:spLocks noChangeArrowheads="1"/>
          </p:cNvSpPr>
          <p:nvPr/>
        </p:nvSpPr>
        <p:spPr bwMode="auto">
          <a:xfrm>
            <a:off x="2512977" y="5152631"/>
            <a:ext cx="2438964" cy="487475"/>
          </a:xfrm>
          <a:prstGeom prst="rect">
            <a:avLst/>
          </a:prstGeom>
          <a:solidFill>
            <a:srgbClr val="E947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en-US" altLang="zh-CN" b="1">
                <a:solidFill>
                  <a:srgbClr val="FFFFFF"/>
                </a:solidFill>
                <a:latin typeface="微软雅黑" panose="020B0503020204020204" pitchFamily="34" charset="-122"/>
                <a:ea typeface="微软雅黑" panose="020B0503020204020204" pitchFamily="34" charset="-122"/>
              </a:rPr>
              <a:t>1.</a:t>
            </a:r>
            <a:r>
              <a:rPr lang="zh-CN" altLang="en-US" b="1">
                <a:solidFill>
                  <a:srgbClr val="FFFFFF"/>
                </a:solidFill>
                <a:latin typeface="微软雅黑" panose="020B0503020204020204" pitchFamily="34" charset="-122"/>
                <a:ea typeface="微软雅黑" panose="020B0503020204020204" pitchFamily="34" charset="-122"/>
              </a:rPr>
              <a:t>主题突出</a:t>
            </a:r>
          </a:p>
        </p:txBody>
      </p:sp>
      <p:sp>
        <p:nvSpPr>
          <p:cNvPr id="14" name="Text Box 8">
            <a:extLst>
              <a:ext uri="{FF2B5EF4-FFF2-40B4-BE49-F238E27FC236}">
                <a16:creationId xmlns:a16="http://schemas.microsoft.com/office/drawing/2014/main" id="{3BC2931D-DC81-44E9-8B1D-7DD658C04612}"/>
              </a:ext>
            </a:extLst>
          </p:cNvPr>
          <p:cNvSpPr txBox="1">
            <a:spLocks noChangeArrowheads="1"/>
          </p:cNvSpPr>
          <p:nvPr/>
        </p:nvSpPr>
        <p:spPr bwMode="auto">
          <a:xfrm>
            <a:off x="5104377" y="5152631"/>
            <a:ext cx="2438964" cy="487475"/>
          </a:xfrm>
          <a:prstGeom prst="rect">
            <a:avLst/>
          </a:prstGeom>
          <a:solidFill>
            <a:srgbClr val="E947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en-US" altLang="zh-CN" b="1">
                <a:solidFill>
                  <a:srgbClr val="FFFFFF"/>
                </a:solidFill>
                <a:latin typeface="微软雅黑" panose="020B0503020204020204" pitchFamily="34" charset="-122"/>
                <a:ea typeface="微软雅黑" panose="020B0503020204020204" pitchFamily="34" charset="-122"/>
              </a:rPr>
              <a:t>2.</a:t>
            </a:r>
            <a:r>
              <a:rPr lang="zh-CN" altLang="en-US" b="1">
                <a:solidFill>
                  <a:srgbClr val="FFFFFF"/>
                </a:solidFill>
                <a:latin typeface="微软雅黑" panose="020B0503020204020204" pitchFamily="34" charset="-122"/>
                <a:ea typeface="微软雅黑" panose="020B0503020204020204" pitchFamily="34" charset="-122"/>
              </a:rPr>
              <a:t>目标明确</a:t>
            </a:r>
          </a:p>
        </p:txBody>
      </p:sp>
      <p:sp>
        <p:nvSpPr>
          <p:cNvPr id="15" name="Text Box 8">
            <a:extLst>
              <a:ext uri="{FF2B5EF4-FFF2-40B4-BE49-F238E27FC236}">
                <a16:creationId xmlns:a16="http://schemas.microsoft.com/office/drawing/2014/main" id="{622D2AB0-A4D3-494D-940B-88A9F00765CA}"/>
              </a:ext>
            </a:extLst>
          </p:cNvPr>
          <p:cNvSpPr txBox="1">
            <a:spLocks noChangeArrowheads="1"/>
          </p:cNvSpPr>
          <p:nvPr/>
        </p:nvSpPr>
        <p:spPr bwMode="auto">
          <a:xfrm>
            <a:off x="7695777" y="5152631"/>
            <a:ext cx="2438964" cy="487475"/>
          </a:xfrm>
          <a:prstGeom prst="rect">
            <a:avLst/>
          </a:prstGeom>
          <a:solidFill>
            <a:srgbClr val="E9470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en-US" altLang="zh-CN" b="1">
                <a:solidFill>
                  <a:srgbClr val="FFFFFF"/>
                </a:solidFill>
                <a:latin typeface="微软雅黑" panose="020B0503020204020204" pitchFamily="34" charset="-122"/>
                <a:ea typeface="微软雅黑" panose="020B0503020204020204" pitchFamily="34" charset="-122"/>
              </a:rPr>
              <a:t>3.</a:t>
            </a:r>
            <a:r>
              <a:rPr lang="zh-CN" altLang="en-US" b="1">
                <a:solidFill>
                  <a:srgbClr val="FFFFFF"/>
                </a:solidFill>
                <a:latin typeface="微软雅黑" panose="020B0503020204020204" pitchFamily="34" charset="-122"/>
                <a:ea typeface="微软雅黑" panose="020B0503020204020204" pitchFamily="34" charset="-122"/>
              </a:rPr>
              <a:t>形式美观</a:t>
            </a:r>
          </a:p>
        </p:txBody>
      </p:sp>
      <p:sp>
        <p:nvSpPr>
          <p:cNvPr id="12" name="Text Box 8">
            <a:extLst>
              <a:ext uri="{FF2B5EF4-FFF2-40B4-BE49-F238E27FC236}">
                <a16:creationId xmlns:a16="http://schemas.microsoft.com/office/drawing/2014/main" id="{8BFE0DF3-A99F-4A67-8C25-0B0D62BE42D6}"/>
              </a:ext>
            </a:extLst>
          </p:cNvPr>
          <p:cNvSpPr txBox="1">
            <a:spLocks noChangeArrowheads="1"/>
          </p:cNvSpPr>
          <p:nvPr/>
        </p:nvSpPr>
        <p:spPr bwMode="auto">
          <a:xfrm>
            <a:off x="1946109" y="4344406"/>
            <a:ext cx="6326064" cy="533523"/>
          </a:xfrm>
          <a:prstGeom prst="rect">
            <a:avLst/>
          </a:prstGeom>
          <a:no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zh-CN" altLang="en-US" sz="1400" dirty="0">
                <a:solidFill>
                  <a:schemeClr val="tx1">
                    <a:lumMod val="75000"/>
                    <a:lumOff val="25000"/>
                  </a:schemeClr>
                </a:solidFill>
              </a:rPr>
              <a:t>通过反向解读，可以看到</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5"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Object 13" descr="npo00000c">
            <a:extLst>
              <a:ext uri="{FF2B5EF4-FFF2-40B4-BE49-F238E27FC236}">
                <a16:creationId xmlns:a16="http://schemas.microsoft.com/office/drawing/2014/main" id="{8D0222B0-84E8-4EA6-AB9B-5A04531A9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718" y="1981659"/>
            <a:ext cx="5978322"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291" name="TextBox 5">
            <a:extLst>
              <a:ext uri="{FF2B5EF4-FFF2-40B4-BE49-F238E27FC236}">
                <a16:creationId xmlns:a16="http://schemas.microsoft.com/office/drawing/2014/main" id="{2738AFC6-38EA-4FF1-B794-1856ACA886F8}"/>
              </a:ext>
            </a:extLst>
          </p:cNvPr>
          <p:cNvSpPr txBox="1">
            <a:spLocks noChangeArrowheads="1"/>
          </p:cNvSpPr>
          <p:nvPr/>
        </p:nvSpPr>
        <p:spPr bwMode="auto">
          <a:xfrm>
            <a:off x="3427589" y="3124924"/>
            <a:ext cx="5182799" cy="7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001">
                <a:solidFill>
                  <a:schemeClr val="bg1"/>
                </a:solidFill>
                <a:latin typeface="微软雅黑" panose="020B0503020204020204" pitchFamily="34" charset="-122"/>
                <a:ea typeface="微软雅黑" panose="020B0503020204020204" pitchFamily="34" charset="-122"/>
              </a:rPr>
              <a:t>2.</a:t>
            </a:r>
            <a:r>
              <a:rPr lang="zh-CN" altLang="en-US" sz="4001">
                <a:solidFill>
                  <a:schemeClr val="bg1"/>
                </a:solidFill>
                <a:latin typeface="微软雅黑" panose="020B0503020204020204" pitchFamily="34" charset="-122"/>
                <a:ea typeface="微软雅黑" panose="020B0503020204020204" pitchFamily="34" charset="-122"/>
              </a:rPr>
              <a:t>促销广告设计的方法</a:t>
            </a:r>
          </a:p>
        </p:txBody>
      </p:sp>
      <p:sp>
        <p:nvSpPr>
          <p:cNvPr id="2" name="矩形 1">
            <a:extLst>
              <a:ext uri="{FF2B5EF4-FFF2-40B4-BE49-F238E27FC236}">
                <a16:creationId xmlns:a16="http://schemas.microsoft.com/office/drawing/2014/main" id="{538D925C-E3DA-490A-B6C3-F1C26324F07F}"/>
              </a:ext>
            </a:extLst>
          </p:cNvPr>
          <p:cNvSpPr/>
          <p:nvPr/>
        </p:nvSpPr>
        <p:spPr>
          <a:xfrm>
            <a:off x="1285461" y="331305"/>
            <a:ext cx="1691483" cy="357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D:\易网达境\培训\设计培训\参考促销广告\淘宝品牌街\T2e8JrXdRaXXXXXXXX_!!91892992.jpg">
            <a:extLst>
              <a:ext uri="{FF2B5EF4-FFF2-40B4-BE49-F238E27FC236}">
                <a16:creationId xmlns:a16="http://schemas.microsoft.com/office/drawing/2014/main" id="{C47B3E91-AAD0-4004-B34D-1DAFEB8A8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114" y="1197252"/>
            <a:ext cx="3240838" cy="468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51B51326-5B15-4892-91E3-47C5C9B15838}"/>
              </a:ext>
            </a:extLst>
          </p:cNvPr>
          <p:cNvSpPr txBox="1">
            <a:spLocks noChangeArrowheads="1"/>
          </p:cNvSpPr>
          <p:nvPr/>
        </p:nvSpPr>
        <p:spPr bwMode="auto">
          <a:xfrm>
            <a:off x="2265270" y="2535825"/>
            <a:ext cx="35298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促销的过程就像一次陈述，我们必须有一个</a:t>
            </a:r>
            <a:r>
              <a:rPr lang="zh-CN" altLang="en-US" sz="2000" b="1" dirty="0">
                <a:solidFill>
                  <a:srgbClr val="E94709"/>
                </a:solidFill>
                <a:latin typeface="微软雅黑" panose="020B0503020204020204" pitchFamily="34" charset="-122"/>
                <a:ea typeface="微软雅黑" panose="020B0503020204020204" pitchFamily="34" charset="-122"/>
              </a:rPr>
              <a:t>明确的主题</a:t>
            </a:r>
            <a:r>
              <a:rPr lang="zh-CN" altLang="en-US" sz="2000" dirty="0">
                <a:latin typeface="微软雅黑" panose="020B0503020204020204" pitchFamily="34" charset="-122"/>
                <a:ea typeface="微软雅黑" panose="020B0503020204020204" pitchFamily="34" charset="-122"/>
              </a:rPr>
              <a:t>，所有的元素都必须围绕着这个主题展开。</a:t>
            </a:r>
          </a:p>
        </p:txBody>
      </p:sp>
      <p:sp>
        <p:nvSpPr>
          <p:cNvPr id="7" name="Text Box 13">
            <a:extLst>
              <a:ext uri="{FF2B5EF4-FFF2-40B4-BE49-F238E27FC236}">
                <a16:creationId xmlns:a16="http://schemas.microsoft.com/office/drawing/2014/main" id="{8C27D4D9-E5EB-460F-9B3A-BBDEFA13FA71}"/>
              </a:ext>
            </a:extLst>
          </p:cNvPr>
          <p:cNvSpPr txBox="1">
            <a:spLocks noChangeArrowheads="1"/>
          </p:cNvSpPr>
          <p:nvPr/>
        </p:nvSpPr>
        <p:spPr bwMode="auto">
          <a:xfrm>
            <a:off x="2298615" y="3971678"/>
            <a:ext cx="36012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促销的主题一般是</a:t>
            </a:r>
            <a:r>
              <a:rPr lang="zh-CN" altLang="en-US" sz="2000" b="1" dirty="0">
                <a:solidFill>
                  <a:srgbClr val="E94709"/>
                </a:solidFill>
                <a:latin typeface="微软雅黑" panose="020B0503020204020204" pitchFamily="34" charset="-122"/>
                <a:ea typeface="微软雅黑" panose="020B0503020204020204" pitchFamily="34" charset="-122"/>
              </a:rPr>
              <a:t>价格，折扣</a:t>
            </a:r>
            <a:r>
              <a:rPr lang="zh-CN" altLang="en-US" sz="2000" dirty="0">
                <a:latin typeface="微软雅黑" panose="020B0503020204020204" pitchFamily="34" charset="-122"/>
                <a:ea typeface="微软雅黑" panose="020B0503020204020204" pitchFamily="34" charset="-122"/>
              </a:rPr>
              <a:t>和其他促销内容本身，所以这个信息应该是放在</a:t>
            </a:r>
            <a:r>
              <a:rPr lang="zh-CN" altLang="en-US" sz="2000" b="1" dirty="0">
                <a:solidFill>
                  <a:srgbClr val="E94709"/>
                </a:solidFill>
                <a:latin typeface="微软雅黑" panose="020B0503020204020204" pitchFamily="34" charset="-122"/>
                <a:ea typeface="微软雅黑" panose="020B0503020204020204" pitchFamily="34" charset="-122"/>
              </a:rPr>
              <a:t>视觉焦点</a:t>
            </a:r>
            <a:r>
              <a:rPr lang="zh-CN" altLang="en-US" sz="2000" dirty="0">
                <a:latin typeface="微软雅黑" panose="020B0503020204020204" pitchFamily="34" charset="-122"/>
                <a:ea typeface="微软雅黑" panose="020B0503020204020204" pitchFamily="34" charset="-122"/>
              </a:rPr>
              <a:t>上的，被突出和放大的元素。</a:t>
            </a:r>
          </a:p>
        </p:txBody>
      </p:sp>
      <p:sp>
        <p:nvSpPr>
          <p:cNvPr id="8" name="Rectangle 21">
            <a:extLst>
              <a:ext uri="{FF2B5EF4-FFF2-40B4-BE49-F238E27FC236}">
                <a16:creationId xmlns:a16="http://schemas.microsoft.com/office/drawing/2014/main" id="{BF4AAF8D-D1D1-4E2C-9D87-702E99387B13}"/>
              </a:ext>
            </a:extLst>
          </p:cNvPr>
          <p:cNvSpPr>
            <a:spLocks noChangeArrowheads="1"/>
          </p:cNvSpPr>
          <p:nvPr/>
        </p:nvSpPr>
        <p:spPr bwMode="auto">
          <a:xfrm>
            <a:off x="6381022" y="2134094"/>
            <a:ext cx="1873684" cy="1943550"/>
          </a:xfrm>
          <a:prstGeom prst="rect">
            <a:avLst/>
          </a:prstGeom>
          <a:noFill/>
          <a:ln w="57150">
            <a:solidFill>
              <a:srgbClr val="E947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Line 22">
            <a:extLst>
              <a:ext uri="{FF2B5EF4-FFF2-40B4-BE49-F238E27FC236}">
                <a16:creationId xmlns:a16="http://schemas.microsoft.com/office/drawing/2014/main" id="{86CC5B5F-D6D4-4FA4-97AC-1C087B917B44}"/>
              </a:ext>
            </a:extLst>
          </p:cNvPr>
          <p:cNvSpPr>
            <a:spLocks noChangeShapeType="1"/>
          </p:cNvSpPr>
          <p:nvPr/>
        </p:nvSpPr>
        <p:spPr bwMode="auto">
          <a:xfrm flipH="1">
            <a:off x="5718883" y="3285298"/>
            <a:ext cx="662140" cy="525584"/>
          </a:xfrm>
          <a:prstGeom prst="line">
            <a:avLst/>
          </a:prstGeom>
          <a:noFill/>
          <a:ln w="57150">
            <a:solidFill>
              <a:srgbClr val="E94709"/>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19" name="Text Box 13">
            <a:extLst>
              <a:ext uri="{FF2B5EF4-FFF2-40B4-BE49-F238E27FC236}">
                <a16:creationId xmlns:a16="http://schemas.microsoft.com/office/drawing/2014/main" id="{C1833FB3-1384-4D7A-A24B-6CB35AFB49A3}"/>
              </a:ext>
            </a:extLst>
          </p:cNvPr>
          <p:cNvSpPr txBox="1">
            <a:spLocks noChangeArrowheads="1"/>
          </p:cNvSpPr>
          <p:nvPr/>
        </p:nvSpPr>
        <p:spPr bwMode="auto">
          <a:xfrm>
            <a:off x="4418418" y="5590883"/>
            <a:ext cx="1675201"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1200">
                <a:solidFill>
                  <a:srgbClr val="4D4D4D"/>
                </a:solidFill>
                <a:latin typeface="微软雅黑" panose="020B0503020204020204" pitchFamily="34" charset="-122"/>
                <a:ea typeface="微软雅黑" panose="020B0503020204020204" pitchFamily="34" charset="-122"/>
              </a:rPr>
              <a:t>效果优秀促销广告</a:t>
            </a:r>
            <a:r>
              <a:rPr lang="en-US" altLang="zh-CN" sz="1200">
                <a:solidFill>
                  <a:srgbClr val="4D4D4D"/>
                </a:solidFill>
                <a:latin typeface="微软雅黑" panose="020B0503020204020204" pitchFamily="34" charset="-122"/>
                <a:ea typeface="微软雅黑" panose="020B0503020204020204" pitchFamily="34" charset="-122"/>
              </a:rPr>
              <a:t>&gt;</a:t>
            </a:r>
            <a:endParaRPr lang="zh-CN" altLang="en-US" sz="1200">
              <a:solidFill>
                <a:srgbClr val="4D4D4D"/>
              </a:solidFill>
              <a:latin typeface="微软雅黑" panose="020B0503020204020204" pitchFamily="34" charset="-122"/>
              <a:ea typeface="微软雅黑" panose="020B0503020204020204" pitchFamily="34" charset="-122"/>
            </a:endParaRPr>
          </a:p>
        </p:txBody>
      </p:sp>
      <p:sp>
        <p:nvSpPr>
          <p:cNvPr id="13320" name="内容占位符 2">
            <a:extLst>
              <a:ext uri="{FF2B5EF4-FFF2-40B4-BE49-F238E27FC236}">
                <a16:creationId xmlns:a16="http://schemas.microsoft.com/office/drawing/2014/main" id="{88068482-CC29-486A-A670-5D071F3A0DF8}"/>
              </a:ext>
            </a:extLst>
          </p:cNvPr>
          <p:cNvSpPr txBox="1">
            <a:spLocks/>
          </p:cNvSpPr>
          <p:nvPr/>
        </p:nvSpPr>
        <p:spPr bwMode="auto">
          <a:xfrm>
            <a:off x="1438785" y="333453"/>
            <a:ext cx="51827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二、促销广告设计的方法</a:t>
            </a: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主题突出</a:t>
            </a:r>
            <a:endParaRPr lang="en-US" altLang="zh-CN" sz="2000">
              <a:latin typeface="微软雅黑" panose="020B0503020204020204" pitchFamily="34" charset="-122"/>
              <a:ea typeface="微软雅黑" panose="020B0503020204020204" pitchFamily="34" charset="-122"/>
            </a:endParaRPr>
          </a:p>
        </p:txBody>
      </p:sp>
      <p:sp>
        <p:nvSpPr>
          <p:cNvPr id="12297" name="内容占位符 2">
            <a:extLst>
              <a:ext uri="{FF2B5EF4-FFF2-40B4-BE49-F238E27FC236}">
                <a16:creationId xmlns:a16="http://schemas.microsoft.com/office/drawing/2014/main" id="{16C47400-5B01-438F-B09D-AC8633D12CAC}"/>
              </a:ext>
            </a:extLst>
          </p:cNvPr>
          <p:cNvSpPr txBox="1">
            <a:spLocks/>
          </p:cNvSpPr>
          <p:nvPr/>
        </p:nvSpPr>
        <p:spPr bwMode="auto">
          <a:xfrm>
            <a:off x="2265270" y="2118215"/>
            <a:ext cx="3296413" cy="4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b="1">
                <a:latin typeface="微软雅黑" panose="020B0503020204020204" pitchFamily="34" charset="-122"/>
                <a:ea typeface="微软雅黑" panose="020B0503020204020204" pitchFamily="34" charset="-122"/>
              </a:rPr>
              <a:t>第一主题</a:t>
            </a:r>
            <a:endParaRPr lang="en-US" altLang="zh-CN" sz="20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97"/>
                                        </p:tgtEl>
                                        <p:attrNameLst>
                                          <p:attrName>style.visibility</p:attrName>
                                        </p:attrNameLst>
                                      </p:cBhvr>
                                      <p:to>
                                        <p:strVal val="visible"/>
                                      </p:to>
                                    </p:set>
                                    <p:animEffect transition="in" filter="wipe(down)">
                                      <p:cBhvr>
                                        <p:cTn id="7" dur="500"/>
                                        <p:tgtEl>
                                          <p:spTgt spid="122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22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20100308">
            <a:extLst>
              <a:ext uri="{FF2B5EF4-FFF2-40B4-BE49-F238E27FC236}">
                <a16:creationId xmlns:a16="http://schemas.microsoft.com/office/drawing/2014/main" id="{0DA3F021-4375-41A4-9AC5-8D4E2ED06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404" y="2835931"/>
            <a:ext cx="6570596" cy="337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8">
            <a:extLst>
              <a:ext uri="{FF2B5EF4-FFF2-40B4-BE49-F238E27FC236}">
                <a16:creationId xmlns:a16="http://schemas.microsoft.com/office/drawing/2014/main" id="{ACDFF571-039C-44DC-8602-8F73DB31B551}"/>
              </a:ext>
            </a:extLst>
          </p:cNvPr>
          <p:cNvSpPr>
            <a:spLocks noChangeArrowheads="1"/>
          </p:cNvSpPr>
          <p:nvPr/>
        </p:nvSpPr>
        <p:spPr bwMode="auto">
          <a:xfrm>
            <a:off x="3595902" y="2764478"/>
            <a:ext cx="1524353" cy="2119803"/>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753" name="Line 9">
            <a:extLst>
              <a:ext uri="{FF2B5EF4-FFF2-40B4-BE49-F238E27FC236}">
                <a16:creationId xmlns:a16="http://schemas.microsoft.com/office/drawing/2014/main" id="{95CD56E2-4FE7-4EF9-BE32-F5CD1091E413}"/>
              </a:ext>
            </a:extLst>
          </p:cNvPr>
          <p:cNvSpPr>
            <a:spLocks noChangeShapeType="1"/>
          </p:cNvSpPr>
          <p:nvPr/>
        </p:nvSpPr>
        <p:spPr bwMode="auto">
          <a:xfrm flipH="1" flipV="1">
            <a:off x="2951228" y="2632685"/>
            <a:ext cx="630384" cy="497003"/>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54" name="Text Box 10">
            <a:extLst>
              <a:ext uri="{FF2B5EF4-FFF2-40B4-BE49-F238E27FC236}">
                <a16:creationId xmlns:a16="http://schemas.microsoft.com/office/drawing/2014/main" id="{2BDD4B6A-B492-4AA2-BDF4-89B964ECC46B}"/>
              </a:ext>
            </a:extLst>
          </p:cNvPr>
          <p:cNvSpPr txBox="1">
            <a:spLocks noChangeArrowheads="1"/>
          </p:cNvSpPr>
          <p:nvPr/>
        </p:nvSpPr>
        <p:spPr bwMode="auto">
          <a:xfrm>
            <a:off x="1890533" y="2046762"/>
            <a:ext cx="2146797" cy="58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400">
                <a:latin typeface="微软雅黑" panose="020B0503020204020204" pitchFamily="34" charset="-122"/>
                <a:ea typeface="微软雅黑" panose="020B0503020204020204" pitchFamily="34" charset="-122"/>
              </a:rPr>
              <a:t>人本能会先看人脸！</a:t>
            </a:r>
            <a:br>
              <a:rPr lang="en-US" altLang="zh-CN" sz="1400">
                <a:latin typeface="微软雅黑" panose="020B0503020204020204" pitchFamily="34" charset="-122"/>
                <a:ea typeface="微软雅黑" panose="020B0503020204020204" pitchFamily="34" charset="-122"/>
              </a:rPr>
            </a:br>
            <a:r>
              <a:rPr lang="zh-CN" altLang="en-US" sz="1400">
                <a:latin typeface="微软雅黑" panose="020B0503020204020204" pitchFamily="34" charset="-122"/>
                <a:ea typeface="微软雅黑" panose="020B0503020204020204" pitchFamily="34" charset="-122"/>
              </a:rPr>
              <a:t>是吸引目光的手段</a:t>
            </a:r>
          </a:p>
        </p:txBody>
      </p:sp>
      <p:sp>
        <p:nvSpPr>
          <p:cNvPr id="31755" name="Rectangle 11">
            <a:extLst>
              <a:ext uri="{FF2B5EF4-FFF2-40B4-BE49-F238E27FC236}">
                <a16:creationId xmlns:a16="http://schemas.microsoft.com/office/drawing/2014/main" id="{96842376-C002-44A0-B426-5E0D2D099236}"/>
              </a:ext>
            </a:extLst>
          </p:cNvPr>
          <p:cNvSpPr>
            <a:spLocks noChangeArrowheads="1"/>
          </p:cNvSpPr>
          <p:nvPr/>
        </p:nvSpPr>
        <p:spPr bwMode="auto">
          <a:xfrm>
            <a:off x="5248873" y="3669563"/>
            <a:ext cx="1524353" cy="1392559"/>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756" name="Line 12">
            <a:extLst>
              <a:ext uri="{FF2B5EF4-FFF2-40B4-BE49-F238E27FC236}">
                <a16:creationId xmlns:a16="http://schemas.microsoft.com/office/drawing/2014/main" id="{CAC67696-8237-465C-B6B7-32DDF3F1FB6D}"/>
              </a:ext>
            </a:extLst>
          </p:cNvPr>
          <p:cNvSpPr>
            <a:spLocks noChangeShapeType="1"/>
          </p:cNvSpPr>
          <p:nvPr/>
        </p:nvSpPr>
        <p:spPr bwMode="auto">
          <a:xfrm flipV="1">
            <a:off x="6011050" y="2632685"/>
            <a:ext cx="312809" cy="1036878"/>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57" name="Text Box 13">
            <a:extLst>
              <a:ext uri="{FF2B5EF4-FFF2-40B4-BE49-F238E27FC236}">
                <a16:creationId xmlns:a16="http://schemas.microsoft.com/office/drawing/2014/main" id="{1FA25D8F-3BA6-4608-9A19-5E4895121447}"/>
              </a:ext>
            </a:extLst>
          </p:cNvPr>
          <p:cNvSpPr txBox="1">
            <a:spLocks noChangeArrowheads="1"/>
          </p:cNvSpPr>
          <p:nvPr/>
        </p:nvSpPr>
        <p:spPr bwMode="auto">
          <a:xfrm>
            <a:off x="5374315" y="2046762"/>
            <a:ext cx="3026475" cy="58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600">
                <a:latin typeface="微软雅黑" panose="020B0503020204020204" pitchFamily="34" charset="-122"/>
                <a:ea typeface="微软雅黑" panose="020B0503020204020204" pitchFamily="34" charset="-122"/>
              </a:rPr>
              <a:t>突出的折扣信息，作为第一层级信息被强化</a:t>
            </a:r>
          </a:p>
        </p:txBody>
      </p:sp>
      <p:sp>
        <p:nvSpPr>
          <p:cNvPr id="31758" name="Rectangle 14">
            <a:extLst>
              <a:ext uri="{FF2B5EF4-FFF2-40B4-BE49-F238E27FC236}">
                <a16:creationId xmlns:a16="http://schemas.microsoft.com/office/drawing/2014/main" id="{7295F9BE-044A-4487-9B3A-14F201111215}"/>
              </a:ext>
            </a:extLst>
          </p:cNvPr>
          <p:cNvSpPr>
            <a:spLocks noChangeArrowheads="1"/>
          </p:cNvSpPr>
          <p:nvPr/>
        </p:nvSpPr>
        <p:spPr bwMode="auto">
          <a:xfrm>
            <a:off x="7151138" y="4187208"/>
            <a:ext cx="1524353" cy="1392559"/>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759" name="Line 15">
            <a:extLst>
              <a:ext uri="{FF2B5EF4-FFF2-40B4-BE49-F238E27FC236}">
                <a16:creationId xmlns:a16="http://schemas.microsoft.com/office/drawing/2014/main" id="{07399AD2-D1CF-40EC-B393-660B25224336}"/>
              </a:ext>
            </a:extLst>
          </p:cNvPr>
          <p:cNvSpPr>
            <a:spLocks noChangeShapeType="1"/>
          </p:cNvSpPr>
          <p:nvPr/>
        </p:nvSpPr>
        <p:spPr bwMode="auto">
          <a:xfrm flipH="1" flipV="1">
            <a:off x="7959363" y="5630578"/>
            <a:ext cx="716129" cy="66214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60" name="Text Box 16">
            <a:extLst>
              <a:ext uri="{FF2B5EF4-FFF2-40B4-BE49-F238E27FC236}">
                <a16:creationId xmlns:a16="http://schemas.microsoft.com/office/drawing/2014/main" id="{DAB5CD65-5267-4440-BAD4-E92BEA01A1D7}"/>
              </a:ext>
            </a:extLst>
          </p:cNvPr>
          <p:cNvSpPr txBox="1">
            <a:spLocks noChangeArrowheads="1"/>
          </p:cNvSpPr>
          <p:nvPr/>
        </p:nvSpPr>
        <p:spPr bwMode="auto">
          <a:xfrm>
            <a:off x="7924429" y="6292720"/>
            <a:ext cx="2485013" cy="3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600">
                <a:latin typeface="微软雅黑" panose="020B0503020204020204" pitchFamily="34" charset="-122"/>
                <a:ea typeface="微软雅黑" panose="020B0503020204020204" pitchFamily="34" charset="-122"/>
              </a:rPr>
              <a:t>产品信息是第二层级</a:t>
            </a:r>
          </a:p>
        </p:txBody>
      </p:sp>
      <p:sp>
        <p:nvSpPr>
          <p:cNvPr id="31761" name="Text Box 17">
            <a:extLst>
              <a:ext uri="{FF2B5EF4-FFF2-40B4-BE49-F238E27FC236}">
                <a16:creationId xmlns:a16="http://schemas.microsoft.com/office/drawing/2014/main" id="{25328C9E-950A-4D0C-827F-E2CC1E74D239}"/>
              </a:ext>
            </a:extLst>
          </p:cNvPr>
          <p:cNvSpPr txBox="1">
            <a:spLocks noChangeArrowheads="1"/>
          </p:cNvSpPr>
          <p:nvPr/>
        </p:nvSpPr>
        <p:spPr bwMode="auto">
          <a:xfrm>
            <a:off x="8400790" y="2199198"/>
            <a:ext cx="2115039" cy="58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600">
                <a:latin typeface="微软雅黑" panose="020B0503020204020204" pitchFamily="34" charset="-122"/>
                <a:ea typeface="微软雅黑" panose="020B0503020204020204" pitchFamily="34" charset="-122"/>
              </a:rPr>
              <a:t>辅助信息为第三层级</a:t>
            </a:r>
          </a:p>
        </p:txBody>
      </p:sp>
      <p:sp>
        <p:nvSpPr>
          <p:cNvPr id="31762" name="Rectangle 18">
            <a:extLst>
              <a:ext uri="{FF2B5EF4-FFF2-40B4-BE49-F238E27FC236}">
                <a16:creationId xmlns:a16="http://schemas.microsoft.com/office/drawing/2014/main" id="{C01726FD-E8A4-42E2-86BC-0A8BEF009570}"/>
              </a:ext>
            </a:extLst>
          </p:cNvPr>
          <p:cNvSpPr>
            <a:spLocks noChangeArrowheads="1"/>
          </p:cNvSpPr>
          <p:nvPr/>
        </p:nvSpPr>
        <p:spPr bwMode="auto">
          <a:xfrm>
            <a:off x="8378560" y="2912150"/>
            <a:ext cx="1059108" cy="994005"/>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763" name="Line 19">
            <a:extLst>
              <a:ext uri="{FF2B5EF4-FFF2-40B4-BE49-F238E27FC236}">
                <a16:creationId xmlns:a16="http://schemas.microsoft.com/office/drawing/2014/main" id="{7C24F324-E946-4395-9CFC-7B047955E3F0}"/>
              </a:ext>
            </a:extLst>
          </p:cNvPr>
          <p:cNvSpPr>
            <a:spLocks noChangeShapeType="1"/>
          </p:cNvSpPr>
          <p:nvPr/>
        </p:nvSpPr>
        <p:spPr bwMode="auto">
          <a:xfrm flipH="1">
            <a:off x="9164555" y="2540589"/>
            <a:ext cx="142908" cy="37950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64" name="Text Box 20">
            <a:extLst>
              <a:ext uri="{FF2B5EF4-FFF2-40B4-BE49-F238E27FC236}">
                <a16:creationId xmlns:a16="http://schemas.microsoft.com/office/drawing/2014/main" id="{ECA2712B-62AE-40C2-BD4E-86349F9A2EBD}"/>
              </a:ext>
            </a:extLst>
          </p:cNvPr>
          <p:cNvSpPr txBox="1">
            <a:spLocks noChangeArrowheads="1"/>
          </p:cNvSpPr>
          <p:nvPr/>
        </p:nvSpPr>
        <p:spPr bwMode="auto">
          <a:xfrm>
            <a:off x="1903236" y="4790597"/>
            <a:ext cx="1511650" cy="585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600">
                <a:latin typeface="微软雅黑" panose="020B0503020204020204" pitchFamily="34" charset="-122"/>
                <a:ea typeface="微软雅黑" panose="020B0503020204020204" pitchFamily="34" charset="-122"/>
              </a:rPr>
              <a:t>暗示信息</a:t>
            </a:r>
            <a:br>
              <a:rPr lang="en-US" altLang="zh-CN" sz="1600">
                <a:latin typeface="微软雅黑" panose="020B0503020204020204" pitchFamily="34" charset="-122"/>
                <a:ea typeface="微软雅黑" panose="020B0503020204020204" pitchFamily="34" charset="-122"/>
              </a:rPr>
            </a:br>
            <a:r>
              <a:rPr lang="zh-CN" altLang="en-US" sz="1600">
                <a:latin typeface="微软雅黑" panose="020B0503020204020204" pitchFamily="34" charset="-122"/>
                <a:ea typeface="微软雅黑" panose="020B0503020204020204" pitchFamily="34" charset="-122"/>
              </a:rPr>
              <a:t>为第四层级</a:t>
            </a:r>
          </a:p>
        </p:txBody>
      </p:sp>
      <p:sp>
        <p:nvSpPr>
          <p:cNvPr id="31765" name="Rectangle 21">
            <a:extLst>
              <a:ext uri="{FF2B5EF4-FFF2-40B4-BE49-F238E27FC236}">
                <a16:creationId xmlns:a16="http://schemas.microsoft.com/office/drawing/2014/main" id="{F1140D4D-A25F-41D3-BD68-CD577CE93B97}"/>
              </a:ext>
            </a:extLst>
          </p:cNvPr>
          <p:cNvSpPr>
            <a:spLocks noChangeArrowheads="1"/>
          </p:cNvSpPr>
          <p:nvPr/>
        </p:nvSpPr>
        <p:spPr bwMode="auto">
          <a:xfrm>
            <a:off x="2741630" y="3318643"/>
            <a:ext cx="662141" cy="662141"/>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766" name="Line 22">
            <a:extLst>
              <a:ext uri="{FF2B5EF4-FFF2-40B4-BE49-F238E27FC236}">
                <a16:creationId xmlns:a16="http://schemas.microsoft.com/office/drawing/2014/main" id="{E9243DEB-CC6F-4570-B98D-747C01D896C2}"/>
              </a:ext>
            </a:extLst>
          </p:cNvPr>
          <p:cNvSpPr>
            <a:spLocks noChangeShapeType="1"/>
          </p:cNvSpPr>
          <p:nvPr/>
        </p:nvSpPr>
        <p:spPr bwMode="auto">
          <a:xfrm flipH="1">
            <a:off x="2436760" y="3980785"/>
            <a:ext cx="517645" cy="79234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67" name="Rectangle 23">
            <a:extLst>
              <a:ext uri="{FF2B5EF4-FFF2-40B4-BE49-F238E27FC236}">
                <a16:creationId xmlns:a16="http://schemas.microsoft.com/office/drawing/2014/main" id="{0DFD3AC9-C844-4E0E-B378-5610CB300FA7}"/>
              </a:ext>
            </a:extLst>
          </p:cNvPr>
          <p:cNvSpPr>
            <a:spLocks noChangeArrowheads="1"/>
          </p:cNvSpPr>
          <p:nvPr/>
        </p:nvSpPr>
        <p:spPr bwMode="auto">
          <a:xfrm>
            <a:off x="2886127" y="5406690"/>
            <a:ext cx="662140" cy="66214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1768" name="Line 24">
            <a:extLst>
              <a:ext uri="{FF2B5EF4-FFF2-40B4-BE49-F238E27FC236}">
                <a16:creationId xmlns:a16="http://schemas.microsoft.com/office/drawing/2014/main" id="{932D2B15-9478-4BB9-A1C1-D2F1F4F49E46}"/>
              </a:ext>
            </a:extLst>
          </p:cNvPr>
          <p:cNvSpPr>
            <a:spLocks noChangeShapeType="1"/>
          </p:cNvSpPr>
          <p:nvPr/>
        </p:nvSpPr>
        <p:spPr bwMode="auto">
          <a:xfrm>
            <a:off x="2309731" y="5371756"/>
            <a:ext cx="576396" cy="354094"/>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 name="Text Box 13">
            <a:extLst>
              <a:ext uri="{FF2B5EF4-FFF2-40B4-BE49-F238E27FC236}">
                <a16:creationId xmlns:a16="http://schemas.microsoft.com/office/drawing/2014/main" id="{CEE0290E-617F-44F6-8CC6-B41636488B47}"/>
              </a:ext>
            </a:extLst>
          </p:cNvPr>
          <p:cNvSpPr txBox="1">
            <a:spLocks noChangeArrowheads="1"/>
          </p:cNvSpPr>
          <p:nvPr/>
        </p:nvSpPr>
        <p:spPr bwMode="auto">
          <a:xfrm>
            <a:off x="5409247" y="1011473"/>
            <a:ext cx="4134807" cy="70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600">
                <a:latin typeface="微软雅黑" panose="020B0503020204020204" pitchFamily="34" charset="-122"/>
                <a:ea typeface="微软雅黑" panose="020B0503020204020204" pitchFamily="34" charset="-122"/>
              </a:rPr>
              <a:t>陈述的过程是分层次展开的，和语言的逻辑一样，设计的逻辑也是按层次结构展开的：</a:t>
            </a:r>
          </a:p>
        </p:txBody>
      </p:sp>
      <p:sp>
        <p:nvSpPr>
          <p:cNvPr id="14357" name="内容占位符 2">
            <a:extLst>
              <a:ext uri="{FF2B5EF4-FFF2-40B4-BE49-F238E27FC236}">
                <a16:creationId xmlns:a16="http://schemas.microsoft.com/office/drawing/2014/main" id="{B0015696-111E-46DE-922A-BF2857344AF9}"/>
              </a:ext>
            </a:extLst>
          </p:cNvPr>
          <p:cNvSpPr txBox="1">
            <a:spLocks/>
          </p:cNvSpPr>
          <p:nvPr/>
        </p:nvSpPr>
        <p:spPr bwMode="auto">
          <a:xfrm>
            <a:off x="1445930" y="311230"/>
            <a:ext cx="51827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二、促销广告设计的方法</a:t>
            </a:r>
            <a:r>
              <a:rPr lang="en-US" altLang="zh-CN" sz="2000">
                <a:latin typeface="微软雅黑" panose="020B0503020204020204" pitchFamily="34" charset="-122"/>
                <a:ea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rPr>
              <a:t>主题突出</a:t>
            </a:r>
            <a:endParaRPr lang="en-US" altLang="zh-CN" sz="2000">
              <a:latin typeface="微软雅黑" panose="020B0503020204020204" pitchFamily="34" charset="-122"/>
              <a:ea typeface="微软雅黑" panose="020B0503020204020204" pitchFamily="34" charset="-122"/>
            </a:endParaRPr>
          </a:p>
        </p:txBody>
      </p:sp>
      <p:sp>
        <p:nvSpPr>
          <p:cNvPr id="14358" name="内容占位符 2">
            <a:extLst>
              <a:ext uri="{FF2B5EF4-FFF2-40B4-BE49-F238E27FC236}">
                <a16:creationId xmlns:a16="http://schemas.microsoft.com/office/drawing/2014/main" id="{50626C0D-686B-4A82-BE9B-68C3925BAFC2}"/>
              </a:ext>
            </a:extLst>
          </p:cNvPr>
          <p:cNvSpPr txBox="1">
            <a:spLocks/>
          </p:cNvSpPr>
          <p:nvPr/>
        </p:nvSpPr>
        <p:spPr bwMode="auto">
          <a:xfrm>
            <a:off x="2951229" y="990830"/>
            <a:ext cx="2534236"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b="1">
                <a:latin typeface="微软雅黑" panose="020B0503020204020204" pitchFamily="34" charset="-122"/>
                <a:ea typeface="微软雅黑" panose="020B0503020204020204" pitchFamily="34" charset="-122"/>
              </a:rPr>
              <a:t>信息传达的层次结构</a:t>
            </a:r>
            <a:endParaRPr lang="en-US" altLang="zh-CN" sz="20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52"/>
                                        </p:tgtEl>
                                        <p:attrNameLst>
                                          <p:attrName>style.visibility</p:attrName>
                                        </p:attrNameLst>
                                      </p:cBhvr>
                                      <p:to>
                                        <p:strVal val="visible"/>
                                      </p:to>
                                    </p:set>
                                    <p:animEffect transition="in" filter="fade">
                                      <p:cBhvr>
                                        <p:cTn id="12" dur="1000"/>
                                        <p:tgtEl>
                                          <p:spTgt spid="31752"/>
                                        </p:tgtEl>
                                      </p:cBhvr>
                                    </p:animEffect>
                                  </p:childTnLst>
                                </p:cTn>
                              </p:par>
                              <p:par>
                                <p:cTn id="13" presetID="10" presetClass="entr" presetSubtype="0" fill="hold" nodeType="withEffect">
                                  <p:stCondLst>
                                    <p:cond delay="0"/>
                                  </p:stCondLst>
                                  <p:childTnLst>
                                    <p:set>
                                      <p:cBhvr>
                                        <p:cTn id="14" dur="1" fill="hold">
                                          <p:stCondLst>
                                            <p:cond delay="0"/>
                                          </p:stCondLst>
                                        </p:cTn>
                                        <p:tgtEl>
                                          <p:spTgt spid="31753"/>
                                        </p:tgtEl>
                                        <p:attrNameLst>
                                          <p:attrName>style.visibility</p:attrName>
                                        </p:attrNameLst>
                                      </p:cBhvr>
                                      <p:to>
                                        <p:strVal val="visible"/>
                                      </p:to>
                                    </p:set>
                                    <p:animEffect transition="in" filter="fade">
                                      <p:cBhvr>
                                        <p:cTn id="15" dur="1000"/>
                                        <p:tgtEl>
                                          <p:spTgt spid="3175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754"/>
                                        </p:tgtEl>
                                        <p:attrNameLst>
                                          <p:attrName>style.visibility</p:attrName>
                                        </p:attrNameLst>
                                      </p:cBhvr>
                                      <p:to>
                                        <p:strVal val="visible"/>
                                      </p:to>
                                    </p:set>
                                    <p:animEffect transition="in" filter="fade">
                                      <p:cBhvr>
                                        <p:cTn id="20" dur="500"/>
                                        <p:tgtEl>
                                          <p:spTgt spid="317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755"/>
                                        </p:tgtEl>
                                        <p:attrNameLst>
                                          <p:attrName>style.visibility</p:attrName>
                                        </p:attrNameLst>
                                      </p:cBhvr>
                                      <p:to>
                                        <p:strVal val="visible"/>
                                      </p:to>
                                    </p:set>
                                    <p:animEffect transition="in" filter="fade">
                                      <p:cBhvr>
                                        <p:cTn id="25" dur="1000"/>
                                        <p:tgtEl>
                                          <p:spTgt spid="31755"/>
                                        </p:tgtEl>
                                      </p:cBhvr>
                                    </p:animEffect>
                                  </p:childTnLst>
                                </p:cTn>
                              </p:par>
                              <p:par>
                                <p:cTn id="26" presetID="10" presetClass="entr" presetSubtype="0" fill="hold" nodeType="withEffect">
                                  <p:stCondLst>
                                    <p:cond delay="0"/>
                                  </p:stCondLst>
                                  <p:childTnLst>
                                    <p:set>
                                      <p:cBhvr>
                                        <p:cTn id="27" dur="1" fill="hold">
                                          <p:stCondLst>
                                            <p:cond delay="0"/>
                                          </p:stCondLst>
                                        </p:cTn>
                                        <p:tgtEl>
                                          <p:spTgt spid="31756"/>
                                        </p:tgtEl>
                                        <p:attrNameLst>
                                          <p:attrName>style.visibility</p:attrName>
                                        </p:attrNameLst>
                                      </p:cBhvr>
                                      <p:to>
                                        <p:strVal val="visible"/>
                                      </p:to>
                                    </p:set>
                                    <p:animEffect transition="in" filter="fade">
                                      <p:cBhvr>
                                        <p:cTn id="28" dur="1000"/>
                                        <p:tgtEl>
                                          <p:spTgt spid="3175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757"/>
                                        </p:tgtEl>
                                        <p:attrNameLst>
                                          <p:attrName>style.visibility</p:attrName>
                                        </p:attrNameLst>
                                      </p:cBhvr>
                                      <p:to>
                                        <p:strVal val="visible"/>
                                      </p:to>
                                    </p:set>
                                    <p:animEffect transition="in" filter="fade">
                                      <p:cBhvr>
                                        <p:cTn id="33" dur="500"/>
                                        <p:tgtEl>
                                          <p:spTgt spid="3175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758"/>
                                        </p:tgtEl>
                                        <p:attrNameLst>
                                          <p:attrName>style.visibility</p:attrName>
                                        </p:attrNameLst>
                                      </p:cBhvr>
                                      <p:to>
                                        <p:strVal val="visible"/>
                                      </p:to>
                                    </p:set>
                                    <p:animEffect transition="in" filter="fade">
                                      <p:cBhvr>
                                        <p:cTn id="38" dur="1000"/>
                                        <p:tgtEl>
                                          <p:spTgt spid="31758"/>
                                        </p:tgtEl>
                                      </p:cBhvr>
                                    </p:animEffect>
                                  </p:childTnLst>
                                </p:cTn>
                              </p:par>
                              <p:par>
                                <p:cTn id="39" presetID="10" presetClass="entr" presetSubtype="0" fill="hold" nodeType="withEffect">
                                  <p:stCondLst>
                                    <p:cond delay="0"/>
                                  </p:stCondLst>
                                  <p:childTnLst>
                                    <p:set>
                                      <p:cBhvr>
                                        <p:cTn id="40" dur="1" fill="hold">
                                          <p:stCondLst>
                                            <p:cond delay="0"/>
                                          </p:stCondLst>
                                        </p:cTn>
                                        <p:tgtEl>
                                          <p:spTgt spid="31759"/>
                                        </p:tgtEl>
                                        <p:attrNameLst>
                                          <p:attrName>style.visibility</p:attrName>
                                        </p:attrNameLst>
                                      </p:cBhvr>
                                      <p:to>
                                        <p:strVal val="visible"/>
                                      </p:to>
                                    </p:set>
                                    <p:animEffect transition="in" filter="fade">
                                      <p:cBhvr>
                                        <p:cTn id="41" dur="1000"/>
                                        <p:tgtEl>
                                          <p:spTgt spid="3175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760"/>
                                        </p:tgtEl>
                                        <p:attrNameLst>
                                          <p:attrName>style.visibility</p:attrName>
                                        </p:attrNameLst>
                                      </p:cBhvr>
                                      <p:to>
                                        <p:strVal val="visible"/>
                                      </p:to>
                                    </p:set>
                                    <p:animEffect transition="in" filter="fade">
                                      <p:cBhvr>
                                        <p:cTn id="46" dur="500"/>
                                        <p:tgtEl>
                                          <p:spTgt spid="317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762"/>
                                        </p:tgtEl>
                                        <p:attrNameLst>
                                          <p:attrName>style.visibility</p:attrName>
                                        </p:attrNameLst>
                                      </p:cBhvr>
                                      <p:to>
                                        <p:strVal val="visible"/>
                                      </p:to>
                                    </p:set>
                                    <p:animEffect transition="in" filter="fade">
                                      <p:cBhvr>
                                        <p:cTn id="51" dur="1000"/>
                                        <p:tgtEl>
                                          <p:spTgt spid="31762"/>
                                        </p:tgtEl>
                                      </p:cBhvr>
                                    </p:animEffect>
                                  </p:childTnLst>
                                </p:cTn>
                              </p:par>
                              <p:par>
                                <p:cTn id="52" presetID="10" presetClass="entr" presetSubtype="0" fill="hold" nodeType="withEffect">
                                  <p:stCondLst>
                                    <p:cond delay="0"/>
                                  </p:stCondLst>
                                  <p:childTnLst>
                                    <p:set>
                                      <p:cBhvr>
                                        <p:cTn id="53" dur="1" fill="hold">
                                          <p:stCondLst>
                                            <p:cond delay="0"/>
                                          </p:stCondLst>
                                        </p:cTn>
                                        <p:tgtEl>
                                          <p:spTgt spid="31763"/>
                                        </p:tgtEl>
                                        <p:attrNameLst>
                                          <p:attrName>style.visibility</p:attrName>
                                        </p:attrNameLst>
                                      </p:cBhvr>
                                      <p:to>
                                        <p:strVal val="visible"/>
                                      </p:to>
                                    </p:set>
                                    <p:animEffect transition="in" filter="fade">
                                      <p:cBhvr>
                                        <p:cTn id="54" dur="1000"/>
                                        <p:tgtEl>
                                          <p:spTgt spid="3176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761"/>
                                        </p:tgtEl>
                                        <p:attrNameLst>
                                          <p:attrName>style.visibility</p:attrName>
                                        </p:attrNameLst>
                                      </p:cBhvr>
                                      <p:to>
                                        <p:strVal val="visible"/>
                                      </p:to>
                                    </p:set>
                                    <p:animEffect transition="in" filter="fade">
                                      <p:cBhvr>
                                        <p:cTn id="59" dur="500"/>
                                        <p:tgtEl>
                                          <p:spTgt spid="3176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1765"/>
                                        </p:tgtEl>
                                        <p:attrNameLst>
                                          <p:attrName>style.visibility</p:attrName>
                                        </p:attrNameLst>
                                      </p:cBhvr>
                                      <p:to>
                                        <p:strVal val="visible"/>
                                      </p:to>
                                    </p:set>
                                    <p:animEffect transition="in" filter="fade">
                                      <p:cBhvr>
                                        <p:cTn id="64" dur="1000"/>
                                        <p:tgtEl>
                                          <p:spTgt spid="31765"/>
                                        </p:tgtEl>
                                      </p:cBhvr>
                                    </p:animEffect>
                                  </p:childTnLst>
                                </p:cTn>
                              </p:par>
                              <p:par>
                                <p:cTn id="65" presetID="10" presetClass="entr" presetSubtype="0" fill="hold" nodeType="withEffect">
                                  <p:stCondLst>
                                    <p:cond delay="0"/>
                                  </p:stCondLst>
                                  <p:childTnLst>
                                    <p:set>
                                      <p:cBhvr>
                                        <p:cTn id="66" dur="1" fill="hold">
                                          <p:stCondLst>
                                            <p:cond delay="0"/>
                                          </p:stCondLst>
                                        </p:cTn>
                                        <p:tgtEl>
                                          <p:spTgt spid="31766"/>
                                        </p:tgtEl>
                                        <p:attrNameLst>
                                          <p:attrName>style.visibility</p:attrName>
                                        </p:attrNameLst>
                                      </p:cBhvr>
                                      <p:to>
                                        <p:strVal val="visible"/>
                                      </p:to>
                                    </p:set>
                                    <p:animEffect transition="in" filter="fade">
                                      <p:cBhvr>
                                        <p:cTn id="67" dur="1000"/>
                                        <p:tgtEl>
                                          <p:spTgt spid="3176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767"/>
                                        </p:tgtEl>
                                        <p:attrNameLst>
                                          <p:attrName>style.visibility</p:attrName>
                                        </p:attrNameLst>
                                      </p:cBhvr>
                                      <p:to>
                                        <p:strVal val="visible"/>
                                      </p:to>
                                    </p:set>
                                    <p:animEffect transition="in" filter="fade">
                                      <p:cBhvr>
                                        <p:cTn id="72" dur="1000"/>
                                        <p:tgtEl>
                                          <p:spTgt spid="31767"/>
                                        </p:tgtEl>
                                      </p:cBhvr>
                                    </p:animEffect>
                                  </p:childTnLst>
                                </p:cTn>
                              </p:par>
                              <p:par>
                                <p:cTn id="73" presetID="10" presetClass="entr" presetSubtype="0" fill="hold" nodeType="withEffect">
                                  <p:stCondLst>
                                    <p:cond delay="0"/>
                                  </p:stCondLst>
                                  <p:childTnLst>
                                    <p:set>
                                      <p:cBhvr>
                                        <p:cTn id="74" dur="1" fill="hold">
                                          <p:stCondLst>
                                            <p:cond delay="0"/>
                                          </p:stCondLst>
                                        </p:cTn>
                                        <p:tgtEl>
                                          <p:spTgt spid="31768"/>
                                        </p:tgtEl>
                                        <p:attrNameLst>
                                          <p:attrName>style.visibility</p:attrName>
                                        </p:attrNameLst>
                                      </p:cBhvr>
                                      <p:to>
                                        <p:strVal val="visible"/>
                                      </p:to>
                                    </p:set>
                                    <p:animEffect transition="in" filter="fade">
                                      <p:cBhvr>
                                        <p:cTn id="75" dur="1000"/>
                                        <p:tgtEl>
                                          <p:spTgt spid="3176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764"/>
                                        </p:tgtEl>
                                        <p:attrNameLst>
                                          <p:attrName>style.visibility</p:attrName>
                                        </p:attrNameLst>
                                      </p:cBhvr>
                                      <p:to>
                                        <p:strVal val="visible"/>
                                      </p:to>
                                    </p:set>
                                    <p:animEffect transition="in" filter="fade">
                                      <p:cBhvr>
                                        <p:cTn id="80" dur="500"/>
                                        <p:tgtEl>
                                          <p:spTgt spid="3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nimBg="1"/>
      <p:bldP spid="31754" grpId="0"/>
      <p:bldP spid="31755" grpId="0" animBg="1"/>
      <p:bldP spid="31757" grpId="0"/>
      <p:bldP spid="31758" grpId="0" animBg="1"/>
      <p:bldP spid="31760" grpId="0"/>
      <p:bldP spid="31761" grpId="0"/>
      <p:bldP spid="31762" grpId="0" animBg="1"/>
      <p:bldP spid="31764" grpId="0"/>
      <p:bldP spid="31765" grpId="0" animBg="1"/>
      <p:bldP spid="31767"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易网达境\培训\设计培训\参考促销广告\淘宝品牌街\T26gBrXgpbXXXXXXXX_!!22438470.jpg">
            <a:extLst>
              <a:ext uri="{FF2B5EF4-FFF2-40B4-BE49-F238E27FC236}">
                <a16:creationId xmlns:a16="http://schemas.microsoft.com/office/drawing/2014/main" id="{9080C733-6654-4C1B-89D4-F5E326EAE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470" y="1799055"/>
            <a:ext cx="5241550" cy="201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0756B518-F9B6-424C-91F3-94D30FD4F24A}"/>
              </a:ext>
            </a:extLst>
          </p:cNvPr>
          <p:cNvSpPr/>
          <p:nvPr/>
        </p:nvSpPr>
        <p:spPr>
          <a:xfrm>
            <a:off x="2422469" y="1799055"/>
            <a:ext cx="5328883" cy="201659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Text Box 13">
            <a:extLst>
              <a:ext uri="{FF2B5EF4-FFF2-40B4-BE49-F238E27FC236}">
                <a16:creationId xmlns:a16="http://schemas.microsoft.com/office/drawing/2014/main" id="{FEA595C4-77E1-4265-8B3A-084781272D17}"/>
              </a:ext>
            </a:extLst>
          </p:cNvPr>
          <p:cNvSpPr txBox="1">
            <a:spLocks noChangeArrowheads="1"/>
          </p:cNvSpPr>
          <p:nvPr/>
        </p:nvSpPr>
        <p:spPr bwMode="auto">
          <a:xfrm>
            <a:off x="8491299" y="2207136"/>
            <a:ext cx="26935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更大的面积，更粗的字体和高对比色是基本的强化手段</a:t>
            </a:r>
          </a:p>
        </p:txBody>
      </p:sp>
      <p:sp>
        <p:nvSpPr>
          <p:cNvPr id="8" name="Rectangle 21">
            <a:extLst>
              <a:ext uri="{FF2B5EF4-FFF2-40B4-BE49-F238E27FC236}">
                <a16:creationId xmlns:a16="http://schemas.microsoft.com/office/drawing/2014/main" id="{14D83DA2-432B-469B-B615-3D6EACC746E7}"/>
              </a:ext>
            </a:extLst>
          </p:cNvPr>
          <p:cNvSpPr>
            <a:spLocks noChangeArrowheads="1"/>
          </p:cNvSpPr>
          <p:nvPr/>
        </p:nvSpPr>
        <p:spPr bwMode="auto">
          <a:xfrm>
            <a:off x="4581969" y="1799055"/>
            <a:ext cx="3385333" cy="17276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Line 22">
            <a:extLst>
              <a:ext uri="{FF2B5EF4-FFF2-40B4-BE49-F238E27FC236}">
                <a16:creationId xmlns:a16="http://schemas.microsoft.com/office/drawing/2014/main" id="{01996716-4F5D-4ACA-8A7F-E487B08A9416}"/>
              </a:ext>
            </a:extLst>
          </p:cNvPr>
          <p:cNvSpPr>
            <a:spLocks noChangeShapeType="1"/>
          </p:cNvSpPr>
          <p:nvPr/>
        </p:nvSpPr>
        <p:spPr bwMode="auto">
          <a:xfrm flipV="1">
            <a:off x="7967302" y="2800998"/>
            <a:ext cx="582747"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5367" name="Picture 3" descr="D:\易网达境\培训\设计培训\参考促销广告\淘宝品牌街\T1kAtQXhpDXXcOltDb_123458.jpg">
            <a:extLst>
              <a:ext uri="{FF2B5EF4-FFF2-40B4-BE49-F238E27FC236}">
                <a16:creationId xmlns:a16="http://schemas.microsoft.com/office/drawing/2014/main" id="{14548B0A-42D8-4226-A6C1-6959787C0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470" y="4091935"/>
            <a:ext cx="5401925" cy="182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1">
            <a:extLst>
              <a:ext uri="{FF2B5EF4-FFF2-40B4-BE49-F238E27FC236}">
                <a16:creationId xmlns:a16="http://schemas.microsoft.com/office/drawing/2014/main" id="{20F4E37D-1513-4161-A4C7-449FB2B3EABB}"/>
              </a:ext>
            </a:extLst>
          </p:cNvPr>
          <p:cNvSpPr>
            <a:spLocks noChangeArrowheads="1"/>
          </p:cNvSpPr>
          <p:nvPr/>
        </p:nvSpPr>
        <p:spPr bwMode="auto">
          <a:xfrm>
            <a:off x="2493923" y="5078001"/>
            <a:ext cx="3024888" cy="935254"/>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Line 22">
            <a:extLst>
              <a:ext uri="{FF2B5EF4-FFF2-40B4-BE49-F238E27FC236}">
                <a16:creationId xmlns:a16="http://schemas.microsoft.com/office/drawing/2014/main" id="{11E6371B-3550-46C2-BBF0-07AB82D5A0BC}"/>
              </a:ext>
            </a:extLst>
          </p:cNvPr>
          <p:cNvSpPr>
            <a:spLocks noChangeShapeType="1"/>
          </p:cNvSpPr>
          <p:nvPr/>
        </p:nvSpPr>
        <p:spPr bwMode="auto">
          <a:xfrm>
            <a:off x="5518811" y="5462264"/>
            <a:ext cx="2972488"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 name="Text Box 13">
            <a:extLst>
              <a:ext uri="{FF2B5EF4-FFF2-40B4-BE49-F238E27FC236}">
                <a16:creationId xmlns:a16="http://schemas.microsoft.com/office/drawing/2014/main" id="{6DE848A3-36AF-422F-ACE1-3CBAEFD0FEE2}"/>
              </a:ext>
            </a:extLst>
          </p:cNvPr>
          <p:cNvSpPr txBox="1">
            <a:spLocks noChangeArrowheads="1"/>
          </p:cNvSpPr>
          <p:nvPr/>
        </p:nvSpPr>
        <p:spPr bwMode="auto">
          <a:xfrm>
            <a:off x="8491298" y="4649276"/>
            <a:ext cx="26935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过修饰的形式会减弱传达，过多细节会对主题造成干扰</a:t>
            </a:r>
          </a:p>
        </p:txBody>
      </p:sp>
      <p:sp>
        <p:nvSpPr>
          <p:cNvPr id="15371" name="内容占位符 2">
            <a:extLst>
              <a:ext uri="{FF2B5EF4-FFF2-40B4-BE49-F238E27FC236}">
                <a16:creationId xmlns:a16="http://schemas.microsoft.com/office/drawing/2014/main" id="{3E9B0C8C-A075-4993-BE9B-2912E91AA8EB}"/>
              </a:ext>
            </a:extLst>
          </p:cNvPr>
          <p:cNvSpPr txBox="1">
            <a:spLocks/>
          </p:cNvSpPr>
          <p:nvPr/>
        </p:nvSpPr>
        <p:spPr bwMode="auto">
          <a:xfrm>
            <a:off x="2360542" y="1219483"/>
            <a:ext cx="516056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b="1">
                <a:latin typeface="微软雅黑" panose="020B0503020204020204" pitchFamily="34" charset="-122"/>
                <a:ea typeface="微软雅黑" panose="020B0503020204020204" pitchFamily="34" charset="-122"/>
              </a:rPr>
              <a:t>通过形式强化主题，形式不可大于内容</a:t>
            </a:r>
            <a:endParaRPr lang="en-US" altLang="zh-CN" sz="2000" b="1">
              <a:latin typeface="微软雅黑" panose="020B0503020204020204" pitchFamily="34" charset="-122"/>
              <a:ea typeface="微软雅黑" panose="020B0503020204020204" pitchFamily="34" charset="-122"/>
            </a:endParaRPr>
          </a:p>
        </p:txBody>
      </p:sp>
      <p:sp>
        <p:nvSpPr>
          <p:cNvPr id="15372" name="内容占位符 2">
            <a:extLst>
              <a:ext uri="{FF2B5EF4-FFF2-40B4-BE49-F238E27FC236}">
                <a16:creationId xmlns:a16="http://schemas.microsoft.com/office/drawing/2014/main" id="{3C3C6C2E-1612-40C8-A2FE-7913626BC538}"/>
              </a:ext>
            </a:extLst>
          </p:cNvPr>
          <p:cNvSpPr txBox="1">
            <a:spLocks/>
          </p:cNvSpPr>
          <p:nvPr/>
        </p:nvSpPr>
        <p:spPr bwMode="auto">
          <a:xfrm>
            <a:off x="1297144" y="317624"/>
            <a:ext cx="51827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主题突出</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易网达境\培训\设计培训\参考促销广告\淘宝品牌街\T220VsXjFaXXXXXXXX_!!264579984.jpg">
            <a:extLst>
              <a:ext uri="{FF2B5EF4-FFF2-40B4-BE49-F238E27FC236}">
                <a16:creationId xmlns:a16="http://schemas.microsoft.com/office/drawing/2014/main" id="{D7851DE3-BBED-42D4-9180-8573A52FC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12" y="1857806"/>
            <a:ext cx="5430507" cy="208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42386B8-198E-4B79-AECF-D987BE973661}"/>
              </a:ext>
            </a:extLst>
          </p:cNvPr>
          <p:cNvSpPr/>
          <p:nvPr/>
        </p:nvSpPr>
        <p:spPr>
          <a:xfrm>
            <a:off x="2143005" y="1857806"/>
            <a:ext cx="5400337" cy="208804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Text Box 13">
            <a:extLst>
              <a:ext uri="{FF2B5EF4-FFF2-40B4-BE49-F238E27FC236}">
                <a16:creationId xmlns:a16="http://schemas.microsoft.com/office/drawing/2014/main" id="{5E5CE14A-C078-400F-95DA-DD3870047F00}"/>
              </a:ext>
            </a:extLst>
          </p:cNvPr>
          <p:cNvSpPr txBox="1">
            <a:spLocks noChangeArrowheads="1"/>
          </p:cNvSpPr>
          <p:nvPr/>
        </p:nvSpPr>
        <p:spPr bwMode="auto">
          <a:xfrm>
            <a:off x="8006998" y="2170616"/>
            <a:ext cx="34428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同等级别的多主题表达，形式感要保持一致。这样让阅读者容易找到规律，把多条信息一次获取。</a:t>
            </a:r>
          </a:p>
        </p:txBody>
      </p:sp>
      <p:sp>
        <p:nvSpPr>
          <p:cNvPr id="8" name="Rectangle 21">
            <a:extLst>
              <a:ext uri="{FF2B5EF4-FFF2-40B4-BE49-F238E27FC236}">
                <a16:creationId xmlns:a16="http://schemas.microsoft.com/office/drawing/2014/main" id="{9BA946F0-76E6-4750-B564-806CA34ADC3E}"/>
              </a:ext>
            </a:extLst>
          </p:cNvPr>
          <p:cNvSpPr>
            <a:spLocks noChangeArrowheads="1"/>
          </p:cNvSpPr>
          <p:nvPr/>
        </p:nvSpPr>
        <p:spPr bwMode="auto">
          <a:xfrm>
            <a:off x="2358955" y="2280178"/>
            <a:ext cx="2364334" cy="979715"/>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Line 22">
            <a:extLst>
              <a:ext uri="{FF2B5EF4-FFF2-40B4-BE49-F238E27FC236}">
                <a16:creationId xmlns:a16="http://schemas.microsoft.com/office/drawing/2014/main" id="{34FBBE82-92A2-4646-9A56-27EDCD10C9DE}"/>
              </a:ext>
            </a:extLst>
          </p:cNvPr>
          <p:cNvSpPr>
            <a:spLocks noChangeShapeType="1"/>
          </p:cNvSpPr>
          <p:nvPr/>
        </p:nvSpPr>
        <p:spPr bwMode="auto">
          <a:xfrm>
            <a:off x="4723288" y="2770829"/>
            <a:ext cx="3201141"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6391" name="Picture 3" descr="D:\易网达境\培训\设计培训\参考促销广告\淘宝品牌街\T1ALBRXkdwXXbbF4sV_020703.jpg">
            <a:extLst>
              <a:ext uri="{FF2B5EF4-FFF2-40B4-BE49-F238E27FC236}">
                <a16:creationId xmlns:a16="http://schemas.microsoft.com/office/drawing/2014/main" id="{7BF9D16A-BA13-4230-9D19-AFB4B6533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458" y="4222141"/>
            <a:ext cx="5324120" cy="179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1">
            <a:extLst>
              <a:ext uri="{FF2B5EF4-FFF2-40B4-BE49-F238E27FC236}">
                <a16:creationId xmlns:a16="http://schemas.microsoft.com/office/drawing/2014/main" id="{66317628-4635-490F-91A1-BAB268AEEB06}"/>
              </a:ext>
            </a:extLst>
          </p:cNvPr>
          <p:cNvSpPr>
            <a:spLocks noChangeArrowheads="1"/>
          </p:cNvSpPr>
          <p:nvPr/>
        </p:nvSpPr>
        <p:spPr bwMode="auto">
          <a:xfrm>
            <a:off x="4015099" y="4098287"/>
            <a:ext cx="2953434" cy="1203604"/>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Line 22">
            <a:extLst>
              <a:ext uri="{FF2B5EF4-FFF2-40B4-BE49-F238E27FC236}">
                <a16:creationId xmlns:a16="http://schemas.microsoft.com/office/drawing/2014/main" id="{E9EABB68-55B8-454F-992C-FAD25FC230BF}"/>
              </a:ext>
            </a:extLst>
          </p:cNvPr>
          <p:cNvSpPr>
            <a:spLocks noChangeShapeType="1"/>
          </p:cNvSpPr>
          <p:nvPr/>
        </p:nvSpPr>
        <p:spPr bwMode="auto">
          <a:xfrm>
            <a:off x="6987588" y="4725494"/>
            <a:ext cx="936842"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 name="Text Box 13">
            <a:extLst>
              <a:ext uri="{FF2B5EF4-FFF2-40B4-BE49-F238E27FC236}">
                <a16:creationId xmlns:a16="http://schemas.microsoft.com/office/drawing/2014/main" id="{44523B0A-FFC5-4C13-86C3-1BB1964B082C}"/>
              </a:ext>
            </a:extLst>
          </p:cNvPr>
          <p:cNvSpPr txBox="1">
            <a:spLocks noChangeArrowheads="1"/>
          </p:cNvSpPr>
          <p:nvPr/>
        </p:nvSpPr>
        <p:spPr bwMode="auto">
          <a:xfrm>
            <a:off x="7991119" y="4255485"/>
            <a:ext cx="34587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latin typeface="微软雅黑" panose="020B0503020204020204" pitchFamily="34" charset="-122"/>
                <a:ea typeface="微软雅黑" panose="020B0503020204020204" pitchFamily="34" charset="-122"/>
              </a:rPr>
              <a:t>不同等级别的多主题表达，要分清主次关系，把次要信息降到第二层级，避免平均非配造成的主要信息弱化。</a:t>
            </a:r>
          </a:p>
        </p:txBody>
      </p:sp>
      <p:sp>
        <p:nvSpPr>
          <p:cNvPr id="16395" name="内容占位符 2">
            <a:extLst>
              <a:ext uri="{FF2B5EF4-FFF2-40B4-BE49-F238E27FC236}">
                <a16:creationId xmlns:a16="http://schemas.microsoft.com/office/drawing/2014/main" id="{EA534819-A890-4DB5-8917-7A854EA71F56}"/>
              </a:ext>
            </a:extLst>
          </p:cNvPr>
          <p:cNvSpPr txBox="1">
            <a:spLocks/>
          </p:cNvSpPr>
          <p:nvPr/>
        </p:nvSpPr>
        <p:spPr bwMode="auto">
          <a:xfrm>
            <a:off x="1257386" y="362036"/>
            <a:ext cx="51827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主题突出</a:t>
            </a:r>
            <a:endParaRPr lang="en-US" altLang="zh-CN" sz="2000" dirty="0">
              <a:latin typeface="微软雅黑" panose="020B0503020204020204" pitchFamily="34" charset="-122"/>
              <a:ea typeface="微软雅黑" panose="020B0503020204020204" pitchFamily="34" charset="-122"/>
            </a:endParaRPr>
          </a:p>
        </p:txBody>
      </p:sp>
      <p:sp>
        <p:nvSpPr>
          <p:cNvPr id="16396" name="内容占位符 2">
            <a:extLst>
              <a:ext uri="{FF2B5EF4-FFF2-40B4-BE49-F238E27FC236}">
                <a16:creationId xmlns:a16="http://schemas.microsoft.com/office/drawing/2014/main" id="{D6CC709D-CC9C-44BA-AB96-EF970DB38ED7}"/>
              </a:ext>
            </a:extLst>
          </p:cNvPr>
          <p:cNvSpPr txBox="1">
            <a:spLocks/>
          </p:cNvSpPr>
          <p:nvPr/>
        </p:nvSpPr>
        <p:spPr bwMode="auto">
          <a:xfrm>
            <a:off x="2143005" y="1295701"/>
            <a:ext cx="516056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b="1">
                <a:latin typeface="微软雅黑" panose="020B0503020204020204" pitchFamily="34" charset="-122"/>
                <a:ea typeface="微软雅黑" panose="020B0503020204020204" pitchFamily="34" charset="-122"/>
              </a:rPr>
              <a:t>多主题的组合表现</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易网达境\培训\设计培训\参考促销广告\淘宝品牌街\T1W2pRXlBvXXXd_yc__112543.jpg">
            <a:extLst>
              <a:ext uri="{FF2B5EF4-FFF2-40B4-BE49-F238E27FC236}">
                <a16:creationId xmlns:a16="http://schemas.microsoft.com/office/drawing/2014/main" id="{BD358025-D6FC-4FBE-9CEB-E0C219B6E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83" y="1433846"/>
            <a:ext cx="6219676" cy="210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D:\易网达境\培训\设计培训\参考促销广告\淘宝品牌街\T1OoBPXoRCXXcZyjM__080113.jpg">
            <a:extLst>
              <a:ext uri="{FF2B5EF4-FFF2-40B4-BE49-F238E27FC236}">
                <a16:creationId xmlns:a16="http://schemas.microsoft.com/office/drawing/2014/main" id="{0D6C9CAC-78D1-41D9-AC74-0BA4457D3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83" y="4025245"/>
            <a:ext cx="6219676" cy="210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1">
            <a:extLst>
              <a:ext uri="{FF2B5EF4-FFF2-40B4-BE49-F238E27FC236}">
                <a16:creationId xmlns:a16="http://schemas.microsoft.com/office/drawing/2014/main" id="{A6CD28D6-4B15-408C-82A1-B3EAEA14129B}"/>
              </a:ext>
            </a:extLst>
          </p:cNvPr>
          <p:cNvSpPr>
            <a:spLocks noChangeArrowheads="1"/>
          </p:cNvSpPr>
          <p:nvPr/>
        </p:nvSpPr>
        <p:spPr bwMode="auto">
          <a:xfrm>
            <a:off x="5234582" y="1649795"/>
            <a:ext cx="3528242" cy="17276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Line 22">
            <a:extLst>
              <a:ext uri="{FF2B5EF4-FFF2-40B4-BE49-F238E27FC236}">
                <a16:creationId xmlns:a16="http://schemas.microsoft.com/office/drawing/2014/main" id="{8814B133-92D9-42FD-81F6-06DCD2259545}"/>
              </a:ext>
            </a:extLst>
          </p:cNvPr>
          <p:cNvSpPr>
            <a:spLocks noChangeShapeType="1"/>
          </p:cNvSpPr>
          <p:nvPr/>
        </p:nvSpPr>
        <p:spPr bwMode="auto">
          <a:xfrm>
            <a:off x="6552512" y="3353576"/>
            <a:ext cx="228653" cy="228653"/>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Text Box 13">
            <a:extLst>
              <a:ext uri="{FF2B5EF4-FFF2-40B4-BE49-F238E27FC236}">
                <a16:creationId xmlns:a16="http://schemas.microsoft.com/office/drawing/2014/main" id="{554FFC90-0558-4038-81CA-2FD8926EA2EE}"/>
              </a:ext>
            </a:extLst>
          </p:cNvPr>
          <p:cNvSpPr txBox="1">
            <a:spLocks noChangeArrowheads="1"/>
          </p:cNvSpPr>
          <p:nvPr/>
        </p:nvSpPr>
        <p:spPr bwMode="auto">
          <a:xfrm>
            <a:off x="5950711" y="3593346"/>
            <a:ext cx="6082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面向白领的职业装，字体色彩都庄重和贵气</a:t>
            </a:r>
          </a:p>
        </p:txBody>
      </p:sp>
      <p:sp>
        <p:nvSpPr>
          <p:cNvPr id="10" name="Rectangle 21">
            <a:extLst>
              <a:ext uri="{FF2B5EF4-FFF2-40B4-BE49-F238E27FC236}">
                <a16:creationId xmlns:a16="http://schemas.microsoft.com/office/drawing/2014/main" id="{D12C6EEC-8C06-4A1F-8DE9-A6541005AFAB}"/>
              </a:ext>
            </a:extLst>
          </p:cNvPr>
          <p:cNvSpPr>
            <a:spLocks noChangeArrowheads="1"/>
          </p:cNvSpPr>
          <p:nvPr/>
        </p:nvSpPr>
        <p:spPr bwMode="auto">
          <a:xfrm>
            <a:off x="5234582" y="4241195"/>
            <a:ext cx="3528242" cy="17276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1" name="Line 22">
            <a:extLst>
              <a:ext uri="{FF2B5EF4-FFF2-40B4-BE49-F238E27FC236}">
                <a16:creationId xmlns:a16="http://schemas.microsoft.com/office/drawing/2014/main" id="{ADC11848-2E6F-4216-83CA-AB1D745C78C8}"/>
              </a:ext>
            </a:extLst>
          </p:cNvPr>
          <p:cNvSpPr>
            <a:spLocks noChangeShapeType="1"/>
          </p:cNvSpPr>
          <p:nvPr/>
        </p:nvSpPr>
        <p:spPr bwMode="auto">
          <a:xfrm>
            <a:off x="6704947" y="5944976"/>
            <a:ext cx="228653" cy="30487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Text Box 13">
            <a:extLst>
              <a:ext uri="{FF2B5EF4-FFF2-40B4-BE49-F238E27FC236}">
                <a16:creationId xmlns:a16="http://schemas.microsoft.com/office/drawing/2014/main" id="{27DF7742-B127-4A7E-BBD4-259F42365441}"/>
              </a:ext>
            </a:extLst>
          </p:cNvPr>
          <p:cNvSpPr txBox="1">
            <a:spLocks noChangeArrowheads="1"/>
          </p:cNvSpPr>
          <p:nvPr/>
        </p:nvSpPr>
        <p:spPr bwMode="auto">
          <a:xfrm>
            <a:off x="5950711" y="6110115"/>
            <a:ext cx="5817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面向女生羽绒服，字体色彩都活泼可爱</a:t>
            </a:r>
          </a:p>
        </p:txBody>
      </p:sp>
      <p:sp>
        <p:nvSpPr>
          <p:cNvPr id="17418" name="内容占位符 2">
            <a:extLst>
              <a:ext uri="{FF2B5EF4-FFF2-40B4-BE49-F238E27FC236}">
                <a16:creationId xmlns:a16="http://schemas.microsoft.com/office/drawing/2014/main" id="{F25F2E94-829A-4942-98DF-02B0105586D7}"/>
              </a:ext>
            </a:extLst>
          </p:cNvPr>
          <p:cNvSpPr txBox="1">
            <a:spLocks/>
          </p:cNvSpPr>
          <p:nvPr/>
        </p:nvSpPr>
        <p:spPr bwMode="auto">
          <a:xfrm>
            <a:off x="1369713" y="340598"/>
            <a:ext cx="51827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二、促销广告设计的方法</a:t>
            </a:r>
            <a:r>
              <a:rPr lang="en-US" altLang="zh-CN" sz="2000">
                <a:latin typeface="微软雅黑" panose="020B0503020204020204" pitchFamily="34" charset="-122"/>
                <a:ea typeface="微软雅黑" panose="020B0503020204020204" pitchFamily="34" charset="-122"/>
              </a:rPr>
              <a:t>——2.</a:t>
            </a:r>
            <a:r>
              <a:rPr lang="zh-CN" altLang="en-US" sz="2000">
                <a:latin typeface="微软雅黑" panose="020B0503020204020204" pitchFamily="34" charset="-122"/>
                <a:ea typeface="微软雅黑" panose="020B0503020204020204" pitchFamily="34" charset="-122"/>
              </a:rPr>
              <a:t>目标明确</a:t>
            </a:r>
            <a:endParaRPr lang="en-US" altLang="zh-CN" sz="2000">
              <a:latin typeface="微软雅黑" panose="020B0503020204020204" pitchFamily="34" charset="-122"/>
              <a:ea typeface="微软雅黑" panose="020B0503020204020204" pitchFamily="34" charset="-122"/>
            </a:endParaRPr>
          </a:p>
        </p:txBody>
      </p:sp>
      <p:sp>
        <p:nvSpPr>
          <p:cNvPr id="17419" name="内容占位符 2">
            <a:extLst>
              <a:ext uri="{FF2B5EF4-FFF2-40B4-BE49-F238E27FC236}">
                <a16:creationId xmlns:a16="http://schemas.microsoft.com/office/drawing/2014/main" id="{1FD3C263-20B7-4220-A2E3-A2E7042FC022}"/>
              </a:ext>
            </a:extLst>
          </p:cNvPr>
          <p:cNvSpPr txBox="1">
            <a:spLocks/>
          </p:cNvSpPr>
          <p:nvPr/>
        </p:nvSpPr>
        <p:spPr bwMode="auto">
          <a:xfrm>
            <a:off x="2589195" y="990830"/>
            <a:ext cx="51827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目标人群的审美特征</a:t>
            </a:r>
            <a:endParaRPr lang="en-US" altLang="zh-CN"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易网达境\培训\设计培训\参考促销广告\淘宝品牌街\T17pBPXaVbXXceNvw__111909.jpg">
            <a:extLst>
              <a:ext uri="{FF2B5EF4-FFF2-40B4-BE49-F238E27FC236}">
                <a16:creationId xmlns:a16="http://schemas.microsoft.com/office/drawing/2014/main" id="{935484A9-708F-4189-A146-B8BF590C9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30" y="1406851"/>
            <a:ext cx="5960855" cy="201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descr="D:\易网达境\培训\设计培训\参考促销广告\淘宝品牌街\T1kDBPXcXDXXc1M_M8_101737.jpg">
            <a:extLst>
              <a:ext uri="{FF2B5EF4-FFF2-40B4-BE49-F238E27FC236}">
                <a16:creationId xmlns:a16="http://schemas.microsoft.com/office/drawing/2014/main" id="{049245A8-E50B-485D-9FD2-0E35928EA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30" y="3640981"/>
            <a:ext cx="5976733" cy="202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1">
            <a:extLst>
              <a:ext uri="{FF2B5EF4-FFF2-40B4-BE49-F238E27FC236}">
                <a16:creationId xmlns:a16="http://schemas.microsoft.com/office/drawing/2014/main" id="{805DE91F-0669-4442-9D96-F0C123E23702}"/>
              </a:ext>
            </a:extLst>
          </p:cNvPr>
          <p:cNvSpPr>
            <a:spLocks noChangeArrowheads="1"/>
          </p:cNvSpPr>
          <p:nvPr/>
        </p:nvSpPr>
        <p:spPr bwMode="auto">
          <a:xfrm>
            <a:off x="5550568" y="1341749"/>
            <a:ext cx="3528242" cy="17276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Line 22">
            <a:extLst>
              <a:ext uri="{FF2B5EF4-FFF2-40B4-BE49-F238E27FC236}">
                <a16:creationId xmlns:a16="http://schemas.microsoft.com/office/drawing/2014/main" id="{B88388D2-E5EE-4914-99AC-CB02E3474047}"/>
              </a:ext>
            </a:extLst>
          </p:cNvPr>
          <p:cNvSpPr>
            <a:spLocks noChangeShapeType="1"/>
          </p:cNvSpPr>
          <p:nvPr/>
        </p:nvSpPr>
        <p:spPr bwMode="auto">
          <a:xfrm>
            <a:off x="6269872" y="3069349"/>
            <a:ext cx="360446" cy="4319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Text Box 13">
            <a:extLst>
              <a:ext uri="{FF2B5EF4-FFF2-40B4-BE49-F238E27FC236}">
                <a16:creationId xmlns:a16="http://schemas.microsoft.com/office/drawing/2014/main" id="{520726EC-6271-4D28-BEA2-BB403FF91050}"/>
              </a:ext>
            </a:extLst>
          </p:cNvPr>
          <p:cNvSpPr txBox="1">
            <a:spLocks noChangeArrowheads="1"/>
          </p:cNvSpPr>
          <p:nvPr/>
        </p:nvSpPr>
        <p:spPr bwMode="auto">
          <a:xfrm>
            <a:off x="2741629" y="5716324"/>
            <a:ext cx="61770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模特应与目标人群特征吻合，也要和产品特点吻合</a:t>
            </a:r>
          </a:p>
        </p:txBody>
      </p:sp>
      <p:sp>
        <p:nvSpPr>
          <p:cNvPr id="12" name="Rectangle 21">
            <a:extLst>
              <a:ext uri="{FF2B5EF4-FFF2-40B4-BE49-F238E27FC236}">
                <a16:creationId xmlns:a16="http://schemas.microsoft.com/office/drawing/2014/main" id="{20FAE22A-33FC-430F-A694-E1B3F9B4FCFC}"/>
              </a:ext>
            </a:extLst>
          </p:cNvPr>
          <p:cNvSpPr>
            <a:spLocks noChangeArrowheads="1"/>
          </p:cNvSpPr>
          <p:nvPr/>
        </p:nvSpPr>
        <p:spPr bwMode="auto">
          <a:xfrm>
            <a:off x="6053921" y="3501249"/>
            <a:ext cx="2737484" cy="1297287"/>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8440" name="内容占位符 2">
            <a:extLst>
              <a:ext uri="{FF2B5EF4-FFF2-40B4-BE49-F238E27FC236}">
                <a16:creationId xmlns:a16="http://schemas.microsoft.com/office/drawing/2014/main" id="{010CF5CE-4367-408D-94B6-B3C60FB7ECA5}"/>
              </a:ext>
            </a:extLst>
          </p:cNvPr>
          <p:cNvSpPr txBox="1">
            <a:spLocks/>
          </p:cNvSpPr>
          <p:nvPr/>
        </p:nvSpPr>
        <p:spPr bwMode="auto">
          <a:xfrm>
            <a:off x="1447519" y="320750"/>
            <a:ext cx="51827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目标明确</a:t>
            </a:r>
            <a:endParaRPr lang="en-US" altLang="zh-CN" sz="2000" dirty="0">
              <a:latin typeface="微软雅黑" panose="020B0503020204020204" pitchFamily="34" charset="-122"/>
              <a:ea typeface="微软雅黑" panose="020B0503020204020204" pitchFamily="34" charset="-122"/>
            </a:endParaRPr>
          </a:p>
        </p:txBody>
      </p:sp>
      <p:sp>
        <p:nvSpPr>
          <p:cNvPr id="18441" name="内容占位符 2">
            <a:extLst>
              <a:ext uri="{FF2B5EF4-FFF2-40B4-BE49-F238E27FC236}">
                <a16:creationId xmlns:a16="http://schemas.microsoft.com/office/drawing/2014/main" id="{771A35B4-35C0-462C-A72F-E9E59B3D1C9C}"/>
              </a:ext>
            </a:extLst>
          </p:cNvPr>
          <p:cNvSpPr txBox="1">
            <a:spLocks/>
          </p:cNvSpPr>
          <p:nvPr/>
        </p:nvSpPr>
        <p:spPr bwMode="auto">
          <a:xfrm>
            <a:off x="2578080" y="990830"/>
            <a:ext cx="51827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目标人群的审美特征</a:t>
            </a:r>
            <a:endParaRPr lang="en-US" altLang="zh-CN" sz="2000">
              <a:latin typeface="微软雅黑" panose="020B0503020204020204" pitchFamily="34" charset="-122"/>
              <a:ea typeface="微软雅黑" panose="020B0503020204020204" pitchFamily="34" charset="-122"/>
            </a:endParaRPr>
          </a:p>
        </p:txBody>
      </p:sp>
      <p:sp>
        <p:nvSpPr>
          <p:cNvPr id="15" name="Text Box 8">
            <a:extLst>
              <a:ext uri="{FF2B5EF4-FFF2-40B4-BE49-F238E27FC236}">
                <a16:creationId xmlns:a16="http://schemas.microsoft.com/office/drawing/2014/main" id="{2D126E88-B36D-4BEE-9400-5508EA033057}"/>
              </a:ext>
            </a:extLst>
          </p:cNvPr>
          <p:cNvSpPr txBox="1">
            <a:spLocks noChangeArrowheads="1"/>
          </p:cNvSpPr>
          <p:nvPr/>
        </p:nvSpPr>
        <p:spPr bwMode="auto">
          <a:xfrm>
            <a:off x="2741630" y="6097412"/>
            <a:ext cx="6326064" cy="533523"/>
          </a:xfrm>
          <a:prstGeom prst="rect">
            <a:avLst/>
          </a:prstGeom>
          <a:no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en-US" altLang="zh-CN" sz="1400" dirty="0">
                <a:solidFill>
                  <a:schemeClr val="tx1">
                    <a:lumMod val="75000"/>
                    <a:lumOff val="25000"/>
                  </a:schemeClr>
                </a:solidFill>
              </a:rPr>
              <a:t>TIP: </a:t>
            </a:r>
            <a:r>
              <a:rPr lang="zh-CN" altLang="en-US" sz="1400" dirty="0">
                <a:solidFill>
                  <a:schemeClr val="tx1">
                    <a:lumMod val="75000"/>
                    <a:lumOff val="25000"/>
                  </a:schemeClr>
                </a:solidFill>
              </a:rPr>
              <a:t>投射效应，让消费者把自己想象成画面上的模特</a:t>
            </a:r>
            <a:endParaRPr lang="en-US" altLang="zh-CN" sz="2400" b="1" dirty="0">
              <a:solidFill>
                <a:schemeClr val="tx1">
                  <a:lumMod val="75000"/>
                  <a:lumOff val="25000"/>
                </a:schemeClr>
              </a:solidFill>
            </a:endParaRPr>
          </a:p>
          <a:p>
            <a:pPr>
              <a:defRPr/>
            </a:pPr>
            <a:endParaRPr lang="zh-CN" altLang="en-US" sz="1400"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p:cNvSpPr/>
          <p:nvPr/>
        </p:nvSpPr>
        <p:spPr>
          <a:xfrm flipH="1">
            <a:off x="9499852" y="742533"/>
            <a:ext cx="2688681" cy="522982"/>
          </a:xfrm>
          <a:prstGeom prst="rect">
            <a:avLst/>
          </a:prstGeom>
          <a:solidFill>
            <a:schemeClr val="accent1"/>
          </a:solidFill>
          <a:ln w="9525">
            <a:noFill/>
          </a:ln>
        </p:spPr>
        <p:txBody>
          <a:bodyPr wrap="square" lIns="91396" tIns="45699" rIns="91396" bIns="45699" rtlCol="0" anchor="t">
            <a:spAutoFit/>
          </a:bodyPr>
          <a:lstStyle/>
          <a:p>
            <a:pPr lvl="0" algn="ctr"/>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CONTENTS</a:t>
            </a:r>
          </a:p>
        </p:txBody>
      </p:sp>
      <p:sp>
        <p:nvSpPr>
          <p:cNvPr id="5" name="TextBox 25"/>
          <p:cNvSpPr txBox="1"/>
          <p:nvPr/>
        </p:nvSpPr>
        <p:spPr>
          <a:xfrm flipH="1">
            <a:off x="8974264" y="1318376"/>
            <a:ext cx="959686" cy="461431"/>
          </a:xfrm>
          <a:prstGeom prst="rect">
            <a:avLst/>
          </a:prstGeom>
          <a:noFill/>
        </p:spPr>
        <p:txBody>
          <a:bodyPr wrap="square" lIns="91396" tIns="45699" rIns="91396" bIns="45699" rtlCol="0">
            <a:spAutoFit/>
            <a:scene3d>
              <a:camera prst="orthographicFront"/>
              <a:lightRig rig="threePt" dir="t"/>
            </a:scene3d>
          </a:bodyPr>
          <a:lstStyle/>
          <a:p>
            <a:pPr lvl="0" algn="r" fontAlgn="base"/>
            <a:r>
              <a:rPr lang="zh-CN" altLang="en-US" b="1" noProof="1">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目 录 </a:t>
            </a:r>
          </a:p>
        </p:txBody>
      </p:sp>
      <p:sp>
        <p:nvSpPr>
          <p:cNvPr id="6" name="MH_Entry_1">
            <a:hlinkClick r:id="" action="ppaction://noaction"/>
          </p:cNvPr>
          <p:cNvSpPr txBox="1"/>
          <p:nvPr>
            <p:custDataLst>
              <p:tags r:id="rId1"/>
            </p:custDataLst>
          </p:nvPr>
        </p:nvSpPr>
        <p:spPr>
          <a:xfrm>
            <a:off x="1090246" y="2106698"/>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bg2">
              <a:lumMod val="50000"/>
            </a:schemeClr>
          </a:solidFill>
          <a:ln>
            <a:noFill/>
          </a:ln>
        </p:spPr>
        <p:txBody>
          <a:bodyPr wrap="square" lIns="71966" tIns="0" rIns="287860" bIns="0" anchor="ctr">
            <a:no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认识店铺首页</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MH_Number_1">
            <a:hlinkClick r:id="" action="ppaction://noaction"/>
          </p:cNvPr>
          <p:cNvSpPr/>
          <p:nvPr>
            <p:custDataLst>
              <p:tags r:id="rId2"/>
            </p:custDataLst>
          </p:nvPr>
        </p:nvSpPr>
        <p:spPr>
          <a:xfrm>
            <a:off x="4973994" y="2038179"/>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bg2">
                <a:lumMod val="2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en-US" altLang="zh-CN" dirty="0">
                <a:solidFill>
                  <a:schemeClr val="bg2">
                    <a:lumMod val="50000"/>
                  </a:schemeClr>
                </a:solidFill>
                <a:cs typeface="Times New Roman" panose="02020603050405020304" pitchFamily="18" charset="0"/>
              </a:rPr>
              <a:t>6.1</a:t>
            </a:r>
            <a:endParaRPr lang="zh-CN" altLang="en-US" dirty="0">
              <a:solidFill>
                <a:schemeClr val="bg2">
                  <a:lumMod val="50000"/>
                </a:schemeClr>
              </a:solidFill>
              <a:cs typeface="Times New Roman" panose="02020603050405020304" pitchFamily="18" charset="0"/>
            </a:endParaRPr>
          </a:p>
        </p:txBody>
      </p:sp>
      <p:sp>
        <p:nvSpPr>
          <p:cNvPr id="8" name="MH_Entry_2">
            <a:hlinkClick r:id="" action="ppaction://noaction"/>
          </p:cNvPr>
          <p:cNvSpPr txBox="1"/>
          <p:nvPr>
            <p:custDataLst>
              <p:tags r:id="rId3"/>
            </p:custDataLst>
          </p:nvPr>
        </p:nvSpPr>
        <p:spPr>
          <a:xfrm>
            <a:off x="1090246" y="2790825"/>
            <a:ext cx="3884076" cy="460375"/>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bg2">
              <a:lumMod val="50000"/>
            </a:schemeClr>
          </a:solidFill>
          <a:ln>
            <a:noFill/>
          </a:ln>
        </p:spPr>
        <p:txBody>
          <a:bodyPr wrap="square" lIns="71966" tIns="0" rIns="287860" bIns="0" anchor="ctr">
            <a:norm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店标视觉营销设计</a:t>
            </a:r>
            <a:endParaRPr lang="zh-CN" altLang="en-US" dirty="0">
              <a:solidFill>
                <a:schemeClr val="bg1"/>
              </a:solidFill>
              <a:ea typeface="微软雅黑" panose="020B0503020204020204" pitchFamily="34" charset="-122"/>
            </a:endParaRPr>
          </a:p>
        </p:txBody>
      </p:sp>
      <p:sp>
        <p:nvSpPr>
          <p:cNvPr id="10" name="MH_Entry_3">
            <a:hlinkClick r:id="rId15" action="ppaction://hlinksldjump"/>
          </p:cNvPr>
          <p:cNvSpPr txBox="1"/>
          <p:nvPr>
            <p:custDataLst>
              <p:tags r:id="rId4"/>
            </p:custDataLst>
          </p:nvPr>
        </p:nvSpPr>
        <p:spPr>
          <a:xfrm>
            <a:off x="1090246" y="4917133"/>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accent1"/>
          </a:solidFill>
          <a:ln>
            <a:noFill/>
          </a:ln>
        </p:spPr>
        <p:txBody>
          <a:bodyPr wrap="square" lIns="71966" tIns="0" rIns="287860" bIns="0" anchor="ctr">
            <a:norm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首页海报视觉营销设计</a:t>
            </a:r>
            <a:endParaRPr lang="zh-CN" altLang="en-US" dirty="0">
              <a:solidFill>
                <a:schemeClr val="bg1"/>
              </a:solidFill>
              <a:ea typeface="微软雅黑" panose="020B0503020204020204" pitchFamily="34" charset="-122"/>
            </a:endParaRPr>
          </a:p>
        </p:txBody>
      </p:sp>
      <p:sp>
        <p:nvSpPr>
          <p:cNvPr id="12" name="MH_Entry_4">
            <a:hlinkClick r:id="" action="ppaction://noaction"/>
          </p:cNvPr>
          <p:cNvSpPr txBox="1"/>
          <p:nvPr>
            <p:custDataLst>
              <p:tags r:id="rId5"/>
            </p:custDataLst>
          </p:nvPr>
        </p:nvSpPr>
        <p:spPr>
          <a:xfrm>
            <a:off x="1090246" y="5618739"/>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tx1">
              <a:lumMod val="50000"/>
              <a:lumOff val="50000"/>
            </a:schemeClr>
          </a:solidFill>
          <a:ln>
            <a:noFill/>
          </a:ln>
        </p:spPr>
        <p:txBody>
          <a:bodyPr wrap="square" lIns="71966" tIns="0" rIns="287860" bIns="0" anchor="ctr">
            <a:normAutofit/>
          </a:bodyPr>
          <a:lstStyle/>
          <a:p>
            <a:pPr lvl="0"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促销活动区视觉营销设计</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MH_Number_1">
            <a:hlinkClick r:id="" action="ppaction://noaction"/>
          </p:cNvPr>
          <p:cNvSpPr/>
          <p:nvPr>
            <p:custDataLst>
              <p:tags r:id="rId6"/>
            </p:custDataLst>
          </p:nvPr>
        </p:nvSpPr>
        <p:spPr>
          <a:xfrm>
            <a:off x="4973994" y="2709962"/>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bg2">
                <a:lumMod val="2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algn="ctr">
              <a:spcBef>
                <a:spcPct val="0"/>
              </a:spcBef>
            </a:pPr>
            <a:r>
              <a:rPr lang="en-US" altLang="zh-CN" dirty="0">
                <a:solidFill>
                  <a:schemeClr val="bg2">
                    <a:lumMod val="50000"/>
                  </a:schemeClr>
                </a:solidFill>
                <a:cs typeface="Times New Roman" panose="02020603050405020304" pitchFamily="18" charset="0"/>
              </a:rPr>
              <a:t>6.2</a:t>
            </a:r>
            <a:endParaRPr lang="zh-CN" altLang="en-US" dirty="0">
              <a:solidFill>
                <a:schemeClr val="bg2">
                  <a:lumMod val="50000"/>
                </a:schemeClr>
              </a:solidFill>
              <a:cs typeface="Times New Roman" panose="02020603050405020304" pitchFamily="18" charset="0"/>
            </a:endParaRPr>
          </a:p>
        </p:txBody>
      </p:sp>
      <p:sp>
        <p:nvSpPr>
          <p:cNvPr id="15" name="MH_Number_1">
            <a:hlinkClick r:id="" action="ppaction://noaction"/>
          </p:cNvPr>
          <p:cNvSpPr/>
          <p:nvPr>
            <p:custDataLst>
              <p:tags r:id="rId7"/>
            </p:custDataLst>
          </p:nvPr>
        </p:nvSpPr>
        <p:spPr>
          <a:xfrm>
            <a:off x="4973994" y="4858378"/>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accent1"/>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en-US" altLang="zh-CN" dirty="0">
                <a:solidFill>
                  <a:schemeClr val="accent1"/>
                </a:solidFill>
                <a:cs typeface="Times New Roman" panose="02020603050405020304" pitchFamily="18" charset="0"/>
              </a:rPr>
              <a:t>6.5</a:t>
            </a:r>
            <a:endParaRPr lang="zh-CN" altLang="en-US" dirty="0">
              <a:solidFill>
                <a:schemeClr val="accent1"/>
              </a:solidFill>
              <a:cs typeface="Times New Roman" panose="02020603050405020304" pitchFamily="18" charset="0"/>
            </a:endParaRPr>
          </a:p>
        </p:txBody>
      </p:sp>
      <p:sp>
        <p:nvSpPr>
          <p:cNvPr id="16" name="MH_Number_1">
            <a:hlinkClick r:id="" action="ppaction://noaction"/>
          </p:cNvPr>
          <p:cNvSpPr/>
          <p:nvPr>
            <p:custDataLst>
              <p:tags r:id="rId8"/>
            </p:custDataLst>
          </p:nvPr>
        </p:nvSpPr>
        <p:spPr>
          <a:xfrm>
            <a:off x="4973994" y="5551259"/>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en-US" altLang="zh-CN" dirty="0">
                <a:solidFill>
                  <a:schemeClr val="tx1">
                    <a:lumMod val="50000"/>
                    <a:lumOff val="50000"/>
                  </a:schemeClr>
                </a:solidFill>
                <a:cs typeface="Times New Roman" panose="02020603050405020304" pitchFamily="18" charset="0"/>
              </a:rPr>
              <a:t>6.6</a:t>
            </a:r>
            <a:endParaRPr lang="zh-CN" altLang="en-US" dirty="0">
              <a:solidFill>
                <a:schemeClr val="tx1">
                  <a:lumMod val="50000"/>
                  <a:lumOff val="50000"/>
                </a:schemeClr>
              </a:solidFill>
              <a:cs typeface="Times New Roman" panose="02020603050405020304" pitchFamily="18" charset="0"/>
            </a:endParaRPr>
          </a:p>
        </p:txBody>
      </p:sp>
      <p:pic>
        <p:nvPicPr>
          <p:cNvPr id="17" name="图片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52019" y="1918909"/>
            <a:ext cx="4677706" cy="4677954"/>
          </a:xfrm>
          <a:prstGeom prst="rect">
            <a:avLst/>
          </a:prstGeom>
        </p:spPr>
      </p:pic>
      <p:sp>
        <p:nvSpPr>
          <p:cNvPr id="13" name="MH_Entry_1">
            <a:hlinkClick r:id="" action="ppaction://noaction"/>
            <a:extLst>
              <a:ext uri="{FF2B5EF4-FFF2-40B4-BE49-F238E27FC236}">
                <a16:creationId xmlns:a16="http://schemas.microsoft.com/office/drawing/2014/main" id="{BAB134A7-5056-4177-BA08-9455321AAE97}"/>
              </a:ext>
            </a:extLst>
          </p:cNvPr>
          <p:cNvSpPr txBox="1"/>
          <p:nvPr>
            <p:custDataLst>
              <p:tags r:id="rId9"/>
            </p:custDataLst>
          </p:nvPr>
        </p:nvSpPr>
        <p:spPr>
          <a:xfrm>
            <a:off x="1083622" y="3518055"/>
            <a:ext cx="3884076" cy="444003"/>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bg2">
              <a:lumMod val="50000"/>
            </a:schemeClr>
          </a:solidFill>
          <a:ln>
            <a:noFill/>
          </a:ln>
        </p:spPr>
        <p:txBody>
          <a:bodyPr wrap="square" lIns="71966" tIns="0" rIns="287860" bIns="0" anchor="ctr">
            <a:no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店招视觉营销设计</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MH_Number_1">
            <a:hlinkClick r:id="" action="ppaction://noaction"/>
            <a:extLst>
              <a:ext uri="{FF2B5EF4-FFF2-40B4-BE49-F238E27FC236}">
                <a16:creationId xmlns:a16="http://schemas.microsoft.com/office/drawing/2014/main" id="{842A39DE-6E1D-42B2-8264-20BC0E175120}"/>
              </a:ext>
            </a:extLst>
          </p:cNvPr>
          <p:cNvSpPr/>
          <p:nvPr>
            <p:custDataLst>
              <p:tags r:id="rId10"/>
            </p:custDataLst>
          </p:nvPr>
        </p:nvSpPr>
        <p:spPr>
          <a:xfrm>
            <a:off x="4967370" y="3462788"/>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bg2">
                <a:lumMod val="2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lvl="0" algn="ctr">
              <a:spcBef>
                <a:spcPct val="0"/>
              </a:spcBef>
            </a:pPr>
            <a:r>
              <a:rPr lang="en-US" altLang="zh-CN" dirty="0">
                <a:solidFill>
                  <a:schemeClr val="bg2">
                    <a:lumMod val="50000"/>
                  </a:schemeClr>
                </a:solidFill>
                <a:cs typeface="Times New Roman" panose="02020603050405020304" pitchFamily="18" charset="0"/>
              </a:rPr>
              <a:t>6.3</a:t>
            </a:r>
            <a:endParaRPr lang="zh-CN" altLang="en-US" dirty="0">
              <a:solidFill>
                <a:schemeClr val="bg2">
                  <a:lumMod val="50000"/>
                </a:schemeClr>
              </a:solidFill>
              <a:cs typeface="Times New Roman" panose="02020603050405020304" pitchFamily="18" charset="0"/>
            </a:endParaRPr>
          </a:p>
        </p:txBody>
      </p:sp>
      <p:sp>
        <p:nvSpPr>
          <p:cNvPr id="19" name="MH_Entry_2">
            <a:hlinkClick r:id="" action="ppaction://noaction"/>
            <a:extLst>
              <a:ext uri="{FF2B5EF4-FFF2-40B4-BE49-F238E27FC236}">
                <a16:creationId xmlns:a16="http://schemas.microsoft.com/office/drawing/2014/main" id="{2F887B4D-6E02-4AEB-AEBA-2EB41528807F}"/>
              </a:ext>
            </a:extLst>
          </p:cNvPr>
          <p:cNvSpPr txBox="1"/>
          <p:nvPr>
            <p:custDataLst>
              <p:tags r:id="rId11"/>
            </p:custDataLst>
          </p:nvPr>
        </p:nvSpPr>
        <p:spPr>
          <a:xfrm>
            <a:off x="1083622" y="4202182"/>
            <a:ext cx="3884076" cy="460375"/>
          </a:xfrm>
          <a:custGeom>
            <a:avLst/>
            <a:gdLst>
              <a:gd name="connsiteX0" fmla="*/ 0 w 2773194"/>
              <a:gd name="connsiteY0" fmla="*/ 0 h 253350"/>
              <a:gd name="connsiteX1" fmla="*/ 2508325 w 2773194"/>
              <a:gd name="connsiteY1" fmla="*/ 0 h 253350"/>
              <a:gd name="connsiteX2" fmla="*/ 2773194 w 2773194"/>
              <a:gd name="connsiteY2" fmla="*/ 253350 h 253350"/>
              <a:gd name="connsiteX3" fmla="*/ 0 w 2773194"/>
              <a:gd name="connsiteY3" fmla="*/ 253350 h 253350"/>
            </a:gdLst>
            <a:ahLst/>
            <a:cxnLst>
              <a:cxn ang="0">
                <a:pos x="connsiteX0" y="connsiteY0"/>
              </a:cxn>
              <a:cxn ang="0">
                <a:pos x="connsiteX1" y="connsiteY1"/>
              </a:cxn>
              <a:cxn ang="0">
                <a:pos x="connsiteX2" y="connsiteY2"/>
              </a:cxn>
              <a:cxn ang="0">
                <a:pos x="connsiteX3" y="connsiteY3"/>
              </a:cxn>
            </a:cxnLst>
            <a:rect l="l" t="t" r="r" b="b"/>
            <a:pathLst>
              <a:path w="2773194" h="253350">
                <a:moveTo>
                  <a:pt x="0" y="0"/>
                </a:moveTo>
                <a:lnTo>
                  <a:pt x="2508325" y="0"/>
                </a:lnTo>
                <a:lnTo>
                  <a:pt x="2773194" y="253350"/>
                </a:lnTo>
                <a:lnTo>
                  <a:pt x="0" y="253350"/>
                </a:lnTo>
                <a:close/>
              </a:path>
            </a:pathLst>
          </a:custGeom>
          <a:solidFill>
            <a:schemeClr val="bg2">
              <a:lumMod val="50000"/>
            </a:schemeClr>
          </a:solidFill>
          <a:ln>
            <a:noFill/>
          </a:ln>
        </p:spPr>
        <p:txBody>
          <a:bodyPr wrap="square" lIns="71966" tIns="0" rIns="287860" bIns="0" anchor="ctr">
            <a:normAutofit/>
          </a:bodyPr>
          <a:lstStyle/>
          <a:p>
            <a:pPr algn="ct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分类导航视觉营销设计</a:t>
            </a:r>
            <a:endParaRPr lang="zh-CN" altLang="en-US" dirty="0">
              <a:solidFill>
                <a:schemeClr val="bg1"/>
              </a:solidFill>
              <a:ea typeface="微软雅黑" panose="020B0503020204020204" pitchFamily="34" charset="-122"/>
            </a:endParaRPr>
          </a:p>
        </p:txBody>
      </p:sp>
      <p:sp>
        <p:nvSpPr>
          <p:cNvPr id="20" name="MH_Number_1">
            <a:hlinkClick r:id="" action="ppaction://noaction"/>
            <a:extLst>
              <a:ext uri="{FF2B5EF4-FFF2-40B4-BE49-F238E27FC236}">
                <a16:creationId xmlns:a16="http://schemas.microsoft.com/office/drawing/2014/main" id="{B0B58209-D267-459B-AE28-5AA32D005F8A}"/>
              </a:ext>
            </a:extLst>
          </p:cNvPr>
          <p:cNvSpPr/>
          <p:nvPr>
            <p:custDataLst>
              <p:tags r:id="rId12"/>
            </p:custDataLst>
          </p:nvPr>
        </p:nvSpPr>
        <p:spPr>
          <a:xfrm>
            <a:off x="4967370" y="4121319"/>
            <a:ext cx="1493144" cy="51252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9525" cap="sq">
            <a:solidFill>
              <a:schemeClr val="bg2">
                <a:lumMod val="2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699" rIns="0" bIns="45699" numCol="1" spcCol="0" rtlCol="0" fromWordArt="0" anchor="ctr" anchorCtr="0" forceAA="0" compatLnSpc="1">
            <a:noAutofit/>
          </a:bodyPr>
          <a:lstStyle/>
          <a:p>
            <a:pPr algn="ctr">
              <a:spcBef>
                <a:spcPct val="0"/>
              </a:spcBef>
            </a:pPr>
            <a:r>
              <a:rPr lang="en-US" altLang="zh-CN" dirty="0">
                <a:solidFill>
                  <a:schemeClr val="bg2">
                    <a:lumMod val="50000"/>
                  </a:schemeClr>
                </a:solidFill>
                <a:cs typeface="Times New Roman" panose="02020603050405020304" pitchFamily="18" charset="0"/>
              </a:rPr>
              <a:t>6.4</a:t>
            </a:r>
            <a:endParaRPr lang="zh-CN" altLang="en-US" dirty="0">
              <a:solidFill>
                <a:schemeClr val="bg2">
                  <a:lumMod val="50000"/>
                </a:schemeClr>
              </a:solidFill>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易网达境\培训\设计培训\参考促销广告\淘宝品牌街\T1Sb0PXllFXXaBN9k2_044934.jpg">
            <a:extLst>
              <a:ext uri="{FF2B5EF4-FFF2-40B4-BE49-F238E27FC236}">
                <a16:creationId xmlns:a16="http://schemas.microsoft.com/office/drawing/2014/main" id="{0745C268-C376-4C5D-A452-AEEA0E0EB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961" y="949545"/>
            <a:ext cx="5401925" cy="182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D:\易网达境\培训\设计培训\参考促销广告\淘宝品牌街\T1fQNRXoBxXXXXXXXX-680-230.jpg">
            <a:extLst>
              <a:ext uri="{FF2B5EF4-FFF2-40B4-BE49-F238E27FC236}">
                <a16:creationId xmlns:a16="http://schemas.microsoft.com/office/drawing/2014/main" id="{10F588ED-640D-42D8-92BF-AEDDB86AD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960" y="2835931"/>
            <a:ext cx="5373344" cy="181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D:\易网达境\培训\设计培训\参考促销广告\淘宝品牌街\T1XPRNXXNGXXXXXXXX-680-230.jpg">
            <a:extLst>
              <a:ext uri="{FF2B5EF4-FFF2-40B4-BE49-F238E27FC236}">
                <a16:creationId xmlns:a16="http://schemas.microsoft.com/office/drawing/2014/main" id="{E9F724D8-0399-4C41-846A-1891F255EC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961" y="4700088"/>
            <a:ext cx="5401925" cy="182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1">
            <a:extLst>
              <a:ext uri="{FF2B5EF4-FFF2-40B4-BE49-F238E27FC236}">
                <a16:creationId xmlns:a16="http://schemas.microsoft.com/office/drawing/2014/main" id="{BB6BE253-549E-437C-9931-A999A4141722}"/>
              </a:ext>
            </a:extLst>
          </p:cNvPr>
          <p:cNvSpPr>
            <a:spLocks noChangeArrowheads="1"/>
          </p:cNvSpPr>
          <p:nvPr/>
        </p:nvSpPr>
        <p:spPr bwMode="auto">
          <a:xfrm>
            <a:off x="4726464" y="1197252"/>
            <a:ext cx="2737484" cy="12957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Line 22">
            <a:extLst>
              <a:ext uri="{FF2B5EF4-FFF2-40B4-BE49-F238E27FC236}">
                <a16:creationId xmlns:a16="http://schemas.microsoft.com/office/drawing/2014/main" id="{E8F3D39A-445F-4C8E-BB46-D6FD439BA44C}"/>
              </a:ext>
            </a:extLst>
          </p:cNvPr>
          <p:cNvSpPr>
            <a:spLocks noChangeShapeType="1"/>
          </p:cNvSpPr>
          <p:nvPr/>
        </p:nvSpPr>
        <p:spPr bwMode="auto">
          <a:xfrm flipV="1">
            <a:off x="4150069" y="1845103"/>
            <a:ext cx="576395" cy="576396"/>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 name="Text Box 13">
            <a:extLst>
              <a:ext uri="{FF2B5EF4-FFF2-40B4-BE49-F238E27FC236}">
                <a16:creationId xmlns:a16="http://schemas.microsoft.com/office/drawing/2014/main" id="{4CF33B86-6BBE-4E4B-8DA6-6BE63A043C8E}"/>
              </a:ext>
            </a:extLst>
          </p:cNvPr>
          <p:cNvSpPr txBox="1">
            <a:spLocks noChangeArrowheads="1"/>
          </p:cNvSpPr>
          <p:nvPr/>
        </p:nvSpPr>
        <p:spPr bwMode="auto">
          <a:xfrm>
            <a:off x="2584174" y="2297646"/>
            <a:ext cx="1638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饱和度对比</a:t>
            </a:r>
          </a:p>
        </p:txBody>
      </p:sp>
      <p:sp>
        <p:nvSpPr>
          <p:cNvPr id="11" name="Text Box 13">
            <a:extLst>
              <a:ext uri="{FF2B5EF4-FFF2-40B4-BE49-F238E27FC236}">
                <a16:creationId xmlns:a16="http://schemas.microsoft.com/office/drawing/2014/main" id="{B0CE2F39-C886-4477-94B4-9FD9D8D1F2C3}"/>
              </a:ext>
            </a:extLst>
          </p:cNvPr>
          <p:cNvSpPr txBox="1">
            <a:spLocks noChangeArrowheads="1"/>
          </p:cNvSpPr>
          <p:nvPr/>
        </p:nvSpPr>
        <p:spPr bwMode="auto">
          <a:xfrm>
            <a:off x="2062021" y="932259"/>
            <a:ext cx="25199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色彩基调产生色彩情感，而色彩对比增加画面空间感。</a:t>
            </a:r>
          </a:p>
        </p:txBody>
      </p:sp>
      <p:sp>
        <p:nvSpPr>
          <p:cNvPr id="12" name="Rectangle 21">
            <a:extLst>
              <a:ext uri="{FF2B5EF4-FFF2-40B4-BE49-F238E27FC236}">
                <a16:creationId xmlns:a16="http://schemas.microsoft.com/office/drawing/2014/main" id="{742AA1C2-A2AF-4FE8-948B-414FA842038F}"/>
              </a:ext>
            </a:extLst>
          </p:cNvPr>
          <p:cNvSpPr>
            <a:spLocks noChangeArrowheads="1"/>
          </p:cNvSpPr>
          <p:nvPr/>
        </p:nvSpPr>
        <p:spPr bwMode="auto">
          <a:xfrm>
            <a:off x="7390906" y="2853399"/>
            <a:ext cx="2737484" cy="15846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3" name="Line 22">
            <a:extLst>
              <a:ext uri="{FF2B5EF4-FFF2-40B4-BE49-F238E27FC236}">
                <a16:creationId xmlns:a16="http://schemas.microsoft.com/office/drawing/2014/main" id="{B65C9EB6-02E7-4616-9687-5042B853A97D}"/>
              </a:ext>
            </a:extLst>
          </p:cNvPr>
          <p:cNvSpPr>
            <a:spLocks noChangeShapeType="1"/>
          </p:cNvSpPr>
          <p:nvPr/>
        </p:nvSpPr>
        <p:spPr bwMode="auto">
          <a:xfrm>
            <a:off x="4265983" y="4191970"/>
            <a:ext cx="3124923"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 name="Text Box 13">
            <a:extLst>
              <a:ext uri="{FF2B5EF4-FFF2-40B4-BE49-F238E27FC236}">
                <a16:creationId xmlns:a16="http://schemas.microsoft.com/office/drawing/2014/main" id="{9E12D84B-DADE-443F-B757-230BB6A9606D}"/>
              </a:ext>
            </a:extLst>
          </p:cNvPr>
          <p:cNvSpPr txBox="1">
            <a:spLocks noChangeArrowheads="1"/>
          </p:cNvSpPr>
          <p:nvPr/>
        </p:nvSpPr>
        <p:spPr bwMode="auto">
          <a:xfrm>
            <a:off x="1789043" y="3963318"/>
            <a:ext cx="2638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（温和的）冷暖对比</a:t>
            </a:r>
          </a:p>
        </p:txBody>
      </p:sp>
      <p:sp>
        <p:nvSpPr>
          <p:cNvPr id="15" name="Rectangle 21">
            <a:extLst>
              <a:ext uri="{FF2B5EF4-FFF2-40B4-BE49-F238E27FC236}">
                <a16:creationId xmlns:a16="http://schemas.microsoft.com/office/drawing/2014/main" id="{02BF5722-CF9F-4EBE-AF50-8F72506A1D06}"/>
              </a:ext>
            </a:extLst>
          </p:cNvPr>
          <p:cNvSpPr>
            <a:spLocks noChangeArrowheads="1"/>
          </p:cNvSpPr>
          <p:nvPr/>
        </p:nvSpPr>
        <p:spPr bwMode="auto">
          <a:xfrm>
            <a:off x="5518810" y="4798536"/>
            <a:ext cx="2737484" cy="15846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6" name="Line 22">
            <a:extLst>
              <a:ext uri="{FF2B5EF4-FFF2-40B4-BE49-F238E27FC236}">
                <a16:creationId xmlns:a16="http://schemas.microsoft.com/office/drawing/2014/main" id="{56E0512D-C2F6-45D0-B68C-5854190F784E}"/>
              </a:ext>
            </a:extLst>
          </p:cNvPr>
          <p:cNvSpPr>
            <a:spLocks noChangeShapeType="1"/>
          </p:cNvSpPr>
          <p:nvPr/>
        </p:nvSpPr>
        <p:spPr bwMode="auto">
          <a:xfrm>
            <a:off x="4418418" y="4954147"/>
            <a:ext cx="1143265" cy="457306"/>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7" name="Text Box 13">
            <a:extLst>
              <a:ext uri="{FF2B5EF4-FFF2-40B4-BE49-F238E27FC236}">
                <a16:creationId xmlns:a16="http://schemas.microsoft.com/office/drawing/2014/main" id="{67210FE0-15DB-44E6-B131-15FA586997F2}"/>
              </a:ext>
            </a:extLst>
          </p:cNvPr>
          <p:cNvSpPr txBox="1">
            <a:spLocks noChangeArrowheads="1"/>
          </p:cNvSpPr>
          <p:nvPr/>
        </p:nvSpPr>
        <p:spPr bwMode="auto">
          <a:xfrm>
            <a:off x="2414530" y="4649277"/>
            <a:ext cx="22325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衬底色块是最简单的明度对比方式</a:t>
            </a:r>
          </a:p>
        </p:txBody>
      </p:sp>
      <p:sp>
        <p:nvSpPr>
          <p:cNvPr id="18" name="Rectangle 21">
            <a:extLst>
              <a:ext uri="{FF2B5EF4-FFF2-40B4-BE49-F238E27FC236}">
                <a16:creationId xmlns:a16="http://schemas.microsoft.com/office/drawing/2014/main" id="{FB4D3965-2263-494F-8386-CC5B1B8BC981}"/>
              </a:ext>
            </a:extLst>
          </p:cNvPr>
          <p:cNvSpPr>
            <a:spLocks noChangeArrowheads="1"/>
          </p:cNvSpPr>
          <p:nvPr/>
        </p:nvSpPr>
        <p:spPr bwMode="auto">
          <a:xfrm>
            <a:off x="5015457" y="2997894"/>
            <a:ext cx="1008296" cy="4319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 name="Rectangle 21">
            <a:extLst>
              <a:ext uri="{FF2B5EF4-FFF2-40B4-BE49-F238E27FC236}">
                <a16:creationId xmlns:a16="http://schemas.microsoft.com/office/drawing/2014/main" id="{1AE03408-8A73-44D1-91D8-E410ED775982}"/>
              </a:ext>
            </a:extLst>
          </p:cNvPr>
          <p:cNvSpPr>
            <a:spLocks noChangeArrowheads="1"/>
          </p:cNvSpPr>
          <p:nvPr/>
        </p:nvSpPr>
        <p:spPr bwMode="auto">
          <a:xfrm>
            <a:off x="9625036" y="2924852"/>
            <a:ext cx="574808" cy="433488"/>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0" name="Text Box 13">
            <a:extLst>
              <a:ext uri="{FF2B5EF4-FFF2-40B4-BE49-F238E27FC236}">
                <a16:creationId xmlns:a16="http://schemas.microsoft.com/office/drawing/2014/main" id="{046D8FBC-94B0-41E0-96DF-1F93423FD459}"/>
              </a:ext>
            </a:extLst>
          </p:cNvPr>
          <p:cNvSpPr txBox="1">
            <a:spLocks noChangeArrowheads="1"/>
          </p:cNvSpPr>
          <p:nvPr/>
        </p:nvSpPr>
        <p:spPr bwMode="auto">
          <a:xfrm>
            <a:off x="2277973" y="2972489"/>
            <a:ext cx="22325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色彩呼应和统一</a:t>
            </a:r>
          </a:p>
        </p:txBody>
      </p:sp>
      <p:sp>
        <p:nvSpPr>
          <p:cNvPr id="21" name="Line 22">
            <a:extLst>
              <a:ext uri="{FF2B5EF4-FFF2-40B4-BE49-F238E27FC236}">
                <a16:creationId xmlns:a16="http://schemas.microsoft.com/office/drawing/2014/main" id="{FBEDF2DB-630D-4BDB-A774-EA934C81B5D2}"/>
              </a:ext>
            </a:extLst>
          </p:cNvPr>
          <p:cNvSpPr>
            <a:spLocks noChangeShapeType="1"/>
          </p:cNvSpPr>
          <p:nvPr/>
        </p:nvSpPr>
        <p:spPr bwMode="auto">
          <a:xfrm flipV="1">
            <a:off x="4078615" y="3142390"/>
            <a:ext cx="936842" cy="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 name="Rectangle 21">
            <a:extLst>
              <a:ext uri="{FF2B5EF4-FFF2-40B4-BE49-F238E27FC236}">
                <a16:creationId xmlns:a16="http://schemas.microsoft.com/office/drawing/2014/main" id="{E1BB3CEB-0795-4E2D-898A-BD9800F86604}"/>
              </a:ext>
            </a:extLst>
          </p:cNvPr>
          <p:cNvSpPr>
            <a:spLocks noChangeArrowheads="1"/>
          </p:cNvSpPr>
          <p:nvPr/>
        </p:nvSpPr>
        <p:spPr bwMode="auto">
          <a:xfrm>
            <a:off x="5015457" y="3501249"/>
            <a:ext cx="574808" cy="433487"/>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3" name="Rectangle 21">
            <a:extLst>
              <a:ext uri="{FF2B5EF4-FFF2-40B4-BE49-F238E27FC236}">
                <a16:creationId xmlns:a16="http://schemas.microsoft.com/office/drawing/2014/main" id="{871171B9-DAA0-4C06-9045-DCCC2FF7872A}"/>
              </a:ext>
            </a:extLst>
          </p:cNvPr>
          <p:cNvSpPr>
            <a:spLocks noChangeArrowheads="1"/>
          </p:cNvSpPr>
          <p:nvPr/>
        </p:nvSpPr>
        <p:spPr bwMode="auto">
          <a:xfrm>
            <a:off x="7751352" y="4006191"/>
            <a:ext cx="431900" cy="360445"/>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9477" name="内容占位符 2">
            <a:extLst>
              <a:ext uri="{FF2B5EF4-FFF2-40B4-BE49-F238E27FC236}">
                <a16:creationId xmlns:a16="http://schemas.microsoft.com/office/drawing/2014/main" id="{CC2EE13E-F96F-4FBC-9E41-FA097C34E2D1}"/>
              </a:ext>
            </a:extLst>
          </p:cNvPr>
          <p:cNvSpPr txBox="1">
            <a:spLocks/>
          </p:cNvSpPr>
          <p:nvPr/>
        </p:nvSpPr>
        <p:spPr bwMode="auto">
          <a:xfrm>
            <a:off x="1488803" y="292168"/>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色彩</a:t>
            </a:r>
            <a:endParaRPr lang="en-US" altLang="zh-CN" sz="2000" dirty="0">
              <a:latin typeface="微软雅黑" panose="020B0503020204020204" pitchFamily="34" charset="-122"/>
              <a:ea typeface="微软雅黑" panose="020B0503020204020204" pitchFamily="34" charset="-122"/>
            </a:endParaRPr>
          </a:p>
        </p:txBody>
      </p:sp>
      <p:sp>
        <p:nvSpPr>
          <p:cNvPr id="27" name="Text Box 8">
            <a:extLst>
              <a:ext uri="{FF2B5EF4-FFF2-40B4-BE49-F238E27FC236}">
                <a16:creationId xmlns:a16="http://schemas.microsoft.com/office/drawing/2014/main" id="{20B92EE7-1705-421F-8377-30AF1A426FA4}"/>
              </a:ext>
            </a:extLst>
          </p:cNvPr>
          <p:cNvSpPr txBox="1">
            <a:spLocks noChangeArrowheads="1"/>
          </p:cNvSpPr>
          <p:nvPr/>
        </p:nvSpPr>
        <p:spPr bwMode="auto">
          <a:xfrm>
            <a:off x="1979454" y="5916574"/>
            <a:ext cx="2820053" cy="838394"/>
          </a:xfrm>
          <a:prstGeom prst="rect">
            <a:avLst/>
          </a:prstGeom>
          <a:no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en-US" altLang="zh-CN" sz="1400" dirty="0">
                <a:solidFill>
                  <a:schemeClr val="tx1">
                    <a:lumMod val="75000"/>
                    <a:lumOff val="25000"/>
                  </a:schemeClr>
                </a:solidFill>
              </a:rPr>
              <a:t>TIP: </a:t>
            </a:r>
            <a:r>
              <a:rPr lang="zh-CN" altLang="en-US" sz="1400" dirty="0">
                <a:solidFill>
                  <a:schemeClr val="tx1">
                    <a:lumMod val="75000"/>
                    <a:lumOff val="25000"/>
                  </a:schemeClr>
                </a:solidFill>
              </a:rPr>
              <a:t>简单的控制色彩的方法是用色不超过</a:t>
            </a:r>
            <a:r>
              <a:rPr lang="en-US" altLang="zh-CN" sz="1400" dirty="0">
                <a:solidFill>
                  <a:schemeClr val="tx1">
                    <a:lumMod val="75000"/>
                    <a:lumOff val="25000"/>
                  </a:schemeClr>
                </a:solidFill>
              </a:rPr>
              <a:t>3</a:t>
            </a:r>
            <a:r>
              <a:rPr lang="zh-CN" altLang="en-US" sz="1400" dirty="0">
                <a:solidFill>
                  <a:schemeClr val="tx1">
                    <a:lumMod val="75000"/>
                    <a:lumOff val="25000"/>
                  </a:schemeClr>
                </a:solidFill>
              </a:rPr>
              <a:t>种，并按照</a:t>
            </a:r>
            <a:r>
              <a:rPr lang="en-US" altLang="zh-CN" sz="1400" dirty="0">
                <a:solidFill>
                  <a:schemeClr val="tx1">
                    <a:lumMod val="75000"/>
                    <a:lumOff val="25000"/>
                  </a:schemeClr>
                </a:solidFill>
              </a:rPr>
              <a:t>6</a:t>
            </a:r>
            <a:r>
              <a:rPr lang="zh-CN" altLang="en-US" sz="1400" dirty="0">
                <a:solidFill>
                  <a:schemeClr val="tx1">
                    <a:lumMod val="75000"/>
                    <a:lumOff val="25000"/>
                  </a:schemeClr>
                </a:solidFill>
              </a:rPr>
              <a:t>：</a:t>
            </a:r>
            <a:r>
              <a:rPr lang="en-US" altLang="zh-CN" sz="1400" dirty="0">
                <a:solidFill>
                  <a:schemeClr val="tx1">
                    <a:lumMod val="75000"/>
                    <a:lumOff val="25000"/>
                  </a:schemeClr>
                </a:solidFill>
              </a:rPr>
              <a:t>3</a:t>
            </a:r>
            <a:r>
              <a:rPr lang="zh-CN" altLang="en-US" sz="1400" dirty="0">
                <a:solidFill>
                  <a:schemeClr val="tx1">
                    <a:lumMod val="75000"/>
                    <a:lumOff val="25000"/>
                  </a:schemeClr>
                </a:solidFill>
              </a:rPr>
              <a:t>：</a:t>
            </a:r>
            <a:r>
              <a:rPr lang="en-US" altLang="zh-CN" sz="1400" dirty="0">
                <a:solidFill>
                  <a:schemeClr val="tx1">
                    <a:lumMod val="75000"/>
                    <a:lumOff val="25000"/>
                  </a:schemeClr>
                </a:solidFill>
              </a:rPr>
              <a:t>1</a:t>
            </a:r>
            <a:r>
              <a:rPr lang="zh-CN" altLang="en-US" sz="1400" dirty="0">
                <a:solidFill>
                  <a:schemeClr val="tx1">
                    <a:lumMod val="75000"/>
                    <a:lumOff val="25000"/>
                  </a:schemeClr>
                </a:solidFill>
              </a:rPr>
              <a:t>的比例配置</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childTnLst>
                                </p:cTn>
                              </p:par>
                              <p:par>
                                <p:cTn id="55" presetID="10"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animBg="1"/>
      <p:bldP spid="14" grpId="0"/>
      <p:bldP spid="15" grpId="0" animBg="1"/>
      <p:bldP spid="17" grpId="0"/>
      <p:bldP spid="18" grpId="0" animBg="1"/>
      <p:bldP spid="19" grpId="0" animBg="1"/>
      <p:bldP spid="20" grpId="0"/>
      <p:bldP spid="22" grpId="0" animBg="1"/>
      <p:bldP spid="23"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易网达境\培训\设计培训\参考促销广告\淘宝品牌街\T1S8BPXfBqXXbK1xE5_055845.jpg">
            <a:extLst>
              <a:ext uri="{FF2B5EF4-FFF2-40B4-BE49-F238E27FC236}">
                <a16:creationId xmlns:a16="http://schemas.microsoft.com/office/drawing/2014/main" id="{07027B6D-5EC6-4141-A08F-325B961B3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448" y="1011472"/>
            <a:ext cx="5316180" cy="179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易网达境\培训\设计培训\参考促销广告\淘宝品牌街\T1ZcxQXfJrXXXBJN3Z_032559.jpg">
            <a:extLst>
              <a:ext uri="{FF2B5EF4-FFF2-40B4-BE49-F238E27FC236}">
                <a16:creationId xmlns:a16="http://schemas.microsoft.com/office/drawing/2014/main" id="{5F275A42-E022-41B1-B0BA-60772987F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448" y="2881980"/>
            <a:ext cx="5328883" cy="180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D:\易网达境\培训\设计培训\参考促销广告\淘宝品牌街\T14ztQXc0rXXay0Ew__111017.jpg">
            <a:extLst>
              <a:ext uri="{FF2B5EF4-FFF2-40B4-BE49-F238E27FC236}">
                <a16:creationId xmlns:a16="http://schemas.microsoft.com/office/drawing/2014/main" id="{9985EA6B-16D0-4E0A-A857-6F43B7D76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151" y="4755665"/>
            <a:ext cx="5316180" cy="179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1">
            <a:extLst>
              <a:ext uri="{FF2B5EF4-FFF2-40B4-BE49-F238E27FC236}">
                <a16:creationId xmlns:a16="http://schemas.microsoft.com/office/drawing/2014/main" id="{1E3DEA10-3122-4057-AA93-8DF53493780E}"/>
              </a:ext>
            </a:extLst>
          </p:cNvPr>
          <p:cNvSpPr>
            <a:spLocks noChangeArrowheads="1"/>
          </p:cNvSpPr>
          <p:nvPr/>
        </p:nvSpPr>
        <p:spPr bwMode="auto">
          <a:xfrm>
            <a:off x="4886840" y="1227422"/>
            <a:ext cx="2448492" cy="12957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Line 22">
            <a:extLst>
              <a:ext uri="{FF2B5EF4-FFF2-40B4-BE49-F238E27FC236}">
                <a16:creationId xmlns:a16="http://schemas.microsoft.com/office/drawing/2014/main" id="{45DFCDB7-4316-4FC6-9855-AC8D8FFCB723}"/>
              </a:ext>
            </a:extLst>
          </p:cNvPr>
          <p:cNvSpPr>
            <a:spLocks noChangeShapeType="1"/>
          </p:cNvSpPr>
          <p:nvPr/>
        </p:nvSpPr>
        <p:spPr bwMode="auto">
          <a:xfrm>
            <a:off x="7335331" y="1875273"/>
            <a:ext cx="360445" cy="71454"/>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 name="Text Box 13">
            <a:extLst>
              <a:ext uri="{FF2B5EF4-FFF2-40B4-BE49-F238E27FC236}">
                <a16:creationId xmlns:a16="http://schemas.microsoft.com/office/drawing/2014/main" id="{A55D8252-3A86-4114-B0C5-702FEEA4D3BD}"/>
              </a:ext>
            </a:extLst>
          </p:cNvPr>
          <p:cNvSpPr txBox="1">
            <a:spLocks noChangeArrowheads="1"/>
          </p:cNvSpPr>
          <p:nvPr/>
        </p:nvSpPr>
        <p:spPr bwMode="auto">
          <a:xfrm>
            <a:off x="7608444" y="1700607"/>
            <a:ext cx="35233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字体大小粗细相当于音强</a:t>
            </a:r>
            <a:br>
              <a:rPr lang="en-US" altLang="zh-CN" sz="2000" dirty="0">
                <a:latin typeface="微软雅黑" panose="020B0503020204020204" pitchFamily="34" charset="-122"/>
                <a:ea typeface="微软雅黑" panose="020B0503020204020204" pitchFamily="34" charset="-122"/>
              </a:rPr>
            </a:br>
            <a:r>
              <a:rPr lang="zh-CN" altLang="en-US" sz="2000" dirty="0">
                <a:latin typeface="微软雅黑" panose="020B0503020204020204" pitchFamily="34" charset="-122"/>
                <a:ea typeface="微软雅黑" panose="020B0503020204020204" pitchFamily="34" charset="-122"/>
              </a:rPr>
              <a:t>字体越大相当于声音越大</a:t>
            </a:r>
          </a:p>
        </p:txBody>
      </p:sp>
      <p:sp>
        <p:nvSpPr>
          <p:cNvPr id="11" name="Rectangle 21">
            <a:extLst>
              <a:ext uri="{FF2B5EF4-FFF2-40B4-BE49-F238E27FC236}">
                <a16:creationId xmlns:a16="http://schemas.microsoft.com/office/drawing/2014/main" id="{EA7EFBFF-35AC-4A9C-9EA3-AAF3F4D01C77}"/>
              </a:ext>
            </a:extLst>
          </p:cNvPr>
          <p:cNvSpPr>
            <a:spLocks noChangeArrowheads="1"/>
          </p:cNvSpPr>
          <p:nvPr/>
        </p:nvSpPr>
        <p:spPr bwMode="auto">
          <a:xfrm>
            <a:off x="4599435" y="2955022"/>
            <a:ext cx="2664442" cy="1009884"/>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Line 22">
            <a:extLst>
              <a:ext uri="{FF2B5EF4-FFF2-40B4-BE49-F238E27FC236}">
                <a16:creationId xmlns:a16="http://schemas.microsoft.com/office/drawing/2014/main" id="{5CAC1029-3C2C-4D12-A501-7B879F319929}"/>
              </a:ext>
            </a:extLst>
          </p:cNvPr>
          <p:cNvSpPr>
            <a:spLocks noChangeShapeType="1"/>
          </p:cNvSpPr>
          <p:nvPr/>
        </p:nvSpPr>
        <p:spPr bwMode="auto">
          <a:xfrm>
            <a:off x="7263877" y="3388509"/>
            <a:ext cx="360446" cy="7145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 name="Text Box 13">
            <a:extLst>
              <a:ext uri="{FF2B5EF4-FFF2-40B4-BE49-F238E27FC236}">
                <a16:creationId xmlns:a16="http://schemas.microsoft.com/office/drawing/2014/main" id="{4C17B86D-E448-4A7E-975D-9BAAD9539582}"/>
              </a:ext>
            </a:extLst>
          </p:cNvPr>
          <p:cNvSpPr txBox="1">
            <a:spLocks noChangeArrowheads="1"/>
          </p:cNvSpPr>
          <p:nvPr/>
        </p:nvSpPr>
        <p:spPr bwMode="auto">
          <a:xfrm>
            <a:off x="7535402" y="3213845"/>
            <a:ext cx="3066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字体的形式相当于音色</a:t>
            </a:r>
          </a:p>
        </p:txBody>
      </p:sp>
      <p:sp>
        <p:nvSpPr>
          <p:cNvPr id="14" name="Text Box 13">
            <a:extLst>
              <a:ext uri="{FF2B5EF4-FFF2-40B4-BE49-F238E27FC236}">
                <a16:creationId xmlns:a16="http://schemas.microsoft.com/office/drawing/2014/main" id="{146B6C8D-B65C-4D97-B7AB-9B5FAEDFAEDE}"/>
              </a:ext>
            </a:extLst>
          </p:cNvPr>
          <p:cNvSpPr txBox="1">
            <a:spLocks noChangeArrowheads="1"/>
          </p:cNvSpPr>
          <p:nvPr/>
        </p:nvSpPr>
        <p:spPr bwMode="auto">
          <a:xfrm>
            <a:off x="7535402" y="3493309"/>
            <a:ext cx="35233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男低音还是女高音</a:t>
            </a:r>
          </a:p>
        </p:txBody>
      </p:sp>
      <p:sp>
        <p:nvSpPr>
          <p:cNvPr id="15" name="Text Box 13">
            <a:extLst>
              <a:ext uri="{FF2B5EF4-FFF2-40B4-BE49-F238E27FC236}">
                <a16:creationId xmlns:a16="http://schemas.microsoft.com/office/drawing/2014/main" id="{B3F1ABD6-102F-48C7-A82C-880AC30A6D3A}"/>
              </a:ext>
            </a:extLst>
          </p:cNvPr>
          <p:cNvSpPr txBox="1">
            <a:spLocks noChangeArrowheads="1"/>
          </p:cNvSpPr>
          <p:nvPr/>
        </p:nvSpPr>
        <p:spPr bwMode="auto">
          <a:xfrm>
            <a:off x="7608444" y="5374933"/>
            <a:ext cx="3655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巧妙的字体组合可以制造和弦</a:t>
            </a:r>
          </a:p>
        </p:txBody>
      </p:sp>
      <p:sp>
        <p:nvSpPr>
          <p:cNvPr id="16" name="Rectangle 21">
            <a:extLst>
              <a:ext uri="{FF2B5EF4-FFF2-40B4-BE49-F238E27FC236}">
                <a16:creationId xmlns:a16="http://schemas.microsoft.com/office/drawing/2014/main" id="{CF0AC8AF-1832-491F-B607-99E95DFC918F}"/>
              </a:ext>
            </a:extLst>
          </p:cNvPr>
          <p:cNvSpPr>
            <a:spLocks noChangeArrowheads="1"/>
          </p:cNvSpPr>
          <p:nvPr/>
        </p:nvSpPr>
        <p:spPr bwMode="auto">
          <a:xfrm>
            <a:off x="3230694" y="4755664"/>
            <a:ext cx="1872096" cy="1441784"/>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7" name="Line 22">
            <a:extLst>
              <a:ext uri="{FF2B5EF4-FFF2-40B4-BE49-F238E27FC236}">
                <a16:creationId xmlns:a16="http://schemas.microsoft.com/office/drawing/2014/main" id="{1EE9AA42-8605-4D19-ABBD-3AC4E32FEA36}"/>
              </a:ext>
            </a:extLst>
          </p:cNvPr>
          <p:cNvSpPr>
            <a:spLocks noChangeShapeType="1"/>
          </p:cNvSpPr>
          <p:nvPr/>
        </p:nvSpPr>
        <p:spPr bwMode="auto">
          <a:xfrm>
            <a:off x="5102790" y="5260606"/>
            <a:ext cx="2592987" cy="36044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495" name="内容占位符 2">
            <a:extLst>
              <a:ext uri="{FF2B5EF4-FFF2-40B4-BE49-F238E27FC236}">
                <a16:creationId xmlns:a16="http://schemas.microsoft.com/office/drawing/2014/main" id="{B4D8F6BC-5066-445A-A23D-BA94032B94C9}"/>
              </a:ext>
            </a:extLst>
          </p:cNvPr>
          <p:cNvSpPr txBox="1">
            <a:spLocks/>
          </p:cNvSpPr>
          <p:nvPr/>
        </p:nvSpPr>
        <p:spPr bwMode="auto">
          <a:xfrm>
            <a:off x="1227693" y="370899"/>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字体</a:t>
            </a:r>
            <a:endParaRPr lang="en-US" altLang="zh-CN" sz="2000" dirty="0">
              <a:latin typeface="微软雅黑" panose="020B0503020204020204" pitchFamily="34" charset="-122"/>
              <a:ea typeface="微软雅黑" panose="020B0503020204020204" pitchFamily="34" charset="-122"/>
            </a:endParaRPr>
          </a:p>
        </p:txBody>
      </p:sp>
      <p:sp>
        <p:nvSpPr>
          <p:cNvPr id="20496" name="内容占位符 2">
            <a:extLst>
              <a:ext uri="{FF2B5EF4-FFF2-40B4-BE49-F238E27FC236}">
                <a16:creationId xmlns:a16="http://schemas.microsoft.com/office/drawing/2014/main" id="{0093C708-5A67-458A-B272-71B2432AF549}"/>
              </a:ext>
            </a:extLst>
          </p:cNvPr>
          <p:cNvSpPr txBox="1">
            <a:spLocks/>
          </p:cNvSpPr>
          <p:nvPr/>
        </p:nvSpPr>
        <p:spPr bwMode="auto">
          <a:xfrm>
            <a:off x="7619559" y="1171847"/>
            <a:ext cx="228652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字体和语音的比喻</a:t>
            </a:r>
            <a:endParaRPr lang="en-US" altLang="zh-CN"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3" grpId="0"/>
      <p:bldP spid="14" grpId="0"/>
      <p:bldP spid="15"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易网达境\培训\设计培训\参考促销广告\淘宝品牌街\T1EvBPXbdtXXa_Hs_9_102726.jpg">
            <a:extLst>
              <a:ext uri="{FF2B5EF4-FFF2-40B4-BE49-F238E27FC236}">
                <a16:creationId xmlns:a16="http://schemas.microsoft.com/office/drawing/2014/main" id="{10A6D6DC-D4DE-4930-92B1-AAC6ECC33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528" y="1413202"/>
            <a:ext cx="5617875" cy="190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D:\易网达境\培训\设计培训\参考促销广告\淘宝品牌街\T1ZypRXjXEXXcwf1nX_115004.jpg">
            <a:extLst>
              <a:ext uri="{FF2B5EF4-FFF2-40B4-BE49-F238E27FC236}">
                <a16:creationId xmlns:a16="http://schemas.microsoft.com/office/drawing/2014/main" id="{D5FBC286-8AE2-4986-8760-D09249575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527" y="3687029"/>
            <a:ext cx="5257429" cy="1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1">
            <a:extLst>
              <a:ext uri="{FF2B5EF4-FFF2-40B4-BE49-F238E27FC236}">
                <a16:creationId xmlns:a16="http://schemas.microsoft.com/office/drawing/2014/main" id="{C10EF2BD-1FB5-4F7C-BA56-961B1BA39CB3}"/>
              </a:ext>
            </a:extLst>
          </p:cNvPr>
          <p:cNvSpPr>
            <a:spLocks noChangeArrowheads="1"/>
          </p:cNvSpPr>
          <p:nvPr/>
        </p:nvSpPr>
        <p:spPr bwMode="auto">
          <a:xfrm>
            <a:off x="5231406" y="2421499"/>
            <a:ext cx="2232542" cy="7208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Text Box 13">
            <a:extLst>
              <a:ext uri="{FF2B5EF4-FFF2-40B4-BE49-F238E27FC236}">
                <a16:creationId xmlns:a16="http://schemas.microsoft.com/office/drawing/2014/main" id="{3CAEEF8E-1DBD-4954-8E22-8E5E8EFEDD9E}"/>
              </a:ext>
            </a:extLst>
          </p:cNvPr>
          <p:cNvSpPr txBox="1">
            <a:spLocks noChangeArrowheads="1"/>
          </p:cNvSpPr>
          <p:nvPr/>
        </p:nvSpPr>
        <p:spPr bwMode="auto">
          <a:xfrm>
            <a:off x="7860121" y="2726796"/>
            <a:ext cx="30463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简洁明快的标签更加醒目</a:t>
            </a:r>
          </a:p>
        </p:txBody>
      </p:sp>
      <p:sp>
        <p:nvSpPr>
          <p:cNvPr id="11" name="Rectangle 21">
            <a:extLst>
              <a:ext uri="{FF2B5EF4-FFF2-40B4-BE49-F238E27FC236}">
                <a16:creationId xmlns:a16="http://schemas.microsoft.com/office/drawing/2014/main" id="{FDBAAA7F-DC0C-4079-AD32-B7D78D379D6D}"/>
              </a:ext>
            </a:extLst>
          </p:cNvPr>
          <p:cNvSpPr>
            <a:spLocks noChangeArrowheads="1"/>
          </p:cNvSpPr>
          <p:nvPr/>
        </p:nvSpPr>
        <p:spPr bwMode="auto">
          <a:xfrm>
            <a:off x="6743056" y="1629152"/>
            <a:ext cx="865388" cy="64785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Rectangle 21">
            <a:extLst>
              <a:ext uri="{FF2B5EF4-FFF2-40B4-BE49-F238E27FC236}">
                <a16:creationId xmlns:a16="http://schemas.microsoft.com/office/drawing/2014/main" id="{688BF176-3BFF-4CE2-95B3-139AF73BE153}"/>
              </a:ext>
            </a:extLst>
          </p:cNvPr>
          <p:cNvSpPr>
            <a:spLocks noChangeArrowheads="1"/>
          </p:cNvSpPr>
          <p:nvPr/>
        </p:nvSpPr>
        <p:spPr bwMode="auto">
          <a:xfrm>
            <a:off x="3934119" y="3645745"/>
            <a:ext cx="1873684" cy="1872096"/>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 name="Line 22">
            <a:extLst>
              <a:ext uri="{FF2B5EF4-FFF2-40B4-BE49-F238E27FC236}">
                <a16:creationId xmlns:a16="http://schemas.microsoft.com/office/drawing/2014/main" id="{5E40C68D-E012-4C4B-ADBF-ACAB39C517E5}"/>
              </a:ext>
            </a:extLst>
          </p:cNvPr>
          <p:cNvSpPr>
            <a:spLocks noChangeShapeType="1"/>
          </p:cNvSpPr>
          <p:nvPr/>
        </p:nvSpPr>
        <p:spPr bwMode="auto">
          <a:xfrm>
            <a:off x="7463948" y="2781944"/>
            <a:ext cx="360446" cy="7145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 name="Line 22">
            <a:extLst>
              <a:ext uri="{FF2B5EF4-FFF2-40B4-BE49-F238E27FC236}">
                <a16:creationId xmlns:a16="http://schemas.microsoft.com/office/drawing/2014/main" id="{E4AB253C-2B6C-45F5-8E29-2EE47C16EB85}"/>
              </a:ext>
            </a:extLst>
          </p:cNvPr>
          <p:cNvSpPr>
            <a:spLocks noChangeShapeType="1"/>
          </p:cNvSpPr>
          <p:nvPr/>
        </p:nvSpPr>
        <p:spPr bwMode="auto">
          <a:xfrm>
            <a:off x="5807802" y="4582586"/>
            <a:ext cx="1727600" cy="503354"/>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 name="Text Box 13">
            <a:extLst>
              <a:ext uri="{FF2B5EF4-FFF2-40B4-BE49-F238E27FC236}">
                <a16:creationId xmlns:a16="http://schemas.microsoft.com/office/drawing/2014/main" id="{3E953647-63E5-49A7-869E-3FD3B08997F1}"/>
              </a:ext>
            </a:extLst>
          </p:cNvPr>
          <p:cNvSpPr txBox="1">
            <a:spLocks noChangeArrowheads="1"/>
          </p:cNvSpPr>
          <p:nvPr/>
        </p:nvSpPr>
        <p:spPr bwMode="auto">
          <a:xfrm>
            <a:off x="7608444" y="4869991"/>
            <a:ext cx="34041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增加文化暗示的标签，对品牌提到提示作用</a:t>
            </a:r>
          </a:p>
        </p:txBody>
      </p:sp>
      <p:sp>
        <p:nvSpPr>
          <p:cNvPr id="21515" name="内容占位符 2">
            <a:extLst>
              <a:ext uri="{FF2B5EF4-FFF2-40B4-BE49-F238E27FC236}">
                <a16:creationId xmlns:a16="http://schemas.microsoft.com/office/drawing/2014/main" id="{E5682C89-0A1A-47F3-84EA-C48004F6ECFB}"/>
              </a:ext>
            </a:extLst>
          </p:cNvPr>
          <p:cNvSpPr txBox="1">
            <a:spLocks/>
          </p:cNvSpPr>
          <p:nvPr/>
        </p:nvSpPr>
        <p:spPr bwMode="auto">
          <a:xfrm>
            <a:off x="1306991" y="360266"/>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标签</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D:\易网达境\培训\设计培训\参考促销广告\淘宝品牌街\T1OrXPXgJGXXXXXXXX-590-220.jpg">
            <a:extLst>
              <a:ext uri="{FF2B5EF4-FFF2-40B4-BE49-F238E27FC236}">
                <a16:creationId xmlns:a16="http://schemas.microsoft.com/office/drawing/2014/main" id="{9A4C4FA8-09C8-4067-87F6-443686D31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231" y="1498947"/>
            <a:ext cx="5395574" cy="201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D:\易网达境\培训\设计培训\参考促销广告\淘宝品牌街\T1YW0RXllmXXbZrp_b_122730.jpg">
            <a:extLst>
              <a:ext uri="{FF2B5EF4-FFF2-40B4-BE49-F238E27FC236}">
                <a16:creationId xmlns:a16="http://schemas.microsoft.com/office/drawing/2014/main" id="{4D911BAD-A1B7-48FC-AE7F-4DFE0DBB4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31" y="3660035"/>
            <a:ext cx="5401925" cy="182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1">
            <a:extLst>
              <a:ext uri="{FF2B5EF4-FFF2-40B4-BE49-F238E27FC236}">
                <a16:creationId xmlns:a16="http://schemas.microsoft.com/office/drawing/2014/main" id="{46F1F443-0F14-49C9-AE3C-4B939C6BEFF4}"/>
              </a:ext>
            </a:extLst>
          </p:cNvPr>
          <p:cNvSpPr>
            <a:spLocks noChangeArrowheads="1"/>
          </p:cNvSpPr>
          <p:nvPr/>
        </p:nvSpPr>
        <p:spPr bwMode="auto">
          <a:xfrm>
            <a:off x="6506464" y="3083640"/>
            <a:ext cx="1440195" cy="360446"/>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Line 22">
            <a:extLst>
              <a:ext uri="{FF2B5EF4-FFF2-40B4-BE49-F238E27FC236}">
                <a16:creationId xmlns:a16="http://schemas.microsoft.com/office/drawing/2014/main" id="{51515302-1105-4A74-B309-27C17A82F63C}"/>
              </a:ext>
            </a:extLst>
          </p:cNvPr>
          <p:cNvSpPr>
            <a:spLocks noChangeShapeType="1"/>
          </p:cNvSpPr>
          <p:nvPr/>
        </p:nvSpPr>
        <p:spPr bwMode="auto">
          <a:xfrm flipH="1" flipV="1">
            <a:off x="7938721" y="3202729"/>
            <a:ext cx="609741" cy="30487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Rectangle 21">
            <a:extLst>
              <a:ext uri="{FF2B5EF4-FFF2-40B4-BE49-F238E27FC236}">
                <a16:creationId xmlns:a16="http://schemas.microsoft.com/office/drawing/2014/main" id="{5A72BBCF-A81B-40C5-8979-BF387551ABB0}"/>
              </a:ext>
            </a:extLst>
          </p:cNvPr>
          <p:cNvSpPr>
            <a:spLocks noChangeArrowheads="1"/>
          </p:cNvSpPr>
          <p:nvPr/>
        </p:nvSpPr>
        <p:spPr bwMode="auto">
          <a:xfrm>
            <a:off x="4416830" y="4596877"/>
            <a:ext cx="2089634" cy="576395"/>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Line 22">
            <a:extLst>
              <a:ext uri="{FF2B5EF4-FFF2-40B4-BE49-F238E27FC236}">
                <a16:creationId xmlns:a16="http://schemas.microsoft.com/office/drawing/2014/main" id="{F98F55FF-2601-40F9-97E0-DD52E96CDBE3}"/>
              </a:ext>
            </a:extLst>
          </p:cNvPr>
          <p:cNvSpPr>
            <a:spLocks noChangeShapeType="1"/>
          </p:cNvSpPr>
          <p:nvPr/>
        </p:nvSpPr>
        <p:spPr bwMode="auto">
          <a:xfrm flipH="1">
            <a:off x="6490586" y="3507600"/>
            <a:ext cx="2057876" cy="1422729"/>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Text Box 13">
            <a:extLst>
              <a:ext uri="{FF2B5EF4-FFF2-40B4-BE49-F238E27FC236}">
                <a16:creationId xmlns:a16="http://schemas.microsoft.com/office/drawing/2014/main" id="{637774C0-A8A7-4F5D-9A90-E2734D586E23}"/>
              </a:ext>
            </a:extLst>
          </p:cNvPr>
          <p:cNvSpPr txBox="1">
            <a:spLocks noChangeArrowheads="1"/>
          </p:cNvSpPr>
          <p:nvPr/>
        </p:nvSpPr>
        <p:spPr bwMode="auto">
          <a:xfrm>
            <a:off x="8557990" y="2867689"/>
            <a:ext cx="293164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就像兔子在狗面前奔跑会勾起狗的狩猎天性一样，明确的按钮和箭头都会对买家产生不可低估的</a:t>
            </a:r>
            <a:r>
              <a:rPr lang="zh-CN" altLang="en-US" sz="2000" b="1" dirty="0">
                <a:latin typeface="微软雅黑" panose="020B0503020204020204" pitchFamily="34" charset="-122"/>
                <a:ea typeface="微软雅黑" panose="020B0503020204020204" pitchFamily="34" charset="-122"/>
              </a:rPr>
              <a:t>心理暗示</a:t>
            </a:r>
          </a:p>
        </p:txBody>
      </p:sp>
      <p:sp>
        <p:nvSpPr>
          <p:cNvPr id="22537" name="内容占位符 2">
            <a:extLst>
              <a:ext uri="{FF2B5EF4-FFF2-40B4-BE49-F238E27FC236}">
                <a16:creationId xmlns:a16="http://schemas.microsoft.com/office/drawing/2014/main" id="{C3194080-BEB1-4C79-B0D7-8F2DA7452755}"/>
              </a:ext>
            </a:extLst>
          </p:cNvPr>
          <p:cNvSpPr txBox="1">
            <a:spLocks/>
          </p:cNvSpPr>
          <p:nvPr/>
        </p:nvSpPr>
        <p:spPr bwMode="auto">
          <a:xfrm>
            <a:off x="1297143" y="387440"/>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二、促销广告设计的方法</a:t>
            </a: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形式美观</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引导</a:t>
            </a:r>
            <a:endParaRPr lang="en-US" altLang="zh-CN"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D:\易网达境\培训\设计培训\参考促销广告\img\xijie05.jpg">
            <a:extLst>
              <a:ext uri="{FF2B5EF4-FFF2-40B4-BE49-F238E27FC236}">
                <a16:creationId xmlns:a16="http://schemas.microsoft.com/office/drawing/2014/main" id="{A7A5721B-139D-4545-85DF-CAFE15239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022" y="1629153"/>
            <a:ext cx="8009204" cy="297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D:\易网达境\培训\设计培训\参考促销广告\img\xijie04.jpg">
            <a:extLst>
              <a:ext uri="{FF2B5EF4-FFF2-40B4-BE49-F238E27FC236}">
                <a16:creationId xmlns:a16="http://schemas.microsoft.com/office/drawing/2014/main" id="{E54A5AC3-C1F3-4FDD-B346-336205B4A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023" y="1629152"/>
            <a:ext cx="7994913" cy="297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D:\易网达境\培训\设计培训\参考促销广告\淘宝品牌街\T1z6VRXc8DXXXXXXXX-590-220.jpg">
            <a:extLst>
              <a:ext uri="{FF2B5EF4-FFF2-40B4-BE49-F238E27FC236}">
                <a16:creationId xmlns:a16="http://schemas.microsoft.com/office/drawing/2014/main" id="{0D41BDC5-A2D8-4D1E-8A8B-1F7FF90F0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2023" y="1629152"/>
            <a:ext cx="7994913" cy="298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15C7D385-6659-4394-BB68-42A4C8458AB1}"/>
              </a:ext>
            </a:extLst>
          </p:cNvPr>
          <p:cNvSpPr txBox="1">
            <a:spLocks noChangeArrowheads="1"/>
          </p:cNvSpPr>
          <p:nvPr/>
        </p:nvSpPr>
        <p:spPr bwMode="auto">
          <a:xfrm>
            <a:off x="6095206" y="4798536"/>
            <a:ext cx="5460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增加了光影细节后画面显得饱满了些</a:t>
            </a:r>
          </a:p>
        </p:txBody>
      </p:sp>
      <p:sp>
        <p:nvSpPr>
          <p:cNvPr id="7" name="Text Box 13">
            <a:extLst>
              <a:ext uri="{FF2B5EF4-FFF2-40B4-BE49-F238E27FC236}">
                <a16:creationId xmlns:a16="http://schemas.microsoft.com/office/drawing/2014/main" id="{02EA9859-CFA5-4ED4-9DD5-581012770A2D}"/>
              </a:ext>
            </a:extLst>
          </p:cNvPr>
          <p:cNvSpPr txBox="1">
            <a:spLocks noChangeArrowheads="1"/>
          </p:cNvSpPr>
          <p:nvPr/>
        </p:nvSpPr>
        <p:spPr bwMode="auto">
          <a:xfrm>
            <a:off x="5447356" y="5149456"/>
            <a:ext cx="68904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增加了底纹和灯光效果，画面变得丰富生动</a:t>
            </a:r>
          </a:p>
        </p:txBody>
      </p:sp>
      <p:sp>
        <p:nvSpPr>
          <p:cNvPr id="23559" name="内容占位符 2">
            <a:extLst>
              <a:ext uri="{FF2B5EF4-FFF2-40B4-BE49-F238E27FC236}">
                <a16:creationId xmlns:a16="http://schemas.microsoft.com/office/drawing/2014/main" id="{CB52C1A4-C904-4394-BC8A-8C02195FB6A4}"/>
              </a:ext>
            </a:extLst>
          </p:cNvPr>
          <p:cNvSpPr txBox="1">
            <a:spLocks/>
          </p:cNvSpPr>
          <p:nvPr/>
        </p:nvSpPr>
        <p:spPr bwMode="auto">
          <a:xfrm>
            <a:off x="1273647" y="324719"/>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气氛</a:t>
            </a:r>
            <a:endParaRPr lang="en-US" altLang="zh-CN" sz="2000" dirty="0">
              <a:latin typeface="微软雅黑" panose="020B0503020204020204" pitchFamily="34" charset="-122"/>
              <a:ea typeface="微软雅黑" panose="020B0503020204020204" pitchFamily="34" charset="-122"/>
            </a:endParaRPr>
          </a:p>
        </p:txBody>
      </p:sp>
      <p:sp>
        <p:nvSpPr>
          <p:cNvPr id="23560" name="内容占位符 2">
            <a:extLst>
              <a:ext uri="{FF2B5EF4-FFF2-40B4-BE49-F238E27FC236}">
                <a16:creationId xmlns:a16="http://schemas.microsoft.com/office/drawing/2014/main" id="{30685B4A-7533-42C5-8E45-B56EB371B1E9}"/>
              </a:ext>
            </a:extLst>
          </p:cNvPr>
          <p:cNvSpPr txBox="1">
            <a:spLocks/>
          </p:cNvSpPr>
          <p:nvPr/>
        </p:nvSpPr>
        <p:spPr bwMode="auto">
          <a:xfrm>
            <a:off x="2055671" y="1143265"/>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气氛的塑造依赖于细节</a:t>
            </a:r>
            <a:endParaRPr lang="en-US" altLang="zh-CN" sz="2000">
              <a:latin typeface="微软雅黑" panose="020B0503020204020204" pitchFamily="34" charset="-122"/>
              <a:ea typeface="微软雅黑" panose="020B0503020204020204" pitchFamily="34" charset="-122"/>
            </a:endParaRPr>
          </a:p>
        </p:txBody>
      </p:sp>
      <p:sp>
        <p:nvSpPr>
          <p:cNvPr id="10" name="Text Box 8">
            <a:extLst>
              <a:ext uri="{FF2B5EF4-FFF2-40B4-BE49-F238E27FC236}">
                <a16:creationId xmlns:a16="http://schemas.microsoft.com/office/drawing/2014/main" id="{9D538FBD-3404-4F40-A00C-365F693D769C}"/>
              </a:ext>
            </a:extLst>
          </p:cNvPr>
          <p:cNvSpPr txBox="1">
            <a:spLocks noChangeArrowheads="1"/>
          </p:cNvSpPr>
          <p:nvPr/>
        </p:nvSpPr>
        <p:spPr bwMode="auto">
          <a:xfrm>
            <a:off x="2131889" y="5868759"/>
            <a:ext cx="5640105" cy="533523"/>
          </a:xfrm>
          <a:prstGeom prst="rect">
            <a:avLst/>
          </a:prstGeom>
          <a:no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en-US" altLang="zh-CN" sz="1400" dirty="0">
                <a:solidFill>
                  <a:schemeClr val="tx1">
                    <a:lumMod val="75000"/>
                    <a:lumOff val="25000"/>
                  </a:schemeClr>
                </a:solidFill>
              </a:rPr>
              <a:t>TIP: </a:t>
            </a:r>
            <a:r>
              <a:rPr lang="zh-CN" altLang="en-US" sz="1400" dirty="0">
                <a:solidFill>
                  <a:schemeClr val="tx1"/>
                </a:solidFill>
              </a:rPr>
              <a:t>请记住设计大师 米斯</a:t>
            </a:r>
            <a:r>
              <a:rPr lang="en-US" altLang="zh-CN" sz="1400" dirty="0">
                <a:solidFill>
                  <a:schemeClr val="tx1"/>
                </a:solidFill>
              </a:rPr>
              <a:t>·</a:t>
            </a:r>
            <a:r>
              <a:rPr lang="zh-CN" altLang="en-US" sz="1400" dirty="0">
                <a:solidFill>
                  <a:schemeClr val="tx1"/>
                </a:solidFill>
              </a:rPr>
              <a:t>范</a:t>
            </a:r>
            <a:r>
              <a:rPr lang="en-US" altLang="zh-CN" sz="1400" dirty="0">
                <a:solidFill>
                  <a:schemeClr val="tx1"/>
                </a:solidFill>
              </a:rPr>
              <a:t>·</a:t>
            </a:r>
            <a:r>
              <a:rPr lang="zh-CN" altLang="en-US" sz="1400" dirty="0">
                <a:solidFill>
                  <a:schemeClr val="tx1"/>
                </a:solidFill>
              </a:rPr>
              <a:t>多</a:t>
            </a:r>
            <a:r>
              <a:rPr lang="en-US" altLang="zh-CN" sz="1400" dirty="0">
                <a:solidFill>
                  <a:schemeClr val="tx1"/>
                </a:solidFill>
              </a:rPr>
              <a:t>·</a:t>
            </a:r>
            <a:r>
              <a:rPr lang="zh-CN" altLang="en-US" sz="1400" dirty="0">
                <a:solidFill>
                  <a:schemeClr val="tx1"/>
                </a:solidFill>
              </a:rPr>
              <a:t>罗的名言：</a:t>
            </a:r>
            <a:r>
              <a:rPr lang="zh-CN" altLang="en-US" sz="1400" dirty="0">
                <a:solidFill>
                  <a:schemeClr val="tx1">
                    <a:lumMod val="75000"/>
                    <a:lumOff val="25000"/>
                  </a:schemeClr>
                </a:solidFill>
              </a:rPr>
              <a:t> “</a:t>
            </a:r>
            <a:r>
              <a:rPr lang="zh-CN" altLang="en-US" sz="1400" dirty="0">
                <a:solidFill>
                  <a:schemeClr val="tx1"/>
                </a:solidFill>
              </a:rPr>
              <a:t>上帝在细节之中”</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fade">
                                      <p:cBhvr>
                                        <p:cTn id="7" dur="1000"/>
                                        <p:tgtEl>
                                          <p:spTgt spid="49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1000"/>
                                        <p:tgtEl>
                                          <p:spTgt spid="491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易网达境\培训\设计培训\参考促销广告\淘宝品牌街\T1cmVPXXNiXXbSK2Ha_091111.jpg">
            <a:extLst>
              <a:ext uri="{FF2B5EF4-FFF2-40B4-BE49-F238E27FC236}">
                <a16:creationId xmlns:a16="http://schemas.microsoft.com/office/drawing/2014/main" id="{BDC866EB-DC63-4C40-800A-DBF8DE557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084" y="1492596"/>
            <a:ext cx="5962442" cy="201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D:\易网达境\培训\设计培训\参考促销广告\淘宝品牌街\T1Dr4QXhNeXXb_KFc__080810.jpg">
            <a:extLst>
              <a:ext uri="{FF2B5EF4-FFF2-40B4-BE49-F238E27FC236}">
                <a16:creationId xmlns:a16="http://schemas.microsoft.com/office/drawing/2014/main" id="{46D62948-8507-470E-8C2E-B65E563B5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084" y="3652096"/>
            <a:ext cx="5962442" cy="201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a:extLst>
              <a:ext uri="{FF2B5EF4-FFF2-40B4-BE49-F238E27FC236}">
                <a16:creationId xmlns:a16="http://schemas.microsoft.com/office/drawing/2014/main" id="{87DE5BE9-8164-4DED-9C73-0F65C33F0402}"/>
              </a:ext>
            </a:extLst>
          </p:cNvPr>
          <p:cNvSpPr txBox="1">
            <a:spLocks noChangeArrowheads="1"/>
          </p:cNvSpPr>
          <p:nvPr/>
        </p:nvSpPr>
        <p:spPr bwMode="auto">
          <a:xfrm>
            <a:off x="9331280" y="3075701"/>
            <a:ext cx="1999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大小对比</a:t>
            </a:r>
          </a:p>
        </p:txBody>
      </p:sp>
      <p:sp>
        <p:nvSpPr>
          <p:cNvPr id="8" name="Rectangle 21">
            <a:extLst>
              <a:ext uri="{FF2B5EF4-FFF2-40B4-BE49-F238E27FC236}">
                <a16:creationId xmlns:a16="http://schemas.microsoft.com/office/drawing/2014/main" id="{4B00A2F8-B1ED-4BA0-AF17-E73ABAD1D90F}"/>
              </a:ext>
            </a:extLst>
          </p:cNvPr>
          <p:cNvSpPr>
            <a:spLocks noChangeArrowheads="1"/>
          </p:cNvSpPr>
          <p:nvPr/>
        </p:nvSpPr>
        <p:spPr bwMode="auto">
          <a:xfrm>
            <a:off x="5622022" y="1635504"/>
            <a:ext cx="3026475" cy="1729188"/>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Line 22">
            <a:extLst>
              <a:ext uri="{FF2B5EF4-FFF2-40B4-BE49-F238E27FC236}">
                <a16:creationId xmlns:a16="http://schemas.microsoft.com/office/drawing/2014/main" id="{F36827F2-F086-4C2D-B300-237B91C08BD2}"/>
              </a:ext>
            </a:extLst>
          </p:cNvPr>
          <p:cNvSpPr>
            <a:spLocks noChangeShapeType="1"/>
          </p:cNvSpPr>
          <p:nvPr/>
        </p:nvSpPr>
        <p:spPr bwMode="auto">
          <a:xfrm>
            <a:off x="8648497" y="2356396"/>
            <a:ext cx="1079750" cy="64785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 name="Rectangle 21">
            <a:extLst>
              <a:ext uri="{FF2B5EF4-FFF2-40B4-BE49-F238E27FC236}">
                <a16:creationId xmlns:a16="http://schemas.microsoft.com/office/drawing/2014/main" id="{B5617310-2963-4DFA-85B2-525041D1E9A3}"/>
              </a:ext>
            </a:extLst>
          </p:cNvPr>
          <p:cNvSpPr>
            <a:spLocks noChangeArrowheads="1"/>
          </p:cNvSpPr>
          <p:nvPr/>
        </p:nvSpPr>
        <p:spPr bwMode="auto">
          <a:xfrm>
            <a:off x="3318027" y="3725137"/>
            <a:ext cx="2016592" cy="17276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1" name="Line 22">
            <a:extLst>
              <a:ext uri="{FF2B5EF4-FFF2-40B4-BE49-F238E27FC236}">
                <a16:creationId xmlns:a16="http://schemas.microsoft.com/office/drawing/2014/main" id="{8DC47FD5-C0C3-40DB-90A0-1471A54699CD}"/>
              </a:ext>
            </a:extLst>
          </p:cNvPr>
          <p:cNvSpPr>
            <a:spLocks noChangeShapeType="1"/>
          </p:cNvSpPr>
          <p:nvPr/>
        </p:nvSpPr>
        <p:spPr bwMode="auto">
          <a:xfrm>
            <a:off x="4831263" y="5452737"/>
            <a:ext cx="1079750" cy="64785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Text Box 13">
            <a:extLst>
              <a:ext uri="{FF2B5EF4-FFF2-40B4-BE49-F238E27FC236}">
                <a16:creationId xmlns:a16="http://schemas.microsoft.com/office/drawing/2014/main" id="{7FA82E6C-51B6-418D-B2FB-CC8A56FAFA47}"/>
              </a:ext>
            </a:extLst>
          </p:cNvPr>
          <p:cNvSpPr txBox="1">
            <a:spLocks noChangeArrowheads="1"/>
          </p:cNvSpPr>
          <p:nvPr/>
        </p:nvSpPr>
        <p:spPr bwMode="auto">
          <a:xfrm>
            <a:off x="6055510" y="5957680"/>
            <a:ext cx="21376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dirty="0">
                <a:latin typeface="微软雅黑" panose="020B0503020204020204" pitchFamily="34" charset="-122"/>
                <a:ea typeface="微软雅黑" panose="020B0503020204020204" pitchFamily="34" charset="-122"/>
              </a:rPr>
              <a:t>虚实对比</a:t>
            </a:r>
          </a:p>
        </p:txBody>
      </p:sp>
      <p:sp>
        <p:nvSpPr>
          <p:cNvPr id="24586" name="内容占位符 2">
            <a:extLst>
              <a:ext uri="{FF2B5EF4-FFF2-40B4-BE49-F238E27FC236}">
                <a16:creationId xmlns:a16="http://schemas.microsoft.com/office/drawing/2014/main" id="{97F1DDCB-2049-439F-AFFF-2492270789C6}"/>
              </a:ext>
            </a:extLst>
          </p:cNvPr>
          <p:cNvSpPr txBox="1">
            <a:spLocks/>
          </p:cNvSpPr>
          <p:nvPr/>
        </p:nvSpPr>
        <p:spPr bwMode="auto">
          <a:xfrm>
            <a:off x="1257386" y="377914"/>
            <a:ext cx="6935805"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对比和夸张</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易网达境\培训\设计培训\参考促销广告\淘宝品牌街\T1mb8RXn8XXXc1iLZ0_034939.gif">
            <a:extLst>
              <a:ext uri="{FF2B5EF4-FFF2-40B4-BE49-F238E27FC236}">
                <a16:creationId xmlns:a16="http://schemas.microsoft.com/office/drawing/2014/main" id="{D6E9733A-FAE7-4E29-B2D0-18837B754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237" y="1197252"/>
            <a:ext cx="6478499" cy="219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1">
            <a:extLst>
              <a:ext uri="{FF2B5EF4-FFF2-40B4-BE49-F238E27FC236}">
                <a16:creationId xmlns:a16="http://schemas.microsoft.com/office/drawing/2014/main" id="{82421F96-4B37-46E9-AA49-D78359FF9F22}"/>
              </a:ext>
            </a:extLst>
          </p:cNvPr>
          <p:cNvSpPr>
            <a:spLocks noChangeArrowheads="1"/>
          </p:cNvSpPr>
          <p:nvPr/>
        </p:nvSpPr>
        <p:spPr bwMode="auto">
          <a:xfrm>
            <a:off x="2806733" y="1557699"/>
            <a:ext cx="2016592" cy="17276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Line 22">
            <a:extLst>
              <a:ext uri="{FF2B5EF4-FFF2-40B4-BE49-F238E27FC236}">
                <a16:creationId xmlns:a16="http://schemas.microsoft.com/office/drawing/2014/main" id="{16294C77-AC7F-44E8-A9EE-DAB79686BE4B}"/>
              </a:ext>
            </a:extLst>
          </p:cNvPr>
          <p:cNvSpPr>
            <a:spLocks noChangeShapeType="1"/>
          </p:cNvSpPr>
          <p:nvPr/>
        </p:nvSpPr>
        <p:spPr bwMode="auto">
          <a:xfrm>
            <a:off x="4318383" y="3285299"/>
            <a:ext cx="1008295" cy="4319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 name="Text Box 13">
            <a:extLst>
              <a:ext uri="{FF2B5EF4-FFF2-40B4-BE49-F238E27FC236}">
                <a16:creationId xmlns:a16="http://schemas.microsoft.com/office/drawing/2014/main" id="{218E191F-DFF0-46CB-B8EF-581206B30577}"/>
              </a:ext>
            </a:extLst>
          </p:cNvPr>
          <p:cNvSpPr txBox="1">
            <a:spLocks noChangeArrowheads="1"/>
          </p:cNvSpPr>
          <p:nvPr/>
        </p:nvSpPr>
        <p:spPr bwMode="auto">
          <a:xfrm>
            <a:off x="5399720" y="3440910"/>
            <a:ext cx="3240838"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latin typeface="微软雅黑" panose="020B0503020204020204" pitchFamily="34" charset="-122"/>
                <a:ea typeface="微软雅黑" panose="020B0503020204020204" pitchFamily="34" charset="-122"/>
              </a:rPr>
              <a:t>过多的元素产生的干扰</a:t>
            </a:r>
          </a:p>
        </p:txBody>
      </p:sp>
      <p:pic>
        <p:nvPicPr>
          <p:cNvPr id="25606" name="Picture 3" descr="D:\易网达境\培训\设计培训\参考促销广告\淘宝品牌街\101118171438905.jpg">
            <a:extLst>
              <a:ext uri="{FF2B5EF4-FFF2-40B4-BE49-F238E27FC236}">
                <a16:creationId xmlns:a16="http://schemas.microsoft.com/office/drawing/2014/main" id="{E22C94F1-282A-4C2D-8330-DCBC32F83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237" y="4134807"/>
            <a:ext cx="2858161" cy="14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22">
            <a:extLst>
              <a:ext uri="{FF2B5EF4-FFF2-40B4-BE49-F238E27FC236}">
                <a16:creationId xmlns:a16="http://schemas.microsoft.com/office/drawing/2014/main" id="{BDCFC272-2C83-4F11-A06C-00D1ECD30648}"/>
              </a:ext>
            </a:extLst>
          </p:cNvPr>
          <p:cNvSpPr>
            <a:spLocks noChangeShapeType="1"/>
          </p:cNvSpPr>
          <p:nvPr/>
        </p:nvSpPr>
        <p:spPr bwMode="auto">
          <a:xfrm flipV="1">
            <a:off x="3959525" y="3918857"/>
            <a:ext cx="1367153" cy="863800"/>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Rectangle 21">
            <a:extLst>
              <a:ext uri="{FF2B5EF4-FFF2-40B4-BE49-F238E27FC236}">
                <a16:creationId xmlns:a16="http://schemas.microsoft.com/office/drawing/2014/main" id="{DC474F0B-FB60-4317-9610-D0F2F89214A2}"/>
              </a:ext>
            </a:extLst>
          </p:cNvPr>
          <p:cNvSpPr>
            <a:spLocks noChangeArrowheads="1"/>
          </p:cNvSpPr>
          <p:nvPr/>
        </p:nvSpPr>
        <p:spPr bwMode="auto">
          <a:xfrm>
            <a:off x="2590783" y="4350758"/>
            <a:ext cx="1368742" cy="7208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25609" name="Picture 5" descr="D:\易网达境\培训\设计培训\参考促销广告\淘宝品牌街\T1fjlRXeBCXXXXXXXX-470-150.jpg">
            <a:extLst>
              <a:ext uri="{FF2B5EF4-FFF2-40B4-BE49-F238E27FC236}">
                <a16:creationId xmlns:a16="http://schemas.microsoft.com/office/drawing/2014/main" id="{603C57A2-3F2A-4553-B0A2-D04459E71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7936" y="4172916"/>
            <a:ext cx="4298357" cy="13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1">
            <a:extLst>
              <a:ext uri="{FF2B5EF4-FFF2-40B4-BE49-F238E27FC236}">
                <a16:creationId xmlns:a16="http://schemas.microsoft.com/office/drawing/2014/main" id="{66C6D471-0F85-44D7-83F3-EDCF99CBF809}"/>
              </a:ext>
            </a:extLst>
          </p:cNvPr>
          <p:cNvSpPr>
            <a:spLocks noChangeArrowheads="1"/>
          </p:cNvSpPr>
          <p:nvPr/>
        </p:nvSpPr>
        <p:spPr bwMode="auto">
          <a:xfrm>
            <a:off x="8689782" y="4172916"/>
            <a:ext cx="1368742" cy="136874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5" name="Line 22">
            <a:extLst>
              <a:ext uri="{FF2B5EF4-FFF2-40B4-BE49-F238E27FC236}">
                <a16:creationId xmlns:a16="http://schemas.microsoft.com/office/drawing/2014/main" id="{E7867E15-2EBF-41C2-B7F5-4ACF694568BF}"/>
              </a:ext>
            </a:extLst>
          </p:cNvPr>
          <p:cNvSpPr>
            <a:spLocks noChangeShapeType="1"/>
          </p:cNvSpPr>
          <p:nvPr/>
        </p:nvSpPr>
        <p:spPr bwMode="auto">
          <a:xfrm>
            <a:off x="6623967" y="3991900"/>
            <a:ext cx="2062639" cy="790758"/>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612" name="内容占位符 2">
            <a:extLst>
              <a:ext uri="{FF2B5EF4-FFF2-40B4-BE49-F238E27FC236}">
                <a16:creationId xmlns:a16="http://schemas.microsoft.com/office/drawing/2014/main" id="{7E6E09DE-5582-4BFD-BA63-698F874769B7}"/>
              </a:ext>
            </a:extLst>
          </p:cNvPr>
          <p:cNvSpPr txBox="1">
            <a:spLocks/>
          </p:cNvSpPr>
          <p:nvPr/>
        </p:nvSpPr>
        <p:spPr bwMode="auto">
          <a:xfrm>
            <a:off x="1403851" y="331866"/>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二、促销广告设计的方法</a:t>
            </a: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形式美观</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取舍</a:t>
            </a:r>
            <a:endParaRPr lang="en-US" altLang="zh-CN" sz="2000">
              <a:latin typeface="微软雅黑" panose="020B0503020204020204" pitchFamily="34" charset="-122"/>
              <a:ea typeface="微软雅黑" panose="020B0503020204020204" pitchFamily="34" charset="-122"/>
            </a:endParaRPr>
          </a:p>
        </p:txBody>
      </p:sp>
      <p:sp>
        <p:nvSpPr>
          <p:cNvPr id="16" name="Text Box 8">
            <a:extLst>
              <a:ext uri="{FF2B5EF4-FFF2-40B4-BE49-F238E27FC236}">
                <a16:creationId xmlns:a16="http://schemas.microsoft.com/office/drawing/2014/main" id="{F9C8C716-5876-4EFF-B976-ABD582858938}"/>
              </a:ext>
            </a:extLst>
          </p:cNvPr>
          <p:cNvSpPr txBox="1">
            <a:spLocks noChangeArrowheads="1"/>
          </p:cNvSpPr>
          <p:nvPr/>
        </p:nvSpPr>
        <p:spPr bwMode="auto">
          <a:xfrm>
            <a:off x="2589194" y="5868759"/>
            <a:ext cx="7469329" cy="533523"/>
          </a:xfrm>
          <a:prstGeom prst="rect">
            <a:avLst/>
          </a:prstGeom>
          <a:no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en-US" altLang="zh-CN" sz="1400" dirty="0">
                <a:solidFill>
                  <a:schemeClr val="tx1">
                    <a:lumMod val="75000"/>
                    <a:lumOff val="25000"/>
                  </a:schemeClr>
                </a:solidFill>
              </a:rPr>
              <a:t>TIP: </a:t>
            </a:r>
            <a:r>
              <a:rPr lang="zh-CN" altLang="en-US" sz="1400" dirty="0">
                <a:solidFill>
                  <a:schemeClr val="tx1">
                    <a:lumMod val="75000"/>
                    <a:lumOff val="25000"/>
                  </a:schemeClr>
                </a:solidFill>
              </a:rPr>
              <a:t>任何的创意过程都是先做加法在做减法的过程；能否“舍”决定了能否“得”</a:t>
            </a:r>
            <a:endParaRPr lang="zh-CN" alt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animBg="1"/>
      <p:bldP spid="14"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内容占位符 2">
            <a:extLst>
              <a:ext uri="{FF2B5EF4-FFF2-40B4-BE49-F238E27FC236}">
                <a16:creationId xmlns:a16="http://schemas.microsoft.com/office/drawing/2014/main" id="{FF81357F-E6B2-441A-B993-91196221FC03}"/>
              </a:ext>
            </a:extLst>
          </p:cNvPr>
          <p:cNvSpPr txBox="1">
            <a:spLocks/>
          </p:cNvSpPr>
          <p:nvPr/>
        </p:nvSpPr>
        <p:spPr bwMode="auto">
          <a:xfrm>
            <a:off x="1297143" y="379503"/>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修图</a:t>
            </a:r>
            <a:endParaRPr lang="en-US" altLang="zh-CN" sz="2000" dirty="0">
              <a:latin typeface="微软雅黑" panose="020B0503020204020204" pitchFamily="34" charset="-122"/>
              <a:ea typeface="微软雅黑" panose="020B0503020204020204" pitchFamily="34" charset="-122"/>
            </a:endParaRPr>
          </a:p>
        </p:txBody>
      </p:sp>
      <p:pic>
        <p:nvPicPr>
          <p:cNvPr id="26627" name="Picture 5" descr="I:\素材\xi.jpg">
            <a:extLst>
              <a:ext uri="{FF2B5EF4-FFF2-40B4-BE49-F238E27FC236}">
                <a16:creationId xmlns:a16="http://schemas.microsoft.com/office/drawing/2014/main" id="{B0ED4E12-B4C5-4063-A25A-F2FA10F1A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936" y="1895914"/>
            <a:ext cx="5735377" cy="400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I:\素材\xi1.jpg">
            <a:extLst>
              <a:ext uri="{FF2B5EF4-FFF2-40B4-BE49-F238E27FC236}">
                <a16:creationId xmlns:a16="http://schemas.microsoft.com/office/drawing/2014/main" id="{CF287A7A-16FD-4B23-B240-4FFC32DF5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936" y="1841926"/>
            <a:ext cx="5792541" cy="410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a:extLst>
              <a:ext uri="{FF2B5EF4-FFF2-40B4-BE49-F238E27FC236}">
                <a16:creationId xmlns:a16="http://schemas.microsoft.com/office/drawing/2014/main" id="{D80555A5-E0AB-47AB-B98F-3DA0555F023A}"/>
              </a:ext>
            </a:extLst>
          </p:cNvPr>
          <p:cNvSpPr txBox="1">
            <a:spLocks noChangeArrowheads="1"/>
          </p:cNvSpPr>
          <p:nvPr/>
        </p:nvSpPr>
        <p:spPr bwMode="auto">
          <a:xfrm>
            <a:off x="3046500" y="1295701"/>
            <a:ext cx="62300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修图的第一步是调整整体色温和重新取景以突出重点</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fade">
                                      <p:cBhvr>
                                        <p:cTn id="12" dur="10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易网达境\培训\设计培训\参考促销广告\淘宝品牌街\T2rTtrXjhXXXXXXXXX_!!90735333.jpg">
            <a:extLst>
              <a:ext uri="{FF2B5EF4-FFF2-40B4-BE49-F238E27FC236}">
                <a16:creationId xmlns:a16="http://schemas.microsoft.com/office/drawing/2014/main" id="{79630161-706B-4CE7-8C49-9B5312949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901" y="1371918"/>
            <a:ext cx="3140802" cy="45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1">
            <a:extLst>
              <a:ext uri="{FF2B5EF4-FFF2-40B4-BE49-F238E27FC236}">
                <a16:creationId xmlns:a16="http://schemas.microsoft.com/office/drawing/2014/main" id="{3CF222EB-4AC6-49E2-BEFD-D8E80053B09A}"/>
              </a:ext>
            </a:extLst>
          </p:cNvPr>
          <p:cNvSpPr>
            <a:spLocks noChangeArrowheads="1"/>
          </p:cNvSpPr>
          <p:nvPr/>
        </p:nvSpPr>
        <p:spPr bwMode="auto">
          <a:xfrm>
            <a:off x="7438542" y="1875273"/>
            <a:ext cx="863800" cy="7208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Line 22">
            <a:extLst>
              <a:ext uri="{FF2B5EF4-FFF2-40B4-BE49-F238E27FC236}">
                <a16:creationId xmlns:a16="http://schemas.microsoft.com/office/drawing/2014/main" id="{7B2C0DBA-AB6E-421D-89F3-94614B42F59A}"/>
              </a:ext>
            </a:extLst>
          </p:cNvPr>
          <p:cNvSpPr>
            <a:spLocks noChangeShapeType="1"/>
          </p:cNvSpPr>
          <p:nvPr/>
        </p:nvSpPr>
        <p:spPr bwMode="auto">
          <a:xfrm flipV="1">
            <a:off x="8302342" y="1730776"/>
            <a:ext cx="792346" cy="504942"/>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 name="Text Box 13">
            <a:extLst>
              <a:ext uri="{FF2B5EF4-FFF2-40B4-BE49-F238E27FC236}">
                <a16:creationId xmlns:a16="http://schemas.microsoft.com/office/drawing/2014/main" id="{0F2016A4-5FB3-4AC9-8717-732FB64C3606}"/>
              </a:ext>
            </a:extLst>
          </p:cNvPr>
          <p:cNvSpPr txBox="1">
            <a:spLocks noChangeArrowheads="1"/>
          </p:cNvSpPr>
          <p:nvPr/>
        </p:nvSpPr>
        <p:spPr bwMode="auto">
          <a:xfrm>
            <a:off x="9191548" y="1554524"/>
            <a:ext cx="762176" cy="83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latin typeface="微软雅黑" panose="020B0503020204020204" pitchFamily="34" charset="-122"/>
                <a:ea typeface="微软雅黑" panose="020B0503020204020204" pitchFamily="34" charset="-122"/>
              </a:rPr>
              <a:t>光泽</a:t>
            </a:r>
          </a:p>
        </p:txBody>
      </p:sp>
      <p:sp>
        <p:nvSpPr>
          <p:cNvPr id="9" name="Rectangle 21">
            <a:extLst>
              <a:ext uri="{FF2B5EF4-FFF2-40B4-BE49-F238E27FC236}">
                <a16:creationId xmlns:a16="http://schemas.microsoft.com/office/drawing/2014/main" id="{957E3254-730F-471D-9FCC-C465426E3E99}"/>
              </a:ext>
            </a:extLst>
          </p:cNvPr>
          <p:cNvSpPr>
            <a:spLocks noChangeArrowheads="1"/>
          </p:cNvSpPr>
          <p:nvPr/>
        </p:nvSpPr>
        <p:spPr bwMode="auto">
          <a:xfrm>
            <a:off x="7725947" y="3028065"/>
            <a:ext cx="865387" cy="719303"/>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Line 22">
            <a:extLst>
              <a:ext uri="{FF2B5EF4-FFF2-40B4-BE49-F238E27FC236}">
                <a16:creationId xmlns:a16="http://schemas.microsoft.com/office/drawing/2014/main" id="{FC84FB40-815B-4933-ADC2-7DD422F1EA64}"/>
              </a:ext>
            </a:extLst>
          </p:cNvPr>
          <p:cNvSpPr>
            <a:spLocks noChangeShapeType="1"/>
          </p:cNvSpPr>
          <p:nvPr/>
        </p:nvSpPr>
        <p:spPr bwMode="auto">
          <a:xfrm flipV="1">
            <a:off x="8591334" y="3028065"/>
            <a:ext cx="792346" cy="503353"/>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Text Box 13">
            <a:extLst>
              <a:ext uri="{FF2B5EF4-FFF2-40B4-BE49-F238E27FC236}">
                <a16:creationId xmlns:a16="http://schemas.microsoft.com/office/drawing/2014/main" id="{961AE496-5523-4997-BF93-777816D15337}"/>
              </a:ext>
            </a:extLst>
          </p:cNvPr>
          <p:cNvSpPr txBox="1">
            <a:spLocks noChangeArrowheads="1"/>
          </p:cNvSpPr>
          <p:nvPr/>
        </p:nvSpPr>
        <p:spPr bwMode="auto">
          <a:xfrm>
            <a:off x="9490067" y="2812115"/>
            <a:ext cx="757413" cy="83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latin typeface="微软雅黑" panose="020B0503020204020204" pitchFamily="34" charset="-122"/>
                <a:ea typeface="微软雅黑" panose="020B0503020204020204" pitchFamily="34" charset="-122"/>
              </a:rPr>
              <a:t>阴影</a:t>
            </a:r>
          </a:p>
        </p:txBody>
      </p:sp>
      <p:sp>
        <p:nvSpPr>
          <p:cNvPr id="12" name="Rectangle 21">
            <a:extLst>
              <a:ext uri="{FF2B5EF4-FFF2-40B4-BE49-F238E27FC236}">
                <a16:creationId xmlns:a16="http://schemas.microsoft.com/office/drawing/2014/main" id="{02C2A213-66C0-43E9-BF59-4ADED8825F0D}"/>
              </a:ext>
            </a:extLst>
          </p:cNvPr>
          <p:cNvSpPr>
            <a:spLocks noChangeArrowheads="1"/>
          </p:cNvSpPr>
          <p:nvPr/>
        </p:nvSpPr>
        <p:spPr bwMode="auto">
          <a:xfrm>
            <a:off x="6069801" y="2739073"/>
            <a:ext cx="504942" cy="7208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3" name="Line 22">
            <a:extLst>
              <a:ext uri="{FF2B5EF4-FFF2-40B4-BE49-F238E27FC236}">
                <a16:creationId xmlns:a16="http://schemas.microsoft.com/office/drawing/2014/main" id="{1265ED57-5ACD-492D-8CD3-57F3D9BB2540}"/>
              </a:ext>
            </a:extLst>
          </p:cNvPr>
          <p:cNvSpPr>
            <a:spLocks noChangeShapeType="1"/>
          </p:cNvSpPr>
          <p:nvPr/>
        </p:nvSpPr>
        <p:spPr bwMode="auto">
          <a:xfrm flipV="1">
            <a:off x="5277455" y="3172560"/>
            <a:ext cx="792345" cy="503354"/>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 name="Text Box 13">
            <a:extLst>
              <a:ext uri="{FF2B5EF4-FFF2-40B4-BE49-F238E27FC236}">
                <a16:creationId xmlns:a16="http://schemas.microsoft.com/office/drawing/2014/main" id="{4EFDAF66-2D6E-4039-832D-7F89D6440FA5}"/>
              </a:ext>
            </a:extLst>
          </p:cNvPr>
          <p:cNvSpPr txBox="1">
            <a:spLocks noChangeArrowheads="1"/>
          </p:cNvSpPr>
          <p:nvPr/>
        </p:nvSpPr>
        <p:spPr bwMode="auto">
          <a:xfrm>
            <a:off x="4413655" y="3675915"/>
            <a:ext cx="757412" cy="831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latin typeface="微软雅黑" panose="020B0503020204020204" pitchFamily="34" charset="-122"/>
                <a:ea typeface="微软雅黑" panose="020B0503020204020204" pitchFamily="34" charset="-122"/>
              </a:rPr>
              <a:t>背光</a:t>
            </a:r>
          </a:p>
        </p:txBody>
      </p:sp>
      <p:sp>
        <p:nvSpPr>
          <p:cNvPr id="27660" name="内容占位符 2">
            <a:extLst>
              <a:ext uri="{FF2B5EF4-FFF2-40B4-BE49-F238E27FC236}">
                <a16:creationId xmlns:a16="http://schemas.microsoft.com/office/drawing/2014/main" id="{ADEFBA97-557A-4482-9DE9-FFE29CECB0D5}"/>
              </a:ext>
            </a:extLst>
          </p:cNvPr>
          <p:cNvSpPr txBox="1">
            <a:spLocks/>
          </p:cNvSpPr>
          <p:nvPr/>
        </p:nvSpPr>
        <p:spPr bwMode="auto">
          <a:xfrm>
            <a:off x="1391943" y="335834"/>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修图</a:t>
            </a:r>
            <a:endParaRPr lang="en-US" altLang="zh-CN" sz="2000" dirty="0">
              <a:latin typeface="微软雅黑" panose="020B0503020204020204" pitchFamily="34" charset="-122"/>
              <a:ea typeface="微软雅黑" panose="020B0503020204020204" pitchFamily="34" charset="-122"/>
            </a:endParaRPr>
          </a:p>
        </p:txBody>
      </p:sp>
      <p:sp>
        <p:nvSpPr>
          <p:cNvPr id="27661" name="内容占位符 2">
            <a:extLst>
              <a:ext uri="{FF2B5EF4-FFF2-40B4-BE49-F238E27FC236}">
                <a16:creationId xmlns:a16="http://schemas.microsoft.com/office/drawing/2014/main" id="{B47C27C0-E47E-4E59-A6B4-F10491AC47F2}"/>
              </a:ext>
            </a:extLst>
          </p:cNvPr>
          <p:cNvSpPr txBox="1">
            <a:spLocks/>
          </p:cNvSpPr>
          <p:nvPr/>
        </p:nvSpPr>
        <p:spPr bwMode="auto">
          <a:xfrm>
            <a:off x="2741630" y="1448135"/>
            <a:ext cx="2515182" cy="16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光影是修片必须考虑的要素；图片合成过程中一定要注意光的方向和色温。</a:t>
            </a:r>
            <a:endParaRPr lang="en-US" altLang="zh-CN"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1" grpId="0"/>
      <p:bldP spid="12"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80F5DBFD-23F9-4E2E-8C50-C6730E689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169" y="981303"/>
            <a:ext cx="6699212" cy="45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1">
            <a:extLst>
              <a:ext uri="{FF2B5EF4-FFF2-40B4-BE49-F238E27FC236}">
                <a16:creationId xmlns:a16="http://schemas.microsoft.com/office/drawing/2014/main" id="{7398A439-B8C0-45E7-B40E-CD0F5461D2C8}"/>
              </a:ext>
            </a:extLst>
          </p:cNvPr>
          <p:cNvSpPr>
            <a:spLocks noChangeArrowheads="1"/>
          </p:cNvSpPr>
          <p:nvPr/>
        </p:nvSpPr>
        <p:spPr bwMode="auto">
          <a:xfrm>
            <a:off x="5447356" y="2421499"/>
            <a:ext cx="503354" cy="7208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1" name="Line 22">
            <a:extLst>
              <a:ext uri="{FF2B5EF4-FFF2-40B4-BE49-F238E27FC236}">
                <a16:creationId xmlns:a16="http://schemas.microsoft.com/office/drawing/2014/main" id="{B4D290ED-0827-4ED3-86D0-E7780CDDDADD}"/>
              </a:ext>
            </a:extLst>
          </p:cNvPr>
          <p:cNvSpPr>
            <a:spLocks noChangeShapeType="1"/>
          </p:cNvSpPr>
          <p:nvPr/>
        </p:nvSpPr>
        <p:spPr bwMode="auto">
          <a:xfrm>
            <a:off x="3430765" y="2134094"/>
            <a:ext cx="2016592" cy="719304"/>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Text Box 13">
            <a:extLst>
              <a:ext uri="{FF2B5EF4-FFF2-40B4-BE49-F238E27FC236}">
                <a16:creationId xmlns:a16="http://schemas.microsoft.com/office/drawing/2014/main" id="{FE40662A-F72B-45C5-B193-8EA02D961B59}"/>
              </a:ext>
            </a:extLst>
          </p:cNvPr>
          <p:cNvSpPr txBox="1">
            <a:spLocks noChangeArrowheads="1"/>
          </p:cNvSpPr>
          <p:nvPr/>
        </p:nvSpPr>
        <p:spPr bwMode="auto">
          <a:xfrm>
            <a:off x="1199811" y="1700607"/>
            <a:ext cx="23738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退底羽化不够造成的边缘僵化</a:t>
            </a:r>
          </a:p>
        </p:txBody>
      </p:sp>
      <p:sp>
        <p:nvSpPr>
          <p:cNvPr id="13" name="Rectangle 21">
            <a:extLst>
              <a:ext uri="{FF2B5EF4-FFF2-40B4-BE49-F238E27FC236}">
                <a16:creationId xmlns:a16="http://schemas.microsoft.com/office/drawing/2014/main" id="{F707455F-CD42-4104-8741-A9BAEAFBDC55}"/>
              </a:ext>
            </a:extLst>
          </p:cNvPr>
          <p:cNvSpPr>
            <a:spLocks noChangeArrowheads="1"/>
          </p:cNvSpPr>
          <p:nvPr/>
        </p:nvSpPr>
        <p:spPr bwMode="auto">
          <a:xfrm>
            <a:off x="5086911" y="4222141"/>
            <a:ext cx="503353" cy="7208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4" name="Line 22">
            <a:extLst>
              <a:ext uri="{FF2B5EF4-FFF2-40B4-BE49-F238E27FC236}">
                <a16:creationId xmlns:a16="http://schemas.microsoft.com/office/drawing/2014/main" id="{E26D341D-C214-49AC-813E-459629961511}"/>
              </a:ext>
            </a:extLst>
          </p:cNvPr>
          <p:cNvSpPr>
            <a:spLocks noChangeShapeType="1"/>
          </p:cNvSpPr>
          <p:nvPr/>
        </p:nvSpPr>
        <p:spPr bwMode="auto">
          <a:xfrm>
            <a:off x="3070319" y="3934736"/>
            <a:ext cx="2016592" cy="719304"/>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 name="Text Box 13">
            <a:extLst>
              <a:ext uri="{FF2B5EF4-FFF2-40B4-BE49-F238E27FC236}">
                <a16:creationId xmlns:a16="http://schemas.microsoft.com/office/drawing/2014/main" id="{67A631D1-294E-434C-B3F3-7EE374D6467B}"/>
              </a:ext>
            </a:extLst>
          </p:cNvPr>
          <p:cNvSpPr txBox="1">
            <a:spLocks noChangeArrowheads="1"/>
          </p:cNvSpPr>
          <p:nvPr/>
        </p:nvSpPr>
        <p:spPr bwMode="auto">
          <a:xfrm>
            <a:off x="1311965" y="3501249"/>
            <a:ext cx="19028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退底羽化过度造成的相互渗透</a:t>
            </a:r>
          </a:p>
        </p:txBody>
      </p:sp>
      <p:sp>
        <p:nvSpPr>
          <p:cNvPr id="28681" name="内容占位符 2">
            <a:extLst>
              <a:ext uri="{FF2B5EF4-FFF2-40B4-BE49-F238E27FC236}">
                <a16:creationId xmlns:a16="http://schemas.microsoft.com/office/drawing/2014/main" id="{604181F3-2F95-429D-A01A-77799B3762C2}"/>
              </a:ext>
            </a:extLst>
          </p:cNvPr>
          <p:cNvSpPr txBox="1">
            <a:spLocks/>
          </p:cNvSpPr>
          <p:nvPr/>
        </p:nvSpPr>
        <p:spPr bwMode="auto">
          <a:xfrm>
            <a:off x="1199811" y="317197"/>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二、促销广告设计的方法</a:t>
            </a: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形式美观</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修图</a:t>
            </a:r>
            <a:endParaRPr lang="en-US" altLang="zh-CN"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重点、难点</a:t>
            </a:r>
          </a:p>
        </p:txBody>
      </p:sp>
      <p:sp>
        <p:nvSpPr>
          <p:cNvPr id="5" name="矩形 4"/>
          <p:cNvSpPr/>
          <p:nvPr/>
        </p:nvSpPr>
        <p:spPr>
          <a:xfrm>
            <a:off x="1777578" y="2219866"/>
            <a:ext cx="7721264" cy="2554545"/>
          </a:xfrm>
          <a:prstGeom prst="rect">
            <a:avLst/>
          </a:prstGeom>
          <a:ln>
            <a:solidFill>
              <a:schemeClr val="accent1"/>
            </a:solidFill>
          </a:ln>
        </p:spPr>
        <p:txBody>
          <a:bodyPr wrap="square">
            <a:spAutoFit/>
          </a:bodyPr>
          <a:lstStyle/>
          <a:p>
            <a:r>
              <a:rPr lang="zh-CN" altLang="zh-CN" dirty="0"/>
              <a:t>教学重点</a:t>
            </a:r>
            <a:endParaRPr lang="en-US" altLang="zh-CN" dirty="0"/>
          </a:p>
          <a:p>
            <a:endParaRPr lang="en-US" altLang="zh-CN" dirty="0"/>
          </a:p>
          <a:p>
            <a:pPr marL="952393" lvl="1" indent="-342900">
              <a:buFont typeface="Wingdings" panose="05000000000000000000" pitchFamily="2" charset="2"/>
              <a:buChar char="Ø"/>
            </a:pPr>
            <a:r>
              <a:rPr lang="zh-CN" altLang="zh-CN" sz="2000" dirty="0"/>
              <a:t>制作首页海报</a:t>
            </a:r>
            <a:endParaRPr lang="en-US" altLang="zh-CN" sz="2000" dirty="0"/>
          </a:p>
          <a:p>
            <a:pPr marL="609493" lvl="1"/>
            <a:endParaRPr lang="en-US" altLang="zh-CN" sz="2000" dirty="0"/>
          </a:p>
          <a:p>
            <a:pPr marL="0" lvl="1"/>
            <a:r>
              <a:rPr lang="zh-CN" altLang="zh-CN" dirty="0"/>
              <a:t>教学难点</a:t>
            </a:r>
            <a:endParaRPr lang="en-US" altLang="zh-CN" dirty="0"/>
          </a:p>
          <a:p>
            <a:endParaRPr lang="en-US" altLang="zh-CN" dirty="0"/>
          </a:p>
          <a:p>
            <a:pPr marL="952393" lvl="1" indent="-342900">
              <a:buFont typeface="Wingdings" panose="05000000000000000000" pitchFamily="2" charset="2"/>
              <a:buChar char="Ø"/>
            </a:pPr>
            <a:r>
              <a:rPr lang="zh-CN" altLang="zh-CN" sz="2000" dirty="0"/>
              <a:t>根据不同活动不同店铺设计首页海报</a:t>
            </a:r>
            <a:endParaRPr lang="zh-CN" altLang="en-US" sz="2000" dirty="0"/>
          </a:p>
        </p:txBody>
      </p:sp>
    </p:spTree>
    <p:extLst>
      <p:ext uri="{BB962C8B-B14F-4D97-AF65-F5344CB8AC3E}">
        <p14:creationId xmlns:p14="http://schemas.microsoft.com/office/powerpoint/2010/main" val="17057154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780471C8-68A9-4994-BB65-065950792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157" y="1479893"/>
            <a:ext cx="8204512" cy="389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连接符 7">
            <a:extLst>
              <a:ext uri="{FF2B5EF4-FFF2-40B4-BE49-F238E27FC236}">
                <a16:creationId xmlns:a16="http://schemas.microsoft.com/office/drawing/2014/main" id="{FC3802D5-5394-43EA-A976-5B089DCDC33F}"/>
              </a:ext>
            </a:extLst>
          </p:cNvPr>
          <p:cNvCxnSpPr/>
          <p:nvPr/>
        </p:nvCxnSpPr>
        <p:spPr>
          <a:xfrm rot="16200000" flipH="1">
            <a:off x="6671603" y="1845103"/>
            <a:ext cx="3024887" cy="2735896"/>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0CEA1F9E-1427-4E4D-BF1D-C4CF5AAC3A15}"/>
              </a:ext>
            </a:extLst>
          </p:cNvPr>
          <p:cNvCxnSpPr/>
          <p:nvPr/>
        </p:nvCxnSpPr>
        <p:spPr>
          <a:xfrm flipV="1">
            <a:off x="6600148" y="1773649"/>
            <a:ext cx="3312292" cy="3240837"/>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12" name="Text Box 13">
            <a:extLst>
              <a:ext uri="{FF2B5EF4-FFF2-40B4-BE49-F238E27FC236}">
                <a16:creationId xmlns:a16="http://schemas.microsoft.com/office/drawing/2014/main" id="{D7C82478-A535-462F-8671-A5C339E3A9F1}"/>
              </a:ext>
            </a:extLst>
          </p:cNvPr>
          <p:cNvSpPr txBox="1">
            <a:spLocks noChangeArrowheads="1"/>
          </p:cNvSpPr>
          <p:nvPr/>
        </p:nvSpPr>
        <p:spPr bwMode="auto">
          <a:xfrm>
            <a:off x="7160574" y="5575004"/>
            <a:ext cx="3674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新手常犯的倒影错误</a:t>
            </a:r>
          </a:p>
        </p:txBody>
      </p:sp>
      <p:sp>
        <p:nvSpPr>
          <p:cNvPr id="7" name="Rectangle 21">
            <a:extLst>
              <a:ext uri="{FF2B5EF4-FFF2-40B4-BE49-F238E27FC236}">
                <a16:creationId xmlns:a16="http://schemas.microsoft.com/office/drawing/2014/main" id="{8CC2DC39-06F2-4D74-B31C-04AEC899064B}"/>
              </a:ext>
            </a:extLst>
          </p:cNvPr>
          <p:cNvSpPr>
            <a:spLocks noChangeArrowheads="1"/>
          </p:cNvSpPr>
          <p:nvPr/>
        </p:nvSpPr>
        <p:spPr bwMode="auto">
          <a:xfrm>
            <a:off x="4723289" y="4649276"/>
            <a:ext cx="504942" cy="719304"/>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Line 22">
            <a:extLst>
              <a:ext uri="{FF2B5EF4-FFF2-40B4-BE49-F238E27FC236}">
                <a16:creationId xmlns:a16="http://schemas.microsoft.com/office/drawing/2014/main" id="{7E92CB3F-4AB7-44ED-AC82-7B45DA9685F8}"/>
              </a:ext>
            </a:extLst>
          </p:cNvPr>
          <p:cNvSpPr>
            <a:spLocks noChangeShapeType="1"/>
          </p:cNvSpPr>
          <p:nvPr/>
        </p:nvSpPr>
        <p:spPr bwMode="auto">
          <a:xfrm flipV="1">
            <a:off x="3930943" y="5081177"/>
            <a:ext cx="792345" cy="504942"/>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Text Box 13">
            <a:extLst>
              <a:ext uri="{FF2B5EF4-FFF2-40B4-BE49-F238E27FC236}">
                <a16:creationId xmlns:a16="http://schemas.microsoft.com/office/drawing/2014/main" id="{4CC3D440-F1DB-4AC9-BD9C-8B1C44D8D5A6}"/>
              </a:ext>
            </a:extLst>
          </p:cNvPr>
          <p:cNvSpPr txBox="1">
            <a:spLocks noChangeArrowheads="1"/>
          </p:cNvSpPr>
          <p:nvPr/>
        </p:nvSpPr>
        <p:spPr bwMode="auto">
          <a:xfrm>
            <a:off x="2077901" y="5586119"/>
            <a:ext cx="3817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正确的倒影，增加细节和品质感</a:t>
            </a:r>
          </a:p>
        </p:txBody>
      </p:sp>
      <p:sp>
        <p:nvSpPr>
          <p:cNvPr id="29705" name="内容占位符 2">
            <a:extLst>
              <a:ext uri="{FF2B5EF4-FFF2-40B4-BE49-F238E27FC236}">
                <a16:creationId xmlns:a16="http://schemas.microsoft.com/office/drawing/2014/main" id="{E8EF93B3-B520-4A49-8DE2-7298D24AAC43}"/>
              </a:ext>
            </a:extLst>
          </p:cNvPr>
          <p:cNvSpPr txBox="1">
            <a:spLocks/>
          </p:cNvSpPr>
          <p:nvPr/>
        </p:nvSpPr>
        <p:spPr bwMode="auto">
          <a:xfrm>
            <a:off x="1323648" y="394088"/>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修图</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9A5C2460-94FF-46BF-A39B-531B36E12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320" y="1673613"/>
            <a:ext cx="5800479" cy="31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69" name="Picture 1" descr="D:\易网达境\培训\设计培训\参考促销广告\淘宝品牌街\T2URBtXcXXXXXXXXXX_!!12149668.gif">
            <a:extLst>
              <a:ext uri="{FF2B5EF4-FFF2-40B4-BE49-F238E27FC236}">
                <a16:creationId xmlns:a16="http://schemas.microsoft.com/office/drawing/2014/main" id="{69197577-D904-4384-B338-825B0BE18A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2718" y="1676788"/>
            <a:ext cx="5754432" cy="312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89FD5629-CE56-4310-90AD-BDA1729EDEEE}"/>
              </a:ext>
            </a:extLst>
          </p:cNvPr>
          <p:cNvSpPr txBox="1">
            <a:spLocks noChangeArrowheads="1"/>
          </p:cNvSpPr>
          <p:nvPr/>
        </p:nvSpPr>
        <p:spPr bwMode="auto">
          <a:xfrm>
            <a:off x="3275154" y="5106582"/>
            <a:ext cx="3674325"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latin typeface="微软雅黑" panose="020B0503020204020204" pitchFamily="34" charset="-122"/>
                <a:ea typeface="微软雅黑" panose="020B0503020204020204" pitchFamily="34" charset="-122"/>
              </a:rPr>
              <a:t>取得左右平衡的增加砝码</a:t>
            </a:r>
          </a:p>
        </p:txBody>
      </p:sp>
      <p:sp>
        <p:nvSpPr>
          <p:cNvPr id="7" name="Rectangle 21">
            <a:extLst>
              <a:ext uri="{FF2B5EF4-FFF2-40B4-BE49-F238E27FC236}">
                <a16:creationId xmlns:a16="http://schemas.microsoft.com/office/drawing/2014/main" id="{AFF7C180-6025-4F14-8E20-D7A05BE1220D}"/>
              </a:ext>
            </a:extLst>
          </p:cNvPr>
          <p:cNvSpPr>
            <a:spLocks noChangeArrowheads="1"/>
          </p:cNvSpPr>
          <p:nvPr/>
        </p:nvSpPr>
        <p:spPr bwMode="auto">
          <a:xfrm>
            <a:off x="2998864" y="1818109"/>
            <a:ext cx="1295700" cy="266444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Line 22">
            <a:extLst>
              <a:ext uri="{FF2B5EF4-FFF2-40B4-BE49-F238E27FC236}">
                <a16:creationId xmlns:a16="http://schemas.microsoft.com/office/drawing/2014/main" id="{3F02A426-BC50-4482-9977-446959479BBC}"/>
              </a:ext>
            </a:extLst>
          </p:cNvPr>
          <p:cNvSpPr>
            <a:spLocks noChangeShapeType="1"/>
          </p:cNvSpPr>
          <p:nvPr/>
        </p:nvSpPr>
        <p:spPr bwMode="auto">
          <a:xfrm>
            <a:off x="3502220" y="4482551"/>
            <a:ext cx="611328" cy="62403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0727" name="内容占位符 2">
            <a:extLst>
              <a:ext uri="{FF2B5EF4-FFF2-40B4-BE49-F238E27FC236}">
                <a16:creationId xmlns:a16="http://schemas.microsoft.com/office/drawing/2014/main" id="{86CCB4A2-FEB7-4E1A-8497-C1BBFCB87899}"/>
              </a:ext>
            </a:extLst>
          </p:cNvPr>
          <p:cNvSpPr txBox="1">
            <a:spLocks/>
          </p:cNvSpPr>
          <p:nvPr/>
        </p:nvSpPr>
        <p:spPr bwMode="auto">
          <a:xfrm>
            <a:off x="1336899" y="377119"/>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构图</a:t>
            </a:r>
            <a:endParaRPr lang="en-US" altLang="zh-CN" sz="2000" dirty="0">
              <a:latin typeface="微软雅黑" panose="020B0503020204020204" pitchFamily="34" charset="-122"/>
              <a:ea typeface="微软雅黑" panose="020B0503020204020204" pitchFamily="34" charset="-122"/>
            </a:endParaRPr>
          </a:p>
        </p:txBody>
      </p:sp>
      <p:sp>
        <p:nvSpPr>
          <p:cNvPr id="30728" name="内容占位符 2">
            <a:extLst>
              <a:ext uri="{FF2B5EF4-FFF2-40B4-BE49-F238E27FC236}">
                <a16:creationId xmlns:a16="http://schemas.microsoft.com/office/drawing/2014/main" id="{6978D8DA-8C9C-46BB-9BD9-6DF53657DB8B}"/>
              </a:ext>
            </a:extLst>
          </p:cNvPr>
          <p:cNvSpPr txBox="1">
            <a:spLocks/>
          </p:cNvSpPr>
          <p:nvPr/>
        </p:nvSpPr>
        <p:spPr bwMode="auto">
          <a:xfrm>
            <a:off x="2970283" y="1143265"/>
            <a:ext cx="6097411"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平衡</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画面的平衡感取决于各元素“视觉重量”</a:t>
            </a:r>
          </a:p>
        </p:txBody>
      </p:sp>
      <p:sp>
        <p:nvSpPr>
          <p:cNvPr id="11" name="Text Box 8">
            <a:extLst>
              <a:ext uri="{FF2B5EF4-FFF2-40B4-BE49-F238E27FC236}">
                <a16:creationId xmlns:a16="http://schemas.microsoft.com/office/drawing/2014/main" id="{47FBA786-EE14-4FB5-9D36-5A3B7EC4245D}"/>
              </a:ext>
            </a:extLst>
          </p:cNvPr>
          <p:cNvSpPr txBox="1">
            <a:spLocks noChangeArrowheads="1"/>
          </p:cNvSpPr>
          <p:nvPr/>
        </p:nvSpPr>
        <p:spPr bwMode="auto">
          <a:xfrm>
            <a:off x="3046501" y="5716323"/>
            <a:ext cx="5640105" cy="533523"/>
          </a:xfrm>
          <a:prstGeom prst="rect">
            <a:avLst/>
          </a:prstGeom>
          <a:no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en-US" altLang="zh-CN" sz="1400" dirty="0">
                <a:solidFill>
                  <a:schemeClr val="tx1">
                    <a:lumMod val="75000"/>
                    <a:lumOff val="25000"/>
                  </a:schemeClr>
                </a:solidFill>
              </a:rPr>
              <a:t>TIP: </a:t>
            </a:r>
            <a:r>
              <a:rPr lang="zh-CN" altLang="en-US" sz="1400" dirty="0">
                <a:solidFill>
                  <a:schemeClr val="tx1">
                    <a:lumMod val="75000"/>
                    <a:lumOff val="25000"/>
                  </a:schemeClr>
                </a:solidFill>
              </a:rPr>
              <a:t>关于平衡的心理机制请参阅里格尔的名著</a:t>
            </a:r>
            <a:r>
              <a:rPr lang="en-US" altLang="zh-CN" sz="1400" dirty="0">
                <a:solidFill>
                  <a:schemeClr val="tx1">
                    <a:lumMod val="75000"/>
                    <a:lumOff val="25000"/>
                  </a:schemeClr>
                </a:solidFill>
              </a:rPr>
              <a:t>《</a:t>
            </a:r>
            <a:r>
              <a:rPr lang="zh-CN" altLang="en-US" sz="1400" dirty="0">
                <a:solidFill>
                  <a:schemeClr val="tx1">
                    <a:lumMod val="75000"/>
                    <a:lumOff val="25000"/>
                  </a:schemeClr>
                </a:solidFill>
              </a:rPr>
              <a:t>秩序感</a:t>
            </a:r>
            <a:r>
              <a:rPr lang="en-US" altLang="zh-CN" sz="1400" dirty="0">
                <a:solidFill>
                  <a:schemeClr val="tx1">
                    <a:lumMod val="75000"/>
                    <a:lumOff val="25000"/>
                  </a:schemeClr>
                </a:solidFill>
              </a:rPr>
              <a:t>》</a:t>
            </a:r>
            <a:endParaRPr lang="zh-CN" alt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69"/>
                                        </p:tgtEl>
                                        <p:attrNameLst>
                                          <p:attrName>style.visibility</p:attrName>
                                        </p:attrNameLst>
                                      </p:cBhvr>
                                      <p:to>
                                        <p:strVal val="visible"/>
                                      </p:to>
                                    </p:set>
                                    <p:animEffect transition="in" filter="fade">
                                      <p:cBhvr>
                                        <p:cTn id="7" dur="500"/>
                                        <p:tgtEl>
                                          <p:spTgt spid="583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D:\易网达境\培训\设计培训\参考促销广告\淘宝品牌街\T19xXRXcVDXXaxkfZ0_035239.jpg">
            <a:extLst>
              <a:ext uri="{FF2B5EF4-FFF2-40B4-BE49-F238E27FC236}">
                <a16:creationId xmlns:a16="http://schemas.microsoft.com/office/drawing/2014/main" id="{878AB641-DB7A-46E9-A1FB-7FC2DE72E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024" y="1492596"/>
            <a:ext cx="5986260" cy="202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3">
            <a:extLst>
              <a:ext uri="{FF2B5EF4-FFF2-40B4-BE49-F238E27FC236}">
                <a16:creationId xmlns:a16="http://schemas.microsoft.com/office/drawing/2014/main" id="{15490943-F943-4F90-ACC6-9F7BCE50DB68}"/>
              </a:ext>
            </a:extLst>
          </p:cNvPr>
          <p:cNvSpPr txBox="1">
            <a:spLocks noChangeArrowheads="1"/>
          </p:cNvSpPr>
          <p:nvPr/>
        </p:nvSpPr>
        <p:spPr bwMode="auto">
          <a:xfrm>
            <a:off x="2778151" y="3517128"/>
            <a:ext cx="4520658"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latin typeface="微软雅黑" panose="020B0503020204020204" pitchFamily="34" charset="-122"/>
                <a:ea typeface="微软雅黑" panose="020B0503020204020204" pitchFamily="34" charset="-122"/>
              </a:rPr>
              <a:t>同方向的鞋子产生动态势能</a:t>
            </a:r>
          </a:p>
        </p:txBody>
      </p:sp>
      <p:sp>
        <p:nvSpPr>
          <p:cNvPr id="7" name="Rectangle 21">
            <a:extLst>
              <a:ext uri="{FF2B5EF4-FFF2-40B4-BE49-F238E27FC236}">
                <a16:creationId xmlns:a16="http://schemas.microsoft.com/office/drawing/2014/main" id="{22D1C0CD-937F-41EA-94B1-7162F4E6999B}"/>
              </a:ext>
            </a:extLst>
          </p:cNvPr>
          <p:cNvSpPr>
            <a:spLocks noChangeArrowheads="1"/>
          </p:cNvSpPr>
          <p:nvPr/>
        </p:nvSpPr>
        <p:spPr bwMode="auto">
          <a:xfrm>
            <a:off x="2665412" y="1992775"/>
            <a:ext cx="5405101" cy="87809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8" name="Line 22">
            <a:extLst>
              <a:ext uri="{FF2B5EF4-FFF2-40B4-BE49-F238E27FC236}">
                <a16:creationId xmlns:a16="http://schemas.microsoft.com/office/drawing/2014/main" id="{8AABEE13-100D-4593-B725-477BAD042175}"/>
              </a:ext>
            </a:extLst>
          </p:cNvPr>
          <p:cNvSpPr>
            <a:spLocks noChangeShapeType="1"/>
          </p:cNvSpPr>
          <p:nvPr/>
        </p:nvSpPr>
        <p:spPr bwMode="auto">
          <a:xfrm flipH="1">
            <a:off x="4043681" y="2870865"/>
            <a:ext cx="603390" cy="63197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31750" name="Picture 2" descr="D:\易网达境\培训\设计培训\参考促销广告\淘宝品牌街\T1XPFMXdBmXXXXXXXX-680-230.jpg">
            <a:extLst>
              <a:ext uri="{FF2B5EF4-FFF2-40B4-BE49-F238E27FC236}">
                <a16:creationId xmlns:a16="http://schemas.microsoft.com/office/drawing/2014/main" id="{F588889A-23F3-4B1A-B9DC-60578DDED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47" y="3898216"/>
            <a:ext cx="6052951" cy="204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a:extLst>
              <a:ext uri="{FF2B5EF4-FFF2-40B4-BE49-F238E27FC236}">
                <a16:creationId xmlns:a16="http://schemas.microsoft.com/office/drawing/2014/main" id="{716EF12F-B20D-4FE0-8D45-01BFDAD1BF63}"/>
              </a:ext>
            </a:extLst>
          </p:cNvPr>
          <p:cNvSpPr txBox="1">
            <a:spLocks noChangeArrowheads="1"/>
          </p:cNvSpPr>
          <p:nvPr/>
        </p:nvSpPr>
        <p:spPr bwMode="auto">
          <a:xfrm>
            <a:off x="4454940" y="6184745"/>
            <a:ext cx="4442853"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a:latin typeface="微软雅黑" panose="020B0503020204020204" pitchFamily="34" charset="-122"/>
                <a:ea typeface="微软雅黑" panose="020B0503020204020204" pitchFamily="34" charset="-122"/>
              </a:rPr>
              <a:t>倾斜放置的包包产生静态势能</a:t>
            </a:r>
          </a:p>
        </p:txBody>
      </p:sp>
      <p:sp>
        <p:nvSpPr>
          <p:cNvPr id="11" name="Rectangle 21">
            <a:extLst>
              <a:ext uri="{FF2B5EF4-FFF2-40B4-BE49-F238E27FC236}">
                <a16:creationId xmlns:a16="http://schemas.microsoft.com/office/drawing/2014/main" id="{A2F768C3-C465-42E0-892E-23DD1864CF81}"/>
              </a:ext>
            </a:extLst>
          </p:cNvPr>
          <p:cNvSpPr>
            <a:spLocks noChangeArrowheads="1"/>
          </p:cNvSpPr>
          <p:nvPr/>
        </p:nvSpPr>
        <p:spPr bwMode="auto">
          <a:xfrm>
            <a:off x="5626786" y="3985548"/>
            <a:ext cx="3440908" cy="1954665"/>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Line 22">
            <a:extLst>
              <a:ext uri="{FF2B5EF4-FFF2-40B4-BE49-F238E27FC236}">
                <a16:creationId xmlns:a16="http://schemas.microsoft.com/office/drawing/2014/main" id="{4CC58C86-EC93-40C8-AFB6-5DC8CF88DCE3}"/>
              </a:ext>
            </a:extLst>
          </p:cNvPr>
          <p:cNvSpPr>
            <a:spLocks noChangeShapeType="1"/>
          </p:cNvSpPr>
          <p:nvPr/>
        </p:nvSpPr>
        <p:spPr bwMode="auto">
          <a:xfrm flipH="1">
            <a:off x="5903074" y="5956092"/>
            <a:ext cx="628796" cy="188956"/>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54" name="内容占位符 2">
            <a:extLst>
              <a:ext uri="{FF2B5EF4-FFF2-40B4-BE49-F238E27FC236}">
                <a16:creationId xmlns:a16="http://schemas.microsoft.com/office/drawing/2014/main" id="{164800E3-448A-4882-B6E4-66491572EF00}"/>
              </a:ext>
            </a:extLst>
          </p:cNvPr>
          <p:cNvSpPr txBox="1">
            <a:spLocks/>
          </p:cNvSpPr>
          <p:nvPr/>
        </p:nvSpPr>
        <p:spPr bwMode="auto">
          <a:xfrm>
            <a:off x="1407821" y="315315"/>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构图</a:t>
            </a:r>
            <a:endParaRPr lang="en-US" altLang="zh-CN" sz="2000" dirty="0">
              <a:latin typeface="微软雅黑" panose="020B0503020204020204" pitchFamily="34" charset="-122"/>
              <a:ea typeface="微软雅黑" panose="020B0503020204020204" pitchFamily="34" charset="-122"/>
            </a:endParaRPr>
          </a:p>
        </p:txBody>
      </p:sp>
      <p:sp>
        <p:nvSpPr>
          <p:cNvPr id="31755" name="内容占位符 2">
            <a:extLst>
              <a:ext uri="{FF2B5EF4-FFF2-40B4-BE49-F238E27FC236}">
                <a16:creationId xmlns:a16="http://schemas.microsoft.com/office/drawing/2014/main" id="{13164D37-D633-4818-91D7-06654BD92C79}"/>
              </a:ext>
            </a:extLst>
          </p:cNvPr>
          <p:cNvSpPr txBox="1">
            <a:spLocks/>
          </p:cNvSpPr>
          <p:nvPr/>
        </p:nvSpPr>
        <p:spPr bwMode="auto">
          <a:xfrm>
            <a:off x="2741630" y="1067048"/>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势能</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是对平衡的有意识破坏，以增加注意力</a:t>
            </a:r>
            <a:endParaRPr lang="en-US" altLang="zh-CN"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D:\易网达境\培训\设计培训\参考促销广告\淘宝品牌街\T2cDVsXhBaXXXXXXXX_!!394695430.jpg">
            <a:extLst>
              <a:ext uri="{FF2B5EF4-FFF2-40B4-BE49-F238E27FC236}">
                <a16:creationId xmlns:a16="http://schemas.microsoft.com/office/drawing/2014/main" id="{63BC7DA4-0D33-4EB3-84F0-1DE6495C9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509" y="1776824"/>
            <a:ext cx="5617875" cy="2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D:\易网达境\培训\设计培训\参考促销广告\淘宝品牌街\T12CdQXeliXXXXXXXX-479-170.jpg">
            <a:extLst>
              <a:ext uri="{FF2B5EF4-FFF2-40B4-BE49-F238E27FC236}">
                <a16:creationId xmlns:a16="http://schemas.microsoft.com/office/drawing/2014/main" id="{6BB7DE63-89E2-439C-A791-CBA510A0B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508" y="4080820"/>
            <a:ext cx="5684566" cy="201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a:extLst>
              <a:ext uri="{FF2B5EF4-FFF2-40B4-BE49-F238E27FC236}">
                <a16:creationId xmlns:a16="http://schemas.microsoft.com/office/drawing/2014/main" id="{30A39D7F-877D-492D-B140-C5AAF005B33B}"/>
              </a:ext>
            </a:extLst>
          </p:cNvPr>
          <p:cNvSpPr txBox="1">
            <a:spLocks noChangeArrowheads="1"/>
          </p:cNvSpPr>
          <p:nvPr/>
        </p:nvSpPr>
        <p:spPr bwMode="auto">
          <a:xfrm>
            <a:off x="8762822" y="2972488"/>
            <a:ext cx="25898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把关联性高的信息组合在一起成为集群，便于信息传达，应避免主要信息分散布局</a:t>
            </a:r>
          </a:p>
        </p:txBody>
      </p:sp>
      <p:sp>
        <p:nvSpPr>
          <p:cNvPr id="8" name="Rectangle 21">
            <a:extLst>
              <a:ext uri="{FF2B5EF4-FFF2-40B4-BE49-F238E27FC236}">
                <a16:creationId xmlns:a16="http://schemas.microsoft.com/office/drawing/2014/main" id="{5DAF48FC-ECAA-4209-8C1D-1820A529D12D}"/>
              </a:ext>
            </a:extLst>
          </p:cNvPr>
          <p:cNvSpPr>
            <a:spLocks noChangeArrowheads="1"/>
          </p:cNvSpPr>
          <p:nvPr/>
        </p:nvSpPr>
        <p:spPr bwMode="auto">
          <a:xfrm>
            <a:off x="4774101" y="1919733"/>
            <a:ext cx="2666030" cy="114644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Line 22">
            <a:extLst>
              <a:ext uri="{FF2B5EF4-FFF2-40B4-BE49-F238E27FC236}">
                <a16:creationId xmlns:a16="http://schemas.microsoft.com/office/drawing/2014/main" id="{6971D2A4-A23C-49CB-9B0E-0EF95B5089F5}"/>
              </a:ext>
            </a:extLst>
          </p:cNvPr>
          <p:cNvSpPr>
            <a:spLocks noChangeShapeType="1"/>
          </p:cNvSpPr>
          <p:nvPr/>
        </p:nvSpPr>
        <p:spPr bwMode="auto">
          <a:xfrm flipH="1" flipV="1">
            <a:off x="7440131" y="2640625"/>
            <a:ext cx="1246475" cy="1017823"/>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 name="Rectangle 21">
            <a:extLst>
              <a:ext uri="{FF2B5EF4-FFF2-40B4-BE49-F238E27FC236}">
                <a16:creationId xmlns:a16="http://schemas.microsoft.com/office/drawing/2014/main" id="{AE06C6C3-DE1C-43DD-B0BC-84CAA735849E}"/>
              </a:ext>
            </a:extLst>
          </p:cNvPr>
          <p:cNvSpPr>
            <a:spLocks noChangeArrowheads="1"/>
          </p:cNvSpPr>
          <p:nvPr/>
        </p:nvSpPr>
        <p:spPr bwMode="auto">
          <a:xfrm>
            <a:off x="5350497" y="4512720"/>
            <a:ext cx="3024887" cy="114644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1" name="Line 22">
            <a:extLst>
              <a:ext uri="{FF2B5EF4-FFF2-40B4-BE49-F238E27FC236}">
                <a16:creationId xmlns:a16="http://schemas.microsoft.com/office/drawing/2014/main" id="{820A8105-D7FB-4862-8B20-2B22C4714F30}"/>
              </a:ext>
            </a:extLst>
          </p:cNvPr>
          <p:cNvSpPr>
            <a:spLocks noChangeShapeType="1"/>
          </p:cNvSpPr>
          <p:nvPr/>
        </p:nvSpPr>
        <p:spPr bwMode="auto">
          <a:xfrm flipH="1">
            <a:off x="8375384" y="3658447"/>
            <a:ext cx="311222" cy="1359215"/>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2777" name="内容占位符 2">
            <a:extLst>
              <a:ext uri="{FF2B5EF4-FFF2-40B4-BE49-F238E27FC236}">
                <a16:creationId xmlns:a16="http://schemas.microsoft.com/office/drawing/2014/main" id="{0CCE6920-36ED-41EA-B2C7-A8E3E5EF8C84}"/>
              </a:ext>
            </a:extLst>
          </p:cNvPr>
          <p:cNvSpPr txBox="1">
            <a:spLocks/>
          </p:cNvSpPr>
          <p:nvPr/>
        </p:nvSpPr>
        <p:spPr bwMode="auto">
          <a:xfrm>
            <a:off x="1244135" y="350919"/>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二、促销广告设计的方法</a:t>
            </a: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形式美观</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构图</a:t>
            </a:r>
            <a:endParaRPr lang="en-US" altLang="zh-CN" sz="2000">
              <a:latin typeface="微软雅黑" panose="020B0503020204020204" pitchFamily="34" charset="-122"/>
              <a:ea typeface="微软雅黑" panose="020B0503020204020204" pitchFamily="34" charset="-122"/>
            </a:endParaRPr>
          </a:p>
        </p:txBody>
      </p:sp>
      <p:sp>
        <p:nvSpPr>
          <p:cNvPr id="32778" name="Text Box 13">
            <a:extLst>
              <a:ext uri="{FF2B5EF4-FFF2-40B4-BE49-F238E27FC236}">
                <a16:creationId xmlns:a16="http://schemas.microsoft.com/office/drawing/2014/main" id="{FC2B673E-C6D3-4D74-9967-8E1348728A8F}"/>
              </a:ext>
            </a:extLst>
          </p:cNvPr>
          <p:cNvSpPr txBox="1">
            <a:spLocks noChangeArrowheads="1"/>
          </p:cNvSpPr>
          <p:nvPr/>
        </p:nvSpPr>
        <p:spPr bwMode="auto">
          <a:xfrm>
            <a:off x="2665412" y="1371918"/>
            <a:ext cx="5716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集群</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人们总是把位置靠的近的看成</a:t>
            </a:r>
            <a:r>
              <a:rPr lang="zh-CN" altLang="en-US" dirty="0">
                <a:latin typeface="微软雅黑" panose="020B0503020204020204" pitchFamily="34" charset="-122"/>
                <a:ea typeface="微软雅黑" panose="020B0503020204020204" pitchFamily="34" charset="-122"/>
              </a:rPr>
              <a:t>一体的</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易网达境\培训\设计培训\参考促销广告\淘宝品牌街\T12hdMXhpJXXXXXXXX-680-230.jpg">
            <a:extLst>
              <a:ext uri="{FF2B5EF4-FFF2-40B4-BE49-F238E27FC236}">
                <a16:creationId xmlns:a16="http://schemas.microsoft.com/office/drawing/2014/main" id="{BC1596D9-71D2-4BCE-8674-C63F970FE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412" y="1635504"/>
            <a:ext cx="5546422" cy="187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D:\易网达境\培训\设计培训\参考促销广告\淘宝品牌街\T1cAdRXa4oXXXXXXXX-590-220.jpg">
            <a:extLst>
              <a:ext uri="{FF2B5EF4-FFF2-40B4-BE49-F238E27FC236}">
                <a16:creationId xmlns:a16="http://schemas.microsoft.com/office/drawing/2014/main" id="{C63B5F3A-86F4-4D87-9C70-C425BBFF1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412" y="3723550"/>
            <a:ext cx="5546422" cy="206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a:extLst>
              <a:ext uri="{FF2B5EF4-FFF2-40B4-BE49-F238E27FC236}">
                <a16:creationId xmlns:a16="http://schemas.microsoft.com/office/drawing/2014/main" id="{9AF7429D-5CAC-468F-8C9C-70513555BA37}"/>
              </a:ext>
            </a:extLst>
          </p:cNvPr>
          <p:cNvSpPr txBox="1">
            <a:spLocks noChangeArrowheads="1"/>
          </p:cNvSpPr>
          <p:nvPr/>
        </p:nvSpPr>
        <p:spPr bwMode="auto">
          <a:xfrm>
            <a:off x="8634207" y="2637449"/>
            <a:ext cx="28899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000" dirty="0">
                <a:latin typeface="微软雅黑" panose="020B0503020204020204" pitchFamily="34" charset="-122"/>
                <a:ea typeface="微软雅黑" panose="020B0503020204020204" pitchFamily="34" charset="-122"/>
              </a:rPr>
              <a:t>段间距必须大于行间距，信息板块之间要有明确的间隔空间，主要内容和图片外框间要有版心概念，画面要有</a:t>
            </a:r>
            <a:r>
              <a:rPr lang="en-US" altLang="zh-CN" sz="2000" dirty="0">
                <a:latin typeface="微软雅黑" panose="020B0503020204020204" pitchFamily="34" charset="-122"/>
                <a:ea typeface="微软雅黑" panose="020B0503020204020204" pitchFamily="34" charset="-122"/>
              </a:rPr>
              <a:t>30%</a:t>
            </a:r>
            <a:r>
              <a:rPr lang="zh-CN" altLang="en-US" sz="2000" dirty="0">
                <a:latin typeface="微软雅黑" panose="020B0503020204020204" pitchFamily="34" charset="-122"/>
                <a:ea typeface="微软雅黑" panose="020B0503020204020204" pitchFamily="34" charset="-122"/>
              </a:rPr>
              <a:t>以上留白</a:t>
            </a:r>
          </a:p>
        </p:txBody>
      </p:sp>
      <p:sp>
        <p:nvSpPr>
          <p:cNvPr id="9" name="Rectangle 21">
            <a:extLst>
              <a:ext uri="{FF2B5EF4-FFF2-40B4-BE49-F238E27FC236}">
                <a16:creationId xmlns:a16="http://schemas.microsoft.com/office/drawing/2014/main" id="{21F236EB-E25B-482E-B489-AD2C9C9AFD90}"/>
              </a:ext>
            </a:extLst>
          </p:cNvPr>
          <p:cNvSpPr>
            <a:spLocks noChangeArrowheads="1"/>
          </p:cNvSpPr>
          <p:nvPr/>
        </p:nvSpPr>
        <p:spPr bwMode="auto">
          <a:xfrm>
            <a:off x="4897954" y="1706959"/>
            <a:ext cx="3240838" cy="1584692"/>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0" name="Line 22">
            <a:extLst>
              <a:ext uri="{FF2B5EF4-FFF2-40B4-BE49-F238E27FC236}">
                <a16:creationId xmlns:a16="http://schemas.microsoft.com/office/drawing/2014/main" id="{0DF365B0-FA69-418F-A9D5-E17825545263}"/>
              </a:ext>
            </a:extLst>
          </p:cNvPr>
          <p:cNvSpPr>
            <a:spLocks noChangeShapeType="1"/>
          </p:cNvSpPr>
          <p:nvPr/>
        </p:nvSpPr>
        <p:spPr bwMode="auto">
          <a:xfrm flipH="1" flipV="1">
            <a:off x="8138793" y="2788296"/>
            <a:ext cx="471596" cy="641498"/>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 name="Rectangle 21">
            <a:extLst>
              <a:ext uri="{FF2B5EF4-FFF2-40B4-BE49-F238E27FC236}">
                <a16:creationId xmlns:a16="http://schemas.microsoft.com/office/drawing/2014/main" id="{661394A1-329B-4543-9129-851E20E1C74F}"/>
              </a:ext>
            </a:extLst>
          </p:cNvPr>
          <p:cNvSpPr>
            <a:spLocks noChangeArrowheads="1"/>
          </p:cNvSpPr>
          <p:nvPr/>
        </p:nvSpPr>
        <p:spPr bwMode="auto">
          <a:xfrm>
            <a:off x="6050746" y="3723550"/>
            <a:ext cx="2088046" cy="576395"/>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Line 22">
            <a:extLst>
              <a:ext uri="{FF2B5EF4-FFF2-40B4-BE49-F238E27FC236}">
                <a16:creationId xmlns:a16="http://schemas.microsoft.com/office/drawing/2014/main" id="{05A2A4BF-85B8-435A-9203-8F04D4E2FBE5}"/>
              </a:ext>
            </a:extLst>
          </p:cNvPr>
          <p:cNvSpPr>
            <a:spLocks noChangeShapeType="1"/>
          </p:cNvSpPr>
          <p:nvPr/>
        </p:nvSpPr>
        <p:spPr bwMode="auto">
          <a:xfrm flipH="1">
            <a:off x="8138793" y="3429794"/>
            <a:ext cx="471596" cy="654201"/>
          </a:xfrm>
          <a:prstGeom prst="line">
            <a:avLst/>
          </a:prstGeom>
          <a:noFill/>
          <a:ln w="57150">
            <a:solidFill>
              <a:srgbClr val="FF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3801" name="内容占位符 2">
            <a:extLst>
              <a:ext uri="{FF2B5EF4-FFF2-40B4-BE49-F238E27FC236}">
                <a16:creationId xmlns:a16="http://schemas.microsoft.com/office/drawing/2014/main" id="{5473FD63-D933-43D1-B3C3-DAD5DE898BC6}"/>
              </a:ext>
            </a:extLst>
          </p:cNvPr>
          <p:cNvSpPr txBox="1">
            <a:spLocks/>
          </p:cNvSpPr>
          <p:nvPr/>
        </p:nvSpPr>
        <p:spPr bwMode="auto">
          <a:xfrm>
            <a:off x="1350152" y="393792"/>
            <a:ext cx="6478499"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二、促销广告设计的方法</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形式美观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构图</a:t>
            </a:r>
            <a:endParaRPr lang="en-US" altLang="zh-CN" sz="2000" dirty="0">
              <a:latin typeface="微软雅黑" panose="020B0503020204020204" pitchFamily="34" charset="-122"/>
              <a:ea typeface="微软雅黑" panose="020B0503020204020204" pitchFamily="34" charset="-122"/>
            </a:endParaRPr>
          </a:p>
        </p:txBody>
      </p:sp>
      <p:sp>
        <p:nvSpPr>
          <p:cNvPr id="33802" name="内容占位符 2">
            <a:extLst>
              <a:ext uri="{FF2B5EF4-FFF2-40B4-BE49-F238E27FC236}">
                <a16:creationId xmlns:a16="http://schemas.microsoft.com/office/drawing/2014/main" id="{34CCBA6C-6CC8-4166-BD10-03978EE94520}"/>
              </a:ext>
            </a:extLst>
          </p:cNvPr>
          <p:cNvSpPr txBox="1">
            <a:spLocks/>
          </p:cNvSpPr>
          <p:nvPr/>
        </p:nvSpPr>
        <p:spPr bwMode="auto">
          <a:xfrm>
            <a:off x="2665412" y="1143265"/>
            <a:ext cx="5563888"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间隙</a:t>
            </a:r>
            <a:r>
              <a:rPr lang="en-US" altLang="zh-CN" sz="20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空白空间是画面语言的标点符号</a:t>
            </a:r>
            <a:endParaRPr lang="en-US" altLang="zh-CN" sz="20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Box 28">
            <a:extLst>
              <a:ext uri="{FF2B5EF4-FFF2-40B4-BE49-F238E27FC236}">
                <a16:creationId xmlns:a16="http://schemas.microsoft.com/office/drawing/2014/main" id="{7033B035-91CB-4D9F-A21A-AEDBFC402610}"/>
              </a:ext>
            </a:extLst>
          </p:cNvPr>
          <p:cNvSpPr txBox="1">
            <a:spLocks noChangeArrowheads="1"/>
          </p:cNvSpPr>
          <p:nvPr/>
        </p:nvSpPr>
        <p:spPr bwMode="auto">
          <a:xfrm>
            <a:off x="1205286" y="264388"/>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b="1" dirty="0">
                <a:latin typeface="微软雅黑" panose="020B0503020204020204" pitchFamily="34" charset="-122"/>
                <a:ea typeface="微软雅黑" panose="020B0503020204020204" pitchFamily="34" charset="-122"/>
              </a:rPr>
              <a:t>海报设计要点</a:t>
            </a:r>
          </a:p>
        </p:txBody>
      </p:sp>
      <p:sp>
        <p:nvSpPr>
          <p:cNvPr id="6146" name="Text Box 7">
            <a:extLst>
              <a:ext uri="{FF2B5EF4-FFF2-40B4-BE49-F238E27FC236}">
                <a16:creationId xmlns:a16="http://schemas.microsoft.com/office/drawing/2014/main" id="{6D5B4726-4F46-4660-B545-839D306C6800}"/>
              </a:ext>
            </a:extLst>
          </p:cNvPr>
          <p:cNvSpPr txBox="1">
            <a:spLocks noChangeArrowheads="1"/>
          </p:cNvSpPr>
          <p:nvPr/>
        </p:nvSpPr>
        <p:spPr bwMode="auto">
          <a:xfrm>
            <a:off x="606188" y="1741354"/>
            <a:ext cx="10183010" cy="5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2400" indent="-1524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399" dirty="0">
                <a:latin typeface="微软雅黑" panose="020B0503020204020204" pitchFamily="34" charset="-122"/>
                <a:ea typeface="微软雅黑" panose="020B0503020204020204" pitchFamily="34" charset="-122"/>
                <a:sym typeface="宋体" panose="02010600030101010101" pitchFamily="2" charset="-122"/>
              </a:rPr>
              <a:t>海报的组成元素一般包含背景、产品、文案三个部分。</a:t>
            </a:r>
          </a:p>
        </p:txBody>
      </p:sp>
      <p:sp>
        <p:nvSpPr>
          <p:cNvPr id="6148" name="Rectangle 11">
            <a:extLst>
              <a:ext uri="{FF2B5EF4-FFF2-40B4-BE49-F238E27FC236}">
                <a16:creationId xmlns:a16="http://schemas.microsoft.com/office/drawing/2014/main" id="{A6603813-6707-4B3E-A096-81442E245092}"/>
              </a:ext>
            </a:extLst>
          </p:cNvPr>
          <p:cNvSpPr>
            <a:spLocks noChangeArrowheads="1"/>
          </p:cNvSpPr>
          <p:nvPr/>
        </p:nvSpPr>
        <p:spPr bwMode="auto">
          <a:xfrm>
            <a:off x="1" y="-34"/>
            <a:ext cx="184659"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399">
              <a:ea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1">
            <a:extLst>
              <a:ext uri="{FF2B5EF4-FFF2-40B4-BE49-F238E27FC236}">
                <a16:creationId xmlns:a16="http://schemas.microsoft.com/office/drawing/2014/main" id="{48794E9F-B98A-4708-9435-5579D2A036CF}"/>
              </a:ext>
            </a:extLst>
          </p:cNvPr>
          <p:cNvSpPr>
            <a:spLocks noChangeArrowheads="1"/>
          </p:cNvSpPr>
          <p:nvPr/>
        </p:nvSpPr>
        <p:spPr bwMode="auto">
          <a:xfrm>
            <a:off x="1" y="-34"/>
            <a:ext cx="184659"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399">
              <a:latin typeface="微软雅黑" panose="020B0503020204020204" pitchFamily="34" charset="-122"/>
              <a:ea typeface="微软雅黑" panose="020B0503020204020204" pitchFamily="34" charset="-122"/>
            </a:endParaRPr>
          </a:p>
        </p:txBody>
      </p:sp>
      <p:sp>
        <p:nvSpPr>
          <p:cNvPr id="7170" name="矩形 7">
            <a:extLst>
              <a:ext uri="{FF2B5EF4-FFF2-40B4-BE49-F238E27FC236}">
                <a16:creationId xmlns:a16="http://schemas.microsoft.com/office/drawing/2014/main" id="{800CB67C-5D66-452C-9715-B0B5BB5251D4}"/>
              </a:ext>
            </a:extLst>
          </p:cNvPr>
          <p:cNvSpPr>
            <a:spLocks noChangeArrowheads="1"/>
          </p:cNvSpPr>
          <p:nvPr/>
        </p:nvSpPr>
        <p:spPr bwMode="auto">
          <a:xfrm>
            <a:off x="372918" y="2206310"/>
            <a:ext cx="4643211" cy="373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dirty="0">
                <a:latin typeface="微软雅黑" panose="020B0503020204020204" pitchFamily="34" charset="-122"/>
                <a:ea typeface="微软雅黑" panose="020B0503020204020204" pitchFamily="34" charset="-122"/>
              </a:rPr>
              <a:t>1.海报色调与网店大色调统一</a:t>
            </a:r>
          </a:p>
          <a:p>
            <a:pPr>
              <a:lnSpc>
                <a:spcPct val="150000"/>
              </a:lnSpc>
            </a:pPr>
            <a:r>
              <a:rPr lang="zh-CN" altLang="en-US" sz="2000" dirty="0">
                <a:latin typeface="微软雅黑" panose="020B0503020204020204" pitchFamily="34" charset="-122"/>
                <a:ea typeface="微软雅黑" panose="020B0503020204020204" pitchFamily="34" charset="-122"/>
              </a:rPr>
              <a:t>海报在设计时，需考虑店铺整体环境，一般情况下店铺在设计最初会确定</a:t>
            </a:r>
            <a:r>
              <a:rPr lang="en-US" altLang="zh-CN" sz="2000" dirty="0">
                <a:latin typeface="微软雅黑" panose="020B0503020204020204" pitchFamily="34" charset="-122"/>
                <a:ea typeface="微软雅黑" panose="020B0503020204020204" pitchFamily="34" charset="-122"/>
              </a:rPr>
              <a:t>3-4</a:t>
            </a:r>
            <a:r>
              <a:rPr lang="zh-CN" altLang="en-US" sz="2000" dirty="0">
                <a:latin typeface="微软雅黑" panose="020B0503020204020204" pitchFamily="34" charset="-122"/>
                <a:ea typeface="微软雅黑" panose="020B0503020204020204" pitchFamily="34" charset="-122"/>
              </a:rPr>
              <a:t>个色调作为店铺主色调，除此之外，还须考虑平台活动主题色调，如双</a:t>
            </a:r>
            <a:r>
              <a:rPr lang="en-US" altLang="zh-CN" sz="2000" dirty="0">
                <a:latin typeface="微软雅黑" panose="020B0503020204020204" pitchFamily="34" charset="-122"/>
                <a:ea typeface="微软雅黑" panose="020B0503020204020204" pitchFamily="34" charset="-122"/>
              </a:rPr>
              <a:t>11</a:t>
            </a:r>
            <a:r>
              <a:rPr lang="zh-CN" altLang="en-US" sz="2000" dirty="0">
                <a:latin typeface="微软雅黑" panose="020B0503020204020204" pitchFamily="34" charset="-122"/>
                <a:ea typeface="微软雅黑" panose="020B0503020204020204" pitchFamily="34" charset="-122"/>
              </a:rPr>
              <a:t>为大红色，妇女节为紫色等，海报设计尽量避免与主色调产生强烈的对比，要考虑降低纯度和明度。</a:t>
            </a:r>
            <a:endParaRPr lang="en-US" altLang="zh-CN" sz="2000" dirty="0">
              <a:latin typeface="微软雅黑" panose="020B0503020204020204" pitchFamily="34" charset="-122"/>
              <a:ea typeface="微软雅黑" panose="020B0503020204020204" pitchFamily="34" charset="-122"/>
            </a:endParaRPr>
          </a:p>
        </p:txBody>
      </p:sp>
      <p:sp>
        <p:nvSpPr>
          <p:cNvPr id="7171" name="TextBox 28">
            <a:extLst>
              <a:ext uri="{FF2B5EF4-FFF2-40B4-BE49-F238E27FC236}">
                <a16:creationId xmlns:a16="http://schemas.microsoft.com/office/drawing/2014/main" id="{EE89A0E9-C12D-406C-9DAA-AB6ACF52FE0A}"/>
              </a:ext>
            </a:extLst>
          </p:cNvPr>
          <p:cNvSpPr txBox="1">
            <a:spLocks noChangeArrowheads="1"/>
          </p:cNvSpPr>
          <p:nvPr/>
        </p:nvSpPr>
        <p:spPr bwMode="auto">
          <a:xfrm>
            <a:off x="1260814" y="238016"/>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b="1" dirty="0">
                <a:latin typeface="微软雅黑" panose="020B0503020204020204" pitchFamily="34" charset="-122"/>
                <a:ea typeface="微软雅黑" panose="020B0503020204020204" pitchFamily="34" charset="-122"/>
              </a:rPr>
              <a:t>海报设计</a:t>
            </a:r>
          </a:p>
        </p:txBody>
      </p:sp>
      <p:sp>
        <p:nvSpPr>
          <p:cNvPr id="7172" name="Text Box 6">
            <a:extLst>
              <a:ext uri="{FF2B5EF4-FFF2-40B4-BE49-F238E27FC236}">
                <a16:creationId xmlns:a16="http://schemas.microsoft.com/office/drawing/2014/main" id="{F3325303-6A82-40A8-960F-C2A3169CDAAC}"/>
              </a:ext>
            </a:extLst>
          </p:cNvPr>
          <p:cNvSpPr txBox="1">
            <a:spLocks noChangeArrowheads="1"/>
          </p:cNvSpPr>
          <p:nvPr/>
        </p:nvSpPr>
        <p:spPr bwMode="auto">
          <a:xfrm>
            <a:off x="606188" y="1079626"/>
            <a:ext cx="5795286"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399" b="1">
                <a:solidFill>
                  <a:srgbClr val="F67E1A"/>
                </a:solidFill>
                <a:latin typeface="微软雅黑" panose="020B0503020204020204" pitchFamily="34" charset="-122"/>
                <a:ea typeface="微软雅黑" panose="020B0503020204020204" pitchFamily="34" charset="-122"/>
                <a:sym typeface="宋体" panose="02010600030101010101" pitchFamily="2" charset="-122"/>
              </a:rPr>
              <a:t>一、海报设计思路</a:t>
            </a:r>
          </a:p>
        </p:txBody>
      </p:sp>
      <p:sp>
        <p:nvSpPr>
          <p:cNvPr id="7174" name="矩形 6">
            <a:extLst>
              <a:ext uri="{FF2B5EF4-FFF2-40B4-BE49-F238E27FC236}">
                <a16:creationId xmlns:a16="http://schemas.microsoft.com/office/drawing/2014/main" id="{D9216B6B-BD5D-4392-9513-34B53D92C00E}"/>
              </a:ext>
            </a:extLst>
          </p:cNvPr>
          <p:cNvSpPr>
            <a:spLocks noChangeArrowheads="1"/>
          </p:cNvSpPr>
          <p:nvPr/>
        </p:nvSpPr>
        <p:spPr bwMode="auto">
          <a:xfrm>
            <a:off x="884180" y="1677013"/>
            <a:ext cx="2494707" cy="399894"/>
          </a:xfrm>
          <a:prstGeom prst="rect">
            <a:avLst/>
          </a:prstGeom>
          <a:solidFill>
            <a:srgbClr val="F67E1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chemeClr val="bg1"/>
                </a:solidFill>
                <a:latin typeface="微软雅黑" panose="020B0503020204020204" pitchFamily="34" charset="-122"/>
                <a:ea typeface="微软雅黑" panose="020B0503020204020204" pitchFamily="34" charset="-122"/>
              </a:rPr>
              <a:t>（一）海报设计思路</a:t>
            </a:r>
          </a:p>
        </p:txBody>
      </p:sp>
      <p:pic>
        <p:nvPicPr>
          <p:cNvPr id="7177" name="图片 13">
            <a:extLst>
              <a:ext uri="{FF2B5EF4-FFF2-40B4-BE49-F238E27FC236}">
                <a16:creationId xmlns:a16="http://schemas.microsoft.com/office/drawing/2014/main" id="{97FC3777-7793-4A41-9746-335F1356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260" y="1562037"/>
            <a:ext cx="6982272" cy="38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矩形 7">
            <a:extLst>
              <a:ext uri="{FF2B5EF4-FFF2-40B4-BE49-F238E27FC236}">
                <a16:creationId xmlns:a16="http://schemas.microsoft.com/office/drawing/2014/main" id="{5DA02661-5416-419F-B2B4-6494D165E9CC}"/>
              </a:ext>
            </a:extLst>
          </p:cNvPr>
          <p:cNvSpPr>
            <a:spLocks noChangeArrowheads="1"/>
          </p:cNvSpPr>
          <p:nvPr/>
        </p:nvSpPr>
        <p:spPr bwMode="auto">
          <a:xfrm>
            <a:off x="372918" y="2206310"/>
            <a:ext cx="5830197" cy="381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dirty="0">
                <a:latin typeface="微软雅黑" panose="020B0503020204020204" pitchFamily="34" charset="-122"/>
                <a:ea typeface="微软雅黑" panose="020B0503020204020204" pitchFamily="34" charset="-122"/>
              </a:rPr>
              <a:t>2.根据产品亮点定背景色</a:t>
            </a:r>
          </a:p>
          <a:p>
            <a:pPr lvl="1">
              <a:lnSpc>
                <a:spcPct val="150000"/>
              </a:lnSpc>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海报背景选择上，最好要做到背景与产品相呼应。</a:t>
            </a:r>
          </a:p>
          <a:p>
            <a:pPr lvl="1">
              <a:lnSpc>
                <a:spcPct val="150000"/>
              </a:lnSpc>
              <a:buFont typeface="Wingdings" panose="05000000000000000000" pitchFamily="2" charset="2"/>
              <a:buChar char="u"/>
            </a:pPr>
            <a:r>
              <a:rPr lang="zh-CN" altLang="en-US" sz="2000" dirty="0">
                <a:latin typeface="微软雅黑" panose="020B0503020204020204" pitchFamily="34" charset="-122"/>
                <a:ea typeface="微软雅黑" panose="020B0503020204020204" pitchFamily="34" charset="-122"/>
              </a:rPr>
              <a:t>在海报设计中，大体分为两种风格。</a:t>
            </a:r>
          </a:p>
          <a:p>
            <a:pPr>
              <a:lnSpc>
                <a:spcPct val="150000"/>
              </a:lnSpc>
            </a:pPr>
            <a:r>
              <a:rPr lang="zh-CN" altLang="en-US" sz="2000" dirty="0">
                <a:latin typeface="微软雅黑" panose="020B0503020204020204" pitchFamily="34" charset="-122"/>
                <a:ea typeface="微软雅黑" panose="020B0503020204020204" pitchFamily="34" charset="-122"/>
              </a:rPr>
              <a:t>将拍摄的图直接用作背景，板式排列活动文案。</a:t>
            </a:r>
          </a:p>
          <a:p>
            <a:pPr>
              <a:lnSpc>
                <a:spcPct val="150000"/>
              </a:lnSpc>
            </a:pPr>
            <a:r>
              <a:rPr lang="zh-CN" altLang="en-US" sz="2000" dirty="0">
                <a:latin typeface="微软雅黑" panose="020B0503020204020204" pitchFamily="34" charset="-122"/>
                <a:ea typeface="微软雅黑" panose="020B0503020204020204" pitchFamily="34" charset="-122"/>
              </a:rPr>
              <a:t>将产品提取出来，背景根据产品灵活变动，再配合板式（如右图所示）。</a:t>
            </a:r>
          </a:p>
          <a:p>
            <a:pPr>
              <a:lnSpc>
                <a:spcPct val="150000"/>
              </a:lnSpc>
            </a:pPr>
            <a:r>
              <a:rPr lang="en-US" altLang="zh-CN" sz="2399" dirty="0">
                <a:latin typeface="微软雅黑" panose="020B0503020204020204" pitchFamily="34" charset="-122"/>
                <a:ea typeface="微软雅黑" panose="020B0503020204020204" pitchFamily="34" charset="-122"/>
              </a:rPr>
              <a:t>	</a:t>
            </a:r>
          </a:p>
        </p:txBody>
      </p:sp>
      <p:sp>
        <p:nvSpPr>
          <p:cNvPr id="8194" name="Rectangle 11">
            <a:extLst>
              <a:ext uri="{FF2B5EF4-FFF2-40B4-BE49-F238E27FC236}">
                <a16:creationId xmlns:a16="http://schemas.microsoft.com/office/drawing/2014/main" id="{E79787E7-CB5C-4565-9794-3F9BBDF73DAE}"/>
              </a:ext>
            </a:extLst>
          </p:cNvPr>
          <p:cNvSpPr>
            <a:spLocks noChangeArrowheads="1"/>
          </p:cNvSpPr>
          <p:nvPr/>
        </p:nvSpPr>
        <p:spPr bwMode="auto">
          <a:xfrm>
            <a:off x="1" y="-34"/>
            <a:ext cx="184659"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399">
              <a:latin typeface="微软雅黑" panose="020B0503020204020204" pitchFamily="34" charset="-122"/>
              <a:ea typeface="微软雅黑" panose="020B0503020204020204" pitchFamily="34" charset="-122"/>
            </a:endParaRPr>
          </a:p>
        </p:txBody>
      </p:sp>
      <p:sp>
        <p:nvSpPr>
          <p:cNvPr id="8196" name="Text Box 6">
            <a:extLst>
              <a:ext uri="{FF2B5EF4-FFF2-40B4-BE49-F238E27FC236}">
                <a16:creationId xmlns:a16="http://schemas.microsoft.com/office/drawing/2014/main" id="{DD522F3B-EB2B-4536-AC53-03CF8E52784D}"/>
              </a:ext>
            </a:extLst>
          </p:cNvPr>
          <p:cNvSpPr txBox="1">
            <a:spLocks noChangeArrowheads="1"/>
          </p:cNvSpPr>
          <p:nvPr/>
        </p:nvSpPr>
        <p:spPr bwMode="auto">
          <a:xfrm>
            <a:off x="566432" y="1062762"/>
            <a:ext cx="5795286"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399" b="1">
                <a:solidFill>
                  <a:srgbClr val="F67E1A"/>
                </a:solidFill>
                <a:latin typeface="微软雅黑" panose="020B0503020204020204" pitchFamily="34" charset="-122"/>
                <a:ea typeface="微软雅黑" panose="020B0503020204020204" pitchFamily="34" charset="-122"/>
                <a:sym typeface="宋体" panose="02010600030101010101" pitchFamily="2" charset="-122"/>
              </a:rPr>
              <a:t>一、海报设计思路</a:t>
            </a:r>
          </a:p>
        </p:txBody>
      </p:sp>
      <p:grpSp>
        <p:nvGrpSpPr>
          <p:cNvPr id="8197" name="组合 3">
            <a:extLst>
              <a:ext uri="{FF2B5EF4-FFF2-40B4-BE49-F238E27FC236}">
                <a16:creationId xmlns:a16="http://schemas.microsoft.com/office/drawing/2014/main" id="{FFCFF0CE-EA6F-41E7-979B-C447B11A35DE}"/>
              </a:ext>
            </a:extLst>
          </p:cNvPr>
          <p:cNvGrpSpPr>
            <a:grpSpLocks/>
          </p:cNvGrpSpPr>
          <p:nvPr/>
        </p:nvGrpSpPr>
        <p:grpSpPr bwMode="auto">
          <a:xfrm>
            <a:off x="735767" y="301281"/>
            <a:ext cx="2728308" cy="1938533"/>
            <a:chOff x="587" y="240"/>
            <a:chExt cx="4298" cy="3054"/>
          </a:xfrm>
        </p:grpSpPr>
        <p:sp>
          <p:nvSpPr>
            <p:cNvPr id="8198" name="矩形 6">
              <a:extLst>
                <a:ext uri="{FF2B5EF4-FFF2-40B4-BE49-F238E27FC236}">
                  <a16:creationId xmlns:a16="http://schemas.microsoft.com/office/drawing/2014/main" id="{7CDCAF8C-2A87-444D-9F0F-E27B331F3705}"/>
                </a:ext>
              </a:extLst>
            </p:cNvPr>
            <p:cNvSpPr>
              <a:spLocks noChangeArrowheads="1"/>
            </p:cNvSpPr>
            <p:nvPr/>
          </p:nvSpPr>
          <p:spPr bwMode="auto">
            <a:xfrm>
              <a:off x="955" y="2664"/>
              <a:ext cx="3930" cy="630"/>
            </a:xfrm>
            <a:prstGeom prst="rect">
              <a:avLst/>
            </a:prstGeom>
            <a:solidFill>
              <a:srgbClr val="F67E1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chemeClr val="bg1"/>
                  </a:solidFill>
                  <a:latin typeface="微软雅黑" panose="020B0503020204020204" pitchFamily="34" charset="-122"/>
                  <a:ea typeface="微软雅黑" panose="020B0503020204020204" pitchFamily="34" charset="-122"/>
                </a:rPr>
                <a:t>（一）海报设计思路</a:t>
              </a:r>
            </a:p>
          </p:txBody>
        </p:sp>
        <p:sp>
          <p:nvSpPr>
            <p:cNvPr id="8199" name="TextBox 28">
              <a:extLst>
                <a:ext uri="{FF2B5EF4-FFF2-40B4-BE49-F238E27FC236}">
                  <a16:creationId xmlns:a16="http://schemas.microsoft.com/office/drawing/2014/main" id="{48B6D324-D0F8-4E69-8C64-0A5814C8D4EE}"/>
                </a:ext>
              </a:extLst>
            </p:cNvPr>
            <p:cNvSpPr txBox="1">
              <a:spLocks noChangeArrowheads="1"/>
            </p:cNvSpPr>
            <p:nvPr/>
          </p:nvSpPr>
          <p:spPr bwMode="auto">
            <a:xfrm>
              <a:off x="587" y="240"/>
              <a:ext cx="291"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b="1" dirty="0">
                <a:latin typeface="微软雅黑" panose="020B0503020204020204" pitchFamily="34" charset="-122"/>
                <a:ea typeface="微软雅黑" panose="020B0503020204020204" pitchFamily="34" charset="-122"/>
              </a:endParaRPr>
            </a:p>
          </p:txBody>
        </p:sp>
      </p:grpSp>
      <p:pic>
        <p:nvPicPr>
          <p:cNvPr id="8201" name="图片 13">
            <a:extLst>
              <a:ext uri="{FF2B5EF4-FFF2-40B4-BE49-F238E27FC236}">
                <a16:creationId xmlns:a16="http://schemas.microsoft.com/office/drawing/2014/main" id="{10919A5D-0C4D-4692-84A7-FD0B51AAD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474" y="2612999"/>
            <a:ext cx="5722289" cy="299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3B7DAE4E-4CA5-4868-A0AE-37C5C8BAA27A}"/>
              </a:ext>
            </a:extLst>
          </p:cNvPr>
          <p:cNvSpPr/>
          <p:nvPr/>
        </p:nvSpPr>
        <p:spPr>
          <a:xfrm>
            <a:off x="1304857" y="285297"/>
            <a:ext cx="1415772" cy="461665"/>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海报设计</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1">
            <a:extLst>
              <a:ext uri="{FF2B5EF4-FFF2-40B4-BE49-F238E27FC236}">
                <a16:creationId xmlns:a16="http://schemas.microsoft.com/office/drawing/2014/main" id="{5DEE5964-6929-42FC-8AB3-BD3B70BE06CC}"/>
              </a:ext>
            </a:extLst>
          </p:cNvPr>
          <p:cNvSpPr>
            <a:spLocks noChangeArrowheads="1"/>
          </p:cNvSpPr>
          <p:nvPr/>
        </p:nvSpPr>
        <p:spPr bwMode="auto">
          <a:xfrm>
            <a:off x="1" y="-34"/>
            <a:ext cx="184659"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399">
              <a:latin typeface="微软雅黑" panose="020B0503020204020204" pitchFamily="34" charset="-122"/>
              <a:ea typeface="微软雅黑" panose="020B0503020204020204" pitchFamily="34" charset="-122"/>
            </a:endParaRPr>
          </a:p>
        </p:txBody>
      </p:sp>
      <p:sp>
        <p:nvSpPr>
          <p:cNvPr id="9218" name="矩形 7">
            <a:extLst>
              <a:ext uri="{FF2B5EF4-FFF2-40B4-BE49-F238E27FC236}">
                <a16:creationId xmlns:a16="http://schemas.microsoft.com/office/drawing/2014/main" id="{9D263C80-D382-4353-B4D0-7961C0678170}"/>
              </a:ext>
            </a:extLst>
          </p:cNvPr>
          <p:cNvSpPr>
            <a:spLocks noChangeArrowheads="1"/>
          </p:cNvSpPr>
          <p:nvPr/>
        </p:nvSpPr>
        <p:spPr bwMode="auto">
          <a:xfrm>
            <a:off x="372918" y="2206311"/>
            <a:ext cx="11336671" cy="188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dirty="0">
                <a:latin typeface="微软雅黑" panose="020B0503020204020204" pitchFamily="34" charset="-122"/>
                <a:ea typeface="微软雅黑" panose="020B0503020204020204" pitchFamily="34" charset="-122"/>
              </a:rPr>
              <a:t>3.根据客户群凸显文案</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要明确海报面对的客户人群，根据面向的客户策划文案排版。例如下图，该店铺的客户群为企事业单位办公人员，所以背景图选用含有科技元素的蓝色，广告语为“办公文具大聚慧</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一站式购物”，表明店铺不仅有优惠产品更是多种多样。</a:t>
            </a:r>
            <a:endParaRPr lang="en-US" altLang="zh-CN" sz="2000" dirty="0">
              <a:latin typeface="微软雅黑" panose="020B0503020204020204" pitchFamily="34" charset="-122"/>
              <a:ea typeface="微软雅黑" panose="020B0503020204020204" pitchFamily="34" charset="-122"/>
            </a:endParaRPr>
          </a:p>
        </p:txBody>
      </p:sp>
      <p:sp>
        <p:nvSpPr>
          <p:cNvPr id="9220" name="Text Box 6">
            <a:extLst>
              <a:ext uri="{FF2B5EF4-FFF2-40B4-BE49-F238E27FC236}">
                <a16:creationId xmlns:a16="http://schemas.microsoft.com/office/drawing/2014/main" id="{4C20B28C-5D85-4EDF-ABD2-504D2E4031D4}"/>
              </a:ext>
            </a:extLst>
          </p:cNvPr>
          <p:cNvSpPr txBox="1">
            <a:spLocks noChangeArrowheads="1"/>
          </p:cNvSpPr>
          <p:nvPr/>
        </p:nvSpPr>
        <p:spPr bwMode="auto">
          <a:xfrm>
            <a:off x="606188" y="1079626"/>
            <a:ext cx="5795286"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399" b="1">
                <a:solidFill>
                  <a:srgbClr val="F67E1A"/>
                </a:solidFill>
                <a:latin typeface="微软雅黑" panose="020B0503020204020204" pitchFamily="34" charset="-122"/>
                <a:ea typeface="微软雅黑" panose="020B0503020204020204" pitchFamily="34" charset="-122"/>
                <a:sym typeface="宋体" panose="02010600030101010101" pitchFamily="2" charset="-122"/>
              </a:rPr>
              <a:t>一、海报设计思路</a:t>
            </a:r>
          </a:p>
        </p:txBody>
      </p:sp>
      <p:grpSp>
        <p:nvGrpSpPr>
          <p:cNvPr id="9221" name="组合 3">
            <a:extLst>
              <a:ext uri="{FF2B5EF4-FFF2-40B4-BE49-F238E27FC236}">
                <a16:creationId xmlns:a16="http://schemas.microsoft.com/office/drawing/2014/main" id="{6DDC1997-95B2-4CEE-A29F-EA99E6782A9A}"/>
              </a:ext>
            </a:extLst>
          </p:cNvPr>
          <p:cNvGrpSpPr>
            <a:grpSpLocks/>
          </p:cNvGrpSpPr>
          <p:nvPr/>
        </p:nvGrpSpPr>
        <p:grpSpPr bwMode="auto">
          <a:xfrm>
            <a:off x="605884" y="218583"/>
            <a:ext cx="5795591" cy="1874423"/>
            <a:chOff x="955" y="341"/>
            <a:chExt cx="9130" cy="2953"/>
          </a:xfrm>
        </p:grpSpPr>
        <p:sp>
          <p:nvSpPr>
            <p:cNvPr id="9222" name="矩形 6">
              <a:extLst>
                <a:ext uri="{FF2B5EF4-FFF2-40B4-BE49-F238E27FC236}">
                  <a16:creationId xmlns:a16="http://schemas.microsoft.com/office/drawing/2014/main" id="{BBA6A46B-37F1-4B93-9133-195D275D00A1}"/>
                </a:ext>
              </a:extLst>
            </p:cNvPr>
            <p:cNvSpPr>
              <a:spLocks noChangeArrowheads="1"/>
            </p:cNvSpPr>
            <p:nvPr/>
          </p:nvSpPr>
          <p:spPr bwMode="auto">
            <a:xfrm>
              <a:off x="1535" y="2664"/>
              <a:ext cx="3930" cy="630"/>
            </a:xfrm>
            <a:prstGeom prst="rect">
              <a:avLst/>
            </a:prstGeom>
            <a:solidFill>
              <a:srgbClr val="F67E1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chemeClr val="bg1"/>
                  </a:solidFill>
                  <a:latin typeface="微软雅黑" panose="020B0503020204020204" pitchFamily="34" charset="-122"/>
                  <a:ea typeface="微软雅黑" panose="020B0503020204020204" pitchFamily="34" charset="-122"/>
                </a:rPr>
                <a:t>（一）海报设计思路</a:t>
              </a:r>
            </a:p>
          </p:txBody>
        </p:sp>
        <p:sp>
          <p:nvSpPr>
            <p:cNvPr id="9223" name="TextBox 28">
              <a:extLst>
                <a:ext uri="{FF2B5EF4-FFF2-40B4-BE49-F238E27FC236}">
                  <a16:creationId xmlns:a16="http://schemas.microsoft.com/office/drawing/2014/main" id="{DBDA8E5E-FDF7-45AF-88E5-C4E1AE1E48D6}"/>
                </a:ext>
              </a:extLst>
            </p:cNvPr>
            <p:cNvSpPr txBox="1">
              <a:spLocks noChangeArrowheads="1"/>
            </p:cNvSpPr>
            <p:nvPr/>
          </p:nvSpPr>
          <p:spPr bwMode="auto">
            <a:xfrm>
              <a:off x="1720" y="341"/>
              <a:ext cx="2400"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799"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海报设计</a:t>
              </a:r>
            </a:p>
          </p:txBody>
        </p:sp>
        <p:sp>
          <p:nvSpPr>
            <p:cNvPr id="9224" name="Text Box 6">
              <a:extLst>
                <a:ext uri="{FF2B5EF4-FFF2-40B4-BE49-F238E27FC236}">
                  <a16:creationId xmlns:a16="http://schemas.microsoft.com/office/drawing/2014/main" id="{6868EAF1-B686-4B9D-9AD3-045C389B0AC9}"/>
                </a:ext>
              </a:extLst>
            </p:cNvPr>
            <p:cNvSpPr txBox="1">
              <a:spLocks noChangeArrowheads="1"/>
            </p:cNvSpPr>
            <p:nvPr/>
          </p:nvSpPr>
          <p:spPr bwMode="auto">
            <a:xfrm>
              <a:off x="955" y="1697"/>
              <a:ext cx="9130"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399" b="1">
                  <a:solidFill>
                    <a:srgbClr val="F67E1A"/>
                  </a:solidFill>
                  <a:latin typeface="微软雅黑" panose="020B0503020204020204" pitchFamily="34" charset="-122"/>
                  <a:ea typeface="微软雅黑" panose="020B0503020204020204" pitchFamily="34" charset="-122"/>
                  <a:sym typeface="宋体" panose="02010600030101010101" pitchFamily="2" charset="-122"/>
                </a:rPr>
                <a:t>一、海报设计思路</a:t>
              </a:r>
            </a:p>
          </p:txBody>
        </p:sp>
      </p:grpSp>
      <p:pic>
        <p:nvPicPr>
          <p:cNvPr id="9225" name="图片 13">
            <a:extLst>
              <a:ext uri="{FF2B5EF4-FFF2-40B4-BE49-F238E27FC236}">
                <a16:creationId xmlns:a16="http://schemas.microsoft.com/office/drawing/2014/main" id="{618BF19E-6472-4C2E-B096-5AA513449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735" y="4090929"/>
            <a:ext cx="7223478" cy="23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1">
            <a:extLst>
              <a:ext uri="{FF2B5EF4-FFF2-40B4-BE49-F238E27FC236}">
                <a16:creationId xmlns:a16="http://schemas.microsoft.com/office/drawing/2014/main" id="{CA5FC727-AC20-425F-B8EB-4D2EBF3CC630}"/>
              </a:ext>
            </a:extLst>
          </p:cNvPr>
          <p:cNvSpPr>
            <a:spLocks noChangeArrowheads="1"/>
          </p:cNvSpPr>
          <p:nvPr/>
        </p:nvSpPr>
        <p:spPr bwMode="auto">
          <a:xfrm>
            <a:off x="1" y="-34"/>
            <a:ext cx="184659"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z="2399">
              <a:latin typeface="微软雅黑" panose="020B0503020204020204" pitchFamily="34" charset="-122"/>
              <a:ea typeface="微软雅黑" panose="020B0503020204020204" pitchFamily="34" charset="-122"/>
            </a:endParaRPr>
          </a:p>
        </p:txBody>
      </p:sp>
      <p:sp>
        <p:nvSpPr>
          <p:cNvPr id="10242" name="矩形 7">
            <a:extLst>
              <a:ext uri="{FF2B5EF4-FFF2-40B4-BE49-F238E27FC236}">
                <a16:creationId xmlns:a16="http://schemas.microsoft.com/office/drawing/2014/main" id="{C78FC49F-110C-4CAA-86B9-163E35C8D98F}"/>
              </a:ext>
            </a:extLst>
          </p:cNvPr>
          <p:cNvSpPr>
            <a:spLocks noChangeArrowheads="1"/>
          </p:cNvSpPr>
          <p:nvPr/>
        </p:nvSpPr>
        <p:spPr bwMode="auto">
          <a:xfrm>
            <a:off x="372918" y="2206311"/>
            <a:ext cx="3383228" cy="465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000" dirty="0">
                <a:latin typeface="微软雅黑" panose="020B0503020204020204" pitchFamily="34" charset="-122"/>
                <a:ea typeface="微软雅黑" panose="020B0503020204020204" pitchFamily="34" charset="-122"/>
              </a:rPr>
              <a:t>4.突出海报主题</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海报图片设计与摄影作品不同。摄影作品突出原生态，添加文字是为了更好的突出画面，海报中文字的设计是为了更好的烘托主题，如图所示，海报在设计时使用产品图片作为背景，图片中间使用文字突出店铺主题“原创、文艺、生活”。</a:t>
            </a:r>
            <a:endParaRPr lang="en-US" altLang="zh-CN" sz="2000" dirty="0">
              <a:latin typeface="微软雅黑" panose="020B0503020204020204" pitchFamily="34" charset="-122"/>
              <a:ea typeface="微软雅黑" panose="020B0503020204020204" pitchFamily="34" charset="-122"/>
            </a:endParaRPr>
          </a:p>
        </p:txBody>
      </p:sp>
      <p:sp>
        <p:nvSpPr>
          <p:cNvPr id="10244" name="Text Box 6">
            <a:extLst>
              <a:ext uri="{FF2B5EF4-FFF2-40B4-BE49-F238E27FC236}">
                <a16:creationId xmlns:a16="http://schemas.microsoft.com/office/drawing/2014/main" id="{E8AEE632-3440-43BA-84CC-65DBED991CD2}"/>
              </a:ext>
            </a:extLst>
          </p:cNvPr>
          <p:cNvSpPr txBox="1">
            <a:spLocks noChangeArrowheads="1"/>
          </p:cNvSpPr>
          <p:nvPr/>
        </p:nvSpPr>
        <p:spPr bwMode="auto">
          <a:xfrm>
            <a:off x="606188" y="1079626"/>
            <a:ext cx="5795286" cy="46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399" b="1">
                <a:solidFill>
                  <a:srgbClr val="F67E1A"/>
                </a:solidFill>
                <a:latin typeface="微软雅黑" panose="020B0503020204020204" pitchFamily="34" charset="-122"/>
                <a:ea typeface="微软雅黑" panose="020B0503020204020204" pitchFamily="34" charset="-122"/>
                <a:sym typeface="宋体" panose="02010600030101010101" pitchFamily="2" charset="-122"/>
              </a:rPr>
              <a:t>一、海报设计思路</a:t>
            </a:r>
          </a:p>
        </p:txBody>
      </p:sp>
      <p:grpSp>
        <p:nvGrpSpPr>
          <p:cNvPr id="10245" name="组合 3">
            <a:extLst>
              <a:ext uri="{FF2B5EF4-FFF2-40B4-BE49-F238E27FC236}">
                <a16:creationId xmlns:a16="http://schemas.microsoft.com/office/drawing/2014/main" id="{D59A788C-721A-405F-B3EB-7D37899BFC5A}"/>
              </a:ext>
            </a:extLst>
          </p:cNvPr>
          <p:cNvGrpSpPr>
            <a:grpSpLocks/>
          </p:cNvGrpSpPr>
          <p:nvPr/>
        </p:nvGrpSpPr>
        <p:grpSpPr bwMode="auto">
          <a:xfrm>
            <a:off x="961860" y="342608"/>
            <a:ext cx="2494707" cy="1873789"/>
            <a:chOff x="955" y="342"/>
            <a:chExt cx="3930" cy="2952"/>
          </a:xfrm>
        </p:grpSpPr>
        <p:sp>
          <p:nvSpPr>
            <p:cNvPr id="10246" name="矩形 6">
              <a:extLst>
                <a:ext uri="{FF2B5EF4-FFF2-40B4-BE49-F238E27FC236}">
                  <a16:creationId xmlns:a16="http://schemas.microsoft.com/office/drawing/2014/main" id="{C2FFB478-270E-4C75-8409-D7C53666E70B}"/>
                </a:ext>
              </a:extLst>
            </p:cNvPr>
            <p:cNvSpPr>
              <a:spLocks noChangeArrowheads="1"/>
            </p:cNvSpPr>
            <p:nvPr/>
          </p:nvSpPr>
          <p:spPr bwMode="auto">
            <a:xfrm>
              <a:off x="955" y="2664"/>
              <a:ext cx="3930" cy="630"/>
            </a:xfrm>
            <a:prstGeom prst="rect">
              <a:avLst/>
            </a:prstGeom>
            <a:solidFill>
              <a:srgbClr val="F67E1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chemeClr val="bg1"/>
                  </a:solidFill>
                  <a:latin typeface="微软雅黑" panose="020B0503020204020204" pitchFamily="34" charset="-122"/>
                  <a:ea typeface="微软雅黑" panose="020B0503020204020204" pitchFamily="34" charset="-122"/>
                </a:rPr>
                <a:t>（一）海报设计思路</a:t>
              </a:r>
            </a:p>
          </p:txBody>
        </p:sp>
        <p:sp>
          <p:nvSpPr>
            <p:cNvPr id="10247" name="TextBox 28">
              <a:extLst>
                <a:ext uri="{FF2B5EF4-FFF2-40B4-BE49-F238E27FC236}">
                  <a16:creationId xmlns:a16="http://schemas.microsoft.com/office/drawing/2014/main" id="{12106986-6FF9-4546-8F6F-118F4AC8F95A}"/>
                </a:ext>
              </a:extLst>
            </p:cNvPr>
            <p:cNvSpPr txBox="1">
              <a:spLocks noChangeArrowheads="1"/>
            </p:cNvSpPr>
            <p:nvPr/>
          </p:nvSpPr>
          <p:spPr bwMode="auto">
            <a:xfrm>
              <a:off x="1577" y="342"/>
              <a:ext cx="2230"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b="1" dirty="0">
                  <a:latin typeface="微软雅黑" panose="020B0503020204020204" pitchFamily="34" charset="-122"/>
                  <a:ea typeface="微软雅黑" panose="020B0503020204020204" pitchFamily="34" charset="-122"/>
                </a:rPr>
                <a:t>海报设计</a:t>
              </a:r>
            </a:p>
          </p:txBody>
        </p:sp>
      </p:grpSp>
      <p:pic>
        <p:nvPicPr>
          <p:cNvPr id="10249" name="图片 13">
            <a:extLst>
              <a:ext uri="{FF2B5EF4-FFF2-40B4-BE49-F238E27FC236}">
                <a16:creationId xmlns:a16="http://schemas.microsoft.com/office/drawing/2014/main" id="{002443BE-1FD1-4C9F-9BDB-1C2B380D2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572" y="2220592"/>
            <a:ext cx="7988354" cy="385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106680" y="1620222"/>
            <a:ext cx="12725400" cy="518246"/>
          </a:xfrm>
          <a:custGeom>
            <a:avLst/>
            <a:gdLst>
              <a:gd name="connsiteX0" fmla="*/ 0 w 12725400"/>
              <a:gd name="connsiteY0" fmla="*/ 518246 h 518246"/>
              <a:gd name="connsiteX1" fmla="*/ 1356360 w 12725400"/>
              <a:gd name="connsiteY1" fmla="*/ 106766 h 518246"/>
              <a:gd name="connsiteX2" fmla="*/ 2971800 w 12725400"/>
              <a:gd name="connsiteY2" fmla="*/ 259166 h 518246"/>
              <a:gd name="connsiteX3" fmla="*/ 4663440 w 12725400"/>
              <a:gd name="connsiteY3" fmla="*/ 86 h 518246"/>
              <a:gd name="connsiteX4" fmla="*/ 6492240 w 12725400"/>
              <a:gd name="connsiteY4" fmla="*/ 228686 h 518246"/>
              <a:gd name="connsiteX5" fmla="*/ 8915400 w 12725400"/>
              <a:gd name="connsiteY5" fmla="*/ 76286 h 518246"/>
              <a:gd name="connsiteX6" fmla="*/ 10637520 w 12725400"/>
              <a:gd name="connsiteY6" fmla="*/ 320126 h 518246"/>
              <a:gd name="connsiteX7" fmla="*/ 12725400 w 12725400"/>
              <a:gd name="connsiteY7" fmla="*/ 61046 h 51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5400" h="518246">
                <a:moveTo>
                  <a:pt x="0" y="518246"/>
                </a:moveTo>
                <a:cubicBezTo>
                  <a:pt x="430530" y="334096"/>
                  <a:pt x="861060" y="149946"/>
                  <a:pt x="1356360" y="106766"/>
                </a:cubicBezTo>
                <a:cubicBezTo>
                  <a:pt x="1851660" y="63586"/>
                  <a:pt x="2420620" y="276946"/>
                  <a:pt x="2971800" y="259166"/>
                </a:cubicBezTo>
                <a:cubicBezTo>
                  <a:pt x="3522980" y="241386"/>
                  <a:pt x="4076700" y="5166"/>
                  <a:pt x="4663440" y="86"/>
                </a:cubicBezTo>
                <a:cubicBezTo>
                  <a:pt x="5250180" y="-4994"/>
                  <a:pt x="5783580" y="215986"/>
                  <a:pt x="6492240" y="228686"/>
                </a:cubicBezTo>
                <a:cubicBezTo>
                  <a:pt x="7200900" y="241386"/>
                  <a:pt x="8224520" y="61046"/>
                  <a:pt x="8915400" y="76286"/>
                </a:cubicBezTo>
                <a:cubicBezTo>
                  <a:pt x="9606280" y="91526"/>
                  <a:pt x="10002520" y="322666"/>
                  <a:pt x="10637520" y="320126"/>
                </a:cubicBezTo>
                <a:cubicBezTo>
                  <a:pt x="11272520" y="317586"/>
                  <a:pt x="11998960" y="189316"/>
                  <a:pt x="12725400" y="61046"/>
                </a:cubicBezTo>
              </a:path>
            </a:pathLst>
          </a:cu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任意多边形 11"/>
          <p:cNvSpPr/>
          <p:nvPr/>
        </p:nvSpPr>
        <p:spPr>
          <a:xfrm flipH="1">
            <a:off x="-384493" y="1520624"/>
            <a:ext cx="12725400" cy="1125986"/>
          </a:xfrm>
          <a:custGeom>
            <a:avLst/>
            <a:gdLst>
              <a:gd name="connsiteX0" fmla="*/ 0 w 12725400"/>
              <a:gd name="connsiteY0" fmla="*/ 518246 h 518246"/>
              <a:gd name="connsiteX1" fmla="*/ 1356360 w 12725400"/>
              <a:gd name="connsiteY1" fmla="*/ 106766 h 518246"/>
              <a:gd name="connsiteX2" fmla="*/ 2971800 w 12725400"/>
              <a:gd name="connsiteY2" fmla="*/ 259166 h 518246"/>
              <a:gd name="connsiteX3" fmla="*/ 4663440 w 12725400"/>
              <a:gd name="connsiteY3" fmla="*/ 86 h 518246"/>
              <a:gd name="connsiteX4" fmla="*/ 6492240 w 12725400"/>
              <a:gd name="connsiteY4" fmla="*/ 228686 h 518246"/>
              <a:gd name="connsiteX5" fmla="*/ 8915400 w 12725400"/>
              <a:gd name="connsiteY5" fmla="*/ 76286 h 518246"/>
              <a:gd name="connsiteX6" fmla="*/ 10637520 w 12725400"/>
              <a:gd name="connsiteY6" fmla="*/ 320126 h 518246"/>
              <a:gd name="connsiteX7" fmla="*/ 12725400 w 12725400"/>
              <a:gd name="connsiteY7" fmla="*/ 61046 h 51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5400" h="518246">
                <a:moveTo>
                  <a:pt x="0" y="518246"/>
                </a:moveTo>
                <a:cubicBezTo>
                  <a:pt x="430530" y="334096"/>
                  <a:pt x="861060" y="149946"/>
                  <a:pt x="1356360" y="106766"/>
                </a:cubicBezTo>
                <a:cubicBezTo>
                  <a:pt x="1851660" y="63586"/>
                  <a:pt x="2420620" y="276946"/>
                  <a:pt x="2971800" y="259166"/>
                </a:cubicBezTo>
                <a:cubicBezTo>
                  <a:pt x="3522980" y="241386"/>
                  <a:pt x="4076700" y="5166"/>
                  <a:pt x="4663440" y="86"/>
                </a:cubicBezTo>
                <a:cubicBezTo>
                  <a:pt x="5250180" y="-4994"/>
                  <a:pt x="5783580" y="215986"/>
                  <a:pt x="6492240" y="228686"/>
                </a:cubicBezTo>
                <a:cubicBezTo>
                  <a:pt x="7200900" y="241386"/>
                  <a:pt x="8224520" y="61046"/>
                  <a:pt x="8915400" y="76286"/>
                </a:cubicBezTo>
                <a:cubicBezTo>
                  <a:pt x="9606280" y="91526"/>
                  <a:pt x="10002520" y="322666"/>
                  <a:pt x="10637520" y="320126"/>
                </a:cubicBezTo>
                <a:cubicBezTo>
                  <a:pt x="11272520" y="317586"/>
                  <a:pt x="11998960" y="189316"/>
                  <a:pt x="12725400" y="61046"/>
                </a:cubicBezTo>
              </a:path>
            </a:pathLst>
          </a:cu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7" name="组合 16"/>
          <p:cNvGrpSpPr/>
          <p:nvPr/>
        </p:nvGrpSpPr>
        <p:grpSpPr>
          <a:xfrm>
            <a:off x="5978207" y="1652291"/>
            <a:ext cx="555626" cy="555626"/>
            <a:chOff x="1539875" y="3062288"/>
            <a:chExt cx="811213" cy="811213"/>
          </a:xfrm>
          <a:solidFill>
            <a:srgbClr val="E5450F"/>
          </a:solidFill>
        </p:grpSpPr>
        <p:sp>
          <p:nvSpPr>
            <p:cNvPr id="18" name="Freeform 47"/>
            <p:cNvSpPr>
              <a:spLocks noEditPoints="1"/>
            </p:cNvSpPr>
            <p:nvPr/>
          </p:nvSpPr>
          <p:spPr bwMode="auto">
            <a:xfrm>
              <a:off x="1795463" y="3062288"/>
              <a:ext cx="300038" cy="811213"/>
            </a:xfrm>
            <a:custGeom>
              <a:avLst/>
              <a:gdLst>
                <a:gd name="T0" fmla="*/ 40 w 80"/>
                <a:gd name="T1" fmla="*/ 199 h 216"/>
                <a:gd name="T2" fmla="*/ 10 w 80"/>
                <a:gd name="T3" fmla="*/ 180 h 216"/>
                <a:gd name="T4" fmla="*/ 70 w 80"/>
                <a:gd name="T5" fmla="*/ 180 h 216"/>
                <a:gd name="T6" fmla="*/ 77 w 80"/>
                <a:gd name="T7" fmla="*/ 145 h 216"/>
                <a:gd name="T8" fmla="*/ 65 w 80"/>
                <a:gd name="T9" fmla="*/ 168 h 216"/>
                <a:gd name="T10" fmla="*/ 77 w 80"/>
                <a:gd name="T11" fmla="*/ 145 h 216"/>
                <a:gd name="T12" fmla="*/ 8 w 80"/>
                <a:gd name="T13" fmla="*/ 172 h 216"/>
                <a:gd name="T14" fmla="*/ 10 w 80"/>
                <a:gd name="T15" fmla="*/ 146 h 216"/>
                <a:gd name="T16" fmla="*/ 79 w 80"/>
                <a:gd name="T17" fmla="*/ 124 h 216"/>
                <a:gd name="T18" fmla="*/ 71 w 80"/>
                <a:gd name="T19" fmla="*/ 139 h 216"/>
                <a:gd name="T20" fmla="*/ 79 w 80"/>
                <a:gd name="T21" fmla="*/ 124 h 216"/>
                <a:gd name="T22" fmla="*/ 2 w 80"/>
                <a:gd name="T23" fmla="*/ 138 h 216"/>
                <a:gd name="T24" fmla="*/ 8 w 80"/>
                <a:gd name="T25" fmla="*/ 132 h 216"/>
                <a:gd name="T26" fmla="*/ 7 w 80"/>
                <a:gd name="T27" fmla="*/ 94 h 216"/>
                <a:gd name="T28" fmla="*/ 0 w 80"/>
                <a:gd name="T29" fmla="*/ 108 h 216"/>
                <a:gd name="T30" fmla="*/ 7 w 80"/>
                <a:gd name="T31" fmla="*/ 122 h 216"/>
                <a:gd name="T32" fmla="*/ 7 w 80"/>
                <a:gd name="T33" fmla="*/ 94 h 216"/>
                <a:gd name="T34" fmla="*/ 73 w 80"/>
                <a:gd name="T35" fmla="*/ 108 h 216"/>
                <a:gd name="T36" fmla="*/ 80 w 80"/>
                <a:gd name="T37" fmla="*/ 114 h 216"/>
                <a:gd name="T38" fmla="*/ 80 w 80"/>
                <a:gd name="T39" fmla="*/ 102 h 216"/>
                <a:gd name="T40" fmla="*/ 71 w 80"/>
                <a:gd name="T41" fmla="*/ 77 h 216"/>
                <a:gd name="T42" fmla="*/ 79 w 80"/>
                <a:gd name="T43" fmla="*/ 92 h 216"/>
                <a:gd name="T44" fmla="*/ 71 w 80"/>
                <a:gd name="T45" fmla="*/ 77 h 216"/>
                <a:gd name="T46" fmla="*/ 2 w 80"/>
                <a:gd name="T47" fmla="*/ 78 h 216"/>
                <a:gd name="T48" fmla="*/ 8 w 80"/>
                <a:gd name="T49" fmla="*/ 84 h 216"/>
                <a:gd name="T50" fmla="*/ 72 w 80"/>
                <a:gd name="T51" fmla="*/ 44 h 216"/>
                <a:gd name="T52" fmla="*/ 70 w 80"/>
                <a:gd name="T53" fmla="*/ 70 h 216"/>
                <a:gd name="T54" fmla="*/ 72 w 80"/>
                <a:gd name="T55" fmla="*/ 44 h 216"/>
                <a:gd name="T56" fmla="*/ 2 w 80"/>
                <a:gd name="T57" fmla="*/ 71 h 216"/>
                <a:gd name="T58" fmla="*/ 15 w 80"/>
                <a:gd name="T59" fmla="*/ 48 h 216"/>
                <a:gd name="T60" fmla="*/ 40 w 80"/>
                <a:gd name="T61" fmla="*/ 0 h 216"/>
                <a:gd name="T62" fmla="*/ 18 w 80"/>
                <a:gd name="T63" fmla="*/ 40 h 216"/>
                <a:gd name="T64" fmla="*/ 62 w 80"/>
                <a:gd name="T65" fmla="*/ 40 h 216"/>
                <a:gd name="T66" fmla="*/ 40 w 80"/>
                <a:gd name="T6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216">
                  <a:moveTo>
                    <a:pt x="62" y="176"/>
                  </a:moveTo>
                  <a:cubicBezTo>
                    <a:pt x="56" y="190"/>
                    <a:pt x="48" y="199"/>
                    <a:pt x="40" y="199"/>
                  </a:cubicBezTo>
                  <a:cubicBezTo>
                    <a:pt x="31" y="199"/>
                    <a:pt x="24" y="190"/>
                    <a:pt x="18" y="176"/>
                  </a:cubicBezTo>
                  <a:cubicBezTo>
                    <a:pt x="15" y="177"/>
                    <a:pt x="13" y="179"/>
                    <a:pt x="10" y="180"/>
                  </a:cubicBezTo>
                  <a:cubicBezTo>
                    <a:pt x="17" y="202"/>
                    <a:pt x="28" y="216"/>
                    <a:pt x="40" y="216"/>
                  </a:cubicBezTo>
                  <a:cubicBezTo>
                    <a:pt x="52" y="216"/>
                    <a:pt x="62" y="202"/>
                    <a:pt x="70" y="180"/>
                  </a:cubicBezTo>
                  <a:cubicBezTo>
                    <a:pt x="67" y="179"/>
                    <a:pt x="65" y="177"/>
                    <a:pt x="62" y="176"/>
                  </a:cubicBezTo>
                  <a:moveTo>
                    <a:pt x="77" y="145"/>
                  </a:moveTo>
                  <a:cubicBezTo>
                    <a:pt x="75" y="146"/>
                    <a:pt x="73" y="146"/>
                    <a:pt x="70" y="146"/>
                  </a:cubicBezTo>
                  <a:cubicBezTo>
                    <a:pt x="69" y="154"/>
                    <a:pt x="67" y="162"/>
                    <a:pt x="65" y="168"/>
                  </a:cubicBezTo>
                  <a:cubicBezTo>
                    <a:pt x="67" y="170"/>
                    <a:pt x="70" y="171"/>
                    <a:pt x="72" y="172"/>
                  </a:cubicBezTo>
                  <a:cubicBezTo>
                    <a:pt x="74" y="164"/>
                    <a:pt x="76" y="155"/>
                    <a:pt x="77" y="145"/>
                  </a:cubicBezTo>
                  <a:moveTo>
                    <a:pt x="2" y="145"/>
                  </a:moveTo>
                  <a:cubicBezTo>
                    <a:pt x="4" y="155"/>
                    <a:pt x="5" y="164"/>
                    <a:pt x="8" y="172"/>
                  </a:cubicBezTo>
                  <a:cubicBezTo>
                    <a:pt x="10" y="171"/>
                    <a:pt x="12" y="170"/>
                    <a:pt x="15" y="168"/>
                  </a:cubicBezTo>
                  <a:cubicBezTo>
                    <a:pt x="13" y="162"/>
                    <a:pt x="11" y="154"/>
                    <a:pt x="10" y="146"/>
                  </a:cubicBezTo>
                  <a:cubicBezTo>
                    <a:pt x="7" y="146"/>
                    <a:pt x="5" y="146"/>
                    <a:pt x="2" y="145"/>
                  </a:cubicBezTo>
                  <a:moveTo>
                    <a:pt x="79" y="124"/>
                  </a:moveTo>
                  <a:cubicBezTo>
                    <a:pt x="77" y="127"/>
                    <a:pt x="75" y="130"/>
                    <a:pt x="72" y="132"/>
                  </a:cubicBezTo>
                  <a:cubicBezTo>
                    <a:pt x="72" y="135"/>
                    <a:pt x="72" y="137"/>
                    <a:pt x="71" y="139"/>
                  </a:cubicBezTo>
                  <a:cubicBezTo>
                    <a:pt x="74" y="139"/>
                    <a:pt x="76" y="139"/>
                    <a:pt x="78" y="138"/>
                  </a:cubicBezTo>
                  <a:cubicBezTo>
                    <a:pt x="79" y="134"/>
                    <a:pt x="79" y="129"/>
                    <a:pt x="79" y="124"/>
                  </a:cubicBezTo>
                  <a:moveTo>
                    <a:pt x="0" y="124"/>
                  </a:moveTo>
                  <a:cubicBezTo>
                    <a:pt x="1" y="129"/>
                    <a:pt x="1" y="134"/>
                    <a:pt x="2" y="138"/>
                  </a:cubicBezTo>
                  <a:cubicBezTo>
                    <a:pt x="4" y="139"/>
                    <a:pt x="6" y="139"/>
                    <a:pt x="9" y="139"/>
                  </a:cubicBezTo>
                  <a:cubicBezTo>
                    <a:pt x="8" y="137"/>
                    <a:pt x="8" y="135"/>
                    <a:pt x="8" y="132"/>
                  </a:cubicBezTo>
                  <a:cubicBezTo>
                    <a:pt x="5" y="130"/>
                    <a:pt x="3" y="127"/>
                    <a:pt x="0" y="124"/>
                  </a:cubicBezTo>
                  <a:moveTo>
                    <a:pt x="7" y="94"/>
                  </a:moveTo>
                  <a:cubicBezTo>
                    <a:pt x="5" y="97"/>
                    <a:pt x="2" y="100"/>
                    <a:pt x="0" y="102"/>
                  </a:cubicBezTo>
                  <a:cubicBezTo>
                    <a:pt x="0" y="104"/>
                    <a:pt x="0" y="106"/>
                    <a:pt x="0" y="108"/>
                  </a:cubicBezTo>
                  <a:cubicBezTo>
                    <a:pt x="0" y="110"/>
                    <a:pt x="0" y="112"/>
                    <a:pt x="0" y="114"/>
                  </a:cubicBezTo>
                  <a:cubicBezTo>
                    <a:pt x="2" y="116"/>
                    <a:pt x="5" y="119"/>
                    <a:pt x="7" y="122"/>
                  </a:cubicBezTo>
                  <a:cubicBezTo>
                    <a:pt x="7" y="117"/>
                    <a:pt x="7" y="113"/>
                    <a:pt x="7" y="108"/>
                  </a:cubicBezTo>
                  <a:cubicBezTo>
                    <a:pt x="7" y="103"/>
                    <a:pt x="7" y="99"/>
                    <a:pt x="7" y="94"/>
                  </a:cubicBezTo>
                  <a:moveTo>
                    <a:pt x="73" y="94"/>
                  </a:moveTo>
                  <a:cubicBezTo>
                    <a:pt x="73" y="99"/>
                    <a:pt x="73" y="103"/>
                    <a:pt x="73" y="108"/>
                  </a:cubicBezTo>
                  <a:cubicBezTo>
                    <a:pt x="73" y="113"/>
                    <a:pt x="73" y="117"/>
                    <a:pt x="73" y="122"/>
                  </a:cubicBezTo>
                  <a:cubicBezTo>
                    <a:pt x="75" y="119"/>
                    <a:pt x="78" y="116"/>
                    <a:pt x="80" y="114"/>
                  </a:cubicBezTo>
                  <a:cubicBezTo>
                    <a:pt x="80" y="112"/>
                    <a:pt x="80" y="110"/>
                    <a:pt x="80" y="108"/>
                  </a:cubicBezTo>
                  <a:cubicBezTo>
                    <a:pt x="80" y="106"/>
                    <a:pt x="80" y="104"/>
                    <a:pt x="80" y="102"/>
                  </a:cubicBezTo>
                  <a:cubicBezTo>
                    <a:pt x="78" y="100"/>
                    <a:pt x="75" y="97"/>
                    <a:pt x="73" y="94"/>
                  </a:cubicBezTo>
                  <a:moveTo>
                    <a:pt x="71" y="77"/>
                  </a:moveTo>
                  <a:cubicBezTo>
                    <a:pt x="72" y="79"/>
                    <a:pt x="72" y="81"/>
                    <a:pt x="72" y="84"/>
                  </a:cubicBezTo>
                  <a:cubicBezTo>
                    <a:pt x="75" y="86"/>
                    <a:pt x="77" y="89"/>
                    <a:pt x="79" y="92"/>
                  </a:cubicBezTo>
                  <a:cubicBezTo>
                    <a:pt x="79" y="87"/>
                    <a:pt x="79" y="82"/>
                    <a:pt x="78" y="78"/>
                  </a:cubicBezTo>
                  <a:cubicBezTo>
                    <a:pt x="76" y="77"/>
                    <a:pt x="74" y="77"/>
                    <a:pt x="71" y="77"/>
                  </a:cubicBezTo>
                  <a:moveTo>
                    <a:pt x="9" y="77"/>
                  </a:moveTo>
                  <a:cubicBezTo>
                    <a:pt x="6" y="77"/>
                    <a:pt x="4" y="77"/>
                    <a:pt x="2" y="78"/>
                  </a:cubicBezTo>
                  <a:cubicBezTo>
                    <a:pt x="1" y="82"/>
                    <a:pt x="1" y="87"/>
                    <a:pt x="0" y="92"/>
                  </a:cubicBezTo>
                  <a:cubicBezTo>
                    <a:pt x="3" y="89"/>
                    <a:pt x="5" y="86"/>
                    <a:pt x="8" y="84"/>
                  </a:cubicBezTo>
                  <a:cubicBezTo>
                    <a:pt x="8" y="81"/>
                    <a:pt x="8" y="79"/>
                    <a:pt x="9" y="77"/>
                  </a:cubicBezTo>
                  <a:moveTo>
                    <a:pt x="72" y="44"/>
                  </a:moveTo>
                  <a:cubicBezTo>
                    <a:pt x="70" y="45"/>
                    <a:pt x="67" y="46"/>
                    <a:pt x="65" y="48"/>
                  </a:cubicBezTo>
                  <a:cubicBezTo>
                    <a:pt x="67" y="54"/>
                    <a:pt x="69" y="62"/>
                    <a:pt x="70" y="70"/>
                  </a:cubicBezTo>
                  <a:cubicBezTo>
                    <a:pt x="73" y="70"/>
                    <a:pt x="75" y="70"/>
                    <a:pt x="77" y="71"/>
                  </a:cubicBezTo>
                  <a:cubicBezTo>
                    <a:pt x="76" y="61"/>
                    <a:pt x="74" y="52"/>
                    <a:pt x="72" y="44"/>
                  </a:cubicBezTo>
                  <a:moveTo>
                    <a:pt x="8" y="44"/>
                  </a:moveTo>
                  <a:cubicBezTo>
                    <a:pt x="5" y="52"/>
                    <a:pt x="4" y="61"/>
                    <a:pt x="2" y="71"/>
                  </a:cubicBezTo>
                  <a:cubicBezTo>
                    <a:pt x="5" y="70"/>
                    <a:pt x="7" y="70"/>
                    <a:pt x="10" y="70"/>
                  </a:cubicBezTo>
                  <a:cubicBezTo>
                    <a:pt x="11" y="62"/>
                    <a:pt x="13" y="54"/>
                    <a:pt x="15" y="48"/>
                  </a:cubicBezTo>
                  <a:cubicBezTo>
                    <a:pt x="12" y="46"/>
                    <a:pt x="10" y="45"/>
                    <a:pt x="8" y="44"/>
                  </a:cubicBezTo>
                  <a:moveTo>
                    <a:pt x="40" y="0"/>
                  </a:moveTo>
                  <a:cubicBezTo>
                    <a:pt x="28" y="0"/>
                    <a:pt x="17" y="14"/>
                    <a:pt x="10" y="36"/>
                  </a:cubicBezTo>
                  <a:cubicBezTo>
                    <a:pt x="13" y="37"/>
                    <a:pt x="15" y="39"/>
                    <a:pt x="18" y="40"/>
                  </a:cubicBezTo>
                  <a:cubicBezTo>
                    <a:pt x="24" y="26"/>
                    <a:pt x="31" y="17"/>
                    <a:pt x="40" y="17"/>
                  </a:cubicBezTo>
                  <a:cubicBezTo>
                    <a:pt x="48" y="17"/>
                    <a:pt x="56" y="26"/>
                    <a:pt x="62" y="40"/>
                  </a:cubicBezTo>
                  <a:cubicBezTo>
                    <a:pt x="65" y="39"/>
                    <a:pt x="67" y="37"/>
                    <a:pt x="70" y="36"/>
                  </a:cubicBezTo>
                  <a:cubicBezTo>
                    <a:pt x="62" y="14"/>
                    <a:pt x="52" y="0"/>
                    <a:pt x="40"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19" name="Freeform 48"/>
            <p:cNvSpPr>
              <a:spLocks noEditPoints="1"/>
            </p:cNvSpPr>
            <p:nvPr/>
          </p:nvSpPr>
          <p:spPr bwMode="auto">
            <a:xfrm>
              <a:off x="1539875" y="3317875"/>
              <a:ext cx="811213" cy="300038"/>
            </a:xfrm>
            <a:custGeom>
              <a:avLst/>
              <a:gdLst>
                <a:gd name="T0" fmla="*/ 108 w 216"/>
                <a:gd name="T1" fmla="*/ 73 h 80"/>
                <a:gd name="T2" fmla="*/ 102 w 216"/>
                <a:gd name="T3" fmla="*/ 80 h 80"/>
                <a:gd name="T4" fmla="*/ 114 w 216"/>
                <a:gd name="T5" fmla="*/ 80 h 80"/>
                <a:gd name="T6" fmla="*/ 48 w 216"/>
                <a:gd name="T7" fmla="*/ 65 h 80"/>
                <a:gd name="T8" fmla="*/ 70 w 216"/>
                <a:gd name="T9" fmla="*/ 77 h 80"/>
                <a:gd name="T10" fmla="*/ 92 w 216"/>
                <a:gd name="T11" fmla="*/ 79 h 80"/>
                <a:gd name="T12" fmla="*/ 77 w 216"/>
                <a:gd name="T13" fmla="*/ 71 h 80"/>
                <a:gd name="T14" fmla="*/ 48 w 216"/>
                <a:gd name="T15" fmla="*/ 65 h 80"/>
                <a:gd name="T16" fmla="*/ 146 w 216"/>
                <a:gd name="T17" fmla="*/ 70 h 80"/>
                <a:gd name="T18" fmla="*/ 132 w 216"/>
                <a:gd name="T19" fmla="*/ 72 h 80"/>
                <a:gd name="T20" fmla="*/ 138 w 216"/>
                <a:gd name="T21" fmla="*/ 78 h 80"/>
                <a:gd name="T22" fmla="*/ 172 w 216"/>
                <a:gd name="T23" fmla="*/ 72 h 80"/>
                <a:gd name="T24" fmla="*/ 180 w 216"/>
                <a:gd name="T25" fmla="*/ 10 h 80"/>
                <a:gd name="T26" fmla="*/ 199 w 216"/>
                <a:gd name="T27" fmla="*/ 40 h 80"/>
                <a:gd name="T28" fmla="*/ 180 w 216"/>
                <a:gd name="T29" fmla="*/ 70 h 80"/>
                <a:gd name="T30" fmla="*/ 180 w 216"/>
                <a:gd name="T31" fmla="*/ 10 h 80"/>
                <a:gd name="T32" fmla="*/ 0 w 216"/>
                <a:gd name="T33" fmla="*/ 40 h 80"/>
                <a:gd name="T34" fmla="*/ 40 w 216"/>
                <a:gd name="T35" fmla="*/ 62 h 80"/>
                <a:gd name="T36" fmla="*/ 40 w 216"/>
                <a:gd name="T37" fmla="*/ 18 h 80"/>
                <a:gd name="T38" fmla="*/ 124 w 216"/>
                <a:gd name="T39" fmla="*/ 1 h 80"/>
                <a:gd name="T40" fmla="*/ 139 w 216"/>
                <a:gd name="T41" fmla="*/ 9 h 80"/>
                <a:gd name="T42" fmla="*/ 168 w 216"/>
                <a:gd name="T43" fmla="*/ 15 h 80"/>
                <a:gd name="T44" fmla="*/ 145 w 216"/>
                <a:gd name="T45" fmla="*/ 3 h 80"/>
                <a:gd name="T46" fmla="*/ 124 w 216"/>
                <a:gd name="T47" fmla="*/ 1 h 80"/>
                <a:gd name="T48" fmla="*/ 78 w 216"/>
                <a:gd name="T49" fmla="*/ 2 h 80"/>
                <a:gd name="T50" fmla="*/ 44 w 216"/>
                <a:gd name="T51" fmla="*/ 8 h 80"/>
                <a:gd name="T52" fmla="*/ 70 w 216"/>
                <a:gd name="T53" fmla="*/ 10 h 80"/>
                <a:gd name="T54" fmla="*/ 84 w 216"/>
                <a:gd name="T55" fmla="*/ 8 h 80"/>
                <a:gd name="T56" fmla="*/ 108 w 216"/>
                <a:gd name="T57" fmla="*/ 0 h 80"/>
                <a:gd name="T58" fmla="*/ 94 w 216"/>
                <a:gd name="T59" fmla="*/ 7 h 80"/>
                <a:gd name="T60" fmla="*/ 122 w 216"/>
                <a:gd name="T61" fmla="*/ 7 h 80"/>
                <a:gd name="T62" fmla="*/ 108 w 216"/>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80">
                  <a:moveTo>
                    <a:pt x="122" y="73"/>
                  </a:moveTo>
                  <a:cubicBezTo>
                    <a:pt x="117" y="73"/>
                    <a:pt x="113" y="73"/>
                    <a:pt x="108" y="73"/>
                  </a:cubicBezTo>
                  <a:cubicBezTo>
                    <a:pt x="103" y="73"/>
                    <a:pt x="99" y="73"/>
                    <a:pt x="94" y="73"/>
                  </a:cubicBezTo>
                  <a:cubicBezTo>
                    <a:pt x="97" y="75"/>
                    <a:pt x="100" y="78"/>
                    <a:pt x="102" y="80"/>
                  </a:cubicBezTo>
                  <a:cubicBezTo>
                    <a:pt x="104" y="80"/>
                    <a:pt x="106" y="80"/>
                    <a:pt x="108" y="80"/>
                  </a:cubicBezTo>
                  <a:cubicBezTo>
                    <a:pt x="110" y="80"/>
                    <a:pt x="112" y="80"/>
                    <a:pt x="114" y="80"/>
                  </a:cubicBezTo>
                  <a:cubicBezTo>
                    <a:pt x="116" y="78"/>
                    <a:pt x="119" y="75"/>
                    <a:pt x="122" y="73"/>
                  </a:cubicBezTo>
                  <a:moveTo>
                    <a:pt x="48" y="65"/>
                  </a:moveTo>
                  <a:cubicBezTo>
                    <a:pt x="46" y="67"/>
                    <a:pt x="45" y="70"/>
                    <a:pt x="44" y="72"/>
                  </a:cubicBezTo>
                  <a:cubicBezTo>
                    <a:pt x="52" y="74"/>
                    <a:pt x="61" y="76"/>
                    <a:pt x="70" y="77"/>
                  </a:cubicBezTo>
                  <a:cubicBezTo>
                    <a:pt x="73" y="78"/>
                    <a:pt x="75" y="78"/>
                    <a:pt x="78" y="78"/>
                  </a:cubicBezTo>
                  <a:cubicBezTo>
                    <a:pt x="82" y="79"/>
                    <a:pt x="87" y="79"/>
                    <a:pt x="92" y="79"/>
                  </a:cubicBezTo>
                  <a:cubicBezTo>
                    <a:pt x="89" y="77"/>
                    <a:pt x="86" y="75"/>
                    <a:pt x="84" y="72"/>
                  </a:cubicBezTo>
                  <a:cubicBezTo>
                    <a:pt x="81" y="72"/>
                    <a:pt x="79" y="72"/>
                    <a:pt x="77" y="71"/>
                  </a:cubicBezTo>
                  <a:cubicBezTo>
                    <a:pt x="74" y="71"/>
                    <a:pt x="72" y="71"/>
                    <a:pt x="70" y="70"/>
                  </a:cubicBezTo>
                  <a:cubicBezTo>
                    <a:pt x="62" y="69"/>
                    <a:pt x="54" y="67"/>
                    <a:pt x="48" y="65"/>
                  </a:cubicBezTo>
                  <a:moveTo>
                    <a:pt x="168" y="65"/>
                  </a:moveTo>
                  <a:cubicBezTo>
                    <a:pt x="162" y="67"/>
                    <a:pt x="154" y="69"/>
                    <a:pt x="146" y="70"/>
                  </a:cubicBezTo>
                  <a:cubicBezTo>
                    <a:pt x="144" y="71"/>
                    <a:pt x="142" y="71"/>
                    <a:pt x="139" y="71"/>
                  </a:cubicBezTo>
                  <a:cubicBezTo>
                    <a:pt x="137" y="72"/>
                    <a:pt x="135" y="72"/>
                    <a:pt x="132" y="72"/>
                  </a:cubicBezTo>
                  <a:cubicBezTo>
                    <a:pt x="129" y="75"/>
                    <a:pt x="127" y="77"/>
                    <a:pt x="124" y="79"/>
                  </a:cubicBezTo>
                  <a:cubicBezTo>
                    <a:pt x="129" y="79"/>
                    <a:pt x="134" y="79"/>
                    <a:pt x="138" y="78"/>
                  </a:cubicBezTo>
                  <a:cubicBezTo>
                    <a:pt x="141" y="78"/>
                    <a:pt x="143" y="78"/>
                    <a:pt x="145" y="77"/>
                  </a:cubicBezTo>
                  <a:cubicBezTo>
                    <a:pt x="155" y="76"/>
                    <a:pt x="164" y="74"/>
                    <a:pt x="172" y="72"/>
                  </a:cubicBezTo>
                  <a:cubicBezTo>
                    <a:pt x="171" y="70"/>
                    <a:pt x="169" y="67"/>
                    <a:pt x="168" y="65"/>
                  </a:cubicBezTo>
                  <a:moveTo>
                    <a:pt x="180" y="10"/>
                  </a:moveTo>
                  <a:cubicBezTo>
                    <a:pt x="179" y="13"/>
                    <a:pt x="177" y="15"/>
                    <a:pt x="176" y="18"/>
                  </a:cubicBezTo>
                  <a:cubicBezTo>
                    <a:pt x="190" y="24"/>
                    <a:pt x="199" y="31"/>
                    <a:pt x="199" y="40"/>
                  </a:cubicBezTo>
                  <a:cubicBezTo>
                    <a:pt x="199" y="49"/>
                    <a:pt x="190" y="56"/>
                    <a:pt x="176" y="62"/>
                  </a:cubicBezTo>
                  <a:cubicBezTo>
                    <a:pt x="177" y="65"/>
                    <a:pt x="179" y="67"/>
                    <a:pt x="180" y="70"/>
                  </a:cubicBezTo>
                  <a:cubicBezTo>
                    <a:pt x="202" y="63"/>
                    <a:pt x="216" y="52"/>
                    <a:pt x="216" y="40"/>
                  </a:cubicBezTo>
                  <a:cubicBezTo>
                    <a:pt x="216" y="28"/>
                    <a:pt x="202" y="17"/>
                    <a:pt x="180" y="10"/>
                  </a:cubicBezTo>
                  <a:moveTo>
                    <a:pt x="36" y="10"/>
                  </a:moveTo>
                  <a:cubicBezTo>
                    <a:pt x="14" y="17"/>
                    <a:pt x="0" y="28"/>
                    <a:pt x="0" y="40"/>
                  </a:cubicBezTo>
                  <a:cubicBezTo>
                    <a:pt x="0" y="52"/>
                    <a:pt x="14" y="63"/>
                    <a:pt x="36" y="70"/>
                  </a:cubicBezTo>
                  <a:cubicBezTo>
                    <a:pt x="37" y="67"/>
                    <a:pt x="39" y="65"/>
                    <a:pt x="40" y="62"/>
                  </a:cubicBezTo>
                  <a:cubicBezTo>
                    <a:pt x="26" y="56"/>
                    <a:pt x="17" y="49"/>
                    <a:pt x="17" y="40"/>
                  </a:cubicBezTo>
                  <a:cubicBezTo>
                    <a:pt x="17" y="31"/>
                    <a:pt x="26" y="24"/>
                    <a:pt x="40" y="18"/>
                  </a:cubicBezTo>
                  <a:cubicBezTo>
                    <a:pt x="39" y="15"/>
                    <a:pt x="37" y="13"/>
                    <a:pt x="36" y="10"/>
                  </a:cubicBezTo>
                  <a:moveTo>
                    <a:pt x="124" y="1"/>
                  </a:moveTo>
                  <a:cubicBezTo>
                    <a:pt x="127" y="3"/>
                    <a:pt x="129" y="5"/>
                    <a:pt x="132" y="8"/>
                  </a:cubicBezTo>
                  <a:cubicBezTo>
                    <a:pt x="135" y="8"/>
                    <a:pt x="137" y="8"/>
                    <a:pt x="139" y="9"/>
                  </a:cubicBezTo>
                  <a:cubicBezTo>
                    <a:pt x="142" y="9"/>
                    <a:pt x="144" y="9"/>
                    <a:pt x="146" y="10"/>
                  </a:cubicBezTo>
                  <a:cubicBezTo>
                    <a:pt x="154" y="11"/>
                    <a:pt x="162" y="13"/>
                    <a:pt x="168" y="15"/>
                  </a:cubicBezTo>
                  <a:cubicBezTo>
                    <a:pt x="169" y="13"/>
                    <a:pt x="171" y="10"/>
                    <a:pt x="172" y="8"/>
                  </a:cubicBezTo>
                  <a:cubicBezTo>
                    <a:pt x="164" y="6"/>
                    <a:pt x="155" y="4"/>
                    <a:pt x="145" y="3"/>
                  </a:cubicBezTo>
                  <a:cubicBezTo>
                    <a:pt x="143" y="2"/>
                    <a:pt x="141" y="2"/>
                    <a:pt x="138" y="2"/>
                  </a:cubicBezTo>
                  <a:cubicBezTo>
                    <a:pt x="134" y="1"/>
                    <a:pt x="129" y="1"/>
                    <a:pt x="124" y="1"/>
                  </a:cubicBezTo>
                  <a:moveTo>
                    <a:pt x="92" y="1"/>
                  </a:moveTo>
                  <a:cubicBezTo>
                    <a:pt x="87" y="1"/>
                    <a:pt x="82" y="1"/>
                    <a:pt x="78" y="2"/>
                  </a:cubicBezTo>
                  <a:cubicBezTo>
                    <a:pt x="75" y="2"/>
                    <a:pt x="73" y="2"/>
                    <a:pt x="70" y="3"/>
                  </a:cubicBezTo>
                  <a:cubicBezTo>
                    <a:pt x="61" y="4"/>
                    <a:pt x="52" y="6"/>
                    <a:pt x="44" y="8"/>
                  </a:cubicBezTo>
                  <a:cubicBezTo>
                    <a:pt x="45" y="10"/>
                    <a:pt x="46" y="13"/>
                    <a:pt x="48" y="15"/>
                  </a:cubicBezTo>
                  <a:cubicBezTo>
                    <a:pt x="54" y="13"/>
                    <a:pt x="62" y="11"/>
                    <a:pt x="70" y="10"/>
                  </a:cubicBezTo>
                  <a:cubicBezTo>
                    <a:pt x="72" y="9"/>
                    <a:pt x="74" y="9"/>
                    <a:pt x="77" y="9"/>
                  </a:cubicBezTo>
                  <a:cubicBezTo>
                    <a:pt x="79" y="8"/>
                    <a:pt x="81" y="8"/>
                    <a:pt x="84" y="8"/>
                  </a:cubicBezTo>
                  <a:cubicBezTo>
                    <a:pt x="86" y="5"/>
                    <a:pt x="89" y="3"/>
                    <a:pt x="92" y="1"/>
                  </a:cubicBezTo>
                  <a:moveTo>
                    <a:pt x="108" y="0"/>
                  </a:moveTo>
                  <a:cubicBezTo>
                    <a:pt x="106" y="0"/>
                    <a:pt x="104" y="0"/>
                    <a:pt x="102" y="0"/>
                  </a:cubicBezTo>
                  <a:cubicBezTo>
                    <a:pt x="100" y="2"/>
                    <a:pt x="97" y="5"/>
                    <a:pt x="94" y="7"/>
                  </a:cubicBezTo>
                  <a:cubicBezTo>
                    <a:pt x="99" y="7"/>
                    <a:pt x="103" y="7"/>
                    <a:pt x="108" y="7"/>
                  </a:cubicBezTo>
                  <a:cubicBezTo>
                    <a:pt x="113" y="7"/>
                    <a:pt x="117" y="7"/>
                    <a:pt x="122" y="7"/>
                  </a:cubicBezTo>
                  <a:cubicBezTo>
                    <a:pt x="119" y="5"/>
                    <a:pt x="116" y="2"/>
                    <a:pt x="114" y="0"/>
                  </a:cubicBezTo>
                  <a:cubicBezTo>
                    <a:pt x="112" y="0"/>
                    <a:pt x="110" y="0"/>
                    <a:pt x="108"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0" name="Freeform 49"/>
            <p:cNvSpPr>
              <a:spLocks noEditPoints="1"/>
            </p:cNvSpPr>
            <p:nvPr/>
          </p:nvSpPr>
          <p:spPr bwMode="auto">
            <a:xfrm>
              <a:off x="1625600" y="3160713"/>
              <a:ext cx="639763" cy="615950"/>
            </a:xfrm>
            <a:custGeom>
              <a:avLst/>
              <a:gdLst>
                <a:gd name="T0" fmla="*/ 17 w 170"/>
                <a:gd name="T1" fmla="*/ 104 h 164"/>
                <a:gd name="T2" fmla="*/ 8 w 170"/>
                <a:gd name="T3" fmla="*/ 159 h 164"/>
                <a:gd name="T4" fmla="*/ 55 w 170"/>
                <a:gd name="T5" fmla="*/ 154 h 164"/>
                <a:gd name="T6" fmla="*/ 85 w 170"/>
                <a:gd name="T7" fmla="*/ 135 h 164"/>
                <a:gd name="T8" fmla="*/ 60 w 170"/>
                <a:gd name="T9" fmla="*/ 142 h 164"/>
                <a:gd name="T10" fmla="*/ 33 w 170"/>
                <a:gd name="T11" fmla="*/ 150 h 164"/>
                <a:gd name="T12" fmla="*/ 21 w 170"/>
                <a:gd name="T13" fmla="*/ 114 h 164"/>
                <a:gd name="T14" fmla="*/ 36 w 170"/>
                <a:gd name="T15" fmla="*/ 88 h 164"/>
                <a:gd name="T16" fmla="*/ 129 w 170"/>
                <a:gd name="T17" fmla="*/ 82 h 164"/>
                <a:gd name="T18" fmla="*/ 118 w 170"/>
                <a:gd name="T19" fmla="*/ 96 h 164"/>
                <a:gd name="T20" fmla="*/ 99 w 170"/>
                <a:gd name="T21" fmla="*/ 115 h 164"/>
                <a:gd name="T22" fmla="*/ 85 w 170"/>
                <a:gd name="T23" fmla="*/ 126 h 164"/>
                <a:gd name="T24" fmla="*/ 101 w 170"/>
                <a:gd name="T25" fmla="*/ 121 h 164"/>
                <a:gd name="T26" fmla="*/ 113 w 170"/>
                <a:gd name="T27" fmla="*/ 110 h 164"/>
                <a:gd name="T28" fmla="*/ 124 w 170"/>
                <a:gd name="T29" fmla="*/ 98 h 164"/>
                <a:gd name="T30" fmla="*/ 129 w 170"/>
                <a:gd name="T31" fmla="*/ 82 h 164"/>
                <a:gd name="T32" fmla="*/ 69 w 170"/>
                <a:gd name="T33" fmla="*/ 43 h 164"/>
                <a:gd name="T34" fmla="*/ 57 w 170"/>
                <a:gd name="T35" fmla="*/ 54 h 164"/>
                <a:gd name="T36" fmla="*/ 45 w 170"/>
                <a:gd name="T37" fmla="*/ 66 h 164"/>
                <a:gd name="T38" fmla="*/ 41 w 170"/>
                <a:gd name="T39" fmla="*/ 82 h 164"/>
                <a:gd name="T40" fmla="*/ 52 w 170"/>
                <a:gd name="T41" fmla="*/ 68 h 164"/>
                <a:gd name="T42" fmla="*/ 71 w 170"/>
                <a:gd name="T43" fmla="*/ 49 h 164"/>
                <a:gd name="T44" fmla="*/ 85 w 170"/>
                <a:gd name="T45" fmla="*/ 38 h 164"/>
                <a:gd name="T46" fmla="*/ 147 w 170"/>
                <a:gd name="T47" fmla="*/ 0 h 164"/>
                <a:gd name="T48" fmla="*/ 107 w 170"/>
                <a:gd name="T49" fmla="*/ 14 h 164"/>
                <a:gd name="T50" fmla="*/ 91 w 170"/>
                <a:gd name="T51" fmla="*/ 33 h 164"/>
                <a:gd name="T52" fmla="*/ 117 w 170"/>
                <a:gd name="T53" fmla="*/ 18 h 164"/>
                <a:gd name="T54" fmla="*/ 149 w 170"/>
                <a:gd name="T55" fmla="*/ 18 h 164"/>
                <a:gd name="T56" fmla="*/ 145 w 170"/>
                <a:gd name="T57" fmla="*/ 57 h 164"/>
                <a:gd name="T58" fmla="*/ 138 w 170"/>
                <a:gd name="T59" fmla="*/ 82 h 164"/>
                <a:gd name="T60" fmla="*/ 157 w 170"/>
                <a:gd name="T61" fmla="*/ 52 h 164"/>
                <a:gd name="T62" fmla="*/ 147 w 170"/>
                <a:gd name="T6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64">
                  <a:moveTo>
                    <a:pt x="32" y="82"/>
                  </a:moveTo>
                  <a:cubicBezTo>
                    <a:pt x="26" y="90"/>
                    <a:pt x="21" y="97"/>
                    <a:pt x="17" y="104"/>
                  </a:cubicBezTo>
                  <a:cubicBezTo>
                    <a:pt x="16" y="107"/>
                    <a:pt x="14" y="109"/>
                    <a:pt x="13" y="112"/>
                  </a:cubicBezTo>
                  <a:cubicBezTo>
                    <a:pt x="2" y="133"/>
                    <a:pt x="0" y="150"/>
                    <a:pt x="8" y="159"/>
                  </a:cubicBezTo>
                  <a:cubicBezTo>
                    <a:pt x="12" y="162"/>
                    <a:pt x="17" y="164"/>
                    <a:pt x="23" y="164"/>
                  </a:cubicBezTo>
                  <a:cubicBezTo>
                    <a:pt x="32" y="164"/>
                    <a:pt x="43" y="160"/>
                    <a:pt x="55" y="154"/>
                  </a:cubicBezTo>
                  <a:cubicBezTo>
                    <a:pt x="58" y="153"/>
                    <a:pt x="60" y="151"/>
                    <a:pt x="63" y="150"/>
                  </a:cubicBezTo>
                  <a:cubicBezTo>
                    <a:pt x="70" y="146"/>
                    <a:pt x="77" y="141"/>
                    <a:pt x="85" y="135"/>
                  </a:cubicBezTo>
                  <a:cubicBezTo>
                    <a:pt x="83" y="134"/>
                    <a:pt x="81" y="132"/>
                    <a:pt x="79" y="131"/>
                  </a:cubicBezTo>
                  <a:cubicBezTo>
                    <a:pt x="73" y="135"/>
                    <a:pt x="66" y="139"/>
                    <a:pt x="60" y="142"/>
                  </a:cubicBezTo>
                  <a:cubicBezTo>
                    <a:pt x="57" y="144"/>
                    <a:pt x="55" y="145"/>
                    <a:pt x="53" y="146"/>
                  </a:cubicBezTo>
                  <a:cubicBezTo>
                    <a:pt x="45" y="149"/>
                    <a:pt x="38" y="150"/>
                    <a:pt x="33" y="150"/>
                  </a:cubicBezTo>
                  <a:cubicBezTo>
                    <a:pt x="28" y="150"/>
                    <a:pt x="24" y="149"/>
                    <a:pt x="21" y="146"/>
                  </a:cubicBezTo>
                  <a:cubicBezTo>
                    <a:pt x="15" y="140"/>
                    <a:pt x="15" y="129"/>
                    <a:pt x="21" y="114"/>
                  </a:cubicBezTo>
                  <a:cubicBezTo>
                    <a:pt x="22" y="112"/>
                    <a:pt x="23" y="109"/>
                    <a:pt x="25" y="107"/>
                  </a:cubicBezTo>
                  <a:cubicBezTo>
                    <a:pt x="28" y="101"/>
                    <a:pt x="32" y="94"/>
                    <a:pt x="36" y="88"/>
                  </a:cubicBezTo>
                  <a:cubicBezTo>
                    <a:pt x="35" y="86"/>
                    <a:pt x="33" y="84"/>
                    <a:pt x="32" y="82"/>
                  </a:cubicBezTo>
                  <a:moveTo>
                    <a:pt x="129" y="82"/>
                  </a:moveTo>
                  <a:cubicBezTo>
                    <a:pt x="128" y="84"/>
                    <a:pt x="126" y="86"/>
                    <a:pt x="125" y="88"/>
                  </a:cubicBezTo>
                  <a:cubicBezTo>
                    <a:pt x="123" y="90"/>
                    <a:pt x="120" y="93"/>
                    <a:pt x="118" y="96"/>
                  </a:cubicBezTo>
                  <a:cubicBezTo>
                    <a:pt x="115" y="99"/>
                    <a:pt x="112" y="102"/>
                    <a:pt x="109" y="106"/>
                  </a:cubicBezTo>
                  <a:cubicBezTo>
                    <a:pt x="105" y="109"/>
                    <a:pt x="102" y="112"/>
                    <a:pt x="99" y="115"/>
                  </a:cubicBezTo>
                  <a:cubicBezTo>
                    <a:pt x="96" y="117"/>
                    <a:pt x="93" y="120"/>
                    <a:pt x="91" y="122"/>
                  </a:cubicBezTo>
                  <a:cubicBezTo>
                    <a:pt x="89" y="123"/>
                    <a:pt x="87" y="125"/>
                    <a:pt x="85" y="126"/>
                  </a:cubicBezTo>
                  <a:cubicBezTo>
                    <a:pt x="87" y="128"/>
                    <a:pt x="89" y="129"/>
                    <a:pt x="91" y="131"/>
                  </a:cubicBezTo>
                  <a:cubicBezTo>
                    <a:pt x="94" y="128"/>
                    <a:pt x="98" y="125"/>
                    <a:pt x="101" y="121"/>
                  </a:cubicBezTo>
                  <a:cubicBezTo>
                    <a:pt x="104" y="119"/>
                    <a:pt x="106" y="117"/>
                    <a:pt x="109" y="114"/>
                  </a:cubicBezTo>
                  <a:cubicBezTo>
                    <a:pt x="110" y="113"/>
                    <a:pt x="112" y="112"/>
                    <a:pt x="113" y="110"/>
                  </a:cubicBezTo>
                  <a:cubicBezTo>
                    <a:pt x="115" y="109"/>
                    <a:pt x="116" y="108"/>
                    <a:pt x="117" y="106"/>
                  </a:cubicBezTo>
                  <a:cubicBezTo>
                    <a:pt x="120" y="104"/>
                    <a:pt x="122" y="101"/>
                    <a:pt x="124" y="98"/>
                  </a:cubicBezTo>
                  <a:cubicBezTo>
                    <a:pt x="128" y="95"/>
                    <a:pt x="131" y="91"/>
                    <a:pt x="133" y="88"/>
                  </a:cubicBezTo>
                  <a:cubicBezTo>
                    <a:pt x="132" y="86"/>
                    <a:pt x="131" y="84"/>
                    <a:pt x="129" y="82"/>
                  </a:cubicBezTo>
                  <a:moveTo>
                    <a:pt x="79" y="33"/>
                  </a:moveTo>
                  <a:cubicBezTo>
                    <a:pt x="76" y="36"/>
                    <a:pt x="72" y="39"/>
                    <a:pt x="69" y="43"/>
                  </a:cubicBezTo>
                  <a:cubicBezTo>
                    <a:pt x="66" y="45"/>
                    <a:pt x="63" y="47"/>
                    <a:pt x="61" y="50"/>
                  </a:cubicBezTo>
                  <a:cubicBezTo>
                    <a:pt x="59" y="51"/>
                    <a:pt x="58" y="52"/>
                    <a:pt x="57" y="54"/>
                  </a:cubicBezTo>
                  <a:cubicBezTo>
                    <a:pt x="55" y="55"/>
                    <a:pt x="54" y="57"/>
                    <a:pt x="53" y="58"/>
                  </a:cubicBezTo>
                  <a:cubicBezTo>
                    <a:pt x="50" y="60"/>
                    <a:pt x="48" y="63"/>
                    <a:pt x="45" y="66"/>
                  </a:cubicBezTo>
                  <a:cubicBezTo>
                    <a:pt x="42" y="69"/>
                    <a:pt x="39" y="73"/>
                    <a:pt x="36" y="76"/>
                  </a:cubicBezTo>
                  <a:cubicBezTo>
                    <a:pt x="38" y="78"/>
                    <a:pt x="39" y="80"/>
                    <a:pt x="41" y="82"/>
                  </a:cubicBezTo>
                  <a:cubicBezTo>
                    <a:pt x="42" y="80"/>
                    <a:pt x="44" y="78"/>
                    <a:pt x="45" y="76"/>
                  </a:cubicBezTo>
                  <a:cubicBezTo>
                    <a:pt x="47" y="74"/>
                    <a:pt x="50" y="71"/>
                    <a:pt x="52" y="68"/>
                  </a:cubicBezTo>
                  <a:cubicBezTo>
                    <a:pt x="55" y="65"/>
                    <a:pt x="58" y="62"/>
                    <a:pt x="61" y="58"/>
                  </a:cubicBezTo>
                  <a:cubicBezTo>
                    <a:pt x="65" y="55"/>
                    <a:pt x="68" y="52"/>
                    <a:pt x="71" y="49"/>
                  </a:cubicBezTo>
                  <a:cubicBezTo>
                    <a:pt x="74" y="47"/>
                    <a:pt x="77" y="44"/>
                    <a:pt x="79" y="42"/>
                  </a:cubicBezTo>
                  <a:cubicBezTo>
                    <a:pt x="81" y="41"/>
                    <a:pt x="83" y="39"/>
                    <a:pt x="85" y="38"/>
                  </a:cubicBezTo>
                  <a:cubicBezTo>
                    <a:pt x="83" y="36"/>
                    <a:pt x="81" y="35"/>
                    <a:pt x="79" y="33"/>
                  </a:cubicBezTo>
                  <a:moveTo>
                    <a:pt x="147" y="0"/>
                  </a:moveTo>
                  <a:cubicBezTo>
                    <a:pt x="138" y="0"/>
                    <a:pt x="127" y="4"/>
                    <a:pt x="115" y="10"/>
                  </a:cubicBezTo>
                  <a:cubicBezTo>
                    <a:pt x="112" y="11"/>
                    <a:pt x="110" y="13"/>
                    <a:pt x="107" y="14"/>
                  </a:cubicBezTo>
                  <a:cubicBezTo>
                    <a:pt x="100" y="18"/>
                    <a:pt x="92" y="23"/>
                    <a:pt x="85" y="29"/>
                  </a:cubicBezTo>
                  <a:cubicBezTo>
                    <a:pt x="87" y="30"/>
                    <a:pt x="89" y="32"/>
                    <a:pt x="91" y="33"/>
                  </a:cubicBezTo>
                  <a:cubicBezTo>
                    <a:pt x="97" y="29"/>
                    <a:pt x="104" y="25"/>
                    <a:pt x="110" y="22"/>
                  </a:cubicBezTo>
                  <a:cubicBezTo>
                    <a:pt x="112" y="20"/>
                    <a:pt x="115" y="19"/>
                    <a:pt x="117" y="18"/>
                  </a:cubicBezTo>
                  <a:cubicBezTo>
                    <a:pt x="125" y="15"/>
                    <a:pt x="131" y="14"/>
                    <a:pt x="137" y="14"/>
                  </a:cubicBezTo>
                  <a:cubicBezTo>
                    <a:pt x="142" y="14"/>
                    <a:pt x="146" y="15"/>
                    <a:pt x="149" y="18"/>
                  </a:cubicBezTo>
                  <a:cubicBezTo>
                    <a:pt x="155" y="24"/>
                    <a:pt x="154" y="35"/>
                    <a:pt x="149" y="50"/>
                  </a:cubicBezTo>
                  <a:cubicBezTo>
                    <a:pt x="148" y="52"/>
                    <a:pt x="146" y="55"/>
                    <a:pt x="145" y="57"/>
                  </a:cubicBezTo>
                  <a:cubicBezTo>
                    <a:pt x="142" y="63"/>
                    <a:pt x="138" y="70"/>
                    <a:pt x="133" y="76"/>
                  </a:cubicBezTo>
                  <a:cubicBezTo>
                    <a:pt x="135" y="78"/>
                    <a:pt x="136" y="80"/>
                    <a:pt x="138" y="82"/>
                  </a:cubicBezTo>
                  <a:cubicBezTo>
                    <a:pt x="144" y="74"/>
                    <a:pt x="149" y="67"/>
                    <a:pt x="153" y="60"/>
                  </a:cubicBezTo>
                  <a:cubicBezTo>
                    <a:pt x="154" y="57"/>
                    <a:pt x="156" y="55"/>
                    <a:pt x="157" y="52"/>
                  </a:cubicBezTo>
                  <a:cubicBezTo>
                    <a:pt x="168" y="31"/>
                    <a:pt x="170" y="14"/>
                    <a:pt x="162" y="5"/>
                  </a:cubicBezTo>
                  <a:cubicBezTo>
                    <a:pt x="158" y="2"/>
                    <a:pt x="153" y="0"/>
                    <a:pt x="147"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1" name="Freeform 50"/>
            <p:cNvSpPr>
              <a:spLocks noEditPoints="1"/>
            </p:cNvSpPr>
            <p:nvPr/>
          </p:nvSpPr>
          <p:spPr bwMode="auto">
            <a:xfrm>
              <a:off x="1625600" y="3160713"/>
              <a:ext cx="639763" cy="615950"/>
            </a:xfrm>
            <a:custGeom>
              <a:avLst/>
              <a:gdLst>
                <a:gd name="T0" fmla="*/ 21 w 170"/>
                <a:gd name="T1" fmla="*/ 50 h 164"/>
                <a:gd name="T2" fmla="*/ 21 w 170"/>
                <a:gd name="T3" fmla="*/ 18 h 164"/>
                <a:gd name="T4" fmla="*/ 33 w 170"/>
                <a:gd name="T5" fmla="*/ 14 h 164"/>
                <a:gd name="T6" fmla="*/ 53 w 170"/>
                <a:gd name="T7" fmla="*/ 18 h 164"/>
                <a:gd name="T8" fmla="*/ 60 w 170"/>
                <a:gd name="T9" fmla="*/ 22 h 164"/>
                <a:gd name="T10" fmla="*/ 79 w 170"/>
                <a:gd name="T11" fmla="*/ 33 h 164"/>
                <a:gd name="T12" fmla="*/ 85 w 170"/>
                <a:gd name="T13" fmla="*/ 38 h 164"/>
                <a:gd name="T14" fmla="*/ 91 w 170"/>
                <a:gd name="T15" fmla="*/ 42 h 164"/>
                <a:gd name="T16" fmla="*/ 99 w 170"/>
                <a:gd name="T17" fmla="*/ 49 h 164"/>
                <a:gd name="T18" fmla="*/ 109 w 170"/>
                <a:gd name="T19" fmla="*/ 58 h 164"/>
                <a:gd name="T20" fmla="*/ 118 w 170"/>
                <a:gd name="T21" fmla="*/ 68 h 164"/>
                <a:gd name="T22" fmla="*/ 125 w 170"/>
                <a:gd name="T23" fmla="*/ 76 h 164"/>
                <a:gd name="T24" fmla="*/ 129 w 170"/>
                <a:gd name="T25" fmla="*/ 82 h 164"/>
                <a:gd name="T26" fmla="*/ 133 w 170"/>
                <a:gd name="T27" fmla="*/ 88 h 164"/>
                <a:gd name="T28" fmla="*/ 145 w 170"/>
                <a:gd name="T29" fmla="*/ 107 h 164"/>
                <a:gd name="T30" fmla="*/ 149 w 170"/>
                <a:gd name="T31" fmla="*/ 114 h 164"/>
                <a:gd name="T32" fmla="*/ 149 w 170"/>
                <a:gd name="T33" fmla="*/ 146 h 164"/>
                <a:gd name="T34" fmla="*/ 137 w 170"/>
                <a:gd name="T35" fmla="*/ 150 h 164"/>
                <a:gd name="T36" fmla="*/ 117 w 170"/>
                <a:gd name="T37" fmla="*/ 146 h 164"/>
                <a:gd name="T38" fmla="*/ 110 w 170"/>
                <a:gd name="T39" fmla="*/ 142 h 164"/>
                <a:gd name="T40" fmla="*/ 91 w 170"/>
                <a:gd name="T41" fmla="*/ 131 h 164"/>
                <a:gd name="T42" fmla="*/ 85 w 170"/>
                <a:gd name="T43" fmla="*/ 126 h 164"/>
                <a:gd name="T44" fmla="*/ 79 w 170"/>
                <a:gd name="T45" fmla="*/ 122 h 164"/>
                <a:gd name="T46" fmla="*/ 71 w 170"/>
                <a:gd name="T47" fmla="*/ 115 h 164"/>
                <a:gd name="T48" fmla="*/ 61 w 170"/>
                <a:gd name="T49" fmla="*/ 106 h 164"/>
                <a:gd name="T50" fmla="*/ 52 w 170"/>
                <a:gd name="T51" fmla="*/ 96 h 164"/>
                <a:gd name="T52" fmla="*/ 45 w 170"/>
                <a:gd name="T53" fmla="*/ 88 h 164"/>
                <a:gd name="T54" fmla="*/ 41 w 170"/>
                <a:gd name="T55" fmla="*/ 82 h 164"/>
                <a:gd name="T56" fmla="*/ 36 w 170"/>
                <a:gd name="T57" fmla="*/ 76 h 164"/>
                <a:gd name="T58" fmla="*/ 25 w 170"/>
                <a:gd name="T59" fmla="*/ 57 h 164"/>
                <a:gd name="T60" fmla="*/ 21 w 170"/>
                <a:gd name="T61" fmla="*/ 50 h 164"/>
                <a:gd name="T62" fmla="*/ 23 w 170"/>
                <a:gd name="T63" fmla="*/ 0 h 164"/>
                <a:gd name="T64" fmla="*/ 8 w 170"/>
                <a:gd name="T65" fmla="*/ 5 h 164"/>
                <a:gd name="T66" fmla="*/ 13 w 170"/>
                <a:gd name="T67" fmla="*/ 52 h 164"/>
                <a:gd name="T68" fmla="*/ 17 w 170"/>
                <a:gd name="T69" fmla="*/ 60 h 164"/>
                <a:gd name="T70" fmla="*/ 32 w 170"/>
                <a:gd name="T71" fmla="*/ 82 h 164"/>
                <a:gd name="T72" fmla="*/ 36 w 170"/>
                <a:gd name="T73" fmla="*/ 88 h 164"/>
                <a:gd name="T74" fmla="*/ 45 w 170"/>
                <a:gd name="T75" fmla="*/ 98 h 164"/>
                <a:gd name="T76" fmla="*/ 53 w 170"/>
                <a:gd name="T77" fmla="*/ 106 h 164"/>
                <a:gd name="T78" fmla="*/ 57 w 170"/>
                <a:gd name="T79" fmla="*/ 110 h 164"/>
                <a:gd name="T80" fmla="*/ 61 w 170"/>
                <a:gd name="T81" fmla="*/ 114 h 164"/>
                <a:gd name="T82" fmla="*/ 69 w 170"/>
                <a:gd name="T83" fmla="*/ 121 h 164"/>
                <a:gd name="T84" fmla="*/ 79 w 170"/>
                <a:gd name="T85" fmla="*/ 131 h 164"/>
                <a:gd name="T86" fmla="*/ 85 w 170"/>
                <a:gd name="T87" fmla="*/ 135 h 164"/>
                <a:gd name="T88" fmla="*/ 107 w 170"/>
                <a:gd name="T89" fmla="*/ 150 h 164"/>
                <a:gd name="T90" fmla="*/ 115 w 170"/>
                <a:gd name="T91" fmla="*/ 154 h 164"/>
                <a:gd name="T92" fmla="*/ 147 w 170"/>
                <a:gd name="T93" fmla="*/ 164 h 164"/>
                <a:gd name="T94" fmla="*/ 162 w 170"/>
                <a:gd name="T95" fmla="*/ 159 h 164"/>
                <a:gd name="T96" fmla="*/ 157 w 170"/>
                <a:gd name="T97" fmla="*/ 112 h 164"/>
                <a:gd name="T98" fmla="*/ 153 w 170"/>
                <a:gd name="T99" fmla="*/ 104 h 164"/>
                <a:gd name="T100" fmla="*/ 138 w 170"/>
                <a:gd name="T101" fmla="*/ 82 h 164"/>
                <a:gd name="T102" fmla="*/ 133 w 170"/>
                <a:gd name="T103" fmla="*/ 76 h 164"/>
                <a:gd name="T104" fmla="*/ 124 w 170"/>
                <a:gd name="T105" fmla="*/ 66 h 164"/>
                <a:gd name="T106" fmla="*/ 117 w 170"/>
                <a:gd name="T107" fmla="*/ 58 h 164"/>
                <a:gd name="T108" fmla="*/ 113 w 170"/>
                <a:gd name="T109" fmla="*/ 54 h 164"/>
                <a:gd name="T110" fmla="*/ 109 w 170"/>
                <a:gd name="T111" fmla="*/ 50 h 164"/>
                <a:gd name="T112" fmla="*/ 101 w 170"/>
                <a:gd name="T113" fmla="*/ 43 h 164"/>
                <a:gd name="T114" fmla="*/ 91 w 170"/>
                <a:gd name="T115" fmla="*/ 33 h 164"/>
                <a:gd name="T116" fmla="*/ 85 w 170"/>
                <a:gd name="T117" fmla="*/ 29 h 164"/>
                <a:gd name="T118" fmla="*/ 63 w 170"/>
                <a:gd name="T119" fmla="*/ 14 h 164"/>
                <a:gd name="T120" fmla="*/ 55 w 170"/>
                <a:gd name="T121" fmla="*/ 10 h 164"/>
                <a:gd name="T122" fmla="*/ 23 w 170"/>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64">
                  <a:moveTo>
                    <a:pt x="21" y="50"/>
                  </a:moveTo>
                  <a:cubicBezTo>
                    <a:pt x="15" y="35"/>
                    <a:pt x="15" y="24"/>
                    <a:pt x="21" y="18"/>
                  </a:cubicBezTo>
                  <a:cubicBezTo>
                    <a:pt x="24" y="15"/>
                    <a:pt x="28" y="14"/>
                    <a:pt x="33" y="14"/>
                  </a:cubicBezTo>
                  <a:cubicBezTo>
                    <a:pt x="38" y="14"/>
                    <a:pt x="45" y="15"/>
                    <a:pt x="53" y="18"/>
                  </a:cubicBezTo>
                  <a:cubicBezTo>
                    <a:pt x="55" y="19"/>
                    <a:pt x="57" y="20"/>
                    <a:pt x="60" y="22"/>
                  </a:cubicBezTo>
                  <a:cubicBezTo>
                    <a:pt x="66" y="25"/>
                    <a:pt x="73" y="29"/>
                    <a:pt x="79" y="33"/>
                  </a:cubicBezTo>
                  <a:cubicBezTo>
                    <a:pt x="81" y="35"/>
                    <a:pt x="83" y="36"/>
                    <a:pt x="85" y="38"/>
                  </a:cubicBezTo>
                  <a:cubicBezTo>
                    <a:pt x="87" y="39"/>
                    <a:pt x="89" y="41"/>
                    <a:pt x="91" y="42"/>
                  </a:cubicBezTo>
                  <a:cubicBezTo>
                    <a:pt x="93" y="44"/>
                    <a:pt x="96" y="47"/>
                    <a:pt x="99" y="49"/>
                  </a:cubicBezTo>
                  <a:cubicBezTo>
                    <a:pt x="102" y="52"/>
                    <a:pt x="105" y="55"/>
                    <a:pt x="109" y="58"/>
                  </a:cubicBezTo>
                  <a:cubicBezTo>
                    <a:pt x="112" y="62"/>
                    <a:pt x="115" y="65"/>
                    <a:pt x="118" y="68"/>
                  </a:cubicBezTo>
                  <a:cubicBezTo>
                    <a:pt x="120" y="71"/>
                    <a:pt x="123" y="74"/>
                    <a:pt x="125" y="76"/>
                  </a:cubicBezTo>
                  <a:cubicBezTo>
                    <a:pt x="126" y="78"/>
                    <a:pt x="128" y="80"/>
                    <a:pt x="129" y="82"/>
                  </a:cubicBezTo>
                  <a:cubicBezTo>
                    <a:pt x="131" y="84"/>
                    <a:pt x="132" y="86"/>
                    <a:pt x="133" y="88"/>
                  </a:cubicBezTo>
                  <a:cubicBezTo>
                    <a:pt x="138" y="94"/>
                    <a:pt x="142" y="101"/>
                    <a:pt x="145" y="107"/>
                  </a:cubicBezTo>
                  <a:cubicBezTo>
                    <a:pt x="146" y="109"/>
                    <a:pt x="148" y="112"/>
                    <a:pt x="149" y="114"/>
                  </a:cubicBezTo>
                  <a:cubicBezTo>
                    <a:pt x="154" y="129"/>
                    <a:pt x="155" y="140"/>
                    <a:pt x="149" y="146"/>
                  </a:cubicBezTo>
                  <a:cubicBezTo>
                    <a:pt x="146" y="149"/>
                    <a:pt x="142" y="150"/>
                    <a:pt x="137" y="150"/>
                  </a:cubicBezTo>
                  <a:cubicBezTo>
                    <a:pt x="131" y="150"/>
                    <a:pt x="125" y="149"/>
                    <a:pt x="117" y="146"/>
                  </a:cubicBezTo>
                  <a:cubicBezTo>
                    <a:pt x="115" y="145"/>
                    <a:pt x="112" y="144"/>
                    <a:pt x="110" y="142"/>
                  </a:cubicBezTo>
                  <a:cubicBezTo>
                    <a:pt x="104" y="139"/>
                    <a:pt x="97" y="135"/>
                    <a:pt x="91" y="131"/>
                  </a:cubicBezTo>
                  <a:cubicBezTo>
                    <a:pt x="89" y="129"/>
                    <a:pt x="87" y="128"/>
                    <a:pt x="85" y="126"/>
                  </a:cubicBezTo>
                  <a:cubicBezTo>
                    <a:pt x="83" y="125"/>
                    <a:pt x="81" y="123"/>
                    <a:pt x="79" y="122"/>
                  </a:cubicBezTo>
                  <a:cubicBezTo>
                    <a:pt x="77" y="120"/>
                    <a:pt x="74" y="117"/>
                    <a:pt x="71" y="115"/>
                  </a:cubicBezTo>
                  <a:cubicBezTo>
                    <a:pt x="68" y="112"/>
                    <a:pt x="65" y="109"/>
                    <a:pt x="61" y="106"/>
                  </a:cubicBezTo>
                  <a:cubicBezTo>
                    <a:pt x="58" y="102"/>
                    <a:pt x="55" y="99"/>
                    <a:pt x="52" y="96"/>
                  </a:cubicBezTo>
                  <a:cubicBezTo>
                    <a:pt x="50" y="93"/>
                    <a:pt x="47" y="90"/>
                    <a:pt x="45" y="88"/>
                  </a:cubicBezTo>
                  <a:cubicBezTo>
                    <a:pt x="44" y="86"/>
                    <a:pt x="42" y="84"/>
                    <a:pt x="41" y="82"/>
                  </a:cubicBezTo>
                  <a:cubicBezTo>
                    <a:pt x="39" y="80"/>
                    <a:pt x="38" y="78"/>
                    <a:pt x="36" y="76"/>
                  </a:cubicBezTo>
                  <a:cubicBezTo>
                    <a:pt x="32" y="70"/>
                    <a:pt x="28" y="63"/>
                    <a:pt x="25" y="57"/>
                  </a:cubicBezTo>
                  <a:cubicBezTo>
                    <a:pt x="23" y="55"/>
                    <a:pt x="22" y="52"/>
                    <a:pt x="21" y="50"/>
                  </a:cubicBezTo>
                  <a:moveTo>
                    <a:pt x="23" y="0"/>
                  </a:moveTo>
                  <a:cubicBezTo>
                    <a:pt x="17" y="0"/>
                    <a:pt x="12" y="2"/>
                    <a:pt x="8" y="5"/>
                  </a:cubicBezTo>
                  <a:cubicBezTo>
                    <a:pt x="0" y="14"/>
                    <a:pt x="2" y="31"/>
                    <a:pt x="13" y="52"/>
                  </a:cubicBezTo>
                  <a:cubicBezTo>
                    <a:pt x="14" y="55"/>
                    <a:pt x="16" y="57"/>
                    <a:pt x="17" y="60"/>
                  </a:cubicBezTo>
                  <a:cubicBezTo>
                    <a:pt x="21" y="67"/>
                    <a:pt x="26" y="74"/>
                    <a:pt x="32" y="82"/>
                  </a:cubicBezTo>
                  <a:cubicBezTo>
                    <a:pt x="33" y="84"/>
                    <a:pt x="35" y="86"/>
                    <a:pt x="36" y="88"/>
                  </a:cubicBezTo>
                  <a:cubicBezTo>
                    <a:pt x="39" y="91"/>
                    <a:pt x="42" y="95"/>
                    <a:pt x="45" y="98"/>
                  </a:cubicBezTo>
                  <a:cubicBezTo>
                    <a:pt x="48" y="101"/>
                    <a:pt x="50" y="104"/>
                    <a:pt x="53" y="106"/>
                  </a:cubicBezTo>
                  <a:cubicBezTo>
                    <a:pt x="54" y="108"/>
                    <a:pt x="55" y="109"/>
                    <a:pt x="57" y="110"/>
                  </a:cubicBezTo>
                  <a:cubicBezTo>
                    <a:pt x="58" y="112"/>
                    <a:pt x="59" y="113"/>
                    <a:pt x="61" y="114"/>
                  </a:cubicBezTo>
                  <a:cubicBezTo>
                    <a:pt x="63" y="117"/>
                    <a:pt x="66" y="119"/>
                    <a:pt x="69" y="121"/>
                  </a:cubicBezTo>
                  <a:cubicBezTo>
                    <a:pt x="72" y="125"/>
                    <a:pt x="76" y="128"/>
                    <a:pt x="79" y="131"/>
                  </a:cubicBezTo>
                  <a:cubicBezTo>
                    <a:pt x="81" y="132"/>
                    <a:pt x="83" y="134"/>
                    <a:pt x="85" y="135"/>
                  </a:cubicBezTo>
                  <a:cubicBezTo>
                    <a:pt x="92" y="141"/>
                    <a:pt x="100" y="146"/>
                    <a:pt x="107" y="150"/>
                  </a:cubicBezTo>
                  <a:cubicBezTo>
                    <a:pt x="110" y="151"/>
                    <a:pt x="112" y="153"/>
                    <a:pt x="115" y="154"/>
                  </a:cubicBezTo>
                  <a:cubicBezTo>
                    <a:pt x="127" y="160"/>
                    <a:pt x="138" y="164"/>
                    <a:pt x="147" y="164"/>
                  </a:cubicBezTo>
                  <a:cubicBezTo>
                    <a:pt x="153" y="164"/>
                    <a:pt x="158" y="162"/>
                    <a:pt x="162" y="159"/>
                  </a:cubicBezTo>
                  <a:cubicBezTo>
                    <a:pt x="170" y="150"/>
                    <a:pt x="168" y="133"/>
                    <a:pt x="157" y="112"/>
                  </a:cubicBezTo>
                  <a:cubicBezTo>
                    <a:pt x="156" y="109"/>
                    <a:pt x="154" y="107"/>
                    <a:pt x="153" y="104"/>
                  </a:cubicBezTo>
                  <a:cubicBezTo>
                    <a:pt x="149" y="97"/>
                    <a:pt x="144" y="90"/>
                    <a:pt x="138" y="82"/>
                  </a:cubicBezTo>
                  <a:cubicBezTo>
                    <a:pt x="136" y="80"/>
                    <a:pt x="135" y="78"/>
                    <a:pt x="133" y="76"/>
                  </a:cubicBezTo>
                  <a:cubicBezTo>
                    <a:pt x="131" y="73"/>
                    <a:pt x="128" y="69"/>
                    <a:pt x="124" y="66"/>
                  </a:cubicBezTo>
                  <a:cubicBezTo>
                    <a:pt x="122" y="63"/>
                    <a:pt x="120" y="60"/>
                    <a:pt x="117" y="58"/>
                  </a:cubicBezTo>
                  <a:cubicBezTo>
                    <a:pt x="116" y="57"/>
                    <a:pt x="115" y="55"/>
                    <a:pt x="113" y="54"/>
                  </a:cubicBezTo>
                  <a:cubicBezTo>
                    <a:pt x="112" y="52"/>
                    <a:pt x="110" y="51"/>
                    <a:pt x="109" y="50"/>
                  </a:cubicBezTo>
                  <a:cubicBezTo>
                    <a:pt x="106" y="47"/>
                    <a:pt x="104" y="45"/>
                    <a:pt x="101" y="43"/>
                  </a:cubicBezTo>
                  <a:cubicBezTo>
                    <a:pt x="98" y="39"/>
                    <a:pt x="94" y="36"/>
                    <a:pt x="91" y="33"/>
                  </a:cubicBezTo>
                  <a:cubicBezTo>
                    <a:pt x="89" y="32"/>
                    <a:pt x="87" y="30"/>
                    <a:pt x="85" y="29"/>
                  </a:cubicBezTo>
                  <a:cubicBezTo>
                    <a:pt x="77" y="23"/>
                    <a:pt x="70" y="18"/>
                    <a:pt x="63" y="14"/>
                  </a:cubicBezTo>
                  <a:cubicBezTo>
                    <a:pt x="60" y="13"/>
                    <a:pt x="58" y="11"/>
                    <a:pt x="55" y="10"/>
                  </a:cubicBezTo>
                  <a:cubicBezTo>
                    <a:pt x="43" y="4"/>
                    <a:pt x="32" y="0"/>
                    <a:pt x="23"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22" name="Oval 51"/>
            <p:cNvSpPr>
              <a:spLocks noChangeArrowheads="1"/>
            </p:cNvSpPr>
            <p:nvPr/>
          </p:nvSpPr>
          <p:spPr bwMode="auto">
            <a:xfrm>
              <a:off x="1881188" y="3403600"/>
              <a:ext cx="128588" cy="128588"/>
            </a:xfrm>
            <a:prstGeom prst="ellipse">
              <a:avLst/>
            </a:prstGeom>
            <a:grpFill/>
            <a:ln>
              <a:noFill/>
            </a:ln>
          </p:spPr>
          <p:txBody>
            <a:bodyPr vert="horz" wrap="square" lIns="91440" tIns="45720" rIns="91440" bIns="45720" numCol="1" anchor="t" anchorCtr="0" compatLnSpc="1"/>
            <a:lstStyle/>
            <a:p>
              <a:endParaRPr lang="zh-CN" altLang="en-US">
                <a:solidFill>
                  <a:srgbClr val="FF0000"/>
                </a:solidFill>
              </a:endParaRPr>
            </a:p>
          </p:txBody>
        </p:sp>
      </p:grpSp>
      <p:grpSp>
        <p:nvGrpSpPr>
          <p:cNvPr id="29" name="组合 28"/>
          <p:cNvGrpSpPr/>
          <p:nvPr/>
        </p:nvGrpSpPr>
        <p:grpSpPr>
          <a:xfrm>
            <a:off x="8860276" y="1585895"/>
            <a:ext cx="678211" cy="672746"/>
            <a:chOff x="1977747" y="1270594"/>
            <a:chExt cx="899446" cy="892198"/>
          </a:xfrm>
        </p:grpSpPr>
        <p:sp>
          <p:nvSpPr>
            <p:cNvPr id="30" name="Oval 107"/>
            <p:cNvSpPr>
              <a:spLocks noChangeArrowheads="1"/>
            </p:cNvSpPr>
            <p:nvPr/>
          </p:nvSpPr>
          <p:spPr bwMode="auto">
            <a:xfrm>
              <a:off x="1977747" y="1270594"/>
              <a:ext cx="899446" cy="892198"/>
            </a:xfrm>
            <a:prstGeom prst="ellipse">
              <a:avLst/>
            </a:pr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Oval 108"/>
            <p:cNvSpPr>
              <a:spLocks noChangeArrowheads="1"/>
            </p:cNvSpPr>
            <p:nvPr/>
          </p:nvSpPr>
          <p:spPr bwMode="auto">
            <a:xfrm>
              <a:off x="2028522" y="1314115"/>
              <a:ext cx="797896" cy="797900"/>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09"/>
            <p:cNvSpPr/>
            <p:nvPr/>
          </p:nvSpPr>
          <p:spPr bwMode="auto">
            <a:xfrm>
              <a:off x="2014015" y="1470069"/>
              <a:ext cx="718106" cy="667335"/>
            </a:xfrm>
            <a:custGeom>
              <a:avLst/>
              <a:gdLst>
                <a:gd name="T0" fmla="*/ 47 w 198"/>
                <a:gd name="T1" fmla="*/ 4 h 184"/>
                <a:gd name="T2" fmla="*/ 0 w 198"/>
                <a:gd name="T3" fmla="*/ 52 h 184"/>
                <a:gd name="T4" fmla="*/ 4 w 198"/>
                <a:gd name="T5" fmla="*/ 111 h 184"/>
                <a:gd name="T6" fmla="*/ 56 w 198"/>
                <a:gd name="T7" fmla="*/ 172 h 184"/>
                <a:gd name="T8" fmla="*/ 123 w 198"/>
                <a:gd name="T9" fmla="*/ 184 h 184"/>
                <a:gd name="T10" fmla="*/ 149 w 198"/>
                <a:gd name="T11" fmla="*/ 174 h 184"/>
                <a:gd name="T12" fmla="*/ 191 w 198"/>
                <a:gd name="T13" fmla="*/ 132 h 184"/>
                <a:gd name="T14" fmla="*/ 198 w 198"/>
                <a:gd name="T15" fmla="*/ 122 h 184"/>
                <a:gd name="T16" fmla="*/ 196 w 198"/>
                <a:gd name="T17" fmla="*/ 113 h 184"/>
                <a:gd name="T18" fmla="*/ 165 w 198"/>
                <a:gd name="T19" fmla="*/ 87 h 184"/>
                <a:gd name="T20" fmla="*/ 175 w 198"/>
                <a:gd name="T21" fmla="*/ 78 h 184"/>
                <a:gd name="T22" fmla="*/ 170 w 198"/>
                <a:gd name="T23" fmla="*/ 2 h 184"/>
                <a:gd name="T24" fmla="*/ 59 w 198"/>
                <a:gd name="T25" fmla="*/ 0 h 184"/>
                <a:gd name="T26" fmla="*/ 47 w 198"/>
                <a:gd name="T27"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184">
                  <a:moveTo>
                    <a:pt x="47" y="4"/>
                  </a:moveTo>
                  <a:lnTo>
                    <a:pt x="0" y="52"/>
                  </a:lnTo>
                  <a:lnTo>
                    <a:pt x="4" y="111"/>
                  </a:lnTo>
                  <a:lnTo>
                    <a:pt x="56" y="172"/>
                  </a:lnTo>
                  <a:lnTo>
                    <a:pt x="123" y="184"/>
                  </a:lnTo>
                  <a:lnTo>
                    <a:pt x="149" y="174"/>
                  </a:lnTo>
                  <a:lnTo>
                    <a:pt x="191" y="132"/>
                  </a:lnTo>
                  <a:lnTo>
                    <a:pt x="198" y="122"/>
                  </a:lnTo>
                  <a:lnTo>
                    <a:pt x="196" y="113"/>
                  </a:lnTo>
                  <a:lnTo>
                    <a:pt x="165" y="87"/>
                  </a:lnTo>
                  <a:lnTo>
                    <a:pt x="175" y="78"/>
                  </a:lnTo>
                  <a:lnTo>
                    <a:pt x="170" y="2"/>
                  </a:lnTo>
                  <a:lnTo>
                    <a:pt x="59" y="0"/>
                  </a:lnTo>
                  <a:lnTo>
                    <a:pt x="47" y="4"/>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10"/>
            <p:cNvSpPr>
              <a:spLocks noEditPoints="1"/>
            </p:cNvSpPr>
            <p:nvPr/>
          </p:nvSpPr>
          <p:spPr bwMode="auto">
            <a:xfrm>
              <a:off x="2184474" y="1459188"/>
              <a:ext cx="471484" cy="301026"/>
            </a:xfrm>
            <a:custGeom>
              <a:avLst/>
              <a:gdLst>
                <a:gd name="T0" fmla="*/ 51 w 55"/>
                <a:gd name="T1" fmla="*/ 0 h 35"/>
                <a:gd name="T2" fmla="*/ 4 w 55"/>
                <a:gd name="T3" fmla="*/ 0 h 35"/>
                <a:gd name="T4" fmla="*/ 0 w 55"/>
                <a:gd name="T5" fmla="*/ 4 h 35"/>
                <a:gd name="T6" fmla="*/ 0 w 55"/>
                <a:gd name="T7" fmla="*/ 31 h 35"/>
                <a:gd name="T8" fmla="*/ 4 w 55"/>
                <a:gd name="T9" fmla="*/ 35 h 35"/>
                <a:gd name="T10" fmla="*/ 51 w 55"/>
                <a:gd name="T11" fmla="*/ 35 h 35"/>
                <a:gd name="T12" fmla="*/ 55 w 55"/>
                <a:gd name="T13" fmla="*/ 31 h 35"/>
                <a:gd name="T14" fmla="*/ 55 w 55"/>
                <a:gd name="T15" fmla="*/ 4 h 35"/>
                <a:gd name="T16" fmla="*/ 51 w 55"/>
                <a:gd name="T17" fmla="*/ 0 h 35"/>
                <a:gd name="T18" fmla="*/ 49 w 55"/>
                <a:gd name="T19" fmla="*/ 28 h 35"/>
                <a:gd name="T20" fmla="*/ 46 w 55"/>
                <a:gd name="T21" fmla="*/ 31 h 35"/>
                <a:gd name="T22" fmla="*/ 9 w 55"/>
                <a:gd name="T23" fmla="*/ 31 h 35"/>
                <a:gd name="T24" fmla="*/ 6 w 55"/>
                <a:gd name="T25" fmla="*/ 28 h 35"/>
                <a:gd name="T26" fmla="*/ 6 w 55"/>
                <a:gd name="T27" fmla="*/ 8 h 35"/>
                <a:gd name="T28" fmla="*/ 9 w 55"/>
                <a:gd name="T29" fmla="*/ 5 h 35"/>
                <a:gd name="T30" fmla="*/ 46 w 55"/>
                <a:gd name="T31" fmla="*/ 5 h 35"/>
                <a:gd name="T32" fmla="*/ 49 w 55"/>
                <a:gd name="T33" fmla="*/ 8 h 35"/>
                <a:gd name="T34" fmla="*/ 49 w 55"/>
                <a:gd name="T35"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51" y="0"/>
                  </a:moveTo>
                  <a:cubicBezTo>
                    <a:pt x="4" y="0"/>
                    <a:pt x="4" y="0"/>
                    <a:pt x="4" y="0"/>
                  </a:cubicBezTo>
                  <a:cubicBezTo>
                    <a:pt x="1" y="0"/>
                    <a:pt x="0" y="2"/>
                    <a:pt x="0" y="4"/>
                  </a:cubicBezTo>
                  <a:cubicBezTo>
                    <a:pt x="0" y="31"/>
                    <a:pt x="0" y="31"/>
                    <a:pt x="0" y="31"/>
                  </a:cubicBezTo>
                  <a:cubicBezTo>
                    <a:pt x="0" y="34"/>
                    <a:pt x="1" y="35"/>
                    <a:pt x="4" y="35"/>
                  </a:cubicBezTo>
                  <a:cubicBezTo>
                    <a:pt x="51" y="35"/>
                    <a:pt x="51" y="35"/>
                    <a:pt x="51" y="35"/>
                  </a:cubicBezTo>
                  <a:cubicBezTo>
                    <a:pt x="54" y="35"/>
                    <a:pt x="55" y="34"/>
                    <a:pt x="55" y="31"/>
                  </a:cubicBezTo>
                  <a:cubicBezTo>
                    <a:pt x="55" y="4"/>
                    <a:pt x="55" y="4"/>
                    <a:pt x="55" y="4"/>
                  </a:cubicBezTo>
                  <a:cubicBezTo>
                    <a:pt x="55" y="2"/>
                    <a:pt x="54" y="0"/>
                    <a:pt x="51" y="0"/>
                  </a:cubicBezTo>
                  <a:close/>
                  <a:moveTo>
                    <a:pt x="49" y="28"/>
                  </a:moveTo>
                  <a:cubicBezTo>
                    <a:pt x="49" y="29"/>
                    <a:pt x="48" y="31"/>
                    <a:pt x="46" y="31"/>
                  </a:cubicBezTo>
                  <a:cubicBezTo>
                    <a:pt x="9" y="31"/>
                    <a:pt x="9" y="31"/>
                    <a:pt x="9" y="31"/>
                  </a:cubicBezTo>
                  <a:cubicBezTo>
                    <a:pt x="7" y="31"/>
                    <a:pt x="6" y="29"/>
                    <a:pt x="6" y="28"/>
                  </a:cubicBezTo>
                  <a:cubicBezTo>
                    <a:pt x="6" y="8"/>
                    <a:pt x="6" y="8"/>
                    <a:pt x="6" y="8"/>
                  </a:cubicBezTo>
                  <a:cubicBezTo>
                    <a:pt x="6" y="7"/>
                    <a:pt x="7" y="5"/>
                    <a:pt x="9" y="5"/>
                  </a:cubicBezTo>
                  <a:cubicBezTo>
                    <a:pt x="46" y="5"/>
                    <a:pt x="46" y="5"/>
                    <a:pt x="46" y="5"/>
                  </a:cubicBezTo>
                  <a:cubicBezTo>
                    <a:pt x="48" y="5"/>
                    <a:pt x="49" y="7"/>
                    <a:pt x="49" y="8"/>
                  </a:cubicBezTo>
                  <a:lnTo>
                    <a:pt x="49" y="28"/>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11"/>
            <p:cNvSpPr>
              <a:spLocks noEditPoints="1"/>
            </p:cNvSpPr>
            <p:nvPr/>
          </p:nvSpPr>
          <p:spPr bwMode="auto">
            <a:xfrm>
              <a:off x="2108311" y="1778348"/>
              <a:ext cx="623809" cy="170461"/>
            </a:xfrm>
            <a:custGeom>
              <a:avLst/>
              <a:gdLst>
                <a:gd name="T0" fmla="*/ 66 w 73"/>
                <a:gd name="T1" fmla="*/ 3 h 20"/>
                <a:gd name="T2" fmla="*/ 63 w 73"/>
                <a:gd name="T3" fmla="*/ 0 h 20"/>
                <a:gd name="T4" fmla="*/ 10 w 73"/>
                <a:gd name="T5" fmla="*/ 0 h 20"/>
                <a:gd name="T6" fmla="*/ 6 w 73"/>
                <a:gd name="T7" fmla="*/ 4 h 20"/>
                <a:gd name="T8" fmla="*/ 1 w 73"/>
                <a:gd name="T9" fmla="*/ 14 h 20"/>
                <a:gd name="T10" fmla="*/ 72 w 73"/>
                <a:gd name="T11" fmla="*/ 14 h 20"/>
                <a:gd name="T12" fmla="*/ 66 w 73"/>
                <a:gd name="T13" fmla="*/ 3 h 20"/>
                <a:gd name="T14" fmla="*/ 25 w 73"/>
                <a:gd name="T15" fmla="*/ 12 h 20"/>
                <a:gd name="T16" fmla="*/ 26 w 73"/>
                <a:gd name="T17" fmla="*/ 9 h 20"/>
                <a:gd name="T18" fmla="*/ 46 w 73"/>
                <a:gd name="T19" fmla="*/ 9 h 20"/>
                <a:gd name="T20" fmla="*/ 48 w 73"/>
                <a:gd name="T21" fmla="*/ 12 h 20"/>
                <a:gd name="T22" fmla="*/ 25 w 73"/>
                <a:gd name="T23" fmla="*/ 12 h 20"/>
                <a:gd name="T24" fmla="*/ 62 w 73"/>
                <a:gd name="T25" fmla="*/ 7 h 20"/>
                <a:gd name="T26" fmla="*/ 11 w 73"/>
                <a:gd name="T27" fmla="*/ 7 h 20"/>
                <a:gd name="T28" fmla="*/ 9 w 73"/>
                <a:gd name="T29" fmla="*/ 6 h 20"/>
                <a:gd name="T30" fmla="*/ 10 w 73"/>
                <a:gd name="T31" fmla="*/ 4 h 20"/>
                <a:gd name="T32" fmla="*/ 13 w 73"/>
                <a:gd name="T33" fmla="*/ 2 h 20"/>
                <a:gd name="T34" fmla="*/ 61 w 73"/>
                <a:gd name="T35" fmla="*/ 2 h 20"/>
                <a:gd name="T36" fmla="*/ 63 w 73"/>
                <a:gd name="T37" fmla="*/ 4 h 20"/>
                <a:gd name="T38" fmla="*/ 64 w 73"/>
                <a:gd name="T39" fmla="*/ 6 h 20"/>
                <a:gd name="T40" fmla="*/ 62 w 73"/>
                <a:gd name="T41" fmla="*/ 7 h 20"/>
                <a:gd name="T42" fmla="*/ 0 w 73"/>
                <a:gd name="T43" fmla="*/ 16 h 20"/>
                <a:gd name="T44" fmla="*/ 3 w 73"/>
                <a:gd name="T45" fmla="*/ 20 h 20"/>
                <a:gd name="T46" fmla="*/ 70 w 73"/>
                <a:gd name="T47" fmla="*/ 20 h 20"/>
                <a:gd name="T48" fmla="*/ 73 w 73"/>
                <a:gd name="T49" fmla="*/ 16 h 20"/>
                <a:gd name="T50" fmla="*/ 0 w 73"/>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20">
                  <a:moveTo>
                    <a:pt x="66" y="3"/>
                  </a:moveTo>
                  <a:cubicBezTo>
                    <a:pt x="66" y="2"/>
                    <a:pt x="65" y="0"/>
                    <a:pt x="63" y="0"/>
                  </a:cubicBezTo>
                  <a:cubicBezTo>
                    <a:pt x="10" y="0"/>
                    <a:pt x="10" y="0"/>
                    <a:pt x="10" y="0"/>
                  </a:cubicBezTo>
                  <a:cubicBezTo>
                    <a:pt x="8" y="0"/>
                    <a:pt x="7" y="2"/>
                    <a:pt x="6" y="4"/>
                  </a:cubicBezTo>
                  <a:cubicBezTo>
                    <a:pt x="1" y="14"/>
                    <a:pt x="1" y="14"/>
                    <a:pt x="1" y="14"/>
                  </a:cubicBezTo>
                  <a:cubicBezTo>
                    <a:pt x="72" y="14"/>
                    <a:pt x="72" y="14"/>
                    <a:pt x="72" y="14"/>
                  </a:cubicBezTo>
                  <a:lnTo>
                    <a:pt x="66" y="3"/>
                  </a:lnTo>
                  <a:close/>
                  <a:moveTo>
                    <a:pt x="25" y="12"/>
                  </a:moveTo>
                  <a:cubicBezTo>
                    <a:pt x="26" y="9"/>
                    <a:pt x="26" y="9"/>
                    <a:pt x="26" y="9"/>
                  </a:cubicBezTo>
                  <a:cubicBezTo>
                    <a:pt x="46" y="9"/>
                    <a:pt x="46" y="9"/>
                    <a:pt x="46" y="9"/>
                  </a:cubicBezTo>
                  <a:cubicBezTo>
                    <a:pt x="48" y="12"/>
                    <a:pt x="48" y="12"/>
                    <a:pt x="48" y="12"/>
                  </a:cubicBezTo>
                  <a:lnTo>
                    <a:pt x="25" y="12"/>
                  </a:lnTo>
                  <a:close/>
                  <a:moveTo>
                    <a:pt x="62" y="7"/>
                  </a:moveTo>
                  <a:cubicBezTo>
                    <a:pt x="11" y="7"/>
                    <a:pt x="11" y="7"/>
                    <a:pt x="11" y="7"/>
                  </a:cubicBezTo>
                  <a:cubicBezTo>
                    <a:pt x="9" y="7"/>
                    <a:pt x="8" y="7"/>
                    <a:pt x="9" y="6"/>
                  </a:cubicBezTo>
                  <a:cubicBezTo>
                    <a:pt x="10" y="4"/>
                    <a:pt x="10" y="4"/>
                    <a:pt x="10" y="4"/>
                  </a:cubicBezTo>
                  <a:cubicBezTo>
                    <a:pt x="10" y="3"/>
                    <a:pt x="11" y="2"/>
                    <a:pt x="13" y="2"/>
                  </a:cubicBezTo>
                  <a:cubicBezTo>
                    <a:pt x="61" y="2"/>
                    <a:pt x="61" y="2"/>
                    <a:pt x="61" y="2"/>
                  </a:cubicBezTo>
                  <a:cubicBezTo>
                    <a:pt x="62" y="2"/>
                    <a:pt x="63" y="3"/>
                    <a:pt x="63" y="4"/>
                  </a:cubicBezTo>
                  <a:cubicBezTo>
                    <a:pt x="64" y="6"/>
                    <a:pt x="64" y="6"/>
                    <a:pt x="64" y="6"/>
                  </a:cubicBezTo>
                  <a:cubicBezTo>
                    <a:pt x="65" y="7"/>
                    <a:pt x="64" y="7"/>
                    <a:pt x="62" y="7"/>
                  </a:cubicBezTo>
                  <a:close/>
                  <a:moveTo>
                    <a:pt x="0" y="16"/>
                  </a:moveTo>
                  <a:cubicBezTo>
                    <a:pt x="0" y="16"/>
                    <a:pt x="1" y="17"/>
                    <a:pt x="3" y="20"/>
                  </a:cubicBezTo>
                  <a:cubicBezTo>
                    <a:pt x="70" y="20"/>
                    <a:pt x="70" y="20"/>
                    <a:pt x="70" y="20"/>
                  </a:cubicBezTo>
                  <a:cubicBezTo>
                    <a:pt x="72" y="17"/>
                    <a:pt x="73" y="16"/>
                    <a:pt x="73" y="16"/>
                  </a:cubicBezTo>
                  <a:lnTo>
                    <a:pt x="0" y="16"/>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12"/>
            <p:cNvSpPr>
              <a:spLocks noEditPoints="1"/>
            </p:cNvSpPr>
            <p:nvPr/>
          </p:nvSpPr>
          <p:spPr bwMode="auto">
            <a:xfrm>
              <a:off x="2191728" y="1451935"/>
              <a:ext cx="482364" cy="301026"/>
            </a:xfrm>
            <a:custGeom>
              <a:avLst/>
              <a:gdLst>
                <a:gd name="T0" fmla="*/ 52 w 56"/>
                <a:gd name="T1" fmla="*/ 0 h 35"/>
                <a:gd name="T2" fmla="*/ 4 w 56"/>
                <a:gd name="T3" fmla="*/ 0 h 35"/>
                <a:gd name="T4" fmla="*/ 0 w 56"/>
                <a:gd name="T5" fmla="*/ 4 h 35"/>
                <a:gd name="T6" fmla="*/ 0 w 56"/>
                <a:gd name="T7" fmla="*/ 31 h 35"/>
                <a:gd name="T8" fmla="*/ 4 w 56"/>
                <a:gd name="T9" fmla="*/ 35 h 35"/>
                <a:gd name="T10" fmla="*/ 52 w 56"/>
                <a:gd name="T11" fmla="*/ 35 h 35"/>
                <a:gd name="T12" fmla="*/ 56 w 56"/>
                <a:gd name="T13" fmla="*/ 31 h 35"/>
                <a:gd name="T14" fmla="*/ 56 w 56"/>
                <a:gd name="T15" fmla="*/ 4 h 35"/>
                <a:gd name="T16" fmla="*/ 52 w 56"/>
                <a:gd name="T17" fmla="*/ 0 h 35"/>
                <a:gd name="T18" fmla="*/ 49 w 56"/>
                <a:gd name="T19" fmla="*/ 27 h 35"/>
                <a:gd name="T20" fmla="*/ 46 w 56"/>
                <a:gd name="T21" fmla="*/ 30 h 35"/>
                <a:gd name="T22" fmla="*/ 9 w 56"/>
                <a:gd name="T23" fmla="*/ 30 h 35"/>
                <a:gd name="T24" fmla="*/ 6 w 56"/>
                <a:gd name="T25" fmla="*/ 27 h 35"/>
                <a:gd name="T26" fmla="*/ 6 w 56"/>
                <a:gd name="T27" fmla="*/ 8 h 35"/>
                <a:gd name="T28" fmla="*/ 9 w 56"/>
                <a:gd name="T29" fmla="*/ 5 h 35"/>
                <a:gd name="T30" fmla="*/ 46 w 56"/>
                <a:gd name="T31" fmla="*/ 5 h 35"/>
                <a:gd name="T32" fmla="*/ 49 w 56"/>
                <a:gd name="T33" fmla="*/ 8 h 35"/>
                <a:gd name="T34" fmla="*/ 49 w 56"/>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2" y="0"/>
                  </a:moveTo>
                  <a:cubicBezTo>
                    <a:pt x="4" y="0"/>
                    <a:pt x="4" y="0"/>
                    <a:pt x="4" y="0"/>
                  </a:cubicBezTo>
                  <a:cubicBezTo>
                    <a:pt x="2" y="0"/>
                    <a:pt x="0" y="2"/>
                    <a:pt x="0" y="4"/>
                  </a:cubicBezTo>
                  <a:cubicBezTo>
                    <a:pt x="0" y="31"/>
                    <a:pt x="0" y="31"/>
                    <a:pt x="0" y="31"/>
                  </a:cubicBezTo>
                  <a:cubicBezTo>
                    <a:pt x="0" y="33"/>
                    <a:pt x="2" y="35"/>
                    <a:pt x="4" y="35"/>
                  </a:cubicBezTo>
                  <a:cubicBezTo>
                    <a:pt x="52" y="35"/>
                    <a:pt x="52" y="35"/>
                    <a:pt x="52" y="35"/>
                  </a:cubicBezTo>
                  <a:cubicBezTo>
                    <a:pt x="54" y="35"/>
                    <a:pt x="56" y="33"/>
                    <a:pt x="56" y="31"/>
                  </a:cubicBezTo>
                  <a:cubicBezTo>
                    <a:pt x="56" y="4"/>
                    <a:pt x="56" y="4"/>
                    <a:pt x="56" y="4"/>
                  </a:cubicBezTo>
                  <a:cubicBezTo>
                    <a:pt x="56" y="2"/>
                    <a:pt x="54" y="0"/>
                    <a:pt x="52" y="0"/>
                  </a:cubicBezTo>
                  <a:close/>
                  <a:moveTo>
                    <a:pt x="49" y="27"/>
                  </a:moveTo>
                  <a:cubicBezTo>
                    <a:pt x="49" y="29"/>
                    <a:pt x="48" y="30"/>
                    <a:pt x="46" y="30"/>
                  </a:cubicBezTo>
                  <a:cubicBezTo>
                    <a:pt x="9" y="30"/>
                    <a:pt x="9" y="30"/>
                    <a:pt x="9" y="30"/>
                  </a:cubicBezTo>
                  <a:cubicBezTo>
                    <a:pt x="7" y="30"/>
                    <a:pt x="6" y="29"/>
                    <a:pt x="6" y="27"/>
                  </a:cubicBezTo>
                  <a:cubicBezTo>
                    <a:pt x="6" y="8"/>
                    <a:pt x="6" y="8"/>
                    <a:pt x="6" y="8"/>
                  </a:cubicBezTo>
                  <a:cubicBezTo>
                    <a:pt x="6" y="6"/>
                    <a:pt x="7" y="5"/>
                    <a:pt x="9" y="5"/>
                  </a:cubicBezTo>
                  <a:cubicBezTo>
                    <a:pt x="46" y="5"/>
                    <a:pt x="46" y="5"/>
                    <a:pt x="46" y="5"/>
                  </a:cubicBezTo>
                  <a:cubicBezTo>
                    <a:pt x="48" y="5"/>
                    <a:pt x="49" y="6"/>
                    <a:pt x="49" y="8"/>
                  </a:cubicBezTo>
                  <a:lnTo>
                    <a:pt x="49"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13"/>
            <p:cNvSpPr>
              <a:spLocks noEditPoints="1"/>
            </p:cNvSpPr>
            <p:nvPr/>
          </p:nvSpPr>
          <p:spPr bwMode="auto">
            <a:xfrm>
              <a:off x="2115565" y="1767468"/>
              <a:ext cx="627436" cy="163207"/>
            </a:xfrm>
            <a:custGeom>
              <a:avLst/>
              <a:gdLst>
                <a:gd name="T0" fmla="*/ 67 w 73"/>
                <a:gd name="T1" fmla="*/ 3 h 19"/>
                <a:gd name="T2" fmla="*/ 63 w 73"/>
                <a:gd name="T3" fmla="*/ 0 h 19"/>
                <a:gd name="T4" fmla="*/ 10 w 73"/>
                <a:gd name="T5" fmla="*/ 0 h 19"/>
                <a:gd name="T6" fmla="*/ 7 w 73"/>
                <a:gd name="T7" fmla="*/ 3 h 19"/>
                <a:gd name="T8" fmla="*/ 1 w 73"/>
                <a:gd name="T9" fmla="*/ 13 h 19"/>
                <a:gd name="T10" fmla="*/ 73 w 73"/>
                <a:gd name="T11" fmla="*/ 13 h 19"/>
                <a:gd name="T12" fmla="*/ 67 w 73"/>
                <a:gd name="T13" fmla="*/ 3 h 19"/>
                <a:gd name="T14" fmla="*/ 25 w 73"/>
                <a:gd name="T15" fmla="*/ 12 h 19"/>
                <a:gd name="T16" fmla="*/ 27 w 73"/>
                <a:gd name="T17" fmla="*/ 9 h 19"/>
                <a:gd name="T18" fmla="*/ 47 w 73"/>
                <a:gd name="T19" fmla="*/ 9 h 19"/>
                <a:gd name="T20" fmla="*/ 48 w 73"/>
                <a:gd name="T21" fmla="*/ 12 h 19"/>
                <a:gd name="T22" fmla="*/ 25 w 73"/>
                <a:gd name="T23" fmla="*/ 12 h 19"/>
                <a:gd name="T24" fmla="*/ 62 w 73"/>
                <a:gd name="T25" fmla="*/ 7 h 19"/>
                <a:gd name="T26" fmla="*/ 12 w 73"/>
                <a:gd name="T27" fmla="*/ 7 h 19"/>
                <a:gd name="T28" fmla="*/ 9 w 73"/>
                <a:gd name="T29" fmla="*/ 6 h 19"/>
                <a:gd name="T30" fmla="*/ 10 w 73"/>
                <a:gd name="T31" fmla="*/ 3 h 19"/>
                <a:gd name="T32" fmla="*/ 13 w 73"/>
                <a:gd name="T33" fmla="*/ 2 h 19"/>
                <a:gd name="T34" fmla="*/ 61 w 73"/>
                <a:gd name="T35" fmla="*/ 2 h 19"/>
                <a:gd name="T36" fmla="*/ 63 w 73"/>
                <a:gd name="T37" fmla="*/ 3 h 19"/>
                <a:gd name="T38" fmla="*/ 65 w 73"/>
                <a:gd name="T39" fmla="*/ 6 h 19"/>
                <a:gd name="T40" fmla="*/ 62 w 73"/>
                <a:gd name="T41" fmla="*/ 7 h 19"/>
                <a:gd name="T42" fmla="*/ 0 w 73"/>
                <a:gd name="T43" fmla="*/ 15 h 19"/>
                <a:gd name="T44" fmla="*/ 3 w 73"/>
                <a:gd name="T45" fmla="*/ 19 h 19"/>
                <a:gd name="T46" fmla="*/ 70 w 73"/>
                <a:gd name="T47" fmla="*/ 19 h 19"/>
                <a:gd name="T48" fmla="*/ 73 w 73"/>
                <a:gd name="T49" fmla="*/ 15 h 19"/>
                <a:gd name="T50" fmla="*/ 0 w 73"/>
                <a:gd name="T5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9">
                  <a:moveTo>
                    <a:pt x="67" y="3"/>
                  </a:moveTo>
                  <a:cubicBezTo>
                    <a:pt x="66" y="1"/>
                    <a:pt x="65" y="0"/>
                    <a:pt x="63" y="0"/>
                  </a:cubicBezTo>
                  <a:cubicBezTo>
                    <a:pt x="10" y="0"/>
                    <a:pt x="10" y="0"/>
                    <a:pt x="10" y="0"/>
                  </a:cubicBezTo>
                  <a:cubicBezTo>
                    <a:pt x="8" y="0"/>
                    <a:pt x="7" y="2"/>
                    <a:pt x="7" y="3"/>
                  </a:cubicBezTo>
                  <a:cubicBezTo>
                    <a:pt x="1" y="13"/>
                    <a:pt x="1" y="13"/>
                    <a:pt x="1" y="13"/>
                  </a:cubicBezTo>
                  <a:cubicBezTo>
                    <a:pt x="73" y="13"/>
                    <a:pt x="73" y="13"/>
                    <a:pt x="73" y="13"/>
                  </a:cubicBezTo>
                  <a:lnTo>
                    <a:pt x="67" y="3"/>
                  </a:lnTo>
                  <a:close/>
                  <a:moveTo>
                    <a:pt x="25" y="12"/>
                  </a:moveTo>
                  <a:cubicBezTo>
                    <a:pt x="27" y="9"/>
                    <a:pt x="27" y="9"/>
                    <a:pt x="27" y="9"/>
                  </a:cubicBezTo>
                  <a:cubicBezTo>
                    <a:pt x="47" y="9"/>
                    <a:pt x="47" y="9"/>
                    <a:pt x="47" y="9"/>
                  </a:cubicBezTo>
                  <a:cubicBezTo>
                    <a:pt x="48" y="12"/>
                    <a:pt x="48" y="12"/>
                    <a:pt x="48" y="12"/>
                  </a:cubicBezTo>
                  <a:lnTo>
                    <a:pt x="25" y="12"/>
                  </a:lnTo>
                  <a:close/>
                  <a:moveTo>
                    <a:pt x="62" y="7"/>
                  </a:moveTo>
                  <a:cubicBezTo>
                    <a:pt x="12" y="7"/>
                    <a:pt x="12" y="7"/>
                    <a:pt x="12" y="7"/>
                  </a:cubicBezTo>
                  <a:cubicBezTo>
                    <a:pt x="9" y="7"/>
                    <a:pt x="9" y="6"/>
                    <a:pt x="9" y="6"/>
                  </a:cubicBezTo>
                  <a:cubicBezTo>
                    <a:pt x="10" y="3"/>
                    <a:pt x="10" y="3"/>
                    <a:pt x="10" y="3"/>
                  </a:cubicBezTo>
                  <a:cubicBezTo>
                    <a:pt x="11" y="3"/>
                    <a:pt x="11" y="2"/>
                    <a:pt x="13" y="2"/>
                  </a:cubicBezTo>
                  <a:cubicBezTo>
                    <a:pt x="61" y="2"/>
                    <a:pt x="61" y="2"/>
                    <a:pt x="61" y="2"/>
                  </a:cubicBezTo>
                  <a:cubicBezTo>
                    <a:pt x="62" y="2"/>
                    <a:pt x="63" y="3"/>
                    <a:pt x="63" y="3"/>
                  </a:cubicBezTo>
                  <a:cubicBezTo>
                    <a:pt x="65" y="6"/>
                    <a:pt x="65" y="6"/>
                    <a:pt x="65" y="6"/>
                  </a:cubicBezTo>
                  <a:cubicBezTo>
                    <a:pt x="65" y="6"/>
                    <a:pt x="65" y="7"/>
                    <a:pt x="62" y="7"/>
                  </a:cubicBezTo>
                  <a:close/>
                  <a:moveTo>
                    <a:pt x="0" y="15"/>
                  </a:moveTo>
                  <a:cubicBezTo>
                    <a:pt x="0" y="16"/>
                    <a:pt x="2" y="17"/>
                    <a:pt x="3" y="19"/>
                  </a:cubicBezTo>
                  <a:cubicBezTo>
                    <a:pt x="70" y="19"/>
                    <a:pt x="70" y="19"/>
                    <a:pt x="70" y="19"/>
                  </a:cubicBezTo>
                  <a:cubicBezTo>
                    <a:pt x="72" y="17"/>
                    <a:pt x="73" y="16"/>
                    <a:pt x="73" y="15"/>
                  </a:cubicBez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4438603" y="1358008"/>
            <a:ext cx="787586" cy="781239"/>
            <a:chOff x="925975" y="1270594"/>
            <a:chExt cx="899446" cy="892198"/>
          </a:xfrm>
        </p:grpSpPr>
        <p:sp>
          <p:nvSpPr>
            <p:cNvPr id="38" name="Oval 114"/>
            <p:cNvSpPr>
              <a:spLocks noChangeArrowheads="1"/>
            </p:cNvSpPr>
            <p:nvPr/>
          </p:nvSpPr>
          <p:spPr bwMode="auto">
            <a:xfrm>
              <a:off x="925975" y="1270594"/>
              <a:ext cx="899446" cy="892198"/>
            </a:xfrm>
            <a:prstGeom prst="ellipse">
              <a:avLst/>
            </a:pr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Oval 115"/>
            <p:cNvSpPr>
              <a:spLocks noChangeArrowheads="1"/>
            </p:cNvSpPr>
            <p:nvPr/>
          </p:nvSpPr>
          <p:spPr bwMode="auto">
            <a:xfrm>
              <a:off x="976750" y="1314115"/>
              <a:ext cx="797896" cy="797900"/>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16"/>
            <p:cNvSpPr/>
            <p:nvPr/>
          </p:nvSpPr>
          <p:spPr bwMode="auto">
            <a:xfrm>
              <a:off x="951363" y="1459188"/>
              <a:ext cx="605675" cy="703603"/>
            </a:xfrm>
            <a:custGeom>
              <a:avLst/>
              <a:gdLst>
                <a:gd name="T0" fmla="*/ 71 w 167"/>
                <a:gd name="T1" fmla="*/ 0 h 194"/>
                <a:gd name="T2" fmla="*/ 0 w 167"/>
                <a:gd name="T3" fmla="*/ 73 h 194"/>
                <a:gd name="T4" fmla="*/ 12 w 167"/>
                <a:gd name="T5" fmla="*/ 111 h 194"/>
                <a:gd name="T6" fmla="*/ 28 w 167"/>
                <a:gd name="T7" fmla="*/ 149 h 194"/>
                <a:gd name="T8" fmla="*/ 52 w 167"/>
                <a:gd name="T9" fmla="*/ 170 h 194"/>
                <a:gd name="T10" fmla="*/ 116 w 167"/>
                <a:gd name="T11" fmla="*/ 194 h 194"/>
                <a:gd name="T12" fmla="*/ 167 w 167"/>
                <a:gd name="T13" fmla="*/ 142 h 194"/>
                <a:gd name="T14" fmla="*/ 165 w 167"/>
                <a:gd name="T15" fmla="*/ 5 h 194"/>
                <a:gd name="T16" fmla="*/ 71 w 167"/>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94">
                  <a:moveTo>
                    <a:pt x="71" y="0"/>
                  </a:moveTo>
                  <a:lnTo>
                    <a:pt x="0" y="73"/>
                  </a:lnTo>
                  <a:lnTo>
                    <a:pt x="12" y="111"/>
                  </a:lnTo>
                  <a:lnTo>
                    <a:pt x="28" y="149"/>
                  </a:lnTo>
                  <a:lnTo>
                    <a:pt x="52" y="170"/>
                  </a:lnTo>
                  <a:lnTo>
                    <a:pt x="116" y="194"/>
                  </a:lnTo>
                  <a:lnTo>
                    <a:pt x="167" y="142"/>
                  </a:lnTo>
                  <a:lnTo>
                    <a:pt x="165" y="5"/>
                  </a:lnTo>
                  <a:lnTo>
                    <a:pt x="71"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17"/>
            <p:cNvSpPr>
              <a:spLocks noEditPoints="1"/>
            </p:cNvSpPr>
            <p:nvPr/>
          </p:nvSpPr>
          <p:spPr bwMode="auto">
            <a:xfrm>
              <a:off x="1190731" y="1433801"/>
              <a:ext cx="377187" cy="583918"/>
            </a:xfrm>
            <a:custGeom>
              <a:avLst/>
              <a:gdLst>
                <a:gd name="T0" fmla="*/ 35 w 44"/>
                <a:gd name="T1" fmla="*/ 0 h 68"/>
                <a:gd name="T2" fmla="*/ 9 w 44"/>
                <a:gd name="T3" fmla="*/ 0 h 68"/>
                <a:gd name="T4" fmla="*/ 0 w 44"/>
                <a:gd name="T5" fmla="*/ 9 h 68"/>
                <a:gd name="T6" fmla="*/ 0 w 44"/>
                <a:gd name="T7" fmla="*/ 59 h 68"/>
                <a:gd name="T8" fmla="*/ 9 w 44"/>
                <a:gd name="T9" fmla="*/ 68 h 68"/>
                <a:gd name="T10" fmla="*/ 35 w 44"/>
                <a:gd name="T11" fmla="*/ 68 h 68"/>
                <a:gd name="T12" fmla="*/ 44 w 44"/>
                <a:gd name="T13" fmla="*/ 59 h 68"/>
                <a:gd name="T14" fmla="*/ 44 w 44"/>
                <a:gd name="T15" fmla="*/ 9 h 68"/>
                <a:gd name="T16" fmla="*/ 35 w 44"/>
                <a:gd name="T17" fmla="*/ 0 h 68"/>
                <a:gd name="T18" fmla="*/ 22 w 44"/>
                <a:gd name="T19" fmla="*/ 65 h 68"/>
                <a:gd name="T20" fmla="*/ 18 w 44"/>
                <a:gd name="T21" fmla="*/ 61 h 68"/>
                <a:gd name="T22" fmla="*/ 22 w 44"/>
                <a:gd name="T23" fmla="*/ 57 h 68"/>
                <a:gd name="T24" fmla="*/ 26 w 44"/>
                <a:gd name="T25" fmla="*/ 61 h 68"/>
                <a:gd name="T26" fmla="*/ 22 w 44"/>
                <a:gd name="T27" fmla="*/ 65 h 68"/>
                <a:gd name="T28" fmla="*/ 40 w 44"/>
                <a:gd name="T29" fmla="*/ 48 h 68"/>
                <a:gd name="T30" fmla="*/ 32 w 44"/>
                <a:gd name="T31" fmla="*/ 55 h 68"/>
                <a:gd name="T32" fmla="*/ 12 w 44"/>
                <a:gd name="T33" fmla="*/ 55 h 68"/>
                <a:gd name="T34" fmla="*/ 5 w 44"/>
                <a:gd name="T35" fmla="*/ 48 h 68"/>
                <a:gd name="T36" fmla="*/ 5 w 44"/>
                <a:gd name="T37" fmla="*/ 13 h 68"/>
                <a:gd name="T38" fmla="*/ 12 w 44"/>
                <a:gd name="T39" fmla="*/ 6 h 68"/>
                <a:gd name="T40" fmla="*/ 32 w 44"/>
                <a:gd name="T41" fmla="*/ 6 h 68"/>
                <a:gd name="T42" fmla="*/ 40 w 44"/>
                <a:gd name="T43" fmla="*/ 13 h 68"/>
                <a:gd name="T44" fmla="*/ 40 w 44"/>
                <a:gd name="T45"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8">
                  <a:moveTo>
                    <a:pt x="35" y="0"/>
                  </a:moveTo>
                  <a:cubicBezTo>
                    <a:pt x="9" y="0"/>
                    <a:pt x="9" y="0"/>
                    <a:pt x="9" y="0"/>
                  </a:cubicBezTo>
                  <a:cubicBezTo>
                    <a:pt x="4" y="0"/>
                    <a:pt x="0" y="4"/>
                    <a:pt x="0" y="9"/>
                  </a:cubicBezTo>
                  <a:cubicBezTo>
                    <a:pt x="0" y="59"/>
                    <a:pt x="0" y="59"/>
                    <a:pt x="0" y="59"/>
                  </a:cubicBezTo>
                  <a:cubicBezTo>
                    <a:pt x="0" y="64"/>
                    <a:pt x="4" y="68"/>
                    <a:pt x="9" y="68"/>
                  </a:cubicBezTo>
                  <a:cubicBezTo>
                    <a:pt x="35" y="68"/>
                    <a:pt x="35" y="68"/>
                    <a:pt x="35" y="68"/>
                  </a:cubicBezTo>
                  <a:cubicBezTo>
                    <a:pt x="40" y="68"/>
                    <a:pt x="44" y="64"/>
                    <a:pt x="44" y="59"/>
                  </a:cubicBezTo>
                  <a:cubicBezTo>
                    <a:pt x="44" y="9"/>
                    <a:pt x="44" y="9"/>
                    <a:pt x="44" y="9"/>
                  </a:cubicBezTo>
                  <a:cubicBezTo>
                    <a:pt x="44" y="4"/>
                    <a:pt x="40" y="0"/>
                    <a:pt x="35" y="0"/>
                  </a:cubicBezTo>
                  <a:close/>
                  <a:moveTo>
                    <a:pt x="22" y="65"/>
                  </a:moveTo>
                  <a:cubicBezTo>
                    <a:pt x="20" y="65"/>
                    <a:pt x="18" y="64"/>
                    <a:pt x="18" y="61"/>
                  </a:cubicBezTo>
                  <a:cubicBezTo>
                    <a:pt x="18" y="59"/>
                    <a:pt x="20" y="57"/>
                    <a:pt x="22" y="57"/>
                  </a:cubicBezTo>
                  <a:cubicBezTo>
                    <a:pt x="24" y="57"/>
                    <a:pt x="26" y="59"/>
                    <a:pt x="26" y="61"/>
                  </a:cubicBezTo>
                  <a:cubicBezTo>
                    <a:pt x="26" y="64"/>
                    <a:pt x="24" y="65"/>
                    <a:pt x="22" y="65"/>
                  </a:cubicBezTo>
                  <a:close/>
                  <a:moveTo>
                    <a:pt x="40" y="48"/>
                  </a:moveTo>
                  <a:cubicBezTo>
                    <a:pt x="40" y="52"/>
                    <a:pt x="36" y="55"/>
                    <a:pt x="32" y="55"/>
                  </a:cubicBezTo>
                  <a:cubicBezTo>
                    <a:pt x="12" y="55"/>
                    <a:pt x="12" y="55"/>
                    <a:pt x="12" y="55"/>
                  </a:cubicBezTo>
                  <a:cubicBezTo>
                    <a:pt x="8" y="55"/>
                    <a:pt x="5" y="52"/>
                    <a:pt x="5" y="48"/>
                  </a:cubicBezTo>
                  <a:cubicBezTo>
                    <a:pt x="5" y="13"/>
                    <a:pt x="5" y="13"/>
                    <a:pt x="5" y="13"/>
                  </a:cubicBezTo>
                  <a:cubicBezTo>
                    <a:pt x="5" y="9"/>
                    <a:pt x="8" y="6"/>
                    <a:pt x="12" y="6"/>
                  </a:cubicBezTo>
                  <a:cubicBezTo>
                    <a:pt x="32" y="6"/>
                    <a:pt x="32" y="6"/>
                    <a:pt x="32" y="6"/>
                  </a:cubicBezTo>
                  <a:cubicBezTo>
                    <a:pt x="36" y="6"/>
                    <a:pt x="40" y="9"/>
                    <a:pt x="40" y="13"/>
                  </a:cubicBezTo>
                  <a:lnTo>
                    <a:pt x="40" y="48"/>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18"/>
            <p:cNvSpPr>
              <a:spLocks noEditPoints="1"/>
            </p:cNvSpPr>
            <p:nvPr/>
          </p:nvSpPr>
          <p:spPr bwMode="auto">
            <a:xfrm>
              <a:off x="1197985" y="1426547"/>
              <a:ext cx="377187" cy="580291"/>
            </a:xfrm>
            <a:custGeom>
              <a:avLst/>
              <a:gdLst>
                <a:gd name="T0" fmla="*/ 35 w 44"/>
                <a:gd name="T1" fmla="*/ 0 h 68"/>
                <a:gd name="T2" fmla="*/ 10 w 44"/>
                <a:gd name="T3" fmla="*/ 0 h 68"/>
                <a:gd name="T4" fmla="*/ 0 w 44"/>
                <a:gd name="T5" fmla="*/ 9 h 68"/>
                <a:gd name="T6" fmla="*/ 0 w 44"/>
                <a:gd name="T7" fmla="*/ 59 h 68"/>
                <a:gd name="T8" fmla="*/ 10 w 44"/>
                <a:gd name="T9" fmla="*/ 68 h 68"/>
                <a:gd name="T10" fmla="*/ 35 w 44"/>
                <a:gd name="T11" fmla="*/ 68 h 68"/>
                <a:gd name="T12" fmla="*/ 44 w 44"/>
                <a:gd name="T13" fmla="*/ 59 h 68"/>
                <a:gd name="T14" fmla="*/ 44 w 44"/>
                <a:gd name="T15" fmla="*/ 9 h 68"/>
                <a:gd name="T16" fmla="*/ 35 w 44"/>
                <a:gd name="T17" fmla="*/ 0 h 68"/>
                <a:gd name="T18" fmla="*/ 22 w 44"/>
                <a:gd name="T19" fmla="*/ 65 h 68"/>
                <a:gd name="T20" fmla="*/ 18 w 44"/>
                <a:gd name="T21" fmla="*/ 61 h 68"/>
                <a:gd name="T22" fmla="*/ 22 w 44"/>
                <a:gd name="T23" fmla="*/ 57 h 68"/>
                <a:gd name="T24" fmla="*/ 26 w 44"/>
                <a:gd name="T25" fmla="*/ 61 h 68"/>
                <a:gd name="T26" fmla="*/ 22 w 44"/>
                <a:gd name="T27" fmla="*/ 65 h 68"/>
                <a:gd name="T28" fmla="*/ 40 w 44"/>
                <a:gd name="T29" fmla="*/ 48 h 68"/>
                <a:gd name="T30" fmla="*/ 33 w 44"/>
                <a:gd name="T31" fmla="*/ 55 h 68"/>
                <a:gd name="T32" fmla="*/ 12 w 44"/>
                <a:gd name="T33" fmla="*/ 55 h 68"/>
                <a:gd name="T34" fmla="*/ 5 w 44"/>
                <a:gd name="T35" fmla="*/ 48 h 68"/>
                <a:gd name="T36" fmla="*/ 5 w 44"/>
                <a:gd name="T37" fmla="*/ 13 h 68"/>
                <a:gd name="T38" fmla="*/ 12 w 44"/>
                <a:gd name="T39" fmla="*/ 6 h 68"/>
                <a:gd name="T40" fmla="*/ 33 w 44"/>
                <a:gd name="T41" fmla="*/ 6 h 68"/>
                <a:gd name="T42" fmla="*/ 40 w 44"/>
                <a:gd name="T43" fmla="*/ 13 h 68"/>
                <a:gd name="T44" fmla="*/ 40 w 44"/>
                <a:gd name="T45"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8">
                  <a:moveTo>
                    <a:pt x="35" y="0"/>
                  </a:moveTo>
                  <a:cubicBezTo>
                    <a:pt x="10" y="0"/>
                    <a:pt x="10" y="0"/>
                    <a:pt x="10" y="0"/>
                  </a:cubicBezTo>
                  <a:cubicBezTo>
                    <a:pt x="5" y="0"/>
                    <a:pt x="0" y="4"/>
                    <a:pt x="0" y="9"/>
                  </a:cubicBezTo>
                  <a:cubicBezTo>
                    <a:pt x="0" y="59"/>
                    <a:pt x="0" y="59"/>
                    <a:pt x="0" y="59"/>
                  </a:cubicBezTo>
                  <a:cubicBezTo>
                    <a:pt x="0" y="64"/>
                    <a:pt x="5" y="68"/>
                    <a:pt x="10" y="68"/>
                  </a:cubicBezTo>
                  <a:cubicBezTo>
                    <a:pt x="35" y="68"/>
                    <a:pt x="35" y="68"/>
                    <a:pt x="35" y="68"/>
                  </a:cubicBezTo>
                  <a:cubicBezTo>
                    <a:pt x="40" y="68"/>
                    <a:pt x="44" y="64"/>
                    <a:pt x="44" y="59"/>
                  </a:cubicBezTo>
                  <a:cubicBezTo>
                    <a:pt x="44" y="9"/>
                    <a:pt x="44" y="9"/>
                    <a:pt x="44" y="9"/>
                  </a:cubicBezTo>
                  <a:cubicBezTo>
                    <a:pt x="44" y="4"/>
                    <a:pt x="40" y="0"/>
                    <a:pt x="35" y="0"/>
                  </a:cubicBezTo>
                  <a:close/>
                  <a:moveTo>
                    <a:pt x="22" y="65"/>
                  </a:moveTo>
                  <a:cubicBezTo>
                    <a:pt x="20" y="65"/>
                    <a:pt x="18" y="63"/>
                    <a:pt x="18" y="61"/>
                  </a:cubicBezTo>
                  <a:cubicBezTo>
                    <a:pt x="18" y="59"/>
                    <a:pt x="20" y="57"/>
                    <a:pt x="22" y="57"/>
                  </a:cubicBezTo>
                  <a:cubicBezTo>
                    <a:pt x="25" y="57"/>
                    <a:pt x="26" y="59"/>
                    <a:pt x="26" y="61"/>
                  </a:cubicBezTo>
                  <a:cubicBezTo>
                    <a:pt x="26" y="63"/>
                    <a:pt x="25" y="65"/>
                    <a:pt x="22" y="65"/>
                  </a:cubicBezTo>
                  <a:close/>
                  <a:moveTo>
                    <a:pt x="40" y="48"/>
                  </a:moveTo>
                  <a:cubicBezTo>
                    <a:pt x="40" y="51"/>
                    <a:pt x="37" y="55"/>
                    <a:pt x="33" y="55"/>
                  </a:cubicBezTo>
                  <a:cubicBezTo>
                    <a:pt x="12" y="55"/>
                    <a:pt x="12" y="55"/>
                    <a:pt x="12" y="55"/>
                  </a:cubicBezTo>
                  <a:cubicBezTo>
                    <a:pt x="8" y="55"/>
                    <a:pt x="5" y="51"/>
                    <a:pt x="5" y="48"/>
                  </a:cubicBezTo>
                  <a:cubicBezTo>
                    <a:pt x="5" y="13"/>
                    <a:pt x="5" y="13"/>
                    <a:pt x="5" y="13"/>
                  </a:cubicBezTo>
                  <a:cubicBezTo>
                    <a:pt x="5" y="9"/>
                    <a:pt x="8" y="6"/>
                    <a:pt x="12" y="6"/>
                  </a:cubicBezTo>
                  <a:cubicBezTo>
                    <a:pt x="33" y="6"/>
                    <a:pt x="33" y="6"/>
                    <a:pt x="33" y="6"/>
                  </a:cubicBezTo>
                  <a:cubicBezTo>
                    <a:pt x="37" y="6"/>
                    <a:pt x="40" y="9"/>
                    <a:pt x="40" y="13"/>
                  </a:cubicBezTo>
                  <a:lnTo>
                    <a:pt x="40"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3" name="组合 42"/>
          <p:cNvGrpSpPr/>
          <p:nvPr/>
        </p:nvGrpSpPr>
        <p:grpSpPr>
          <a:xfrm>
            <a:off x="10412298" y="1246107"/>
            <a:ext cx="692718" cy="687136"/>
            <a:chOff x="6195714" y="1270594"/>
            <a:chExt cx="899446" cy="892198"/>
          </a:xfrm>
        </p:grpSpPr>
        <p:sp>
          <p:nvSpPr>
            <p:cNvPr id="44" name="Oval 119"/>
            <p:cNvSpPr>
              <a:spLocks noChangeArrowheads="1"/>
            </p:cNvSpPr>
            <p:nvPr/>
          </p:nvSpPr>
          <p:spPr bwMode="auto">
            <a:xfrm>
              <a:off x="6195714" y="1270594"/>
              <a:ext cx="899446" cy="892198"/>
            </a:xfrm>
            <a:prstGeom prst="ellipse">
              <a:avLst/>
            </a:pr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Oval 120"/>
            <p:cNvSpPr>
              <a:spLocks noChangeArrowheads="1"/>
            </p:cNvSpPr>
            <p:nvPr/>
          </p:nvSpPr>
          <p:spPr bwMode="auto">
            <a:xfrm>
              <a:off x="6246489" y="1314115"/>
              <a:ext cx="797896" cy="797900"/>
            </a:xfrm>
            <a:prstGeom prst="ellipse">
              <a:avLst/>
            </a:prstGeom>
            <a:solidFill>
              <a:srgbClr val="E545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21"/>
            <p:cNvSpPr/>
            <p:nvPr/>
          </p:nvSpPr>
          <p:spPr bwMode="auto">
            <a:xfrm>
              <a:off x="6210221" y="1564366"/>
              <a:ext cx="678211" cy="598425"/>
            </a:xfrm>
            <a:custGeom>
              <a:avLst/>
              <a:gdLst>
                <a:gd name="T0" fmla="*/ 50 w 187"/>
                <a:gd name="T1" fmla="*/ 0 h 165"/>
                <a:gd name="T2" fmla="*/ 0 w 187"/>
                <a:gd name="T3" fmla="*/ 49 h 165"/>
                <a:gd name="T4" fmla="*/ 34 w 187"/>
                <a:gd name="T5" fmla="*/ 125 h 165"/>
                <a:gd name="T6" fmla="*/ 85 w 187"/>
                <a:gd name="T7" fmla="*/ 153 h 165"/>
                <a:gd name="T8" fmla="*/ 109 w 187"/>
                <a:gd name="T9" fmla="*/ 165 h 165"/>
                <a:gd name="T10" fmla="*/ 182 w 187"/>
                <a:gd name="T11" fmla="*/ 92 h 165"/>
                <a:gd name="T12" fmla="*/ 180 w 187"/>
                <a:gd name="T13" fmla="*/ 89 h 165"/>
                <a:gd name="T14" fmla="*/ 187 w 187"/>
                <a:gd name="T15" fmla="*/ 82 h 165"/>
                <a:gd name="T16" fmla="*/ 187 w 187"/>
                <a:gd name="T17" fmla="*/ 14 h 165"/>
                <a:gd name="T18" fmla="*/ 180 w 187"/>
                <a:gd name="T19" fmla="*/ 0 h 165"/>
                <a:gd name="T20" fmla="*/ 50 w 187"/>
                <a:gd name="T21"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65">
                  <a:moveTo>
                    <a:pt x="50" y="0"/>
                  </a:moveTo>
                  <a:lnTo>
                    <a:pt x="0" y="49"/>
                  </a:lnTo>
                  <a:lnTo>
                    <a:pt x="34" y="125"/>
                  </a:lnTo>
                  <a:lnTo>
                    <a:pt x="85" y="153"/>
                  </a:lnTo>
                  <a:lnTo>
                    <a:pt x="109" y="165"/>
                  </a:lnTo>
                  <a:lnTo>
                    <a:pt x="182" y="92"/>
                  </a:lnTo>
                  <a:lnTo>
                    <a:pt x="180" y="89"/>
                  </a:lnTo>
                  <a:lnTo>
                    <a:pt x="187" y="82"/>
                  </a:lnTo>
                  <a:lnTo>
                    <a:pt x="187" y="14"/>
                  </a:lnTo>
                  <a:lnTo>
                    <a:pt x="180" y="0"/>
                  </a:lnTo>
                  <a:lnTo>
                    <a:pt x="50" y="0"/>
                  </a:lnTo>
                  <a:close/>
                </a:path>
              </a:pathLst>
            </a:cu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22"/>
            <p:cNvSpPr>
              <a:spLocks noEditPoints="1"/>
            </p:cNvSpPr>
            <p:nvPr/>
          </p:nvSpPr>
          <p:spPr bwMode="auto">
            <a:xfrm>
              <a:off x="6373427" y="1564366"/>
              <a:ext cx="515005" cy="333667"/>
            </a:xfrm>
            <a:custGeom>
              <a:avLst/>
              <a:gdLst>
                <a:gd name="T0" fmla="*/ 0 w 60"/>
                <a:gd name="T1" fmla="*/ 4 h 39"/>
                <a:gd name="T2" fmla="*/ 0 w 60"/>
                <a:gd name="T3" fmla="*/ 4 h 39"/>
                <a:gd name="T4" fmla="*/ 0 w 60"/>
                <a:gd name="T5" fmla="*/ 34 h 39"/>
                <a:gd name="T6" fmla="*/ 0 w 60"/>
                <a:gd name="T7" fmla="*/ 34 h 39"/>
                <a:gd name="T8" fmla="*/ 16 w 60"/>
                <a:gd name="T9" fmla="*/ 19 h 39"/>
                <a:gd name="T10" fmla="*/ 0 w 60"/>
                <a:gd name="T11" fmla="*/ 4 h 39"/>
                <a:gd name="T12" fmla="*/ 19 w 60"/>
                <a:gd name="T13" fmla="*/ 16 h 39"/>
                <a:gd name="T14" fmla="*/ 22 w 60"/>
                <a:gd name="T15" fmla="*/ 19 h 39"/>
                <a:gd name="T16" fmla="*/ 25 w 60"/>
                <a:gd name="T17" fmla="*/ 22 h 39"/>
                <a:gd name="T18" fmla="*/ 30 w 60"/>
                <a:gd name="T19" fmla="*/ 24 h 39"/>
                <a:gd name="T20" fmla="*/ 35 w 60"/>
                <a:gd name="T21" fmla="*/ 22 h 39"/>
                <a:gd name="T22" fmla="*/ 38 w 60"/>
                <a:gd name="T23" fmla="*/ 20 h 39"/>
                <a:gd name="T24" fmla="*/ 41 w 60"/>
                <a:gd name="T25" fmla="*/ 17 h 39"/>
                <a:gd name="T26" fmla="*/ 57 w 60"/>
                <a:gd name="T27" fmla="*/ 1 h 39"/>
                <a:gd name="T28" fmla="*/ 59 w 60"/>
                <a:gd name="T29" fmla="*/ 0 h 39"/>
                <a:gd name="T30" fmla="*/ 2 w 60"/>
                <a:gd name="T31" fmla="*/ 0 h 39"/>
                <a:gd name="T32" fmla="*/ 3 w 60"/>
                <a:gd name="T33" fmla="*/ 1 h 39"/>
                <a:gd name="T34" fmla="*/ 19 w 60"/>
                <a:gd name="T35" fmla="*/ 16 h 39"/>
                <a:gd name="T36" fmla="*/ 41 w 60"/>
                <a:gd name="T37" fmla="*/ 23 h 39"/>
                <a:gd name="T38" fmla="*/ 38 w 60"/>
                <a:gd name="T39" fmla="*/ 26 h 39"/>
                <a:gd name="T40" fmla="*/ 30 w 60"/>
                <a:gd name="T41" fmla="*/ 29 h 39"/>
                <a:gd name="T42" fmla="*/ 23 w 60"/>
                <a:gd name="T43" fmla="*/ 26 h 39"/>
                <a:gd name="T44" fmla="*/ 19 w 60"/>
                <a:gd name="T45" fmla="*/ 22 h 39"/>
                <a:gd name="T46" fmla="*/ 3 w 60"/>
                <a:gd name="T47" fmla="*/ 38 h 39"/>
                <a:gd name="T48" fmla="*/ 2 w 60"/>
                <a:gd name="T49" fmla="*/ 39 h 39"/>
                <a:gd name="T50" fmla="*/ 58 w 60"/>
                <a:gd name="T51" fmla="*/ 39 h 39"/>
                <a:gd name="T52" fmla="*/ 57 w 60"/>
                <a:gd name="T53" fmla="*/ 38 h 39"/>
                <a:gd name="T54" fmla="*/ 41 w 60"/>
                <a:gd name="T55" fmla="*/ 23 h 39"/>
                <a:gd name="T56" fmla="*/ 60 w 60"/>
                <a:gd name="T57" fmla="*/ 5 h 39"/>
                <a:gd name="T58" fmla="*/ 45 w 60"/>
                <a:gd name="T59" fmla="*/ 20 h 39"/>
                <a:gd name="T60" fmla="*/ 60 w 60"/>
                <a:gd name="T61" fmla="*/ 35 h 39"/>
                <a:gd name="T62" fmla="*/ 60 w 60"/>
                <a:gd name="T63" fmla="*/ 35 h 39"/>
                <a:gd name="T64" fmla="*/ 60 w 60"/>
                <a:gd name="T65" fmla="*/ 5 h 39"/>
                <a:gd name="T66" fmla="*/ 60 w 60"/>
                <a:gd name="T6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39">
                  <a:moveTo>
                    <a:pt x="0" y="4"/>
                  </a:moveTo>
                  <a:cubicBezTo>
                    <a:pt x="0" y="4"/>
                    <a:pt x="0" y="4"/>
                    <a:pt x="0" y="4"/>
                  </a:cubicBezTo>
                  <a:cubicBezTo>
                    <a:pt x="0" y="34"/>
                    <a:pt x="0" y="34"/>
                    <a:pt x="0" y="34"/>
                  </a:cubicBezTo>
                  <a:cubicBezTo>
                    <a:pt x="0" y="34"/>
                    <a:pt x="0" y="34"/>
                    <a:pt x="0" y="34"/>
                  </a:cubicBezTo>
                  <a:cubicBezTo>
                    <a:pt x="16" y="19"/>
                    <a:pt x="16" y="19"/>
                    <a:pt x="16" y="19"/>
                  </a:cubicBezTo>
                  <a:lnTo>
                    <a:pt x="0" y="4"/>
                  </a:lnTo>
                  <a:close/>
                  <a:moveTo>
                    <a:pt x="19" y="16"/>
                  </a:moveTo>
                  <a:cubicBezTo>
                    <a:pt x="22" y="19"/>
                    <a:pt x="22" y="19"/>
                    <a:pt x="22" y="19"/>
                  </a:cubicBezTo>
                  <a:cubicBezTo>
                    <a:pt x="25" y="22"/>
                    <a:pt x="25" y="22"/>
                    <a:pt x="25" y="22"/>
                  </a:cubicBezTo>
                  <a:cubicBezTo>
                    <a:pt x="27" y="24"/>
                    <a:pt x="29" y="24"/>
                    <a:pt x="30" y="24"/>
                  </a:cubicBezTo>
                  <a:cubicBezTo>
                    <a:pt x="32" y="24"/>
                    <a:pt x="34" y="24"/>
                    <a:pt x="35" y="22"/>
                  </a:cubicBezTo>
                  <a:cubicBezTo>
                    <a:pt x="38" y="20"/>
                    <a:pt x="38" y="20"/>
                    <a:pt x="38" y="20"/>
                  </a:cubicBezTo>
                  <a:cubicBezTo>
                    <a:pt x="41" y="17"/>
                    <a:pt x="41" y="17"/>
                    <a:pt x="41" y="17"/>
                  </a:cubicBezTo>
                  <a:cubicBezTo>
                    <a:pt x="57" y="1"/>
                    <a:pt x="57" y="1"/>
                    <a:pt x="57" y="1"/>
                  </a:cubicBezTo>
                  <a:cubicBezTo>
                    <a:pt x="58" y="0"/>
                    <a:pt x="58" y="0"/>
                    <a:pt x="59" y="0"/>
                  </a:cubicBezTo>
                  <a:cubicBezTo>
                    <a:pt x="2" y="0"/>
                    <a:pt x="2" y="0"/>
                    <a:pt x="2" y="0"/>
                  </a:cubicBezTo>
                  <a:cubicBezTo>
                    <a:pt x="2" y="0"/>
                    <a:pt x="2" y="0"/>
                    <a:pt x="3" y="1"/>
                  </a:cubicBezTo>
                  <a:lnTo>
                    <a:pt x="19" y="16"/>
                  </a:lnTo>
                  <a:close/>
                  <a:moveTo>
                    <a:pt x="41" y="23"/>
                  </a:moveTo>
                  <a:cubicBezTo>
                    <a:pt x="38" y="26"/>
                    <a:pt x="38" y="26"/>
                    <a:pt x="38" y="26"/>
                  </a:cubicBezTo>
                  <a:cubicBezTo>
                    <a:pt x="36" y="28"/>
                    <a:pt x="33" y="29"/>
                    <a:pt x="30" y="29"/>
                  </a:cubicBezTo>
                  <a:cubicBezTo>
                    <a:pt x="28" y="29"/>
                    <a:pt x="25" y="28"/>
                    <a:pt x="23" y="26"/>
                  </a:cubicBezTo>
                  <a:cubicBezTo>
                    <a:pt x="19" y="22"/>
                    <a:pt x="19" y="22"/>
                    <a:pt x="19" y="22"/>
                  </a:cubicBezTo>
                  <a:cubicBezTo>
                    <a:pt x="3" y="38"/>
                    <a:pt x="3" y="38"/>
                    <a:pt x="3" y="38"/>
                  </a:cubicBezTo>
                  <a:cubicBezTo>
                    <a:pt x="2" y="38"/>
                    <a:pt x="2" y="39"/>
                    <a:pt x="2" y="39"/>
                  </a:cubicBezTo>
                  <a:cubicBezTo>
                    <a:pt x="58" y="39"/>
                    <a:pt x="58" y="39"/>
                    <a:pt x="58" y="39"/>
                  </a:cubicBezTo>
                  <a:cubicBezTo>
                    <a:pt x="58" y="39"/>
                    <a:pt x="58" y="39"/>
                    <a:pt x="57" y="38"/>
                  </a:cubicBezTo>
                  <a:lnTo>
                    <a:pt x="41" y="23"/>
                  </a:lnTo>
                  <a:close/>
                  <a:moveTo>
                    <a:pt x="60" y="5"/>
                  </a:moveTo>
                  <a:cubicBezTo>
                    <a:pt x="45" y="20"/>
                    <a:pt x="45" y="20"/>
                    <a:pt x="45" y="20"/>
                  </a:cubicBezTo>
                  <a:cubicBezTo>
                    <a:pt x="60" y="35"/>
                    <a:pt x="60" y="35"/>
                    <a:pt x="60" y="35"/>
                  </a:cubicBezTo>
                  <a:cubicBezTo>
                    <a:pt x="60" y="35"/>
                    <a:pt x="60" y="35"/>
                    <a:pt x="60" y="35"/>
                  </a:cubicBezTo>
                  <a:cubicBezTo>
                    <a:pt x="60" y="5"/>
                    <a:pt x="60" y="5"/>
                    <a:pt x="60" y="5"/>
                  </a:cubicBezTo>
                  <a:cubicBezTo>
                    <a:pt x="60" y="5"/>
                    <a:pt x="60" y="5"/>
                    <a:pt x="60" y="5"/>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23"/>
            <p:cNvSpPr>
              <a:spLocks noEditPoints="1"/>
            </p:cNvSpPr>
            <p:nvPr/>
          </p:nvSpPr>
          <p:spPr bwMode="auto">
            <a:xfrm>
              <a:off x="6384308" y="1546232"/>
              <a:ext cx="522259" cy="340921"/>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1057009" y="1787065"/>
            <a:ext cx="639849" cy="634693"/>
            <a:chOff x="3033145" y="1270594"/>
            <a:chExt cx="899446" cy="892198"/>
          </a:xfrm>
        </p:grpSpPr>
        <p:sp>
          <p:nvSpPr>
            <p:cNvPr id="50" name="Oval 136"/>
            <p:cNvSpPr>
              <a:spLocks noChangeArrowheads="1"/>
            </p:cNvSpPr>
            <p:nvPr/>
          </p:nvSpPr>
          <p:spPr bwMode="auto">
            <a:xfrm>
              <a:off x="3033145" y="1270594"/>
              <a:ext cx="899446" cy="892198"/>
            </a:xfrm>
            <a:prstGeom prst="ellipse">
              <a:avLst/>
            </a:pr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Oval 137"/>
            <p:cNvSpPr>
              <a:spLocks noChangeArrowheads="1"/>
            </p:cNvSpPr>
            <p:nvPr/>
          </p:nvSpPr>
          <p:spPr bwMode="auto">
            <a:xfrm>
              <a:off x="3083920" y="1314115"/>
              <a:ext cx="797896" cy="797900"/>
            </a:xfrm>
            <a:prstGeom prst="ellipse">
              <a:avLst/>
            </a:prstGeom>
            <a:solidFill>
              <a:srgbClr val="3A9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38"/>
            <p:cNvSpPr/>
            <p:nvPr/>
          </p:nvSpPr>
          <p:spPr bwMode="auto">
            <a:xfrm>
              <a:off x="3083920" y="1502710"/>
              <a:ext cx="703599" cy="616559"/>
            </a:xfrm>
            <a:custGeom>
              <a:avLst/>
              <a:gdLst>
                <a:gd name="T0" fmla="*/ 52 w 82"/>
                <a:gd name="T1" fmla="*/ 55 h 72"/>
                <a:gd name="T2" fmla="*/ 55 w 82"/>
                <a:gd name="T3" fmla="*/ 43 h 72"/>
                <a:gd name="T4" fmla="*/ 62 w 82"/>
                <a:gd name="T5" fmla="*/ 36 h 72"/>
                <a:gd name="T6" fmla="*/ 64 w 82"/>
                <a:gd name="T7" fmla="*/ 34 h 72"/>
                <a:gd name="T8" fmla="*/ 71 w 82"/>
                <a:gd name="T9" fmla="*/ 27 h 72"/>
                <a:gd name="T10" fmla="*/ 73 w 82"/>
                <a:gd name="T11" fmla="*/ 24 h 72"/>
                <a:gd name="T12" fmla="*/ 82 w 82"/>
                <a:gd name="T13" fmla="*/ 17 h 72"/>
                <a:gd name="T14" fmla="*/ 62 w 82"/>
                <a:gd name="T15" fmla="*/ 3 h 72"/>
                <a:gd name="T16" fmla="*/ 50 w 82"/>
                <a:gd name="T17" fmla="*/ 0 h 72"/>
                <a:gd name="T18" fmla="*/ 26 w 82"/>
                <a:gd name="T19" fmla="*/ 5 h 72"/>
                <a:gd name="T20" fmla="*/ 9 w 82"/>
                <a:gd name="T21" fmla="*/ 12 h 72"/>
                <a:gd name="T22" fmla="*/ 0 w 82"/>
                <a:gd name="T23" fmla="*/ 21 h 72"/>
                <a:gd name="T24" fmla="*/ 0 w 82"/>
                <a:gd name="T25" fmla="*/ 25 h 72"/>
                <a:gd name="T26" fmla="*/ 34 w 82"/>
                <a:gd name="T27" fmla="*/ 72 h 72"/>
                <a:gd name="T28" fmla="*/ 52 w 82"/>
                <a:gd name="T29" fmla="*/ 5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72">
                  <a:moveTo>
                    <a:pt x="52" y="55"/>
                  </a:moveTo>
                  <a:cubicBezTo>
                    <a:pt x="55" y="43"/>
                    <a:pt x="55" y="43"/>
                    <a:pt x="55" y="43"/>
                  </a:cubicBezTo>
                  <a:cubicBezTo>
                    <a:pt x="62" y="36"/>
                    <a:pt x="62" y="36"/>
                    <a:pt x="62" y="36"/>
                  </a:cubicBezTo>
                  <a:cubicBezTo>
                    <a:pt x="64" y="34"/>
                    <a:pt x="64" y="34"/>
                    <a:pt x="64" y="34"/>
                  </a:cubicBezTo>
                  <a:cubicBezTo>
                    <a:pt x="71" y="27"/>
                    <a:pt x="71" y="27"/>
                    <a:pt x="71" y="27"/>
                  </a:cubicBezTo>
                  <a:cubicBezTo>
                    <a:pt x="73" y="24"/>
                    <a:pt x="73" y="24"/>
                    <a:pt x="73" y="24"/>
                  </a:cubicBezTo>
                  <a:cubicBezTo>
                    <a:pt x="82" y="17"/>
                    <a:pt x="82" y="17"/>
                    <a:pt x="82" y="17"/>
                  </a:cubicBezTo>
                  <a:cubicBezTo>
                    <a:pt x="82" y="17"/>
                    <a:pt x="63" y="3"/>
                    <a:pt x="62" y="3"/>
                  </a:cubicBezTo>
                  <a:cubicBezTo>
                    <a:pt x="61" y="3"/>
                    <a:pt x="50" y="0"/>
                    <a:pt x="50" y="0"/>
                  </a:cubicBezTo>
                  <a:cubicBezTo>
                    <a:pt x="26" y="5"/>
                    <a:pt x="26" y="5"/>
                    <a:pt x="26" y="5"/>
                  </a:cubicBezTo>
                  <a:cubicBezTo>
                    <a:pt x="9" y="12"/>
                    <a:pt x="9" y="12"/>
                    <a:pt x="9" y="12"/>
                  </a:cubicBezTo>
                  <a:cubicBezTo>
                    <a:pt x="0" y="21"/>
                    <a:pt x="0" y="21"/>
                    <a:pt x="0" y="21"/>
                  </a:cubicBezTo>
                  <a:cubicBezTo>
                    <a:pt x="0" y="23"/>
                    <a:pt x="0" y="24"/>
                    <a:pt x="0" y="25"/>
                  </a:cubicBezTo>
                  <a:cubicBezTo>
                    <a:pt x="0" y="49"/>
                    <a:pt x="16" y="72"/>
                    <a:pt x="34" y="72"/>
                  </a:cubicBezTo>
                  <a:lnTo>
                    <a:pt x="52" y="55"/>
                  </a:lnTo>
                  <a:close/>
                </a:path>
              </a:pathLst>
            </a:cu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39"/>
            <p:cNvSpPr/>
            <p:nvPr/>
          </p:nvSpPr>
          <p:spPr bwMode="auto">
            <a:xfrm>
              <a:off x="3323289" y="1698558"/>
              <a:ext cx="301024" cy="119685"/>
            </a:xfrm>
            <a:custGeom>
              <a:avLst/>
              <a:gdLst>
                <a:gd name="T0" fmla="*/ 30 w 35"/>
                <a:gd name="T1" fmla="*/ 13 h 14"/>
                <a:gd name="T2" fmla="*/ 5 w 35"/>
                <a:gd name="T3" fmla="*/ 13 h 14"/>
                <a:gd name="T4" fmla="*/ 5 w 35"/>
                <a:gd name="T5" fmla="*/ 13 h 14"/>
                <a:gd name="T6" fmla="*/ 1 w 35"/>
                <a:gd name="T7" fmla="*/ 13 h 14"/>
                <a:gd name="T8" fmla="*/ 1 w 35"/>
                <a:gd name="T9" fmla="*/ 13 h 14"/>
                <a:gd name="T10" fmla="*/ 1 w 35"/>
                <a:gd name="T11" fmla="*/ 9 h 14"/>
                <a:gd name="T12" fmla="*/ 1 w 35"/>
                <a:gd name="T13" fmla="*/ 9 h 14"/>
                <a:gd name="T14" fmla="*/ 34 w 35"/>
                <a:gd name="T15" fmla="*/ 9 h 14"/>
                <a:gd name="T16" fmla="*/ 34 w 35"/>
                <a:gd name="T17" fmla="*/ 9 h 14"/>
                <a:gd name="T18" fmla="*/ 34 w 35"/>
                <a:gd name="T19" fmla="*/ 13 h 14"/>
                <a:gd name="T20" fmla="*/ 34 w 35"/>
                <a:gd name="T21" fmla="*/ 13 h 14"/>
                <a:gd name="T22" fmla="*/ 30 w 35"/>
                <a:gd name="T2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4">
                  <a:moveTo>
                    <a:pt x="30" y="13"/>
                  </a:moveTo>
                  <a:cubicBezTo>
                    <a:pt x="23" y="6"/>
                    <a:pt x="12" y="6"/>
                    <a:pt x="5" y="13"/>
                  </a:cubicBezTo>
                  <a:cubicBezTo>
                    <a:pt x="5" y="13"/>
                    <a:pt x="5" y="13"/>
                    <a:pt x="5" y="13"/>
                  </a:cubicBezTo>
                  <a:cubicBezTo>
                    <a:pt x="4" y="14"/>
                    <a:pt x="2" y="14"/>
                    <a:pt x="1" y="13"/>
                  </a:cubicBezTo>
                  <a:cubicBezTo>
                    <a:pt x="1" y="13"/>
                    <a:pt x="1" y="13"/>
                    <a:pt x="1" y="13"/>
                  </a:cubicBezTo>
                  <a:cubicBezTo>
                    <a:pt x="0" y="12"/>
                    <a:pt x="0" y="10"/>
                    <a:pt x="1" y="9"/>
                  </a:cubicBezTo>
                  <a:cubicBezTo>
                    <a:pt x="1" y="9"/>
                    <a:pt x="1" y="9"/>
                    <a:pt x="1" y="9"/>
                  </a:cubicBezTo>
                  <a:cubicBezTo>
                    <a:pt x="10" y="0"/>
                    <a:pt x="25" y="0"/>
                    <a:pt x="34" y="9"/>
                  </a:cubicBezTo>
                  <a:cubicBezTo>
                    <a:pt x="34" y="9"/>
                    <a:pt x="34" y="9"/>
                    <a:pt x="34" y="9"/>
                  </a:cubicBezTo>
                  <a:cubicBezTo>
                    <a:pt x="35" y="10"/>
                    <a:pt x="35" y="12"/>
                    <a:pt x="34" y="13"/>
                  </a:cubicBezTo>
                  <a:cubicBezTo>
                    <a:pt x="34" y="13"/>
                    <a:pt x="34" y="13"/>
                    <a:pt x="34" y="13"/>
                  </a:cubicBezTo>
                  <a:cubicBezTo>
                    <a:pt x="33" y="14"/>
                    <a:pt x="31" y="14"/>
                    <a:pt x="30" y="13"/>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40"/>
            <p:cNvSpPr/>
            <p:nvPr/>
          </p:nvSpPr>
          <p:spPr bwMode="auto">
            <a:xfrm>
              <a:off x="3392198" y="1836378"/>
              <a:ext cx="163206" cy="163207"/>
            </a:xfrm>
            <a:custGeom>
              <a:avLst/>
              <a:gdLst>
                <a:gd name="T0" fmla="*/ 3 w 19"/>
                <a:gd name="T1" fmla="*/ 16 h 19"/>
                <a:gd name="T2" fmla="*/ 3 w 19"/>
                <a:gd name="T3" fmla="*/ 3 h 19"/>
                <a:gd name="T4" fmla="*/ 16 w 19"/>
                <a:gd name="T5" fmla="*/ 3 h 19"/>
                <a:gd name="T6" fmla="*/ 16 w 19"/>
                <a:gd name="T7" fmla="*/ 16 h 19"/>
                <a:gd name="T8" fmla="*/ 3 w 19"/>
                <a:gd name="T9" fmla="*/ 16 h 19"/>
              </a:gdLst>
              <a:ahLst/>
              <a:cxnLst>
                <a:cxn ang="0">
                  <a:pos x="T0" y="T1"/>
                </a:cxn>
                <a:cxn ang="0">
                  <a:pos x="T2" y="T3"/>
                </a:cxn>
                <a:cxn ang="0">
                  <a:pos x="T4" y="T5"/>
                </a:cxn>
                <a:cxn ang="0">
                  <a:pos x="T6" y="T7"/>
                </a:cxn>
                <a:cxn ang="0">
                  <a:pos x="T8" y="T9"/>
                </a:cxn>
              </a:cxnLst>
              <a:rect l="0" t="0" r="r" b="b"/>
              <a:pathLst>
                <a:path w="19" h="19">
                  <a:moveTo>
                    <a:pt x="3" y="16"/>
                  </a:moveTo>
                  <a:cubicBezTo>
                    <a:pt x="0" y="12"/>
                    <a:pt x="0" y="7"/>
                    <a:pt x="3" y="3"/>
                  </a:cubicBezTo>
                  <a:cubicBezTo>
                    <a:pt x="7" y="0"/>
                    <a:pt x="12" y="0"/>
                    <a:pt x="16" y="3"/>
                  </a:cubicBezTo>
                  <a:cubicBezTo>
                    <a:pt x="19" y="7"/>
                    <a:pt x="19" y="12"/>
                    <a:pt x="16" y="16"/>
                  </a:cubicBezTo>
                  <a:cubicBezTo>
                    <a:pt x="12" y="19"/>
                    <a:pt x="7" y="19"/>
                    <a:pt x="3" y="16"/>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41"/>
            <p:cNvSpPr/>
            <p:nvPr/>
          </p:nvSpPr>
          <p:spPr bwMode="auto">
            <a:xfrm>
              <a:off x="3239873" y="1571620"/>
              <a:ext cx="471484" cy="170461"/>
            </a:xfrm>
            <a:custGeom>
              <a:avLst/>
              <a:gdLst>
                <a:gd name="T0" fmla="*/ 49 w 55"/>
                <a:gd name="T1" fmla="*/ 18 h 20"/>
                <a:gd name="T2" fmla="*/ 5 w 55"/>
                <a:gd name="T3" fmla="*/ 18 h 20"/>
                <a:gd name="T4" fmla="*/ 5 w 55"/>
                <a:gd name="T5" fmla="*/ 18 h 20"/>
                <a:gd name="T6" fmla="*/ 1 w 55"/>
                <a:gd name="T7" fmla="*/ 18 h 20"/>
                <a:gd name="T8" fmla="*/ 1 w 55"/>
                <a:gd name="T9" fmla="*/ 18 h 20"/>
                <a:gd name="T10" fmla="*/ 1 w 55"/>
                <a:gd name="T11" fmla="*/ 14 h 20"/>
                <a:gd name="T12" fmla="*/ 1 w 55"/>
                <a:gd name="T13" fmla="*/ 14 h 20"/>
                <a:gd name="T14" fmla="*/ 54 w 55"/>
                <a:gd name="T15" fmla="*/ 14 h 20"/>
                <a:gd name="T16" fmla="*/ 54 w 55"/>
                <a:gd name="T17" fmla="*/ 14 h 20"/>
                <a:gd name="T18" fmla="*/ 54 w 55"/>
                <a:gd name="T19" fmla="*/ 18 h 20"/>
                <a:gd name="T20" fmla="*/ 54 w 55"/>
                <a:gd name="T21" fmla="*/ 18 h 20"/>
                <a:gd name="T22" fmla="*/ 49 w 55"/>
                <a:gd name="T23"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20">
                  <a:moveTo>
                    <a:pt x="49" y="18"/>
                  </a:moveTo>
                  <a:cubicBezTo>
                    <a:pt x="37" y="6"/>
                    <a:pt x="18" y="6"/>
                    <a:pt x="5" y="18"/>
                  </a:cubicBezTo>
                  <a:cubicBezTo>
                    <a:pt x="5" y="18"/>
                    <a:pt x="5" y="18"/>
                    <a:pt x="5" y="18"/>
                  </a:cubicBezTo>
                  <a:cubicBezTo>
                    <a:pt x="4" y="20"/>
                    <a:pt x="2" y="20"/>
                    <a:pt x="1" y="18"/>
                  </a:cubicBezTo>
                  <a:cubicBezTo>
                    <a:pt x="1" y="18"/>
                    <a:pt x="1" y="18"/>
                    <a:pt x="1" y="18"/>
                  </a:cubicBezTo>
                  <a:cubicBezTo>
                    <a:pt x="0" y="17"/>
                    <a:pt x="0" y="15"/>
                    <a:pt x="1" y="14"/>
                  </a:cubicBezTo>
                  <a:cubicBezTo>
                    <a:pt x="1" y="14"/>
                    <a:pt x="1" y="14"/>
                    <a:pt x="1" y="14"/>
                  </a:cubicBezTo>
                  <a:cubicBezTo>
                    <a:pt x="16" y="0"/>
                    <a:pt x="39" y="0"/>
                    <a:pt x="54" y="14"/>
                  </a:cubicBezTo>
                  <a:cubicBezTo>
                    <a:pt x="54" y="14"/>
                    <a:pt x="54" y="14"/>
                    <a:pt x="54" y="14"/>
                  </a:cubicBezTo>
                  <a:cubicBezTo>
                    <a:pt x="55" y="15"/>
                    <a:pt x="55" y="17"/>
                    <a:pt x="54" y="18"/>
                  </a:cubicBezTo>
                  <a:cubicBezTo>
                    <a:pt x="54" y="18"/>
                    <a:pt x="54" y="18"/>
                    <a:pt x="54" y="18"/>
                  </a:cubicBezTo>
                  <a:cubicBezTo>
                    <a:pt x="53" y="20"/>
                    <a:pt x="51" y="20"/>
                    <a:pt x="49" y="18"/>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42"/>
            <p:cNvSpPr/>
            <p:nvPr/>
          </p:nvSpPr>
          <p:spPr bwMode="auto">
            <a:xfrm>
              <a:off x="3152830" y="1433801"/>
              <a:ext cx="641943" cy="224863"/>
            </a:xfrm>
            <a:custGeom>
              <a:avLst/>
              <a:gdLst>
                <a:gd name="T0" fmla="*/ 69 w 75"/>
                <a:gd name="T1" fmla="*/ 25 h 26"/>
                <a:gd name="T2" fmla="*/ 6 w 75"/>
                <a:gd name="T3" fmla="*/ 25 h 26"/>
                <a:gd name="T4" fmla="*/ 6 w 75"/>
                <a:gd name="T5" fmla="*/ 25 h 26"/>
                <a:gd name="T6" fmla="*/ 1 w 75"/>
                <a:gd name="T7" fmla="*/ 25 h 26"/>
                <a:gd name="T8" fmla="*/ 1 w 75"/>
                <a:gd name="T9" fmla="*/ 25 h 26"/>
                <a:gd name="T10" fmla="*/ 1 w 75"/>
                <a:gd name="T11" fmla="*/ 20 h 26"/>
                <a:gd name="T12" fmla="*/ 1 w 75"/>
                <a:gd name="T13" fmla="*/ 20 h 26"/>
                <a:gd name="T14" fmla="*/ 74 w 75"/>
                <a:gd name="T15" fmla="*/ 20 h 26"/>
                <a:gd name="T16" fmla="*/ 74 w 75"/>
                <a:gd name="T17" fmla="*/ 20 h 26"/>
                <a:gd name="T18" fmla="*/ 74 w 75"/>
                <a:gd name="T19" fmla="*/ 25 h 26"/>
                <a:gd name="T20" fmla="*/ 74 w 75"/>
                <a:gd name="T21" fmla="*/ 25 h 26"/>
                <a:gd name="T22" fmla="*/ 69 w 75"/>
                <a:gd name="T2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26">
                  <a:moveTo>
                    <a:pt x="69" y="25"/>
                  </a:moveTo>
                  <a:cubicBezTo>
                    <a:pt x="52" y="7"/>
                    <a:pt x="23" y="7"/>
                    <a:pt x="6" y="25"/>
                  </a:cubicBezTo>
                  <a:cubicBezTo>
                    <a:pt x="6" y="25"/>
                    <a:pt x="6" y="25"/>
                    <a:pt x="6" y="25"/>
                  </a:cubicBezTo>
                  <a:cubicBezTo>
                    <a:pt x="4" y="26"/>
                    <a:pt x="2" y="26"/>
                    <a:pt x="1" y="25"/>
                  </a:cubicBezTo>
                  <a:cubicBezTo>
                    <a:pt x="1" y="25"/>
                    <a:pt x="1" y="25"/>
                    <a:pt x="1" y="25"/>
                  </a:cubicBezTo>
                  <a:cubicBezTo>
                    <a:pt x="0" y="23"/>
                    <a:pt x="0" y="21"/>
                    <a:pt x="1" y="20"/>
                  </a:cubicBezTo>
                  <a:cubicBezTo>
                    <a:pt x="1" y="20"/>
                    <a:pt x="1" y="20"/>
                    <a:pt x="1" y="20"/>
                  </a:cubicBezTo>
                  <a:cubicBezTo>
                    <a:pt x="21" y="0"/>
                    <a:pt x="54" y="0"/>
                    <a:pt x="74" y="20"/>
                  </a:cubicBezTo>
                  <a:cubicBezTo>
                    <a:pt x="74" y="20"/>
                    <a:pt x="74" y="20"/>
                    <a:pt x="74" y="20"/>
                  </a:cubicBezTo>
                  <a:cubicBezTo>
                    <a:pt x="75" y="21"/>
                    <a:pt x="75" y="23"/>
                    <a:pt x="74" y="25"/>
                  </a:cubicBezTo>
                  <a:cubicBezTo>
                    <a:pt x="74" y="25"/>
                    <a:pt x="74" y="25"/>
                    <a:pt x="74" y="25"/>
                  </a:cubicBezTo>
                  <a:cubicBezTo>
                    <a:pt x="72" y="26"/>
                    <a:pt x="70" y="26"/>
                    <a:pt x="69" y="25"/>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43"/>
            <p:cNvSpPr/>
            <p:nvPr/>
          </p:nvSpPr>
          <p:spPr bwMode="auto">
            <a:xfrm>
              <a:off x="3334170" y="1691305"/>
              <a:ext cx="297398" cy="119685"/>
            </a:xfrm>
            <a:custGeom>
              <a:avLst/>
              <a:gdLst>
                <a:gd name="T0" fmla="*/ 30 w 35"/>
                <a:gd name="T1" fmla="*/ 13 h 14"/>
                <a:gd name="T2" fmla="*/ 5 w 35"/>
                <a:gd name="T3" fmla="*/ 13 h 14"/>
                <a:gd name="T4" fmla="*/ 5 w 35"/>
                <a:gd name="T5" fmla="*/ 13 h 14"/>
                <a:gd name="T6" fmla="*/ 1 w 35"/>
                <a:gd name="T7" fmla="*/ 13 h 14"/>
                <a:gd name="T8" fmla="*/ 1 w 35"/>
                <a:gd name="T9" fmla="*/ 13 h 14"/>
                <a:gd name="T10" fmla="*/ 1 w 35"/>
                <a:gd name="T11" fmla="*/ 9 h 14"/>
                <a:gd name="T12" fmla="*/ 1 w 35"/>
                <a:gd name="T13" fmla="*/ 9 h 14"/>
                <a:gd name="T14" fmla="*/ 34 w 35"/>
                <a:gd name="T15" fmla="*/ 9 h 14"/>
                <a:gd name="T16" fmla="*/ 34 w 35"/>
                <a:gd name="T17" fmla="*/ 9 h 14"/>
                <a:gd name="T18" fmla="*/ 34 w 35"/>
                <a:gd name="T19" fmla="*/ 13 h 14"/>
                <a:gd name="T20" fmla="*/ 34 w 35"/>
                <a:gd name="T21" fmla="*/ 13 h 14"/>
                <a:gd name="T22" fmla="*/ 30 w 35"/>
                <a:gd name="T2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4">
                  <a:moveTo>
                    <a:pt x="30" y="13"/>
                  </a:moveTo>
                  <a:cubicBezTo>
                    <a:pt x="23" y="6"/>
                    <a:pt x="12" y="6"/>
                    <a:pt x="5" y="13"/>
                  </a:cubicBezTo>
                  <a:cubicBezTo>
                    <a:pt x="5" y="13"/>
                    <a:pt x="5" y="13"/>
                    <a:pt x="5" y="13"/>
                  </a:cubicBezTo>
                  <a:cubicBezTo>
                    <a:pt x="4" y="14"/>
                    <a:pt x="2" y="14"/>
                    <a:pt x="1" y="13"/>
                  </a:cubicBezTo>
                  <a:cubicBezTo>
                    <a:pt x="1" y="13"/>
                    <a:pt x="1" y="13"/>
                    <a:pt x="1" y="13"/>
                  </a:cubicBezTo>
                  <a:cubicBezTo>
                    <a:pt x="0" y="12"/>
                    <a:pt x="0" y="10"/>
                    <a:pt x="1" y="9"/>
                  </a:cubicBezTo>
                  <a:cubicBezTo>
                    <a:pt x="1" y="9"/>
                    <a:pt x="1" y="9"/>
                    <a:pt x="1" y="9"/>
                  </a:cubicBezTo>
                  <a:cubicBezTo>
                    <a:pt x="10" y="0"/>
                    <a:pt x="25" y="0"/>
                    <a:pt x="34" y="9"/>
                  </a:cubicBezTo>
                  <a:cubicBezTo>
                    <a:pt x="34" y="9"/>
                    <a:pt x="34" y="9"/>
                    <a:pt x="34" y="9"/>
                  </a:cubicBezTo>
                  <a:cubicBezTo>
                    <a:pt x="35" y="10"/>
                    <a:pt x="35" y="12"/>
                    <a:pt x="34" y="13"/>
                  </a:cubicBezTo>
                  <a:cubicBezTo>
                    <a:pt x="34" y="13"/>
                    <a:pt x="34" y="13"/>
                    <a:pt x="34" y="13"/>
                  </a:cubicBezTo>
                  <a:cubicBezTo>
                    <a:pt x="33" y="14"/>
                    <a:pt x="31" y="14"/>
                    <a:pt x="30"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44"/>
            <p:cNvSpPr/>
            <p:nvPr/>
          </p:nvSpPr>
          <p:spPr bwMode="auto">
            <a:xfrm>
              <a:off x="3399452" y="1818244"/>
              <a:ext cx="174086" cy="174087"/>
            </a:xfrm>
            <a:custGeom>
              <a:avLst/>
              <a:gdLst>
                <a:gd name="T0" fmla="*/ 3 w 20"/>
                <a:gd name="T1" fmla="*/ 17 h 20"/>
                <a:gd name="T2" fmla="*/ 3 w 20"/>
                <a:gd name="T3" fmla="*/ 4 h 20"/>
                <a:gd name="T4" fmla="*/ 16 w 20"/>
                <a:gd name="T5" fmla="*/ 4 h 20"/>
                <a:gd name="T6" fmla="*/ 16 w 20"/>
                <a:gd name="T7" fmla="*/ 17 h 20"/>
                <a:gd name="T8" fmla="*/ 3 w 20"/>
                <a:gd name="T9" fmla="*/ 17 h 20"/>
              </a:gdLst>
              <a:ahLst/>
              <a:cxnLst>
                <a:cxn ang="0">
                  <a:pos x="T0" y="T1"/>
                </a:cxn>
                <a:cxn ang="0">
                  <a:pos x="T2" y="T3"/>
                </a:cxn>
                <a:cxn ang="0">
                  <a:pos x="T4" y="T5"/>
                </a:cxn>
                <a:cxn ang="0">
                  <a:pos x="T6" y="T7"/>
                </a:cxn>
                <a:cxn ang="0">
                  <a:pos x="T8" y="T9"/>
                </a:cxn>
              </a:cxnLst>
              <a:rect l="0" t="0" r="r" b="b"/>
              <a:pathLst>
                <a:path w="20" h="20">
                  <a:moveTo>
                    <a:pt x="3" y="17"/>
                  </a:moveTo>
                  <a:cubicBezTo>
                    <a:pt x="0" y="13"/>
                    <a:pt x="0" y="7"/>
                    <a:pt x="3" y="4"/>
                  </a:cubicBezTo>
                  <a:cubicBezTo>
                    <a:pt x="7" y="0"/>
                    <a:pt x="12" y="0"/>
                    <a:pt x="16" y="4"/>
                  </a:cubicBezTo>
                  <a:cubicBezTo>
                    <a:pt x="20" y="7"/>
                    <a:pt x="20" y="13"/>
                    <a:pt x="16" y="17"/>
                  </a:cubicBezTo>
                  <a:cubicBezTo>
                    <a:pt x="12" y="20"/>
                    <a:pt x="7" y="20"/>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45"/>
            <p:cNvSpPr/>
            <p:nvPr/>
          </p:nvSpPr>
          <p:spPr bwMode="auto">
            <a:xfrm>
              <a:off x="3247126" y="1553486"/>
              <a:ext cx="471484" cy="170461"/>
            </a:xfrm>
            <a:custGeom>
              <a:avLst/>
              <a:gdLst>
                <a:gd name="T0" fmla="*/ 50 w 55"/>
                <a:gd name="T1" fmla="*/ 19 h 20"/>
                <a:gd name="T2" fmla="*/ 6 w 55"/>
                <a:gd name="T3" fmla="*/ 19 h 20"/>
                <a:gd name="T4" fmla="*/ 6 w 55"/>
                <a:gd name="T5" fmla="*/ 19 h 20"/>
                <a:gd name="T6" fmla="*/ 1 w 55"/>
                <a:gd name="T7" fmla="*/ 19 h 20"/>
                <a:gd name="T8" fmla="*/ 1 w 55"/>
                <a:gd name="T9" fmla="*/ 19 h 20"/>
                <a:gd name="T10" fmla="*/ 1 w 55"/>
                <a:gd name="T11" fmla="*/ 15 h 20"/>
                <a:gd name="T12" fmla="*/ 1 w 55"/>
                <a:gd name="T13" fmla="*/ 15 h 20"/>
                <a:gd name="T14" fmla="*/ 54 w 55"/>
                <a:gd name="T15" fmla="*/ 15 h 20"/>
                <a:gd name="T16" fmla="*/ 54 w 55"/>
                <a:gd name="T17" fmla="*/ 15 h 20"/>
                <a:gd name="T18" fmla="*/ 54 w 55"/>
                <a:gd name="T19" fmla="*/ 19 h 20"/>
                <a:gd name="T20" fmla="*/ 54 w 55"/>
                <a:gd name="T21" fmla="*/ 19 h 20"/>
                <a:gd name="T22" fmla="*/ 50 w 55"/>
                <a:gd name="T2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20">
                  <a:moveTo>
                    <a:pt x="50" y="19"/>
                  </a:moveTo>
                  <a:cubicBezTo>
                    <a:pt x="37" y="7"/>
                    <a:pt x="18" y="7"/>
                    <a:pt x="6" y="19"/>
                  </a:cubicBezTo>
                  <a:cubicBezTo>
                    <a:pt x="6" y="19"/>
                    <a:pt x="6" y="19"/>
                    <a:pt x="6" y="19"/>
                  </a:cubicBezTo>
                  <a:cubicBezTo>
                    <a:pt x="4" y="20"/>
                    <a:pt x="2" y="20"/>
                    <a:pt x="1" y="19"/>
                  </a:cubicBezTo>
                  <a:cubicBezTo>
                    <a:pt x="1" y="19"/>
                    <a:pt x="1" y="19"/>
                    <a:pt x="1" y="19"/>
                  </a:cubicBezTo>
                  <a:cubicBezTo>
                    <a:pt x="0" y="18"/>
                    <a:pt x="0" y="16"/>
                    <a:pt x="1" y="15"/>
                  </a:cubicBezTo>
                  <a:cubicBezTo>
                    <a:pt x="1" y="15"/>
                    <a:pt x="1" y="15"/>
                    <a:pt x="1" y="15"/>
                  </a:cubicBezTo>
                  <a:cubicBezTo>
                    <a:pt x="16" y="0"/>
                    <a:pt x="39" y="0"/>
                    <a:pt x="54" y="15"/>
                  </a:cubicBezTo>
                  <a:cubicBezTo>
                    <a:pt x="54" y="15"/>
                    <a:pt x="54" y="15"/>
                    <a:pt x="54" y="15"/>
                  </a:cubicBezTo>
                  <a:cubicBezTo>
                    <a:pt x="55" y="16"/>
                    <a:pt x="55" y="18"/>
                    <a:pt x="54" y="19"/>
                  </a:cubicBezTo>
                  <a:cubicBezTo>
                    <a:pt x="54" y="19"/>
                    <a:pt x="54" y="19"/>
                    <a:pt x="54" y="19"/>
                  </a:cubicBezTo>
                  <a:cubicBezTo>
                    <a:pt x="53" y="20"/>
                    <a:pt x="51" y="20"/>
                    <a:pt x="50"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46"/>
            <p:cNvSpPr/>
            <p:nvPr/>
          </p:nvSpPr>
          <p:spPr bwMode="auto">
            <a:xfrm>
              <a:off x="3160083" y="1426547"/>
              <a:ext cx="645570" cy="213982"/>
            </a:xfrm>
            <a:custGeom>
              <a:avLst/>
              <a:gdLst>
                <a:gd name="T0" fmla="*/ 70 w 75"/>
                <a:gd name="T1" fmla="*/ 24 h 25"/>
                <a:gd name="T2" fmla="*/ 6 w 75"/>
                <a:gd name="T3" fmla="*/ 24 h 25"/>
                <a:gd name="T4" fmla="*/ 6 w 75"/>
                <a:gd name="T5" fmla="*/ 24 h 25"/>
                <a:gd name="T6" fmla="*/ 2 w 75"/>
                <a:gd name="T7" fmla="*/ 24 h 25"/>
                <a:gd name="T8" fmla="*/ 2 w 75"/>
                <a:gd name="T9" fmla="*/ 24 h 25"/>
                <a:gd name="T10" fmla="*/ 2 w 75"/>
                <a:gd name="T11" fmla="*/ 20 h 25"/>
                <a:gd name="T12" fmla="*/ 2 w 75"/>
                <a:gd name="T13" fmla="*/ 20 h 25"/>
                <a:gd name="T14" fmla="*/ 74 w 75"/>
                <a:gd name="T15" fmla="*/ 20 h 25"/>
                <a:gd name="T16" fmla="*/ 74 w 75"/>
                <a:gd name="T17" fmla="*/ 20 h 25"/>
                <a:gd name="T18" fmla="*/ 74 w 75"/>
                <a:gd name="T19" fmla="*/ 24 h 25"/>
                <a:gd name="T20" fmla="*/ 74 w 75"/>
                <a:gd name="T21" fmla="*/ 24 h 25"/>
                <a:gd name="T22" fmla="*/ 70 w 75"/>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25">
                  <a:moveTo>
                    <a:pt x="70" y="24"/>
                  </a:moveTo>
                  <a:cubicBezTo>
                    <a:pt x="52" y="7"/>
                    <a:pt x="23" y="7"/>
                    <a:pt x="6" y="24"/>
                  </a:cubicBezTo>
                  <a:cubicBezTo>
                    <a:pt x="6" y="24"/>
                    <a:pt x="6" y="24"/>
                    <a:pt x="6" y="24"/>
                  </a:cubicBezTo>
                  <a:cubicBezTo>
                    <a:pt x="5" y="25"/>
                    <a:pt x="3" y="25"/>
                    <a:pt x="2" y="24"/>
                  </a:cubicBezTo>
                  <a:cubicBezTo>
                    <a:pt x="2" y="24"/>
                    <a:pt x="2" y="24"/>
                    <a:pt x="2" y="24"/>
                  </a:cubicBezTo>
                  <a:cubicBezTo>
                    <a:pt x="0" y="23"/>
                    <a:pt x="0" y="21"/>
                    <a:pt x="2" y="20"/>
                  </a:cubicBezTo>
                  <a:cubicBezTo>
                    <a:pt x="2" y="20"/>
                    <a:pt x="2" y="20"/>
                    <a:pt x="2" y="20"/>
                  </a:cubicBezTo>
                  <a:cubicBezTo>
                    <a:pt x="21" y="0"/>
                    <a:pt x="54" y="0"/>
                    <a:pt x="74" y="20"/>
                  </a:cubicBezTo>
                  <a:cubicBezTo>
                    <a:pt x="74" y="20"/>
                    <a:pt x="74" y="20"/>
                    <a:pt x="74" y="20"/>
                  </a:cubicBezTo>
                  <a:cubicBezTo>
                    <a:pt x="75" y="21"/>
                    <a:pt x="75" y="23"/>
                    <a:pt x="74" y="24"/>
                  </a:cubicBezTo>
                  <a:cubicBezTo>
                    <a:pt x="74" y="24"/>
                    <a:pt x="74" y="24"/>
                    <a:pt x="74" y="24"/>
                  </a:cubicBezTo>
                  <a:cubicBezTo>
                    <a:pt x="73" y="25"/>
                    <a:pt x="71" y="25"/>
                    <a:pt x="70"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1" name="组合 60"/>
          <p:cNvGrpSpPr/>
          <p:nvPr/>
        </p:nvGrpSpPr>
        <p:grpSpPr>
          <a:xfrm>
            <a:off x="6970765" y="1602928"/>
            <a:ext cx="686708" cy="683953"/>
            <a:chOff x="4084917" y="2315118"/>
            <a:chExt cx="903073" cy="899451"/>
          </a:xfrm>
        </p:grpSpPr>
        <p:sp>
          <p:nvSpPr>
            <p:cNvPr id="62" name="Oval 187"/>
            <p:cNvSpPr>
              <a:spLocks noChangeArrowheads="1"/>
            </p:cNvSpPr>
            <p:nvPr/>
          </p:nvSpPr>
          <p:spPr bwMode="auto">
            <a:xfrm>
              <a:off x="4084917" y="2315118"/>
              <a:ext cx="903073" cy="899451"/>
            </a:xfrm>
            <a:prstGeom prst="ellipse">
              <a:avLst/>
            </a:pr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Oval 188"/>
            <p:cNvSpPr>
              <a:spLocks noChangeArrowheads="1"/>
            </p:cNvSpPr>
            <p:nvPr/>
          </p:nvSpPr>
          <p:spPr bwMode="auto">
            <a:xfrm>
              <a:off x="4139319" y="2369520"/>
              <a:ext cx="794269" cy="794274"/>
            </a:xfrm>
            <a:prstGeom prst="ellipse">
              <a:avLst/>
            </a:prstGeom>
            <a:solidFill>
              <a:srgbClr val="3A9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89"/>
            <p:cNvSpPr/>
            <p:nvPr/>
          </p:nvSpPr>
          <p:spPr bwMode="auto">
            <a:xfrm>
              <a:off x="4121185" y="2478325"/>
              <a:ext cx="692719" cy="721737"/>
            </a:xfrm>
            <a:custGeom>
              <a:avLst/>
              <a:gdLst>
                <a:gd name="T0" fmla="*/ 0 w 81"/>
                <a:gd name="T1" fmla="*/ 35 h 84"/>
                <a:gd name="T2" fmla="*/ 6 w 81"/>
                <a:gd name="T3" fmla="*/ 53 h 84"/>
                <a:gd name="T4" fmla="*/ 16 w 81"/>
                <a:gd name="T5" fmla="*/ 71 h 84"/>
                <a:gd name="T6" fmla="*/ 45 w 81"/>
                <a:gd name="T7" fmla="*/ 84 h 84"/>
                <a:gd name="T8" fmla="*/ 73 w 81"/>
                <a:gd name="T9" fmla="*/ 56 h 84"/>
                <a:gd name="T10" fmla="*/ 81 w 81"/>
                <a:gd name="T11" fmla="*/ 36 h 84"/>
                <a:gd name="T12" fmla="*/ 81 w 81"/>
                <a:gd name="T13" fmla="*/ 31 h 84"/>
                <a:gd name="T14" fmla="*/ 73 w 81"/>
                <a:gd name="T15" fmla="*/ 13 h 84"/>
                <a:gd name="T16" fmla="*/ 71 w 81"/>
                <a:gd name="T17" fmla="*/ 10 h 84"/>
                <a:gd name="T18" fmla="*/ 56 w 81"/>
                <a:gd name="T19" fmla="*/ 2 h 84"/>
                <a:gd name="T20" fmla="*/ 47 w 81"/>
                <a:gd name="T21" fmla="*/ 0 h 84"/>
                <a:gd name="T22" fmla="*/ 24 w 81"/>
                <a:gd name="T23" fmla="*/ 10 h 84"/>
                <a:gd name="T24" fmla="*/ 0 w 81"/>
                <a:gd name="T25"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4">
                  <a:moveTo>
                    <a:pt x="0" y="35"/>
                  </a:moveTo>
                  <a:cubicBezTo>
                    <a:pt x="6" y="53"/>
                    <a:pt x="6" y="53"/>
                    <a:pt x="6" y="53"/>
                  </a:cubicBezTo>
                  <a:cubicBezTo>
                    <a:pt x="16" y="71"/>
                    <a:pt x="16" y="71"/>
                    <a:pt x="16" y="71"/>
                  </a:cubicBezTo>
                  <a:cubicBezTo>
                    <a:pt x="16" y="71"/>
                    <a:pt x="44" y="84"/>
                    <a:pt x="45" y="84"/>
                  </a:cubicBezTo>
                  <a:cubicBezTo>
                    <a:pt x="46" y="84"/>
                    <a:pt x="73" y="56"/>
                    <a:pt x="73" y="56"/>
                  </a:cubicBezTo>
                  <a:cubicBezTo>
                    <a:pt x="81" y="36"/>
                    <a:pt x="81" y="36"/>
                    <a:pt x="81" y="36"/>
                  </a:cubicBezTo>
                  <a:cubicBezTo>
                    <a:pt x="81" y="31"/>
                    <a:pt x="81" y="31"/>
                    <a:pt x="81" y="31"/>
                  </a:cubicBezTo>
                  <a:cubicBezTo>
                    <a:pt x="73" y="13"/>
                    <a:pt x="73" y="13"/>
                    <a:pt x="73" y="13"/>
                  </a:cubicBezTo>
                  <a:cubicBezTo>
                    <a:pt x="71" y="10"/>
                    <a:pt x="71" y="10"/>
                    <a:pt x="71" y="10"/>
                  </a:cubicBezTo>
                  <a:cubicBezTo>
                    <a:pt x="56" y="2"/>
                    <a:pt x="56" y="2"/>
                    <a:pt x="56" y="2"/>
                  </a:cubicBezTo>
                  <a:cubicBezTo>
                    <a:pt x="56" y="2"/>
                    <a:pt x="51" y="0"/>
                    <a:pt x="47" y="0"/>
                  </a:cubicBezTo>
                  <a:cubicBezTo>
                    <a:pt x="42" y="0"/>
                    <a:pt x="24" y="10"/>
                    <a:pt x="24" y="10"/>
                  </a:cubicBezTo>
                  <a:lnTo>
                    <a:pt x="0" y="35"/>
                  </a:lnTo>
                  <a:close/>
                </a:path>
              </a:pathLst>
            </a:cu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90"/>
            <p:cNvSpPr>
              <a:spLocks noEditPoints="1"/>
            </p:cNvSpPr>
            <p:nvPr/>
          </p:nvSpPr>
          <p:spPr bwMode="auto">
            <a:xfrm>
              <a:off x="4240869" y="2489205"/>
              <a:ext cx="573034" cy="573038"/>
            </a:xfrm>
            <a:custGeom>
              <a:avLst/>
              <a:gdLst>
                <a:gd name="T0" fmla="*/ 67 w 67"/>
                <a:gd name="T1" fmla="*/ 32 h 67"/>
                <a:gd name="T2" fmla="*/ 52 w 67"/>
                <a:gd name="T3" fmla="*/ 14 h 67"/>
                <a:gd name="T4" fmla="*/ 35 w 67"/>
                <a:gd name="T5" fmla="*/ 50 h 67"/>
                <a:gd name="T6" fmla="*/ 53 w 67"/>
                <a:gd name="T7" fmla="*/ 35 h 67"/>
                <a:gd name="T8" fmla="*/ 35 w 67"/>
                <a:gd name="T9" fmla="*/ 50 h 67"/>
                <a:gd name="T10" fmla="*/ 35 w 67"/>
                <a:gd name="T11" fmla="*/ 0 h 67"/>
                <a:gd name="T12" fmla="*/ 47 w 67"/>
                <a:gd name="T13" fmla="*/ 12 h 67"/>
                <a:gd name="T14" fmla="*/ 47 w 67"/>
                <a:gd name="T15" fmla="*/ 55 h 67"/>
                <a:gd name="T16" fmla="*/ 35 w 67"/>
                <a:gd name="T17" fmla="*/ 67 h 67"/>
                <a:gd name="T18" fmla="*/ 47 w 67"/>
                <a:gd name="T19" fmla="*/ 55 h 67"/>
                <a:gd name="T20" fmla="*/ 52 w 67"/>
                <a:gd name="T21" fmla="*/ 53 h 67"/>
                <a:gd name="T22" fmla="*/ 67 w 67"/>
                <a:gd name="T23" fmla="*/ 35 h 67"/>
                <a:gd name="T24" fmla="*/ 46 w 67"/>
                <a:gd name="T25" fmla="*/ 62 h 67"/>
                <a:gd name="T26" fmla="*/ 42 w 67"/>
                <a:gd name="T27" fmla="*/ 66 h 67"/>
                <a:gd name="T28" fmla="*/ 50 w 67"/>
                <a:gd name="T29" fmla="*/ 56 h 67"/>
                <a:gd name="T30" fmla="*/ 46 w 67"/>
                <a:gd name="T31" fmla="*/ 5 h 67"/>
                <a:gd name="T32" fmla="*/ 50 w 67"/>
                <a:gd name="T33" fmla="*/ 11 h 67"/>
                <a:gd name="T34" fmla="*/ 42 w 67"/>
                <a:gd name="T35" fmla="*/ 1 h 67"/>
                <a:gd name="T36" fmla="*/ 49 w 67"/>
                <a:gd name="T37" fmla="*/ 15 h 67"/>
                <a:gd name="T38" fmla="*/ 35 w 67"/>
                <a:gd name="T39" fmla="*/ 32 h 67"/>
                <a:gd name="T40" fmla="*/ 49 w 67"/>
                <a:gd name="T41" fmla="*/ 15 h 67"/>
                <a:gd name="T42" fmla="*/ 20 w 67"/>
                <a:gd name="T43" fmla="*/ 12 h 67"/>
                <a:gd name="T44" fmla="*/ 32 w 67"/>
                <a:gd name="T45" fmla="*/ 0 h 67"/>
                <a:gd name="T46" fmla="*/ 14 w 67"/>
                <a:gd name="T47" fmla="*/ 32 h 67"/>
                <a:gd name="T48" fmla="*/ 32 w 67"/>
                <a:gd name="T49" fmla="*/ 17 h 67"/>
                <a:gd name="T50" fmla="*/ 14 w 67"/>
                <a:gd name="T51" fmla="*/ 32 h 67"/>
                <a:gd name="T52" fmla="*/ 8 w 67"/>
                <a:gd name="T53" fmla="*/ 12 h 67"/>
                <a:gd name="T54" fmla="*/ 10 w 67"/>
                <a:gd name="T55" fmla="*/ 32 h 67"/>
                <a:gd name="T56" fmla="*/ 21 w 67"/>
                <a:gd name="T57" fmla="*/ 5 h 67"/>
                <a:gd name="T58" fmla="*/ 10 w 67"/>
                <a:gd name="T59" fmla="*/ 9 h 67"/>
                <a:gd name="T60" fmla="*/ 21 w 67"/>
                <a:gd name="T61" fmla="*/ 5 h 67"/>
                <a:gd name="T62" fmla="*/ 0 w 67"/>
                <a:gd name="T63" fmla="*/ 35 h 67"/>
                <a:gd name="T64" fmla="*/ 15 w 67"/>
                <a:gd name="T65" fmla="*/ 53 h 67"/>
                <a:gd name="T66" fmla="*/ 21 w 67"/>
                <a:gd name="T67" fmla="*/ 62 h 67"/>
                <a:gd name="T68" fmla="*/ 10 w 67"/>
                <a:gd name="T69" fmla="*/ 58 h 67"/>
                <a:gd name="T70" fmla="*/ 21 w 67"/>
                <a:gd name="T71" fmla="*/ 62 h 67"/>
                <a:gd name="T72" fmla="*/ 32 w 67"/>
                <a:gd name="T73" fmla="*/ 50 h 67"/>
                <a:gd name="T74" fmla="*/ 14 w 67"/>
                <a:gd name="T75" fmla="*/ 35 h 67"/>
                <a:gd name="T76" fmla="*/ 23 w 67"/>
                <a:gd name="T77" fmla="*/ 60 h 67"/>
                <a:gd name="T78" fmla="*/ 32 w 67"/>
                <a:gd name="T79" fmla="*/ 54 h 67"/>
                <a:gd name="T80" fmla="*/ 23 w 67"/>
                <a:gd name="T8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67">
                  <a:moveTo>
                    <a:pt x="56" y="32"/>
                  </a:moveTo>
                  <a:cubicBezTo>
                    <a:pt x="67" y="32"/>
                    <a:pt x="67" y="32"/>
                    <a:pt x="67" y="32"/>
                  </a:cubicBezTo>
                  <a:cubicBezTo>
                    <a:pt x="66" y="24"/>
                    <a:pt x="64" y="17"/>
                    <a:pt x="59" y="12"/>
                  </a:cubicBezTo>
                  <a:cubicBezTo>
                    <a:pt x="57" y="13"/>
                    <a:pt x="54" y="14"/>
                    <a:pt x="52" y="14"/>
                  </a:cubicBezTo>
                  <a:cubicBezTo>
                    <a:pt x="55" y="20"/>
                    <a:pt x="56" y="25"/>
                    <a:pt x="56" y="32"/>
                  </a:cubicBezTo>
                  <a:close/>
                  <a:moveTo>
                    <a:pt x="35" y="50"/>
                  </a:moveTo>
                  <a:cubicBezTo>
                    <a:pt x="40" y="50"/>
                    <a:pt x="44" y="51"/>
                    <a:pt x="49" y="52"/>
                  </a:cubicBezTo>
                  <a:cubicBezTo>
                    <a:pt x="51" y="47"/>
                    <a:pt x="53" y="41"/>
                    <a:pt x="53" y="35"/>
                  </a:cubicBezTo>
                  <a:cubicBezTo>
                    <a:pt x="35" y="35"/>
                    <a:pt x="35" y="35"/>
                    <a:pt x="35" y="35"/>
                  </a:cubicBezTo>
                  <a:lnTo>
                    <a:pt x="35" y="50"/>
                  </a:lnTo>
                  <a:close/>
                  <a:moveTo>
                    <a:pt x="43" y="7"/>
                  </a:moveTo>
                  <a:cubicBezTo>
                    <a:pt x="41" y="4"/>
                    <a:pt x="38" y="2"/>
                    <a:pt x="35" y="0"/>
                  </a:cubicBezTo>
                  <a:cubicBezTo>
                    <a:pt x="35" y="14"/>
                    <a:pt x="35" y="14"/>
                    <a:pt x="35" y="14"/>
                  </a:cubicBezTo>
                  <a:cubicBezTo>
                    <a:pt x="39" y="14"/>
                    <a:pt x="43" y="13"/>
                    <a:pt x="47" y="12"/>
                  </a:cubicBezTo>
                  <a:cubicBezTo>
                    <a:pt x="46" y="10"/>
                    <a:pt x="45" y="9"/>
                    <a:pt x="43" y="7"/>
                  </a:cubicBezTo>
                  <a:close/>
                  <a:moveTo>
                    <a:pt x="47" y="55"/>
                  </a:moveTo>
                  <a:cubicBezTo>
                    <a:pt x="43" y="54"/>
                    <a:pt x="39" y="54"/>
                    <a:pt x="35" y="54"/>
                  </a:cubicBezTo>
                  <a:cubicBezTo>
                    <a:pt x="35" y="67"/>
                    <a:pt x="35" y="67"/>
                    <a:pt x="35" y="67"/>
                  </a:cubicBezTo>
                  <a:cubicBezTo>
                    <a:pt x="38" y="65"/>
                    <a:pt x="41" y="63"/>
                    <a:pt x="43" y="60"/>
                  </a:cubicBezTo>
                  <a:cubicBezTo>
                    <a:pt x="45" y="58"/>
                    <a:pt x="46" y="57"/>
                    <a:pt x="47" y="55"/>
                  </a:cubicBezTo>
                  <a:close/>
                  <a:moveTo>
                    <a:pt x="56" y="35"/>
                  </a:moveTo>
                  <a:cubicBezTo>
                    <a:pt x="56" y="41"/>
                    <a:pt x="55" y="47"/>
                    <a:pt x="52" y="53"/>
                  </a:cubicBezTo>
                  <a:cubicBezTo>
                    <a:pt x="54" y="54"/>
                    <a:pt x="57" y="54"/>
                    <a:pt x="59" y="55"/>
                  </a:cubicBezTo>
                  <a:cubicBezTo>
                    <a:pt x="64" y="50"/>
                    <a:pt x="67" y="43"/>
                    <a:pt x="67" y="35"/>
                  </a:cubicBezTo>
                  <a:lnTo>
                    <a:pt x="56" y="35"/>
                  </a:lnTo>
                  <a:close/>
                  <a:moveTo>
                    <a:pt x="46" y="62"/>
                  </a:moveTo>
                  <a:cubicBezTo>
                    <a:pt x="46" y="62"/>
                    <a:pt x="46" y="62"/>
                    <a:pt x="46" y="62"/>
                  </a:cubicBezTo>
                  <a:cubicBezTo>
                    <a:pt x="45" y="64"/>
                    <a:pt x="43" y="65"/>
                    <a:pt x="42" y="66"/>
                  </a:cubicBezTo>
                  <a:cubicBezTo>
                    <a:pt x="47" y="65"/>
                    <a:pt x="52" y="62"/>
                    <a:pt x="57" y="58"/>
                  </a:cubicBezTo>
                  <a:cubicBezTo>
                    <a:pt x="55" y="57"/>
                    <a:pt x="53" y="56"/>
                    <a:pt x="50" y="56"/>
                  </a:cubicBezTo>
                  <a:cubicBezTo>
                    <a:pt x="49" y="58"/>
                    <a:pt x="48" y="60"/>
                    <a:pt x="46" y="62"/>
                  </a:cubicBezTo>
                  <a:close/>
                  <a:moveTo>
                    <a:pt x="46" y="5"/>
                  </a:moveTo>
                  <a:cubicBezTo>
                    <a:pt x="46" y="5"/>
                    <a:pt x="46" y="5"/>
                    <a:pt x="46" y="5"/>
                  </a:cubicBezTo>
                  <a:cubicBezTo>
                    <a:pt x="48" y="7"/>
                    <a:pt x="49" y="9"/>
                    <a:pt x="50" y="11"/>
                  </a:cubicBezTo>
                  <a:cubicBezTo>
                    <a:pt x="53" y="11"/>
                    <a:pt x="55" y="10"/>
                    <a:pt x="57" y="9"/>
                  </a:cubicBezTo>
                  <a:cubicBezTo>
                    <a:pt x="52" y="5"/>
                    <a:pt x="47" y="3"/>
                    <a:pt x="42" y="1"/>
                  </a:cubicBezTo>
                  <a:cubicBezTo>
                    <a:pt x="43" y="2"/>
                    <a:pt x="45" y="4"/>
                    <a:pt x="46" y="5"/>
                  </a:cubicBezTo>
                  <a:close/>
                  <a:moveTo>
                    <a:pt x="49" y="15"/>
                  </a:moveTo>
                  <a:cubicBezTo>
                    <a:pt x="44" y="16"/>
                    <a:pt x="40" y="17"/>
                    <a:pt x="35" y="17"/>
                  </a:cubicBezTo>
                  <a:cubicBezTo>
                    <a:pt x="35" y="32"/>
                    <a:pt x="35" y="32"/>
                    <a:pt x="35" y="32"/>
                  </a:cubicBezTo>
                  <a:cubicBezTo>
                    <a:pt x="53" y="32"/>
                    <a:pt x="53" y="32"/>
                    <a:pt x="53" y="32"/>
                  </a:cubicBezTo>
                  <a:cubicBezTo>
                    <a:pt x="53" y="26"/>
                    <a:pt x="51" y="20"/>
                    <a:pt x="49" y="15"/>
                  </a:cubicBezTo>
                  <a:close/>
                  <a:moveTo>
                    <a:pt x="23" y="7"/>
                  </a:moveTo>
                  <a:cubicBezTo>
                    <a:pt x="22" y="9"/>
                    <a:pt x="21" y="10"/>
                    <a:pt x="20" y="12"/>
                  </a:cubicBezTo>
                  <a:cubicBezTo>
                    <a:pt x="23" y="13"/>
                    <a:pt x="27" y="14"/>
                    <a:pt x="32" y="14"/>
                  </a:cubicBezTo>
                  <a:cubicBezTo>
                    <a:pt x="32" y="0"/>
                    <a:pt x="32" y="0"/>
                    <a:pt x="32" y="0"/>
                  </a:cubicBezTo>
                  <a:cubicBezTo>
                    <a:pt x="29" y="2"/>
                    <a:pt x="26" y="4"/>
                    <a:pt x="23" y="7"/>
                  </a:cubicBezTo>
                  <a:close/>
                  <a:moveTo>
                    <a:pt x="14" y="32"/>
                  </a:moveTo>
                  <a:cubicBezTo>
                    <a:pt x="32" y="32"/>
                    <a:pt x="32" y="32"/>
                    <a:pt x="32" y="32"/>
                  </a:cubicBezTo>
                  <a:cubicBezTo>
                    <a:pt x="32" y="17"/>
                    <a:pt x="32" y="17"/>
                    <a:pt x="32" y="17"/>
                  </a:cubicBezTo>
                  <a:cubicBezTo>
                    <a:pt x="27" y="17"/>
                    <a:pt x="22" y="16"/>
                    <a:pt x="18" y="15"/>
                  </a:cubicBezTo>
                  <a:cubicBezTo>
                    <a:pt x="15" y="20"/>
                    <a:pt x="14" y="26"/>
                    <a:pt x="14" y="32"/>
                  </a:cubicBezTo>
                  <a:close/>
                  <a:moveTo>
                    <a:pt x="15" y="14"/>
                  </a:moveTo>
                  <a:cubicBezTo>
                    <a:pt x="12" y="14"/>
                    <a:pt x="10" y="13"/>
                    <a:pt x="8" y="12"/>
                  </a:cubicBezTo>
                  <a:cubicBezTo>
                    <a:pt x="3" y="17"/>
                    <a:pt x="0" y="24"/>
                    <a:pt x="0" y="32"/>
                  </a:cubicBezTo>
                  <a:cubicBezTo>
                    <a:pt x="10" y="32"/>
                    <a:pt x="10" y="32"/>
                    <a:pt x="10" y="32"/>
                  </a:cubicBezTo>
                  <a:cubicBezTo>
                    <a:pt x="11" y="25"/>
                    <a:pt x="12" y="20"/>
                    <a:pt x="15" y="14"/>
                  </a:cubicBezTo>
                  <a:close/>
                  <a:moveTo>
                    <a:pt x="21" y="5"/>
                  </a:moveTo>
                  <a:cubicBezTo>
                    <a:pt x="22" y="4"/>
                    <a:pt x="23" y="2"/>
                    <a:pt x="25" y="1"/>
                  </a:cubicBezTo>
                  <a:cubicBezTo>
                    <a:pt x="19" y="3"/>
                    <a:pt x="14" y="5"/>
                    <a:pt x="10" y="9"/>
                  </a:cubicBezTo>
                  <a:cubicBezTo>
                    <a:pt x="12" y="10"/>
                    <a:pt x="14" y="11"/>
                    <a:pt x="16" y="11"/>
                  </a:cubicBezTo>
                  <a:cubicBezTo>
                    <a:pt x="17" y="9"/>
                    <a:pt x="19" y="7"/>
                    <a:pt x="21" y="5"/>
                  </a:cubicBezTo>
                  <a:close/>
                  <a:moveTo>
                    <a:pt x="10" y="35"/>
                  </a:moveTo>
                  <a:cubicBezTo>
                    <a:pt x="0" y="35"/>
                    <a:pt x="0" y="35"/>
                    <a:pt x="0" y="35"/>
                  </a:cubicBezTo>
                  <a:cubicBezTo>
                    <a:pt x="0" y="43"/>
                    <a:pt x="3" y="50"/>
                    <a:pt x="8" y="55"/>
                  </a:cubicBezTo>
                  <a:cubicBezTo>
                    <a:pt x="10" y="54"/>
                    <a:pt x="12" y="54"/>
                    <a:pt x="15" y="53"/>
                  </a:cubicBezTo>
                  <a:cubicBezTo>
                    <a:pt x="12" y="47"/>
                    <a:pt x="10" y="41"/>
                    <a:pt x="10" y="35"/>
                  </a:cubicBezTo>
                  <a:close/>
                  <a:moveTo>
                    <a:pt x="21" y="62"/>
                  </a:moveTo>
                  <a:cubicBezTo>
                    <a:pt x="19" y="60"/>
                    <a:pt x="17" y="58"/>
                    <a:pt x="16" y="56"/>
                  </a:cubicBezTo>
                  <a:cubicBezTo>
                    <a:pt x="14" y="56"/>
                    <a:pt x="12" y="57"/>
                    <a:pt x="10" y="58"/>
                  </a:cubicBezTo>
                  <a:cubicBezTo>
                    <a:pt x="14" y="62"/>
                    <a:pt x="19" y="65"/>
                    <a:pt x="25" y="66"/>
                  </a:cubicBezTo>
                  <a:cubicBezTo>
                    <a:pt x="23" y="65"/>
                    <a:pt x="22" y="64"/>
                    <a:pt x="21" y="62"/>
                  </a:cubicBezTo>
                  <a:close/>
                  <a:moveTo>
                    <a:pt x="18" y="52"/>
                  </a:moveTo>
                  <a:cubicBezTo>
                    <a:pt x="22" y="51"/>
                    <a:pt x="27" y="50"/>
                    <a:pt x="32" y="50"/>
                  </a:cubicBezTo>
                  <a:cubicBezTo>
                    <a:pt x="32" y="35"/>
                    <a:pt x="32" y="35"/>
                    <a:pt x="32" y="35"/>
                  </a:cubicBezTo>
                  <a:cubicBezTo>
                    <a:pt x="14" y="35"/>
                    <a:pt x="14" y="35"/>
                    <a:pt x="14" y="35"/>
                  </a:cubicBezTo>
                  <a:cubicBezTo>
                    <a:pt x="14" y="41"/>
                    <a:pt x="15" y="47"/>
                    <a:pt x="18" y="52"/>
                  </a:cubicBezTo>
                  <a:close/>
                  <a:moveTo>
                    <a:pt x="23" y="60"/>
                  </a:moveTo>
                  <a:cubicBezTo>
                    <a:pt x="26" y="63"/>
                    <a:pt x="29" y="65"/>
                    <a:pt x="32" y="67"/>
                  </a:cubicBezTo>
                  <a:cubicBezTo>
                    <a:pt x="32" y="54"/>
                    <a:pt x="32" y="54"/>
                    <a:pt x="32" y="54"/>
                  </a:cubicBezTo>
                  <a:cubicBezTo>
                    <a:pt x="27" y="54"/>
                    <a:pt x="23" y="54"/>
                    <a:pt x="20" y="55"/>
                  </a:cubicBezTo>
                  <a:cubicBezTo>
                    <a:pt x="21" y="57"/>
                    <a:pt x="22" y="58"/>
                    <a:pt x="23" y="60"/>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91"/>
            <p:cNvSpPr>
              <a:spLocks noEditPoints="1"/>
            </p:cNvSpPr>
            <p:nvPr/>
          </p:nvSpPr>
          <p:spPr bwMode="auto">
            <a:xfrm>
              <a:off x="4248123" y="2478325"/>
              <a:ext cx="576661" cy="576664"/>
            </a:xfrm>
            <a:custGeom>
              <a:avLst/>
              <a:gdLst>
                <a:gd name="T0" fmla="*/ 67 w 67"/>
                <a:gd name="T1" fmla="*/ 31 h 67"/>
                <a:gd name="T2" fmla="*/ 52 w 67"/>
                <a:gd name="T3" fmla="*/ 14 h 67"/>
                <a:gd name="T4" fmla="*/ 35 w 67"/>
                <a:gd name="T5" fmla="*/ 50 h 67"/>
                <a:gd name="T6" fmla="*/ 53 w 67"/>
                <a:gd name="T7" fmla="*/ 35 h 67"/>
                <a:gd name="T8" fmla="*/ 35 w 67"/>
                <a:gd name="T9" fmla="*/ 50 h 67"/>
                <a:gd name="T10" fmla="*/ 35 w 67"/>
                <a:gd name="T11" fmla="*/ 0 h 67"/>
                <a:gd name="T12" fmla="*/ 47 w 67"/>
                <a:gd name="T13" fmla="*/ 12 h 67"/>
                <a:gd name="T14" fmla="*/ 47 w 67"/>
                <a:gd name="T15" fmla="*/ 55 h 67"/>
                <a:gd name="T16" fmla="*/ 35 w 67"/>
                <a:gd name="T17" fmla="*/ 67 h 67"/>
                <a:gd name="T18" fmla="*/ 47 w 67"/>
                <a:gd name="T19" fmla="*/ 55 h 67"/>
                <a:gd name="T20" fmla="*/ 52 w 67"/>
                <a:gd name="T21" fmla="*/ 53 h 67"/>
                <a:gd name="T22" fmla="*/ 67 w 67"/>
                <a:gd name="T23" fmla="*/ 35 h 67"/>
                <a:gd name="T24" fmla="*/ 46 w 67"/>
                <a:gd name="T25" fmla="*/ 62 h 67"/>
                <a:gd name="T26" fmla="*/ 42 w 67"/>
                <a:gd name="T27" fmla="*/ 66 h 67"/>
                <a:gd name="T28" fmla="*/ 51 w 67"/>
                <a:gd name="T29" fmla="*/ 56 h 67"/>
                <a:gd name="T30" fmla="*/ 46 w 67"/>
                <a:gd name="T31" fmla="*/ 5 h 67"/>
                <a:gd name="T32" fmla="*/ 51 w 67"/>
                <a:gd name="T33" fmla="*/ 11 h 67"/>
                <a:gd name="T34" fmla="*/ 42 w 67"/>
                <a:gd name="T35" fmla="*/ 1 h 67"/>
                <a:gd name="T36" fmla="*/ 49 w 67"/>
                <a:gd name="T37" fmla="*/ 15 h 67"/>
                <a:gd name="T38" fmla="*/ 35 w 67"/>
                <a:gd name="T39" fmla="*/ 31 h 67"/>
                <a:gd name="T40" fmla="*/ 49 w 67"/>
                <a:gd name="T41" fmla="*/ 15 h 67"/>
                <a:gd name="T42" fmla="*/ 20 w 67"/>
                <a:gd name="T43" fmla="*/ 12 h 67"/>
                <a:gd name="T44" fmla="*/ 32 w 67"/>
                <a:gd name="T45" fmla="*/ 0 h 67"/>
                <a:gd name="T46" fmla="*/ 14 w 67"/>
                <a:gd name="T47" fmla="*/ 31 h 67"/>
                <a:gd name="T48" fmla="*/ 32 w 67"/>
                <a:gd name="T49" fmla="*/ 17 h 67"/>
                <a:gd name="T50" fmla="*/ 14 w 67"/>
                <a:gd name="T51" fmla="*/ 31 h 67"/>
                <a:gd name="T52" fmla="*/ 8 w 67"/>
                <a:gd name="T53" fmla="*/ 12 h 67"/>
                <a:gd name="T54" fmla="*/ 11 w 67"/>
                <a:gd name="T55" fmla="*/ 31 h 67"/>
                <a:gd name="T56" fmla="*/ 21 w 67"/>
                <a:gd name="T57" fmla="*/ 5 h 67"/>
                <a:gd name="T58" fmla="*/ 10 w 67"/>
                <a:gd name="T59" fmla="*/ 9 h 67"/>
                <a:gd name="T60" fmla="*/ 21 w 67"/>
                <a:gd name="T61" fmla="*/ 5 h 67"/>
                <a:gd name="T62" fmla="*/ 0 w 67"/>
                <a:gd name="T63" fmla="*/ 35 h 67"/>
                <a:gd name="T64" fmla="*/ 15 w 67"/>
                <a:gd name="T65" fmla="*/ 53 h 67"/>
                <a:gd name="T66" fmla="*/ 21 w 67"/>
                <a:gd name="T67" fmla="*/ 62 h 67"/>
                <a:gd name="T68" fmla="*/ 10 w 67"/>
                <a:gd name="T69" fmla="*/ 58 h 67"/>
                <a:gd name="T70" fmla="*/ 21 w 67"/>
                <a:gd name="T71" fmla="*/ 62 h 67"/>
                <a:gd name="T72" fmla="*/ 32 w 67"/>
                <a:gd name="T73" fmla="*/ 50 h 67"/>
                <a:gd name="T74" fmla="*/ 14 w 67"/>
                <a:gd name="T75" fmla="*/ 35 h 67"/>
                <a:gd name="T76" fmla="*/ 23 w 67"/>
                <a:gd name="T77" fmla="*/ 60 h 67"/>
                <a:gd name="T78" fmla="*/ 32 w 67"/>
                <a:gd name="T79" fmla="*/ 53 h 67"/>
                <a:gd name="T80" fmla="*/ 23 w 67"/>
                <a:gd name="T8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67">
                  <a:moveTo>
                    <a:pt x="57" y="31"/>
                  </a:moveTo>
                  <a:cubicBezTo>
                    <a:pt x="67" y="31"/>
                    <a:pt x="67" y="31"/>
                    <a:pt x="67" y="31"/>
                  </a:cubicBezTo>
                  <a:cubicBezTo>
                    <a:pt x="67" y="24"/>
                    <a:pt x="64" y="17"/>
                    <a:pt x="59" y="12"/>
                  </a:cubicBezTo>
                  <a:cubicBezTo>
                    <a:pt x="57" y="13"/>
                    <a:pt x="55" y="13"/>
                    <a:pt x="52" y="14"/>
                  </a:cubicBezTo>
                  <a:cubicBezTo>
                    <a:pt x="55" y="19"/>
                    <a:pt x="56" y="25"/>
                    <a:pt x="57" y="31"/>
                  </a:cubicBezTo>
                  <a:close/>
                  <a:moveTo>
                    <a:pt x="35" y="50"/>
                  </a:moveTo>
                  <a:cubicBezTo>
                    <a:pt x="40" y="50"/>
                    <a:pt x="45" y="51"/>
                    <a:pt x="49" y="52"/>
                  </a:cubicBezTo>
                  <a:cubicBezTo>
                    <a:pt x="52" y="47"/>
                    <a:pt x="53" y="41"/>
                    <a:pt x="53" y="35"/>
                  </a:cubicBezTo>
                  <a:cubicBezTo>
                    <a:pt x="35" y="35"/>
                    <a:pt x="35" y="35"/>
                    <a:pt x="35" y="35"/>
                  </a:cubicBezTo>
                  <a:lnTo>
                    <a:pt x="35" y="50"/>
                  </a:lnTo>
                  <a:close/>
                  <a:moveTo>
                    <a:pt x="44" y="7"/>
                  </a:moveTo>
                  <a:cubicBezTo>
                    <a:pt x="41" y="4"/>
                    <a:pt x="38" y="2"/>
                    <a:pt x="35" y="0"/>
                  </a:cubicBezTo>
                  <a:cubicBezTo>
                    <a:pt x="35" y="13"/>
                    <a:pt x="35" y="13"/>
                    <a:pt x="35" y="13"/>
                  </a:cubicBezTo>
                  <a:cubicBezTo>
                    <a:pt x="39" y="13"/>
                    <a:pt x="43" y="13"/>
                    <a:pt x="47" y="12"/>
                  </a:cubicBezTo>
                  <a:cubicBezTo>
                    <a:pt x="46" y="10"/>
                    <a:pt x="45" y="9"/>
                    <a:pt x="44" y="7"/>
                  </a:cubicBezTo>
                  <a:close/>
                  <a:moveTo>
                    <a:pt x="47" y="55"/>
                  </a:moveTo>
                  <a:cubicBezTo>
                    <a:pt x="43" y="54"/>
                    <a:pt x="39" y="53"/>
                    <a:pt x="35" y="53"/>
                  </a:cubicBezTo>
                  <a:cubicBezTo>
                    <a:pt x="35" y="67"/>
                    <a:pt x="35" y="67"/>
                    <a:pt x="35" y="67"/>
                  </a:cubicBezTo>
                  <a:cubicBezTo>
                    <a:pt x="38" y="65"/>
                    <a:pt x="41" y="63"/>
                    <a:pt x="44" y="60"/>
                  </a:cubicBezTo>
                  <a:cubicBezTo>
                    <a:pt x="45" y="58"/>
                    <a:pt x="46" y="57"/>
                    <a:pt x="47" y="55"/>
                  </a:cubicBezTo>
                  <a:close/>
                  <a:moveTo>
                    <a:pt x="57" y="35"/>
                  </a:moveTo>
                  <a:cubicBezTo>
                    <a:pt x="56" y="41"/>
                    <a:pt x="55" y="47"/>
                    <a:pt x="52" y="53"/>
                  </a:cubicBezTo>
                  <a:cubicBezTo>
                    <a:pt x="55" y="53"/>
                    <a:pt x="57" y="54"/>
                    <a:pt x="59" y="55"/>
                  </a:cubicBezTo>
                  <a:cubicBezTo>
                    <a:pt x="64" y="50"/>
                    <a:pt x="67" y="42"/>
                    <a:pt x="67" y="35"/>
                  </a:cubicBezTo>
                  <a:lnTo>
                    <a:pt x="57" y="35"/>
                  </a:lnTo>
                  <a:close/>
                  <a:moveTo>
                    <a:pt x="46" y="62"/>
                  </a:moveTo>
                  <a:cubicBezTo>
                    <a:pt x="46" y="62"/>
                    <a:pt x="46" y="62"/>
                    <a:pt x="46" y="62"/>
                  </a:cubicBezTo>
                  <a:cubicBezTo>
                    <a:pt x="45" y="63"/>
                    <a:pt x="44" y="65"/>
                    <a:pt x="42" y="66"/>
                  </a:cubicBezTo>
                  <a:cubicBezTo>
                    <a:pt x="48" y="64"/>
                    <a:pt x="53" y="62"/>
                    <a:pt x="57" y="58"/>
                  </a:cubicBezTo>
                  <a:cubicBezTo>
                    <a:pt x="55" y="57"/>
                    <a:pt x="53" y="56"/>
                    <a:pt x="51" y="56"/>
                  </a:cubicBezTo>
                  <a:cubicBezTo>
                    <a:pt x="49" y="58"/>
                    <a:pt x="48" y="60"/>
                    <a:pt x="46" y="62"/>
                  </a:cubicBezTo>
                  <a:close/>
                  <a:moveTo>
                    <a:pt x="46" y="5"/>
                  </a:moveTo>
                  <a:cubicBezTo>
                    <a:pt x="46" y="5"/>
                    <a:pt x="46" y="5"/>
                    <a:pt x="46" y="5"/>
                  </a:cubicBezTo>
                  <a:cubicBezTo>
                    <a:pt x="48" y="7"/>
                    <a:pt x="49" y="9"/>
                    <a:pt x="51" y="11"/>
                  </a:cubicBezTo>
                  <a:cubicBezTo>
                    <a:pt x="53" y="11"/>
                    <a:pt x="55" y="10"/>
                    <a:pt x="57" y="9"/>
                  </a:cubicBezTo>
                  <a:cubicBezTo>
                    <a:pt x="53" y="5"/>
                    <a:pt x="48" y="2"/>
                    <a:pt x="42" y="1"/>
                  </a:cubicBezTo>
                  <a:cubicBezTo>
                    <a:pt x="44" y="2"/>
                    <a:pt x="45" y="3"/>
                    <a:pt x="46" y="5"/>
                  </a:cubicBezTo>
                  <a:close/>
                  <a:moveTo>
                    <a:pt x="49" y="15"/>
                  </a:moveTo>
                  <a:cubicBezTo>
                    <a:pt x="45" y="16"/>
                    <a:pt x="40" y="17"/>
                    <a:pt x="35" y="17"/>
                  </a:cubicBezTo>
                  <a:cubicBezTo>
                    <a:pt x="35" y="31"/>
                    <a:pt x="35" y="31"/>
                    <a:pt x="35" y="31"/>
                  </a:cubicBezTo>
                  <a:cubicBezTo>
                    <a:pt x="53" y="31"/>
                    <a:pt x="53" y="31"/>
                    <a:pt x="53" y="31"/>
                  </a:cubicBezTo>
                  <a:cubicBezTo>
                    <a:pt x="53" y="25"/>
                    <a:pt x="51" y="20"/>
                    <a:pt x="49" y="15"/>
                  </a:cubicBezTo>
                  <a:close/>
                  <a:moveTo>
                    <a:pt x="23" y="7"/>
                  </a:moveTo>
                  <a:cubicBezTo>
                    <a:pt x="22" y="9"/>
                    <a:pt x="21" y="10"/>
                    <a:pt x="20" y="12"/>
                  </a:cubicBezTo>
                  <a:cubicBezTo>
                    <a:pt x="24" y="13"/>
                    <a:pt x="28" y="13"/>
                    <a:pt x="32" y="13"/>
                  </a:cubicBezTo>
                  <a:cubicBezTo>
                    <a:pt x="32" y="0"/>
                    <a:pt x="32" y="0"/>
                    <a:pt x="32" y="0"/>
                  </a:cubicBezTo>
                  <a:cubicBezTo>
                    <a:pt x="29" y="2"/>
                    <a:pt x="26" y="4"/>
                    <a:pt x="23" y="7"/>
                  </a:cubicBezTo>
                  <a:close/>
                  <a:moveTo>
                    <a:pt x="14" y="31"/>
                  </a:moveTo>
                  <a:cubicBezTo>
                    <a:pt x="32" y="31"/>
                    <a:pt x="32" y="31"/>
                    <a:pt x="32" y="31"/>
                  </a:cubicBezTo>
                  <a:cubicBezTo>
                    <a:pt x="32" y="17"/>
                    <a:pt x="32" y="17"/>
                    <a:pt x="32" y="17"/>
                  </a:cubicBezTo>
                  <a:cubicBezTo>
                    <a:pt x="27" y="17"/>
                    <a:pt x="23" y="16"/>
                    <a:pt x="18" y="15"/>
                  </a:cubicBezTo>
                  <a:cubicBezTo>
                    <a:pt x="16" y="20"/>
                    <a:pt x="14" y="25"/>
                    <a:pt x="14" y="31"/>
                  </a:cubicBezTo>
                  <a:close/>
                  <a:moveTo>
                    <a:pt x="15" y="14"/>
                  </a:moveTo>
                  <a:cubicBezTo>
                    <a:pt x="12" y="13"/>
                    <a:pt x="10" y="13"/>
                    <a:pt x="8" y="12"/>
                  </a:cubicBezTo>
                  <a:cubicBezTo>
                    <a:pt x="3" y="17"/>
                    <a:pt x="0" y="24"/>
                    <a:pt x="0" y="31"/>
                  </a:cubicBezTo>
                  <a:cubicBezTo>
                    <a:pt x="11" y="31"/>
                    <a:pt x="11" y="31"/>
                    <a:pt x="11" y="31"/>
                  </a:cubicBezTo>
                  <a:cubicBezTo>
                    <a:pt x="11" y="25"/>
                    <a:pt x="12" y="19"/>
                    <a:pt x="15" y="14"/>
                  </a:cubicBezTo>
                  <a:close/>
                  <a:moveTo>
                    <a:pt x="21" y="5"/>
                  </a:moveTo>
                  <a:cubicBezTo>
                    <a:pt x="22" y="3"/>
                    <a:pt x="24" y="2"/>
                    <a:pt x="25" y="1"/>
                  </a:cubicBezTo>
                  <a:cubicBezTo>
                    <a:pt x="19" y="2"/>
                    <a:pt x="14" y="5"/>
                    <a:pt x="10" y="9"/>
                  </a:cubicBezTo>
                  <a:cubicBezTo>
                    <a:pt x="12" y="10"/>
                    <a:pt x="14" y="11"/>
                    <a:pt x="16" y="11"/>
                  </a:cubicBezTo>
                  <a:cubicBezTo>
                    <a:pt x="18" y="9"/>
                    <a:pt x="19" y="7"/>
                    <a:pt x="21" y="5"/>
                  </a:cubicBezTo>
                  <a:close/>
                  <a:moveTo>
                    <a:pt x="10" y="35"/>
                  </a:moveTo>
                  <a:cubicBezTo>
                    <a:pt x="0" y="35"/>
                    <a:pt x="0" y="35"/>
                    <a:pt x="0" y="35"/>
                  </a:cubicBezTo>
                  <a:cubicBezTo>
                    <a:pt x="0" y="42"/>
                    <a:pt x="3" y="50"/>
                    <a:pt x="8" y="55"/>
                  </a:cubicBezTo>
                  <a:cubicBezTo>
                    <a:pt x="10" y="54"/>
                    <a:pt x="12" y="53"/>
                    <a:pt x="15" y="53"/>
                  </a:cubicBezTo>
                  <a:cubicBezTo>
                    <a:pt x="12" y="47"/>
                    <a:pt x="11" y="41"/>
                    <a:pt x="10" y="35"/>
                  </a:cubicBezTo>
                  <a:close/>
                  <a:moveTo>
                    <a:pt x="21" y="62"/>
                  </a:moveTo>
                  <a:cubicBezTo>
                    <a:pt x="19" y="60"/>
                    <a:pt x="18" y="58"/>
                    <a:pt x="16" y="56"/>
                  </a:cubicBezTo>
                  <a:cubicBezTo>
                    <a:pt x="14" y="56"/>
                    <a:pt x="12" y="57"/>
                    <a:pt x="10" y="58"/>
                  </a:cubicBezTo>
                  <a:cubicBezTo>
                    <a:pt x="14" y="62"/>
                    <a:pt x="19" y="64"/>
                    <a:pt x="25" y="66"/>
                  </a:cubicBezTo>
                  <a:cubicBezTo>
                    <a:pt x="24" y="65"/>
                    <a:pt x="22" y="63"/>
                    <a:pt x="21" y="62"/>
                  </a:cubicBezTo>
                  <a:close/>
                  <a:moveTo>
                    <a:pt x="18" y="52"/>
                  </a:moveTo>
                  <a:cubicBezTo>
                    <a:pt x="23" y="51"/>
                    <a:pt x="27" y="50"/>
                    <a:pt x="32" y="50"/>
                  </a:cubicBezTo>
                  <a:cubicBezTo>
                    <a:pt x="32" y="35"/>
                    <a:pt x="32" y="35"/>
                    <a:pt x="32" y="35"/>
                  </a:cubicBezTo>
                  <a:cubicBezTo>
                    <a:pt x="14" y="35"/>
                    <a:pt x="14" y="35"/>
                    <a:pt x="14" y="35"/>
                  </a:cubicBezTo>
                  <a:cubicBezTo>
                    <a:pt x="14" y="41"/>
                    <a:pt x="16" y="47"/>
                    <a:pt x="18" y="52"/>
                  </a:cubicBezTo>
                  <a:close/>
                  <a:moveTo>
                    <a:pt x="23" y="60"/>
                  </a:moveTo>
                  <a:cubicBezTo>
                    <a:pt x="26" y="63"/>
                    <a:pt x="29" y="65"/>
                    <a:pt x="32" y="67"/>
                  </a:cubicBezTo>
                  <a:cubicBezTo>
                    <a:pt x="32" y="53"/>
                    <a:pt x="32" y="53"/>
                    <a:pt x="32" y="53"/>
                  </a:cubicBezTo>
                  <a:cubicBezTo>
                    <a:pt x="28" y="53"/>
                    <a:pt x="24" y="54"/>
                    <a:pt x="20" y="55"/>
                  </a:cubicBezTo>
                  <a:cubicBezTo>
                    <a:pt x="21" y="57"/>
                    <a:pt x="22" y="58"/>
                    <a:pt x="23"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7" name="组合 66"/>
          <p:cNvGrpSpPr/>
          <p:nvPr/>
        </p:nvGrpSpPr>
        <p:grpSpPr>
          <a:xfrm>
            <a:off x="2781334" y="1732883"/>
            <a:ext cx="634690" cy="634694"/>
            <a:chOff x="3033145" y="2315118"/>
            <a:chExt cx="899446" cy="899451"/>
          </a:xfrm>
        </p:grpSpPr>
        <p:sp>
          <p:nvSpPr>
            <p:cNvPr id="68" name="Oval 208"/>
            <p:cNvSpPr>
              <a:spLocks noChangeArrowheads="1"/>
            </p:cNvSpPr>
            <p:nvPr/>
          </p:nvSpPr>
          <p:spPr bwMode="auto">
            <a:xfrm>
              <a:off x="3033145" y="2315118"/>
              <a:ext cx="899446" cy="899451"/>
            </a:xfrm>
            <a:prstGeom prst="ellipse">
              <a:avLst/>
            </a:pr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Oval 209"/>
            <p:cNvSpPr>
              <a:spLocks noChangeArrowheads="1"/>
            </p:cNvSpPr>
            <p:nvPr/>
          </p:nvSpPr>
          <p:spPr bwMode="auto">
            <a:xfrm>
              <a:off x="3083920" y="2369520"/>
              <a:ext cx="797896" cy="794274"/>
            </a:xfrm>
            <a:prstGeom prst="ellipse">
              <a:avLst/>
            </a:prstGeom>
            <a:solidFill>
              <a:srgbClr val="E545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10"/>
            <p:cNvSpPr/>
            <p:nvPr/>
          </p:nvSpPr>
          <p:spPr bwMode="auto">
            <a:xfrm>
              <a:off x="3058533" y="2590756"/>
              <a:ext cx="667331" cy="598425"/>
            </a:xfrm>
            <a:custGeom>
              <a:avLst/>
              <a:gdLst>
                <a:gd name="T0" fmla="*/ 33 w 184"/>
                <a:gd name="T1" fmla="*/ 0 h 165"/>
                <a:gd name="T2" fmla="*/ 0 w 184"/>
                <a:gd name="T3" fmla="*/ 35 h 165"/>
                <a:gd name="T4" fmla="*/ 26 w 184"/>
                <a:gd name="T5" fmla="*/ 125 h 165"/>
                <a:gd name="T6" fmla="*/ 90 w 184"/>
                <a:gd name="T7" fmla="*/ 161 h 165"/>
                <a:gd name="T8" fmla="*/ 123 w 184"/>
                <a:gd name="T9" fmla="*/ 165 h 165"/>
                <a:gd name="T10" fmla="*/ 165 w 184"/>
                <a:gd name="T11" fmla="*/ 123 h 165"/>
                <a:gd name="T12" fmla="*/ 156 w 184"/>
                <a:gd name="T13" fmla="*/ 102 h 165"/>
                <a:gd name="T14" fmla="*/ 170 w 184"/>
                <a:gd name="T15" fmla="*/ 87 h 165"/>
                <a:gd name="T16" fmla="*/ 184 w 184"/>
                <a:gd name="T17" fmla="*/ 31 h 165"/>
                <a:gd name="T18" fmla="*/ 83 w 184"/>
                <a:gd name="T19" fmla="*/ 28 h 165"/>
                <a:gd name="T20" fmla="*/ 76 w 184"/>
                <a:gd name="T21" fmla="*/ 5 h 165"/>
                <a:gd name="T22" fmla="*/ 50 w 184"/>
                <a:gd name="T23" fmla="*/ 0 h 165"/>
                <a:gd name="T24" fmla="*/ 33 w 184"/>
                <a:gd name="T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65">
                  <a:moveTo>
                    <a:pt x="33" y="0"/>
                  </a:moveTo>
                  <a:lnTo>
                    <a:pt x="0" y="35"/>
                  </a:lnTo>
                  <a:lnTo>
                    <a:pt x="26" y="125"/>
                  </a:lnTo>
                  <a:lnTo>
                    <a:pt x="90" y="161"/>
                  </a:lnTo>
                  <a:lnTo>
                    <a:pt x="123" y="165"/>
                  </a:lnTo>
                  <a:lnTo>
                    <a:pt x="165" y="123"/>
                  </a:lnTo>
                  <a:lnTo>
                    <a:pt x="156" y="102"/>
                  </a:lnTo>
                  <a:lnTo>
                    <a:pt x="170" y="87"/>
                  </a:lnTo>
                  <a:lnTo>
                    <a:pt x="184" y="31"/>
                  </a:lnTo>
                  <a:lnTo>
                    <a:pt x="83" y="28"/>
                  </a:lnTo>
                  <a:lnTo>
                    <a:pt x="76" y="5"/>
                  </a:lnTo>
                  <a:lnTo>
                    <a:pt x="50" y="0"/>
                  </a:lnTo>
                  <a:lnTo>
                    <a:pt x="33" y="0"/>
                  </a:lnTo>
                  <a:close/>
                </a:path>
              </a:pathLst>
            </a:cu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Oval 211"/>
            <p:cNvSpPr>
              <a:spLocks noChangeArrowheads="1"/>
            </p:cNvSpPr>
            <p:nvPr/>
          </p:nvSpPr>
          <p:spPr bwMode="auto">
            <a:xfrm>
              <a:off x="3392198" y="2949811"/>
              <a:ext cx="101550" cy="94297"/>
            </a:xfrm>
            <a:prstGeom prst="ellipse">
              <a:avLst/>
            </a:pr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Oval 212"/>
            <p:cNvSpPr>
              <a:spLocks noChangeArrowheads="1"/>
            </p:cNvSpPr>
            <p:nvPr/>
          </p:nvSpPr>
          <p:spPr bwMode="auto">
            <a:xfrm>
              <a:off x="3573538" y="2949811"/>
              <a:ext cx="94297" cy="94297"/>
            </a:xfrm>
            <a:prstGeom prst="ellipse">
              <a:avLst/>
            </a:pr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13"/>
            <p:cNvSpPr>
              <a:spLocks noEditPoints="1"/>
            </p:cNvSpPr>
            <p:nvPr/>
          </p:nvSpPr>
          <p:spPr bwMode="auto">
            <a:xfrm>
              <a:off x="3178217" y="2583503"/>
              <a:ext cx="591168" cy="340921"/>
            </a:xfrm>
            <a:custGeom>
              <a:avLst/>
              <a:gdLst>
                <a:gd name="T0" fmla="*/ 66 w 69"/>
                <a:gd name="T1" fmla="*/ 12 h 40"/>
                <a:gd name="T2" fmla="*/ 26 w 69"/>
                <a:gd name="T3" fmla="*/ 12 h 40"/>
                <a:gd name="T4" fmla="*/ 22 w 69"/>
                <a:gd name="T5" fmla="*/ 8 h 40"/>
                <a:gd name="T6" fmla="*/ 21 w 69"/>
                <a:gd name="T7" fmla="*/ 4 h 40"/>
                <a:gd name="T8" fmla="*/ 17 w 69"/>
                <a:gd name="T9" fmla="*/ 0 h 40"/>
                <a:gd name="T10" fmla="*/ 4 w 69"/>
                <a:gd name="T11" fmla="*/ 0 h 40"/>
                <a:gd name="T12" fmla="*/ 0 w 69"/>
                <a:gd name="T13" fmla="*/ 3 h 40"/>
                <a:gd name="T14" fmla="*/ 4 w 69"/>
                <a:gd name="T15" fmla="*/ 7 h 40"/>
                <a:gd name="T16" fmla="*/ 9 w 69"/>
                <a:gd name="T17" fmla="*/ 7 h 40"/>
                <a:gd name="T18" fmla="*/ 14 w 69"/>
                <a:gd name="T19" fmla="*/ 11 h 40"/>
                <a:gd name="T20" fmla="*/ 24 w 69"/>
                <a:gd name="T21" fmla="*/ 36 h 40"/>
                <a:gd name="T22" fmla="*/ 29 w 69"/>
                <a:gd name="T23" fmla="*/ 40 h 40"/>
                <a:gd name="T24" fmla="*/ 54 w 69"/>
                <a:gd name="T25" fmla="*/ 40 h 40"/>
                <a:gd name="T26" fmla="*/ 60 w 69"/>
                <a:gd name="T27" fmla="*/ 36 h 40"/>
                <a:gd name="T28" fmla="*/ 68 w 69"/>
                <a:gd name="T29" fmla="*/ 16 h 40"/>
                <a:gd name="T30" fmla="*/ 66 w 69"/>
                <a:gd name="T31" fmla="*/ 12 h 40"/>
                <a:gd name="T32" fmla="*/ 53 w 69"/>
                <a:gd name="T33" fmla="*/ 34 h 40"/>
                <a:gd name="T34" fmla="*/ 31 w 69"/>
                <a:gd name="T35" fmla="*/ 34 h 40"/>
                <a:gd name="T36" fmla="*/ 26 w 69"/>
                <a:gd name="T37" fmla="*/ 18 h 40"/>
                <a:gd name="T38" fmla="*/ 59 w 69"/>
                <a:gd name="T39" fmla="*/ 18 h 40"/>
                <a:gd name="T40" fmla="*/ 53 w 69"/>
                <a:gd name="T41"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40">
                  <a:moveTo>
                    <a:pt x="66" y="12"/>
                  </a:moveTo>
                  <a:cubicBezTo>
                    <a:pt x="26" y="12"/>
                    <a:pt x="26" y="12"/>
                    <a:pt x="26" y="12"/>
                  </a:cubicBezTo>
                  <a:cubicBezTo>
                    <a:pt x="24" y="12"/>
                    <a:pt x="22" y="10"/>
                    <a:pt x="22" y="8"/>
                  </a:cubicBezTo>
                  <a:cubicBezTo>
                    <a:pt x="21" y="4"/>
                    <a:pt x="21" y="4"/>
                    <a:pt x="21" y="4"/>
                  </a:cubicBezTo>
                  <a:cubicBezTo>
                    <a:pt x="21" y="1"/>
                    <a:pt x="19" y="0"/>
                    <a:pt x="17" y="0"/>
                  </a:cubicBezTo>
                  <a:cubicBezTo>
                    <a:pt x="4" y="0"/>
                    <a:pt x="4" y="0"/>
                    <a:pt x="4" y="0"/>
                  </a:cubicBezTo>
                  <a:cubicBezTo>
                    <a:pt x="2" y="0"/>
                    <a:pt x="0" y="1"/>
                    <a:pt x="0" y="3"/>
                  </a:cubicBezTo>
                  <a:cubicBezTo>
                    <a:pt x="0" y="5"/>
                    <a:pt x="1" y="7"/>
                    <a:pt x="4" y="7"/>
                  </a:cubicBezTo>
                  <a:cubicBezTo>
                    <a:pt x="9" y="7"/>
                    <a:pt x="9" y="7"/>
                    <a:pt x="9" y="7"/>
                  </a:cubicBezTo>
                  <a:cubicBezTo>
                    <a:pt x="11" y="7"/>
                    <a:pt x="13" y="9"/>
                    <a:pt x="14" y="11"/>
                  </a:cubicBezTo>
                  <a:cubicBezTo>
                    <a:pt x="24" y="36"/>
                    <a:pt x="24" y="36"/>
                    <a:pt x="24" y="36"/>
                  </a:cubicBezTo>
                  <a:cubicBezTo>
                    <a:pt x="25" y="38"/>
                    <a:pt x="27" y="40"/>
                    <a:pt x="29" y="40"/>
                  </a:cubicBezTo>
                  <a:cubicBezTo>
                    <a:pt x="54" y="40"/>
                    <a:pt x="54" y="40"/>
                    <a:pt x="54" y="40"/>
                  </a:cubicBezTo>
                  <a:cubicBezTo>
                    <a:pt x="56" y="40"/>
                    <a:pt x="59" y="38"/>
                    <a:pt x="60" y="36"/>
                  </a:cubicBezTo>
                  <a:cubicBezTo>
                    <a:pt x="68" y="16"/>
                    <a:pt x="68" y="16"/>
                    <a:pt x="68" y="16"/>
                  </a:cubicBezTo>
                  <a:cubicBezTo>
                    <a:pt x="69" y="14"/>
                    <a:pt x="68" y="12"/>
                    <a:pt x="66" y="12"/>
                  </a:cubicBezTo>
                  <a:close/>
                  <a:moveTo>
                    <a:pt x="53" y="34"/>
                  </a:moveTo>
                  <a:cubicBezTo>
                    <a:pt x="31" y="34"/>
                    <a:pt x="31" y="34"/>
                    <a:pt x="31" y="34"/>
                  </a:cubicBezTo>
                  <a:cubicBezTo>
                    <a:pt x="26" y="18"/>
                    <a:pt x="26" y="18"/>
                    <a:pt x="26" y="18"/>
                  </a:cubicBezTo>
                  <a:cubicBezTo>
                    <a:pt x="59" y="18"/>
                    <a:pt x="59" y="18"/>
                    <a:pt x="59" y="18"/>
                  </a:cubicBezTo>
                  <a:lnTo>
                    <a:pt x="53" y="34"/>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Oval 214"/>
            <p:cNvSpPr>
              <a:spLocks noChangeArrowheads="1"/>
            </p:cNvSpPr>
            <p:nvPr/>
          </p:nvSpPr>
          <p:spPr bwMode="auto">
            <a:xfrm>
              <a:off x="3410332" y="2942558"/>
              <a:ext cx="94297" cy="9429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Oval 215"/>
            <p:cNvSpPr>
              <a:spLocks noChangeArrowheads="1"/>
            </p:cNvSpPr>
            <p:nvPr/>
          </p:nvSpPr>
          <p:spPr bwMode="auto">
            <a:xfrm>
              <a:off x="3580792" y="2942558"/>
              <a:ext cx="101550" cy="9429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16"/>
            <p:cNvSpPr>
              <a:spLocks noEditPoints="1"/>
            </p:cNvSpPr>
            <p:nvPr/>
          </p:nvSpPr>
          <p:spPr bwMode="auto">
            <a:xfrm>
              <a:off x="3185471" y="2565368"/>
              <a:ext cx="591168" cy="340921"/>
            </a:xfrm>
            <a:custGeom>
              <a:avLst/>
              <a:gdLst>
                <a:gd name="T0" fmla="*/ 66 w 69"/>
                <a:gd name="T1" fmla="*/ 13 h 40"/>
                <a:gd name="T2" fmla="*/ 26 w 69"/>
                <a:gd name="T3" fmla="*/ 13 h 40"/>
                <a:gd name="T4" fmla="*/ 22 w 69"/>
                <a:gd name="T5" fmla="*/ 9 h 40"/>
                <a:gd name="T6" fmla="*/ 22 w 69"/>
                <a:gd name="T7" fmla="*/ 4 h 40"/>
                <a:gd name="T8" fmla="*/ 17 w 69"/>
                <a:gd name="T9" fmla="*/ 0 h 40"/>
                <a:gd name="T10" fmla="*/ 4 w 69"/>
                <a:gd name="T11" fmla="*/ 0 h 40"/>
                <a:gd name="T12" fmla="*/ 0 w 69"/>
                <a:gd name="T13" fmla="*/ 4 h 40"/>
                <a:gd name="T14" fmla="*/ 4 w 69"/>
                <a:gd name="T15" fmla="*/ 8 h 40"/>
                <a:gd name="T16" fmla="*/ 9 w 69"/>
                <a:gd name="T17" fmla="*/ 8 h 40"/>
                <a:gd name="T18" fmla="*/ 14 w 69"/>
                <a:gd name="T19" fmla="*/ 12 h 40"/>
                <a:gd name="T20" fmla="*/ 24 w 69"/>
                <a:gd name="T21" fmla="*/ 37 h 40"/>
                <a:gd name="T22" fmla="*/ 30 w 69"/>
                <a:gd name="T23" fmla="*/ 40 h 40"/>
                <a:gd name="T24" fmla="*/ 54 w 69"/>
                <a:gd name="T25" fmla="*/ 40 h 40"/>
                <a:gd name="T26" fmla="*/ 60 w 69"/>
                <a:gd name="T27" fmla="*/ 37 h 40"/>
                <a:gd name="T28" fmla="*/ 68 w 69"/>
                <a:gd name="T29" fmla="*/ 17 h 40"/>
                <a:gd name="T30" fmla="*/ 66 w 69"/>
                <a:gd name="T31" fmla="*/ 13 h 40"/>
                <a:gd name="T32" fmla="*/ 53 w 69"/>
                <a:gd name="T33" fmla="*/ 35 h 40"/>
                <a:gd name="T34" fmla="*/ 32 w 69"/>
                <a:gd name="T35" fmla="*/ 35 h 40"/>
                <a:gd name="T36" fmla="*/ 26 w 69"/>
                <a:gd name="T37" fmla="*/ 19 h 40"/>
                <a:gd name="T38" fmla="*/ 59 w 69"/>
                <a:gd name="T39" fmla="*/ 19 h 40"/>
                <a:gd name="T40" fmla="*/ 53 w 69"/>
                <a:gd name="T4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40">
                  <a:moveTo>
                    <a:pt x="66" y="13"/>
                  </a:moveTo>
                  <a:cubicBezTo>
                    <a:pt x="26" y="13"/>
                    <a:pt x="26" y="13"/>
                    <a:pt x="26" y="13"/>
                  </a:cubicBezTo>
                  <a:cubicBezTo>
                    <a:pt x="24" y="13"/>
                    <a:pt x="22" y="11"/>
                    <a:pt x="22" y="9"/>
                  </a:cubicBezTo>
                  <a:cubicBezTo>
                    <a:pt x="22" y="4"/>
                    <a:pt x="22" y="4"/>
                    <a:pt x="22" y="4"/>
                  </a:cubicBezTo>
                  <a:cubicBezTo>
                    <a:pt x="22" y="2"/>
                    <a:pt x="20" y="0"/>
                    <a:pt x="17" y="0"/>
                  </a:cubicBezTo>
                  <a:cubicBezTo>
                    <a:pt x="4" y="0"/>
                    <a:pt x="4" y="0"/>
                    <a:pt x="4" y="0"/>
                  </a:cubicBezTo>
                  <a:cubicBezTo>
                    <a:pt x="2" y="0"/>
                    <a:pt x="0" y="2"/>
                    <a:pt x="0" y="4"/>
                  </a:cubicBezTo>
                  <a:cubicBezTo>
                    <a:pt x="0" y="6"/>
                    <a:pt x="2" y="8"/>
                    <a:pt x="4" y="8"/>
                  </a:cubicBezTo>
                  <a:cubicBezTo>
                    <a:pt x="9" y="8"/>
                    <a:pt x="9" y="8"/>
                    <a:pt x="9" y="8"/>
                  </a:cubicBezTo>
                  <a:cubicBezTo>
                    <a:pt x="11" y="8"/>
                    <a:pt x="14" y="9"/>
                    <a:pt x="14" y="12"/>
                  </a:cubicBezTo>
                  <a:cubicBezTo>
                    <a:pt x="24" y="37"/>
                    <a:pt x="24" y="37"/>
                    <a:pt x="24" y="37"/>
                  </a:cubicBezTo>
                  <a:cubicBezTo>
                    <a:pt x="25" y="39"/>
                    <a:pt x="27" y="40"/>
                    <a:pt x="30" y="40"/>
                  </a:cubicBezTo>
                  <a:cubicBezTo>
                    <a:pt x="54" y="40"/>
                    <a:pt x="54" y="40"/>
                    <a:pt x="54" y="40"/>
                  </a:cubicBezTo>
                  <a:cubicBezTo>
                    <a:pt x="57" y="40"/>
                    <a:pt x="59" y="39"/>
                    <a:pt x="60" y="37"/>
                  </a:cubicBezTo>
                  <a:cubicBezTo>
                    <a:pt x="68" y="17"/>
                    <a:pt x="68" y="17"/>
                    <a:pt x="68" y="17"/>
                  </a:cubicBezTo>
                  <a:cubicBezTo>
                    <a:pt x="69" y="15"/>
                    <a:pt x="68" y="13"/>
                    <a:pt x="66" y="13"/>
                  </a:cubicBezTo>
                  <a:close/>
                  <a:moveTo>
                    <a:pt x="53" y="35"/>
                  </a:moveTo>
                  <a:cubicBezTo>
                    <a:pt x="32" y="35"/>
                    <a:pt x="32" y="35"/>
                    <a:pt x="32" y="35"/>
                  </a:cubicBezTo>
                  <a:cubicBezTo>
                    <a:pt x="26" y="19"/>
                    <a:pt x="26" y="19"/>
                    <a:pt x="26" y="19"/>
                  </a:cubicBezTo>
                  <a:cubicBezTo>
                    <a:pt x="59" y="19"/>
                    <a:pt x="59" y="19"/>
                    <a:pt x="59" y="19"/>
                  </a:cubicBezTo>
                  <a:lnTo>
                    <a:pt x="53"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9" name="内容占位符 2"/>
          <p:cNvSpPr txBox="1"/>
          <p:nvPr/>
        </p:nvSpPr>
        <p:spPr>
          <a:xfrm>
            <a:off x="942071" y="2723869"/>
            <a:ext cx="10539823" cy="2180127"/>
          </a:xfrm>
          <a:prstGeom prst="rect">
            <a:avLst/>
          </a:prstGeom>
        </p:spPr>
        <p:txBody>
          <a:bodyPr/>
          <a:lstStyle>
            <a:lvl1pPr marL="0" indent="536575" algn="l" defTabSz="914400" rtl="0" eaLnBrk="1" latinLnBrk="0" hangingPunct="1">
              <a:lnSpc>
                <a:spcPct val="130000"/>
              </a:lnSpc>
              <a:spcBef>
                <a:spcPts val="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latin typeface="微软雅黑" panose="020B0503020204020204" pitchFamily="34" charset="-122"/>
                <a:ea typeface="微软雅黑" panose="020B0503020204020204" pitchFamily="34" charset="-122"/>
                <a:sym typeface="宋体" panose="02010600030101010101" pitchFamily="2" charset="-122"/>
              </a:rPr>
              <a:t>海报设计是一种视觉传达的表现形式，一张好的海报不仅可以生动的传达网店的产品信息以及各类促销活动等情况，而且可以吸引客户关注，提高转化率</a:t>
            </a:r>
            <a:r>
              <a:rPr lang="zh-CN" altLang="en-US" dirty="0"/>
              <a:t>。本任务将先对海报布局技巧、设计要点、表现手法进行介绍，再对海报的设计与制作方法进行介绍。</a:t>
            </a:r>
          </a:p>
        </p:txBody>
      </p:sp>
      <p:grpSp>
        <p:nvGrpSpPr>
          <p:cNvPr id="78" name="组合 77"/>
          <p:cNvGrpSpPr/>
          <p:nvPr/>
        </p:nvGrpSpPr>
        <p:grpSpPr>
          <a:xfrm>
            <a:off x="8958725" y="413466"/>
            <a:ext cx="3229808" cy="523178"/>
            <a:chOff x="8958725" y="413466"/>
            <a:chExt cx="3229808" cy="523178"/>
          </a:xfrm>
        </p:grpSpPr>
        <p:sp>
          <p:nvSpPr>
            <p:cNvPr id="80" name="TextBox 25"/>
            <p:cNvSpPr/>
            <p:nvPr/>
          </p:nvSpPr>
          <p:spPr>
            <a:xfrm flipH="1">
              <a:off x="8958725" y="413466"/>
              <a:ext cx="3229808" cy="523178"/>
            </a:xfrm>
            <a:prstGeom prst="rect">
              <a:avLst/>
            </a:prstGeom>
            <a:solidFill>
              <a:schemeClr val="accent1"/>
            </a:solidFill>
            <a:ln w="9525">
              <a:noFill/>
            </a:ln>
          </p:spPr>
          <p:txBody>
            <a:bodyPr wrap="square" lIns="91396" tIns="45699" rIns="91396" bIns="45699" rtlCol="0" anchor="t">
              <a:spAutoFit/>
            </a:bodyPr>
            <a:lstStyle/>
            <a:p>
              <a:pPr lvl="0" algn="ctr"/>
              <a:endPar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文本框 5"/>
            <p:cNvSpPr txBox="1">
              <a:spLocks noChangeArrowheads="1"/>
            </p:cNvSpPr>
            <p:nvPr/>
          </p:nvSpPr>
          <p:spPr bwMode="auto">
            <a:xfrm>
              <a:off x="9021625" y="420960"/>
              <a:ext cx="1966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dist"/>
              <a:r>
                <a:rPr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本节导读</a:t>
              </a:r>
              <a:endParaRPr lang="en-US" altLang="zh-CN"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77" name="图片 9">
            <a:extLst>
              <a:ext uri="{FF2B5EF4-FFF2-40B4-BE49-F238E27FC236}">
                <a16:creationId xmlns:a16="http://schemas.microsoft.com/office/drawing/2014/main" id="{377DB22A-FA1C-46E9-A2CF-4ADE697AF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033" y="4214357"/>
            <a:ext cx="5250243" cy="249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r>
              <a:rPr lang="zh-CN" altLang="en-US" dirty="0"/>
              <a:t>海报的布局技巧</a:t>
            </a:r>
          </a:p>
        </p:txBody>
      </p:sp>
      <p:grpSp>
        <p:nvGrpSpPr>
          <p:cNvPr id="8" name="组合 7"/>
          <p:cNvGrpSpPr/>
          <p:nvPr/>
        </p:nvGrpSpPr>
        <p:grpSpPr>
          <a:xfrm>
            <a:off x="413857" y="2531497"/>
            <a:ext cx="3219450" cy="2697163"/>
            <a:chOff x="4561682" y="2200808"/>
            <a:chExt cx="3219450" cy="2697163"/>
          </a:xfrm>
        </p:grpSpPr>
        <p:sp>
          <p:nvSpPr>
            <p:cNvPr id="9" name="i$liḋe-Oval 12"/>
            <p:cNvSpPr/>
            <p:nvPr/>
          </p:nvSpPr>
          <p:spPr bwMode="auto">
            <a:xfrm>
              <a:off x="4996764" y="2200808"/>
              <a:ext cx="2284976" cy="2283619"/>
            </a:xfrm>
            <a:prstGeom prst="ellipse">
              <a:avLst/>
            </a:prstGeom>
            <a:solidFill>
              <a:schemeClr val="accent1"/>
            </a:solidFill>
            <a:ln w="50800">
              <a:solidFill>
                <a:schemeClr val="tx1">
                  <a:alpha val="0"/>
                </a:schemeClr>
              </a:solidFill>
              <a:miter lim="800000"/>
            </a:ln>
          </p:spPr>
          <p:txBody>
            <a:bodyPr wrap="none" lIns="0" tIns="0" rIns="0" bIns="0" anchor="ctr">
              <a:normAutofit/>
            </a:bodyPr>
            <a:lstStyle/>
            <a:p>
              <a:pPr algn="ct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构图</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p>
          </p:txBody>
        </p:sp>
        <p:sp>
          <p:nvSpPr>
            <p:cNvPr id="10" name="i$liḋe-Oval 14"/>
            <p:cNvSpPr/>
            <p:nvPr/>
          </p:nvSpPr>
          <p:spPr bwMode="auto">
            <a:xfrm>
              <a:off x="4561682" y="3048533"/>
              <a:ext cx="326312" cy="3262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 name="i$liḋe-Oval 15"/>
            <p:cNvSpPr/>
            <p:nvPr/>
          </p:nvSpPr>
          <p:spPr bwMode="auto">
            <a:xfrm>
              <a:off x="5878044" y="4354252"/>
              <a:ext cx="543853" cy="543719"/>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 name="i$liḋe-Oval 16"/>
            <p:cNvSpPr/>
            <p:nvPr/>
          </p:nvSpPr>
          <p:spPr bwMode="auto">
            <a:xfrm>
              <a:off x="6856979" y="2222239"/>
              <a:ext cx="173874" cy="1738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 name="i$liḋe-Oval 17"/>
            <p:cNvSpPr/>
            <p:nvPr/>
          </p:nvSpPr>
          <p:spPr bwMode="auto">
            <a:xfrm>
              <a:off x="7118187" y="3908165"/>
              <a:ext cx="402530" cy="4024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4" name="i$liḋe-Oval 18"/>
            <p:cNvSpPr/>
            <p:nvPr/>
          </p:nvSpPr>
          <p:spPr bwMode="auto">
            <a:xfrm>
              <a:off x="7292061" y="2939789"/>
              <a:ext cx="489071" cy="489744"/>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图片 3">
            <a:extLst>
              <a:ext uri="{FF2B5EF4-FFF2-40B4-BE49-F238E27FC236}">
                <a16:creationId xmlns:a16="http://schemas.microsoft.com/office/drawing/2014/main" id="{521E603F-F430-4029-8768-6DFABBA043C8}"/>
              </a:ext>
            </a:extLst>
          </p:cNvPr>
          <p:cNvPicPr>
            <a:picLocks noChangeAspect="1"/>
          </p:cNvPicPr>
          <p:nvPr/>
        </p:nvPicPr>
        <p:blipFill>
          <a:blip r:embed="rId2"/>
          <a:stretch>
            <a:fillRect/>
          </a:stretch>
        </p:blipFill>
        <p:spPr>
          <a:xfrm>
            <a:off x="3691300" y="1265587"/>
            <a:ext cx="4171429" cy="5257143"/>
          </a:xfrm>
          <a:prstGeom prst="rect">
            <a:avLst/>
          </a:prstGeom>
        </p:spPr>
      </p:pic>
    </p:spTree>
    <p:extLst>
      <p:ext uri="{BB962C8B-B14F-4D97-AF65-F5344CB8AC3E}">
        <p14:creationId xmlns:p14="http://schemas.microsoft.com/office/powerpoint/2010/main" val="3188196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7E5CFA-C372-46E2-BA2D-1866C43A306B}"/>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5B486BBB-58DA-4BA4-BCBC-6ABAECE25AFC}"/>
              </a:ext>
            </a:extLst>
          </p:cNvPr>
          <p:cNvSpPr>
            <a:spLocks noGrp="1"/>
          </p:cNvSpPr>
          <p:nvPr>
            <p:ph idx="1"/>
          </p:nvPr>
        </p:nvSpPr>
        <p:spPr/>
        <p:txBody>
          <a:bodyPr/>
          <a:lstStyle/>
          <a:p>
            <a:endParaRPr lang="zh-CN" altLang="en-US" dirty="0"/>
          </a:p>
        </p:txBody>
      </p:sp>
      <p:pic>
        <p:nvPicPr>
          <p:cNvPr id="4" name="图片 3">
            <a:extLst>
              <a:ext uri="{FF2B5EF4-FFF2-40B4-BE49-F238E27FC236}">
                <a16:creationId xmlns:a16="http://schemas.microsoft.com/office/drawing/2014/main" id="{81B71C58-0B8B-4201-AA18-695AF317F81B}"/>
              </a:ext>
            </a:extLst>
          </p:cNvPr>
          <p:cNvPicPr>
            <a:picLocks noChangeAspect="1"/>
          </p:cNvPicPr>
          <p:nvPr/>
        </p:nvPicPr>
        <p:blipFill>
          <a:blip r:embed="rId2"/>
          <a:stretch>
            <a:fillRect/>
          </a:stretch>
        </p:blipFill>
        <p:spPr>
          <a:xfrm>
            <a:off x="1993285" y="1844498"/>
            <a:ext cx="7276190" cy="3495238"/>
          </a:xfrm>
          <a:prstGeom prst="rect">
            <a:avLst/>
          </a:prstGeom>
        </p:spPr>
      </p:pic>
    </p:spTree>
    <p:extLst>
      <p:ext uri="{BB962C8B-B14F-4D97-AF65-F5344CB8AC3E}">
        <p14:creationId xmlns:p14="http://schemas.microsoft.com/office/powerpoint/2010/main" val="40146248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2C439-2EB2-4C7F-8B42-A3EE5B0DFA21}"/>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id="{D9A43BDA-D9D0-4873-B552-14DF9085764F}"/>
              </a:ext>
            </a:extLst>
          </p:cNvPr>
          <p:cNvPicPr>
            <a:picLocks noChangeAspect="1"/>
          </p:cNvPicPr>
          <p:nvPr/>
        </p:nvPicPr>
        <p:blipFill>
          <a:blip r:embed="rId2"/>
          <a:stretch>
            <a:fillRect/>
          </a:stretch>
        </p:blipFill>
        <p:spPr>
          <a:xfrm>
            <a:off x="2013144" y="1967889"/>
            <a:ext cx="6971428" cy="2923809"/>
          </a:xfrm>
          <a:prstGeom prst="rect">
            <a:avLst/>
          </a:prstGeom>
        </p:spPr>
      </p:pic>
    </p:spTree>
    <p:extLst>
      <p:ext uri="{BB962C8B-B14F-4D97-AF65-F5344CB8AC3E}">
        <p14:creationId xmlns:p14="http://schemas.microsoft.com/office/powerpoint/2010/main" val="21315523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DE7EF2-B2EB-41C4-85B9-24CD5E4CE6A3}"/>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id="{B021DE8F-140C-40F9-9916-AEBB4CEE7893}"/>
              </a:ext>
            </a:extLst>
          </p:cNvPr>
          <p:cNvPicPr>
            <a:picLocks noChangeAspect="1"/>
          </p:cNvPicPr>
          <p:nvPr/>
        </p:nvPicPr>
        <p:blipFill>
          <a:blip r:embed="rId2"/>
          <a:stretch>
            <a:fillRect/>
          </a:stretch>
        </p:blipFill>
        <p:spPr>
          <a:xfrm>
            <a:off x="2517867" y="1963127"/>
            <a:ext cx="5352381" cy="2933333"/>
          </a:xfrm>
          <a:prstGeom prst="rect">
            <a:avLst/>
          </a:prstGeom>
        </p:spPr>
      </p:pic>
    </p:spTree>
    <p:extLst>
      <p:ext uri="{BB962C8B-B14F-4D97-AF65-F5344CB8AC3E}">
        <p14:creationId xmlns:p14="http://schemas.microsoft.com/office/powerpoint/2010/main" val="11093818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F501E4-0110-4A73-A72F-9A5E9297FA84}"/>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id="{0E8E3903-DFCE-4545-A25C-F7B9ECD2DCEE}"/>
              </a:ext>
            </a:extLst>
          </p:cNvPr>
          <p:cNvPicPr>
            <a:picLocks noChangeAspect="1"/>
          </p:cNvPicPr>
          <p:nvPr/>
        </p:nvPicPr>
        <p:blipFill>
          <a:blip r:embed="rId2"/>
          <a:stretch>
            <a:fillRect/>
          </a:stretch>
        </p:blipFill>
        <p:spPr>
          <a:xfrm>
            <a:off x="2812738" y="1882175"/>
            <a:ext cx="5504762" cy="3095238"/>
          </a:xfrm>
          <a:prstGeom prst="rect">
            <a:avLst/>
          </a:prstGeom>
        </p:spPr>
      </p:pic>
    </p:spTree>
    <p:extLst>
      <p:ext uri="{BB962C8B-B14F-4D97-AF65-F5344CB8AC3E}">
        <p14:creationId xmlns:p14="http://schemas.microsoft.com/office/powerpoint/2010/main" val="923794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4A721-1EBE-407B-953B-35D3D5EA8C61}"/>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id="{4D568B16-AF8D-476D-B394-4E99852E55BD}"/>
              </a:ext>
            </a:extLst>
          </p:cNvPr>
          <p:cNvPicPr>
            <a:picLocks noChangeAspect="1"/>
          </p:cNvPicPr>
          <p:nvPr/>
        </p:nvPicPr>
        <p:blipFill>
          <a:blip r:embed="rId2"/>
          <a:stretch>
            <a:fillRect/>
          </a:stretch>
        </p:blipFill>
        <p:spPr>
          <a:xfrm>
            <a:off x="2385606" y="1863349"/>
            <a:ext cx="6200000" cy="3371429"/>
          </a:xfrm>
          <a:prstGeom prst="rect">
            <a:avLst/>
          </a:prstGeom>
        </p:spPr>
      </p:pic>
    </p:spTree>
    <p:extLst>
      <p:ext uri="{BB962C8B-B14F-4D97-AF65-F5344CB8AC3E}">
        <p14:creationId xmlns:p14="http://schemas.microsoft.com/office/powerpoint/2010/main" val="4823730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海报的布局技巧</a:t>
            </a:r>
          </a:p>
        </p:txBody>
      </p:sp>
      <p:grpSp>
        <p:nvGrpSpPr>
          <p:cNvPr id="15" name="组合 14"/>
          <p:cNvGrpSpPr/>
          <p:nvPr/>
        </p:nvGrpSpPr>
        <p:grpSpPr>
          <a:xfrm>
            <a:off x="7987025" y="2027467"/>
            <a:ext cx="3551238" cy="3016250"/>
            <a:chOff x="7981950" y="1522152"/>
            <a:chExt cx="3551238" cy="3016250"/>
          </a:xfrm>
        </p:grpSpPr>
        <p:sp>
          <p:nvSpPr>
            <p:cNvPr id="16" name="i$liḋe-Oval 20"/>
            <p:cNvSpPr/>
            <p:nvPr/>
          </p:nvSpPr>
          <p:spPr bwMode="auto">
            <a:xfrm>
              <a:off x="8528050" y="2202396"/>
              <a:ext cx="2294732" cy="2295525"/>
            </a:xfrm>
            <a:prstGeom prst="ellipse">
              <a:avLst/>
            </a:prstGeom>
            <a:solidFill>
              <a:schemeClr val="accent2"/>
            </a:solidFill>
            <a:ln w="50800">
              <a:solidFill>
                <a:schemeClr val="tx1">
                  <a:alpha val="0"/>
                </a:schemeClr>
              </a:solidFill>
              <a:miter lim="800000"/>
            </a:ln>
          </p:spPr>
          <p:txBody>
            <a:bodyPr wrap="none" lIns="0" tIns="0" rIns="0" bIns="0" anchor="ctr">
              <a:normAutofit/>
            </a:bodyPr>
            <a:lstStyle/>
            <a:p>
              <a:pPr algn="ct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颜色</a:t>
              </a:r>
            </a:p>
          </p:txBody>
        </p:sp>
        <p:sp>
          <p:nvSpPr>
            <p:cNvPr id="17" name="i$liḋe-Oval 22"/>
            <p:cNvSpPr/>
            <p:nvPr/>
          </p:nvSpPr>
          <p:spPr bwMode="auto">
            <a:xfrm>
              <a:off x="7981950" y="3161246"/>
              <a:ext cx="491331" cy="4913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8" name="i$liḋe-Oval 23"/>
            <p:cNvSpPr/>
            <p:nvPr/>
          </p:nvSpPr>
          <p:spPr bwMode="auto">
            <a:xfrm>
              <a:off x="9205913" y="1522152"/>
              <a:ext cx="250825" cy="2508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 name="îṣļîḑé-Oval 24"/>
            <p:cNvSpPr/>
            <p:nvPr/>
          </p:nvSpPr>
          <p:spPr bwMode="auto">
            <a:xfrm>
              <a:off x="10167144" y="3915308"/>
              <a:ext cx="623094" cy="623094"/>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 name="îṣļîḑé-Oval 25"/>
            <p:cNvSpPr/>
            <p:nvPr/>
          </p:nvSpPr>
          <p:spPr bwMode="auto">
            <a:xfrm>
              <a:off x="11358563" y="3477952"/>
              <a:ext cx="174625" cy="1746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 name="îṣļîḑé-Oval 26"/>
            <p:cNvSpPr/>
            <p:nvPr/>
          </p:nvSpPr>
          <p:spPr bwMode="auto">
            <a:xfrm>
              <a:off x="9752013" y="2035708"/>
              <a:ext cx="415131" cy="4151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sp>
        <p:nvSpPr>
          <p:cNvPr id="3" name="矩形 2">
            <a:extLst>
              <a:ext uri="{FF2B5EF4-FFF2-40B4-BE49-F238E27FC236}">
                <a16:creationId xmlns:a16="http://schemas.microsoft.com/office/drawing/2014/main" id="{5A68D014-AFCB-4DCD-9559-5EB6532471D6}"/>
              </a:ext>
            </a:extLst>
          </p:cNvPr>
          <p:cNvSpPr/>
          <p:nvPr/>
        </p:nvSpPr>
        <p:spPr>
          <a:xfrm>
            <a:off x="410817" y="946518"/>
            <a:ext cx="11127446" cy="1631216"/>
          </a:xfrm>
          <a:prstGeom prst="rect">
            <a:avLst/>
          </a:prstGeom>
        </p:spPr>
        <p:txBody>
          <a:bodyPr wrap="square">
            <a:spAutoFit/>
          </a:bodyPr>
          <a:lstStyle/>
          <a:p>
            <a:r>
              <a:rPr lang="zh-CN" altLang="en-US" sz="2000" b="1" dirty="0">
                <a:solidFill>
                  <a:srgbClr val="41474C"/>
                </a:solidFill>
                <a:latin typeface="微软雅黑" panose="020B0503020204020204" pitchFamily="34" charset="-122"/>
                <a:ea typeface="微软雅黑" panose="020B0503020204020204" pitchFamily="34" charset="-122"/>
              </a:rPr>
              <a:t>确定一种颜色作为广告的主色调，并以此构成画面的整体色彩倾向。</a:t>
            </a:r>
            <a:endParaRPr lang="zh-CN" altLang="en-US" sz="2000" dirty="0">
              <a:solidFill>
                <a:srgbClr val="41474C"/>
              </a:solidFill>
              <a:latin typeface="思源黑体"/>
            </a:endParaRPr>
          </a:p>
          <a:p>
            <a:r>
              <a:rPr lang="zh-CN" altLang="en-US" sz="2000" dirty="0">
                <a:solidFill>
                  <a:srgbClr val="41474C"/>
                </a:solidFill>
                <a:latin typeface="微软雅黑" panose="020B0503020204020204" pitchFamily="34" charset="-122"/>
                <a:ea typeface="微软雅黑" panose="020B0503020204020204" pitchFamily="34" charset="-122"/>
              </a:rPr>
              <a:t>色彩对于企业或其产品有着象征作用，因此在进行广告设计时尽量使用统一的标准色彩，给人一种统一一致的感受。对企业识别的强化和扩散有显著的作用。也可以使用对比，拉开色彩的色相、纯度或明度的差别、才能让广告的主体突出、从而强化视觉效果，产生美感。</a:t>
            </a:r>
            <a:endParaRPr lang="zh-CN" altLang="en-US" sz="2000" dirty="0">
              <a:solidFill>
                <a:srgbClr val="41474C"/>
              </a:solidFill>
              <a:latin typeface="思源黑体"/>
            </a:endParaRPr>
          </a:p>
          <a:p>
            <a:r>
              <a:rPr lang="zh-CN" altLang="en-US" sz="2000" b="1" dirty="0">
                <a:solidFill>
                  <a:srgbClr val="41474C"/>
                </a:solidFill>
                <a:latin typeface="微软雅黑" panose="020B0503020204020204" pitchFamily="34" charset="-122"/>
                <a:ea typeface="微软雅黑" panose="020B0503020204020204" pitchFamily="34" charset="-122"/>
              </a:rPr>
              <a:t>选用更能代表广告情感的颜色：</a:t>
            </a:r>
            <a:endParaRPr lang="zh-CN" altLang="en-US" sz="2000" b="0" i="0" dirty="0">
              <a:solidFill>
                <a:srgbClr val="41474C"/>
              </a:solidFill>
              <a:effectLst/>
              <a:latin typeface="思源黑体"/>
            </a:endParaRPr>
          </a:p>
        </p:txBody>
      </p:sp>
      <p:pic>
        <p:nvPicPr>
          <p:cNvPr id="4" name="图片 3">
            <a:extLst>
              <a:ext uri="{FF2B5EF4-FFF2-40B4-BE49-F238E27FC236}">
                <a16:creationId xmlns:a16="http://schemas.microsoft.com/office/drawing/2014/main" id="{D0C3D89E-1B70-43D8-945F-4375D2938441}"/>
              </a:ext>
            </a:extLst>
          </p:cNvPr>
          <p:cNvPicPr>
            <a:picLocks noChangeAspect="1"/>
          </p:cNvPicPr>
          <p:nvPr/>
        </p:nvPicPr>
        <p:blipFill>
          <a:blip r:embed="rId2"/>
          <a:stretch>
            <a:fillRect/>
          </a:stretch>
        </p:blipFill>
        <p:spPr>
          <a:xfrm>
            <a:off x="1324023" y="3033148"/>
            <a:ext cx="4114286" cy="2828571"/>
          </a:xfrm>
          <a:prstGeom prst="rect">
            <a:avLst/>
          </a:prstGeom>
        </p:spPr>
      </p:pic>
    </p:spTree>
    <p:extLst>
      <p:ext uri="{BB962C8B-B14F-4D97-AF65-F5344CB8AC3E}">
        <p14:creationId xmlns:p14="http://schemas.microsoft.com/office/powerpoint/2010/main" val="3188196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海报的设计技巧</a:t>
            </a:r>
          </a:p>
        </p:txBody>
      </p:sp>
      <p:grpSp>
        <p:nvGrpSpPr>
          <p:cNvPr id="15" name="组合 14"/>
          <p:cNvGrpSpPr/>
          <p:nvPr/>
        </p:nvGrpSpPr>
        <p:grpSpPr>
          <a:xfrm>
            <a:off x="7987025" y="2027467"/>
            <a:ext cx="3551238" cy="3016250"/>
            <a:chOff x="7981950" y="1522152"/>
            <a:chExt cx="3551238" cy="3016250"/>
          </a:xfrm>
        </p:grpSpPr>
        <p:sp>
          <p:nvSpPr>
            <p:cNvPr id="16" name="i$liḋe-Oval 20"/>
            <p:cNvSpPr/>
            <p:nvPr/>
          </p:nvSpPr>
          <p:spPr bwMode="auto">
            <a:xfrm>
              <a:off x="8528050" y="2202396"/>
              <a:ext cx="2294732" cy="2295525"/>
            </a:xfrm>
            <a:prstGeom prst="ellipse">
              <a:avLst/>
            </a:prstGeom>
            <a:solidFill>
              <a:schemeClr val="accent2"/>
            </a:solidFill>
            <a:ln w="50800">
              <a:solidFill>
                <a:schemeClr val="tx1">
                  <a:alpha val="0"/>
                </a:schemeClr>
              </a:solidFill>
              <a:miter lim="800000"/>
            </a:ln>
          </p:spPr>
          <p:txBody>
            <a:bodyPr wrap="none" lIns="0" tIns="0" rIns="0" bIns="0" anchor="ctr">
              <a:normAutofit/>
            </a:bodyPr>
            <a:lstStyle/>
            <a:p>
              <a:pPr algn="ct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颜色</a:t>
              </a:r>
            </a:p>
          </p:txBody>
        </p:sp>
        <p:sp>
          <p:nvSpPr>
            <p:cNvPr id="17" name="i$liḋe-Oval 22"/>
            <p:cNvSpPr/>
            <p:nvPr/>
          </p:nvSpPr>
          <p:spPr bwMode="auto">
            <a:xfrm>
              <a:off x="7981950" y="3161246"/>
              <a:ext cx="491331" cy="4913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8" name="i$liḋe-Oval 23"/>
            <p:cNvSpPr/>
            <p:nvPr/>
          </p:nvSpPr>
          <p:spPr bwMode="auto">
            <a:xfrm>
              <a:off x="9205913" y="1522152"/>
              <a:ext cx="250825" cy="2508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 name="îṣļîḑé-Oval 24"/>
            <p:cNvSpPr/>
            <p:nvPr/>
          </p:nvSpPr>
          <p:spPr bwMode="auto">
            <a:xfrm>
              <a:off x="10167144" y="3915308"/>
              <a:ext cx="623094" cy="623094"/>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 name="îṣļîḑé-Oval 25"/>
            <p:cNvSpPr/>
            <p:nvPr/>
          </p:nvSpPr>
          <p:spPr bwMode="auto">
            <a:xfrm>
              <a:off x="11358563" y="3477952"/>
              <a:ext cx="174625" cy="1746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 name="îṣļîḑé-Oval 26"/>
            <p:cNvSpPr/>
            <p:nvPr/>
          </p:nvSpPr>
          <p:spPr bwMode="auto">
            <a:xfrm>
              <a:off x="9752013" y="2035708"/>
              <a:ext cx="415131" cy="4151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sp>
        <p:nvSpPr>
          <p:cNvPr id="5" name="矩形 4">
            <a:extLst>
              <a:ext uri="{FF2B5EF4-FFF2-40B4-BE49-F238E27FC236}">
                <a16:creationId xmlns:a16="http://schemas.microsoft.com/office/drawing/2014/main" id="{90BE2048-DAE4-46FE-843F-D891E6ED7803}"/>
              </a:ext>
            </a:extLst>
          </p:cNvPr>
          <p:cNvSpPr/>
          <p:nvPr/>
        </p:nvSpPr>
        <p:spPr>
          <a:xfrm>
            <a:off x="1357460" y="1589069"/>
            <a:ext cx="6092825" cy="2862322"/>
          </a:xfrm>
          <a:prstGeom prst="rect">
            <a:avLst/>
          </a:prstGeom>
        </p:spPr>
        <p:txBody>
          <a:bodyPr>
            <a:spAutoFit/>
          </a:bodyPr>
          <a:lstStyle/>
          <a:p>
            <a:r>
              <a:rPr lang="zh-CN" altLang="en-US" sz="2000" dirty="0">
                <a:solidFill>
                  <a:srgbClr val="41474C"/>
                </a:solidFill>
                <a:latin typeface="微软雅黑" panose="020B0503020204020204" pitchFamily="34" charset="-122"/>
                <a:ea typeface="微软雅黑" panose="020B0503020204020204" pitchFamily="34" charset="-122"/>
              </a:rPr>
              <a:t>例如：</a:t>
            </a:r>
            <a:endParaRPr lang="zh-CN" altLang="en-US" sz="2000" dirty="0">
              <a:solidFill>
                <a:srgbClr val="41474C"/>
              </a:solidFill>
              <a:latin typeface="思源黑体"/>
            </a:endParaRPr>
          </a:p>
          <a:p>
            <a:r>
              <a:rPr lang="zh-CN" altLang="en-US" sz="2000" b="1" dirty="0">
                <a:solidFill>
                  <a:srgbClr val="41474C"/>
                </a:solidFill>
                <a:latin typeface="微软雅黑" panose="020B0503020204020204" pitchFamily="34" charset="-122"/>
                <a:ea typeface="微软雅黑" panose="020B0503020204020204" pitchFamily="34" charset="-122"/>
              </a:rPr>
              <a:t>美食类广告</a:t>
            </a:r>
            <a:r>
              <a:rPr lang="zh-CN" altLang="en-US" sz="2000" dirty="0">
                <a:solidFill>
                  <a:srgbClr val="41474C"/>
                </a:solidFill>
                <a:latin typeface="微软雅黑" panose="020B0503020204020204" pitchFamily="34" charset="-122"/>
                <a:ea typeface="微软雅黑" panose="020B0503020204020204" pitchFamily="34" charset="-122"/>
              </a:rPr>
              <a:t>可以使用橙色、红色、黄色，这类能够增进食欲的暖色调，而冷冻食品则应使用蓝绿基调。</a:t>
            </a:r>
            <a:endParaRPr lang="zh-CN" altLang="en-US" sz="2000" dirty="0">
              <a:solidFill>
                <a:srgbClr val="41474C"/>
              </a:solidFill>
              <a:latin typeface="思源黑体"/>
            </a:endParaRPr>
          </a:p>
          <a:p>
            <a:r>
              <a:rPr lang="zh-CN" altLang="en-US" sz="2000" b="1" dirty="0">
                <a:solidFill>
                  <a:srgbClr val="41474C"/>
                </a:solidFill>
                <a:latin typeface="微软雅黑" panose="020B0503020204020204" pitchFamily="34" charset="-122"/>
                <a:ea typeface="微软雅黑" panose="020B0503020204020204" pitchFamily="34" charset="-122"/>
              </a:rPr>
              <a:t>电器类广告</a:t>
            </a:r>
            <a:r>
              <a:rPr lang="zh-CN" altLang="en-US" sz="2000" dirty="0">
                <a:solidFill>
                  <a:srgbClr val="41474C"/>
                </a:solidFill>
                <a:latin typeface="微软雅黑" panose="020B0503020204020204" pitchFamily="34" charset="-122"/>
                <a:ea typeface="微软雅黑" panose="020B0503020204020204" pitchFamily="34" charset="-122"/>
              </a:rPr>
              <a:t>一般采用冷色调，冷色让人感到冷静、深邃的理性思考，给人以科技含量高的感觉，特别是空调、冰箱等制冷产品应使用蓝色主调，如果使用暖色，会让人质疑其制冷效果。</a:t>
            </a:r>
            <a:endParaRPr lang="zh-CN" altLang="en-US" sz="2000" dirty="0">
              <a:solidFill>
                <a:srgbClr val="41474C"/>
              </a:solidFill>
              <a:latin typeface="思源黑体"/>
            </a:endParaRPr>
          </a:p>
          <a:p>
            <a:r>
              <a:rPr lang="zh-CN" altLang="en-US" sz="2000" b="1" dirty="0">
                <a:solidFill>
                  <a:srgbClr val="41474C"/>
                </a:solidFill>
                <a:latin typeface="微软雅黑" panose="020B0503020204020204" pitchFamily="34" charset="-122"/>
                <a:ea typeface="微软雅黑" panose="020B0503020204020204" pitchFamily="34" charset="-122"/>
              </a:rPr>
              <a:t>儿童用品类广告</a:t>
            </a:r>
            <a:r>
              <a:rPr lang="zh-CN" altLang="en-US" sz="2000" dirty="0">
                <a:solidFill>
                  <a:srgbClr val="41474C"/>
                </a:solidFill>
                <a:latin typeface="微软雅黑" panose="020B0503020204020204" pitchFamily="34" charset="-122"/>
                <a:ea typeface="微软雅黑" panose="020B0503020204020204" pitchFamily="34" charset="-122"/>
              </a:rPr>
              <a:t>就要用轻松、明亮、鲜艳的色调渲染出充满活力、明朗欢快的情绪。</a:t>
            </a:r>
            <a:endParaRPr lang="zh-CN" altLang="en-US" sz="2000" b="0" i="0" dirty="0">
              <a:solidFill>
                <a:srgbClr val="41474C"/>
              </a:solidFill>
              <a:effectLst/>
              <a:latin typeface="思源黑体"/>
            </a:endParaRPr>
          </a:p>
        </p:txBody>
      </p:sp>
    </p:spTree>
    <p:extLst>
      <p:ext uri="{BB962C8B-B14F-4D97-AF65-F5344CB8AC3E}">
        <p14:creationId xmlns:p14="http://schemas.microsoft.com/office/powerpoint/2010/main" val="372432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海报的设计要点</a:t>
            </a:r>
          </a:p>
        </p:txBody>
      </p:sp>
      <p:grpSp>
        <p:nvGrpSpPr>
          <p:cNvPr id="22" name="组合 21"/>
          <p:cNvGrpSpPr/>
          <p:nvPr/>
        </p:nvGrpSpPr>
        <p:grpSpPr>
          <a:xfrm>
            <a:off x="760725" y="2434660"/>
            <a:ext cx="3562350" cy="3037682"/>
            <a:chOff x="755650" y="1929345"/>
            <a:chExt cx="3562350" cy="3037682"/>
          </a:xfrm>
        </p:grpSpPr>
        <p:sp>
          <p:nvSpPr>
            <p:cNvPr id="23" name="i$liḋe-Oval 4"/>
            <p:cNvSpPr/>
            <p:nvPr/>
          </p:nvSpPr>
          <p:spPr bwMode="auto">
            <a:xfrm>
              <a:off x="1560731" y="2263601"/>
              <a:ext cx="2222500" cy="2223081"/>
            </a:xfrm>
            <a:prstGeom prst="ellipse">
              <a:avLst/>
            </a:prstGeom>
            <a:solidFill>
              <a:schemeClr val="bg2">
                <a:lumMod val="50000"/>
              </a:schemeClr>
            </a:solidFill>
            <a:ln w="50800" cap="flat">
              <a:solidFill>
                <a:schemeClr val="tx1">
                  <a:alpha val="0"/>
                </a:schemeClr>
              </a:solidFill>
              <a:prstDash val="solid"/>
              <a:miter lim="800000"/>
              <a:headEnd type="none" w="med" len="med"/>
              <a:tailEnd type="none" w="med" len="med"/>
            </a:ln>
          </p:spPr>
          <p:txBody>
            <a:bodyPr wrap="none" lIns="0" tIns="0" rIns="0" bIns="0" anchor="ctr">
              <a:normAutofit/>
            </a:bodyPr>
            <a:lstStyle/>
            <a:p>
              <a:pPr algn="ctr">
                <a:defRPr/>
              </a:pP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背景</a:t>
              </a:r>
            </a:p>
          </p:txBody>
        </p:sp>
        <p:sp>
          <p:nvSpPr>
            <p:cNvPr id="24" name="i$liḋe-Oval 6"/>
            <p:cNvSpPr/>
            <p:nvPr/>
          </p:nvSpPr>
          <p:spPr bwMode="auto">
            <a:xfrm>
              <a:off x="3967956" y="3601420"/>
              <a:ext cx="350044"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5" name="i$liḋe-Oval 7"/>
            <p:cNvSpPr/>
            <p:nvPr/>
          </p:nvSpPr>
          <p:spPr bwMode="auto">
            <a:xfrm>
              <a:off x="1524000" y="3834843"/>
              <a:ext cx="349250"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6" name="i$liḋe-Oval 8"/>
            <p:cNvSpPr/>
            <p:nvPr/>
          </p:nvSpPr>
          <p:spPr bwMode="auto">
            <a:xfrm>
              <a:off x="2010569" y="4363619"/>
              <a:ext cx="603250" cy="603408"/>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7" name="i$liḋe-Oval 9"/>
            <p:cNvSpPr/>
            <p:nvPr/>
          </p:nvSpPr>
          <p:spPr bwMode="auto">
            <a:xfrm>
              <a:off x="2486819" y="1929345"/>
              <a:ext cx="200819" cy="20087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8" name="i$liḋe-Oval 10"/>
            <p:cNvSpPr/>
            <p:nvPr/>
          </p:nvSpPr>
          <p:spPr bwMode="auto">
            <a:xfrm>
              <a:off x="755650" y="3109960"/>
              <a:ext cx="433388" cy="435089"/>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图片 3">
            <a:extLst>
              <a:ext uri="{FF2B5EF4-FFF2-40B4-BE49-F238E27FC236}">
                <a16:creationId xmlns:a16="http://schemas.microsoft.com/office/drawing/2014/main" id="{171A74E1-CB19-4F33-BFB6-42D3BDCD0F58}"/>
              </a:ext>
            </a:extLst>
          </p:cNvPr>
          <p:cNvPicPr>
            <a:picLocks noChangeAspect="1"/>
          </p:cNvPicPr>
          <p:nvPr/>
        </p:nvPicPr>
        <p:blipFill>
          <a:blip r:embed="rId2"/>
          <a:stretch>
            <a:fillRect/>
          </a:stretch>
        </p:blipFill>
        <p:spPr>
          <a:xfrm>
            <a:off x="4507800" y="1370914"/>
            <a:ext cx="7009524" cy="4923809"/>
          </a:xfrm>
          <a:prstGeom prst="rect">
            <a:avLst/>
          </a:prstGeom>
        </p:spPr>
      </p:pic>
    </p:spTree>
    <p:extLst>
      <p:ext uri="{BB962C8B-B14F-4D97-AF65-F5344CB8AC3E}">
        <p14:creationId xmlns:p14="http://schemas.microsoft.com/office/powerpoint/2010/main" val="3826354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E813F1-1A53-4FEB-9F7D-FC239DF06D99}"/>
              </a:ext>
            </a:extLst>
          </p:cNvPr>
          <p:cNvSpPr>
            <a:spLocks noGrp="1"/>
          </p:cNvSpPr>
          <p:nvPr>
            <p:ph type="title"/>
          </p:nvPr>
        </p:nvSpPr>
        <p:spPr/>
        <p:txBody>
          <a:bodyPr/>
          <a:lstStyle/>
          <a:p>
            <a:endParaRPr lang="zh-CN" altLang="en-US"/>
          </a:p>
        </p:txBody>
      </p:sp>
      <p:pic>
        <p:nvPicPr>
          <p:cNvPr id="8" name="图片 7">
            <a:extLst>
              <a:ext uri="{FF2B5EF4-FFF2-40B4-BE49-F238E27FC236}">
                <a16:creationId xmlns:a16="http://schemas.microsoft.com/office/drawing/2014/main" id="{7011F7F7-B039-472E-847E-F82FC681D9B8}"/>
              </a:ext>
            </a:extLst>
          </p:cNvPr>
          <p:cNvPicPr>
            <a:picLocks noChangeAspect="1"/>
          </p:cNvPicPr>
          <p:nvPr/>
        </p:nvPicPr>
        <p:blipFill>
          <a:blip r:embed="rId2"/>
          <a:stretch>
            <a:fillRect/>
          </a:stretch>
        </p:blipFill>
        <p:spPr>
          <a:xfrm>
            <a:off x="2210487" y="1838805"/>
            <a:ext cx="7133333" cy="4904762"/>
          </a:xfrm>
          <a:prstGeom prst="rect">
            <a:avLst/>
          </a:prstGeom>
        </p:spPr>
      </p:pic>
      <p:pic>
        <p:nvPicPr>
          <p:cNvPr id="9" name="图片 8">
            <a:extLst>
              <a:ext uri="{FF2B5EF4-FFF2-40B4-BE49-F238E27FC236}">
                <a16:creationId xmlns:a16="http://schemas.microsoft.com/office/drawing/2014/main" id="{D0BB946E-161B-4DA9-BE1B-3310436A01CD}"/>
              </a:ext>
            </a:extLst>
          </p:cNvPr>
          <p:cNvPicPr>
            <a:picLocks noChangeAspect="1"/>
          </p:cNvPicPr>
          <p:nvPr/>
        </p:nvPicPr>
        <p:blipFill>
          <a:blip r:embed="rId3"/>
          <a:stretch>
            <a:fillRect/>
          </a:stretch>
        </p:blipFill>
        <p:spPr>
          <a:xfrm>
            <a:off x="714247" y="859099"/>
            <a:ext cx="7342857" cy="895238"/>
          </a:xfrm>
          <a:prstGeom prst="rect">
            <a:avLst/>
          </a:prstGeom>
        </p:spPr>
      </p:pic>
    </p:spTree>
    <p:extLst>
      <p:ext uri="{BB962C8B-B14F-4D97-AF65-F5344CB8AC3E}">
        <p14:creationId xmlns:p14="http://schemas.microsoft.com/office/powerpoint/2010/main" val="17515834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a:extLst>
              <a:ext uri="{FF2B5EF4-FFF2-40B4-BE49-F238E27FC236}">
                <a16:creationId xmlns:a16="http://schemas.microsoft.com/office/drawing/2014/main" id="{2B4D8C47-39BE-4C2B-A7C8-93F1B7257D2C}"/>
              </a:ext>
            </a:extLst>
          </p:cNvPr>
          <p:cNvPicPr>
            <a:picLocks noChangeAspect="1"/>
          </p:cNvPicPr>
          <p:nvPr/>
        </p:nvPicPr>
        <p:blipFill>
          <a:blip r:embed="rId2">
            <a:extLst>
              <a:ext uri="{28A0092B-C50C-407E-A947-70E740481C1C}">
                <a14:useLocalDpi xmlns:a14="http://schemas.microsoft.com/office/drawing/2010/main" val="0"/>
              </a:ext>
            </a:extLst>
          </a:blip>
          <a:srcRect b="10843"/>
          <a:stretch>
            <a:fillRect/>
          </a:stretch>
        </p:blipFill>
        <p:spPr bwMode="auto">
          <a:xfrm>
            <a:off x="1906531" y="956281"/>
            <a:ext cx="8765028" cy="5860819"/>
          </a:xfrm>
          <a:prstGeom prst="rect">
            <a:avLst/>
          </a:prstGeom>
          <a:solidFill>
            <a:srgbClr val="861A16"/>
          </a:solidFill>
          <a:ln>
            <a:noFill/>
          </a:ln>
        </p:spPr>
      </p:pic>
      <p:sp>
        <p:nvSpPr>
          <p:cNvPr id="5" name="内容占位符 2">
            <a:extLst>
              <a:ext uri="{FF2B5EF4-FFF2-40B4-BE49-F238E27FC236}">
                <a16:creationId xmlns:a16="http://schemas.microsoft.com/office/drawing/2014/main" id="{7223434A-98AD-4201-A566-F80995D05FCB}"/>
              </a:ext>
            </a:extLst>
          </p:cNvPr>
          <p:cNvSpPr txBox="1">
            <a:spLocks/>
          </p:cNvSpPr>
          <p:nvPr/>
        </p:nvSpPr>
        <p:spPr bwMode="auto">
          <a:xfrm>
            <a:off x="7314688" y="4344406"/>
            <a:ext cx="2743835" cy="1753006"/>
          </a:xfrm>
          <a:prstGeom prst="rect">
            <a:avLst/>
          </a:prstGeom>
          <a:gradFill flip="none" rotWithShape="1">
            <a:gsLst>
              <a:gs pos="0">
                <a:srgbClr val="E94709"/>
              </a:gs>
              <a:gs pos="50000">
                <a:srgbClr val="E94709">
                  <a:shade val="67500"/>
                  <a:satMod val="115000"/>
                </a:srgbClr>
              </a:gs>
              <a:gs pos="100000">
                <a:srgbClr val="E94709">
                  <a:shade val="100000"/>
                  <a:satMod val="115000"/>
                  <a:alpha val="50000"/>
                </a:srgbClr>
              </a:gs>
            </a:gsLst>
            <a:lin ang="5400000" scaled="1"/>
            <a:tileRect/>
          </a:gradFill>
          <a:ln>
            <a:noFill/>
          </a:ln>
        </p:spPr>
        <p:txBody>
          <a:bodyPr/>
          <a:lstStyle>
            <a:lvl1pPr marL="342900" indent="-3429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defRPr/>
            </a:pPr>
            <a:r>
              <a:rPr lang="zh-CN" altLang="en-US" dirty="0">
                <a:solidFill>
                  <a:schemeClr val="bg1"/>
                </a:solidFill>
              </a:rPr>
              <a:t>当消费者被各种广告和促销信息包围，你如何让你的广告争取到更多的点击率？</a:t>
            </a:r>
            <a:endParaRPr lang="en-US" altLang="zh-CN" dirty="0">
              <a:solidFill>
                <a:schemeClr val="bg1"/>
              </a:solidFill>
            </a:endParaRPr>
          </a:p>
        </p:txBody>
      </p:sp>
      <p:sp>
        <p:nvSpPr>
          <p:cNvPr id="2" name="矩形 1">
            <a:extLst>
              <a:ext uri="{FF2B5EF4-FFF2-40B4-BE49-F238E27FC236}">
                <a16:creationId xmlns:a16="http://schemas.microsoft.com/office/drawing/2014/main" id="{C508096A-66EC-4A07-A8A3-7170A7A02381}"/>
              </a:ext>
            </a:extLst>
          </p:cNvPr>
          <p:cNvSpPr/>
          <p:nvPr/>
        </p:nvSpPr>
        <p:spPr>
          <a:xfrm rot="245020">
            <a:off x="7139054" y="3273195"/>
            <a:ext cx="725791" cy="593145"/>
          </a:xfrm>
          <a:prstGeom prst="rect">
            <a:avLst/>
          </a:prstGeom>
          <a:solidFill>
            <a:srgbClr val="861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EDA28-7FBE-460B-97B6-24BBF52C1F8C}"/>
              </a:ext>
            </a:extLst>
          </p:cNvPr>
          <p:cNvSpPr>
            <a:spLocks noGrp="1"/>
          </p:cNvSpPr>
          <p:nvPr>
            <p:ph type="title"/>
          </p:nvPr>
        </p:nvSpPr>
        <p:spPr/>
        <p:txBody>
          <a:bodyPr/>
          <a:lstStyle/>
          <a:p>
            <a:endParaRPr lang="zh-CN" altLang="en-US"/>
          </a:p>
        </p:txBody>
      </p:sp>
      <p:pic>
        <p:nvPicPr>
          <p:cNvPr id="6" name="图片 5">
            <a:extLst>
              <a:ext uri="{FF2B5EF4-FFF2-40B4-BE49-F238E27FC236}">
                <a16:creationId xmlns:a16="http://schemas.microsoft.com/office/drawing/2014/main" id="{839E696D-69E4-4EF3-B795-A3F139C70D86}"/>
              </a:ext>
            </a:extLst>
          </p:cNvPr>
          <p:cNvPicPr>
            <a:picLocks noChangeAspect="1"/>
          </p:cNvPicPr>
          <p:nvPr/>
        </p:nvPicPr>
        <p:blipFill>
          <a:blip r:embed="rId2"/>
          <a:stretch>
            <a:fillRect/>
          </a:stretch>
        </p:blipFill>
        <p:spPr>
          <a:xfrm>
            <a:off x="1570683" y="1046921"/>
            <a:ext cx="7601892" cy="5256627"/>
          </a:xfrm>
          <a:prstGeom prst="rect">
            <a:avLst/>
          </a:prstGeom>
        </p:spPr>
      </p:pic>
    </p:spTree>
    <p:extLst>
      <p:ext uri="{BB962C8B-B14F-4D97-AF65-F5344CB8AC3E}">
        <p14:creationId xmlns:p14="http://schemas.microsoft.com/office/powerpoint/2010/main" val="23802166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399B5F-A48E-4767-B292-AA553FBD472F}"/>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id="{DCDB7368-90F0-4561-AA83-A71DBA7E6B71}"/>
              </a:ext>
            </a:extLst>
          </p:cNvPr>
          <p:cNvPicPr>
            <a:picLocks noChangeAspect="1"/>
          </p:cNvPicPr>
          <p:nvPr/>
        </p:nvPicPr>
        <p:blipFill>
          <a:blip r:embed="rId2"/>
          <a:stretch>
            <a:fillRect/>
          </a:stretch>
        </p:blipFill>
        <p:spPr>
          <a:xfrm>
            <a:off x="1537252" y="758294"/>
            <a:ext cx="7809669" cy="5336950"/>
          </a:xfrm>
          <a:prstGeom prst="rect">
            <a:avLst/>
          </a:prstGeom>
        </p:spPr>
      </p:pic>
    </p:spTree>
    <p:extLst>
      <p:ext uri="{BB962C8B-B14F-4D97-AF65-F5344CB8AC3E}">
        <p14:creationId xmlns:p14="http://schemas.microsoft.com/office/powerpoint/2010/main" val="29513812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3B7EE2-BEF0-44B6-BE20-F4AEEF490674}"/>
              </a:ext>
            </a:extLst>
          </p:cNvPr>
          <p:cNvSpPr>
            <a:spLocks noGrp="1"/>
          </p:cNvSpPr>
          <p:nvPr>
            <p:ph type="title"/>
          </p:nvPr>
        </p:nvSpPr>
        <p:spPr/>
        <p:txBody>
          <a:bodyPr/>
          <a:lstStyle/>
          <a:p>
            <a:endParaRPr lang="zh-CN" altLang="en-US"/>
          </a:p>
        </p:txBody>
      </p:sp>
      <p:pic>
        <p:nvPicPr>
          <p:cNvPr id="4" name="图片 3">
            <a:extLst>
              <a:ext uri="{FF2B5EF4-FFF2-40B4-BE49-F238E27FC236}">
                <a16:creationId xmlns:a16="http://schemas.microsoft.com/office/drawing/2014/main" id="{4A0F07BA-E6B7-4E21-A127-68B9101F0192}"/>
              </a:ext>
            </a:extLst>
          </p:cNvPr>
          <p:cNvPicPr>
            <a:picLocks noChangeAspect="1"/>
          </p:cNvPicPr>
          <p:nvPr/>
        </p:nvPicPr>
        <p:blipFill>
          <a:blip r:embed="rId2"/>
          <a:stretch>
            <a:fillRect/>
          </a:stretch>
        </p:blipFill>
        <p:spPr>
          <a:xfrm>
            <a:off x="1590262" y="606647"/>
            <a:ext cx="8165410" cy="5646294"/>
          </a:xfrm>
          <a:prstGeom prst="rect">
            <a:avLst/>
          </a:prstGeom>
        </p:spPr>
      </p:pic>
    </p:spTree>
    <p:extLst>
      <p:ext uri="{BB962C8B-B14F-4D97-AF65-F5344CB8AC3E}">
        <p14:creationId xmlns:p14="http://schemas.microsoft.com/office/powerpoint/2010/main" val="20856480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海报的设计要点</a:t>
            </a:r>
          </a:p>
        </p:txBody>
      </p:sp>
      <p:grpSp>
        <p:nvGrpSpPr>
          <p:cNvPr id="8" name="组合 7"/>
          <p:cNvGrpSpPr/>
          <p:nvPr/>
        </p:nvGrpSpPr>
        <p:grpSpPr>
          <a:xfrm>
            <a:off x="616850" y="2773423"/>
            <a:ext cx="3219450" cy="2697163"/>
            <a:chOff x="4561682" y="2200808"/>
            <a:chExt cx="3219450" cy="2697163"/>
          </a:xfrm>
        </p:grpSpPr>
        <p:sp>
          <p:nvSpPr>
            <p:cNvPr id="9" name="i$liḋe-Oval 12"/>
            <p:cNvSpPr/>
            <p:nvPr/>
          </p:nvSpPr>
          <p:spPr bwMode="auto">
            <a:xfrm>
              <a:off x="4996764" y="2200808"/>
              <a:ext cx="2284976" cy="2283619"/>
            </a:xfrm>
            <a:prstGeom prst="ellipse">
              <a:avLst/>
            </a:prstGeom>
            <a:solidFill>
              <a:schemeClr val="accent1"/>
            </a:solidFill>
            <a:ln w="50800">
              <a:solidFill>
                <a:schemeClr val="tx1">
                  <a:alpha val="0"/>
                </a:schemeClr>
              </a:solidFill>
              <a:miter lim="800000"/>
            </a:ln>
          </p:spPr>
          <p:txBody>
            <a:bodyPr wrap="none" lIns="0" tIns="0" rIns="0" bIns="0" anchor="ctr">
              <a:normAutofit/>
            </a:bodyPr>
            <a:lstStyle/>
            <a:p>
              <a:pPr algn="ctr"/>
              <a:r>
                <a:rPr lang="zh-CN" altLang="en-US" b="1" dirty="0"/>
                <a:t>素材</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i$liḋe-Oval 14"/>
            <p:cNvSpPr/>
            <p:nvPr/>
          </p:nvSpPr>
          <p:spPr bwMode="auto">
            <a:xfrm>
              <a:off x="4561682" y="3048533"/>
              <a:ext cx="326312" cy="3262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1" name="i$liḋe-Oval 15"/>
            <p:cNvSpPr/>
            <p:nvPr/>
          </p:nvSpPr>
          <p:spPr bwMode="auto">
            <a:xfrm>
              <a:off x="5878044" y="4354252"/>
              <a:ext cx="543853" cy="543719"/>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2" name="i$liḋe-Oval 16"/>
            <p:cNvSpPr/>
            <p:nvPr/>
          </p:nvSpPr>
          <p:spPr bwMode="auto">
            <a:xfrm>
              <a:off x="6856979" y="2222239"/>
              <a:ext cx="173874" cy="1738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3" name="i$liḋe-Oval 17"/>
            <p:cNvSpPr/>
            <p:nvPr/>
          </p:nvSpPr>
          <p:spPr bwMode="auto">
            <a:xfrm>
              <a:off x="7118187" y="3908165"/>
              <a:ext cx="402530" cy="4024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4" name="i$liḋe-Oval 18"/>
            <p:cNvSpPr/>
            <p:nvPr/>
          </p:nvSpPr>
          <p:spPr bwMode="auto">
            <a:xfrm>
              <a:off x="7292061" y="2939789"/>
              <a:ext cx="489071" cy="489744"/>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图片 2">
            <a:extLst>
              <a:ext uri="{FF2B5EF4-FFF2-40B4-BE49-F238E27FC236}">
                <a16:creationId xmlns:a16="http://schemas.microsoft.com/office/drawing/2014/main" id="{710870B1-5439-40DF-9F1D-C09D42F266FB}"/>
              </a:ext>
            </a:extLst>
          </p:cNvPr>
          <p:cNvPicPr>
            <a:picLocks noChangeAspect="1"/>
          </p:cNvPicPr>
          <p:nvPr/>
        </p:nvPicPr>
        <p:blipFill>
          <a:blip r:embed="rId2"/>
          <a:stretch>
            <a:fillRect/>
          </a:stretch>
        </p:blipFill>
        <p:spPr>
          <a:xfrm>
            <a:off x="4946236" y="2500133"/>
            <a:ext cx="5533333" cy="25142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海报的设计要点</a:t>
            </a:r>
          </a:p>
        </p:txBody>
      </p:sp>
      <p:grpSp>
        <p:nvGrpSpPr>
          <p:cNvPr id="15" name="组合 14"/>
          <p:cNvGrpSpPr/>
          <p:nvPr/>
        </p:nvGrpSpPr>
        <p:grpSpPr>
          <a:xfrm>
            <a:off x="7987025" y="2027467"/>
            <a:ext cx="3551238" cy="3016250"/>
            <a:chOff x="7981950" y="1522152"/>
            <a:chExt cx="3551238" cy="3016250"/>
          </a:xfrm>
        </p:grpSpPr>
        <p:sp>
          <p:nvSpPr>
            <p:cNvPr id="16" name="i$liḋe-Oval 20"/>
            <p:cNvSpPr/>
            <p:nvPr/>
          </p:nvSpPr>
          <p:spPr bwMode="auto">
            <a:xfrm>
              <a:off x="8528050" y="2202396"/>
              <a:ext cx="2294732" cy="2295525"/>
            </a:xfrm>
            <a:prstGeom prst="ellipse">
              <a:avLst/>
            </a:prstGeom>
            <a:solidFill>
              <a:schemeClr val="bg2">
                <a:lumMod val="50000"/>
              </a:schemeClr>
            </a:solidFill>
            <a:ln w="50800">
              <a:solidFill>
                <a:schemeClr val="tx1">
                  <a:alpha val="0"/>
                </a:schemeClr>
              </a:solidFill>
              <a:miter lim="800000"/>
            </a:ln>
          </p:spPr>
          <p:txBody>
            <a:bodyPr wrap="none" lIns="0" tIns="0" rIns="0" bIns="0" anchor="ctr">
              <a:normAutofit/>
            </a:bodyPr>
            <a:lstStyle/>
            <a:p>
              <a:pPr algn="ct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文案</a:t>
              </a:r>
            </a:p>
          </p:txBody>
        </p:sp>
        <p:sp>
          <p:nvSpPr>
            <p:cNvPr id="17" name="i$liḋe-Oval 22"/>
            <p:cNvSpPr/>
            <p:nvPr/>
          </p:nvSpPr>
          <p:spPr bwMode="auto">
            <a:xfrm>
              <a:off x="7981950" y="3161246"/>
              <a:ext cx="491331" cy="4913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8" name="i$liḋe-Oval 23"/>
            <p:cNvSpPr/>
            <p:nvPr/>
          </p:nvSpPr>
          <p:spPr bwMode="auto">
            <a:xfrm>
              <a:off x="9205913" y="1522152"/>
              <a:ext cx="250825" cy="2508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 name="îṣļîḑé-Oval 24"/>
            <p:cNvSpPr/>
            <p:nvPr/>
          </p:nvSpPr>
          <p:spPr bwMode="auto">
            <a:xfrm>
              <a:off x="10167144" y="3915308"/>
              <a:ext cx="623094" cy="623094"/>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 name="îṣļîḑé-Oval 25"/>
            <p:cNvSpPr/>
            <p:nvPr/>
          </p:nvSpPr>
          <p:spPr bwMode="auto">
            <a:xfrm>
              <a:off x="11358563" y="3477952"/>
              <a:ext cx="174625" cy="1746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 name="îṣļîḑé-Oval 26"/>
            <p:cNvSpPr/>
            <p:nvPr/>
          </p:nvSpPr>
          <p:spPr bwMode="auto">
            <a:xfrm>
              <a:off x="9752013" y="2035708"/>
              <a:ext cx="415131" cy="4151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图片 2">
            <a:extLst>
              <a:ext uri="{FF2B5EF4-FFF2-40B4-BE49-F238E27FC236}">
                <a16:creationId xmlns:a16="http://schemas.microsoft.com/office/drawing/2014/main" id="{FCF3F261-F811-47EA-B1EB-350CE80CACEA}"/>
              </a:ext>
            </a:extLst>
          </p:cNvPr>
          <p:cNvPicPr>
            <a:picLocks noChangeAspect="1"/>
          </p:cNvPicPr>
          <p:nvPr/>
        </p:nvPicPr>
        <p:blipFill>
          <a:blip r:embed="rId2"/>
          <a:stretch>
            <a:fillRect/>
          </a:stretch>
        </p:blipFill>
        <p:spPr>
          <a:xfrm>
            <a:off x="239060" y="1399894"/>
            <a:ext cx="8152381" cy="4533333"/>
          </a:xfrm>
          <a:prstGeom prst="rect">
            <a:avLst/>
          </a:prstGeom>
        </p:spPr>
      </p:pic>
    </p:spTree>
    <p:extLst>
      <p:ext uri="{BB962C8B-B14F-4D97-AF65-F5344CB8AC3E}">
        <p14:creationId xmlns:p14="http://schemas.microsoft.com/office/powerpoint/2010/main" val="3826354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海报的设计要点</a:t>
            </a:r>
          </a:p>
        </p:txBody>
      </p:sp>
      <p:grpSp>
        <p:nvGrpSpPr>
          <p:cNvPr id="15" name="组合 14"/>
          <p:cNvGrpSpPr/>
          <p:nvPr/>
        </p:nvGrpSpPr>
        <p:grpSpPr>
          <a:xfrm>
            <a:off x="7987025" y="2027467"/>
            <a:ext cx="3551238" cy="3016250"/>
            <a:chOff x="7981950" y="1522152"/>
            <a:chExt cx="3551238" cy="3016250"/>
          </a:xfrm>
        </p:grpSpPr>
        <p:sp>
          <p:nvSpPr>
            <p:cNvPr id="16" name="i$liḋe-Oval 20"/>
            <p:cNvSpPr/>
            <p:nvPr/>
          </p:nvSpPr>
          <p:spPr bwMode="auto">
            <a:xfrm>
              <a:off x="8528050" y="2202396"/>
              <a:ext cx="2294732" cy="2295525"/>
            </a:xfrm>
            <a:prstGeom prst="ellipse">
              <a:avLst/>
            </a:prstGeom>
            <a:solidFill>
              <a:schemeClr val="bg2">
                <a:lumMod val="50000"/>
              </a:schemeClr>
            </a:solidFill>
            <a:ln w="50800">
              <a:solidFill>
                <a:schemeClr val="tx1">
                  <a:alpha val="0"/>
                </a:schemeClr>
              </a:solidFill>
              <a:miter lim="800000"/>
            </a:ln>
          </p:spPr>
          <p:txBody>
            <a:bodyPr wrap="none" lIns="0" tIns="0" rIns="0" bIns="0" anchor="ctr">
              <a:normAutofit/>
            </a:bodyPr>
            <a:lstStyle/>
            <a:p>
              <a:pPr algn="ct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文案</a:t>
              </a:r>
            </a:p>
          </p:txBody>
        </p:sp>
        <p:sp>
          <p:nvSpPr>
            <p:cNvPr id="17" name="i$liḋe-Oval 22"/>
            <p:cNvSpPr/>
            <p:nvPr/>
          </p:nvSpPr>
          <p:spPr bwMode="auto">
            <a:xfrm>
              <a:off x="7981950" y="3161246"/>
              <a:ext cx="491331" cy="4913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8" name="i$liḋe-Oval 23"/>
            <p:cNvSpPr/>
            <p:nvPr/>
          </p:nvSpPr>
          <p:spPr bwMode="auto">
            <a:xfrm>
              <a:off x="9205913" y="1522152"/>
              <a:ext cx="250825" cy="2508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 name="îṣļîḑé-Oval 24"/>
            <p:cNvSpPr/>
            <p:nvPr/>
          </p:nvSpPr>
          <p:spPr bwMode="auto">
            <a:xfrm>
              <a:off x="10167144" y="3915308"/>
              <a:ext cx="623094" cy="623094"/>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 name="îṣļîḑé-Oval 25"/>
            <p:cNvSpPr/>
            <p:nvPr/>
          </p:nvSpPr>
          <p:spPr bwMode="auto">
            <a:xfrm>
              <a:off x="11358563" y="3477952"/>
              <a:ext cx="174625" cy="1746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 name="îṣļîḑé-Oval 26"/>
            <p:cNvSpPr/>
            <p:nvPr/>
          </p:nvSpPr>
          <p:spPr bwMode="auto">
            <a:xfrm>
              <a:off x="9752013" y="2035708"/>
              <a:ext cx="415131" cy="4151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图片 3">
            <a:extLst>
              <a:ext uri="{FF2B5EF4-FFF2-40B4-BE49-F238E27FC236}">
                <a16:creationId xmlns:a16="http://schemas.microsoft.com/office/drawing/2014/main" id="{C839A0F1-27F1-4001-B8A6-E949C6D844FF}"/>
              </a:ext>
            </a:extLst>
          </p:cNvPr>
          <p:cNvPicPr>
            <a:picLocks noChangeAspect="1"/>
          </p:cNvPicPr>
          <p:nvPr/>
        </p:nvPicPr>
        <p:blipFill>
          <a:blip r:embed="rId2"/>
          <a:stretch>
            <a:fillRect/>
          </a:stretch>
        </p:blipFill>
        <p:spPr>
          <a:xfrm>
            <a:off x="296203" y="1447513"/>
            <a:ext cx="8095238" cy="4438095"/>
          </a:xfrm>
          <a:prstGeom prst="rect">
            <a:avLst/>
          </a:prstGeom>
        </p:spPr>
      </p:pic>
    </p:spTree>
    <p:extLst>
      <p:ext uri="{BB962C8B-B14F-4D97-AF65-F5344CB8AC3E}">
        <p14:creationId xmlns:p14="http://schemas.microsoft.com/office/powerpoint/2010/main" val="2081278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海报的表现手法</a:t>
            </a:r>
          </a:p>
        </p:txBody>
      </p:sp>
      <p:sp>
        <p:nvSpPr>
          <p:cNvPr id="29" name="Freeform 9"/>
          <p:cNvSpPr/>
          <p:nvPr/>
        </p:nvSpPr>
        <p:spPr bwMode="auto">
          <a:xfrm>
            <a:off x="1298689" y="1999424"/>
            <a:ext cx="3320662" cy="3666067"/>
          </a:xfrm>
          <a:custGeom>
            <a:avLst/>
            <a:gdLst>
              <a:gd name="T0" fmla="*/ 136 w 1004"/>
              <a:gd name="T1" fmla="*/ 323 h 1109"/>
              <a:gd name="T2" fmla="*/ 76 w 1004"/>
              <a:gd name="T3" fmla="*/ 394 h 1109"/>
              <a:gd name="T4" fmla="*/ 6 w 1004"/>
              <a:gd name="T5" fmla="*/ 570 h 1109"/>
              <a:gd name="T6" fmla="*/ 2 w 1004"/>
              <a:gd name="T7" fmla="*/ 600 h 1109"/>
              <a:gd name="T8" fmla="*/ 2 w 1004"/>
              <a:gd name="T9" fmla="*/ 606 h 1109"/>
              <a:gd name="T10" fmla="*/ 2 w 1004"/>
              <a:gd name="T11" fmla="*/ 608 h 1109"/>
              <a:gd name="T12" fmla="*/ 0 w 1004"/>
              <a:gd name="T13" fmla="*/ 630 h 1109"/>
              <a:gd name="T14" fmla="*/ 12 w 1004"/>
              <a:gd name="T15" fmla="*/ 742 h 1109"/>
              <a:gd name="T16" fmla="*/ 100 w 1004"/>
              <a:gd name="T17" fmla="*/ 926 h 1109"/>
              <a:gd name="T18" fmla="*/ 280 w 1004"/>
              <a:gd name="T19" fmla="*/ 1066 h 1109"/>
              <a:gd name="T20" fmla="*/ 461 w 1004"/>
              <a:gd name="T21" fmla="*/ 1108 h 1109"/>
              <a:gd name="T22" fmla="*/ 475 w 1004"/>
              <a:gd name="T23" fmla="*/ 1109 h 1109"/>
              <a:gd name="T24" fmla="*/ 501 w 1004"/>
              <a:gd name="T25" fmla="*/ 1109 h 1109"/>
              <a:gd name="T26" fmla="*/ 525 w 1004"/>
              <a:gd name="T27" fmla="*/ 1107 h 1109"/>
              <a:gd name="T28" fmla="*/ 871 w 1004"/>
              <a:gd name="T29" fmla="*/ 930 h 1109"/>
              <a:gd name="T30" fmla="*/ 990 w 1004"/>
              <a:gd name="T31" fmla="*/ 694 h 1109"/>
              <a:gd name="T32" fmla="*/ 999 w 1004"/>
              <a:gd name="T33" fmla="*/ 645 h 1109"/>
              <a:gd name="T34" fmla="*/ 1002 w 1004"/>
              <a:gd name="T35" fmla="*/ 613 h 1109"/>
              <a:gd name="T36" fmla="*/ 1002 w 1004"/>
              <a:gd name="T37" fmla="*/ 608 h 1109"/>
              <a:gd name="T38" fmla="*/ 1002 w 1004"/>
              <a:gd name="T39" fmla="*/ 602 h 1109"/>
              <a:gd name="T40" fmla="*/ 1003 w 1004"/>
              <a:gd name="T41" fmla="*/ 584 h 1109"/>
              <a:gd name="T42" fmla="*/ 1004 w 1004"/>
              <a:gd name="T43" fmla="*/ 580 h 1109"/>
              <a:gd name="T44" fmla="*/ 1003 w 1004"/>
              <a:gd name="T45" fmla="*/ 566 h 1109"/>
              <a:gd name="T46" fmla="*/ 1003 w 1004"/>
              <a:gd name="T47" fmla="*/ 553 h 1109"/>
              <a:gd name="T48" fmla="*/ 1003 w 1004"/>
              <a:gd name="T49" fmla="*/ 548 h 1109"/>
              <a:gd name="T50" fmla="*/ 999 w 1004"/>
              <a:gd name="T51" fmla="*/ 501 h 1109"/>
              <a:gd name="T52" fmla="*/ 994 w 1004"/>
              <a:gd name="T53" fmla="*/ 470 h 1109"/>
              <a:gd name="T54" fmla="*/ 884 w 1004"/>
              <a:gd name="T55" fmla="*/ 227 h 1109"/>
              <a:gd name="T56" fmla="*/ 588 w 1004"/>
              <a:gd name="T57" fmla="*/ 24 h 1109"/>
              <a:gd name="T58" fmla="*/ 458 w 1004"/>
              <a:gd name="T59" fmla="*/ 1 h 1109"/>
              <a:gd name="T60" fmla="*/ 449 w 1004"/>
              <a:gd name="T61" fmla="*/ 376 h 1109"/>
              <a:gd name="T62" fmla="*/ 463 w 1004"/>
              <a:gd name="T63" fmla="*/ 374 h 1109"/>
              <a:gd name="T64" fmla="*/ 569 w 1004"/>
              <a:gd name="T65" fmla="*/ 389 h 1109"/>
              <a:gd name="T66" fmla="*/ 711 w 1004"/>
              <a:gd name="T67" fmla="*/ 525 h 1109"/>
              <a:gd name="T68" fmla="*/ 719 w 1004"/>
              <a:gd name="T69" fmla="*/ 547 h 1109"/>
              <a:gd name="T70" fmla="*/ 726 w 1004"/>
              <a:gd name="T71" fmla="*/ 569 h 1109"/>
              <a:gd name="T72" fmla="*/ 730 w 1004"/>
              <a:gd name="T73" fmla="*/ 584 h 1109"/>
              <a:gd name="T74" fmla="*/ 731 w 1004"/>
              <a:gd name="T75" fmla="*/ 588 h 1109"/>
              <a:gd name="T76" fmla="*/ 732 w 1004"/>
              <a:gd name="T77" fmla="*/ 590 h 1109"/>
              <a:gd name="T78" fmla="*/ 734 w 1004"/>
              <a:gd name="T79" fmla="*/ 609 h 1109"/>
              <a:gd name="T80" fmla="*/ 734 w 1004"/>
              <a:gd name="T81" fmla="*/ 608 h 1109"/>
              <a:gd name="T82" fmla="*/ 734 w 1004"/>
              <a:gd name="T83" fmla="*/ 610 h 1109"/>
              <a:gd name="T84" fmla="*/ 735 w 1004"/>
              <a:gd name="T85" fmla="*/ 627 h 1109"/>
              <a:gd name="T86" fmla="*/ 735 w 1004"/>
              <a:gd name="T87" fmla="*/ 653 h 1109"/>
              <a:gd name="T88" fmla="*/ 693 w 1004"/>
              <a:gd name="T89" fmla="*/ 794 h 1109"/>
              <a:gd name="T90" fmla="*/ 682 w 1004"/>
              <a:gd name="T91" fmla="*/ 810 h 1109"/>
              <a:gd name="T92" fmla="*/ 643 w 1004"/>
              <a:gd name="T93" fmla="*/ 856 h 1109"/>
              <a:gd name="T94" fmla="*/ 499 w 1004"/>
              <a:gd name="T95" fmla="*/ 937 h 1109"/>
              <a:gd name="T96" fmla="*/ 484 w 1004"/>
              <a:gd name="T97" fmla="*/ 940 h 1109"/>
              <a:gd name="T98" fmla="*/ 470 w 1004"/>
              <a:gd name="T99" fmla="*/ 943 h 1109"/>
              <a:gd name="T100" fmla="*/ 457 w 1004"/>
              <a:gd name="T101" fmla="*/ 945 h 1109"/>
              <a:gd name="T102" fmla="*/ 328 w 1004"/>
              <a:gd name="T103" fmla="*/ 937 h 1109"/>
              <a:gd name="T104" fmla="*/ 178 w 1004"/>
              <a:gd name="T105" fmla="*/ 855 h 1109"/>
              <a:gd name="T106" fmla="*/ 84 w 1004"/>
              <a:gd name="T107" fmla="*/ 720 h 1109"/>
              <a:gd name="T108" fmla="*/ 59 w 1004"/>
              <a:gd name="T109" fmla="*/ 629 h 1109"/>
              <a:gd name="T110" fmla="*/ 56 w 1004"/>
              <a:gd name="T111" fmla="*/ 607 h 1109"/>
              <a:gd name="T112" fmla="*/ 56 w 1004"/>
              <a:gd name="T113" fmla="*/ 606 h 1109"/>
              <a:gd name="T114" fmla="*/ 56 w 1004"/>
              <a:gd name="T115" fmla="*/ 601 h 1109"/>
              <a:gd name="T116" fmla="*/ 55 w 1004"/>
              <a:gd name="T117" fmla="*/ 574 h 1109"/>
              <a:gd name="T118" fmla="*/ 93 w 1004"/>
              <a:gd name="T119" fmla="*/ 404 h 1109"/>
              <a:gd name="T120" fmla="*/ 140 w 1004"/>
              <a:gd name="T121" fmla="*/ 327 h 1109"/>
              <a:gd name="T122" fmla="*/ 141 w 1004"/>
              <a:gd name="T123" fmla="*/ 319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4" h="1109">
                <a:moveTo>
                  <a:pt x="141" y="319"/>
                </a:moveTo>
                <a:cubicBezTo>
                  <a:pt x="141" y="319"/>
                  <a:pt x="140" y="320"/>
                  <a:pt x="136" y="323"/>
                </a:cubicBezTo>
                <a:cubicBezTo>
                  <a:pt x="133" y="327"/>
                  <a:pt x="128" y="331"/>
                  <a:pt x="123" y="337"/>
                </a:cubicBezTo>
                <a:cubicBezTo>
                  <a:pt x="111" y="349"/>
                  <a:pt x="94" y="368"/>
                  <a:pt x="76" y="394"/>
                </a:cubicBezTo>
                <a:cubicBezTo>
                  <a:pt x="58" y="421"/>
                  <a:pt x="38" y="456"/>
                  <a:pt x="24" y="499"/>
                </a:cubicBezTo>
                <a:cubicBezTo>
                  <a:pt x="16" y="521"/>
                  <a:pt x="10" y="545"/>
                  <a:pt x="6" y="570"/>
                </a:cubicBezTo>
                <a:cubicBezTo>
                  <a:pt x="5" y="577"/>
                  <a:pt x="4" y="583"/>
                  <a:pt x="3" y="590"/>
                </a:cubicBezTo>
                <a:cubicBezTo>
                  <a:pt x="3" y="593"/>
                  <a:pt x="3" y="597"/>
                  <a:pt x="2" y="600"/>
                </a:cubicBezTo>
                <a:cubicBezTo>
                  <a:pt x="2" y="605"/>
                  <a:pt x="2" y="605"/>
                  <a:pt x="2" y="605"/>
                </a:cubicBezTo>
                <a:cubicBezTo>
                  <a:pt x="2" y="606"/>
                  <a:pt x="2" y="606"/>
                  <a:pt x="2" y="606"/>
                </a:cubicBezTo>
                <a:cubicBezTo>
                  <a:pt x="2" y="607"/>
                  <a:pt x="2" y="607"/>
                  <a:pt x="2" y="607"/>
                </a:cubicBezTo>
                <a:cubicBezTo>
                  <a:pt x="2" y="606"/>
                  <a:pt x="2" y="608"/>
                  <a:pt x="2" y="608"/>
                </a:cubicBezTo>
                <a:cubicBezTo>
                  <a:pt x="1" y="611"/>
                  <a:pt x="1" y="611"/>
                  <a:pt x="1" y="611"/>
                </a:cubicBezTo>
                <a:cubicBezTo>
                  <a:pt x="1" y="617"/>
                  <a:pt x="1" y="624"/>
                  <a:pt x="0" y="630"/>
                </a:cubicBezTo>
                <a:cubicBezTo>
                  <a:pt x="0" y="637"/>
                  <a:pt x="0" y="645"/>
                  <a:pt x="0" y="652"/>
                </a:cubicBezTo>
                <a:cubicBezTo>
                  <a:pt x="1" y="681"/>
                  <a:pt x="5" y="712"/>
                  <a:pt x="12" y="742"/>
                </a:cubicBezTo>
                <a:cubicBezTo>
                  <a:pt x="19" y="773"/>
                  <a:pt x="29" y="805"/>
                  <a:pt x="44" y="836"/>
                </a:cubicBezTo>
                <a:cubicBezTo>
                  <a:pt x="59" y="867"/>
                  <a:pt x="77" y="897"/>
                  <a:pt x="100" y="926"/>
                </a:cubicBezTo>
                <a:cubicBezTo>
                  <a:pt x="122" y="954"/>
                  <a:pt x="149" y="981"/>
                  <a:pt x="179" y="1005"/>
                </a:cubicBezTo>
                <a:cubicBezTo>
                  <a:pt x="210" y="1029"/>
                  <a:pt x="244" y="1049"/>
                  <a:pt x="280" y="1066"/>
                </a:cubicBezTo>
                <a:cubicBezTo>
                  <a:pt x="317" y="1082"/>
                  <a:pt x="357" y="1095"/>
                  <a:pt x="398" y="1102"/>
                </a:cubicBezTo>
                <a:cubicBezTo>
                  <a:pt x="419" y="1105"/>
                  <a:pt x="440" y="1108"/>
                  <a:pt x="461" y="1108"/>
                </a:cubicBezTo>
                <a:cubicBezTo>
                  <a:pt x="468" y="1109"/>
                  <a:pt x="468" y="1109"/>
                  <a:pt x="468" y="1109"/>
                </a:cubicBezTo>
                <a:cubicBezTo>
                  <a:pt x="470" y="1109"/>
                  <a:pt x="472" y="1109"/>
                  <a:pt x="475" y="1109"/>
                </a:cubicBezTo>
                <a:cubicBezTo>
                  <a:pt x="493" y="1109"/>
                  <a:pt x="493" y="1109"/>
                  <a:pt x="493" y="1109"/>
                </a:cubicBezTo>
                <a:cubicBezTo>
                  <a:pt x="495" y="1109"/>
                  <a:pt x="498" y="1109"/>
                  <a:pt x="501" y="1109"/>
                </a:cubicBezTo>
                <a:cubicBezTo>
                  <a:pt x="509" y="1108"/>
                  <a:pt x="509" y="1108"/>
                  <a:pt x="509" y="1108"/>
                </a:cubicBezTo>
                <a:cubicBezTo>
                  <a:pt x="525" y="1107"/>
                  <a:pt x="525" y="1107"/>
                  <a:pt x="525" y="1107"/>
                </a:cubicBezTo>
                <a:cubicBezTo>
                  <a:pt x="568" y="1103"/>
                  <a:pt x="611" y="1094"/>
                  <a:pt x="653" y="1079"/>
                </a:cubicBezTo>
                <a:cubicBezTo>
                  <a:pt x="736" y="1050"/>
                  <a:pt x="812" y="998"/>
                  <a:pt x="871" y="930"/>
                </a:cubicBezTo>
                <a:cubicBezTo>
                  <a:pt x="900" y="896"/>
                  <a:pt x="925" y="859"/>
                  <a:pt x="946" y="819"/>
                </a:cubicBezTo>
                <a:cubicBezTo>
                  <a:pt x="966" y="779"/>
                  <a:pt x="980" y="737"/>
                  <a:pt x="990" y="694"/>
                </a:cubicBezTo>
                <a:cubicBezTo>
                  <a:pt x="993" y="683"/>
                  <a:pt x="994" y="672"/>
                  <a:pt x="996" y="661"/>
                </a:cubicBezTo>
                <a:cubicBezTo>
                  <a:pt x="997" y="656"/>
                  <a:pt x="998" y="651"/>
                  <a:pt x="999" y="645"/>
                </a:cubicBezTo>
                <a:cubicBezTo>
                  <a:pt x="999" y="640"/>
                  <a:pt x="1000" y="634"/>
                  <a:pt x="1001" y="629"/>
                </a:cubicBezTo>
                <a:cubicBezTo>
                  <a:pt x="1001" y="624"/>
                  <a:pt x="1001" y="618"/>
                  <a:pt x="1002" y="613"/>
                </a:cubicBezTo>
                <a:cubicBezTo>
                  <a:pt x="1002" y="609"/>
                  <a:pt x="1002" y="609"/>
                  <a:pt x="1002" y="609"/>
                </a:cubicBezTo>
                <a:cubicBezTo>
                  <a:pt x="1002" y="608"/>
                  <a:pt x="1002" y="608"/>
                  <a:pt x="1002" y="608"/>
                </a:cubicBezTo>
                <a:cubicBezTo>
                  <a:pt x="1002" y="611"/>
                  <a:pt x="1002" y="603"/>
                  <a:pt x="1002" y="604"/>
                </a:cubicBezTo>
                <a:cubicBezTo>
                  <a:pt x="1002" y="602"/>
                  <a:pt x="1002" y="602"/>
                  <a:pt x="1002" y="602"/>
                </a:cubicBezTo>
                <a:cubicBezTo>
                  <a:pt x="1003" y="596"/>
                  <a:pt x="1003" y="596"/>
                  <a:pt x="1003" y="596"/>
                </a:cubicBezTo>
                <a:cubicBezTo>
                  <a:pt x="1003" y="592"/>
                  <a:pt x="1003" y="588"/>
                  <a:pt x="1003" y="584"/>
                </a:cubicBezTo>
                <a:cubicBezTo>
                  <a:pt x="1004" y="582"/>
                  <a:pt x="1004" y="582"/>
                  <a:pt x="1004" y="582"/>
                </a:cubicBezTo>
                <a:cubicBezTo>
                  <a:pt x="1004" y="580"/>
                  <a:pt x="1004" y="580"/>
                  <a:pt x="1004" y="580"/>
                </a:cubicBezTo>
                <a:cubicBezTo>
                  <a:pt x="1004" y="575"/>
                  <a:pt x="1004" y="575"/>
                  <a:pt x="1004" y="575"/>
                </a:cubicBezTo>
                <a:cubicBezTo>
                  <a:pt x="1003" y="566"/>
                  <a:pt x="1003" y="566"/>
                  <a:pt x="1003" y="566"/>
                </a:cubicBezTo>
                <a:cubicBezTo>
                  <a:pt x="1003" y="557"/>
                  <a:pt x="1003" y="557"/>
                  <a:pt x="1003" y="557"/>
                </a:cubicBezTo>
                <a:cubicBezTo>
                  <a:pt x="1003" y="553"/>
                  <a:pt x="1003" y="553"/>
                  <a:pt x="1003" y="553"/>
                </a:cubicBezTo>
                <a:cubicBezTo>
                  <a:pt x="1003" y="550"/>
                  <a:pt x="1003" y="550"/>
                  <a:pt x="1003" y="550"/>
                </a:cubicBezTo>
                <a:cubicBezTo>
                  <a:pt x="1003" y="548"/>
                  <a:pt x="1003" y="548"/>
                  <a:pt x="1003" y="548"/>
                </a:cubicBezTo>
                <a:cubicBezTo>
                  <a:pt x="1003" y="543"/>
                  <a:pt x="1002" y="538"/>
                  <a:pt x="1002" y="532"/>
                </a:cubicBezTo>
                <a:cubicBezTo>
                  <a:pt x="1001" y="522"/>
                  <a:pt x="1000" y="511"/>
                  <a:pt x="999" y="501"/>
                </a:cubicBezTo>
                <a:cubicBezTo>
                  <a:pt x="998" y="495"/>
                  <a:pt x="997" y="490"/>
                  <a:pt x="996" y="485"/>
                </a:cubicBezTo>
                <a:cubicBezTo>
                  <a:pt x="996" y="480"/>
                  <a:pt x="995" y="475"/>
                  <a:pt x="994" y="470"/>
                </a:cubicBezTo>
                <a:cubicBezTo>
                  <a:pt x="992" y="459"/>
                  <a:pt x="989" y="449"/>
                  <a:pt x="987" y="439"/>
                </a:cubicBezTo>
                <a:cubicBezTo>
                  <a:pt x="967" y="358"/>
                  <a:pt x="930" y="286"/>
                  <a:pt x="884" y="227"/>
                </a:cubicBezTo>
                <a:cubicBezTo>
                  <a:pt x="839" y="169"/>
                  <a:pt x="786" y="123"/>
                  <a:pt x="734" y="91"/>
                </a:cubicBezTo>
                <a:cubicBezTo>
                  <a:pt x="682" y="58"/>
                  <a:pt x="631" y="37"/>
                  <a:pt x="588" y="24"/>
                </a:cubicBezTo>
                <a:cubicBezTo>
                  <a:pt x="545" y="12"/>
                  <a:pt x="509" y="6"/>
                  <a:pt x="485" y="3"/>
                </a:cubicBezTo>
                <a:cubicBezTo>
                  <a:pt x="473" y="2"/>
                  <a:pt x="464" y="1"/>
                  <a:pt x="458" y="1"/>
                </a:cubicBezTo>
                <a:cubicBezTo>
                  <a:pt x="452" y="0"/>
                  <a:pt x="449" y="0"/>
                  <a:pt x="449" y="0"/>
                </a:cubicBezTo>
                <a:cubicBezTo>
                  <a:pt x="449" y="376"/>
                  <a:pt x="449" y="376"/>
                  <a:pt x="449" y="376"/>
                </a:cubicBezTo>
                <a:cubicBezTo>
                  <a:pt x="449" y="376"/>
                  <a:pt x="450" y="375"/>
                  <a:pt x="452" y="375"/>
                </a:cubicBezTo>
                <a:cubicBezTo>
                  <a:pt x="455" y="375"/>
                  <a:pt x="458" y="374"/>
                  <a:pt x="463" y="374"/>
                </a:cubicBezTo>
                <a:cubicBezTo>
                  <a:pt x="473" y="373"/>
                  <a:pt x="487" y="373"/>
                  <a:pt x="504" y="374"/>
                </a:cubicBezTo>
                <a:cubicBezTo>
                  <a:pt x="522" y="376"/>
                  <a:pt x="544" y="380"/>
                  <a:pt x="569" y="389"/>
                </a:cubicBezTo>
                <a:cubicBezTo>
                  <a:pt x="593" y="399"/>
                  <a:pt x="620" y="414"/>
                  <a:pt x="645" y="436"/>
                </a:cubicBezTo>
                <a:cubicBezTo>
                  <a:pt x="670" y="458"/>
                  <a:pt x="694" y="488"/>
                  <a:pt x="711" y="525"/>
                </a:cubicBezTo>
                <a:cubicBezTo>
                  <a:pt x="713" y="530"/>
                  <a:pt x="715" y="535"/>
                  <a:pt x="717" y="539"/>
                </a:cubicBezTo>
                <a:cubicBezTo>
                  <a:pt x="718" y="542"/>
                  <a:pt x="719" y="544"/>
                  <a:pt x="719" y="547"/>
                </a:cubicBezTo>
                <a:cubicBezTo>
                  <a:pt x="720" y="549"/>
                  <a:pt x="721" y="552"/>
                  <a:pt x="722" y="554"/>
                </a:cubicBezTo>
                <a:cubicBezTo>
                  <a:pt x="723" y="559"/>
                  <a:pt x="725" y="564"/>
                  <a:pt x="726" y="569"/>
                </a:cubicBezTo>
                <a:cubicBezTo>
                  <a:pt x="727" y="572"/>
                  <a:pt x="728" y="575"/>
                  <a:pt x="728" y="577"/>
                </a:cubicBezTo>
                <a:cubicBezTo>
                  <a:pt x="730" y="584"/>
                  <a:pt x="730" y="584"/>
                  <a:pt x="730" y="584"/>
                </a:cubicBezTo>
                <a:cubicBezTo>
                  <a:pt x="731" y="587"/>
                  <a:pt x="731" y="587"/>
                  <a:pt x="731" y="587"/>
                </a:cubicBezTo>
                <a:cubicBezTo>
                  <a:pt x="731" y="588"/>
                  <a:pt x="731" y="588"/>
                  <a:pt x="731" y="588"/>
                </a:cubicBezTo>
                <a:cubicBezTo>
                  <a:pt x="731" y="589"/>
                  <a:pt x="731" y="589"/>
                  <a:pt x="731" y="589"/>
                </a:cubicBezTo>
                <a:cubicBezTo>
                  <a:pt x="731" y="589"/>
                  <a:pt x="732" y="590"/>
                  <a:pt x="732" y="590"/>
                </a:cubicBezTo>
                <a:cubicBezTo>
                  <a:pt x="732" y="595"/>
                  <a:pt x="732" y="599"/>
                  <a:pt x="733" y="603"/>
                </a:cubicBezTo>
                <a:cubicBezTo>
                  <a:pt x="734" y="609"/>
                  <a:pt x="734" y="609"/>
                  <a:pt x="734" y="609"/>
                </a:cubicBezTo>
                <a:cubicBezTo>
                  <a:pt x="734" y="610"/>
                  <a:pt x="734" y="610"/>
                  <a:pt x="734" y="610"/>
                </a:cubicBezTo>
                <a:cubicBezTo>
                  <a:pt x="734" y="611"/>
                  <a:pt x="734" y="604"/>
                  <a:pt x="734" y="608"/>
                </a:cubicBezTo>
                <a:cubicBezTo>
                  <a:pt x="734" y="608"/>
                  <a:pt x="734" y="608"/>
                  <a:pt x="734" y="608"/>
                </a:cubicBezTo>
                <a:cubicBezTo>
                  <a:pt x="734" y="610"/>
                  <a:pt x="734" y="610"/>
                  <a:pt x="734" y="610"/>
                </a:cubicBezTo>
                <a:cubicBezTo>
                  <a:pt x="734" y="613"/>
                  <a:pt x="734" y="616"/>
                  <a:pt x="735" y="619"/>
                </a:cubicBezTo>
                <a:cubicBezTo>
                  <a:pt x="735" y="622"/>
                  <a:pt x="735" y="624"/>
                  <a:pt x="735" y="627"/>
                </a:cubicBezTo>
                <a:cubicBezTo>
                  <a:pt x="735" y="630"/>
                  <a:pt x="735" y="633"/>
                  <a:pt x="736" y="636"/>
                </a:cubicBezTo>
                <a:cubicBezTo>
                  <a:pt x="736" y="642"/>
                  <a:pt x="736" y="647"/>
                  <a:pt x="735" y="653"/>
                </a:cubicBezTo>
                <a:cubicBezTo>
                  <a:pt x="734" y="677"/>
                  <a:pt x="731" y="701"/>
                  <a:pt x="724" y="724"/>
                </a:cubicBezTo>
                <a:cubicBezTo>
                  <a:pt x="716" y="748"/>
                  <a:pt x="706" y="772"/>
                  <a:pt x="693" y="794"/>
                </a:cubicBezTo>
                <a:cubicBezTo>
                  <a:pt x="688" y="802"/>
                  <a:pt x="688" y="802"/>
                  <a:pt x="688" y="802"/>
                </a:cubicBezTo>
                <a:cubicBezTo>
                  <a:pt x="686" y="805"/>
                  <a:pt x="684" y="807"/>
                  <a:pt x="682" y="810"/>
                </a:cubicBezTo>
                <a:cubicBezTo>
                  <a:pt x="678" y="816"/>
                  <a:pt x="674" y="821"/>
                  <a:pt x="670" y="826"/>
                </a:cubicBezTo>
                <a:cubicBezTo>
                  <a:pt x="662" y="836"/>
                  <a:pt x="653" y="847"/>
                  <a:pt x="643" y="856"/>
                </a:cubicBezTo>
                <a:cubicBezTo>
                  <a:pt x="624" y="875"/>
                  <a:pt x="602" y="891"/>
                  <a:pt x="577" y="905"/>
                </a:cubicBezTo>
                <a:cubicBezTo>
                  <a:pt x="553" y="919"/>
                  <a:pt x="527" y="929"/>
                  <a:pt x="499" y="937"/>
                </a:cubicBezTo>
                <a:cubicBezTo>
                  <a:pt x="489" y="939"/>
                  <a:pt x="489" y="939"/>
                  <a:pt x="489" y="939"/>
                </a:cubicBezTo>
                <a:cubicBezTo>
                  <a:pt x="484" y="940"/>
                  <a:pt x="484" y="940"/>
                  <a:pt x="484" y="940"/>
                </a:cubicBezTo>
                <a:cubicBezTo>
                  <a:pt x="482" y="941"/>
                  <a:pt x="481" y="941"/>
                  <a:pt x="479" y="941"/>
                </a:cubicBezTo>
                <a:cubicBezTo>
                  <a:pt x="470" y="943"/>
                  <a:pt x="470" y="943"/>
                  <a:pt x="470" y="943"/>
                </a:cubicBezTo>
                <a:cubicBezTo>
                  <a:pt x="468" y="944"/>
                  <a:pt x="466" y="944"/>
                  <a:pt x="464" y="944"/>
                </a:cubicBezTo>
                <a:cubicBezTo>
                  <a:pt x="457" y="945"/>
                  <a:pt x="457" y="945"/>
                  <a:pt x="457" y="945"/>
                </a:cubicBezTo>
                <a:cubicBezTo>
                  <a:pt x="443" y="947"/>
                  <a:pt x="428" y="947"/>
                  <a:pt x="414" y="948"/>
                </a:cubicBezTo>
                <a:cubicBezTo>
                  <a:pt x="385" y="947"/>
                  <a:pt x="356" y="944"/>
                  <a:pt x="328" y="937"/>
                </a:cubicBezTo>
                <a:cubicBezTo>
                  <a:pt x="300" y="929"/>
                  <a:pt x="273" y="918"/>
                  <a:pt x="247" y="905"/>
                </a:cubicBezTo>
                <a:cubicBezTo>
                  <a:pt x="222" y="891"/>
                  <a:pt x="199" y="874"/>
                  <a:pt x="178" y="855"/>
                </a:cubicBezTo>
                <a:cubicBezTo>
                  <a:pt x="157" y="835"/>
                  <a:pt x="138" y="814"/>
                  <a:pt x="122" y="791"/>
                </a:cubicBezTo>
                <a:cubicBezTo>
                  <a:pt x="107" y="769"/>
                  <a:pt x="94" y="745"/>
                  <a:pt x="84" y="720"/>
                </a:cubicBezTo>
                <a:cubicBezTo>
                  <a:pt x="74" y="696"/>
                  <a:pt x="66" y="671"/>
                  <a:pt x="62" y="646"/>
                </a:cubicBezTo>
                <a:cubicBezTo>
                  <a:pt x="61" y="640"/>
                  <a:pt x="60" y="634"/>
                  <a:pt x="59" y="629"/>
                </a:cubicBezTo>
                <a:cubicBezTo>
                  <a:pt x="58" y="622"/>
                  <a:pt x="57" y="616"/>
                  <a:pt x="57" y="609"/>
                </a:cubicBezTo>
                <a:cubicBezTo>
                  <a:pt x="56" y="607"/>
                  <a:pt x="56" y="607"/>
                  <a:pt x="56" y="607"/>
                </a:cubicBezTo>
                <a:cubicBezTo>
                  <a:pt x="56" y="606"/>
                  <a:pt x="56" y="608"/>
                  <a:pt x="56" y="607"/>
                </a:cubicBezTo>
                <a:cubicBezTo>
                  <a:pt x="56" y="606"/>
                  <a:pt x="56" y="606"/>
                  <a:pt x="56" y="606"/>
                </a:cubicBezTo>
                <a:cubicBezTo>
                  <a:pt x="56" y="605"/>
                  <a:pt x="56" y="605"/>
                  <a:pt x="56" y="605"/>
                </a:cubicBezTo>
                <a:cubicBezTo>
                  <a:pt x="56" y="601"/>
                  <a:pt x="56" y="601"/>
                  <a:pt x="56" y="601"/>
                </a:cubicBezTo>
                <a:cubicBezTo>
                  <a:pt x="56" y="598"/>
                  <a:pt x="56" y="595"/>
                  <a:pt x="56" y="592"/>
                </a:cubicBezTo>
                <a:cubicBezTo>
                  <a:pt x="55" y="586"/>
                  <a:pt x="55" y="580"/>
                  <a:pt x="55" y="574"/>
                </a:cubicBezTo>
                <a:cubicBezTo>
                  <a:pt x="55" y="551"/>
                  <a:pt x="57" y="529"/>
                  <a:pt x="60" y="508"/>
                </a:cubicBezTo>
                <a:cubicBezTo>
                  <a:pt x="67" y="467"/>
                  <a:pt x="80" y="432"/>
                  <a:pt x="93" y="404"/>
                </a:cubicBezTo>
                <a:cubicBezTo>
                  <a:pt x="106" y="376"/>
                  <a:pt x="119" y="356"/>
                  <a:pt x="129" y="342"/>
                </a:cubicBezTo>
                <a:cubicBezTo>
                  <a:pt x="133" y="335"/>
                  <a:pt x="137" y="330"/>
                  <a:pt x="140" y="327"/>
                </a:cubicBezTo>
                <a:cubicBezTo>
                  <a:pt x="143" y="323"/>
                  <a:pt x="144" y="321"/>
                  <a:pt x="144" y="321"/>
                </a:cubicBezTo>
                <a:lnTo>
                  <a:pt x="141" y="319"/>
                </a:lnTo>
                <a:close/>
              </a:path>
            </a:pathLst>
          </a:custGeom>
          <a:solidFill>
            <a:schemeClr val="tx1">
              <a:lumMod val="50000"/>
              <a:lumOff val="50000"/>
            </a:schemeClr>
          </a:solidFill>
          <a:ln>
            <a:noFill/>
          </a:ln>
        </p:spPr>
        <p:txBody>
          <a:bodyPr lIns="121954" tIns="60977" rIns="121954" bIns="60977"/>
          <a:lstStyle/>
          <a:p>
            <a:endParaRPr lang="zh-CN" altLang="en-US" sz="2100"/>
          </a:p>
        </p:txBody>
      </p:sp>
      <p:sp>
        <p:nvSpPr>
          <p:cNvPr id="30" name="Freeform 10"/>
          <p:cNvSpPr/>
          <p:nvPr/>
        </p:nvSpPr>
        <p:spPr bwMode="auto">
          <a:xfrm>
            <a:off x="1283865" y="2539174"/>
            <a:ext cx="3403256" cy="3168651"/>
          </a:xfrm>
          <a:custGeom>
            <a:avLst/>
            <a:gdLst>
              <a:gd name="T0" fmla="*/ 129 w 1029"/>
              <a:gd name="T1" fmla="*/ 171 h 959"/>
              <a:gd name="T2" fmla="*/ 74 w 1029"/>
              <a:gd name="T3" fmla="*/ 237 h 959"/>
              <a:gd name="T4" fmla="*/ 58 w 1029"/>
              <a:gd name="T5" fmla="*/ 263 h 959"/>
              <a:gd name="T6" fmla="*/ 42 w 1029"/>
              <a:gd name="T7" fmla="*/ 294 h 959"/>
              <a:gd name="T8" fmla="*/ 15 w 1029"/>
              <a:gd name="T9" fmla="*/ 367 h 959"/>
              <a:gd name="T10" fmla="*/ 2 w 1029"/>
              <a:gd name="T11" fmla="*/ 437 h 959"/>
              <a:gd name="T12" fmla="*/ 1 w 1029"/>
              <a:gd name="T13" fmla="*/ 445 h 959"/>
              <a:gd name="T14" fmla="*/ 1 w 1029"/>
              <a:gd name="T15" fmla="*/ 456 h 959"/>
              <a:gd name="T16" fmla="*/ 0 w 1029"/>
              <a:gd name="T17" fmla="*/ 469 h 959"/>
              <a:gd name="T18" fmla="*/ 0 w 1029"/>
              <a:gd name="T19" fmla="*/ 495 h 959"/>
              <a:gd name="T20" fmla="*/ 97 w 1029"/>
              <a:gd name="T21" fmla="*/ 767 h 959"/>
              <a:gd name="T22" fmla="*/ 386 w 1029"/>
              <a:gd name="T23" fmla="*/ 948 h 959"/>
              <a:gd name="T24" fmla="*/ 427 w 1029"/>
              <a:gd name="T25" fmla="*/ 955 h 959"/>
              <a:gd name="T26" fmla="*/ 452 w 1029"/>
              <a:gd name="T27" fmla="*/ 957 h 959"/>
              <a:gd name="T28" fmla="*/ 457 w 1029"/>
              <a:gd name="T29" fmla="*/ 957 h 959"/>
              <a:gd name="T30" fmla="*/ 505 w 1029"/>
              <a:gd name="T31" fmla="*/ 959 h 959"/>
              <a:gd name="T32" fmla="*/ 555 w 1029"/>
              <a:gd name="T33" fmla="*/ 955 h 959"/>
              <a:gd name="T34" fmla="*/ 796 w 1029"/>
              <a:gd name="T35" fmla="*/ 861 h 959"/>
              <a:gd name="T36" fmla="*/ 1022 w 1029"/>
              <a:gd name="T37" fmla="*/ 495 h 959"/>
              <a:gd name="T38" fmla="*/ 1027 w 1029"/>
              <a:gd name="T39" fmla="*/ 440 h 959"/>
              <a:gd name="T40" fmla="*/ 1028 w 1029"/>
              <a:gd name="T41" fmla="*/ 436 h 959"/>
              <a:gd name="T42" fmla="*/ 1029 w 1029"/>
              <a:gd name="T43" fmla="*/ 418 h 959"/>
              <a:gd name="T44" fmla="*/ 1029 w 1029"/>
              <a:gd name="T45" fmla="*/ 398 h 959"/>
              <a:gd name="T46" fmla="*/ 1028 w 1029"/>
              <a:gd name="T47" fmla="*/ 372 h 959"/>
              <a:gd name="T48" fmla="*/ 1020 w 1029"/>
              <a:gd name="T49" fmla="*/ 304 h 959"/>
              <a:gd name="T50" fmla="*/ 1005 w 1029"/>
              <a:gd name="T51" fmla="*/ 242 h 959"/>
              <a:gd name="T52" fmla="*/ 941 w 1029"/>
              <a:gd name="T53" fmla="*/ 97 h 959"/>
              <a:gd name="T54" fmla="*/ 867 w 1029"/>
              <a:gd name="T55" fmla="*/ 0 h 959"/>
              <a:gd name="T56" fmla="*/ 648 w 1029"/>
              <a:gd name="T57" fmla="*/ 306 h 959"/>
              <a:gd name="T58" fmla="*/ 687 w 1029"/>
              <a:gd name="T59" fmla="*/ 358 h 959"/>
              <a:gd name="T60" fmla="*/ 700 w 1029"/>
              <a:gd name="T61" fmla="*/ 383 h 959"/>
              <a:gd name="T62" fmla="*/ 712 w 1029"/>
              <a:gd name="T63" fmla="*/ 420 h 959"/>
              <a:gd name="T64" fmla="*/ 714 w 1029"/>
              <a:gd name="T65" fmla="*/ 427 h 959"/>
              <a:gd name="T66" fmla="*/ 716 w 1029"/>
              <a:gd name="T67" fmla="*/ 444 h 959"/>
              <a:gd name="T68" fmla="*/ 717 w 1029"/>
              <a:gd name="T69" fmla="*/ 448 h 959"/>
              <a:gd name="T70" fmla="*/ 719 w 1029"/>
              <a:gd name="T71" fmla="*/ 468 h 959"/>
              <a:gd name="T72" fmla="*/ 642 w 1029"/>
              <a:gd name="T73" fmla="*/ 675 h 959"/>
              <a:gd name="T74" fmla="*/ 516 w 1029"/>
              <a:gd name="T75" fmla="*/ 756 h 959"/>
              <a:gd name="T76" fmla="*/ 486 w 1029"/>
              <a:gd name="T77" fmla="*/ 765 h 959"/>
              <a:gd name="T78" fmla="*/ 453 w 1029"/>
              <a:gd name="T79" fmla="*/ 770 h 959"/>
              <a:gd name="T80" fmla="*/ 452 w 1029"/>
              <a:gd name="T81" fmla="*/ 770 h 959"/>
              <a:gd name="T82" fmla="*/ 436 w 1029"/>
              <a:gd name="T83" fmla="*/ 772 h 959"/>
              <a:gd name="T84" fmla="*/ 409 w 1029"/>
              <a:gd name="T85" fmla="*/ 773 h 959"/>
              <a:gd name="T86" fmla="*/ 187 w 1029"/>
              <a:gd name="T87" fmla="*/ 686 h 959"/>
              <a:gd name="T88" fmla="*/ 71 w 1029"/>
              <a:gd name="T89" fmla="*/ 487 h 959"/>
              <a:gd name="T90" fmla="*/ 67 w 1029"/>
              <a:gd name="T91" fmla="*/ 467 h 959"/>
              <a:gd name="T92" fmla="*/ 66 w 1029"/>
              <a:gd name="T93" fmla="*/ 454 h 959"/>
              <a:gd name="T94" fmla="*/ 65 w 1029"/>
              <a:gd name="T95" fmla="*/ 443 h 959"/>
              <a:gd name="T96" fmla="*/ 64 w 1029"/>
              <a:gd name="T97" fmla="*/ 438 h 959"/>
              <a:gd name="T98" fmla="*/ 64 w 1029"/>
              <a:gd name="T99" fmla="*/ 375 h 959"/>
              <a:gd name="T100" fmla="*/ 75 w 1029"/>
              <a:gd name="T101" fmla="*/ 306 h 959"/>
              <a:gd name="T102" fmla="*/ 84 w 1029"/>
              <a:gd name="T103" fmla="*/ 276 h 959"/>
              <a:gd name="T104" fmla="*/ 95 w 1029"/>
              <a:gd name="T105" fmla="*/ 249 h 959"/>
              <a:gd name="T106" fmla="*/ 135 w 1029"/>
              <a:gd name="T107" fmla="*/ 176 h 959"/>
              <a:gd name="T108" fmla="*/ 145 w 1029"/>
              <a:gd name="T109" fmla="*/ 156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29" h="959">
                <a:moveTo>
                  <a:pt x="145" y="156"/>
                </a:moveTo>
                <a:cubicBezTo>
                  <a:pt x="145" y="156"/>
                  <a:pt x="144" y="157"/>
                  <a:pt x="141" y="160"/>
                </a:cubicBezTo>
                <a:cubicBezTo>
                  <a:pt x="138" y="162"/>
                  <a:pt x="134" y="166"/>
                  <a:pt x="129" y="171"/>
                </a:cubicBezTo>
                <a:cubicBezTo>
                  <a:pt x="118" y="182"/>
                  <a:pt x="103" y="197"/>
                  <a:pt x="87" y="219"/>
                </a:cubicBezTo>
                <a:cubicBezTo>
                  <a:pt x="85" y="222"/>
                  <a:pt x="83" y="225"/>
                  <a:pt x="80" y="228"/>
                </a:cubicBezTo>
                <a:cubicBezTo>
                  <a:pt x="78" y="231"/>
                  <a:pt x="76" y="234"/>
                  <a:pt x="74" y="237"/>
                </a:cubicBezTo>
                <a:cubicBezTo>
                  <a:pt x="72" y="241"/>
                  <a:pt x="70" y="244"/>
                  <a:pt x="67" y="247"/>
                </a:cubicBezTo>
                <a:cubicBezTo>
                  <a:pt x="65" y="251"/>
                  <a:pt x="63" y="254"/>
                  <a:pt x="61" y="258"/>
                </a:cubicBezTo>
                <a:cubicBezTo>
                  <a:pt x="60" y="260"/>
                  <a:pt x="59" y="262"/>
                  <a:pt x="58" y="263"/>
                </a:cubicBezTo>
                <a:cubicBezTo>
                  <a:pt x="57" y="265"/>
                  <a:pt x="56" y="267"/>
                  <a:pt x="55" y="269"/>
                </a:cubicBezTo>
                <a:cubicBezTo>
                  <a:pt x="52" y="273"/>
                  <a:pt x="50" y="277"/>
                  <a:pt x="48" y="281"/>
                </a:cubicBezTo>
                <a:cubicBezTo>
                  <a:pt x="46" y="285"/>
                  <a:pt x="44" y="289"/>
                  <a:pt x="42" y="294"/>
                </a:cubicBezTo>
                <a:cubicBezTo>
                  <a:pt x="41" y="296"/>
                  <a:pt x="40" y="298"/>
                  <a:pt x="39" y="300"/>
                </a:cubicBezTo>
                <a:cubicBezTo>
                  <a:pt x="38" y="302"/>
                  <a:pt x="37" y="305"/>
                  <a:pt x="36" y="307"/>
                </a:cubicBezTo>
                <a:cubicBezTo>
                  <a:pt x="28" y="325"/>
                  <a:pt x="21" y="345"/>
                  <a:pt x="15" y="367"/>
                </a:cubicBezTo>
                <a:cubicBezTo>
                  <a:pt x="12" y="378"/>
                  <a:pt x="10" y="389"/>
                  <a:pt x="7" y="401"/>
                </a:cubicBezTo>
                <a:cubicBezTo>
                  <a:pt x="6" y="406"/>
                  <a:pt x="5" y="412"/>
                  <a:pt x="5" y="418"/>
                </a:cubicBezTo>
                <a:cubicBezTo>
                  <a:pt x="3" y="424"/>
                  <a:pt x="3" y="430"/>
                  <a:pt x="2" y="437"/>
                </a:cubicBezTo>
                <a:cubicBezTo>
                  <a:pt x="2" y="441"/>
                  <a:pt x="2" y="441"/>
                  <a:pt x="2" y="441"/>
                </a:cubicBezTo>
                <a:cubicBezTo>
                  <a:pt x="1" y="444"/>
                  <a:pt x="1" y="444"/>
                  <a:pt x="1" y="444"/>
                </a:cubicBezTo>
                <a:cubicBezTo>
                  <a:pt x="1" y="444"/>
                  <a:pt x="1" y="443"/>
                  <a:pt x="1" y="445"/>
                </a:cubicBezTo>
                <a:cubicBezTo>
                  <a:pt x="1" y="446"/>
                  <a:pt x="1" y="446"/>
                  <a:pt x="1" y="446"/>
                </a:cubicBezTo>
                <a:cubicBezTo>
                  <a:pt x="1" y="447"/>
                  <a:pt x="1" y="447"/>
                  <a:pt x="1" y="447"/>
                </a:cubicBezTo>
                <a:cubicBezTo>
                  <a:pt x="1" y="450"/>
                  <a:pt x="1" y="453"/>
                  <a:pt x="1" y="456"/>
                </a:cubicBezTo>
                <a:cubicBezTo>
                  <a:pt x="1" y="459"/>
                  <a:pt x="0" y="461"/>
                  <a:pt x="0" y="464"/>
                </a:cubicBezTo>
                <a:cubicBezTo>
                  <a:pt x="0" y="467"/>
                  <a:pt x="0" y="467"/>
                  <a:pt x="0" y="467"/>
                </a:cubicBezTo>
                <a:cubicBezTo>
                  <a:pt x="0" y="469"/>
                  <a:pt x="0" y="469"/>
                  <a:pt x="0" y="469"/>
                </a:cubicBezTo>
                <a:cubicBezTo>
                  <a:pt x="0" y="474"/>
                  <a:pt x="0" y="474"/>
                  <a:pt x="0" y="474"/>
                </a:cubicBezTo>
                <a:cubicBezTo>
                  <a:pt x="0" y="478"/>
                  <a:pt x="0" y="481"/>
                  <a:pt x="0" y="485"/>
                </a:cubicBezTo>
                <a:cubicBezTo>
                  <a:pt x="0" y="488"/>
                  <a:pt x="0" y="491"/>
                  <a:pt x="0" y="495"/>
                </a:cubicBezTo>
                <a:cubicBezTo>
                  <a:pt x="0" y="501"/>
                  <a:pt x="0" y="508"/>
                  <a:pt x="1" y="515"/>
                </a:cubicBezTo>
                <a:cubicBezTo>
                  <a:pt x="3" y="542"/>
                  <a:pt x="7" y="571"/>
                  <a:pt x="15" y="599"/>
                </a:cubicBezTo>
                <a:cubicBezTo>
                  <a:pt x="29" y="656"/>
                  <a:pt x="57" y="715"/>
                  <a:pt x="97" y="767"/>
                </a:cubicBezTo>
                <a:cubicBezTo>
                  <a:pt x="138" y="820"/>
                  <a:pt x="192" y="867"/>
                  <a:pt x="256" y="901"/>
                </a:cubicBezTo>
                <a:cubicBezTo>
                  <a:pt x="288" y="918"/>
                  <a:pt x="322" y="931"/>
                  <a:pt x="358" y="941"/>
                </a:cubicBezTo>
                <a:cubicBezTo>
                  <a:pt x="367" y="943"/>
                  <a:pt x="376" y="946"/>
                  <a:pt x="386" y="948"/>
                </a:cubicBezTo>
                <a:cubicBezTo>
                  <a:pt x="399" y="950"/>
                  <a:pt x="399" y="950"/>
                  <a:pt x="399" y="950"/>
                </a:cubicBezTo>
                <a:cubicBezTo>
                  <a:pt x="404" y="951"/>
                  <a:pt x="409" y="952"/>
                  <a:pt x="413" y="953"/>
                </a:cubicBezTo>
                <a:cubicBezTo>
                  <a:pt x="418" y="953"/>
                  <a:pt x="423" y="954"/>
                  <a:pt x="427" y="955"/>
                </a:cubicBezTo>
                <a:cubicBezTo>
                  <a:pt x="441" y="956"/>
                  <a:pt x="441" y="956"/>
                  <a:pt x="441" y="956"/>
                </a:cubicBezTo>
                <a:cubicBezTo>
                  <a:pt x="448" y="957"/>
                  <a:pt x="448" y="957"/>
                  <a:pt x="448" y="957"/>
                </a:cubicBezTo>
                <a:cubicBezTo>
                  <a:pt x="452" y="957"/>
                  <a:pt x="452" y="957"/>
                  <a:pt x="452" y="957"/>
                </a:cubicBezTo>
                <a:cubicBezTo>
                  <a:pt x="450" y="957"/>
                  <a:pt x="455" y="957"/>
                  <a:pt x="455" y="957"/>
                </a:cubicBezTo>
                <a:cubicBezTo>
                  <a:pt x="456" y="957"/>
                  <a:pt x="456" y="957"/>
                  <a:pt x="456" y="957"/>
                </a:cubicBezTo>
                <a:cubicBezTo>
                  <a:pt x="457" y="957"/>
                  <a:pt x="457" y="957"/>
                  <a:pt x="457" y="957"/>
                </a:cubicBezTo>
                <a:cubicBezTo>
                  <a:pt x="469" y="958"/>
                  <a:pt x="469" y="958"/>
                  <a:pt x="469" y="958"/>
                </a:cubicBezTo>
                <a:cubicBezTo>
                  <a:pt x="475" y="959"/>
                  <a:pt x="487" y="959"/>
                  <a:pt x="497" y="959"/>
                </a:cubicBezTo>
                <a:cubicBezTo>
                  <a:pt x="505" y="959"/>
                  <a:pt x="505" y="959"/>
                  <a:pt x="505" y="959"/>
                </a:cubicBezTo>
                <a:cubicBezTo>
                  <a:pt x="512" y="958"/>
                  <a:pt x="512" y="958"/>
                  <a:pt x="512" y="958"/>
                </a:cubicBezTo>
                <a:cubicBezTo>
                  <a:pt x="527" y="958"/>
                  <a:pt x="527" y="958"/>
                  <a:pt x="527" y="958"/>
                </a:cubicBezTo>
                <a:cubicBezTo>
                  <a:pt x="536" y="957"/>
                  <a:pt x="546" y="956"/>
                  <a:pt x="555" y="955"/>
                </a:cubicBezTo>
                <a:cubicBezTo>
                  <a:pt x="565" y="954"/>
                  <a:pt x="574" y="952"/>
                  <a:pt x="584" y="951"/>
                </a:cubicBezTo>
                <a:cubicBezTo>
                  <a:pt x="622" y="944"/>
                  <a:pt x="659" y="933"/>
                  <a:pt x="695" y="917"/>
                </a:cubicBezTo>
                <a:cubicBezTo>
                  <a:pt x="731" y="902"/>
                  <a:pt x="764" y="883"/>
                  <a:pt x="796" y="861"/>
                </a:cubicBezTo>
                <a:cubicBezTo>
                  <a:pt x="827" y="839"/>
                  <a:pt x="856" y="814"/>
                  <a:pt x="882" y="786"/>
                </a:cubicBezTo>
                <a:cubicBezTo>
                  <a:pt x="933" y="730"/>
                  <a:pt x="972" y="664"/>
                  <a:pt x="996" y="596"/>
                </a:cubicBezTo>
                <a:cubicBezTo>
                  <a:pt x="1008" y="563"/>
                  <a:pt x="1016" y="528"/>
                  <a:pt x="1022" y="495"/>
                </a:cubicBezTo>
                <a:cubicBezTo>
                  <a:pt x="1023" y="486"/>
                  <a:pt x="1024" y="478"/>
                  <a:pt x="1025" y="470"/>
                </a:cubicBezTo>
                <a:cubicBezTo>
                  <a:pt x="1026" y="461"/>
                  <a:pt x="1027" y="453"/>
                  <a:pt x="1027" y="445"/>
                </a:cubicBezTo>
                <a:cubicBezTo>
                  <a:pt x="1028" y="448"/>
                  <a:pt x="1027" y="439"/>
                  <a:pt x="1027" y="440"/>
                </a:cubicBezTo>
                <a:cubicBezTo>
                  <a:pt x="1028" y="439"/>
                  <a:pt x="1028" y="439"/>
                  <a:pt x="1028" y="439"/>
                </a:cubicBezTo>
                <a:cubicBezTo>
                  <a:pt x="1028" y="438"/>
                  <a:pt x="1028" y="438"/>
                  <a:pt x="1028" y="438"/>
                </a:cubicBezTo>
                <a:cubicBezTo>
                  <a:pt x="1028" y="436"/>
                  <a:pt x="1028" y="436"/>
                  <a:pt x="1028" y="436"/>
                </a:cubicBezTo>
                <a:cubicBezTo>
                  <a:pt x="1028" y="432"/>
                  <a:pt x="1028" y="432"/>
                  <a:pt x="1028" y="432"/>
                </a:cubicBezTo>
                <a:cubicBezTo>
                  <a:pt x="1028" y="429"/>
                  <a:pt x="1028" y="426"/>
                  <a:pt x="1029" y="423"/>
                </a:cubicBezTo>
                <a:cubicBezTo>
                  <a:pt x="1029" y="418"/>
                  <a:pt x="1029" y="418"/>
                  <a:pt x="1029" y="418"/>
                </a:cubicBezTo>
                <a:cubicBezTo>
                  <a:pt x="1029" y="418"/>
                  <a:pt x="1029" y="416"/>
                  <a:pt x="1029" y="415"/>
                </a:cubicBezTo>
                <a:cubicBezTo>
                  <a:pt x="1029" y="412"/>
                  <a:pt x="1029" y="412"/>
                  <a:pt x="1029" y="412"/>
                </a:cubicBezTo>
                <a:cubicBezTo>
                  <a:pt x="1029" y="407"/>
                  <a:pt x="1029" y="403"/>
                  <a:pt x="1029" y="398"/>
                </a:cubicBezTo>
                <a:cubicBezTo>
                  <a:pt x="1029" y="393"/>
                  <a:pt x="1029" y="389"/>
                  <a:pt x="1029" y="384"/>
                </a:cubicBezTo>
                <a:cubicBezTo>
                  <a:pt x="1028" y="382"/>
                  <a:pt x="1028" y="380"/>
                  <a:pt x="1028" y="378"/>
                </a:cubicBezTo>
                <a:cubicBezTo>
                  <a:pt x="1028" y="372"/>
                  <a:pt x="1028" y="372"/>
                  <a:pt x="1028" y="372"/>
                </a:cubicBezTo>
                <a:cubicBezTo>
                  <a:pt x="1027" y="365"/>
                  <a:pt x="1027" y="357"/>
                  <a:pt x="1026" y="349"/>
                </a:cubicBezTo>
                <a:cubicBezTo>
                  <a:pt x="1025" y="341"/>
                  <a:pt x="1024" y="334"/>
                  <a:pt x="1024" y="326"/>
                </a:cubicBezTo>
                <a:cubicBezTo>
                  <a:pt x="1023" y="319"/>
                  <a:pt x="1021" y="311"/>
                  <a:pt x="1020" y="304"/>
                </a:cubicBezTo>
                <a:cubicBezTo>
                  <a:pt x="1019" y="297"/>
                  <a:pt x="1017" y="290"/>
                  <a:pt x="1016" y="283"/>
                </a:cubicBezTo>
                <a:cubicBezTo>
                  <a:pt x="1014" y="276"/>
                  <a:pt x="1013" y="269"/>
                  <a:pt x="1011" y="262"/>
                </a:cubicBezTo>
                <a:cubicBezTo>
                  <a:pt x="1009" y="255"/>
                  <a:pt x="1007" y="248"/>
                  <a:pt x="1005" y="242"/>
                </a:cubicBezTo>
                <a:cubicBezTo>
                  <a:pt x="1004" y="238"/>
                  <a:pt x="1004" y="235"/>
                  <a:pt x="1003" y="232"/>
                </a:cubicBezTo>
                <a:cubicBezTo>
                  <a:pt x="1002" y="229"/>
                  <a:pt x="1000" y="226"/>
                  <a:pt x="999" y="222"/>
                </a:cubicBezTo>
                <a:cubicBezTo>
                  <a:pt x="983" y="172"/>
                  <a:pt x="961" y="130"/>
                  <a:pt x="941" y="97"/>
                </a:cubicBezTo>
                <a:cubicBezTo>
                  <a:pt x="921" y="64"/>
                  <a:pt x="901" y="40"/>
                  <a:pt x="888" y="24"/>
                </a:cubicBezTo>
                <a:cubicBezTo>
                  <a:pt x="881" y="16"/>
                  <a:pt x="876" y="10"/>
                  <a:pt x="872" y="6"/>
                </a:cubicBezTo>
                <a:cubicBezTo>
                  <a:pt x="869" y="2"/>
                  <a:pt x="867" y="0"/>
                  <a:pt x="867" y="0"/>
                </a:cubicBezTo>
                <a:cubicBezTo>
                  <a:pt x="610" y="275"/>
                  <a:pt x="610" y="275"/>
                  <a:pt x="610" y="275"/>
                </a:cubicBezTo>
                <a:cubicBezTo>
                  <a:pt x="610" y="275"/>
                  <a:pt x="614" y="277"/>
                  <a:pt x="621" y="282"/>
                </a:cubicBezTo>
                <a:cubicBezTo>
                  <a:pt x="627" y="287"/>
                  <a:pt x="637" y="294"/>
                  <a:pt x="648" y="306"/>
                </a:cubicBezTo>
                <a:cubicBezTo>
                  <a:pt x="659" y="317"/>
                  <a:pt x="671" y="332"/>
                  <a:pt x="683" y="351"/>
                </a:cubicBezTo>
                <a:cubicBezTo>
                  <a:pt x="684" y="352"/>
                  <a:pt x="685" y="353"/>
                  <a:pt x="685" y="354"/>
                </a:cubicBezTo>
                <a:cubicBezTo>
                  <a:pt x="686" y="356"/>
                  <a:pt x="687" y="357"/>
                  <a:pt x="687" y="358"/>
                </a:cubicBezTo>
                <a:cubicBezTo>
                  <a:pt x="689" y="361"/>
                  <a:pt x="690" y="363"/>
                  <a:pt x="692" y="366"/>
                </a:cubicBezTo>
                <a:cubicBezTo>
                  <a:pt x="693" y="369"/>
                  <a:pt x="694" y="372"/>
                  <a:pt x="696" y="374"/>
                </a:cubicBezTo>
                <a:cubicBezTo>
                  <a:pt x="697" y="377"/>
                  <a:pt x="698" y="380"/>
                  <a:pt x="700" y="383"/>
                </a:cubicBezTo>
                <a:cubicBezTo>
                  <a:pt x="701" y="386"/>
                  <a:pt x="702" y="389"/>
                  <a:pt x="703" y="392"/>
                </a:cubicBezTo>
                <a:cubicBezTo>
                  <a:pt x="704" y="395"/>
                  <a:pt x="705" y="399"/>
                  <a:pt x="707" y="402"/>
                </a:cubicBezTo>
                <a:cubicBezTo>
                  <a:pt x="708" y="408"/>
                  <a:pt x="710" y="414"/>
                  <a:pt x="712" y="420"/>
                </a:cubicBezTo>
                <a:cubicBezTo>
                  <a:pt x="713" y="422"/>
                  <a:pt x="713" y="423"/>
                  <a:pt x="713" y="424"/>
                </a:cubicBezTo>
                <a:cubicBezTo>
                  <a:pt x="714" y="425"/>
                  <a:pt x="714" y="425"/>
                  <a:pt x="714" y="425"/>
                </a:cubicBezTo>
                <a:cubicBezTo>
                  <a:pt x="714" y="426"/>
                  <a:pt x="714" y="426"/>
                  <a:pt x="714" y="427"/>
                </a:cubicBezTo>
                <a:cubicBezTo>
                  <a:pt x="715" y="431"/>
                  <a:pt x="715" y="431"/>
                  <a:pt x="715" y="431"/>
                </a:cubicBezTo>
                <a:cubicBezTo>
                  <a:pt x="715" y="434"/>
                  <a:pt x="715" y="437"/>
                  <a:pt x="716" y="440"/>
                </a:cubicBezTo>
                <a:cubicBezTo>
                  <a:pt x="716" y="444"/>
                  <a:pt x="716" y="444"/>
                  <a:pt x="716" y="444"/>
                </a:cubicBezTo>
                <a:cubicBezTo>
                  <a:pt x="716" y="447"/>
                  <a:pt x="716" y="447"/>
                  <a:pt x="716" y="447"/>
                </a:cubicBezTo>
                <a:cubicBezTo>
                  <a:pt x="717" y="448"/>
                  <a:pt x="717" y="448"/>
                  <a:pt x="717" y="448"/>
                </a:cubicBezTo>
                <a:cubicBezTo>
                  <a:pt x="717" y="448"/>
                  <a:pt x="717" y="448"/>
                  <a:pt x="717" y="448"/>
                </a:cubicBezTo>
                <a:cubicBezTo>
                  <a:pt x="717" y="449"/>
                  <a:pt x="717" y="441"/>
                  <a:pt x="717" y="445"/>
                </a:cubicBezTo>
                <a:cubicBezTo>
                  <a:pt x="717" y="448"/>
                  <a:pt x="718" y="452"/>
                  <a:pt x="718" y="456"/>
                </a:cubicBezTo>
                <a:cubicBezTo>
                  <a:pt x="719" y="460"/>
                  <a:pt x="719" y="464"/>
                  <a:pt x="719" y="468"/>
                </a:cubicBezTo>
                <a:cubicBezTo>
                  <a:pt x="720" y="484"/>
                  <a:pt x="719" y="501"/>
                  <a:pt x="717" y="519"/>
                </a:cubicBezTo>
                <a:cubicBezTo>
                  <a:pt x="713" y="553"/>
                  <a:pt x="701" y="590"/>
                  <a:pt x="680" y="625"/>
                </a:cubicBezTo>
                <a:cubicBezTo>
                  <a:pt x="670" y="642"/>
                  <a:pt x="657" y="659"/>
                  <a:pt x="642" y="675"/>
                </a:cubicBezTo>
                <a:cubicBezTo>
                  <a:pt x="628" y="691"/>
                  <a:pt x="611" y="705"/>
                  <a:pt x="592" y="718"/>
                </a:cubicBezTo>
                <a:cubicBezTo>
                  <a:pt x="574" y="731"/>
                  <a:pt x="554" y="742"/>
                  <a:pt x="532" y="750"/>
                </a:cubicBezTo>
                <a:cubicBezTo>
                  <a:pt x="527" y="752"/>
                  <a:pt x="521" y="754"/>
                  <a:pt x="516" y="756"/>
                </a:cubicBezTo>
                <a:cubicBezTo>
                  <a:pt x="510" y="758"/>
                  <a:pt x="504" y="760"/>
                  <a:pt x="499" y="761"/>
                </a:cubicBezTo>
                <a:cubicBezTo>
                  <a:pt x="490" y="763"/>
                  <a:pt x="490" y="763"/>
                  <a:pt x="490" y="763"/>
                </a:cubicBezTo>
                <a:cubicBezTo>
                  <a:pt x="486" y="765"/>
                  <a:pt x="486" y="765"/>
                  <a:pt x="486" y="765"/>
                </a:cubicBezTo>
                <a:cubicBezTo>
                  <a:pt x="482" y="765"/>
                  <a:pt x="482" y="765"/>
                  <a:pt x="482" y="765"/>
                </a:cubicBezTo>
                <a:cubicBezTo>
                  <a:pt x="476" y="766"/>
                  <a:pt x="473" y="768"/>
                  <a:pt x="464" y="769"/>
                </a:cubicBezTo>
                <a:cubicBezTo>
                  <a:pt x="453" y="770"/>
                  <a:pt x="453" y="770"/>
                  <a:pt x="453" y="770"/>
                </a:cubicBezTo>
                <a:cubicBezTo>
                  <a:pt x="451" y="770"/>
                  <a:pt x="451" y="770"/>
                  <a:pt x="451" y="770"/>
                </a:cubicBezTo>
                <a:cubicBezTo>
                  <a:pt x="450" y="770"/>
                  <a:pt x="450" y="770"/>
                  <a:pt x="450" y="770"/>
                </a:cubicBezTo>
                <a:cubicBezTo>
                  <a:pt x="450" y="770"/>
                  <a:pt x="454" y="770"/>
                  <a:pt x="452" y="770"/>
                </a:cubicBezTo>
                <a:cubicBezTo>
                  <a:pt x="450" y="771"/>
                  <a:pt x="450" y="771"/>
                  <a:pt x="450" y="771"/>
                </a:cubicBezTo>
                <a:cubicBezTo>
                  <a:pt x="445" y="771"/>
                  <a:pt x="445" y="771"/>
                  <a:pt x="445" y="771"/>
                </a:cubicBezTo>
                <a:cubicBezTo>
                  <a:pt x="436" y="772"/>
                  <a:pt x="436" y="772"/>
                  <a:pt x="436" y="772"/>
                </a:cubicBezTo>
                <a:cubicBezTo>
                  <a:pt x="427" y="772"/>
                  <a:pt x="427" y="772"/>
                  <a:pt x="427" y="772"/>
                </a:cubicBezTo>
                <a:cubicBezTo>
                  <a:pt x="424" y="772"/>
                  <a:pt x="421" y="773"/>
                  <a:pt x="418" y="773"/>
                </a:cubicBezTo>
                <a:cubicBezTo>
                  <a:pt x="409" y="773"/>
                  <a:pt x="409" y="773"/>
                  <a:pt x="409" y="773"/>
                </a:cubicBezTo>
                <a:cubicBezTo>
                  <a:pt x="403" y="773"/>
                  <a:pt x="396" y="772"/>
                  <a:pt x="390" y="772"/>
                </a:cubicBezTo>
                <a:cubicBezTo>
                  <a:pt x="366" y="770"/>
                  <a:pt x="341" y="766"/>
                  <a:pt x="317" y="758"/>
                </a:cubicBezTo>
                <a:cubicBezTo>
                  <a:pt x="270" y="744"/>
                  <a:pt x="225" y="719"/>
                  <a:pt x="187" y="686"/>
                </a:cubicBezTo>
                <a:cubicBezTo>
                  <a:pt x="150" y="653"/>
                  <a:pt x="120" y="612"/>
                  <a:pt x="99" y="569"/>
                </a:cubicBezTo>
                <a:cubicBezTo>
                  <a:pt x="89" y="548"/>
                  <a:pt x="81" y="526"/>
                  <a:pt x="75" y="503"/>
                </a:cubicBezTo>
                <a:cubicBezTo>
                  <a:pt x="74" y="498"/>
                  <a:pt x="73" y="492"/>
                  <a:pt x="71" y="487"/>
                </a:cubicBezTo>
                <a:cubicBezTo>
                  <a:pt x="71" y="484"/>
                  <a:pt x="70" y="481"/>
                  <a:pt x="70" y="479"/>
                </a:cubicBezTo>
                <a:cubicBezTo>
                  <a:pt x="69" y="476"/>
                  <a:pt x="69" y="474"/>
                  <a:pt x="68" y="471"/>
                </a:cubicBezTo>
                <a:cubicBezTo>
                  <a:pt x="67" y="467"/>
                  <a:pt x="67" y="467"/>
                  <a:pt x="67" y="467"/>
                </a:cubicBezTo>
                <a:cubicBezTo>
                  <a:pt x="67" y="465"/>
                  <a:pt x="67" y="465"/>
                  <a:pt x="67" y="465"/>
                </a:cubicBezTo>
                <a:cubicBezTo>
                  <a:pt x="67" y="463"/>
                  <a:pt x="67" y="463"/>
                  <a:pt x="67" y="463"/>
                </a:cubicBezTo>
                <a:cubicBezTo>
                  <a:pt x="66" y="460"/>
                  <a:pt x="66" y="457"/>
                  <a:pt x="66" y="454"/>
                </a:cubicBezTo>
                <a:cubicBezTo>
                  <a:pt x="65" y="451"/>
                  <a:pt x="65" y="448"/>
                  <a:pt x="65" y="445"/>
                </a:cubicBezTo>
                <a:cubicBezTo>
                  <a:pt x="65" y="444"/>
                  <a:pt x="65" y="444"/>
                  <a:pt x="65" y="444"/>
                </a:cubicBezTo>
                <a:cubicBezTo>
                  <a:pt x="65" y="443"/>
                  <a:pt x="65" y="443"/>
                  <a:pt x="65" y="443"/>
                </a:cubicBezTo>
                <a:cubicBezTo>
                  <a:pt x="65" y="445"/>
                  <a:pt x="65" y="444"/>
                  <a:pt x="64" y="444"/>
                </a:cubicBezTo>
                <a:cubicBezTo>
                  <a:pt x="64" y="442"/>
                  <a:pt x="64" y="442"/>
                  <a:pt x="64" y="442"/>
                </a:cubicBezTo>
                <a:cubicBezTo>
                  <a:pt x="64" y="438"/>
                  <a:pt x="64" y="438"/>
                  <a:pt x="64" y="438"/>
                </a:cubicBezTo>
                <a:cubicBezTo>
                  <a:pt x="64" y="432"/>
                  <a:pt x="63" y="427"/>
                  <a:pt x="63" y="422"/>
                </a:cubicBezTo>
                <a:cubicBezTo>
                  <a:pt x="63" y="416"/>
                  <a:pt x="63" y="411"/>
                  <a:pt x="63" y="406"/>
                </a:cubicBezTo>
                <a:cubicBezTo>
                  <a:pt x="63" y="395"/>
                  <a:pt x="63" y="385"/>
                  <a:pt x="64" y="375"/>
                </a:cubicBezTo>
                <a:cubicBezTo>
                  <a:pt x="65" y="355"/>
                  <a:pt x="68" y="336"/>
                  <a:pt x="72" y="319"/>
                </a:cubicBezTo>
                <a:cubicBezTo>
                  <a:pt x="73" y="317"/>
                  <a:pt x="73" y="314"/>
                  <a:pt x="74" y="312"/>
                </a:cubicBezTo>
                <a:cubicBezTo>
                  <a:pt x="74" y="310"/>
                  <a:pt x="75" y="308"/>
                  <a:pt x="75" y="306"/>
                </a:cubicBezTo>
                <a:cubicBezTo>
                  <a:pt x="76" y="302"/>
                  <a:pt x="78" y="297"/>
                  <a:pt x="79" y="293"/>
                </a:cubicBezTo>
                <a:cubicBezTo>
                  <a:pt x="80" y="289"/>
                  <a:pt x="81" y="285"/>
                  <a:pt x="82" y="281"/>
                </a:cubicBezTo>
                <a:cubicBezTo>
                  <a:pt x="83" y="279"/>
                  <a:pt x="84" y="277"/>
                  <a:pt x="84" y="276"/>
                </a:cubicBezTo>
                <a:cubicBezTo>
                  <a:pt x="85" y="274"/>
                  <a:pt x="86" y="272"/>
                  <a:pt x="86" y="270"/>
                </a:cubicBezTo>
                <a:cubicBezTo>
                  <a:pt x="88" y="266"/>
                  <a:pt x="89" y="263"/>
                  <a:pt x="90" y="259"/>
                </a:cubicBezTo>
                <a:cubicBezTo>
                  <a:pt x="92" y="255"/>
                  <a:pt x="93" y="252"/>
                  <a:pt x="95" y="249"/>
                </a:cubicBezTo>
                <a:cubicBezTo>
                  <a:pt x="96" y="245"/>
                  <a:pt x="98" y="242"/>
                  <a:pt x="99" y="239"/>
                </a:cubicBezTo>
                <a:cubicBezTo>
                  <a:pt x="101" y="236"/>
                  <a:pt x="102" y="233"/>
                  <a:pt x="103" y="230"/>
                </a:cubicBezTo>
                <a:cubicBezTo>
                  <a:pt x="115" y="206"/>
                  <a:pt x="127" y="188"/>
                  <a:pt x="135" y="176"/>
                </a:cubicBezTo>
                <a:cubicBezTo>
                  <a:pt x="139" y="170"/>
                  <a:pt x="142" y="166"/>
                  <a:pt x="145" y="163"/>
                </a:cubicBezTo>
                <a:cubicBezTo>
                  <a:pt x="147" y="160"/>
                  <a:pt x="148" y="158"/>
                  <a:pt x="148" y="158"/>
                </a:cubicBezTo>
                <a:lnTo>
                  <a:pt x="145" y="156"/>
                </a:lnTo>
                <a:close/>
              </a:path>
            </a:pathLst>
          </a:custGeom>
          <a:solidFill>
            <a:schemeClr val="accent2"/>
          </a:solidFill>
          <a:ln>
            <a:noFill/>
          </a:ln>
        </p:spPr>
        <p:txBody>
          <a:bodyPr lIns="121954" tIns="60977" rIns="121954" bIns="60977"/>
          <a:lstStyle/>
          <a:p>
            <a:endParaRPr lang="zh-CN" altLang="en-US" sz="2100"/>
          </a:p>
        </p:txBody>
      </p:sp>
      <p:sp>
        <p:nvSpPr>
          <p:cNvPr id="31" name="Rectangle 5"/>
          <p:cNvSpPr>
            <a:spLocks noChangeArrowheads="1"/>
          </p:cNvSpPr>
          <p:nvPr/>
        </p:nvSpPr>
        <p:spPr bwMode="auto">
          <a:xfrm>
            <a:off x="6045534" y="2191446"/>
            <a:ext cx="1272780" cy="594784"/>
          </a:xfrm>
          <a:prstGeom prst="rect">
            <a:avLst/>
          </a:prstGeom>
          <a:solidFill>
            <a:schemeClr val="tx1">
              <a:lumMod val="50000"/>
              <a:lumOff val="50000"/>
            </a:schemeClr>
          </a:solidFill>
          <a:ln>
            <a:noFill/>
          </a:ln>
        </p:spPr>
        <p:txBody>
          <a:bodyPr/>
          <a:lstStyle/>
          <a:p>
            <a:endParaRPr lang="zh-CN" altLang="en-US" sz="2100"/>
          </a:p>
        </p:txBody>
      </p:sp>
      <p:sp>
        <p:nvSpPr>
          <p:cNvPr id="32" name="Freeform 21"/>
          <p:cNvSpPr/>
          <p:nvPr/>
        </p:nvSpPr>
        <p:spPr bwMode="auto">
          <a:xfrm>
            <a:off x="6769811" y="2350195"/>
            <a:ext cx="144008" cy="285751"/>
          </a:xfrm>
          <a:custGeom>
            <a:avLst/>
            <a:gdLst>
              <a:gd name="T0" fmla="*/ 68 w 68"/>
              <a:gd name="T1" fmla="*/ 135 h 135"/>
              <a:gd name="T2" fmla="*/ 68 w 68"/>
              <a:gd name="T3" fmla="*/ 0 h 135"/>
              <a:gd name="T4" fmla="*/ 0 w 68"/>
              <a:gd name="T5" fmla="*/ 69 h 135"/>
              <a:gd name="T6" fmla="*/ 68 w 68"/>
              <a:gd name="T7" fmla="*/ 135 h 135"/>
            </a:gdLst>
            <a:ahLst/>
            <a:cxnLst>
              <a:cxn ang="0">
                <a:pos x="T0" y="T1"/>
              </a:cxn>
              <a:cxn ang="0">
                <a:pos x="T2" y="T3"/>
              </a:cxn>
              <a:cxn ang="0">
                <a:pos x="T4" y="T5"/>
              </a:cxn>
              <a:cxn ang="0">
                <a:pos x="T6" y="T7"/>
              </a:cxn>
            </a:cxnLst>
            <a:rect l="0" t="0" r="r" b="b"/>
            <a:pathLst>
              <a:path w="68" h="135">
                <a:moveTo>
                  <a:pt x="68" y="135"/>
                </a:moveTo>
                <a:lnTo>
                  <a:pt x="68" y="0"/>
                </a:lnTo>
                <a:lnTo>
                  <a:pt x="0" y="69"/>
                </a:lnTo>
                <a:lnTo>
                  <a:pt x="68" y="135"/>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Freeform 22"/>
          <p:cNvSpPr/>
          <p:nvPr/>
        </p:nvSpPr>
        <p:spPr bwMode="auto">
          <a:xfrm>
            <a:off x="6464852" y="2506829"/>
            <a:ext cx="440496" cy="143933"/>
          </a:xfrm>
          <a:custGeom>
            <a:avLst/>
            <a:gdLst>
              <a:gd name="T0" fmla="*/ 69 w 208"/>
              <a:gd name="T1" fmla="*/ 0 h 68"/>
              <a:gd name="T2" fmla="*/ 0 w 208"/>
              <a:gd name="T3" fmla="*/ 68 h 68"/>
              <a:gd name="T4" fmla="*/ 208 w 208"/>
              <a:gd name="T5" fmla="*/ 68 h 68"/>
              <a:gd name="T6" fmla="*/ 137 w 208"/>
              <a:gd name="T7" fmla="*/ 1 h 68"/>
              <a:gd name="T8" fmla="*/ 103 w 208"/>
              <a:gd name="T9" fmla="*/ 36 h 68"/>
              <a:gd name="T10" fmla="*/ 69 w 208"/>
              <a:gd name="T11" fmla="*/ 0 h 68"/>
            </a:gdLst>
            <a:ahLst/>
            <a:cxnLst>
              <a:cxn ang="0">
                <a:pos x="T0" y="T1"/>
              </a:cxn>
              <a:cxn ang="0">
                <a:pos x="T2" y="T3"/>
              </a:cxn>
              <a:cxn ang="0">
                <a:pos x="T4" y="T5"/>
              </a:cxn>
              <a:cxn ang="0">
                <a:pos x="T6" y="T7"/>
              </a:cxn>
              <a:cxn ang="0">
                <a:pos x="T8" y="T9"/>
              </a:cxn>
              <a:cxn ang="0">
                <a:pos x="T10" y="T11"/>
              </a:cxn>
            </a:cxnLst>
            <a:rect l="0" t="0" r="r" b="b"/>
            <a:pathLst>
              <a:path w="208" h="68">
                <a:moveTo>
                  <a:pt x="69" y="0"/>
                </a:moveTo>
                <a:lnTo>
                  <a:pt x="0" y="68"/>
                </a:lnTo>
                <a:lnTo>
                  <a:pt x="208" y="68"/>
                </a:lnTo>
                <a:lnTo>
                  <a:pt x="137" y="1"/>
                </a:lnTo>
                <a:lnTo>
                  <a:pt x="103" y="36"/>
                </a:lnTo>
                <a:lnTo>
                  <a:pt x="69"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Freeform 23"/>
          <p:cNvSpPr/>
          <p:nvPr/>
        </p:nvSpPr>
        <p:spPr bwMode="auto">
          <a:xfrm>
            <a:off x="6460617" y="2326913"/>
            <a:ext cx="446850" cy="228600"/>
          </a:xfrm>
          <a:custGeom>
            <a:avLst/>
            <a:gdLst>
              <a:gd name="T0" fmla="*/ 105 w 211"/>
              <a:gd name="T1" fmla="*/ 108 h 108"/>
              <a:gd name="T2" fmla="*/ 211 w 211"/>
              <a:gd name="T3" fmla="*/ 0 h 108"/>
              <a:gd name="T4" fmla="*/ 0 w 211"/>
              <a:gd name="T5" fmla="*/ 0 h 108"/>
              <a:gd name="T6" fmla="*/ 105 w 211"/>
              <a:gd name="T7" fmla="*/ 108 h 108"/>
            </a:gdLst>
            <a:ahLst/>
            <a:cxnLst>
              <a:cxn ang="0">
                <a:pos x="T0" y="T1"/>
              </a:cxn>
              <a:cxn ang="0">
                <a:pos x="T2" y="T3"/>
              </a:cxn>
              <a:cxn ang="0">
                <a:pos x="T4" y="T5"/>
              </a:cxn>
              <a:cxn ang="0">
                <a:pos x="T6" y="T7"/>
              </a:cxn>
            </a:cxnLst>
            <a:rect l="0" t="0" r="r" b="b"/>
            <a:pathLst>
              <a:path w="211" h="108">
                <a:moveTo>
                  <a:pt x="105" y="108"/>
                </a:moveTo>
                <a:lnTo>
                  <a:pt x="211" y="0"/>
                </a:lnTo>
                <a:lnTo>
                  <a:pt x="0" y="0"/>
                </a:lnTo>
                <a:lnTo>
                  <a:pt x="105" y="10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5" name="Freeform 24"/>
          <p:cNvSpPr/>
          <p:nvPr/>
        </p:nvSpPr>
        <p:spPr bwMode="auto">
          <a:xfrm>
            <a:off x="6452146" y="2343846"/>
            <a:ext cx="141891" cy="298451"/>
          </a:xfrm>
          <a:custGeom>
            <a:avLst/>
            <a:gdLst>
              <a:gd name="T0" fmla="*/ 67 w 67"/>
              <a:gd name="T1" fmla="*/ 70 h 141"/>
              <a:gd name="T2" fmla="*/ 0 w 67"/>
              <a:gd name="T3" fmla="*/ 0 h 141"/>
              <a:gd name="T4" fmla="*/ 0 w 67"/>
              <a:gd name="T5" fmla="*/ 141 h 141"/>
              <a:gd name="T6" fmla="*/ 67 w 67"/>
              <a:gd name="T7" fmla="*/ 70 h 141"/>
            </a:gdLst>
            <a:ahLst/>
            <a:cxnLst>
              <a:cxn ang="0">
                <a:pos x="T0" y="T1"/>
              </a:cxn>
              <a:cxn ang="0">
                <a:pos x="T2" y="T3"/>
              </a:cxn>
              <a:cxn ang="0">
                <a:pos x="T4" y="T5"/>
              </a:cxn>
              <a:cxn ang="0">
                <a:pos x="T6" y="T7"/>
              </a:cxn>
            </a:cxnLst>
            <a:rect l="0" t="0" r="r" b="b"/>
            <a:pathLst>
              <a:path w="67" h="141">
                <a:moveTo>
                  <a:pt x="67" y="70"/>
                </a:moveTo>
                <a:lnTo>
                  <a:pt x="0" y="0"/>
                </a:lnTo>
                <a:lnTo>
                  <a:pt x="0" y="141"/>
                </a:lnTo>
                <a:lnTo>
                  <a:pt x="67" y="7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6" name="Rectangle 6"/>
          <p:cNvSpPr>
            <a:spLocks noChangeArrowheads="1"/>
          </p:cNvSpPr>
          <p:nvPr/>
        </p:nvSpPr>
        <p:spPr bwMode="auto">
          <a:xfrm>
            <a:off x="6043417" y="3468870"/>
            <a:ext cx="1272780" cy="594784"/>
          </a:xfrm>
          <a:prstGeom prst="rect">
            <a:avLst/>
          </a:prstGeom>
          <a:solidFill>
            <a:schemeClr val="accent2"/>
          </a:solidFill>
          <a:ln>
            <a:noFill/>
          </a:ln>
        </p:spPr>
        <p:txBody>
          <a:bodyPr/>
          <a:lstStyle/>
          <a:p>
            <a:endParaRPr lang="zh-CN" altLang="en-US" sz="2100"/>
          </a:p>
        </p:txBody>
      </p:sp>
      <p:sp>
        <p:nvSpPr>
          <p:cNvPr id="37" name="Freeform 25"/>
          <p:cNvSpPr>
            <a:spLocks noEditPoints="1"/>
          </p:cNvSpPr>
          <p:nvPr/>
        </p:nvSpPr>
        <p:spPr bwMode="auto">
          <a:xfrm>
            <a:off x="6479677" y="3519670"/>
            <a:ext cx="364256" cy="495300"/>
          </a:xfrm>
          <a:custGeom>
            <a:avLst/>
            <a:gdLst>
              <a:gd name="T0" fmla="*/ 97 w 110"/>
              <a:gd name="T1" fmla="*/ 56 h 150"/>
              <a:gd name="T2" fmla="*/ 30 w 110"/>
              <a:gd name="T3" fmla="*/ 57 h 150"/>
              <a:gd name="T4" fmla="*/ 30 w 110"/>
              <a:gd name="T5" fmla="*/ 42 h 150"/>
              <a:gd name="T6" fmla="*/ 55 w 110"/>
              <a:gd name="T7" fmla="*/ 17 h 150"/>
              <a:gd name="T8" fmla="*/ 79 w 110"/>
              <a:gd name="T9" fmla="*/ 37 h 150"/>
              <a:gd name="T10" fmla="*/ 88 w 110"/>
              <a:gd name="T11" fmla="*/ 37 h 150"/>
              <a:gd name="T12" fmla="*/ 88 w 110"/>
              <a:gd name="T13" fmla="*/ 43 h 150"/>
              <a:gd name="T14" fmla="*/ 78 w 110"/>
              <a:gd name="T15" fmla="*/ 43 h 150"/>
              <a:gd name="T16" fmla="*/ 78 w 110"/>
              <a:gd name="T17" fmla="*/ 50 h 150"/>
              <a:gd name="T18" fmla="*/ 97 w 110"/>
              <a:gd name="T19" fmla="*/ 50 h 150"/>
              <a:gd name="T20" fmla="*/ 97 w 110"/>
              <a:gd name="T21" fmla="*/ 42 h 150"/>
              <a:gd name="T22" fmla="*/ 55 w 110"/>
              <a:gd name="T23" fmla="*/ 0 h 150"/>
              <a:gd name="T24" fmla="*/ 13 w 110"/>
              <a:gd name="T25" fmla="*/ 42 h 150"/>
              <a:gd name="T26" fmla="*/ 13 w 110"/>
              <a:gd name="T27" fmla="*/ 57 h 150"/>
              <a:gd name="T28" fmla="*/ 0 w 110"/>
              <a:gd name="T29" fmla="*/ 75 h 150"/>
              <a:gd name="T30" fmla="*/ 0 w 110"/>
              <a:gd name="T31" fmla="*/ 131 h 150"/>
              <a:gd name="T32" fmla="*/ 19 w 110"/>
              <a:gd name="T33" fmla="*/ 150 h 150"/>
              <a:gd name="T34" fmla="*/ 92 w 110"/>
              <a:gd name="T35" fmla="*/ 150 h 150"/>
              <a:gd name="T36" fmla="*/ 110 w 110"/>
              <a:gd name="T37" fmla="*/ 131 h 150"/>
              <a:gd name="T38" fmla="*/ 110 w 110"/>
              <a:gd name="T39" fmla="*/ 75 h 150"/>
              <a:gd name="T40" fmla="*/ 97 w 110"/>
              <a:gd name="T41" fmla="*/ 56 h 150"/>
              <a:gd name="T42" fmla="*/ 61 w 110"/>
              <a:gd name="T43" fmla="*/ 102 h 150"/>
              <a:gd name="T44" fmla="*/ 61 w 110"/>
              <a:gd name="T45" fmla="*/ 119 h 150"/>
              <a:gd name="T46" fmla="*/ 50 w 110"/>
              <a:gd name="T47" fmla="*/ 119 h 150"/>
              <a:gd name="T48" fmla="*/ 50 w 110"/>
              <a:gd name="T49" fmla="*/ 102 h 150"/>
              <a:gd name="T50" fmla="*/ 41 w 110"/>
              <a:gd name="T51" fmla="*/ 89 h 150"/>
              <a:gd name="T52" fmla="*/ 55 w 110"/>
              <a:gd name="T53" fmla="*/ 75 h 150"/>
              <a:gd name="T54" fmla="*/ 69 w 110"/>
              <a:gd name="T55" fmla="*/ 89 h 150"/>
              <a:gd name="T56" fmla="*/ 61 w 110"/>
              <a:gd name="T57" fmla="*/ 10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150">
                <a:moveTo>
                  <a:pt x="97" y="56"/>
                </a:moveTo>
                <a:cubicBezTo>
                  <a:pt x="30" y="57"/>
                  <a:pt x="30" y="57"/>
                  <a:pt x="30" y="57"/>
                </a:cubicBezTo>
                <a:cubicBezTo>
                  <a:pt x="30" y="42"/>
                  <a:pt x="30" y="42"/>
                  <a:pt x="30" y="42"/>
                </a:cubicBezTo>
                <a:cubicBezTo>
                  <a:pt x="30" y="29"/>
                  <a:pt x="41" y="17"/>
                  <a:pt x="55" y="17"/>
                </a:cubicBezTo>
                <a:cubicBezTo>
                  <a:pt x="67" y="17"/>
                  <a:pt x="77" y="26"/>
                  <a:pt x="79" y="37"/>
                </a:cubicBezTo>
                <a:cubicBezTo>
                  <a:pt x="88" y="37"/>
                  <a:pt x="88" y="37"/>
                  <a:pt x="88" y="37"/>
                </a:cubicBezTo>
                <a:cubicBezTo>
                  <a:pt x="88" y="43"/>
                  <a:pt x="88" y="43"/>
                  <a:pt x="88" y="43"/>
                </a:cubicBezTo>
                <a:cubicBezTo>
                  <a:pt x="78" y="43"/>
                  <a:pt x="78" y="43"/>
                  <a:pt x="78" y="43"/>
                </a:cubicBezTo>
                <a:cubicBezTo>
                  <a:pt x="78" y="50"/>
                  <a:pt x="78" y="50"/>
                  <a:pt x="78" y="50"/>
                </a:cubicBezTo>
                <a:cubicBezTo>
                  <a:pt x="97" y="50"/>
                  <a:pt x="97" y="50"/>
                  <a:pt x="97" y="50"/>
                </a:cubicBezTo>
                <a:cubicBezTo>
                  <a:pt x="97" y="42"/>
                  <a:pt x="97" y="42"/>
                  <a:pt x="97" y="42"/>
                </a:cubicBezTo>
                <a:cubicBezTo>
                  <a:pt x="97" y="19"/>
                  <a:pt x="78" y="0"/>
                  <a:pt x="55" y="0"/>
                </a:cubicBezTo>
                <a:cubicBezTo>
                  <a:pt x="32" y="0"/>
                  <a:pt x="13" y="19"/>
                  <a:pt x="13" y="42"/>
                </a:cubicBezTo>
                <a:cubicBezTo>
                  <a:pt x="13" y="57"/>
                  <a:pt x="13" y="57"/>
                  <a:pt x="13" y="57"/>
                </a:cubicBezTo>
                <a:cubicBezTo>
                  <a:pt x="6" y="60"/>
                  <a:pt x="0" y="67"/>
                  <a:pt x="0" y="75"/>
                </a:cubicBezTo>
                <a:cubicBezTo>
                  <a:pt x="0" y="131"/>
                  <a:pt x="0" y="131"/>
                  <a:pt x="0" y="131"/>
                </a:cubicBezTo>
                <a:cubicBezTo>
                  <a:pt x="0" y="141"/>
                  <a:pt x="9" y="150"/>
                  <a:pt x="19" y="150"/>
                </a:cubicBezTo>
                <a:cubicBezTo>
                  <a:pt x="92" y="150"/>
                  <a:pt x="92" y="150"/>
                  <a:pt x="92" y="150"/>
                </a:cubicBezTo>
                <a:cubicBezTo>
                  <a:pt x="102" y="150"/>
                  <a:pt x="110" y="141"/>
                  <a:pt x="110" y="131"/>
                </a:cubicBezTo>
                <a:cubicBezTo>
                  <a:pt x="110" y="75"/>
                  <a:pt x="110" y="75"/>
                  <a:pt x="110" y="75"/>
                </a:cubicBezTo>
                <a:cubicBezTo>
                  <a:pt x="110" y="67"/>
                  <a:pt x="105" y="59"/>
                  <a:pt x="97" y="56"/>
                </a:cubicBezTo>
                <a:close/>
                <a:moveTo>
                  <a:pt x="61" y="102"/>
                </a:moveTo>
                <a:cubicBezTo>
                  <a:pt x="61" y="119"/>
                  <a:pt x="61" y="119"/>
                  <a:pt x="61" y="119"/>
                </a:cubicBezTo>
                <a:cubicBezTo>
                  <a:pt x="50" y="119"/>
                  <a:pt x="50" y="119"/>
                  <a:pt x="50" y="119"/>
                </a:cubicBezTo>
                <a:cubicBezTo>
                  <a:pt x="50" y="102"/>
                  <a:pt x="50" y="102"/>
                  <a:pt x="50" y="102"/>
                </a:cubicBezTo>
                <a:cubicBezTo>
                  <a:pt x="45" y="100"/>
                  <a:pt x="41" y="95"/>
                  <a:pt x="41" y="89"/>
                </a:cubicBezTo>
                <a:cubicBezTo>
                  <a:pt x="41" y="82"/>
                  <a:pt x="47" y="75"/>
                  <a:pt x="55" y="75"/>
                </a:cubicBezTo>
                <a:cubicBezTo>
                  <a:pt x="63" y="75"/>
                  <a:pt x="69" y="82"/>
                  <a:pt x="69" y="89"/>
                </a:cubicBezTo>
                <a:cubicBezTo>
                  <a:pt x="69" y="95"/>
                  <a:pt x="66" y="100"/>
                  <a:pt x="61" y="10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8" name="Rectangle 7"/>
          <p:cNvSpPr>
            <a:spLocks noChangeArrowheads="1"/>
          </p:cNvSpPr>
          <p:nvPr/>
        </p:nvSpPr>
        <p:spPr bwMode="auto">
          <a:xfrm>
            <a:off x="6045534" y="4837022"/>
            <a:ext cx="1272780" cy="594784"/>
          </a:xfrm>
          <a:prstGeom prst="rect">
            <a:avLst/>
          </a:prstGeom>
          <a:solidFill>
            <a:schemeClr val="accent1"/>
          </a:solidFill>
          <a:ln>
            <a:noFill/>
          </a:ln>
        </p:spPr>
        <p:txBody>
          <a:bodyPr/>
          <a:lstStyle/>
          <a:p>
            <a:endParaRPr lang="zh-CN" altLang="en-US" sz="2100"/>
          </a:p>
        </p:txBody>
      </p:sp>
      <p:sp>
        <p:nvSpPr>
          <p:cNvPr id="39" name="Freeform 26"/>
          <p:cNvSpPr/>
          <p:nvPr/>
        </p:nvSpPr>
        <p:spPr bwMode="auto">
          <a:xfrm>
            <a:off x="6407673" y="4898365"/>
            <a:ext cx="446850" cy="461433"/>
          </a:xfrm>
          <a:custGeom>
            <a:avLst/>
            <a:gdLst>
              <a:gd name="T0" fmla="*/ 135 w 135"/>
              <a:gd name="T1" fmla="*/ 80 h 140"/>
              <a:gd name="T2" fmla="*/ 135 w 135"/>
              <a:gd name="T3" fmla="*/ 77 h 140"/>
              <a:gd name="T4" fmla="*/ 69 w 135"/>
              <a:gd name="T5" fmla="*/ 8 h 140"/>
              <a:gd name="T6" fmla="*/ 68 w 135"/>
              <a:gd name="T7" fmla="*/ 0 h 140"/>
              <a:gd name="T8" fmla="*/ 67 w 135"/>
              <a:gd name="T9" fmla="*/ 0 h 140"/>
              <a:gd name="T10" fmla="*/ 66 w 135"/>
              <a:gd name="T11" fmla="*/ 8 h 140"/>
              <a:gd name="T12" fmla="*/ 0 w 135"/>
              <a:gd name="T13" fmla="*/ 77 h 140"/>
              <a:gd name="T14" fmla="*/ 0 w 135"/>
              <a:gd name="T15" fmla="*/ 80 h 140"/>
              <a:gd name="T16" fmla="*/ 66 w 135"/>
              <a:gd name="T17" fmla="*/ 80 h 140"/>
              <a:gd name="T18" fmla="*/ 66 w 135"/>
              <a:gd name="T19" fmla="*/ 129 h 140"/>
              <a:gd name="T20" fmla="*/ 81 w 135"/>
              <a:gd name="T21" fmla="*/ 140 h 140"/>
              <a:gd name="T22" fmla="*/ 82 w 135"/>
              <a:gd name="T23" fmla="*/ 140 h 140"/>
              <a:gd name="T24" fmla="*/ 97 w 135"/>
              <a:gd name="T25" fmla="*/ 129 h 140"/>
              <a:gd name="T26" fmla="*/ 98 w 135"/>
              <a:gd name="T27" fmla="*/ 112 h 140"/>
              <a:gd name="T28" fmla="*/ 95 w 135"/>
              <a:gd name="T29" fmla="*/ 110 h 140"/>
              <a:gd name="T30" fmla="*/ 92 w 135"/>
              <a:gd name="T31" fmla="*/ 112 h 140"/>
              <a:gd name="T32" fmla="*/ 92 w 135"/>
              <a:gd name="T33" fmla="*/ 128 h 140"/>
              <a:gd name="T34" fmla="*/ 82 w 135"/>
              <a:gd name="T35" fmla="*/ 134 h 140"/>
              <a:gd name="T36" fmla="*/ 72 w 135"/>
              <a:gd name="T37" fmla="*/ 128 h 140"/>
              <a:gd name="T38" fmla="*/ 72 w 135"/>
              <a:gd name="T39" fmla="*/ 80 h 140"/>
              <a:gd name="T40" fmla="*/ 135 w 135"/>
              <a:gd name="T41" fmla="*/ 8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40">
                <a:moveTo>
                  <a:pt x="135" y="80"/>
                </a:moveTo>
                <a:cubicBezTo>
                  <a:pt x="135" y="78"/>
                  <a:pt x="135" y="78"/>
                  <a:pt x="135" y="77"/>
                </a:cubicBezTo>
                <a:cubicBezTo>
                  <a:pt x="135" y="40"/>
                  <a:pt x="106" y="9"/>
                  <a:pt x="69" y="8"/>
                </a:cubicBezTo>
                <a:cubicBezTo>
                  <a:pt x="68" y="0"/>
                  <a:pt x="68" y="0"/>
                  <a:pt x="68" y="0"/>
                </a:cubicBezTo>
                <a:cubicBezTo>
                  <a:pt x="67" y="0"/>
                  <a:pt x="67" y="0"/>
                  <a:pt x="67" y="0"/>
                </a:cubicBezTo>
                <a:cubicBezTo>
                  <a:pt x="66" y="8"/>
                  <a:pt x="66" y="8"/>
                  <a:pt x="66" y="8"/>
                </a:cubicBezTo>
                <a:cubicBezTo>
                  <a:pt x="29" y="9"/>
                  <a:pt x="0" y="40"/>
                  <a:pt x="0" y="77"/>
                </a:cubicBezTo>
                <a:cubicBezTo>
                  <a:pt x="0" y="78"/>
                  <a:pt x="0" y="79"/>
                  <a:pt x="0" y="80"/>
                </a:cubicBezTo>
                <a:cubicBezTo>
                  <a:pt x="66" y="80"/>
                  <a:pt x="66" y="80"/>
                  <a:pt x="66" y="80"/>
                </a:cubicBezTo>
                <a:cubicBezTo>
                  <a:pt x="66" y="129"/>
                  <a:pt x="66" y="129"/>
                  <a:pt x="66" y="129"/>
                </a:cubicBezTo>
                <a:cubicBezTo>
                  <a:pt x="67" y="135"/>
                  <a:pt x="73" y="139"/>
                  <a:pt x="81" y="140"/>
                </a:cubicBezTo>
                <a:cubicBezTo>
                  <a:pt x="82" y="140"/>
                  <a:pt x="82" y="140"/>
                  <a:pt x="82" y="140"/>
                </a:cubicBezTo>
                <a:cubicBezTo>
                  <a:pt x="90" y="139"/>
                  <a:pt x="97" y="135"/>
                  <a:pt x="97" y="129"/>
                </a:cubicBezTo>
                <a:cubicBezTo>
                  <a:pt x="98" y="112"/>
                  <a:pt x="98" y="112"/>
                  <a:pt x="98" y="112"/>
                </a:cubicBezTo>
                <a:cubicBezTo>
                  <a:pt x="98" y="111"/>
                  <a:pt x="96" y="110"/>
                  <a:pt x="95" y="110"/>
                </a:cubicBezTo>
                <a:cubicBezTo>
                  <a:pt x="93" y="110"/>
                  <a:pt x="92" y="111"/>
                  <a:pt x="92" y="112"/>
                </a:cubicBezTo>
                <a:cubicBezTo>
                  <a:pt x="92" y="112"/>
                  <a:pt x="92" y="128"/>
                  <a:pt x="92" y="128"/>
                </a:cubicBezTo>
                <a:cubicBezTo>
                  <a:pt x="92" y="131"/>
                  <a:pt x="87" y="134"/>
                  <a:pt x="82" y="134"/>
                </a:cubicBezTo>
                <a:cubicBezTo>
                  <a:pt x="76" y="134"/>
                  <a:pt x="72" y="131"/>
                  <a:pt x="72" y="128"/>
                </a:cubicBezTo>
                <a:cubicBezTo>
                  <a:pt x="72" y="80"/>
                  <a:pt x="72" y="80"/>
                  <a:pt x="72" y="80"/>
                </a:cubicBezTo>
                <a:lnTo>
                  <a:pt x="135" y="8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0" name="任意多边形 39"/>
          <p:cNvSpPr/>
          <p:nvPr/>
        </p:nvSpPr>
        <p:spPr>
          <a:xfrm>
            <a:off x="3483253" y="1924023"/>
            <a:ext cx="2555059" cy="543697"/>
          </a:xfrm>
          <a:custGeom>
            <a:avLst/>
            <a:gdLst>
              <a:gd name="connsiteX0" fmla="*/ 0 w 1915297"/>
              <a:gd name="connsiteY0" fmla="*/ 185351 h 407773"/>
              <a:gd name="connsiteX1" fmla="*/ 0 w 1915297"/>
              <a:gd name="connsiteY1" fmla="*/ 0 h 407773"/>
              <a:gd name="connsiteX2" fmla="*/ 1161535 w 1915297"/>
              <a:gd name="connsiteY2" fmla="*/ 0 h 407773"/>
              <a:gd name="connsiteX3" fmla="*/ 1161535 w 1915297"/>
              <a:gd name="connsiteY3" fmla="*/ 407773 h 407773"/>
              <a:gd name="connsiteX4" fmla="*/ 1915297 w 1915297"/>
              <a:gd name="connsiteY4" fmla="*/ 407773 h 407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297" h="407773">
                <a:moveTo>
                  <a:pt x="0" y="185351"/>
                </a:moveTo>
                <a:lnTo>
                  <a:pt x="0" y="0"/>
                </a:lnTo>
                <a:lnTo>
                  <a:pt x="1161535" y="0"/>
                </a:lnTo>
                <a:lnTo>
                  <a:pt x="1161535" y="407773"/>
                </a:lnTo>
                <a:lnTo>
                  <a:pt x="1915297" y="407773"/>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54" tIns="60977" rIns="121954" bIns="60977" rtlCol="0" anchor="ctr"/>
          <a:lstStyle/>
          <a:p>
            <a:pPr algn="ctr"/>
            <a:endParaRPr lang="zh-CN" altLang="en-US"/>
          </a:p>
        </p:txBody>
      </p:sp>
      <p:sp>
        <p:nvSpPr>
          <p:cNvPr id="41" name="任意多边形 40"/>
          <p:cNvSpPr/>
          <p:nvPr/>
        </p:nvSpPr>
        <p:spPr>
          <a:xfrm>
            <a:off x="4620666" y="3746989"/>
            <a:ext cx="1401163" cy="0"/>
          </a:xfrm>
          <a:custGeom>
            <a:avLst/>
            <a:gdLst>
              <a:gd name="connsiteX0" fmla="*/ 0 w 1050325"/>
              <a:gd name="connsiteY0" fmla="*/ 0 h 0"/>
              <a:gd name="connsiteX1" fmla="*/ 1050325 w 1050325"/>
              <a:gd name="connsiteY1" fmla="*/ 0 h 0"/>
            </a:gdLst>
            <a:ahLst/>
            <a:cxnLst>
              <a:cxn ang="0">
                <a:pos x="connsiteX0" y="connsiteY0"/>
              </a:cxn>
              <a:cxn ang="0">
                <a:pos x="connsiteX1" y="connsiteY1"/>
              </a:cxn>
            </a:cxnLst>
            <a:rect l="l" t="t" r="r" b="b"/>
            <a:pathLst>
              <a:path w="1050325">
                <a:moveTo>
                  <a:pt x="0" y="0"/>
                </a:moveTo>
                <a:lnTo>
                  <a:pt x="1050325" y="0"/>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54" tIns="60977" rIns="121954" bIns="60977" rtlCol="0" anchor="ctr"/>
          <a:lstStyle/>
          <a:p>
            <a:pPr algn="ctr"/>
            <a:endParaRPr lang="zh-CN" altLang="en-US"/>
          </a:p>
        </p:txBody>
      </p:sp>
      <p:sp>
        <p:nvSpPr>
          <p:cNvPr id="42" name="任意多边形 41"/>
          <p:cNvSpPr/>
          <p:nvPr/>
        </p:nvSpPr>
        <p:spPr>
          <a:xfrm>
            <a:off x="3703758" y="5114099"/>
            <a:ext cx="2341776" cy="493370"/>
          </a:xfrm>
          <a:custGeom>
            <a:avLst/>
            <a:gdLst>
              <a:gd name="connsiteX0" fmla="*/ 0 w 1210962"/>
              <a:gd name="connsiteY0" fmla="*/ 481913 h 481913"/>
              <a:gd name="connsiteX1" fmla="*/ 729049 w 1210962"/>
              <a:gd name="connsiteY1" fmla="*/ 481913 h 481913"/>
              <a:gd name="connsiteX2" fmla="*/ 729049 w 1210962"/>
              <a:gd name="connsiteY2" fmla="*/ 0 h 481913"/>
              <a:gd name="connsiteX3" fmla="*/ 1210962 w 1210962"/>
              <a:gd name="connsiteY3" fmla="*/ 0 h 481913"/>
              <a:gd name="connsiteX0-1" fmla="*/ 0 w 1210962"/>
              <a:gd name="connsiteY0-2" fmla="*/ 481913 h 481913"/>
              <a:gd name="connsiteX1-3" fmla="*/ 729049 w 1210962"/>
              <a:gd name="connsiteY1-4" fmla="*/ 481913 h 481913"/>
              <a:gd name="connsiteX2-5" fmla="*/ 469969 w 1210962"/>
              <a:gd name="connsiteY2-6" fmla="*/ 7620 h 481913"/>
              <a:gd name="connsiteX3-7" fmla="*/ 1210962 w 1210962"/>
              <a:gd name="connsiteY3-8" fmla="*/ 0 h 481913"/>
              <a:gd name="connsiteX0-9" fmla="*/ 0 w 1210962"/>
              <a:gd name="connsiteY0-10" fmla="*/ 481913 h 489533"/>
              <a:gd name="connsiteX1-11" fmla="*/ 477589 w 1210962"/>
              <a:gd name="connsiteY1-12" fmla="*/ 489533 h 489533"/>
              <a:gd name="connsiteX2-13" fmla="*/ 469969 w 1210962"/>
              <a:gd name="connsiteY2-14" fmla="*/ 7620 h 489533"/>
              <a:gd name="connsiteX3-15" fmla="*/ 1210962 w 1210962"/>
              <a:gd name="connsiteY3-16" fmla="*/ 0 h 489533"/>
              <a:gd name="connsiteX0-17" fmla="*/ 0 w 1210962"/>
              <a:gd name="connsiteY0-18" fmla="*/ 481913 h 481913"/>
              <a:gd name="connsiteX1-19" fmla="*/ 468064 w 1210962"/>
              <a:gd name="connsiteY1-20" fmla="*/ 475245 h 481913"/>
              <a:gd name="connsiteX2-21" fmla="*/ 469969 w 1210962"/>
              <a:gd name="connsiteY2-22" fmla="*/ 7620 h 481913"/>
              <a:gd name="connsiteX3-23" fmla="*/ 1210962 w 1210962"/>
              <a:gd name="connsiteY3-24" fmla="*/ 0 h 481913"/>
              <a:gd name="connsiteX0-25" fmla="*/ 0 w 1210962"/>
              <a:gd name="connsiteY0-26" fmla="*/ 486199 h 486199"/>
              <a:gd name="connsiteX1-27" fmla="*/ 468064 w 1210962"/>
              <a:gd name="connsiteY1-28" fmla="*/ 479531 h 486199"/>
              <a:gd name="connsiteX2-29" fmla="*/ 469969 w 1210962"/>
              <a:gd name="connsiteY2-30" fmla="*/ 0 h 486199"/>
              <a:gd name="connsiteX3-31" fmla="*/ 1210962 w 1210962"/>
              <a:gd name="connsiteY3-32" fmla="*/ 4286 h 486199"/>
              <a:gd name="connsiteX0-33" fmla="*/ 0 w 1210962"/>
              <a:gd name="connsiteY0-34" fmla="*/ 481913 h 481913"/>
              <a:gd name="connsiteX1-35" fmla="*/ 468064 w 1210962"/>
              <a:gd name="connsiteY1-36" fmla="*/ 475245 h 481913"/>
              <a:gd name="connsiteX2-37" fmla="*/ 467587 w 1210962"/>
              <a:gd name="connsiteY2-38" fmla="*/ 2858 h 481913"/>
              <a:gd name="connsiteX3-39" fmla="*/ 1210962 w 1210962"/>
              <a:gd name="connsiteY3-40" fmla="*/ 0 h 481913"/>
              <a:gd name="connsiteX0-41" fmla="*/ 0 w 1210962"/>
              <a:gd name="connsiteY0-42" fmla="*/ 483817 h 483817"/>
              <a:gd name="connsiteX1-43" fmla="*/ 468064 w 1210962"/>
              <a:gd name="connsiteY1-44" fmla="*/ 477149 h 483817"/>
              <a:gd name="connsiteX2-45" fmla="*/ 474730 w 1210962"/>
              <a:gd name="connsiteY2-46" fmla="*/ 0 h 483817"/>
              <a:gd name="connsiteX3-47" fmla="*/ 1210962 w 1210962"/>
              <a:gd name="connsiteY3-48" fmla="*/ 1904 h 483817"/>
              <a:gd name="connsiteX0-49" fmla="*/ 0 w 1210962"/>
              <a:gd name="connsiteY0-50" fmla="*/ 481913 h 481913"/>
              <a:gd name="connsiteX1-51" fmla="*/ 468064 w 1210962"/>
              <a:gd name="connsiteY1-52" fmla="*/ 475245 h 481913"/>
              <a:gd name="connsiteX2-53" fmla="*/ 472349 w 1210962"/>
              <a:gd name="connsiteY2-54" fmla="*/ 5240 h 481913"/>
              <a:gd name="connsiteX3-55" fmla="*/ 1210962 w 1210962"/>
              <a:gd name="connsiteY3-56" fmla="*/ 0 h 481913"/>
              <a:gd name="connsiteX0-57" fmla="*/ 0 w 1210962"/>
              <a:gd name="connsiteY0-58" fmla="*/ 486198 h 486198"/>
              <a:gd name="connsiteX1-59" fmla="*/ 468064 w 1210962"/>
              <a:gd name="connsiteY1-60" fmla="*/ 479530 h 486198"/>
              <a:gd name="connsiteX2-61" fmla="*/ 467587 w 1210962"/>
              <a:gd name="connsiteY2-62" fmla="*/ 0 h 486198"/>
              <a:gd name="connsiteX3-63" fmla="*/ 1210962 w 1210962"/>
              <a:gd name="connsiteY3-64" fmla="*/ 4285 h 486198"/>
              <a:gd name="connsiteX0-65" fmla="*/ 0 w 1210962"/>
              <a:gd name="connsiteY0-66" fmla="*/ 481913 h 481913"/>
              <a:gd name="connsiteX1-67" fmla="*/ 468064 w 1210962"/>
              <a:gd name="connsiteY1-68" fmla="*/ 475245 h 481913"/>
              <a:gd name="connsiteX2-69" fmla="*/ 467587 w 1210962"/>
              <a:gd name="connsiteY2-70" fmla="*/ 2859 h 481913"/>
              <a:gd name="connsiteX3-71" fmla="*/ 1210962 w 1210962"/>
              <a:gd name="connsiteY3-72" fmla="*/ 0 h 481913"/>
              <a:gd name="connsiteX0-73" fmla="*/ 0 w 1210962"/>
              <a:gd name="connsiteY0-74" fmla="*/ 481913 h 481913"/>
              <a:gd name="connsiteX1-75" fmla="*/ 465683 w 1210962"/>
              <a:gd name="connsiteY1-76" fmla="*/ 480007 h 481913"/>
              <a:gd name="connsiteX2-77" fmla="*/ 467587 w 1210962"/>
              <a:gd name="connsiteY2-78" fmla="*/ 2859 h 481913"/>
              <a:gd name="connsiteX3-79" fmla="*/ 1210962 w 1210962"/>
              <a:gd name="connsiteY3-80" fmla="*/ 0 h 481913"/>
              <a:gd name="connsiteX0-81" fmla="*/ 0 w 1210962"/>
              <a:gd name="connsiteY0-82" fmla="*/ 488579 h 488579"/>
              <a:gd name="connsiteX1-83" fmla="*/ 465683 w 1210962"/>
              <a:gd name="connsiteY1-84" fmla="*/ 486673 h 488579"/>
              <a:gd name="connsiteX2-85" fmla="*/ 469968 w 1210962"/>
              <a:gd name="connsiteY2-86" fmla="*/ 0 h 488579"/>
              <a:gd name="connsiteX3-87" fmla="*/ 1210962 w 1210962"/>
              <a:gd name="connsiteY3-88" fmla="*/ 6666 h 488579"/>
              <a:gd name="connsiteX0-89" fmla="*/ 0 w 1210962"/>
              <a:gd name="connsiteY0-90" fmla="*/ 483816 h 483816"/>
              <a:gd name="connsiteX1-91" fmla="*/ 465683 w 1210962"/>
              <a:gd name="connsiteY1-92" fmla="*/ 481910 h 483816"/>
              <a:gd name="connsiteX2-93" fmla="*/ 469968 w 1210962"/>
              <a:gd name="connsiteY2-94" fmla="*/ 0 h 483816"/>
              <a:gd name="connsiteX3-95" fmla="*/ 1210962 w 1210962"/>
              <a:gd name="connsiteY3-96" fmla="*/ 1903 h 483816"/>
              <a:gd name="connsiteX0-97" fmla="*/ 0 w 1210962"/>
              <a:gd name="connsiteY0-98" fmla="*/ 490960 h 490960"/>
              <a:gd name="connsiteX1-99" fmla="*/ 465683 w 1210962"/>
              <a:gd name="connsiteY1-100" fmla="*/ 489054 h 490960"/>
              <a:gd name="connsiteX2-101" fmla="*/ 469968 w 1210962"/>
              <a:gd name="connsiteY2-102" fmla="*/ 0 h 490960"/>
              <a:gd name="connsiteX3-103" fmla="*/ 1210962 w 1210962"/>
              <a:gd name="connsiteY3-104" fmla="*/ 9047 h 490960"/>
              <a:gd name="connsiteX0-105" fmla="*/ 0 w 1210962"/>
              <a:gd name="connsiteY0-106" fmla="*/ 483816 h 483816"/>
              <a:gd name="connsiteX1-107" fmla="*/ 465683 w 1210962"/>
              <a:gd name="connsiteY1-108" fmla="*/ 481910 h 483816"/>
              <a:gd name="connsiteX2-109" fmla="*/ 467587 w 1210962"/>
              <a:gd name="connsiteY2-110" fmla="*/ 0 h 483816"/>
              <a:gd name="connsiteX3-111" fmla="*/ 1210962 w 1210962"/>
              <a:gd name="connsiteY3-112" fmla="*/ 1903 h 483816"/>
              <a:gd name="connsiteX0-113" fmla="*/ 0 w 1210962"/>
              <a:gd name="connsiteY0-114" fmla="*/ 481913 h 481913"/>
              <a:gd name="connsiteX1-115" fmla="*/ 465683 w 1210962"/>
              <a:gd name="connsiteY1-116" fmla="*/ 480007 h 481913"/>
              <a:gd name="connsiteX2-117" fmla="*/ 465206 w 1210962"/>
              <a:gd name="connsiteY2-118" fmla="*/ 2859 h 481913"/>
              <a:gd name="connsiteX3-119" fmla="*/ 1210962 w 1210962"/>
              <a:gd name="connsiteY3-120" fmla="*/ 0 h 481913"/>
              <a:gd name="connsiteX0-121" fmla="*/ 0 w 1210962"/>
              <a:gd name="connsiteY0-122" fmla="*/ 483816 h 483816"/>
              <a:gd name="connsiteX1-123" fmla="*/ 465683 w 1210962"/>
              <a:gd name="connsiteY1-124" fmla="*/ 481910 h 483816"/>
              <a:gd name="connsiteX2-125" fmla="*/ 465206 w 1210962"/>
              <a:gd name="connsiteY2-126" fmla="*/ 0 h 483816"/>
              <a:gd name="connsiteX3-127" fmla="*/ 1210962 w 1210962"/>
              <a:gd name="connsiteY3-128" fmla="*/ 1903 h 483816"/>
            </a:gdLst>
            <a:ahLst/>
            <a:cxnLst>
              <a:cxn ang="0">
                <a:pos x="connsiteX0-1" y="connsiteY0-2"/>
              </a:cxn>
              <a:cxn ang="0">
                <a:pos x="connsiteX1-3" y="connsiteY1-4"/>
              </a:cxn>
              <a:cxn ang="0">
                <a:pos x="connsiteX2-5" y="connsiteY2-6"/>
              </a:cxn>
              <a:cxn ang="0">
                <a:pos x="connsiteX3-7" y="connsiteY3-8"/>
              </a:cxn>
            </a:cxnLst>
            <a:rect l="l" t="t" r="r" b="b"/>
            <a:pathLst>
              <a:path w="1210962" h="483816">
                <a:moveTo>
                  <a:pt x="0" y="483816"/>
                </a:moveTo>
                <a:lnTo>
                  <a:pt x="465683" y="481910"/>
                </a:lnTo>
                <a:cubicBezTo>
                  <a:pt x="467111" y="325242"/>
                  <a:pt x="463778" y="156668"/>
                  <a:pt x="465206" y="0"/>
                </a:cubicBezTo>
                <a:lnTo>
                  <a:pt x="1210962" y="1903"/>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54" tIns="60977" rIns="121954" bIns="60977" rtlCol="0" anchor="ctr"/>
          <a:lstStyle/>
          <a:p>
            <a:pPr algn="ctr"/>
            <a:endParaRPr lang="zh-CN" altLang="en-US"/>
          </a:p>
        </p:txBody>
      </p:sp>
      <p:sp>
        <p:nvSpPr>
          <p:cNvPr id="43" name="Freeform 11"/>
          <p:cNvSpPr/>
          <p:nvPr/>
        </p:nvSpPr>
        <p:spPr bwMode="auto">
          <a:xfrm>
            <a:off x="1260570" y="3053525"/>
            <a:ext cx="3530322" cy="2719917"/>
          </a:xfrm>
          <a:custGeom>
            <a:avLst/>
            <a:gdLst>
              <a:gd name="T0" fmla="*/ 138 w 1067"/>
              <a:gd name="T1" fmla="*/ 12 h 823"/>
              <a:gd name="T2" fmla="*/ 102 w 1067"/>
              <a:gd name="T3" fmla="*/ 51 h 823"/>
              <a:gd name="T4" fmla="*/ 14 w 1067"/>
              <a:gd name="T5" fmla="*/ 223 h 823"/>
              <a:gd name="T6" fmla="*/ 1 w 1067"/>
              <a:gd name="T7" fmla="*/ 304 h 823"/>
              <a:gd name="T8" fmla="*/ 0 w 1067"/>
              <a:gd name="T9" fmla="*/ 321 h 823"/>
              <a:gd name="T10" fmla="*/ 0 w 1067"/>
              <a:gd name="T11" fmla="*/ 339 h 823"/>
              <a:gd name="T12" fmla="*/ 33 w 1067"/>
              <a:gd name="T13" fmla="*/ 509 h 823"/>
              <a:gd name="T14" fmla="*/ 270 w 1067"/>
              <a:gd name="T15" fmla="*/ 766 h 823"/>
              <a:gd name="T16" fmla="*/ 458 w 1067"/>
              <a:gd name="T17" fmla="*/ 820 h 823"/>
              <a:gd name="T18" fmla="*/ 463 w 1067"/>
              <a:gd name="T19" fmla="*/ 821 h 823"/>
              <a:gd name="T20" fmla="*/ 466 w 1067"/>
              <a:gd name="T21" fmla="*/ 821 h 823"/>
              <a:gd name="T22" fmla="*/ 480 w 1067"/>
              <a:gd name="T23" fmla="*/ 822 h 823"/>
              <a:gd name="T24" fmla="*/ 485 w 1067"/>
              <a:gd name="T25" fmla="*/ 822 h 823"/>
              <a:gd name="T26" fmla="*/ 512 w 1067"/>
              <a:gd name="T27" fmla="*/ 823 h 823"/>
              <a:gd name="T28" fmla="*/ 524 w 1067"/>
              <a:gd name="T29" fmla="*/ 822 h 823"/>
              <a:gd name="T30" fmla="*/ 572 w 1067"/>
              <a:gd name="T31" fmla="*/ 819 h 823"/>
              <a:gd name="T32" fmla="*/ 619 w 1067"/>
              <a:gd name="T33" fmla="*/ 811 h 823"/>
              <a:gd name="T34" fmla="*/ 809 w 1067"/>
              <a:gd name="T35" fmla="*/ 731 h 823"/>
              <a:gd name="T36" fmla="*/ 940 w 1067"/>
              <a:gd name="T37" fmla="*/ 611 h 823"/>
              <a:gd name="T38" fmla="*/ 958 w 1067"/>
              <a:gd name="T39" fmla="*/ 588 h 823"/>
              <a:gd name="T40" fmla="*/ 988 w 1067"/>
              <a:gd name="T41" fmla="*/ 542 h 823"/>
              <a:gd name="T42" fmla="*/ 1012 w 1067"/>
              <a:gd name="T43" fmla="*/ 496 h 823"/>
              <a:gd name="T44" fmla="*/ 1056 w 1067"/>
              <a:gd name="T45" fmla="*/ 366 h 823"/>
              <a:gd name="T46" fmla="*/ 1064 w 1067"/>
              <a:gd name="T47" fmla="*/ 315 h 823"/>
              <a:gd name="T48" fmla="*/ 691 w 1067"/>
              <a:gd name="T49" fmla="*/ 288 h 823"/>
              <a:gd name="T50" fmla="*/ 695 w 1067"/>
              <a:gd name="T51" fmla="*/ 311 h 823"/>
              <a:gd name="T52" fmla="*/ 696 w 1067"/>
              <a:gd name="T53" fmla="*/ 328 h 823"/>
              <a:gd name="T54" fmla="*/ 690 w 1067"/>
              <a:gd name="T55" fmla="*/ 390 h 823"/>
              <a:gd name="T56" fmla="*/ 686 w 1067"/>
              <a:gd name="T57" fmla="*/ 405 h 823"/>
              <a:gd name="T58" fmla="*/ 677 w 1067"/>
              <a:gd name="T59" fmla="*/ 429 h 823"/>
              <a:gd name="T60" fmla="*/ 673 w 1067"/>
              <a:gd name="T61" fmla="*/ 437 h 823"/>
              <a:gd name="T62" fmla="*/ 629 w 1067"/>
              <a:gd name="T63" fmla="*/ 504 h 823"/>
              <a:gd name="T64" fmla="*/ 509 w 1067"/>
              <a:gd name="T65" fmla="*/ 583 h 823"/>
              <a:gd name="T66" fmla="*/ 493 w 1067"/>
              <a:gd name="T67" fmla="*/ 588 h 823"/>
              <a:gd name="T68" fmla="*/ 484 w 1067"/>
              <a:gd name="T69" fmla="*/ 590 h 823"/>
              <a:gd name="T70" fmla="*/ 477 w 1067"/>
              <a:gd name="T71" fmla="*/ 592 h 823"/>
              <a:gd name="T72" fmla="*/ 470 w 1067"/>
              <a:gd name="T73" fmla="*/ 593 h 823"/>
              <a:gd name="T74" fmla="*/ 458 w 1067"/>
              <a:gd name="T75" fmla="*/ 595 h 823"/>
              <a:gd name="T76" fmla="*/ 459 w 1067"/>
              <a:gd name="T77" fmla="*/ 595 h 823"/>
              <a:gd name="T78" fmla="*/ 455 w 1067"/>
              <a:gd name="T79" fmla="*/ 595 h 823"/>
              <a:gd name="T80" fmla="*/ 229 w 1067"/>
              <a:gd name="T81" fmla="*/ 541 h 823"/>
              <a:gd name="T82" fmla="*/ 89 w 1067"/>
              <a:gd name="T83" fmla="*/ 344 h 823"/>
              <a:gd name="T84" fmla="*/ 84 w 1067"/>
              <a:gd name="T85" fmla="*/ 323 h 823"/>
              <a:gd name="T86" fmla="*/ 81 w 1067"/>
              <a:gd name="T87" fmla="*/ 310 h 823"/>
              <a:gd name="T88" fmla="*/ 79 w 1067"/>
              <a:gd name="T89" fmla="*/ 294 h 823"/>
              <a:gd name="T90" fmla="*/ 78 w 1067"/>
              <a:gd name="T91" fmla="*/ 288 h 823"/>
              <a:gd name="T92" fmla="*/ 78 w 1067"/>
              <a:gd name="T93" fmla="*/ 288 h 823"/>
              <a:gd name="T94" fmla="*/ 75 w 1067"/>
              <a:gd name="T95" fmla="*/ 232 h 823"/>
              <a:gd name="T96" fmla="*/ 118 w 1067"/>
              <a:gd name="T97" fmla="*/ 62 h 823"/>
              <a:gd name="T98" fmla="*/ 144 w 1067"/>
              <a:gd name="T99" fmla="*/ 17 h 823"/>
              <a:gd name="T100" fmla="*/ 152 w 1067"/>
              <a:gd name="T101" fmla="*/ 0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7" h="823">
                <a:moveTo>
                  <a:pt x="152" y="0"/>
                </a:moveTo>
                <a:cubicBezTo>
                  <a:pt x="152" y="0"/>
                  <a:pt x="147" y="4"/>
                  <a:pt x="138" y="12"/>
                </a:cubicBezTo>
                <a:cubicBezTo>
                  <a:pt x="134" y="16"/>
                  <a:pt x="129" y="22"/>
                  <a:pt x="122" y="28"/>
                </a:cubicBezTo>
                <a:cubicBezTo>
                  <a:pt x="116" y="34"/>
                  <a:pt x="109" y="42"/>
                  <a:pt x="102" y="51"/>
                </a:cubicBezTo>
                <a:cubicBezTo>
                  <a:pt x="87" y="68"/>
                  <a:pt x="70" y="91"/>
                  <a:pt x="55" y="120"/>
                </a:cubicBezTo>
                <a:cubicBezTo>
                  <a:pt x="39" y="148"/>
                  <a:pt x="24" y="183"/>
                  <a:pt x="14" y="223"/>
                </a:cubicBezTo>
                <a:cubicBezTo>
                  <a:pt x="9" y="243"/>
                  <a:pt x="5" y="265"/>
                  <a:pt x="2" y="287"/>
                </a:cubicBezTo>
                <a:cubicBezTo>
                  <a:pt x="2" y="293"/>
                  <a:pt x="1" y="298"/>
                  <a:pt x="1" y="304"/>
                </a:cubicBezTo>
                <a:cubicBezTo>
                  <a:pt x="1" y="306"/>
                  <a:pt x="0" y="309"/>
                  <a:pt x="0" y="312"/>
                </a:cubicBezTo>
                <a:cubicBezTo>
                  <a:pt x="0" y="315"/>
                  <a:pt x="0" y="318"/>
                  <a:pt x="0" y="321"/>
                </a:cubicBezTo>
                <a:cubicBezTo>
                  <a:pt x="0" y="324"/>
                  <a:pt x="0" y="327"/>
                  <a:pt x="0" y="330"/>
                </a:cubicBezTo>
                <a:cubicBezTo>
                  <a:pt x="0" y="333"/>
                  <a:pt x="0" y="336"/>
                  <a:pt x="0" y="339"/>
                </a:cubicBezTo>
                <a:cubicBezTo>
                  <a:pt x="0" y="345"/>
                  <a:pt x="0" y="351"/>
                  <a:pt x="0" y="357"/>
                </a:cubicBezTo>
                <a:cubicBezTo>
                  <a:pt x="3" y="406"/>
                  <a:pt x="13" y="458"/>
                  <a:pt x="33" y="509"/>
                </a:cubicBezTo>
                <a:cubicBezTo>
                  <a:pt x="54" y="561"/>
                  <a:pt x="84" y="611"/>
                  <a:pt x="124" y="655"/>
                </a:cubicBezTo>
                <a:cubicBezTo>
                  <a:pt x="164" y="700"/>
                  <a:pt x="214" y="738"/>
                  <a:pt x="270" y="766"/>
                </a:cubicBezTo>
                <a:cubicBezTo>
                  <a:pt x="326" y="795"/>
                  <a:pt x="389" y="814"/>
                  <a:pt x="452" y="820"/>
                </a:cubicBezTo>
                <a:cubicBezTo>
                  <a:pt x="458" y="820"/>
                  <a:pt x="458" y="820"/>
                  <a:pt x="458" y="820"/>
                </a:cubicBezTo>
                <a:cubicBezTo>
                  <a:pt x="459" y="821"/>
                  <a:pt x="459" y="821"/>
                  <a:pt x="459" y="821"/>
                </a:cubicBezTo>
                <a:cubicBezTo>
                  <a:pt x="457" y="821"/>
                  <a:pt x="463" y="821"/>
                  <a:pt x="463" y="821"/>
                </a:cubicBezTo>
                <a:cubicBezTo>
                  <a:pt x="464" y="821"/>
                  <a:pt x="464" y="821"/>
                  <a:pt x="464" y="821"/>
                </a:cubicBezTo>
                <a:cubicBezTo>
                  <a:pt x="466" y="821"/>
                  <a:pt x="466" y="821"/>
                  <a:pt x="466" y="821"/>
                </a:cubicBezTo>
                <a:cubicBezTo>
                  <a:pt x="476" y="822"/>
                  <a:pt x="476" y="822"/>
                  <a:pt x="476" y="822"/>
                </a:cubicBezTo>
                <a:cubicBezTo>
                  <a:pt x="480" y="822"/>
                  <a:pt x="480" y="822"/>
                  <a:pt x="480" y="822"/>
                </a:cubicBezTo>
                <a:cubicBezTo>
                  <a:pt x="483" y="822"/>
                  <a:pt x="483" y="822"/>
                  <a:pt x="483" y="822"/>
                </a:cubicBezTo>
                <a:cubicBezTo>
                  <a:pt x="483" y="822"/>
                  <a:pt x="484" y="822"/>
                  <a:pt x="485" y="822"/>
                </a:cubicBezTo>
                <a:cubicBezTo>
                  <a:pt x="499" y="823"/>
                  <a:pt x="499" y="823"/>
                  <a:pt x="499" y="823"/>
                </a:cubicBezTo>
                <a:cubicBezTo>
                  <a:pt x="512" y="823"/>
                  <a:pt x="512" y="823"/>
                  <a:pt x="512" y="823"/>
                </a:cubicBezTo>
                <a:cubicBezTo>
                  <a:pt x="514" y="823"/>
                  <a:pt x="516" y="823"/>
                  <a:pt x="518" y="823"/>
                </a:cubicBezTo>
                <a:cubicBezTo>
                  <a:pt x="524" y="822"/>
                  <a:pt x="524" y="822"/>
                  <a:pt x="524" y="822"/>
                </a:cubicBezTo>
                <a:cubicBezTo>
                  <a:pt x="532" y="822"/>
                  <a:pt x="540" y="822"/>
                  <a:pt x="548" y="821"/>
                </a:cubicBezTo>
                <a:cubicBezTo>
                  <a:pt x="556" y="820"/>
                  <a:pt x="564" y="820"/>
                  <a:pt x="572" y="819"/>
                </a:cubicBezTo>
                <a:cubicBezTo>
                  <a:pt x="579" y="818"/>
                  <a:pt x="587" y="817"/>
                  <a:pt x="595" y="816"/>
                </a:cubicBezTo>
                <a:cubicBezTo>
                  <a:pt x="603" y="814"/>
                  <a:pt x="611" y="813"/>
                  <a:pt x="619" y="811"/>
                </a:cubicBezTo>
                <a:cubicBezTo>
                  <a:pt x="626" y="810"/>
                  <a:pt x="634" y="808"/>
                  <a:pt x="642" y="806"/>
                </a:cubicBezTo>
                <a:cubicBezTo>
                  <a:pt x="702" y="790"/>
                  <a:pt x="760" y="764"/>
                  <a:pt x="809" y="731"/>
                </a:cubicBezTo>
                <a:cubicBezTo>
                  <a:pt x="858" y="699"/>
                  <a:pt x="900" y="660"/>
                  <a:pt x="934" y="619"/>
                </a:cubicBezTo>
                <a:cubicBezTo>
                  <a:pt x="936" y="616"/>
                  <a:pt x="938" y="614"/>
                  <a:pt x="940" y="611"/>
                </a:cubicBezTo>
                <a:cubicBezTo>
                  <a:pt x="942" y="609"/>
                  <a:pt x="944" y="606"/>
                  <a:pt x="946" y="604"/>
                </a:cubicBezTo>
                <a:cubicBezTo>
                  <a:pt x="950" y="598"/>
                  <a:pt x="954" y="593"/>
                  <a:pt x="958" y="588"/>
                </a:cubicBezTo>
                <a:cubicBezTo>
                  <a:pt x="965" y="578"/>
                  <a:pt x="972" y="568"/>
                  <a:pt x="979" y="557"/>
                </a:cubicBezTo>
                <a:cubicBezTo>
                  <a:pt x="982" y="552"/>
                  <a:pt x="985" y="547"/>
                  <a:pt x="988" y="542"/>
                </a:cubicBezTo>
                <a:cubicBezTo>
                  <a:pt x="991" y="536"/>
                  <a:pt x="994" y="531"/>
                  <a:pt x="997" y="526"/>
                </a:cubicBezTo>
                <a:cubicBezTo>
                  <a:pt x="1002" y="516"/>
                  <a:pt x="1007" y="506"/>
                  <a:pt x="1012" y="496"/>
                </a:cubicBezTo>
                <a:cubicBezTo>
                  <a:pt x="1031" y="456"/>
                  <a:pt x="1043" y="419"/>
                  <a:pt x="1050" y="388"/>
                </a:cubicBezTo>
                <a:cubicBezTo>
                  <a:pt x="1053" y="380"/>
                  <a:pt x="1054" y="373"/>
                  <a:pt x="1056" y="366"/>
                </a:cubicBezTo>
                <a:cubicBezTo>
                  <a:pt x="1057" y="359"/>
                  <a:pt x="1059" y="352"/>
                  <a:pt x="1059" y="346"/>
                </a:cubicBezTo>
                <a:cubicBezTo>
                  <a:pt x="1061" y="334"/>
                  <a:pt x="1063" y="323"/>
                  <a:pt x="1064" y="315"/>
                </a:cubicBezTo>
                <a:cubicBezTo>
                  <a:pt x="1066" y="297"/>
                  <a:pt x="1067" y="288"/>
                  <a:pt x="1067" y="288"/>
                </a:cubicBezTo>
                <a:cubicBezTo>
                  <a:pt x="691" y="288"/>
                  <a:pt x="691" y="288"/>
                  <a:pt x="691" y="288"/>
                </a:cubicBezTo>
                <a:cubicBezTo>
                  <a:pt x="691" y="288"/>
                  <a:pt x="692" y="292"/>
                  <a:pt x="693" y="299"/>
                </a:cubicBezTo>
                <a:cubicBezTo>
                  <a:pt x="694" y="302"/>
                  <a:pt x="694" y="306"/>
                  <a:pt x="695" y="311"/>
                </a:cubicBezTo>
                <a:cubicBezTo>
                  <a:pt x="695" y="314"/>
                  <a:pt x="695" y="316"/>
                  <a:pt x="695" y="319"/>
                </a:cubicBezTo>
                <a:cubicBezTo>
                  <a:pt x="696" y="322"/>
                  <a:pt x="696" y="325"/>
                  <a:pt x="696" y="328"/>
                </a:cubicBezTo>
                <a:cubicBezTo>
                  <a:pt x="696" y="341"/>
                  <a:pt x="696" y="357"/>
                  <a:pt x="693" y="376"/>
                </a:cubicBezTo>
                <a:cubicBezTo>
                  <a:pt x="692" y="380"/>
                  <a:pt x="691" y="385"/>
                  <a:pt x="690" y="390"/>
                </a:cubicBezTo>
                <a:cubicBezTo>
                  <a:pt x="689" y="392"/>
                  <a:pt x="688" y="395"/>
                  <a:pt x="688" y="398"/>
                </a:cubicBezTo>
                <a:cubicBezTo>
                  <a:pt x="687" y="400"/>
                  <a:pt x="686" y="403"/>
                  <a:pt x="686" y="405"/>
                </a:cubicBezTo>
                <a:cubicBezTo>
                  <a:pt x="684" y="410"/>
                  <a:pt x="682" y="415"/>
                  <a:pt x="680" y="421"/>
                </a:cubicBezTo>
                <a:cubicBezTo>
                  <a:pt x="679" y="424"/>
                  <a:pt x="678" y="426"/>
                  <a:pt x="677" y="429"/>
                </a:cubicBezTo>
                <a:cubicBezTo>
                  <a:pt x="677" y="430"/>
                  <a:pt x="676" y="432"/>
                  <a:pt x="675" y="433"/>
                </a:cubicBezTo>
                <a:cubicBezTo>
                  <a:pt x="675" y="434"/>
                  <a:pt x="674" y="436"/>
                  <a:pt x="673" y="437"/>
                </a:cubicBezTo>
                <a:cubicBezTo>
                  <a:pt x="669" y="448"/>
                  <a:pt x="662" y="459"/>
                  <a:pt x="655" y="471"/>
                </a:cubicBezTo>
                <a:cubicBezTo>
                  <a:pt x="648" y="482"/>
                  <a:pt x="639" y="493"/>
                  <a:pt x="629" y="504"/>
                </a:cubicBezTo>
                <a:cubicBezTo>
                  <a:pt x="610" y="526"/>
                  <a:pt x="585" y="546"/>
                  <a:pt x="556" y="562"/>
                </a:cubicBezTo>
                <a:cubicBezTo>
                  <a:pt x="541" y="571"/>
                  <a:pt x="525" y="578"/>
                  <a:pt x="509" y="583"/>
                </a:cubicBezTo>
                <a:cubicBezTo>
                  <a:pt x="504" y="585"/>
                  <a:pt x="500" y="586"/>
                  <a:pt x="496" y="587"/>
                </a:cubicBezTo>
                <a:cubicBezTo>
                  <a:pt x="493" y="588"/>
                  <a:pt x="493" y="588"/>
                  <a:pt x="493" y="588"/>
                </a:cubicBezTo>
                <a:cubicBezTo>
                  <a:pt x="491" y="588"/>
                  <a:pt x="490" y="589"/>
                  <a:pt x="489" y="589"/>
                </a:cubicBezTo>
                <a:cubicBezTo>
                  <a:pt x="484" y="590"/>
                  <a:pt x="484" y="590"/>
                  <a:pt x="484" y="590"/>
                </a:cubicBezTo>
                <a:cubicBezTo>
                  <a:pt x="479" y="592"/>
                  <a:pt x="479" y="592"/>
                  <a:pt x="479" y="592"/>
                </a:cubicBezTo>
                <a:cubicBezTo>
                  <a:pt x="478" y="592"/>
                  <a:pt x="478" y="592"/>
                  <a:pt x="477" y="592"/>
                </a:cubicBezTo>
                <a:cubicBezTo>
                  <a:pt x="474" y="593"/>
                  <a:pt x="474" y="593"/>
                  <a:pt x="474" y="593"/>
                </a:cubicBezTo>
                <a:cubicBezTo>
                  <a:pt x="470" y="593"/>
                  <a:pt x="470" y="593"/>
                  <a:pt x="470" y="593"/>
                </a:cubicBezTo>
                <a:cubicBezTo>
                  <a:pt x="460" y="594"/>
                  <a:pt x="460" y="594"/>
                  <a:pt x="460" y="594"/>
                </a:cubicBezTo>
                <a:cubicBezTo>
                  <a:pt x="458" y="595"/>
                  <a:pt x="458" y="595"/>
                  <a:pt x="458" y="595"/>
                </a:cubicBezTo>
                <a:cubicBezTo>
                  <a:pt x="457" y="595"/>
                  <a:pt x="457" y="595"/>
                  <a:pt x="457" y="595"/>
                </a:cubicBezTo>
                <a:cubicBezTo>
                  <a:pt x="456" y="595"/>
                  <a:pt x="462" y="595"/>
                  <a:pt x="459" y="595"/>
                </a:cubicBezTo>
                <a:cubicBezTo>
                  <a:pt x="459" y="595"/>
                  <a:pt x="459" y="595"/>
                  <a:pt x="459" y="595"/>
                </a:cubicBezTo>
                <a:cubicBezTo>
                  <a:pt x="455" y="595"/>
                  <a:pt x="455" y="595"/>
                  <a:pt x="455" y="595"/>
                </a:cubicBezTo>
                <a:cubicBezTo>
                  <a:pt x="418" y="601"/>
                  <a:pt x="379" y="599"/>
                  <a:pt x="340" y="590"/>
                </a:cubicBezTo>
                <a:cubicBezTo>
                  <a:pt x="301" y="581"/>
                  <a:pt x="263" y="564"/>
                  <a:pt x="229" y="541"/>
                </a:cubicBezTo>
                <a:cubicBezTo>
                  <a:pt x="195" y="517"/>
                  <a:pt x="165" y="487"/>
                  <a:pt x="141" y="454"/>
                </a:cubicBezTo>
                <a:cubicBezTo>
                  <a:pt x="117" y="420"/>
                  <a:pt x="100" y="382"/>
                  <a:pt x="89" y="344"/>
                </a:cubicBezTo>
                <a:cubicBezTo>
                  <a:pt x="88" y="339"/>
                  <a:pt x="87" y="335"/>
                  <a:pt x="85" y="330"/>
                </a:cubicBezTo>
                <a:cubicBezTo>
                  <a:pt x="85" y="327"/>
                  <a:pt x="84" y="325"/>
                  <a:pt x="84" y="323"/>
                </a:cubicBezTo>
                <a:cubicBezTo>
                  <a:pt x="83" y="321"/>
                  <a:pt x="83" y="318"/>
                  <a:pt x="82" y="316"/>
                </a:cubicBezTo>
                <a:cubicBezTo>
                  <a:pt x="82" y="314"/>
                  <a:pt x="81" y="312"/>
                  <a:pt x="81" y="310"/>
                </a:cubicBezTo>
                <a:cubicBezTo>
                  <a:pt x="80" y="307"/>
                  <a:pt x="80" y="304"/>
                  <a:pt x="80" y="302"/>
                </a:cubicBezTo>
                <a:cubicBezTo>
                  <a:pt x="79" y="299"/>
                  <a:pt x="79" y="297"/>
                  <a:pt x="79" y="294"/>
                </a:cubicBezTo>
                <a:cubicBezTo>
                  <a:pt x="78" y="290"/>
                  <a:pt x="78" y="290"/>
                  <a:pt x="78" y="290"/>
                </a:cubicBezTo>
                <a:cubicBezTo>
                  <a:pt x="78" y="288"/>
                  <a:pt x="78" y="288"/>
                  <a:pt x="78" y="288"/>
                </a:cubicBezTo>
                <a:cubicBezTo>
                  <a:pt x="78" y="288"/>
                  <a:pt x="78" y="288"/>
                  <a:pt x="78" y="288"/>
                </a:cubicBezTo>
                <a:cubicBezTo>
                  <a:pt x="78" y="287"/>
                  <a:pt x="78" y="288"/>
                  <a:pt x="78" y="288"/>
                </a:cubicBezTo>
                <a:cubicBezTo>
                  <a:pt x="78" y="287"/>
                  <a:pt x="78" y="287"/>
                  <a:pt x="78" y="287"/>
                </a:cubicBezTo>
                <a:cubicBezTo>
                  <a:pt x="75" y="268"/>
                  <a:pt x="75" y="250"/>
                  <a:pt x="75" y="232"/>
                </a:cubicBezTo>
                <a:cubicBezTo>
                  <a:pt x="76" y="196"/>
                  <a:pt x="81" y="163"/>
                  <a:pt x="90" y="134"/>
                </a:cubicBezTo>
                <a:cubicBezTo>
                  <a:pt x="98" y="106"/>
                  <a:pt x="108" y="81"/>
                  <a:pt x="118" y="62"/>
                </a:cubicBezTo>
                <a:cubicBezTo>
                  <a:pt x="123" y="52"/>
                  <a:pt x="128" y="43"/>
                  <a:pt x="133" y="36"/>
                </a:cubicBezTo>
                <a:cubicBezTo>
                  <a:pt x="137" y="29"/>
                  <a:pt x="141" y="22"/>
                  <a:pt x="144" y="17"/>
                </a:cubicBezTo>
                <a:cubicBezTo>
                  <a:pt x="151" y="8"/>
                  <a:pt x="155" y="2"/>
                  <a:pt x="155" y="2"/>
                </a:cubicBezTo>
                <a:lnTo>
                  <a:pt x="152" y="0"/>
                </a:lnTo>
                <a:close/>
              </a:path>
            </a:pathLst>
          </a:custGeom>
          <a:solidFill>
            <a:schemeClr val="accent1"/>
          </a:solidFill>
          <a:ln>
            <a:noFill/>
          </a:ln>
        </p:spPr>
        <p:txBody>
          <a:bodyPr lIns="121954" tIns="60977" rIns="121954" bIns="60977"/>
          <a:lstStyle/>
          <a:p>
            <a:endParaRPr lang="zh-CN" altLang="en-US" sz="2100"/>
          </a:p>
        </p:txBody>
      </p:sp>
      <p:sp>
        <p:nvSpPr>
          <p:cNvPr id="44" name="TextBox 6"/>
          <p:cNvSpPr txBox="1"/>
          <p:nvPr/>
        </p:nvSpPr>
        <p:spPr>
          <a:xfrm>
            <a:off x="7459374" y="2326170"/>
            <a:ext cx="1913226" cy="369332"/>
          </a:xfrm>
          <a:prstGeom prst="rect">
            <a:avLst/>
          </a:prstGeom>
          <a:noFill/>
        </p:spPr>
        <p:txBody>
          <a:bodyPr vert="horz" wrap="square" lIns="0" tIns="0" rIns="0" bIns="0" rtlCol="0" anchor="ctr">
            <a:spAutoFit/>
          </a:bodyPr>
          <a:lstStyle/>
          <a:p>
            <a:r>
              <a:rPr lang="zh-CN" altLang="en-US" b="1" dirty="0">
                <a:solidFill>
                  <a:schemeClr val="tx1">
                    <a:lumMod val="95000"/>
                    <a:lumOff val="5000"/>
                  </a:schemeClr>
                </a:solidFill>
                <a:latin typeface="Impact" panose="020B0806030902050204" pitchFamily="34" charset="0"/>
                <a:ea typeface="微软雅黑" panose="020B0503020204020204" pitchFamily="34" charset="-122"/>
              </a:rPr>
              <a:t>直接展示法</a:t>
            </a:r>
            <a:endParaRPr lang="zh-CN" altLang="en-US" sz="2400" b="1" dirty="0">
              <a:solidFill>
                <a:schemeClr val="tx1">
                  <a:lumMod val="95000"/>
                  <a:lumOff val="5000"/>
                </a:schemeClr>
              </a:solidFill>
              <a:latin typeface="Impact" panose="020B0806030902050204" pitchFamily="34" charset="0"/>
              <a:ea typeface="微软雅黑" panose="020B0503020204020204" pitchFamily="34" charset="-122"/>
            </a:endParaRPr>
          </a:p>
        </p:txBody>
      </p:sp>
      <p:sp>
        <p:nvSpPr>
          <p:cNvPr id="45" name="TextBox 10"/>
          <p:cNvSpPr txBox="1"/>
          <p:nvPr/>
        </p:nvSpPr>
        <p:spPr>
          <a:xfrm>
            <a:off x="7451585" y="3631606"/>
            <a:ext cx="2097170" cy="369332"/>
          </a:xfrm>
          <a:prstGeom prst="rect">
            <a:avLst/>
          </a:prstGeom>
          <a:noFill/>
        </p:spPr>
        <p:txBody>
          <a:bodyPr vert="horz" wrap="square" lIns="0" tIns="0" rIns="0" bIns="0" rtlCol="0" anchor="ctr">
            <a:spAutoFit/>
          </a:bodyPr>
          <a:lstStyle/>
          <a:p>
            <a:r>
              <a:rPr lang="zh-CN" altLang="en-US" b="1" dirty="0">
                <a:solidFill>
                  <a:schemeClr val="tx1">
                    <a:lumMod val="95000"/>
                    <a:lumOff val="5000"/>
                  </a:schemeClr>
                </a:solidFill>
                <a:latin typeface="Impact" panose="020B0806030902050204" pitchFamily="34" charset="0"/>
                <a:ea typeface="微软雅黑" panose="020B0503020204020204" pitchFamily="34" charset="-122"/>
              </a:rPr>
              <a:t>对比衬托法</a:t>
            </a:r>
            <a:endParaRPr lang="zh-CN" altLang="en-US" sz="2400" b="1" dirty="0">
              <a:solidFill>
                <a:schemeClr val="tx1">
                  <a:lumMod val="95000"/>
                  <a:lumOff val="5000"/>
                </a:schemeClr>
              </a:solidFill>
              <a:latin typeface="Impact" panose="020B0806030902050204" pitchFamily="34" charset="0"/>
              <a:ea typeface="微软雅黑" panose="020B0503020204020204" pitchFamily="34" charset="-122"/>
            </a:endParaRPr>
          </a:p>
        </p:txBody>
      </p:sp>
      <p:sp>
        <p:nvSpPr>
          <p:cNvPr id="46" name="TextBox 11"/>
          <p:cNvSpPr txBox="1"/>
          <p:nvPr/>
        </p:nvSpPr>
        <p:spPr>
          <a:xfrm>
            <a:off x="7459374" y="4927750"/>
            <a:ext cx="1979901" cy="369332"/>
          </a:xfrm>
          <a:prstGeom prst="rect">
            <a:avLst/>
          </a:prstGeom>
          <a:noFill/>
        </p:spPr>
        <p:txBody>
          <a:bodyPr vert="horz" wrap="square" lIns="0" tIns="0" rIns="0" bIns="0" rtlCol="0" anchor="ctr">
            <a:spAutoFit/>
          </a:bodyPr>
          <a:lstStyle/>
          <a:p>
            <a:r>
              <a:rPr lang="zh-CN" altLang="en-US" b="1" dirty="0">
                <a:solidFill>
                  <a:schemeClr val="tx1">
                    <a:lumMod val="95000"/>
                    <a:lumOff val="5000"/>
                  </a:schemeClr>
                </a:solidFill>
                <a:latin typeface="Impact" panose="020B0806030902050204" pitchFamily="34" charset="0"/>
                <a:ea typeface="微软雅黑" panose="020B0503020204020204" pitchFamily="34" charset="-122"/>
              </a:rPr>
              <a:t>突出特征法</a:t>
            </a:r>
            <a:endParaRPr lang="zh-CN" altLang="en-US" sz="2400" b="1" dirty="0">
              <a:solidFill>
                <a:schemeClr val="tx1">
                  <a:lumMod val="95000"/>
                  <a:lumOff val="5000"/>
                </a:schemeClr>
              </a:solidFill>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海报设计与制作</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54" y="1579138"/>
            <a:ext cx="7472571" cy="20907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53" y="3986950"/>
            <a:ext cx="7472571" cy="2070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组合 20"/>
          <p:cNvGrpSpPr/>
          <p:nvPr/>
        </p:nvGrpSpPr>
        <p:grpSpPr>
          <a:xfrm>
            <a:off x="2037513" y="1579139"/>
            <a:ext cx="489746" cy="523220"/>
            <a:chOff x="922697" y="1749289"/>
            <a:chExt cx="489746" cy="523220"/>
          </a:xfrm>
        </p:grpSpPr>
        <p:sp>
          <p:nvSpPr>
            <p:cNvPr id="22" name="Round Same Side Corner Rectangle 48"/>
            <p:cNvSpPr/>
            <p:nvPr/>
          </p:nvSpPr>
          <p:spPr>
            <a:xfrm rot="5400000">
              <a:off x="913265" y="1780427"/>
              <a:ext cx="477130" cy="458266"/>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a:p>
          </p:txBody>
        </p:sp>
        <p:sp>
          <p:nvSpPr>
            <p:cNvPr id="23" name="TextBox 22"/>
            <p:cNvSpPr txBox="1"/>
            <p:nvPr/>
          </p:nvSpPr>
          <p:spPr>
            <a:xfrm>
              <a:off x="949456" y="1749289"/>
              <a:ext cx="462987" cy="523220"/>
            </a:xfrm>
            <a:prstGeom prst="rect">
              <a:avLst/>
            </a:prstGeom>
            <a:noFill/>
          </p:spPr>
          <p:txBody>
            <a:bodyPr wrap="square" rtlCol="0">
              <a:spAutoFit/>
            </a:bodyPr>
            <a:lstStyle/>
            <a:p>
              <a:r>
                <a:rPr lang="en-US" altLang="zh-CN" sz="2800" dirty="0">
                  <a:solidFill>
                    <a:schemeClr val="bg1"/>
                  </a:solidFill>
                  <a:latin typeface="+mj-lt"/>
                </a:rPr>
                <a:t>1</a:t>
              </a:r>
              <a:endParaRPr lang="zh-CN" altLang="en-US" sz="2800" dirty="0">
                <a:solidFill>
                  <a:schemeClr val="bg1"/>
                </a:solidFill>
                <a:latin typeface="+mj-lt"/>
              </a:endParaRPr>
            </a:p>
          </p:txBody>
        </p:sp>
      </p:grpSp>
      <p:grpSp>
        <p:nvGrpSpPr>
          <p:cNvPr id="24" name="组合 23"/>
          <p:cNvGrpSpPr/>
          <p:nvPr/>
        </p:nvGrpSpPr>
        <p:grpSpPr>
          <a:xfrm>
            <a:off x="2006033" y="3844075"/>
            <a:ext cx="468053" cy="523220"/>
            <a:chOff x="946634" y="2721906"/>
            <a:chExt cx="468053" cy="523220"/>
          </a:xfrm>
        </p:grpSpPr>
        <p:sp>
          <p:nvSpPr>
            <p:cNvPr id="25" name="Round Same Side Corner Rectangle 48"/>
            <p:cNvSpPr/>
            <p:nvPr/>
          </p:nvSpPr>
          <p:spPr>
            <a:xfrm rot="5400000">
              <a:off x="931628" y="2761989"/>
              <a:ext cx="493605" cy="455833"/>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a:p>
          </p:txBody>
        </p:sp>
        <p:sp>
          <p:nvSpPr>
            <p:cNvPr id="26" name="TextBox 25"/>
            <p:cNvSpPr txBox="1"/>
            <p:nvPr/>
          </p:nvSpPr>
          <p:spPr>
            <a:xfrm>
              <a:off x="946634" y="2721906"/>
              <a:ext cx="468053" cy="523220"/>
            </a:xfrm>
            <a:prstGeom prst="rect">
              <a:avLst/>
            </a:prstGeom>
            <a:noFill/>
          </p:spPr>
          <p:txBody>
            <a:bodyPr wrap="square" rtlCol="0">
              <a:spAutoFit/>
            </a:bodyPr>
            <a:lstStyle/>
            <a:p>
              <a:pPr algn="ctr"/>
              <a:r>
                <a:rPr lang="en-US" altLang="zh-CN" sz="2800" dirty="0">
                  <a:solidFill>
                    <a:schemeClr val="bg1"/>
                  </a:solidFill>
                  <a:latin typeface="+mj-lt"/>
                </a:rPr>
                <a:t>2</a:t>
              </a:r>
              <a:endParaRPr lang="zh-CN" altLang="en-US" sz="2800" dirty="0">
                <a:solidFill>
                  <a:schemeClr val="bg1"/>
                </a:solidFill>
                <a:latin typeface="+mj-lt"/>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7925" y="76200"/>
            <a:ext cx="19907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海报设计与制作</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784749"/>
            <a:ext cx="8531226" cy="23953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8" name="组合 47"/>
          <p:cNvGrpSpPr/>
          <p:nvPr/>
        </p:nvGrpSpPr>
        <p:grpSpPr>
          <a:xfrm>
            <a:off x="1395132" y="1692024"/>
            <a:ext cx="489746" cy="523220"/>
            <a:chOff x="922697" y="1749289"/>
            <a:chExt cx="489746" cy="523220"/>
          </a:xfrm>
        </p:grpSpPr>
        <p:sp>
          <p:nvSpPr>
            <p:cNvPr id="49" name="Round Same Side Corner Rectangle 48"/>
            <p:cNvSpPr/>
            <p:nvPr/>
          </p:nvSpPr>
          <p:spPr>
            <a:xfrm rot="5400000">
              <a:off x="913265" y="1780427"/>
              <a:ext cx="477130" cy="458266"/>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600"/>
            </a:p>
          </p:txBody>
        </p:sp>
        <p:sp>
          <p:nvSpPr>
            <p:cNvPr id="50" name="TextBox 49"/>
            <p:cNvSpPr txBox="1"/>
            <p:nvPr/>
          </p:nvSpPr>
          <p:spPr>
            <a:xfrm>
              <a:off x="949456" y="1749289"/>
              <a:ext cx="462987" cy="523220"/>
            </a:xfrm>
            <a:prstGeom prst="rect">
              <a:avLst/>
            </a:prstGeom>
            <a:noFill/>
          </p:spPr>
          <p:txBody>
            <a:bodyPr wrap="square" rtlCol="0">
              <a:spAutoFit/>
            </a:bodyPr>
            <a:lstStyle/>
            <a:p>
              <a:r>
                <a:rPr lang="en-US" altLang="zh-CN" sz="2800" dirty="0">
                  <a:solidFill>
                    <a:schemeClr val="bg1"/>
                  </a:solidFill>
                  <a:latin typeface="+mj-lt"/>
                </a:rPr>
                <a:t>3</a:t>
              </a:r>
              <a:endParaRPr lang="zh-CN" altLang="en-US" sz="2800" dirty="0">
                <a:solidFill>
                  <a:schemeClr val="bg1"/>
                </a:solidFill>
                <a:latin typeface="+mj-lt"/>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任务实训及考核</a:t>
            </a:r>
          </a:p>
        </p:txBody>
      </p:sp>
      <p:grpSp>
        <p:nvGrpSpPr>
          <p:cNvPr id="35" name="组合 34"/>
          <p:cNvGrpSpPr/>
          <p:nvPr/>
        </p:nvGrpSpPr>
        <p:grpSpPr>
          <a:xfrm>
            <a:off x="5705247" y="1816067"/>
            <a:ext cx="555626" cy="555626"/>
            <a:chOff x="1539875" y="3062288"/>
            <a:chExt cx="811213" cy="811213"/>
          </a:xfrm>
          <a:solidFill>
            <a:srgbClr val="E5450F"/>
          </a:solidFill>
        </p:grpSpPr>
        <p:sp>
          <p:nvSpPr>
            <p:cNvPr id="36" name="Freeform 47"/>
            <p:cNvSpPr>
              <a:spLocks noEditPoints="1"/>
            </p:cNvSpPr>
            <p:nvPr/>
          </p:nvSpPr>
          <p:spPr bwMode="auto">
            <a:xfrm>
              <a:off x="1795463" y="3062288"/>
              <a:ext cx="300038" cy="811213"/>
            </a:xfrm>
            <a:custGeom>
              <a:avLst/>
              <a:gdLst>
                <a:gd name="T0" fmla="*/ 40 w 80"/>
                <a:gd name="T1" fmla="*/ 199 h 216"/>
                <a:gd name="T2" fmla="*/ 10 w 80"/>
                <a:gd name="T3" fmla="*/ 180 h 216"/>
                <a:gd name="T4" fmla="*/ 70 w 80"/>
                <a:gd name="T5" fmla="*/ 180 h 216"/>
                <a:gd name="T6" fmla="*/ 77 w 80"/>
                <a:gd name="T7" fmla="*/ 145 h 216"/>
                <a:gd name="T8" fmla="*/ 65 w 80"/>
                <a:gd name="T9" fmla="*/ 168 h 216"/>
                <a:gd name="T10" fmla="*/ 77 w 80"/>
                <a:gd name="T11" fmla="*/ 145 h 216"/>
                <a:gd name="T12" fmla="*/ 8 w 80"/>
                <a:gd name="T13" fmla="*/ 172 h 216"/>
                <a:gd name="T14" fmla="*/ 10 w 80"/>
                <a:gd name="T15" fmla="*/ 146 h 216"/>
                <a:gd name="T16" fmla="*/ 79 w 80"/>
                <a:gd name="T17" fmla="*/ 124 h 216"/>
                <a:gd name="T18" fmla="*/ 71 w 80"/>
                <a:gd name="T19" fmla="*/ 139 h 216"/>
                <a:gd name="T20" fmla="*/ 79 w 80"/>
                <a:gd name="T21" fmla="*/ 124 h 216"/>
                <a:gd name="T22" fmla="*/ 2 w 80"/>
                <a:gd name="T23" fmla="*/ 138 h 216"/>
                <a:gd name="T24" fmla="*/ 8 w 80"/>
                <a:gd name="T25" fmla="*/ 132 h 216"/>
                <a:gd name="T26" fmla="*/ 7 w 80"/>
                <a:gd name="T27" fmla="*/ 94 h 216"/>
                <a:gd name="T28" fmla="*/ 0 w 80"/>
                <a:gd name="T29" fmla="*/ 108 h 216"/>
                <a:gd name="T30" fmla="*/ 7 w 80"/>
                <a:gd name="T31" fmla="*/ 122 h 216"/>
                <a:gd name="T32" fmla="*/ 7 w 80"/>
                <a:gd name="T33" fmla="*/ 94 h 216"/>
                <a:gd name="T34" fmla="*/ 73 w 80"/>
                <a:gd name="T35" fmla="*/ 108 h 216"/>
                <a:gd name="T36" fmla="*/ 80 w 80"/>
                <a:gd name="T37" fmla="*/ 114 h 216"/>
                <a:gd name="T38" fmla="*/ 80 w 80"/>
                <a:gd name="T39" fmla="*/ 102 h 216"/>
                <a:gd name="T40" fmla="*/ 71 w 80"/>
                <a:gd name="T41" fmla="*/ 77 h 216"/>
                <a:gd name="T42" fmla="*/ 79 w 80"/>
                <a:gd name="T43" fmla="*/ 92 h 216"/>
                <a:gd name="T44" fmla="*/ 71 w 80"/>
                <a:gd name="T45" fmla="*/ 77 h 216"/>
                <a:gd name="T46" fmla="*/ 2 w 80"/>
                <a:gd name="T47" fmla="*/ 78 h 216"/>
                <a:gd name="T48" fmla="*/ 8 w 80"/>
                <a:gd name="T49" fmla="*/ 84 h 216"/>
                <a:gd name="T50" fmla="*/ 72 w 80"/>
                <a:gd name="T51" fmla="*/ 44 h 216"/>
                <a:gd name="T52" fmla="*/ 70 w 80"/>
                <a:gd name="T53" fmla="*/ 70 h 216"/>
                <a:gd name="T54" fmla="*/ 72 w 80"/>
                <a:gd name="T55" fmla="*/ 44 h 216"/>
                <a:gd name="T56" fmla="*/ 2 w 80"/>
                <a:gd name="T57" fmla="*/ 71 h 216"/>
                <a:gd name="T58" fmla="*/ 15 w 80"/>
                <a:gd name="T59" fmla="*/ 48 h 216"/>
                <a:gd name="T60" fmla="*/ 40 w 80"/>
                <a:gd name="T61" fmla="*/ 0 h 216"/>
                <a:gd name="T62" fmla="*/ 18 w 80"/>
                <a:gd name="T63" fmla="*/ 40 h 216"/>
                <a:gd name="T64" fmla="*/ 62 w 80"/>
                <a:gd name="T65" fmla="*/ 40 h 216"/>
                <a:gd name="T66" fmla="*/ 40 w 80"/>
                <a:gd name="T6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216">
                  <a:moveTo>
                    <a:pt x="62" y="176"/>
                  </a:moveTo>
                  <a:cubicBezTo>
                    <a:pt x="56" y="190"/>
                    <a:pt x="48" y="199"/>
                    <a:pt x="40" y="199"/>
                  </a:cubicBezTo>
                  <a:cubicBezTo>
                    <a:pt x="31" y="199"/>
                    <a:pt x="24" y="190"/>
                    <a:pt x="18" y="176"/>
                  </a:cubicBezTo>
                  <a:cubicBezTo>
                    <a:pt x="15" y="177"/>
                    <a:pt x="13" y="179"/>
                    <a:pt x="10" y="180"/>
                  </a:cubicBezTo>
                  <a:cubicBezTo>
                    <a:pt x="17" y="202"/>
                    <a:pt x="28" y="216"/>
                    <a:pt x="40" y="216"/>
                  </a:cubicBezTo>
                  <a:cubicBezTo>
                    <a:pt x="52" y="216"/>
                    <a:pt x="62" y="202"/>
                    <a:pt x="70" y="180"/>
                  </a:cubicBezTo>
                  <a:cubicBezTo>
                    <a:pt x="67" y="179"/>
                    <a:pt x="65" y="177"/>
                    <a:pt x="62" y="176"/>
                  </a:cubicBezTo>
                  <a:moveTo>
                    <a:pt x="77" y="145"/>
                  </a:moveTo>
                  <a:cubicBezTo>
                    <a:pt x="75" y="146"/>
                    <a:pt x="73" y="146"/>
                    <a:pt x="70" y="146"/>
                  </a:cubicBezTo>
                  <a:cubicBezTo>
                    <a:pt x="69" y="154"/>
                    <a:pt x="67" y="162"/>
                    <a:pt x="65" y="168"/>
                  </a:cubicBezTo>
                  <a:cubicBezTo>
                    <a:pt x="67" y="170"/>
                    <a:pt x="70" y="171"/>
                    <a:pt x="72" y="172"/>
                  </a:cubicBezTo>
                  <a:cubicBezTo>
                    <a:pt x="74" y="164"/>
                    <a:pt x="76" y="155"/>
                    <a:pt x="77" y="145"/>
                  </a:cubicBezTo>
                  <a:moveTo>
                    <a:pt x="2" y="145"/>
                  </a:moveTo>
                  <a:cubicBezTo>
                    <a:pt x="4" y="155"/>
                    <a:pt x="5" y="164"/>
                    <a:pt x="8" y="172"/>
                  </a:cubicBezTo>
                  <a:cubicBezTo>
                    <a:pt x="10" y="171"/>
                    <a:pt x="12" y="170"/>
                    <a:pt x="15" y="168"/>
                  </a:cubicBezTo>
                  <a:cubicBezTo>
                    <a:pt x="13" y="162"/>
                    <a:pt x="11" y="154"/>
                    <a:pt x="10" y="146"/>
                  </a:cubicBezTo>
                  <a:cubicBezTo>
                    <a:pt x="7" y="146"/>
                    <a:pt x="5" y="146"/>
                    <a:pt x="2" y="145"/>
                  </a:cubicBezTo>
                  <a:moveTo>
                    <a:pt x="79" y="124"/>
                  </a:moveTo>
                  <a:cubicBezTo>
                    <a:pt x="77" y="127"/>
                    <a:pt x="75" y="130"/>
                    <a:pt x="72" y="132"/>
                  </a:cubicBezTo>
                  <a:cubicBezTo>
                    <a:pt x="72" y="135"/>
                    <a:pt x="72" y="137"/>
                    <a:pt x="71" y="139"/>
                  </a:cubicBezTo>
                  <a:cubicBezTo>
                    <a:pt x="74" y="139"/>
                    <a:pt x="76" y="139"/>
                    <a:pt x="78" y="138"/>
                  </a:cubicBezTo>
                  <a:cubicBezTo>
                    <a:pt x="79" y="134"/>
                    <a:pt x="79" y="129"/>
                    <a:pt x="79" y="124"/>
                  </a:cubicBezTo>
                  <a:moveTo>
                    <a:pt x="0" y="124"/>
                  </a:moveTo>
                  <a:cubicBezTo>
                    <a:pt x="1" y="129"/>
                    <a:pt x="1" y="134"/>
                    <a:pt x="2" y="138"/>
                  </a:cubicBezTo>
                  <a:cubicBezTo>
                    <a:pt x="4" y="139"/>
                    <a:pt x="6" y="139"/>
                    <a:pt x="9" y="139"/>
                  </a:cubicBezTo>
                  <a:cubicBezTo>
                    <a:pt x="8" y="137"/>
                    <a:pt x="8" y="135"/>
                    <a:pt x="8" y="132"/>
                  </a:cubicBezTo>
                  <a:cubicBezTo>
                    <a:pt x="5" y="130"/>
                    <a:pt x="3" y="127"/>
                    <a:pt x="0" y="124"/>
                  </a:cubicBezTo>
                  <a:moveTo>
                    <a:pt x="7" y="94"/>
                  </a:moveTo>
                  <a:cubicBezTo>
                    <a:pt x="5" y="97"/>
                    <a:pt x="2" y="100"/>
                    <a:pt x="0" y="102"/>
                  </a:cubicBezTo>
                  <a:cubicBezTo>
                    <a:pt x="0" y="104"/>
                    <a:pt x="0" y="106"/>
                    <a:pt x="0" y="108"/>
                  </a:cubicBezTo>
                  <a:cubicBezTo>
                    <a:pt x="0" y="110"/>
                    <a:pt x="0" y="112"/>
                    <a:pt x="0" y="114"/>
                  </a:cubicBezTo>
                  <a:cubicBezTo>
                    <a:pt x="2" y="116"/>
                    <a:pt x="5" y="119"/>
                    <a:pt x="7" y="122"/>
                  </a:cubicBezTo>
                  <a:cubicBezTo>
                    <a:pt x="7" y="117"/>
                    <a:pt x="7" y="113"/>
                    <a:pt x="7" y="108"/>
                  </a:cubicBezTo>
                  <a:cubicBezTo>
                    <a:pt x="7" y="103"/>
                    <a:pt x="7" y="99"/>
                    <a:pt x="7" y="94"/>
                  </a:cubicBezTo>
                  <a:moveTo>
                    <a:pt x="73" y="94"/>
                  </a:moveTo>
                  <a:cubicBezTo>
                    <a:pt x="73" y="99"/>
                    <a:pt x="73" y="103"/>
                    <a:pt x="73" y="108"/>
                  </a:cubicBezTo>
                  <a:cubicBezTo>
                    <a:pt x="73" y="113"/>
                    <a:pt x="73" y="117"/>
                    <a:pt x="73" y="122"/>
                  </a:cubicBezTo>
                  <a:cubicBezTo>
                    <a:pt x="75" y="119"/>
                    <a:pt x="78" y="116"/>
                    <a:pt x="80" y="114"/>
                  </a:cubicBezTo>
                  <a:cubicBezTo>
                    <a:pt x="80" y="112"/>
                    <a:pt x="80" y="110"/>
                    <a:pt x="80" y="108"/>
                  </a:cubicBezTo>
                  <a:cubicBezTo>
                    <a:pt x="80" y="106"/>
                    <a:pt x="80" y="104"/>
                    <a:pt x="80" y="102"/>
                  </a:cubicBezTo>
                  <a:cubicBezTo>
                    <a:pt x="78" y="100"/>
                    <a:pt x="75" y="97"/>
                    <a:pt x="73" y="94"/>
                  </a:cubicBezTo>
                  <a:moveTo>
                    <a:pt x="71" y="77"/>
                  </a:moveTo>
                  <a:cubicBezTo>
                    <a:pt x="72" y="79"/>
                    <a:pt x="72" y="81"/>
                    <a:pt x="72" y="84"/>
                  </a:cubicBezTo>
                  <a:cubicBezTo>
                    <a:pt x="75" y="86"/>
                    <a:pt x="77" y="89"/>
                    <a:pt x="79" y="92"/>
                  </a:cubicBezTo>
                  <a:cubicBezTo>
                    <a:pt x="79" y="87"/>
                    <a:pt x="79" y="82"/>
                    <a:pt x="78" y="78"/>
                  </a:cubicBezTo>
                  <a:cubicBezTo>
                    <a:pt x="76" y="77"/>
                    <a:pt x="74" y="77"/>
                    <a:pt x="71" y="77"/>
                  </a:cubicBezTo>
                  <a:moveTo>
                    <a:pt x="9" y="77"/>
                  </a:moveTo>
                  <a:cubicBezTo>
                    <a:pt x="6" y="77"/>
                    <a:pt x="4" y="77"/>
                    <a:pt x="2" y="78"/>
                  </a:cubicBezTo>
                  <a:cubicBezTo>
                    <a:pt x="1" y="82"/>
                    <a:pt x="1" y="87"/>
                    <a:pt x="0" y="92"/>
                  </a:cubicBezTo>
                  <a:cubicBezTo>
                    <a:pt x="3" y="89"/>
                    <a:pt x="5" y="86"/>
                    <a:pt x="8" y="84"/>
                  </a:cubicBezTo>
                  <a:cubicBezTo>
                    <a:pt x="8" y="81"/>
                    <a:pt x="8" y="79"/>
                    <a:pt x="9" y="77"/>
                  </a:cubicBezTo>
                  <a:moveTo>
                    <a:pt x="72" y="44"/>
                  </a:moveTo>
                  <a:cubicBezTo>
                    <a:pt x="70" y="45"/>
                    <a:pt x="67" y="46"/>
                    <a:pt x="65" y="48"/>
                  </a:cubicBezTo>
                  <a:cubicBezTo>
                    <a:pt x="67" y="54"/>
                    <a:pt x="69" y="62"/>
                    <a:pt x="70" y="70"/>
                  </a:cubicBezTo>
                  <a:cubicBezTo>
                    <a:pt x="73" y="70"/>
                    <a:pt x="75" y="70"/>
                    <a:pt x="77" y="71"/>
                  </a:cubicBezTo>
                  <a:cubicBezTo>
                    <a:pt x="76" y="61"/>
                    <a:pt x="74" y="52"/>
                    <a:pt x="72" y="44"/>
                  </a:cubicBezTo>
                  <a:moveTo>
                    <a:pt x="8" y="44"/>
                  </a:moveTo>
                  <a:cubicBezTo>
                    <a:pt x="5" y="52"/>
                    <a:pt x="4" y="61"/>
                    <a:pt x="2" y="71"/>
                  </a:cubicBezTo>
                  <a:cubicBezTo>
                    <a:pt x="5" y="70"/>
                    <a:pt x="7" y="70"/>
                    <a:pt x="10" y="70"/>
                  </a:cubicBezTo>
                  <a:cubicBezTo>
                    <a:pt x="11" y="62"/>
                    <a:pt x="13" y="54"/>
                    <a:pt x="15" y="48"/>
                  </a:cubicBezTo>
                  <a:cubicBezTo>
                    <a:pt x="12" y="46"/>
                    <a:pt x="10" y="45"/>
                    <a:pt x="8" y="44"/>
                  </a:cubicBezTo>
                  <a:moveTo>
                    <a:pt x="40" y="0"/>
                  </a:moveTo>
                  <a:cubicBezTo>
                    <a:pt x="28" y="0"/>
                    <a:pt x="17" y="14"/>
                    <a:pt x="10" y="36"/>
                  </a:cubicBezTo>
                  <a:cubicBezTo>
                    <a:pt x="13" y="37"/>
                    <a:pt x="15" y="39"/>
                    <a:pt x="18" y="40"/>
                  </a:cubicBezTo>
                  <a:cubicBezTo>
                    <a:pt x="24" y="26"/>
                    <a:pt x="31" y="17"/>
                    <a:pt x="40" y="17"/>
                  </a:cubicBezTo>
                  <a:cubicBezTo>
                    <a:pt x="48" y="17"/>
                    <a:pt x="56" y="26"/>
                    <a:pt x="62" y="40"/>
                  </a:cubicBezTo>
                  <a:cubicBezTo>
                    <a:pt x="65" y="39"/>
                    <a:pt x="67" y="37"/>
                    <a:pt x="70" y="36"/>
                  </a:cubicBezTo>
                  <a:cubicBezTo>
                    <a:pt x="62" y="14"/>
                    <a:pt x="52" y="0"/>
                    <a:pt x="40"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37" name="Freeform 48"/>
            <p:cNvSpPr>
              <a:spLocks noEditPoints="1"/>
            </p:cNvSpPr>
            <p:nvPr/>
          </p:nvSpPr>
          <p:spPr bwMode="auto">
            <a:xfrm>
              <a:off x="1539875" y="3317875"/>
              <a:ext cx="811213" cy="300038"/>
            </a:xfrm>
            <a:custGeom>
              <a:avLst/>
              <a:gdLst>
                <a:gd name="T0" fmla="*/ 108 w 216"/>
                <a:gd name="T1" fmla="*/ 73 h 80"/>
                <a:gd name="T2" fmla="*/ 102 w 216"/>
                <a:gd name="T3" fmla="*/ 80 h 80"/>
                <a:gd name="T4" fmla="*/ 114 w 216"/>
                <a:gd name="T5" fmla="*/ 80 h 80"/>
                <a:gd name="T6" fmla="*/ 48 w 216"/>
                <a:gd name="T7" fmla="*/ 65 h 80"/>
                <a:gd name="T8" fmla="*/ 70 w 216"/>
                <a:gd name="T9" fmla="*/ 77 h 80"/>
                <a:gd name="T10" fmla="*/ 92 w 216"/>
                <a:gd name="T11" fmla="*/ 79 h 80"/>
                <a:gd name="T12" fmla="*/ 77 w 216"/>
                <a:gd name="T13" fmla="*/ 71 h 80"/>
                <a:gd name="T14" fmla="*/ 48 w 216"/>
                <a:gd name="T15" fmla="*/ 65 h 80"/>
                <a:gd name="T16" fmla="*/ 146 w 216"/>
                <a:gd name="T17" fmla="*/ 70 h 80"/>
                <a:gd name="T18" fmla="*/ 132 w 216"/>
                <a:gd name="T19" fmla="*/ 72 h 80"/>
                <a:gd name="T20" fmla="*/ 138 w 216"/>
                <a:gd name="T21" fmla="*/ 78 h 80"/>
                <a:gd name="T22" fmla="*/ 172 w 216"/>
                <a:gd name="T23" fmla="*/ 72 h 80"/>
                <a:gd name="T24" fmla="*/ 180 w 216"/>
                <a:gd name="T25" fmla="*/ 10 h 80"/>
                <a:gd name="T26" fmla="*/ 199 w 216"/>
                <a:gd name="T27" fmla="*/ 40 h 80"/>
                <a:gd name="T28" fmla="*/ 180 w 216"/>
                <a:gd name="T29" fmla="*/ 70 h 80"/>
                <a:gd name="T30" fmla="*/ 180 w 216"/>
                <a:gd name="T31" fmla="*/ 10 h 80"/>
                <a:gd name="T32" fmla="*/ 0 w 216"/>
                <a:gd name="T33" fmla="*/ 40 h 80"/>
                <a:gd name="T34" fmla="*/ 40 w 216"/>
                <a:gd name="T35" fmla="*/ 62 h 80"/>
                <a:gd name="T36" fmla="*/ 40 w 216"/>
                <a:gd name="T37" fmla="*/ 18 h 80"/>
                <a:gd name="T38" fmla="*/ 124 w 216"/>
                <a:gd name="T39" fmla="*/ 1 h 80"/>
                <a:gd name="T40" fmla="*/ 139 w 216"/>
                <a:gd name="T41" fmla="*/ 9 h 80"/>
                <a:gd name="T42" fmla="*/ 168 w 216"/>
                <a:gd name="T43" fmla="*/ 15 h 80"/>
                <a:gd name="T44" fmla="*/ 145 w 216"/>
                <a:gd name="T45" fmla="*/ 3 h 80"/>
                <a:gd name="T46" fmla="*/ 124 w 216"/>
                <a:gd name="T47" fmla="*/ 1 h 80"/>
                <a:gd name="T48" fmla="*/ 78 w 216"/>
                <a:gd name="T49" fmla="*/ 2 h 80"/>
                <a:gd name="T50" fmla="*/ 44 w 216"/>
                <a:gd name="T51" fmla="*/ 8 h 80"/>
                <a:gd name="T52" fmla="*/ 70 w 216"/>
                <a:gd name="T53" fmla="*/ 10 h 80"/>
                <a:gd name="T54" fmla="*/ 84 w 216"/>
                <a:gd name="T55" fmla="*/ 8 h 80"/>
                <a:gd name="T56" fmla="*/ 108 w 216"/>
                <a:gd name="T57" fmla="*/ 0 h 80"/>
                <a:gd name="T58" fmla="*/ 94 w 216"/>
                <a:gd name="T59" fmla="*/ 7 h 80"/>
                <a:gd name="T60" fmla="*/ 122 w 216"/>
                <a:gd name="T61" fmla="*/ 7 h 80"/>
                <a:gd name="T62" fmla="*/ 108 w 216"/>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80">
                  <a:moveTo>
                    <a:pt x="122" y="73"/>
                  </a:moveTo>
                  <a:cubicBezTo>
                    <a:pt x="117" y="73"/>
                    <a:pt x="113" y="73"/>
                    <a:pt x="108" y="73"/>
                  </a:cubicBezTo>
                  <a:cubicBezTo>
                    <a:pt x="103" y="73"/>
                    <a:pt x="99" y="73"/>
                    <a:pt x="94" y="73"/>
                  </a:cubicBezTo>
                  <a:cubicBezTo>
                    <a:pt x="97" y="75"/>
                    <a:pt x="100" y="78"/>
                    <a:pt x="102" y="80"/>
                  </a:cubicBezTo>
                  <a:cubicBezTo>
                    <a:pt x="104" y="80"/>
                    <a:pt x="106" y="80"/>
                    <a:pt x="108" y="80"/>
                  </a:cubicBezTo>
                  <a:cubicBezTo>
                    <a:pt x="110" y="80"/>
                    <a:pt x="112" y="80"/>
                    <a:pt x="114" y="80"/>
                  </a:cubicBezTo>
                  <a:cubicBezTo>
                    <a:pt x="116" y="78"/>
                    <a:pt x="119" y="75"/>
                    <a:pt x="122" y="73"/>
                  </a:cubicBezTo>
                  <a:moveTo>
                    <a:pt x="48" y="65"/>
                  </a:moveTo>
                  <a:cubicBezTo>
                    <a:pt x="46" y="67"/>
                    <a:pt x="45" y="70"/>
                    <a:pt x="44" y="72"/>
                  </a:cubicBezTo>
                  <a:cubicBezTo>
                    <a:pt x="52" y="74"/>
                    <a:pt x="61" y="76"/>
                    <a:pt x="70" y="77"/>
                  </a:cubicBezTo>
                  <a:cubicBezTo>
                    <a:pt x="73" y="78"/>
                    <a:pt x="75" y="78"/>
                    <a:pt x="78" y="78"/>
                  </a:cubicBezTo>
                  <a:cubicBezTo>
                    <a:pt x="82" y="79"/>
                    <a:pt x="87" y="79"/>
                    <a:pt x="92" y="79"/>
                  </a:cubicBezTo>
                  <a:cubicBezTo>
                    <a:pt x="89" y="77"/>
                    <a:pt x="86" y="75"/>
                    <a:pt x="84" y="72"/>
                  </a:cubicBezTo>
                  <a:cubicBezTo>
                    <a:pt x="81" y="72"/>
                    <a:pt x="79" y="72"/>
                    <a:pt x="77" y="71"/>
                  </a:cubicBezTo>
                  <a:cubicBezTo>
                    <a:pt x="74" y="71"/>
                    <a:pt x="72" y="71"/>
                    <a:pt x="70" y="70"/>
                  </a:cubicBezTo>
                  <a:cubicBezTo>
                    <a:pt x="62" y="69"/>
                    <a:pt x="54" y="67"/>
                    <a:pt x="48" y="65"/>
                  </a:cubicBezTo>
                  <a:moveTo>
                    <a:pt x="168" y="65"/>
                  </a:moveTo>
                  <a:cubicBezTo>
                    <a:pt x="162" y="67"/>
                    <a:pt x="154" y="69"/>
                    <a:pt x="146" y="70"/>
                  </a:cubicBezTo>
                  <a:cubicBezTo>
                    <a:pt x="144" y="71"/>
                    <a:pt x="142" y="71"/>
                    <a:pt x="139" y="71"/>
                  </a:cubicBezTo>
                  <a:cubicBezTo>
                    <a:pt x="137" y="72"/>
                    <a:pt x="135" y="72"/>
                    <a:pt x="132" y="72"/>
                  </a:cubicBezTo>
                  <a:cubicBezTo>
                    <a:pt x="129" y="75"/>
                    <a:pt x="127" y="77"/>
                    <a:pt x="124" y="79"/>
                  </a:cubicBezTo>
                  <a:cubicBezTo>
                    <a:pt x="129" y="79"/>
                    <a:pt x="134" y="79"/>
                    <a:pt x="138" y="78"/>
                  </a:cubicBezTo>
                  <a:cubicBezTo>
                    <a:pt x="141" y="78"/>
                    <a:pt x="143" y="78"/>
                    <a:pt x="145" y="77"/>
                  </a:cubicBezTo>
                  <a:cubicBezTo>
                    <a:pt x="155" y="76"/>
                    <a:pt x="164" y="74"/>
                    <a:pt x="172" y="72"/>
                  </a:cubicBezTo>
                  <a:cubicBezTo>
                    <a:pt x="171" y="70"/>
                    <a:pt x="169" y="67"/>
                    <a:pt x="168" y="65"/>
                  </a:cubicBezTo>
                  <a:moveTo>
                    <a:pt x="180" y="10"/>
                  </a:moveTo>
                  <a:cubicBezTo>
                    <a:pt x="179" y="13"/>
                    <a:pt x="177" y="15"/>
                    <a:pt x="176" y="18"/>
                  </a:cubicBezTo>
                  <a:cubicBezTo>
                    <a:pt x="190" y="24"/>
                    <a:pt x="199" y="31"/>
                    <a:pt x="199" y="40"/>
                  </a:cubicBezTo>
                  <a:cubicBezTo>
                    <a:pt x="199" y="49"/>
                    <a:pt x="190" y="56"/>
                    <a:pt x="176" y="62"/>
                  </a:cubicBezTo>
                  <a:cubicBezTo>
                    <a:pt x="177" y="65"/>
                    <a:pt x="179" y="67"/>
                    <a:pt x="180" y="70"/>
                  </a:cubicBezTo>
                  <a:cubicBezTo>
                    <a:pt x="202" y="63"/>
                    <a:pt x="216" y="52"/>
                    <a:pt x="216" y="40"/>
                  </a:cubicBezTo>
                  <a:cubicBezTo>
                    <a:pt x="216" y="28"/>
                    <a:pt x="202" y="17"/>
                    <a:pt x="180" y="10"/>
                  </a:cubicBezTo>
                  <a:moveTo>
                    <a:pt x="36" y="10"/>
                  </a:moveTo>
                  <a:cubicBezTo>
                    <a:pt x="14" y="17"/>
                    <a:pt x="0" y="28"/>
                    <a:pt x="0" y="40"/>
                  </a:cubicBezTo>
                  <a:cubicBezTo>
                    <a:pt x="0" y="52"/>
                    <a:pt x="14" y="63"/>
                    <a:pt x="36" y="70"/>
                  </a:cubicBezTo>
                  <a:cubicBezTo>
                    <a:pt x="37" y="67"/>
                    <a:pt x="39" y="65"/>
                    <a:pt x="40" y="62"/>
                  </a:cubicBezTo>
                  <a:cubicBezTo>
                    <a:pt x="26" y="56"/>
                    <a:pt x="17" y="49"/>
                    <a:pt x="17" y="40"/>
                  </a:cubicBezTo>
                  <a:cubicBezTo>
                    <a:pt x="17" y="31"/>
                    <a:pt x="26" y="24"/>
                    <a:pt x="40" y="18"/>
                  </a:cubicBezTo>
                  <a:cubicBezTo>
                    <a:pt x="39" y="15"/>
                    <a:pt x="37" y="13"/>
                    <a:pt x="36" y="10"/>
                  </a:cubicBezTo>
                  <a:moveTo>
                    <a:pt x="124" y="1"/>
                  </a:moveTo>
                  <a:cubicBezTo>
                    <a:pt x="127" y="3"/>
                    <a:pt x="129" y="5"/>
                    <a:pt x="132" y="8"/>
                  </a:cubicBezTo>
                  <a:cubicBezTo>
                    <a:pt x="135" y="8"/>
                    <a:pt x="137" y="8"/>
                    <a:pt x="139" y="9"/>
                  </a:cubicBezTo>
                  <a:cubicBezTo>
                    <a:pt x="142" y="9"/>
                    <a:pt x="144" y="9"/>
                    <a:pt x="146" y="10"/>
                  </a:cubicBezTo>
                  <a:cubicBezTo>
                    <a:pt x="154" y="11"/>
                    <a:pt x="162" y="13"/>
                    <a:pt x="168" y="15"/>
                  </a:cubicBezTo>
                  <a:cubicBezTo>
                    <a:pt x="169" y="13"/>
                    <a:pt x="171" y="10"/>
                    <a:pt x="172" y="8"/>
                  </a:cubicBezTo>
                  <a:cubicBezTo>
                    <a:pt x="164" y="6"/>
                    <a:pt x="155" y="4"/>
                    <a:pt x="145" y="3"/>
                  </a:cubicBezTo>
                  <a:cubicBezTo>
                    <a:pt x="143" y="2"/>
                    <a:pt x="141" y="2"/>
                    <a:pt x="138" y="2"/>
                  </a:cubicBezTo>
                  <a:cubicBezTo>
                    <a:pt x="134" y="1"/>
                    <a:pt x="129" y="1"/>
                    <a:pt x="124" y="1"/>
                  </a:cubicBezTo>
                  <a:moveTo>
                    <a:pt x="92" y="1"/>
                  </a:moveTo>
                  <a:cubicBezTo>
                    <a:pt x="87" y="1"/>
                    <a:pt x="82" y="1"/>
                    <a:pt x="78" y="2"/>
                  </a:cubicBezTo>
                  <a:cubicBezTo>
                    <a:pt x="75" y="2"/>
                    <a:pt x="73" y="2"/>
                    <a:pt x="70" y="3"/>
                  </a:cubicBezTo>
                  <a:cubicBezTo>
                    <a:pt x="61" y="4"/>
                    <a:pt x="52" y="6"/>
                    <a:pt x="44" y="8"/>
                  </a:cubicBezTo>
                  <a:cubicBezTo>
                    <a:pt x="45" y="10"/>
                    <a:pt x="46" y="13"/>
                    <a:pt x="48" y="15"/>
                  </a:cubicBezTo>
                  <a:cubicBezTo>
                    <a:pt x="54" y="13"/>
                    <a:pt x="62" y="11"/>
                    <a:pt x="70" y="10"/>
                  </a:cubicBezTo>
                  <a:cubicBezTo>
                    <a:pt x="72" y="9"/>
                    <a:pt x="74" y="9"/>
                    <a:pt x="77" y="9"/>
                  </a:cubicBezTo>
                  <a:cubicBezTo>
                    <a:pt x="79" y="8"/>
                    <a:pt x="81" y="8"/>
                    <a:pt x="84" y="8"/>
                  </a:cubicBezTo>
                  <a:cubicBezTo>
                    <a:pt x="86" y="5"/>
                    <a:pt x="89" y="3"/>
                    <a:pt x="92" y="1"/>
                  </a:cubicBezTo>
                  <a:moveTo>
                    <a:pt x="108" y="0"/>
                  </a:moveTo>
                  <a:cubicBezTo>
                    <a:pt x="106" y="0"/>
                    <a:pt x="104" y="0"/>
                    <a:pt x="102" y="0"/>
                  </a:cubicBezTo>
                  <a:cubicBezTo>
                    <a:pt x="100" y="2"/>
                    <a:pt x="97" y="5"/>
                    <a:pt x="94" y="7"/>
                  </a:cubicBezTo>
                  <a:cubicBezTo>
                    <a:pt x="99" y="7"/>
                    <a:pt x="103" y="7"/>
                    <a:pt x="108" y="7"/>
                  </a:cubicBezTo>
                  <a:cubicBezTo>
                    <a:pt x="113" y="7"/>
                    <a:pt x="117" y="7"/>
                    <a:pt x="122" y="7"/>
                  </a:cubicBezTo>
                  <a:cubicBezTo>
                    <a:pt x="119" y="5"/>
                    <a:pt x="116" y="2"/>
                    <a:pt x="114" y="0"/>
                  </a:cubicBezTo>
                  <a:cubicBezTo>
                    <a:pt x="112" y="0"/>
                    <a:pt x="110" y="0"/>
                    <a:pt x="108"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38" name="Freeform 49"/>
            <p:cNvSpPr>
              <a:spLocks noEditPoints="1"/>
            </p:cNvSpPr>
            <p:nvPr/>
          </p:nvSpPr>
          <p:spPr bwMode="auto">
            <a:xfrm>
              <a:off x="1625600" y="3160713"/>
              <a:ext cx="639763" cy="615950"/>
            </a:xfrm>
            <a:custGeom>
              <a:avLst/>
              <a:gdLst>
                <a:gd name="T0" fmla="*/ 17 w 170"/>
                <a:gd name="T1" fmla="*/ 104 h 164"/>
                <a:gd name="T2" fmla="*/ 8 w 170"/>
                <a:gd name="T3" fmla="*/ 159 h 164"/>
                <a:gd name="T4" fmla="*/ 55 w 170"/>
                <a:gd name="T5" fmla="*/ 154 h 164"/>
                <a:gd name="T6" fmla="*/ 85 w 170"/>
                <a:gd name="T7" fmla="*/ 135 h 164"/>
                <a:gd name="T8" fmla="*/ 60 w 170"/>
                <a:gd name="T9" fmla="*/ 142 h 164"/>
                <a:gd name="T10" fmla="*/ 33 w 170"/>
                <a:gd name="T11" fmla="*/ 150 h 164"/>
                <a:gd name="T12" fmla="*/ 21 w 170"/>
                <a:gd name="T13" fmla="*/ 114 h 164"/>
                <a:gd name="T14" fmla="*/ 36 w 170"/>
                <a:gd name="T15" fmla="*/ 88 h 164"/>
                <a:gd name="T16" fmla="*/ 129 w 170"/>
                <a:gd name="T17" fmla="*/ 82 h 164"/>
                <a:gd name="T18" fmla="*/ 118 w 170"/>
                <a:gd name="T19" fmla="*/ 96 h 164"/>
                <a:gd name="T20" fmla="*/ 99 w 170"/>
                <a:gd name="T21" fmla="*/ 115 h 164"/>
                <a:gd name="T22" fmla="*/ 85 w 170"/>
                <a:gd name="T23" fmla="*/ 126 h 164"/>
                <a:gd name="T24" fmla="*/ 101 w 170"/>
                <a:gd name="T25" fmla="*/ 121 h 164"/>
                <a:gd name="T26" fmla="*/ 113 w 170"/>
                <a:gd name="T27" fmla="*/ 110 h 164"/>
                <a:gd name="T28" fmla="*/ 124 w 170"/>
                <a:gd name="T29" fmla="*/ 98 h 164"/>
                <a:gd name="T30" fmla="*/ 129 w 170"/>
                <a:gd name="T31" fmla="*/ 82 h 164"/>
                <a:gd name="T32" fmla="*/ 69 w 170"/>
                <a:gd name="T33" fmla="*/ 43 h 164"/>
                <a:gd name="T34" fmla="*/ 57 w 170"/>
                <a:gd name="T35" fmla="*/ 54 h 164"/>
                <a:gd name="T36" fmla="*/ 45 w 170"/>
                <a:gd name="T37" fmla="*/ 66 h 164"/>
                <a:gd name="T38" fmla="*/ 41 w 170"/>
                <a:gd name="T39" fmla="*/ 82 h 164"/>
                <a:gd name="T40" fmla="*/ 52 w 170"/>
                <a:gd name="T41" fmla="*/ 68 h 164"/>
                <a:gd name="T42" fmla="*/ 71 w 170"/>
                <a:gd name="T43" fmla="*/ 49 h 164"/>
                <a:gd name="T44" fmla="*/ 85 w 170"/>
                <a:gd name="T45" fmla="*/ 38 h 164"/>
                <a:gd name="T46" fmla="*/ 147 w 170"/>
                <a:gd name="T47" fmla="*/ 0 h 164"/>
                <a:gd name="T48" fmla="*/ 107 w 170"/>
                <a:gd name="T49" fmla="*/ 14 h 164"/>
                <a:gd name="T50" fmla="*/ 91 w 170"/>
                <a:gd name="T51" fmla="*/ 33 h 164"/>
                <a:gd name="T52" fmla="*/ 117 w 170"/>
                <a:gd name="T53" fmla="*/ 18 h 164"/>
                <a:gd name="T54" fmla="*/ 149 w 170"/>
                <a:gd name="T55" fmla="*/ 18 h 164"/>
                <a:gd name="T56" fmla="*/ 145 w 170"/>
                <a:gd name="T57" fmla="*/ 57 h 164"/>
                <a:gd name="T58" fmla="*/ 138 w 170"/>
                <a:gd name="T59" fmla="*/ 82 h 164"/>
                <a:gd name="T60" fmla="*/ 157 w 170"/>
                <a:gd name="T61" fmla="*/ 52 h 164"/>
                <a:gd name="T62" fmla="*/ 147 w 170"/>
                <a:gd name="T6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64">
                  <a:moveTo>
                    <a:pt x="32" y="82"/>
                  </a:moveTo>
                  <a:cubicBezTo>
                    <a:pt x="26" y="90"/>
                    <a:pt x="21" y="97"/>
                    <a:pt x="17" y="104"/>
                  </a:cubicBezTo>
                  <a:cubicBezTo>
                    <a:pt x="16" y="107"/>
                    <a:pt x="14" y="109"/>
                    <a:pt x="13" y="112"/>
                  </a:cubicBezTo>
                  <a:cubicBezTo>
                    <a:pt x="2" y="133"/>
                    <a:pt x="0" y="150"/>
                    <a:pt x="8" y="159"/>
                  </a:cubicBezTo>
                  <a:cubicBezTo>
                    <a:pt x="12" y="162"/>
                    <a:pt x="17" y="164"/>
                    <a:pt x="23" y="164"/>
                  </a:cubicBezTo>
                  <a:cubicBezTo>
                    <a:pt x="32" y="164"/>
                    <a:pt x="43" y="160"/>
                    <a:pt x="55" y="154"/>
                  </a:cubicBezTo>
                  <a:cubicBezTo>
                    <a:pt x="58" y="153"/>
                    <a:pt x="60" y="151"/>
                    <a:pt x="63" y="150"/>
                  </a:cubicBezTo>
                  <a:cubicBezTo>
                    <a:pt x="70" y="146"/>
                    <a:pt x="77" y="141"/>
                    <a:pt x="85" y="135"/>
                  </a:cubicBezTo>
                  <a:cubicBezTo>
                    <a:pt x="83" y="134"/>
                    <a:pt x="81" y="132"/>
                    <a:pt x="79" y="131"/>
                  </a:cubicBezTo>
                  <a:cubicBezTo>
                    <a:pt x="73" y="135"/>
                    <a:pt x="66" y="139"/>
                    <a:pt x="60" y="142"/>
                  </a:cubicBezTo>
                  <a:cubicBezTo>
                    <a:pt x="57" y="144"/>
                    <a:pt x="55" y="145"/>
                    <a:pt x="53" y="146"/>
                  </a:cubicBezTo>
                  <a:cubicBezTo>
                    <a:pt x="45" y="149"/>
                    <a:pt x="38" y="150"/>
                    <a:pt x="33" y="150"/>
                  </a:cubicBezTo>
                  <a:cubicBezTo>
                    <a:pt x="28" y="150"/>
                    <a:pt x="24" y="149"/>
                    <a:pt x="21" y="146"/>
                  </a:cubicBezTo>
                  <a:cubicBezTo>
                    <a:pt x="15" y="140"/>
                    <a:pt x="15" y="129"/>
                    <a:pt x="21" y="114"/>
                  </a:cubicBezTo>
                  <a:cubicBezTo>
                    <a:pt x="22" y="112"/>
                    <a:pt x="23" y="109"/>
                    <a:pt x="25" y="107"/>
                  </a:cubicBezTo>
                  <a:cubicBezTo>
                    <a:pt x="28" y="101"/>
                    <a:pt x="32" y="94"/>
                    <a:pt x="36" y="88"/>
                  </a:cubicBezTo>
                  <a:cubicBezTo>
                    <a:pt x="35" y="86"/>
                    <a:pt x="33" y="84"/>
                    <a:pt x="32" y="82"/>
                  </a:cubicBezTo>
                  <a:moveTo>
                    <a:pt x="129" y="82"/>
                  </a:moveTo>
                  <a:cubicBezTo>
                    <a:pt x="128" y="84"/>
                    <a:pt x="126" y="86"/>
                    <a:pt x="125" y="88"/>
                  </a:cubicBezTo>
                  <a:cubicBezTo>
                    <a:pt x="123" y="90"/>
                    <a:pt x="120" y="93"/>
                    <a:pt x="118" y="96"/>
                  </a:cubicBezTo>
                  <a:cubicBezTo>
                    <a:pt x="115" y="99"/>
                    <a:pt x="112" y="102"/>
                    <a:pt x="109" y="106"/>
                  </a:cubicBezTo>
                  <a:cubicBezTo>
                    <a:pt x="105" y="109"/>
                    <a:pt x="102" y="112"/>
                    <a:pt x="99" y="115"/>
                  </a:cubicBezTo>
                  <a:cubicBezTo>
                    <a:pt x="96" y="117"/>
                    <a:pt x="93" y="120"/>
                    <a:pt x="91" y="122"/>
                  </a:cubicBezTo>
                  <a:cubicBezTo>
                    <a:pt x="89" y="123"/>
                    <a:pt x="87" y="125"/>
                    <a:pt x="85" y="126"/>
                  </a:cubicBezTo>
                  <a:cubicBezTo>
                    <a:pt x="87" y="128"/>
                    <a:pt x="89" y="129"/>
                    <a:pt x="91" y="131"/>
                  </a:cubicBezTo>
                  <a:cubicBezTo>
                    <a:pt x="94" y="128"/>
                    <a:pt x="98" y="125"/>
                    <a:pt x="101" y="121"/>
                  </a:cubicBezTo>
                  <a:cubicBezTo>
                    <a:pt x="104" y="119"/>
                    <a:pt x="106" y="117"/>
                    <a:pt x="109" y="114"/>
                  </a:cubicBezTo>
                  <a:cubicBezTo>
                    <a:pt x="110" y="113"/>
                    <a:pt x="112" y="112"/>
                    <a:pt x="113" y="110"/>
                  </a:cubicBezTo>
                  <a:cubicBezTo>
                    <a:pt x="115" y="109"/>
                    <a:pt x="116" y="108"/>
                    <a:pt x="117" y="106"/>
                  </a:cubicBezTo>
                  <a:cubicBezTo>
                    <a:pt x="120" y="104"/>
                    <a:pt x="122" y="101"/>
                    <a:pt x="124" y="98"/>
                  </a:cubicBezTo>
                  <a:cubicBezTo>
                    <a:pt x="128" y="95"/>
                    <a:pt x="131" y="91"/>
                    <a:pt x="133" y="88"/>
                  </a:cubicBezTo>
                  <a:cubicBezTo>
                    <a:pt x="132" y="86"/>
                    <a:pt x="131" y="84"/>
                    <a:pt x="129" y="82"/>
                  </a:cubicBezTo>
                  <a:moveTo>
                    <a:pt x="79" y="33"/>
                  </a:moveTo>
                  <a:cubicBezTo>
                    <a:pt x="76" y="36"/>
                    <a:pt x="72" y="39"/>
                    <a:pt x="69" y="43"/>
                  </a:cubicBezTo>
                  <a:cubicBezTo>
                    <a:pt x="66" y="45"/>
                    <a:pt x="63" y="47"/>
                    <a:pt x="61" y="50"/>
                  </a:cubicBezTo>
                  <a:cubicBezTo>
                    <a:pt x="59" y="51"/>
                    <a:pt x="58" y="52"/>
                    <a:pt x="57" y="54"/>
                  </a:cubicBezTo>
                  <a:cubicBezTo>
                    <a:pt x="55" y="55"/>
                    <a:pt x="54" y="57"/>
                    <a:pt x="53" y="58"/>
                  </a:cubicBezTo>
                  <a:cubicBezTo>
                    <a:pt x="50" y="60"/>
                    <a:pt x="48" y="63"/>
                    <a:pt x="45" y="66"/>
                  </a:cubicBezTo>
                  <a:cubicBezTo>
                    <a:pt x="42" y="69"/>
                    <a:pt x="39" y="73"/>
                    <a:pt x="36" y="76"/>
                  </a:cubicBezTo>
                  <a:cubicBezTo>
                    <a:pt x="38" y="78"/>
                    <a:pt x="39" y="80"/>
                    <a:pt x="41" y="82"/>
                  </a:cubicBezTo>
                  <a:cubicBezTo>
                    <a:pt x="42" y="80"/>
                    <a:pt x="44" y="78"/>
                    <a:pt x="45" y="76"/>
                  </a:cubicBezTo>
                  <a:cubicBezTo>
                    <a:pt x="47" y="74"/>
                    <a:pt x="50" y="71"/>
                    <a:pt x="52" y="68"/>
                  </a:cubicBezTo>
                  <a:cubicBezTo>
                    <a:pt x="55" y="65"/>
                    <a:pt x="58" y="62"/>
                    <a:pt x="61" y="58"/>
                  </a:cubicBezTo>
                  <a:cubicBezTo>
                    <a:pt x="65" y="55"/>
                    <a:pt x="68" y="52"/>
                    <a:pt x="71" y="49"/>
                  </a:cubicBezTo>
                  <a:cubicBezTo>
                    <a:pt x="74" y="47"/>
                    <a:pt x="77" y="44"/>
                    <a:pt x="79" y="42"/>
                  </a:cubicBezTo>
                  <a:cubicBezTo>
                    <a:pt x="81" y="41"/>
                    <a:pt x="83" y="39"/>
                    <a:pt x="85" y="38"/>
                  </a:cubicBezTo>
                  <a:cubicBezTo>
                    <a:pt x="83" y="36"/>
                    <a:pt x="81" y="35"/>
                    <a:pt x="79" y="33"/>
                  </a:cubicBezTo>
                  <a:moveTo>
                    <a:pt x="147" y="0"/>
                  </a:moveTo>
                  <a:cubicBezTo>
                    <a:pt x="138" y="0"/>
                    <a:pt x="127" y="4"/>
                    <a:pt x="115" y="10"/>
                  </a:cubicBezTo>
                  <a:cubicBezTo>
                    <a:pt x="112" y="11"/>
                    <a:pt x="110" y="13"/>
                    <a:pt x="107" y="14"/>
                  </a:cubicBezTo>
                  <a:cubicBezTo>
                    <a:pt x="100" y="18"/>
                    <a:pt x="92" y="23"/>
                    <a:pt x="85" y="29"/>
                  </a:cubicBezTo>
                  <a:cubicBezTo>
                    <a:pt x="87" y="30"/>
                    <a:pt x="89" y="32"/>
                    <a:pt x="91" y="33"/>
                  </a:cubicBezTo>
                  <a:cubicBezTo>
                    <a:pt x="97" y="29"/>
                    <a:pt x="104" y="25"/>
                    <a:pt x="110" y="22"/>
                  </a:cubicBezTo>
                  <a:cubicBezTo>
                    <a:pt x="112" y="20"/>
                    <a:pt x="115" y="19"/>
                    <a:pt x="117" y="18"/>
                  </a:cubicBezTo>
                  <a:cubicBezTo>
                    <a:pt x="125" y="15"/>
                    <a:pt x="131" y="14"/>
                    <a:pt x="137" y="14"/>
                  </a:cubicBezTo>
                  <a:cubicBezTo>
                    <a:pt x="142" y="14"/>
                    <a:pt x="146" y="15"/>
                    <a:pt x="149" y="18"/>
                  </a:cubicBezTo>
                  <a:cubicBezTo>
                    <a:pt x="155" y="24"/>
                    <a:pt x="154" y="35"/>
                    <a:pt x="149" y="50"/>
                  </a:cubicBezTo>
                  <a:cubicBezTo>
                    <a:pt x="148" y="52"/>
                    <a:pt x="146" y="55"/>
                    <a:pt x="145" y="57"/>
                  </a:cubicBezTo>
                  <a:cubicBezTo>
                    <a:pt x="142" y="63"/>
                    <a:pt x="138" y="70"/>
                    <a:pt x="133" y="76"/>
                  </a:cubicBezTo>
                  <a:cubicBezTo>
                    <a:pt x="135" y="78"/>
                    <a:pt x="136" y="80"/>
                    <a:pt x="138" y="82"/>
                  </a:cubicBezTo>
                  <a:cubicBezTo>
                    <a:pt x="144" y="74"/>
                    <a:pt x="149" y="67"/>
                    <a:pt x="153" y="60"/>
                  </a:cubicBezTo>
                  <a:cubicBezTo>
                    <a:pt x="154" y="57"/>
                    <a:pt x="156" y="55"/>
                    <a:pt x="157" y="52"/>
                  </a:cubicBezTo>
                  <a:cubicBezTo>
                    <a:pt x="168" y="31"/>
                    <a:pt x="170" y="14"/>
                    <a:pt x="162" y="5"/>
                  </a:cubicBezTo>
                  <a:cubicBezTo>
                    <a:pt x="158" y="2"/>
                    <a:pt x="153" y="0"/>
                    <a:pt x="147"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39" name="Freeform 50"/>
            <p:cNvSpPr>
              <a:spLocks noEditPoints="1"/>
            </p:cNvSpPr>
            <p:nvPr/>
          </p:nvSpPr>
          <p:spPr bwMode="auto">
            <a:xfrm>
              <a:off x="1625600" y="3160713"/>
              <a:ext cx="639763" cy="615950"/>
            </a:xfrm>
            <a:custGeom>
              <a:avLst/>
              <a:gdLst>
                <a:gd name="T0" fmla="*/ 21 w 170"/>
                <a:gd name="T1" fmla="*/ 50 h 164"/>
                <a:gd name="T2" fmla="*/ 21 w 170"/>
                <a:gd name="T3" fmla="*/ 18 h 164"/>
                <a:gd name="T4" fmla="*/ 33 w 170"/>
                <a:gd name="T5" fmla="*/ 14 h 164"/>
                <a:gd name="T6" fmla="*/ 53 w 170"/>
                <a:gd name="T7" fmla="*/ 18 h 164"/>
                <a:gd name="T8" fmla="*/ 60 w 170"/>
                <a:gd name="T9" fmla="*/ 22 h 164"/>
                <a:gd name="T10" fmla="*/ 79 w 170"/>
                <a:gd name="T11" fmla="*/ 33 h 164"/>
                <a:gd name="T12" fmla="*/ 85 w 170"/>
                <a:gd name="T13" fmla="*/ 38 h 164"/>
                <a:gd name="T14" fmla="*/ 91 w 170"/>
                <a:gd name="T15" fmla="*/ 42 h 164"/>
                <a:gd name="T16" fmla="*/ 99 w 170"/>
                <a:gd name="T17" fmla="*/ 49 h 164"/>
                <a:gd name="T18" fmla="*/ 109 w 170"/>
                <a:gd name="T19" fmla="*/ 58 h 164"/>
                <a:gd name="T20" fmla="*/ 118 w 170"/>
                <a:gd name="T21" fmla="*/ 68 h 164"/>
                <a:gd name="T22" fmla="*/ 125 w 170"/>
                <a:gd name="T23" fmla="*/ 76 h 164"/>
                <a:gd name="T24" fmla="*/ 129 w 170"/>
                <a:gd name="T25" fmla="*/ 82 h 164"/>
                <a:gd name="T26" fmla="*/ 133 w 170"/>
                <a:gd name="T27" fmla="*/ 88 h 164"/>
                <a:gd name="T28" fmla="*/ 145 w 170"/>
                <a:gd name="T29" fmla="*/ 107 h 164"/>
                <a:gd name="T30" fmla="*/ 149 w 170"/>
                <a:gd name="T31" fmla="*/ 114 h 164"/>
                <a:gd name="T32" fmla="*/ 149 w 170"/>
                <a:gd name="T33" fmla="*/ 146 h 164"/>
                <a:gd name="T34" fmla="*/ 137 w 170"/>
                <a:gd name="T35" fmla="*/ 150 h 164"/>
                <a:gd name="T36" fmla="*/ 117 w 170"/>
                <a:gd name="T37" fmla="*/ 146 h 164"/>
                <a:gd name="T38" fmla="*/ 110 w 170"/>
                <a:gd name="T39" fmla="*/ 142 h 164"/>
                <a:gd name="T40" fmla="*/ 91 w 170"/>
                <a:gd name="T41" fmla="*/ 131 h 164"/>
                <a:gd name="T42" fmla="*/ 85 w 170"/>
                <a:gd name="T43" fmla="*/ 126 h 164"/>
                <a:gd name="T44" fmla="*/ 79 w 170"/>
                <a:gd name="T45" fmla="*/ 122 h 164"/>
                <a:gd name="T46" fmla="*/ 71 w 170"/>
                <a:gd name="T47" fmla="*/ 115 h 164"/>
                <a:gd name="T48" fmla="*/ 61 w 170"/>
                <a:gd name="T49" fmla="*/ 106 h 164"/>
                <a:gd name="T50" fmla="*/ 52 w 170"/>
                <a:gd name="T51" fmla="*/ 96 h 164"/>
                <a:gd name="T52" fmla="*/ 45 w 170"/>
                <a:gd name="T53" fmla="*/ 88 h 164"/>
                <a:gd name="T54" fmla="*/ 41 w 170"/>
                <a:gd name="T55" fmla="*/ 82 h 164"/>
                <a:gd name="T56" fmla="*/ 36 w 170"/>
                <a:gd name="T57" fmla="*/ 76 h 164"/>
                <a:gd name="T58" fmla="*/ 25 w 170"/>
                <a:gd name="T59" fmla="*/ 57 h 164"/>
                <a:gd name="T60" fmla="*/ 21 w 170"/>
                <a:gd name="T61" fmla="*/ 50 h 164"/>
                <a:gd name="T62" fmla="*/ 23 w 170"/>
                <a:gd name="T63" fmla="*/ 0 h 164"/>
                <a:gd name="T64" fmla="*/ 8 w 170"/>
                <a:gd name="T65" fmla="*/ 5 h 164"/>
                <a:gd name="T66" fmla="*/ 13 w 170"/>
                <a:gd name="T67" fmla="*/ 52 h 164"/>
                <a:gd name="T68" fmla="*/ 17 w 170"/>
                <a:gd name="T69" fmla="*/ 60 h 164"/>
                <a:gd name="T70" fmla="*/ 32 w 170"/>
                <a:gd name="T71" fmla="*/ 82 h 164"/>
                <a:gd name="T72" fmla="*/ 36 w 170"/>
                <a:gd name="T73" fmla="*/ 88 h 164"/>
                <a:gd name="T74" fmla="*/ 45 w 170"/>
                <a:gd name="T75" fmla="*/ 98 h 164"/>
                <a:gd name="T76" fmla="*/ 53 w 170"/>
                <a:gd name="T77" fmla="*/ 106 h 164"/>
                <a:gd name="T78" fmla="*/ 57 w 170"/>
                <a:gd name="T79" fmla="*/ 110 h 164"/>
                <a:gd name="T80" fmla="*/ 61 w 170"/>
                <a:gd name="T81" fmla="*/ 114 h 164"/>
                <a:gd name="T82" fmla="*/ 69 w 170"/>
                <a:gd name="T83" fmla="*/ 121 h 164"/>
                <a:gd name="T84" fmla="*/ 79 w 170"/>
                <a:gd name="T85" fmla="*/ 131 h 164"/>
                <a:gd name="T86" fmla="*/ 85 w 170"/>
                <a:gd name="T87" fmla="*/ 135 h 164"/>
                <a:gd name="T88" fmla="*/ 107 w 170"/>
                <a:gd name="T89" fmla="*/ 150 h 164"/>
                <a:gd name="T90" fmla="*/ 115 w 170"/>
                <a:gd name="T91" fmla="*/ 154 h 164"/>
                <a:gd name="T92" fmla="*/ 147 w 170"/>
                <a:gd name="T93" fmla="*/ 164 h 164"/>
                <a:gd name="T94" fmla="*/ 162 w 170"/>
                <a:gd name="T95" fmla="*/ 159 h 164"/>
                <a:gd name="T96" fmla="*/ 157 w 170"/>
                <a:gd name="T97" fmla="*/ 112 h 164"/>
                <a:gd name="T98" fmla="*/ 153 w 170"/>
                <a:gd name="T99" fmla="*/ 104 h 164"/>
                <a:gd name="T100" fmla="*/ 138 w 170"/>
                <a:gd name="T101" fmla="*/ 82 h 164"/>
                <a:gd name="T102" fmla="*/ 133 w 170"/>
                <a:gd name="T103" fmla="*/ 76 h 164"/>
                <a:gd name="T104" fmla="*/ 124 w 170"/>
                <a:gd name="T105" fmla="*/ 66 h 164"/>
                <a:gd name="T106" fmla="*/ 117 w 170"/>
                <a:gd name="T107" fmla="*/ 58 h 164"/>
                <a:gd name="T108" fmla="*/ 113 w 170"/>
                <a:gd name="T109" fmla="*/ 54 h 164"/>
                <a:gd name="T110" fmla="*/ 109 w 170"/>
                <a:gd name="T111" fmla="*/ 50 h 164"/>
                <a:gd name="T112" fmla="*/ 101 w 170"/>
                <a:gd name="T113" fmla="*/ 43 h 164"/>
                <a:gd name="T114" fmla="*/ 91 w 170"/>
                <a:gd name="T115" fmla="*/ 33 h 164"/>
                <a:gd name="T116" fmla="*/ 85 w 170"/>
                <a:gd name="T117" fmla="*/ 29 h 164"/>
                <a:gd name="T118" fmla="*/ 63 w 170"/>
                <a:gd name="T119" fmla="*/ 14 h 164"/>
                <a:gd name="T120" fmla="*/ 55 w 170"/>
                <a:gd name="T121" fmla="*/ 10 h 164"/>
                <a:gd name="T122" fmla="*/ 23 w 170"/>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64">
                  <a:moveTo>
                    <a:pt x="21" y="50"/>
                  </a:moveTo>
                  <a:cubicBezTo>
                    <a:pt x="15" y="35"/>
                    <a:pt x="15" y="24"/>
                    <a:pt x="21" y="18"/>
                  </a:cubicBezTo>
                  <a:cubicBezTo>
                    <a:pt x="24" y="15"/>
                    <a:pt x="28" y="14"/>
                    <a:pt x="33" y="14"/>
                  </a:cubicBezTo>
                  <a:cubicBezTo>
                    <a:pt x="38" y="14"/>
                    <a:pt x="45" y="15"/>
                    <a:pt x="53" y="18"/>
                  </a:cubicBezTo>
                  <a:cubicBezTo>
                    <a:pt x="55" y="19"/>
                    <a:pt x="57" y="20"/>
                    <a:pt x="60" y="22"/>
                  </a:cubicBezTo>
                  <a:cubicBezTo>
                    <a:pt x="66" y="25"/>
                    <a:pt x="73" y="29"/>
                    <a:pt x="79" y="33"/>
                  </a:cubicBezTo>
                  <a:cubicBezTo>
                    <a:pt x="81" y="35"/>
                    <a:pt x="83" y="36"/>
                    <a:pt x="85" y="38"/>
                  </a:cubicBezTo>
                  <a:cubicBezTo>
                    <a:pt x="87" y="39"/>
                    <a:pt x="89" y="41"/>
                    <a:pt x="91" y="42"/>
                  </a:cubicBezTo>
                  <a:cubicBezTo>
                    <a:pt x="93" y="44"/>
                    <a:pt x="96" y="47"/>
                    <a:pt x="99" y="49"/>
                  </a:cubicBezTo>
                  <a:cubicBezTo>
                    <a:pt x="102" y="52"/>
                    <a:pt x="105" y="55"/>
                    <a:pt x="109" y="58"/>
                  </a:cubicBezTo>
                  <a:cubicBezTo>
                    <a:pt x="112" y="62"/>
                    <a:pt x="115" y="65"/>
                    <a:pt x="118" y="68"/>
                  </a:cubicBezTo>
                  <a:cubicBezTo>
                    <a:pt x="120" y="71"/>
                    <a:pt x="123" y="74"/>
                    <a:pt x="125" y="76"/>
                  </a:cubicBezTo>
                  <a:cubicBezTo>
                    <a:pt x="126" y="78"/>
                    <a:pt x="128" y="80"/>
                    <a:pt x="129" y="82"/>
                  </a:cubicBezTo>
                  <a:cubicBezTo>
                    <a:pt x="131" y="84"/>
                    <a:pt x="132" y="86"/>
                    <a:pt x="133" y="88"/>
                  </a:cubicBezTo>
                  <a:cubicBezTo>
                    <a:pt x="138" y="94"/>
                    <a:pt x="142" y="101"/>
                    <a:pt x="145" y="107"/>
                  </a:cubicBezTo>
                  <a:cubicBezTo>
                    <a:pt x="146" y="109"/>
                    <a:pt x="148" y="112"/>
                    <a:pt x="149" y="114"/>
                  </a:cubicBezTo>
                  <a:cubicBezTo>
                    <a:pt x="154" y="129"/>
                    <a:pt x="155" y="140"/>
                    <a:pt x="149" y="146"/>
                  </a:cubicBezTo>
                  <a:cubicBezTo>
                    <a:pt x="146" y="149"/>
                    <a:pt x="142" y="150"/>
                    <a:pt x="137" y="150"/>
                  </a:cubicBezTo>
                  <a:cubicBezTo>
                    <a:pt x="131" y="150"/>
                    <a:pt x="125" y="149"/>
                    <a:pt x="117" y="146"/>
                  </a:cubicBezTo>
                  <a:cubicBezTo>
                    <a:pt x="115" y="145"/>
                    <a:pt x="112" y="144"/>
                    <a:pt x="110" y="142"/>
                  </a:cubicBezTo>
                  <a:cubicBezTo>
                    <a:pt x="104" y="139"/>
                    <a:pt x="97" y="135"/>
                    <a:pt x="91" y="131"/>
                  </a:cubicBezTo>
                  <a:cubicBezTo>
                    <a:pt x="89" y="129"/>
                    <a:pt x="87" y="128"/>
                    <a:pt x="85" y="126"/>
                  </a:cubicBezTo>
                  <a:cubicBezTo>
                    <a:pt x="83" y="125"/>
                    <a:pt x="81" y="123"/>
                    <a:pt x="79" y="122"/>
                  </a:cubicBezTo>
                  <a:cubicBezTo>
                    <a:pt x="77" y="120"/>
                    <a:pt x="74" y="117"/>
                    <a:pt x="71" y="115"/>
                  </a:cubicBezTo>
                  <a:cubicBezTo>
                    <a:pt x="68" y="112"/>
                    <a:pt x="65" y="109"/>
                    <a:pt x="61" y="106"/>
                  </a:cubicBezTo>
                  <a:cubicBezTo>
                    <a:pt x="58" y="102"/>
                    <a:pt x="55" y="99"/>
                    <a:pt x="52" y="96"/>
                  </a:cubicBezTo>
                  <a:cubicBezTo>
                    <a:pt x="50" y="93"/>
                    <a:pt x="47" y="90"/>
                    <a:pt x="45" y="88"/>
                  </a:cubicBezTo>
                  <a:cubicBezTo>
                    <a:pt x="44" y="86"/>
                    <a:pt x="42" y="84"/>
                    <a:pt x="41" y="82"/>
                  </a:cubicBezTo>
                  <a:cubicBezTo>
                    <a:pt x="39" y="80"/>
                    <a:pt x="38" y="78"/>
                    <a:pt x="36" y="76"/>
                  </a:cubicBezTo>
                  <a:cubicBezTo>
                    <a:pt x="32" y="70"/>
                    <a:pt x="28" y="63"/>
                    <a:pt x="25" y="57"/>
                  </a:cubicBezTo>
                  <a:cubicBezTo>
                    <a:pt x="23" y="55"/>
                    <a:pt x="22" y="52"/>
                    <a:pt x="21" y="50"/>
                  </a:cubicBezTo>
                  <a:moveTo>
                    <a:pt x="23" y="0"/>
                  </a:moveTo>
                  <a:cubicBezTo>
                    <a:pt x="17" y="0"/>
                    <a:pt x="12" y="2"/>
                    <a:pt x="8" y="5"/>
                  </a:cubicBezTo>
                  <a:cubicBezTo>
                    <a:pt x="0" y="14"/>
                    <a:pt x="2" y="31"/>
                    <a:pt x="13" y="52"/>
                  </a:cubicBezTo>
                  <a:cubicBezTo>
                    <a:pt x="14" y="55"/>
                    <a:pt x="16" y="57"/>
                    <a:pt x="17" y="60"/>
                  </a:cubicBezTo>
                  <a:cubicBezTo>
                    <a:pt x="21" y="67"/>
                    <a:pt x="26" y="74"/>
                    <a:pt x="32" y="82"/>
                  </a:cubicBezTo>
                  <a:cubicBezTo>
                    <a:pt x="33" y="84"/>
                    <a:pt x="35" y="86"/>
                    <a:pt x="36" y="88"/>
                  </a:cubicBezTo>
                  <a:cubicBezTo>
                    <a:pt x="39" y="91"/>
                    <a:pt x="42" y="95"/>
                    <a:pt x="45" y="98"/>
                  </a:cubicBezTo>
                  <a:cubicBezTo>
                    <a:pt x="48" y="101"/>
                    <a:pt x="50" y="104"/>
                    <a:pt x="53" y="106"/>
                  </a:cubicBezTo>
                  <a:cubicBezTo>
                    <a:pt x="54" y="108"/>
                    <a:pt x="55" y="109"/>
                    <a:pt x="57" y="110"/>
                  </a:cubicBezTo>
                  <a:cubicBezTo>
                    <a:pt x="58" y="112"/>
                    <a:pt x="59" y="113"/>
                    <a:pt x="61" y="114"/>
                  </a:cubicBezTo>
                  <a:cubicBezTo>
                    <a:pt x="63" y="117"/>
                    <a:pt x="66" y="119"/>
                    <a:pt x="69" y="121"/>
                  </a:cubicBezTo>
                  <a:cubicBezTo>
                    <a:pt x="72" y="125"/>
                    <a:pt x="76" y="128"/>
                    <a:pt x="79" y="131"/>
                  </a:cubicBezTo>
                  <a:cubicBezTo>
                    <a:pt x="81" y="132"/>
                    <a:pt x="83" y="134"/>
                    <a:pt x="85" y="135"/>
                  </a:cubicBezTo>
                  <a:cubicBezTo>
                    <a:pt x="92" y="141"/>
                    <a:pt x="100" y="146"/>
                    <a:pt x="107" y="150"/>
                  </a:cubicBezTo>
                  <a:cubicBezTo>
                    <a:pt x="110" y="151"/>
                    <a:pt x="112" y="153"/>
                    <a:pt x="115" y="154"/>
                  </a:cubicBezTo>
                  <a:cubicBezTo>
                    <a:pt x="127" y="160"/>
                    <a:pt x="138" y="164"/>
                    <a:pt x="147" y="164"/>
                  </a:cubicBezTo>
                  <a:cubicBezTo>
                    <a:pt x="153" y="164"/>
                    <a:pt x="158" y="162"/>
                    <a:pt x="162" y="159"/>
                  </a:cubicBezTo>
                  <a:cubicBezTo>
                    <a:pt x="170" y="150"/>
                    <a:pt x="168" y="133"/>
                    <a:pt x="157" y="112"/>
                  </a:cubicBezTo>
                  <a:cubicBezTo>
                    <a:pt x="156" y="109"/>
                    <a:pt x="154" y="107"/>
                    <a:pt x="153" y="104"/>
                  </a:cubicBezTo>
                  <a:cubicBezTo>
                    <a:pt x="149" y="97"/>
                    <a:pt x="144" y="90"/>
                    <a:pt x="138" y="82"/>
                  </a:cubicBezTo>
                  <a:cubicBezTo>
                    <a:pt x="136" y="80"/>
                    <a:pt x="135" y="78"/>
                    <a:pt x="133" y="76"/>
                  </a:cubicBezTo>
                  <a:cubicBezTo>
                    <a:pt x="131" y="73"/>
                    <a:pt x="128" y="69"/>
                    <a:pt x="124" y="66"/>
                  </a:cubicBezTo>
                  <a:cubicBezTo>
                    <a:pt x="122" y="63"/>
                    <a:pt x="120" y="60"/>
                    <a:pt x="117" y="58"/>
                  </a:cubicBezTo>
                  <a:cubicBezTo>
                    <a:pt x="116" y="57"/>
                    <a:pt x="115" y="55"/>
                    <a:pt x="113" y="54"/>
                  </a:cubicBezTo>
                  <a:cubicBezTo>
                    <a:pt x="112" y="52"/>
                    <a:pt x="110" y="51"/>
                    <a:pt x="109" y="50"/>
                  </a:cubicBezTo>
                  <a:cubicBezTo>
                    <a:pt x="106" y="47"/>
                    <a:pt x="104" y="45"/>
                    <a:pt x="101" y="43"/>
                  </a:cubicBezTo>
                  <a:cubicBezTo>
                    <a:pt x="98" y="39"/>
                    <a:pt x="94" y="36"/>
                    <a:pt x="91" y="33"/>
                  </a:cubicBezTo>
                  <a:cubicBezTo>
                    <a:pt x="89" y="32"/>
                    <a:pt x="87" y="30"/>
                    <a:pt x="85" y="29"/>
                  </a:cubicBezTo>
                  <a:cubicBezTo>
                    <a:pt x="77" y="23"/>
                    <a:pt x="70" y="18"/>
                    <a:pt x="63" y="14"/>
                  </a:cubicBezTo>
                  <a:cubicBezTo>
                    <a:pt x="60" y="13"/>
                    <a:pt x="58" y="11"/>
                    <a:pt x="55" y="10"/>
                  </a:cubicBezTo>
                  <a:cubicBezTo>
                    <a:pt x="43" y="4"/>
                    <a:pt x="32" y="0"/>
                    <a:pt x="23"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40" name="Oval 51"/>
            <p:cNvSpPr>
              <a:spLocks noChangeArrowheads="1"/>
            </p:cNvSpPr>
            <p:nvPr/>
          </p:nvSpPr>
          <p:spPr bwMode="auto">
            <a:xfrm>
              <a:off x="1881188" y="3403600"/>
              <a:ext cx="128588" cy="128588"/>
            </a:xfrm>
            <a:prstGeom prst="ellipse">
              <a:avLst/>
            </a:prstGeom>
            <a:grpFill/>
            <a:ln>
              <a:noFill/>
            </a:ln>
          </p:spPr>
          <p:txBody>
            <a:bodyPr vert="horz" wrap="square" lIns="91440" tIns="45720" rIns="91440" bIns="45720" numCol="1" anchor="t" anchorCtr="0" compatLnSpc="1"/>
            <a:lstStyle/>
            <a:p>
              <a:endParaRPr lang="zh-CN" altLang="en-US">
                <a:solidFill>
                  <a:srgbClr val="FF0000"/>
                </a:solidFill>
              </a:endParaRPr>
            </a:p>
          </p:txBody>
        </p:sp>
      </p:grpSp>
      <p:grpSp>
        <p:nvGrpSpPr>
          <p:cNvPr id="41" name="组合 40"/>
          <p:cNvGrpSpPr/>
          <p:nvPr/>
        </p:nvGrpSpPr>
        <p:grpSpPr>
          <a:xfrm>
            <a:off x="8587316" y="1749671"/>
            <a:ext cx="678211" cy="672746"/>
            <a:chOff x="1977747" y="1270594"/>
            <a:chExt cx="899446" cy="892198"/>
          </a:xfrm>
        </p:grpSpPr>
        <p:sp>
          <p:nvSpPr>
            <p:cNvPr id="42" name="Oval 107"/>
            <p:cNvSpPr>
              <a:spLocks noChangeArrowheads="1"/>
            </p:cNvSpPr>
            <p:nvPr/>
          </p:nvSpPr>
          <p:spPr bwMode="auto">
            <a:xfrm>
              <a:off x="1977747" y="1270594"/>
              <a:ext cx="899446" cy="892198"/>
            </a:xfrm>
            <a:prstGeom prst="ellipse">
              <a:avLst/>
            </a:pr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Oval 108"/>
            <p:cNvSpPr>
              <a:spLocks noChangeArrowheads="1"/>
            </p:cNvSpPr>
            <p:nvPr/>
          </p:nvSpPr>
          <p:spPr bwMode="auto">
            <a:xfrm>
              <a:off x="2028522" y="1314115"/>
              <a:ext cx="797896" cy="797900"/>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09"/>
            <p:cNvSpPr/>
            <p:nvPr/>
          </p:nvSpPr>
          <p:spPr bwMode="auto">
            <a:xfrm>
              <a:off x="2014015" y="1470069"/>
              <a:ext cx="718106" cy="667335"/>
            </a:xfrm>
            <a:custGeom>
              <a:avLst/>
              <a:gdLst>
                <a:gd name="T0" fmla="*/ 47 w 198"/>
                <a:gd name="T1" fmla="*/ 4 h 184"/>
                <a:gd name="T2" fmla="*/ 0 w 198"/>
                <a:gd name="T3" fmla="*/ 52 h 184"/>
                <a:gd name="T4" fmla="*/ 4 w 198"/>
                <a:gd name="T5" fmla="*/ 111 h 184"/>
                <a:gd name="T6" fmla="*/ 56 w 198"/>
                <a:gd name="T7" fmla="*/ 172 h 184"/>
                <a:gd name="T8" fmla="*/ 123 w 198"/>
                <a:gd name="T9" fmla="*/ 184 h 184"/>
                <a:gd name="T10" fmla="*/ 149 w 198"/>
                <a:gd name="T11" fmla="*/ 174 h 184"/>
                <a:gd name="T12" fmla="*/ 191 w 198"/>
                <a:gd name="T13" fmla="*/ 132 h 184"/>
                <a:gd name="T14" fmla="*/ 198 w 198"/>
                <a:gd name="T15" fmla="*/ 122 h 184"/>
                <a:gd name="T16" fmla="*/ 196 w 198"/>
                <a:gd name="T17" fmla="*/ 113 h 184"/>
                <a:gd name="T18" fmla="*/ 165 w 198"/>
                <a:gd name="T19" fmla="*/ 87 h 184"/>
                <a:gd name="T20" fmla="*/ 175 w 198"/>
                <a:gd name="T21" fmla="*/ 78 h 184"/>
                <a:gd name="T22" fmla="*/ 170 w 198"/>
                <a:gd name="T23" fmla="*/ 2 h 184"/>
                <a:gd name="T24" fmla="*/ 59 w 198"/>
                <a:gd name="T25" fmla="*/ 0 h 184"/>
                <a:gd name="T26" fmla="*/ 47 w 198"/>
                <a:gd name="T27"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184">
                  <a:moveTo>
                    <a:pt x="47" y="4"/>
                  </a:moveTo>
                  <a:lnTo>
                    <a:pt x="0" y="52"/>
                  </a:lnTo>
                  <a:lnTo>
                    <a:pt x="4" y="111"/>
                  </a:lnTo>
                  <a:lnTo>
                    <a:pt x="56" y="172"/>
                  </a:lnTo>
                  <a:lnTo>
                    <a:pt x="123" y="184"/>
                  </a:lnTo>
                  <a:lnTo>
                    <a:pt x="149" y="174"/>
                  </a:lnTo>
                  <a:lnTo>
                    <a:pt x="191" y="132"/>
                  </a:lnTo>
                  <a:lnTo>
                    <a:pt x="198" y="122"/>
                  </a:lnTo>
                  <a:lnTo>
                    <a:pt x="196" y="113"/>
                  </a:lnTo>
                  <a:lnTo>
                    <a:pt x="165" y="87"/>
                  </a:lnTo>
                  <a:lnTo>
                    <a:pt x="175" y="78"/>
                  </a:lnTo>
                  <a:lnTo>
                    <a:pt x="170" y="2"/>
                  </a:lnTo>
                  <a:lnTo>
                    <a:pt x="59" y="0"/>
                  </a:lnTo>
                  <a:lnTo>
                    <a:pt x="47" y="4"/>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10"/>
            <p:cNvSpPr>
              <a:spLocks noEditPoints="1"/>
            </p:cNvSpPr>
            <p:nvPr/>
          </p:nvSpPr>
          <p:spPr bwMode="auto">
            <a:xfrm>
              <a:off x="2184474" y="1459188"/>
              <a:ext cx="471484" cy="301026"/>
            </a:xfrm>
            <a:custGeom>
              <a:avLst/>
              <a:gdLst>
                <a:gd name="T0" fmla="*/ 51 w 55"/>
                <a:gd name="T1" fmla="*/ 0 h 35"/>
                <a:gd name="T2" fmla="*/ 4 w 55"/>
                <a:gd name="T3" fmla="*/ 0 h 35"/>
                <a:gd name="T4" fmla="*/ 0 w 55"/>
                <a:gd name="T5" fmla="*/ 4 h 35"/>
                <a:gd name="T6" fmla="*/ 0 w 55"/>
                <a:gd name="T7" fmla="*/ 31 h 35"/>
                <a:gd name="T8" fmla="*/ 4 w 55"/>
                <a:gd name="T9" fmla="*/ 35 h 35"/>
                <a:gd name="T10" fmla="*/ 51 w 55"/>
                <a:gd name="T11" fmla="*/ 35 h 35"/>
                <a:gd name="T12" fmla="*/ 55 w 55"/>
                <a:gd name="T13" fmla="*/ 31 h 35"/>
                <a:gd name="T14" fmla="*/ 55 w 55"/>
                <a:gd name="T15" fmla="*/ 4 h 35"/>
                <a:gd name="T16" fmla="*/ 51 w 55"/>
                <a:gd name="T17" fmla="*/ 0 h 35"/>
                <a:gd name="T18" fmla="*/ 49 w 55"/>
                <a:gd name="T19" fmla="*/ 28 h 35"/>
                <a:gd name="T20" fmla="*/ 46 w 55"/>
                <a:gd name="T21" fmla="*/ 31 h 35"/>
                <a:gd name="T22" fmla="*/ 9 w 55"/>
                <a:gd name="T23" fmla="*/ 31 h 35"/>
                <a:gd name="T24" fmla="*/ 6 w 55"/>
                <a:gd name="T25" fmla="*/ 28 h 35"/>
                <a:gd name="T26" fmla="*/ 6 w 55"/>
                <a:gd name="T27" fmla="*/ 8 h 35"/>
                <a:gd name="T28" fmla="*/ 9 w 55"/>
                <a:gd name="T29" fmla="*/ 5 h 35"/>
                <a:gd name="T30" fmla="*/ 46 w 55"/>
                <a:gd name="T31" fmla="*/ 5 h 35"/>
                <a:gd name="T32" fmla="*/ 49 w 55"/>
                <a:gd name="T33" fmla="*/ 8 h 35"/>
                <a:gd name="T34" fmla="*/ 49 w 55"/>
                <a:gd name="T35"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51" y="0"/>
                  </a:moveTo>
                  <a:cubicBezTo>
                    <a:pt x="4" y="0"/>
                    <a:pt x="4" y="0"/>
                    <a:pt x="4" y="0"/>
                  </a:cubicBezTo>
                  <a:cubicBezTo>
                    <a:pt x="1" y="0"/>
                    <a:pt x="0" y="2"/>
                    <a:pt x="0" y="4"/>
                  </a:cubicBezTo>
                  <a:cubicBezTo>
                    <a:pt x="0" y="31"/>
                    <a:pt x="0" y="31"/>
                    <a:pt x="0" y="31"/>
                  </a:cubicBezTo>
                  <a:cubicBezTo>
                    <a:pt x="0" y="34"/>
                    <a:pt x="1" y="35"/>
                    <a:pt x="4" y="35"/>
                  </a:cubicBezTo>
                  <a:cubicBezTo>
                    <a:pt x="51" y="35"/>
                    <a:pt x="51" y="35"/>
                    <a:pt x="51" y="35"/>
                  </a:cubicBezTo>
                  <a:cubicBezTo>
                    <a:pt x="54" y="35"/>
                    <a:pt x="55" y="34"/>
                    <a:pt x="55" y="31"/>
                  </a:cubicBezTo>
                  <a:cubicBezTo>
                    <a:pt x="55" y="4"/>
                    <a:pt x="55" y="4"/>
                    <a:pt x="55" y="4"/>
                  </a:cubicBezTo>
                  <a:cubicBezTo>
                    <a:pt x="55" y="2"/>
                    <a:pt x="54" y="0"/>
                    <a:pt x="51" y="0"/>
                  </a:cubicBezTo>
                  <a:close/>
                  <a:moveTo>
                    <a:pt x="49" y="28"/>
                  </a:moveTo>
                  <a:cubicBezTo>
                    <a:pt x="49" y="29"/>
                    <a:pt x="48" y="31"/>
                    <a:pt x="46" y="31"/>
                  </a:cubicBezTo>
                  <a:cubicBezTo>
                    <a:pt x="9" y="31"/>
                    <a:pt x="9" y="31"/>
                    <a:pt x="9" y="31"/>
                  </a:cubicBezTo>
                  <a:cubicBezTo>
                    <a:pt x="7" y="31"/>
                    <a:pt x="6" y="29"/>
                    <a:pt x="6" y="28"/>
                  </a:cubicBezTo>
                  <a:cubicBezTo>
                    <a:pt x="6" y="8"/>
                    <a:pt x="6" y="8"/>
                    <a:pt x="6" y="8"/>
                  </a:cubicBezTo>
                  <a:cubicBezTo>
                    <a:pt x="6" y="7"/>
                    <a:pt x="7" y="5"/>
                    <a:pt x="9" y="5"/>
                  </a:cubicBezTo>
                  <a:cubicBezTo>
                    <a:pt x="46" y="5"/>
                    <a:pt x="46" y="5"/>
                    <a:pt x="46" y="5"/>
                  </a:cubicBezTo>
                  <a:cubicBezTo>
                    <a:pt x="48" y="5"/>
                    <a:pt x="49" y="7"/>
                    <a:pt x="49" y="8"/>
                  </a:cubicBezTo>
                  <a:lnTo>
                    <a:pt x="49" y="28"/>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11"/>
            <p:cNvSpPr>
              <a:spLocks noEditPoints="1"/>
            </p:cNvSpPr>
            <p:nvPr/>
          </p:nvSpPr>
          <p:spPr bwMode="auto">
            <a:xfrm>
              <a:off x="2108311" y="1778348"/>
              <a:ext cx="623809" cy="170461"/>
            </a:xfrm>
            <a:custGeom>
              <a:avLst/>
              <a:gdLst>
                <a:gd name="T0" fmla="*/ 66 w 73"/>
                <a:gd name="T1" fmla="*/ 3 h 20"/>
                <a:gd name="T2" fmla="*/ 63 w 73"/>
                <a:gd name="T3" fmla="*/ 0 h 20"/>
                <a:gd name="T4" fmla="*/ 10 w 73"/>
                <a:gd name="T5" fmla="*/ 0 h 20"/>
                <a:gd name="T6" fmla="*/ 6 w 73"/>
                <a:gd name="T7" fmla="*/ 4 h 20"/>
                <a:gd name="T8" fmla="*/ 1 w 73"/>
                <a:gd name="T9" fmla="*/ 14 h 20"/>
                <a:gd name="T10" fmla="*/ 72 w 73"/>
                <a:gd name="T11" fmla="*/ 14 h 20"/>
                <a:gd name="T12" fmla="*/ 66 w 73"/>
                <a:gd name="T13" fmla="*/ 3 h 20"/>
                <a:gd name="T14" fmla="*/ 25 w 73"/>
                <a:gd name="T15" fmla="*/ 12 h 20"/>
                <a:gd name="T16" fmla="*/ 26 w 73"/>
                <a:gd name="T17" fmla="*/ 9 h 20"/>
                <a:gd name="T18" fmla="*/ 46 w 73"/>
                <a:gd name="T19" fmla="*/ 9 h 20"/>
                <a:gd name="T20" fmla="*/ 48 w 73"/>
                <a:gd name="T21" fmla="*/ 12 h 20"/>
                <a:gd name="T22" fmla="*/ 25 w 73"/>
                <a:gd name="T23" fmla="*/ 12 h 20"/>
                <a:gd name="T24" fmla="*/ 62 w 73"/>
                <a:gd name="T25" fmla="*/ 7 h 20"/>
                <a:gd name="T26" fmla="*/ 11 w 73"/>
                <a:gd name="T27" fmla="*/ 7 h 20"/>
                <a:gd name="T28" fmla="*/ 9 w 73"/>
                <a:gd name="T29" fmla="*/ 6 h 20"/>
                <a:gd name="T30" fmla="*/ 10 w 73"/>
                <a:gd name="T31" fmla="*/ 4 h 20"/>
                <a:gd name="T32" fmla="*/ 13 w 73"/>
                <a:gd name="T33" fmla="*/ 2 h 20"/>
                <a:gd name="T34" fmla="*/ 61 w 73"/>
                <a:gd name="T35" fmla="*/ 2 h 20"/>
                <a:gd name="T36" fmla="*/ 63 w 73"/>
                <a:gd name="T37" fmla="*/ 4 h 20"/>
                <a:gd name="T38" fmla="*/ 64 w 73"/>
                <a:gd name="T39" fmla="*/ 6 h 20"/>
                <a:gd name="T40" fmla="*/ 62 w 73"/>
                <a:gd name="T41" fmla="*/ 7 h 20"/>
                <a:gd name="T42" fmla="*/ 0 w 73"/>
                <a:gd name="T43" fmla="*/ 16 h 20"/>
                <a:gd name="T44" fmla="*/ 3 w 73"/>
                <a:gd name="T45" fmla="*/ 20 h 20"/>
                <a:gd name="T46" fmla="*/ 70 w 73"/>
                <a:gd name="T47" fmla="*/ 20 h 20"/>
                <a:gd name="T48" fmla="*/ 73 w 73"/>
                <a:gd name="T49" fmla="*/ 16 h 20"/>
                <a:gd name="T50" fmla="*/ 0 w 73"/>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20">
                  <a:moveTo>
                    <a:pt x="66" y="3"/>
                  </a:moveTo>
                  <a:cubicBezTo>
                    <a:pt x="66" y="2"/>
                    <a:pt x="65" y="0"/>
                    <a:pt x="63" y="0"/>
                  </a:cubicBezTo>
                  <a:cubicBezTo>
                    <a:pt x="10" y="0"/>
                    <a:pt x="10" y="0"/>
                    <a:pt x="10" y="0"/>
                  </a:cubicBezTo>
                  <a:cubicBezTo>
                    <a:pt x="8" y="0"/>
                    <a:pt x="7" y="2"/>
                    <a:pt x="6" y="4"/>
                  </a:cubicBezTo>
                  <a:cubicBezTo>
                    <a:pt x="1" y="14"/>
                    <a:pt x="1" y="14"/>
                    <a:pt x="1" y="14"/>
                  </a:cubicBezTo>
                  <a:cubicBezTo>
                    <a:pt x="72" y="14"/>
                    <a:pt x="72" y="14"/>
                    <a:pt x="72" y="14"/>
                  </a:cubicBezTo>
                  <a:lnTo>
                    <a:pt x="66" y="3"/>
                  </a:lnTo>
                  <a:close/>
                  <a:moveTo>
                    <a:pt x="25" y="12"/>
                  </a:moveTo>
                  <a:cubicBezTo>
                    <a:pt x="26" y="9"/>
                    <a:pt x="26" y="9"/>
                    <a:pt x="26" y="9"/>
                  </a:cubicBezTo>
                  <a:cubicBezTo>
                    <a:pt x="46" y="9"/>
                    <a:pt x="46" y="9"/>
                    <a:pt x="46" y="9"/>
                  </a:cubicBezTo>
                  <a:cubicBezTo>
                    <a:pt x="48" y="12"/>
                    <a:pt x="48" y="12"/>
                    <a:pt x="48" y="12"/>
                  </a:cubicBezTo>
                  <a:lnTo>
                    <a:pt x="25" y="12"/>
                  </a:lnTo>
                  <a:close/>
                  <a:moveTo>
                    <a:pt x="62" y="7"/>
                  </a:moveTo>
                  <a:cubicBezTo>
                    <a:pt x="11" y="7"/>
                    <a:pt x="11" y="7"/>
                    <a:pt x="11" y="7"/>
                  </a:cubicBezTo>
                  <a:cubicBezTo>
                    <a:pt x="9" y="7"/>
                    <a:pt x="8" y="7"/>
                    <a:pt x="9" y="6"/>
                  </a:cubicBezTo>
                  <a:cubicBezTo>
                    <a:pt x="10" y="4"/>
                    <a:pt x="10" y="4"/>
                    <a:pt x="10" y="4"/>
                  </a:cubicBezTo>
                  <a:cubicBezTo>
                    <a:pt x="10" y="3"/>
                    <a:pt x="11" y="2"/>
                    <a:pt x="13" y="2"/>
                  </a:cubicBezTo>
                  <a:cubicBezTo>
                    <a:pt x="61" y="2"/>
                    <a:pt x="61" y="2"/>
                    <a:pt x="61" y="2"/>
                  </a:cubicBezTo>
                  <a:cubicBezTo>
                    <a:pt x="62" y="2"/>
                    <a:pt x="63" y="3"/>
                    <a:pt x="63" y="4"/>
                  </a:cubicBezTo>
                  <a:cubicBezTo>
                    <a:pt x="64" y="6"/>
                    <a:pt x="64" y="6"/>
                    <a:pt x="64" y="6"/>
                  </a:cubicBezTo>
                  <a:cubicBezTo>
                    <a:pt x="65" y="7"/>
                    <a:pt x="64" y="7"/>
                    <a:pt x="62" y="7"/>
                  </a:cubicBezTo>
                  <a:close/>
                  <a:moveTo>
                    <a:pt x="0" y="16"/>
                  </a:moveTo>
                  <a:cubicBezTo>
                    <a:pt x="0" y="16"/>
                    <a:pt x="1" y="17"/>
                    <a:pt x="3" y="20"/>
                  </a:cubicBezTo>
                  <a:cubicBezTo>
                    <a:pt x="70" y="20"/>
                    <a:pt x="70" y="20"/>
                    <a:pt x="70" y="20"/>
                  </a:cubicBezTo>
                  <a:cubicBezTo>
                    <a:pt x="72" y="17"/>
                    <a:pt x="73" y="16"/>
                    <a:pt x="73" y="16"/>
                  </a:cubicBezTo>
                  <a:lnTo>
                    <a:pt x="0" y="16"/>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12"/>
            <p:cNvSpPr>
              <a:spLocks noEditPoints="1"/>
            </p:cNvSpPr>
            <p:nvPr/>
          </p:nvSpPr>
          <p:spPr bwMode="auto">
            <a:xfrm>
              <a:off x="2191728" y="1451935"/>
              <a:ext cx="482364" cy="301026"/>
            </a:xfrm>
            <a:custGeom>
              <a:avLst/>
              <a:gdLst>
                <a:gd name="T0" fmla="*/ 52 w 56"/>
                <a:gd name="T1" fmla="*/ 0 h 35"/>
                <a:gd name="T2" fmla="*/ 4 w 56"/>
                <a:gd name="T3" fmla="*/ 0 h 35"/>
                <a:gd name="T4" fmla="*/ 0 w 56"/>
                <a:gd name="T5" fmla="*/ 4 h 35"/>
                <a:gd name="T6" fmla="*/ 0 w 56"/>
                <a:gd name="T7" fmla="*/ 31 h 35"/>
                <a:gd name="T8" fmla="*/ 4 w 56"/>
                <a:gd name="T9" fmla="*/ 35 h 35"/>
                <a:gd name="T10" fmla="*/ 52 w 56"/>
                <a:gd name="T11" fmla="*/ 35 h 35"/>
                <a:gd name="T12" fmla="*/ 56 w 56"/>
                <a:gd name="T13" fmla="*/ 31 h 35"/>
                <a:gd name="T14" fmla="*/ 56 w 56"/>
                <a:gd name="T15" fmla="*/ 4 h 35"/>
                <a:gd name="T16" fmla="*/ 52 w 56"/>
                <a:gd name="T17" fmla="*/ 0 h 35"/>
                <a:gd name="T18" fmla="*/ 49 w 56"/>
                <a:gd name="T19" fmla="*/ 27 h 35"/>
                <a:gd name="T20" fmla="*/ 46 w 56"/>
                <a:gd name="T21" fmla="*/ 30 h 35"/>
                <a:gd name="T22" fmla="*/ 9 w 56"/>
                <a:gd name="T23" fmla="*/ 30 h 35"/>
                <a:gd name="T24" fmla="*/ 6 w 56"/>
                <a:gd name="T25" fmla="*/ 27 h 35"/>
                <a:gd name="T26" fmla="*/ 6 w 56"/>
                <a:gd name="T27" fmla="*/ 8 h 35"/>
                <a:gd name="T28" fmla="*/ 9 w 56"/>
                <a:gd name="T29" fmla="*/ 5 h 35"/>
                <a:gd name="T30" fmla="*/ 46 w 56"/>
                <a:gd name="T31" fmla="*/ 5 h 35"/>
                <a:gd name="T32" fmla="*/ 49 w 56"/>
                <a:gd name="T33" fmla="*/ 8 h 35"/>
                <a:gd name="T34" fmla="*/ 49 w 56"/>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2" y="0"/>
                  </a:moveTo>
                  <a:cubicBezTo>
                    <a:pt x="4" y="0"/>
                    <a:pt x="4" y="0"/>
                    <a:pt x="4" y="0"/>
                  </a:cubicBezTo>
                  <a:cubicBezTo>
                    <a:pt x="2" y="0"/>
                    <a:pt x="0" y="2"/>
                    <a:pt x="0" y="4"/>
                  </a:cubicBezTo>
                  <a:cubicBezTo>
                    <a:pt x="0" y="31"/>
                    <a:pt x="0" y="31"/>
                    <a:pt x="0" y="31"/>
                  </a:cubicBezTo>
                  <a:cubicBezTo>
                    <a:pt x="0" y="33"/>
                    <a:pt x="2" y="35"/>
                    <a:pt x="4" y="35"/>
                  </a:cubicBezTo>
                  <a:cubicBezTo>
                    <a:pt x="52" y="35"/>
                    <a:pt x="52" y="35"/>
                    <a:pt x="52" y="35"/>
                  </a:cubicBezTo>
                  <a:cubicBezTo>
                    <a:pt x="54" y="35"/>
                    <a:pt x="56" y="33"/>
                    <a:pt x="56" y="31"/>
                  </a:cubicBezTo>
                  <a:cubicBezTo>
                    <a:pt x="56" y="4"/>
                    <a:pt x="56" y="4"/>
                    <a:pt x="56" y="4"/>
                  </a:cubicBezTo>
                  <a:cubicBezTo>
                    <a:pt x="56" y="2"/>
                    <a:pt x="54" y="0"/>
                    <a:pt x="52" y="0"/>
                  </a:cubicBezTo>
                  <a:close/>
                  <a:moveTo>
                    <a:pt x="49" y="27"/>
                  </a:moveTo>
                  <a:cubicBezTo>
                    <a:pt x="49" y="29"/>
                    <a:pt x="48" y="30"/>
                    <a:pt x="46" y="30"/>
                  </a:cubicBezTo>
                  <a:cubicBezTo>
                    <a:pt x="9" y="30"/>
                    <a:pt x="9" y="30"/>
                    <a:pt x="9" y="30"/>
                  </a:cubicBezTo>
                  <a:cubicBezTo>
                    <a:pt x="7" y="30"/>
                    <a:pt x="6" y="29"/>
                    <a:pt x="6" y="27"/>
                  </a:cubicBezTo>
                  <a:cubicBezTo>
                    <a:pt x="6" y="8"/>
                    <a:pt x="6" y="8"/>
                    <a:pt x="6" y="8"/>
                  </a:cubicBezTo>
                  <a:cubicBezTo>
                    <a:pt x="6" y="6"/>
                    <a:pt x="7" y="5"/>
                    <a:pt x="9" y="5"/>
                  </a:cubicBezTo>
                  <a:cubicBezTo>
                    <a:pt x="46" y="5"/>
                    <a:pt x="46" y="5"/>
                    <a:pt x="46" y="5"/>
                  </a:cubicBezTo>
                  <a:cubicBezTo>
                    <a:pt x="48" y="5"/>
                    <a:pt x="49" y="6"/>
                    <a:pt x="49" y="8"/>
                  </a:cubicBezTo>
                  <a:lnTo>
                    <a:pt x="49"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13"/>
            <p:cNvSpPr>
              <a:spLocks noEditPoints="1"/>
            </p:cNvSpPr>
            <p:nvPr/>
          </p:nvSpPr>
          <p:spPr bwMode="auto">
            <a:xfrm>
              <a:off x="2115565" y="1767468"/>
              <a:ext cx="627436" cy="163207"/>
            </a:xfrm>
            <a:custGeom>
              <a:avLst/>
              <a:gdLst>
                <a:gd name="T0" fmla="*/ 67 w 73"/>
                <a:gd name="T1" fmla="*/ 3 h 19"/>
                <a:gd name="T2" fmla="*/ 63 w 73"/>
                <a:gd name="T3" fmla="*/ 0 h 19"/>
                <a:gd name="T4" fmla="*/ 10 w 73"/>
                <a:gd name="T5" fmla="*/ 0 h 19"/>
                <a:gd name="T6" fmla="*/ 7 w 73"/>
                <a:gd name="T7" fmla="*/ 3 h 19"/>
                <a:gd name="T8" fmla="*/ 1 w 73"/>
                <a:gd name="T9" fmla="*/ 13 h 19"/>
                <a:gd name="T10" fmla="*/ 73 w 73"/>
                <a:gd name="T11" fmla="*/ 13 h 19"/>
                <a:gd name="T12" fmla="*/ 67 w 73"/>
                <a:gd name="T13" fmla="*/ 3 h 19"/>
                <a:gd name="T14" fmla="*/ 25 w 73"/>
                <a:gd name="T15" fmla="*/ 12 h 19"/>
                <a:gd name="T16" fmla="*/ 27 w 73"/>
                <a:gd name="T17" fmla="*/ 9 h 19"/>
                <a:gd name="T18" fmla="*/ 47 w 73"/>
                <a:gd name="T19" fmla="*/ 9 h 19"/>
                <a:gd name="T20" fmla="*/ 48 w 73"/>
                <a:gd name="T21" fmla="*/ 12 h 19"/>
                <a:gd name="T22" fmla="*/ 25 w 73"/>
                <a:gd name="T23" fmla="*/ 12 h 19"/>
                <a:gd name="T24" fmla="*/ 62 w 73"/>
                <a:gd name="T25" fmla="*/ 7 h 19"/>
                <a:gd name="T26" fmla="*/ 12 w 73"/>
                <a:gd name="T27" fmla="*/ 7 h 19"/>
                <a:gd name="T28" fmla="*/ 9 w 73"/>
                <a:gd name="T29" fmla="*/ 6 h 19"/>
                <a:gd name="T30" fmla="*/ 10 w 73"/>
                <a:gd name="T31" fmla="*/ 3 h 19"/>
                <a:gd name="T32" fmla="*/ 13 w 73"/>
                <a:gd name="T33" fmla="*/ 2 h 19"/>
                <a:gd name="T34" fmla="*/ 61 w 73"/>
                <a:gd name="T35" fmla="*/ 2 h 19"/>
                <a:gd name="T36" fmla="*/ 63 w 73"/>
                <a:gd name="T37" fmla="*/ 3 h 19"/>
                <a:gd name="T38" fmla="*/ 65 w 73"/>
                <a:gd name="T39" fmla="*/ 6 h 19"/>
                <a:gd name="T40" fmla="*/ 62 w 73"/>
                <a:gd name="T41" fmla="*/ 7 h 19"/>
                <a:gd name="T42" fmla="*/ 0 w 73"/>
                <a:gd name="T43" fmla="*/ 15 h 19"/>
                <a:gd name="T44" fmla="*/ 3 w 73"/>
                <a:gd name="T45" fmla="*/ 19 h 19"/>
                <a:gd name="T46" fmla="*/ 70 w 73"/>
                <a:gd name="T47" fmla="*/ 19 h 19"/>
                <a:gd name="T48" fmla="*/ 73 w 73"/>
                <a:gd name="T49" fmla="*/ 15 h 19"/>
                <a:gd name="T50" fmla="*/ 0 w 73"/>
                <a:gd name="T5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9">
                  <a:moveTo>
                    <a:pt x="67" y="3"/>
                  </a:moveTo>
                  <a:cubicBezTo>
                    <a:pt x="66" y="1"/>
                    <a:pt x="65" y="0"/>
                    <a:pt x="63" y="0"/>
                  </a:cubicBezTo>
                  <a:cubicBezTo>
                    <a:pt x="10" y="0"/>
                    <a:pt x="10" y="0"/>
                    <a:pt x="10" y="0"/>
                  </a:cubicBezTo>
                  <a:cubicBezTo>
                    <a:pt x="8" y="0"/>
                    <a:pt x="7" y="2"/>
                    <a:pt x="7" y="3"/>
                  </a:cubicBezTo>
                  <a:cubicBezTo>
                    <a:pt x="1" y="13"/>
                    <a:pt x="1" y="13"/>
                    <a:pt x="1" y="13"/>
                  </a:cubicBezTo>
                  <a:cubicBezTo>
                    <a:pt x="73" y="13"/>
                    <a:pt x="73" y="13"/>
                    <a:pt x="73" y="13"/>
                  </a:cubicBezTo>
                  <a:lnTo>
                    <a:pt x="67" y="3"/>
                  </a:lnTo>
                  <a:close/>
                  <a:moveTo>
                    <a:pt x="25" y="12"/>
                  </a:moveTo>
                  <a:cubicBezTo>
                    <a:pt x="27" y="9"/>
                    <a:pt x="27" y="9"/>
                    <a:pt x="27" y="9"/>
                  </a:cubicBezTo>
                  <a:cubicBezTo>
                    <a:pt x="47" y="9"/>
                    <a:pt x="47" y="9"/>
                    <a:pt x="47" y="9"/>
                  </a:cubicBezTo>
                  <a:cubicBezTo>
                    <a:pt x="48" y="12"/>
                    <a:pt x="48" y="12"/>
                    <a:pt x="48" y="12"/>
                  </a:cubicBezTo>
                  <a:lnTo>
                    <a:pt x="25" y="12"/>
                  </a:lnTo>
                  <a:close/>
                  <a:moveTo>
                    <a:pt x="62" y="7"/>
                  </a:moveTo>
                  <a:cubicBezTo>
                    <a:pt x="12" y="7"/>
                    <a:pt x="12" y="7"/>
                    <a:pt x="12" y="7"/>
                  </a:cubicBezTo>
                  <a:cubicBezTo>
                    <a:pt x="9" y="7"/>
                    <a:pt x="9" y="6"/>
                    <a:pt x="9" y="6"/>
                  </a:cubicBezTo>
                  <a:cubicBezTo>
                    <a:pt x="10" y="3"/>
                    <a:pt x="10" y="3"/>
                    <a:pt x="10" y="3"/>
                  </a:cubicBezTo>
                  <a:cubicBezTo>
                    <a:pt x="11" y="3"/>
                    <a:pt x="11" y="2"/>
                    <a:pt x="13" y="2"/>
                  </a:cubicBezTo>
                  <a:cubicBezTo>
                    <a:pt x="61" y="2"/>
                    <a:pt x="61" y="2"/>
                    <a:pt x="61" y="2"/>
                  </a:cubicBezTo>
                  <a:cubicBezTo>
                    <a:pt x="62" y="2"/>
                    <a:pt x="63" y="3"/>
                    <a:pt x="63" y="3"/>
                  </a:cubicBezTo>
                  <a:cubicBezTo>
                    <a:pt x="65" y="6"/>
                    <a:pt x="65" y="6"/>
                    <a:pt x="65" y="6"/>
                  </a:cubicBezTo>
                  <a:cubicBezTo>
                    <a:pt x="65" y="6"/>
                    <a:pt x="65" y="7"/>
                    <a:pt x="62" y="7"/>
                  </a:cubicBezTo>
                  <a:close/>
                  <a:moveTo>
                    <a:pt x="0" y="15"/>
                  </a:moveTo>
                  <a:cubicBezTo>
                    <a:pt x="0" y="16"/>
                    <a:pt x="2" y="17"/>
                    <a:pt x="3" y="19"/>
                  </a:cubicBezTo>
                  <a:cubicBezTo>
                    <a:pt x="70" y="19"/>
                    <a:pt x="70" y="19"/>
                    <a:pt x="70" y="19"/>
                  </a:cubicBezTo>
                  <a:cubicBezTo>
                    <a:pt x="72" y="17"/>
                    <a:pt x="73" y="16"/>
                    <a:pt x="73" y="15"/>
                  </a:cubicBez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4165643" y="1521784"/>
            <a:ext cx="787586" cy="781239"/>
            <a:chOff x="925975" y="1270594"/>
            <a:chExt cx="899446" cy="892198"/>
          </a:xfrm>
        </p:grpSpPr>
        <p:sp>
          <p:nvSpPr>
            <p:cNvPr id="50" name="Oval 114"/>
            <p:cNvSpPr>
              <a:spLocks noChangeArrowheads="1"/>
            </p:cNvSpPr>
            <p:nvPr/>
          </p:nvSpPr>
          <p:spPr bwMode="auto">
            <a:xfrm>
              <a:off x="925975" y="1270594"/>
              <a:ext cx="899446" cy="892198"/>
            </a:xfrm>
            <a:prstGeom prst="ellipse">
              <a:avLst/>
            </a:pr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Oval 115"/>
            <p:cNvSpPr>
              <a:spLocks noChangeArrowheads="1"/>
            </p:cNvSpPr>
            <p:nvPr/>
          </p:nvSpPr>
          <p:spPr bwMode="auto">
            <a:xfrm>
              <a:off x="976750" y="1314115"/>
              <a:ext cx="797896" cy="797900"/>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16"/>
            <p:cNvSpPr/>
            <p:nvPr/>
          </p:nvSpPr>
          <p:spPr bwMode="auto">
            <a:xfrm>
              <a:off x="951363" y="1459188"/>
              <a:ext cx="605675" cy="703603"/>
            </a:xfrm>
            <a:custGeom>
              <a:avLst/>
              <a:gdLst>
                <a:gd name="T0" fmla="*/ 71 w 167"/>
                <a:gd name="T1" fmla="*/ 0 h 194"/>
                <a:gd name="T2" fmla="*/ 0 w 167"/>
                <a:gd name="T3" fmla="*/ 73 h 194"/>
                <a:gd name="T4" fmla="*/ 12 w 167"/>
                <a:gd name="T5" fmla="*/ 111 h 194"/>
                <a:gd name="T6" fmla="*/ 28 w 167"/>
                <a:gd name="T7" fmla="*/ 149 h 194"/>
                <a:gd name="T8" fmla="*/ 52 w 167"/>
                <a:gd name="T9" fmla="*/ 170 h 194"/>
                <a:gd name="T10" fmla="*/ 116 w 167"/>
                <a:gd name="T11" fmla="*/ 194 h 194"/>
                <a:gd name="T12" fmla="*/ 167 w 167"/>
                <a:gd name="T13" fmla="*/ 142 h 194"/>
                <a:gd name="T14" fmla="*/ 165 w 167"/>
                <a:gd name="T15" fmla="*/ 5 h 194"/>
                <a:gd name="T16" fmla="*/ 71 w 167"/>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94">
                  <a:moveTo>
                    <a:pt x="71" y="0"/>
                  </a:moveTo>
                  <a:lnTo>
                    <a:pt x="0" y="73"/>
                  </a:lnTo>
                  <a:lnTo>
                    <a:pt x="12" y="111"/>
                  </a:lnTo>
                  <a:lnTo>
                    <a:pt x="28" y="149"/>
                  </a:lnTo>
                  <a:lnTo>
                    <a:pt x="52" y="170"/>
                  </a:lnTo>
                  <a:lnTo>
                    <a:pt x="116" y="194"/>
                  </a:lnTo>
                  <a:lnTo>
                    <a:pt x="167" y="142"/>
                  </a:lnTo>
                  <a:lnTo>
                    <a:pt x="165" y="5"/>
                  </a:lnTo>
                  <a:lnTo>
                    <a:pt x="71"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17"/>
            <p:cNvSpPr>
              <a:spLocks noEditPoints="1"/>
            </p:cNvSpPr>
            <p:nvPr/>
          </p:nvSpPr>
          <p:spPr bwMode="auto">
            <a:xfrm>
              <a:off x="1190731" y="1433801"/>
              <a:ext cx="377187" cy="583918"/>
            </a:xfrm>
            <a:custGeom>
              <a:avLst/>
              <a:gdLst>
                <a:gd name="T0" fmla="*/ 35 w 44"/>
                <a:gd name="T1" fmla="*/ 0 h 68"/>
                <a:gd name="T2" fmla="*/ 9 w 44"/>
                <a:gd name="T3" fmla="*/ 0 h 68"/>
                <a:gd name="T4" fmla="*/ 0 w 44"/>
                <a:gd name="T5" fmla="*/ 9 h 68"/>
                <a:gd name="T6" fmla="*/ 0 w 44"/>
                <a:gd name="T7" fmla="*/ 59 h 68"/>
                <a:gd name="T8" fmla="*/ 9 w 44"/>
                <a:gd name="T9" fmla="*/ 68 h 68"/>
                <a:gd name="T10" fmla="*/ 35 w 44"/>
                <a:gd name="T11" fmla="*/ 68 h 68"/>
                <a:gd name="T12" fmla="*/ 44 w 44"/>
                <a:gd name="T13" fmla="*/ 59 h 68"/>
                <a:gd name="T14" fmla="*/ 44 w 44"/>
                <a:gd name="T15" fmla="*/ 9 h 68"/>
                <a:gd name="T16" fmla="*/ 35 w 44"/>
                <a:gd name="T17" fmla="*/ 0 h 68"/>
                <a:gd name="T18" fmla="*/ 22 w 44"/>
                <a:gd name="T19" fmla="*/ 65 h 68"/>
                <a:gd name="T20" fmla="*/ 18 w 44"/>
                <a:gd name="T21" fmla="*/ 61 h 68"/>
                <a:gd name="T22" fmla="*/ 22 w 44"/>
                <a:gd name="T23" fmla="*/ 57 h 68"/>
                <a:gd name="T24" fmla="*/ 26 w 44"/>
                <a:gd name="T25" fmla="*/ 61 h 68"/>
                <a:gd name="T26" fmla="*/ 22 w 44"/>
                <a:gd name="T27" fmla="*/ 65 h 68"/>
                <a:gd name="T28" fmla="*/ 40 w 44"/>
                <a:gd name="T29" fmla="*/ 48 h 68"/>
                <a:gd name="T30" fmla="*/ 32 w 44"/>
                <a:gd name="T31" fmla="*/ 55 h 68"/>
                <a:gd name="T32" fmla="*/ 12 w 44"/>
                <a:gd name="T33" fmla="*/ 55 h 68"/>
                <a:gd name="T34" fmla="*/ 5 w 44"/>
                <a:gd name="T35" fmla="*/ 48 h 68"/>
                <a:gd name="T36" fmla="*/ 5 w 44"/>
                <a:gd name="T37" fmla="*/ 13 h 68"/>
                <a:gd name="T38" fmla="*/ 12 w 44"/>
                <a:gd name="T39" fmla="*/ 6 h 68"/>
                <a:gd name="T40" fmla="*/ 32 w 44"/>
                <a:gd name="T41" fmla="*/ 6 h 68"/>
                <a:gd name="T42" fmla="*/ 40 w 44"/>
                <a:gd name="T43" fmla="*/ 13 h 68"/>
                <a:gd name="T44" fmla="*/ 40 w 44"/>
                <a:gd name="T45"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8">
                  <a:moveTo>
                    <a:pt x="35" y="0"/>
                  </a:moveTo>
                  <a:cubicBezTo>
                    <a:pt x="9" y="0"/>
                    <a:pt x="9" y="0"/>
                    <a:pt x="9" y="0"/>
                  </a:cubicBezTo>
                  <a:cubicBezTo>
                    <a:pt x="4" y="0"/>
                    <a:pt x="0" y="4"/>
                    <a:pt x="0" y="9"/>
                  </a:cubicBezTo>
                  <a:cubicBezTo>
                    <a:pt x="0" y="59"/>
                    <a:pt x="0" y="59"/>
                    <a:pt x="0" y="59"/>
                  </a:cubicBezTo>
                  <a:cubicBezTo>
                    <a:pt x="0" y="64"/>
                    <a:pt x="4" y="68"/>
                    <a:pt x="9" y="68"/>
                  </a:cubicBezTo>
                  <a:cubicBezTo>
                    <a:pt x="35" y="68"/>
                    <a:pt x="35" y="68"/>
                    <a:pt x="35" y="68"/>
                  </a:cubicBezTo>
                  <a:cubicBezTo>
                    <a:pt x="40" y="68"/>
                    <a:pt x="44" y="64"/>
                    <a:pt x="44" y="59"/>
                  </a:cubicBezTo>
                  <a:cubicBezTo>
                    <a:pt x="44" y="9"/>
                    <a:pt x="44" y="9"/>
                    <a:pt x="44" y="9"/>
                  </a:cubicBezTo>
                  <a:cubicBezTo>
                    <a:pt x="44" y="4"/>
                    <a:pt x="40" y="0"/>
                    <a:pt x="35" y="0"/>
                  </a:cubicBezTo>
                  <a:close/>
                  <a:moveTo>
                    <a:pt x="22" y="65"/>
                  </a:moveTo>
                  <a:cubicBezTo>
                    <a:pt x="20" y="65"/>
                    <a:pt x="18" y="64"/>
                    <a:pt x="18" y="61"/>
                  </a:cubicBezTo>
                  <a:cubicBezTo>
                    <a:pt x="18" y="59"/>
                    <a:pt x="20" y="57"/>
                    <a:pt x="22" y="57"/>
                  </a:cubicBezTo>
                  <a:cubicBezTo>
                    <a:pt x="24" y="57"/>
                    <a:pt x="26" y="59"/>
                    <a:pt x="26" y="61"/>
                  </a:cubicBezTo>
                  <a:cubicBezTo>
                    <a:pt x="26" y="64"/>
                    <a:pt x="24" y="65"/>
                    <a:pt x="22" y="65"/>
                  </a:cubicBezTo>
                  <a:close/>
                  <a:moveTo>
                    <a:pt x="40" y="48"/>
                  </a:moveTo>
                  <a:cubicBezTo>
                    <a:pt x="40" y="52"/>
                    <a:pt x="36" y="55"/>
                    <a:pt x="32" y="55"/>
                  </a:cubicBezTo>
                  <a:cubicBezTo>
                    <a:pt x="12" y="55"/>
                    <a:pt x="12" y="55"/>
                    <a:pt x="12" y="55"/>
                  </a:cubicBezTo>
                  <a:cubicBezTo>
                    <a:pt x="8" y="55"/>
                    <a:pt x="5" y="52"/>
                    <a:pt x="5" y="48"/>
                  </a:cubicBezTo>
                  <a:cubicBezTo>
                    <a:pt x="5" y="13"/>
                    <a:pt x="5" y="13"/>
                    <a:pt x="5" y="13"/>
                  </a:cubicBezTo>
                  <a:cubicBezTo>
                    <a:pt x="5" y="9"/>
                    <a:pt x="8" y="6"/>
                    <a:pt x="12" y="6"/>
                  </a:cubicBezTo>
                  <a:cubicBezTo>
                    <a:pt x="32" y="6"/>
                    <a:pt x="32" y="6"/>
                    <a:pt x="32" y="6"/>
                  </a:cubicBezTo>
                  <a:cubicBezTo>
                    <a:pt x="36" y="6"/>
                    <a:pt x="40" y="9"/>
                    <a:pt x="40" y="13"/>
                  </a:cubicBezTo>
                  <a:lnTo>
                    <a:pt x="40" y="48"/>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18"/>
            <p:cNvSpPr>
              <a:spLocks noEditPoints="1"/>
            </p:cNvSpPr>
            <p:nvPr/>
          </p:nvSpPr>
          <p:spPr bwMode="auto">
            <a:xfrm>
              <a:off x="1197985" y="1426547"/>
              <a:ext cx="377187" cy="580291"/>
            </a:xfrm>
            <a:custGeom>
              <a:avLst/>
              <a:gdLst>
                <a:gd name="T0" fmla="*/ 35 w 44"/>
                <a:gd name="T1" fmla="*/ 0 h 68"/>
                <a:gd name="T2" fmla="*/ 10 w 44"/>
                <a:gd name="T3" fmla="*/ 0 h 68"/>
                <a:gd name="T4" fmla="*/ 0 w 44"/>
                <a:gd name="T5" fmla="*/ 9 h 68"/>
                <a:gd name="T6" fmla="*/ 0 w 44"/>
                <a:gd name="T7" fmla="*/ 59 h 68"/>
                <a:gd name="T8" fmla="*/ 10 w 44"/>
                <a:gd name="T9" fmla="*/ 68 h 68"/>
                <a:gd name="T10" fmla="*/ 35 w 44"/>
                <a:gd name="T11" fmla="*/ 68 h 68"/>
                <a:gd name="T12" fmla="*/ 44 w 44"/>
                <a:gd name="T13" fmla="*/ 59 h 68"/>
                <a:gd name="T14" fmla="*/ 44 w 44"/>
                <a:gd name="T15" fmla="*/ 9 h 68"/>
                <a:gd name="T16" fmla="*/ 35 w 44"/>
                <a:gd name="T17" fmla="*/ 0 h 68"/>
                <a:gd name="T18" fmla="*/ 22 w 44"/>
                <a:gd name="T19" fmla="*/ 65 h 68"/>
                <a:gd name="T20" fmla="*/ 18 w 44"/>
                <a:gd name="T21" fmla="*/ 61 h 68"/>
                <a:gd name="T22" fmla="*/ 22 w 44"/>
                <a:gd name="T23" fmla="*/ 57 h 68"/>
                <a:gd name="T24" fmla="*/ 26 w 44"/>
                <a:gd name="T25" fmla="*/ 61 h 68"/>
                <a:gd name="T26" fmla="*/ 22 w 44"/>
                <a:gd name="T27" fmla="*/ 65 h 68"/>
                <a:gd name="T28" fmla="*/ 40 w 44"/>
                <a:gd name="T29" fmla="*/ 48 h 68"/>
                <a:gd name="T30" fmla="*/ 33 w 44"/>
                <a:gd name="T31" fmla="*/ 55 h 68"/>
                <a:gd name="T32" fmla="*/ 12 w 44"/>
                <a:gd name="T33" fmla="*/ 55 h 68"/>
                <a:gd name="T34" fmla="*/ 5 w 44"/>
                <a:gd name="T35" fmla="*/ 48 h 68"/>
                <a:gd name="T36" fmla="*/ 5 w 44"/>
                <a:gd name="T37" fmla="*/ 13 h 68"/>
                <a:gd name="T38" fmla="*/ 12 w 44"/>
                <a:gd name="T39" fmla="*/ 6 h 68"/>
                <a:gd name="T40" fmla="*/ 33 w 44"/>
                <a:gd name="T41" fmla="*/ 6 h 68"/>
                <a:gd name="T42" fmla="*/ 40 w 44"/>
                <a:gd name="T43" fmla="*/ 13 h 68"/>
                <a:gd name="T44" fmla="*/ 40 w 44"/>
                <a:gd name="T45"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8">
                  <a:moveTo>
                    <a:pt x="35" y="0"/>
                  </a:moveTo>
                  <a:cubicBezTo>
                    <a:pt x="10" y="0"/>
                    <a:pt x="10" y="0"/>
                    <a:pt x="10" y="0"/>
                  </a:cubicBezTo>
                  <a:cubicBezTo>
                    <a:pt x="5" y="0"/>
                    <a:pt x="0" y="4"/>
                    <a:pt x="0" y="9"/>
                  </a:cubicBezTo>
                  <a:cubicBezTo>
                    <a:pt x="0" y="59"/>
                    <a:pt x="0" y="59"/>
                    <a:pt x="0" y="59"/>
                  </a:cubicBezTo>
                  <a:cubicBezTo>
                    <a:pt x="0" y="64"/>
                    <a:pt x="5" y="68"/>
                    <a:pt x="10" y="68"/>
                  </a:cubicBezTo>
                  <a:cubicBezTo>
                    <a:pt x="35" y="68"/>
                    <a:pt x="35" y="68"/>
                    <a:pt x="35" y="68"/>
                  </a:cubicBezTo>
                  <a:cubicBezTo>
                    <a:pt x="40" y="68"/>
                    <a:pt x="44" y="64"/>
                    <a:pt x="44" y="59"/>
                  </a:cubicBezTo>
                  <a:cubicBezTo>
                    <a:pt x="44" y="9"/>
                    <a:pt x="44" y="9"/>
                    <a:pt x="44" y="9"/>
                  </a:cubicBezTo>
                  <a:cubicBezTo>
                    <a:pt x="44" y="4"/>
                    <a:pt x="40" y="0"/>
                    <a:pt x="35" y="0"/>
                  </a:cubicBezTo>
                  <a:close/>
                  <a:moveTo>
                    <a:pt x="22" y="65"/>
                  </a:moveTo>
                  <a:cubicBezTo>
                    <a:pt x="20" y="65"/>
                    <a:pt x="18" y="63"/>
                    <a:pt x="18" y="61"/>
                  </a:cubicBezTo>
                  <a:cubicBezTo>
                    <a:pt x="18" y="59"/>
                    <a:pt x="20" y="57"/>
                    <a:pt x="22" y="57"/>
                  </a:cubicBezTo>
                  <a:cubicBezTo>
                    <a:pt x="25" y="57"/>
                    <a:pt x="26" y="59"/>
                    <a:pt x="26" y="61"/>
                  </a:cubicBezTo>
                  <a:cubicBezTo>
                    <a:pt x="26" y="63"/>
                    <a:pt x="25" y="65"/>
                    <a:pt x="22" y="65"/>
                  </a:cubicBezTo>
                  <a:close/>
                  <a:moveTo>
                    <a:pt x="40" y="48"/>
                  </a:moveTo>
                  <a:cubicBezTo>
                    <a:pt x="40" y="51"/>
                    <a:pt x="37" y="55"/>
                    <a:pt x="33" y="55"/>
                  </a:cubicBezTo>
                  <a:cubicBezTo>
                    <a:pt x="12" y="55"/>
                    <a:pt x="12" y="55"/>
                    <a:pt x="12" y="55"/>
                  </a:cubicBezTo>
                  <a:cubicBezTo>
                    <a:pt x="8" y="55"/>
                    <a:pt x="5" y="51"/>
                    <a:pt x="5" y="48"/>
                  </a:cubicBezTo>
                  <a:cubicBezTo>
                    <a:pt x="5" y="13"/>
                    <a:pt x="5" y="13"/>
                    <a:pt x="5" y="13"/>
                  </a:cubicBezTo>
                  <a:cubicBezTo>
                    <a:pt x="5" y="9"/>
                    <a:pt x="8" y="6"/>
                    <a:pt x="12" y="6"/>
                  </a:cubicBezTo>
                  <a:cubicBezTo>
                    <a:pt x="33" y="6"/>
                    <a:pt x="33" y="6"/>
                    <a:pt x="33" y="6"/>
                  </a:cubicBezTo>
                  <a:cubicBezTo>
                    <a:pt x="37" y="6"/>
                    <a:pt x="40" y="9"/>
                    <a:pt x="40" y="13"/>
                  </a:cubicBezTo>
                  <a:lnTo>
                    <a:pt x="40"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5" name="组合 54"/>
          <p:cNvGrpSpPr/>
          <p:nvPr/>
        </p:nvGrpSpPr>
        <p:grpSpPr>
          <a:xfrm>
            <a:off x="10139338" y="1409883"/>
            <a:ext cx="692718" cy="687136"/>
            <a:chOff x="6195714" y="1270594"/>
            <a:chExt cx="899446" cy="892198"/>
          </a:xfrm>
        </p:grpSpPr>
        <p:sp>
          <p:nvSpPr>
            <p:cNvPr id="56" name="Oval 119"/>
            <p:cNvSpPr>
              <a:spLocks noChangeArrowheads="1"/>
            </p:cNvSpPr>
            <p:nvPr/>
          </p:nvSpPr>
          <p:spPr bwMode="auto">
            <a:xfrm>
              <a:off x="6195714" y="1270594"/>
              <a:ext cx="899446" cy="892198"/>
            </a:xfrm>
            <a:prstGeom prst="ellipse">
              <a:avLst/>
            </a:pr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Oval 120"/>
            <p:cNvSpPr>
              <a:spLocks noChangeArrowheads="1"/>
            </p:cNvSpPr>
            <p:nvPr/>
          </p:nvSpPr>
          <p:spPr bwMode="auto">
            <a:xfrm>
              <a:off x="6246489" y="1314115"/>
              <a:ext cx="797896" cy="797900"/>
            </a:xfrm>
            <a:prstGeom prst="ellipse">
              <a:avLst/>
            </a:prstGeom>
            <a:solidFill>
              <a:srgbClr val="E545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21"/>
            <p:cNvSpPr/>
            <p:nvPr/>
          </p:nvSpPr>
          <p:spPr bwMode="auto">
            <a:xfrm>
              <a:off x="6210221" y="1564366"/>
              <a:ext cx="678211" cy="598425"/>
            </a:xfrm>
            <a:custGeom>
              <a:avLst/>
              <a:gdLst>
                <a:gd name="T0" fmla="*/ 50 w 187"/>
                <a:gd name="T1" fmla="*/ 0 h 165"/>
                <a:gd name="T2" fmla="*/ 0 w 187"/>
                <a:gd name="T3" fmla="*/ 49 h 165"/>
                <a:gd name="T4" fmla="*/ 34 w 187"/>
                <a:gd name="T5" fmla="*/ 125 h 165"/>
                <a:gd name="T6" fmla="*/ 85 w 187"/>
                <a:gd name="T7" fmla="*/ 153 h 165"/>
                <a:gd name="T8" fmla="*/ 109 w 187"/>
                <a:gd name="T9" fmla="*/ 165 h 165"/>
                <a:gd name="T10" fmla="*/ 182 w 187"/>
                <a:gd name="T11" fmla="*/ 92 h 165"/>
                <a:gd name="T12" fmla="*/ 180 w 187"/>
                <a:gd name="T13" fmla="*/ 89 h 165"/>
                <a:gd name="T14" fmla="*/ 187 w 187"/>
                <a:gd name="T15" fmla="*/ 82 h 165"/>
                <a:gd name="T16" fmla="*/ 187 w 187"/>
                <a:gd name="T17" fmla="*/ 14 h 165"/>
                <a:gd name="T18" fmla="*/ 180 w 187"/>
                <a:gd name="T19" fmla="*/ 0 h 165"/>
                <a:gd name="T20" fmla="*/ 50 w 187"/>
                <a:gd name="T21"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65">
                  <a:moveTo>
                    <a:pt x="50" y="0"/>
                  </a:moveTo>
                  <a:lnTo>
                    <a:pt x="0" y="49"/>
                  </a:lnTo>
                  <a:lnTo>
                    <a:pt x="34" y="125"/>
                  </a:lnTo>
                  <a:lnTo>
                    <a:pt x="85" y="153"/>
                  </a:lnTo>
                  <a:lnTo>
                    <a:pt x="109" y="165"/>
                  </a:lnTo>
                  <a:lnTo>
                    <a:pt x="182" y="92"/>
                  </a:lnTo>
                  <a:lnTo>
                    <a:pt x="180" y="89"/>
                  </a:lnTo>
                  <a:lnTo>
                    <a:pt x="187" y="82"/>
                  </a:lnTo>
                  <a:lnTo>
                    <a:pt x="187" y="14"/>
                  </a:lnTo>
                  <a:lnTo>
                    <a:pt x="180" y="0"/>
                  </a:lnTo>
                  <a:lnTo>
                    <a:pt x="50" y="0"/>
                  </a:lnTo>
                  <a:close/>
                </a:path>
              </a:pathLst>
            </a:cu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22"/>
            <p:cNvSpPr>
              <a:spLocks noEditPoints="1"/>
            </p:cNvSpPr>
            <p:nvPr/>
          </p:nvSpPr>
          <p:spPr bwMode="auto">
            <a:xfrm>
              <a:off x="6373427" y="1564366"/>
              <a:ext cx="515005" cy="333667"/>
            </a:xfrm>
            <a:custGeom>
              <a:avLst/>
              <a:gdLst>
                <a:gd name="T0" fmla="*/ 0 w 60"/>
                <a:gd name="T1" fmla="*/ 4 h 39"/>
                <a:gd name="T2" fmla="*/ 0 w 60"/>
                <a:gd name="T3" fmla="*/ 4 h 39"/>
                <a:gd name="T4" fmla="*/ 0 w 60"/>
                <a:gd name="T5" fmla="*/ 34 h 39"/>
                <a:gd name="T6" fmla="*/ 0 w 60"/>
                <a:gd name="T7" fmla="*/ 34 h 39"/>
                <a:gd name="T8" fmla="*/ 16 w 60"/>
                <a:gd name="T9" fmla="*/ 19 h 39"/>
                <a:gd name="T10" fmla="*/ 0 w 60"/>
                <a:gd name="T11" fmla="*/ 4 h 39"/>
                <a:gd name="T12" fmla="*/ 19 w 60"/>
                <a:gd name="T13" fmla="*/ 16 h 39"/>
                <a:gd name="T14" fmla="*/ 22 w 60"/>
                <a:gd name="T15" fmla="*/ 19 h 39"/>
                <a:gd name="T16" fmla="*/ 25 w 60"/>
                <a:gd name="T17" fmla="*/ 22 h 39"/>
                <a:gd name="T18" fmla="*/ 30 w 60"/>
                <a:gd name="T19" fmla="*/ 24 h 39"/>
                <a:gd name="T20" fmla="*/ 35 w 60"/>
                <a:gd name="T21" fmla="*/ 22 h 39"/>
                <a:gd name="T22" fmla="*/ 38 w 60"/>
                <a:gd name="T23" fmla="*/ 20 h 39"/>
                <a:gd name="T24" fmla="*/ 41 w 60"/>
                <a:gd name="T25" fmla="*/ 17 h 39"/>
                <a:gd name="T26" fmla="*/ 57 w 60"/>
                <a:gd name="T27" fmla="*/ 1 h 39"/>
                <a:gd name="T28" fmla="*/ 59 w 60"/>
                <a:gd name="T29" fmla="*/ 0 h 39"/>
                <a:gd name="T30" fmla="*/ 2 w 60"/>
                <a:gd name="T31" fmla="*/ 0 h 39"/>
                <a:gd name="T32" fmla="*/ 3 w 60"/>
                <a:gd name="T33" fmla="*/ 1 h 39"/>
                <a:gd name="T34" fmla="*/ 19 w 60"/>
                <a:gd name="T35" fmla="*/ 16 h 39"/>
                <a:gd name="T36" fmla="*/ 41 w 60"/>
                <a:gd name="T37" fmla="*/ 23 h 39"/>
                <a:gd name="T38" fmla="*/ 38 w 60"/>
                <a:gd name="T39" fmla="*/ 26 h 39"/>
                <a:gd name="T40" fmla="*/ 30 w 60"/>
                <a:gd name="T41" fmla="*/ 29 h 39"/>
                <a:gd name="T42" fmla="*/ 23 w 60"/>
                <a:gd name="T43" fmla="*/ 26 h 39"/>
                <a:gd name="T44" fmla="*/ 19 w 60"/>
                <a:gd name="T45" fmla="*/ 22 h 39"/>
                <a:gd name="T46" fmla="*/ 3 w 60"/>
                <a:gd name="T47" fmla="*/ 38 h 39"/>
                <a:gd name="T48" fmla="*/ 2 w 60"/>
                <a:gd name="T49" fmla="*/ 39 h 39"/>
                <a:gd name="T50" fmla="*/ 58 w 60"/>
                <a:gd name="T51" fmla="*/ 39 h 39"/>
                <a:gd name="T52" fmla="*/ 57 w 60"/>
                <a:gd name="T53" fmla="*/ 38 h 39"/>
                <a:gd name="T54" fmla="*/ 41 w 60"/>
                <a:gd name="T55" fmla="*/ 23 h 39"/>
                <a:gd name="T56" fmla="*/ 60 w 60"/>
                <a:gd name="T57" fmla="*/ 5 h 39"/>
                <a:gd name="T58" fmla="*/ 45 w 60"/>
                <a:gd name="T59" fmla="*/ 20 h 39"/>
                <a:gd name="T60" fmla="*/ 60 w 60"/>
                <a:gd name="T61" fmla="*/ 35 h 39"/>
                <a:gd name="T62" fmla="*/ 60 w 60"/>
                <a:gd name="T63" fmla="*/ 35 h 39"/>
                <a:gd name="T64" fmla="*/ 60 w 60"/>
                <a:gd name="T65" fmla="*/ 5 h 39"/>
                <a:gd name="T66" fmla="*/ 60 w 60"/>
                <a:gd name="T6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39">
                  <a:moveTo>
                    <a:pt x="0" y="4"/>
                  </a:moveTo>
                  <a:cubicBezTo>
                    <a:pt x="0" y="4"/>
                    <a:pt x="0" y="4"/>
                    <a:pt x="0" y="4"/>
                  </a:cubicBezTo>
                  <a:cubicBezTo>
                    <a:pt x="0" y="34"/>
                    <a:pt x="0" y="34"/>
                    <a:pt x="0" y="34"/>
                  </a:cubicBezTo>
                  <a:cubicBezTo>
                    <a:pt x="0" y="34"/>
                    <a:pt x="0" y="34"/>
                    <a:pt x="0" y="34"/>
                  </a:cubicBezTo>
                  <a:cubicBezTo>
                    <a:pt x="16" y="19"/>
                    <a:pt x="16" y="19"/>
                    <a:pt x="16" y="19"/>
                  </a:cubicBezTo>
                  <a:lnTo>
                    <a:pt x="0" y="4"/>
                  </a:lnTo>
                  <a:close/>
                  <a:moveTo>
                    <a:pt x="19" y="16"/>
                  </a:moveTo>
                  <a:cubicBezTo>
                    <a:pt x="22" y="19"/>
                    <a:pt x="22" y="19"/>
                    <a:pt x="22" y="19"/>
                  </a:cubicBezTo>
                  <a:cubicBezTo>
                    <a:pt x="25" y="22"/>
                    <a:pt x="25" y="22"/>
                    <a:pt x="25" y="22"/>
                  </a:cubicBezTo>
                  <a:cubicBezTo>
                    <a:pt x="27" y="24"/>
                    <a:pt x="29" y="24"/>
                    <a:pt x="30" y="24"/>
                  </a:cubicBezTo>
                  <a:cubicBezTo>
                    <a:pt x="32" y="24"/>
                    <a:pt x="34" y="24"/>
                    <a:pt x="35" y="22"/>
                  </a:cubicBezTo>
                  <a:cubicBezTo>
                    <a:pt x="38" y="20"/>
                    <a:pt x="38" y="20"/>
                    <a:pt x="38" y="20"/>
                  </a:cubicBezTo>
                  <a:cubicBezTo>
                    <a:pt x="41" y="17"/>
                    <a:pt x="41" y="17"/>
                    <a:pt x="41" y="17"/>
                  </a:cubicBezTo>
                  <a:cubicBezTo>
                    <a:pt x="57" y="1"/>
                    <a:pt x="57" y="1"/>
                    <a:pt x="57" y="1"/>
                  </a:cubicBezTo>
                  <a:cubicBezTo>
                    <a:pt x="58" y="0"/>
                    <a:pt x="58" y="0"/>
                    <a:pt x="59" y="0"/>
                  </a:cubicBezTo>
                  <a:cubicBezTo>
                    <a:pt x="2" y="0"/>
                    <a:pt x="2" y="0"/>
                    <a:pt x="2" y="0"/>
                  </a:cubicBezTo>
                  <a:cubicBezTo>
                    <a:pt x="2" y="0"/>
                    <a:pt x="2" y="0"/>
                    <a:pt x="3" y="1"/>
                  </a:cubicBezTo>
                  <a:lnTo>
                    <a:pt x="19" y="16"/>
                  </a:lnTo>
                  <a:close/>
                  <a:moveTo>
                    <a:pt x="41" y="23"/>
                  </a:moveTo>
                  <a:cubicBezTo>
                    <a:pt x="38" y="26"/>
                    <a:pt x="38" y="26"/>
                    <a:pt x="38" y="26"/>
                  </a:cubicBezTo>
                  <a:cubicBezTo>
                    <a:pt x="36" y="28"/>
                    <a:pt x="33" y="29"/>
                    <a:pt x="30" y="29"/>
                  </a:cubicBezTo>
                  <a:cubicBezTo>
                    <a:pt x="28" y="29"/>
                    <a:pt x="25" y="28"/>
                    <a:pt x="23" y="26"/>
                  </a:cubicBezTo>
                  <a:cubicBezTo>
                    <a:pt x="19" y="22"/>
                    <a:pt x="19" y="22"/>
                    <a:pt x="19" y="22"/>
                  </a:cubicBezTo>
                  <a:cubicBezTo>
                    <a:pt x="3" y="38"/>
                    <a:pt x="3" y="38"/>
                    <a:pt x="3" y="38"/>
                  </a:cubicBezTo>
                  <a:cubicBezTo>
                    <a:pt x="2" y="38"/>
                    <a:pt x="2" y="39"/>
                    <a:pt x="2" y="39"/>
                  </a:cubicBezTo>
                  <a:cubicBezTo>
                    <a:pt x="58" y="39"/>
                    <a:pt x="58" y="39"/>
                    <a:pt x="58" y="39"/>
                  </a:cubicBezTo>
                  <a:cubicBezTo>
                    <a:pt x="58" y="39"/>
                    <a:pt x="58" y="39"/>
                    <a:pt x="57" y="38"/>
                  </a:cubicBezTo>
                  <a:lnTo>
                    <a:pt x="41" y="23"/>
                  </a:lnTo>
                  <a:close/>
                  <a:moveTo>
                    <a:pt x="60" y="5"/>
                  </a:moveTo>
                  <a:cubicBezTo>
                    <a:pt x="45" y="20"/>
                    <a:pt x="45" y="20"/>
                    <a:pt x="45" y="20"/>
                  </a:cubicBezTo>
                  <a:cubicBezTo>
                    <a:pt x="60" y="35"/>
                    <a:pt x="60" y="35"/>
                    <a:pt x="60" y="35"/>
                  </a:cubicBezTo>
                  <a:cubicBezTo>
                    <a:pt x="60" y="35"/>
                    <a:pt x="60" y="35"/>
                    <a:pt x="60" y="35"/>
                  </a:cubicBezTo>
                  <a:cubicBezTo>
                    <a:pt x="60" y="5"/>
                    <a:pt x="60" y="5"/>
                    <a:pt x="60" y="5"/>
                  </a:cubicBezTo>
                  <a:cubicBezTo>
                    <a:pt x="60" y="5"/>
                    <a:pt x="60" y="5"/>
                    <a:pt x="60" y="5"/>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23"/>
            <p:cNvSpPr>
              <a:spLocks noEditPoints="1"/>
            </p:cNvSpPr>
            <p:nvPr/>
          </p:nvSpPr>
          <p:spPr bwMode="auto">
            <a:xfrm>
              <a:off x="6384308" y="1546232"/>
              <a:ext cx="522259" cy="340921"/>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1" name="组合 60"/>
          <p:cNvGrpSpPr/>
          <p:nvPr/>
        </p:nvGrpSpPr>
        <p:grpSpPr>
          <a:xfrm>
            <a:off x="784049" y="1950841"/>
            <a:ext cx="639849" cy="634693"/>
            <a:chOff x="3033145" y="1270594"/>
            <a:chExt cx="899446" cy="892198"/>
          </a:xfrm>
        </p:grpSpPr>
        <p:sp>
          <p:nvSpPr>
            <p:cNvPr id="62" name="Oval 136"/>
            <p:cNvSpPr>
              <a:spLocks noChangeArrowheads="1"/>
            </p:cNvSpPr>
            <p:nvPr/>
          </p:nvSpPr>
          <p:spPr bwMode="auto">
            <a:xfrm>
              <a:off x="3033145" y="1270594"/>
              <a:ext cx="899446" cy="892198"/>
            </a:xfrm>
            <a:prstGeom prst="ellipse">
              <a:avLst/>
            </a:pr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Oval 137"/>
            <p:cNvSpPr>
              <a:spLocks noChangeArrowheads="1"/>
            </p:cNvSpPr>
            <p:nvPr/>
          </p:nvSpPr>
          <p:spPr bwMode="auto">
            <a:xfrm>
              <a:off x="3083920" y="1314115"/>
              <a:ext cx="797896" cy="797900"/>
            </a:xfrm>
            <a:prstGeom prst="ellipse">
              <a:avLst/>
            </a:prstGeom>
            <a:solidFill>
              <a:srgbClr val="3A9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38"/>
            <p:cNvSpPr/>
            <p:nvPr/>
          </p:nvSpPr>
          <p:spPr bwMode="auto">
            <a:xfrm>
              <a:off x="3083920" y="1502710"/>
              <a:ext cx="703599" cy="616559"/>
            </a:xfrm>
            <a:custGeom>
              <a:avLst/>
              <a:gdLst>
                <a:gd name="T0" fmla="*/ 52 w 82"/>
                <a:gd name="T1" fmla="*/ 55 h 72"/>
                <a:gd name="T2" fmla="*/ 55 w 82"/>
                <a:gd name="T3" fmla="*/ 43 h 72"/>
                <a:gd name="T4" fmla="*/ 62 w 82"/>
                <a:gd name="T5" fmla="*/ 36 h 72"/>
                <a:gd name="T6" fmla="*/ 64 w 82"/>
                <a:gd name="T7" fmla="*/ 34 h 72"/>
                <a:gd name="T8" fmla="*/ 71 w 82"/>
                <a:gd name="T9" fmla="*/ 27 h 72"/>
                <a:gd name="T10" fmla="*/ 73 w 82"/>
                <a:gd name="T11" fmla="*/ 24 h 72"/>
                <a:gd name="T12" fmla="*/ 82 w 82"/>
                <a:gd name="T13" fmla="*/ 17 h 72"/>
                <a:gd name="T14" fmla="*/ 62 w 82"/>
                <a:gd name="T15" fmla="*/ 3 h 72"/>
                <a:gd name="T16" fmla="*/ 50 w 82"/>
                <a:gd name="T17" fmla="*/ 0 h 72"/>
                <a:gd name="T18" fmla="*/ 26 w 82"/>
                <a:gd name="T19" fmla="*/ 5 h 72"/>
                <a:gd name="T20" fmla="*/ 9 w 82"/>
                <a:gd name="T21" fmla="*/ 12 h 72"/>
                <a:gd name="T22" fmla="*/ 0 w 82"/>
                <a:gd name="T23" fmla="*/ 21 h 72"/>
                <a:gd name="T24" fmla="*/ 0 w 82"/>
                <a:gd name="T25" fmla="*/ 25 h 72"/>
                <a:gd name="T26" fmla="*/ 34 w 82"/>
                <a:gd name="T27" fmla="*/ 72 h 72"/>
                <a:gd name="T28" fmla="*/ 52 w 82"/>
                <a:gd name="T29" fmla="*/ 5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72">
                  <a:moveTo>
                    <a:pt x="52" y="55"/>
                  </a:moveTo>
                  <a:cubicBezTo>
                    <a:pt x="55" y="43"/>
                    <a:pt x="55" y="43"/>
                    <a:pt x="55" y="43"/>
                  </a:cubicBezTo>
                  <a:cubicBezTo>
                    <a:pt x="62" y="36"/>
                    <a:pt x="62" y="36"/>
                    <a:pt x="62" y="36"/>
                  </a:cubicBezTo>
                  <a:cubicBezTo>
                    <a:pt x="64" y="34"/>
                    <a:pt x="64" y="34"/>
                    <a:pt x="64" y="34"/>
                  </a:cubicBezTo>
                  <a:cubicBezTo>
                    <a:pt x="71" y="27"/>
                    <a:pt x="71" y="27"/>
                    <a:pt x="71" y="27"/>
                  </a:cubicBezTo>
                  <a:cubicBezTo>
                    <a:pt x="73" y="24"/>
                    <a:pt x="73" y="24"/>
                    <a:pt x="73" y="24"/>
                  </a:cubicBezTo>
                  <a:cubicBezTo>
                    <a:pt x="82" y="17"/>
                    <a:pt x="82" y="17"/>
                    <a:pt x="82" y="17"/>
                  </a:cubicBezTo>
                  <a:cubicBezTo>
                    <a:pt x="82" y="17"/>
                    <a:pt x="63" y="3"/>
                    <a:pt x="62" y="3"/>
                  </a:cubicBezTo>
                  <a:cubicBezTo>
                    <a:pt x="61" y="3"/>
                    <a:pt x="50" y="0"/>
                    <a:pt x="50" y="0"/>
                  </a:cubicBezTo>
                  <a:cubicBezTo>
                    <a:pt x="26" y="5"/>
                    <a:pt x="26" y="5"/>
                    <a:pt x="26" y="5"/>
                  </a:cubicBezTo>
                  <a:cubicBezTo>
                    <a:pt x="9" y="12"/>
                    <a:pt x="9" y="12"/>
                    <a:pt x="9" y="12"/>
                  </a:cubicBezTo>
                  <a:cubicBezTo>
                    <a:pt x="0" y="21"/>
                    <a:pt x="0" y="21"/>
                    <a:pt x="0" y="21"/>
                  </a:cubicBezTo>
                  <a:cubicBezTo>
                    <a:pt x="0" y="23"/>
                    <a:pt x="0" y="24"/>
                    <a:pt x="0" y="25"/>
                  </a:cubicBezTo>
                  <a:cubicBezTo>
                    <a:pt x="0" y="49"/>
                    <a:pt x="16" y="72"/>
                    <a:pt x="34" y="72"/>
                  </a:cubicBezTo>
                  <a:lnTo>
                    <a:pt x="52" y="55"/>
                  </a:lnTo>
                  <a:close/>
                </a:path>
              </a:pathLst>
            </a:cu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39"/>
            <p:cNvSpPr/>
            <p:nvPr/>
          </p:nvSpPr>
          <p:spPr bwMode="auto">
            <a:xfrm>
              <a:off x="3323289" y="1698558"/>
              <a:ext cx="301024" cy="119685"/>
            </a:xfrm>
            <a:custGeom>
              <a:avLst/>
              <a:gdLst>
                <a:gd name="T0" fmla="*/ 30 w 35"/>
                <a:gd name="T1" fmla="*/ 13 h 14"/>
                <a:gd name="T2" fmla="*/ 5 w 35"/>
                <a:gd name="T3" fmla="*/ 13 h 14"/>
                <a:gd name="T4" fmla="*/ 5 w 35"/>
                <a:gd name="T5" fmla="*/ 13 h 14"/>
                <a:gd name="T6" fmla="*/ 1 w 35"/>
                <a:gd name="T7" fmla="*/ 13 h 14"/>
                <a:gd name="T8" fmla="*/ 1 w 35"/>
                <a:gd name="T9" fmla="*/ 13 h 14"/>
                <a:gd name="T10" fmla="*/ 1 w 35"/>
                <a:gd name="T11" fmla="*/ 9 h 14"/>
                <a:gd name="T12" fmla="*/ 1 w 35"/>
                <a:gd name="T13" fmla="*/ 9 h 14"/>
                <a:gd name="T14" fmla="*/ 34 w 35"/>
                <a:gd name="T15" fmla="*/ 9 h 14"/>
                <a:gd name="T16" fmla="*/ 34 w 35"/>
                <a:gd name="T17" fmla="*/ 9 h 14"/>
                <a:gd name="T18" fmla="*/ 34 w 35"/>
                <a:gd name="T19" fmla="*/ 13 h 14"/>
                <a:gd name="T20" fmla="*/ 34 w 35"/>
                <a:gd name="T21" fmla="*/ 13 h 14"/>
                <a:gd name="T22" fmla="*/ 30 w 35"/>
                <a:gd name="T2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4">
                  <a:moveTo>
                    <a:pt x="30" y="13"/>
                  </a:moveTo>
                  <a:cubicBezTo>
                    <a:pt x="23" y="6"/>
                    <a:pt x="12" y="6"/>
                    <a:pt x="5" y="13"/>
                  </a:cubicBezTo>
                  <a:cubicBezTo>
                    <a:pt x="5" y="13"/>
                    <a:pt x="5" y="13"/>
                    <a:pt x="5" y="13"/>
                  </a:cubicBezTo>
                  <a:cubicBezTo>
                    <a:pt x="4" y="14"/>
                    <a:pt x="2" y="14"/>
                    <a:pt x="1" y="13"/>
                  </a:cubicBezTo>
                  <a:cubicBezTo>
                    <a:pt x="1" y="13"/>
                    <a:pt x="1" y="13"/>
                    <a:pt x="1" y="13"/>
                  </a:cubicBezTo>
                  <a:cubicBezTo>
                    <a:pt x="0" y="12"/>
                    <a:pt x="0" y="10"/>
                    <a:pt x="1" y="9"/>
                  </a:cubicBezTo>
                  <a:cubicBezTo>
                    <a:pt x="1" y="9"/>
                    <a:pt x="1" y="9"/>
                    <a:pt x="1" y="9"/>
                  </a:cubicBezTo>
                  <a:cubicBezTo>
                    <a:pt x="10" y="0"/>
                    <a:pt x="25" y="0"/>
                    <a:pt x="34" y="9"/>
                  </a:cubicBezTo>
                  <a:cubicBezTo>
                    <a:pt x="34" y="9"/>
                    <a:pt x="34" y="9"/>
                    <a:pt x="34" y="9"/>
                  </a:cubicBezTo>
                  <a:cubicBezTo>
                    <a:pt x="35" y="10"/>
                    <a:pt x="35" y="12"/>
                    <a:pt x="34" y="13"/>
                  </a:cubicBezTo>
                  <a:cubicBezTo>
                    <a:pt x="34" y="13"/>
                    <a:pt x="34" y="13"/>
                    <a:pt x="34" y="13"/>
                  </a:cubicBezTo>
                  <a:cubicBezTo>
                    <a:pt x="33" y="14"/>
                    <a:pt x="31" y="14"/>
                    <a:pt x="30" y="13"/>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40"/>
            <p:cNvSpPr/>
            <p:nvPr/>
          </p:nvSpPr>
          <p:spPr bwMode="auto">
            <a:xfrm>
              <a:off x="3392198" y="1836378"/>
              <a:ext cx="163206" cy="163207"/>
            </a:xfrm>
            <a:custGeom>
              <a:avLst/>
              <a:gdLst>
                <a:gd name="T0" fmla="*/ 3 w 19"/>
                <a:gd name="T1" fmla="*/ 16 h 19"/>
                <a:gd name="T2" fmla="*/ 3 w 19"/>
                <a:gd name="T3" fmla="*/ 3 h 19"/>
                <a:gd name="T4" fmla="*/ 16 w 19"/>
                <a:gd name="T5" fmla="*/ 3 h 19"/>
                <a:gd name="T6" fmla="*/ 16 w 19"/>
                <a:gd name="T7" fmla="*/ 16 h 19"/>
                <a:gd name="T8" fmla="*/ 3 w 19"/>
                <a:gd name="T9" fmla="*/ 16 h 19"/>
              </a:gdLst>
              <a:ahLst/>
              <a:cxnLst>
                <a:cxn ang="0">
                  <a:pos x="T0" y="T1"/>
                </a:cxn>
                <a:cxn ang="0">
                  <a:pos x="T2" y="T3"/>
                </a:cxn>
                <a:cxn ang="0">
                  <a:pos x="T4" y="T5"/>
                </a:cxn>
                <a:cxn ang="0">
                  <a:pos x="T6" y="T7"/>
                </a:cxn>
                <a:cxn ang="0">
                  <a:pos x="T8" y="T9"/>
                </a:cxn>
              </a:cxnLst>
              <a:rect l="0" t="0" r="r" b="b"/>
              <a:pathLst>
                <a:path w="19" h="19">
                  <a:moveTo>
                    <a:pt x="3" y="16"/>
                  </a:moveTo>
                  <a:cubicBezTo>
                    <a:pt x="0" y="12"/>
                    <a:pt x="0" y="7"/>
                    <a:pt x="3" y="3"/>
                  </a:cubicBezTo>
                  <a:cubicBezTo>
                    <a:pt x="7" y="0"/>
                    <a:pt x="12" y="0"/>
                    <a:pt x="16" y="3"/>
                  </a:cubicBezTo>
                  <a:cubicBezTo>
                    <a:pt x="19" y="7"/>
                    <a:pt x="19" y="12"/>
                    <a:pt x="16" y="16"/>
                  </a:cubicBezTo>
                  <a:cubicBezTo>
                    <a:pt x="12" y="19"/>
                    <a:pt x="7" y="19"/>
                    <a:pt x="3" y="16"/>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41"/>
            <p:cNvSpPr/>
            <p:nvPr/>
          </p:nvSpPr>
          <p:spPr bwMode="auto">
            <a:xfrm>
              <a:off x="3239873" y="1571620"/>
              <a:ext cx="471484" cy="170461"/>
            </a:xfrm>
            <a:custGeom>
              <a:avLst/>
              <a:gdLst>
                <a:gd name="T0" fmla="*/ 49 w 55"/>
                <a:gd name="T1" fmla="*/ 18 h 20"/>
                <a:gd name="T2" fmla="*/ 5 w 55"/>
                <a:gd name="T3" fmla="*/ 18 h 20"/>
                <a:gd name="T4" fmla="*/ 5 w 55"/>
                <a:gd name="T5" fmla="*/ 18 h 20"/>
                <a:gd name="T6" fmla="*/ 1 w 55"/>
                <a:gd name="T7" fmla="*/ 18 h 20"/>
                <a:gd name="T8" fmla="*/ 1 w 55"/>
                <a:gd name="T9" fmla="*/ 18 h 20"/>
                <a:gd name="T10" fmla="*/ 1 w 55"/>
                <a:gd name="T11" fmla="*/ 14 h 20"/>
                <a:gd name="T12" fmla="*/ 1 w 55"/>
                <a:gd name="T13" fmla="*/ 14 h 20"/>
                <a:gd name="T14" fmla="*/ 54 w 55"/>
                <a:gd name="T15" fmla="*/ 14 h 20"/>
                <a:gd name="T16" fmla="*/ 54 w 55"/>
                <a:gd name="T17" fmla="*/ 14 h 20"/>
                <a:gd name="T18" fmla="*/ 54 w 55"/>
                <a:gd name="T19" fmla="*/ 18 h 20"/>
                <a:gd name="T20" fmla="*/ 54 w 55"/>
                <a:gd name="T21" fmla="*/ 18 h 20"/>
                <a:gd name="T22" fmla="*/ 49 w 55"/>
                <a:gd name="T23"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20">
                  <a:moveTo>
                    <a:pt x="49" y="18"/>
                  </a:moveTo>
                  <a:cubicBezTo>
                    <a:pt x="37" y="6"/>
                    <a:pt x="18" y="6"/>
                    <a:pt x="5" y="18"/>
                  </a:cubicBezTo>
                  <a:cubicBezTo>
                    <a:pt x="5" y="18"/>
                    <a:pt x="5" y="18"/>
                    <a:pt x="5" y="18"/>
                  </a:cubicBezTo>
                  <a:cubicBezTo>
                    <a:pt x="4" y="20"/>
                    <a:pt x="2" y="20"/>
                    <a:pt x="1" y="18"/>
                  </a:cubicBezTo>
                  <a:cubicBezTo>
                    <a:pt x="1" y="18"/>
                    <a:pt x="1" y="18"/>
                    <a:pt x="1" y="18"/>
                  </a:cubicBezTo>
                  <a:cubicBezTo>
                    <a:pt x="0" y="17"/>
                    <a:pt x="0" y="15"/>
                    <a:pt x="1" y="14"/>
                  </a:cubicBezTo>
                  <a:cubicBezTo>
                    <a:pt x="1" y="14"/>
                    <a:pt x="1" y="14"/>
                    <a:pt x="1" y="14"/>
                  </a:cubicBezTo>
                  <a:cubicBezTo>
                    <a:pt x="16" y="0"/>
                    <a:pt x="39" y="0"/>
                    <a:pt x="54" y="14"/>
                  </a:cubicBezTo>
                  <a:cubicBezTo>
                    <a:pt x="54" y="14"/>
                    <a:pt x="54" y="14"/>
                    <a:pt x="54" y="14"/>
                  </a:cubicBezTo>
                  <a:cubicBezTo>
                    <a:pt x="55" y="15"/>
                    <a:pt x="55" y="17"/>
                    <a:pt x="54" y="18"/>
                  </a:cubicBezTo>
                  <a:cubicBezTo>
                    <a:pt x="54" y="18"/>
                    <a:pt x="54" y="18"/>
                    <a:pt x="54" y="18"/>
                  </a:cubicBezTo>
                  <a:cubicBezTo>
                    <a:pt x="53" y="20"/>
                    <a:pt x="51" y="20"/>
                    <a:pt x="49" y="18"/>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42"/>
            <p:cNvSpPr/>
            <p:nvPr/>
          </p:nvSpPr>
          <p:spPr bwMode="auto">
            <a:xfrm>
              <a:off x="3152830" y="1433801"/>
              <a:ext cx="641943" cy="224863"/>
            </a:xfrm>
            <a:custGeom>
              <a:avLst/>
              <a:gdLst>
                <a:gd name="T0" fmla="*/ 69 w 75"/>
                <a:gd name="T1" fmla="*/ 25 h 26"/>
                <a:gd name="T2" fmla="*/ 6 w 75"/>
                <a:gd name="T3" fmla="*/ 25 h 26"/>
                <a:gd name="T4" fmla="*/ 6 w 75"/>
                <a:gd name="T5" fmla="*/ 25 h 26"/>
                <a:gd name="T6" fmla="*/ 1 w 75"/>
                <a:gd name="T7" fmla="*/ 25 h 26"/>
                <a:gd name="T8" fmla="*/ 1 w 75"/>
                <a:gd name="T9" fmla="*/ 25 h 26"/>
                <a:gd name="T10" fmla="*/ 1 w 75"/>
                <a:gd name="T11" fmla="*/ 20 h 26"/>
                <a:gd name="T12" fmla="*/ 1 w 75"/>
                <a:gd name="T13" fmla="*/ 20 h 26"/>
                <a:gd name="T14" fmla="*/ 74 w 75"/>
                <a:gd name="T15" fmla="*/ 20 h 26"/>
                <a:gd name="T16" fmla="*/ 74 w 75"/>
                <a:gd name="T17" fmla="*/ 20 h 26"/>
                <a:gd name="T18" fmla="*/ 74 w 75"/>
                <a:gd name="T19" fmla="*/ 25 h 26"/>
                <a:gd name="T20" fmla="*/ 74 w 75"/>
                <a:gd name="T21" fmla="*/ 25 h 26"/>
                <a:gd name="T22" fmla="*/ 69 w 75"/>
                <a:gd name="T2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26">
                  <a:moveTo>
                    <a:pt x="69" y="25"/>
                  </a:moveTo>
                  <a:cubicBezTo>
                    <a:pt x="52" y="7"/>
                    <a:pt x="23" y="7"/>
                    <a:pt x="6" y="25"/>
                  </a:cubicBezTo>
                  <a:cubicBezTo>
                    <a:pt x="6" y="25"/>
                    <a:pt x="6" y="25"/>
                    <a:pt x="6" y="25"/>
                  </a:cubicBezTo>
                  <a:cubicBezTo>
                    <a:pt x="4" y="26"/>
                    <a:pt x="2" y="26"/>
                    <a:pt x="1" y="25"/>
                  </a:cubicBezTo>
                  <a:cubicBezTo>
                    <a:pt x="1" y="25"/>
                    <a:pt x="1" y="25"/>
                    <a:pt x="1" y="25"/>
                  </a:cubicBezTo>
                  <a:cubicBezTo>
                    <a:pt x="0" y="23"/>
                    <a:pt x="0" y="21"/>
                    <a:pt x="1" y="20"/>
                  </a:cubicBezTo>
                  <a:cubicBezTo>
                    <a:pt x="1" y="20"/>
                    <a:pt x="1" y="20"/>
                    <a:pt x="1" y="20"/>
                  </a:cubicBezTo>
                  <a:cubicBezTo>
                    <a:pt x="21" y="0"/>
                    <a:pt x="54" y="0"/>
                    <a:pt x="74" y="20"/>
                  </a:cubicBezTo>
                  <a:cubicBezTo>
                    <a:pt x="74" y="20"/>
                    <a:pt x="74" y="20"/>
                    <a:pt x="74" y="20"/>
                  </a:cubicBezTo>
                  <a:cubicBezTo>
                    <a:pt x="75" y="21"/>
                    <a:pt x="75" y="23"/>
                    <a:pt x="74" y="25"/>
                  </a:cubicBezTo>
                  <a:cubicBezTo>
                    <a:pt x="74" y="25"/>
                    <a:pt x="74" y="25"/>
                    <a:pt x="74" y="25"/>
                  </a:cubicBezTo>
                  <a:cubicBezTo>
                    <a:pt x="72" y="26"/>
                    <a:pt x="70" y="26"/>
                    <a:pt x="69" y="25"/>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43"/>
            <p:cNvSpPr/>
            <p:nvPr/>
          </p:nvSpPr>
          <p:spPr bwMode="auto">
            <a:xfrm>
              <a:off x="3334170" y="1691305"/>
              <a:ext cx="297398" cy="119685"/>
            </a:xfrm>
            <a:custGeom>
              <a:avLst/>
              <a:gdLst>
                <a:gd name="T0" fmla="*/ 30 w 35"/>
                <a:gd name="T1" fmla="*/ 13 h 14"/>
                <a:gd name="T2" fmla="*/ 5 w 35"/>
                <a:gd name="T3" fmla="*/ 13 h 14"/>
                <a:gd name="T4" fmla="*/ 5 w 35"/>
                <a:gd name="T5" fmla="*/ 13 h 14"/>
                <a:gd name="T6" fmla="*/ 1 w 35"/>
                <a:gd name="T7" fmla="*/ 13 h 14"/>
                <a:gd name="T8" fmla="*/ 1 w 35"/>
                <a:gd name="T9" fmla="*/ 13 h 14"/>
                <a:gd name="T10" fmla="*/ 1 w 35"/>
                <a:gd name="T11" fmla="*/ 9 h 14"/>
                <a:gd name="T12" fmla="*/ 1 w 35"/>
                <a:gd name="T13" fmla="*/ 9 h 14"/>
                <a:gd name="T14" fmla="*/ 34 w 35"/>
                <a:gd name="T15" fmla="*/ 9 h 14"/>
                <a:gd name="T16" fmla="*/ 34 w 35"/>
                <a:gd name="T17" fmla="*/ 9 h 14"/>
                <a:gd name="T18" fmla="*/ 34 w 35"/>
                <a:gd name="T19" fmla="*/ 13 h 14"/>
                <a:gd name="T20" fmla="*/ 34 w 35"/>
                <a:gd name="T21" fmla="*/ 13 h 14"/>
                <a:gd name="T22" fmla="*/ 30 w 35"/>
                <a:gd name="T2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4">
                  <a:moveTo>
                    <a:pt x="30" y="13"/>
                  </a:moveTo>
                  <a:cubicBezTo>
                    <a:pt x="23" y="6"/>
                    <a:pt x="12" y="6"/>
                    <a:pt x="5" y="13"/>
                  </a:cubicBezTo>
                  <a:cubicBezTo>
                    <a:pt x="5" y="13"/>
                    <a:pt x="5" y="13"/>
                    <a:pt x="5" y="13"/>
                  </a:cubicBezTo>
                  <a:cubicBezTo>
                    <a:pt x="4" y="14"/>
                    <a:pt x="2" y="14"/>
                    <a:pt x="1" y="13"/>
                  </a:cubicBezTo>
                  <a:cubicBezTo>
                    <a:pt x="1" y="13"/>
                    <a:pt x="1" y="13"/>
                    <a:pt x="1" y="13"/>
                  </a:cubicBezTo>
                  <a:cubicBezTo>
                    <a:pt x="0" y="12"/>
                    <a:pt x="0" y="10"/>
                    <a:pt x="1" y="9"/>
                  </a:cubicBezTo>
                  <a:cubicBezTo>
                    <a:pt x="1" y="9"/>
                    <a:pt x="1" y="9"/>
                    <a:pt x="1" y="9"/>
                  </a:cubicBezTo>
                  <a:cubicBezTo>
                    <a:pt x="10" y="0"/>
                    <a:pt x="25" y="0"/>
                    <a:pt x="34" y="9"/>
                  </a:cubicBezTo>
                  <a:cubicBezTo>
                    <a:pt x="34" y="9"/>
                    <a:pt x="34" y="9"/>
                    <a:pt x="34" y="9"/>
                  </a:cubicBezTo>
                  <a:cubicBezTo>
                    <a:pt x="35" y="10"/>
                    <a:pt x="35" y="12"/>
                    <a:pt x="34" y="13"/>
                  </a:cubicBezTo>
                  <a:cubicBezTo>
                    <a:pt x="34" y="13"/>
                    <a:pt x="34" y="13"/>
                    <a:pt x="34" y="13"/>
                  </a:cubicBezTo>
                  <a:cubicBezTo>
                    <a:pt x="33" y="14"/>
                    <a:pt x="31" y="14"/>
                    <a:pt x="30"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44"/>
            <p:cNvSpPr/>
            <p:nvPr/>
          </p:nvSpPr>
          <p:spPr bwMode="auto">
            <a:xfrm>
              <a:off x="3399452" y="1818244"/>
              <a:ext cx="174086" cy="174087"/>
            </a:xfrm>
            <a:custGeom>
              <a:avLst/>
              <a:gdLst>
                <a:gd name="T0" fmla="*/ 3 w 20"/>
                <a:gd name="T1" fmla="*/ 17 h 20"/>
                <a:gd name="T2" fmla="*/ 3 w 20"/>
                <a:gd name="T3" fmla="*/ 4 h 20"/>
                <a:gd name="T4" fmla="*/ 16 w 20"/>
                <a:gd name="T5" fmla="*/ 4 h 20"/>
                <a:gd name="T6" fmla="*/ 16 w 20"/>
                <a:gd name="T7" fmla="*/ 17 h 20"/>
                <a:gd name="T8" fmla="*/ 3 w 20"/>
                <a:gd name="T9" fmla="*/ 17 h 20"/>
              </a:gdLst>
              <a:ahLst/>
              <a:cxnLst>
                <a:cxn ang="0">
                  <a:pos x="T0" y="T1"/>
                </a:cxn>
                <a:cxn ang="0">
                  <a:pos x="T2" y="T3"/>
                </a:cxn>
                <a:cxn ang="0">
                  <a:pos x="T4" y="T5"/>
                </a:cxn>
                <a:cxn ang="0">
                  <a:pos x="T6" y="T7"/>
                </a:cxn>
                <a:cxn ang="0">
                  <a:pos x="T8" y="T9"/>
                </a:cxn>
              </a:cxnLst>
              <a:rect l="0" t="0" r="r" b="b"/>
              <a:pathLst>
                <a:path w="20" h="20">
                  <a:moveTo>
                    <a:pt x="3" y="17"/>
                  </a:moveTo>
                  <a:cubicBezTo>
                    <a:pt x="0" y="13"/>
                    <a:pt x="0" y="7"/>
                    <a:pt x="3" y="4"/>
                  </a:cubicBezTo>
                  <a:cubicBezTo>
                    <a:pt x="7" y="0"/>
                    <a:pt x="12" y="0"/>
                    <a:pt x="16" y="4"/>
                  </a:cubicBezTo>
                  <a:cubicBezTo>
                    <a:pt x="20" y="7"/>
                    <a:pt x="20" y="13"/>
                    <a:pt x="16" y="17"/>
                  </a:cubicBezTo>
                  <a:cubicBezTo>
                    <a:pt x="12" y="20"/>
                    <a:pt x="7" y="20"/>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45"/>
            <p:cNvSpPr/>
            <p:nvPr/>
          </p:nvSpPr>
          <p:spPr bwMode="auto">
            <a:xfrm>
              <a:off x="3247126" y="1553486"/>
              <a:ext cx="471484" cy="170461"/>
            </a:xfrm>
            <a:custGeom>
              <a:avLst/>
              <a:gdLst>
                <a:gd name="T0" fmla="*/ 50 w 55"/>
                <a:gd name="T1" fmla="*/ 19 h 20"/>
                <a:gd name="T2" fmla="*/ 6 w 55"/>
                <a:gd name="T3" fmla="*/ 19 h 20"/>
                <a:gd name="T4" fmla="*/ 6 w 55"/>
                <a:gd name="T5" fmla="*/ 19 h 20"/>
                <a:gd name="T6" fmla="*/ 1 w 55"/>
                <a:gd name="T7" fmla="*/ 19 h 20"/>
                <a:gd name="T8" fmla="*/ 1 w 55"/>
                <a:gd name="T9" fmla="*/ 19 h 20"/>
                <a:gd name="T10" fmla="*/ 1 w 55"/>
                <a:gd name="T11" fmla="*/ 15 h 20"/>
                <a:gd name="T12" fmla="*/ 1 w 55"/>
                <a:gd name="T13" fmla="*/ 15 h 20"/>
                <a:gd name="T14" fmla="*/ 54 w 55"/>
                <a:gd name="T15" fmla="*/ 15 h 20"/>
                <a:gd name="T16" fmla="*/ 54 w 55"/>
                <a:gd name="T17" fmla="*/ 15 h 20"/>
                <a:gd name="T18" fmla="*/ 54 w 55"/>
                <a:gd name="T19" fmla="*/ 19 h 20"/>
                <a:gd name="T20" fmla="*/ 54 w 55"/>
                <a:gd name="T21" fmla="*/ 19 h 20"/>
                <a:gd name="T22" fmla="*/ 50 w 55"/>
                <a:gd name="T2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20">
                  <a:moveTo>
                    <a:pt x="50" y="19"/>
                  </a:moveTo>
                  <a:cubicBezTo>
                    <a:pt x="37" y="7"/>
                    <a:pt x="18" y="7"/>
                    <a:pt x="6" y="19"/>
                  </a:cubicBezTo>
                  <a:cubicBezTo>
                    <a:pt x="6" y="19"/>
                    <a:pt x="6" y="19"/>
                    <a:pt x="6" y="19"/>
                  </a:cubicBezTo>
                  <a:cubicBezTo>
                    <a:pt x="4" y="20"/>
                    <a:pt x="2" y="20"/>
                    <a:pt x="1" y="19"/>
                  </a:cubicBezTo>
                  <a:cubicBezTo>
                    <a:pt x="1" y="19"/>
                    <a:pt x="1" y="19"/>
                    <a:pt x="1" y="19"/>
                  </a:cubicBezTo>
                  <a:cubicBezTo>
                    <a:pt x="0" y="18"/>
                    <a:pt x="0" y="16"/>
                    <a:pt x="1" y="15"/>
                  </a:cubicBezTo>
                  <a:cubicBezTo>
                    <a:pt x="1" y="15"/>
                    <a:pt x="1" y="15"/>
                    <a:pt x="1" y="15"/>
                  </a:cubicBezTo>
                  <a:cubicBezTo>
                    <a:pt x="16" y="0"/>
                    <a:pt x="39" y="0"/>
                    <a:pt x="54" y="15"/>
                  </a:cubicBezTo>
                  <a:cubicBezTo>
                    <a:pt x="54" y="15"/>
                    <a:pt x="54" y="15"/>
                    <a:pt x="54" y="15"/>
                  </a:cubicBezTo>
                  <a:cubicBezTo>
                    <a:pt x="55" y="16"/>
                    <a:pt x="55" y="18"/>
                    <a:pt x="54" y="19"/>
                  </a:cubicBezTo>
                  <a:cubicBezTo>
                    <a:pt x="54" y="19"/>
                    <a:pt x="54" y="19"/>
                    <a:pt x="54" y="19"/>
                  </a:cubicBezTo>
                  <a:cubicBezTo>
                    <a:pt x="53" y="20"/>
                    <a:pt x="51" y="20"/>
                    <a:pt x="50"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46"/>
            <p:cNvSpPr/>
            <p:nvPr/>
          </p:nvSpPr>
          <p:spPr bwMode="auto">
            <a:xfrm>
              <a:off x="3160083" y="1426547"/>
              <a:ext cx="645570" cy="213982"/>
            </a:xfrm>
            <a:custGeom>
              <a:avLst/>
              <a:gdLst>
                <a:gd name="T0" fmla="*/ 70 w 75"/>
                <a:gd name="T1" fmla="*/ 24 h 25"/>
                <a:gd name="T2" fmla="*/ 6 w 75"/>
                <a:gd name="T3" fmla="*/ 24 h 25"/>
                <a:gd name="T4" fmla="*/ 6 w 75"/>
                <a:gd name="T5" fmla="*/ 24 h 25"/>
                <a:gd name="T6" fmla="*/ 2 w 75"/>
                <a:gd name="T7" fmla="*/ 24 h 25"/>
                <a:gd name="T8" fmla="*/ 2 w 75"/>
                <a:gd name="T9" fmla="*/ 24 h 25"/>
                <a:gd name="T10" fmla="*/ 2 w 75"/>
                <a:gd name="T11" fmla="*/ 20 h 25"/>
                <a:gd name="T12" fmla="*/ 2 w 75"/>
                <a:gd name="T13" fmla="*/ 20 h 25"/>
                <a:gd name="T14" fmla="*/ 74 w 75"/>
                <a:gd name="T15" fmla="*/ 20 h 25"/>
                <a:gd name="T16" fmla="*/ 74 w 75"/>
                <a:gd name="T17" fmla="*/ 20 h 25"/>
                <a:gd name="T18" fmla="*/ 74 w 75"/>
                <a:gd name="T19" fmla="*/ 24 h 25"/>
                <a:gd name="T20" fmla="*/ 74 w 75"/>
                <a:gd name="T21" fmla="*/ 24 h 25"/>
                <a:gd name="T22" fmla="*/ 70 w 75"/>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25">
                  <a:moveTo>
                    <a:pt x="70" y="24"/>
                  </a:moveTo>
                  <a:cubicBezTo>
                    <a:pt x="52" y="7"/>
                    <a:pt x="23" y="7"/>
                    <a:pt x="6" y="24"/>
                  </a:cubicBezTo>
                  <a:cubicBezTo>
                    <a:pt x="6" y="24"/>
                    <a:pt x="6" y="24"/>
                    <a:pt x="6" y="24"/>
                  </a:cubicBezTo>
                  <a:cubicBezTo>
                    <a:pt x="5" y="25"/>
                    <a:pt x="3" y="25"/>
                    <a:pt x="2" y="24"/>
                  </a:cubicBezTo>
                  <a:cubicBezTo>
                    <a:pt x="2" y="24"/>
                    <a:pt x="2" y="24"/>
                    <a:pt x="2" y="24"/>
                  </a:cubicBezTo>
                  <a:cubicBezTo>
                    <a:pt x="0" y="23"/>
                    <a:pt x="0" y="21"/>
                    <a:pt x="2" y="20"/>
                  </a:cubicBezTo>
                  <a:cubicBezTo>
                    <a:pt x="2" y="20"/>
                    <a:pt x="2" y="20"/>
                    <a:pt x="2" y="20"/>
                  </a:cubicBezTo>
                  <a:cubicBezTo>
                    <a:pt x="21" y="0"/>
                    <a:pt x="54" y="0"/>
                    <a:pt x="74" y="20"/>
                  </a:cubicBezTo>
                  <a:cubicBezTo>
                    <a:pt x="74" y="20"/>
                    <a:pt x="74" y="20"/>
                    <a:pt x="74" y="20"/>
                  </a:cubicBezTo>
                  <a:cubicBezTo>
                    <a:pt x="75" y="21"/>
                    <a:pt x="75" y="23"/>
                    <a:pt x="74" y="24"/>
                  </a:cubicBezTo>
                  <a:cubicBezTo>
                    <a:pt x="74" y="24"/>
                    <a:pt x="74" y="24"/>
                    <a:pt x="74" y="24"/>
                  </a:cubicBezTo>
                  <a:cubicBezTo>
                    <a:pt x="73" y="25"/>
                    <a:pt x="71" y="25"/>
                    <a:pt x="70"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3" name="组合 72"/>
          <p:cNvGrpSpPr/>
          <p:nvPr/>
        </p:nvGrpSpPr>
        <p:grpSpPr>
          <a:xfrm>
            <a:off x="6697805" y="1766704"/>
            <a:ext cx="686708" cy="683953"/>
            <a:chOff x="4084917" y="2315118"/>
            <a:chExt cx="903073" cy="899451"/>
          </a:xfrm>
        </p:grpSpPr>
        <p:sp>
          <p:nvSpPr>
            <p:cNvPr id="74" name="Oval 187"/>
            <p:cNvSpPr>
              <a:spLocks noChangeArrowheads="1"/>
            </p:cNvSpPr>
            <p:nvPr/>
          </p:nvSpPr>
          <p:spPr bwMode="auto">
            <a:xfrm>
              <a:off x="4084917" y="2315118"/>
              <a:ext cx="903073" cy="899451"/>
            </a:xfrm>
            <a:prstGeom prst="ellipse">
              <a:avLst/>
            </a:pr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Oval 188"/>
            <p:cNvSpPr>
              <a:spLocks noChangeArrowheads="1"/>
            </p:cNvSpPr>
            <p:nvPr/>
          </p:nvSpPr>
          <p:spPr bwMode="auto">
            <a:xfrm>
              <a:off x="4139319" y="2369520"/>
              <a:ext cx="794269" cy="794274"/>
            </a:xfrm>
            <a:prstGeom prst="ellipse">
              <a:avLst/>
            </a:prstGeom>
            <a:solidFill>
              <a:srgbClr val="3A9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89"/>
            <p:cNvSpPr/>
            <p:nvPr/>
          </p:nvSpPr>
          <p:spPr bwMode="auto">
            <a:xfrm>
              <a:off x="4121185" y="2478325"/>
              <a:ext cx="692719" cy="721737"/>
            </a:xfrm>
            <a:custGeom>
              <a:avLst/>
              <a:gdLst>
                <a:gd name="T0" fmla="*/ 0 w 81"/>
                <a:gd name="T1" fmla="*/ 35 h 84"/>
                <a:gd name="T2" fmla="*/ 6 w 81"/>
                <a:gd name="T3" fmla="*/ 53 h 84"/>
                <a:gd name="T4" fmla="*/ 16 w 81"/>
                <a:gd name="T5" fmla="*/ 71 h 84"/>
                <a:gd name="T6" fmla="*/ 45 w 81"/>
                <a:gd name="T7" fmla="*/ 84 h 84"/>
                <a:gd name="T8" fmla="*/ 73 w 81"/>
                <a:gd name="T9" fmla="*/ 56 h 84"/>
                <a:gd name="T10" fmla="*/ 81 w 81"/>
                <a:gd name="T11" fmla="*/ 36 h 84"/>
                <a:gd name="T12" fmla="*/ 81 w 81"/>
                <a:gd name="T13" fmla="*/ 31 h 84"/>
                <a:gd name="T14" fmla="*/ 73 w 81"/>
                <a:gd name="T15" fmla="*/ 13 h 84"/>
                <a:gd name="T16" fmla="*/ 71 w 81"/>
                <a:gd name="T17" fmla="*/ 10 h 84"/>
                <a:gd name="T18" fmla="*/ 56 w 81"/>
                <a:gd name="T19" fmla="*/ 2 h 84"/>
                <a:gd name="T20" fmla="*/ 47 w 81"/>
                <a:gd name="T21" fmla="*/ 0 h 84"/>
                <a:gd name="T22" fmla="*/ 24 w 81"/>
                <a:gd name="T23" fmla="*/ 10 h 84"/>
                <a:gd name="T24" fmla="*/ 0 w 81"/>
                <a:gd name="T25"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4">
                  <a:moveTo>
                    <a:pt x="0" y="35"/>
                  </a:moveTo>
                  <a:cubicBezTo>
                    <a:pt x="6" y="53"/>
                    <a:pt x="6" y="53"/>
                    <a:pt x="6" y="53"/>
                  </a:cubicBezTo>
                  <a:cubicBezTo>
                    <a:pt x="16" y="71"/>
                    <a:pt x="16" y="71"/>
                    <a:pt x="16" y="71"/>
                  </a:cubicBezTo>
                  <a:cubicBezTo>
                    <a:pt x="16" y="71"/>
                    <a:pt x="44" y="84"/>
                    <a:pt x="45" y="84"/>
                  </a:cubicBezTo>
                  <a:cubicBezTo>
                    <a:pt x="46" y="84"/>
                    <a:pt x="73" y="56"/>
                    <a:pt x="73" y="56"/>
                  </a:cubicBezTo>
                  <a:cubicBezTo>
                    <a:pt x="81" y="36"/>
                    <a:pt x="81" y="36"/>
                    <a:pt x="81" y="36"/>
                  </a:cubicBezTo>
                  <a:cubicBezTo>
                    <a:pt x="81" y="31"/>
                    <a:pt x="81" y="31"/>
                    <a:pt x="81" y="31"/>
                  </a:cubicBezTo>
                  <a:cubicBezTo>
                    <a:pt x="73" y="13"/>
                    <a:pt x="73" y="13"/>
                    <a:pt x="73" y="13"/>
                  </a:cubicBezTo>
                  <a:cubicBezTo>
                    <a:pt x="71" y="10"/>
                    <a:pt x="71" y="10"/>
                    <a:pt x="71" y="10"/>
                  </a:cubicBezTo>
                  <a:cubicBezTo>
                    <a:pt x="56" y="2"/>
                    <a:pt x="56" y="2"/>
                    <a:pt x="56" y="2"/>
                  </a:cubicBezTo>
                  <a:cubicBezTo>
                    <a:pt x="56" y="2"/>
                    <a:pt x="51" y="0"/>
                    <a:pt x="47" y="0"/>
                  </a:cubicBezTo>
                  <a:cubicBezTo>
                    <a:pt x="42" y="0"/>
                    <a:pt x="24" y="10"/>
                    <a:pt x="24" y="10"/>
                  </a:cubicBezTo>
                  <a:lnTo>
                    <a:pt x="0" y="35"/>
                  </a:lnTo>
                  <a:close/>
                </a:path>
              </a:pathLst>
            </a:cu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90"/>
            <p:cNvSpPr>
              <a:spLocks noEditPoints="1"/>
            </p:cNvSpPr>
            <p:nvPr/>
          </p:nvSpPr>
          <p:spPr bwMode="auto">
            <a:xfrm>
              <a:off x="4240869" y="2489205"/>
              <a:ext cx="573034" cy="573038"/>
            </a:xfrm>
            <a:custGeom>
              <a:avLst/>
              <a:gdLst>
                <a:gd name="T0" fmla="*/ 67 w 67"/>
                <a:gd name="T1" fmla="*/ 32 h 67"/>
                <a:gd name="T2" fmla="*/ 52 w 67"/>
                <a:gd name="T3" fmla="*/ 14 h 67"/>
                <a:gd name="T4" fmla="*/ 35 w 67"/>
                <a:gd name="T5" fmla="*/ 50 h 67"/>
                <a:gd name="T6" fmla="*/ 53 w 67"/>
                <a:gd name="T7" fmla="*/ 35 h 67"/>
                <a:gd name="T8" fmla="*/ 35 w 67"/>
                <a:gd name="T9" fmla="*/ 50 h 67"/>
                <a:gd name="T10" fmla="*/ 35 w 67"/>
                <a:gd name="T11" fmla="*/ 0 h 67"/>
                <a:gd name="T12" fmla="*/ 47 w 67"/>
                <a:gd name="T13" fmla="*/ 12 h 67"/>
                <a:gd name="T14" fmla="*/ 47 w 67"/>
                <a:gd name="T15" fmla="*/ 55 h 67"/>
                <a:gd name="T16" fmla="*/ 35 w 67"/>
                <a:gd name="T17" fmla="*/ 67 h 67"/>
                <a:gd name="T18" fmla="*/ 47 w 67"/>
                <a:gd name="T19" fmla="*/ 55 h 67"/>
                <a:gd name="T20" fmla="*/ 52 w 67"/>
                <a:gd name="T21" fmla="*/ 53 h 67"/>
                <a:gd name="T22" fmla="*/ 67 w 67"/>
                <a:gd name="T23" fmla="*/ 35 h 67"/>
                <a:gd name="T24" fmla="*/ 46 w 67"/>
                <a:gd name="T25" fmla="*/ 62 h 67"/>
                <a:gd name="T26" fmla="*/ 42 w 67"/>
                <a:gd name="T27" fmla="*/ 66 h 67"/>
                <a:gd name="T28" fmla="*/ 50 w 67"/>
                <a:gd name="T29" fmla="*/ 56 h 67"/>
                <a:gd name="T30" fmla="*/ 46 w 67"/>
                <a:gd name="T31" fmla="*/ 5 h 67"/>
                <a:gd name="T32" fmla="*/ 50 w 67"/>
                <a:gd name="T33" fmla="*/ 11 h 67"/>
                <a:gd name="T34" fmla="*/ 42 w 67"/>
                <a:gd name="T35" fmla="*/ 1 h 67"/>
                <a:gd name="T36" fmla="*/ 49 w 67"/>
                <a:gd name="T37" fmla="*/ 15 h 67"/>
                <a:gd name="T38" fmla="*/ 35 w 67"/>
                <a:gd name="T39" fmla="*/ 32 h 67"/>
                <a:gd name="T40" fmla="*/ 49 w 67"/>
                <a:gd name="T41" fmla="*/ 15 h 67"/>
                <a:gd name="T42" fmla="*/ 20 w 67"/>
                <a:gd name="T43" fmla="*/ 12 h 67"/>
                <a:gd name="T44" fmla="*/ 32 w 67"/>
                <a:gd name="T45" fmla="*/ 0 h 67"/>
                <a:gd name="T46" fmla="*/ 14 w 67"/>
                <a:gd name="T47" fmla="*/ 32 h 67"/>
                <a:gd name="T48" fmla="*/ 32 w 67"/>
                <a:gd name="T49" fmla="*/ 17 h 67"/>
                <a:gd name="T50" fmla="*/ 14 w 67"/>
                <a:gd name="T51" fmla="*/ 32 h 67"/>
                <a:gd name="T52" fmla="*/ 8 w 67"/>
                <a:gd name="T53" fmla="*/ 12 h 67"/>
                <a:gd name="T54" fmla="*/ 10 w 67"/>
                <a:gd name="T55" fmla="*/ 32 h 67"/>
                <a:gd name="T56" fmla="*/ 21 w 67"/>
                <a:gd name="T57" fmla="*/ 5 h 67"/>
                <a:gd name="T58" fmla="*/ 10 w 67"/>
                <a:gd name="T59" fmla="*/ 9 h 67"/>
                <a:gd name="T60" fmla="*/ 21 w 67"/>
                <a:gd name="T61" fmla="*/ 5 h 67"/>
                <a:gd name="T62" fmla="*/ 0 w 67"/>
                <a:gd name="T63" fmla="*/ 35 h 67"/>
                <a:gd name="T64" fmla="*/ 15 w 67"/>
                <a:gd name="T65" fmla="*/ 53 h 67"/>
                <a:gd name="T66" fmla="*/ 21 w 67"/>
                <a:gd name="T67" fmla="*/ 62 h 67"/>
                <a:gd name="T68" fmla="*/ 10 w 67"/>
                <a:gd name="T69" fmla="*/ 58 h 67"/>
                <a:gd name="T70" fmla="*/ 21 w 67"/>
                <a:gd name="T71" fmla="*/ 62 h 67"/>
                <a:gd name="T72" fmla="*/ 32 w 67"/>
                <a:gd name="T73" fmla="*/ 50 h 67"/>
                <a:gd name="T74" fmla="*/ 14 w 67"/>
                <a:gd name="T75" fmla="*/ 35 h 67"/>
                <a:gd name="T76" fmla="*/ 23 w 67"/>
                <a:gd name="T77" fmla="*/ 60 h 67"/>
                <a:gd name="T78" fmla="*/ 32 w 67"/>
                <a:gd name="T79" fmla="*/ 54 h 67"/>
                <a:gd name="T80" fmla="*/ 23 w 67"/>
                <a:gd name="T8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67">
                  <a:moveTo>
                    <a:pt x="56" y="32"/>
                  </a:moveTo>
                  <a:cubicBezTo>
                    <a:pt x="67" y="32"/>
                    <a:pt x="67" y="32"/>
                    <a:pt x="67" y="32"/>
                  </a:cubicBezTo>
                  <a:cubicBezTo>
                    <a:pt x="66" y="24"/>
                    <a:pt x="64" y="17"/>
                    <a:pt x="59" y="12"/>
                  </a:cubicBezTo>
                  <a:cubicBezTo>
                    <a:pt x="57" y="13"/>
                    <a:pt x="54" y="14"/>
                    <a:pt x="52" y="14"/>
                  </a:cubicBezTo>
                  <a:cubicBezTo>
                    <a:pt x="55" y="20"/>
                    <a:pt x="56" y="25"/>
                    <a:pt x="56" y="32"/>
                  </a:cubicBezTo>
                  <a:close/>
                  <a:moveTo>
                    <a:pt x="35" y="50"/>
                  </a:moveTo>
                  <a:cubicBezTo>
                    <a:pt x="40" y="50"/>
                    <a:pt x="44" y="51"/>
                    <a:pt x="49" y="52"/>
                  </a:cubicBezTo>
                  <a:cubicBezTo>
                    <a:pt x="51" y="47"/>
                    <a:pt x="53" y="41"/>
                    <a:pt x="53" y="35"/>
                  </a:cubicBezTo>
                  <a:cubicBezTo>
                    <a:pt x="35" y="35"/>
                    <a:pt x="35" y="35"/>
                    <a:pt x="35" y="35"/>
                  </a:cubicBezTo>
                  <a:lnTo>
                    <a:pt x="35" y="50"/>
                  </a:lnTo>
                  <a:close/>
                  <a:moveTo>
                    <a:pt x="43" y="7"/>
                  </a:moveTo>
                  <a:cubicBezTo>
                    <a:pt x="41" y="4"/>
                    <a:pt x="38" y="2"/>
                    <a:pt x="35" y="0"/>
                  </a:cubicBezTo>
                  <a:cubicBezTo>
                    <a:pt x="35" y="14"/>
                    <a:pt x="35" y="14"/>
                    <a:pt x="35" y="14"/>
                  </a:cubicBezTo>
                  <a:cubicBezTo>
                    <a:pt x="39" y="14"/>
                    <a:pt x="43" y="13"/>
                    <a:pt x="47" y="12"/>
                  </a:cubicBezTo>
                  <a:cubicBezTo>
                    <a:pt x="46" y="10"/>
                    <a:pt x="45" y="9"/>
                    <a:pt x="43" y="7"/>
                  </a:cubicBezTo>
                  <a:close/>
                  <a:moveTo>
                    <a:pt x="47" y="55"/>
                  </a:moveTo>
                  <a:cubicBezTo>
                    <a:pt x="43" y="54"/>
                    <a:pt x="39" y="54"/>
                    <a:pt x="35" y="54"/>
                  </a:cubicBezTo>
                  <a:cubicBezTo>
                    <a:pt x="35" y="67"/>
                    <a:pt x="35" y="67"/>
                    <a:pt x="35" y="67"/>
                  </a:cubicBezTo>
                  <a:cubicBezTo>
                    <a:pt x="38" y="65"/>
                    <a:pt x="41" y="63"/>
                    <a:pt x="43" y="60"/>
                  </a:cubicBezTo>
                  <a:cubicBezTo>
                    <a:pt x="45" y="58"/>
                    <a:pt x="46" y="57"/>
                    <a:pt x="47" y="55"/>
                  </a:cubicBezTo>
                  <a:close/>
                  <a:moveTo>
                    <a:pt x="56" y="35"/>
                  </a:moveTo>
                  <a:cubicBezTo>
                    <a:pt x="56" y="41"/>
                    <a:pt x="55" y="47"/>
                    <a:pt x="52" y="53"/>
                  </a:cubicBezTo>
                  <a:cubicBezTo>
                    <a:pt x="54" y="54"/>
                    <a:pt x="57" y="54"/>
                    <a:pt x="59" y="55"/>
                  </a:cubicBezTo>
                  <a:cubicBezTo>
                    <a:pt x="64" y="50"/>
                    <a:pt x="67" y="43"/>
                    <a:pt x="67" y="35"/>
                  </a:cubicBezTo>
                  <a:lnTo>
                    <a:pt x="56" y="35"/>
                  </a:lnTo>
                  <a:close/>
                  <a:moveTo>
                    <a:pt x="46" y="62"/>
                  </a:moveTo>
                  <a:cubicBezTo>
                    <a:pt x="46" y="62"/>
                    <a:pt x="46" y="62"/>
                    <a:pt x="46" y="62"/>
                  </a:cubicBezTo>
                  <a:cubicBezTo>
                    <a:pt x="45" y="64"/>
                    <a:pt x="43" y="65"/>
                    <a:pt x="42" y="66"/>
                  </a:cubicBezTo>
                  <a:cubicBezTo>
                    <a:pt x="47" y="65"/>
                    <a:pt x="52" y="62"/>
                    <a:pt x="57" y="58"/>
                  </a:cubicBezTo>
                  <a:cubicBezTo>
                    <a:pt x="55" y="57"/>
                    <a:pt x="53" y="56"/>
                    <a:pt x="50" y="56"/>
                  </a:cubicBezTo>
                  <a:cubicBezTo>
                    <a:pt x="49" y="58"/>
                    <a:pt x="48" y="60"/>
                    <a:pt x="46" y="62"/>
                  </a:cubicBezTo>
                  <a:close/>
                  <a:moveTo>
                    <a:pt x="46" y="5"/>
                  </a:moveTo>
                  <a:cubicBezTo>
                    <a:pt x="46" y="5"/>
                    <a:pt x="46" y="5"/>
                    <a:pt x="46" y="5"/>
                  </a:cubicBezTo>
                  <a:cubicBezTo>
                    <a:pt x="48" y="7"/>
                    <a:pt x="49" y="9"/>
                    <a:pt x="50" y="11"/>
                  </a:cubicBezTo>
                  <a:cubicBezTo>
                    <a:pt x="53" y="11"/>
                    <a:pt x="55" y="10"/>
                    <a:pt x="57" y="9"/>
                  </a:cubicBezTo>
                  <a:cubicBezTo>
                    <a:pt x="52" y="5"/>
                    <a:pt x="47" y="3"/>
                    <a:pt x="42" y="1"/>
                  </a:cubicBezTo>
                  <a:cubicBezTo>
                    <a:pt x="43" y="2"/>
                    <a:pt x="45" y="4"/>
                    <a:pt x="46" y="5"/>
                  </a:cubicBezTo>
                  <a:close/>
                  <a:moveTo>
                    <a:pt x="49" y="15"/>
                  </a:moveTo>
                  <a:cubicBezTo>
                    <a:pt x="44" y="16"/>
                    <a:pt x="40" y="17"/>
                    <a:pt x="35" y="17"/>
                  </a:cubicBezTo>
                  <a:cubicBezTo>
                    <a:pt x="35" y="32"/>
                    <a:pt x="35" y="32"/>
                    <a:pt x="35" y="32"/>
                  </a:cubicBezTo>
                  <a:cubicBezTo>
                    <a:pt x="53" y="32"/>
                    <a:pt x="53" y="32"/>
                    <a:pt x="53" y="32"/>
                  </a:cubicBezTo>
                  <a:cubicBezTo>
                    <a:pt x="53" y="26"/>
                    <a:pt x="51" y="20"/>
                    <a:pt x="49" y="15"/>
                  </a:cubicBezTo>
                  <a:close/>
                  <a:moveTo>
                    <a:pt x="23" y="7"/>
                  </a:moveTo>
                  <a:cubicBezTo>
                    <a:pt x="22" y="9"/>
                    <a:pt x="21" y="10"/>
                    <a:pt x="20" y="12"/>
                  </a:cubicBezTo>
                  <a:cubicBezTo>
                    <a:pt x="23" y="13"/>
                    <a:pt x="27" y="14"/>
                    <a:pt x="32" y="14"/>
                  </a:cubicBezTo>
                  <a:cubicBezTo>
                    <a:pt x="32" y="0"/>
                    <a:pt x="32" y="0"/>
                    <a:pt x="32" y="0"/>
                  </a:cubicBezTo>
                  <a:cubicBezTo>
                    <a:pt x="29" y="2"/>
                    <a:pt x="26" y="4"/>
                    <a:pt x="23" y="7"/>
                  </a:cubicBezTo>
                  <a:close/>
                  <a:moveTo>
                    <a:pt x="14" y="32"/>
                  </a:moveTo>
                  <a:cubicBezTo>
                    <a:pt x="32" y="32"/>
                    <a:pt x="32" y="32"/>
                    <a:pt x="32" y="32"/>
                  </a:cubicBezTo>
                  <a:cubicBezTo>
                    <a:pt x="32" y="17"/>
                    <a:pt x="32" y="17"/>
                    <a:pt x="32" y="17"/>
                  </a:cubicBezTo>
                  <a:cubicBezTo>
                    <a:pt x="27" y="17"/>
                    <a:pt x="22" y="16"/>
                    <a:pt x="18" y="15"/>
                  </a:cubicBezTo>
                  <a:cubicBezTo>
                    <a:pt x="15" y="20"/>
                    <a:pt x="14" y="26"/>
                    <a:pt x="14" y="32"/>
                  </a:cubicBezTo>
                  <a:close/>
                  <a:moveTo>
                    <a:pt x="15" y="14"/>
                  </a:moveTo>
                  <a:cubicBezTo>
                    <a:pt x="12" y="14"/>
                    <a:pt x="10" y="13"/>
                    <a:pt x="8" y="12"/>
                  </a:cubicBezTo>
                  <a:cubicBezTo>
                    <a:pt x="3" y="17"/>
                    <a:pt x="0" y="24"/>
                    <a:pt x="0" y="32"/>
                  </a:cubicBezTo>
                  <a:cubicBezTo>
                    <a:pt x="10" y="32"/>
                    <a:pt x="10" y="32"/>
                    <a:pt x="10" y="32"/>
                  </a:cubicBezTo>
                  <a:cubicBezTo>
                    <a:pt x="11" y="25"/>
                    <a:pt x="12" y="20"/>
                    <a:pt x="15" y="14"/>
                  </a:cubicBezTo>
                  <a:close/>
                  <a:moveTo>
                    <a:pt x="21" y="5"/>
                  </a:moveTo>
                  <a:cubicBezTo>
                    <a:pt x="22" y="4"/>
                    <a:pt x="23" y="2"/>
                    <a:pt x="25" y="1"/>
                  </a:cubicBezTo>
                  <a:cubicBezTo>
                    <a:pt x="19" y="3"/>
                    <a:pt x="14" y="5"/>
                    <a:pt x="10" y="9"/>
                  </a:cubicBezTo>
                  <a:cubicBezTo>
                    <a:pt x="12" y="10"/>
                    <a:pt x="14" y="11"/>
                    <a:pt x="16" y="11"/>
                  </a:cubicBezTo>
                  <a:cubicBezTo>
                    <a:pt x="17" y="9"/>
                    <a:pt x="19" y="7"/>
                    <a:pt x="21" y="5"/>
                  </a:cubicBezTo>
                  <a:close/>
                  <a:moveTo>
                    <a:pt x="10" y="35"/>
                  </a:moveTo>
                  <a:cubicBezTo>
                    <a:pt x="0" y="35"/>
                    <a:pt x="0" y="35"/>
                    <a:pt x="0" y="35"/>
                  </a:cubicBezTo>
                  <a:cubicBezTo>
                    <a:pt x="0" y="43"/>
                    <a:pt x="3" y="50"/>
                    <a:pt x="8" y="55"/>
                  </a:cubicBezTo>
                  <a:cubicBezTo>
                    <a:pt x="10" y="54"/>
                    <a:pt x="12" y="54"/>
                    <a:pt x="15" y="53"/>
                  </a:cubicBezTo>
                  <a:cubicBezTo>
                    <a:pt x="12" y="47"/>
                    <a:pt x="10" y="41"/>
                    <a:pt x="10" y="35"/>
                  </a:cubicBezTo>
                  <a:close/>
                  <a:moveTo>
                    <a:pt x="21" y="62"/>
                  </a:moveTo>
                  <a:cubicBezTo>
                    <a:pt x="19" y="60"/>
                    <a:pt x="17" y="58"/>
                    <a:pt x="16" y="56"/>
                  </a:cubicBezTo>
                  <a:cubicBezTo>
                    <a:pt x="14" y="56"/>
                    <a:pt x="12" y="57"/>
                    <a:pt x="10" y="58"/>
                  </a:cubicBezTo>
                  <a:cubicBezTo>
                    <a:pt x="14" y="62"/>
                    <a:pt x="19" y="65"/>
                    <a:pt x="25" y="66"/>
                  </a:cubicBezTo>
                  <a:cubicBezTo>
                    <a:pt x="23" y="65"/>
                    <a:pt x="22" y="64"/>
                    <a:pt x="21" y="62"/>
                  </a:cubicBezTo>
                  <a:close/>
                  <a:moveTo>
                    <a:pt x="18" y="52"/>
                  </a:moveTo>
                  <a:cubicBezTo>
                    <a:pt x="22" y="51"/>
                    <a:pt x="27" y="50"/>
                    <a:pt x="32" y="50"/>
                  </a:cubicBezTo>
                  <a:cubicBezTo>
                    <a:pt x="32" y="35"/>
                    <a:pt x="32" y="35"/>
                    <a:pt x="32" y="35"/>
                  </a:cubicBezTo>
                  <a:cubicBezTo>
                    <a:pt x="14" y="35"/>
                    <a:pt x="14" y="35"/>
                    <a:pt x="14" y="35"/>
                  </a:cubicBezTo>
                  <a:cubicBezTo>
                    <a:pt x="14" y="41"/>
                    <a:pt x="15" y="47"/>
                    <a:pt x="18" y="52"/>
                  </a:cubicBezTo>
                  <a:close/>
                  <a:moveTo>
                    <a:pt x="23" y="60"/>
                  </a:moveTo>
                  <a:cubicBezTo>
                    <a:pt x="26" y="63"/>
                    <a:pt x="29" y="65"/>
                    <a:pt x="32" y="67"/>
                  </a:cubicBezTo>
                  <a:cubicBezTo>
                    <a:pt x="32" y="54"/>
                    <a:pt x="32" y="54"/>
                    <a:pt x="32" y="54"/>
                  </a:cubicBezTo>
                  <a:cubicBezTo>
                    <a:pt x="27" y="54"/>
                    <a:pt x="23" y="54"/>
                    <a:pt x="20" y="55"/>
                  </a:cubicBezTo>
                  <a:cubicBezTo>
                    <a:pt x="21" y="57"/>
                    <a:pt x="22" y="58"/>
                    <a:pt x="23" y="60"/>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91"/>
            <p:cNvSpPr>
              <a:spLocks noEditPoints="1"/>
            </p:cNvSpPr>
            <p:nvPr/>
          </p:nvSpPr>
          <p:spPr bwMode="auto">
            <a:xfrm>
              <a:off x="4248123" y="2478325"/>
              <a:ext cx="576661" cy="576664"/>
            </a:xfrm>
            <a:custGeom>
              <a:avLst/>
              <a:gdLst>
                <a:gd name="T0" fmla="*/ 67 w 67"/>
                <a:gd name="T1" fmla="*/ 31 h 67"/>
                <a:gd name="T2" fmla="*/ 52 w 67"/>
                <a:gd name="T3" fmla="*/ 14 h 67"/>
                <a:gd name="T4" fmla="*/ 35 w 67"/>
                <a:gd name="T5" fmla="*/ 50 h 67"/>
                <a:gd name="T6" fmla="*/ 53 w 67"/>
                <a:gd name="T7" fmla="*/ 35 h 67"/>
                <a:gd name="T8" fmla="*/ 35 w 67"/>
                <a:gd name="T9" fmla="*/ 50 h 67"/>
                <a:gd name="T10" fmla="*/ 35 w 67"/>
                <a:gd name="T11" fmla="*/ 0 h 67"/>
                <a:gd name="T12" fmla="*/ 47 w 67"/>
                <a:gd name="T13" fmla="*/ 12 h 67"/>
                <a:gd name="T14" fmla="*/ 47 w 67"/>
                <a:gd name="T15" fmla="*/ 55 h 67"/>
                <a:gd name="T16" fmla="*/ 35 w 67"/>
                <a:gd name="T17" fmla="*/ 67 h 67"/>
                <a:gd name="T18" fmla="*/ 47 w 67"/>
                <a:gd name="T19" fmla="*/ 55 h 67"/>
                <a:gd name="T20" fmla="*/ 52 w 67"/>
                <a:gd name="T21" fmla="*/ 53 h 67"/>
                <a:gd name="T22" fmla="*/ 67 w 67"/>
                <a:gd name="T23" fmla="*/ 35 h 67"/>
                <a:gd name="T24" fmla="*/ 46 w 67"/>
                <a:gd name="T25" fmla="*/ 62 h 67"/>
                <a:gd name="T26" fmla="*/ 42 w 67"/>
                <a:gd name="T27" fmla="*/ 66 h 67"/>
                <a:gd name="T28" fmla="*/ 51 w 67"/>
                <a:gd name="T29" fmla="*/ 56 h 67"/>
                <a:gd name="T30" fmla="*/ 46 w 67"/>
                <a:gd name="T31" fmla="*/ 5 h 67"/>
                <a:gd name="T32" fmla="*/ 51 w 67"/>
                <a:gd name="T33" fmla="*/ 11 h 67"/>
                <a:gd name="T34" fmla="*/ 42 w 67"/>
                <a:gd name="T35" fmla="*/ 1 h 67"/>
                <a:gd name="T36" fmla="*/ 49 w 67"/>
                <a:gd name="T37" fmla="*/ 15 h 67"/>
                <a:gd name="T38" fmla="*/ 35 w 67"/>
                <a:gd name="T39" fmla="*/ 31 h 67"/>
                <a:gd name="T40" fmla="*/ 49 w 67"/>
                <a:gd name="T41" fmla="*/ 15 h 67"/>
                <a:gd name="T42" fmla="*/ 20 w 67"/>
                <a:gd name="T43" fmla="*/ 12 h 67"/>
                <a:gd name="T44" fmla="*/ 32 w 67"/>
                <a:gd name="T45" fmla="*/ 0 h 67"/>
                <a:gd name="T46" fmla="*/ 14 w 67"/>
                <a:gd name="T47" fmla="*/ 31 h 67"/>
                <a:gd name="T48" fmla="*/ 32 w 67"/>
                <a:gd name="T49" fmla="*/ 17 h 67"/>
                <a:gd name="T50" fmla="*/ 14 w 67"/>
                <a:gd name="T51" fmla="*/ 31 h 67"/>
                <a:gd name="T52" fmla="*/ 8 w 67"/>
                <a:gd name="T53" fmla="*/ 12 h 67"/>
                <a:gd name="T54" fmla="*/ 11 w 67"/>
                <a:gd name="T55" fmla="*/ 31 h 67"/>
                <a:gd name="T56" fmla="*/ 21 w 67"/>
                <a:gd name="T57" fmla="*/ 5 h 67"/>
                <a:gd name="T58" fmla="*/ 10 w 67"/>
                <a:gd name="T59" fmla="*/ 9 h 67"/>
                <a:gd name="T60" fmla="*/ 21 w 67"/>
                <a:gd name="T61" fmla="*/ 5 h 67"/>
                <a:gd name="T62" fmla="*/ 0 w 67"/>
                <a:gd name="T63" fmla="*/ 35 h 67"/>
                <a:gd name="T64" fmla="*/ 15 w 67"/>
                <a:gd name="T65" fmla="*/ 53 h 67"/>
                <a:gd name="T66" fmla="*/ 21 w 67"/>
                <a:gd name="T67" fmla="*/ 62 h 67"/>
                <a:gd name="T68" fmla="*/ 10 w 67"/>
                <a:gd name="T69" fmla="*/ 58 h 67"/>
                <a:gd name="T70" fmla="*/ 21 w 67"/>
                <a:gd name="T71" fmla="*/ 62 h 67"/>
                <a:gd name="T72" fmla="*/ 32 w 67"/>
                <a:gd name="T73" fmla="*/ 50 h 67"/>
                <a:gd name="T74" fmla="*/ 14 w 67"/>
                <a:gd name="T75" fmla="*/ 35 h 67"/>
                <a:gd name="T76" fmla="*/ 23 w 67"/>
                <a:gd name="T77" fmla="*/ 60 h 67"/>
                <a:gd name="T78" fmla="*/ 32 w 67"/>
                <a:gd name="T79" fmla="*/ 53 h 67"/>
                <a:gd name="T80" fmla="*/ 23 w 67"/>
                <a:gd name="T8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67">
                  <a:moveTo>
                    <a:pt x="57" y="31"/>
                  </a:moveTo>
                  <a:cubicBezTo>
                    <a:pt x="67" y="31"/>
                    <a:pt x="67" y="31"/>
                    <a:pt x="67" y="31"/>
                  </a:cubicBezTo>
                  <a:cubicBezTo>
                    <a:pt x="67" y="24"/>
                    <a:pt x="64" y="17"/>
                    <a:pt x="59" y="12"/>
                  </a:cubicBezTo>
                  <a:cubicBezTo>
                    <a:pt x="57" y="13"/>
                    <a:pt x="55" y="13"/>
                    <a:pt x="52" y="14"/>
                  </a:cubicBezTo>
                  <a:cubicBezTo>
                    <a:pt x="55" y="19"/>
                    <a:pt x="56" y="25"/>
                    <a:pt x="57" y="31"/>
                  </a:cubicBezTo>
                  <a:close/>
                  <a:moveTo>
                    <a:pt x="35" y="50"/>
                  </a:moveTo>
                  <a:cubicBezTo>
                    <a:pt x="40" y="50"/>
                    <a:pt x="45" y="51"/>
                    <a:pt x="49" y="52"/>
                  </a:cubicBezTo>
                  <a:cubicBezTo>
                    <a:pt x="52" y="47"/>
                    <a:pt x="53" y="41"/>
                    <a:pt x="53" y="35"/>
                  </a:cubicBezTo>
                  <a:cubicBezTo>
                    <a:pt x="35" y="35"/>
                    <a:pt x="35" y="35"/>
                    <a:pt x="35" y="35"/>
                  </a:cubicBezTo>
                  <a:lnTo>
                    <a:pt x="35" y="50"/>
                  </a:lnTo>
                  <a:close/>
                  <a:moveTo>
                    <a:pt x="44" y="7"/>
                  </a:moveTo>
                  <a:cubicBezTo>
                    <a:pt x="41" y="4"/>
                    <a:pt x="38" y="2"/>
                    <a:pt x="35" y="0"/>
                  </a:cubicBezTo>
                  <a:cubicBezTo>
                    <a:pt x="35" y="13"/>
                    <a:pt x="35" y="13"/>
                    <a:pt x="35" y="13"/>
                  </a:cubicBezTo>
                  <a:cubicBezTo>
                    <a:pt x="39" y="13"/>
                    <a:pt x="43" y="13"/>
                    <a:pt x="47" y="12"/>
                  </a:cubicBezTo>
                  <a:cubicBezTo>
                    <a:pt x="46" y="10"/>
                    <a:pt x="45" y="9"/>
                    <a:pt x="44" y="7"/>
                  </a:cubicBezTo>
                  <a:close/>
                  <a:moveTo>
                    <a:pt x="47" y="55"/>
                  </a:moveTo>
                  <a:cubicBezTo>
                    <a:pt x="43" y="54"/>
                    <a:pt x="39" y="53"/>
                    <a:pt x="35" y="53"/>
                  </a:cubicBezTo>
                  <a:cubicBezTo>
                    <a:pt x="35" y="67"/>
                    <a:pt x="35" y="67"/>
                    <a:pt x="35" y="67"/>
                  </a:cubicBezTo>
                  <a:cubicBezTo>
                    <a:pt x="38" y="65"/>
                    <a:pt x="41" y="63"/>
                    <a:pt x="44" y="60"/>
                  </a:cubicBezTo>
                  <a:cubicBezTo>
                    <a:pt x="45" y="58"/>
                    <a:pt x="46" y="57"/>
                    <a:pt x="47" y="55"/>
                  </a:cubicBezTo>
                  <a:close/>
                  <a:moveTo>
                    <a:pt x="57" y="35"/>
                  </a:moveTo>
                  <a:cubicBezTo>
                    <a:pt x="56" y="41"/>
                    <a:pt x="55" y="47"/>
                    <a:pt x="52" y="53"/>
                  </a:cubicBezTo>
                  <a:cubicBezTo>
                    <a:pt x="55" y="53"/>
                    <a:pt x="57" y="54"/>
                    <a:pt x="59" y="55"/>
                  </a:cubicBezTo>
                  <a:cubicBezTo>
                    <a:pt x="64" y="50"/>
                    <a:pt x="67" y="42"/>
                    <a:pt x="67" y="35"/>
                  </a:cubicBezTo>
                  <a:lnTo>
                    <a:pt x="57" y="35"/>
                  </a:lnTo>
                  <a:close/>
                  <a:moveTo>
                    <a:pt x="46" y="62"/>
                  </a:moveTo>
                  <a:cubicBezTo>
                    <a:pt x="46" y="62"/>
                    <a:pt x="46" y="62"/>
                    <a:pt x="46" y="62"/>
                  </a:cubicBezTo>
                  <a:cubicBezTo>
                    <a:pt x="45" y="63"/>
                    <a:pt x="44" y="65"/>
                    <a:pt x="42" y="66"/>
                  </a:cubicBezTo>
                  <a:cubicBezTo>
                    <a:pt x="48" y="64"/>
                    <a:pt x="53" y="62"/>
                    <a:pt x="57" y="58"/>
                  </a:cubicBezTo>
                  <a:cubicBezTo>
                    <a:pt x="55" y="57"/>
                    <a:pt x="53" y="56"/>
                    <a:pt x="51" y="56"/>
                  </a:cubicBezTo>
                  <a:cubicBezTo>
                    <a:pt x="49" y="58"/>
                    <a:pt x="48" y="60"/>
                    <a:pt x="46" y="62"/>
                  </a:cubicBezTo>
                  <a:close/>
                  <a:moveTo>
                    <a:pt x="46" y="5"/>
                  </a:moveTo>
                  <a:cubicBezTo>
                    <a:pt x="46" y="5"/>
                    <a:pt x="46" y="5"/>
                    <a:pt x="46" y="5"/>
                  </a:cubicBezTo>
                  <a:cubicBezTo>
                    <a:pt x="48" y="7"/>
                    <a:pt x="49" y="9"/>
                    <a:pt x="51" y="11"/>
                  </a:cubicBezTo>
                  <a:cubicBezTo>
                    <a:pt x="53" y="11"/>
                    <a:pt x="55" y="10"/>
                    <a:pt x="57" y="9"/>
                  </a:cubicBezTo>
                  <a:cubicBezTo>
                    <a:pt x="53" y="5"/>
                    <a:pt x="48" y="2"/>
                    <a:pt x="42" y="1"/>
                  </a:cubicBezTo>
                  <a:cubicBezTo>
                    <a:pt x="44" y="2"/>
                    <a:pt x="45" y="3"/>
                    <a:pt x="46" y="5"/>
                  </a:cubicBezTo>
                  <a:close/>
                  <a:moveTo>
                    <a:pt x="49" y="15"/>
                  </a:moveTo>
                  <a:cubicBezTo>
                    <a:pt x="45" y="16"/>
                    <a:pt x="40" y="17"/>
                    <a:pt x="35" y="17"/>
                  </a:cubicBezTo>
                  <a:cubicBezTo>
                    <a:pt x="35" y="31"/>
                    <a:pt x="35" y="31"/>
                    <a:pt x="35" y="31"/>
                  </a:cubicBezTo>
                  <a:cubicBezTo>
                    <a:pt x="53" y="31"/>
                    <a:pt x="53" y="31"/>
                    <a:pt x="53" y="31"/>
                  </a:cubicBezTo>
                  <a:cubicBezTo>
                    <a:pt x="53" y="25"/>
                    <a:pt x="51" y="20"/>
                    <a:pt x="49" y="15"/>
                  </a:cubicBezTo>
                  <a:close/>
                  <a:moveTo>
                    <a:pt x="23" y="7"/>
                  </a:moveTo>
                  <a:cubicBezTo>
                    <a:pt x="22" y="9"/>
                    <a:pt x="21" y="10"/>
                    <a:pt x="20" y="12"/>
                  </a:cubicBezTo>
                  <a:cubicBezTo>
                    <a:pt x="24" y="13"/>
                    <a:pt x="28" y="13"/>
                    <a:pt x="32" y="13"/>
                  </a:cubicBezTo>
                  <a:cubicBezTo>
                    <a:pt x="32" y="0"/>
                    <a:pt x="32" y="0"/>
                    <a:pt x="32" y="0"/>
                  </a:cubicBezTo>
                  <a:cubicBezTo>
                    <a:pt x="29" y="2"/>
                    <a:pt x="26" y="4"/>
                    <a:pt x="23" y="7"/>
                  </a:cubicBezTo>
                  <a:close/>
                  <a:moveTo>
                    <a:pt x="14" y="31"/>
                  </a:moveTo>
                  <a:cubicBezTo>
                    <a:pt x="32" y="31"/>
                    <a:pt x="32" y="31"/>
                    <a:pt x="32" y="31"/>
                  </a:cubicBezTo>
                  <a:cubicBezTo>
                    <a:pt x="32" y="17"/>
                    <a:pt x="32" y="17"/>
                    <a:pt x="32" y="17"/>
                  </a:cubicBezTo>
                  <a:cubicBezTo>
                    <a:pt x="27" y="17"/>
                    <a:pt x="23" y="16"/>
                    <a:pt x="18" y="15"/>
                  </a:cubicBezTo>
                  <a:cubicBezTo>
                    <a:pt x="16" y="20"/>
                    <a:pt x="14" y="25"/>
                    <a:pt x="14" y="31"/>
                  </a:cubicBezTo>
                  <a:close/>
                  <a:moveTo>
                    <a:pt x="15" y="14"/>
                  </a:moveTo>
                  <a:cubicBezTo>
                    <a:pt x="12" y="13"/>
                    <a:pt x="10" y="13"/>
                    <a:pt x="8" y="12"/>
                  </a:cubicBezTo>
                  <a:cubicBezTo>
                    <a:pt x="3" y="17"/>
                    <a:pt x="0" y="24"/>
                    <a:pt x="0" y="31"/>
                  </a:cubicBezTo>
                  <a:cubicBezTo>
                    <a:pt x="11" y="31"/>
                    <a:pt x="11" y="31"/>
                    <a:pt x="11" y="31"/>
                  </a:cubicBezTo>
                  <a:cubicBezTo>
                    <a:pt x="11" y="25"/>
                    <a:pt x="12" y="19"/>
                    <a:pt x="15" y="14"/>
                  </a:cubicBezTo>
                  <a:close/>
                  <a:moveTo>
                    <a:pt x="21" y="5"/>
                  </a:moveTo>
                  <a:cubicBezTo>
                    <a:pt x="22" y="3"/>
                    <a:pt x="24" y="2"/>
                    <a:pt x="25" y="1"/>
                  </a:cubicBezTo>
                  <a:cubicBezTo>
                    <a:pt x="19" y="2"/>
                    <a:pt x="14" y="5"/>
                    <a:pt x="10" y="9"/>
                  </a:cubicBezTo>
                  <a:cubicBezTo>
                    <a:pt x="12" y="10"/>
                    <a:pt x="14" y="11"/>
                    <a:pt x="16" y="11"/>
                  </a:cubicBezTo>
                  <a:cubicBezTo>
                    <a:pt x="18" y="9"/>
                    <a:pt x="19" y="7"/>
                    <a:pt x="21" y="5"/>
                  </a:cubicBezTo>
                  <a:close/>
                  <a:moveTo>
                    <a:pt x="10" y="35"/>
                  </a:moveTo>
                  <a:cubicBezTo>
                    <a:pt x="0" y="35"/>
                    <a:pt x="0" y="35"/>
                    <a:pt x="0" y="35"/>
                  </a:cubicBezTo>
                  <a:cubicBezTo>
                    <a:pt x="0" y="42"/>
                    <a:pt x="3" y="50"/>
                    <a:pt x="8" y="55"/>
                  </a:cubicBezTo>
                  <a:cubicBezTo>
                    <a:pt x="10" y="54"/>
                    <a:pt x="12" y="53"/>
                    <a:pt x="15" y="53"/>
                  </a:cubicBezTo>
                  <a:cubicBezTo>
                    <a:pt x="12" y="47"/>
                    <a:pt x="11" y="41"/>
                    <a:pt x="10" y="35"/>
                  </a:cubicBezTo>
                  <a:close/>
                  <a:moveTo>
                    <a:pt x="21" y="62"/>
                  </a:moveTo>
                  <a:cubicBezTo>
                    <a:pt x="19" y="60"/>
                    <a:pt x="18" y="58"/>
                    <a:pt x="16" y="56"/>
                  </a:cubicBezTo>
                  <a:cubicBezTo>
                    <a:pt x="14" y="56"/>
                    <a:pt x="12" y="57"/>
                    <a:pt x="10" y="58"/>
                  </a:cubicBezTo>
                  <a:cubicBezTo>
                    <a:pt x="14" y="62"/>
                    <a:pt x="19" y="64"/>
                    <a:pt x="25" y="66"/>
                  </a:cubicBezTo>
                  <a:cubicBezTo>
                    <a:pt x="24" y="65"/>
                    <a:pt x="22" y="63"/>
                    <a:pt x="21" y="62"/>
                  </a:cubicBezTo>
                  <a:close/>
                  <a:moveTo>
                    <a:pt x="18" y="52"/>
                  </a:moveTo>
                  <a:cubicBezTo>
                    <a:pt x="23" y="51"/>
                    <a:pt x="27" y="50"/>
                    <a:pt x="32" y="50"/>
                  </a:cubicBezTo>
                  <a:cubicBezTo>
                    <a:pt x="32" y="35"/>
                    <a:pt x="32" y="35"/>
                    <a:pt x="32" y="35"/>
                  </a:cubicBezTo>
                  <a:cubicBezTo>
                    <a:pt x="14" y="35"/>
                    <a:pt x="14" y="35"/>
                    <a:pt x="14" y="35"/>
                  </a:cubicBezTo>
                  <a:cubicBezTo>
                    <a:pt x="14" y="41"/>
                    <a:pt x="16" y="47"/>
                    <a:pt x="18" y="52"/>
                  </a:cubicBezTo>
                  <a:close/>
                  <a:moveTo>
                    <a:pt x="23" y="60"/>
                  </a:moveTo>
                  <a:cubicBezTo>
                    <a:pt x="26" y="63"/>
                    <a:pt x="29" y="65"/>
                    <a:pt x="32" y="67"/>
                  </a:cubicBezTo>
                  <a:cubicBezTo>
                    <a:pt x="32" y="53"/>
                    <a:pt x="32" y="53"/>
                    <a:pt x="32" y="53"/>
                  </a:cubicBezTo>
                  <a:cubicBezTo>
                    <a:pt x="28" y="53"/>
                    <a:pt x="24" y="54"/>
                    <a:pt x="20" y="55"/>
                  </a:cubicBezTo>
                  <a:cubicBezTo>
                    <a:pt x="21" y="57"/>
                    <a:pt x="22" y="58"/>
                    <a:pt x="23"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9" name="组合 78"/>
          <p:cNvGrpSpPr/>
          <p:nvPr/>
        </p:nvGrpSpPr>
        <p:grpSpPr>
          <a:xfrm>
            <a:off x="2508374" y="1896659"/>
            <a:ext cx="634690" cy="634694"/>
            <a:chOff x="3033145" y="2315118"/>
            <a:chExt cx="899446" cy="899451"/>
          </a:xfrm>
        </p:grpSpPr>
        <p:sp>
          <p:nvSpPr>
            <p:cNvPr id="80" name="Oval 208"/>
            <p:cNvSpPr>
              <a:spLocks noChangeArrowheads="1"/>
            </p:cNvSpPr>
            <p:nvPr/>
          </p:nvSpPr>
          <p:spPr bwMode="auto">
            <a:xfrm>
              <a:off x="3033145" y="2315118"/>
              <a:ext cx="899446" cy="899451"/>
            </a:xfrm>
            <a:prstGeom prst="ellipse">
              <a:avLst/>
            </a:pr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Oval 209"/>
            <p:cNvSpPr>
              <a:spLocks noChangeArrowheads="1"/>
            </p:cNvSpPr>
            <p:nvPr/>
          </p:nvSpPr>
          <p:spPr bwMode="auto">
            <a:xfrm>
              <a:off x="3083920" y="2369520"/>
              <a:ext cx="797896" cy="794274"/>
            </a:xfrm>
            <a:prstGeom prst="ellipse">
              <a:avLst/>
            </a:prstGeom>
            <a:solidFill>
              <a:srgbClr val="E545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10"/>
            <p:cNvSpPr/>
            <p:nvPr/>
          </p:nvSpPr>
          <p:spPr bwMode="auto">
            <a:xfrm>
              <a:off x="3058533" y="2590756"/>
              <a:ext cx="667331" cy="598425"/>
            </a:xfrm>
            <a:custGeom>
              <a:avLst/>
              <a:gdLst>
                <a:gd name="T0" fmla="*/ 33 w 184"/>
                <a:gd name="T1" fmla="*/ 0 h 165"/>
                <a:gd name="T2" fmla="*/ 0 w 184"/>
                <a:gd name="T3" fmla="*/ 35 h 165"/>
                <a:gd name="T4" fmla="*/ 26 w 184"/>
                <a:gd name="T5" fmla="*/ 125 h 165"/>
                <a:gd name="T6" fmla="*/ 90 w 184"/>
                <a:gd name="T7" fmla="*/ 161 h 165"/>
                <a:gd name="T8" fmla="*/ 123 w 184"/>
                <a:gd name="T9" fmla="*/ 165 h 165"/>
                <a:gd name="T10" fmla="*/ 165 w 184"/>
                <a:gd name="T11" fmla="*/ 123 h 165"/>
                <a:gd name="T12" fmla="*/ 156 w 184"/>
                <a:gd name="T13" fmla="*/ 102 h 165"/>
                <a:gd name="T14" fmla="*/ 170 w 184"/>
                <a:gd name="T15" fmla="*/ 87 h 165"/>
                <a:gd name="T16" fmla="*/ 184 w 184"/>
                <a:gd name="T17" fmla="*/ 31 h 165"/>
                <a:gd name="T18" fmla="*/ 83 w 184"/>
                <a:gd name="T19" fmla="*/ 28 h 165"/>
                <a:gd name="T20" fmla="*/ 76 w 184"/>
                <a:gd name="T21" fmla="*/ 5 h 165"/>
                <a:gd name="T22" fmla="*/ 50 w 184"/>
                <a:gd name="T23" fmla="*/ 0 h 165"/>
                <a:gd name="T24" fmla="*/ 33 w 184"/>
                <a:gd name="T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65">
                  <a:moveTo>
                    <a:pt x="33" y="0"/>
                  </a:moveTo>
                  <a:lnTo>
                    <a:pt x="0" y="35"/>
                  </a:lnTo>
                  <a:lnTo>
                    <a:pt x="26" y="125"/>
                  </a:lnTo>
                  <a:lnTo>
                    <a:pt x="90" y="161"/>
                  </a:lnTo>
                  <a:lnTo>
                    <a:pt x="123" y="165"/>
                  </a:lnTo>
                  <a:lnTo>
                    <a:pt x="165" y="123"/>
                  </a:lnTo>
                  <a:lnTo>
                    <a:pt x="156" y="102"/>
                  </a:lnTo>
                  <a:lnTo>
                    <a:pt x="170" y="87"/>
                  </a:lnTo>
                  <a:lnTo>
                    <a:pt x="184" y="31"/>
                  </a:lnTo>
                  <a:lnTo>
                    <a:pt x="83" y="28"/>
                  </a:lnTo>
                  <a:lnTo>
                    <a:pt x="76" y="5"/>
                  </a:lnTo>
                  <a:lnTo>
                    <a:pt x="50" y="0"/>
                  </a:lnTo>
                  <a:lnTo>
                    <a:pt x="33" y="0"/>
                  </a:lnTo>
                  <a:close/>
                </a:path>
              </a:pathLst>
            </a:cu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211"/>
            <p:cNvSpPr>
              <a:spLocks noChangeArrowheads="1"/>
            </p:cNvSpPr>
            <p:nvPr/>
          </p:nvSpPr>
          <p:spPr bwMode="auto">
            <a:xfrm>
              <a:off x="3392198" y="2949811"/>
              <a:ext cx="101550" cy="94297"/>
            </a:xfrm>
            <a:prstGeom prst="ellipse">
              <a:avLst/>
            </a:pr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Oval 212"/>
            <p:cNvSpPr>
              <a:spLocks noChangeArrowheads="1"/>
            </p:cNvSpPr>
            <p:nvPr/>
          </p:nvSpPr>
          <p:spPr bwMode="auto">
            <a:xfrm>
              <a:off x="3573538" y="2949811"/>
              <a:ext cx="94297" cy="94297"/>
            </a:xfrm>
            <a:prstGeom prst="ellipse">
              <a:avLst/>
            </a:pr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13"/>
            <p:cNvSpPr>
              <a:spLocks noEditPoints="1"/>
            </p:cNvSpPr>
            <p:nvPr/>
          </p:nvSpPr>
          <p:spPr bwMode="auto">
            <a:xfrm>
              <a:off x="3178217" y="2583503"/>
              <a:ext cx="591168" cy="340921"/>
            </a:xfrm>
            <a:custGeom>
              <a:avLst/>
              <a:gdLst>
                <a:gd name="T0" fmla="*/ 66 w 69"/>
                <a:gd name="T1" fmla="*/ 12 h 40"/>
                <a:gd name="T2" fmla="*/ 26 w 69"/>
                <a:gd name="T3" fmla="*/ 12 h 40"/>
                <a:gd name="T4" fmla="*/ 22 w 69"/>
                <a:gd name="T5" fmla="*/ 8 h 40"/>
                <a:gd name="T6" fmla="*/ 21 w 69"/>
                <a:gd name="T7" fmla="*/ 4 h 40"/>
                <a:gd name="T8" fmla="*/ 17 w 69"/>
                <a:gd name="T9" fmla="*/ 0 h 40"/>
                <a:gd name="T10" fmla="*/ 4 w 69"/>
                <a:gd name="T11" fmla="*/ 0 h 40"/>
                <a:gd name="T12" fmla="*/ 0 w 69"/>
                <a:gd name="T13" fmla="*/ 3 h 40"/>
                <a:gd name="T14" fmla="*/ 4 w 69"/>
                <a:gd name="T15" fmla="*/ 7 h 40"/>
                <a:gd name="T16" fmla="*/ 9 w 69"/>
                <a:gd name="T17" fmla="*/ 7 h 40"/>
                <a:gd name="T18" fmla="*/ 14 w 69"/>
                <a:gd name="T19" fmla="*/ 11 h 40"/>
                <a:gd name="T20" fmla="*/ 24 w 69"/>
                <a:gd name="T21" fmla="*/ 36 h 40"/>
                <a:gd name="T22" fmla="*/ 29 w 69"/>
                <a:gd name="T23" fmla="*/ 40 h 40"/>
                <a:gd name="T24" fmla="*/ 54 w 69"/>
                <a:gd name="T25" fmla="*/ 40 h 40"/>
                <a:gd name="T26" fmla="*/ 60 w 69"/>
                <a:gd name="T27" fmla="*/ 36 h 40"/>
                <a:gd name="T28" fmla="*/ 68 w 69"/>
                <a:gd name="T29" fmla="*/ 16 h 40"/>
                <a:gd name="T30" fmla="*/ 66 w 69"/>
                <a:gd name="T31" fmla="*/ 12 h 40"/>
                <a:gd name="T32" fmla="*/ 53 w 69"/>
                <a:gd name="T33" fmla="*/ 34 h 40"/>
                <a:gd name="T34" fmla="*/ 31 w 69"/>
                <a:gd name="T35" fmla="*/ 34 h 40"/>
                <a:gd name="T36" fmla="*/ 26 w 69"/>
                <a:gd name="T37" fmla="*/ 18 h 40"/>
                <a:gd name="T38" fmla="*/ 59 w 69"/>
                <a:gd name="T39" fmla="*/ 18 h 40"/>
                <a:gd name="T40" fmla="*/ 53 w 69"/>
                <a:gd name="T41"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40">
                  <a:moveTo>
                    <a:pt x="66" y="12"/>
                  </a:moveTo>
                  <a:cubicBezTo>
                    <a:pt x="26" y="12"/>
                    <a:pt x="26" y="12"/>
                    <a:pt x="26" y="12"/>
                  </a:cubicBezTo>
                  <a:cubicBezTo>
                    <a:pt x="24" y="12"/>
                    <a:pt x="22" y="10"/>
                    <a:pt x="22" y="8"/>
                  </a:cubicBezTo>
                  <a:cubicBezTo>
                    <a:pt x="21" y="4"/>
                    <a:pt x="21" y="4"/>
                    <a:pt x="21" y="4"/>
                  </a:cubicBezTo>
                  <a:cubicBezTo>
                    <a:pt x="21" y="1"/>
                    <a:pt x="19" y="0"/>
                    <a:pt x="17" y="0"/>
                  </a:cubicBezTo>
                  <a:cubicBezTo>
                    <a:pt x="4" y="0"/>
                    <a:pt x="4" y="0"/>
                    <a:pt x="4" y="0"/>
                  </a:cubicBezTo>
                  <a:cubicBezTo>
                    <a:pt x="2" y="0"/>
                    <a:pt x="0" y="1"/>
                    <a:pt x="0" y="3"/>
                  </a:cubicBezTo>
                  <a:cubicBezTo>
                    <a:pt x="0" y="5"/>
                    <a:pt x="1" y="7"/>
                    <a:pt x="4" y="7"/>
                  </a:cubicBezTo>
                  <a:cubicBezTo>
                    <a:pt x="9" y="7"/>
                    <a:pt x="9" y="7"/>
                    <a:pt x="9" y="7"/>
                  </a:cubicBezTo>
                  <a:cubicBezTo>
                    <a:pt x="11" y="7"/>
                    <a:pt x="13" y="9"/>
                    <a:pt x="14" y="11"/>
                  </a:cubicBezTo>
                  <a:cubicBezTo>
                    <a:pt x="24" y="36"/>
                    <a:pt x="24" y="36"/>
                    <a:pt x="24" y="36"/>
                  </a:cubicBezTo>
                  <a:cubicBezTo>
                    <a:pt x="25" y="38"/>
                    <a:pt x="27" y="40"/>
                    <a:pt x="29" y="40"/>
                  </a:cubicBezTo>
                  <a:cubicBezTo>
                    <a:pt x="54" y="40"/>
                    <a:pt x="54" y="40"/>
                    <a:pt x="54" y="40"/>
                  </a:cubicBezTo>
                  <a:cubicBezTo>
                    <a:pt x="56" y="40"/>
                    <a:pt x="59" y="38"/>
                    <a:pt x="60" y="36"/>
                  </a:cubicBezTo>
                  <a:cubicBezTo>
                    <a:pt x="68" y="16"/>
                    <a:pt x="68" y="16"/>
                    <a:pt x="68" y="16"/>
                  </a:cubicBezTo>
                  <a:cubicBezTo>
                    <a:pt x="69" y="14"/>
                    <a:pt x="68" y="12"/>
                    <a:pt x="66" y="12"/>
                  </a:cubicBezTo>
                  <a:close/>
                  <a:moveTo>
                    <a:pt x="53" y="34"/>
                  </a:moveTo>
                  <a:cubicBezTo>
                    <a:pt x="31" y="34"/>
                    <a:pt x="31" y="34"/>
                    <a:pt x="31" y="34"/>
                  </a:cubicBezTo>
                  <a:cubicBezTo>
                    <a:pt x="26" y="18"/>
                    <a:pt x="26" y="18"/>
                    <a:pt x="26" y="18"/>
                  </a:cubicBezTo>
                  <a:cubicBezTo>
                    <a:pt x="59" y="18"/>
                    <a:pt x="59" y="18"/>
                    <a:pt x="59" y="18"/>
                  </a:cubicBezTo>
                  <a:lnTo>
                    <a:pt x="53" y="34"/>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Oval 214"/>
            <p:cNvSpPr>
              <a:spLocks noChangeArrowheads="1"/>
            </p:cNvSpPr>
            <p:nvPr/>
          </p:nvSpPr>
          <p:spPr bwMode="auto">
            <a:xfrm>
              <a:off x="3410332" y="2942558"/>
              <a:ext cx="94297" cy="9429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Oval 215"/>
            <p:cNvSpPr>
              <a:spLocks noChangeArrowheads="1"/>
            </p:cNvSpPr>
            <p:nvPr/>
          </p:nvSpPr>
          <p:spPr bwMode="auto">
            <a:xfrm>
              <a:off x="3580792" y="2942558"/>
              <a:ext cx="101550" cy="9429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16"/>
            <p:cNvSpPr>
              <a:spLocks noEditPoints="1"/>
            </p:cNvSpPr>
            <p:nvPr/>
          </p:nvSpPr>
          <p:spPr bwMode="auto">
            <a:xfrm>
              <a:off x="3185471" y="2565368"/>
              <a:ext cx="591168" cy="340921"/>
            </a:xfrm>
            <a:custGeom>
              <a:avLst/>
              <a:gdLst>
                <a:gd name="T0" fmla="*/ 66 w 69"/>
                <a:gd name="T1" fmla="*/ 13 h 40"/>
                <a:gd name="T2" fmla="*/ 26 w 69"/>
                <a:gd name="T3" fmla="*/ 13 h 40"/>
                <a:gd name="T4" fmla="*/ 22 w 69"/>
                <a:gd name="T5" fmla="*/ 9 h 40"/>
                <a:gd name="T6" fmla="*/ 22 w 69"/>
                <a:gd name="T7" fmla="*/ 4 h 40"/>
                <a:gd name="T8" fmla="*/ 17 w 69"/>
                <a:gd name="T9" fmla="*/ 0 h 40"/>
                <a:gd name="T10" fmla="*/ 4 w 69"/>
                <a:gd name="T11" fmla="*/ 0 h 40"/>
                <a:gd name="T12" fmla="*/ 0 w 69"/>
                <a:gd name="T13" fmla="*/ 4 h 40"/>
                <a:gd name="T14" fmla="*/ 4 w 69"/>
                <a:gd name="T15" fmla="*/ 8 h 40"/>
                <a:gd name="T16" fmla="*/ 9 w 69"/>
                <a:gd name="T17" fmla="*/ 8 h 40"/>
                <a:gd name="T18" fmla="*/ 14 w 69"/>
                <a:gd name="T19" fmla="*/ 12 h 40"/>
                <a:gd name="T20" fmla="*/ 24 w 69"/>
                <a:gd name="T21" fmla="*/ 37 h 40"/>
                <a:gd name="T22" fmla="*/ 30 w 69"/>
                <a:gd name="T23" fmla="*/ 40 h 40"/>
                <a:gd name="T24" fmla="*/ 54 w 69"/>
                <a:gd name="T25" fmla="*/ 40 h 40"/>
                <a:gd name="T26" fmla="*/ 60 w 69"/>
                <a:gd name="T27" fmla="*/ 37 h 40"/>
                <a:gd name="T28" fmla="*/ 68 w 69"/>
                <a:gd name="T29" fmla="*/ 17 h 40"/>
                <a:gd name="T30" fmla="*/ 66 w 69"/>
                <a:gd name="T31" fmla="*/ 13 h 40"/>
                <a:gd name="T32" fmla="*/ 53 w 69"/>
                <a:gd name="T33" fmla="*/ 35 h 40"/>
                <a:gd name="T34" fmla="*/ 32 w 69"/>
                <a:gd name="T35" fmla="*/ 35 h 40"/>
                <a:gd name="T36" fmla="*/ 26 w 69"/>
                <a:gd name="T37" fmla="*/ 19 h 40"/>
                <a:gd name="T38" fmla="*/ 59 w 69"/>
                <a:gd name="T39" fmla="*/ 19 h 40"/>
                <a:gd name="T40" fmla="*/ 53 w 69"/>
                <a:gd name="T4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40">
                  <a:moveTo>
                    <a:pt x="66" y="13"/>
                  </a:moveTo>
                  <a:cubicBezTo>
                    <a:pt x="26" y="13"/>
                    <a:pt x="26" y="13"/>
                    <a:pt x="26" y="13"/>
                  </a:cubicBezTo>
                  <a:cubicBezTo>
                    <a:pt x="24" y="13"/>
                    <a:pt x="22" y="11"/>
                    <a:pt x="22" y="9"/>
                  </a:cubicBezTo>
                  <a:cubicBezTo>
                    <a:pt x="22" y="4"/>
                    <a:pt x="22" y="4"/>
                    <a:pt x="22" y="4"/>
                  </a:cubicBezTo>
                  <a:cubicBezTo>
                    <a:pt x="22" y="2"/>
                    <a:pt x="20" y="0"/>
                    <a:pt x="17" y="0"/>
                  </a:cubicBezTo>
                  <a:cubicBezTo>
                    <a:pt x="4" y="0"/>
                    <a:pt x="4" y="0"/>
                    <a:pt x="4" y="0"/>
                  </a:cubicBezTo>
                  <a:cubicBezTo>
                    <a:pt x="2" y="0"/>
                    <a:pt x="0" y="2"/>
                    <a:pt x="0" y="4"/>
                  </a:cubicBezTo>
                  <a:cubicBezTo>
                    <a:pt x="0" y="6"/>
                    <a:pt x="2" y="8"/>
                    <a:pt x="4" y="8"/>
                  </a:cubicBezTo>
                  <a:cubicBezTo>
                    <a:pt x="9" y="8"/>
                    <a:pt x="9" y="8"/>
                    <a:pt x="9" y="8"/>
                  </a:cubicBezTo>
                  <a:cubicBezTo>
                    <a:pt x="11" y="8"/>
                    <a:pt x="14" y="9"/>
                    <a:pt x="14" y="12"/>
                  </a:cubicBezTo>
                  <a:cubicBezTo>
                    <a:pt x="24" y="37"/>
                    <a:pt x="24" y="37"/>
                    <a:pt x="24" y="37"/>
                  </a:cubicBezTo>
                  <a:cubicBezTo>
                    <a:pt x="25" y="39"/>
                    <a:pt x="27" y="40"/>
                    <a:pt x="30" y="40"/>
                  </a:cubicBezTo>
                  <a:cubicBezTo>
                    <a:pt x="54" y="40"/>
                    <a:pt x="54" y="40"/>
                    <a:pt x="54" y="40"/>
                  </a:cubicBezTo>
                  <a:cubicBezTo>
                    <a:pt x="57" y="40"/>
                    <a:pt x="59" y="39"/>
                    <a:pt x="60" y="37"/>
                  </a:cubicBezTo>
                  <a:cubicBezTo>
                    <a:pt x="68" y="17"/>
                    <a:pt x="68" y="17"/>
                    <a:pt x="68" y="17"/>
                  </a:cubicBezTo>
                  <a:cubicBezTo>
                    <a:pt x="69" y="15"/>
                    <a:pt x="68" y="13"/>
                    <a:pt x="66" y="13"/>
                  </a:cubicBezTo>
                  <a:close/>
                  <a:moveTo>
                    <a:pt x="53" y="35"/>
                  </a:moveTo>
                  <a:cubicBezTo>
                    <a:pt x="32" y="35"/>
                    <a:pt x="32" y="35"/>
                    <a:pt x="32" y="35"/>
                  </a:cubicBezTo>
                  <a:cubicBezTo>
                    <a:pt x="26" y="19"/>
                    <a:pt x="26" y="19"/>
                    <a:pt x="26" y="19"/>
                  </a:cubicBezTo>
                  <a:cubicBezTo>
                    <a:pt x="59" y="19"/>
                    <a:pt x="59" y="19"/>
                    <a:pt x="59" y="19"/>
                  </a:cubicBezTo>
                  <a:lnTo>
                    <a:pt x="53"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1" name="任意多边形 90"/>
          <p:cNvSpPr/>
          <p:nvPr/>
        </p:nvSpPr>
        <p:spPr>
          <a:xfrm>
            <a:off x="-106680" y="1620222"/>
            <a:ext cx="12725400" cy="518246"/>
          </a:xfrm>
          <a:custGeom>
            <a:avLst/>
            <a:gdLst>
              <a:gd name="connsiteX0" fmla="*/ 0 w 12725400"/>
              <a:gd name="connsiteY0" fmla="*/ 518246 h 518246"/>
              <a:gd name="connsiteX1" fmla="*/ 1356360 w 12725400"/>
              <a:gd name="connsiteY1" fmla="*/ 106766 h 518246"/>
              <a:gd name="connsiteX2" fmla="*/ 2971800 w 12725400"/>
              <a:gd name="connsiteY2" fmla="*/ 259166 h 518246"/>
              <a:gd name="connsiteX3" fmla="*/ 4663440 w 12725400"/>
              <a:gd name="connsiteY3" fmla="*/ 86 h 518246"/>
              <a:gd name="connsiteX4" fmla="*/ 6492240 w 12725400"/>
              <a:gd name="connsiteY4" fmla="*/ 228686 h 518246"/>
              <a:gd name="connsiteX5" fmla="*/ 8915400 w 12725400"/>
              <a:gd name="connsiteY5" fmla="*/ 76286 h 518246"/>
              <a:gd name="connsiteX6" fmla="*/ 10637520 w 12725400"/>
              <a:gd name="connsiteY6" fmla="*/ 320126 h 518246"/>
              <a:gd name="connsiteX7" fmla="*/ 12725400 w 12725400"/>
              <a:gd name="connsiteY7" fmla="*/ 61046 h 51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5400" h="518246">
                <a:moveTo>
                  <a:pt x="0" y="518246"/>
                </a:moveTo>
                <a:cubicBezTo>
                  <a:pt x="430530" y="334096"/>
                  <a:pt x="861060" y="149946"/>
                  <a:pt x="1356360" y="106766"/>
                </a:cubicBezTo>
                <a:cubicBezTo>
                  <a:pt x="1851660" y="63586"/>
                  <a:pt x="2420620" y="276946"/>
                  <a:pt x="2971800" y="259166"/>
                </a:cubicBezTo>
                <a:cubicBezTo>
                  <a:pt x="3522980" y="241386"/>
                  <a:pt x="4076700" y="5166"/>
                  <a:pt x="4663440" y="86"/>
                </a:cubicBezTo>
                <a:cubicBezTo>
                  <a:pt x="5250180" y="-4994"/>
                  <a:pt x="5783580" y="215986"/>
                  <a:pt x="6492240" y="228686"/>
                </a:cubicBezTo>
                <a:cubicBezTo>
                  <a:pt x="7200900" y="241386"/>
                  <a:pt x="8224520" y="61046"/>
                  <a:pt x="8915400" y="76286"/>
                </a:cubicBezTo>
                <a:cubicBezTo>
                  <a:pt x="9606280" y="91526"/>
                  <a:pt x="10002520" y="322666"/>
                  <a:pt x="10637520" y="320126"/>
                </a:cubicBezTo>
                <a:cubicBezTo>
                  <a:pt x="11272520" y="317586"/>
                  <a:pt x="11998960" y="189316"/>
                  <a:pt x="12725400" y="61046"/>
                </a:cubicBezTo>
              </a:path>
            </a:pathLst>
          </a:cu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2" name="任意多边形 91"/>
          <p:cNvSpPr/>
          <p:nvPr/>
        </p:nvSpPr>
        <p:spPr>
          <a:xfrm flipH="1">
            <a:off x="-384493" y="1520624"/>
            <a:ext cx="12725400" cy="1125986"/>
          </a:xfrm>
          <a:custGeom>
            <a:avLst/>
            <a:gdLst>
              <a:gd name="connsiteX0" fmla="*/ 0 w 12725400"/>
              <a:gd name="connsiteY0" fmla="*/ 518246 h 518246"/>
              <a:gd name="connsiteX1" fmla="*/ 1356360 w 12725400"/>
              <a:gd name="connsiteY1" fmla="*/ 106766 h 518246"/>
              <a:gd name="connsiteX2" fmla="*/ 2971800 w 12725400"/>
              <a:gd name="connsiteY2" fmla="*/ 259166 h 518246"/>
              <a:gd name="connsiteX3" fmla="*/ 4663440 w 12725400"/>
              <a:gd name="connsiteY3" fmla="*/ 86 h 518246"/>
              <a:gd name="connsiteX4" fmla="*/ 6492240 w 12725400"/>
              <a:gd name="connsiteY4" fmla="*/ 228686 h 518246"/>
              <a:gd name="connsiteX5" fmla="*/ 8915400 w 12725400"/>
              <a:gd name="connsiteY5" fmla="*/ 76286 h 518246"/>
              <a:gd name="connsiteX6" fmla="*/ 10637520 w 12725400"/>
              <a:gd name="connsiteY6" fmla="*/ 320126 h 518246"/>
              <a:gd name="connsiteX7" fmla="*/ 12725400 w 12725400"/>
              <a:gd name="connsiteY7" fmla="*/ 61046 h 51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5400" h="518246">
                <a:moveTo>
                  <a:pt x="0" y="518246"/>
                </a:moveTo>
                <a:cubicBezTo>
                  <a:pt x="430530" y="334096"/>
                  <a:pt x="861060" y="149946"/>
                  <a:pt x="1356360" y="106766"/>
                </a:cubicBezTo>
                <a:cubicBezTo>
                  <a:pt x="1851660" y="63586"/>
                  <a:pt x="2420620" y="276946"/>
                  <a:pt x="2971800" y="259166"/>
                </a:cubicBezTo>
                <a:cubicBezTo>
                  <a:pt x="3522980" y="241386"/>
                  <a:pt x="4076700" y="5166"/>
                  <a:pt x="4663440" y="86"/>
                </a:cubicBezTo>
                <a:cubicBezTo>
                  <a:pt x="5250180" y="-4994"/>
                  <a:pt x="5783580" y="215986"/>
                  <a:pt x="6492240" y="228686"/>
                </a:cubicBezTo>
                <a:cubicBezTo>
                  <a:pt x="7200900" y="241386"/>
                  <a:pt x="8224520" y="61046"/>
                  <a:pt x="8915400" y="76286"/>
                </a:cubicBezTo>
                <a:cubicBezTo>
                  <a:pt x="9606280" y="91526"/>
                  <a:pt x="10002520" y="322666"/>
                  <a:pt x="10637520" y="320126"/>
                </a:cubicBezTo>
                <a:cubicBezTo>
                  <a:pt x="11272520" y="317586"/>
                  <a:pt x="11998960" y="189316"/>
                  <a:pt x="12725400" y="61046"/>
                </a:cubicBezTo>
              </a:path>
            </a:pathLst>
          </a:cu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89" name="表格 88"/>
          <p:cNvGraphicFramePr>
            <a:graphicFrameLocks noGrp="1"/>
          </p:cNvGraphicFramePr>
          <p:nvPr/>
        </p:nvGraphicFramePr>
        <p:xfrm>
          <a:off x="1204071" y="2972049"/>
          <a:ext cx="10378329" cy="2706148"/>
        </p:xfrm>
        <a:graphic>
          <a:graphicData uri="http://schemas.openxmlformats.org/drawingml/2006/table">
            <a:tbl>
              <a:tblPr firstRow="1" bandRow="1">
                <a:tableStyleId>{5C22544A-7EE6-4342-B048-85BDC9FD1C3A}</a:tableStyleId>
              </a:tblPr>
              <a:tblGrid>
                <a:gridCol w="834279">
                  <a:extLst>
                    <a:ext uri="{9D8B030D-6E8A-4147-A177-3AD203B41FA5}">
                      <a16:colId xmlns:a16="http://schemas.microsoft.com/office/drawing/2014/main" val="20000"/>
                    </a:ext>
                  </a:extLst>
                </a:gridCol>
                <a:gridCol w="4752975">
                  <a:extLst>
                    <a:ext uri="{9D8B030D-6E8A-4147-A177-3AD203B41FA5}">
                      <a16:colId xmlns:a16="http://schemas.microsoft.com/office/drawing/2014/main" val="20001"/>
                    </a:ext>
                  </a:extLst>
                </a:gridCol>
                <a:gridCol w="4791075">
                  <a:extLst>
                    <a:ext uri="{9D8B030D-6E8A-4147-A177-3AD203B41FA5}">
                      <a16:colId xmlns:a16="http://schemas.microsoft.com/office/drawing/2014/main" val="20002"/>
                    </a:ext>
                  </a:extLst>
                </a:gridCol>
              </a:tblGrid>
              <a:tr h="590149">
                <a:tc>
                  <a:txBody>
                    <a:bodyPr/>
                    <a:lstStyle/>
                    <a:p>
                      <a:pPr algn="ctr">
                        <a:lnSpc>
                          <a:spcPct val="130000"/>
                        </a:lnSpc>
                      </a:pPr>
                      <a:r>
                        <a:rPr lang="zh-CN" altLang="en-US" sz="2000" b="0" dirty="0"/>
                        <a:t>序号</a:t>
                      </a:r>
                    </a:p>
                  </a:txBody>
                  <a:tcPr anchor="ctr"/>
                </a:tc>
                <a:tc>
                  <a:txBody>
                    <a:bodyPr/>
                    <a:lstStyle/>
                    <a:p>
                      <a:pPr algn="ctr">
                        <a:lnSpc>
                          <a:spcPct val="130000"/>
                        </a:lnSpc>
                      </a:pPr>
                      <a:r>
                        <a:rPr lang="zh-CN" altLang="en-US" sz="2000" b="0"/>
                        <a:t>任务描述</a:t>
                      </a:r>
                      <a:endParaRPr lang="zh-CN" altLang="en-US" sz="2000" b="0" dirty="0"/>
                    </a:p>
                  </a:txBody>
                  <a:tcPr anchor="ctr"/>
                </a:tc>
                <a:tc>
                  <a:txBody>
                    <a:bodyPr/>
                    <a:lstStyle/>
                    <a:p>
                      <a:pPr algn="ctr">
                        <a:lnSpc>
                          <a:spcPct val="130000"/>
                        </a:lnSpc>
                      </a:pPr>
                      <a:r>
                        <a:rPr lang="zh-CN" altLang="en-US" sz="2000" b="0"/>
                        <a:t>任务要求</a:t>
                      </a:r>
                      <a:endParaRPr lang="zh-CN" altLang="en-US" sz="2000" b="0" dirty="0"/>
                    </a:p>
                  </a:txBody>
                  <a:tcPr anchor="ctr"/>
                </a:tc>
                <a:extLst>
                  <a:ext uri="{0D108BD9-81ED-4DB2-BD59-A6C34878D82A}">
                    <a16:rowId xmlns:a16="http://schemas.microsoft.com/office/drawing/2014/main" val="10000"/>
                  </a:ext>
                </a:extLst>
              </a:tr>
              <a:tr h="1181252">
                <a:tc>
                  <a:txBody>
                    <a:bodyPr/>
                    <a:lstStyle/>
                    <a:p>
                      <a:pPr algn="l">
                        <a:lnSpc>
                          <a:spcPct val="130000"/>
                        </a:lnSpc>
                      </a:pPr>
                      <a:r>
                        <a:rPr lang="en-US" altLang="zh-CN" sz="2000"/>
                        <a:t>1</a:t>
                      </a:r>
                      <a:endParaRPr lang="zh-CN" altLang="en-US" sz="2000" dirty="0"/>
                    </a:p>
                  </a:txBody>
                  <a:tcPr anchor="ctr"/>
                </a:tc>
                <a:tc>
                  <a:txBody>
                    <a:bodyPr/>
                    <a:lstStyle/>
                    <a:p>
                      <a:r>
                        <a:rPr lang="zh-CN" altLang="en-US" sz="2000" b="0" i="0" u="none" strike="noStrike" kern="1200" baseline="0" dirty="0">
                          <a:solidFill>
                            <a:schemeClr val="dk1"/>
                          </a:solidFill>
                          <a:latin typeface="+mn-lt"/>
                          <a:ea typeface="+mn-ea"/>
                          <a:cs typeface="+mn-cs"/>
                        </a:rPr>
                        <a:t>制作女鞋海报，要求在海报中体现商品</a:t>
                      </a:r>
                    </a:p>
                    <a:p>
                      <a:r>
                        <a:rPr lang="zh-CN" altLang="en-US" sz="2000" b="0" i="0" u="none" strike="noStrike" kern="1200" baseline="0" dirty="0">
                          <a:solidFill>
                            <a:schemeClr val="dk1"/>
                          </a:solidFill>
                          <a:latin typeface="+mn-lt"/>
                          <a:ea typeface="+mn-ea"/>
                          <a:cs typeface="+mn-cs"/>
                        </a:rPr>
                        <a:t>的促销活动信息	</a:t>
                      </a:r>
                    </a:p>
                  </a:txBody>
                  <a:tcPr anchor="ctr"/>
                </a:tc>
                <a:tc>
                  <a:txBody>
                    <a:bodyPr/>
                    <a:lstStyle/>
                    <a:p>
                      <a:r>
                        <a:rPr lang="zh-CN" altLang="en-US" sz="2000" b="0" i="0" u="none" strike="noStrike" kern="1200" baseline="0" dirty="0">
                          <a:solidFill>
                            <a:schemeClr val="dk1"/>
                          </a:solidFill>
                          <a:latin typeface="+mn-lt"/>
                          <a:ea typeface="+mn-ea"/>
                          <a:cs typeface="+mn-cs"/>
                        </a:rPr>
                        <a:t>掌握活动海报的制作方法	</a:t>
                      </a:r>
                    </a:p>
                  </a:txBody>
                  <a:tcPr anchor="ctr"/>
                </a:tc>
                <a:extLst>
                  <a:ext uri="{0D108BD9-81ED-4DB2-BD59-A6C34878D82A}">
                    <a16:rowId xmlns:a16="http://schemas.microsoft.com/office/drawing/2014/main" val="10001"/>
                  </a:ext>
                </a:extLst>
              </a:tr>
              <a:tr h="934747">
                <a:tc>
                  <a:txBody>
                    <a:bodyPr/>
                    <a:lstStyle/>
                    <a:p>
                      <a:pPr algn="l">
                        <a:lnSpc>
                          <a:spcPct val="130000"/>
                        </a:lnSpc>
                      </a:pPr>
                      <a:r>
                        <a:rPr lang="en-US" altLang="zh-CN" sz="2000"/>
                        <a:t>2</a:t>
                      </a:r>
                      <a:endParaRPr lang="zh-CN" altLang="en-US" sz="2000" dirty="0"/>
                    </a:p>
                  </a:txBody>
                  <a:tcPr anchor="ctr"/>
                </a:tc>
                <a:tc>
                  <a:txBody>
                    <a:bodyPr/>
                    <a:lstStyle/>
                    <a:p>
                      <a:r>
                        <a:rPr lang="zh-CN" altLang="en-US" sz="2000" b="0" i="0" u="none" strike="noStrike" kern="1200" baseline="0" dirty="0">
                          <a:solidFill>
                            <a:schemeClr val="dk1"/>
                          </a:solidFill>
                          <a:latin typeface="+mn-lt"/>
                          <a:ea typeface="+mn-ea"/>
                          <a:cs typeface="+mn-cs"/>
                        </a:rPr>
                        <a:t>制作女装海报，要求展现女装的时尚</a:t>
                      </a:r>
                    </a:p>
                    <a:p>
                      <a:r>
                        <a:rPr lang="zh-CN" altLang="en-US" sz="2000" b="0" i="0" u="none" strike="noStrike" kern="1200" baseline="0" dirty="0">
                          <a:solidFill>
                            <a:schemeClr val="dk1"/>
                          </a:solidFill>
                          <a:latin typeface="+mn-lt"/>
                          <a:ea typeface="+mn-ea"/>
                          <a:cs typeface="+mn-cs"/>
                        </a:rPr>
                        <a:t>感，并突出“上新”的信息	</a:t>
                      </a:r>
                    </a:p>
                  </a:txBody>
                  <a:tcPr anchor="ctr"/>
                </a:tc>
                <a:tc>
                  <a:txBody>
                    <a:bodyPr/>
                    <a:lstStyle/>
                    <a:p>
                      <a:r>
                        <a:rPr lang="zh-CN" altLang="en-US" sz="2000" b="0" i="0" u="none" strike="noStrike" kern="1200" baseline="0" dirty="0">
                          <a:solidFill>
                            <a:schemeClr val="dk1"/>
                          </a:solidFill>
                          <a:latin typeface="+mn-lt"/>
                          <a:ea typeface="+mn-ea"/>
                          <a:cs typeface="+mn-cs"/>
                        </a:rPr>
                        <a:t>掌握女装海报的制作方法	</a:t>
                      </a:r>
                    </a:p>
                  </a:txBody>
                  <a:tcPr anchor="ct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Object 13" descr="npo00000c">
            <a:extLst>
              <a:ext uri="{FF2B5EF4-FFF2-40B4-BE49-F238E27FC236}">
                <a16:creationId xmlns:a16="http://schemas.microsoft.com/office/drawing/2014/main" id="{B939DE65-02A6-46C7-8042-E9BC7A14E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718" y="1981659"/>
            <a:ext cx="5978322"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123" name="TextBox 5">
            <a:extLst>
              <a:ext uri="{FF2B5EF4-FFF2-40B4-BE49-F238E27FC236}">
                <a16:creationId xmlns:a16="http://schemas.microsoft.com/office/drawing/2014/main" id="{98ED2E7E-5B4C-4FB5-99C0-6011B16A5ACD}"/>
              </a:ext>
            </a:extLst>
          </p:cNvPr>
          <p:cNvSpPr txBox="1">
            <a:spLocks noChangeArrowheads="1"/>
          </p:cNvSpPr>
          <p:nvPr/>
        </p:nvSpPr>
        <p:spPr bwMode="auto">
          <a:xfrm>
            <a:off x="3427589" y="3124924"/>
            <a:ext cx="5182799" cy="7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001">
                <a:solidFill>
                  <a:schemeClr val="bg1"/>
                </a:solidFill>
                <a:latin typeface="微软雅黑" panose="020B0503020204020204" pitchFamily="34" charset="-122"/>
                <a:ea typeface="微软雅黑" panose="020B0503020204020204" pitchFamily="34" charset="-122"/>
              </a:rPr>
              <a:t>1.</a:t>
            </a:r>
            <a:r>
              <a:rPr lang="zh-CN" altLang="en-US" sz="4001">
                <a:solidFill>
                  <a:schemeClr val="bg1"/>
                </a:solidFill>
                <a:latin typeface="微软雅黑" panose="020B0503020204020204" pitchFamily="34" charset="-122"/>
                <a:ea typeface="微软雅黑" panose="020B0503020204020204" pitchFamily="34" charset="-122"/>
              </a:rPr>
              <a:t>促销广告设计的标准</a:t>
            </a:r>
          </a:p>
        </p:txBody>
      </p:sp>
      <p:sp>
        <p:nvSpPr>
          <p:cNvPr id="2" name="矩形 1">
            <a:extLst>
              <a:ext uri="{FF2B5EF4-FFF2-40B4-BE49-F238E27FC236}">
                <a16:creationId xmlns:a16="http://schemas.microsoft.com/office/drawing/2014/main" id="{ADFA84F6-0F33-401B-BECD-C27173A3462E}"/>
              </a:ext>
            </a:extLst>
          </p:cNvPr>
          <p:cNvSpPr/>
          <p:nvPr/>
        </p:nvSpPr>
        <p:spPr>
          <a:xfrm>
            <a:off x="1378226" y="251791"/>
            <a:ext cx="1744492" cy="463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任务实训及考核</a:t>
            </a:r>
          </a:p>
        </p:txBody>
      </p:sp>
      <p:grpSp>
        <p:nvGrpSpPr>
          <p:cNvPr id="35" name="组合 34"/>
          <p:cNvGrpSpPr/>
          <p:nvPr/>
        </p:nvGrpSpPr>
        <p:grpSpPr>
          <a:xfrm>
            <a:off x="5705247" y="1816067"/>
            <a:ext cx="555626" cy="555626"/>
            <a:chOff x="1539875" y="3062288"/>
            <a:chExt cx="811213" cy="811213"/>
          </a:xfrm>
          <a:solidFill>
            <a:srgbClr val="E5450F"/>
          </a:solidFill>
        </p:grpSpPr>
        <p:sp>
          <p:nvSpPr>
            <p:cNvPr id="36" name="Freeform 47"/>
            <p:cNvSpPr>
              <a:spLocks noEditPoints="1"/>
            </p:cNvSpPr>
            <p:nvPr/>
          </p:nvSpPr>
          <p:spPr bwMode="auto">
            <a:xfrm>
              <a:off x="1795463" y="3062288"/>
              <a:ext cx="300038" cy="811213"/>
            </a:xfrm>
            <a:custGeom>
              <a:avLst/>
              <a:gdLst>
                <a:gd name="T0" fmla="*/ 40 w 80"/>
                <a:gd name="T1" fmla="*/ 199 h 216"/>
                <a:gd name="T2" fmla="*/ 10 w 80"/>
                <a:gd name="T3" fmla="*/ 180 h 216"/>
                <a:gd name="T4" fmla="*/ 70 w 80"/>
                <a:gd name="T5" fmla="*/ 180 h 216"/>
                <a:gd name="T6" fmla="*/ 77 w 80"/>
                <a:gd name="T7" fmla="*/ 145 h 216"/>
                <a:gd name="T8" fmla="*/ 65 w 80"/>
                <a:gd name="T9" fmla="*/ 168 h 216"/>
                <a:gd name="T10" fmla="*/ 77 w 80"/>
                <a:gd name="T11" fmla="*/ 145 h 216"/>
                <a:gd name="T12" fmla="*/ 8 w 80"/>
                <a:gd name="T13" fmla="*/ 172 h 216"/>
                <a:gd name="T14" fmla="*/ 10 w 80"/>
                <a:gd name="T15" fmla="*/ 146 h 216"/>
                <a:gd name="T16" fmla="*/ 79 w 80"/>
                <a:gd name="T17" fmla="*/ 124 h 216"/>
                <a:gd name="T18" fmla="*/ 71 w 80"/>
                <a:gd name="T19" fmla="*/ 139 h 216"/>
                <a:gd name="T20" fmla="*/ 79 w 80"/>
                <a:gd name="T21" fmla="*/ 124 h 216"/>
                <a:gd name="T22" fmla="*/ 2 w 80"/>
                <a:gd name="T23" fmla="*/ 138 h 216"/>
                <a:gd name="T24" fmla="*/ 8 w 80"/>
                <a:gd name="T25" fmla="*/ 132 h 216"/>
                <a:gd name="T26" fmla="*/ 7 w 80"/>
                <a:gd name="T27" fmla="*/ 94 h 216"/>
                <a:gd name="T28" fmla="*/ 0 w 80"/>
                <a:gd name="T29" fmla="*/ 108 h 216"/>
                <a:gd name="T30" fmla="*/ 7 w 80"/>
                <a:gd name="T31" fmla="*/ 122 h 216"/>
                <a:gd name="T32" fmla="*/ 7 w 80"/>
                <a:gd name="T33" fmla="*/ 94 h 216"/>
                <a:gd name="T34" fmla="*/ 73 w 80"/>
                <a:gd name="T35" fmla="*/ 108 h 216"/>
                <a:gd name="T36" fmla="*/ 80 w 80"/>
                <a:gd name="T37" fmla="*/ 114 h 216"/>
                <a:gd name="T38" fmla="*/ 80 w 80"/>
                <a:gd name="T39" fmla="*/ 102 h 216"/>
                <a:gd name="T40" fmla="*/ 71 w 80"/>
                <a:gd name="T41" fmla="*/ 77 h 216"/>
                <a:gd name="T42" fmla="*/ 79 w 80"/>
                <a:gd name="T43" fmla="*/ 92 h 216"/>
                <a:gd name="T44" fmla="*/ 71 w 80"/>
                <a:gd name="T45" fmla="*/ 77 h 216"/>
                <a:gd name="T46" fmla="*/ 2 w 80"/>
                <a:gd name="T47" fmla="*/ 78 h 216"/>
                <a:gd name="T48" fmla="*/ 8 w 80"/>
                <a:gd name="T49" fmla="*/ 84 h 216"/>
                <a:gd name="T50" fmla="*/ 72 w 80"/>
                <a:gd name="T51" fmla="*/ 44 h 216"/>
                <a:gd name="T52" fmla="*/ 70 w 80"/>
                <a:gd name="T53" fmla="*/ 70 h 216"/>
                <a:gd name="T54" fmla="*/ 72 w 80"/>
                <a:gd name="T55" fmla="*/ 44 h 216"/>
                <a:gd name="T56" fmla="*/ 2 w 80"/>
                <a:gd name="T57" fmla="*/ 71 h 216"/>
                <a:gd name="T58" fmla="*/ 15 w 80"/>
                <a:gd name="T59" fmla="*/ 48 h 216"/>
                <a:gd name="T60" fmla="*/ 40 w 80"/>
                <a:gd name="T61" fmla="*/ 0 h 216"/>
                <a:gd name="T62" fmla="*/ 18 w 80"/>
                <a:gd name="T63" fmla="*/ 40 h 216"/>
                <a:gd name="T64" fmla="*/ 62 w 80"/>
                <a:gd name="T65" fmla="*/ 40 h 216"/>
                <a:gd name="T66" fmla="*/ 40 w 80"/>
                <a:gd name="T6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 h="216">
                  <a:moveTo>
                    <a:pt x="62" y="176"/>
                  </a:moveTo>
                  <a:cubicBezTo>
                    <a:pt x="56" y="190"/>
                    <a:pt x="48" y="199"/>
                    <a:pt x="40" y="199"/>
                  </a:cubicBezTo>
                  <a:cubicBezTo>
                    <a:pt x="31" y="199"/>
                    <a:pt x="24" y="190"/>
                    <a:pt x="18" y="176"/>
                  </a:cubicBezTo>
                  <a:cubicBezTo>
                    <a:pt x="15" y="177"/>
                    <a:pt x="13" y="179"/>
                    <a:pt x="10" y="180"/>
                  </a:cubicBezTo>
                  <a:cubicBezTo>
                    <a:pt x="17" y="202"/>
                    <a:pt x="28" y="216"/>
                    <a:pt x="40" y="216"/>
                  </a:cubicBezTo>
                  <a:cubicBezTo>
                    <a:pt x="52" y="216"/>
                    <a:pt x="62" y="202"/>
                    <a:pt x="70" y="180"/>
                  </a:cubicBezTo>
                  <a:cubicBezTo>
                    <a:pt x="67" y="179"/>
                    <a:pt x="65" y="177"/>
                    <a:pt x="62" y="176"/>
                  </a:cubicBezTo>
                  <a:moveTo>
                    <a:pt x="77" y="145"/>
                  </a:moveTo>
                  <a:cubicBezTo>
                    <a:pt x="75" y="146"/>
                    <a:pt x="73" y="146"/>
                    <a:pt x="70" y="146"/>
                  </a:cubicBezTo>
                  <a:cubicBezTo>
                    <a:pt x="69" y="154"/>
                    <a:pt x="67" y="162"/>
                    <a:pt x="65" y="168"/>
                  </a:cubicBezTo>
                  <a:cubicBezTo>
                    <a:pt x="67" y="170"/>
                    <a:pt x="70" y="171"/>
                    <a:pt x="72" y="172"/>
                  </a:cubicBezTo>
                  <a:cubicBezTo>
                    <a:pt x="74" y="164"/>
                    <a:pt x="76" y="155"/>
                    <a:pt x="77" y="145"/>
                  </a:cubicBezTo>
                  <a:moveTo>
                    <a:pt x="2" y="145"/>
                  </a:moveTo>
                  <a:cubicBezTo>
                    <a:pt x="4" y="155"/>
                    <a:pt x="5" y="164"/>
                    <a:pt x="8" y="172"/>
                  </a:cubicBezTo>
                  <a:cubicBezTo>
                    <a:pt x="10" y="171"/>
                    <a:pt x="12" y="170"/>
                    <a:pt x="15" y="168"/>
                  </a:cubicBezTo>
                  <a:cubicBezTo>
                    <a:pt x="13" y="162"/>
                    <a:pt x="11" y="154"/>
                    <a:pt x="10" y="146"/>
                  </a:cubicBezTo>
                  <a:cubicBezTo>
                    <a:pt x="7" y="146"/>
                    <a:pt x="5" y="146"/>
                    <a:pt x="2" y="145"/>
                  </a:cubicBezTo>
                  <a:moveTo>
                    <a:pt x="79" y="124"/>
                  </a:moveTo>
                  <a:cubicBezTo>
                    <a:pt x="77" y="127"/>
                    <a:pt x="75" y="130"/>
                    <a:pt x="72" y="132"/>
                  </a:cubicBezTo>
                  <a:cubicBezTo>
                    <a:pt x="72" y="135"/>
                    <a:pt x="72" y="137"/>
                    <a:pt x="71" y="139"/>
                  </a:cubicBezTo>
                  <a:cubicBezTo>
                    <a:pt x="74" y="139"/>
                    <a:pt x="76" y="139"/>
                    <a:pt x="78" y="138"/>
                  </a:cubicBezTo>
                  <a:cubicBezTo>
                    <a:pt x="79" y="134"/>
                    <a:pt x="79" y="129"/>
                    <a:pt x="79" y="124"/>
                  </a:cubicBezTo>
                  <a:moveTo>
                    <a:pt x="0" y="124"/>
                  </a:moveTo>
                  <a:cubicBezTo>
                    <a:pt x="1" y="129"/>
                    <a:pt x="1" y="134"/>
                    <a:pt x="2" y="138"/>
                  </a:cubicBezTo>
                  <a:cubicBezTo>
                    <a:pt x="4" y="139"/>
                    <a:pt x="6" y="139"/>
                    <a:pt x="9" y="139"/>
                  </a:cubicBezTo>
                  <a:cubicBezTo>
                    <a:pt x="8" y="137"/>
                    <a:pt x="8" y="135"/>
                    <a:pt x="8" y="132"/>
                  </a:cubicBezTo>
                  <a:cubicBezTo>
                    <a:pt x="5" y="130"/>
                    <a:pt x="3" y="127"/>
                    <a:pt x="0" y="124"/>
                  </a:cubicBezTo>
                  <a:moveTo>
                    <a:pt x="7" y="94"/>
                  </a:moveTo>
                  <a:cubicBezTo>
                    <a:pt x="5" y="97"/>
                    <a:pt x="2" y="100"/>
                    <a:pt x="0" y="102"/>
                  </a:cubicBezTo>
                  <a:cubicBezTo>
                    <a:pt x="0" y="104"/>
                    <a:pt x="0" y="106"/>
                    <a:pt x="0" y="108"/>
                  </a:cubicBezTo>
                  <a:cubicBezTo>
                    <a:pt x="0" y="110"/>
                    <a:pt x="0" y="112"/>
                    <a:pt x="0" y="114"/>
                  </a:cubicBezTo>
                  <a:cubicBezTo>
                    <a:pt x="2" y="116"/>
                    <a:pt x="5" y="119"/>
                    <a:pt x="7" y="122"/>
                  </a:cubicBezTo>
                  <a:cubicBezTo>
                    <a:pt x="7" y="117"/>
                    <a:pt x="7" y="113"/>
                    <a:pt x="7" y="108"/>
                  </a:cubicBezTo>
                  <a:cubicBezTo>
                    <a:pt x="7" y="103"/>
                    <a:pt x="7" y="99"/>
                    <a:pt x="7" y="94"/>
                  </a:cubicBezTo>
                  <a:moveTo>
                    <a:pt x="73" y="94"/>
                  </a:moveTo>
                  <a:cubicBezTo>
                    <a:pt x="73" y="99"/>
                    <a:pt x="73" y="103"/>
                    <a:pt x="73" y="108"/>
                  </a:cubicBezTo>
                  <a:cubicBezTo>
                    <a:pt x="73" y="113"/>
                    <a:pt x="73" y="117"/>
                    <a:pt x="73" y="122"/>
                  </a:cubicBezTo>
                  <a:cubicBezTo>
                    <a:pt x="75" y="119"/>
                    <a:pt x="78" y="116"/>
                    <a:pt x="80" y="114"/>
                  </a:cubicBezTo>
                  <a:cubicBezTo>
                    <a:pt x="80" y="112"/>
                    <a:pt x="80" y="110"/>
                    <a:pt x="80" y="108"/>
                  </a:cubicBezTo>
                  <a:cubicBezTo>
                    <a:pt x="80" y="106"/>
                    <a:pt x="80" y="104"/>
                    <a:pt x="80" y="102"/>
                  </a:cubicBezTo>
                  <a:cubicBezTo>
                    <a:pt x="78" y="100"/>
                    <a:pt x="75" y="97"/>
                    <a:pt x="73" y="94"/>
                  </a:cubicBezTo>
                  <a:moveTo>
                    <a:pt x="71" y="77"/>
                  </a:moveTo>
                  <a:cubicBezTo>
                    <a:pt x="72" y="79"/>
                    <a:pt x="72" y="81"/>
                    <a:pt x="72" y="84"/>
                  </a:cubicBezTo>
                  <a:cubicBezTo>
                    <a:pt x="75" y="86"/>
                    <a:pt x="77" y="89"/>
                    <a:pt x="79" y="92"/>
                  </a:cubicBezTo>
                  <a:cubicBezTo>
                    <a:pt x="79" y="87"/>
                    <a:pt x="79" y="82"/>
                    <a:pt x="78" y="78"/>
                  </a:cubicBezTo>
                  <a:cubicBezTo>
                    <a:pt x="76" y="77"/>
                    <a:pt x="74" y="77"/>
                    <a:pt x="71" y="77"/>
                  </a:cubicBezTo>
                  <a:moveTo>
                    <a:pt x="9" y="77"/>
                  </a:moveTo>
                  <a:cubicBezTo>
                    <a:pt x="6" y="77"/>
                    <a:pt x="4" y="77"/>
                    <a:pt x="2" y="78"/>
                  </a:cubicBezTo>
                  <a:cubicBezTo>
                    <a:pt x="1" y="82"/>
                    <a:pt x="1" y="87"/>
                    <a:pt x="0" y="92"/>
                  </a:cubicBezTo>
                  <a:cubicBezTo>
                    <a:pt x="3" y="89"/>
                    <a:pt x="5" y="86"/>
                    <a:pt x="8" y="84"/>
                  </a:cubicBezTo>
                  <a:cubicBezTo>
                    <a:pt x="8" y="81"/>
                    <a:pt x="8" y="79"/>
                    <a:pt x="9" y="77"/>
                  </a:cubicBezTo>
                  <a:moveTo>
                    <a:pt x="72" y="44"/>
                  </a:moveTo>
                  <a:cubicBezTo>
                    <a:pt x="70" y="45"/>
                    <a:pt x="67" y="46"/>
                    <a:pt x="65" y="48"/>
                  </a:cubicBezTo>
                  <a:cubicBezTo>
                    <a:pt x="67" y="54"/>
                    <a:pt x="69" y="62"/>
                    <a:pt x="70" y="70"/>
                  </a:cubicBezTo>
                  <a:cubicBezTo>
                    <a:pt x="73" y="70"/>
                    <a:pt x="75" y="70"/>
                    <a:pt x="77" y="71"/>
                  </a:cubicBezTo>
                  <a:cubicBezTo>
                    <a:pt x="76" y="61"/>
                    <a:pt x="74" y="52"/>
                    <a:pt x="72" y="44"/>
                  </a:cubicBezTo>
                  <a:moveTo>
                    <a:pt x="8" y="44"/>
                  </a:moveTo>
                  <a:cubicBezTo>
                    <a:pt x="5" y="52"/>
                    <a:pt x="4" y="61"/>
                    <a:pt x="2" y="71"/>
                  </a:cubicBezTo>
                  <a:cubicBezTo>
                    <a:pt x="5" y="70"/>
                    <a:pt x="7" y="70"/>
                    <a:pt x="10" y="70"/>
                  </a:cubicBezTo>
                  <a:cubicBezTo>
                    <a:pt x="11" y="62"/>
                    <a:pt x="13" y="54"/>
                    <a:pt x="15" y="48"/>
                  </a:cubicBezTo>
                  <a:cubicBezTo>
                    <a:pt x="12" y="46"/>
                    <a:pt x="10" y="45"/>
                    <a:pt x="8" y="44"/>
                  </a:cubicBezTo>
                  <a:moveTo>
                    <a:pt x="40" y="0"/>
                  </a:moveTo>
                  <a:cubicBezTo>
                    <a:pt x="28" y="0"/>
                    <a:pt x="17" y="14"/>
                    <a:pt x="10" y="36"/>
                  </a:cubicBezTo>
                  <a:cubicBezTo>
                    <a:pt x="13" y="37"/>
                    <a:pt x="15" y="39"/>
                    <a:pt x="18" y="40"/>
                  </a:cubicBezTo>
                  <a:cubicBezTo>
                    <a:pt x="24" y="26"/>
                    <a:pt x="31" y="17"/>
                    <a:pt x="40" y="17"/>
                  </a:cubicBezTo>
                  <a:cubicBezTo>
                    <a:pt x="48" y="17"/>
                    <a:pt x="56" y="26"/>
                    <a:pt x="62" y="40"/>
                  </a:cubicBezTo>
                  <a:cubicBezTo>
                    <a:pt x="65" y="39"/>
                    <a:pt x="67" y="37"/>
                    <a:pt x="70" y="36"/>
                  </a:cubicBezTo>
                  <a:cubicBezTo>
                    <a:pt x="62" y="14"/>
                    <a:pt x="52" y="0"/>
                    <a:pt x="40"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37" name="Freeform 48"/>
            <p:cNvSpPr>
              <a:spLocks noEditPoints="1"/>
            </p:cNvSpPr>
            <p:nvPr/>
          </p:nvSpPr>
          <p:spPr bwMode="auto">
            <a:xfrm>
              <a:off x="1539875" y="3317875"/>
              <a:ext cx="811213" cy="300038"/>
            </a:xfrm>
            <a:custGeom>
              <a:avLst/>
              <a:gdLst>
                <a:gd name="T0" fmla="*/ 108 w 216"/>
                <a:gd name="T1" fmla="*/ 73 h 80"/>
                <a:gd name="T2" fmla="*/ 102 w 216"/>
                <a:gd name="T3" fmla="*/ 80 h 80"/>
                <a:gd name="T4" fmla="*/ 114 w 216"/>
                <a:gd name="T5" fmla="*/ 80 h 80"/>
                <a:gd name="T6" fmla="*/ 48 w 216"/>
                <a:gd name="T7" fmla="*/ 65 h 80"/>
                <a:gd name="T8" fmla="*/ 70 w 216"/>
                <a:gd name="T9" fmla="*/ 77 h 80"/>
                <a:gd name="T10" fmla="*/ 92 w 216"/>
                <a:gd name="T11" fmla="*/ 79 h 80"/>
                <a:gd name="T12" fmla="*/ 77 w 216"/>
                <a:gd name="T13" fmla="*/ 71 h 80"/>
                <a:gd name="T14" fmla="*/ 48 w 216"/>
                <a:gd name="T15" fmla="*/ 65 h 80"/>
                <a:gd name="T16" fmla="*/ 146 w 216"/>
                <a:gd name="T17" fmla="*/ 70 h 80"/>
                <a:gd name="T18" fmla="*/ 132 w 216"/>
                <a:gd name="T19" fmla="*/ 72 h 80"/>
                <a:gd name="T20" fmla="*/ 138 w 216"/>
                <a:gd name="T21" fmla="*/ 78 h 80"/>
                <a:gd name="T22" fmla="*/ 172 w 216"/>
                <a:gd name="T23" fmla="*/ 72 h 80"/>
                <a:gd name="T24" fmla="*/ 180 w 216"/>
                <a:gd name="T25" fmla="*/ 10 h 80"/>
                <a:gd name="T26" fmla="*/ 199 w 216"/>
                <a:gd name="T27" fmla="*/ 40 h 80"/>
                <a:gd name="T28" fmla="*/ 180 w 216"/>
                <a:gd name="T29" fmla="*/ 70 h 80"/>
                <a:gd name="T30" fmla="*/ 180 w 216"/>
                <a:gd name="T31" fmla="*/ 10 h 80"/>
                <a:gd name="T32" fmla="*/ 0 w 216"/>
                <a:gd name="T33" fmla="*/ 40 h 80"/>
                <a:gd name="T34" fmla="*/ 40 w 216"/>
                <a:gd name="T35" fmla="*/ 62 h 80"/>
                <a:gd name="T36" fmla="*/ 40 w 216"/>
                <a:gd name="T37" fmla="*/ 18 h 80"/>
                <a:gd name="T38" fmla="*/ 124 w 216"/>
                <a:gd name="T39" fmla="*/ 1 h 80"/>
                <a:gd name="T40" fmla="*/ 139 w 216"/>
                <a:gd name="T41" fmla="*/ 9 h 80"/>
                <a:gd name="T42" fmla="*/ 168 w 216"/>
                <a:gd name="T43" fmla="*/ 15 h 80"/>
                <a:gd name="T44" fmla="*/ 145 w 216"/>
                <a:gd name="T45" fmla="*/ 3 h 80"/>
                <a:gd name="T46" fmla="*/ 124 w 216"/>
                <a:gd name="T47" fmla="*/ 1 h 80"/>
                <a:gd name="T48" fmla="*/ 78 w 216"/>
                <a:gd name="T49" fmla="*/ 2 h 80"/>
                <a:gd name="T50" fmla="*/ 44 w 216"/>
                <a:gd name="T51" fmla="*/ 8 h 80"/>
                <a:gd name="T52" fmla="*/ 70 w 216"/>
                <a:gd name="T53" fmla="*/ 10 h 80"/>
                <a:gd name="T54" fmla="*/ 84 w 216"/>
                <a:gd name="T55" fmla="*/ 8 h 80"/>
                <a:gd name="T56" fmla="*/ 108 w 216"/>
                <a:gd name="T57" fmla="*/ 0 h 80"/>
                <a:gd name="T58" fmla="*/ 94 w 216"/>
                <a:gd name="T59" fmla="*/ 7 h 80"/>
                <a:gd name="T60" fmla="*/ 122 w 216"/>
                <a:gd name="T61" fmla="*/ 7 h 80"/>
                <a:gd name="T62" fmla="*/ 108 w 216"/>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80">
                  <a:moveTo>
                    <a:pt x="122" y="73"/>
                  </a:moveTo>
                  <a:cubicBezTo>
                    <a:pt x="117" y="73"/>
                    <a:pt x="113" y="73"/>
                    <a:pt x="108" y="73"/>
                  </a:cubicBezTo>
                  <a:cubicBezTo>
                    <a:pt x="103" y="73"/>
                    <a:pt x="99" y="73"/>
                    <a:pt x="94" y="73"/>
                  </a:cubicBezTo>
                  <a:cubicBezTo>
                    <a:pt x="97" y="75"/>
                    <a:pt x="100" y="78"/>
                    <a:pt x="102" y="80"/>
                  </a:cubicBezTo>
                  <a:cubicBezTo>
                    <a:pt x="104" y="80"/>
                    <a:pt x="106" y="80"/>
                    <a:pt x="108" y="80"/>
                  </a:cubicBezTo>
                  <a:cubicBezTo>
                    <a:pt x="110" y="80"/>
                    <a:pt x="112" y="80"/>
                    <a:pt x="114" y="80"/>
                  </a:cubicBezTo>
                  <a:cubicBezTo>
                    <a:pt x="116" y="78"/>
                    <a:pt x="119" y="75"/>
                    <a:pt x="122" y="73"/>
                  </a:cubicBezTo>
                  <a:moveTo>
                    <a:pt x="48" y="65"/>
                  </a:moveTo>
                  <a:cubicBezTo>
                    <a:pt x="46" y="67"/>
                    <a:pt x="45" y="70"/>
                    <a:pt x="44" y="72"/>
                  </a:cubicBezTo>
                  <a:cubicBezTo>
                    <a:pt x="52" y="74"/>
                    <a:pt x="61" y="76"/>
                    <a:pt x="70" y="77"/>
                  </a:cubicBezTo>
                  <a:cubicBezTo>
                    <a:pt x="73" y="78"/>
                    <a:pt x="75" y="78"/>
                    <a:pt x="78" y="78"/>
                  </a:cubicBezTo>
                  <a:cubicBezTo>
                    <a:pt x="82" y="79"/>
                    <a:pt x="87" y="79"/>
                    <a:pt x="92" y="79"/>
                  </a:cubicBezTo>
                  <a:cubicBezTo>
                    <a:pt x="89" y="77"/>
                    <a:pt x="86" y="75"/>
                    <a:pt x="84" y="72"/>
                  </a:cubicBezTo>
                  <a:cubicBezTo>
                    <a:pt x="81" y="72"/>
                    <a:pt x="79" y="72"/>
                    <a:pt x="77" y="71"/>
                  </a:cubicBezTo>
                  <a:cubicBezTo>
                    <a:pt x="74" y="71"/>
                    <a:pt x="72" y="71"/>
                    <a:pt x="70" y="70"/>
                  </a:cubicBezTo>
                  <a:cubicBezTo>
                    <a:pt x="62" y="69"/>
                    <a:pt x="54" y="67"/>
                    <a:pt x="48" y="65"/>
                  </a:cubicBezTo>
                  <a:moveTo>
                    <a:pt x="168" y="65"/>
                  </a:moveTo>
                  <a:cubicBezTo>
                    <a:pt x="162" y="67"/>
                    <a:pt x="154" y="69"/>
                    <a:pt x="146" y="70"/>
                  </a:cubicBezTo>
                  <a:cubicBezTo>
                    <a:pt x="144" y="71"/>
                    <a:pt x="142" y="71"/>
                    <a:pt x="139" y="71"/>
                  </a:cubicBezTo>
                  <a:cubicBezTo>
                    <a:pt x="137" y="72"/>
                    <a:pt x="135" y="72"/>
                    <a:pt x="132" y="72"/>
                  </a:cubicBezTo>
                  <a:cubicBezTo>
                    <a:pt x="129" y="75"/>
                    <a:pt x="127" y="77"/>
                    <a:pt x="124" y="79"/>
                  </a:cubicBezTo>
                  <a:cubicBezTo>
                    <a:pt x="129" y="79"/>
                    <a:pt x="134" y="79"/>
                    <a:pt x="138" y="78"/>
                  </a:cubicBezTo>
                  <a:cubicBezTo>
                    <a:pt x="141" y="78"/>
                    <a:pt x="143" y="78"/>
                    <a:pt x="145" y="77"/>
                  </a:cubicBezTo>
                  <a:cubicBezTo>
                    <a:pt x="155" y="76"/>
                    <a:pt x="164" y="74"/>
                    <a:pt x="172" y="72"/>
                  </a:cubicBezTo>
                  <a:cubicBezTo>
                    <a:pt x="171" y="70"/>
                    <a:pt x="169" y="67"/>
                    <a:pt x="168" y="65"/>
                  </a:cubicBezTo>
                  <a:moveTo>
                    <a:pt x="180" y="10"/>
                  </a:moveTo>
                  <a:cubicBezTo>
                    <a:pt x="179" y="13"/>
                    <a:pt x="177" y="15"/>
                    <a:pt x="176" y="18"/>
                  </a:cubicBezTo>
                  <a:cubicBezTo>
                    <a:pt x="190" y="24"/>
                    <a:pt x="199" y="31"/>
                    <a:pt x="199" y="40"/>
                  </a:cubicBezTo>
                  <a:cubicBezTo>
                    <a:pt x="199" y="49"/>
                    <a:pt x="190" y="56"/>
                    <a:pt x="176" y="62"/>
                  </a:cubicBezTo>
                  <a:cubicBezTo>
                    <a:pt x="177" y="65"/>
                    <a:pt x="179" y="67"/>
                    <a:pt x="180" y="70"/>
                  </a:cubicBezTo>
                  <a:cubicBezTo>
                    <a:pt x="202" y="63"/>
                    <a:pt x="216" y="52"/>
                    <a:pt x="216" y="40"/>
                  </a:cubicBezTo>
                  <a:cubicBezTo>
                    <a:pt x="216" y="28"/>
                    <a:pt x="202" y="17"/>
                    <a:pt x="180" y="10"/>
                  </a:cubicBezTo>
                  <a:moveTo>
                    <a:pt x="36" y="10"/>
                  </a:moveTo>
                  <a:cubicBezTo>
                    <a:pt x="14" y="17"/>
                    <a:pt x="0" y="28"/>
                    <a:pt x="0" y="40"/>
                  </a:cubicBezTo>
                  <a:cubicBezTo>
                    <a:pt x="0" y="52"/>
                    <a:pt x="14" y="63"/>
                    <a:pt x="36" y="70"/>
                  </a:cubicBezTo>
                  <a:cubicBezTo>
                    <a:pt x="37" y="67"/>
                    <a:pt x="39" y="65"/>
                    <a:pt x="40" y="62"/>
                  </a:cubicBezTo>
                  <a:cubicBezTo>
                    <a:pt x="26" y="56"/>
                    <a:pt x="17" y="49"/>
                    <a:pt x="17" y="40"/>
                  </a:cubicBezTo>
                  <a:cubicBezTo>
                    <a:pt x="17" y="31"/>
                    <a:pt x="26" y="24"/>
                    <a:pt x="40" y="18"/>
                  </a:cubicBezTo>
                  <a:cubicBezTo>
                    <a:pt x="39" y="15"/>
                    <a:pt x="37" y="13"/>
                    <a:pt x="36" y="10"/>
                  </a:cubicBezTo>
                  <a:moveTo>
                    <a:pt x="124" y="1"/>
                  </a:moveTo>
                  <a:cubicBezTo>
                    <a:pt x="127" y="3"/>
                    <a:pt x="129" y="5"/>
                    <a:pt x="132" y="8"/>
                  </a:cubicBezTo>
                  <a:cubicBezTo>
                    <a:pt x="135" y="8"/>
                    <a:pt x="137" y="8"/>
                    <a:pt x="139" y="9"/>
                  </a:cubicBezTo>
                  <a:cubicBezTo>
                    <a:pt x="142" y="9"/>
                    <a:pt x="144" y="9"/>
                    <a:pt x="146" y="10"/>
                  </a:cubicBezTo>
                  <a:cubicBezTo>
                    <a:pt x="154" y="11"/>
                    <a:pt x="162" y="13"/>
                    <a:pt x="168" y="15"/>
                  </a:cubicBezTo>
                  <a:cubicBezTo>
                    <a:pt x="169" y="13"/>
                    <a:pt x="171" y="10"/>
                    <a:pt x="172" y="8"/>
                  </a:cubicBezTo>
                  <a:cubicBezTo>
                    <a:pt x="164" y="6"/>
                    <a:pt x="155" y="4"/>
                    <a:pt x="145" y="3"/>
                  </a:cubicBezTo>
                  <a:cubicBezTo>
                    <a:pt x="143" y="2"/>
                    <a:pt x="141" y="2"/>
                    <a:pt x="138" y="2"/>
                  </a:cubicBezTo>
                  <a:cubicBezTo>
                    <a:pt x="134" y="1"/>
                    <a:pt x="129" y="1"/>
                    <a:pt x="124" y="1"/>
                  </a:cubicBezTo>
                  <a:moveTo>
                    <a:pt x="92" y="1"/>
                  </a:moveTo>
                  <a:cubicBezTo>
                    <a:pt x="87" y="1"/>
                    <a:pt x="82" y="1"/>
                    <a:pt x="78" y="2"/>
                  </a:cubicBezTo>
                  <a:cubicBezTo>
                    <a:pt x="75" y="2"/>
                    <a:pt x="73" y="2"/>
                    <a:pt x="70" y="3"/>
                  </a:cubicBezTo>
                  <a:cubicBezTo>
                    <a:pt x="61" y="4"/>
                    <a:pt x="52" y="6"/>
                    <a:pt x="44" y="8"/>
                  </a:cubicBezTo>
                  <a:cubicBezTo>
                    <a:pt x="45" y="10"/>
                    <a:pt x="46" y="13"/>
                    <a:pt x="48" y="15"/>
                  </a:cubicBezTo>
                  <a:cubicBezTo>
                    <a:pt x="54" y="13"/>
                    <a:pt x="62" y="11"/>
                    <a:pt x="70" y="10"/>
                  </a:cubicBezTo>
                  <a:cubicBezTo>
                    <a:pt x="72" y="9"/>
                    <a:pt x="74" y="9"/>
                    <a:pt x="77" y="9"/>
                  </a:cubicBezTo>
                  <a:cubicBezTo>
                    <a:pt x="79" y="8"/>
                    <a:pt x="81" y="8"/>
                    <a:pt x="84" y="8"/>
                  </a:cubicBezTo>
                  <a:cubicBezTo>
                    <a:pt x="86" y="5"/>
                    <a:pt x="89" y="3"/>
                    <a:pt x="92" y="1"/>
                  </a:cubicBezTo>
                  <a:moveTo>
                    <a:pt x="108" y="0"/>
                  </a:moveTo>
                  <a:cubicBezTo>
                    <a:pt x="106" y="0"/>
                    <a:pt x="104" y="0"/>
                    <a:pt x="102" y="0"/>
                  </a:cubicBezTo>
                  <a:cubicBezTo>
                    <a:pt x="100" y="2"/>
                    <a:pt x="97" y="5"/>
                    <a:pt x="94" y="7"/>
                  </a:cubicBezTo>
                  <a:cubicBezTo>
                    <a:pt x="99" y="7"/>
                    <a:pt x="103" y="7"/>
                    <a:pt x="108" y="7"/>
                  </a:cubicBezTo>
                  <a:cubicBezTo>
                    <a:pt x="113" y="7"/>
                    <a:pt x="117" y="7"/>
                    <a:pt x="122" y="7"/>
                  </a:cubicBezTo>
                  <a:cubicBezTo>
                    <a:pt x="119" y="5"/>
                    <a:pt x="116" y="2"/>
                    <a:pt x="114" y="0"/>
                  </a:cubicBezTo>
                  <a:cubicBezTo>
                    <a:pt x="112" y="0"/>
                    <a:pt x="110" y="0"/>
                    <a:pt x="108"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38" name="Freeform 49"/>
            <p:cNvSpPr>
              <a:spLocks noEditPoints="1"/>
            </p:cNvSpPr>
            <p:nvPr/>
          </p:nvSpPr>
          <p:spPr bwMode="auto">
            <a:xfrm>
              <a:off x="1625600" y="3160713"/>
              <a:ext cx="639763" cy="615950"/>
            </a:xfrm>
            <a:custGeom>
              <a:avLst/>
              <a:gdLst>
                <a:gd name="T0" fmla="*/ 17 w 170"/>
                <a:gd name="T1" fmla="*/ 104 h 164"/>
                <a:gd name="T2" fmla="*/ 8 w 170"/>
                <a:gd name="T3" fmla="*/ 159 h 164"/>
                <a:gd name="T4" fmla="*/ 55 w 170"/>
                <a:gd name="T5" fmla="*/ 154 h 164"/>
                <a:gd name="T6" fmla="*/ 85 w 170"/>
                <a:gd name="T7" fmla="*/ 135 h 164"/>
                <a:gd name="T8" fmla="*/ 60 w 170"/>
                <a:gd name="T9" fmla="*/ 142 h 164"/>
                <a:gd name="T10" fmla="*/ 33 w 170"/>
                <a:gd name="T11" fmla="*/ 150 h 164"/>
                <a:gd name="T12" fmla="*/ 21 w 170"/>
                <a:gd name="T13" fmla="*/ 114 h 164"/>
                <a:gd name="T14" fmla="*/ 36 w 170"/>
                <a:gd name="T15" fmla="*/ 88 h 164"/>
                <a:gd name="T16" fmla="*/ 129 w 170"/>
                <a:gd name="T17" fmla="*/ 82 h 164"/>
                <a:gd name="T18" fmla="*/ 118 w 170"/>
                <a:gd name="T19" fmla="*/ 96 h 164"/>
                <a:gd name="T20" fmla="*/ 99 w 170"/>
                <a:gd name="T21" fmla="*/ 115 h 164"/>
                <a:gd name="T22" fmla="*/ 85 w 170"/>
                <a:gd name="T23" fmla="*/ 126 h 164"/>
                <a:gd name="T24" fmla="*/ 101 w 170"/>
                <a:gd name="T25" fmla="*/ 121 h 164"/>
                <a:gd name="T26" fmla="*/ 113 w 170"/>
                <a:gd name="T27" fmla="*/ 110 h 164"/>
                <a:gd name="T28" fmla="*/ 124 w 170"/>
                <a:gd name="T29" fmla="*/ 98 h 164"/>
                <a:gd name="T30" fmla="*/ 129 w 170"/>
                <a:gd name="T31" fmla="*/ 82 h 164"/>
                <a:gd name="T32" fmla="*/ 69 w 170"/>
                <a:gd name="T33" fmla="*/ 43 h 164"/>
                <a:gd name="T34" fmla="*/ 57 w 170"/>
                <a:gd name="T35" fmla="*/ 54 h 164"/>
                <a:gd name="T36" fmla="*/ 45 w 170"/>
                <a:gd name="T37" fmla="*/ 66 h 164"/>
                <a:gd name="T38" fmla="*/ 41 w 170"/>
                <a:gd name="T39" fmla="*/ 82 h 164"/>
                <a:gd name="T40" fmla="*/ 52 w 170"/>
                <a:gd name="T41" fmla="*/ 68 h 164"/>
                <a:gd name="T42" fmla="*/ 71 w 170"/>
                <a:gd name="T43" fmla="*/ 49 h 164"/>
                <a:gd name="T44" fmla="*/ 85 w 170"/>
                <a:gd name="T45" fmla="*/ 38 h 164"/>
                <a:gd name="T46" fmla="*/ 147 w 170"/>
                <a:gd name="T47" fmla="*/ 0 h 164"/>
                <a:gd name="T48" fmla="*/ 107 w 170"/>
                <a:gd name="T49" fmla="*/ 14 h 164"/>
                <a:gd name="T50" fmla="*/ 91 w 170"/>
                <a:gd name="T51" fmla="*/ 33 h 164"/>
                <a:gd name="T52" fmla="*/ 117 w 170"/>
                <a:gd name="T53" fmla="*/ 18 h 164"/>
                <a:gd name="T54" fmla="*/ 149 w 170"/>
                <a:gd name="T55" fmla="*/ 18 h 164"/>
                <a:gd name="T56" fmla="*/ 145 w 170"/>
                <a:gd name="T57" fmla="*/ 57 h 164"/>
                <a:gd name="T58" fmla="*/ 138 w 170"/>
                <a:gd name="T59" fmla="*/ 82 h 164"/>
                <a:gd name="T60" fmla="*/ 157 w 170"/>
                <a:gd name="T61" fmla="*/ 52 h 164"/>
                <a:gd name="T62" fmla="*/ 147 w 170"/>
                <a:gd name="T6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64">
                  <a:moveTo>
                    <a:pt x="32" y="82"/>
                  </a:moveTo>
                  <a:cubicBezTo>
                    <a:pt x="26" y="90"/>
                    <a:pt x="21" y="97"/>
                    <a:pt x="17" y="104"/>
                  </a:cubicBezTo>
                  <a:cubicBezTo>
                    <a:pt x="16" y="107"/>
                    <a:pt x="14" y="109"/>
                    <a:pt x="13" y="112"/>
                  </a:cubicBezTo>
                  <a:cubicBezTo>
                    <a:pt x="2" y="133"/>
                    <a:pt x="0" y="150"/>
                    <a:pt x="8" y="159"/>
                  </a:cubicBezTo>
                  <a:cubicBezTo>
                    <a:pt x="12" y="162"/>
                    <a:pt x="17" y="164"/>
                    <a:pt x="23" y="164"/>
                  </a:cubicBezTo>
                  <a:cubicBezTo>
                    <a:pt x="32" y="164"/>
                    <a:pt x="43" y="160"/>
                    <a:pt x="55" y="154"/>
                  </a:cubicBezTo>
                  <a:cubicBezTo>
                    <a:pt x="58" y="153"/>
                    <a:pt x="60" y="151"/>
                    <a:pt x="63" y="150"/>
                  </a:cubicBezTo>
                  <a:cubicBezTo>
                    <a:pt x="70" y="146"/>
                    <a:pt x="77" y="141"/>
                    <a:pt x="85" y="135"/>
                  </a:cubicBezTo>
                  <a:cubicBezTo>
                    <a:pt x="83" y="134"/>
                    <a:pt x="81" y="132"/>
                    <a:pt x="79" y="131"/>
                  </a:cubicBezTo>
                  <a:cubicBezTo>
                    <a:pt x="73" y="135"/>
                    <a:pt x="66" y="139"/>
                    <a:pt x="60" y="142"/>
                  </a:cubicBezTo>
                  <a:cubicBezTo>
                    <a:pt x="57" y="144"/>
                    <a:pt x="55" y="145"/>
                    <a:pt x="53" y="146"/>
                  </a:cubicBezTo>
                  <a:cubicBezTo>
                    <a:pt x="45" y="149"/>
                    <a:pt x="38" y="150"/>
                    <a:pt x="33" y="150"/>
                  </a:cubicBezTo>
                  <a:cubicBezTo>
                    <a:pt x="28" y="150"/>
                    <a:pt x="24" y="149"/>
                    <a:pt x="21" y="146"/>
                  </a:cubicBezTo>
                  <a:cubicBezTo>
                    <a:pt x="15" y="140"/>
                    <a:pt x="15" y="129"/>
                    <a:pt x="21" y="114"/>
                  </a:cubicBezTo>
                  <a:cubicBezTo>
                    <a:pt x="22" y="112"/>
                    <a:pt x="23" y="109"/>
                    <a:pt x="25" y="107"/>
                  </a:cubicBezTo>
                  <a:cubicBezTo>
                    <a:pt x="28" y="101"/>
                    <a:pt x="32" y="94"/>
                    <a:pt x="36" y="88"/>
                  </a:cubicBezTo>
                  <a:cubicBezTo>
                    <a:pt x="35" y="86"/>
                    <a:pt x="33" y="84"/>
                    <a:pt x="32" y="82"/>
                  </a:cubicBezTo>
                  <a:moveTo>
                    <a:pt x="129" y="82"/>
                  </a:moveTo>
                  <a:cubicBezTo>
                    <a:pt x="128" y="84"/>
                    <a:pt x="126" y="86"/>
                    <a:pt x="125" y="88"/>
                  </a:cubicBezTo>
                  <a:cubicBezTo>
                    <a:pt x="123" y="90"/>
                    <a:pt x="120" y="93"/>
                    <a:pt x="118" y="96"/>
                  </a:cubicBezTo>
                  <a:cubicBezTo>
                    <a:pt x="115" y="99"/>
                    <a:pt x="112" y="102"/>
                    <a:pt x="109" y="106"/>
                  </a:cubicBezTo>
                  <a:cubicBezTo>
                    <a:pt x="105" y="109"/>
                    <a:pt x="102" y="112"/>
                    <a:pt x="99" y="115"/>
                  </a:cubicBezTo>
                  <a:cubicBezTo>
                    <a:pt x="96" y="117"/>
                    <a:pt x="93" y="120"/>
                    <a:pt x="91" y="122"/>
                  </a:cubicBezTo>
                  <a:cubicBezTo>
                    <a:pt x="89" y="123"/>
                    <a:pt x="87" y="125"/>
                    <a:pt x="85" y="126"/>
                  </a:cubicBezTo>
                  <a:cubicBezTo>
                    <a:pt x="87" y="128"/>
                    <a:pt x="89" y="129"/>
                    <a:pt x="91" y="131"/>
                  </a:cubicBezTo>
                  <a:cubicBezTo>
                    <a:pt x="94" y="128"/>
                    <a:pt x="98" y="125"/>
                    <a:pt x="101" y="121"/>
                  </a:cubicBezTo>
                  <a:cubicBezTo>
                    <a:pt x="104" y="119"/>
                    <a:pt x="106" y="117"/>
                    <a:pt x="109" y="114"/>
                  </a:cubicBezTo>
                  <a:cubicBezTo>
                    <a:pt x="110" y="113"/>
                    <a:pt x="112" y="112"/>
                    <a:pt x="113" y="110"/>
                  </a:cubicBezTo>
                  <a:cubicBezTo>
                    <a:pt x="115" y="109"/>
                    <a:pt x="116" y="108"/>
                    <a:pt x="117" y="106"/>
                  </a:cubicBezTo>
                  <a:cubicBezTo>
                    <a:pt x="120" y="104"/>
                    <a:pt x="122" y="101"/>
                    <a:pt x="124" y="98"/>
                  </a:cubicBezTo>
                  <a:cubicBezTo>
                    <a:pt x="128" y="95"/>
                    <a:pt x="131" y="91"/>
                    <a:pt x="133" y="88"/>
                  </a:cubicBezTo>
                  <a:cubicBezTo>
                    <a:pt x="132" y="86"/>
                    <a:pt x="131" y="84"/>
                    <a:pt x="129" y="82"/>
                  </a:cubicBezTo>
                  <a:moveTo>
                    <a:pt x="79" y="33"/>
                  </a:moveTo>
                  <a:cubicBezTo>
                    <a:pt x="76" y="36"/>
                    <a:pt x="72" y="39"/>
                    <a:pt x="69" y="43"/>
                  </a:cubicBezTo>
                  <a:cubicBezTo>
                    <a:pt x="66" y="45"/>
                    <a:pt x="63" y="47"/>
                    <a:pt x="61" y="50"/>
                  </a:cubicBezTo>
                  <a:cubicBezTo>
                    <a:pt x="59" y="51"/>
                    <a:pt x="58" y="52"/>
                    <a:pt x="57" y="54"/>
                  </a:cubicBezTo>
                  <a:cubicBezTo>
                    <a:pt x="55" y="55"/>
                    <a:pt x="54" y="57"/>
                    <a:pt x="53" y="58"/>
                  </a:cubicBezTo>
                  <a:cubicBezTo>
                    <a:pt x="50" y="60"/>
                    <a:pt x="48" y="63"/>
                    <a:pt x="45" y="66"/>
                  </a:cubicBezTo>
                  <a:cubicBezTo>
                    <a:pt x="42" y="69"/>
                    <a:pt x="39" y="73"/>
                    <a:pt x="36" y="76"/>
                  </a:cubicBezTo>
                  <a:cubicBezTo>
                    <a:pt x="38" y="78"/>
                    <a:pt x="39" y="80"/>
                    <a:pt x="41" y="82"/>
                  </a:cubicBezTo>
                  <a:cubicBezTo>
                    <a:pt x="42" y="80"/>
                    <a:pt x="44" y="78"/>
                    <a:pt x="45" y="76"/>
                  </a:cubicBezTo>
                  <a:cubicBezTo>
                    <a:pt x="47" y="74"/>
                    <a:pt x="50" y="71"/>
                    <a:pt x="52" y="68"/>
                  </a:cubicBezTo>
                  <a:cubicBezTo>
                    <a:pt x="55" y="65"/>
                    <a:pt x="58" y="62"/>
                    <a:pt x="61" y="58"/>
                  </a:cubicBezTo>
                  <a:cubicBezTo>
                    <a:pt x="65" y="55"/>
                    <a:pt x="68" y="52"/>
                    <a:pt x="71" y="49"/>
                  </a:cubicBezTo>
                  <a:cubicBezTo>
                    <a:pt x="74" y="47"/>
                    <a:pt x="77" y="44"/>
                    <a:pt x="79" y="42"/>
                  </a:cubicBezTo>
                  <a:cubicBezTo>
                    <a:pt x="81" y="41"/>
                    <a:pt x="83" y="39"/>
                    <a:pt x="85" y="38"/>
                  </a:cubicBezTo>
                  <a:cubicBezTo>
                    <a:pt x="83" y="36"/>
                    <a:pt x="81" y="35"/>
                    <a:pt x="79" y="33"/>
                  </a:cubicBezTo>
                  <a:moveTo>
                    <a:pt x="147" y="0"/>
                  </a:moveTo>
                  <a:cubicBezTo>
                    <a:pt x="138" y="0"/>
                    <a:pt x="127" y="4"/>
                    <a:pt x="115" y="10"/>
                  </a:cubicBezTo>
                  <a:cubicBezTo>
                    <a:pt x="112" y="11"/>
                    <a:pt x="110" y="13"/>
                    <a:pt x="107" y="14"/>
                  </a:cubicBezTo>
                  <a:cubicBezTo>
                    <a:pt x="100" y="18"/>
                    <a:pt x="92" y="23"/>
                    <a:pt x="85" y="29"/>
                  </a:cubicBezTo>
                  <a:cubicBezTo>
                    <a:pt x="87" y="30"/>
                    <a:pt x="89" y="32"/>
                    <a:pt x="91" y="33"/>
                  </a:cubicBezTo>
                  <a:cubicBezTo>
                    <a:pt x="97" y="29"/>
                    <a:pt x="104" y="25"/>
                    <a:pt x="110" y="22"/>
                  </a:cubicBezTo>
                  <a:cubicBezTo>
                    <a:pt x="112" y="20"/>
                    <a:pt x="115" y="19"/>
                    <a:pt x="117" y="18"/>
                  </a:cubicBezTo>
                  <a:cubicBezTo>
                    <a:pt x="125" y="15"/>
                    <a:pt x="131" y="14"/>
                    <a:pt x="137" y="14"/>
                  </a:cubicBezTo>
                  <a:cubicBezTo>
                    <a:pt x="142" y="14"/>
                    <a:pt x="146" y="15"/>
                    <a:pt x="149" y="18"/>
                  </a:cubicBezTo>
                  <a:cubicBezTo>
                    <a:pt x="155" y="24"/>
                    <a:pt x="154" y="35"/>
                    <a:pt x="149" y="50"/>
                  </a:cubicBezTo>
                  <a:cubicBezTo>
                    <a:pt x="148" y="52"/>
                    <a:pt x="146" y="55"/>
                    <a:pt x="145" y="57"/>
                  </a:cubicBezTo>
                  <a:cubicBezTo>
                    <a:pt x="142" y="63"/>
                    <a:pt x="138" y="70"/>
                    <a:pt x="133" y="76"/>
                  </a:cubicBezTo>
                  <a:cubicBezTo>
                    <a:pt x="135" y="78"/>
                    <a:pt x="136" y="80"/>
                    <a:pt x="138" y="82"/>
                  </a:cubicBezTo>
                  <a:cubicBezTo>
                    <a:pt x="144" y="74"/>
                    <a:pt x="149" y="67"/>
                    <a:pt x="153" y="60"/>
                  </a:cubicBezTo>
                  <a:cubicBezTo>
                    <a:pt x="154" y="57"/>
                    <a:pt x="156" y="55"/>
                    <a:pt x="157" y="52"/>
                  </a:cubicBezTo>
                  <a:cubicBezTo>
                    <a:pt x="168" y="31"/>
                    <a:pt x="170" y="14"/>
                    <a:pt x="162" y="5"/>
                  </a:cubicBezTo>
                  <a:cubicBezTo>
                    <a:pt x="158" y="2"/>
                    <a:pt x="153" y="0"/>
                    <a:pt x="147"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39" name="Freeform 50"/>
            <p:cNvSpPr>
              <a:spLocks noEditPoints="1"/>
            </p:cNvSpPr>
            <p:nvPr/>
          </p:nvSpPr>
          <p:spPr bwMode="auto">
            <a:xfrm>
              <a:off x="1625600" y="3160713"/>
              <a:ext cx="639763" cy="615950"/>
            </a:xfrm>
            <a:custGeom>
              <a:avLst/>
              <a:gdLst>
                <a:gd name="T0" fmla="*/ 21 w 170"/>
                <a:gd name="T1" fmla="*/ 50 h 164"/>
                <a:gd name="T2" fmla="*/ 21 w 170"/>
                <a:gd name="T3" fmla="*/ 18 h 164"/>
                <a:gd name="T4" fmla="*/ 33 w 170"/>
                <a:gd name="T5" fmla="*/ 14 h 164"/>
                <a:gd name="T6" fmla="*/ 53 w 170"/>
                <a:gd name="T7" fmla="*/ 18 h 164"/>
                <a:gd name="T8" fmla="*/ 60 w 170"/>
                <a:gd name="T9" fmla="*/ 22 h 164"/>
                <a:gd name="T10" fmla="*/ 79 w 170"/>
                <a:gd name="T11" fmla="*/ 33 h 164"/>
                <a:gd name="T12" fmla="*/ 85 w 170"/>
                <a:gd name="T13" fmla="*/ 38 h 164"/>
                <a:gd name="T14" fmla="*/ 91 w 170"/>
                <a:gd name="T15" fmla="*/ 42 h 164"/>
                <a:gd name="T16" fmla="*/ 99 w 170"/>
                <a:gd name="T17" fmla="*/ 49 h 164"/>
                <a:gd name="T18" fmla="*/ 109 w 170"/>
                <a:gd name="T19" fmla="*/ 58 h 164"/>
                <a:gd name="T20" fmla="*/ 118 w 170"/>
                <a:gd name="T21" fmla="*/ 68 h 164"/>
                <a:gd name="T22" fmla="*/ 125 w 170"/>
                <a:gd name="T23" fmla="*/ 76 h 164"/>
                <a:gd name="T24" fmla="*/ 129 w 170"/>
                <a:gd name="T25" fmla="*/ 82 h 164"/>
                <a:gd name="T26" fmla="*/ 133 w 170"/>
                <a:gd name="T27" fmla="*/ 88 h 164"/>
                <a:gd name="T28" fmla="*/ 145 w 170"/>
                <a:gd name="T29" fmla="*/ 107 h 164"/>
                <a:gd name="T30" fmla="*/ 149 w 170"/>
                <a:gd name="T31" fmla="*/ 114 h 164"/>
                <a:gd name="T32" fmla="*/ 149 w 170"/>
                <a:gd name="T33" fmla="*/ 146 h 164"/>
                <a:gd name="T34" fmla="*/ 137 w 170"/>
                <a:gd name="T35" fmla="*/ 150 h 164"/>
                <a:gd name="T36" fmla="*/ 117 w 170"/>
                <a:gd name="T37" fmla="*/ 146 h 164"/>
                <a:gd name="T38" fmla="*/ 110 w 170"/>
                <a:gd name="T39" fmla="*/ 142 h 164"/>
                <a:gd name="T40" fmla="*/ 91 w 170"/>
                <a:gd name="T41" fmla="*/ 131 h 164"/>
                <a:gd name="T42" fmla="*/ 85 w 170"/>
                <a:gd name="T43" fmla="*/ 126 h 164"/>
                <a:gd name="T44" fmla="*/ 79 w 170"/>
                <a:gd name="T45" fmla="*/ 122 h 164"/>
                <a:gd name="T46" fmla="*/ 71 w 170"/>
                <a:gd name="T47" fmla="*/ 115 h 164"/>
                <a:gd name="T48" fmla="*/ 61 w 170"/>
                <a:gd name="T49" fmla="*/ 106 h 164"/>
                <a:gd name="T50" fmla="*/ 52 w 170"/>
                <a:gd name="T51" fmla="*/ 96 h 164"/>
                <a:gd name="T52" fmla="*/ 45 w 170"/>
                <a:gd name="T53" fmla="*/ 88 h 164"/>
                <a:gd name="T54" fmla="*/ 41 w 170"/>
                <a:gd name="T55" fmla="*/ 82 h 164"/>
                <a:gd name="T56" fmla="*/ 36 w 170"/>
                <a:gd name="T57" fmla="*/ 76 h 164"/>
                <a:gd name="T58" fmla="*/ 25 w 170"/>
                <a:gd name="T59" fmla="*/ 57 h 164"/>
                <a:gd name="T60" fmla="*/ 21 w 170"/>
                <a:gd name="T61" fmla="*/ 50 h 164"/>
                <a:gd name="T62" fmla="*/ 23 w 170"/>
                <a:gd name="T63" fmla="*/ 0 h 164"/>
                <a:gd name="T64" fmla="*/ 8 w 170"/>
                <a:gd name="T65" fmla="*/ 5 h 164"/>
                <a:gd name="T66" fmla="*/ 13 w 170"/>
                <a:gd name="T67" fmla="*/ 52 h 164"/>
                <a:gd name="T68" fmla="*/ 17 w 170"/>
                <a:gd name="T69" fmla="*/ 60 h 164"/>
                <a:gd name="T70" fmla="*/ 32 w 170"/>
                <a:gd name="T71" fmla="*/ 82 h 164"/>
                <a:gd name="T72" fmla="*/ 36 w 170"/>
                <a:gd name="T73" fmla="*/ 88 h 164"/>
                <a:gd name="T74" fmla="*/ 45 w 170"/>
                <a:gd name="T75" fmla="*/ 98 h 164"/>
                <a:gd name="T76" fmla="*/ 53 w 170"/>
                <a:gd name="T77" fmla="*/ 106 h 164"/>
                <a:gd name="T78" fmla="*/ 57 w 170"/>
                <a:gd name="T79" fmla="*/ 110 h 164"/>
                <a:gd name="T80" fmla="*/ 61 w 170"/>
                <a:gd name="T81" fmla="*/ 114 h 164"/>
                <a:gd name="T82" fmla="*/ 69 w 170"/>
                <a:gd name="T83" fmla="*/ 121 h 164"/>
                <a:gd name="T84" fmla="*/ 79 w 170"/>
                <a:gd name="T85" fmla="*/ 131 h 164"/>
                <a:gd name="T86" fmla="*/ 85 w 170"/>
                <a:gd name="T87" fmla="*/ 135 h 164"/>
                <a:gd name="T88" fmla="*/ 107 w 170"/>
                <a:gd name="T89" fmla="*/ 150 h 164"/>
                <a:gd name="T90" fmla="*/ 115 w 170"/>
                <a:gd name="T91" fmla="*/ 154 h 164"/>
                <a:gd name="T92" fmla="*/ 147 w 170"/>
                <a:gd name="T93" fmla="*/ 164 h 164"/>
                <a:gd name="T94" fmla="*/ 162 w 170"/>
                <a:gd name="T95" fmla="*/ 159 h 164"/>
                <a:gd name="T96" fmla="*/ 157 w 170"/>
                <a:gd name="T97" fmla="*/ 112 h 164"/>
                <a:gd name="T98" fmla="*/ 153 w 170"/>
                <a:gd name="T99" fmla="*/ 104 h 164"/>
                <a:gd name="T100" fmla="*/ 138 w 170"/>
                <a:gd name="T101" fmla="*/ 82 h 164"/>
                <a:gd name="T102" fmla="*/ 133 w 170"/>
                <a:gd name="T103" fmla="*/ 76 h 164"/>
                <a:gd name="T104" fmla="*/ 124 w 170"/>
                <a:gd name="T105" fmla="*/ 66 h 164"/>
                <a:gd name="T106" fmla="*/ 117 w 170"/>
                <a:gd name="T107" fmla="*/ 58 h 164"/>
                <a:gd name="T108" fmla="*/ 113 w 170"/>
                <a:gd name="T109" fmla="*/ 54 h 164"/>
                <a:gd name="T110" fmla="*/ 109 w 170"/>
                <a:gd name="T111" fmla="*/ 50 h 164"/>
                <a:gd name="T112" fmla="*/ 101 w 170"/>
                <a:gd name="T113" fmla="*/ 43 h 164"/>
                <a:gd name="T114" fmla="*/ 91 w 170"/>
                <a:gd name="T115" fmla="*/ 33 h 164"/>
                <a:gd name="T116" fmla="*/ 85 w 170"/>
                <a:gd name="T117" fmla="*/ 29 h 164"/>
                <a:gd name="T118" fmla="*/ 63 w 170"/>
                <a:gd name="T119" fmla="*/ 14 h 164"/>
                <a:gd name="T120" fmla="*/ 55 w 170"/>
                <a:gd name="T121" fmla="*/ 10 h 164"/>
                <a:gd name="T122" fmla="*/ 23 w 170"/>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64">
                  <a:moveTo>
                    <a:pt x="21" y="50"/>
                  </a:moveTo>
                  <a:cubicBezTo>
                    <a:pt x="15" y="35"/>
                    <a:pt x="15" y="24"/>
                    <a:pt x="21" y="18"/>
                  </a:cubicBezTo>
                  <a:cubicBezTo>
                    <a:pt x="24" y="15"/>
                    <a:pt x="28" y="14"/>
                    <a:pt x="33" y="14"/>
                  </a:cubicBezTo>
                  <a:cubicBezTo>
                    <a:pt x="38" y="14"/>
                    <a:pt x="45" y="15"/>
                    <a:pt x="53" y="18"/>
                  </a:cubicBezTo>
                  <a:cubicBezTo>
                    <a:pt x="55" y="19"/>
                    <a:pt x="57" y="20"/>
                    <a:pt x="60" y="22"/>
                  </a:cubicBezTo>
                  <a:cubicBezTo>
                    <a:pt x="66" y="25"/>
                    <a:pt x="73" y="29"/>
                    <a:pt x="79" y="33"/>
                  </a:cubicBezTo>
                  <a:cubicBezTo>
                    <a:pt x="81" y="35"/>
                    <a:pt x="83" y="36"/>
                    <a:pt x="85" y="38"/>
                  </a:cubicBezTo>
                  <a:cubicBezTo>
                    <a:pt x="87" y="39"/>
                    <a:pt x="89" y="41"/>
                    <a:pt x="91" y="42"/>
                  </a:cubicBezTo>
                  <a:cubicBezTo>
                    <a:pt x="93" y="44"/>
                    <a:pt x="96" y="47"/>
                    <a:pt x="99" y="49"/>
                  </a:cubicBezTo>
                  <a:cubicBezTo>
                    <a:pt x="102" y="52"/>
                    <a:pt x="105" y="55"/>
                    <a:pt x="109" y="58"/>
                  </a:cubicBezTo>
                  <a:cubicBezTo>
                    <a:pt x="112" y="62"/>
                    <a:pt x="115" y="65"/>
                    <a:pt x="118" y="68"/>
                  </a:cubicBezTo>
                  <a:cubicBezTo>
                    <a:pt x="120" y="71"/>
                    <a:pt x="123" y="74"/>
                    <a:pt x="125" y="76"/>
                  </a:cubicBezTo>
                  <a:cubicBezTo>
                    <a:pt x="126" y="78"/>
                    <a:pt x="128" y="80"/>
                    <a:pt x="129" y="82"/>
                  </a:cubicBezTo>
                  <a:cubicBezTo>
                    <a:pt x="131" y="84"/>
                    <a:pt x="132" y="86"/>
                    <a:pt x="133" y="88"/>
                  </a:cubicBezTo>
                  <a:cubicBezTo>
                    <a:pt x="138" y="94"/>
                    <a:pt x="142" y="101"/>
                    <a:pt x="145" y="107"/>
                  </a:cubicBezTo>
                  <a:cubicBezTo>
                    <a:pt x="146" y="109"/>
                    <a:pt x="148" y="112"/>
                    <a:pt x="149" y="114"/>
                  </a:cubicBezTo>
                  <a:cubicBezTo>
                    <a:pt x="154" y="129"/>
                    <a:pt x="155" y="140"/>
                    <a:pt x="149" y="146"/>
                  </a:cubicBezTo>
                  <a:cubicBezTo>
                    <a:pt x="146" y="149"/>
                    <a:pt x="142" y="150"/>
                    <a:pt x="137" y="150"/>
                  </a:cubicBezTo>
                  <a:cubicBezTo>
                    <a:pt x="131" y="150"/>
                    <a:pt x="125" y="149"/>
                    <a:pt x="117" y="146"/>
                  </a:cubicBezTo>
                  <a:cubicBezTo>
                    <a:pt x="115" y="145"/>
                    <a:pt x="112" y="144"/>
                    <a:pt x="110" y="142"/>
                  </a:cubicBezTo>
                  <a:cubicBezTo>
                    <a:pt x="104" y="139"/>
                    <a:pt x="97" y="135"/>
                    <a:pt x="91" y="131"/>
                  </a:cubicBezTo>
                  <a:cubicBezTo>
                    <a:pt x="89" y="129"/>
                    <a:pt x="87" y="128"/>
                    <a:pt x="85" y="126"/>
                  </a:cubicBezTo>
                  <a:cubicBezTo>
                    <a:pt x="83" y="125"/>
                    <a:pt x="81" y="123"/>
                    <a:pt x="79" y="122"/>
                  </a:cubicBezTo>
                  <a:cubicBezTo>
                    <a:pt x="77" y="120"/>
                    <a:pt x="74" y="117"/>
                    <a:pt x="71" y="115"/>
                  </a:cubicBezTo>
                  <a:cubicBezTo>
                    <a:pt x="68" y="112"/>
                    <a:pt x="65" y="109"/>
                    <a:pt x="61" y="106"/>
                  </a:cubicBezTo>
                  <a:cubicBezTo>
                    <a:pt x="58" y="102"/>
                    <a:pt x="55" y="99"/>
                    <a:pt x="52" y="96"/>
                  </a:cubicBezTo>
                  <a:cubicBezTo>
                    <a:pt x="50" y="93"/>
                    <a:pt x="47" y="90"/>
                    <a:pt x="45" y="88"/>
                  </a:cubicBezTo>
                  <a:cubicBezTo>
                    <a:pt x="44" y="86"/>
                    <a:pt x="42" y="84"/>
                    <a:pt x="41" y="82"/>
                  </a:cubicBezTo>
                  <a:cubicBezTo>
                    <a:pt x="39" y="80"/>
                    <a:pt x="38" y="78"/>
                    <a:pt x="36" y="76"/>
                  </a:cubicBezTo>
                  <a:cubicBezTo>
                    <a:pt x="32" y="70"/>
                    <a:pt x="28" y="63"/>
                    <a:pt x="25" y="57"/>
                  </a:cubicBezTo>
                  <a:cubicBezTo>
                    <a:pt x="23" y="55"/>
                    <a:pt x="22" y="52"/>
                    <a:pt x="21" y="50"/>
                  </a:cubicBezTo>
                  <a:moveTo>
                    <a:pt x="23" y="0"/>
                  </a:moveTo>
                  <a:cubicBezTo>
                    <a:pt x="17" y="0"/>
                    <a:pt x="12" y="2"/>
                    <a:pt x="8" y="5"/>
                  </a:cubicBezTo>
                  <a:cubicBezTo>
                    <a:pt x="0" y="14"/>
                    <a:pt x="2" y="31"/>
                    <a:pt x="13" y="52"/>
                  </a:cubicBezTo>
                  <a:cubicBezTo>
                    <a:pt x="14" y="55"/>
                    <a:pt x="16" y="57"/>
                    <a:pt x="17" y="60"/>
                  </a:cubicBezTo>
                  <a:cubicBezTo>
                    <a:pt x="21" y="67"/>
                    <a:pt x="26" y="74"/>
                    <a:pt x="32" y="82"/>
                  </a:cubicBezTo>
                  <a:cubicBezTo>
                    <a:pt x="33" y="84"/>
                    <a:pt x="35" y="86"/>
                    <a:pt x="36" y="88"/>
                  </a:cubicBezTo>
                  <a:cubicBezTo>
                    <a:pt x="39" y="91"/>
                    <a:pt x="42" y="95"/>
                    <a:pt x="45" y="98"/>
                  </a:cubicBezTo>
                  <a:cubicBezTo>
                    <a:pt x="48" y="101"/>
                    <a:pt x="50" y="104"/>
                    <a:pt x="53" y="106"/>
                  </a:cubicBezTo>
                  <a:cubicBezTo>
                    <a:pt x="54" y="108"/>
                    <a:pt x="55" y="109"/>
                    <a:pt x="57" y="110"/>
                  </a:cubicBezTo>
                  <a:cubicBezTo>
                    <a:pt x="58" y="112"/>
                    <a:pt x="59" y="113"/>
                    <a:pt x="61" y="114"/>
                  </a:cubicBezTo>
                  <a:cubicBezTo>
                    <a:pt x="63" y="117"/>
                    <a:pt x="66" y="119"/>
                    <a:pt x="69" y="121"/>
                  </a:cubicBezTo>
                  <a:cubicBezTo>
                    <a:pt x="72" y="125"/>
                    <a:pt x="76" y="128"/>
                    <a:pt x="79" y="131"/>
                  </a:cubicBezTo>
                  <a:cubicBezTo>
                    <a:pt x="81" y="132"/>
                    <a:pt x="83" y="134"/>
                    <a:pt x="85" y="135"/>
                  </a:cubicBezTo>
                  <a:cubicBezTo>
                    <a:pt x="92" y="141"/>
                    <a:pt x="100" y="146"/>
                    <a:pt x="107" y="150"/>
                  </a:cubicBezTo>
                  <a:cubicBezTo>
                    <a:pt x="110" y="151"/>
                    <a:pt x="112" y="153"/>
                    <a:pt x="115" y="154"/>
                  </a:cubicBezTo>
                  <a:cubicBezTo>
                    <a:pt x="127" y="160"/>
                    <a:pt x="138" y="164"/>
                    <a:pt x="147" y="164"/>
                  </a:cubicBezTo>
                  <a:cubicBezTo>
                    <a:pt x="153" y="164"/>
                    <a:pt x="158" y="162"/>
                    <a:pt x="162" y="159"/>
                  </a:cubicBezTo>
                  <a:cubicBezTo>
                    <a:pt x="170" y="150"/>
                    <a:pt x="168" y="133"/>
                    <a:pt x="157" y="112"/>
                  </a:cubicBezTo>
                  <a:cubicBezTo>
                    <a:pt x="156" y="109"/>
                    <a:pt x="154" y="107"/>
                    <a:pt x="153" y="104"/>
                  </a:cubicBezTo>
                  <a:cubicBezTo>
                    <a:pt x="149" y="97"/>
                    <a:pt x="144" y="90"/>
                    <a:pt x="138" y="82"/>
                  </a:cubicBezTo>
                  <a:cubicBezTo>
                    <a:pt x="136" y="80"/>
                    <a:pt x="135" y="78"/>
                    <a:pt x="133" y="76"/>
                  </a:cubicBezTo>
                  <a:cubicBezTo>
                    <a:pt x="131" y="73"/>
                    <a:pt x="128" y="69"/>
                    <a:pt x="124" y="66"/>
                  </a:cubicBezTo>
                  <a:cubicBezTo>
                    <a:pt x="122" y="63"/>
                    <a:pt x="120" y="60"/>
                    <a:pt x="117" y="58"/>
                  </a:cubicBezTo>
                  <a:cubicBezTo>
                    <a:pt x="116" y="57"/>
                    <a:pt x="115" y="55"/>
                    <a:pt x="113" y="54"/>
                  </a:cubicBezTo>
                  <a:cubicBezTo>
                    <a:pt x="112" y="52"/>
                    <a:pt x="110" y="51"/>
                    <a:pt x="109" y="50"/>
                  </a:cubicBezTo>
                  <a:cubicBezTo>
                    <a:pt x="106" y="47"/>
                    <a:pt x="104" y="45"/>
                    <a:pt x="101" y="43"/>
                  </a:cubicBezTo>
                  <a:cubicBezTo>
                    <a:pt x="98" y="39"/>
                    <a:pt x="94" y="36"/>
                    <a:pt x="91" y="33"/>
                  </a:cubicBezTo>
                  <a:cubicBezTo>
                    <a:pt x="89" y="32"/>
                    <a:pt x="87" y="30"/>
                    <a:pt x="85" y="29"/>
                  </a:cubicBezTo>
                  <a:cubicBezTo>
                    <a:pt x="77" y="23"/>
                    <a:pt x="70" y="18"/>
                    <a:pt x="63" y="14"/>
                  </a:cubicBezTo>
                  <a:cubicBezTo>
                    <a:pt x="60" y="13"/>
                    <a:pt x="58" y="11"/>
                    <a:pt x="55" y="10"/>
                  </a:cubicBezTo>
                  <a:cubicBezTo>
                    <a:pt x="43" y="4"/>
                    <a:pt x="32" y="0"/>
                    <a:pt x="23" y="0"/>
                  </a:cubicBezTo>
                </a:path>
              </a:pathLst>
            </a:custGeom>
            <a:grpFill/>
            <a:ln>
              <a:noFill/>
            </a:ln>
          </p:spPr>
          <p:txBody>
            <a:bodyPr vert="horz" wrap="square" lIns="91440" tIns="45720" rIns="91440" bIns="45720" numCol="1" anchor="t" anchorCtr="0" compatLnSpc="1"/>
            <a:lstStyle/>
            <a:p>
              <a:endParaRPr lang="zh-CN" altLang="en-US">
                <a:solidFill>
                  <a:srgbClr val="FF0000"/>
                </a:solidFill>
              </a:endParaRPr>
            </a:p>
          </p:txBody>
        </p:sp>
        <p:sp>
          <p:nvSpPr>
            <p:cNvPr id="40" name="Oval 51"/>
            <p:cNvSpPr>
              <a:spLocks noChangeArrowheads="1"/>
            </p:cNvSpPr>
            <p:nvPr/>
          </p:nvSpPr>
          <p:spPr bwMode="auto">
            <a:xfrm>
              <a:off x="1881188" y="3403600"/>
              <a:ext cx="128588" cy="128588"/>
            </a:xfrm>
            <a:prstGeom prst="ellipse">
              <a:avLst/>
            </a:prstGeom>
            <a:grpFill/>
            <a:ln>
              <a:noFill/>
            </a:ln>
          </p:spPr>
          <p:txBody>
            <a:bodyPr vert="horz" wrap="square" lIns="91440" tIns="45720" rIns="91440" bIns="45720" numCol="1" anchor="t" anchorCtr="0" compatLnSpc="1"/>
            <a:lstStyle/>
            <a:p>
              <a:endParaRPr lang="zh-CN" altLang="en-US">
                <a:solidFill>
                  <a:srgbClr val="FF0000"/>
                </a:solidFill>
              </a:endParaRPr>
            </a:p>
          </p:txBody>
        </p:sp>
      </p:grpSp>
      <p:grpSp>
        <p:nvGrpSpPr>
          <p:cNvPr id="41" name="组合 40"/>
          <p:cNvGrpSpPr/>
          <p:nvPr/>
        </p:nvGrpSpPr>
        <p:grpSpPr>
          <a:xfrm>
            <a:off x="8587316" y="1749671"/>
            <a:ext cx="678211" cy="672746"/>
            <a:chOff x="1977747" y="1270594"/>
            <a:chExt cx="899446" cy="892198"/>
          </a:xfrm>
        </p:grpSpPr>
        <p:sp>
          <p:nvSpPr>
            <p:cNvPr id="42" name="Oval 107"/>
            <p:cNvSpPr>
              <a:spLocks noChangeArrowheads="1"/>
            </p:cNvSpPr>
            <p:nvPr/>
          </p:nvSpPr>
          <p:spPr bwMode="auto">
            <a:xfrm>
              <a:off x="1977747" y="1270594"/>
              <a:ext cx="899446" cy="892198"/>
            </a:xfrm>
            <a:prstGeom prst="ellipse">
              <a:avLst/>
            </a:pr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Oval 108"/>
            <p:cNvSpPr>
              <a:spLocks noChangeArrowheads="1"/>
            </p:cNvSpPr>
            <p:nvPr/>
          </p:nvSpPr>
          <p:spPr bwMode="auto">
            <a:xfrm>
              <a:off x="2028522" y="1314115"/>
              <a:ext cx="797896" cy="797900"/>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09"/>
            <p:cNvSpPr/>
            <p:nvPr/>
          </p:nvSpPr>
          <p:spPr bwMode="auto">
            <a:xfrm>
              <a:off x="2014015" y="1470069"/>
              <a:ext cx="718106" cy="667335"/>
            </a:xfrm>
            <a:custGeom>
              <a:avLst/>
              <a:gdLst>
                <a:gd name="T0" fmla="*/ 47 w 198"/>
                <a:gd name="T1" fmla="*/ 4 h 184"/>
                <a:gd name="T2" fmla="*/ 0 w 198"/>
                <a:gd name="T3" fmla="*/ 52 h 184"/>
                <a:gd name="T4" fmla="*/ 4 w 198"/>
                <a:gd name="T5" fmla="*/ 111 h 184"/>
                <a:gd name="T6" fmla="*/ 56 w 198"/>
                <a:gd name="T7" fmla="*/ 172 h 184"/>
                <a:gd name="T8" fmla="*/ 123 w 198"/>
                <a:gd name="T9" fmla="*/ 184 h 184"/>
                <a:gd name="T10" fmla="*/ 149 w 198"/>
                <a:gd name="T11" fmla="*/ 174 h 184"/>
                <a:gd name="T12" fmla="*/ 191 w 198"/>
                <a:gd name="T13" fmla="*/ 132 h 184"/>
                <a:gd name="T14" fmla="*/ 198 w 198"/>
                <a:gd name="T15" fmla="*/ 122 h 184"/>
                <a:gd name="T16" fmla="*/ 196 w 198"/>
                <a:gd name="T17" fmla="*/ 113 h 184"/>
                <a:gd name="T18" fmla="*/ 165 w 198"/>
                <a:gd name="T19" fmla="*/ 87 h 184"/>
                <a:gd name="T20" fmla="*/ 175 w 198"/>
                <a:gd name="T21" fmla="*/ 78 h 184"/>
                <a:gd name="T22" fmla="*/ 170 w 198"/>
                <a:gd name="T23" fmla="*/ 2 h 184"/>
                <a:gd name="T24" fmla="*/ 59 w 198"/>
                <a:gd name="T25" fmla="*/ 0 h 184"/>
                <a:gd name="T26" fmla="*/ 47 w 198"/>
                <a:gd name="T27" fmla="*/ 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8" h="184">
                  <a:moveTo>
                    <a:pt x="47" y="4"/>
                  </a:moveTo>
                  <a:lnTo>
                    <a:pt x="0" y="52"/>
                  </a:lnTo>
                  <a:lnTo>
                    <a:pt x="4" y="111"/>
                  </a:lnTo>
                  <a:lnTo>
                    <a:pt x="56" y="172"/>
                  </a:lnTo>
                  <a:lnTo>
                    <a:pt x="123" y="184"/>
                  </a:lnTo>
                  <a:lnTo>
                    <a:pt x="149" y="174"/>
                  </a:lnTo>
                  <a:lnTo>
                    <a:pt x="191" y="132"/>
                  </a:lnTo>
                  <a:lnTo>
                    <a:pt x="198" y="122"/>
                  </a:lnTo>
                  <a:lnTo>
                    <a:pt x="196" y="113"/>
                  </a:lnTo>
                  <a:lnTo>
                    <a:pt x="165" y="87"/>
                  </a:lnTo>
                  <a:lnTo>
                    <a:pt x="175" y="78"/>
                  </a:lnTo>
                  <a:lnTo>
                    <a:pt x="170" y="2"/>
                  </a:lnTo>
                  <a:lnTo>
                    <a:pt x="59" y="0"/>
                  </a:lnTo>
                  <a:lnTo>
                    <a:pt x="47" y="4"/>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10"/>
            <p:cNvSpPr>
              <a:spLocks noEditPoints="1"/>
            </p:cNvSpPr>
            <p:nvPr/>
          </p:nvSpPr>
          <p:spPr bwMode="auto">
            <a:xfrm>
              <a:off x="2184474" y="1459188"/>
              <a:ext cx="471484" cy="301026"/>
            </a:xfrm>
            <a:custGeom>
              <a:avLst/>
              <a:gdLst>
                <a:gd name="T0" fmla="*/ 51 w 55"/>
                <a:gd name="T1" fmla="*/ 0 h 35"/>
                <a:gd name="T2" fmla="*/ 4 w 55"/>
                <a:gd name="T3" fmla="*/ 0 h 35"/>
                <a:gd name="T4" fmla="*/ 0 w 55"/>
                <a:gd name="T5" fmla="*/ 4 h 35"/>
                <a:gd name="T6" fmla="*/ 0 w 55"/>
                <a:gd name="T7" fmla="*/ 31 h 35"/>
                <a:gd name="T8" fmla="*/ 4 w 55"/>
                <a:gd name="T9" fmla="*/ 35 h 35"/>
                <a:gd name="T10" fmla="*/ 51 w 55"/>
                <a:gd name="T11" fmla="*/ 35 h 35"/>
                <a:gd name="T12" fmla="*/ 55 w 55"/>
                <a:gd name="T13" fmla="*/ 31 h 35"/>
                <a:gd name="T14" fmla="*/ 55 w 55"/>
                <a:gd name="T15" fmla="*/ 4 h 35"/>
                <a:gd name="T16" fmla="*/ 51 w 55"/>
                <a:gd name="T17" fmla="*/ 0 h 35"/>
                <a:gd name="T18" fmla="*/ 49 w 55"/>
                <a:gd name="T19" fmla="*/ 28 h 35"/>
                <a:gd name="T20" fmla="*/ 46 w 55"/>
                <a:gd name="T21" fmla="*/ 31 h 35"/>
                <a:gd name="T22" fmla="*/ 9 w 55"/>
                <a:gd name="T23" fmla="*/ 31 h 35"/>
                <a:gd name="T24" fmla="*/ 6 w 55"/>
                <a:gd name="T25" fmla="*/ 28 h 35"/>
                <a:gd name="T26" fmla="*/ 6 w 55"/>
                <a:gd name="T27" fmla="*/ 8 h 35"/>
                <a:gd name="T28" fmla="*/ 9 w 55"/>
                <a:gd name="T29" fmla="*/ 5 h 35"/>
                <a:gd name="T30" fmla="*/ 46 w 55"/>
                <a:gd name="T31" fmla="*/ 5 h 35"/>
                <a:gd name="T32" fmla="*/ 49 w 55"/>
                <a:gd name="T33" fmla="*/ 8 h 35"/>
                <a:gd name="T34" fmla="*/ 49 w 55"/>
                <a:gd name="T35"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51" y="0"/>
                  </a:moveTo>
                  <a:cubicBezTo>
                    <a:pt x="4" y="0"/>
                    <a:pt x="4" y="0"/>
                    <a:pt x="4" y="0"/>
                  </a:cubicBezTo>
                  <a:cubicBezTo>
                    <a:pt x="1" y="0"/>
                    <a:pt x="0" y="2"/>
                    <a:pt x="0" y="4"/>
                  </a:cubicBezTo>
                  <a:cubicBezTo>
                    <a:pt x="0" y="31"/>
                    <a:pt x="0" y="31"/>
                    <a:pt x="0" y="31"/>
                  </a:cubicBezTo>
                  <a:cubicBezTo>
                    <a:pt x="0" y="34"/>
                    <a:pt x="1" y="35"/>
                    <a:pt x="4" y="35"/>
                  </a:cubicBezTo>
                  <a:cubicBezTo>
                    <a:pt x="51" y="35"/>
                    <a:pt x="51" y="35"/>
                    <a:pt x="51" y="35"/>
                  </a:cubicBezTo>
                  <a:cubicBezTo>
                    <a:pt x="54" y="35"/>
                    <a:pt x="55" y="34"/>
                    <a:pt x="55" y="31"/>
                  </a:cubicBezTo>
                  <a:cubicBezTo>
                    <a:pt x="55" y="4"/>
                    <a:pt x="55" y="4"/>
                    <a:pt x="55" y="4"/>
                  </a:cubicBezTo>
                  <a:cubicBezTo>
                    <a:pt x="55" y="2"/>
                    <a:pt x="54" y="0"/>
                    <a:pt x="51" y="0"/>
                  </a:cubicBezTo>
                  <a:close/>
                  <a:moveTo>
                    <a:pt x="49" y="28"/>
                  </a:moveTo>
                  <a:cubicBezTo>
                    <a:pt x="49" y="29"/>
                    <a:pt x="48" y="31"/>
                    <a:pt x="46" y="31"/>
                  </a:cubicBezTo>
                  <a:cubicBezTo>
                    <a:pt x="9" y="31"/>
                    <a:pt x="9" y="31"/>
                    <a:pt x="9" y="31"/>
                  </a:cubicBezTo>
                  <a:cubicBezTo>
                    <a:pt x="7" y="31"/>
                    <a:pt x="6" y="29"/>
                    <a:pt x="6" y="28"/>
                  </a:cubicBezTo>
                  <a:cubicBezTo>
                    <a:pt x="6" y="8"/>
                    <a:pt x="6" y="8"/>
                    <a:pt x="6" y="8"/>
                  </a:cubicBezTo>
                  <a:cubicBezTo>
                    <a:pt x="6" y="7"/>
                    <a:pt x="7" y="5"/>
                    <a:pt x="9" y="5"/>
                  </a:cubicBezTo>
                  <a:cubicBezTo>
                    <a:pt x="46" y="5"/>
                    <a:pt x="46" y="5"/>
                    <a:pt x="46" y="5"/>
                  </a:cubicBezTo>
                  <a:cubicBezTo>
                    <a:pt x="48" y="5"/>
                    <a:pt x="49" y="7"/>
                    <a:pt x="49" y="8"/>
                  </a:cubicBezTo>
                  <a:lnTo>
                    <a:pt x="49" y="28"/>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11"/>
            <p:cNvSpPr>
              <a:spLocks noEditPoints="1"/>
            </p:cNvSpPr>
            <p:nvPr/>
          </p:nvSpPr>
          <p:spPr bwMode="auto">
            <a:xfrm>
              <a:off x="2108311" y="1778348"/>
              <a:ext cx="623809" cy="170461"/>
            </a:xfrm>
            <a:custGeom>
              <a:avLst/>
              <a:gdLst>
                <a:gd name="T0" fmla="*/ 66 w 73"/>
                <a:gd name="T1" fmla="*/ 3 h 20"/>
                <a:gd name="T2" fmla="*/ 63 w 73"/>
                <a:gd name="T3" fmla="*/ 0 h 20"/>
                <a:gd name="T4" fmla="*/ 10 w 73"/>
                <a:gd name="T5" fmla="*/ 0 h 20"/>
                <a:gd name="T6" fmla="*/ 6 w 73"/>
                <a:gd name="T7" fmla="*/ 4 h 20"/>
                <a:gd name="T8" fmla="*/ 1 w 73"/>
                <a:gd name="T9" fmla="*/ 14 h 20"/>
                <a:gd name="T10" fmla="*/ 72 w 73"/>
                <a:gd name="T11" fmla="*/ 14 h 20"/>
                <a:gd name="T12" fmla="*/ 66 w 73"/>
                <a:gd name="T13" fmla="*/ 3 h 20"/>
                <a:gd name="T14" fmla="*/ 25 w 73"/>
                <a:gd name="T15" fmla="*/ 12 h 20"/>
                <a:gd name="T16" fmla="*/ 26 w 73"/>
                <a:gd name="T17" fmla="*/ 9 h 20"/>
                <a:gd name="T18" fmla="*/ 46 w 73"/>
                <a:gd name="T19" fmla="*/ 9 h 20"/>
                <a:gd name="T20" fmla="*/ 48 w 73"/>
                <a:gd name="T21" fmla="*/ 12 h 20"/>
                <a:gd name="T22" fmla="*/ 25 w 73"/>
                <a:gd name="T23" fmla="*/ 12 h 20"/>
                <a:gd name="T24" fmla="*/ 62 w 73"/>
                <a:gd name="T25" fmla="*/ 7 h 20"/>
                <a:gd name="T26" fmla="*/ 11 w 73"/>
                <a:gd name="T27" fmla="*/ 7 h 20"/>
                <a:gd name="T28" fmla="*/ 9 w 73"/>
                <a:gd name="T29" fmla="*/ 6 h 20"/>
                <a:gd name="T30" fmla="*/ 10 w 73"/>
                <a:gd name="T31" fmla="*/ 4 h 20"/>
                <a:gd name="T32" fmla="*/ 13 w 73"/>
                <a:gd name="T33" fmla="*/ 2 h 20"/>
                <a:gd name="T34" fmla="*/ 61 w 73"/>
                <a:gd name="T35" fmla="*/ 2 h 20"/>
                <a:gd name="T36" fmla="*/ 63 w 73"/>
                <a:gd name="T37" fmla="*/ 4 h 20"/>
                <a:gd name="T38" fmla="*/ 64 w 73"/>
                <a:gd name="T39" fmla="*/ 6 h 20"/>
                <a:gd name="T40" fmla="*/ 62 w 73"/>
                <a:gd name="T41" fmla="*/ 7 h 20"/>
                <a:gd name="T42" fmla="*/ 0 w 73"/>
                <a:gd name="T43" fmla="*/ 16 h 20"/>
                <a:gd name="T44" fmla="*/ 3 w 73"/>
                <a:gd name="T45" fmla="*/ 20 h 20"/>
                <a:gd name="T46" fmla="*/ 70 w 73"/>
                <a:gd name="T47" fmla="*/ 20 h 20"/>
                <a:gd name="T48" fmla="*/ 73 w 73"/>
                <a:gd name="T49" fmla="*/ 16 h 20"/>
                <a:gd name="T50" fmla="*/ 0 w 73"/>
                <a:gd name="T5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20">
                  <a:moveTo>
                    <a:pt x="66" y="3"/>
                  </a:moveTo>
                  <a:cubicBezTo>
                    <a:pt x="66" y="2"/>
                    <a:pt x="65" y="0"/>
                    <a:pt x="63" y="0"/>
                  </a:cubicBezTo>
                  <a:cubicBezTo>
                    <a:pt x="10" y="0"/>
                    <a:pt x="10" y="0"/>
                    <a:pt x="10" y="0"/>
                  </a:cubicBezTo>
                  <a:cubicBezTo>
                    <a:pt x="8" y="0"/>
                    <a:pt x="7" y="2"/>
                    <a:pt x="6" y="4"/>
                  </a:cubicBezTo>
                  <a:cubicBezTo>
                    <a:pt x="1" y="14"/>
                    <a:pt x="1" y="14"/>
                    <a:pt x="1" y="14"/>
                  </a:cubicBezTo>
                  <a:cubicBezTo>
                    <a:pt x="72" y="14"/>
                    <a:pt x="72" y="14"/>
                    <a:pt x="72" y="14"/>
                  </a:cubicBezTo>
                  <a:lnTo>
                    <a:pt x="66" y="3"/>
                  </a:lnTo>
                  <a:close/>
                  <a:moveTo>
                    <a:pt x="25" y="12"/>
                  </a:moveTo>
                  <a:cubicBezTo>
                    <a:pt x="26" y="9"/>
                    <a:pt x="26" y="9"/>
                    <a:pt x="26" y="9"/>
                  </a:cubicBezTo>
                  <a:cubicBezTo>
                    <a:pt x="46" y="9"/>
                    <a:pt x="46" y="9"/>
                    <a:pt x="46" y="9"/>
                  </a:cubicBezTo>
                  <a:cubicBezTo>
                    <a:pt x="48" y="12"/>
                    <a:pt x="48" y="12"/>
                    <a:pt x="48" y="12"/>
                  </a:cubicBezTo>
                  <a:lnTo>
                    <a:pt x="25" y="12"/>
                  </a:lnTo>
                  <a:close/>
                  <a:moveTo>
                    <a:pt x="62" y="7"/>
                  </a:moveTo>
                  <a:cubicBezTo>
                    <a:pt x="11" y="7"/>
                    <a:pt x="11" y="7"/>
                    <a:pt x="11" y="7"/>
                  </a:cubicBezTo>
                  <a:cubicBezTo>
                    <a:pt x="9" y="7"/>
                    <a:pt x="8" y="7"/>
                    <a:pt x="9" y="6"/>
                  </a:cubicBezTo>
                  <a:cubicBezTo>
                    <a:pt x="10" y="4"/>
                    <a:pt x="10" y="4"/>
                    <a:pt x="10" y="4"/>
                  </a:cubicBezTo>
                  <a:cubicBezTo>
                    <a:pt x="10" y="3"/>
                    <a:pt x="11" y="2"/>
                    <a:pt x="13" y="2"/>
                  </a:cubicBezTo>
                  <a:cubicBezTo>
                    <a:pt x="61" y="2"/>
                    <a:pt x="61" y="2"/>
                    <a:pt x="61" y="2"/>
                  </a:cubicBezTo>
                  <a:cubicBezTo>
                    <a:pt x="62" y="2"/>
                    <a:pt x="63" y="3"/>
                    <a:pt x="63" y="4"/>
                  </a:cubicBezTo>
                  <a:cubicBezTo>
                    <a:pt x="64" y="6"/>
                    <a:pt x="64" y="6"/>
                    <a:pt x="64" y="6"/>
                  </a:cubicBezTo>
                  <a:cubicBezTo>
                    <a:pt x="65" y="7"/>
                    <a:pt x="64" y="7"/>
                    <a:pt x="62" y="7"/>
                  </a:cubicBezTo>
                  <a:close/>
                  <a:moveTo>
                    <a:pt x="0" y="16"/>
                  </a:moveTo>
                  <a:cubicBezTo>
                    <a:pt x="0" y="16"/>
                    <a:pt x="1" y="17"/>
                    <a:pt x="3" y="20"/>
                  </a:cubicBezTo>
                  <a:cubicBezTo>
                    <a:pt x="70" y="20"/>
                    <a:pt x="70" y="20"/>
                    <a:pt x="70" y="20"/>
                  </a:cubicBezTo>
                  <a:cubicBezTo>
                    <a:pt x="72" y="17"/>
                    <a:pt x="73" y="16"/>
                    <a:pt x="73" y="16"/>
                  </a:cubicBezTo>
                  <a:lnTo>
                    <a:pt x="0" y="16"/>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12"/>
            <p:cNvSpPr>
              <a:spLocks noEditPoints="1"/>
            </p:cNvSpPr>
            <p:nvPr/>
          </p:nvSpPr>
          <p:spPr bwMode="auto">
            <a:xfrm>
              <a:off x="2191728" y="1451935"/>
              <a:ext cx="482364" cy="301026"/>
            </a:xfrm>
            <a:custGeom>
              <a:avLst/>
              <a:gdLst>
                <a:gd name="T0" fmla="*/ 52 w 56"/>
                <a:gd name="T1" fmla="*/ 0 h 35"/>
                <a:gd name="T2" fmla="*/ 4 w 56"/>
                <a:gd name="T3" fmla="*/ 0 h 35"/>
                <a:gd name="T4" fmla="*/ 0 w 56"/>
                <a:gd name="T5" fmla="*/ 4 h 35"/>
                <a:gd name="T6" fmla="*/ 0 w 56"/>
                <a:gd name="T7" fmla="*/ 31 h 35"/>
                <a:gd name="T8" fmla="*/ 4 w 56"/>
                <a:gd name="T9" fmla="*/ 35 h 35"/>
                <a:gd name="T10" fmla="*/ 52 w 56"/>
                <a:gd name="T11" fmla="*/ 35 h 35"/>
                <a:gd name="T12" fmla="*/ 56 w 56"/>
                <a:gd name="T13" fmla="*/ 31 h 35"/>
                <a:gd name="T14" fmla="*/ 56 w 56"/>
                <a:gd name="T15" fmla="*/ 4 h 35"/>
                <a:gd name="T16" fmla="*/ 52 w 56"/>
                <a:gd name="T17" fmla="*/ 0 h 35"/>
                <a:gd name="T18" fmla="*/ 49 w 56"/>
                <a:gd name="T19" fmla="*/ 27 h 35"/>
                <a:gd name="T20" fmla="*/ 46 w 56"/>
                <a:gd name="T21" fmla="*/ 30 h 35"/>
                <a:gd name="T22" fmla="*/ 9 w 56"/>
                <a:gd name="T23" fmla="*/ 30 h 35"/>
                <a:gd name="T24" fmla="*/ 6 w 56"/>
                <a:gd name="T25" fmla="*/ 27 h 35"/>
                <a:gd name="T26" fmla="*/ 6 w 56"/>
                <a:gd name="T27" fmla="*/ 8 h 35"/>
                <a:gd name="T28" fmla="*/ 9 w 56"/>
                <a:gd name="T29" fmla="*/ 5 h 35"/>
                <a:gd name="T30" fmla="*/ 46 w 56"/>
                <a:gd name="T31" fmla="*/ 5 h 35"/>
                <a:gd name="T32" fmla="*/ 49 w 56"/>
                <a:gd name="T33" fmla="*/ 8 h 35"/>
                <a:gd name="T34" fmla="*/ 49 w 56"/>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35">
                  <a:moveTo>
                    <a:pt x="52" y="0"/>
                  </a:moveTo>
                  <a:cubicBezTo>
                    <a:pt x="4" y="0"/>
                    <a:pt x="4" y="0"/>
                    <a:pt x="4" y="0"/>
                  </a:cubicBezTo>
                  <a:cubicBezTo>
                    <a:pt x="2" y="0"/>
                    <a:pt x="0" y="2"/>
                    <a:pt x="0" y="4"/>
                  </a:cubicBezTo>
                  <a:cubicBezTo>
                    <a:pt x="0" y="31"/>
                    <a:pt x="0" y="31"/>
                    <a:pt x="0" y="31"/>
                  </a:cubicBezTo>
                  <a:cubicBezTo>
                    <a:pt x="0" y="33"/>
                    <a:pt x="2" y="35"/>
                    <a:pt x="4" y="35"/>
                  </a:cubicBezTo>
                  <a:cubicBezTo>
                    <a:pt x="52" y="35"/>
                    <a:pt x="52" y="35"/>
                    <a:pt x="52" y="35"/>
                  </a:cubicBezTo>
                  <a:cubicBezTo>
                    <a:pt x="54" y="35"/>
                    <a:pt x="56" y="33"/>
                    <a:pt x="56" y="31"/>
                  </a:cubicBezTo>
                  <a:cubicBezTo>
                    <a:pt x="56" y="4"/>
                    <a:pt x="56" y="4"/>
                    <a:pt x="56" y="4"/>
                  </a:cubicBezTo>
                  <a:cubicBezTo>
                    <a:pt x="56" y="2"/>
                    <a:pt x="54" y="0"/>
                    <a:pt x="52" y="0"/>
                  </a:cubicBezTo>
                  <a:close/>
                  <a:moveTo>
                    <a:pt x="49" y="27"/>
                  </a:moveTo>
                  <a:cubicBezTo>
                    <a:pt x="49" y="29"/>
                    <a:pt x="48" y="30"/>
                    <a:pt x="46" y="30"/>
                  </a:cubicBezTo>
                  <a:cubicBezTo>
                    <a:pt x="9" y="30"/>
                    <a:pt x="9" y="30"/>
                    <a:pt x="9" y="30"/>
                  </a:cubicBezTo>
                  <a:cubicBezTo>
                    <a:pt x="7" y="30"/>
                    <a:pt x="6" y="29"/>
                    <a:pt x="6" y="27"/>
                  </a:cubicBezTo>
                  <a:cubicBezTo>
                    <a:pt x="6" y="8"/>
                    <a:pt x="6" y="8"/>
                    <a:pt x="6" y="8"/>
                  </a:cubicBezTo>
                  <a:cubicBezTo>
                    <a:pt x="6" y="6"/>
                    <a:pt x="7" y="5"/>
                    <a:pt x="9" y="5"/>
                  </a:cubicBezTo>
                  <a:cubicBezTo>
                    <a:pt x="46" y="5"/>
                    <a:pt x="46" y="5"/>
                    <a:pt x="46" y="5"/>
                  </a:cubicBezTo>
                  <a:cubicBezTo>
                    <a:pt x="48" y="5"/>
                    <a:pt x="49" y="6"/>
                    <a:pt x="49" y="8"/>
                  </a:cubicBezTo>
                  <a:lnTo>
                    <a:pt x="49"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13"/>
            <p:cNvSpPr>
              <a:spLocks noEditPoints="1"/>
            </p:cNvSpPr>
            <p:nvPr/>
          </p:nvSpPr>
          <p:spPr bwMode="auto">
            <a:xfrm>
              <a:off x="2115565" y="1767468"/>
              <a:ext cx="627436" cy="163207"/>
            </a:xfrm>
            <a:custGeom>
              <a:avLst/>
              <a:gdLst>
                <a:gd name="T0" fmla="*/ 67 w 73"/>
                <a:gd name="T1" fmla="*/ 3 h 19"/>
                <a:gd name="T2" fmla="*/ 63 w 73"/>
                <a:gd name="T3" fmla="*/ 0 h 19"/>
                <a:gd name="T4" fmla="*/ 10 w 73"/>
                <a:gd name="T5" fmla="*/ 0 h 19"/>
                <a:gd name="T6" fmla="*/ 7 w 73"/>
                <a:gd name="T7" fmla="*/ 3 h 19"/>
                <a:gd name="T8" fmla="*/ 1 w 73"/>
                <a:gd name="T9" fmla="*/ 13 h 19"/>
                <a:gd name="T10" fmla="*/ 73 w 73"/>
                <a:gd name="T11" fmla="*/ 13 h 19"/>
                <a:gd name="T12" fmla="*/ 67 w 73"/>
                <a:gd name="T13" fmla="*/ 3 h 19"/>
                <a:gd name="T14" fmla="*/ 25 w 73"/>
                <a:gd name="T15" fmla="*/ 12 h 19"/>
                <a:gd name="T16" fmla="*/ 27 w 73"/>
                <a:gd name="T17" fmla="*/ 9 h 19"/>
                <a:gd name="T18" fmla="*/ 47 w 73"/>
                <a:gd name="T19" fmla="*/ 9 h 19"/>
                <a:gd name="T20" fmla="*/ 48 w 73"/>
                <a:gd name="T21" fmla="*/ 12 h 19"/>
                <a:gd name="T22" fmla="*/ 25 w 73"/>
                <a:gd name="T23" fmla="*/ 12 h 19"/>
                <a:gd name="T24" fmla="*/ 62 w 73"/>
                <a:gd name="T25" fmla="*/ 7 h 19"/>
                <a:gd name="T26" fmla="*/ 12 w 73"/>
                <a:gd name="T27" fmla="*/ 7 h 19"/>
                <a:gd name="T28" fmla="*/ 9 w 73"/>
                <a:gd name="T29" fmla="*/ 6 h 19"/>
                <a:gd name="T30" fmla="*/ 10 w 73"/>
                <a:gd name="T31" fmla="*/ 3 h 19"/>
                <a:gd name="T32" fmla="*/ 13 w 73"/>
                <a:gd name="T33" fmla="*/ 2 h 19"/>
                <a:gd name="T34" fmla="*/ 61 w 73"/>
                <a:gd name="T35" fmla="*/ 2 h 19"/>
                <a:gd name="T36" fmla="*/ 63 w 73"/>
                <a:gd name="T37" fmla="*/ 3 h 19"/>
                <a:gd name="T38" fmla="*/ 65 w 73"/>
                <a:gd name="T39" fmla="*/ 6 h 19"/>
                <a:gd name="T40" fmla="*/ 62 w 73"/>
                <a:gd name="T41" fmla="*/ 7 h 19"/>
                <a:gd name="T42" fmla="*/ 0 w 73"/>
                <a:gd name="T43" fmla="*/ 15 h 19"/>
                <a:gd name="T44" fmla="*/ 3 w 73"/>
                <a:gd name="T45" fmla="*/ 19 h 19"/>
                <a:gd name="T46" fmla="*/ 70 w 73"/>
                <a:gd name="T47" fmla="*/ 19 h 19"/>
                <a:gd name="T48" fmla="*/ 73 w 73"/>
                <a:gd name="T49" fmla="*/ 15 h 19"/>
                <a:gd name="T50" fmla="*/ 0 w 73"/>
                <a:gd name="T5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9">
                  <a:moveTo>
                    <a:pt x="67" y="3"/>
                  </a:moveTo>
                  <a:cubicBezTo>
                    <a:pt x="66" y="1"/>
                    <a:pt x="65" y="0"/>
                    <a:pt x="63" y="0"/>
                  </a:cubicBezTo>
                  <a:cubicBezTo>
                    <a:pt x="10" y="0"/>
                    <a:pt x="10" y="0"/>
                    <a:pt x="10" y="0"/>
                  </a:cubicBezTo>
                  <a:cubicBezTo>
                    <a:pt x="8" y="0"/>
                    <a:pt x="7" y="2"/>
                    <a:pt x="7" y="3"/>
                  </a:cubicBezTo>
                  <a:cubicBezTo>
                    <a:pt x="1" y="13"/>
                    <a:pt x="1" y="13"/>
                    <a:pt x="1" y="13"/>
                  </a:cubicBezTo>
                  <a:cubicBezTo>
                    <a:pt x="73" y="13"/>
                    <a:pt x="73" y="13"/>
                    <a:pt x="73" y="13"/>
                  </a:cubicBezTo>
                  <a:lnTo>
                    <a:pt x="67" y="3"/>
                  </a:lnTo>
                  <a:close/>
                  <a:moveTo>
                    <a:pt x="25" y="12"/>
                  </a:moveTo>
                  <a:cubicBezTo>
                    <a:pt x="27" y="9"/>
                    <a:pt x="27" y="9"/>
                    <a:pt x="27" y="9"/>
                  </a:cubicBezTo>
                  <a:cubicBezTo>
                    <a:pt x="47" y="9"/>
                    <a:pt x="47" y="9"/>
                    <a:pt x="47" y="9"/>
                  </a:cubicBezTo>
                  <a:cubicBezTo>
                    <a:pt x="48" y="12"/>
                    <a:pt x="48" y="12"/>
                    <a:pt x="48" y="12"/>
                  </a:cubicBezTo>
                  <a:lnTo>
                    <a:pt x="25" y="12"/>
                  </a:lnTo>
                  <a:close/>
                  <a:moveTo>
                    <a:pt x="62" y="7"/>
                  </a:moveTo>
                  <a:cubicBezTo>
                    <a:pt x="12" y="7"/>
                    <a:pt x="12" y="7"/>
                    <a:pt x="12" y="7"/>
                  </a:cubicBezTo>
                  <a:cubicBezTo>
                    <a:pt x="9" y="7"/>
                    <a:pt x="9" y="6"/>
                    <a:pt x="9" y="6"/>
                  </a:cubicBezTo>
                  <a:cubicBezTo>
                    <a:pt x="10" y="3"/>
                    <a:pt x="10" y="3"/>
                    <a:pt x="10" y="3"/>
                  </a:cubicBezTo>
                  <a:cubicBezTo>
                    <a:pt x="11" y="3"/>
                    <a:pt x="11" y="2"/>
                    <a:pt x="13" y="2"/>
                  </a:cubicBezTo>
                  <a:cubicBezTo>
                    <a:pt x="61" y="2"/>
                    <a:pt x="61" y="2"/>
                    <a:pt x="61" y="2"/>
                  </a:cubicBezTo>
                  <a:cubicBezTo>
                    <a:pt x="62" y="2"/>
                    <a:pt x="63" y="3"/>
                    <a:pt x="63" y="3"/>
                  </a:cubicBezTo>
                  <a:cubicBezTo>
                    <a:pt x="65" y="6"/>
                    <a:pt x="65" y="6"/>
                    <a:pt x="65" y="6"/>
                  </a:cubicBezTo>
                  <a:cubicBezTo>
                    <a:pt x="65" y="6"/>
                    <a:pt x="65" y="7"/>
                    <a:pt x="62" y="7"/>
                  </a:cubicBezTo>
                  <a:close/>
                  <a:moveTo>
                    <a:pt x="0" y="15"/>
                  </a:moveTo>
                  <a:cubicBezTo>
                    <a:pt x="0" y="16"/>
                    <a:pt x="2" y="17"/>
                    <a:pt x="3" y="19"/>
                  </a:cubicBezTo>
                  <a:cubicBezTo>
                    <a:pt x="70" y="19"/>
                    <a:pt x="70" y="19"/>
                    <a:pt x="70" y="19"/>
                  </a:cubicBezTo>
                  <a:cubicBezTo>
                    <a:pt x="72" y="17"/>
                    <a:pt x="73" y="16"/>
                    <a:pt x="73" y="15"/>
                  </a:cubicBez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4165643" y="1521784"/>
            <a:ext cx="787586" cy="781239"/>
            <a:chOff x="925975" y="1270594"/>
            <a:chExt cx="899446" cy="892198"/>
          </a:xfrm>
        </p:grpSpPr>
        <p:sp>
          <p:nvSpPr>
            <p:cNvPr id="50" name="Oval 114"/>
            <p:cNvSpPr>
              <a:spLocks noChangeArrowheads="1"/>
            </p:cNvSpPr>
            <p:nvPr/>
          </p:nvSpPr>
          <p:spPr bwMode="auto">
            <a:xfrm>
              <a:off x="925975" y="1270594"/>
              <a:ext cx="899446" cy="892198"/>
            </a:xfrm>
            <a:prstGeom prst="ellipse">
              <a:avLst/>
            </a:pr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Oval 115"/>
            <p:cNvSpPr>
              <a:spLocks noChangeArrowheads="1"/>
            </p:cNvSpPr>
            <p:nvPr/>
          </p:nvSpPr>
          <p:spPr bwMode="auto">
            <a:xfrm>
              <a:off x="976750" y="1314115"/>
              <a:ext cx="797896" cy="797900"/>
            </a:xfrm>
            <a:prstGeom prst="ellipse">
              <a:avLst/>
            </a:pr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16"/>
            <p:cNvSpPr/>
            <p:nvPr/>
          </p:nvSpPr>
          <p:spPr bwMode="auto">
            <a:xfrm>
              <a:off x="951363" y="1459188"/>
              <a:ext cx="605675" cy="703603"/>
            </a:xfrm>
            <a:custGeom>
              <a:avLst/>
              <a:gdLst>
                <a:gd name="T0" fmla="*/ 71 w 167"/>
                <a:gd name="T1" fmla="*/ 0 h 194"/>
                <a:gd name="T2" fmla="*/ 0 w 167"/>
                <a:gd name="T3" fmla="*/ 73 h 194"/>
                <a:gd name="T4" fmla="*/ 12 w 167"/>
                <a:gd name="T5" fmla="*/ 111 h 194"/>
                <a:gd name="T6" fmla="*/ 28 w 167"/>
                <a:gd name="T7" fmla="*/ 149 h 194"/>
                <a:gd name="T8" fmla="*/ 52 w 167"/>
                <a:gd name="T9" fmla="*/ 170 h 194"/>
                <a:gd name="T10" fmla="*/ 116 w 167"/>
                <a:gd name="T11" fmla="*/ 194 h 194"/>
                <a:gd name="T12" fmla="*/ 167 w 167"/>
                <a:gd name="T13" fmla="*/ 142 h 194"/>
                <a:gd name="T14" fmla="*/ 165 w 167"/>
                <a:gd name="T15" fmla="*/ 5 h 194"/>
                <a:gd name="T16" fmla="*/ 71 w 167"/>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94">
                  <a:moveTo>
                    <a:pt x="71" y="0"/>
                  </a:moveTo>
                  <a:lnTo>
                    <a:pt x="0" y="73"/>
                  </a:lnTo>
                  <a:lnTo>
                    <a:pt x="12" y="111"/>
                  </a:lnTo>
                  <a:lnTo>
                    <a:pt x="28" y="149"/>
                  </a:lnTo>
                  <a:lnTo>
                    <a:pt x="52" y="170"/>
                  </a:lnTo>
                  <a:lnTo>
                    <a:pt x="116" y="194"/>
                  </a:lnTo>
                  <a:lnTo>
                    <a:pt x="167" y="142"/>
                  </a:lnTo>
                  <a:lnTo>
                    <a:pt x="165" y="5"/>
                  </a:lnTo>
                  <a:lnTo>
                    <a:pt x="71"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17"/>
            <p:cNvSpPr>
              <a:spLocks noEditPoints="1"/>
            </p:cNvSpPr>
            <p:nvPr/>
          </p:nvSpPr>
          <p:spPr bwMode="auto">
            <a:xfrm>
              <a:off x="1190731" y="1433801"/>
              <a:ext cx="377187" cy="583918"/>
            </a:xfrm>
            <a:custGeom>
              <a:avLst/>
              <a:gdLst>
                <a:gd name="T0" fmla="*/ 35 w 44"/>
                <a:gd name="T1" fmla="*/ 0 h 68"/>
                <a:gd name="T2" fmla="*/ 9 w 44"/>
                <a:gd name="T3" fmla="*/ 0 h 68"/>
                <a:gd name="T4" fmla="*/ 0 w 44"/>
                <a:gd name="T5" fmla="*/ 9 h 68"/>
                <a:gd name="T6" fmla="*/ 0 w 44"/>
                <a:gd name="T7" fmla="*/ 59 h 68"/>
                <a:gd name="T8" fmla="*/ 9 w 44"/>
                <a:gd name="T9" fmla="*/ 68 h 68"/>
                <a:gd name="T10" fmla="*/ 35 w 44"/>
                <a:gd name="T11" fmla="*/ 68 h 68"/>
                <a:gd name="T12" fmla="*/ 44 w 44"/>
                <a:gd name="T13" fmla="*/ 59 h 68"/>
                <a:gd name="T14" fmla="*/ 44 w 44"/>
                <a:gd name="T15" fmla="*/ 9 h 68"/>
                <a:gd name="T16" fmla="*/ 35 w 44"/>
                <a:gd name="T17" fmla="*/ 0 h 68"/>
                <a:gd name="T18" fmla="*/ 22 w 44"/>
                <a:gd name="T19" fmla="*/ 65 h 68"/>
                <a:gd name="T20" fmla="*/ 18 w 44"/>
                <a:gd name="T21" fmla="*/ 61 h 68"/>
                <a:gd name="T22" fmla="*/ 22 w 44"/>
                <a:gd name="T23" fmla="*/ 57 h 68"/>
                <a:gd name="T24" fmla="*/ 26 w 44"/>
                <a:gd name="T25" fmla="*/ 61 h 68"/>
                <a:gd name="T26" fmla="*/ 22 w 44"/>
                <a:gd name="T27" fmla="*/ 65 h 68"/>
                <a:gd name="T28" fmla="*/ 40 w 44"/>
                <a:gd name="T29" fmla="*/ 48 h 68"/>
                <a:gd name="T30" fmla="*/ 32 w 44"/>
                <a:gd name="T31" fmla="*/ 55 h 68"/>
                <a:gd name="T32" fmla="*/ 12 w 44"/>
                <a:gd name="T33" fmla="*/ 55 h 68"/>
                <a:gd name="T34" fmla="*/ 5 w 44"/>
                <a:gd name="T35" fmla="*/ 48 h 68"/>
                <a:gd name="T36" fmla="*/ 5 w 44"/>
                <a:gd name="T37" fmla="*/ 13 h 68"/>
                <a:gd name="T38" fmla="*/ 12 w 44"/>
                <a:gd name="T39" fmla="*/ 6 h 68"/>
                <a:gd name="T40" fmla="*/ 32 w 44"/>
                <a:gd name="T41" fmla="*/ 6 h 68"/>
                <a:gd name="T42" fmla="*/ 40 w 44"/>
                <a:gd name="T43" fmla="*/ 13 h 68"/>
                <a:gd name="T44" fmla="*/ 40 w 44"/>
                <a:gd name="T45"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8">
                  <a:moveTo>
                    <a:pt x="35" y="0"/>
                  </a:moveTo>
                  <a:cubicBezTo>
                    <a:pt x="9" y="0"/>
                    <a:pt x="9" y="0"/>
                    <a:pt x="9" y="0"/>
                  </a:cubicBezTo>
                  <a:cubicBezTo>
                    <a:pt x="4" y="0"/>
                    <a:pt x="0" y="4"/>
                    <a:pt x="0" y="9"/>
                  </a:cubicBezTo>
                  <a:cubicBezTo>
                    <a:pt x="0" y="59"/>
                    <a:pt x="0" y="59"/>
                    <a:pt x="0" y="59"/>
                  </a:cubicBezTo>
                  <a:cubicBezTo>
                    <a:pt x="0" y="64"/>
                    <a:pt x="4" y="68"/>
                    <a:pt x="9" y="68"/>
                  </a:cubicBezTo>
                  <a:cubicBezTo>
                    <a:pt x="35" y="68"/>
                    <a:pt x="35" y="68"/>
                    <a:pt x="35" y="68"/>
                  </a:cubicBezTo>
                  <a:cubicBezTo>
                    <a:pt x="40" y="68"/>
                    <a:pt x="44" y="64"/>
                    <a:pt x="44" y="59"/>
                  </a:cubicBezTo>
                  <a:cubicBezTo>
                    <a:pt x="44" y="9"/>
                    <a:pt x="44" y="9"/>
                    <a:pt x="44" y="9"/>
                  </a:cubicBezTo>
                  <a:cubicBezTo>
                    <a:pt x="44" y="4"/>
                    <a:pt x="40" y="0"/>
                    <a:pt x="35" y="0"/>
                  </a:cubicBezTo>
                  <a:close/>
                  <a:moveTo>
                    <a:pt x="22" y="65"/>
                  </a:moveTo>
                  <a:cubicBezTo>
                    <a:pt x="20" y="65"/>
                    <a:pt x="18" y="64"/>
                    <a:pt x="18" y="61"/>
                  </a:cubicBezTo>
                  <a:cubicBezTo>
                    <a:pt x="18" y="59"/>
                    <a:pt x="20" y="57"/>
                    <a:pt x="22" y="57"/>
                  </a:cubicBezTo>
                  <a:cubicBezTo>
                    <a:pt x="24" y="57"/>
                    <a:pt x="26" y="59"/>
                    <a:pt x="26" y="61"/>
                  </a:cubicBezTo>
                  <a:cubicBezTo>
                    <a:pt x="26" y="64"/>
                    <a:pt x="24" y="65"/>
                    <a:pt x="22" y="65"/>
                  </a:cubicBezTo>
                  <a:close/>
                  <a:moveTo>
                    <a:pt x="40" y="48"/>
                  </a:moveTo>
                  <a:cubicBezTo>
                    <a:pt x="40" y="52"/>
                    <a:pt x="36" y="55"/>
                    <a:pt x="32" y="55"/>
                  </a:cubicBezTo>
                  <a:cubicBezTo>
                    <a:pt x="12" y="55"/>
                    <a:pt x="12" y="55"/>
                    <a:pt x="12" y="55"/>
                  </a:cubicBezTo>
                  <a:cubicBezTo>
                    <a:pt x="8" y="55"/>
                    <a:pt x="5" y="52"/>
                    <a:pt x="5" y="48"/>
                  </a:cubicBezTo>
                  <a:cubicBezTo>
                    <a:pt x="5" y="13"/>
                    <a:pt x="5" y="13"/>
                    <a:pt x="5" y="13"/>
                  </a:cubicBezTo>
                  <a:cubicBezTo>
                    <a:pt x="5" y="9"/>
                    <a:pt x="8" y="6"/>
                    <a:pt x="12" y="6"/>
                  </a:cubicBezTo>
                  <a:cubicBezTo>
                    <a:pt x="32" y="6"/>
                    <a:pt x="32" y="6"/>
                    <a:pt x="32" y="6"/>
                  </a:cubicBezTo>
                  <a:cubicBezTo>
                    <a:pt x="36" y="6"/>
                    <a:pt x="40" y="9"/>
                    <a:pt x="40" y="13"/>
                  </a:cubicBezTo>
                  <a:lnTo>
                    <a:pt x="40" y="48"/>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18"/>
            <p:cNvSpPr>
              <a:spLocks noEditPoints="1"/>
            </p:cNvSpPr>
            <p:nvPr/>
          </p:nvSpPr>
          <p:spPr bwMode="auto">
            <a:xfrm>
              <a:off x="1197985" y="1426547"/>
              <a:ext cx="377187" cy="580291"/>
            </a:xfrm>
            <a:custGeom>
              <a:avLst/>
              <a:gdLst>
                <a:gd name="T0" fmla="*/ 35 w 44"/>
                <a:gd name="T1" fmla="*/ 0 h 68"/>
                <a:gd name="T2" fmla="*/ 10 w 44"/>
                <a:gd name="T3" fmla="*/ 0 h 68"/>
                <a:gd name="T4" fmla="*/ 0 w 44"/>
                <a:gd name="T5" fmla="*/ 9 h 68"/>
                <a:gd name="T6" fmla="*/ 0 w 44"/>
                <a:gd name="T7" fmla="*/ 59 h 68"/>
                <a:gd name="T8" fmla="*/ 10 w 44"/>
                <a:gd name="T9" fmla="*/ 68 h 68"/>
                <a:gd name="T10" fmla="*/ 35 w 44"/>
                <a:gd name="T11" fmla="*/ 68 h 68"/>
                <a:gd name="T12" fmla="*/ 44 w 44"/>
                <a:gd name="T13" fmla="*/ 59 h 68"/>
                <a:gd name="T14" fmla="*/ 44 w 44"/>
                <a:gd name="T15" fmla="*/ 9 h 68"/>
                <a:gd name="T16" fmla="*/ 35 w 44"/>
                <a:gd name="T17" fmla="*/ 0 h 68"/>
                <a:gd name="T18" fmla="*/ 22 w 44"/>
                <a:gd name="T19" fmla="*/ 65 h 68"/>
                <a:gd name="T20" fmla="*/ 18 w 44"/>
                <a:gd name="T21" fmla="*/ 61 h 68"/>
                <a:gd name="T22" fmla="*/ 22 w 44"/>
                <a:gd name="T23" fmla="*/ 57 h 68"/>
                <a:gd name="T24" fmla="*/ 26 w 44"/>
                <a:gd name="T25" fmla="*/ 61 h 68"/>
                <a:gd name="T26" fmla="*/ 22 w 44"/>
                <a:gd name="T27" fmla="*/ 65 h 68"/>
                <a:gd name="T28" fmla="*/ 40 w 44"/>
                <a:gd name="T29" fmla="*/ 48 h 68"/>
                <a:gd name="T30" fmla="*/ 33 w 44"/>
                <a:gd name="T31" fmla="*/ 55 h 68"/>
                <a:gd name="T32" fmla="*/ 12 w 44"/>
                <a:gd name="T33" fmla="*/ 55 h 68"/>
                <a:gd name="T34" fmla="*/ 5 w 44"/>
                <a:gd name="T35" fmla="*/ 48 h 68"/>
                <a:gd name="T36" fmla="*/ 5 w 44"/>
                <a:gd name="T37" fmla="*/ 13 h 68"/>
                <a:gd name="T38" fmla="*/ 12 w 44"/>
                <a:gd name="T39" fmla="*/ 6 h 68"/>
                <a:gd name="T40" fmla="*/ 33 w 44"/>
                <a:gd name="T41" fmla="*/ 6 h 68"/>
                <a:gd name="T42" fmla="*/ 40 w 44"/>
                <a:gd name="T43" fmla="*/ 13 h 68"/>
                <a:gd name="T44" fmla="*/ 40 w 44"/>
                <a:gd name="T45"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68">
                  <a:moveTo>
                    <a:pt x="35" y="0"/>
                  </a:moveTo>
                  <a:cubicBezTo>
                    <a:pt x="10" y="0"/>
                    <a:pt x="10" y="0"/>
                    <a:pt x="10" y="0"/>
                  </a:cubicBezTo>
                  <a:cubicBezTo>
                    <a:pt x="5" y="0"/>
                    <a:pt x="0" y="4"/>
                    <a:pt x="0" y="9"/>
                  </a:cubicBezTo>
                  <a:cubicBezTo>
                    <a:pt x="0" y="59"/>
                    <a:pt x="0" y="59"/>
                    <a:pt x="0" y="59"/>
                  </a:cubicBezTo>
                  <a:cubicBezTo>
                    <a:pt x="0" y="64"/>
                    <a:pt x="5" y="68"/>
                    <a:pt x="10" y="68"/>
                  </a:cubicBezTo>
                  <a:cubicBezTo>
                    <a:pt x="35" y="68"/>
                    <a:pt x="35" y="68"/>
                    <a:pt x="35" y="68"/>
                  </a:cubicBezTo>
                  <a:cubicBezTo>
                    <a:pt x="40" y="68"/>
                    <a:pt x="44" y="64"/>
                    <a:pt x="44" y="59"/>
                  </a:cubicBezTo>
                  <a:cubicBezTo>
                    <a:pt x="44" y="9"/>
                    <a:pt x="44" y="9"/>
                    <a:pt x="44" y="9"/>
                  </a:cubicBezTo>
                  <a:cubicBezTo>
                    <a:pt x="44" y="4"/>
                    <a:pt x="40" y="0"/>
                    <a:pt x="35" y="0"/>
                  </a:cubicBezTo>
                  <a:close/>
                  <a:moveTo>
                    <a:pt x="22" y="65"/>
                  </a:moveTo>
                  <a:cubicBezTo>
                    <a:pt x="20" y="65"/>
                    <a:pt x="18" y="63"/>
                    <a:pt x="18" y="61"/>
                  </a:cubicBezTo>
                  <a:cubicBezTo>
                    <a:pt x="18" y="59"/>
                    <a:pt x="20" y="57"/>
                    <a:pt x="22" y="57"/>
                  </a:cubicBezTo>
                  <a:cubicBezTo>
                    <a:pt x="25" y="57"/>
                    <a:pt x="26" y="59"/>
                    <a:pt x="26" y="61"/>
                  </a:cubicBezTo>
                  <a:cubicBezTo>
                    <a:pt x="26" y="63"/>
                    <a:pt x="25" y="65"/>
                    <a:pt x="22" y="65"/>
                  </a:cubicBezTo>
                  <a:close/>
                  <a:moveTo>
                    <a:pt x="40" y="48"/>
                  </a:moveTo>
                  <a:cubicBezTo>
                    <a:pt x="40" y="51"/>
                    <a:pt x="37" y="55"/>
                    <a:pt x="33" y="55"/>
                  </a:cubicBezTo>
                  <a:cubicBezTo>
                    <a:pt x="12" y="55"/>
                    <a:pt x="12" y="55"/>
                    <a:pt x="12" y="55"/>
                  </a:cubicBezTo>
                  <a:cubicBezTo>
                    <a:pt x="8" y="55"/>
                    <a:pt x="5" y="51"/>
                    <a:pt x="5" y="48"/>
                  </a:cubicBezTo>
                  <a:cubicBezTo>
                    <a:pt x="5" y="13"/>
                    <a:pt x="5" y="13"/>
                    <a:pt x="5" y="13"/>
                  </a:cubicBezTo>
                  <a:cubicBezTo>
                    <a:pt x="5" y="9"/>
                    <a:pt x="8" y="6"/>
                    <a:pt x="12" y="6"/>
                  </a:cubicBezTo>
                  <a:cubicBezTo>
                    <a:pt x="33" y="6"/>
                    <a:pt x="33" y="6"/>
                    <a:pt x="33" y="6"/>
                  </a:cubicBezTo>
                  <a:cubicBezTo>
                    <a:pt x="37" y="6"/>
                    <a:pt x="40" y="9"/>
                    <a:pt x="40" y="13"/>
                  </a:cubicBezTo>
                  <a:lnTo>
                    <a:pt x="40"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5" name="组合 54"/>
          <p:cNvGrpSpPr/>
          <p:nvPr/>
        </p:nvGrpSpPr>
        <p:grpSpPr>
          <a:xfrm>
            <a:off x="10139338" y="1409883"/>
            <a:ext cx="692718" cy="687136"/>
            <a:chOff x="6195714" y="1270594"/>
            <a:chExt cx="899446" cy="892198"/>
          </a:xfrm>
        </p:grpSpPr>
        <p:sp>
          <p:nvSpPr>
            <p:cNvPr id="56" name="Oval 119"/>
            <p:cNvSpPr>
              <a:spLocks noChangeArrowheads="1"/>
            </p:cNvSpPr>
            <p:nvPr/>
          </p:nvSpPr>
          <p:spPr bwMode="auto">
            <a:xfrm>
              <a:off x="6195714" y="1270594"/>
              <a:ext cx="899446" cy="892198"/>
            </a:xfrm>
            <a:prstGeom prst="ellipse">
              <a:avLst/>
            </a:pr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Oval 120"/>
            <p:cNvSpPr>
              <a:spLocks noChangeArrowheads="1"/>
            </p:cNvSpPr>
            <p:nvPr/>
          </p:nvSpPr>
          <p:spPr bwMode="auto">
            <a:xfrm>
              <a:off x="6246489" y="1314115"/>
              <a:ext cx="797896" cy="797900"/>
            </a:xfrm>
            <a:prstGeom prst="ellipse">
              <a:avLst/>
            </a:prstGeom>
            <a:solidFill>
              <a:srgbClr val="E545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21"/>
            <p:cNvSpPr/>
            <p:nvPr/>
          </p:nvSpPr>
          <p:spPr bwMode="auto">
            <a:xfrm>
              <a:off x="6210221" y="1564366"/>
              <a:ext cx="678211" cy="598425"/>
            </a:xfrm>
            <a:custGeom>
              <a:avLst/>
              <a:gdLst>
                <a:gd name="T0" fmla="*/ 50 w 187"/>
                <a:gd name="T1" fmla="*/ 0 h 165"/>
                <a:gd name="T2" fmla="*/ 0 w 187"/>
                <a:gd name="T3" fmla="*/ 49 h 165"/>
                <a:gd name="T4" fmla="*/ 34 w 187"/>
                <a:gd name="T5" fmla="*/ 125 h 165"/>
                <a:gd name="T6" fmla="*/ 85 w 187"/>
                <a:gd name="T7" fmla="*/ 153 h 165"/>
                <a:gd name="T8" fmla="*/ 109 w 187"/>
                <a:gd name="T9" fmla="*/ 165 h 165"/>
                <a:gd name="T10" fmla="*/ 182 w 187"/>
                <a:gd name="T11" fmla="*/ 92 h 165"/>
                <a:gd name="T12" fmla="*/ 180 w 187"/>
                <a:gd name="T13" fmla="*/ 89 h 165"/>
                <a:gd name="T14" fmla="*/ 187 w 187"/>
                <a:gd name="T15" fmla="*/ 82 h 165"/>
                <a:gd name="T16" fmla="*/ 187 w 187"/>
                <a:gd name="T17" fmla="*/ 14 h 165"/>
                <a:gd name="T18" fmla="*/ 180 w 187"/>
                <a:gd name="T19" fmla="*/ 0 h 165"/>
                <a:gd name="T20" fmla="*/ 50 w 187"/>
                <a:gd name="T21"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65">
                  <a:moveTo>
                    <a:pt x="50" y="0"/>
                  </a:moveTo>
                  <a:lnTo>
                    <a:pt x="0" y="49"/>
                  </a:lnTo>
                  <a:lnTo>
                    <a:pt x="34" y="125"/>
                  </a:lnTo>
                  <a:lnTo>
                    <a:pt x="85" y="153"/>
                  </a:lnTo>
                  <a:lnTo>
                    <a:pt x="109" y="165"/>
                  </a:lnTo>
                  <a:lnTo>
                    <a:pt x="182" y="92"/>
                  </a:lnTo>
                  <a:lnTo>
                    <a:pt x="180" y="89"/>
                  </a:lnTo>
                  <a:lnTo>
                    <a:pt x="187" y="82"/>
                  </a:lnTo>
                  <a:lnTo>
                    <a:pt x="187" y="14"/>
                  </a:lnTo>
                  <a:lnTo>
                    <a:pt x="180" y="0"/>
                  </a:lnTo>
                  <a:lnTo>
                    <a:pt x="50" y="0"/>
                  </a:lnTo>
                  <a:close/>
                </a:path>
              </a:pathLst>
            </a:cu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22"/>
            <p:cNvSpPr>
              <a:spLocks noEditPoints="1"/>
            </p:cNvSpPr>
            <p:nvPr/>
          </p:nvSpPr>
          <p:spPr bwMode="auto">
            <a:xfrm>
              <a:off x="6373427" y="1564366"/>
              <a:ext cx="515005" cy="333667"/>
            </a:xfrm>
            <a:custGeom>
              <a:avLst/>
              <a:gdLst>
                <a:gd name="T0" fmla="*/ 0 w 60"/>
                <a:gd name="T1" fmla="*/ 4 h 39"/>
                <a:gd name="T2" fmla="*/ 0 w 60"/>
                <a:gd name="T3" fmla="*/ 4 h 39"/>
                <a:gd name="T4" fmla="*/ 0 w 60"/>
                <a:gd name="T5" fmla="*/ 34 h 39"/>
                <a:gd name="T6" fmla="*/ 0 w 60"/>
                <a:gd name="T7" fmla="*/ 34 h 39"/>
                <a:gd name="T8" fmla="*/ 16 w 60"/>
                <a:gd name="T9" fmla="*/ 19 h 39"/>
                <a:gd name="T10" fmla="*/ 0 w 60"/>
                <a:gd name="T11" fmla="*/ 4 h 39"/>
                <a:gd name="T12" fmla="*/ 19 w 60"/>
                <a:gd name="T13" fmla="*/ 16 h 39"/>
                <a:gd name="T14" fmla="*/ 22 w 60"/>
                <a:gd name="T15" fmla="*/ 19 h 39"/>
                <a:gd name="T16" fmla="*/ 25 w 60"/>
                <a:gd name="T17" fmla="*/ 22 h 39"/>
                <a:gd name="T18" fmla="*/ 30 w 60"/>
                <a:gd name="T19" fmla="*/ 24 h 39"/>
                <a:gd name="T20" fmla="*/ 35 w 60"/>
                <a:gd name="T21" fmla="*/ 22 h 39"/>
                <a:gd name="T22" fmla="*/ 38 w 60"/>
                <a:gd name="T23" fmla="*/ 20 h 39"/>
                <a:gd name="T24" fmla="*/ 41 w 60"/>
                <a:gd name="T25" fmla="*/ 17 h 39"/>
                <a:gd name="T26" fmla="*/ 57 w 60"/>
                <a:gd name="T27" fmla="*/ 1 h 39"/>
                <a:gd name="T28" fmla="*/ 59 w 60"/>
                <a:gd name="T29" fmla="*/ 0 h 39"/>
                <a:gd name="T30" fmla="*/ 2 w 60"/>
                <a:gd name="T31" fmla="*/ 0 h 39"/>
                <a:gd name="T32" fmla="*/ 3 w 60"/>
                <a:gd name="T33" fmla="*/ 1 h 39"/>
                <a:gd name="T34" fmla="*/ 19 w 60"/>
                <a:gd name="T35" fmla="*/ 16 h 39"/>
                <a:gd name="T36" fmla="*/ 41 w 60"/>
                <a:gd name="T37" fmla="*/ 23 h 39"/>
                <a:gd name="T38" fmla="*/ 38 w 60"/>
                <a:gd name="T39" fmla="*/ 26 h 39"/>
                <a:gd name="T40" fmla="*/ 30 w 60"/>
                <a:gd name="T41" fmla="*/ 29 h 39"/>
                <a:gd name="T42" fmla="*/ 23 w 60"/>
                <a:gd name="T43" fmla="*/ 26 h 39"/>
                <a:gd name="T44" fmla="*/ 19 w 60"/>
                <a:gd name="T45" fmla="*/ 22 h 39"/>
                <a:gd name="T46" fmla="*/ 3 w 60"/>
                <a:gd name="T47" fmla="*/ 38 h 39"/>
                <a:gd name="T48" fmla="*/ 2 w 60"/>
                <a:gd name="T49" fmla="*/ 39 h 39"/>
                <a:gd name="T50" fmla="*/ 58 w 60"/>
                <a:gd name="T51" fmla="*/ 39 h 39"/>
                <a:gd name="T52" fmla="*/ 57 w 60"/>
                <a:gd name="T53" fmla="*/ 38 h 39"/>
                <a:gd name="T54" fmla="*/ 41 w 60"/>
                <a:gd name="T55" fmla="*/ 23 h 39"/>
                <a:gd name="T56" fmla="*/ 60 w 60"/>
                <a:gd name="T57" fmla="*/ 5 h 39"/>
                <a:gd name="T58" fmla="*/ 45 w 60"/>
                <a:gd name="T59" fmla="*/ 20 h 39"/>
                <a:gd name="T60" fmla="*/ 60 w 60"/>
                <a:gd name="T61" fmla="*/ 35 h 39"/>
                <a:gd name="T62" fmla="*/ 60 w 60"/>
                <a:gd name="T63" fmla="*/ 35 h 39"/>
                <a:gd name="T64" fmla="*/ 60 w 60"/>
                <a:gd name="T65" fmla="*/ 5 h 39"/>
                <a:gd name="T66" fmla="*/ 60 w 60"/>
                <a:gd name="T6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39">
                  <a:moveTo>
                    <a:pt x="0" y="4"/>
                  </a:moveTo>
                  <a:cubicBezTo>
                    <a:pt x="0" y="4"/>
                    <a:pt x="0" y="4"/>
                    <a:pt x="0" y="4"/>
                  </a:cubicBezTo>
                  <a:cubicBezTo>
                    <a:pt x="0" y="34"/>
                    <a:pt x="0" y="34"/>
                    <a:pt x="0" y="34"/>
                  </a:cubicBezTo>
                  <a:cubicBezTo>
                    <a:pt x="0" y="34"/>
                    <a:pt x="0" y="34"/>
                    <a:pt x="0" y="34"/>
                  </a:cubicBezTo>
                  <a:cubicBezTo>
                    <a:pt x="16" y="19"/>
                    <a:pt x="16" y="19"/>
                    <a:pt x="16" y="19"/>
                  </a:cubicBezTo>
                  <a:lnTo>
                    <a:pt x="0" y="4"/>
                  </a:lnTo>
                  <a:close/>
                  <a:moveTo>
                    <a:pt x="19" y="16"/>
                  </a:moveTo>
                  <a:cubicBezTo>
                    <a:pt x="22" y="19"/>
                    <a:pt x="22" y="19"/>
                    <a:pt x="22" y="19"/>
                  </a:cubicBezTo>
                  <a:cubicBezTo>
                    <a:pt x="25" y="22"/>
                    <a:pt x="25" y="22"/>
                    <a:pt x="25" y="22"/>
                  </a:cubicBezTo>
                  <a:cubicBezTo>
                    <a:pt x="27" y="24"/>
                    <a:pt x="29" y="24"/>
                    <a:pt x="30" y="24"/>
                  </a:cubicBezTo>
                  <a:cubicBezTo>
                    <a:pt x="32" y="24"/>
                    <a:pt x="34" y="24"/>
                    <a:pt x="35" y="22"/>
                  </a:cubicBezTo>
                  <a:cubicBezTo>
                    <a:pt x="38" y="20"/>
                    <a:pt x="38" y="20"/>
                    <a:pt x="38" y="20"/>
                  </a:cubicBezTo>
                  <a:cubicBezTo>
                    <a:pt x="41" y="17"/>
                    <a:pt x="41" y="17"/>
                    <a:pt x="41" y="17"/>
                  </a:cubicBezTo>
                  <a:cubicBezTo>
                    <a:pt x="57" y="1"/>
                    <a:pt x="57" y="1"/>
                    <a:pt x="57" y="1"/>
                  </a:cubicBezTo>
                  <a:cubicBezTo>
                    <a:pt x="58" y="0"/>
                    <a:pt x="58" y="0"/>
                    <a:pt x="59" y="0"/>
                  </a:cubicBezTo>
                  <a:cubicBezTo>
                    <a:pt x="2" y="0"/>
                    <a:pt x="2" y="0"/>
                    <a:pt x="2" y="0"/>
                  </a:cubicBezTo>
                  <a:cubicBezTo>
                    <a:pt x="2" y="0"/>
                    <a:pt x="2" y="0"/>
                    <a:pt x="3" y="1"/>
                  </a:cubicBezTo>
                  <a:lnTo>
                    <a:pt x="19" y="16"/>
                  </a:lnTo>
                  <a:close/>
                  <a:moveTo>
                    <a:pt x="41" y="23"/>
                  </a:moveTo>
                  <a:cubicBezTo>
                    <a:pt x="38" y="26"/>
                    <a:pt x="38" y="26"/>
                    <a:pt x="38" y="26"/>
                  </a:cubicBezTo>
                  <a:cubicBezTo>
                    <a:pt x="36" y="28"/>
                    <a:pt x="33" y="29"/>
                    <a:pt x="30" y="29"/>
                  </a:cubicBezTo>
                  <a:cubicBezTo>
                    <a:pt x="28" y="29"/>
                    <a:pt x="25" y="28"/>
                    <a:pt x="23" y="26"/>
                  </a:cubicBezTo>
                  <a:cubicBezTo>
                    <a:pt x="19" y="22"/>
                    <a:pt x="19" y="22"/>
                    <a:pt x="19" y="22"/>
                  </a:cubicBezTo>
                  <a:cubicBezTo>
                    <a:pt x="3" y="38"/>
                    <a:pt x="3" y="38"/>
                    <a:pt x="3" y="38"/>
                  </a:cubicBezTo>
                  <a:cubicBezTo>
                    <a:pt x="2" y="38"/>
                    <a:pt x="2" y="39"/>
                    <a:pt x="2" y="39"/>
                  </a:cubicBezTo>
                  <a:cubicBezTo>
                    <a:pt x="58" y="39"/>
                    <a:pt x="58" y="39"/>
                    <a:pt x="58" y="39"/>
                  </a:cubicBezTo>
                  <a:cubicBezTo>
                    <a:pt x="58" y="39"/>
                    <a:pt x="58" y="39"/>
                    <a:pt x="57" y="38"/>
                  </a:cubicBezTo>
                  <a:lnTo>
                    <a:pt x="41" y="23"/>
                  </a:lnTo>
                  <a:close/>
                  <a:moveTo>
                    <a:pt x="60" y="5"/>
                  </a:moveTo>
                  <a:cubicBezTo>
                    <a:pt x="45" y="20"/>
                    <a:pt x="45" y="20"/>
                    <a:pt x="45" y="20"/>
                  </a:cubicBezTo>
                  <a:cubicBezTo>
                    <a:pt x="60" y="35"/>
                    <a:pt x="60" y="35"/>
                    <a:pt x="60" y="35"/>
                  </a:cubicBezTo>
                  <a:cubicBezTo>
                    <a:pt x="60" y="35"/>
                    <a:pt x="60" y="35"/>
                    <a:pt x="60" y="35"/>
                  </a:cubicBezTo>
                  <a:cubicBezTo>
                    <a:pt x="60" y="5"/>
                    <a:pt x="60" y="5"/>
                    <a:pt x="60" y="5"/>
                  </a:cubicBezTo>
                  <a:cubicBezTo>
                    <a:pt x="60" y="5"/>
                    <a:pt x="60" y="5"/>
                    <a:pt x="60" y="5"/>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23"/>
            <p:cNvSpPr>
              <a:spLocks noEditPoints="1"/>
            </p:cNvSpPr>
            <p:nvPr/>
          </p:nvSpPr>
          <p:spPr bwMode="auto">
            <a:xfrm>
              <a:off x="6384308" y="1546232"/>
              <a:ext cx="522259" cy="340921"/>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1" name="组合 60"/>
          <p:cNvGrpSpPr/>
          <p:nvPr/>
        </p:nvGrpSpPr>
        <p:grpSpPr>
          <a:xfrm>
            <a:off x="784049" y="1950841"/>
            <a:ext cx="639849" cy="634693"/>
            <a:chOff x="3033145" y="1270594"/>
            <a:chExt cx="899446" cy="892198"/>
          </a:xfrm>
        </p:grpSpPr>
        <p:sp>
          <p:nvSpPr>
            <p:cNvPr id="62" name="Oval 136"/>
            <p:cNvSpPr>
              <a:spLocks noChangeArrowheads="1"/>
            </p:cNvSpPr>
            <p:nvPr/>
          </p:nvSpPr>
          <p:spPr bwMode="auto">
            <a:xfrm>
              <a:off x="3033145" y="1270594"/>
              <a:ext cx="899446" cy="892198"/>
            </a:xfrm>
            <a:prstGeom prst="ellipse">
              <a:avLst/>
            </a:pr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Oval 137"/>
            <p:cNvSpPr>
              <a:spLocks noChangeArrowheads="1"/>
            </p:cNvSpPr>
            <p:nvPr/>
          </p:nvSpPr>
          <p:spPr bwMode="auto">
            <a:xfrm>
              <a:off x="3083920" y="1314115"/>
              <a:ext cx="797896" cy="797900"/>
            </a:xfrm>
            <a:prstGeom prst="ellipse">
              <a:avLst/>
            </a:prstGeom>
            <a:solidFill>
              <a:srgbClr val="3A9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38"/>
            <p:cNvSpPr/>
            <p:nvPr/>
          </p:nvSpPr>
          <p:spPr bwMode="auto">
            <a:xfrm>
              <a:off x="3083920" y="1502710"/>
              <a:ext cx="703599" cy="616559"/>
            </a:xfrm>
            <a:custGeom>
              <a:avLst/>
              <a:gdLst>
                <a:gd name="T0" fmla="*/ 52 w 82"/>
                <a:gd name="T1" fmla="*/ 55 h 72"/>
                <a:gd name="T2" fmla="*/ 55 w 82"/>
                <a:gd name="T3" fmla="*/ 43 h 72"/>
                <a:gd name="T4" fmla="*/ 62 w 82"/>
                <a:gd name="T5" fmla="*/ 36 h 72"/>
                <a:gd name="T6" fmla="*/ 64 w 82"/>
                <a:gd name="T7" fmla="*/ 34 h 72"/>
                <a:gd name="T8" fmla="*/ 71 w 82"/>
                <a:gd name="T9" fmla="*/ 27 h 72"/>
                <a:gd name="T10" fmla="*/ 73 w 82"/>
                <a:gd name="T11" fmla="*/ 24 h 72"/>
                <a:gd name="T12" fmla="*/ 82 w 82"/>
                <a:gd name="T13" fmla="*/ 17 h 72"/>
                <a:gd name="T14" fmla="*/ 62 w 82"/>
                <a:gd name="T15" fmla="*/ 3 h 72"/>
                <a:gd name="T16" fmla="*/ 50 w 82"/>
                <a:gd name="T17" fmla="*/ 0 h 72"/>
                <a:gd name="T18" fmla="*/ 26 w 82"/>
                <a:gd name="T19" fmla="*/ 5 h 72"/>
                <a:gd name="T20" fmla="*/ 9 w 82"/>
                <a:gd name="T21" fmla="*/ 12 h 72"/>
                <a:gd name="T22" fmla="*/ 0 w 82"/>
                <a:gd name="T23" fmla="*/ 21 h 72"/>
                <a:gd name="T24" fmla="*/ 0 w 82"/>
                <a:gd name="T25" fmla="*/ 25 h 72"/>
                <a:gd name="T26" fmla="*/ 34 w 82"/>
                <a:gd name="T27" fmla="*/ 72 h 72"/>
                <a:gd name="T28" fmla="*/ 52 w 82"/>
                <a:gd name="T29" fmla="*/ 5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72">
                  <a:moveTo>
                    <a:pt x="52" y="55"/>
                  </a:moveTo>
                  <a:cubicBezTo>
                    <a:pt x="55" y="43"/>
                    <a:pt x="55" y="43"/>
                    <a:pt x="55" y="43"/>
                  </a:cubicBezTo>
                  <a:cubicBezTo>
                    <a:pt x="62" y="36"/>
                    <a:pt x="62" y="36"/>
                    <a:pt x="62" y="36"/>
                  </a:cubicBezTo>
                  <a:cubicBezTo>
                    <a:pt x="64" y="34"/>
                    <a:pt x="64" y="34"/>
                    <a:pt x="64" y="34"/>
                  </a:cubicBezTo>
                  <a:cubicBezTo>
                    <a:pt x="71" y="27"/>
                    <a:pt x="71" y="27"/>
                    <a:pt x="71" y="27"/>
                  </a:cubicBezTo>
                  <a:cubicBezTo>
                    <a:pt x="73" y="24"/>
                    <a:pt x="73" y="24"/>
                    <a:pt x="73" y="24"/>
                  </a:cubicBezTo>
                  <a:cubicBezTo>
                    <a:pt x="82" y="17"/>
                    <a:pt x="82" y="17"/>
                    <a:pt x="82" y="17"/>
                  </a:cubicBezTo>
                  <a:cubicBezTo>
                    <a:pt x="82" y="17"/>
                    <a:pt x="63" y="3"/>
                    <a:pt x="62" y="3"/>
                  </a:cubicBezTo>
                  <a:cubicBezTo>
                    <a:pt x="61" y="3"/>
                    <a:pt x="50" y="0"/>
                    <a:pt x="50" y="0"/>
                  </a:cubicBezTo>
                  <a:cubicBezTo>
                    <a:pt x="26" y="5"/>
                    <a:pt x="26" y="5"/>
                    <a:pt x="26" y="5"/>
                  </a:cubicBezTo>
                  <a:cubicBezTo>
                    <a:pt x="9" y="12"/>
                    <a:pt x="9" y="12"/>
                    <a:pt x="9" y="12"/>
                  </a:cubicBezTo>
                  <a:cubicBezTo>
                    <a:pt x="0" y="21"/>
                    <a:pt x="0" y="21"/>
                    <a:pt x="0" y="21"/>
                  </a:cubicBezTo>
                  <a:cubicBezTo>
                    <a:pt x="0" y="23"/>
                    <a:pt x="0" y="24"/>
                    <a:pt x="0" y="25"/>
                  </a:cubicBezTo>
                  <a:cubicBezTo>
                    <a:pt x="0" y="49"/>
                    <a:pt x="16" y="72"/>
                    <a:pt x="34" y="72"/>
                  </a:cubicBezTo>
                  <a:lnTo>
                    <a:pt x="52" y="55"/>
                  </a:lnTo>
                  <a:close/>
                </a:path>
              </a:pathLst>
            </a:cu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39"/>
            <p:cNvSpPr/>
            <p:nvPr/>
          </p:nvSpPr>
          <p:spPr bwMode="auto">
            <a:xfrm>
              <a:off x="3323289" y="1698558"/>
              <a:ext cx="301024" cy="119685"/>
            </a:xfrm>
            <a:custGeom>
              <a:avLst/>
              <a:gdLst>
                <a:gd name="T0" fmla="*/ 30 w 35"/>
                <a:gd name="T1" fmla="*/ 13 h 14"/>
                <a:gd name="T2" fmla="*/ 5 w 35"/>
                <a:gd name="T3" fmla="*/ 13 h 14"/>
                <a:gd name="T4" fmla="*/ 5 w 35"/>
                <a:gd name="T5" fmla="*/ 13 h 14"/>
                <a:gd name="T6" fmla="*/ 1 w 35"/>
                <a:gd name="T7" fmla="*/ 13 h 14"/>
                <a:gd name="T8" fmla="*/ 1 w 35"/>
                <a:gd name="T9" fmla="*/ 13 h 14"/>
                <a:gd name="T10" fmla="*/ 1 w 35"/>
                <a:gd name="T11" fmla="*/ 9 h 14"/>
                <a:gd name="T12" fmla="*/ 1 w 35"/>
                <a:gd name="T13" fmla="*/ 9 h 14"/>
                <a:gd name="T14" fmla="*/ 34 w 35"/>
                <a:gd name="T15" fmla="*/ 9 h 14"/>
                <a:gd name="T16" fmla="*/ 34 w 35"/>
                <a:gd name="T17" fmla="*/ 9 h 14"/>
                <a:gd name="T18" fmla="*/ 34 w 35"/>
                <a:gd name="T19" fmla="*/ 13 h 14"/>
                <a:gd name="T20" fmla="*/ 34 w 35"/>
                <a:gd name="T21" fmla="*/ 13 h 14"/>
                <a:gd name="T22" fmla="*/ 30 w 35"/>
                <a:gd name="T2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4">
                  <a:moveTo>
                    <a:pt x="30" y="13"/>
                  </a:moveTo>
                  <a:cubicBezTo>
                    <a:pt x="23" y="6"/>
                    <a:pt x="12" y="6"/>
                    <a:pt x="5" y="13"/>
                  </a:cubicBezTo>
                  <a:cubicBezTo>
                    <a:pt x="5" y="13"/>
                    <a:pt x="5" y="13"/>
                    <a:pt x="5" y="13"/>
                  </a:cubicBezTo>
                  <a:cubicBezTo>
                    <a:pt x="4" y="14"/>
                    <a:pt x="2" y="14"/>
                    <a:pt x="1" y="13"/>
                  </a:cubicBezTo>
                  <a:cubicBezTo>
                    <a:pt x="1" y="13"/>
                    <a:pt x="1" y="13"/>
                    <a:pt x="1" y="13"/>
                  </a:cubicBezTo>
                  <a:cubicBezTo>
                    <a:pt x="0" y="12"/>
                    <a:pt x="0" y="10"/>
                    <a:pt x="1" y="9"/>
                  </a:cubicBezTo>
                  <a:cubicBezTo>
                    <a:pt x="1" y="9"/>
                    <a:pt x="1" y="9"/>
                    <a:pt x="1" y="9"/>
                  </a:cubicBezTo>
                  <a:cubicBezTo>
                    <a:pt x="10" y="0"/>
                    <a:pt x="25" y="0"/>
                    <a:pt x="34" y="9"/>
                  </a:cubicBezTo>
                  <a:cubicBezTo>
                    <a:pt x="34" y="9"/>
                    <a:pt x="34" y="9"/>
                    <a:pt x="34" y="9"/>
                  </a:cubicBezTo>
                  <a:cubicBezTo>
                    <a:pt x="35" y="10"/>
                    <a:pt x="35" y="12"/>
                    <a:pt x="34" y="13"/>
                  </a:cubicBezTo>
                  <a:cubicBezTo>
                    <a:pt x="34" y="13"/>
                    <a:pt x="34" y="13"/>
                    <a:pt x="34" y="13"/>
                  </a:cubicBezTo>
                  <a:cubicBezTo>
                    <a:pt x="33" y="14"/>
                    <a:pt x="31" y="14"/>
                    <a:pt x="30" y="13"/>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40"/>
            <p:cNvSpPr/>
            <p:nvPr/>
          </p:nvSpPr>
          <p:spPr bwMode="auto">
            <a:xfrm>
              <a:off x="3392198" y="1836378"/>
              <a:ext cx="163206" cy="163207"/>
            </a:xfrm>
            <a:custGeom>
              <a:avLst/>
              <a:gdLst>
                <a:gd name="T0" fmla="*/ 3 w 19"/>
                <a:gd name="T1" fmla="*/ 16 h 19"/>
                <a:gd name="T2" fmla="*/ 3 w 19"/>
                <a:gd name="T3" fmla="*/ 3 h 19"/>
                <a:gd name="T4" fmla="*/ 16 w 19"/>
                <a:gd name="T5" fmla="*/ 3 h 19"/>
                <a:gd name="T6" fmla="*/ 16 w 19"/>
                <a:gd name="T7" fmla="*/ 16 h 19"/>
                <a:gd name="T8" fmla="*/ 3 w 19"/>
                <a:gd name="T9" fmla="*/ 16 h 19"/>
              </a:gdLst>
              <a:ahLst/>
              <a:cxnLst>
                <a:cxn ang="0">
                  <a:pos x="T0" y="T1"/>
                </a:cxn>
                <a:cxn ang="0">
                  <a:pos x="T2" y="T3"/>
                </a:cxn>
                <a:cxn ang="0">
                  <a:pos x="T4" y="T5"/>
                </a:cxn>
                <a:cxn ang="0">
                  <a:pos x="T6" y="T7"/>
                </a:cxn>
                <a:cxn ang="0">
                  <a:pos x="T8" y="T9"/>
                </a:cxn>
              </a:cxnLst>
              <a:rect l="0" t="0" r="r" b="b"/>
              <a:pathLst>
                <a:path w="19" h="19">
                  <a:moveTo>
                    <a:pt x="3" y="16"/>
                  </a:moveTo>
                  <a:cubicBezTo>
                    <a:pt x="0" y="12"/>
                    <a:pt x="0" y="7"/>
                    <a:pt x="3" y="3"/>
                  </a:cubicBezTo>
                  <a:cubicBezTo>
                    <a:pt x="7" y="0"/>
                    <a:pt x="12" y="0"/>
                    <a:pt x="16" y="3"/>
                  </a:cubicBezTo>
                  <a:cubicBezTo>
                    <a:pt x="19" y="7"/>
                    <a:pt x="19" y="12"/>
                    <a:pt x="16" y="16"/>
                  </a:cubicBezTo>
                  <a:cubicBezTo>
                    <a:pt x="12" y="19"/>
                    <a:pt x="7" y="19"/>
                    <a:pt x="3" y="16"/>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41"/>
            <p:cNvSpPr/>
            <p:nvPr/>
          </p:nvSpPr>
          <p:spPr bwMode="auto">
            <a:xfrm>
              <a:off x="3239873" y="1571620"/>
              <a:ext cx="471484" cy="170461"/>
            </a:xfrm>
            <a:custGeom>
              <a:avLst/>
              <a:gdLst>
                <a:gd name="T0" fmla="*/ 49 w 55"/>
                <a:gd name="T1" fmla="*/ 18 h 20"/>
                <a:gd name="T2" fmla="*/ 5 w 55"/>
                <a:gd name="T3" fmla="*/ 18 h 20"/>
                <a:gd name="T4" fmla="*/ 5 w 55"/>
                <a:gd name="T5" fmla="*/ 18 h 20"/>
                <a:gd name="T6" fmla="*/ 1 w 55"/>
                <a:gd name="T7" fmla="*/ 18 h 20"/>
                <a:gd name="T8" fmla="*/ 1 w 55"/>
                <a:gd name="T9" fmla="*/ 18 h 20"/>
                <a:gd name="T10" fmla="*/ 1 w 55"/>
                <a:gd name="T11" fmla="*/ 14 h 20"/>
                <a:gd name="T12" fmla="*/ 1 w 55"/>
                <a:gd name="T13" fmla="*/ 14 h 20"/>
                <a:gd name="T14" fmla="*/ 54 w 55"/>
                <a:gd name="T15" fmla="*/ 14 h 20"/>
                <a:gd name="T16" fmla="*/ 54 w 55"/>
                <a:gd name="T17" fmla="*/ 14 h 20"/>
                <a:gd name="T18" fmla="*/ 54 w 55"/>
                <a:gd name="T19" fmla="*/ 18 h 20"/>
                <a:gd name="T20" fmla="*/ 54 w 55"/>
                <a:gd name="T21" fmla="*/ 18 h 20"/>
                <a:gd name="T22" fmla="*/ 49 w 55"/>
                <a:gd name="T23"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20">
                  <a:moveTo>
                    <a:pt x="49" y="18"/>
                  </a:moveTo>
                  <a:cubicBezTo>
                    <a:pt x="37" y="6"/>
                    <a:pt x="18" y="6"/>
                    <a:pt x="5" y="18"/>
                  </a:cubicBezTo>
                  <a:cubicBezTo>
                    <a:pt x="5" y="18"/>
                    <a:pt x="5" y="18"/>
                    <a:pt x="5" y="18"/>
                  </a:cubicBezTo>
                  <a:cubicBezTo>
                    <a:pt x="4" y="20"/>
                    <a:pt x="2" y="20"/>
                    <a:pt x="1" y="18"/>
                  </a:cubicBezTo>
                  <a:cubicBezTo>
                    <a:pt x="1" y="18"/>
                    <a:pt x="1" y="18"/>
                    <a:pt x="1" y="18"/>
                  </a:cubicBezTo>
                  <a:cubicBezTo>
                    <a:pt x="0" y="17"/>
                    <a:pt x="0" y="15"/>
                    <a:pt x="1" y="14"/>
                  </a:cubicBezTo>
                  <a:cubicBezTo>
                    <a:pt x="1" y="14"/>
                    <a:pt x="1" y="14"/>
                    <a:pt x="1" y="14"/>
                  </a:cubicBezTo>
                  <a:cubicBezTo>
                    <a:pt x="16" y="0"/>
                    <a:pt x="39" y="0"/>
                    <a:pt x="54" y="14"/>
                  </a:cubicBezTo>
                  <a:cubicBezTo>
                    <a:pt x="54" y="14"/>
                    <a:pt x="54" y="14"/>
                    <a:pt x="54" y="14"/>
                  </a:cubicBezTo>
                  <a:cubicBezTo>
                    <a:pt x="55" y="15"/>
                    <a:pt x="55" y="17"/>
                    <a:pt x="54" y="18"/>
                  </a:cubicBezTo>
                  <a:cubicBezTo>
                    <a:pt x="54" y="18"/>
                    <a:pt x="54" y="18"/>
                    <a:pt x="54" y="18"/>
                  </a:cubicBezTo>
                  <a:cubicBezTo>
                    <a:pt x="53" y="20"/>
                    <a:pt x="51" y="20"/>
                    <a:pt x="49" y="18"/>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42"/>
            <p:cNvSpPr/>
            <p:nvPr/>
          </p:nvSpPr>
          <p:spPr bwMode="auto">
            <a:xfrm>
              <a:off x="3152830" y="1433801"/>
              <a:ext cx="641943" cy="224863"/>
            </a:xfrm>
            <a:custGeom>
              <a:avLst/>
              <a:gdLst>
                <a:gd name="T0" fmla="*/ 69 w 75"/>
                <a:gd name="T1" fmla="*/ 25 h 26"/>
                <a:gd name="T2" fmla="*/ 6 w 75"/>
                <a:gd name="T3" fmla="*/ 25 h 26"/>
                <a:gd name="T4" fmla="*/ 6 w 75"/>
                <a:gd name="T5" fmla="*/ 25 h 26"/>
                <a:gd name="T6" fmla="*/ 1 w 75"/>
                <a:gd name="T7" fmla="*/ 25 h 26"/>
                <a:gd name="T8" fmla="*/ 1 w 75"/>
                <a:gd name="T9" fmla="*/ 25 h 26"/>
                <a:gd name="T10" fmla="*/ 1 w 75"/>
                <a:gd name="T11" fmla="*/ 20 h 26"/>
                <a:gd name="T12" fmla="*/ 1 w 75"/>
                <a:gd name="T13" fmla="*/ 20 h 26"/>
                <a:gd name="T14" fmla="*/ 74 w 75"/>
                <a:gd name="T15" fmla="*/ 20 h 26"/>
                <a:gd name="T16" fmla="*/ 74 w 75"/>
                <a:gd name="T17" fmla="*/ 20 h 26"/>
                <a:gd name="T18" fmla="*/ 74 w 75"/>
                <a:gd name="T19" fmla="*/ 25 h 26"/>
                <a:gd name="T20" fmla="*/ 74 w 75"/>
                <a:gd name="T21" fmla="*/ 25 h 26"/>
                <a:gd name="T22" fmla="*/ 69 w 75"/>
                <a:gd name="T2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26">
                  <a:moveTo>
                    <a:pt x="69" y="25"/>
                  </a:moveTo>
                  <a:cubicBezTo>
                    <a:pt x="52" y="7"/>
                    <a:pt x="23" y="7"/>
                    <a:pt x="6" y="25"/>
                  </a:cubicBezTo>
                  <a:cubicBezTo>
                    <a:pt x="6" y="25"/>
                    <a:pt x="6" y="25"/>
                    <a:pt x="6" y="25"/>
                  </a:cubicBezTo>
                  <a:cubicBezTo>
                    <a:pt x="4" y="26"/>
                    <a:pt x="2" y="26"/>
                    <a:pt x="1" y="25"/>
                  </a:cubicBezTo>
                  <a:cubicBezTo>
                    <a:pt x="1" y="25"/>
                    <a:pt x="1" y="25"/>
                    <a:pt x="1" y="25"/>
                  </a:cubicBezTo>
                  <a:cubicBezTo>
                    <a:pt x="0" y="23"/>
                    <a:pt x="0" y="21"/>
                    <a:pt x="1" y="20"/>
                  </a:cubicBezTo>
                  <a:cubicBezTo>
                    <a:pt x="1" y="20"/>
                    <a:pt x="1" y="20"/>
                    <a:pt x="1" y="20"/>
                  </a:cubicBezTo>
                  <a:cubicBezTo>
                    <a:pt x="21" y="0"/>
                    <a:pt x="54" y="0"/>
                    <a:pt x="74" y="20"/>
                  </a:cubicBezTo>
                  <a:cubicBezTo>
                    <a:pt x="74" y="20"/>
                    <a:pt x="74" y="20"/>
                    <a:pt x="74" y="20"/>
                  </a:cubicBezTo>
                  <a:cubicBezTo>
                    <a:pt x="75" y="21"/>
                    <a:pt x="75" y="23"/>
                    <a:pt x="74" y="25"/>
                  </a:cubicBezTo>
                  <a:cubicBezTo>
                    <a:pt x="74" y="25"/>
                    <a:pt x="74" y="25"/>
                    <a:pt x="74" y="25"/>
                  </a:cubicBezTo>
                  <a:cubicBezTo>
                    <a:pt x="72" y="26"/>
                    <a:pt x="70" y="26"/>
                    <a:pt x="69" y="25"/>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43"/>
            <p:cNvSpPr/>
            <p:nvPr/>
          </p:nvSpPr>
          <p:spPr bwMode="auto">
            <a:xfrm>
              <a:off x="3334170" y="1691305"/>
              <a:ext cx="297398" cy="119685"/>
            </a:xfrm>
            <a:custGeom>
              <a:avLst/>
              <a:gdLst>
                <a:gd name="T0" fmla="*/ 30 w 35"/>
                <a:gd name="T1" fmla="*/ 13 h 14"/>
                <a:gd name="T2" fmla="*/ 5 w 35"/>
                <a:gd name="T3" fmla="*/ 13 h 14"/>
                <a:gd name="T4" fmla="*/ 5 w 35"/>
                <a:gd name="T5" fmla="*/ 13 h 14"/>
                <a:gd name="T6" fmla="*/ 1 w 35"/>
                <a:gd name="T7" fmla="*/ 13 h 14"/>
                <a:gd name="T8" fmla="*/ 1 w 35"/>
                <a:gd name="T9" fmla="*/ 13 h 14"/>
                <a:gd name="T10" fmla="*/ 1 w 35"/>
                <a:gd name="T11" fmla="*/ 9 h 14"/>
                <a:gd name="T12" fmla="*/ 1 w 35"/>
                <a:gd name="T13" fmla="*/ 9 h 14"/>
                <a:gd name="T14" fmla="*/ 34 w 35"/>
                <a:gd name="T15" fmla="*/ 9 h 14"/>
                <a:gd name="T16" fmla="*/ 34 w 35"/>
                <a:gd name="T17" fmla="*/ 9 h 14"/>
                <a:gd name="T18" fmla="*/ 34 w 35"/>
                <a:gd name="T19" fmla="*/ 13 h 14"/>
                <a:gd name="T20" fmla="*/ 34 w 35"/>
                <a:gd name="T21" fmla="*/ 13 h 14"/>
                <a:gd name="T22" fmla="*/ 30 w 35"/>
                <a:gd name="T23"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4">
                  <a:moveTo>
                    <a:pt x="30" y="13"/>
                  </a:moveTo>
                  <a:cubicBezTo>
                    <a:pt x="23" y="6"/>
                    <a:pt x="12" y="6"/>
                    <a:pt x="5" y="13"/>
                  </a:cubicBezTo>
                  <a:cubicBezTo>
                    <a:pt x="5" y="13"/>
                    <a:pt x="5" y="13"/>
                    <a:pt x="5" y="13"/>
                  </a:cubicBezTo>
                  <a:cubicBezTo>
                    <a:pt x="4" y="14"/>
                    <a:pt x="2" y="14"/>
                    <a:pt x="1" y="13"/>
                  </a:cubicBezTo>
                  <a:cubicBezTo>
                    <a:pt x="1" y="13"/>
                    <a:pt x="1" y="13"/>
                    <a:pt x="1" y="13"/>
                  </a:cubicBezTo>
                  <a:cubicBezTo>
                    <a:pt x="0" y="12"/>
                    <a:pt x="0" y="10"/>
                    <a:pt x="1" y="9"/>
                  </a:cubicBezTo>
                  <a:cubicBezTo>
                    <a:pt x="1" y="9"/>
                    <a:pt x="1" y="9"/>
                    <a:pt x="1" y="9"/>
                  </a:cubicBezTo>
                  <a:cubicBezTo>
                    <a:pt x="10" y="0"/>
                    <a:pt x="25" y="0"/>
                    <a:pt x="34" y="9"/>
                  </a:cubicBezTo>
                  <a:cubicBezTo>
                    <a:pt x="34" y="9"/>
                    <a:pt x="34" y="9"/>
                    <a:pt x="34" y="9"/>
                  </a:cubicBezTo>
                  <a:cubicBezTo>
                    <a:pt x="35" y="10"/>
                    <a:pt x="35" y="12"/>
                    <a:pt x="34" y="13"/>
                  </a:cubicBezTo>
                  <a:cubicBezTo>
                    <a:pt x="34" y="13"/>
                    <a:pt x="34" y="13"/>
                    <a:pt x="34" y="13"/>
                  </a:cubicBezTo>
                  <a:cubicBezTo>
                    <a:pt x="33" y="14"/>
                    <a:pt x="31" y="14"/>
                    <a:pt x="30"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44"/>
            <p:cNvSpPr/>
            <p:nvPr/>
          </p:nvSpPr>
          <p:spPr bwMode="auto">
            <a:xfrm>
              <a:off x="3399452" y="1818244"/>
              <a:ext cx="174086" cy="174087"/>
            </a:xfrm>
            <a:custGeom>
              <a:avLst/>
              <a:gdLst>
                <a:gd name="T0" fmla="*/ 3 w 20"/>
                <a:gd name="T1" fmla="*/ 17 h 20"/>
                <a:gd name="T2" fmla="*/ 3 w 20"/>
                <a:gd name="T3" fmla="*/ 4 h 20"/>
                <a:gd name="T4" fmla="*/ 16 w 20"/>
                <a:gd name="T5" fmla="*/ 4 h 20"/>
                <a:gd name="T6" fmla="*/ 16 w 20"/>
                <a:gd name="T7" fmla="*/ 17 h 20"/>
                <a:gd name="T8" fmla="*/ 3 w 20"/>
                <a:gd name="T9" fmla="*/ 17 h 20"/>
              </a:gdLst>
              <a:ahLst/>
              <a:cxnLst>
                <a:cxn ang="0">
                  <a:pos x="T0" y="T1"/>
                </a:cxn>
                <a:cxn ang="0">
                  <a:pos x="T2" y="T3"/>
                </a:cxn>
                <a:cxn ang="0">
                  <a:pos x="T4" y="T5"/>
                </a:cxn>
                <a:cxn ang="0">
                  <a:pos x="T6" y="T7"/>
                </a:cxn>
                <a:cxn ang="0">
                  <a:pos x="T8" y="T9"/>
                </a:cxn>
              </a:cxnLst>
              <a:rect l="0" t="0" r="r" b="b"/>
              <a:pathLst>
                <a:path w="20" h="20">
                  <a:moveTo>
                    <a:pt x="3" y="17"/>
                  </a:moveTo>
                  <a:cubicBezTo>
                    <a:pt x="0" y="13"/>
                    <a:pt x="0" y="7"/>
                    <a:pt x="3" y="4"/>
                  </a:cubicBezTo>
                  <a:cubicBezTo>
                    <a:pt x="7" y="0"/>
                    <a:pt x="12" y="0"/>
                    <a:pt x="16" y="4"/>
                  </a:cubicBezTo>
                  <a:cubicBezTo>
                    <a:pt x="20" y="7"/>
                    <a:pt x="20" y="13"/>
                    <a:pt x="16" y="17"/>
                  </a:cubicBezTo>
                  <a:cubicBezTo>
                    <a:pt x="12" y="20"/>
                    <a:pt x="7" y="20"/>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45"/>
            <p:cNvSpPr/>
            <p:nvPr/>
          </p:nvSpPr>
          <p:spPr bwMode="auto">
            <a:xfrm>
              <a:off x="3247126" y="1553486"/>
              <a:ext cx="471484" cy="170461"/>
            </a:xfrm>
            <a:custGeom>
              <a:avLst/>
              <a:gdLst>
                <a:gd name="T0" fmla="*/ 50 w 55"/>
                <a:gd name="T1" fmla="*/ 19 h 20"/>
                <a:gd name="T2" fmla="*/ 6 w 55"/>
                <a:gd name="T3" fmla="*/ 19 h 20"/>
                <a:gd name="T4" fmla="*/ 6 w 55"/>
                <a:gd name="T5" fmla="*/ 19 h 20"/>
                <a:gd name="T6" fmla="*/ 1 w 55"/>
                <a:gd name="T7" fmla="*/ 19 h 20"/>
                <a:gd name="T8" fmla="*/ 1 w 55"/>
                <a:gd name="T9" fmla="*/ 19 h 20"/>
                <a:gd name="T10" fmla="*/ 1 w 55"/>
                <a:gd name="T11" fmla="*/ 15 h 20"/>
                <a:gd name="T12" fmla="*/ 1 w 55"/>
                <a:gd name="T13" fmla="*/ 15 h 20"/>
                <a:gd name="T14" fmla="*/ 54 w 55"/>
                <a:gd name="T15" fmla="*/ 15 h 20"/>
                <a:gd name="T16" fmla="*/ 54 w 55"/>
                <a:gd name="T17" fmla="*/ 15 h 20"/>
                <a:gd name="T18" fmla="*/ 54 w 55"/>
                <a:gd name="T19" fmla="*/ 19 h 20"/>
                <a:gd name="T20" fmla="*/ 54 w 55"/>
                <a:gd name="T21" fmla="*/ 19 h 20"/>
                <a:gd name="T22" fmla="*/ 50 w 55"/>
                <a:gd name="T2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20">
                  <a:moveTo>
                    <a:pt x="50" y="19"/>
                  </a:moveTo>
                  <a:cubicBezTo>
                    <a:pt x="37" y="7"/>
                    <a:pt x="18" y="7"/>
                    <a:pt x="6" y="19"/>
                  </a:cubicBezTo>
                  <a:cubicBezTo>
                    <a:pt x="6" y="19"/>
                    <a:pt x="6" y="19"/>
                    <a:pt x="6" y="19"/>
                  </a:cubicBezTo>
                  <a:cubicBezTo>
                    <a:pt x="4" y="20"/>
                    <a:pt x="2" y="20"/>
                    <a:pt x="1" y="19"/>
                  </a:cubicBezTo>
                  <a:cubicBezTo>
                    <a:pt x="1" y="19"/>
                    <a:pt x="1" y="19"/>
                    <a:pt x="1" y="19"/>
                  </a:cubicBezTo>
                  <a:cubicBezTo>
                    <a:pt x="0" y="18"/>
                    <a:pt x="0" y="16"/>
                    <a:pt x="1" y="15"/>
                  </a:cubicBezTo>
                  <a:cubicBezTo>
                    <a:pt x="1" y="15"/>
                    <a:pt x="1" y="15"/>
                    <a:pt x="1" y="15"/>
                  </a:cubicBezTo>
                  <a:cubicBezTo>
                    <a:pt x="16" y="0"/>
                    <a:pt x="39" y="0"/>
                    <a:pt x="54" y="15"/>
                  </a:cubicBezTo>
                  <a:cubicBezTo>
                    <a:pt x="54" y="15"/>
                    <a:pt x="54" y="15"/>
                    <a:pt x="54" y="15"/>
                  </a:cubicBezTo>
                  <a:cubicBezTo>
                    <a:pt x="55" y="16"/>
                    <a:pt x="55" y="18"/>
                    <a:pt x="54" y="19"/>
                  </a:cubicBezTo>
                  <a:cubicBezTo>
                    <a:pt x="54" y="19"/>
                    <a:pt x="54" y="19"/>
                    <a:pt x="54" y="19"/>
                  </a:cubicBezTo>
                  <a:cubicBezTo>
                    <a:pt x="53" y="20"/>
                    <a:pt x="51" y="20"/>
                    <a:pt x="50"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46"/>
            <p:cNvSpPr/>
            <p:nvPr/>
          </p:nvSpPr>
          <p:spPr bwMode="auto">
            <a:xfrm>
              <a:off x="3160083" y="1426547"/>
              <a:ext cx="645570" cy="213982"/>
            </a:xfrm>
            <a:custGeom>
              <a:avLst/>
              <a:gdLst>
                <a:gd name="T0" fmla="*/ 70 w 75"/>
                <a:gd name="T1" fmla="*/ 24 h 25"/>
                <a:gd name="T2" fmla="*/ 6 w 75"/>
                <a:gd name="T3" fmla="*/ 24 h 25"/>
                <a:gd name="T4" fmla="*/ 6 w 75"/>
                <a:gd name="T5" fmla="*/ 24 h 25"/>
                <a:gd name="T6" fmla="*/ 2 w 75"/>
                <a:gd name="T7" fmla="*/ 24 h 25"/>
                <a:gd name="T8" fmla="*/ 2 w 75"/>
                <a:gd name="T9" fmla="*/ 24 h 25"/>
                <a:gd name="T10" fmla="*/ 2 w 75"/>
                <a:gd name="T11" fmla="*/ 20 h 25"/>
                <a:gd name="T12" fmla="*/ 2 w 75"/>
                <a:gd name="T13" fmla="*/ 20 h 25"/>
                <a:gd name="T14" fmla="*/ 74 w 75"/>
                <a:gd name="T15" fmla="*/ 20 h 25"/>
                <a:gd name="T16" fmla="*/ 74 w 75"/>
                <a:gd name="T17" fmla="*/ 20 h 25"/>
                <a:gd name="T18" fmla="*/ 74 w 75"/>
                <a:gd name="T19" fmla="*/ 24 h 25"/>
                <a:gd name="T20" fmla="*/ 74 w 75"/>
                <a:gd name="T21" fmla="*/ 24 h 25"/>
                <a:gd name="T22" fmla="*/ 70 w 75"/>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25">
                  <a:moveTo>
                    <a:pt x="70" y="24"/>
                  </a:moveTo>
                  <a:cubicBezTo>
                    <a:pt x="52" y="7"/>
                    <a:pt x="23" y="7"/>
                    <a:pt x="6" y="24"/>
                  </a:cubicBezTo>
                  <a:cubicBezTo>
                    <a:pt x="6" y="24"/>
                    <a:pt x="6" y="24"/>
                    <a:pt x="6" y="24"/>
                  </a:cubicBezTo>
                  <a:cubicBezTo>
                    <a:pt x="5" y="25"/>
                    <a:pt x="3" y="25"/>
                    <a:pt x="2" y="24"/>
                  </a:cubicBezTo>
                  <a:cubicBezTo>
                    <a:pt x="2" y="24"/>
                    <a:pt x="2" y="24"/>
                    <a:pt x="2" y="24"/>
                  </a:cubicBezTo>
                  <a:cubicBezTo>
                    <a:pt x="0" y="23"/>
                    <a:pt x="0" y="21"/>
                    <a:pt x="2" y="20"/>
                  </a:cubicBezTo>
                  <a:cubicBezTo>
                    <a:pt x="2" y="20"/>
                    <a:pt x="2" y="20"/>
                    <a:pt x="2" y="20"/>
                  </a:cubicBezTo>
                  <a:cubicBezTo>
                    <a:pt x="21" y="0"/>
                    <a:pt x="54" y="0"/>
                    <a:pt x="74" y="20"/>
                  </a:cubicBezTo>
                  <a:cubicBezTo>
                    <a:pt x="74" y="20"/>
                    <a:pt x="74" y="20"/>
                    <a:pt x="74" y="20"/>
                  </a:cubicBezTo>
                  <a:cubicBezTo>
                    <a:pt x="75" y="21"/>
                    <a:pt x="75" y="23"/>
                    <a:pt x="74" y="24"/>
                  </a:cubicBezTo>
                  <a:cubicBezTo>
                    <a:pt x="74" y="24"/>
                    <a:pt x="74" y="24"/>
                    <a:pt x="74" y="24"/>
                  </a:cubicBezTo>
                  <a:cubicBezTo>
                    <a:pt x="73" y="25"/>
                    <a:pt x="71" y="25"/>
                    <a:pt x="70"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3" name="组合 72"/>
          <p:cNvGrpSpPr/>
          <p:nvPr/>
        </p:nvGrpSpPr>
        <p:grpSpPr>
          <a:xfrm>
            <a:off x="6697805" y="1766704"/>
            <a:ext cx="686708" cy="683953"/>
            <a:chOff x="4084917" y="2315118"/>
            <a:chExt cx="903073" cy="899451"/>
          </a:xfrm>
        </p:grpSpPr>
        <p:sp>
          <p:nvSpPr>
            <p:cNvPr id="74" name="Oval 187"/>
            <p:cNvSpPr>
              <a:spLocks noChangeArrowheads="1"/>
            </p:cNvSpPr>
            <p:nvPr/>
          </p:nvSpPr>
          <p:spPr bwMode="auto">
            <a:xfrm>
              <a:off x="4084917" y="2315118"/>
              <a:ext cx="903073" cy="899451"/>
            </a:xfrm>
            <a:prstGeom prst="ellipse">
              <a:avLst/>
            </a:pr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Oval 188"/>
            <p:cNvSpPr>
              <a:spLocks noChangeArrowheads="1"/>
            </p:cNvSpPr>
            <p:nvPr/>
          </p:nvSpPr>
          <p:spPr bwMode="auto">
            <a:xfrm>
              <a:off x="4139319" y="2369520"/>
              <a:ext cx="794269" cy="794274"/>
            </a:xfrm>
            <a:prstGeom prst="ellipse">
              <a:avLst/>
            </a:prstGeom>
            <a:solidFill>
              <a:srgbClr val="3A9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89"/>
            <p:cNvSpPr/>
            <p:nvPr/>
          </p:nvSpPr>
          <p:spPr bwMode="auto">
            <a:xfrm>
              <a:off x="4121185" y="2478325"/>
              <a:ext cx="692719" cy="721737"/>
            </a:xfrm>
            <a:custGeom>
              <a:avLst/>
              <a:gdLst>
                <a:gd name="T0" fmla="*/ 0 w 81"/>
                <a:gd name="T1" fmla="*/ 35 h 84"/>
                <a:gd name="T2" fmla="*/ 6 w 81"/>
                <a:gd name="T3" fmla="*/ 53 h 84"/>
                <a:gd name="T4" fmla="*/ 16 w 81"/>
                <a:gd name="T5" fmla="*/ 71 h 84"/>
                <a:gd name="T6" fmla="*/ 45 w 81"/>
                <a:gd name="T7" fmla="*/ 84 h 84"/>
                <a:gd name="T8" fmla="*/ 73 w 81"/>
                <a:gd name="T9" fmla="*/ 56 h 84"/>
                <a:gd name="T10" fmla="*/ 81 w 81"/>
                <a:gd name="T11" fmla="*/ 36 h 84"/>
                <a:gd name="T12" fmla="*/ 81 w 81"/>
                <a:gd name="T13" fmla="*/ 31 h 84"/>
                <a:gd name="T14" fmla="*/ 73 w 81"/>
                <a:gd name="T15" fmla="*/ 13 h 84"/>
                <a:gd name="T16" fmla="*/ 71 w 81"/>
                <a:gd name="T17" fmla="*/ 10 h 84"/>
                <a:gd name="T18" fmla="*/ 56 w 81"/>
                <a:gd name="T19" fmla="*/ 2 h 84"/>
                <a:gd name="T20" fmla="*/ 47 w 81"/>
                <a:gd name="T21" fmla="*/ 0 h 84"/>
                <a:gd name="T22" fmla="*/ 24 w 81"/>
                <a:gd name="T23" fmla="*/ 10 h 84"/>
                <a:gd name="T24" fmla="*/ 0 w 81"/>
                <a:gd name="T25"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4">
                  <a:moveTo>
                    <a:pt x="0" y="35"/>
                  </a:moveTo>
                  <a:cubicBezTo>
                    <a:pt x="6" y="53"/>
                    <a:pt x="6" y="53"/>
                    <a:pt x="6" y="53"/>
                  </a:cubicBezTo>
                  <a:cubicBezTo>
                    <a:pt x="16" y="71"/>
                    <a:pt x="16" y="71"/>
                    <a:pt x="16" y="71"/>
                  </a:cubicBezTo>
                  <a:cubicBezTo>
                    <a:pt x="16" y="71"/>
                    <a:pt x="44" y="84"/>
                    <a:pt x="45" y="84"/>
                  </a:cubicBezTo>
                  <a:cubicBezTo>
                    <a:pt x="46" y="84"/>
                    <a:pt x="73" y="56"/>
                    <a:pt x="73" y="56"/>
                  </a:cubicBezTo>
                  <a:cubicBezTo>
                    <a:pt x="81" y="36"/>
                    <a:pt x="81" y="36"/>
                    <a:pt x="81" y="36"/>
                  </a:cubicBezTo>
                  <a:cubicBezTo>
                    <a:pt x="81" y="31"/>
                    <a:pt x="81" y="31"/>
                    <a:pt x="81" y="31"/>
                  </a:cubicBezTo>
                  <a:cubicBezTo>
                    <a:pt x="73" y="13"/>
                    <a:pt x="73" y="13"/>
                    <a:pt x="73" y="13"/>
                  </a:cubicBezTo>
                  <a:cubicBezTo>
                    <a:pt x="71" y="10"/>
                    <a:pt x="71" y="10"/>
                    <a:pt x="71" y="10"/>
                  </a:cubicBezTo>
                  <a:cubicBezTo>
                    <a:pt x="56" y="2"/>
                    <a:pt x="56" y="2"/>
                    <a:pt x="56" y="2"/>
                  </a:cubicBezTo>
                  <a:cubicBezTo>
                    <a:pt x="56" y="2"/>
                    <a:pt x="51" y="0"/>
                    <a:pt x="47" y="0"/>
                  </a:cubicBezTo>
                  <a:cubicBezTo>
                    <a:pt x="42" y="0"/>
                    <a:pt x="24" y="10"/>
                    <a:pt x="24" y="10"/>
                  </a:cubicBezTo>
                  <a:lnTo>
                    <a:pt x="0" y="35"/>
                  </a:lnTo>
                  <a:close/>
                </a:path>
              </a:pathLst>
            </a:custGeom>
            <a:solidFill>
              <a:srgbClr val="2A6F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90"/>
            <p:cNvSpPr>
              <a:spLocks noEditPoints="1"/>
            </p:cNvSpPr>
            <p:nvPr/>
          </p:nvSpPr>
          <p:spPr bwMode="auto">
            <a:xfrm>
              <a:off x="4240869" y="2489205"/>
              <a:ext cx="573034" cy="573038"/>
            </a:xfrm>
            <a:custGeom>
              <a:avLst/>
              <a:gdLst>
                <a:gd name="T0" fmla="*/ 67 w 67"/>
                <a:gd name="T1" fmla="*/ 32 h 67"/>
                <a:gd name="T2" fmla="*/ 52 w 67"/>
                <a:gd name="T3" fmla="*/ 14 h 67"/>
                <a:gd name="T4" fmla="*/ 35 w 67"/>
                <a:gd name="T5" fmla="*/ 50 h 67"/>
                <a:gd name="T6" fmla="*/ 53 w 67"/>
                <a:gd name="T7" fmla="*/ 35 h 67"/>
                <a:gd name="T8" fmla="*/ 35 w 67"/>
                <a:gd name="T9" fmla="*/ 50 h 67"/>
                <a:gd name="T10" fmla="*/ 35 w 67"/>
                <a:gd name="T11" fmla="*/ 0 h 67"/>
                <a:gd name="T12" fmla="*/ 47 w 67"/>
                <a:gd name="T13" fmla="*/ 12 h 67"/>
                <a:gd name="T14" fmla="*/ 47 w 67"/>
                <a:gd name="T15" fmla="*/ 55 h 67"/>
                <a:gd name="T16" fmla="*/ 35 w 67"/>
                <a:gd name="T17" fmla="*/ 67 h 67"/>
                <a:gd name="T18" fmla="*/ 47 w 67"/>
                <a:gd name="T19" fmla="*/ 55 h 67"/>
                <a:gd name="T20" fmla="*/ 52 w 67"/>
                <a:gd name="T21" fmla="*/ 53 h 67"/>
                <a:gd name="T22" fmla="*/ 67 w 67"/>
                <a:gd name="T23" fmla="*/ 35 h 67"/>
                <a:gd name="T24" fmla="*/ 46 w 67"/>
                <a:gd name="T25" fmla="*/ 62 h 67"/>
                <a:gd name="T26" fmla="*/ 42 w 67"/>
                <a:gd name="T27" fmla="*/ 66 h 67"/>
                <a:gd name="T28" fmla="*/ 50 w 67"/>
                <a:gd name="T29" fmla="*/ 56 h 67"/>
                <a:gd name="T30" fmla="*/ 46 w 67"/>
                <a:gd name="T31" fmla="*/ 5 h 67"/>
                <a:gd name="T32" fmla="*/ 50 w 67"/>
                <a:gd name="T33" fmla="*/ 11 h 67"/>
                <a:gd name="T34" fmla="*/ 42 w 67"/>
                <a:gd name="T35" fmla="*/ 1 h 67"/>
                <a:gd name="T36" fmla="*/ 49 w 67"/>
                <a:gd name="T37" fmla="*/ 15 h 67"/>
                <a:gd name="T38" fmla="*/ 35 w 67"/>
                <a:gd name="T39" fmla="*/ 32 h 67"/>
                <a:gd name="T40" fmla="*/ 49 w 67"/>
                <a:gd name="T41" fmla="*/ 15 h 67"/>
                <a:gd name="T42" fmla="*/ 20 w 67"/>
                <a:gd name="T43" fmla="*/ 12 h 67"/>
                <a:gd name="T44" fmla="*/ 32 w 67"/>
                <a:gd name="T45" fmla="*/ 0 h 67"/>
                <a:gd name="T46" fmla="*/ 14 w 67"/>
                <a:gd name="T47" fmla="*/ 32 h 67"/>
                <a:gd name="T48" fmla="*/ 32 w 67"/>
                <a:gd name="T49" fmla="*/ 17 h 67"/>
                <a:gd name="T50" fmla="*/ 14 w 67"/>
                <a:gd name="T51" fmla="*/ 32 h 67"/>
                <a:gd name="T52" fmla="*/ 8 w 67"/>
                <a:gd name="T53" fmla="*/ 12 h 67"/>
                <a:gd name="T54" fmla="*/ 10 w 67"/>
                <a:gd name="T55" fmla="*/ 32 h 67"/>
                <a:gd name="T56" fmla="*/ 21 w 67"/>
                <a:gd name="T57" fmla="*/ 5 h 67"/>
                <a:gd name="T58" fmla="*/ 10 w 67"/>
                <a:gd name="T59" fmla="*/ 9 h 67"/>
                <a:gd name="T60" fmla="*/ 21 w 67"/>
                <a:gd name="T61" fmla="*/ 5 h 67"/>
                <a:gd name="T62" fmla="*/ 0 w 67"/>
                <a:gd name="T63" fmla="*/ 35 h 67"/>
                <a:gd name="T64" fmla="*/ 15 w 67"/>
                <a:gd name="T65" fmla="*/ 53 h 67"/>
                <a:gd name="T66" fmla="*/ 21 w 67"/>
                <a:gd name="T67" fmla="*/ 62 h 67"/>
                <a:gd name="T68" fmla="*/ 10 w 67"/>
                <a:gd name="T69" fmla="*/ 58 h 67"/>
                <a:gd name="T70" fmla="*/ 21 w 67"/>
                <a:gd name="T71" fmla="*/ 62 h 67"/>
                <a:gd name="T72" fmla="*/ 32 w 67"/>
                <a:gd name="T73" fmla="*/ 50 h 67"/>
                <a:gd name="T74" fmla="*/ 14 w 67"/>
                <a:gd name="T75" fmla="*/ 35 h 67"/>
                <a:gd name="T76" fmla="*/ 23 w 67"/>
                <a:gd name="T77" fmla="*/ 60 h 67"/>
                <a:gd name="T78" fmla="*/ 32 w 67"/>
                <a:gd name="T79" fmla="*/ 54 h 67"/>
                <a:gd name="T80" fmla="*/ 23 w 67"/>
                <a:gd name="T8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67">
                  <a:moveTo>
                    <a:pt x="56" y="32"/>
                  </a:moveTo>
                  <a:cubicBezTo>
                    <a:pt x="67" y="32"/>
                    <a:pt x="67" y="32"/>
                    <a:pt x="67" y="32"/>
                  </a:cubicBezTo>
                  <a:cubicBezTo>
                    <a:pt x="66" y="24"/>
                    <a:pt x="64" y="17"/>
                    <a:pt x="59" y="12"/>
                  </a:cubicBezTo>
                  <a:cubicBezTo>
                    <a:pt x="57" y="13"/>
                    <a:pt x="54" y="14"/>
                    <a:pt x="52" y="14"/>
                  </a:cubicBezTo>
                  <a:cubicBezTo>
                    <a:pt x="55" y="20"/>
                    <a:pt x="56" y="25"/>
                    <a:pt x="56" y="32"/>
                  </a:cubicBezTo>
                  <a:close/>
                  <a:moveTo>
                    <a:pt x="35" y="50"/>
                  </a:moveTo>
                  <a:cubicBezTo>
                    <a:pt x="40" y="50"/>
                    <a:pt x="44" y="51"/>
                    <a:pt x="49" y="52"/>
                  </a:cubicBezTo>
                  <a:cubicBezTo>
                    <a:pt x="51" y="47"/>
                    <a:pt x="53" y="41"/>
                    <a:pt x="53" y="35"/>
                  </a:cubicBezTo>
                  <a:cubicBezTo>
                    <a:pt x="35" y="35"/>
                    <a:pt x="35" y="35"/>
                    <a:pt x="35" y="35"/>
                  </a:cubicBezTo>
                  <a:lnTo>
                    <a:pt x="35" y="50"/>
                  </a:lnTo>
                  <a:close/>
                  <a:moveTo>
                    <a:pt x="43" y="7"/>
                  </a:moveTo>
                  <a:cubicBezTo>
                    <a:pt x="41" y="4"/>
                    <a:pt x="38" y="2"/>
                    <a:pt x="35" y="0"/>
                  </a:cubicBezTo>
                  <a:cubicBezTo>
                    <a:pt x="35" y="14"/>
                    <a:pt x="35" y="14"/>
                    <a:pt x="35" y="14"/>
                  </a:cubicBezTo>
                  <a:cubicBezTo>
                    <a:pt x="39" y="14"/>
                    <a:pt x="43" y="13"/>
                    <a:pt x="47" y="12"/>
                  </a:cubicBezTo>
                  <a:cubicBezTo>
                    <a:pt x="46" y="10"/>
                    <a:pt x="45" y="9"/>
                    <a:pt x="43" y="7"/>
                  </a:cubicBezTo>
                  <a:close/>
                  <a:moveTo>
                    <a:pt x="47" y="55"/>
                  </a:moveTo>
                  <a:cubicBezTo>
                    <a:pt x="43" y="54"/>
                    <a:pt x="39" y="54"/>
                    <a:pt x="35" y="54"/>
                  </a:cubicBezTo>
                  <a:cubicBezTo>
                    <a:pt x="35" y="67"/>
                    <a:pt x="35" y="67"/>
                    <a:pt x="35" y="67"/>
                  </a:cubicBezTo>
                  <a:cubicBezTo>
                    <a:pt x="38" y="65"/>
                    <a:pt x="41" y="63"/>
                    <a:pt x="43" y="60"/>
                  </a:cubicBezTo>
                  <a:cubicBezTo>
                    <a:pt x="45" y="58"/>
                    <a:pt x="46" y="57"/>
                    <a:pt x="47" y="55"/>
                  </a:cubicBezTo>
                  <a:close/>
                  <a:moveTo>
                    <a:pt x="56" y="35"/>
                  </a:moveTo>
                  <a:cubicBezTo>
                    <a:pt x="56" y="41"/>
                    <a:pt x="55" y="47"/>
                    <a:pt x="52" y="53"/>
                  </a:cubicBezTo>
                  <a:cubicBezTo>
                    <a:pt x="54" y="54"/>
                    <a:pt x="57" y="54"/>
                    <a:pt x="59" y="55"/>
                  </a:cubicBezTo>
                  <a:cubicBezTo>
                    <a:pt x="64" y="50"/>
                    <a:pt x="67" y="43"/>
                    <a:pt x="67" y="35"/>
                  </a:cubicBezTo>
                  <a:lnTo>
                    <a:pt x="56" y="35"/>
                  </a:lnTo>
                  <a:close/>
                  <a:moveTo>
                    <a:pt x="46" y="62"/>
                  </a:moveTo>
                  <a:cubicBezTo>
                    <a:pt x="46" y="62"/>
                    <a:pt x="46" y="62"/>
                    <a:pt x="46" y="62"/>
                  </a:cubicBezTo>
                  <a:cubicBezTo>
                    <a:pt x="45" y="64"/>
                    <a:pt x="43" y="65"/>
                    <a:pt x="42" y="66"/>
                  </a:cubicBezTo>
                  <a:cubicBezTo>
                    <a:pt x="47" y="65"/>
                    <a:pt x="52" y="62"/>
                    <a:pt x="57" y="58"/>
                  </a:cubicBezTo>
                  <a:cubicBezTo>
                    <a:pt x="55" y="57"/>
                    <a:pt x="53" y="56"/>
                    <a:pt x="50" y="56"/>
                  </a:cubicBezTo>
                  <a:cubicBezTo>
                    <a:pt x="49" y="58"/>
                    <a:pt x="48" y="60"/>
                    <a:pt x="46" y="62"/>
                  </a:cubicBezTo>
                  <a:close/>
                  <a:moveTo>
                    <a:pt x="46" y="5"/>
                  </a:moveTo>
                  <a:cubicBezTo>
                    <a:pt x="46" y="5"/>
                    <a:pt x="46" y="5"/>
                    <a:pt x="46" y="5"/>
                  </a:cubicBezTo>
                  <a:cubicBezTo>
                    <a:pt x="48" y="7"/>
                    <a:pt x="49" y="9"/>
                    <a:pt x="50" y="11"/>
                  </a:cubicBezTo>
                  <a:cubicBezTo>
                    <a:pt x="53" y="11"/>
                    <a:pt x="55" y="10"/>
                    <a:pt x="57" y="9"/>
                  </a:cubicBezTo>
                  <a:cubicBezTo>
                    <a:pt x="52" y="5"/>
                    <a:pt x="47" y="3"/>
                    <a:pt x="42" y="1"/>
                  </a:cubicBezTo>
                  <a:cubicBezTo>
                    <a:pt x="43" y="2"/>
                    <a:pt x="45" y="4"/>
                    <a:pt x="46" y="5"/>
                  </a:cubicBezTo>
                  <a:close/>
                  <a:moveTo>
                    <a:pt x="49" y="15"/>
                  </a:moveTo>
                  <a:cubicBezTo>
                    <a:pt x="44" y="16"/>
                    <a:pt x="40" y="17"/>
                    <a:pt x="35" y="17"/>
                  </a:cubicBezTo>
                  <a:cubicBezTo>
                    <a:pt x="35" y="32"/>
                    <a:pt x="35" y="32"/>
                    <a:pt x="35" y="32"/>
                  </a:cubicBezTo>
                  <a:cubicBezTo>
                    <a:pt x="53" y="32"/>
                    <a:pt x="53" y="32"/>
                    <a:pt x="53" y="32"/>
                  </a:cubicBezTo>
                  <a:cubicBezTo>
                    <a:pt x="53" y="26"/>
                    <a:pt x="51" y="20"/>
                    <a:pt x="49" y="15"/>
                  </a:cubicBezTo>
                  <a:close/>
                  <a:moveTo>
                    <a:pt x="23" y="7"/>
                  </a:moveTo>
                  <a:cubicBezTo>
                    <a:pt x="22" y="9"/>
                    <a:pt x="21" y="10"/>
                    <a:pt x="20" y="12"/>
                  </a:cubicBezTo>
                  <a:cubicBezTo>
                    <a:pt x="23" y="13"/>
                    <a:pt x="27" y="14"/>
                    <a:pt x="32" y="14"/>
                  </a:cubicBezTo>
                  <a:cubicBezTo>
                    <a:pt x="32" y="0"/>
                    <a:pt x="32" y="0"/>
                    <a:pt x="32" y="0"/>
                  </a:cubicBezTo>
                  <a:cubicBezTo>
                    <a:pt x="29" y="2"/>
                    <a:pt x="26" y="4"/>
                    <a:pt x="23" y="7"/>
                  </a:cubicBezTo>
                  <a:close/>
                  <a:moveTo>
                    <a:pt x="14" y="32"/>
                  </a:moveTo>
                  <a:cubicBezTo>
                    <a:pt x="32" y="32"/>
                    <a:pt x="32" y="32"/>
                    <a:pt x="32" y="32"/>
                  </a:cubicBezTo>
                  <a:cubicBezTo>
                    <a:pt x="32" y="17"/>
                    <a:pt x="32" y="17"/>
                    <a:pt x="32" y="17"/>
                  </a:cubicBezTo>
                  <a:cubicBezTo>
                    <a:pt x="27" y="17"/>
                    <a:pt x="22" y="16"/>
                    <a:pt x="18" y="15"/>
                  </a:cubicBezTo>
                  <a:cubicBezTo>
                    <a:pt x="15" y="20"/>
                    <a:pt x="14" y="26"/>
                    <a:pt x="14" y="32"/>
                  </a:cubicBezTo>
                  <a:close/>
                  <a:moveTo>
                    <a:pt x="15" y="14"/>
                  </a:moveTo>
                  <a:cubicBezTo>
                    <a:pt x="12" y="14"/>
                    <a:pt x="10" y="13"/>
                    <a:pt x="8" y="12"/>
                  </a:cubicBezTo>
                  <a:cubicBezTo>
                    <a:pt x="3" y="17"/>
                    <a:pt x="0" y="24"/>
                    <a:pt x="0" y="32"/>
                  </a:cubicBezTo>
                  <a:cubicBezTo>
                    <a:pt x="10" y="32"/>
                    <a:pt x="10" y="32"/>
                    <a:pt x="10" y="32"/>
                  </a:cubicBezTo>
                  <a:cubicBezTo>
                    <a:pt x="11" y="25"/>
                    <a:pt x="12" y="20"/>
                    <a:pt x="15" y="14"/>
                  </a:cubicBezTo>
                  <a:close/>
                  <a:moveTo>
                    <a:pt x="21" y="5"/>
                  </a:moveTo>
                  <a:cubicBezTo>
                    <a:pt x="22" y="4"/>
                    <a:pt x="23" y="2"/>
                    <a:pt x="25" y="1"/>
                  </a:cubicBezTo>
                  <a:cubicBezTo>
                    <a:pt x="19" y="3"/>
                    <a:pt x="14" y="5"/>
                    <a:pt x="10" y="9"/>
                  </a:cubicBezTo>
                  <a:cubicBezTo>
                    <a:pt x="12" y="10"/>
                    <a:pt x="14" y="11"/>
                    <a:pt x="16" y="11"/>
                  </a:cubicBezTo>
                  <a:cubicBezTo>
                    <a:pt x="17" y="9"/>
                    <a:pt x="19" y="7"/>
                    <a:pt x="21" y="5"/>
                  </a:cubicBezTo>
                  <a:close/>
                  <a:moveTo>
                    <a:pt x="10" y="35"/>
                  </a:moveTo>
                  <a:cubicBezTo>
                    <a:pt x="0" y="35"/>
                    <a:pt x="0" y="35"/>
                    <a:pt x="0" y="35"/>
                  </a:cubicBezTo>
                  <a:cubicBezTo>
                    <a:pt x="0" y="43"/>
                    <a:pt x="3" y="50"/>
                    <a:pt x="8" y="55"/>
                  </a:cubicBezTo>
                  <a:cubicBezTo>
                    <a:pt x="10" y="54"/>
                    <a:pt x="12" y="54"/>
                    <a:pt x="15" y="53"/>
                  </a:cubicBezTo>
                  <a:cubicBezTo>
                    <a:pt x="12" y="47"/>
                    <a:pt x="10" y="41"/>
                    <a:pt x="10" y="35"/>
                  </a:cubicBezTo>
                  <a:close/>
                  <a:moveTo>
                    <a:pt x="21" y="62"/>
                  </a:moveTo>
                  <a:cubicBezTo>
                    <a:pt x="19" y="60"/>
                    <a:pt x="17" y="58"/>
                    <a:pt x="16" y="56"/>
                  </a:cubicBezTo>
                  <a:cubicBezTo>
                    <a:pt x="14" y="56"/>
                    <a:pt x="12" y="57"/>
                    <a:pt x="10" y="58"/>
                  </a:cubicBezTo>
                  <a:cubicBezTo>
                    <a:pt x="14" y="62"/>
                    <a:pt x="19" y="65"/>
                    <a:pt x="25" y="66"/>
                  </a:cubicBezTo>
                  <a:cubicBezTo>
                    <a:pt x="23" y="65"/>
                    <a:pt x="22" y="64"/>
                    <a:pt x="21" y="62"/>
                  </a:cubicBezTo>
                  <a:close/>
                  <a:moveTo>
                    <a:pt x="18" y="52"/>
                  </a:moveTo>
                  <a:cubicBezTo>
                    <a:pt x="22" y="51"/>
                    <a:pt x="27" y="50"/>
                    <a:pt x="32" y="50"/>
                  </a:cubicBezTo>
                  <a:cubicBezTo>
                    <a:pt x="32" y="35"/>
                    <a:pt x="32" y="35"/>
                    <a:pt x="32" y="35"/>
                  </a:cubicBezTo>
                  <a:cubicBezTo>
                    <a:pt x="14" y="35"/>
                    <a:pt x="14" y="35"/>
                    <a:pt x="14" y="35"/>
                  </a:cubicBezTo>
                  <a:cubicBezTo>
                    <a:pt x="14" y="41"/>
                    <a:pt x="15" y="47"/>
                    <a:pt x="18" y="52"/>
                  </a:cubicBezTo>
                  <a:close/>
                  <a:moveTo>
                    <a:pt x="23" y="60"/>
                  </a:moveTo>
                  <a:cubicBezTo>
                    <a:pt x="26" y="63"/>
                    <a:pt x="29" y="65"/>
                    <a:pt x="32" y="67"/>
                  </a:cubicBezTo>
                  <a:cubicBezTo>
                    <a:pt x="32" y="54"/>
                    <a:pt x="32" y="54"/>
                    <a:pt x="32" y="54"/>
                  </a:cubicBezTo>
                  <a:cubicBezTo>
                    <a:pt x="27" y="54"/>
                    <a:pt x="23" y="54"/>
                    <a:pt x="20" y="55"/>
                  </a:cubicBezTo>
                  <a:cubicBezTo>
                    <a:pt x="21" y="57"/>
                    <a:pt x="22" y="58"/>
                    <a:pt x="23" y="60"/>
                  </a:cubicBez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91"/>
            <p:cNvSpPr>
              <a:spLocks noEditPoints="1"/>
            </p:cNvSpPr>
            <p:nvPr/>
          </p:nvSpPr>
          <p:spPr bwMode="auto">
            <a:xfrm>
              <a:off x="4248123" y="2478325"/>
              <a:ext cx="576661" cy="576664"/>
            </a:xfrm>
            <a:custGeom>
              <a:avLst/>
              <a:gdLst>
                <a:gd name="T0" fmla="*/ 67 w 67"/>
                <a:gd name="T1" fmla="*/ 31 h 67"/>
                <a:gd name="T2" fmla="*/ 52 w 67"/>
                <a:gd name="T3" fmla="*/ 14 h 67"/>
                <a:gd name="T4" fmla="*/ 35 w 67"/>
                <a:gd name="T5" fmla="*/ 50 h 67"/>
                <a:gd name="T6" fmla="*/ 53 w 67"/>
                <a:gd name="T7" fmla="*/ 35 h 67"/>
                <a:gd name="T8" fmla="*/ 35 w 67"/>
                <a:gd name="T9" fmla="*/ 50 h 67"/>
                <a:gd name="T10" fmla="*/ 35 w 67"/>
                <a:gd name="T11" fmla="*/ 0 h 67"/>
                <a:gd name="T12" fmla="*/ 47 w 67"/>
                <a:gd name="T13" fmla="*/ 12 h 67"/>
                <a:gd name="T14" fmla="*/ 47 w 67"/>
                <a:gd name="T15" fmla="*/ 55 h 67"/>
                <a:gd name="T16" fmla="*/ 35 w 67"/>
                <a:gd name="T17" fmla="*/ 67 h 67"/>
                <a:gd name="T18" fmla="*/ 47 w 67"/>
                <a:gd name="T19" fmla="*/ 55 h 67"/>
                <a:gd name="T20" fmla="*/ 52 w 67"/>
                <a:gd name="T21" fmla="*/ 53 h 67"/>
                <a:gd name="T22" fmla="*/ 67 w 67"/>
                <a:gd name="T23" fmla="*/ 35 h 67"/>
                <a:gd name="T24" fmla="*/ 46 w 67"/>
                <a:gd name="T25" fmla="*/ 62 h 67"/>
                <a:gd name="T26" fmla="*/ 42 w 67"/>
                <a:gd name="T27" fmla="*/ 66 h 67"/>
                <a:gd name="T28" fmla="*/ 51 w 67"/>
                <a:gd name="T29" fmla="*/ 56 h 67"/>
                <a:gd name="T30" fmla="*/ 46 w 67"/>
                <a:gd name="T31" fmla="*/ 5 h 67"/>
                <a:gd name="T32" fmla="*/ 51 w 67"/>
                <a:gd name="T33" fmla="*/ 11 h 67"/>
                <a:gd name="T34" fmla="*/ 42 w 67"/>
                <a:gd name="T35" fmla="*/ 1 h 67"/>
                <a:gd name="T36" fmla="*/ 49 w 67"/>
                <a:gd name="T37" fmla="*/ 15 h 67"/>
                <a:gd name="T38" fmla="*/ 35 w 67"/>
                <a:gd name="T39" fmla="*/ 31 h 67"/>
                <a:gd name="T40" fmla="*/ 49 w 67"/>
                <a:gd name="T41" fmla="*/ 15 h 67"/>
                <a:gd name="T42" fmla="*/ 20 w 67"/>
                <a:gd name="T43" fmla="*/ 12 h 67"/>
                <a:gd name="T44" fmla="*/ 32 w 67"/>
                <a:gd name="T45" fmla="*/ 0 h 67"/>
                <a:gd name="T46" fmla="*/ 14 w 67"/>
                <a:gd name="T47" fmla="*/ 31 h 67"/>
                <a:gd name="T48" fmla="*/ 32 w 67"/>
                <a:gd name="T49" fmla="*/ 17 h 67"/>
                <a:gd name="T50" fmla="*/ 14 w 67"/>
                <a:gd name="T51" fmla="*/ 31 h 67"/>
                <a:gd name="T52" fmla="*/ 8 w 67"/>
                <a:gd name="T53" fmla="*/ 12 h 67"/>
                <a:gd name="T54" fmla="*/ 11 w 67"/>
                <a:gd name="T55" fmla="*/ 31 h 67"/>
                <a:gd name="T56" fmla="*/ 21 w 67"/>
                <a:gd name="T57" fmla="*/ 5 h 67"/>
                <a:gd name="T58" fmla="*/ 10 w 67"/>
                <a:gd name="T59" fmla="*/ 9 h 67"/>
                <a:gd name="T60" fmla="*/ 21 w 67"/>
                <a:gd name="T61" fmla="*/ 5 h 67"/>
                <a:gd name="T62" fmla="*/ 0 w 67"/>
                <a:gd name="T63" fmla="*/ 35 h 67"/>
                <a:gd name="T64" fmla="*/ 15 w 67"/>
                <a:gd name="T65" fmla="*/ 53 h 67"/>
                <a:gd name="T66" fmla="*/ 21 w 67"/>
                <a:gd name="T67" fmla="*/ 62 h 67"/>
                <a:gd name="T68" fmla="*/ 10 w 67"/>
                <a:gd name="T69" fmla="*/ 58 h 67"/>
                <a:gd name="T70" fmla="*/ 21 w 67"/>
                <a:gd name="T71" fmla="*/ 62 h 67"/>
                <a:gd name="T72" fmla="*/ 32 w 67"/>
                <a:gd name="T73" fmla="*/ 50 h 67"/>
                <a:gd name="T74" fmla="*/ 14 w 67"/>
                <a:gd name="T75" fmla="*/ 35 h 67"/>
                <a:gd name="T76" fmla="*/ 23 w 67"/>
                <a:gd name="T77" fmla="*/ 60 h 67"/>
                <a:gd name="T78" fmla="*/ 32 w 67"/>
                <a:gd name="T79" fmla="*/ 53 h 67"/>
                <a:gd name="T80" fmla="*/ 23 w 67"/>
                <a:gd name="T8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67">
                  <a:moveTo>
                    <a:pt x="57" y="31"/>
                  </a:moveTo>
                  <a:cubicBezTo>
                    <a:pt x="67" y="31"/>
                    <a:pt x="67" y="31"/>
                    <a:pt x="67" y="31"/>
                  </a:cubicBezTo>
                  <a:cubicBezTo>
                    <a:pt x="67" y="24"/>
                    <a:pt x="64" y="17"/>
                    <a:pt x="59" y="12"/>
                  </a:cubicBezTo>
                  <a:cubicBezTo>
                    <a:pt x="57" y="13"/>
                    <a:pt x="55" y="13"/>
                    <a:pt x="52" y="14"/>
                  </a:cubicBezTo>
                  <a:cubicBezTo>
                    <a:pt x="55" y="19"/>
                    <a:pt x="56" y="25"/>
                    <a:pt x="57" y="31"/>
                  </a:cubicBezTo>
                  <a:close/>
                  <a:moveTo>
                    <a:pt x="35" y="50"/>
                  </a:moveTo>
                  <a:cubicBezTo>
                    <a:pt x="40" y="50"/>
                    <a:pt x="45" y="51"/>
                    <a:pt x="49" y="52"/>
                  </a:cubicBezTo>
                  <a:cubicBezTo>
                    <a:pt x="52" y="47"/>
                    <a:pt x="53" y="41"/>
                    <a:pt x="53" y="35"/>
                  </a:cubicBezTo>
                  <a:cubicBezTo>
                    <a:pt x="35" y="35"/>
                    <a:pt x="35" y="35"/>
                    <a:pt x="35" y="35"/>
                  </a:cubicBezTo>
                  <a:lnTo>
                    <a:pt x="35" y="50"/>
                  </a:lnTo>
                  <a:close/>
                  <a:moveTo>
                    <a:pt x="44" y="7"/>
                  </a:moveTo>
                  <a:cubicBezTo>
                    <a:pt x="41" y="4"/>
                    <a:pt x="38" y="2"/>
                    <a:pt x="35" y="0"/>
                  </a:cubicBezTo>
                  <a:cubicBezTo>
                    <a:pt x="35" y="13"/>
                    <a:pt x="35" y="13"/>
                    <a:pt x="35" y="13"/>
                  </a:cubicBezTo>
                  <a:cubicBezTo>
                    <a:pt x="39" y="13"/>
                    <a:pt x="43" y="13"/>
                    <a:pt x="47" y="12"/>
                  </a:cubicBezTo>
                  <a:cubicBezTo>
                    <a:pt x="46" y="10"/>
                    <a:pt x="45" y="9"/>
                    <a:pt x="44" y="7"/>
                  </a:cubicBezTo>
                  <a:close/>
                  <a:moveTo>
                    <a:pt x="47" y="55"/>
                  </a:moveTo>
                  <a:cubicBezTo>
                    <a:pt x="43" y="54"/>
                    <a:pt x="39" y="53"/>
                    <a:pt x="35" y="53"/>
                  </a:cubicBezTo>
                  <a:cubicBezTo>
                    <a:pt x="35" y="67"/>
                    <a:pt x="35" y="67"/>
                    <a:pt x="35" y="67"/>
                  </a:cubicBezTo>
                  <a:cubicBezTo>
                    <a:pt x="38" y="65"/>
                    <a:pt x="41" y="63"/>
                    <a:pt x="44" y="60"/>
                  </a:cubicBezTo>
                  <a:cubicBezTo>
                    <a:pt x="45" y="58"/>
                    <a:pt x="46" y="57"/>
                    <a:pt x="47" y="55"/>
                  </a:cubicBezTo>
                  <a:close/>
                  <a:moveTo>
                    <a:pt x="57" y="35"/>
                  </a:moveTo>
                  <a:cubicBezTo>
                    <a:pt x="56" y="41"/>
                    <a:pt x="55" y="47"/>
                    <a:pt x="52" y="53"/>
                  </a:cubicBezTo>
                  <a:cubicBezTo>
                    <a:pt x="55" y="53"/>
                    <a:pt x="57" y="54"/>
                    <a:pt x="59" y="55"/>
                  </a:cubicBezTo>
                  <a:cubicBezTo>
                    <a:pt x="64" y="50"/>
                    <a:pt x="67" y="42"/>
                    <a:pt x="67" y="35"/>
                  </a:cubicBezTo>
                  <a:lnTo>
                    <a:pt x="57" y="35"/>
                  </a:lnTo>
                  <a:close/>
                  <a:moveTo>
                    <a:pt x="46" y="62"/>
                  </a:moveTo>
                  <a:cubicBezTo>
                    <a:pt x="46" y="62"/>
                    <a:pt x="46" y="62"/>
                    <a:pt x="46" y="62"/>
                  </a:cubicBezTo>
                  <a:cubicBezTo>
                    <a:pt x="45" y="63"/>
                    <a:pt x="44" y="65"/>
                    <a:pt x="42" y="66"/>
                  </a:cubicBezTo>
                  <a:cubicBezTo>
                    <a:pt x="48" y="64"/>
                    <a:pt x="53" y="62"/>
                    <a:pt x="57" y="58"/>
                  </a:cubicBezTo>
                  <a:cubicBezTo>
                    <a:pt x="55" y="57"/>
                    <a:pt x="53" y="56"/>
                    <a:pt x="51" y="56"/>
                  </a:cubicBezTo>
                  <a:cubicBezTo>
                    <a:pt x="49" y="58"/>
                    <a:pt x="48" y="60"/>
                    <a:pt x="46" y="62"/>
                  </a:cubicBezTo>
                  <a:close/>
                  <a:moveTo>
                    <a:pt x="46" y="5"/>
                  </a:moveTo>
                  <a:cubicBezTo>
                    <a:pt x="46" y="5"/>
                    <a:pt x="46" y="5"/>
                    <a:pt x="46" y="5"/>
                  </a:cubicBezTo>
                  <a:cubicBezTo>
                    <a:pt x="48" y="7"/>
                    <a:pt x="49" y="9"/>
                    <a:pt x="51" y="11"/>
                  </a:cubicBezTo>
                  <a:cubicBezTo>
                    <a:pt x="53" y="11"/>
                    <a:pt x="55" y="10"/>
                    <a:pt x="57" y="9"/>
                  </a:cubicBezTo>
                  <a:cubicBezTo>
                    <a:pt x="53" y="5"/>
                    <a:pt x="48" y="2"/>
                    <a:pt x="42" y="1"/>
                  </a:cubicBezTo>
                  <a:cubicBezTo>
                    <a:pt x="44" y="2"/>
                    <a:pt x="45" y="3"/>
                    <a:pt x="46" y="5"/>
                  </a:cubicBezTo>
                  <a:close/>
                  <a:moveTo>
                    <a:pt x="49" y="15"/>
                  </a:moveTo>
                  <a:cubicBezTo>
                    <a:pt x="45" y="16"/>
                    <a:pt x="40" y="17"/>
                    <a:pt x="35" y="17"/>
                  </a:cubicBezTo>
                  <a:cubicBezTo>
                    <a:pt x="35" y="31"/>
                    <a:pt x="35" y="31"/>
                    <a:pt x="35" y="31"/>
                  </a:cubicBezTo>
                  <a:cubicBezTo>
                    <a:pt x="53" y="31"/>
                    <a:pt x="53" y="31"/>
                    <a:pt x="53" y="31"/>
                  </a:cubicBezTo>
                  <a:cubicBezTo>
                    <a:pt x="53" y="25"/>
                    <a:pt x="51" y="20"/>
                    <a:pt x="49" y="15"/>
                  </a:cubicBezTo>
                  <a:close/>
                  <a:moveTo>
                    <a:pt x="23" y="7"/>
                  </a:moveTo>
                  <a:cubicBezTo>
                    <a:pt x="22" y="9"/>
                    <a:pt x="21" y="10"/>
                    <a:pt x="20" y="12"/>
                  </a:cubicBezTo>
                  <a:cubicBezTo>
                    <a:pt x="24" y="13"/>
                    <a:pt x="28" y="13"/>
                    <a:pt x="32" y="13"/>
                  </a:cubicBezTo>
                  <a:cubicBezTo>
                    <a:pt x="32" y="0"/>
                    <a:pt x="32" y="0"/>
                    <a:pt x="32" y="0"/>
                  </a:cubicBezTo>
                  <a:cubicBezTo>
                    <a:pt x="29" y="2"/>
                    <a:pt x="26" y="4"/>
                    <a:pt x="23" y="7"/>
                  </a:cubicBezTo>
                  <a:close/>
                  <a:moveTo>
                    <a:pt x="14" y="31"/>
                  </a:moveTo>
                  <a:cubicBezTo>
                    <a:pt x="32" y="31"/>
                    <a:pt x="32" y="31"/>
                    <a:pt x="32" y="31"/>
                  </a:cubicBezTo>
                  <a:cubicBezTo>
                    <a:pt x="32" y="17"/>
                    <a:pt x="32" y="17"/>
                    <a:pt x="32" y="17"/>
                  </a:cubicBezTo>
                  <a:cubicBezTo>
                    <a:pt x="27" y="17"/>
                    <a:pt x="23" y="16"/>
                    <a:pt x="18" y="15"/>
                  </a:cubicBezTo>
                  <a:cubicBezTo>
                    <a:pt x="16" y="20"/>
                    <a:pt x="14" y="25"/>
                    <a:pt x="14" y="31"/>
                  </a:cubicBezTo>
                  <a:close/>
                  <a:moveTo>
                    <a:pt x="15" y="14"/>
                  </a:moveTo>
                  <a:cubicBezTo>
                    <a:pt x="12" y="13"/>
                    <a:pt x="10" y="13"/>
                    <a:pt x="8" y="12"/>
                  </a:cubicBezTo>
                  <a:cubicBezTo>
                    <a:pt x="3" y="17"/>
                    <a:pt x="0" y="24"/>
                    <a:pt x="0" y="31"/>
                  </a:cubicBezTo>
                  <a:cubicBezTo>
                    <a:pt x="11" y="31"/>
                    <a:pt x="11" y="31"/>
                    <a:pt x="11" y="31"/>
                  </a:cubicBezTo>
                  <a:cubicBezTo>
                    <a:pt x="11" y="25"/>
                    <a:pt x="12" y="19"/>
                    <a:pt x="15" y="14"/>
                  </a:cubicBezTo>
                  <a:close/>
                  <a:moveTo>
                    <a:pt x="21" y="5"/>
                  </a:moveTo>
                  <a:cubicBezTo>
                    <a:pt x="22" y="3"/>
                    <a:pt x="24" y="2"/>
                    <a:pt x="25" y="1"/>
                  </a:cubicBezTo>
                  <a:cubicBezTo>
                    <a:pt x="19" y="2"/>
                    <a:pt x="14" y="5"/>
                    <a:pt x="10" y="9"/>
                  </a:cubicBezTo>
                  <a:cubicBezTo>
                    <a:pt x="12" y="10"/>
                    <a:pt x="14" y="11"/>
                    <a:pt x="16" y="11"/>
                  </a:cubicBezTo>
                  <a:cubicBezTo>
                    <a:pt x="18" y="9"/>
                    <a:pt x="19" y="7"/>
                    <a:pt x="21" y="5"/>
                  </a:cubicBezTo>
                  <a:close/>
                  <a:moveTo>
                    <a:pt x="10" y="35"/>
                  </a:moveTo>
                  <a:cubicBezTo>
                    <a:pt x="0" y="35"/>
                    <a:pt x="0" y="35"/>
                    <a:pt x="0" y="35"/>
                  </a:cubicBezTo>
                  <a:cubicBezTo>
                    <a:pt x="0" y="42"/>
                    <a:pt x="3" y="50"/>
                    <a:pt x="8" y="55"/>
                  </a:cubicBezTo>
                  <a:cubicBezTo>
                    <a:pt x="10" y="54"/>
                    <a:pt x="12" y="53"/>
                    <a:pt x="15" y="53"/>
                  </a:cubicBezTo>
                  <a:cubicBezTo>
                    <a:pt x="12" y="47"/>
                    <a:pt x="11" y="41"/>
                    <a:pt x="10" y="35"/>
                  </a:cubicBezTo>
                  <a:close/>
                  <a:moveTo>
                    <a:pt x="21" y="62"/>
                  </a:moveTo>
                  <a:cubicBezTo>
                    <a:pt x="19" y="60"/>
                    <a:pt x="18" y="58"/>
                    <a:pt x="16" y="56"/>
                  </a:cubicBezTo>
                  <a:cubicBezTo>
                    <a:pt x="14" y="56"/>
                    <a:pt x="12" y="57"/>
                    <a:pt x="10" y="58"/>
                  </a:cubicBezTo>
                  <a:cubicBezTo>
                    <a:pt x="14" y="62"/>
                    <a:pt x="19" y="64"/>
                    <a:pt x="25" y="66"/>
                  </a:cubicBezTo>
                  <a:cubicBezTo>
                    <a:pt x="24" y="65"/>
                    <a:pt x="22" y="63"/>
                    <a:pt x="21" y="62"/>
                  </a:cubicBezTo>
                  <a:close/>
                  <a:moveTo>
                    <a:pt x="18" y="52"/>
                  </a:moveTo>
                  <a:cubicBezTo>
                    <a:pt x="23" y="51"/>
                    <a:pt x="27" y="50"/>
                    <a:pt x="32" y="50"/>
                  </a:cubicBezTo>
                  <a:cubicBezTo>
                    <a:pt x="32" y="35"/>
                    <a:pt x="32" y="35"/>
                    <a:pt x="32" y="35"/>
                  </a:cubicBezTo>
                  <a:cubicBezTo>
                    <a:pt x="14" y="35"/>
                    <a:pt x="14" y="35"/>
                    <a:pt x="14" y="35"/>
                  </a:cubicBezTo>
                  <a:cubicBezTo>
                    <a:pt x="14" y="41"/>
                    <a:pt x="16" y="47"/>
                    <a:pt x="18" y="52"/>
                  </a:cubicBezTo>
                  <a:close/>
                  <a:moveTo>
                    <a:pt x="23" y="60"/>
                  </a:moveTo>
                  <a:cubicBezTo>
                    <a:pt x="26" y="63"/>
                    <a:pt x="29" y="65"/>
                    <a:pt x="32" y="67"/>
                  </a:cubicBezTo>
                  <a:cubicBezTo>
                    <a:pt x="32" y="53"/>
                    <a:pt x="32" y="53"/>
                    <a:pt x="32" y="53"/>
                  </a:cubicBezTo>
                  <a:cubicBezTo>
                    <a:pt x="28" y="53"/>
                    <a:pt x="24" y="54"/>
                    <a:pt x="20" y="55"/>
                  </a:cubicBezTo>
                  <a:cubicBezTo>
                    <a:pt x="21" y="57"/>
                    <a:pt x="22" y="58"/>
                    <a:pt x="23" y="6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9" name="组合 78"/>
          <p:cNvGrpSpPr/>
          <p:nvPr/>
        </p:nvGrpSpPr>
        <p:grpSpPr>
          <a:xfrm>
            <a:off x="2508374" y="1896659"/>
            <a:ext cx="634690" cy="634694"/>
            <a:chOff x="3033145" y="2315118"/>
            <a:chExt cx="899446" cy="899451"/>
          </a:xfrm>
        </p:grpSpPr>
        <p:sp>
          <p:nvSpPr>
            <p:cNvPr id="80" name="Oval 208"/>
            <p:cNvSpPr>
              <a:spLocks noChangeArrowheads="1"/>
            </p:cNvSpPr>
            <p:nvPr/>
          </p:nvSpPr>
          <p:spPr bwMode="auto">
            <a:xfrm>
              <a:off x="3033145" y="2315118"/>
              <a:ext cx="899446" cy="899451"/>
            </a:xfrm>
            <a:prstGeom prst="ellipse">
              <a:avLst/>
            </a:pr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Oval 209"/>
            <p:cNvSpPr>
              <a:spLocks noChangeArrowheads="1"/>
            </p:cNvSpPr>
            <p:nvPr/>
          </p:nvSpPr>
          <p:spPr bwMode="auto">
            <a:xfrm>
              <a:off x="3083920" y="2369520"/>
              <a:ext cx="797896" cy="794274"/>
            </a:xfrm>
            <a:prstGeom prst="ellipse">
              <a:avLst/>
            </a:prstGeom>
            <a:solidFill>
              <a:srgbClr val="E545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10"/>
            <p:cNvSpPr/>
            <p:nvPr/>
          </p:nvSpPr>
          <p:spPr bwMode="auto">
            <a:xfrm>
              <a:off x="3058533" y="2590756"/>
              <a:ext cx="667331" cy="598425"/>
            </a:xfrm>
            <a:custGeom>
              <a:avLst/>
              <a:gdLst>
                <a:gd name="T0" fmla="*/ 33 w 184"/>
                <a:gd name="T1" fmla="*/ 0 h 165"/>
                <a:gd name="T2" fmla="*/ 0 w 184"/>
                <a:gd name="T3" fmla="*/ 35 h 165"/>
                <a:gd name="T4" fmla="*/ 26 w 184"/>
                <a:gd name="T5" fmla="*/ 125 h 165"/>
                <a:gd name="T6" fmla="*/ 90 w 184"/>
                <a:gd name="T7" fmla="*/ 161 h 165"/>
                <a:gd name="T8" fmla="*/ 123 w 184"/>
                <a:gd name="T9" fmla="*/ 165 h 165"/>
                <a:gd name="T10" fmla="*/ 165 w 184"/>
                <a:gd name="T11" fmla="*/ 123 h 165"/>
                <a:gd name="T12" fmla="*/ 156 w 184"/>
                <a:gd name="T13" fmla="*/ 102 h 165"/>
                <a:gd name="T14" fmla="*/ 170 w 184"/>
                <a:gd name="T15" fmla="*/ 87 h 165"/>
                <a:gd name="T16" fmla="*/ 184 w 184"/>
                <a:gd name="T17" fmla="*/ 31 h 165"/>
                <a:gd name="T18" fmla="*/ 83 w 184"/>
                <a:gd name="T19" fmla="*/ 28 h 165"/>
                <a:gd name="T20" fmla="*/ 76 w 184"/>
                <a:gd name="T21" fmla="*/ 5 h 165"/>
                <a:gd name="T22" fmla="*/ 50 w 184"/>
                <a:gd name="T23" fmla="*/ 0 h 165"/>
                <a:gd name="T24" fmla="*/ 33 w 184"/>
                <a:gd name="T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65">
                  <a:moveTo>
                    <a:pt x="33" y="0"/>
                  </a:moveTo>
                  <a:lnTo>
                    <a:pt x="0" y="35"/>
                  </a:lnTo>
                  <a:lnTo>
                    <a:pt x="26" y="125"/>
                  </a:lnTo>
                  <a:lnTo>
                    <a:pt x="90" y="161"/>
                  </a:lnTo>
                  <a:lnTo>
                    <a:pt x="123" y="165"/>
                  </a:lnTo>
                  <a:lnTo>
                    <a:pt x="165" y="123"/>
                  </a:lnTo>
                  <a:lnTo>
                    <a:pt x="156" y="102"/>
                  </a:lnTo>
                  <a:lnTo>
                    <a:pt x="170" y="87"/>
                  </a:lnTo>
                  <a:lnTo>
                    <a:pt x="184" y="31"/>
                  </a:lnTo>
                  <a:lnTo>
                    <a:pt x="83" y="28"/>
                  </a:lnTo>
                  <a:lnTo>
                    <a:pt x="76" y="5"/>
                  </a:lnTo>
                  <a:lnTo>
                    <a:pt x="50" y="0"/>
                  </a:lnTo>
                  <a:lnTo>
                    <a:pt x="33" y="0"/>
                  </a:lnTo>
                  <a:close/>
                </a:path>
              </a:pathLst>
            </a:custGeom>
            <a:solidFill>
              <a:srgbClr val="912D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Oval 211"/>
            <p:cNvSpPr>
              <a:spLocks noChangeArrowheads="1"/>
            </p:cNvSpPr>
            <p:nvPr/>
          </p:nvSpPr>
          <p:spPr bwMode="auto">
            <a:xfrm>
              <a:off x="3392198" y="2949811"/>
              <a:ext cx="101550" cy="94297"/>
            </a:xfrm>
            <a:prstGeom prst="ellipse">
              <a:avLst/>
            </a:pr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Oval 212"/>
            <p:cNvSpPr>
              <a:spLocks noChangeArrowheads="1"/>
            </p:cNvSpPr>
            <p:nvPr/>
          </p:nvSpPr>
          <p:spPr bwMode="auto">
            <a:xfrm>
              <a:off x="3573538" y="2949811"/>
              <a:ext cx="94297" cy="94297"/>
            </a:xfrm>
            <a:prstGeom prst="ellipse">
              <a:avLst/>
            </a:pr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13"/>
            <p:cNvSpPr>
              <a:spLocks noEditPoints="1"/>
            </p:cNvSpPr>
            <p:nvPr/>
          </p:nvSpPr>
          <p:spPr bwMode="auto">
            <a:xfrm>
              <a:off x="3178217" y="2583503"/>
              <a:ext cx="591168" cy="340921"/>
            </a:xfrm>
            <a:custGeom>
              <a:avLst/>
              <a:gdLst>
                <a:gd name="T0" fmla="*/ 66 w 69"/>
                <a:gd name="T1" fmla="*/ 12 h 40"/>
                <a:gd name="T2" fmla="*/ 26 w 69"/>
                <a:gd name="T3" fmla="*/ 12 h 40"/>
                <a:gd name="T4" fmla="*/ 22 w 69"/>
                <a:gd name="T5" fmla="*/ 8 h 40"/>
                <a:gd name="T6" fmla="*/ 21 w 69"/>
                <a:gd name="T7" fmla="*/ 4 h 40"/>
                <a:gd name="T8" fmla="*/ 17 w 69"/>
                <a:gd name="T9" fmla="*/ 0 h 40"/>
                <a:gd name="T10" fmla="*/ 4 w 69"/>
                <a:gd name="T11" fmla="*/ 0 h 40"/>
                <a:gd name="T12" fmla="*/ 0 w 69"/>
                <a:gd name="T13" fmla="*/ 3 h 40"/>
                <a:gd name="T14" fmla="*/ 4 w 69"/>
                <a:gd name="T15" fmla="*/ 7 h 40"/>
                <a:gd name="T16" fmla="*/ 9 w 69"/>
                <a:gd name="T17" fmla="*/ 7 h 40"/>
                <a:gd name="T18" fmla="*/ 14 w 69"/>
                <a:gd name="T19" fmla="*/ 11 h 40"/>
                <a:gd name="T20" fmla="*/ 24 w 69"/>
                <a:gd name="T21" fmla="*/ 36 h 40"/>
                <a:gd name="T22" fmla="*/ 29 w 69"/>
                <a:gd name="T23" fmla="*/ 40 h 40"/>
                <a:gd name="T24" fmla="*/ 54 w 69"/>
                <a:gd name="T25" fmla="*/ 40 h 40"/>
                <a:gd name="T26" fmla="*/ 60 w 69"/>
                <a:gd name="T27" fmla="*/ 36 h 40"/>
                <a:gd name="T28" fmla="*/ 68 w 69"/>
                <a:gd name="T29" fmla="*/ 16 h 40"/>
                <a:gd name="T30" fmla="*/ 66 w 69"/>
                <a:gd name="T31" fmla="*/ 12 h 40"/>
                <a:gd name="T32" fmla="*/ 53 w 69"/>
                <a:gd name="T33" fmla="*/ 34 h 40"/>
                <a:gd name="T34" fmla="*/ 31 w 69"/>
                <a:gd name="T35" fmla="*/ 34 h 40"/>
                <a:gd name="T36" fmla="*/ 26 w 69"/>
                <a:gd name="T37" fmla="*/ 18 h 40"/>
                <a:gd name="T38" fmla="*/ 59 w 69"/>
                <a:gd name="T39" fmla="*/ 18 h 40"/>
                <a:gd name="T40" fmla="*/ 53 w 69"/>
                <a:gd name="T41"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40">
                  <a:moveTo>
                    <a:pt x="66" y="12"/>
                  </a:moveTo>
                  <a:cubicBezTo>
                    <a:pt x="26" y="12"/>
                    <a:pt x="26" y="12"/>
                    <a:pt x="26" y="12"/>
                  </a:cubicBezTo>
                  <a:cubicBezTo>
                    <a:pt x="24" y="12"/>
                    <a:pt x="22" y="10"/>
                    <a:pt x="22" y="8"/>
                  </a:cubicBezTo>
                  <a:cubicBezTo>
                    <a:pt x="21" y="4"/>
                    <a:pt x="21" y="4"/>
                    <a:pt x="21" y="4"/>
                  </a:cubicBezTo>
                  <a:cubicBezTo>
                    <a:pt x="21" y="1"/>
                    <a:pt x="19" y="0"/>
                    <a:pt x="17" y="0"/>
                  </a:cubicBezTo>
                  <a:cubicBezTo>
                    <a:pt x="4" y="0"/>
                    <a:pt x="4" y="0"/>
                    <a:pt x="4" y="0"/>
                  </a:cubicBezTo>
                  <a:cubicBezTo>
                    <a:pt x="2" y="0"/>
                    <a:pt x="0" y="1"/>
                    <a:pt x="0" y="3"/>
                  </a:cubicBezTo>
                  <a:cubicBezTo>
                    <a:pt x="0" y="5"/>
                    <a:pt x="1" y="7"/>
                    <a:pt x="4" y="7"/>
                  </a:cubicBezTo>
                  <a:cubicBezTo>
                    <a:pt x="9" y="7"/>
                    <a:pt x="9" y="7"/>
                    <a:pt x="9" y="7"/>
                  </a:cubicBezTo>
                  <a:cubicBezTo>
                    <a:pt x="11" y="7"/>
                    <a:pt x="13" y="9"/>
                    <a:pt x="14" y="11"/>
                  </a:cubicBezTo>
                  <a:cubicBezTo>
                    <a:pt x="24" y="36"/>
                    <a:pt x="24" y="36"/>
                    <a:pt x="24" y="36"/>
                  </a:cubicBezTo>
                  <a:cubicBezTo>
                    <a:pt x="25" y="38"/>
                    <a:pt x="27" y="40"/>
                    <a:pt x="29" y="40"/>
                  </a:cubicBezTo>
                  <a:cubicBezTo>
                    <a:pt x="54" y="40"/>
                    <a:pt x="54" y="40"/>
                    <a:pt x="54" y="40"/>
                  </a:cubicBezTo>
                  <a:cubicBezTo>
                    <a:pt x="56" y="40"/>
                    <a:pt x="59" y="38"/>
                    <a:pt x="60" y="36"/>
                  </a:cubicBezTo>
                  <a:cubicBezTo>
                    <a:pt x="68" y="16"/>
                    <a:pt x="68" y="16"/>
                    <a:pt x="68" y="16"/>
                  </a:cubicBezTo>
                  <a:cubicBezTo>
                    <a:pt x="69" y="14"/>
                    <a:pt x="68" y="12"/>
                    <a:pt x="66" y="12"/>
                  </a:cubicBezTo>
                  <a:close/>
                  <a:moveTo>
                    <a:pt x="53" y="34"/>
                  </a:moveTo>
                  <a:cubicBezTo>
                    <a:pt x="31" y="34"/>
                    <a:pt x="31" y="34"/>
                    <a:pt x="31" y="34"/>
                  </a:cubicBezTo>
                  <a:cubicBezTo>
                    <a:pt x="26" y="18"/>
                    <a:pt x="26" y="18"/>
                    <a:pt x="26" y="18"/>
                  </a:cubicBezTo>
                  <a:cubicBezTo>
                    <a:pt x="59" y="18"/>
                    <a:pt x="59" y="18"/>
                    <a:pt x="59" y="18"/>
                  </a:cubicBezTo>
                  <a:lnTo>
                    <a:pt x="53" y="34"/>
                  </a:lnTo>
                  <a:close/>
                </a:path>
              </a:pathLst>
            </a:custGeom>
            <a:solidFill>
              <a:schemeClr val="tx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Oval 214"/>
            <p:cNvSpPr>
              <a:spLocks noChangeArrowheads="1"/>
            </p:cNvSpPr>
            <p:nvPr/>
          </p:nvSpPr>
          <p:spPr bwMode="auto">
            <a:xfrm>
              <a:off x="3410332" y="2942558"/>
              <a:ext cx="94297" cy="9429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Oval 215"/>
            <p:cNvSpPr>
              <a:spLocks noChangeArrowheads="1"/>
            </p:cNvSpPr>
            <p:nvPr/>
          </p:nvSpPr>
          <p:spPr bwMode="auto">
            <a:xfrm>
              <a:off x="3580792" y="2942558"/>
              <a:ext cx="101550" cy="9429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16"/>
            <p:cNvSpPr>
              <a:spLocks noEditPoints="1"/>
            </p:cNvSpPr>
            <p:nvPr/>
          </p:nvSpPr>
          <p:spPr bwMode="auto">
            <a:xfrm>
              <a:off x="3185471" y="2565368"/>
              <a:ext cx="591168" cy="340921"/>
            </a:xfrm>
            <a:custGeom>
              <a:avLst/>
              <a:gdLst>
                <a:gd name="T0" fmla="*/ 66 w 69"/>
                <a:gd name="T1" fmla="*/ 13 h 40"/>
                <a:gd name="T2" fmla="*/ 26 w 69"/>
                <a:gd name="T3" fmla="*/ 13 h 40"/>
                <a:gd name="T4" fmla="*/ 22 w 69"/>
                <a:gd name="T5" fmla="*/ 9 h 40"/>
                <a:gd name="T6" fmla="*/ 22 w 69"/>
                <a:gd name="T7" fmla="*/ 4 h 40"/>
                <a:gd name="T8" fmla="*/ 17 w 69"/>
                <a:gd name="T9" fmla="*/ 0 h 40"/>
                <a:gd name="T10" fmla="*/ 4 w 69"/>
                <a:gd name="T11" fmla="*/ 0 h 40"/>
                <a:gd name="T12" fmla="*/ 0 w 69"/>
                <a:gd name="T13" fmla="*/ 4 h 40"/>
                <a:gd name="T14" fmla="*/ 4 w 69"/>
                <a:gd name="T15" fmla="*/ 8 h 40"/>
                <a:gd name="T16" fmla="*/ 9 w 69"/>
                <a:gd name="T17" fmla="*/ 8 h 40"/>
                <a:gd name="T18" fmla="*/ 14 w 69"/>
                <a:gd name="T19" fmla="*/ 12 h 40"/>
                <a:gd name="T20" fmla="*/ 24 w 69"/>
                <a:gd name="T21" fmla="*/ 37 h 40"/>
                <a:gd name="T22" fmla="*/ 30 w 69"/>
                <a:gd name="T23" fmla="*/ 40 h 40"/>
                <a:gd name="T24" fmla="*/ 54 w 69"/>
                <a:gd name="T25" fmla="*/ 40 h 40"/>
                <a:gd name="T26" fmla="*/ 60 w 69"/>
                <a:gd name="T27" fmla="*/ 37 h 40"/>
                <a:gd name="T28" fmla="*/ 68 w 69"/>
                <a:gd name="T29" fmla="*/ 17 h 40"/>
                <a:gd name="T30" fmla="*/ 66 w 69"/>
                <a:gd name="T31" fmla="*/ 13 h 40"/>
                <a:gd name="T32" fmla="*/ 53 w 69"/>
                <a:gd name="T33" fmla="*/ 35 h 40"/>
                <a:gd name="T34" fmla="*/ 32 w 69"/>
                <a:gd name="T35" fmla="*/ 35 h 40"/>
                <a:gd name="T36" fmla="*/ 26 w 69"/>
                <a:gd name="T37" fmla="*/ 19 h 40"/>
                <a:gd name="T38" fmla="*/ 59 w 69"/>
                <a:gd name="T39" fmla="*/ 19 h 40"/>
                <a:gd name="T40" fmla="*/ 53 w 69"/>
                <a:gd name="T41"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40">
                  <a:moveTo>
                    <a:pt x="66" y="13"/>
                  </a:moveTo>
                  <a:cubicBezTo>
                    <a:pt x="26" y="13"/>
                    <a:pt x="26" y="13"/>
                    <a:pt x="26" y="13"/>
                  </a:cubicBezTo>
                  <a:cubicBezTo>
                    <a:pt x="24" y="13"/>
                    <a:pt x="22" y="11"/>
                    <a:pt x="22" y="9"/>
                  </a:cubicBezTo>
                  <a:cubicBezTo>
                    <a:pt x="22" y="4"/>
                    <a:pt x="22" y="4"/>
                    <a:pt x="22" y="4"/>
                  </a:cubicBezTo>
                  <a:cubicBezTo>
                    <a:pt x="22" y="2"/>
                    <a:pt x="20" y="0"/>
                    <a:pt x="17" y="0"/>
                  </a:cubicBezTo>
                  <a:cubicBezTo>
                    <a:pt x="4" y="0"/>
                    <a:pt x="4" y="0"/>
                    <a:pt x="4" y="0"/>
                  </a:cubicBezTo>
                  <a:cubicBezTo>
                    <a:pt x="2" y="0"/>
                    <a:pt x="0" y="2"/>
                    <a:pt x="0" y="4"/>
                  </a:cubicBezTo>
                  <a:cubicBezTo>
                    <a:pt x="0" y="6"/>
                    <a:pt x="2" y="8"/>
                    <a:pt x="4" y="8"/>
                  </a:cubicBezTo>
                  <a:cubicBezTo>
                    <a:pt x="9" y="8"/>
                    <a:pt x="9" y="8"/>
                    <a:pt x="9" y="8"/>
                  </a:cubicBezTo>
                  <a:cubicBezTo>
                    <a:pt x="11" y="8"/>
                    <a:pt x="14" y="9"/>
                    <a:pt x="14" y="12"/>
                  </a:cubicBezTo>
                  <a:cubicBezTo>
                    <a:pt x="24" y="37"/>
                    <a:pt x="24" y="37"/>
                    <a:pt x="24" y="37"/>
                  </a:cubicBezTo>
                  <a:cubicBezTo>
                    <a:pt x="25" y="39"/>
                    <a:pt x="27" y="40"/>
                    <a:pt x="30" y="40"/>
                  </a:cubicBezTo>
                  <a:cubicBezTo>
                    <a:pt x="54" y="40"/>
                    <a:pt x="54" y="40"/>
                    <a:pt x="54" y="40"/>
                  </a:cubicBezTo>
                  <a:cubicBezTo>
                    <a:pt x="57" y="40"/>
                    <a:pt x="59" y="39"/>
                    <a:pt x="60" y="37"/>
                  </a:cubicBezTo>
                  <a:cubicBezTo>
                    <a:pt x="68" y="17"/>
                    <a:pt x="68" y="17"/>
                    <a:pt x="68" y="17"/>
                  </a:cubicBezTo>
                  <a:cubicBezTo>
                    <a:pt x="69" y="15"/>
                    <a:pt x="68" y="13"/>
                    <a:pt x="66" y="13"/>
                  </a:cubicBezTo>
                  <a:close/>
                  <a:moveTo>
                    <a:pt x="53" y="35"/>
                  </a:moveTo>
                  <a:cubicBezTo>
                    <a:pt x="32" y="35"/>
                    <a:pt x="32" y="35"/>
                    <a:pt x="32" y="35"/>
                  </a:cubicBezTo>
                  <a:cubicBezTo>
                    <a:pt x="26" y="19"/>
                    <a:pt x="26" y="19"/>
                    <a:pt x="26" y="19"/>
                  </a:cubicBezTo>
                  <a:cubicBezTo>
                    <a:pt x="59" y="19"/>
                    <a:pt x="59" y="19"/>
                    <a:pt x="59" y="19"/>
                  </a:cubicBezTo>
                  <a:lnTo>
                    <a:pt x="53"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1" name="任意多边形 90"/>
          <p:cNvSpPr/>
          <p:nvPr/>
        </p:nvSpPr>
        <p:spPr>
          <a:xfrm>
            <a:off x="-106680" y="1620222"/>
            <a:ext cx="12725400" cy="518246"/>
          </a:xfrm>
          <a:custGeom>
            <a:avLst/>
            <a:gdLst>
              <a:gd name="connsiteX0" fmla="*/ 0 w 12725400"/>
              <a:gd name="connsiteY0" fmla="*/ 518246 h 518246"/>
              <a:gd name="connsiteX1" fmla="*/ 1356360 w 12725400"/>
              <a:gd name="connsiteY1" fmla="*/ 106766 h 518246"/>
              <a:gd name="connsiteX2" fmla="*/ 2971800 w 12725400"/>
              <a:gd name="connsiteY2" fmla="*/ 259166 h 518246"/>
              <a:gd name="connsiteX3" fmla="*/ 4663440 w 12725400"/>
              <a:gd name="connsiteY3" fmla="*/ 86 h 518246"/>
              <a:gd name="connsiteX4" fmla="*/ 6492240 w 12725400"/>
              <a:gd name="connsiteY4" fmla="*/ 228686 h 518246"/>
              <a:gd name="connsiteX5" fmla="*/ 8915400 w 12725400"/>
              <a:gd name="connsiteY5" fmla="*/ 76286 h 518246"/>
              <a:gd name="connsiteX6" fmla="*/ 10637520 w 12725400"/>
              <a:gd name="connsiteY6" fmla="*/ 320126 h 518246"/>
              <a:gd name="connsiteX7" fmla="*/ 12725400 w 12725400"/>
              <a:gd name="connsiteY7" fmla="*/ 61046 h 51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5400" h="518246">
                <a:moveTo>
                  <a:pt x="0" y="518246"/>
                </a:moveTo>
                <a:cubicBezTo>
                  <a:pt x="430530" y="334096"/>
                  <a:pt x="861060" y="149946"/>
                  <a:pt x="1356360" y="106766"/>
                </a:cubicBezTo>
                <a:cubicBezTo>
                  <a:pt x="1851660" y="63586"/>
                  <a:pt x="2420620" y="276946"/>
                  <a:pt x="2971800" y="259166"/>
                </a:cubicBezTo>
                <a:cubicBezTo>
                  <a:pt x="3522980" y="241386"/>
                  <a:pt x="4076700" y="5166"/>
                  <a:pt x="4663440" y="86"/>
                </a:cubicBezTo>
                <a:cubicBezTo>
                  <a:pt x="5250180" y="-4994"/>
                  <a:pt x="5783580" y="215986"/>
                  <a:pt x="6492240" y="228686"/>
                </a:cubicBezTo>
                <a:cubicBezTo>
                  <a:pt x="7200900" y="241386"/>
                  <a:pt x="8224520" y="61046"/>
                  <a:pt x="8915400" y="76286"/>
                </a:cubicBezTo>
                <a:cubicBezTo>
                  <a:pt x="9606280" y="91526"/>
                  <a:pt x="10002520" y="322666"/>
                  <a:pt x="10637520" y="320126"/>
                </a:cubicBezTo>
                <a:cubicBezTo>
                  <a:pt x="11272520" y="317586"/>
                  <a:pt x="11998960" y="189316"/>
                  <a:pt x="12725400" y="61046"/>
                </a:cubicBezTo>
              </a:path>
            </a:pathLst>
          </a:cu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2" name="任意多边形 91"/>
          <p:cNvSpPr/>
          <p:nvPr/>
        </p:nvSpPr>
        <p:spPr>
          <a:xfrm flipH="1">
            <a:off x="-384493" y="1520624"/>
            <a:ext cx="12725400" cy="1125986"/>
          </a:xfrm>
          <a:custGeom>
            <a:avLst/>
            <a:gdLst>
              <a:gd name="connsiteX0" fmla="*/ 0 w 12725400"/>
              <a:gd name="connsiteY0" fmla="*/ 518246 h 518246"/>
              <a:gd name="connsiteX1" fmla="*/ 1356360 w 12725400"/>
              <a:gd name="connsiteY1" fmla="*/ 106766 h 518246"/>
              <a:gd name="connsiteX2" fmla="*/ 2971800 w 12725400"/>
              <a:gd name="connsiteY2" fmla="*/ 259166 h 518246"/>
              <a:gd name="connsiteX3" fmla="*/ 4663440 w 12725400"/>
              <a:gd name="connsiteY3" fmla="*/ 86 h 518246"/>
              <a:gd name="connsiteX4" fmla="*/ 6492240 w 12725400"/>
              <a:gd name="connsiteY4" fmla="*/ 228686 h 518246"/>
              <a:gd name="connsiteX5" fmla="*/ 8915400 w 12725400"/>
              <a:gd name="connsiteY5" fmla="*/ 76286 h 518246"/>
              <a:gd name="connsiteX6" fmla="*/ 10637520 w 12725400"/>
              <a:gd name="connsiteY6" fmla="*/ 320126 h 518246"/>
              <a:gd name="connsiteX7" fmla="*/ 12725400 w 12725400"/>
              <a:gd name="connsiteY7" fmla="*/ 61046 h 51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5400" h="518246">
                <a:moveTo>
                  <a:pt x="0" y="518246"/>
                </a:moveTo>
                <a:cubicBezTo>
                  <a:pt x="430530" y="334096"/>
                  <a:pt x="861060" y="149946"/>
                  <a:pt x="1356360" y="106766"/>
                </a:cubicBezTo>
                <a:cubicBezTo>
                  <a:pt x="1851660" y="63586"/>
                  <a:pt x="2420620" y="276946"/>
                  <a:pt x="2971800" y="259166"/>
                </a:cubicBezTo>
                <a:cubicBezTo>
                  <a:pt x="3522980" y="241386"/>
                  <a:pt x="4076700" y="5166"/>
                  <a:pt x="4663440" y="86"/>
                </a:cubicBezTo>
                <a:cubicBezTo>
                  <a:pt x="5250180" y="-4994"/>
                  <a:pt x="5783580" y="215986"/>
                  <a:pt x="6492240" y="228686"/>
                </a:cubicBezTo>
                <a:cubicBezTo>
                  <a:pt x="7200900" y="241386"/>
                  <a:pt x="8224520" y="61046"/>
                  <a:pt x="8915400" y="76286"/>
                </a:cubicBezTo>
                <a:cubicBezTo>
                  <a:pt x="9606280" y="91526"/>
                  <a:pt x="10002520" y="322666"/>
                  <a:pt x="10637520" y="320126"/>
                </a:cubicBezTo>
                <a:cubicBezTo>
                  <a:pt x="11272520" y="317586"/>
                  <a:pt x="11998960" y="189316"/>
                  <a:pt x="12725400" y="61046"/>
                </a:cubicBezTo>
              </a:path>
            </a:pathLst>
          </a:custGeom>
          <a:ln w="952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90" name="表格 89"/>
          <p:cNvGraphicFramePr>
            <a:graphicFrameLocks noGrp="1"/>
          </p:cNvGraphicFramePr>
          <p:nvPr/>
        </p:nvGraphicFramePr>
        <p:xfrm>
          <a:off x="1182117" y="3179695"/>
          <a:ext cx="9942300" cy="2636343"/>
        </p:xfrm>
        <a:graphic>
          <a:graphicData uri="http://schemas.openxmlformats.org/drawingml/2006/table">
            <a:tbl>
              <a:tblPr firstRow="1" bandRow="1">
                <a:tableStyleId>{5C22544A-7EE6-4342-B048-85BDC9FD1C3A}</a:tableStyleId>
              </a:tblPr>
              <a:tblGrid>
                <a:gridCol w="1063372">
                  <a:extLst>
                    <a:ext uri="{9D8B030D-6E8A-4147-A177-3AD203B41FA5}">
                      <a16:colId xmlns:a16="http://schemas.microsoft.com/office/drawing/2014/main" val="20000"/>
                    </a:ext>
                  </a:extLst>
                </a:gridCol>
                <a:gridCol w="4745620">
                  <a:extLst>
                    <a:ext uri="{9D8B030D-6E8A-4147-A177-3AD203B41FA5}">
                      <a16:colId xmlns:a16="http://schemas.microsoft.com/office/drawing/2014/main" val="20001"/>
                    </a:ext>
                  </a:extLst>
                </a:gridCol>
                <a:gridCol w="2326511">
                  <a:extLst>
                    <a:ext uri="{9D8B030D-6E8A-4147-A177-3AD203B41FA5}">
                      <a16:colId xmlns:a16="http://schemas.microsoft.com/office/drawing/2014/main" val="20002"/>
                    </a:ext>
                  </a:extLst>
                </a:gridCol>
                <a:gridCol w="1806797">
                  <a:extLst>
                    <a:ext uri="{9D8B030D-6E8A-4147-A177-3AD203B41FA5}">
                      <a16:colId xmlns:a16="http://schemas.microsoft.com/office/drawing/2014/main" val="20003"/>
                    </a:ext>
                  </a:extLst>
                </a:gridCol>
              </a:tblGrid>
              <a:tr h="698037">
                <a:tc>
                  <a:txBody>
                    <a:bodyPr/>
                    <a:lstStyle/>
                    <a:p>
                      <a:pPr algn="ctr">
                        <a:lnSpc>
                          <a:spcPct val="130000"/>
                        </a:lnSpc>
                      </a:pPr>
                      <a:r>
                        <a:rPr lang="zh-CN" altLang="en-US" sz="2400" b="0" dirty="0"/>
                        <a:t>序号</a:t>
                      </a:r>
                    </a:p>
                  </a:txBody>
                  <a:tcPr anchor="ctr">
                    <a:solidFill>
                      <a:srgbClr val="912D09"/>
                    </a:solidFill>
                  </a:tcPr>
                </a:tc>
                <a:tc>
                  <a:txBody>
                    <a:bodyPr/>
                    <a:lstStyle/>
                    <a:p>
                      <a:pPr algn="ctr">
                        <a:lnSpc>
                          <a:spcPct val="130000"/>
                        </a:lnSpc>
                      </a:pPr>
                      <a:r>
                        <a:rPr lang="zh-CN" altLang="en-US" sz="2400" b="0" dirty="0"/>
                        <a:t>任务描述</a:t>
                      </a:r>
                    </a:p>
                  </a:txBody>
                  <a:tcPr anchor="ctr">
                    <a:solidFill>
                      <a:srgbClr val="912D09"/>
                    </a:solidFill>
                  </a:tcPr>
                </a:tc>
                <a:tc>
                  <a:txBody>
                    <a:bodyPr/>
                    <a:lstStyle/>
                    <a:p>
                      <a:pPr algn="ctr">
                        <a:lnSpc>
                          <a:spcPct val="130000"/>
                        </a:lnSpc>
                      </a:pPr>
                      <a:r>
                        <a:rPr lang="zh-CN" altLang="en-US" sz="2400" b="0" dirty="0"/>
                        <a:t>分值（</a:t>
                      </a:r>
                      <a:r>
                        <a:rPr lang="en-US" altLang="zh-CN" sz="2400" b="0" dirty="0"/>
                        <a:t>100</a:t>
                      </a:r>
                      <a:r>
                        <a:rPr lang="zh-CN" altLang="en-US" sz="2400" b="0" dirty="0"/>
                        <a:t>分）</a:t>
                      </a:r>
                    </a:p>
                  </a:txBody>
                  <a:tcPr anchor="ctr">
                    <a:solidFill>
                      <a:srgbClr val="912D09"/>
                    </a:solidFill>
                  </a:tcPr>
                </a:tc>
                <a:tc>
                  <a:txBody>
                    <a:bodyPr/>
                    <a:lstStyle/>
                    <a:p>
                      <a:pPr algn="ctr">
                        <a:lnSpc>
                          <a:spcPct val="130000"/>
                        </a:lnSpc>
                      </a:pPr>
                      <a:r>
                        <a:rPr lang="zh-CN" altLang="en-US" sz="2400" b="0" dirty="0"/>
                        <a:t>说明</a:t>
                      </a:r>
                    </a:p>
                  </a:txBody>
                  <a:tcPr anchor="ctr">
                    <a:solidFill>
                      <a:srgbClr val="912D09"/>
                    </a:solidFill>
                  </a:tcPr>
                </a:tc>
                <a:extLst>
                  <a:ext uri="{0D108BD9-81ED-4DB2-BD59-A6C34878D82A}">
                    <a16:rowId xmlns:a16="http://schemas.microsoft.com/office/drawing/2014/main" val="10000"/>
                  </a:ext>
                </a:extLst>
              </a:tr>
              <a:tr h="591660">
                <a:tc>
                  <a:txBody>
                    <a:bodyPr/>
                    <a:lstStyle/>
                    <a:p>
                      <a:pPr algn="l">
                        <a:lnSpc>
                          <a:spcPct val="130000"/>
                        </a:lnSpc>
                      </a:pPr>
                      <a:r>
                        <a:rPr lang="en-US" altLang="zh-CN" sz="2000" dirty="0">
                          <a:latin typeface="+mj-lt"/>
                        </a:rPr>
                        <a:t>1</a:t>
                      </a:r>
                      <a:endParaRPr lang="zh-CN" altLang="en-US" sz="2000" dirty="0">
                        <a:latin typeface="+mj-lt"/>
                      </a:endParaRPr>
                    </a:p>
                  </a:txBody>
                  <a:tcPr anchor="ctr">
                    <a:solidFill>
                      <a:schemeClr val="accent2">
                        <a:lumMod val="20000"/>
                        <a:lumOff val="80000"/>
                      </a:schemeClr>
                    </a:solidFill>
                  </a:tcPr>
                </a:tc>
                <a:tc>
                  <a:txBody>
                    <a:bodyPr/>
                    <a:lstStyle/>
                    <a:p>
                      <a:pPr algn="l">
                        <a:lnSpc>
                          <a:spcPct val="130000"/>
                        </a:lnSpc>
                      </a:pPr>
                      <a:r>
                        <a:rPr lang="zh-CN" altLang="en-US" sz="2000" dirty="0"/>
                        <a:t>简述海报布局的技巧</a:t>
                      </a:r>
                    </a:p>
                  </a:txBody>
                  <a:tcPr anchor="ctr">
                    <a:solidFill>
                      <a:schemeClr val="accent2">
                        <a:lumMod val="20000"/>
                        <a:lumOff val="80000"/>
                      </a:schemeClr>
                    </a:solidFill>
                  </a:tcPr>
                </a:tc>
                <a:tc>
                  <a:txBody>
                    <a:bodyPr/>
                    <a:lstStyle/>
                    <a:p>
                      <a:pPr algn="l">
                        <a:lnSpc>
                          <a:spcPct val="130000"/>
                        </a:lnSpc>
                      </a:pPr>
                      <a:endParaRPr lang="zh-CN" altLang="en-US" sz="2000" dirty="0"/>
                    </a:p>
                  </a:txBody>
                  <a:tcPr anchor="ctr">
                    <a:solidFill>
                      <a:schemeClr val="accent2">
                        <a:lumMod val="20000"/>
                        <a:lumOff val="80000"/>
                      </a:schemeClr>
                    </a:solidFill>
                  </a:tcPr>
                </a:tc>
                <a:tc>
                  <a:txBody>
                    <a:bodyPr/>
                    <a:lstStyle/>
                    <a:p>
                      <a:pPr algn="l">
                        <a:lnSpc>
                          <a:spcPct val="130000"/>
                        </a:lnSpc>
                      </a:pPr>
                      <a:endParaRPr lang="zh-CN" altLang="en-US" sz="2000" dirty="0"/>
                    </a:p>
                  </a:txBody>
                  <a:tcPr anchor="ctr">
                    <a:solidFill>
                      <a:schemeClr val="accent2">
                        <a:lumMod val="20000"/>
                        <a:lumOff val="80000"/>
                      </a:schemeClr>
                    </a:solidFill>
                  </a:tcPr>
                </a:tc>
                <a:extLst>
                  <a:ext uri="{0D108BD9-81ED-4DB2-BD59-A6C34878D82A}">
                    <a16:rowId xmlns:a16="http://schemas.microsoft.com/office/drawing/2014/main" val="10001"/>
                  </a:ext>
                </a:extLst>
              </a:tr>
              <a:tr h="384304">
                <a:tc>
                  <a:txBody>
                    <a:bodyPr/>
                    <a:lstStyle/>
                    <a:p>
                      <a:pPr algn="l">
                        <a:lnSpc>
                          <a:spcPct val="130000"/>
                        </a:lnSpc>
                      </a:pPr>
                      <a:r>
                        <a:rPr lang="en-US" altLang="zh-CN" sz="2000" dirty="0">
                          <a:latin typeface="+mj-lt"/>
                        </a:rPr>
                        <a:t>2</a:t>
                      </a:r>
                      <a:endParaRPr lang="zh-CN" altLang="en-US" sz="2000" dirty="0">
                        <a:latin typeface="+mj-lt"/>
                      </a:endParaRPr>
                    </a:p>
                  </a:txBody>
                  <a:tcPr anchor="ctr">
                    <a:solidFill>
                      <a:srgbClr val="FEECE6"/>
                    </a:solidFill>
                  </a:tcPr>
                </a:tc>
                <a:tc>
                  <a:txBody>
                    <a:bodyPr/>
                    <a:lstStyle/>
                    <a:p>
                      <a:pPr algn="l">
                        <a:lnSpc>
                          <a:spcPct val="130000"/>
                        </a:lnSpc>
                      </a:pPr>
                      <a:r>
                        <a:rPr lang="zh-CN" altLang="en-US" sz="2000" dirty="0"/>
                        <a:t>简述海报的设计要点</a:t>
                      </a:r>
                    </a:p>
                  </a:txBody>
                  <a:tcPr anchor="ctr">
                    <a:solidFill>
                      <a:srgbClr val="FEECE6"/>
                    </a:solidFill>
                  </a:tcPr>
                </a:tc>
                <a:tc>
                  <a:txBody>
                    <a:bodyPr/>
                    <a:lstStyle/>
                    <a:p>
                      <a:pPr algn="l">
                        <a:lnSpc>
                          <a:spcPct val="130000"/>
                        </a:lnSpc>
                      </a:pPr>
                      <a:endParaRPr lang="zh-CN" altLang="en-US" sz="2000" dirty="0"/>
                    </a:p>
                  </a:txBody>
                  <a:tcPr anchor="ctr">
                    <a:solidFill>
                      <a:srgbClr val="FEECE6"/>
                    </a:solidFill>
                  </a:tcPr>
                </a:tc>
                <a:tc>
                  <a:txBody>
                    <a:bodyPr/>
                    <a:lstStyle/>
                    <a:p>
                      <a:pPr algn="l">
                        <a:lnSpc>
                          <a:spcPct val="130000"/>
                        </a:lnSpc>
                      </a:pPr>
                      <a:endParaRPr lang="zh-CN" altLang="en-US" sz="2000" dirty="0"/>
                    </a:p>
                  </a:txBody>
                  <a:tcPr anchor="ctr">
                    <a:solidFill>
                      <a:srgbClr val="FEECE6"/>
                    </a:solidFill>
                  </a:tcPr>
                </a:tc>
                <a:extLst>
                  <a:ext uri="{0D108BD9-81ED-4DB2-BD59-A6C34878D82A}">
                    <a16:rowId xmlns:a16="http://schemas.microsoft.com/office/drawing/2014/main" val="10002"/>
                  </a:ext>
                </a:extLst>
              </a:tr>
              <a:tr h="384304">
                <a:tc>
                  <a:txBody>
                    <a:bodyPr/>
                    <a:lstStyle/>
                    <a:p>
                      <a:pPr algn="l">
                        <a:lnSpc>
                          <a:spcPct val="130000"/>
                        </a:lnSpc>
                      </a:pPr>
                      <a:r>
                        <a:rPr lang="en-US" altLang="zh-CN" sz="2000" dirty="0">
                          <a:latin typeface="+mj-lt"/>
                        </a:rPr>
                        <a:t>3</a:t>
                      </a:r>
                      <a:endParaRPr lang="zh-CN" altLang="en-US" sz="2000" dirty="0">
                        <a:latin typeface="+mj-lt"/>
                      </a:endParaRPr>
                    </a:p>
                  </a:txBody>
                  <a:tcPr anchor="ctr">
                    <a:solidFill>
                      <a:schemeClr val="accent2">
                        <a:lumMod val="20000"/>
                        <a:lumOff val="80000"/>
                      </a:schemeClr>
                    </a:solidFill>
                  </a:tcPr>
                </a:tc>
                <a:tc>
                  <a:txBody>
                    <a:bodyPr/>
                    <a:lstStyle/>
                    <a:p>
                      <a:pPr algn="l">
                        <a:lnSpc>
                          <a:spcPct val="130000"/>
                        </a:lnSpc>
                      </a:pPr>
                      <a:r>
                        <a:rPr lang="zh-CN" altLang="en-US" sz="2000" dirty="0"/>
                        <a:t>简述海报的表现手法</a:t>
                      </a:r>
                    </a:p>
                  </a:txBody>
                  <a:tcPr anchor="ctr">
                    <a:solidFill>
                      <a:schemeClr val="accent2">
                        <a:lumMod val="20000"/>
                        <a:lumOff val="80000"/>
                      </a:schemeClr>
                    </a:solidFill>
                  </a:tcPr>
                </a:tc>
                <a:tc>
                  <a:txBody>
                    <a:bodyPr/>
                    <a:lstStyle/>
                    <a:p>
                      <a:pPr algn="l">
                        <a:lnSpc>
                          <a:spcPct val="130000"/>
                        </a:lnSpc>
                      </a:pPr>
                      <a:endParaRPr lang="zh-CN" altLang="en-US" sz="2000" dirty="0"/>
                    </a:p>
                  </a:txBody>
                  <a:tcPr anchor="ctr">
                    <a:solidFill>
                      <a:schemeClr val="accent2">
                        <a:lumMod val="20000"/>
                        <a:lumOff val="80000"/>
                      </a:schemeClr>
                    </a:solidFill>
                  </a:tcPr>
                </a:tc>
                <a:tc>
                  <a:txBody>
                    <a:bodyPr/>
                    <a:lstStyle/>
                    <a:p>
                      <a:pPr algn="l">
                        <a:lnSpc>
                          <a:spcPct val="130000"/>
                        </a:lnSpc>
                      </a:pPr>
                      <a:endParaRPr lang="zh-CN" altLang="en-US" sz="2000" dirty="0"/>
                    </a:p>
                  </a:txBody>
                  <a:tcPr anchor="ctr">
                    <a:solidFill>
                      <a:schemeClr val="accent2">
                        <a:lumMod val="20000"/>
                        <a:lumOff val="80000"/>
                      </a:schemeClr>
                    </a:solidFill>
                  </a:tcPr>
                </a:tc>
                <a:extLst>
                  <a:ext uri="{0D108BD9-81ED-4DB2-BD59-A6C34878D82A}">
                    <a16:rowId xmlns:a16="http://schemas.microsoft.com/office/drawing/2014/main" val="10003"/>
                  </a:ext>
                </a:extLst>
              </a:tr>
              <a:tr h="384304">
                <a:tc>
                  <a:txBody>
                    <a:bodyPr/>
                    <a:lstStyle/>
                    <a:p>
                      <a:pPr algn="l">
                        <a:lnSpc>
                          <a:spcPct val="130000"/>
                        </a:lnSpc>
                      </a:pPr>
                      <a:r>
                        <a:rPr lang="en-US" altLang="zh-CN" sz="2000" dirty="0">
                          <a:latin typeface="+mj-lt"/>
                        </a:rPr>
                        <a:t>4</a:t>
                      </a:r>
                      <a:endParaRPr lang="zh-CN" altLang="en-US" sz="2000" dirty="0">
                        <a:latin typeface="+mj-lt"/>
                      </a:endParaRPr>
                    </a:p>
                  </a:txBody>
                  <a:tcPr anchor="ctr">
                    <a:solidFill>
                      <a:schemeClr val="accent2">
                        <a:lumMod val="20000"/>
                        <a:lumOff val="80000"/>
                      </a:schemeClr>
                    </a:solidFill>
                  </a:tcPr>
                </a:tc>
                <a:tc>
                  <a:txBody>
                    <a:bodyPr/>
                    <a:lstStyle/>
                    <a:p>
                      <a:pPr algn="l">
                        <a:lnSpc>
                          <a:spcPct val="130000"/>
                        </a:lnSpc>
                      </a:pPr>
                      <a:r>
                        <a:rPr lang="zh-CN" altLang="en-US" sz="2000" dirty="0"/>
                        <a:t>掌握海报的设计与制作方法</a:t>
                      </a:r>
                    </a:p>
                  </a:txBody>
                  <a:tcPr anchor="ctr">
                    <a:solidFill>
                      <a:schemeClr val="accent2">
                        <a:lumMod val="20000"/>
                        <a:lumOff val="80000"/>
                      </a:schemeClr>
                    </a:solidFill>
                  </a:tcPr>
                </a:tc>
                <a:tc>
                  <a:txBody>
                    <a:bodyPr/>
                    <a:lstStyle/>
                    <a:p>
                      <a:pPr algn="l">
                        <a:lnSpc>
                          <a:spcPct val="130000"/>
                        </a:lnSpc>
                      </a:pPr>
                      <a:endParaRPr lang="zh-CN" altLang="en-US" sz="2000" dirty="0"/>
                    </a:p>
                  </a:txBody>
                  <a:tcPr anchor="ctr">
                    <a:solidFill>
                      <a:schemeClr val="accent2">
                        <a:lumMod val="20000"/>
                        <a:lumOff val="80000"/>
                      </a:schemeClr>
                    </a:solidFill>
                  </a:tcPr>
                </a:tc>
                <a:tc>
                  <a:txBody>
                    <a:bodyPr/>
                    <a:lstStyle/>
                    <a:p>
                      <a:pPr algn="l">
                        <a:lnSpc>
                          <a:spcPct val="130000"/>
                        </a:lnSpc>
                      </a:pPr>
                      <a:endParaRPr lang="zh-CN" altLang="en-US" sz="2000" dirty="0"/>
                    </a:p>
                  </a:txBody>
                  <a:tcPr anchor="ctr">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p:cNvSpPr/>
          <p:nvPr/>
        </p:nvSpPr>
        <p:spPr>
          <a:xfrm flipH="1">
            <a:off x="9179169" y="742533"/>
            <a:ext cx="3009364" cy="522982"/>
          </a:xfrm>
          <a:prstGeom prst="rect">
            <a:avLst/>
          </a:prstGeom>
          <a:solidFill>
            <a:schemeClr val="accent1"/>
          </a:solidFill>
          <a:ln w="9525">
            <a:noFill/>
          </a:ln>
        </p:spPr>
        <p:txBody>
          <a:bodyPr wrap="square" lIns="91396" tIns="45699" rIns="91396" bIns="45699" rtlCol="0" anchor="t">
            <a:spAutoFit/>
          </a:bodyPr>
          <a:lstStyle/>
          <a:p>
            <a:pPr lvl="0" algn="ct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459654" y="1672682"/>
            <a:ext cx="11408496" cy="972574"/>
          </a:xfrm>
          <a:prstGeom prst="rect">
            <a:avLst/>
          </a:prstGeom>
        </p:spPr>
        <p:txBody>
          <a:bodyPr wrap="square">
            <a:spAutoFit/>
          </a:bodyPr>
          <a:lstStyle/>
          <a:p>
            <a:pPr indent="631825">
              <a:lnSpc>
                <a:spcPct val="130000"/>
              </a:lnSpc>
              <a:spcBef>
                <a:spcPts val="600"/>
              </a:spcBef>
            </a:pPr>
            <a:r>
              <a:rPr lang="zh-CN" altLang="en-US" sz="2200" dirty="0"/>
              <a:t>（</a:t>
            </a:r>
            <a:r>
              <a:rPr lang="en-US" altLang="zh-CN" sz="2200" dirty="0"/>
              <a:t>1</a:t>
            </a:r>
            <a:r>
              <a:rPr lang="zh-CN" altLang="en-US" sz="2200" dirty="0"/>
              <a:t>）本练习将制作洗衣机店铺的海报，洗衣机店铺的商品海报应该展示不同洗衣机的性能，通过性价比吸引客户。在制作时为了体现简约性和实用性，不用添加过多的装饰。</a:t>
            </a:r>
          </a:p>
        </p:txBody>
      </p:sp>
      <p:sp>
        <p:nvSpPr>
          <p:cNvPr id="3" name="矩形 2"/>
          <p:cNvSpPr/>
          <p:nvPr/>
        </p:nvSpPr>
        <p:spPr>
          <a:xfrm>
            <a:off x="6985237" y="803850"/>
            <a:ext cx="1723549" cy="461665"/>
          </a:xfrm>
          <a:prstGeom prst="rect">
            <a:avLst/>
          </a:prstGeom>
        </p:spPr>
        <p:txBody>
          <a:bodyPr wrap="none">
            <a:spAutoFit/>
          </a:bodyPr>
          <a:lstStyle/>
          <a:p>
            <a:pPr lvl="0" algn="ctr"/>
            <a:r>
              <a:rPr lang="zh-CN" altLang="en-US" b="1" dirty="0">
                <a:solidFill>
                  <a:srgbClr val="3A98BC"/>
                </a:solidFill>
                <a:latin typeface="微软雅黑" panose="020B0503020204020204" pitchFamily="34" charset="-122"/>
                <a:ea typeface="微软雅黑" panose="020B0503020204020204" pitchFamily="34" charset="-122"/>
                <a:sym typeface="微软雅黑" panose="020B0503020204020204" pitchFamily="34" charset="-122"/>
              </a:rPr>
              <a:t>实战与提升</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27" y="3086100"/>
            <a:ext cx="1080135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 y="598573"/>
            <a:ext cx="5758113" cy="5758418"/>
          </a:xfrm>
          <a:prstGeom prst="rect">
            <a:avLst/>
          </a:prstGeom>
          <a:solidFill>
            <a:srgbClr val="E5450F"/>
          </a:solidFill>
        </p:spPr>
      </p:pic>
      <p:sp>
        <p:nvSpPr>
          <p:cNvPr id="8" name="TextBox 5"/>
          <p:cNvSpPr txBox="1"/>
          <p:nvPr/>
        </p:nvSpPr>
        <p:spPr>
          <a:xfrm>
            <a:off x="5698659" y="2519558"/>
            <a:ext cx="5866754" cy="903603"/>
          </a:xfrm>
          <a:prstGeom prst="rect">
            <a:avLst/>
          </a:prstGeom>
          <a:noFill/>
        </p:spPr>
        <p:txBody>
          <a:bodyPr wrap="square" lIns="91396" tIns="45699" rIns="91396" bIns="4569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nSpc>
                <a:spcPct val="120000"/>
              </a:lnSpc>
            </a:pPr>
            <a:r>
              <a:rPr lang="zh-CN" altLang="en-US" sz="4800" b="1" dirty="0">
                <a:solidFill>
                  <a:schemeClr val="accent1"/>
                </a:solidFill>
                <a:latin typeface="微软雅黑" panose="020B0503020204020204" pitchFamily="34" charset="-122"/>
                <a:ea typeface="微软雅黑" panose="020B0503020204020204" pitchFamily="34" charset="-122"/>
                <a:cs typeface="Clear Sans Light" pitchFamily="34" charset="0"/>
              </a:rPr>
              <a:t>祝：学有所成！</a:t>
            </a:r>
            <a:endParaRPr lang="id-ID" altLang="zh-CN" sz="4800" b="1" dirty="0">
              <a:solidFill>
                <a:schemeClr val="accent1"/>
              </a:solidFill>
              <a:latin typeface="微软雅黑" panose="020B0503020204020204" pitchFamily="34" charset="-122"/>
              <a:ea typeface="微软雅黑" panose="020B0503020204020204" pitchFamily="34" charset="-122"/>
              <a:cs typeface="Clear Sans Light" pitchFamily="34" charset="0"/>
            </a:endParaRPr>
          </a:p>
        </p:txBody>
      </p:sp>
      <p:sp>
        <p:nvSpPr>
          <p:cNvPr id="10" name="矩形 9"/>
          <p:cNvSpPr/>
          <p:nvPr/>
        </p:nvSpPr>
        <p:spPr>
          <a:xfrm>
            <a:off x="1881" y="1060"/>
            <a:ext cx="191260" cy="5684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p>
        </p:txBody>
      </p:sp>
      <p:sp>
        <p:nvSpPr>
          <p:cNvPr id="11" name="矩形 10"/>
          <p:cNvSpPr/>
          <p:nvPr/>
        </p:nvSpPr>
        <p:spPr>
          <a:xfrm>
            <a:off x="11997274" y="3189861"/>
            <a:ext cx="178586" cy="3656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1500"/>
                            </p:stCondLst>
                            <p:childTnLst>
                              <p:par>
                                <p:cTn id="19" presetID="52" presetClass="entr" presetSubtype="0"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Scale>
                                      <p:cBhvr>
                                        <p:cTn id="21"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xEl>
                                              <p:pRg st="0" end="0"/>
                                            </p:txEl>
                                          </p:spTgt>
                                        </p:tgtEl>
                                        <p:attrNameLst>
                                          <p:attrName>ppt_x</p:attrName>
                                          <p:attrName>ppt_y</p:attrName>
                                        </p:attrNameLst>
                                      </p:cBhvr>
                                    </p:animMotion>
                                    <p:animEffect transition="in" filter="fade">
                                      <p:cBhvr>
                                        <p:cTn id="23"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08F1DFD-62E9-44FC-9DA1-4CDAE34C5E94}"/>
              </a:ext>
            </a:extLst>
          </p:cNvPr>
          <p:cNvGraphicFramePr>
            <a:graphicFrameLocks noGrp="1"/>
          </p:cNvGraphicFramePr>
          <p:nvPr/>
        </p:nvGraphicFramePr>
        <p:xfrm>
          <a:off x="1903236" y="5255841"/>
          <a:ext cx="7697983" cy="598626"/>
        </p:xfrm>
        <a:graphic>
          <a:graphicData uri="http://schemas.openxmlformats.org/drawingml/2006/table">
            <a:tbl>
              <a:tblPr/>
              <a:tblGrid>
                <a:gridCol w="685959">
                  <a:extLst>
                    <a:ext uri="{9D8B030D-6E8A-4147-A177-3AD203B41FA5}">
                      <a16:colId xmlns:a16="http://schemas.microsoft.com/office/drawing/2014/main" val="20000"/>
                    </a:ext>
                  </a:extLst>
                </a:gridCol>
                <a:gridCol w="2951780">
                  <a:extLst>
                    <a:ext uri="{9D8B030D-6E8A-4147-A177-3AD203B41FA5}">
                      <a16:colId xmlns:a16="http://schemas.microsoft.com/office/drawing/2014/main" val="20001"/>
                    </a:ext>
                  </a:extLst>
                </a:gridCol>
                <a:gridCol w="1468843">
                  <a:extLst>
                    <a:ext uri="{9D8B030D-6E8A-4147-A177-3AD203B41FA5}">
                      <a16:colId xmlns:a16="http://schemas.microsoft.com/office/drawing/2014/main" val="20002"/>
                    </a:ext>
                  </a:extLst>
                </a:gridCol>
                <a:gridCol w="1371918">
                  <a:extLst>
                    <a:ext uri="{9D8B030D-6E8A-4147-A177-3AD203B41FA5}">
                      <a16:colId xmlns:a16="http://schemas.microsoft.com/office/drawing/2014/main" val="20003"/>
                    </a:ext>
                  </a:extLst>
                </a:gridCol>
                <a:gridCol w="1143265">
                  <a:extLst>
                    <a:ext uri="{9D8B030D-6E8A-4147-A177-3AD203B41FA5}">
                      <a16:colId xmlns:a16="http://schemas.microsoft.com/office/drawing/2014/main" val="20004"/>
                    </a:ext>
                  </a:extLst>
                </a:gridCol>
                <a:gridCol w="76218">
                  <a:extLst>
                    <a:ext uri="{9D8B030D-6E8A-4147-A177-3AD203B41FA5}">
                      <a16:colId xmlns:a16="http://schemas.microsoft.com/office/drawing/2014/main" val="20005"/>
                    </a:ext>
                  </a:extLst>
                </a:gridCol>
              </a:tblGrid>
              <a:tr h="354600">
                <a:tc>
                  <a:txBody>
                    <a:bodyPr/>
                    <a:lstStyle/>
                    <a:p>
                      <a:pPr algn="l" fontAlgn="b"/>
                      <a:r>
                        <a:rPr lang="zh-CN" altLang="en-US" sz="1600" b="0" i="0" u="none" strike="noStrike" dirty="0">
                          <a:latin typeface="微软雅黑" pitchFamily="34" charset="-122"/>
                          <a:ea typeface="微软雅黑" pitchFamily="34" charset="-122"/>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zh-CN" altLang="en-US" sz="1600" b="1" i="0" u="none" strike="noStrike" dirty="0">
                          <a:solidFill>
                            <a:srgbClr val="FFFFFF"/>
                          </a:solidFill>
                          <a:latin typeface="微软雅黑" pitchFamily="34" charset="-122"/>
                          <a:ea typeface="微软雅黑" pitchFamily="34" charset="-122"/>
                        </a:rPr>
                        <a:t>位置</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46D0A"/>
                    </a:solidFill>
                  </a:tcPr>
                </a:tc>
                <a:tc>
                  <a:txBody>
                    <a:bodyPr/>
                    <a:lstStyle/>
                    <a:p>
                      <a:pPr algn="ctr" fontAlgn="ctr"/>
                      <a:r>
                        <a:rPr lang="zh-CN" altLang="en-US" sz="1600" b="1" i="0" u="none" strike="noStrike" dirty="0">
                          <a:solidFill>
                            <a:srgbClr val="FFFFFF"/>
                          </a:solidFill>
                          <a:latin typeface="微软雅黑" pitchFamily="34" charset="-122"/>
                          <a:ea typeface="微软雅黑" pitchFamily="34" charset="-122"/>
                        </a:rPr>
                        <a:t> 平均</a:t>
                      </a:r>
                      <a:r>
                        <a:rPr lang="en-US" sz="1600" b="1" i="0" u="none" strike="noStrike" dirty="0">
                          <a:solidFill>
                            <a:srgbClr val="FFFFFF"/>
                          </a:solidFill>
                          <a:latin typeface="微软雅黑" pitchFamily="34" charset="-122"/>
                          <a:ea typeface="微软雅黑" pitchFamily="34" charset="-122"/>
                        </a:rPr>
                        <a:t>PV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E46D0A"/>
                    </a:solidFill>
                  </a:tcPr>
                </a:tc>
                <a:tc>
                  <a:txBody>
                    <a:bodyPr/>
                    <a:lstStyle/>
                    <a:p>
                      <a:pPr algn="ctr" fontAlgn="ctr"/>
                      <a:r>
                        <a:rPr lang="zh-CN" altLang="en-US" sz="1600" b="1" i="0" u="none" strike="noStrike" dirty="0">
                          <a:solidFill>
                            <a:srgbClr val="FFFFFF"/>
                          </a:solidFill>
                          <a:latin typeface="微软雅黑" pitchFamily="34" charset="-122"/>
                          <a:ea typeface="微软雅黑" pitchFamily="34" charset="-122"/>
                        </a:rPr>
                        <a:t> 平均点击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E46D0A"/>
                    </a:solidFill>
                  </a:tcPr>
                </a:tc>
                <a:tc>
                  <a:txBody>
                    <a:bodyPr/>
                    <a:lstStyle/>
                    <a:p>
                      <a:pPr algn="ctr" fontAlgn="ctr"/>
                      <a:r>
                        <a:rPr lang="zh-CN" altLang="en-US" sz="1600" b="1" i="0" u="none" strike="noStrike" dirty="0">
                          <a:solidFill>
                            <a:srgbClr val="FFFFFF"/>
                          </a:solidFill>
                          <a:latin typeface="微软雅黑" pitchFamily="34" charset="-122"/>
                          <a:ea typeface="微软雅黑" pitchFamily="34" charset="-122"/>
                        </a:rPr>
                        <a:t>平均点击率</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46D0A"/>
                    </a:solidFill>
                  </a:tcPr>
                </a:tc>
                <a:tc>
                  <a:txBody>
                    <a:bodyPr/>
                    <a:lstStyle/>
                    <a:p>
                      <a:pPr algn="l" fontAlgn="b"/>
                      <a:r>
                        <a:rPr lang="zh-CN" altLang="en-US" sz="1600" b="0" i="0" u="none" strike="noStrike" dirty="0">
                          <a:latin typeface="微软雅黑" pitchFamily="34" charset="-122"/>
                          <a:ea typeface="微软雅黑" pitchFamily="34" charset="-122"/>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0"/>
                  </a:ext>
                </a:extLst>
              </a:tr>
              <a:tr h="244026">
                <a:tc>
                  <a:txBody>
                    <a:bodyPr/>
                    <a:lstStyle/>
                    <a:p>
                      <a:pPr algn="l" fontAlgn="b"/>
                      <a:r>
                        <a:rPr lang="zh-CN" altLang="en-US" sz="1600" b="1" i="0" u="none" strike="noStrike">
                          <a:latin typeface="微软雅黑" pitchFamily="34" charset="-122"/>
                          <a:ea typeface="微软雅黑" pitchFamily="34" charset="-122"/>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zh-CN" altLang="en-US" sz="1600" b="1" i="0" u="sng" strike="noStrike" dirty="0">
                          <a:solidFill>
                            <a:srgbClr val="0000FF"/>
                          </a:solidFill>
                          <a:latin typeface="微软雅黑" pitchFamily="34" charset="-122"/>
                          <a:ea typeface="微软雅黑" pitchFamily="34" charset="-122"/>
                          <a:hlinkClick r:id="rId3" action="ppaction://hlinkfile"/>
                        </a:rPr>
                        <a:t> 淘宝首页第</a:t>
                      </a:r>
                      <a:r>
                        <a:rPr lang="en-US" altLang="zh-CN" sz="1600" b="1" i="0" u="sng" strike="noStrike" dirty="0">
                          <a:solidFill>
                            <a:srgbClr val="0000FF"/>
                          </a:solidFill>
                          <a:latin typeface="微软雅黑" pitchFamily="34" charset="-122"/>
                          <a:ea typeface="微软雅黑" pitchFamily="34" charset="-122"/>
                          <a:hlinkClick r:id="rId3" action="ppaction://hlinkfile"/>
                        </a:rPr>
                        <a:t>2</a:t>
                      </a:r>
                      <a:r>
                        <a:rPr lang="zh-CN" altLang="en-US" sz="1600" b="1" i="0" u="sng" strike="noStrike" dirty="0">
                          <a:solidFill>
                            <a:srgbClr val="0000FF"/>
                          </a:solidFill>
                          <a:latin typeface="微软雅黑" pitchFamily="34" charset="-122"/>
                          <a:ea typeface="微软雅黑" pitchFamily="34" charset="-122"/>
                          <a:hlinkClick r:id="rId3" action="ppaction://hlinkfile"/>
                        </a:rPr>
                        <a:t>轮播焦点图（</a:t>
                      </a:r>
                      <a:r>
                        <a:rPr lang="en-US" altLang="zh-CN" sz="1600" b="1" i="0" u="sng" strike="noStrike" dirty="0">
                          <a:solidFill>
                            <a:srgbClr val="0000FF"/>
                          </a:solidFill>
                          <a:latin typeface="微软雅黑" pitchFamily="34" charset="-122"/>
                          <a:ea typeface="微软雅黑" pitchFamily="34" charset="-122"/>
                          <a:hlinkClick r:id="rId3" action="ppaction://hlinkfile"/>
                        </a:rPr>
                        <a:t>1/3</a:t>
                      </a:r>
                      <a:r>
                        <a:rPr lang="zh-CN" altLang="en-US" sz="1600" b="1" i="0" u="sng" strike="noStrike" dirty="0">
                          <a:solidFill>
                            <a:srgbClr val="0000FF"/>
                          </a:solidFill>
                          <a:latin typeface="微软雅黑" pitchFamily="34" charset="-122"/>
                          <a:ea typeface="微软雅黑" pitchFamily="34" charset="-122"/>
                          <a:hlinkClick r:id="rId3" action="ppaction://hlinkfile"/>
                        </a:rPr>
                        <a:t>）</a:t>
                      </a:r>
                      <a:endParaRPr lang="zh-CN" altLang="en-US" sz="1600" b="1" i="0" u="sng" strike="noStrike" dirty="0">
                        <a:solidFill>
                          <a:srgbClr val="0000FF"/>
                        </a:solidFill>
                        <a:latin typeface="微软雅黑" pitchFamily="34" charset="-122"/>
                        <a:ea typeface="微软雅黑" pitchFamily="34" charset="-122"/>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zh-CN" altLang="en-US" sz="1600" b="1" i="0" u="none" strike="noStrike">
                          <a:latin typeface="微软雅黑" pitchFamily="34" charset="-122"/>
                          <a:ea typeface="微软雅黑" pitchFamily="34" charset="-122"/>
                        </a:rPr>
                        <a:t>   </a:t>
                      </a:r>
                      <a:r>
                        <a:rPr lang="en-US" altLang="zh-CN" sz="1600" b="1" i="0" u="none" strike="noStrike">
                          <a:latin typeface="微软雅黑" pitchFamily="34" charset="-122"/>
                          <a:ea typeface="微软雅黑" pitchFamily="34" charset="-122"/>
                        </a:rPr>
                        <a:t>11,860,276 </a:t>
                      </a:r>
                    </a:p>
                  </a:txBody>
                  <a:tcPr marL="0" marR="0" marT="0" marB="0" anchor="b">
                    <a:lnL>
                      <a:noFill/>
                    </a:lnL>
                    <a:lnR>
                      <a:noFill/>
                    </a:lnR>
                    <a:lnT>
                      <a:noFill/>
                    </a:lnT>
                    <a:lnB>
                      <a:noFill/>
                    </a:lnB>
                    <a:solidFill>
                      <a:srgbClr val="FFFFFF"/>
                    </a:solidFill>
                  </a:tcPr>
                </a:tc>
                <a:tc>
                  <a:txBody>
                    <a:bodyPr/>
                    <a:lstStyle/>
                    <a:p>
                      <a:pPr algn="l" fontAlgn="b"/>
                      <a:r>
                        <a:rPr lang="zh-CN" altLang="en-US" sz="1600" b="1" i="0" u="none" strike="noStrike" dirty="0">
                          <a:latin typeface="微软雅黑" pitchFamily="34" charset="-122"/>
                          <a:ea typeface="微软雅黑" pitchFamily="34" charset="-122"/>
                        </a:rPr>
                        <a:t>       </a:t>
                      </a:r>
                      <a:r>
                        <a:rPr lang="en-US" altLang="zh-CN" sz="1600" b="1" i="0" u="none" strike="noStrike" dirty="0">
                          <a:latin typeface="微软雅黑" pitchFamily="34" charset="-122"/>
                          <a:ea typeface="微软雅黑" pitchFamily="34" charset="-122"/>
                        </a:rPr>
                        <a:t>157,529 </a:t>
                      </a:r>
                    </a:p>
                  </a:txBody>
                  <a:tcPr marL="0" marR="0" marT="0" marB="0" anchor="b">
                    <a:lnL>
                      <a:noFill/>
                    </a:lnL>
                    <a:lnR>
                      <a:noFill/>
                    </a:lnR>
                    <a:lnT>
                      <a:noFill/>
                    </a:lnT>
                    <a:lnB>
                      <a:noFill/>
                    </a:lnB>
                    <a:solidFill>
                      <a:srgbClr val="FFFFFF"/>
                    </a:solidFill>
                  </a:tcPr>
                </a:tc>
                <a:tc>
                  <a:txBody>
                    <a:bodyPr/>
                    <a:lstStyle/>
                    <a:p>
                      <a:pPr algn="r" fontAlgn="b"/>
                      <a:r>
                        <a:rPr lang="en-US" altLang="zh-CN" sz="1600" b="1" i="0" u="none" strike="noStrike" dirty="0">
                          <a:solidFill>
                            <a:srgbClr val="FF0000"/>
                          </a:solidFill>
                          <a:latin typeface="微软雅黑" pitchFamily="34" charset="-122"/>
                          <a:ea typeface="微软雅黑" pitchFamily="34" charset="-122"/>
                        </a:rPr>
                        <a:t>1.29%</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zh-CN" altLang="en-US" sz="1600" b="0" i="0" u="none" strike="noStrike" dirty="0">
                          <a:latin typeface="微软雅黑" pitchFamily="34" charset="-122"/>
                          <a:ea typeface="微软雅黑" pitchFamily="34" charset="-122"/>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pic>
        <p:nvPicPr>
          <p:cNvPr id="6" name="图片 5" descr="http://img.alimama.cn/bcrm/adboard/picture/2010-10-21/101021134957095.jpg">
            <a:extLst>
              <a:ext uri="{FF2B5EF4-FFF2-40B4-BE49-F238E27FC236}">
                <a16:creationId xmlns:a16="http://schemas.microsoft.com/office/drawing/2014/main" id="{42C43E12-9F2F-4EF5-80D5-038C54AAD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334" y="1505299"/>
            <a:ext cx="5416216" cy="17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http://img.alimama.cn/bcrm/adboard/picture/2010-10-13/101013121844491.jpg">
            <a:extLst>
              <a:ext uri="{FF2B5EF4-FFF2-40B4-BE49-F238E27FC236}">
                <a16:creationId xmlns:a16="http://schemas.microsoft.com/office/drawing/2014/main" id="{822F69D6-AF78-4D7C-9614-8047EBA49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4334" y="3377395"/>
            <a:ext cx="5416216" cy="17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9A3341-5BFE-46FA-9F02-E1B37989DF5D}"/>
              </a:ext>
            </a:extLst>
          </p:cNvPr>
          <p:cNvSpPr txBox="1">
            <a:spLocks noChangeArrowheads="1"/>
          </p:cNvSpPr>
          <p:nvPr/>
        </p:nvSpPr>
        <p:spPr bwMode="auto">
          <a:xfrm>
            <a:off x="8227713" y="1918145"/>
            <a:ext cx="1224245" cy="523996"/>
          </a:xfrm>
          <a:prstGeom prst="rect">
            <a:avLst/>
          </a:prstGeom>
          <a:solidFill>
            <a:srgbClr val="E947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1" b="1">
                <a:solidFill>
                  <a:schemeClr val="bg1"/>
                </a:solidFill>
              </a:rPr>
              <a:t>3.49%</a:t>
            </a:r>
            <a:endParaRPr lang="zh-CN" altLang="en-US" sz="2801" b="1">
              <a:solidFill>
                <a:schemeClr val="bg1"/>
              </a:solidFill>
            </a:endParaRPr>
          </a:p>
        </p:txBody>
      </p:sp>
      <p:sp>
        <p:nvSpPr>
          <p:cNvPr id="9" name="TextBox 8">
            <a:extLst>
              <a:ext uri="{FF2B5EF4-FFF2-40B4-BE49-F238E27FC236}">
                <a16:creationId xmlns:a16="http://schemas.microsoft.com/office/drawing/2014/main" id="{A0BA1694-8B73-4A08-9288-784B3445D738}"/>
              </a:ext>
            </a:extLst>
          </p:cNvPr>
          <p:cNvSpPr txBox="1">
            <a:spLocks noChangeArrowheads="1"/>
          </p:cNvSpPr>
          <p:nvPr/>
        </p:nvSpPr>
        <p:spPr bwMode="auto">
          <a:xfrm>
            <a:off x="8227713" y="3790241"/>
            <a:ext cx="1224245" cy="523996"/>
          </a:xfrm>
          <a:prstGeom prst="rect">
            <a:avLst/>
          </a:prstGeom>
          <a:solidFill>
            <a:srgbClr val="E947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1" b="1">
                <a:solidFill>
                  <a:schemeClr val="bg1"/>
                </a:solidFill>
              </a:rPr>
              <a:t>0.28%</a:t>
            </a:r>
            <a:endParaRPr lang="zh-CN" altLang="en-US" sz="2801" b="1">
              <a:solidFill>
                <a:schemeClr val="bg1"/>
              </a:solidFill>
            </a:endParaRPr>
          </a:p>
        </p:txBody>
      </p:sp>
      <p:sp>
        <p:nvSpPr>
          <p:cNvPr id="10" name="TextBox 9">
            <a:extLst>
              <a:ext uri="{FF2B5EF4-FFF2-40B4-BE49-F238E27FC236}">
                <a16:creationId xmlns:a16="http://schemas.microsoft.com/office/drawing/2014/main" id="{045A7010-3165-4432-91B9-5E60CF76762B}"/>
              </a:ext>
            </a:extLst>
          </p:cNvPr>
          <p:cNvSpPr txBox="1">
            <a:spLocks noChangeArrowheads="1"/>
          </p:cNvSpPr>
          <p:nvPr/>
        </p:nvSpPr>
        <p:spPr bwMode="auto">
          <a:xfrm>
            <a:off x="8804108" y="1629153"/>
            <a:ext cx="720892" cy="3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1">
                <a:latin typeface="微软雅黑" panose="020B0503020204020204" pitchFamily="34" charset="-122"/>
                <a:ea typeface="微软雅黑" panose="020B0503020204020204" pitchFamily="34" charset="-122"/>
              </a:rPr>
              <a:t>点击率</a:t>
            </a:r>
          </a:p>
        </p:txBody>
      </p:sp>
      <p:sp>
        <p:nvSpPr>
          <p:cNvPr id="11" name="TextBox 10">
            <a:extLst>
              <a:ext uri="{FF2B5EF4-FFF2-40B4-BE49-F238E27FC236}">
                <a16:creationId xmlns:a16="http://schemas.microsoft.com/office/drawing/2014/main" id="{507700F6-C784-43C6-97BE-A73D0399735F}"/>
              </a:ext>
            </a:extLst>
          </p:cNvPr>
          <p:cNvSpPr txBox="1">
            <a:spLocks noChangeArrowheads="1"/>
          </p:cNvSpPr>
          <p:nvPr/>
        </p:nvSpPr>
        <p:spPr bwMode="auto">
          <a:xfrm>
            <a:off x="8804108" y="3502836"/>
            <a:ext cx="720892" cy="30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1">
                <a:latin typeface="微软雅黑" panose="020B0503020204020204" pitchFamily="34" charset="-122"/>
                <a:ea typeface="微软雅黑" panose="020B0503020204020204" pitchFamily="34" charset="-122"/>
              </a:rPr>
              <a:t>点击率</a:t>
            </a:r>
          </a:p>
        </p:txBody>
      </p:sp>
      <p:sp>
        <p:nvSpPr>
          <p:cNvPr id="6168" name="内容占位符 2">
            <a:extLst>
              <a:ext uri="{FF2B5EF4-FFF2-40B4-BE49-F238E27FC236}">
                <a16:creationId xmlns:a16="http://schemas.microsoft.com/office/drawing/2014/main" id="{C9CF8070-B9C5-4CC6-BA90-C83B30E6508B}"/>
              </a:ext>
            </a:extLst>
          </p:cNvPr>
          <p:cNvSpPr txBox="1">
            <a:spLocks/>
          </p:cNvSpPr>
          <p:nvPr/>
        </p:nvSpPr>
        <p:spPr bwMode="auto">
          <a:xfrm>
            <a:off x="2628892" y="1082926"/>
            <a:ext cx="4115753"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以下广告你会点击那个？</a:t>
            </a:r>
            <a:endParaRPr lang="en-US" altLang="zh-CN" sz="2000">
              <a:latin typeface="微软雅黑" panose="020B0503020204020204" pitchFamily="34" charset="-122"/>
              <a:ea typeface="微软雅黑" panose="020B0503020204020204" pitchFamily="34" charset="-122"/>
            </a:endParaRPr>
          </a:p>
        </p:txBody>
      </p:sp>
      <p:sp>
        <p:nvSpPr>
          <p:cNvPr id="6169" name="内容占位符 2">
            <a:extLst>
              <a:ext uri="{FF2B5EF4-FFF2-40B4-BE49-F238E27FC236}">
                <a16:creationId xmlns:a16="http://schemas.microsoft.com/office/drawing/2014/main" id="{D1F670F2-EA63-4DE6-A0CC-8D41A716DAA3}"/>
              </a:ext>
            </a:extLst>
          </p:cNvPr>
          <p:cNvSpPr txBox="1">
            <a:spLocks/>
          </p:cNvSpPr>
          <p:nvPr/>
        </p:nvSpPr>
        <p:spPr bwMode="auto">
          <a:xfrm>
            <a:off x="1346689" y="397762"/>
            <a:ext cx="4115753"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一、促销广告设计的标准</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http://img.alimama.cn/bcrm/adboard/picture/2010-10-21/101021134957095.jpg">
            <a:extLst>
              <a:ext uri="{FF2B5EF4-FFF2-40B4-BE49-F238E27FC236}">
                <a16:creationId xmlns:a16="http://schemas.microsoft.com/office/drawing/2014/main" id="{EB9195B7-5FA4-42B1-A46B-772E5D89E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617" y="1765709"/>
            <a:ext cx="4058589" cy="12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http://img.alimama.cn/bcrm/adboard/picture/2010-10-13/101013121844491.jpg">
            <a:extLst>
              <a:ext uri="{FF2B5EF4-FFF2-40B4-BE49-F238E27FC236}">
                <a16:creationId xmlns:a16="http://schemas.microsoft.com/office/drawing/2014/main" id="{1E3B7560-6579-4B35-8358-37F076129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357" y="1765709"/>
            <a:ext cx="4058589" cy="12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7FE7F148-C4D9-4560-B7E8-E344E515214D}"/>
              </a:ext>
            </a:extLst>
          </p:cNvPr>
          <p:cNvSpPr txBox="1">
            <a:spLocks noChangeArrowheads="1"/>
          </p:cNvSpPr>
          <p:nvPr/>
        </p:nvSpPr>
        <p:spPr bwMode="auto">
          <a:xfrm>
            <a:off x="2020244" y="3061106"/>
            <a:ext cx="4074962" cy="2591400"/>
          </a:xfrm>
          <a:prstGeom prst="rect">
            <a:avLst/>
          </a:prstGeom>
          <a:gradFill flip="none" rotWithShape="1">
            <a:gsLst>
              <a:gs pos="0">
                <a:srgbClr val="E94709"/>
              </a:gs>
              <a:gs pos="50000">
                <a:srgbClr val="E94709">
                  <a:shade val="67500"/>
                  <a:satMod val="115000"/>
                </a:srgbClr>
              </a:gs>
              <a:gs pos="100000">
                <a:srgbClr val="E94709">
                  <a:shade val="100000"/>
                  <a:satMod val="115000"/>
                  <a:alpha val="50000"/>
                </a:srgbClr>
              </a:gs>
            </a:gsLst>
            <a:lin ang="5400000" scaled="1"/>
            <a:tileRect/>
          </a:grad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en-US" altLang="zh-CN" sz="3601" b="1" dirty="0"/>
              <a:t> 41</a:t>
            </a:r>
            <a:r>
              <a:rPr lang="zh-CN" altLang="en-US" sz="3601" b="1" dirty="0"/>
              <a:t>万</a:t>
            </a:r>
            <a:r>
              <a:rPr lang="zh-CN" altLang="en-US" dirty="0"/>
              <a:t>次点击</a:t>
            </a:r>
            <a:endParaRPr lang="en-US" altLang="zh-CN" dirty="0"/>
          </a:p>
          <a:p>
            <a:pPr>
              <a:defRPr/>
            </a:pPr>
            <a:endParaRPr lang="zh-CN" altLang="en-US" dirty="0"/>
          </a:p>
        </p:txBody>
      </p:sp>
      <p:sp>
        <p:nvSpPr>
          <p:cNvPr id="7" name="TextBox 6">
            <a:extLst>
              <a:ext uri="{FF2B5EF4-FFF2-40B4-BE49-F238E27FC236}">
                <a16:creationId xmlns:a16="http://schemas.microsoft.com/office/drawing/2014/main" id="{CA76DF83-E3AC-40B8-9E36-465F5CF0316D}"/>
              </a:ext>
            </a:extLst>
          </p:cNvPr>
          <p:cNvSpPr txBox="1">
            <a:spLocks noChangeArrowheads="1"/>
          </p:cNvSpPr>
          <p:nvPr/>
        </p:nvSpPr>
        <p:spPr bwMode="auto">
          <a:xfrm>
            <a:off x="2020739" y="3529831"/>
            <a:ext cx="4074468" cy="77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spcBef>
                <a:spcPct val="20000"/>
              </a:spcBef>
            </a:pPr>
            <a:r>
              <a:rPr lang="zh-CN" altLang="en-US" sz="2000">
                <a:solidFill>
                  <a:schemeClr val="bg1"/>
                </a:solidFill>
                <a:latin typeface="微软雅黑" panose="020B0503020204020204" pitchFamily="34" charset="-122"/>
                <a:ea typeface="微软雅黑" panose="020B0503020204020204" pitchFamily="34" charset="-122"/>
              </a:rPr>
              <a:t>单位点击成本</a:t>
            </a:r>
            <a:r>
              <a:rPr lang="en-US" altLang="zh-CN" sz="5401" b="1">
                <a:solidFill>
                  <a:schemeClr val="bg1"/>
                </a:solidFill>
                <a:latin typeface="微软雅黑" panose="020B0503020204020204" pitchFamily="34" charset="-122"/>
                <a:ea typeface="微软雅黑" panose="020B0503020204020204" pitchFamily="34" charset="-122"/>
              </a:rPr>
              <a:t>0.24</a:t>
            </a:r>
            <a:r>
              <a:rPr lang="zh-CN" altLang="en-US" sz="2000">
                <a:solidFill>
                  <a:schemeClr val="bg1"/>
                </a:solidFill>
                <a:latin typeface="微软雅黑" panose="020B0503020204020204" pitchFamily="34" charset="-122"/>
                <a:ea typeface="微软雅黑" panose="020B0503020204020204" pitchFamily="34" charset="-122"/>
              </a:rPr>
              <a:t>元</a:t>
            </a:r>
            <a:endParaRPr lang="en-US" altLang="zh-CN" sz="2000">
              <a:solidFill>
                <a:schemeClr val="bg1"/>
              </a:solidFill>
              <a:latin typeface="微软雅黑" panose="020B0503020204020204" pitchFamily="34" charset="-122"/>
              <a:ea typeface="微软雅黑" panose="020B0503020204020204" pitchFamily="34" charset="-122"/>
            </a:endParaRPr>
          </a:p>
          <a:p>
            <a:pPr algn="r">
              <a:spcBef>
                <a:spcPct val="20000"/>
              </a:spcBef>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 name="Text Box 8">
            <a:extLst>
              <a:ext uri="{FF2B5EF4-FFF2-40B4-BE49-F238E27FC236}">
                <a16:creationId xmlns:a16="http://schemas.microsoft.com/office/drawing/2014/main" id="{4EA6BA6C-2B49-43D7-A16C-38A512B750EE}"/>
              </a:ext>
            </a:extLst>
          </p:cNvPr>
          <p:cNvSpPr txBox="1">
            <a:spLocks noChangeArrowheads="1"/>
          </p:cNvSpPr>
          <p:nvPr/>
        </p:nvSpPr>
        <p:spPr bwMode="auto">
          <a:xfrm>
            <a:off x="6209288" y="3061106"/>
            <a:ext cx="4077888" cy="2591399"/>
          </a:xfrm>
          <a:prstGeom prst="rect">
            <a:avLst/>
          </a:prstGeom>
          <a:gradFill flip="none" rotWithShape="1">
            <a:gsLst>
              <a:gs pos="0">
                <a:srgbClr val="E94709"/>
              </a:gs>
              <a:gs pos="50000">
                <a:srgbClr val="E94709">
                  <a:shade val="67500"/>
                  <a:satMod val="115000"/>
                </a:srgbClr>
              </a:gs>
              <a:gs pos="100000">
                <a:srgbClr val="E94709">
                  <a:shade val="100000"/>
                  <a:satMod val="115000"/>
                  <a:alpha val="50000"/>
                </a:srgbClr>
              </a:gs>
            </a:gsLst>
            <a:lin ang="5400000" scaled="1"/>
            <a:tileRect/>
          </a:grad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en-US" altLang="zh-CN" sz="3601" b="1" dirty="0"/>
              <a:t> 3.3</a:t>
            </a:r>
            <a:r>
              <a:rPr lang="zh-CN" altLang="en-US" sz="3601" b="1" dirty="0"/>
              <a:t>万</a:t>
            </a:r>
            <a:r>
              <a:rPr lang="zh-CN" altLang="en-US" dirty="0"/>
              <a:t>次点击</a:t>
            </a:r>
            <a:endParaRPr lang="en-US" altLang="zh-CN" dirty="0"/>
          </a:p>
          <a:p>
            <a:pPr>
              <a:defRPr/>
            </a:pPr>
            <a:endParaRPr lang="zh-CN" altLang="en-US" dirty="0"/>
          </a:p>
        </p:txBody>
      </p:sp>
      <p:sp>
        <p:nvSpPr>
          <p:cNvPr id="9" name="TextBox 8">
            <a:extLst>
              <a:ext uri="{FF2B5EF4-FFF2-40B4-BE49-F238E27FC236}">
                <a16:creationId xmlns:a16="http://schemas.microsoft.com/office/drawing/2014/main" id="{A162A680-08BB-4772-B581-184949194B74}"/>
              </a:ext>
            </a:extLst>
          </p:cNvPr>
          <p:cNvSpPr txBox="1">
            <a:spLocks noChangeArrowheads="1"/>
          </p:cNvSpPr>
          <p:nvPr/>
        </p:nvSpPr>
        <p:spPr bwMode="auto">
          <a:xfrm>
            <a:off x="6547749" y="3518715"/>
            <a:ext cx="3717197" cy="76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spcBef>
                <a:spcPct val="20000"/>
              </a:spcBef>
            </a:pPr>
            <a:r>
              <a:rPr lang="zh-CN" altLang="en-US" sz="2000">
                <a:solidFill>
                  <a:schemeClr val="bg1"/>
                </a:solidFill>
                <a:latin typeface="微软雅黑" panose="020B0503020204020204" pitchFamily="34" charset="-122"/>
                <a:ea typeface="微软雅黑" panose="020B0503020204020204" pitchFamily="34" charset="-122"/>
              </a:rPr>
              <a:t>单位点击成本</a:t>
            </a:r>
            <a:r>
              <a:rPr lang="en-US" altLang="zh-CN" sz="5401" b="1">
                <a:solidFill>
                  <a:schemeClr val="bg1"/>
                </a:solidFill>
                <a:latin typeface="微软雅黑" panose="020B0503020204020204" pitchFamily="34" charset="-122"/>
                <a:ea typeface="微软雅黑" panose="020B0503020204020204" pitchFamily="34" charset="-122"/>
              </a:rPr>
              <a:t>3.03</a:t>
            </a:r>
            <a:r>
              <a:rPr lang="zh-CN" altLang="en-US" sz="2000">
                <a:solidFill>
                  <a:schemeClr val="bg1"/>
                </a:solidFill>
                <a:latin typeface="微软雅黑" panose="020B0503020204020204" pitchFamily="34" charset="-122"/>
                <a:ea typeface="微软雅黑" panose="020B0503020204020204" pitchFamily="34" charset="-122"/>
              </a:rPr>
              <a:t>元</a:t>
            </a:r>
            <a:endParaRPr lang="en-US" altLang="zh-CN" sz="2000">
              <a:solidFill>
                <a:schemeClr val="bg1"/>
              </a:solidFill>
              <a:latin typeface="微软雅黑" panose="020B0503020204020204" pitchFamily="34" charset="-122"/>
              <a:ea typeface="微软雅黑" panose="020B0503020204020204" pitchFamily="34" charset="-122"/>
            </a:endParaRPr>
          </a:p>
          <a:p>
            <a:pPr algn="r">
              <a:spcBef>
                <a:spcPct val="20000"/>
              </a:spcBef>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0" name="TextBox 9">
            <a:extLst>
              <a:ext uri="{FF2B5EF4-FFF2-40B4-BE49-F238E27FC236}">
                <a16:creationId xmlns:a16="http://schemas.microsoft.com/office/drawing/2014/main" id="{BFC49C6D-391A-450C-8691-7D6856AE933E}"/>
              </a:ext>
            </a:extLst>
          </p:cNvPr>
          <p:cNvSpPr txBox="1">
            <a:spLocks noChangeArrowheads="1"/>
          </p:cNvSpPr>
          <p:nvPr/>
        </p:nvSpPr>
        <p:spPr bwMode="auto">
          <a:xfrm>
            <a:off x="2155708" y="4433326"/>
            <a:ext cx="3820409" cy="76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600">
                <a:solidFill>
                  <a:schemeClr val="bg1"/>
                </a:solidFill>
                <a:latin typeface="微软雅黑" panose="020B0503020204020204" pitchFamily="34" charset="-122"/>
                <a:ea typeface="微软雅黑" panose="020B0503020204020204" pitchFamily="34" charset="-122"/>
              </a:rPr>
              <a:t>以</a:t>
            </a: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的转化率，每单</a:t>
            </a:r>
            <a:r>
              <a:rPr lang="en-US" altLang="zh-CN" sz="1600">
                <a:solidFill>
                  <a:schemeClr val="bg1"/>
                </a:solidFill>
                <a:latin typeface="微软雅黑" panose="020B0503020204020204" pitchFamily="34" charset="-122"/>
                <a:ea typeface="微软雅黑" panose="020B0503020204020204" pitchFamily="34" charset="-122"/>
              </a:rPr>
              <a:t>50</a:t>
            </a:r>
            <a:r>
              <a:rPr lang="zh-CN" altLang="en-US" sz="1600">
                <a:solidFill>
                  <a:schemeClr val="bg1"/>
                </a:solidFill>
                <a:latin typeface="微软雅黑" panose="020B0503020204020204" pitchFamily="34" charset="-122"/>
                <a:ea typeface="微软雅黑" panose="020B0503020204020204" pitchFamily="34" charset="-122"/>
              </a:rPr>
              <a:t>元利润计算，去除广告成本</a:t>
            </a:r>
            <a:r>
              <a:rPr lang="en-US" altLang="zh-CN" sz="1600">
                <a:solidFill>
                  <a:schemeClr val="bg1"/>
                </a:solidFill>
                <a:latin typeface="微软雅黑" panose="020B0503020204020204" pitchFamily="34" charset="-122"/>
                <a:ea typeface="微软雅黑" panose="020B0503020204020204" pitchFamily="34" charset="-122"/>
              </a:rPr>
              <a:t>10</a:t>
            </a:r>
            <a:r>
              <a:rPr lang="zh-CN" altLang="en-US" sz="1600">
                <a:solidFill>
                  <a:schemeClr val="bg1"/>
                </a:solidFill>
                <a:latin typeface="微软雅黑" panose="020B0503020204020204" pitchFamily="34" charset="-122"/>
                <a:ea typeface="微软雅黑" panose="020B0503020204020204" pitchFamily="34" charset="-122"/>
              </a:rPr>
              <a:t>万</a:t>
            </a:r>
            <a:endParaRPr lang="en-US" altLang="zh-CN" sz="1600">
              <a:solidFill>
                <a:schemeClr val="bg1"/>
              </a:solidFill>
              <a:latin typeface="微软雅黑" panose="020B0503020204020204" pitchFamily="34" charset="-122"/>
              <a:ea typeface="微软雅黑" panose="020B0503020204020204" pitchFamily="34" charset="-122"/>
            </a:endParaRPr>
          </a:p>
          <a:p>
            <a:pPr>
              <a:spcBef>
                <a:spcPct val="20000"/>
              </a:spcBef>
            </a:pPr>
            <a:r>
              <a:rPr lang="zh-CN" altLang="en-US" sz="2801" b="1">
                <a:solidFill>
                  <a:schemeClr val="bg1"/>
                </a:solidFill>
                <a:latin typeface="微软雅黑" panose="020B0503020204020204" pitchFamily="34" charset="-122"/>
                <a:ea typeface="微软雅黑" panose="020B0503020204020204" pitchFamily="34" charset="-122"/>
              </a:rPr>
              <a:t>盈利</a:t>
            </a:r>
            <a:r>
              <a:rPr lang="en-US" altLang="zh-CN" sz="2801" b="1">
                <a:solidFill>
                  <a:schemeClr val="bg1"/>
                </a:solidFill>
                <a:latin typeface="微软雅黑" panose="020B0503020204020204" pitchFamily="34" charset="-122"/>
                <a:ea typeface="微软雅黑" panose="020B0503020204020204" pitchFamily="34" charset="-122"/>
              </a:rPr>
              <a:t>31</a:t>
            </a:r>
            <a:r>
              <a:rPr lang="zh-CN" altLang="en-US" sz="2801" b="1">
                <a:solidFill>
                  <a:schemeClr val="bg1"/>
                </a:solidFill>
                <a:latin typeface="微软雅黑" panose="020B0503020204020204" pitchFamily="34" charset="-122"/>
                <a:ea typeface="微软雅黑" panose="020B0503020204020204" pitchFamily="34" charset="-122"/>
              </a:rPr>
              <a:t>万</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id="{EDCB14C0-22F4-4DEA-9B84-616F282121B5}"/>
              </a:ext>
            </a:extLst>
          </p:cNvPr>
          <p:cNvSpPr txBox="1">
            <a:spLocks noChangeArrowheads="1"/>
          </p:cNvSpPr>
          <p:nvPr/>
        </p:nvSpPr>
        <p:spPr bwMode="auto">
          <a:xfrm>
            <a:off x="6323859" y="4433326"/>
            <a:ext cx="3941087" cy="76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1600">
                <a:solidFill>
                  <a:schemeClr val="bg1"/>
                </a:solidFill>
                <a:latin typeface="微软雅黑" panose="020B0503020204020204" pitchFamily="34" charset="-122"/>
                <a:ea typeface="微软雅黑" panose="020B0503020204020204" pitchFamily="34" charset="-122"/>
              </a:rPr>
              <a:t>以</a:t>
            </a: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的转化率，每单</a:t>
            </a:r>
            <a:r>
              <a:rPr lang="en-US" altLang="zh-CN" sz="1600">
                <a:solidFill>
                  <a:schemeClr val="bg1"/>
                </a:solidFill>
                <a:latin typeface="微软雅黑" panose="020B0503020204020204" pitchFamily="34" charset="-122"/>
                <a:ea typeface="微软雅黑" panose="020B0503020204020204" pitchFamily="34" charset="-122"/>
              </a:rPr>
              <a:t>50</a:t>
            </a:r>
            <a:r>
              <a:rPr lang="zh-CN" altLang="en-US" sz="1600">
                <a:solidFill>
                  <a:schemeClr val="bg1"/>
                </a:solidFill>
                <a:latin typeface="微软雅黑" panose="020B0503020204020204" pitchFamily="34" charset="-122"/>
                <a:ea typeface="微软雅黑" panose="020B0503020204020204" pitchFamily="34" charset="-122"/>
              </a:rPr>
              <a:t>元利润计算，去除广告成本</a:t>
            </a:r>
            <a:r>
              <a:rPr lang="en-US" altLang="zh-CN" sz="1600">
                <a:solidFill>
                  <a:schemeClr val="bg1"/>
                </a:solidFill>
                <a:latin typeface="微软雅黑" panose="020B0503020204020204" pitchFamily="34" charset="-122"/>
                <a:ea typeface="微软雅黑" panose="020B0503020204020204" pitchFamily="34" charset="-122"/>
              </a:rPr>
              <a:t>10</a:t>
            </a:r>
            <a:r>
              <a:rPr lang="zh-CN" altLang="en-US" sz="1600">
                <a:solidFill>
                  <a:schemeClr val="bg1"/>
                </a:solidFill>
                <a:latin typeface="微软雅黑" panose="020B0503020204020204" pitchFamily="34" charset="-122"/>
                <a:ea typeface="微软雅黑" panose="020B0503020204020204" pitchFamily="34" charset="-122"/>
              </a:rPr>
              <a:t>万</a:t>
            </a:r>
            <a:endParaRPr lang="en-US" altLang="zh-CN" sz="1600">
              <a:solidFill>
                <a:schemeClr val="bg1"/>
              </a:solidFill>
              <a:latin typeface="微软雅黑" panose="020B0503020204020204" pitchFamily="34" charset="-122"/>
              <a:ea typeface="微软雅黑" panose="020B0503020204020204" pitchFamily="34" charset="-122"/>
            </a:endParaRPr>
          </a:p>
          <a:p>
            <a:pPr>
              <a:spcBef>
                <a:spcPct val="20000"/>
              </a:spcBef>
            </a:pPr>
            <a:r>
              <a:rPr lang="zh-CN" altLang="en-US" sz="2801" b="1">
                <a:solidFill>
                  <a:schemeClr val="bg1"/>
                </a:solidFill>
                <a:latin typeface="微软雅黑" panose="020B0503020204020204" pitchFamily="34" charset="-122"/>
                <a:ea typeface="微软雅黑" panose="020B0503020204020204" pitchFamily="34" charset="-122"/>
              </a:rPr>
              <a:t>亏损</a:t>
            </a:r>
            <a:r>
              <a:rPr lang="en-US" altLang="zh-CN" sz="2801" b="1">
                <a:solidFill>
                  <a:schemeClr val="bg1"/>
                </a:solidFill>
                <a:latin typeface="微软雅黑" panose="020B0503020204020204" pitchFamily="34" charset="-122"/>
                <a:ea typeface="微软雅黑" panose="020B0503020204020204" pitchFamily="34" charset="-122"/>
              </a:rPr>
              <a:t>6.7</a:t>
            </a:r>
            <a:r>
              <a:rPr lang="zh-CN" altLang="en-US" sz="2801" b="1">
                <a:solidFill>
                  <a:schemeClr val="bg1"/>
                </a:solidFill>
                <a:latin typeface="微软雅黑" panose="020B0503020204020204" pitchFamily="34" charset="-122"/>
                <a:ea typeface="微软雅黑" panose="020B0503020204020204" pitchFamily="34" charset="-122"/>
              </a:rPr>
              <a:t>万</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2" name="Text Box 8">
            <a:extLst>
              <a:ext uri="{FF2B5EF4-FFF2-40B4-BE49-F238E27FC236}">
                <a16:creationId xmlns:a16="http://schemas.microsoft.com/office/drawing/2014/main" id="{80044AD0-4A23-4418-87B2-F863DDCE9657}"/>
              </a:ext>
            </a:extLst>
          </p:cNvPr>
          <p:cNvSpPr txBox="1">
            <a:spLocks noChangeArrowheads="1"/>
          </p:cNvSpPr>
          <p:nvPr/>
        </p:nvSpPr>
        <p:spPr bwMode="auto">
          <a:xfrm>
            <a:off x="2071550" y="5792541"/>
            <a:ext cx="8193396" cy="533523"/>
          </a:xfrm>
          <a:prstGeom prst="rect">
            <a:avLst/>
          </a:prstGeom>
          <a:noFill/>
          <a:ln>
            <a:noFill/>
          </a:ln>
        </p:spPr>
        <p:txBody>
          <a:bodyPr/>
          <a:lstStyle>
            <a:defPPr>
              <a:defRPr lang="zh-CN"/>
            </a:defPPr>
            <a:lvl1pPr marL="0" indent="0" eaLnBrk="0" hangingPunct="0">
              <a:spcBef>
                <a:spcPct val="20000"/>
              </a:spcBef>
              <a:buNone/>
              <a:defRPr sz="2000">
                <a:solidFill>
                  <a:schemeClr val="bg1"/>
                </a:solidFill>
                <a:latin typeface="微软雅黑" pitchFamily="34" charset="-122"/>
                <a:ea typeface="微软雅黑" pitchFamily="34" charset="-122"/>
              </a:defRPr>
            </a:lvl1pPr>
            <a:lvl2pPr marL="742950" indent="-285750" eaLnBrk="0" hangingPunct="0">
              <a:spcBef>
                <a:spcPct val="20000"/>
              </a:spcBef>
              <a:buChar char="–"/>
              <a:defRPr sz="2000">
                <a:latin typeface="微软雅黑" pitchFamily="34" charset="-122"/>
                <a:ea typeface="微软雅黑" pitchFamily="34" charset="-122"/>
              </a:defRPr>
            </a:lvl2pPr>
            <a:lvl3pPr marL="1143000" indent="-228600" eaLnBrk="0" hangingPunct="0">
              <a:spcBef>
                <a:spcPct val="20000"/>
              </a:spcBef>
              <a:buChar char="•"/>
              <a:defRPr sz="2000">
                <a:latin typeface="微软雅黑" pitchFamily="34" charset="-122"/>
                <a:ea typeface="微软雅黑" pitchFamily="34" charset="-122"/>
              </a:defRPr>
            </a:lvl3pPr>
            <a:lvl4pPr marL="1600200" indent="-228600" eaLnBrk="0" hangingPunct="0">
              <a:spcBef>
                <a:spcPct val="20000"/>
              </a:spcBef>
              <a:buChar char="–"/>
              <a:defRPr sz="2000">
                <a:latin typeface="微软雅黑" pitchFamily="34" charset="-122"/>
                <a:ea typeface="微软雅黑" pitchFamily="34" charset="-122"/>
              </a:defRPr>
            </a:lvl4pPr>
            <a:lvl5pPr marL="2057400" indent="-228600" eaLnBrk="0" hangingPunct="0">
              <a:spcBef>
                <a:spcPct val="20000"/>
              </a:spcBef>
              <a:buChar char="»"/>
              <a:defRPr sz="2000">
                <a:latin typeface="微软雅黑" pitchFamily="34" charset="-122"/>
                <a:ea typeface="微软雅黑" pitchFamily="34"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pPr>
              <a:defRPr/>
            </a:pPr>
            <a:r>
              <a:rPr lang="en-US" altLang="zh-CN" sz="1400" dirty="0">
                <a:solidFill>
                  <a:schemeClr val="tx1">
                    <a:lumMod val="75000"/>
                    <a:lumOff val="25000"/>
                  </a:schemeClr>
                </a:solidFill>
              </a:rPr>
              <a:t>TIP: </a:t>
            </a:r>
            <a:r>
              <a:rPr lang="zh-CN" altLang="en-US" sz="1400" dirty="0">
                <a:solidFill>
                  <a:schemeClr val="tx1">
                    <a:lumMod val="75000"/>
                    <a:lumOff val="25000"/>
                  </a:schemeClr>
                </a:solidFill>
              </a:rPr>
              <a:t>首页焦点图平均</a:t>
            </a:r>
            <a:r>
              <a:rPr lang="en-US" altLang="zh-CN" sz="2400" b="1" dirty="0">
                <a:solidFill>
                  <a:schemeClr val="tx1">
                    <a:lumMod val="75000"/>
                    <a:lumOff val="25000"/>
                  </a:schemeClr>
                </a:solidFill>
              </a:rPr>
              <a:t>15</a:t>
            </a:r>
            <a:r>
              <a:rPr lang="zh-CN" altLang="en-US" sz="2400" b="1" dirty="0">
                <a:solidFill>
                  <a:schemeClr val="tx1">
                    <a:lumMod val="75000"/>
                    <a:lumOff val="25000"/>
                  </a:schemeClr>
                </a:solidFill>
              </a:rPr>
              <a:t>万</a:t>
            </a:r>
            <a:r>
              <a:rPr lang="zh-CN" altLang="en-US" sz="1400" dirty="0">
                <a:solidFill>
                  <a:schemeClr val="tx1">
                    <a:lumMod val="75000"/>
                    <a:lumOff val="25000"/>
                  </a:schemeClr>
                </a:solidFill>
              </a:rPr>
              <a:t>次点击，按以上系数可盈利</a:t>
            </a:r>
            <a:r>
              <a:rPr lang="en-US" altLang="zh-CN" sz="2400" b="1" dirty="0">
                <a:solidFill>
                  <a:schemeClr val="tx1">
                    <a:lumMod val="75000"/>
                    <a:lumOff val="25000"/>
                  </a:schemeClr>
                </a:solidFill>
              </a:rPr>
              <a:t>5</a:t>
            </a:r>
            <a:r>
              <a:rPr lang="zh-CN" altLang="en-US" sz="2400" b="1" dirty="0">
                <a:solidFill>
                  <a:schemeClr val="tx1">
                    <a:lumMod val="75000"/>
                    <a:lumOff val="25000"/>
                  </a:schemeClr>
                </a:solidFill>
              </a:rPr>
              <a:t>万</a:t>
            </a:r>
            <a:endParaRPr lang="en-US" altLang="zh-CN" sz="2400" b="1" dirty="0">
              <a:solidFill>
                <a:schemeClr val="tx1">
                  <a:lumMod val="75000"/>
                  <a:lumOff val="25000"/>
                </a:schemeClr>
              </a:solidFill>
            </a:endParaRPr>
          </a:p>
          <a:p>
            <a:pPr>
              <a:defRPr/>
            </a:pPr>
            <a:endParaRPr lang="zh-CN" altLang="en-US" sz="1400" dirty="0">
              <a:solidFill>
                <a:schemeClr val="tx1">
                  <a:lumMod val="75000"/>
                  <a:lumOff val="25000"/>
                </a:schemeClr>
              </a:solidFill>
            </a:endParaRPr>
          </a:p>
        </p:txBody>
      </p:sp>
      <p:sp>
        <p:nvSpPr>
          <p:cNvPr id="6159" name="内容占位符 2">
            <a:extLst>
              <a:ext uri="{FF2B5EF4-FFF2-40B4-BE49-F238E27FC236}">
                <a16:creationId xmlns:a16="http://schemas.microsoft.com/office/drawing/2014/main" id="{D8C47737-F4E3-40D6-B46C-0B94763F9D01}"/>
              </a:ext>
            </a:extLst>
          </p:cNvPr>
          <p:cNvSpPr txBox="1">
            <a:spLocks/>
          </p:cNvSpPr>
          <p:nvPr/>
        </p:nvSpPr>
        <p:spPr bwMode="auto">
          <a:xfrm>
            <a:off x="1979454" y="1336985"/>
            <a:ext cx="7545546"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a:latin typeface="微软雅黑" panose="020B0503020204020204" pitchFamily="34" charset="-122"/>
                <a:ea typeface="微软雅黑" panose="020B0503020204020204" pitchFamily="34" charset="-122"/>
              </a:rPr>
              <a:t>设计的好坏决定了点击率的多少，直接影响广告盈亏</a:t>
            </a:r>
            <a:endParaRPr lang="en-US" altLang="zh-CN" sz="2000">
              <a:latin typeface="微软雅黑" panose="020B0503020204020204" pitchFamily="34" charset="-122"/>
              <a:ea typeface="微软雅黑" panose="020B0503020204020204" pitchFamily="34" charset="-122"/>
            </a:endParaRPr>
          </a:p>
        </p:txBody>
      </p:sp>
      <p:sp>
        <p:nvSpPr>
          <p:cNvPr id="7184" name="内容占位符 2">
            <a:extLst>
              <a:ext uri="{FF2B5EF4-FFF2-40B4-BE49-F238E27FC236}">
                <a16:creationId xmlns:a16="http://schemas.microsoft.com/office/drawing/2014/main" id="{310A9FD7-8CEC-4545-AB70-CEAAAACC02A6}"/>
              </a:ext>
            </a:extLst>
          </p:cNvPr>
          <p:cNvSpPr txBox="1">
            <a:spLocks/>
          </p:cNvSpPr>
          <p:nvPr/>
        </p:nvSpPr>
        <p:spPr bwMode="auto">
          <a:xfrm>
            <a:off x="1244135" y="273114"/>
            <a:ext cx="4115753"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一、促销广告设计的标准</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159"/>
                                        </p:tgtEl>
                                        <p:attrNameLst>
                                          <p:attrName>style.visibility</p:attrName>
                                        </p:attrNameLst>
                                      </p:cBhvr>
                                      <p:to>
                                        <p:strVal val="visible"/>
                                      </p:to>
                                    </p:set>
                                    <p:animEffect transition="in" filter="wipe(down)">
                                      <p:cBhvr>
                                        <p:cTn id="52"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615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http://img.alimama.cn/bcrm/adboard/picture/2010-10-28/101028094752024.jpg">
            <a:extLst>
              <a:ext uri="{FF2B5EF4-FFF2-40B4-BE49-F238E27FC236}">
                <a16:creationId xmlns:a16="http://schemas.microsoft.com/office/drawing/2014/main" id="{4B7DD812-5DA1-4033-B27A-AC528D6AC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413" y="1413202"/>
            <a:ext cx="5473380" cy="174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http://img.alimama.cn/bcrm/adboard/picture/2010-10-09/101009133122588.gif">
            <a:extLst>
              <a:ext uri="{FF2B5EF4-FFF2-40B4-BE49-F238E27FC236}">
                <a16:creationId xmlns:a16="http://schemas.microsoft.com/office/drawing/2014/main" id="{CF35A219-83D8-47D0-8EE6-2A18811FA5F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82004" y="3358340"/>
            <a:ext cx="3456788" cy="17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305C46A-2C17-4C6E-9E57-8CC6A95E0C4A}"/>
              </a:ext>
            </a:extLst>
          </p:cNvPr>
          <p:cNvSpPr txBox="1">
            <a:spLocks noChangeArrowheads="1"/>
          </p:cNvSpPr>
          <p:nvPr/>
        </p:nvSpPr>
        <p:spPr bwMode="auto">
          <a:xfrm>
            <a:off x="8246767" y="3455201"/>
            <a:ext cx="1225834" cy="523996"/>
          </a:xfrm>
          <a:prstGeom prst="rect">
            <a:avLst/>
          </a:prstGeom>
          <a:solidFill>
            <a:srgbClr val="E947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1" b="1">
                <a:solidFill>
                  <a:schemeClr val="bg1"/>
                </a:solidFill>
              </a:rPr>
              <a:t>16889</a:t>
            </a:r>
            <a:endParaRPr lang="zh-CN" altLang="en-US" sz="2801" b="1">
              <a:solidFill>
                <a:schemeClr val="bg1"/>
              </a:solidFill>
            </a:endParaRPr>
          </a:p>
        </p:txBody>
      </p:sp>
      <p:sp>
        <p:nvSpPr>
          <p:cNvPr id="7" name="TextBox 6">
            <a:extLst>
              <a:ext uri="{FF2B5EF4-FFF2-40B4-BE49-F238E27FC236}">
                <a16:creationId xmlns:a16="http://schemas.microsoft.com/office/drawing/2014/main" id="{EEA9E9BC-832E-4929-AF4D-47DCBC412799}"/>
              </a:ext>
            </a:extLst>
          </p:cNvPr>
          <p:cNvSpPr txBox="1">
            <a:spLocks noChangeArrowheads="1"/>
          </p:cNvSpPr>
          <p:nvPr/>
        </p:nvSpPr>
        <p:spPr bwMode="auto">
          <a:xfrm>
            <a:off x="8211834" y="1681553"/>
            <a:ext cx="1295700" cy="523996"/>
          </a:xfrm>
          <a:prstGeom prst="rect">
            <a:avLst/>
          </a:prstGeom>
          <a:solidFill>
            <a:srgbClr val="E9470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1" b="1">
                <a:solidFill>
                  <a:schemeClr val="bg1"/>
                </a:solidFill>
              </a:rPr>
              <a:t>19092</a:t>
            </a:r>
            <a:endParaRPr lang="zh-CN" altLang="en-US" sz="2801" b="1">
              <a:solidFill>
                <a:schemeClr val="bg1"/>
              </a:solidFill>
            </a:endParaRPr>
          </a:p>
        </p:txBody>
      </p:sp>
      <p:sp>
        <p:nvSpPr>
          <p:cNvPr id="8" name="TextBox 7">
            <a:extLst>
              <a:ext uri="{FF2B5EF4-FFF2-40B4-BE49-F238E27FC236}">
                <a16:creationId xmlns:a16="http://schemas.microsoft.com/office/drawing/2014/main" id="{5D300D47-DD5B-491C-A874-69122B216B8E}"/>
              </a:ext>
            </a:extLst>
          </p:cNvPr>
          <p:cNvSpPr txBox="1">
            <a:spLocks noChangeArrowheads="1"/>
          </p:cNvSpPr>
          <p:nvPr/>
        </p:nvSpPr>
        <p:spPr bwMode="auto">
          <a:xfrm>
            <a:off x="8751709" y="3167797"/>
            <a:ext cx="720892" cy="3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1">
                <a:latin typeface="微软雅黑" panose="020B0503020204020204" pitchFamily="34" charset="-122"/>
                <a:ea typeface="微软雅黑" panose="020B0503020204020204" pitchFamily="34" charset="-122"/>
              </a:rPr>
              <a:t>点击量</a:t>
            </a:r>
          </a:p>
        </p:txBody>
      </p:sp>
      <p:sp>
        <p:nvSpPr>
          <p:cNvPr id="9" name="TextBox 8">
            <a:extLst>
              <a:ext uri="{FF2B5EF4-FFF2-40B4-BE49-F238E27FC236}">
                <a16:creationId xmlns:a16="http://schemas.microsoft.com/office/drawing/2014/main" id="{6C9C8710-1C5A-4AF8-BEE6-03C0B0699DAF}"/>
              </a:ext>
            </a:extLst>
          </p:cNvPr>
          <p:cNvSpPr txBox="1">
            <a:spLocks noChangeArrowheads="1"/>
          </p:cNvSpPr>
          <p:nvPr/>
        </p:nvSpPr>
        <p:spPr bwMode="auto">
          <a:xfrm>
            <a:off x="8859684" y="1392561"/>
            <a:ext cx="720892" cy="3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1">
                <a:latin typeface="微软雅黑" panose="020B0503020204020204" pitchFamily="34" charset="-122"/>
                <a:ea typeface="微软雅黑" panose="020B0503020204020204" pitchFamily="34" charset="-122"/>
              </a:rPr>
              <a:t>点击量</a:t>
            </a:r>
          </a:p>
        </p:txBody>
      </p:sp>
      <p:sp>
        <p:nvSpPr>
          <p:cNvPr id="10" name="TextBox 9">
            <a:extLst>
              <a:ext uri="{FF2B5EF4-FFF2-40B4-BE49-F238E27FC236}">
                <a16:creationId xmlns:a16="http://schemas.microsoft.com/office/drawing/2014/main" id="{E8737FAC-F101-429A-B3F1-A91F13B29B88}"/>
              </a:ext>
            </a:extLst>
          </p:cNvPr>
          <p:cNvSpPr txBox="1"/>
          <p:nvPr/>
        </p:nvSpPr>
        <p:spPr>
          <a:xfrm>
            <a:off x="8138792" y="2205549"/>
            <a:ext cx="1441784" cy="831189"/>
          </a:xfrm>
          <a:prstGeom prst="rect">
            <a:avLst/>
          </a:prstGeom>
          <a:noFill/>
        </p:spPr>
        <p:txBody>
          <a:bodyPr>
            <a:spAutoFit/>
          </a:bodyPr>
          <a:lstStyle/>
          <a:p>
            <a:pPr>
              <a:defRPr/>
            </a:pPr>
            <a:r>
              <a:rPr lang="zh-CN" altLang="en-US" b="1" dirty="0">
                <a:solidFill>
                  <a:schemeClr val="tx1">
                    <a:lumMod val="75000"/>
                    <a:lumOff val="25000"/>
                  </a:schemeClr>
                </a:solidFill>
                <a:latin typeface="微软雅黑" pitchFamily="34" charset="-122"/>
                <a:ea typeface="微软雅黑" pitchFamily="34" charset="-122"/>
              </a:rPr>
              <a:t>首页焦点</a:t>
            </a:r>
            <a:r>
              <a:rPr lang="en-US" altLang="zh-CN" b="1" dirty="0">
                <a:solidFill>
                  <a:schemeClr val="tx1">
                    <a:lumMod val="75000"/>
                    <a:lumOff val="25000"/>
                  </a:schemeClr>
                </a:solidFill>
                <a:latin typeface="微软雅黑" pitchFamily="34" charset="-122"/>
                <a:ea typeface="微软雅黑" pitchFamily="34" charset="-122"/>
              </a:rPr>
              <a:t>2</a:t>
            </a:r>
            <a:endParaRPr lang="zh-CN" altLang="en-US" b="1" dirty="0">
              <a:solidFill>
                <a:schemeClr val="tx1">
                  <a:lumMod val="75000"/>
                  <a:lumOff val="25000"/>
                </a:schemeClr>
              </a:solidFill>
              <a:latin typeface="微软雅黑" pitchFamily="34" charset="-122"/>
              <a:ea typeface="微软雅黑" pitchFamily="34" charset="-122"/>
            </a:endParaRPr>
          </a:p>
        </p:txBody>
      </p:sp>
      <p:sp>
        <p:nvSpPr>
          <p:cNvPr id="11" name="TextBox 10">
            <a:extLst>
              <a:ext uri="{FF2B5EF4-FFF2-40B4-BE49-F238E27FC236}">
                <a16:creationId xmlns:a16="http://schemas.microsoft.com/office/drawing/2014/main" id="{176D8225-089A-477B-9663-390626282132}"/>
              </a:ext>
            </a:extLst>
          </p:cNvPr>
          <p:cNvSpPr txBox="1"/>
          <p:nvPr/>
        </p:nvSpPr>
        <p:spPr>
          <a:xfrm>
            <a:off x="8184840" y="3960142"/>
            <a:ext cx="1368742" cy="831189"/>
          </a:xfrm>
          <a:prstGeom prst="rect">
            <a:avLst/>
          </a:prstGeom>
          <a:noFill/>
        </p:spPr>
        <p:txBody>
          <a:bodyPr>
            <a:spAutoFit/>
          </a:bodyPr>
          <a:lstStyle/>
          <a:p>
            <a:pPr>
              <a:defRPr/>
            </a:pPr>
            <a:r>
              <a:rPr lang="zh-CN" altLang="en-US" b="1" dirty="0">
                <a:solidFill>
                  <a:schemeClr val="tx1">
                    <a:lumMod val="75000"/>
                    <a:lumOff val="25000"/>
                  </a:schemeClr>
                </a:solidFill>
                <a:latin typeface="微软雅黑" pitchFamily="34" charset="-122"/>
                <a:ea typeface="微软雅黑" pitchFamily="34" charset="-122"/>
              </a:rPr>
              <a:t>首页一屏</a:t>
            </a:r>
            <a:r>
              <a:rPr lang="en-US" altLang="zh-CN" b="1" dirty="0">
                <a:solidFill>
                  <a:schemeClr val="tx1">
                    <a:lumMod val="75000"/>
                    <a:lumOff val="25000"/>
                  </a:schemeClr>
                </a:solidFill>
                <a:latin typeface="微软雅黑" pitchFamily="34" charset="-122"/>
                <a:ea typeface="微软雅黑" pitchFamily="34" charset="-122"/>
              </a:rPr>
              <a:t>B</a:t>
            </a:r>
            <a:endParaRPr lang="zh-CN" altLang="en-US" b="1" dirty="0">
              <a:solidFill>
                <a:schemeClr val="tx1">
                  <a:lumMod val="75000"/>
                  <a:lumOff val="25000"/>
                </a:schemeClr>
              </a:solidFill>
              <a:latin typeface="微软雅黑" pitchFamily="34" charset="-122"/>
              <a:ea typeface="微软雅黑" pitchFamily="34" charset="-122"/>
            </a:endParaRPr>
          </a:p>
        </p:txBody>
      </p:sp>
      <p:sp>
        <p:nvSpPr>
          <p:cNvPr id="12" name="TextBox 11">
            <a:extLst>
              <a:ext uri="{FF2B5EF4-FFF2-40B4-BE49-F238E27FC236}">
                <a16:creationId xmlns:a16="http://schemas.microsoft.com/office/drawing/2014/main" id="{41922608-7169-4813-903A-99C2C5DE6261}"/>
              </a:ext>
            </a:extLst>
          </p:cNvPr>
          <p:cNvSpPr txBox="1"/>
          <p:nvPr/>
        </p:nvSpPr>
        <p:spPr>
          <a:xfrm>
            <a:off x="8184840" y="4247547"/>
            <a:ext cx="1797466" cy="338215"/>
          </a:xfrm>
          <a:prstGeom prst="rect">
            <a:avLst/>
          </a:prstGeom>
          <a:noFill/>
        </p:spPr>
        <p:txBody>
          <a:bodyPr>
            <a:spAutoFit/>
          </a:bodyPr>
          <a:lstStyle/>
          <a:p>
            <a:pPr>
              <a:defRPr/>
            </a:pPr>
            <a:r>
              <a:rPr lang="zh-CN" altLang="en-US" sz="1600" b="1" dirty="0">
                <a:solidFill>
                  <a:schemeClr val="tx1">
                    <a:lumMod val="75000"/>
                    <a:lumOff val="25000"/>
                  </a:schemeClr>
                </a:solidFill>
                <a:latin typeface="微软雅黑" pitchFamily="34" charset="-122"/>
                <a:ea typeface="微软雅黑" pitchFamily="34" charset="-122"/>
              </a:rPr>
              <a:t>点击成本</a:t>
            </a:r>
            <a:r>
              <a:rPr lang="en-US" altLang="zh-CN" sz="1600" b="1" dirty="0">
                <a:solidFill>
                  <a:srgbClr val="FF0000"/>
                </a:solidFill>
                <a:latin typeface="微软雅黑" pitchFamily="34" charset="-122"/>
                <a:ea typeface="微软雅黑" pitchFamily="34" charset="-122"/>
              </a:rPr>
              <a:t>1.65</a:t>
            </a:r>
            <a:r>
              <a:rPr lang="zh-CN" altLang="en-US" sz="1600" b="1" dirty="0">
                <a:solidFill>
                  <a:schemeClr val="tx1">
                    <a:lumMod val="75000"/>
                    <a:lumOff val="25000"/>
                  </a:schemeClr>
                </a:solidFill>
                <a:latin typeface="微软雅黑" pitchFamily="34" charset="-122"/>
                <a:ea typeface="微软雅黑" pitchFamily="34" charset="-122"/>
              </a:rPr>
              <a:t>元</a:t>
            </a:r>
          </a:p>
        </p:txBody>
      </p:sp>
      <p:sp>
        <p:nvSpPr>
          <p:cNvPr id="13" name="TextBox 12">
            <a:extLst>
              <a:ext uri="{FF2B5EF4-FFF2-40B4-BE49-F238E27FC236}">
                <a16:creationId xmlns:a16="http://schemas.microsoft.com/office/drawing/2014/main" id="{2A7CE006-B7CF-4A8E-8465-E7027CE2E2C9}"/>
              </a:ext>
            </a:extLst>
          </p:cNvPr>
          <p:cNvSpPr txBox="1"/>
          <p:nvPr/>
        </p:nvSpPr>
        <p:spPr>
          <a:xfrm>
            <a:off x="8138793" y="2483425"/>
            <a:ext cx="1729187" cy="338216"/>
          </a:xfrm>
          <a:prstGeom prst="rect">
            <a:avLst/>
          </a:prstGeom>
          <a:noFill/>
        </p:spPr>
        <p:txBody>
          <a:bodyPr>
            <a:spAutoFit/>
          </a:bodyPr>
          <a:lstStyle/>
          <a:p>
            <a:pPr>
              <a:defRPr/>
            </a:pPr>
            <a:r>
              <a:rPr lang="zh-CN" altLang="en-US" sz="1600" b="1" dirty="0">
                <a:solidFill>
                  <a:schemeClr val="tx1">
                    <a:lumMod val="75000"/>
                    <a:lumOff val="25000"/>
                  </a:schemeClr>
                </a:solidFill>
                <a:latin typeface="微软雅黑" pitchFamily="34" charset="-122"/>
                <a:ea typeface="微软雅黑" pitchFamily="34" charset="-122"/>
              </a:rPr>
              <a:t>点击成本</a:t>
            </a:r>
            <a:r>
              <a:rPr lang="en-US" altLang="zh-CN" sz="1600" b="1" dirty="0">
                <a:solidFill>
                  <a:srgbClr val="FF0000"/>
                </a:solidFill>
                <a:latin typeface="微软雅黑" pitchFamily="34" charset="-122"/>
                <a:ea typeface="微软雅黑" pitchFamily="34" charset="-122"/>
              </a:rPr>
              <a:t>5.01</a:t>
            </a:r>
            <a:r>
              <a:rPr lang="zh-CN" altLang="en-US" sz="1600" b="1" dirty="0">
                <a:solidFill>
                  <a:schemeClr val="tx1">
                    <a:lumMod val="75000"/>
                    <a:lumOff val="25000"/>
                  </a:schemeClr>
                </a:solidFill>
                <a:latin typeface="微软雅黑" pitchFamily="34" charset="-122"/>
                <a:ea typeface="微软雅黑" pitchFamily="34" charset="-122"/>
              </a:rPr>
              <a:t>元</a:t>
            </a:r>
          </a:p>
        </p:txBody>
      </p:sp>
      <p:sp>
        <p:nvSpPr>
          <p:cNvPr id="15" name="内容占位符 2">
            <a:extLst>
              <a:ext uri="{FF2B5EF4-FFF2-40B4-BE49-F238E27FC236}">
                <a16:creationId xmlns:a16="http://schemas.microsoft.com/office/drawing/2014/main" id="{764CE6B6-253F-4973-9380-0286EDC92692}"/>
              </a:ext>
            </a:extLst>
          </p:cNvPr>
          <p:cNvSpPr txBox="1">
            <a:spLocks/>
          </p:cNvSpPr>
          <p:nvPr/>
        </p:nvSpPr>
        <p:spPr bwMode="auto">
          <a:xfrm>
            <a:off x="2284324" y="4144334"/>
            <a:ext cx="2743835" cy="1753006"/>
          </a:xfrm>
          <a:prstGeom prst="rect">
            <a:avLst/>
          </a:prstGeom>
          <a:gradFill flip="none" rotWithShape="1">
            <a:gsLst>
              <a:gs pos="0">
                <a:srgbClr val="E94709"/>
              </a:gs>
              <a:gs pos="50000">
                <a:srgbClr val="E94709">
                  <a:shade val="67500"/>
                  <a:satMod val="115000"/>
                </a:srgbClr>
              </a:gs>
              <a:gs pos="100000">
                <a:srgbClr val="E94709">
                  <a:shade val="100000"/>
                  <a:satMod val="115000"/>
                  <a:alpha val="50000"/>
                </a:srgbClr>
              </a:gs>
            </a:gsLst>
            <a:lin ang="5400000" scaled="1"/>
            <a:tileRect/>
          </a:gradFill>
          <a:ln>
            <a:noFill/>
          </a:ln>
        </p:spPr>
        <p:txBody>
          <a:bodyPr/>
          <a:lstStyle>
            <a:lvl1pPr marL="342900" indent="-3429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cs typeface="+mn-cs"/>
              </a:defRPr>
            </a:lvl1pPr>
            <a:lvl2pPr marL="742950" indent="-28575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2pPr>
            <a:lvl3pPr marL="11430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3pPr>
            <a:lvl4pPr marL="16002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4pPr>
            <a:lvl5pPr marL="2057400" indent="-228600" algn="l" rtl="0" eaLnBrk="0" fontAlgn="base" hangingPunct="0">
              <a:spcBef>
                <a:spcPct val="20000"/>
              </a:spcBef>
              <a:spcAft>
                <a:spcPct val="0"/>
              </a:spcAft>
              <a:buChar char="»"/>
              <a:defRPr sz="2000">
                <a:solidFill>
                  <a:schemeClr val="tx1"/>
                </a:solidFill>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defRPr/>
            </a:pPr>
            <a:r>
              <a:rPr lang="zh-CN" altLang="en-US" dirty="0">
                <a:solidFill>
                  <a:schemeClr val="bg1"/>
                </a:solidFill>
              </a:rPr>
              <a:t>排除不同品类和不同品牌的差异，我们来看看同一个品牌由于设计不同带来的不同结果。</a:t>
            </a:r>
            <a:endParaRPr lang="en-US" altLang="zh-CN" dirty="0">
              <a:solidFill>
                <a:schemeClr val="bg1"/>
              </a:solidFill>
            </a:endParaRPr>
          </a:p>
        </p:txBody>
      </p:sp>
      <p:sp>
        <p:nvSpPr>
          <p:cNvPr id="8207" name="内容占位符 2">
            <a:extLst>
              <a:ext uri="{FF2B5EF4-FFF2-40B4-BE49-F238E27FC236}">
                <a16:creationId xmlns:a16="http://schemas.microsoft.com/office/drawing/2014/main" id="{C041EDDC-118C-48C3-A669-7D4D301A4D4D}"/>
              </a:ext>
            </a:extLst>
          </p:cNvPr>
          <p:cNvSpPr txBox="1">
            <a:spLocks/>
          </p:cNvSpPr>
          <p:nvPr/>
        </p:nvSpPr>
        <p:spPr bwMode="auto">
          <a:xfrm>
            <a:off x="1442917" y="277877"/>
            <a:ext cx="4115753" cy="428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20000"/>
              </a:spcBef>
            </a:pPr>
            <a:r>
              <a:rPr lang="zh-CN" altLang="en-US" sz="2000" dirty="0">
                <a:latin typeface="微软雅黑" panose="020B0503020204020204" pitchFamily="34" charset="-122"/>
                <a:ea typeface="微软雅黑" panose="020B0503020204020204" pitchFamily="34" charset="-122"/>
              </a:rPr>
              <a:t>一、促销广告设计的标准</a:t>
            </a:r>
            <a:endParaRPr lang="en-US" altLang="zh-CN" sz="20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ebdce2c2-da28-436a-b067-ca4cefda6bf5}"/>
</p:tagLst>
</file>

<file path=ppt/tags/tag10.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ENTRY"/>
  <p:tag name="ID" val="545818"/>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427150712"/>
  <p:tag name="MH_LIBRARY" val="CONTENTS"/>
  <p:tag name="MH_TYPE" val="NUMBER"/>
  <p:tag name="ID" val="545818"/>
  <p:tag name="MH_ORDER" val="1"/>
</p:tagLst>
</file>

<file path=ppt/theme/theme1.xml><?xml version="1.0" encoding="utf-8"?>
<a:theme xmlns:a="http://schemas.openxmlformats.org/drawingml/2006/main" name="Office 主题​​">
  <a:themeElements>
    <a:clrScheme name="自定义 646">
      <a:dk1>
        <a:sysClr val="windowText" lastClr="000000"/>
      </a:dk1>
      <a:lt1>
        <a:sysClr val="window" lastClr="FFFFFF"/>
      </a:lt1>
      <a:dk2>
        <a:srgbClr val="44546A"/>
      </a:dk2>
      <a:lt2>
        <a:srgbClr val="E7E6E6"/>
      </a:lt2>
      <a:accent1>
        <a:srgbClr val="3A98BC"/>
      </a:accent1>
      <a:accent2>
        <a:srgbClr val="E6460C"/>
      </a:accent2>
      <a:accent3>
        <a:srgbClr val="3A98BC"/>
      </a:accent3>
      <a:accent4>
        <a:srgbClr val="E6460C"/>
      </a:accent4>
      <a:accent5>
        <a:srgbClr val="5B9BD5"/>
      </a:accent5>
      <a:accent6>
        <a:srgbClr val="70AD47"/>
      </a:accent6>
      <a:hlink>
        <a:srgbClr val="0563C1"/>
      </a:hlink>
      <a:folHlink>
        <a:srgbClr val="954F72"/>
      </a:folHlink>
    </a:clrScheme>
    <a:fontScheme name="常用">
      <a:majorFont>
        <a:latin typeface="Arial"/>
        <a:ea typeface="微软雅黑"/>
        <a:cs typeface=""/>
      </a:majorFont>
      <a:minorFont>
        <a:latin typeface="Times New Roman"/>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355</TotalTime>
  <Words>3022</Words>
  <Application>Microsoft Office PowerPoint</Application>
  <PresentationFormat>自定义</PresentationFormat>
  <Paragraphs>298</Paragraphs>
  <Slides>62</Slides>
  <Notes>27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62</vt:i4>
      </vt:variant>
    </vt:vector>
  </HeadingPairs>
  <TitlesOfParts>
    <vt:vector size="71" baseType="lpstr">
      <vt:lpstr>等线</vt:lpstr>
      <vt:lpstr>思源黑体</vt:lpstr>
      <vt:lpstr>微软雅黑</vt:lpstr>
      <vt:lpstr>Arial</vt:lpstr>
      <vt:lpstr>Impact</vt:lpstr>
      <vt:lpstr>Times New Roman</vt:lpstr>
      <vt:lpstr>Verdana</vt:lpstr>
      <vt:lpstr>Wingdings</vt:lpstr>
      <vt:lpstr>Office 主题​​</vt:lpstr>
      <vt:lpstr>PowerPoint 演示文稿</vt:lpstr>
      <vt:lpstr>PowerPoint 演示文稿</vt:lpstr>
      <vt:lpstr>重点、难点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海报的布局技巧</vt:lpstr>
      <vt:lpstr>PowerPoint 演示文稿</vt:lpstr>
      <vt:lpstr>PowerPoint 演示文稿</vt:lpstr>
      <vt:lpstr>PowerPoint 演示文稿</vt:lpstr>
      <vt:lpstr>PowerPoint 演示文稿</vt:lpstr>
      <vt:lpstr>PowerPoint 演示文稿</vt:lpstr>
      <vt:lpstr>海报的布局技巧</vt:lpstr>
      <vt:lpstr>海报的设计技巧</vt:lpstr>
      <vt:lpstr>海报的设计要点</vt:lpstr>
      <vt:lpstr>PowerPoint 演示文稿</vt:lpstr>
      <vt:lpstr>PowerPoint 演示文稿</vt:lpstr>
      <vt:lpstr>PowerPoint 演示文稿</vt:lpstr>
      <vt:lpstr>PowerPoint 演示文稿</vt:lpstr>
      <vt:lpstr>海报的设计要点</vt:lpstr>
      <vt:lpstr>海报的设计要点</vt:lpstr>
      <vt:lpstr>海报的设计要点</vt:lpstr>
      <vt:lpstr>海报的表现手法</vt:lpstr>
      <vt:lpstr>海报设计与制作</vt:lpstr>
      <vt:lpstr>海报设计与制作</vt:lpstr>
      <vt:lpstr>任务实训及考核</vt:lpstr>
      <vt:lpstr>任务实训及考核</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wang</cp:lastModifiedBy>
  <cp:revision>105</cp:revision>
  <dcterms:created xsi:type="dcterms:W3CDTF">2017-06-21T11:05:00Z</dcterms:created>
  <dcterms:modified xsi:type="dcterms:W3CDTF">2020-05-07T08:06:19Z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