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57" r:id="rId2"/>
    <p:sldId id="258" r:id="rId3"/>
    <p:sldId id="438" r:id="rId4"/>
    <p:sldId id="299" r:id="rId5"/>
    <p:sldId id="403" r:id="rId6"/>
    <p:sldId id="404" r:id="rId7"/>
    <p:sldId id="300" r:id="rId8"/>
    <p:sldId id="405" r:id="rId9"/>
    <p:sldId id="430" r:id="rId10"/>
    <p:sldId id="431" r:id="rId11"/>
    <p:sldId id="428" r:id="rId12"/>
    <p:sldId id="432" r:id="rId13"/>
    <p:sldId id="433" r:id="rId14"/>
    <p:sldId id="434" r:id="rId15"/>
    <p:sldId id="435" r:id="rId16"/>
    <p:sldId id="436" r:id="rId17"/>
    <p:sldId id="437" r:id="rId18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75" d="100"/>
          <a:sy n="75" d="100"/>
        </p:scale>
        <p:origin x="-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247937"/>
            <a:ext cx="5866754" cy="1789999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移动端店铺的视觉营销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设计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17499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itchFamily="34" charset="0"/>
              </a:rPr>
              <a:t>项目</a:t>
            </a:r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八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66839"/>
              </p:ext>
            </p:extLst>
          </p:nvPr>
        </p:nvGraphicFramePr>
        <p:xfrm>
          <a:off x="1182117" y="3179695"/>
          <a:ext cx="9942300" cy="266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简述移动端店铺营销的必要性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简述移动端店铺营销设计原则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简述移动端店铺与电脑端店铺的区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别与联系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71550"/>
            <a:ext cx="86471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276350"/>
            <a:ext cx="851376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7675"/>
            <a:ext cx="838041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76275"/>
            <a:ext cx="114474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4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719138"/>
            <a:ext cx="11133137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2" y="1006475"/>
            <a:ext cx="8102611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7301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认识移动端店铺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6616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8.1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478018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移动端首页设计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41215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移动端详情页设计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4973994" y="347801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8.2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434014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8.3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掌握移动端店铺营销设计</a:t>
            </a:r>
            <a:r>
              <a:rPr lang="zh-CN" altLang="zh-CN" sz="2000" dirty="0" smtClean="0"/>
              <a:t>原则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 smtClean="0"/>
              <a:t>教学难点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能够区分移动端店铺与</a:t>
            </a:r>
            <a:r>
              <a:rPr lang="en-US" altLang="zh-CN" sz="2000" dirty="0"/>
              <a:t>PC</a:t>
            </a:r>
            <a:r>
              <a:rPr lang="zh-CN" altLang="zh-CN" sz="2000" dirty="0"/>
              <a:t>端店铺的区别并进行设计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27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0" y="2849072"/>
            <a:ext cx="10539823" cy="2853228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移动端店铺装修与营销的原则与电脑端基本相同，都需要通过富有视觉冲击力的设计来吸引客户的注意，延长客户在店铺中停留的时间，再通过不同的营销手段引导其购买。本任务将分别对移动端店铺营销的必要性、移动端店铺营销设计原则等知识进行介绍，再对移动端店铺和电脑端店铺的区别与联系进行讲解，让客户对移动端有一个基本了解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8.1.1  </a:t>
            </a:r>
            <a:r>
              <a:rPr lang="zh-CN" altLang="en-US" dirty="0" smtClean="0"/>
              <a:t>移动</a:t>
            </a:r>
            <a:r>
              <a:rPr lang="zh-CN" altLang="en-US" dirty="0"/>
              <a:t>端店铺营销的必要性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38906" y="2515235"/>
            <a:ext cx="11912600" cy="190373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视觉效果好的移动端店铺更容易吸引客户的关注，加深客户对于店铺的印象。对于移动端店铺的卖家而言，不但要从</a:t>
            </a:r>
            <a:r>
              <a:rPr lang="zh-CN" altLang="en-US" dirty="0">
                <a:solidFill>
                  <a:srgbClr val="FF0000"/>
                </a:solidFill>
              </a:rPr>
              <a:t>商品</a:t>
            </a:r>
            <a:r>
              <a:rPr lang="zh-CN" altLang="en-US" dirty="0"/>
              <a:t>上吸引客户，还要从店铺的</a:t>
            </a:r>
            <a:r>
              <a:rPr lang="zh-CN" altLang="en-US" dirty="0">
                <a:solidFill>
                  <a:srgbClr val="FF0000"/>
                </a:solidFill>
              </a:rPr>
              <a:t>整体设计</a:t>
            </a:r>
            <a:r>
              <a:rPr lang="zh-CN" altLang="en-US" dirty="0"/>
              <a:t>上吸引客户。在视觉设计效果良好的基础上，使用营销手段将店铺推广出去，如通过</a:t>
            </a:r>
            <a:r>
              <a:rPr lang="zh-CN" altLang="en-US" dirty="0">
                <a:solidFill>
                  <a:srgbClr val="FF0000"/>
                </a:solidFill>
              </a:rPr>
              <a:t>微淘、加关注等吸引</a:t>
            </a:r>
            <a:r>
              <a:rPr lang="zh-CN" altLang="en-US" dirty="0" smtClean="0">
                <a:solidFill>
                  <a:srgbClr val="FF0000"/>
                </a:solidFill>
              </a:rPr>
              <a:t>粉丝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63322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8.1.1  </a:t>
            </a:r>
            <a:r>
              <a:rPr lang="zh-CN" altLang="en-US" dirty="0" smtClean="0"/>
              <a:t>移动</a:t>
            </a:r>
            <a:r>
              <a:rPr lang="zh-CN" altLang="en-US" dirty="0"/>
              <a:t>端店铺营销的必要性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38906" y="2515234"/>
            <a:ext cx="11912600" cy="2869565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accent2"/>
                </a:solidFill>
              </a:rPr>
              <a:t>移动端店铺主要有</a:t>
            </a:r>
            <a:r>
              <a:rPr lang="en-US" altLang="zh-CN" sz="2400" b="1" dirty="0">
                <a:solidFill>
                  <a:schemeClr val="accent2"/>
                </a:solidFill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</a:rPr>
              <a:t>个明显的特点</a:t>
            </a:r>
            <a:r>
              <a:rPr lang="zh-CN" altLang="en-US" sz="2400" b="1" dirty="0" smtClean="0">
                <a:solidFill>
                  <a:schemeClr val="accent2"/>
                </a:solidFill>
              </a:rPr>
              <a:t>：</a:t>
            </a:r>
            <a:endParaRPr lang="en-US" altLang="zh-CN" sz="2400" b="1" dirty="0" smtClean="0">
              <a:solidFill>
                <a:schemeClr val="accent2"/>
              </a:solidFill>
            </a:endParaRPr>
          </a:p>
          <a:p>
            <a:r>
              <a:rPr lang="zh-CN" altLang="en-US" sz="2400" dirty="0" smtClean="0"/>
              <a:t>①</a:t>
            </a:r>
            <a:r>
              <a:rPr lang="zh-CN" altLang="en-US" sz="2400" dirty="0"/>
              <a:t>可以随时随地浏览店铺，不受时间和地点的限制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zh-CN" altLang="en-US" sz="2400" dirty="0" smtClean="0"/>
              <a:t>②</a:t>
            </a:r>
            <a:r>
              <a:rPr lang="zh-CN" altLang="en-US" sz="2400" dirty="0"/>
              <a:t>可以短时间预览、快速阅读和消费，更具有便捷性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zh-CN" altLang="en-US" sz="2400" dirty="0" smtClean="0"/>
              <a:t>③</a:t>
            </a:r>
            <a:r>
              <a:rPr lang="zh-CN" altLang="en-US" sz="2400" dirty="0"/>
              <a:t>可以增加买家与卖家的黏性，互动更加方便。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63322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4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8.1.2  </a:t>
            </a:r>
            <a:r>
              <a:rPr lang="zh-CN" altLang="en-US" dirty="0" smtClean="0"/>
              <a:t>移动</a:t>
            </a:r>
            <a:r>
              <a:rPr lang="zh-CN" altLang="en-US" dirty="0"/>
              <a:t>端店铺营销设计原则 </a:t>
            </a:r>
          </a:p>
        </p:txBody>
      </p:sp>
      <p:sp>
        <p:nvSpPr>
          <p:cNvPr id="6" name="Round Same Side Corner Rectangle 48"/>
          <p:cNvSpPr/>
          <p:nvPr/>
        </p:nvSpPr>
        <p:spPr>
          <a:xfrm rot="5400000">
            <a:off x="3226233" y="137089"/>
            <a:ext cx="477130" cy="52386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7" name="Round Same Side Corner Rectangle 48"/>
          <p:cNvSpPr/>
          <p:nvPr/>
        </p:nvSpPr>
        <p:spPr>
          <a:xfrm rot="5400000">
            <a:off x="3231903" y="1116876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8" name="Round Same Side Corner Rectangle 48"/>
          <p:cNvSpPr/>
          <p:nvPr/>
        </p:nvSpPr>
        <p:spPr>
          <a:xfrm rot="5400000">
            <a:off x="3190526" y="2183945"/>
            <a:ext cx="497669" cy="51042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9" name="矩形 8"/>
          <p:cNvSpPr/>
          <p:nvPr/>
        </p:nvSpPr>
        <p:spPr>
          <a:xfrm>
            <a:off x="1197903" y="2519123"/>
            <a:ext cx="500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目标明确，内容简洁</a:t>
            </a:r>
          </a:p>
        </p:txBody>
      </p:sp>
      <p:sp>
        <p:nvSpPr>
          <p:cNvPr id="10" name="矩形 9"/>
          <p:cNvSpPr/>
          <p:nvPr/>
        </p:nvSpPr>
        <p:spPr>
          <a:xfrm>
            <a:off x="1197903" y="3507409"/>
            <a:ext cx="3729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风格统一</a:t>
            </a:r>
          </a:p>
        </p:txBody>
      </p:sp>
      <p:sp>
        <p:nvSpPr>
          <p:cNvPr id="11" name="矩形 10"/>
          <p:cNvSpPr/>
          <p:nvPr/>
        </p:nvSpPr>
        <p:spPr>
          <a:xfrm>
            <a:off x="1197904" y="4523259"/>
            <a:ext cx="450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部分模块重点展示</a:t>
            </a:r>
          </a:p>
        </p:txBody>
      </p:sp>
      <p:sp>
        <p:nvSpPr>
          <p:cNvPr id="12" name="Shape 54"/>
          <p:cNvSpPr txBox="1">
            <a:spLocks/>
          </p:cNvSpPr>
          <p:nvPr/>
        </p:nvSpPr>
        <p:spPr>
          <a:xfrm>
            <a:off x="7340073" y="3526351"/>
            <a:ext cx="2793927" cy="1132646"/>
          </a:xfrm>
          <a:prstGeom prst="rect">
            <a:avLst/>
          </a:prstGeom>
        </p:spPr>
        <p:txBody>
          <a:bodyPr lIns="91396" tIns="45699" rIns="91396" bIns="45699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endParaRPr 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ound Same Side Corner Rectangle 48"/>
          <p:cNvSpPr/>
          <p:nvPr/>
        </p:nvSpPr>
        <p:spPr>
          <a:xfrm rot="5400000">
            <a:off x="8764386" y="119086"/>
            <a:ext cx="477130" cy="52386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4" name="Round Same Side Corner Rectangle 48"/>
          <p:cNvSpPr/>
          <p:nvPr/>
        </p:nvSpPr>
        <p:spPr>
          <a:xfrm rot="5400000">
            <a:off x="8770056" y="1098873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6" name="矩形 15"/>
          <p:cNvSpPr/>
          <p:nvPr/>
        </p:nvSpPr>
        <p:spPr>
          <a:xfrm>
            <a:off x="6736056" y="2501120"/>
            <a:ext cx="349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图片不要太大</a:t>
            </a:r>
          </a:p>
        </p:txBody>
      </p:sp>
      <p:sp>
        <p:nvSpPr>
          <p:cNvPr id="17" name="矩形 16"/>
          <p:cNvSpPr/>
          <p:nvPr/>
        </p:nvSpPr>
        <p:spPr>
          <a:xfrm>
            <a:off x="6736056" y="3489406"/>
            <a:ext cx="349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色彩鲜亮</a:t>
            </a:r>
          </a:p>
        </p:txBody>
      </p:sp>
    </p:spTree>
    <p:extLst>
      <p:ext uri="{BB962C8B-B14F-4D97-AF65-F5344CB8AC3E}">
        <p14:creationId xmlns:p14="http://schemas.microsoft.com/office/powerpoint/2010/main" val="8766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8.1.3  </a:t>
            </a:r>
            <a:r>
              <a:rPr lang="zh-CN" altLang="en-US" dirty="0" smtClean="0"/>
              <a:t>移动</a:t>
            </a:r>
            <a:r>
              <a:rPr lang="zh-CN" altLang="en-US" dirty="0"/>
              <a:t>端店铺</a:t>
            </a:r>
            <a:r>
              <a:rPr lang="zh-CN" altLang="en-US" dirty="0" smtClean="0"/>
              <a:t>与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</a:t>
            </a:r>
            <a:r>
              <a:rPr lang="zh-CN" altLang="en-US" dirty="0"/>
              <a:t>店铺的区别与联系</a:t>
            </a:r>
          </a:p>
        </p:txBody>
      </p: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6220317" y="2745758"/>
            <a:ext cx="2598400" cy="901909"/>
            <a:chOff x="2437" y="1458"/>
            <a:chExt cx="1637" cy="568"/>
          </a:xfrm>
        </p:grpSpPr>
        <p:sp>
          <p:nvSpPr>
            <p:cNvPr id="18" name="Freeform 60"/>
            <p:cNvSpPr>
              <a:spLocks/>
            </p:cNvSpPr>
            <p:nvPr userDrawn="1"/>
          </p:nvSpPr>
          <p:spPr bwMode="gray">
            <a:xfrm>
              <a:off x="2482" y="1458"/>
              <a:ext cx="1592" cy="568"/>
            </a:xfrm>
            <a:custGeom>
              <a:avLst/>
              <a:gdLst/>
              <a:ahLst/>
              <a:cxnLst>
                <a:cxn ang="0">
                  <a:pos x="1" y="189"/>
                </a:cxn>
                <a:cxn ang="0">
                  <a:pos x="0" y="568"/>
                </a:cxn>
                <a:cxn ang="0">
                  <a:pos x="1489" y="329"/>
                </a:cxn>
                <a:cxn ang="0">
                  <a:pos x="1592" y="152"/>
                </a:cxn>
                <a:cxn ang="0">
                  <a:pos x="1477" y="0"/>
                </a:cxn>
                <a:cxn ang="0">
                  <a:pos x="1" y="189"/>
                </a:cxn>
              </a:cxnLst>
              <a:rect l="0" t="0" r="r" b="b"/>
              <a:pathLst>
                <a:path w="1592" h="568">
                  <a:moveTo>
                    <a:pt x="1" y="189"/>
                  </a:moveTo>
                  <a:lnTo>
                    <a:pt x="0" y="568"/>
                  </a:lnTo>
                  <a:lnTo>
                    <a:pt x="1489" y="329"/>
                  </a:lnTo>
                  <a:lnTo>
                    <a:pt x="1592" y="152"/>
                  </a:lnTo>
                  <a:lnTo>
                    <a:pt x="1477" y="0"/>
                  </a:lnTo>
                  <a:lnTo>
                    <a:pt x="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92157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61"/>
            <p:cNvSpPr>
              <a:spLocks/>
            </p:cNvSpPr>
            <p:nvPr userDrawn="1"/>
          </p:nvSpPr>
          <p:spPr bwMode="gray">
            <a:xfrm>
              <a:off x="2515" y="1500"/>
              <a:ext cx="1517" cy="476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" y="476"/>
                </a:cxn>
                <a:cxn ang="0">
                  <a:pos x="1420" y="254"/>
                </a:cxn>
                <a:cxn ang="0">
                  <a:pos x="1509" y="117"/>
                </a:cxn>
                <a:cxn ang="0">
                  <a:pos x="1413" y="0"/>
                </a:cxn>
                <a:cxn ang="0">
                  <a:pos x="0" y="184"/>
                </a:cxn>
              </a:cxnLst>
              <a:rect l="0" t="0" r="r" b="b"/>
              <a:pathLst>
                <a:path w="1509" h="476">
                  <a:moveTo>
                    <a:pt x="0" y="184"/>
                  </a:moveTo>
                  <a:lnTo>
                    <a:pt x="1" y="476"/>
                  </a:lnTo>
                  <a:lnTo>
                    <a:pt x="1420" y="254"/>
                  </a:lnTo>
                  <a:lnTo>
                    <a:pt x="1509" y="117"/>
                  </a:lnTo>
                  <a:lnTo>
                    <a:pt x="1413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AutoShape 62"/>
            <p:cNvSpPr>
              <a:spLocks noChangeArrowheads="1"/>
            </p:cNvSpPr>
            <p:nvPr userDrawn="1"/>
          </p:nvSpPr>
          <p:spPr bwMode="gray">
            <a:xfrm rot="16200000" flipH="1">
              <a:off x="2317" y="1822"/>
              <a:ext cx="288" cy="47"/>
            </a:xfrm>
            <a:prstGeom prst="parallelogram">
              <a:avLst>
                <a:gd name="adj" fmla="val 23376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439379" y="3291984"/>
            <a:ext cx="2596813" cy="901909"/>
            <a:chOff x="697" y="1704"/>
            <a:chExt cx="1636" cy="568"/>
          </a:xfrm>
        </p:grpSpPr>
        <p:sp>
          <p:nvSpPr>
            <p:cNvPr id="22" name="Freeform 66"/>
            <p:cNvSpPr>
              <a:spLocks/>
            </p:cNvSpPr>
            <p:nvPr userDrawn="1"/>
          </p:nvSpPr>
          <p:spPr bwMode="gray">
            <a:xfrm>
              <a:off x="697" y="1704"/>
              <a:ext cx="1591" cy="568"/>
            </a:xfrm>
            <a:custGeom>
              <a:avLst/>
              <a:gdLst/>
              <a:ahLst/>
              <a:cxnLst>
                <a:cxn ang="0">
                  <a:pos x="1591" y="189"/>
                </a:cxn>
                <a:cxn ang="0">
                  <a:pos x="1591" y="568"/>
                </a:cxn>
                <a:cxn ang="0">
                  <a:pos x="103" y="329"/>
                </a:cxn>
                <a:cxn ang="0">
                  <a:pos x="0" y="152"/>
                </a:cxn>
                <a:cxn ang="0">
                  <a:pos x="115" y="0"/>
                </a:cxn>
                <a:cxn ang="0">
                  <a:pos x="1591" y="189"/>
                </a:cxn>
              </a:cxnLst>
              <a:rect l="0" t="0" r="r" b="b"/>
              <a:pathLst>
                <a:path w="1591" h="568">
                  <a:moveTo>
                    <a:pt x="1591" y="189"/>
                  </a:moveTo>
                  <a:lnTo>
                    <a:pt x="1591" y="568"/>
                  </a:lnTo>
                  <a:lnTo>
                    <a:pt x="103" y="329"/>
                  </a:lnTo>
                  <a:lnTo>
                    <a:pt x="0" y="152"/>
                  </a:lnTo>
                  <a:lnTo>
                    <a:pt x="115" y="0"/>
                  </a:lnTo>
                  <a:lnTo>
                    <a:pt x="159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8902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67"/>
            <p:cNvSpPr>
              <a:spLocks/>
            </p:cNvSpPr>
            <p:nvPr userDrawn="1"/>
          </p:nvSpPr>
          <p:spPr bwMode="gray">
            <a:xfrm>
              <a:off x="737" y="1746"/>
              <a:ext cx="1517" cy="476"/>
            </a:xfrm>
            <a:custGeom>
              <a:avLst/>
              <a:gdLst/>
              <a:ahLst/>
              <a:cxnLst>
                <a:cxn ang="0">
                  <a:pos x="1298" y="158"/>
                </a:cxn>
                <a:cxn ang="0">
                  <a:pos x="1297" y="409"/>
                </a:cxn>
                <a:cxn ang="0">
                  <a:pos x="70" y="218"/>
                </a:cxn>
                <a:cxn ang="0">
                  <a:pos x="0" y="96"/>
                </a:cxn>
                <a:cxn ang="0">
                  <a:pos x="76" y="0"/>
                </a:cxn>
                <a:cxn ang="0">
                  <a:pos x="1298" y="158"/>
                </a:cxn>
              </a:cxnLst>
              <a:rect l="0" t="0" r="r" b="b"/>
              <a:pathLst>
                <a:path w="1298" h="409">
                  <a:moveTo>
                    <a:pt x="1298" y="158"/>
                  </a:moveTo>
                  <a:lnTo>
                    <a:pt x="1297" y="409"/>
                  </a:lnTo>
                  <a:lnTo>
                    <a:pt x="70" y="218"/>
                  </a:lnTo>
                  <a:lnTo>
                    <a:pt x="0" y="96"/>
                  </a:lnTo>
                  <a:lnTo>
                    <a:pt x="76" y="0"/>
                  </a:lnTo>
                  <a:lnTo>
                    <a:pt x="1298" y="15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68"/>
            <p:cNvSpPr>
              <a:spLocks noChangeArrowheads="1"/>
            </p:cNvSpPr>
            <p:nvPr userDrawn="1"/>
          </p:nvSpPr>
          <p:spPr bwMode="gray">
            <a:xfrm rot="5400000">
              <a:off x="2166" y="2067"/>
              <a:ext cx="288" cy="47"/>
            </a:xfrm>
            <a:prstGeom prst="parallelogram">
              <a:avLst>
                <a:gd name="adj" fmla="val 19149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6015557" y="1399246"/>
            <a:ext cx="228570" cy="4781069"/>
            <a:chOff x="3391" y="1309"/>
            <a:chExt cx="144" cy="3011"/>
          </a:xfrm>
        </p:grpSpPr>
        <p:sp>
          <p:nvSpPr>
            <p:cNvPr id="26" name="AutoShape 79"/>
            <p:cNvSpPr>
              <a:spLocks noChangeArrowheads="1"/>
            </p:cNvSpPr>
            <p:nvPr userDrawn="1"/>
          </p:nvSpPr>
          <p:spPr bwMode="gray">
            <a:xfrm>
              <a:off x="3393" y="1309"/>
              <a:ext cx="142" cy="3011"/>
            </a:xfrm>
            <a:prstGeom prst="can">
              <a:avLst>
                <a:gd name="adj" fmla="val 55367"/>
              </a:avLst>
            </a:prstGeom>
            <a:gradFill rotWithShape="1">
              <a:gsLst>
                <a:gs pos="0">
                  <a:srgbClr val="B8B8B8"/>
                </a:gs>
                <a:gs pos="50000">
                  <a:srgbClr val="FFFFFF"/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80"/>
            <p:cNvSpPr>
              <a:spLocks noChangeArrowheads="1"/>
            </p:cNvSpPr>
            <p:nvPr userDrawn="1"/>
          </p:nvSpPr>
          <p:spPr bwMode="gray">
            <a:xfrm>
              <a:off x="3391" y="1309"/>
              <a:ext cx="144" cy="7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9215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92157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81"/>
          <p:cNvGrpSpPr>
            <a:grpSpLocks/>
          </p:cNvGrpSpPr>
          <p:nvPr/>
        </p:nvGrpSpPr>
        <p:grpSpPr bwMode="auto">
          <a:xfrm>
            <a:off x="4417152" y="2445651"/>
            <a:ext cx="1657135" cy="881267"/>
            <a:chOff x="2384" y="1968"/>
            <a:chExt cx="1044" cy="555"/>
          </a:xfrm>
        </p:grpSpPr>
        <p:sp>
          <p:nvSpPr>
            <p:cNvPr id="29" name="AutoShape 82"/>
            <p:cNvSpPr>
              <a:spLocks noChangeArrowheads="1"/>
            </p:cNvSpPr>
            <p:nvPr userDrawn="1"/>
          </p:nvSpPr>
          <p:spPr bwMode="gray">
            <a:xfrm rot="5400000" flipH="1">
              <a:off x="3236" y="2086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417">
                  <a:srgbClr val="999999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83"/>
            <p:cNvSpPr>
              <a:spLocks/>
            </p:cNvSpPr>
            <p:nvPr userDrawn="1"/>
          </p:nvSpPr>
          <p:spPr bwMode="gray">
            <a:xfrm>
              <a:off x="2384" y="1968"/>
              <a:ext cx="975" cy="555"/>
            </a:xfrm>
            <a:custGeom>
              <a:avLst/>
              <a:gdLst/>
              <a:ahLst/>
              <a:cxnLst>
                <a:cxn ang="0">
                  <a:pos x="837" y="0"/>
                </a:cxn>
                <a:cxn ang="0">
                  <a:pos x="837" y="317"/>
                </a:cxn>
                <a:cxn ang="0">
                  <a:pos x="116" y="476"/>
                </a:cxn>
                <a:cxn ang="0">
                  <a:pos x="0" y="304"/>
                </a:cxn>
                <a:cxn ang="0">
                  <a:pos x="110" y="100"/>
                </a:cxn>
                <a:cxn ang="0">
                  <a:pos x="837" y="0"/>
                </a:cxn>
              </a:cxnLst>
              <a:rect l="0" t="0" r="r" b="b"/>
              <a:pathLst>
                <a:path w="837" h="476">
                  <a:moveTo>
                    <a:pt x="837" y="0"/>
                  </a:moveTo>
                  <a:lnTo>
                    <a:pt x="837" y="317"/>
                  </a:lnTo>
                  <a:lnTo>
                    <a:pt x="116" y="476"/>
                  </a:lnTo>
                  <a:lnTo>
                    <a:pt x="0" y="304"/>
                  </a:lnTo>
                  <a:lnTo>
                    <a:pt x="110" y="100"/>
                  </a:lnTo>
                  <a:lnTo>
                    <a:pt x="83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b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84"/>
            <p:cNvSpPr>
              <a:spLocks/>
            </p:cNvSpPr>
            <p:nvPr userDrawn="1"/>
          </p:nvSpPr>
          <p:spPr bwMode="gray">
            <a:xfrm>
              <a:off x="2421" y="2007"/>
              <a:ext cx="905" cy="461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786" y="252"/>
                </a:cxn>
                <a:cxn ang="0">
                  <a:pos x="92" y="396"/>
                </a:cxn>
                <a:cxn ang="0">
                  <a:pos x="0" y="266"/>
                </a:cxn>
                <a:cxn ang="0">
                  <a:pos x="88" y="112"/>
                </a:cxn>
                <a:cxn ang="0">
                  <a:pos x="786" y="0"/>
                </a:cxn>
              </a:cxnLst>
              <a:rect l="0" t="0" r="r" b="b"/>
              <a:pathLst>
                <a:path w="786" h="396">
                  <a:moveTo>
                    <a:pt x="786" y="0"/>
                  </a:moveTo>
                  <a:lnTo>
                    <a:pt x="786" y="252"/>
                  </a:lnTo>
                  <a:lnTo>
                    <a:pt x="92" y="396"/>
                  </a:lnTo>
                  <a:lnTo>
                    <a:pt x="0" y="266"/>
                  </a:lnTo>
                  <a:lnTo>
                    <a:pt x="88" y="1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86"/>
          <p:cNvGrpSpPr>
            <a:grpSpLocks/>
          </p:cNvGrpSpPr>
          <p:nvPr/>
        </p:nvGrpSpPr>
        <p:grpSpPr bwMode="auto">
          <a:xfrm>
            <a:off x="2985413" y="4641672"/>
            <a:ext cx="3066651" cy="806637"/>
            <a:chOff x="1482" y="3351"/>
            <a:chExt cx="1932" cy="508"/>
          </a:xfrm>
        </p:grpSpPr>
        <p:sp>
          <p:nvSpPr>
            <p:cNvPr id="33" name="AutoShape 87"/>
            <p:cNvSpPr>
              <a:spLocks noChangeArrowheads="1"/>
            </p:cNvSpPr>
            <p:nvPr userDrawn="1"/>
          </p:nvSpPr>
          <p:spPr bwMode="gray">
            <a:xfrm rot="5400000" flipH="1">
              <a:off x="3237" y="3499"/>
              <a:ext cx="288" cy="66"/>
            </a:xfrm>
            <a:prstGeom prst="parallelogram">
              <a:avLst>
                <a:gd name="adj" fmla="val 4525"/>
              </a:avLst>
            </a:prstGeom>
            <a:gradFill rotWithShape="1">
              <a:gsLst>
                <a:gs pos="1250">
                  <a:srgbClr val="949494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88"/>
            <p:cNvSpPr>
              <a:spLocks/>
            </p:cNvSpPr>
            <p:nvPr userDrawn="1"/>
          </p:nvSpPr>
          <p:spPr bwMode="gray">
            <a:xfrm>
              <a:off x="1482" y="3351"/>
              <a:ext cx="1883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89"/>
            <p:cNvSpPr>
              <a:spLocks/>
            </p:cNvSpPr>
            <p:nvPr userDrawn="1"/>
          </p:nvSpPr>
          <p:spPr bwMode="gray">
            <a:xfrm>
              <a:off x="1528" y="3394"/>
              <a:ext cx="1812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Group 92"/>
          <p:cNvGrpSpPr>
            <a:grpSpLocks/>
          </p:cNvGrpSpPr>
          <p:nvPr/>
        </p:nvGrpSpPr>
        <p:grpSpPr bwMode="auto">
          <a:xfrm>
            <a:off x="6199682" y="4122439"/>
            <a:ext cx="3280937" cy="806637"/>
            <a:chOff x="3496" y="3024"/>
            <a:chExt cx="2183" cy="508"/>
          </a:xfrm>
        </p:grpSpPr>
        <p:sp>
          <p:nvSpPr>
            <p:cNvPr id="37" name="AutoShape 93"/>
            <p:cNvSpPr>
              <a:spLocks noChangeArrowheads="1"/>
            </p:cNvSpPr>
            <p:nvPr userDrawn="1"/>
          </p:nvSpPr>
          <p:spPr bwMode="gray">
            <a:xfrm rot="-5400000">
              <a:off x="3389" y="3170"/>
              <a:ext cx="288" cy="75"/>
            </a:xfrm>
            <a:prstGeom prst="parallelogram">
              <a:avLst>
                <a:gd name="adj" fmla="val 3982"/>
              </a:avLst>
            </a:prstGeom>
            <a:gradFill rotWithShape="1">
              <a:gsLst>
                <a:gs pos="417">
                  <a:srgbClr val="9F9F9F"/>
                </a:gs>
                <a:gs pos="7000">
                  <a:srgbClr val="B8B8B8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94"/>
            <p:cNvSpPr>
              <a:spLocks/>
            </p:cNvSpPr>
            <p:nvPr userDrawn="1"/>
          </p:nvSpPr>
          <p:spPr bwMode="gray">
            <a:xfrm flipH="1">
              <a:off x="3553" y="3024"/>
              <a:ext cx="2126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95"/>
            <p:cNvSpPr>
              <a:spLocks/>
            </p:cNvSpPr>
            <p:nvPr userDrawn="1"/>
          </p:nvSpPr>
          <p:spPr bwMode="gray">
            <a:xfrm flipH="1">
              <a:off x="3580" y="3067"/>
              <a:ext cx="2047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rot="20923364">
            <a:off x="4449917" y="2616300"/>
            <a:ext cx="151101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颜色不同</a:t>
            </a:r>
          </a:p>
        </p:txBody>
      </p:sp>
      <p:sp>
        <p:nvSpPr>
          <p:cNvPr id="47" name="TextBox 46"/>
          <p:cNvSpPr txBox="1"/>
          <p:nvPr/>
        </p:nvSpPr>
        <p:spPr>
          <a:xfrm rot="21168563">
            <a:off x="6609874" y="2943884"/>
            <a:ext cx="151101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分类不同</a:t>
            </a:r>
          </a:p>
        </p:txBody>
      </p:sp>
      <p:sp>
        <p:nvSpPr>
          <p:cNvPr id="48" name="TextBox 47"/>
          <p:cNvSpPr txBox="1"/>
          <p:nvPr/>
        </p:nvSpPr>
        <p:spPr>
          <a:xfrm rot="354631">
            <a:off x="3950530" y="3470024"/>
            <a:ext cx="180966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详情不同</a:t>
            </a:r>
          </a:p>
        </p:txBody>
      </p:sp>
      <p:sp>
        <p:nvSpPr>
          <p:cNvPr id="49" name="TextBox 48"/>
          <p:cNvSpPr txBox="1"/>
          <p:nvPr/>
        </p:nvSpPr>
        <p:spPr>
          <a:xfrm rot="21362588">
            <a:off x="3661303" y="4788913"/>
            <a:ext cx="179665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尺寸不同</a:t>
            </a:r>
          </a:p>
        </p:txBody>
      </p:sp>
      <p:sp>
        <p:nvSpPr>
          <p:cNvPr id="50" name="TextBox 49"/>
          <p:cNvSpPr txBox="1"/>
          <p:nvPr/>
        </p:nvSpPr>
        <p:spPr>
          <a:xfrm rot="229781">
            <a:off x="7006058" y="4286926"/>
            <a:ext cx="201290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布局不同</a:t>
            </a:r>
          </a:p>
        </p:txBody>
      </p:sp>
    </p:spTree>
    <p:extLst>
      <p:ext uri="{BB962C8B-B14F-4D97-AF65-F5344CB8AC3E}">
        <p14:creationId xmlns:p14="http://schemas.microsoft.com/office/powerpoint/2010/main" val="32082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93589"/>
              </p:ext>
            </p:extLst>
          </p:nvPr>
        </p:nvGraphicFramePr>
        <p:xfrm>
          <a:off x="1204071" y="2759324"/>
          <a:ext cx="10378329" cy="313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打开“裂帛”移动端店铺和电脑端店铺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对首页内容进行对比，简述两者区别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了解移动端店铺与电脑端店铺的区别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和联系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打开“佰草集”移动端店铺，分析店铺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首页中的主要颜色搭配，查看其符合哪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些设计原则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了解移动端设计原则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498</Words>
  <Application>Microsoft Office PowerPoint</Application>
  <PresentationFormat>自定义</PresentationFormat>
  <Paragraphs>70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重点、难点</vt:lpstr>
      <vt:lpstr>PowerPoint 演示文稿</vt:lpstr>
      <vt:lpstr>8.1.1  移动端店铺营销的必要性</vt:lpstr>
      <vt:lpstr>8.1.1  移动端店铺营销的必要性</vt:lpstr>
      <vt:lpstr>8.1.2  移动端店铺营销设计原则 </vt:lpstr>
      <vt:lpstr>8.1.3  移动端店铺与PC端店铺的区别与联系</vt:lpstr>
      <vt:lpstr>8.1.4  任务实训及考核</vt:lpstr>
      <vt:lpstr>8.1.4  任务实训及考核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86</cp:revision>
  <dcterms:created xsi:type="dcterms:W3CDTF">2017-06-21T11:05:56Z</dcterms:created>
  <dcterms:modified xsi:type="dcterms:W3CDTF">2020-02-06T07:22:12Z</dcterms:modified>
</cp:coreProperties>
</file>