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393" r:id="rId3"/>
    <p:sldId id="422" r:id="rId4"/>
    <p:sldId id="394" r:id="rId5"/>
    <p:sldId id="302" r:id="rId6"/>
    <p:sldId id="415" r:id="rId7"/>
    <p:sldId id="417" r:id="rId8"/>
    <p:sldId id="418" r:id="rId9"/>
    <p:sldId id="421" r:id="rId10"/>
    <p:sldId id="420" r:id="rId11"/>
    <p:sldId id="419" r:id="rId12"/>
    <p:sldId id="395" r:id="rId13"/>
    <p:sldId id="396" r:id="rId14"/>
    <p:sldId id="413" r:id="rId15"/>
    <p:sldId id="414" r:id="rId16"/>
    <p:sldId id="403" r:id="rId1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74401" autoAdjust="0"/>
  </p:normalViewPr>
  <p:slideViewPr>
    <p:cSldViewPr snapToGrid="0">
      <p:cViewPr varScale="1">
        <p:scale>
          <a:sx n="54" d="100"/>
          <a:sy n="54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2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9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2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5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1.750*3370px   72dpi </a:t>
            </a:r>
            <a:r>
              <a:rPr lang="en-US" altLang="zh-CN" dirty="0" err="1"/>
              <a:t>rgb</a:t>
            </a:r>
            <a:r>
              <a:rPr lang="en-US" altLang="zh-CN" dirty="0"/>
              <a:t> 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打开“卖点图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</a:t>
            </a:r>
            <a:r>
              <a:rPr lang="en-US" altLang="zh-CN" baseline="0" dirty="0"/>
              <a:t>,</a:t>
            </a:r>
            <a:r>
              <a:rPr lang="zh-CN" altLang="en-US" baseline="0" dirty="0"/>
              <a:t>将其中的“效果展现”文字及周围的形状内容拖动到图像上方，调整其位置并对内容进行修改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打开“细节图片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”，将其中的皮革拖动到文字下方，调整大小和位置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“方正品尚黑简体”  “</a:t>
            </a:r>
            <a:r>
              <a:rPr lang="en-US" altLang="zh-CN" baseline="0" dirty="0"/>
              <a:t>#666162</a:t>
            </a:r>
            <a:r>
              <a:rPr lang="zh-CN" altLang="en-US" baseline="0" dirty="0"/>
              <a:t>”   调大小位置，直线工具在精细掌纹牛皮  文字下方绘制直线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2</a:t>
            </a:r>
            <a:r>
              <a:rPr lang="zh-CN" altLang="en-US" baseline="0" dirty="0"/>
              <a:t>。使用相同的方法，将“细节图片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”中的其他</a:t>
            </a:r>
            <a:r>
              <a:rPr lang="en-US" altLang="zh-CN" baseline="0" dirty="0"/>
              <a:t>3</a:t>
            </a:r>
            <a:r>
              <a:rPr lang="zh-CN" altLang="en-US" baseline="0" dirty="0"/>
              <a:t>个细节图片拖动到下方对应的位置，完成后在上方输入说明性文字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3.</a:t>
            </a:r>
            <a:r>
              <a:rPr lang="zh-CN" altLang="en-US" baseline="0" dirty="0"/>
              <a:t> 复制“细节展示”文字及周围的形状内容，调整其位置并对内容进行修改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矩形工具 </a:t>
            </a:r>
            <a:r>
              <a:rPr lang="en-US" altLang="zh-CN" baseline="0" dirty="0"/>
              <a:t>50</a:t>
            </a:r>
            <a:r>
              <a:rPr lang="zh-CN" altLang="en-US" baseline="0" dirty="0"/>
              <a:t>*</a:t>
            </a:r>
            <a:r>
              <a:rPr lang="en-US" altLang="zh-CN" baseline="0" dirty="0"/>
              <a:t>30   </a:t>
            </a:r>
            <a:r>
              <a:rPr lang="zh-CN" altLang="en-US" baseline="0" dirty="0"/>
              <a:t>“</a:t>
            </a:r>
            <a:r>
              <a:rPr lang="en-US" altLang="zh-CN" baseline="0" dirty="0"/>
              <a:t>#dbd3d0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“方正品尚黑简体”   输入“气质灰” 调大小位置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</a:t>
            </a:r>
            <a:r>
              <a:rPr lang="zh-CN" altLang="en-US" baseline="0" dirty="0"/>
              <a:t>打开“实拍图片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”，将灰色女包拖动到文字下方，调整大小和位置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</a:t>
            </a:r>
            <a:r>
              <a:rPr lang="zh-CN" altLang="en-US" baseline="0" dirty="0"/>
              <a:t>直线工具绘制直线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4.</a:t>
            </a:r>
            <a:r>
              <a:rPr lang="zh-CN" altLang="en-US" baseline="0" dirty="0"/>
              <a:t>使用相同的方法，将“实拍图片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”中的其他各个颜色图片拖动到下方对应的位置，完成后修改矩形颜色和说明性文字，其颜色分别是“</a:t>
            </a:r>
            <a:r>
              <a:rPr lang="en-US" altLang="zh-CN" baseline="0" dirty="0"/>
              <a:t>#6343d</a:t>
            </a:r>
            <a:r>
              <a:rPr lang="zh-CN" altLang="en-US" baseline="0" dirty="0"/>
              <a:t>”“</a:t>
            </a:r>
            <a:r>
              <a:rPr lang="en-US" altLang="zh-CN" baseline="0" dirty="0"/>
              <a:t>#010101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家具类目细节图</a:t>
            </a:r>
            <a:endParaRPr lang="zh-CN" altLang="en-US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17" y="1734240"/>
            <a:ext cx="5498496" cy="4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1F7ADE3-924D-42FD-8659-C78992796C65}"/>
              </a:ext>
            </a:extLst>
          </p:cNvPr>
          <p:cNvSpPr/>
          <p:nvPr/>
        </p:nvSpPr>
        <p:spPr>
          <a:xfrm>
            <a:off x="151036" y="1734240"/>
            <a:ext cx="7020729" cy="39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家具类目细节图展示包括但不限于以下内容：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建材细节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木料、纹理、防腐性、耐热性、防潮性等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油漆细节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打磨、底色、擦色、磨砂、面油等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工艺细节：</a:t>
            </a:r>
            <a:r>
              <a:rPr lang="zh-CN" altLang="en-US" dirty="0">
                <a:latin typeface="寰蒋闆呴粦"/>
              </a:rPr>
              <a:t>手工打磨、纹理清晰、弧度、拼贴等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8958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家电类目细节图</a:t>
            </a:r>
            <a:endParaRPr lang="zh-CN" altLang="en-US" sz="28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886C89-96B0-46EF-A16D-FCFCB777DCB2}"/>
              </a:ext>
            </a:extLst>
          </p:cNvPr>
          <p:cNvSpPr/>
          <p:nvPr/>
        </p:nvSpPr>
        <p:spPr>
          <a:xfrm>
            <a:off x="151036" y="1734240"/>
            <a:ext cx="7020729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家电类目细节图展示包括但不限于以下内容：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外观细节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材质、纹理、功能等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内部细节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电机、容量等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工艺细节：</a:t>
            </a:r>
            <a:r>
              <a:rPr lang="zh-CN" altLang="en-US" dirty="0">
                <a:latin typeface="寰蒋闆呴粦"/>
              </a:rPr>
              <a:t>纹理、弧度、拼贴等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A65A6D-4197-4166-A19F-CC539363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05" y="102654"/>
            <a:ext cx="4903471" cy="3361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1D7FC0-1851-4276-B203-CE0649C9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05" y="3388796"/>
            <a:ext cx="4898569" cy="34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7.5.2  </a:t>
            </a:r>
            <a:r>
              <a:rPr lang="zh-CN" altLang="en-US" dirty="0"/>
              <a:t>细节图的设计与制作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5" y="2699572"/>
            <a:ext cx="5399329" cy="242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9" y="2709603"/>
            <a:ext cx="6279472" cy="241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5385" y="2396037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84056" y="2437962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8594" y="2504080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66092" y="2504080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132912"/>
            <a:ext cx="1895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7.5.2  </a:t>
            </a:r>
            <a:r>
              <a:rPr lang="zh-CN" altLang="en-US" dirty="0"/>
              <a:t>细节图的设计与制作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068485" y="990600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90600"/>
            <a:ext cx="569759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61266"/>
              </p:ext>
            </p:extLst>
          </p:nvPr>
        </p:nvGraphicFramePr>
        <p:xfrm>
          <a:off x="1204071" y="2784724"/>
          <a:ext cx="10378329" cy="274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制作“女鞋”细节图，要求在其中体现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女鞋材质、款式等细节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掌握女鞋细节图的制作方法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制作“饮水机”细节图，要求体现饮水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机的材质与接口部分细节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掌握饮水机细节图的制作方法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08338"/>
              </p:ext>
            </p:extLst>
          </p:nvPr>
        </p:nvGraphicFramePr>
        <p:xfrm>
          <a:off x="1182117" y="3179695"/>
          <a:ext cx="9942300" cy="173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简述细节图的展现方法 	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简述细节图的制作方法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1723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777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971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8006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掌握商品细节图的制作方法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如何使制作的商品细节图更加符合需求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22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商品细节图可将商品的细节部分完整地展现出来，使客户对商品有个基本的认识，并能从商品细节中打消购物顾虑。下面先讲解细节图的展现方法，再对细节图的制作方法进行介绍。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1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7.5.1  </a:t>
            </a:r>
            <a:r>
              <a:rPr lang="zh-CN" altLang="en-US" dirty="0"/>
              <a:t>细节图的展现方法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8363" y="2070992"/>
            <a:ext cx="11689862" cy="3015523"/>
            <a:chOff x="184638" y="1882904"/>
            <a:chExt cx="12419002" cy="320361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FA5754F-9D46-4B8C-A8D4-36CC63534373}"/>
                </a:ext>
              </a:extLst>
            </p:cNvPr>
            <p:cNvGrpSpPr/>
            <p:nvPr/>
          </p:nvGrpSpPr>
          <p:grpSpPr>
            <a:xfrm>
              <a:off x="184638" y="1882904"/>
              <a:ext cx="1954202" cy="3203612"/>
              <a:chOff x="1091444" y="1808820"/>
              <a:chExt cx="2256251" cy="3698776"/>
            </a:xfrm>
          </p:grpSpPr>
          <p:sp>
            <p:nvSpPr>
              <p:cNvPr id="17" name="íṩľíḍè-圆角矩形 61">
                <a:extLst>
                  <a:ext uri="{FF2B5EF4-FFF2-40B4-BE49-F238E27FC236}">
                    <a16:creationId xmlns:a16="http://schemas.microsoft.com/office/drawing/2014/main" id="{BF2DB86E-284A-45D8-BA79-041E8291E119}"/>
                  </a:ext>
                </a:extLst>
              </p:cNvPr>
              <p:cNvSpPr/>
              <p:nvPr/>
            </p:nvSpPr>
            <p:spPr>
              <a:xfrm>
                <a:off x="1091444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服装类目细节图</a:t>
                </a:r>
              </a:p>
            </p:txBody>
          </p:sp>
          <p:sp>
            <p:nvSpPr>
              <p:cNvPr id="18" name="íṩľíḍè-任意多边形 62">
                <a:extLst>
                  <a:ext uri="{FF2B5EF4-FFF2-40B4-BE49-F238E27FC236}">
                    <a16:creationId xmlns:a16="http://schemas.microsoft.com/office/drawing/2014/main" id="{7F013AE0-1B67-454C-86CF-5C022F924034}"/>
                  </a:ext>
                </a:extLst>
              </p:cNvPr>
              <p:cNvSpPr/>
              <p:nvPr/>
            </p:nvSpPr>
            <p:spPr>
              <a:xfrm>
                <a:off x="1091444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19" name="íṩľíḍè-文本框 63">
                <a:extLst>
                  <a:ext uri="{FF2B5EF4-FFF2-40B4-BE49-F238E27FC236}">
                    <a16:creationId xmlns:a16="http://schemas.microsoft.com/office/drawing/2014/main" id="{0E4833F3-622D-41B3-9382-DA6279EFE3D9}"/>
                  </a:ext>
                </a:extLst>
              </p:cNvPr>
              <p:cNvSpPr txBox="1"/>
              <p:nvPr/>
            </p:nvSpPr>
            <p:spPr>
              <a:xfrm>
                <a:off x="1841901" y="2453397"/>
                <a:ext cx="755336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01</a:t>
                </a:r>
              </a:p>
            </p:txBody>
          </p:sp>
          <p:sp>
            <p:nvSpPr>
              <p:cNvPr id="20" name="íṩľíḍè-任意多边形 65">
                <a:extLst>
                  <a:ext uri="{FF2B5EF4-FFF2-40B4-BE49-F238E27FC236}">
                    <a16:creationId xmlns:a16="http://schemas.microsoft.com/office/drawing/2014/main" id="{A3615366-1481-4267-813B-7509A07DEA54}"/>
                  </a:ext>
                </a:extLst>
              </p:cNvPr>
              <p:cNvSpPr/>
              <p:nvPr/>
            </p:nvSpPr>
            <p:spPr>
              <a:xfrm>
                <a:off x="1947559" y="4714641"/>
                <a:ext cx="544020" cy="527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7FC6D4D-E342-4191-8658-619E4601CFD9}"/>
                </a:ext>
              </a:extLst>
            </p:cNvPr>
            <p:cNvGrpSpPr/>
            <p:nvPr/>
          </p:nvGrpSpPr>
          <p:grpSpPr>
            <a:xfrm>
              <a:off x="2289819" y="1882904"/>
              <a:ext cx="1954202" cy="3203612"/>
              <a:chOff x="3723736" y="1808820"/>
              <a:chExt cx="2256251" cy="3698776"/>
            </a:xfrm>
          </p:grpSpPr>
          <p:sp>
            <p:nvSpPr>
              <p:cNvPr id="22" name="íṩľíḍè-圆角矩形 56">
                <a:extLst>
                  <a:ext uri="{FF2B5EF4-FFF2-40B4-BE49-F238E27FC236}">
                    <a16:creationId xmlns:a16="http://schemas.microsoft.com/office/drawing/2014/main" id="{85A70669-6066-419A-97B7-8FCD88B42BB9}"/>
                  </a:ext>
                </a:extLst>
              </p:cNvPr>
              <p:cNvSpPr/>
              <p:nvPr/>
            </p:nvSpPr>
            <p:spPr>
              <a:xfrm>
                <a:off x="3723736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箱包类目细节图</a:t>
                </a:r>
              </a:p>
            </p:txBody>
          </p:sp>
          <p:sp>
            <p:nvSpPr>
              <p:cNvPr id="23" name="íślíḋè-任意多边形 57">
                <a:extLst>
                  <a:ext uri="{FF2B5EF4-FFF2-40B4-BE49-F238E27FC236}">
                    <a16:creationId xmlns:a16="http://schemas.microsoft.com/office/drawing/2014/main" id="{4FCAAADB-0F3E-48BA-88F6-2B2B84D381C9}"/>
                  </a:ext>
                </a:extLst>
              </p:cNvPr>
              <p:cNvSpPr/>
              <p:nvPr/>
            </p:nvSpPr>
            <p:spPr>
              <a:xfrm>
                <a:off x="3723736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24" name="íślíḋè-文本框 58">
                <a:extLst>
                  <a:ext uri="{FF2B5EF4-FFF2-40B4-BE49-F238E27FC236}">
                    <a16:creationId xmlns:a16="http://schemas.microsoft.com/office/drawing/2014/main" id="{80B1A317-CF97-4BB3-9716-DA7E5AE1B282}"/>
                  </a:ext>
                </a:extLst>
              </p:cNvPr>
              <p:cNvSpPr txBox="1"/>
              <p:nvPr/>
            </p:nvSpPr>
            <p:spPr>
              <a:xfrm>
                <a:off x="4474193" y="2453397"/>
                <a:ext cx="755336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02</a:t>
                </a:r>
              </a:p>
            </p:txBody>
          </p:sp>
          <p:sp>
            <p:nvSpPr>
              <p:cNvPr id="25" name="íślíḋè-任意多边形 60">
                <a:extLst>
                  <a:ext uri="{FF2B5EF4-FFF2-40B4-BE49-F238E27FC236}">
                    <a16:creationId xmlns:a16="http://schemas.microsoft.com/office/drawing/2014/main" id="{709F0500-16C8-48F1-96C4-457B4555C2FC}"/>
                  </a:ext>
                </a:extLst>
              </p:cNvPr>
              <p:cNvSpPr/>
              <p:nvPr/>
            </p:nvSpPr>
            <p:spPr>
              <a:xfrm>
                <a:off x="4572389" y="4763195"/>
                <a:ext cx="558945" cy="44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2329CAC-FF64-4A7D-9CC0-F3DF38BA63D5}"/>
                </a:ext>
              </a:extLst>
            </p:cNvPr>
            <p:cNvGrpSpPr/>
            <p:nvPr/>
          </p:nvGrpSpPr>
          <p:grpSpPr>
            <a:xfrm>
              <a:off x="4407699" y="1882904"/>
              <a:ext cx="1954202" cy="3203612"/>
              <a:chOff x="6356029" y="1808820"/>
              <a:chExt cx="2256251" cy="3698776"/>
            </a:xfrm>
          </p:grpSpPr>
          <p:sp>
            <p:nvSpPr>
              <p:cNvPr id="27" name="íślíḋè-圆角矩形 51">
                <a:extLst>
                  <a:ext uri="{FF2B5EF4-FFF2-40B4-BE49-F238E27FC236}">
                    <a16:creationId xmlns:a16="http://schemas.microsoft.com/office/drawing/2014/main" id="{37EA31D0-A3B9-4F72-A2C7-A11A4326FC57}"/>
                  </a:ext>
                </a:extLst>
              </p:cNvPr>
              <p:cNvSpPr/>
              <p:nvPr/>
            </p:nvSpPr>
            <p:spPr>
              <a:xfrm>
                <a:off x="6356029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鞋类细节图</a:t>
                </a:r>
              </a:p>
            </p:txBody>
          </p:sp>
          <p:sp>
            <p:nvSpPr>
              <p:cNvPr id="28" name="íślíḋè-任意多边形 52">
                <a:extLst>
                  <a:ext uri="{FF2B5EF4-FFF2-40B4-BE49-F238E27FC236}">
                    <a16:creationId xmlns:a16="http://schemas.microsoft.com/office/drawing/2014/main" id="{100D7485-0802-4D2F-AB25-EB355BB89744}"/>
                  </a:ext>
                </a:extLst>
              </p:cNvPr>
              <p:cNvSpPr/>
              <p:nvPr/>
            </p:nvSpPr>
            <p:spPr>
              <a:xfrm>
                <a:off x="6356029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0" name="íślíḋè-文本框 53">
                <a:extLst>
                  <a:ext uri="{FF2B5EF4-FFF2-40B4-BE49-F238E27FC236}">
                    <a16:creationId xmlns:a16="http://schemas.microsoft.com/office/drawing/2014/main" id="{751AC6EE-5C84-4CF2-B6DB-FD52ABEB8B1C}"/>
                  </a:ext>
                </a:extLst>
              </p:cNvPr>
              <p:cNvSpPr txBox="1"/>
              <p:nvPr/>
            </p:nvSpPr>
            <p:spPr>
              <a:xfrm>
                <a:off x="7106487" y="2453397"/>
                <a:ext cx="755335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</a:rPr>
                  <a:t>03</a:t>
                </a:r>
              </a:p>
            </p:txBody>
          </p:sp>
          <p:sp>
            <p:nvSpPr>
              <p:cNvPr id="32" name="íślíḋè-任意多边形 55">
                <a:extLst>
                  <a:ext uri="{FF2B5EF4-FFF2-40B4-BE49-F238E27FC236}">
                    <a16:creationId xmlns:a16="http://schemas.microsoft.com/office/drawing/2014/main" id="{722A746E-3714-454F-A007-0159845F8B5B}"/>
                  </a:ext>
                </a:extLst>
              </p:cNvPr>
              <p:cNvSpPr/>
              <p:nvPr/>
            </p:nvSpPr>
            <p:spPr>
              <a:xfrm>
                <a:off x="7254440" y="4762013"/>
                <a:ext cx="459429" cy="445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B77297A-A6E4-4DDA-AEF5-9E91203E19BA}"/>
                </a:ext>
              </a:extLst>
            </p:cNvPr>
            <p:cNvGrpSpPr/>
            <p:nvPr/>
          </p:nvGrpSpPr>
          <p:grpSpPr>
            <a:xfrm>
              <a:off x="6525580" y="1882904"/>
              <a:ext cx="1954202" cy="3203612"/>
              <a:chOff x="8988321" y="1808820"/>
              <a:chExt cx="2256251" cy="3698776"/>
            </a:xfrm>
          </p:grpSpPr>
          <p:sp>
            <p:nvSpPr>
              <p:cNvPr id="42" name="íślíḋè-圆角矩形 46">
                <a:extLst>
                  <a:ext uri="{FF2B5EF4-FFF2-40B4-BE49-F238E27FC236}">
                    <a16:creationId xmlns:a16="http://schemas.microsoft.com/office/drawing/2014/main" id="{C1E2CD5C-9B88-4071-BD36-CBDA36EAC5D8}"/>
                  </a:ext>
                </a:extLst>
              </p:cNvPr>
              <p:cNvSpPr/>
              <p:nvPr/>
            </p:nvSpPr>
            <p:spPr>
              <a:xfrm>
                <a:off x="8988321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灯具类细节图</a:t>
                </a:r>
              </a:p>
            </p:txBody>
          </p:sp>
          <p:sp>
            <p:nvSpPr>
              <p:cNvPr id="43" name="íślíḋè-任意多边形 47">
                <a:extLst>
                  <a:ext uri="{FF2B5EF4-FFF2-40B4-BE49-F238E27FC236}">
                    <a16:creationId xmlns:a16="http://schemas.microsoft.com/office/drawing/2014/main" id="{23DBE12F-CC3E-43AA-BF37-F5E542412772}"/>
                  </a:ext>
                </a:extLst>
              </p:cNvPr>
              <p:cNvSpPr/>
              <p:nvPr/>
            </p:nvSpPr>
            <p:spPr>
              <a:xfrm>
                <a:off x="8988321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4" name="íślíḋè-文本框 48">
                <a:extLst>
                  <a:ext uri="{FF2B5EF4-FFF2-40B4-BE49-F238E27FC236}">
                    <a16:creationId xmlns:a16="http://schemas.microsoft.com/office/drawing/2014/main" id="{9720D646-BC03-4FC0-BCDD-494EB51400E8}"/>
                  </a:ext>
                </a:extLst>
              </p:cNvPr>
              <p:cNvSpPr txBox="1"/>
              <p:nvPr/>
            </p:nvSpPr>
            <p:spPr>
              <a:xfrm>
                <a:off x="9738779" y="2453397"/>
                <a:ext cx="755335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04</a:t>
                </a:r>
              </a:p>
            </p:txBody>
          </p:sp>
          <p:sp>
            <p:nvSpPr>
              <p:cNvPr id="45" name="íślíḋè-任意多边形 50">
                <a:extLst>
                  <a:ext uri="{FF2B5EF4-FFF2-40B4-BE49-F238E27FC236}">
                    <a16:creationId xmlns:a16="http://schemas.microsoft.com/office/drawing/2014/main" id="{2A8BDB48-70D3-4FA9-B9C6-BF3300587CD4}"/>
                  </a:ext>
                </a:extLst>
              </p:cNvPr>
              <p:cNvSpPr/>
              <p:nvPr/>
            </p:nvSpPr>
            <p:spPr>
              <a:xfrm>
                <a:off x="9886885" y="4761148"/>
                <a:ext cx="459123" cy="445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9760AF6-912D-475E-8048-6CDCC481D161}"/>
                </a:ext>
              </a:extLst>
            </p:cNvPr>
            <p:cNvGrpSpPr/>
            <p:nvPr/>
          </p:nvGrpSpPr>
          <p:grpSpPr>
            <a:xfrm>
              <a:off x="8605360" y="1882904"/>
              <a:ext cx="1954202" cy="3203612"/>
              <a:chOff x="8988321" y="1808820"/>
              <a:chExt cx="2256251" cy="3698776"/>
            </a:xfrm>
          </p:grpSpPr>
          <p:sp>
            <p:nvSpPr>
              <p:cNvPr id="47" name="íślíḋè-圆角矩形 41">
                <a:extLst>
                  <a:ext uri="{FF2B5EF4-FFF2-40B4-BE49-F238E27FC236}">
                    <a16:creationId xmlns:a16="http://schemas.microsoft.com/office/drawing/2014/main" id="{B48D8D4A-9EE3-4B58-BA1F-A6F99A0E5ECE}"/>
                  </a:ext>
                </a:extLst>
              </p:cNvPr>
              <p:cNvSpPr/>
              <p:nvPr/>
            </p:nvSpPr>
            <p:spPr>
              <a:xfrm>
                <a:off x="8988321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家具类细节图</a:t>
                </a:r>
              </a:p>
            </p:txBody>
          </p:sp>
          <p:sp>
            <p:nvSpPr>
              <p:cNvPr id="48" name="íślíḋè-任意多边形 42">
                <a:extLst>
                  <a:ext uri="{FF2B5EF4-FFF2-40B4-BE49-F238E27FC236}">
                    <a16:creationId xmlns:a16="http://schemas.microsoft.com/office/drawing/2014/main" id="{73B2FE58-CF33-45E9-B3DF-436E0852BFD9}"/>
                  </a:ext>
                </a:extLst>
              </p:cNvPr>
              <p:cNvSpPr/>
              <p:nvPr/>
            </p:nvSpPr>
            <p:spPr>
              <a:xfrm>
                <a:off x="8988321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9" name="íślíḋè-文本框 43">
                <a:extLst>
                  <a:ext uri="{FF2B5EF4-FFF2-40B4-BE49-F238E27FC236}">
                    <a16:creationId xmlns:a16="http://schemas.microsoft.com/office/drawing/2014/main" id="{7B5CFC85-426F-46AB-B873-CFD7B892F035}"/>
                  </a:ext>
                </a:extLst>
              </p:cNvPr>
              <p:cNvSpPr txBox="1"/>
              <p:nvPr/>
            </p:nvSpPr>
            <p:spPr>
              <a:xfrm>
                <a:off x="9738779" y="2453397"/>
                <a:ext cx="755335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05</a:t>
                </a:r>
                <a:endParaRPr lang="en-US" sz="36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0" name="íślíḋè-任意多边形 45">
                <a:extLst>
                  <a:ext uri="{FF2B5EF4-FFF2-40B4-BE49-F238E27FC236}">
                    <a16:creationId xmlns:a16="http://schemas.microsoft.com/office/drawing/2014/main" id="{8C7124ED-F75A-4E9C-A09F-78E079CACAB5}"/>
                  </a:ext>
                </a:extLst>
              </p:cNvPr>
              <p:cNvSpPr/>
              <p:nvPr/>
            </p:nvSpPr>
            <p:spPr>
              <a:xfrm>
                <a:off x="9886885" y="4755468"/>
                <a:ext cx="459123" cy="456925"/>
              </a:xfrm>
              <a:custGeom>
                <a:avLst/>
                <a:gdLst>
                  <a:gd name="connsiteX0" fmla="*/ 173038 w 331788"/>
                  <a:gd name="connsiteY0" fmla="*/ 204788 h 330200"/>
                  <a:gd name="connsiteX1" fmla="*/ 185738 w 331788"/>
                  <a:gd name="connsiteY1" fmla="*/ 215901 h 330200"/>
                  <a:gd name="connsiteX2" fmla="*/ 173038 w 331788"/>
                  <a:gd name="connsiteY2" fmla="*/ 227014 h 330200"/>
                  <a:gd name="connsiteX3" fmla="*/ 160338 w 331788"/>
                  <a:gd name="connsiteY3" fmla="*/ 215901 h 330200"/>
                  <a:gd name="connsiteX4" fmla="*/ 173038 w 331788"/>
                  <a:gd name="connsiteY4" fmla="*/ 204788 h 330200"/>
                  <a:gd name="connsiteX5" fmla="*/ 169690 w 331788"/>
                  <a:gd name="connsiteY5" fmla="*/ 184150 h 330200"/>
                  <a:gd name="connsiteX6" fmla="*/ 165860 w 331788"/>
                  <a:gd name="connsiteY6" fmla="*/ 188084 h 330200"/>
                  <a:gd name="connsiteX7" fmla="*/ 165860 w 331788"/>
                  <a:gd name="connsiteY7" fmla="*/ 192019 h 330200"/>
                  <a:gd name="connsiteX8" fmla="*/ 160752 w 331788"/>
                  <a:gd name="connsiteY8" fmla="*/ 194642 h 330200"/>
                  <a:gd name="connsiteX9" fmla="*/ 158198 w 331788"/>
                  <a:gd name="connsiteY9" fmla="*/ 192019 h 330200"/>
                  <a:gd name="connsiteX10" fmla="*/ 154367 w 331788"/>
                  <a:gd name="connsiteY10" fmla="*/ 192019 h 330200"/>
                  <a:gd name="connsiteX11" fmla="*/ 149260 w 331788"/>
                  <a:gd name="connsiteY11" fmla="*/ 197264 h 330200"/>
                  <a:gd name="connsiteX12" fmla="*/ 149260 w 331788"/>
                  <a:gd name="connsiteY12" fmla="*/ 201199 h 330200"/>
                  <a:gd name="connsiteX13" fmla="*/ 153091 w 331788"/>
                  <a:gd name="connsiteY13" fmla="*/ 203821 h 330200"/>
                  <a:gd name="connsiteX14" fmla="*/ 150537 w 331788"/>
                  <a:gd name="connsiteY14" fmla="*/ 211690 h 330200"/>
                  <a:gd name="connsiteX15" fmla="*/ 145429 w 331788"/>
                  <a:gd name="connsiteY15" fmla="*/ 211690 h 330200"/>
                  <a:gd name="connsiteX16" fmla="*/ 142875 w 331788"/>
                  <a:gd name="connsiteY16" fmla="*/ 211690 h 330200"/>
                  <a:gd name="connsiteX17" fmla="*/ 142875 w 331788"/>
                  <a:gd name="connsiteY17" fmla="*/ 219558 h 330200"/>
                  <a:gd name="connsiteX18" fmla="*/ 145429 w 331788"/>
                  <a:gd name="connsiteY18" fmla="*/ 222181 h 330200"/>
                  <a:gd name="connsiteX19" fmla="*/ 150537 w 331788"/>
                  <a:gd name="connsiteY19" fmla="*/ 222181 h 330200"/>
                  <a:gd name="connsiteX20" fmla="*/ 153091 w 331788"/>
                  <a:gd name="connsiteY20" fmla="*/ 227427 h 330200"/>
                  <a:gd name="connsiteX21" fmla="*/ 149260 w 331788"/>
                  <a:gd name="connsiteY21" fmla="*/ 231361 h 330200"/>
                  <a:gd name="connsiteX22" fmla="*/ 149260 w 331788"/>
                  <a:gd name="connsiteY22" fmla="*/ 235295 h 330200"/>
                  <a:gd name="connsiteX23" fmla="*/ 154367 w 331788"/>
                  <a:gd name="connsiteY23" fmla="*/ 239230 h 330200"/>
                  <a:gd name="connsiteX24" fmla="*/ 158198 w 331788"/>
                  <a:gd name="connsiteY24" fmla="*/ 239230 h 330200"/>
                  <a:gd name="connsiteX25" fmla="*/ 160752 w 331788"/>
                  <a:gd name="connsiteY25" fmla="*/ 236607 h 330200"/>
                  <a:gd name="connsiteX26" fmla="*/ 165860 w 331788"/>
                  <a:gd name="connsiteY26" fmla="*/ 239230 h 330200"/>
                  <a:gd name="connsiteX27" fmla="*/ 165860 w 331788"/>
                  <a:gd name="connsiteY27" fmla="*/ 243164 h 330200"/>
                  <a:gd name="connsiteX28" fmla="*/ 169690 w 331788"/>
                  <a:gd name="connsiteY28" fmla="*/ 244475 h 330200"/>
                  <a:gd name="connsiteX29" fmla="*/ 176075 w 331788"/>
                  <a:gd name="connsiteY29" fmla="*/ 244475 h 330200"/>
                  <a:gd name="connsiteX30" fmla="*/ 178629 w 331788"/>
                  <a:gd name="connsiteY30" fmla="*/ 243164 h 330200"/>
                  <a:gd name="connsiteX31" fmla="*/ 178629 w 331788"/>
                  <a:gd name="connsiteY31" fmla="*/ 239230 h 330200"/>
                  <a:gd name="connsiteX32" fmla="*/ 185013 w 331788"/>
                  <a:gd name="connsiteY32" fmla="*/ 236607 h 330200"/>
                  <a:gd name="connsiteX33" fmla="*/ 187567 w 331788"/>
                  <a:gd name="connsiteY33" fmla="*/ 239230 h 330200"/>
                  <a:gd name="connsiteX34" fmla="*/ 191398 w 331788"/>
                  <a:gd name="connsiteY34" fmla="*/ 239230 h 330200"/>
                  <a:gd name="connsiteX35" fmla="*/ 196506 w 331788"/>
                  <a:gd name="connsiteY35" fmla="*/ 233984 h 330200"/>
                  <a:gd name="connsiteX36" fmla="*/ 196506 w 331788"/>
                  <a:gd name="connsiteY36" fmla="*/ 231361 h 330200"/>
                  <a:gd name="connsiteX37" fmla="*/ 192675 w 331788"/>
                  <a:gd name="connsiteY37" fmla="*/ 227427 h 330200"/>
                  <a:gd name="connsiteX38" fmla="*/ 195229 w 331788"/>
                  <a:gd name="connsiteY38" fmla="*/ 222181 h 330200"/>
                  <a:gd name="connsiteX39" fmla="*/ 200336 w 331788"/>
                  <a:gd name="connsiteY39" fmla="*/ 222181 h 330200"/>
                  <a:gd name="connsiteX40" fmla="*/ 201613 w 331788"/>
                  <a:gd name="connsiteY40" fmla="*/ 219558 h 330200"/>
                  <a:gd name="connsiteX41" fmla="*/ 201613 w 331788"/>
                  <a:gd name="connsiteY41" fmla="*/ 211690 h 330200"/>
                  <a:gd name="connsiteX42" fmla="*/ 200336 w 331788"/>
                  <a:gd name="connsiteY42" fmla="*/ 211690 h 330200"/>
                  <a:gd name="connsiteX43" fmla="*/ 195229 w 331788"/>
                  <a:gd name="connsiteY43" fmla="*/ 211690 h 330200"/>
                  <a:gd name="connsiteX44" fmla="*/ 192675 w 331788"/>
                  <a:gd name="connsiteY44" fmla="*/ 203821 h 330200"/>
                  <a:gd name="connsiteX45" fmla="*/ 196506 w 331788"/>
                  <a:gd name="connsiteY45" fmla="*/ 199887 h 330200"/>
                  <a:gd name="connsiteX46" fmla="*/ 196506 w 331788"/>
                  <a:gd name="connsiteY46" fmla="*/ 197264 h 330200"/>
                  <a:gd name="connsiteX47" fmla="*/ 191398 w 331788"/>
                  <a:gd name="connsiteY47" fmla="*/ 192019 h 330200"/>
                  <a:gd name="connsiteX48" fmla="*/ 187567 w 331788"/>
                  <a:gd name="connsiteY48" fmla="*/ 192019 h 330200"/>
                  <a:gd name="connsiteX49" fmla="*/ 185013 w 331788"/>
                  <a:gd name="connsiteY49" fmla="*/ 194642 h 330200"/>
                  <a:gd name="connsiteX50" fmla="*/ 178629 w 331788"/>
                  <a:gd name="connsiteY50" fmla="*/ 192019 h 330200"/>
                  <a:gd name="connsiteX51" fmla="*/ 178629 w 331788"/>
                  <a:gd name="connsiteY51" fmla="*/ 188084 h 330200"/>
                  <a:gd name="connsiteX52" fmla="*/ 176075 w 331788"/>
                  <a:gd name="connsiteY52" fmla="*/ 184150 h 330200"/>
                  <a:gd name="connsiteX53" fmla="*/ 169690 w 331788"/>
                  <a:gd name="connsiteY53" fmla="*/ 184150 h 330200"/>
                  <a:gd name="connsiteX54" fmla="*/ 123825 w 331788"/>
                  <a:gd name="connsiteY54" fmla="*/ 165100 h 330200"/>
                  <a:gd name="connsiteX55" fmla="*/ 123825 w 331788"/>
                  <a:gd name="connsiteY55" fmla="*/ 176213 h 330200"/>
                  <a:gd name="connsiteX56" fmla="*/ 223838 w 331788"/>
                  <a:gd name="connsiteY56" fmla="*/ 176213 h 330200"/>
                  <a:gd name="connsiteX57" fmla="*/ 223838 w 331788"/>
                  <a:gd name="connsiteY57" fmla="*/ 165100 h 330200"/>
                  <a:gd name="connsiteX58" fmla="*/ 123825 w 331788"/>
                  <a:gd name="connsiteY58" fmla="*/ 146050 h 330200"/>
                  <a:gd name="connsiteX59" fmla="*/ 123825 w 331788"/>
                  <a:gd name="connsiteY59" fmla="*/ 155575 h 330200"/>
                  <a:gd name="connsiteX60" fmla="*/ 223838 w 331788"/>
                  <a:gd name="connsiteY60" fmla="*/ 155575 h 330200"/>
                  <a:gd name="connsiteX61" fmla="*/ 223838 w 331788"/>
                  <a:gd name="connsiteY61" fmla="*/ 146050 h 330200"/>
                  <a:gd name="connsiteX62" fmla="*/ 123825 w 331788"/>
                  <a:gd name="connsiteY62" fmla="*/ 131763 h 330200"/>
                  <a:gd name="connsiteX63" fmla="*/ 123825 w 331788"/>
                  <a:gd name="connsiteY63" fmla="*/ 139701 h 330200"/>
                  <a:gd name="connsiteX64" fmla="*/ 166688 w 331788"/>
                  <a:gd name="connsiteY64" fmla="*/ 139701 h 330200"/>
                  <a:gd name="connsiteX65" fmla="*/ 166688 w 331788"/>
                  <a:gd name="connsiteY65" fmla="*/ 131763 h 330200"/>
                  <a:gd name="connsiteX66" fmla="*/ 123825 w 331788"/>
                  <a:gd name="connsiteY66" fmla="*/ 115888 h 330200"/>
                  <a:gd name="connsiteX67" fmla="*/ 123825 w 331788"/>
                  <a:gd name="connsiteY67" fmla="*/ 122238 h 330200"/>
                  <a:gd name="connsiteX68" fmla="*/ 166688 w 331788"/>
                  <a:gd name="connsiteY68" fmla="*/ 122238 h 330200"/>
                  <a:gd name="connsiteX69" fmla="*/ 166688 w 331788"/>
                  <a:gd name="connsiteY69" fmla="*/ 115888 h 330200"/>
                  <a:gd name="connsiteX70" fmla="*/ 179388 w 331788"/>
                  <a:gd name="connsiteY70" fmla="*/ 100013 h 330200"/>
                  <a:gd name="connsiteX71" fmla="*/ 179388 w 331788"/>
                  <a:gd name="connsiteY71" fmla="*/ 139701 h 330200"/>
                  <a:gd name="connsiteX72" fmla="*/ 223838 w 331788"/>
                  <a:gd name="connsiteY72" fmla="*/ 139701 h 330200"/>
                  <a:gd name="connsiteX73" fmla="*/ 223838 w 331788"/>
                  <a:gd name="connsiteY73" fmla="*/ 100013 h 330200"/>
                  <a:gd name="connsiteX74" fmla="*/ 123825 w 331788"/>
                  <a:gd name="connsiteY74" fmla="*/ 100013 h 330200"/>
                  <a:gd name="connsiteX75" fmla="*/ 123825 w 331788"/>
                  <a:gd name="connsiteY75" fmla="*/ 106363 h 330200"/>
                  <a:gd name="connsiteX76" fmla="*/ 166688 w 331788"/>
                  <a:gd name="connsiteY76" fmla="*/ 106363 h 330200"/>
                  <a:gd name="connsiteX77" fmla="*/ 166688 w 331788"/>
                  <a:gd name="connsiteY77" fmla="*/ 100013 h 330200"/>
                  <a:gd name="connsiteX78" fmla="*/ 106363 w 331788"/>
                  <a:gd name="connsiteY78" fmla="*/ 76200 h 330200"/>
                  <a:gd name="connsiteX79" fmla="*/ 238126 w 331788"/>
                  <a:gd name="connsiteY79" fmla="*/ 76200 h 330200"/>
                  <a:gd name="connsiteX80" fmla="*/ 238126 w 331788"/>
                  <a:gd name="connsiteY80" fmla="*/ 254000 h 330200"/>
                  <a:gd name="connsiteX81" fmla="*/ 106363 w 331788"/>
                  <a:gd name="connsiteY81" fmla="*/ 254000 h 330200"/>
                  <a:gd name="connsiteX82" fmla="*/ 103296 w 331788"/>
                  <a:gd name="connsiteY82" fmla="*/ 65088 h 330200"/>
                  <a:gd name="connsiteX83" fmla="*/ 96838 w 331788"/>
                  <a:gd name="connsiteY83" fmla="*/ 71583 h 330200"/>
                  <a:gd name="connsiteX84" fmla="*/ 96838 w 331788"/>
                  <a:gd name="connsiteY84" fmla="*/ 258619 h 330200"/>
                  <a:gd name="connsiteX85" fmla="*/ 103296 w 331788"/>
                  <a:gd name="connsiteY85" fmla="*/ 265113 h 330200"/>
                  <a:gd name="connsiteX86" fmla="*/ 242781 w 331788"/>
                  <a:gd name="connsiteY86" fmla="*/ 265113 h 330200"/>
                  <a:gd name="connsiteX87" fmla="*/ 246655 w 331788"/>
                  <a:gd name="connsiteY87" fmla="*/ 263814 h 330200"/>
                  <a:gd name="connsiteX88" fmla="*/ 247947 w 331788"/>
                  <a:gd name="connsiteY88" fmla="*/ 263814 h 330200"/>
                  <a:gd name="connsiteX89" fmla="*/ 247947 w 331788"/>
                  <a:gd name="connsiteY89" fmla="*/ 262516 h 330200"/>
                  <a:gd name="connsiteX90" fmla="*/ 249238 w 331788"/>
                  <a:gd name="connsiteY90" fmla="*/ 258619 h 330200"/>
                  <a:gd name="connsiteX91" fmla="*/ 249238 w 331788"/>
                  <a:gd name="connsiteY91" fmla="*/ 71583 h 330200"/>
                  <a:gd name="connsiteX92" fmla="*/ 242781 w 331788"/>
                  <a:gd name="connsiteY92" fmla="*/ 65088 h 330200"/>
                  <a:gd name="connsiteX93" fmla="*/ 103296 w 331788"/>
                  <a:gd name="connsiteY93" fmla="*/ 65088 h 330200"/>
                  <a:gd name="connsiteX94" fmla="*/ 165894 w 331788"/>
                  <a:gd name="connsiteY94" fmla="*/ 0 h 330200"/>
                  <a:gd name="connsiteX95" fmla="*/ 331788 w 331788"/>
                  <a:gd name="connsiteY95" fmla="*/ 165100 h 330200"/>
                  <a:gd name="connsiteX96" fmla="*/ 165894 w 331788"/>
                  <a:gd name="connsiteY96" fmla="*/ 330200 h 330200"/>
                  <a:gd name="connsiteX97" fmla="*/ 0 w 331788"/>
                  <a:gd name="connsiteY97" fmla="*/ 165100 h 330200"/>
                  <a:gd name="connsiteX98" fmla="*/ 165894 w 331788"/>
                  <a:gd name="connsiteY98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331788" h="330200">
                    <a:moveTo>
                      <a:pt x="173038" y="204788"/>
                    </a:moveTo>
                    <a:cubicBezTo>
                      <a:pt x="180052" y="204788"/>
                      <a:pt x="185738" y="209763"/>
                      <a:pt x="185738" y="215901"/>
                    </a:cubicBezTo>
                    <a:cubicBezTo>
                      <a:pt x="185738" y="222039"/>
                      <a:pt x="180052" y="227014"/>
                      <a:pt x="173038" y="227014"/>
                    </a:cubicBezTo>
                    <a:cubicBezTo>
                      <a:pt x="166024" y="227014"/>
                      <a:pt x="160338" y="222039"/>
                      <a:pt x="160338" y="215901"/>
                    </a:cubicBezTo>
                    <a:cubicBezTo>
                      <a:pt x="160338" y="209763"/>
                      <a:pt x="166024" y="204788"/>
                      <a:pt x="173038" y="204788"/>
                    </a:cubicBezTo>
                    <a:close/>
                    <a:moveTo>
                      <a:pt x="169690" y="184150"/>
                    </a:moveTo>
                    <a:cubicBezTo>
                      <a:pt x="168414" y="184150"/>
                      <a:pt x="165860" y="186773"/>
                      <a:pt x="165860" y="188084"/>
                    </a:cubicBezTo>
                    <a:cubicBezTo>
                      <a:pt x="165860" y="188084"/>
                      <a:pt x="165860" y="188084"/>
                      <a:pt x="165860" y="192019"/>
                    </a:cubicBezTo>
                    <a:cubicBezTo>
                      <a:pt x="165860" y="193330"/>
                      <a:pt x="162029" y="193330"/>
                      <a:pt x="160752" y="194642"/>
                    </a:cubicBezTo>
                    <a:cubicBezTo>
                      <a:pt x="160752" y="194642"/>
                      <a:pt x="160752" y="194642"/>
                      <a:pt x="158198" y="192019"/>
                    </a:cubicBezTo>
                    <a:cubicBezTo>
                      <a:pt x="156921" y="190707"/>
                      <a:pt x="155644" y="190707"/>
                      <a:pt x="154367" y="192019"/>
                    </a:cubicBezTo>
                    <a:cubicBezTo>
                      <a:pt x="154367" y="192019"/>
                      <a:pt x="154367" y="192019"/>
                      <a:pt x="149260" y="197264"/>
                    </a:cubicBezTo>
                    <a:cubicBezTo>
                      <a:pt x="149260" y="198576"/>
                      <a:pt x="149260" y="199887"/>
                      <a:pt x="149260" y="201199"/>
                    </a:cubicBezTo>
                    <a:cubicBezTo>
                      <a:pt x="149260" y="201199"/>
                      <a:pt x="149260" y="201199"/>
                      <a:pt x="153091" y="203821"/>
                    </a:cubicBezTo>
                    <a:cubicBezTo>
                      <a:pt x="151814" y="206444"/>
                      <a:pt x="150537" y="207756"/>
                      <a:pt x="150537" y="211690"/>
                    </a:cubicBezTo>
                    <a:cubicBezTo>
                      <a:pt x="150537" y="211690"/>
                      <a:pt x="150537" y="211690"/>
                      <a:pt x="145429" y="211690"/>
                    </a:cubicBezTo>
                    <a:cubicBezTo>
                      <a:pt x="144152" y="211690"/>
                      <a:pt x="142875" y="210379"/>
                      <a:pt x="142875" y="211690"/>
                    </a:cubicBezTo>
                    <a:cubicBezTo>
                      <a:pt x="142875" y="211690"/>
                      <a:pt x="142875" y="211690"/>
                      <a:pt x="142875" y="219558"/>
                    </a:cubicBezTo>
                    <a:cubicBezTo>
                      <a:pt x="142875" y="220870"/>
                      <a:pt x="144152" y="222181"/>
                      <a:pt x="145429" y="222181"/>
                    </a:cubicBezTo>
                    <a:cubicBezTo>
                      <a:pt x="145429" y="222181"/>
                      <a:pt x="145429" y="222181"/>
                      <a:pt x="150537" y="222181"/>
                    </a:cubicBezTo>
                    <a:cubicBezTo>
                      <a:pt x="150537" y="224804"/>
                      <a:pt x="151814" y="226115"/>
                      <a:pt x="153091" y="227427"/>
                    </a:cubicBezTo>
                    <a:cubicBezTo>
                      <a:pt x="153091" y="227427"/>
                      <a:pt x="153091" y="227427"/>
                      <a:pt x="149260" y="231361"/>
                    </a:cubicBezTo>
                    <a:cubicBezTo>
                      <a:pt x="147983" y="232673"/>
                      <a:pt x="147983" y="233984"/>
                      <a:pt x="149260" y="235295"/>
                    </a:cubicBezTo>
                    <a:cubicBezTo>
                      <a:pt x="149260" y="235295"/>
                      <a:pt x="149260" y="235295"/>
                      <a:pt x="154367" y="239230"/>
                    </a:cubicBezTo>
                    <a:cubicBezTo>
                      <a:pt x="155644" y="240541"/>
                      <a:pt x="156921" y="240541"/>
                      <a:pt x="158198" y="239230"/>
                    </a:cubicBezTo>
                    <a:cubicBezTo>
                      <a:pt x="158198" y="239230"/>
                      <a:pt x="158198" y="239230"/>
                      <a:pt x="160752" y="236607"/>
                    </a:cubicBezTo>
                    <a:cubicBezTo>
                      <a:pt x="162029" y="237918"/>
                      <a:pt x="165860" y="239230"/>
                      <a:pt x="165860" y="239230"/>
                    </a:cubicBezTo>
                    <a:cubicBezTo>
                      <a:pt x="165860" y="239230"/>
                      <a:pt x="165860" y="239230"/>
                      <a:pt x="165860" y="243164"/>
                    </a:cubicBezTo>
                    <a:cubicBezTo>
                      <a:pt x="165860" y="244475"/>
                      <a:pt x="168414" y="244475"/>
                      <a:pt x="169690" y="244475"/>
                    </a:cubicBezTo>
                    <a:cubicBezTo>
                      <a:pt x="169690" y="244475"/>
                      <a:pt x="169690" y="244475"/>
                      <a:pt x="176075" y="244475"/>
                    </a:cubicBezTo>
                    <a:cubicBezTo>
                      <a:pt x="177352" y="244475"/>
                      <a:pt x="178629" y="244475"/>
                      <a:pt x="178629" y="243164"/>
                    </a:cubicBezTo>
                    <a:cubicBezTo>
                      <a:pt x="178629" y="243164"/>
                      <a:pt x="178629" y="243164"/>
                      <a:pt x="178629" y="239230"/>
                    </a:cubicBezTo>
                    <a:cubicBezTo>
                      <a:pt x="182460" y="239230"/>
                      <a:pt x="182460" y="237918"/>
                      <a:pt x="185013" y="236607"/>
                    </a:cubicBezTo>
                    <a:cubicBezTo>
                      <a:pt x="185013" y="236607"/>
                      <a:pt x="185013" y="236607"/>
                      <a:pt x="187567" y="239230"/>
                    </a:cubicBezTo>
                    <a:cubicBezTo>
                      <a:pt x="188844" y="240541"/>
                      <a:pt x="190121" y="240541"/>
                      <a:pt x="191398" y="239230"/>
                    </a:cubicBezTo>
                    <a:cubicBezTo>
                      <a:pt x="191398" y="239230"/>
                      <a:pt x="191398" y="239230"/>
                      <a:pt x="196506" y="233984"/>
                    </a:cubicBezTo>
                    <a:cubicBezTo>
                      <a:pt x="196506" y="233984"/>
                      <a:pt x="196506" y="232673"/>
                      <a:pt x="196506" y="231361"/>
                    </a:cubicBezTo>
                    <a:cubicBezTo>
                      <a:pt x="196506" y="231361"/>
                      <a:pt x="196506" y="231361"/>
                      <a:pt x="192675" y="227427"/>
                    </a:cubicBezTo>
                    <a:cubicBezTo>
                      <a:pt x="193952" y="226115"/>
                      <a:pt x="195229" y="224804"/>
                      <a:pt x="195229" y="222181"/>
                    </a:cubicBezTo>
                    <a:cubicBezTo>
                      <a:pt x="195229" y="222181"/>
                      <a:pt x="195229" y="222181"/>
                      <a:pt x="200336" y="222181"/>
                    </a:cubicBezTo>
                    <a:cubicBezTo>
                      <a:pt x="201613" y="222181"/>
                      <a:pt x="201613" y="220870"/>
                      <a:pt x="201613" y="219558"/>
                    </a:cubicBezTo>
                    <a:lnTo>
                      <a:pt x="201613" y="211690"/>
                    </a:lnTo>
                    <a:cubicBezTo>
                      <a:pt x="201613" y="210379"/>
                      <a:pt x="201613" y="211690"/>
                      <a:pt x="200336" y="211690"/>
                    </a:cubicBezTo>
                    <a:cubicBezTo>
                      <a:pt x="200336" y="211690"/>
                      <a:pt x="200336" y="211690"/>
                      <a:pt x="195229" y="211690"/>
                    </a:cubicBezTo>
                    <a:cubicBezTo>
                      <a:pt x="195229" y="207756"/>
                      <a:pt x="193952" y="206444"/>
                      <a:pt x="192675" y="203821"/>
                    </a:cubicBezTo>
                    <a:cubicBezTo>
                      <a:pt x="192675" y="203821"/>
                      <a:pt x="192675" y="203821"/>
                      <a:pt x="196506" y="199887"/>
                    </a:cubicBezTo>
                    <a:cubicBezTo>
                      <a:pt x="196506" y="199887"/>
                      <a:pt x="196506" y="198576"/>
                      <a:pt x="196506" y="197264"/>
                    </a:cubicBezTo>
                    <a:cubicBezTo>
                      <a:pt x="196506" y="197264"/>
                      <a:pt x="196506" y="197264"/>
                      <a:pt x="191398" y="192019"/>
                    </a:cubicBezTo>
                    <a:cubicBezTo>
                      <a:pt x="190121" y="190707"/>
                      <a:pt x="188844" y="190707"/>
                      <a:pt x="187567" y="192019"/>
                    </a:cubicBezTo>
                    <a:cubicBezTo>
                      <a:pt x="187567" y="192019"/>
                      <a:pt x="187567" y="192019"/>
                      <a:pt x="185013" y="194642"/>
                    </a:cubicBezTo>
                    <a:cubicBezTo>
                      <a:pt x="182460" y="193330"/>
                      <a:pt x="182460" y="193330"/>
                      <a:pt x="178629" y="192019"/>
                    </a:cubicBezTo>
                    <a:cubicBezTo>
                      <a:pt x="178629" y="192019"/>
                      <a:pt x="178629" y="192019"/>
                      <a:pt x="178629" y="188084"/>
                    </a:cubicBezTo>
                    <a:cubicBezTo>
                      <a:pt x="178629" y="186773"/>
                      <a:pt x="177352" y="184150"/>
                      <a:pt x="176075" y="184150"/>
                    </a:cubicBezTo>
                    <a:cubicBezTo>
                      <a:pt x="176075" y="184150"/>
                      <a:pt x="176075" y="184150"/>
                      <a:pt x="169690" y="184150"/>
                    </a:cubicBezTo>
                    <a:close/>
                    <a:moveTo>
                      <a:pt x="123825" y="165100"/>
                    </a:moveTo>
                    <a:lnTo>
                      <a:pt x="123825" y="176213"/>
                    </a:lnTo>
                    <a:lnTo>
                      <a:pt x="223838" y="176213"/>
                    </a:lnTo>
                    <a:lnTo>
                      <a:pt x="223838" y="165100"/>
                    </a:lnTo>
                    <a:close/>
                    <a:moveTo>
                      <a:pt x="123825" y="146050"/>
                    </a:moveTo>
                    <a:lnTo>
                      <a:pt x="123825" y="155575"/>
                    </a:lnTo>
                    <a:lnTo>
                      <a:pt x="223838" y="155575"/>
                    </a:lnTo>
                    <a:lnTo>
                      <a:pt x="223838" y="146050"/>
                    </a:lnTo>
                    <a:close/>
                    <a:moveTo>
                      <a:pt x="123825" y="131763"/>
                    </a:moveTo>
                    <a:lnTo>
                      <a:pt x="123825" y="139701"/>
                    </a:lnTo>
                    <a:lnTo>
                      <a:pt x="166688" y="139701"/>
                    </a:lnTo>
                    <a:lnTo>
                      <a:pt x="166688" y="131763"/>
                    </a:lnTo>
                    <a:close/>
                    <a:moveTo>
                      <a:pt x="123825" y="115888"/>
                    </a:moveTo>
                    <a:lnTo>
                      <a:pt x="123825" y="122238"/>
                    </a:lnTo>
                    <a:lnTo>
                      <a:pt x="166688" y="122238"/>
                    </a:lnTo>
                    <a:lnTo>
                      <a:pt x="166688" y="115888"/>
                    </a:lnTo>
                    <a:close/>
                    <a:moveTo>
                      <a:pt x="179388" y="100013"/>
                    </a:moveTo>
                    <a:lnTo>
                      <a:pt x="179388" y="139701"/>
                    </a:lnTo>
                    <a:lnTo>
                      <a:pt x="223838" y="139701"/>
                    </a:lnTo>
                    <a:lnTo>
                      <a:pt x="223838" y="100013"/>
                    </a:lnTo>
                    <a:close/>
                    <a:moveTo>
                      <a:pt x="123825" y="100013"/>
                    </a:moveTo>
                    <a:lnTo>
                      <a:pt x="123825" y="106363"/>
                    </a:lnTo>
                    <a:lnTo>
                      <a:pt x="166688" y="106363"/>
                    </a:lnTo>
                    <a:lnTo>
                      <a:pt x="166688" y="100013"/>
                    </a:lnTo>
                    <a:close/>
                    <a:moveTo>
                      <a:pt x="106363" y="76200"/>
                    </a:moveTo>
                    <a:lnTo>
                      <a:pt x="238126" y="76200"/>
                    </a:lnTo>
                    <a:lnTo>
                      <a:pt x="238126" y="254000"/>
                    </a:lnTo>
                    <a:lnTo>
                      <a:pt x="106363" y="254000"/>
                    </a:lnTo>
                    <a:close/>
                    <a:moveTo>
                      <a:pt x="103296" y="65088"/>
                    </a:moveTo>
                    <a:cubicBezTo>
                      <a:pt x="99421" y="65088"/>
                      <a:pt x="96838" y="67686"/>
                      <a:pt x="96838" y="71583"/>
                    </a:cubicBezTo>
                    <a:cubicBezTo>
                      <a:pt x="96838" y="71583"/>
                      <a:pt x="96838" y="71583"/>
                      <a:pt x="96838" y="258619"/>
                    </a:cubicBezTo>
                    <a:cubicBezTo>
                      <a:pt x="96838" y="262516"/>
                      <a:pt x="99421" y="265113"/>
                      <a:pt x="103296" y="265113"/>
                    </a:cubicBezTo>
                    <a:cubicBezTo>
                      <a:pt x="103296" y="265113"/>
                      <a:pt x="103296" y="265113"/>
                      <a:pt x="242781" y="265113"/>
                    </a:cubicBezTo>
                    <a:cubicBezTo>
                      <a:pt x="245364" y="265113"/>
                      <a:pt x="246655" y="263814"/>
                      <a:pt x="246655" y="263814"/>
                    </a:cubicBezTo>
                    <a:cubicBezTo>
                      <a:pt x="246655" y="263814"/>
                      <a:pt x="247947" y="263814"/>
                      <a:pt x="247947" y="263814"/>
                    </a:cubicBezTo>
                    <a:cubicBezTo>
                      <a:pt x="247947" y="262516"/>
                      <a:pt x="247947" y="262516"/>
                      <a:pt x="247947" y="262516"/>
                    </a:cubicBezTo>
                    <a:cubicBezTo>
                      <a:pt x="247947" y="262516"/>
                      <a:pt x="249238" y="261217"/>
                      <a:pt x="249238" y="258619"/>
                    </a:cubicBezTo>
                    <a:lnTo>
                      <a:pt x="249238" y="71583"/>
                    </a:lnTo>
                    <a:cubicBezTo>
                      <a:pt x="249238" y="67686"/>
                      <a:pt x="246655" y="65088"/>
                      <a:pt x="242781" y="65088"/>
                    </a:cubicBezTo>
                    <a:cubicBezTo>
                      <a:pt x="242781" y="65088"/>
                      <a:pt x="242781" y="65088"/>
                      <a:pt x="103296" y="65088"/>
                    </a:cubicBezTo>
                    <a:close/>
                    <a:moveTo>
                      <a:pt x="165894" y="0"/>
                    </a:moveTo>
                    <a:cubicBezTo>
                      <a:pt x="257515" y="0"/>
                      <a:pt x="331788" y="73918"/>
                      <a:pt x="331788" y="165100"/>
                    </a:cubicBezTo>
                    <a:cubicBezTo>
                      <a:pt x="331788" y="256282"/>
                      <a:pt x="257515" y="330200"/>
                      <a:pt x="165894" y="330200"/>
                    </a:cubicBezTo>
                    <a:cubicBezTo>
                      <a:pt x="74273" y="330200"/>
                      <a:pt x="0" y="256282"/>
                      <a:pt x="0" y="165100"/>
                    </a:cubicBezTo>
                    <a:cubicBezTo>
                      <a:pt x="0" y="73918"/>
                      <a:pt x="74273" y="0"/>
                      <a:pt x="1658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3FA5754F-9D46-4B8C-A8D4-36CC63534373}"/>
                </a:ext>
              </a:extLst>
            </p:cNvPr>
            <p:cNvGrpSpPr/>
            <p:nvPr/>
          </p:nvGrpSpPr>
          <p:grpSpPr>
            <a:xfrm>
              <a:off x="10649438" y="1882904"/>
              <a:ext cx="1954202" cy="3203612"/>
              <a:chOff x="1091444" y="1808820"/>
              <a:chExt cx="2256251" cy="3698776"/>
            </a:xfrm>
          </p:grpSpPr>
          <p:sp>
            <p:nvSpPr>
              <p:cNvPr id="52" name="íṩľíḍè-圆角矩形 61">
                <a:extLst>
                  <a:ext uri="{FF2B5EF4-FFF2-40B4-BE49-F238E27FC236}">
                    <a16:creationId xmlns:a16="http://schemas.microsoft.com/office/drawing/2014/main" id="{BF2DB86E-284A-45D8-BA79-041E8291E119}"/>
                  </a:ext>
                </a:extLst>
              </p:cNvPr>
              <p:cNvSpPr/>
              <p:nvPr/>
            </p:nvSpPr>
            <p:spPr>
              <a:xfrm>
                <a:off x="1091444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家电类细节图</a:t>
                </a:r>
              </a:p>
            </p:txBody>
          </p:sp>
          <p:sp>
            <p:nvSpPr>
              <p:cNvPr id="53" name="íṩľíḍè-任意多边形 62">
                <a:extLst>
                  <a:ext uri="{FF2B5EF4-FFF2-40B4-BE49-F238E27FC236}">
                    <a16:creationId xmlns:a16="http://schemas.microsoft.com/office/drawing/2014/main" id="{7F013AE0-1B67-454C-86CF-5C022F924034}"/>
                  </a:ext>
                </a:extLst>
              </p:cNvPr>
              <p:cNvSpPr/>
              <p:nvPr/>
            </p:nvSpPr>
            <p:spPr>
              <a:xfrm>
                <a:off x="1091444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4" name="íṩľíḍè-文本框 63">
                <a:extLst>
                  <a:ext uri="{FF2B5EF4-FFF2-40B4-BE49-F238E27FC236}">
                    <a16:creationId xmlns:a16="http://schemas.microsoft.com/office/drawing/2014/main" id="{0E4833F3-622D-41B3-9382-DA6279EFE3D9}"/>
                  </a:ext>
                </a:extLst>
              </p:cNvPr>
              <p:cNvSpPr txBox="1"/>
              <p:nvPr/>
            </p:nvSpPr>
            <p:spPr>
              <a:xfrm>
                <a:off x="1841901" y="2453397"/>
                <a:ext cx="755336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</a:rPr>
                  <a:t>06</a:t>
                </a:r>
              </a:p>
            </p:txBody>
          </p:sp>
          <p:sp>
            <p:nvSpPr>
              <p:cNvPr id="55" name="íṩľíḍè-任意多边形 65">
                <a:extLst>
                  <a:ext uri="{FF2B5EF4-FFF2-40B4-BE49-F238E27FC236}">
                    <a16:creationId xmlns:a16="http://schemas.microsoft.com/office/drawing/2014/main" id="{A3615366-1481-4267-813B-7509A07DEA54}"/>
                  </a:ext>
                </a:extLst>
              </p:cNvPr>
              <p:cNvSpPr/>
              <p:nvPr/>
            </p:nvSpPr>
            <p:spPr>
              <a:xfrm>
                <a:off x="1947559" y="4714641"/>
                <a:ext cx="544020" cy="527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9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服装类目细节图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94" y="2517732"/>
            <a:ext cx="4847619" cy="38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6DEF796-A247-4A19-B964-401FBD570114}"/>
              </a:ext>
            </a:extLst>
          </p:cNvPr>
          <p:cNvSpPr txBox="1"/>
          <p:nvPr/>
        </p:nvSpPr>
        <p:spPr>
          <a:xfrm>
            <a:off x="1039906" y="2133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6BF77A-440A-4E00-ABE1-166C376F7D77}"/>
              </a:ext>
            </a:extLst>
          </p:cNvPr>
          <p:cNvSpPr/>
          <p:nvPr/>
        </p:nvSpPr>
        <p:spPr>
          <a:xfrm>
            <a:off x="186601" y="2441515"/>
            <a:ext cx="7156193" cy="39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细节展示包括但不限于以下内容：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款式细节</a:t>
            </a:r>
            <a:r>
              <a:rPr lang="zh-CN" altLang="en-US" dirty="0">
                <a:latin typeface="寰蒋闆呴粦"/>
              </a:rPr>
              <a:t>：设计特别的要素，如领口、袖口、裙        摆、褶皱、腰带、帽子、门襟等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做工细节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走线、针距、线粗、内衬锁边、里料、褶皱、裁剪方式、熨烫平整等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面料细节</a:t>
            </a:r>
            <a:r>
              <a:rPr lang="zh-CN" altLang="en-US" dirty="0">
                <a:latin typeface="寰蒋闆呴粦"/>
              </a:rPr>
              <a:t>：微距拍摄面料材质、颜色、面料纹路、面料花纹等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辅料细节</a:t>
            </a:r>
            <a:r>
              <a:rPr lang="zh-CN" altLang="en-US" dirty="0">
                <a:latin typeface="寰蒋闆呴粦"/>
              </a:rPr>
              <a:t>：拉链、纽扣、订珠、蕾丝、里料等等</a:t>
            </a:r>
            <a:endParaRPr lang="zh-CN" altLang="en-US" b="0" i="0" dirty="0">
              <a:effectLst/>
              <a:latin typeface="寰蒋闆呴粦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7D5A42-8FC0-46B3-8C86-BD2EFAB6327B}"/>
              </a:ext>
            </a:extLst>
          </p:cNvPr>
          <p:cNvSpPr/>
          <p:nvPr/>
        </p:nvSpPr>
        <p:spPr>
          <a:xfrm>
            <a:off x="186601" y="1227794"/>
            <a:ext cx="10481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         细节图特指该件商品的款式设计细节、做工细节、材质纹理细节、辅料细节等。卖家可根据商品本身的卖点和优势进行细节展示。</a:t>
            </a:r>
          </a:p>
        </p:txBody>
      </p:sp>
    </p:spTree>
    <p:extLst>
      <p:ext uri="{BB962C8B-B14F-4D97-AF65-F5344CB8AC3E}">
        <p14:creationId xmlns:p14="http://schemas.microsoft.com/office/powerpoint/2010/main" val="13783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箱包类目细节图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98" y="1687513"/>
            <a:ext cx="50041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BFB623F-ACE6-48BD-AB3B-C3F528818AE2}"/>
              </a:ext>
            </a:extLst>
          </p:cNvPr>
          <p:cNvSpPr/>
          <p:nvPr/>
        </p:nvSpPr>
        <p:spPr>
          <a:xfrm>
            <a:off x="466165" y="1596609"/>
            <a:ext cx="6863533" cy="478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箱包类目细节展示包括但不限于以下内容：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款式细节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设计特别的要素，如袋口、包扣、拉链、褶皱等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做工细节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走线、铆钉、滚边等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材质细节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微距拍摄面料、颜色、面料纹路、厚薄，以及里料展示等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配件细节：</a:t>
            </a:r>
            <a:r>
              <a:rPr lang="zh-CN" altLang="en-US" dirty="0">
                <a:latin typeface="寰蒋闆呴粦"/>
              </a:rPr>
              <a:t>拉链、包扣、肩带、质感五金等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38783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鞋类目细节图</a:t>
            </a:r>
            <a:endParaRPr lang="zh-CN" altLang="en-US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33" y="1223254"/>
            <a:ext cx="646068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3DD1CFD-CF3F-4E1B-B57E-4936E1A4B384}"/>
              </a:ext>
            </a:extLst>
          </p:cNvPr>
          <p:cNvSpPr/>
          <p:nvPr/>
        </p:nvSpPr>
        <p:spPr>
          <a:xfrm>
            <a:off x="151036" y="1734240"/>
            <a:ext cx="6863533" cy="39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鞋类目细节图展示包括但不限于以下内容：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款式细节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全貌、梆面、后帮、鞋跟、鞋底等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做工细节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走线、铆钉、滚边等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材质细节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材质、纹路、花色等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辅料细节：</a:t>
            </a:r>
            <a:r>
              <a:rPr lang="zh-CN" altLang="en-US" dirty="0">
                <a:latin typeface="寰蒋闆呴粦"/>
              </a:rPr>
              <a:t>拉链、配件、流行元素等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28730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灯具类目细节图</a:t>
            </a:r>
            <a:endParaRPr lang="zh-CN" altLang="en-US" sz="28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40" y="3041662"/>
            <a:ext cx="4767637" cy="25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1CF16B9-56D4-4BD7-B69F-891933F74A1D}"/>
              </a:ext>
            </a:extLst>
          </p:cNvPr>
          <p:cNvSpPr/>
          <p:nvPr/>
        </p:nvSpPr>
        <p:spPr>
          <a:xfrm>
            <a:off x="151036" y="1734240"/>
            <a:ext cx="6863533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灯具类目细节图展示包括但不限于以下内容：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工艺细节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材质、工艺、透光度、着色度等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光源细节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灯泡材质、开关方便度、替换灯泡的方便性、灯泡寿命等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13612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1105</Words>
  <Application>Microsoft Office PowerPoint</Application>
  <PresentationFormat>自定义</PresentationFormat>
  <Paragraphs>137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寰蒋闆呴粦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7.5.1  细节图的展现方法</vt:lpstr>
      <vt:lpstr>服装类目细节图</vt:lpstr>
      <vt:lpstr>箱包类目细节图</vt:lpstr>
      <vt:lpstr>鞋类目细节图</vt:lpstr>
      <vt:lpstr>灯具类目细节图</vt:lpstr>
      <vt:lpstr>家具类目细节图</vt:lpstr>
      <vt:lpstr>家电类目细节图</vt:lpstr>
      <vt:lpstr>7.5.2  细节图的设计与制作</vt:lpstr>
      <vt:lpstr>7.5.2  细节图的设计与制作</vt:lpstr>
      <vt:lpstr>7.5.3  任务实训及考核</vt:lpstr>
      <vt:lpstr>7.5.3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104</cp:revision>
  <dcterms:created xsi:type="dcterms:W3CDTF">2017-06-21T11:05:56Z</dcterms:created>
  <dcterms:modified xsi:type="dcterms:W3CDTF">2020-05-21T05:38:37Z</dcterms:modified>
</cp:coreProperties>
</file>