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4"/>
  </p:notesMasterIdLst>
  <p:sldIdLst>
    <p:sldId id="257" r:id="rId2"/>
    <p:sldId id="376" r:id="rId3"/>
    <p:sldId id="411" r:id="rId4"/>
    <p:sldId id="377" r:id="rId5"/>
    <p:sldId id="418" r:id="rId6"/>
    <p:sldId id="414" r:id="rId7"/>
    <p:sldId id="419" r:id="rId8"/>
    <p:sldId id="420" r:id="rId9"/>
    <p:sldId id="415" r:id="rId10"/>
    <p:sldId id="417" r:id="rId11"/>
    <p:sldId id="421" r:id="rId12"/>
    <p:sldId id="416" r:id="rId13"/>
    <p:sldId id="422" r:id="rId14"/>
    <p:sldId id="412" r:id="rId15"/>
    <p:sldId id="413" r:id="rId16"/>
    <p:sldId id="380" r:id="rId17"/>
    <p:sldId id="381" r:id="rId18"/>
    <p:sldId id="382" r:id="rId19"/>
    <p:sldId id="383" r:id="rId20"/>
    <p:sldId id="409" r:id="rId21"/>
    <p:sldId id="410" r:id="rId22"/>
    <p:sldId id="403" r:id="rId23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79705" autoAdjust="0"/>
  </p:normalViewPr>
  <p:slideViewPr>
    <p:cSldViewPr snapToGrid="0">
      <p:cViewPr varScale="1">
        <p:scale>
          <a:sx n="58" d="100"/>
          <a:sy n="58" d="100"/>
        </p:scale>
        <p:origin x="10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2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48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359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宝贝中的关键词一方面代表产品的属性，另一方面也反应了消费者的实际需求，你在选词的时候，实际上是在选择你的竞争对手。在无线时代的流量碎片化分配的趋势下，你很难在大量的关键词上都有权重，所以在开始上传宝贝的时候，就应该确定好你准备重点竞争的范围。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然后针对这个你选择的关键词，你在设计宝贝卖点的时候就应该有所侧重，比如说这个关键词：连衣裙收腰。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对于这个关键词来讲，消费者关注的焦点是什么？肯定是收腰的效果啊，这类消费者不管真的假的，一般都会觉得自己的腰比较粗，想让自己的身材看着好一些。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因此你在设计详情页的时候，如果你划定好了这个圈子，想在这个圈子里面成为老大（收腰效果最好的连衣裙），那么你在设计详情页当中就可以从这几个细节上去突出：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第一屏就是一个收腰效果非常明显的模特图，一定要给消费者一种视觉冲击感；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然后如果要放买家秀或者好评展示的话，也要尽量的挑选那些带有收腰字眼的；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细节的设计上，都要围绕着收腰这一重要的功能属性来进行。</a:t>
            </a:r>
          </a:p>
          <a:p>
            <a:endParaRPr lang="zh-CN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379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750*2610   72dpi   </a:t>
            </a:r>
            <a:r>
              <a:rPr lang="en-US" altLang="zh-CN" dirty="0" err="1"/>
              <a:t>rgb</a:t>
            </a:r>
            <a:r>
              <a:rPr lang="en-US" altLang="zh-CN" baseline="0" dirty="0"/>
              <a:t>       </a:t>
            </a:r>
            <a:r>
              <a:rPr lang="zh-CN" altLang="en-US" baseline="0" dirty="0"/>
              <a:t>矩形  </a:t>
            </a:r>
            <a:r>
              <a:rPr lang="en-US" altLang="zh-CN" baseline="0" dirty="0"/>
              <a:t>750</a:t>
            </a:r>
            <a:r>
              <a:rPr lang="zh-CN" altLang="en-US" baseline="0" dirty="0"/>
              <a:t>*</a:t>
            </a:r>
            <a:r>
              <a:rPr lang="en-US" altLang="zh-CN" baseline="0" dirty="0"/>
              <a:t>30    #000000    </a:t>
            </a:r>
            <a:r>
              <a:rPr lang="zh-CN" altLang="en-US" baseline="0" dirty="0"/>
              <a:t>英文   </a:t>
            </a:r>
            <a:r>
              <a:rPr lang="en-US" altLang="zh-CN" baseline="0" dirty="0" err="1"/>
              <a:t>belwe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bd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bt</a:t>
            </a:r>
            <a:r>
              <a:rPr lang="en-US" altLang="zh-CN" baseline="0" dirty="0"/>
              <a:t>     </a:t>
            </a:r>
            <a:r>
              <a:rPr lang="zh-CN" altLang="en-US" baseline="0" dirty="0"/>
              <a:t>方正兰亭纤黑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en-US" altLang="zh-CN" baseline="0" dirty="0"/>
              <a:t>230</a:t>
            </a:r>
            <a:r>
              <a:rPr lang="zh-CN" altLang="en-US" baseline="0" dirty="0"/>
              <a:t>*</a:t>
            </a:r>
            <a:r>
              <a:rPr lang="en-US" altLang="zh-CN" baseline="0" dirty="0"/>
              <a:t>270</a:t>
            </a:r>
            <a:r>
              <a:rPr lang="zh-CN" altLang="en-US" baseline="0" dirty="0"/>
              <a:t>大小矩形   复制   素材置入</a:t>
            </a:r>
            <a:endParaRPr lang="en-US" altLang="zh-CN" baseline="0" dirty="0"/>
          </a:p>
          <a:p>
            <a:pPr marL="228600" indent="-228600">
              <a:buAutoNum type="arabicPeriod"/>
            </a:pPr>
            <a:r>
              <a:rPr lang="zh-CN" altLang="en-US" baseline="0" dirty="0"/>
              <a:t>最亲爱矩形下方绘制</a:t>
            </a:r>
            <a:r>
              <a:rPr lang="en-US" altLang="zh-CN" baseline="0" dirty="0"/>
              <a:t>695*540   #303131</a:t>
            </a:r>
            <a:r>
              <a:rPr lang="zh-CN" altLang="en-US" baseline="0" dirty="0"/>
              <a:t>矩形  不透明度</a:t>
            </a:r>
            <a:r>
              <a:rPr lang="en-US" altLang="zh-CN" baseline="0" dirty="0"/>
              <a:t>40%</a:t>
            </a:r>
          </a:p>
          <a:p>
            <a:pPr marL="228600" indent="-228600">
              <a:buAutoNum type="arabicPeriod"/>
            </a:pPr>
            <a:r>
              <a:rPr lang="zh-CN" altLang="en-US" baseline="0" dirty="0"/>
              <a:t>在图片中间绘制</a:t>
            </a:r>
            <a:r>
              <a:rPr lang="en-US" altLang="zh-CN" baseline="0" dirty="0"/>
              <a:t>695*245  #6d383e  </a:t>
            </a:r>
            <a:r>
              <a:rPr lang="en-US" altLang="zh-CN" baseline="0" dirty="0" err="1"/>
              <a:t>butoumingdu</a:t>
            </a:r>
            <a:r>
              <a:rPr lang="en-US" altLang="zh-CN" baseline="0" dirty="0"/>
              <a:t> 80%    </a:t>
            </a:r>
            <a:r>
              <a:rPr lang="zh-CN" altLang="en-US" baseline="0" dirty="0"/>
              <a:t>英文字体  </a:t>
            </a:r>
            <a:r>
              <a:rPr lang="en-US" altLang="zh-CN" baseline="0" dirty="0" err="1"/>
              <a:t>belwe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bt</a:t>
            </a:r>
            <a:r>
              <a:rPr lang="en-US" altLang="zh-CN" baseline="0" dirty="0"/>
              <a:t> bold   30dian   #</a:t>
            </a:r>
            <a:r>
              <a:rPr lang="en-US" altLang="zh-CN" baseline="0" dirty="0" err="1"/>
              <a:t>ffffff</a:t>
            </a:r>
            <a:r>
              <a:rPr lang="en-US" altLang="zh-CN" baseline="0" dirty="0"/>
              <a:t>  </a:t>
            </a:r>
            <a:r>
              <a:rPr lang="zh-CN" altLang="en-US" baseline="0" dirty="0"/>
              <a:t>中文   方正品尚黑简体   </a:t>
            </a:r>
            <a:r>
              <a:rPr lang="en-US" altLang="zh-CN" baseline="0" dirty="0"/>
              <a:t>30  #</a:t>
            </a:r>
            <a:r>
              <a:rPr lang="en-US" altLang="zh-CN" baseline="0" dirty="0" err="1"/>
              <a:t>ffffff</a:t>
            </a:r>
            <a:endParaRPr lang="en-US" altLang="zh-CN" baseline="0" dirty="0"/>
          </a:p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191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直线工具绘制 </a:t>
            </a:r>
            <a:r>
              <a:rPr lang="en-US" altLang="zh-CN" dirty="0"/>
              <a:t>750</a:t>
            </a:r>
            <a:r>
              <a:rPr lang="zh-CN" altLang="en-US" dirty="0"/>
              <a:t>*</a:t>
            </a:r>
            <a:r>
              <a:rPr lang="en-US" altLang="zh-CN" dirty="0"/>
              <a:t>2    #666162</a:t>
            </a:r>
            <a:r>
              <a:rPr lang="en-US" altLang="zh-CN" baseline="0" dirty="0"/>
              <a:t>    </a:t>
            </a:r>
            <a:r>
              <a:rPr lang="zh-CN" altLang="en-US" dirty="0"/>
              <a:t>直线中间文字   方正品尚黑简体   </a:t>
            </a:r>
            <a:r>
              <a:rPr lang="en-US" altLang="zh-CN" dirty="0"/>
              <a:t>#666162</a:t>
            </a:r>
          </a:p>
          <a:p>
            <a:r>
              <a:rPr lang="zh-CN" altLang="en-US" dirty="0"/>
              <a:t>矩形工具  在建议搭配下    </a:t>
            </a:r>
            <a:r>
              <a:rPr lang="en-US" altLang="zh-CN" dirty="0"/>
              <a:t>60</a:t>
            </a:r>
            <a:r>
              <a:rPr lang="zh-CN" altLang="en-US" dirty="0"/>
              <a:t>*</a:t>
            </a:r>
            <a:r>
              <a:rPr lang="en-US" altLang="zh-CN" dirty="0"/>
              <a:t>10   #666162    </a:t>
            </a:r>
          </a:p>
          <a:p>
            <a:r>
              <a:rPr lang="en-US" altLang="zh-CN" dirty="0"/>
              <a:t>LOVE</a:t>
            </a:r>
            <a:r>
              <a:rPr lang="zh-CN" altLang="en-US" dirty="0"/>
              <a:t>　</a:t>
            </a:r>
            <a:r>
              <a:rPr lang="en-US" altLang="zh-CN" dirty="0"/>
              <a:t>AT……  </a:t>
            </a:r>
            <a:r>
              <a:rPr lang="en-US" altLang="zh-CN" dirty="0" err="1"/>
              <a:t>belwe</a:t>
            </a:r>
            <a:r>
              <a:rPr lang="en-US" altLang="zh-CN" dirty="0"/>
              <a:t> </a:t>
            </a:r>
            <a:r>
              <a:rPr lang="en-US" altLang="zh-CN" dirty="0" err="1"/>
              <a:t>blt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bt</a:t>
            </a:r>
            <a:r>
              <a:rPr lang="en-US" altLang="zh-CN" baseline="0" dirty="0"/>
              <a:t>   #3f3b3c</a:t>
            </a:r>
            <a:endParaRPr lang="en-US" altLang="zh-CN" dirty="0"/>
          </a:p>
          <a:p>
            <a:r>
              <a:rPr lang="zh-CN" altLang="en-US" dirty="0"/>
              <a:t> 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295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lain" startAt="8"/>
            </a:pPr>
            <a:r>
              <a:rPr lang="zh-CN" altLang="en-US" dirty="0"/>
              <a:t>英文：</a:t>
            </a:r>
            <a:r>
              <a:rPr lang="en-US" altLang="zh-CN" dirty="0"/>
              <a:t>Dauphin   </a:t>
            </a:r>
            <a:r>
              <a:rPr lang="zh-CN" altLang="en-US" dirty="0"/>
              <a:t>中文  </a:t>
            </a:r>
            <a:r>
              <a:rPr lang="en-US" altLang="zh-CN" dirty="0"/>
              <a:t>adobe </a:t>
            </a:r>
            <a:r>
              <a:rPr lang="zh-CN" altLang="en-US" dirty="0"/>
              <a:t>黑体 </a:t>
            </a:r>
            <a:r>
              <a:rPr lang="en-US" altLang="zh-CN" dirty="0" err="1"/>
              <a:t>std</a:t>
            </a:r>
            <a:r>
              <a:rPr lang="zh-CN" altLang="en-US" dirty="0"/>
              <a:t>  </a:t>
            </a:r>
            <a:r>
              <a:rPr lang="en-US" altLang="zh-CN" dirty="0"/>
              <a:t>#898586 </a:t>
            </a:r>
          </a:p>
          <a:p>
            <a:pPr marL="228600" indent="-228600">
              <a:buAutoNum type="arabicPlain" startAt="8"/>
            </a:pPr>
            <a:r>
              <a:rPr lang="zh-CN" altLang="en-US" dirty="0"/>
              <a:t>心形颜色   </a:t>
            </a:r>
            <a:r>
              <a:rPr lang="en-US" altLang="zh-CN" dirty="0"/>
              <a:t>#d2d5df    </a:t>
            </a:r>
            <a:r>
              <a:rPr lang="zh-CN" altLang="en-US" dirty="0"/>
              <a:t>文字  </a:t>
            </a:r>
            <a:r>
              <a:rPr lang="en-US" altLang="zh-CN"/>
              <a:t>Dauphin  #898586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75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idu.com/s?wd=%E6%83%85%E6%84%9F%E8%AF%89%E6%B1%82&amp;tn=SE_PcZhidaonwhc_ngpagmjz&amp;rsv_dl=gh_pc_zhida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1.jp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" Target="slide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idu.com/s?wd=%E4%B9%90%E7%99%BE%E6%B0%8F&amp;tn=SE_PcZhidaonwhc_ngpagmjz&amp;rsv_dl=gh_pc_zhida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aidu.com/s?wd=%E5%86%9C%E5%A4%AB%E5%B1%B1%E6%B3%89&amp;tn=SE_PcZhidaonwhc_ngpagmjz&amp;rsv_dl=gh_pc_zhida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idu.com/s?wd=%E6%A0%BC%E5%85%B0%E4%BB%95&amp;tn=SE_PcZhidaonwhc_ngpagmjz&amp;rsv_dl=gh_pc_zhida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908337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详情页视觉营销设计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24103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 七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0D8624-9C72-43B6-B2BB-681A2E1D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88D1075-2588-4EC4-A9DC-60634FAEB5D4}"/>
              </a:ext>
            </a:extLst>
          </p:cNvPr>
          <p:cNvSpPr/>
          <p:nvPr/>
        </p:nvSpPr>
        <p:spPr>
          <a:xfrm>
            <a:off x="213268" y="1620406"/>
            <a:ext cx="111390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191919"/>
                </a:solidFill>
                <a:latin typeface="PingFang SC"/>
              </a:rPr>
              <a:t>（</a:t>
            </a:r>
            <a:r>
              <a:rPr lang="en-US" altLang="zh-CN" b="1" dirty="0">
                <a:solidFill>
                  <a:srgbClr val="191919"/>
                </a:solidFill>
                <a:latin typeface="PingFang SC"/>
              </a:rPr>
              <a:t>1</a:t>
            </a:r>
            <a:r>
              <a:rPr lang="zh-CN" altLang="en-US" b="1" dirty="0">
                <a:solidFill>
                  <a:srgbClr val="191919"/>
                </a:solidFill>
                <a:latin typeface="PingFang SC"/>
              </a:rPr>
              <a:t>）“变形象”</a:t>
            </a:r>
            <a:endParaRPr lang="en-US" altLang="zh-CN" b="1" dirty="0">
              <a:solidFill>
                <a:srgbClr val="191919"/>
              </a:solidFill>
              <a:latin typeface="PingFang SC"/>
            </a:endParaRPr>
          </a:p>
          <a:p>
            <a:endParaRPr lang="en-US" altLang="zh-CN" b="1" dirty="0">
              <a:solidFill>
                <a:srgbClr val="191919"/>
              </a:solidFill>
              <a:latin typeface="PingFang SC"/>
            </a:endParaRPr>
          </a:p>
          <a:p>
            <a:r>
              <a:rPr lang="zh-CN" altLang="en-US" b="1" dirty="0">
                <a:solidFill>
                  <a:srgbClr val="191919"/>
                </a:solidFill>
                <a:latin typeface="PingFang SC"/>
              </a:rPr>
              <a:t>     </a:t>
            </a:r>
            <a:r>
              <a:rPr lang="zh-CN" altLang="en-US" dirty="0">
                <a:solidFill>
                  <a:srgbClr val="191919"/>
                </a:solidFill>
                <a:latin typeface="PingFang SC"/>
              </a:rPr>
              <a:t>“变形象”就是依靠产品外观作为差异化卖点。冰箱出现这么多年了，从传统形象到双开门、三开门，从没有界面到具备液晶显示屏来显示温度、</a:t>
            </a:r>
            <a:r>
              <a:rPr lang="en-US" altLang="zh-CN" dirty="0">
                <a:solidFill>
                  <a:srgbClr val="191919"/>
                </a:solidFill>
                <a:latin typeface="PingFang SC"/>
              </a:rPr>
              <a:t>Wi-Fi</a:t>
            </a:r>
            <a:r>
              <a:rPr lang="zh-CN" altLang="en-US" dirty="0">
                <a:solidFill>
                  <a:srgbClr val="191919"/>
                </a:solidFill>
                <a:latin typeface="PingFang SC"/>
              </a:rPr>
              <a:t>连接功能，这就是成熟产品通过“变形象”进行差异化的典型例子。</a:t>
            </a:r>
            <a:endParaRPr lang="en-US" altLang="zh-CN" dirty="0">
              <a:solidFill>
                <a:srgbClr val="191919"/>
              </a:solidFill>
              <a:latin typeface="PingFang SC"/>
            </a:endParaRPr>
          </a:p>
          <a:p>
            <a:endParaRPr lang="zh-CN" altLang="en-US" dirty="0">
              <a:solidFill>
                <a:srgbClr val="191919"/>
              </a:solidFill>
              <a:latin typeface="PingFang SC"/>
            </a:endParaRPr>
          </a:p>
          <a:p>
            <a:r>
              <a:rPr lang="zh-CN" altLang="en-US" b="1" dirty="0">
                <a:solidFill>
                  <a:srgbClr val="191919"/>
                </a:solidFill>
                <a:latin typeface="PingFang SC"/>
              </a:rPr>
              <a:t>（</a:t>
            </a:r>
            <a:r>
              <a:rPr lang="en-US" altLang="zh-CN" b="1" dirty="0">
                <a:solidFill>
                  <a:srgbClr val="191919"/>
                </a:solidFill>
                <a:latin typeface="PingFang SC"/>
              </a:rPr>
              <a:t>2</a:t>
            </a:r>
            <a:r>
              <a:rPr lang="zh-CN" altLang="en-US" b="1" dirty="0">
                <a:solidFill>
                  <a:srgbClr val="191919"/>
                </a:solidFill>
                <a:latin typeface="PingFang SC"/>
              </a:rPr>
              <a:t>）“变级别”</a:t>
            </a:r>
            <a:endParaRPr lang="en-US" altLang="zh-CN" b="1" dirty="0">
              <a:solidFill>
                <a:srgbClr val="191919"/>
              </a:solidFill>
              <a:latin typeface="PingFang SC"/>
            </a:endParaRPr>
          </a:p>
          <a:p>
            <a:endParaRPr lang="en-US" altLang="zh-CN" b="1" dirty="0">
              <a:solidFill>
                <a:srgbClr val="191919"/>
              </a:solidFill>
              <a:latin typeface="PingFang SC"/>
            </a:endParaRPr>
          </a:p>
          <a:p>
            <a:r>
              <a:rPr lang="zh-CN" altLang="en-US" b="1" dirty="0">
                <a:solidFill>
                  <a:srgbClr val="191919"/>
                </a:solidFill>
                <a:latin typeface="PingFang SC"/>
              </a:rPr>
              <a:t>       </a:t>
            </a:r>
            <a:r>
              <a:rPr lang="zh-CN" altLang="en-US" dirty="0">
                <a:solidFill>
                  <a:srgbClr val="191919"/>
                </a:solidFill>
                <a:latin typeface="PingFang SC"/>
              </a:rPr>
              <a:t>“升级”就是指企业依靠技术创新、升级或取得重大突破，导致产品自然更新换代，形成由里及外的整体差异卖点的做法。如碟机，从</a:t>
            </a:r>
            <a:r>
              <a:rPr lang="en-US" altLang="zh-CN" dirty="0">
                <a:solidFill>
                  <a:srgbClr val="191919"/>
                </a:solidFill>
                <a:latin typeface="PingFang SC"/>
              </a:rPr>
              <a:t>VCD</a:t>
            </a:r>
            <a:r>
              <a:rPr lang="zh-CN" altLang="en-US" dirty="0">
                <a:solidFill>
                  <a:srgbClr val="191919"/>
                </a:solidFill>
                <a:latin typeface="PingFang SC"/>
              </a:rPr>
              <a:t>到</a:t>
            </a:r>
            <a:r>
              <a:rPr lang="en-US" altLang="zh-CN" dirty="0">
                <a:solidFill>
                  <a:srgbClr val="191919"/>
                </a:solidFill>
                <a:latin typeface="PingFang SC"/>
              </a:rPr>
              <a:t>DVD</a:t>
            </a:r>
            <a:r>
              <a:rPr lang="zh-CN" altLang="en-US" dirty="0">
                <a:solidFill>
                  <a:srgbClr val="191919"/>
                </a:solidFill>
                <a:latin typeface="PingFang SC"/>
              </a:rPr>
              <a:t>、</a:t>
            </a:r>
            <a:r>
              <a:rPr lang="en-US" altLang="zh-CN" dirty="0">
                <a:solidFill>
                  <a:srgbClr val="191919"/>
                </a:solidFill>
                <a:latin typeface="PingFang SC"/>
              </a:rPr>
              <a:t>DVD±R</a:t>
            </a:r>
            <a:r>
              <a:rPr lang="zh-CN" altLang="en-US" dirty="0">
                <a:solidFill>
                  <a:srgbClr val="191919"/>
                </a:solidFill>
                <a:latin typeface="PingFang SC"/>
              </a:rPr>
              <a:t>、</a:t>
            </a:r>
            <a:r>
              <a:rPr lang="en-US" altLang="zh-CN" dirty="0">
                <a:solidFill>
                  <a:srgbClr val="191919"/>
                </a:solidFill>
                <a:latin typeface="PingFang SC"/>
              </a:rPr>
              <a:t>DVD±RW</a:t>
            </a:r>
            <a:r>
              <a:rPr lang="zh-CN" altLang="en-US" dirty="0">
                <a:solidFill>
                  <a:srgbClr val="191919"/>
                </a:solidFill>
                <a:latin typeface="PingFang SC"/>
              </a:rPr>
              <a:t>的演绎。每一次“升级”导致众多同质化企业灰飞烟灭，而率先“升级”的领导者则因整体的产品差异卖点掘取利润。</a:t>
            </a:r>
          </a:p>
        </p:txBody>
      </p:sp>
    </p:spTree>
    <p:extLst>
      <p:ext uri="{BB962C8B-B14F-4D97-AF65-F5344CB8AC3E}">
        <p14:creationId xmlns:p14="http://schemas.microsoft.com/office/powerpoint/2010/main" val="196569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0D8624-9C72-43B6-B2BB-681A2E1D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88D1075-2588-4EC4-A9DC-60634FAEB5D4}"/>
              </a:ext>
            </a:extLst>
          </p:cNvPr>
          <p:cNvSpPr/>
          <p:nvPr/>
        </p:nvSpPr>
        <p:spPr>
          <a:xfrm>
            <a:off x="525679" y="1404275"/>
            <a:ext cx="111390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191919"/>
                </a:solidFill>
                <a:latin typeface="PingFang SC"/>
              </a:rPr>
              <a:t>（</a:t>
            </a:r>
            <a:r>
              <a:rPr lang="en-US" altLang="zh-CN" b="1" dirty="0">
                <a:solidFill>
                  <a:srgbClr val="191919"/>
                </a:solidFill>
                <a:latin typeface="PingFang SC"/>
              </a:rPr>
              <a:t>3</a:t>
            </a:r>
            <a:r>
              <a:rPr lang="zh-CN" altLang="en-US" b="1" dirty="0">
                <a:solidFill>
                  <a:srgbClr val="191919"/>
                </a:solidFill>
                <a:latin typeface="PingFang SC"/>
              </a:rPr>
              <a:t>）“变类别”</a:t>
            </a:r>
            <a:endParaRPr lang="en-US" altLang="zh-CN" b="1" dirty="0">
              <a:solidFill>
                <a:srgbClr val="191919"/>
              </a:solidFill>
              <a:latin typeface="PingFang SC"/>
            </a:endParaRPr>
          </a:p>
          <a:p>
            <a:endParaRPr lang="en-US" altLang="zh-CN" b="1" dirty="0">
              <a:solidFill>
                <a:srgbClr val="191919"/>
              </a:solidFill>
              <a:latin typeface="PingFang SC"/>
            </a:endParaRPr>
          </a:p>
          <a:p>
            <a:r>
              <a:rPr lang="zh-CN" altLang="en-US" b="1" dirty="0">
                <a:solidFill>
                  <a:srgbClr val="191919"/>
                </a:solidFill>
                <a:latin typeface="PingFang SC"/>
              </a:rPr>
              <a:t>         </a:t>
            </a:r>
            <a:r>
              <a:rPr lang="zh-CN" altLang="en-US" dirty="0">
                <a:solidFill>
                  <a:srgbClr val="191919"/>
                </a:solidFill>
                <a:latin typeface="PingFang SC"/>
              </a:rPr>
              <a:t>指的是当一些企业既达不到“升级”的高度，又不甘心仅仅于“变形象”，便两者取其中，不动筋骨，增添一些附加功能以形成产品差异化的做法。如空调顺带净化空气，热水器顺带加湿和美容。这种偏离本身核心卖点“变种”的做法，在基本不增加消费者成本的前提下，还是可以吸引一定的消费者群体的。</a:t>
            </a:r>
            <a:endParaRPr lang="en-US" altLang="zh-CN" dirty="0">
              <a:solidFill>
                <a:srgbClr val="191919"/>
              </a:solidFill>
              <a:latin typeface="PingFang SC"/>
            </a:endParaRPr>
          </a:p>
          <a:p>
            <a:endParaRPr lang="zh-CN" altLang="en-US" dirty="0">
              <a:solidFill>
                <a:srgbClr val="191919"/>
              </a:solidFill>
              <a:latin typeface="PingFang SC"/>
            </a:endParaRPr>
          </a:p>
          <a:p>
            <a:r>
              <a:rPr lang="zh-CN" altLang="en-US" b="1" dirty="0">
                <a:solidFill>
                  <a:srgbClr val="191919"/>
                </a:solidFill>
                <a:latin typeface="PingFang SC"/>
              </a:rPr>
              <a:t> （</a:t>
            </a:r>
            <a:r>
              <a:rPr lang="en-US" altLang="zh-CN" b="1" dirty="0">
                <a:solidFill>
                  <a:srgbClr val="191919"/>
                </a:solidFill>
                <a:latin typeface="PingFang SC"/>
              </a:rPr>
              <a:t>4</a:t>
            </a:r>
            <a:r>
              <a:rPr lang="zh-CN" altLang="en-US" b="1" dirty="0">
                <a:solidFill>
                  <a:srgbClr val="191919"/>
                </a:solidFill>
                <a:latin typeface="PingFang SC"/>
              </a:rPr>
              <a:t>）“重质量”</a:t>
            </a:r>
            <a:endParaRPr lang="en-US" altLang="zh-CN" b="1" dirty="0">
              <a:solidFill>
                <a:srgbClr val="191919"/>
              </a:solidFill>
              <a:latin typeface="PingFang SC"/>
            </a:endParaRPr>
          </a:p>
          <a:p>
            <a:endParaRPr lang="en-US" altLang="zh-CN" b="1" dirty="0">
              <a:solidFill>
                <a:srgbClr val="191919"/>
              </a:solidFill>
              <a:latin typeface="PingFang SC"/>
            </a:endParaRPr>
          </a:p>
          <a:p>
            <a:r>
              <a:rPr lang="zh-CN" altLang="en-US" b="1" dirty="0">
                <a:solidFill>
                  <a:srgbClr val="191919"/>
                </a:solidFill>
                <a:latin typeface="PingFang SC"/>
              </a:rPr>
              <a:t>         </a:t>
            </a:r>
            <a:r>
              <a:rPr lang="zh-CN" altLang="en-US" dirty="0">
                <a:solidFill>
                  <a:srgbClr val="191919"/>
                </a:solidFill>
                <a:latin typeface="PingFang SC"/>
              </a:rPr>
              <a:t>同样是成熟的产品，将质量作为差异化竞争的卖点，也是能够吸引消费者，尤其是高端消费者群体。很多日常使用频率高的产品，消费者很想“花钱买省心”，不愿因为产品质量问题而劳神与售后打交道。</a:t>
            </a:r>
            <a:endParaRPr lang="zh-CN" altLang="en-US" b="0" i="0" dirty="0">
              <a:solidFill>
                <a:srgbClr val="191919"/>
              </a:solidFill>
              <a:effectLst/>
              <a:latin typeface="PingFang SC"/>
            </a:endParaRPr>
          </a:p>
        </p:txBody>
      </p:sp>
    </p:spTree>
    <p:extLst>
      <p:ext uri="{BB962C8B-B14F-4D97-AF65-F5344CB8AC3E}">
        <p14:creationId xmlns:p14="http://schemas.microsoft.com/office/powerpoint/2010/main" val="108306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B6DCE50-D416-44A4-A6D9-F5179FE868DB}"/>
              </a:ext>
            </a:extLst>
          </p:cNvPr>
          <p:cNvSpPr/>
          <p:nvPr/>
        </p:nvSpPr>
        <p:spPr>
          <a:xfrm>
            <a:off x="332511" y="982970"/>
            <a:ext cx="10886808" cy="582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u="sng" dirty="0">
                <a:latin typeface="PingFang S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  情感诉求</a:t>
            </a:r>
            <a:r>
              <a:rPr lang="zh-CN" altLang="en-US" dirty="0">
                <a:solidFill>
                  <a:srgbClr val="333333"/>
                </a:solidFill>
                <a:latin typeface="PingFang SC"/>
              </a:rPr>
              <a:t>、功能诉求、原料诉求、历史诉求、工艺诉求制、产地诉求、技术诉求、品牌基因诉求、色彩诉求、味道诉求、感觉诉求、欲望诉求等等诸多元素，在选择时一定要进行横向和纵向类比。</a:t>
            </a:r>
            <a:endParaRPr lang="en-US" altLang="zh-CN" dirty="0">
              <a:solidFill>
                <a:srgbClr val="333333"/>
              </a:solidFill>
              <a:latin typeface="PingFang SC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olidFill>
                <a:srgbClr val="333333"/>
              </a:solidFill>
              <a:latin typeface="PingFang SC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333333"/>
                </a:solidFill>
                <a:latin typeface="PingFang SC"/>
              </a:rPr>
              <a:t>         总结起来，要提炼产品的卖点，实施差异化定位可以从以下度途径入手：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333333"/>
                </a:solidFill>
                <a:latin typeface="PingFang SC"/>
              </a:rPr>
              <a:t>其一，在原料方面差异化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333333"/>
                </a:solidFill>
                <a:latin typeface="PingFang SC"/>
              </a:rPr>
              <a:t>其二，在设计方面差异化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333333"/>
                </a:solidFill>
                <a:latin typeface="PingFang SC"/>
              </a:rPr>
              <a:t>其三，在制作工艺方面差异化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333333"/>
                </a:solidFill>
                <a:latin typeface="PingFang SC"/>
              </a:rPr>
              <a:t>其四，在渠道方面差异化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333333"/>
                </a:solidFill>
                <a:latin typeface="PingFang SC"/>
              </a:rPr>
              <a:t>其五，在功能方面差异化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333333"/>
                </a:solidFill>
                <a:latin typeface="PingFang SC"/>
              </a:rPr>
              <a:t>其六，在服务方面差异化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333333"/>
                </a:solidFill>
                <a:latin typeface="PingFang SC"/>
              </a:rPr>
              <a:t>其七，形象方面差异化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333333"/>
                </a:solidFill>
                <a:latin typeface="PingFang SC"/>
              </a:rPr>
              <a:t>其八，营销手段差异化</a:t>
            </a:r>
            <a:r>
              <a:rPr lang="en-US" altLang="zh-CN" dirty="0">
                <a:solidFill>
                  <a:srgbClr val="333333"/>
                </a:solidFill>
                <a:latin typeface="PingFang SC"/>
              </a:rPr>
              <a:t>-</a:t>
            </a:r>
            <a:r>
              <a:rPr lang="zh-CN" altLang="en-US" dirty="0">
                <a:solidFill>
                  <a:srgbClr val="333333"/>
                </a:solidFill>
                <a:latin typeface="PingFang SC"/>
              </a:rPr>
              <a:t>最后的着落点道</a:t>
            </a:r>
            <a:endParaRPr lang="zh-CN" altLang="en-US" b="0" i="0" dirty="0">
              <a:solidFill>
                <a:srgbClr val="333333"/>
              </a:solidFill>
              <a:effectLst/>
              <a:latin typeface="PingFang SC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CF1C841-5A92-4051-A642-9871220DE24C}"/>
              </a:ext>
            </a:extLst>
          </p:cNvPr>
          <p:cNvSpPr/>
          <p:nvPr/>
        </p:nvSpPr>
        <p:spPr>
          <a:xfrm>
            <a:off x="1300100" y="305692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PingFang SC"/>
              </a:rPr>
              <a:t>卖点提炼的基本元素有：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606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DAB05B-494A-440A-9388-F234955FC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卖点提炼原则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E77C1C-C3C8-49FC-BC69-C74139D40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709" y="1687034"/>
            <a:ext cx="10378549" cy="5172554"/>
          </a:xfrm>
        </p:spPr>
        <p:txBody>
          <a:bodyPr/>
          <a:lstStyle/>
          <a:p>
            <a:r>
              <a:rPr lang="en-US" altLang="zh-CN" dirty="0"/>
              <a:t>1.FAB</a:t>
            </a:r>
            <a:r>
              <a:rPr lang="zh-CN" altLang="en-US" dirty="0"/>
              <a:t> 法则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从商品概念提炼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从更高层次的需求提炼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000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0E0824-3BF9-4D1D-9C52-91EA4E41B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注意事项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BD5A18A-D4A5-4F7D-AF7A-5A7CB071DA96}"/>
              </a:ext>
            </a:extLst>
          </p:cNvPr>
          <p:cNvSpPr/>
          <p:nvPr/>
        </p:nvSpPr>
        <p:spPr>
          <a:xfrm>
            <a:off x="653934" y="1251204"/>
            <a:ext cx="8955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3E3E3E"/>
                </a:solidFill>
                <a:latin typeface="Arial" panose="020B0604020202020204" pitchFamily="34" charset="0"/>
              </a:rPr>
              <a:t>1. </a:t>
            </a:r>
            <a:r>
              <a:rPr lang="zh-CN" altLang="en-US" b="1" dirty="0">
                <a:solidFill>
                  <a:srgbClr val="3E3E3E"/>
                </a:solidFill>
                <a:latin typeface="Arial" panose="020B0604020202020204" pitchFamily="34" charset="0"/>
              </a:rPr>
              <a:t>宝贝中展示的卖点一定要跟你的核心关键词相关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10AF36B-6E3A-4199-BF8A-854A46D8EFA0}"/>
              </a:ext>
            </a:extLst>
          </p:cNvPr>
          <p:cNvSpPr/>
          <p:nvPr/>
        </p:nvSpPr>
        <p:spPr>
          <a:xfrm>
            <a:off x="1102822" y="2001687"/>
            <a:ext cx="105516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dirty="0">
                <a:solidFill>
                  <a:srgbClr val="3E3E3E"/>
                </a:solidFill>
                <a:latin typeface="Arial" panose="020B0604020202020204" pitchFamily="34" charset="0"/>
              </a:rPr>
              <a:t> 宝贝中的关键词一方面代表产品的属性，另一方面也反应了消费者的实际需求，在选词的时候，实际上是在选择你的竞争对手。在无线时代的流量碎片化分配的趋势下，很难在大量的关键词上都有权重，所以在开始上传宝贝的时候，就应该确定好准备重点竞争的范围。</a:t>
            </a:r>
          </a:p>
          <a:p>
            <a:pPr indent="457200"/>
            <a:r>
              <a:rPr lang="zh-CN" altLang="en-US" dirty="0">
                <a:solidFill>
                  <a:srgbClr val="3E3E3E"/>
                </a:solidFill>
                <a:latin typeface="Arial" panose="020B0604020202020204" pitchFamily="34" charset="0"/>
              </a:rPr>
              <a:t> 然后针对你选择的关键词，在设计宝贝卖点的时候就应该有所侧重，比如说这个关键词：连衣裙收腰。</a:t>
            </a:r>
            <a:endParaRPr lang="zh-CN" altLang="en-US" b="0" i="0" dirty="0">
              <a:solidFill>
                <a:srgbClr val="3E3E3E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0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8C1873-35B5-4C66-BC19-4A9C4271C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C82274F-2C63-4C59-85B9-50E7E9112EB9}"/>
              </a:ext>
            </a:extLst>
          </p:cNvPr>
          <p:cNvSpPr/>
          <p:nvPr/>
        </p:nvSpPr>
        <p:spPr>
          <a:xfrm>
            <a:off x="936567" y="1273739"/>
            <a:ext cx="109173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3E3E3E"/>
                </a:solidFill>
                <a:latin typeface="Arial" panose="020B0604020202020204" pitchFamily="34" charset="0"/>
              </a:rPr>
              <a:t>2. </a:t>
            </a:r>
            <a:r>
              <a:rPr lang="zh-CN" altLang="en-US" b="1" dirty="0">
                <a:solidFill>
                  <a:srgbClr val="3E3E3E"/>
                </a:solidFill>
                <a:latin typeface="Arial" panose="020B0604020202020204" pitchFamily="34" charset="0"/>
              </a:rPr>
              <a:t>每个详情页都应该确定核心卖点</a:t>
            </a:r>
            <a:endParaRPr lang="en-US" altLang="zh-CN" b="1" dirty="0">
              <a:solidFill>
                <a:srgbClr val="3E3E3E"/>
              </a:solidFill>
              <a:latin typeface="Arial" panose="020B0604020202020204" pitchFamily="34" charset="0"/>
            </a:endParaRPr>
          </a:p>
          <a:p>
            <a:endParaRPr lang="zh-CN" altLang="en-US" dirty="0">
              <a:solidFill>
                <a:srgbClr val="3E3E3E"/>
              </a:solidFill>
              <a:latin typeface="Arial" panose="020B0604020202020204" pitchFamily="34" charset="0"/>
            </a:endParaRPr>
          </a:p>
          <a:p>
            <a:r>
              <a:rPr lang="zh-CN" altLang="en-US" dirty="0">
                <a:solidFill>
                  <a:srgbClr val="3E3E3E"/>
                </a:solidFill>
                <a:latin typeface="Arial" panose="020B0604020202020204" pitchFamily="34" charset="0"/>
              </a:rPr>
              <a:t>        每个宝贝都应该确定核心卖点，然后在进行设计的时候，要尽量的围绕这个核心卖点，不要让消费者注意力分散。就像前面说的，如果你准备打“收腰效果好”的卖点，那么其他的都是辅助的，都应该围绕着“收腰效果好”这个焦点来进行，这样对于促进转化率的提高才是有帮助的。</a:t>
            </a:r>
            <a:endParaRPr lang="zh-CN" altLang="en-US" b="0" i="0" dirty="0">
              <a:solidFill>
                <a:srgbClr val="3E3E3E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8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7.3.3  </a:t>
            </a:r>
            <a:r>
              <a:rPr lang="zh-CN" altLang="en-US" dirty="0"/>
              <a:t>卖点图设计与制作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13393" y="1282232"/>
            <a:ext cx="489746" cy="523220"/>
            <a:chOff x="922697" y="1749289"/>
            <a:chExt cx="489746" cy="523220"/>
          </a:xfrm>
        </p:grpSpPr>
        <p:sp>
          <p:nvSpPr>
            <p:cNvPr id="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37" y="1277770"/>
            <a:ext cx="8336744" cy="11479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93" y="3008562"/>
            <a:ext cx="3803488" cy="3330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83" y="3008561"/>
            <a:ext cx="3805992" cy="33302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124" y="2993331"/>
            <a:ext cx="3782074" cy="3360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203606" y="2857845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016881" y="2849427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943523" y="2841009"/>
            <a:ext cx="468053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28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7.3.3  </a:t>
            </a:r>
            <a:r>
              <a:rPr lang="zh-CN" altLang="en-US" dirty="0"/>
              <a:t>卖点图设计与制作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25" y="2514599"/>
            <a:ext cx="4079500" cy="3227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27" y="2514599"/>
            <a:ext cx="4021271" cy="32412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033" y="2514599"/>
            <a:ext cx="3432480" cy="3227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17625" y="2301565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258850" y="2277181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6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93871" y="2268763"/>
            <a:ext cx="468053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7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305750"/>
            <a:ext cx="19526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1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7.3.3  </a:t>
            </a:r>
            <a:r>
              <a:rPr lang="zh-CN" altLang="en-US" dirty="0"/>
              <a:t>卖点图设计与制作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58" y="2140001"/>
            <a:ext cx="4324862" cy="3488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337" y="2115617"/>
            <a:ext cx="4718043" cy="3535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577338" y="1854007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8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21085" y="1878391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9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66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7.3.3  </a:t>
            </a:r>
            <a:r>
              <a:rPr lang="zh-CN" altLang="en-US" dirty="0"/>
              <a:t>卖点图设计与制作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77338" y="1854007"/>
            <a:ext cx="654562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10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563" y="950913"/>
            <a:ext cx="6694487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46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154909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详情页的设计与营销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148057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7.1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309335"/>
            <a:ext cx="3884076" cy="541237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制作焦点图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3166813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制作商品卖点图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3927057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制作商品信息展示图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231723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75000"/>
                <a:lumOff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7.2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307776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accent1"/>
                </a:solidFill>
                <a:cs typeface="Times New Roman" panose="02020603050405020304" pitchFamily="18" charset="0"/>
              </a:rPr>
              <a:t>7.3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384971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7.4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  <p:sp>
        <p:nvSpPr>
          <p:cNvPr id="13" name="MH_Entry_4">
            <a:hlinkClick r:id="" action="ppaction://noaction"/>
          </p:cNvPr>
          <p:cNvSpPr txBox="1"/>
          <p:nvPr>
            <p:custDataLst>
              <p:tags r:id="rId9"/>
            </p:custDataLst>
          </p:nvPr>
        </p:nvSpPr>
        <p:spPr>
          <a:xfrm>
            <a:off x="1090246" y="468730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制作商品细节图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4973994" y="4612351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7.5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MH_Entry_4">
            <a:hlinkClick r:id="" action="ppaction://noaction"/>
          </p:cNvPr>
          <p:cNvSpPr txBox="1"/>
          <p:nvPr>
            <p:custDataLst>
              <p:tags r:id="rId11"/>
            </p:custDataLst>
          </p:nvPr>
        </p:nvSpPr>
        <p:spPr>
          <a:xfrm>
            <a:off x="1090246" y="5447546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制作快递与售后图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>
            <a:hlinkClick r:id="" action="ppaction://noaction"/>
          </p:cNvPr>
          <p:cNvSpPr/>
          <p:nvPr>
            <p:custDataLst>
              <p:tags r:id="rId12"/>
            </p:custDataLst>
          </p:nvPr>
        </p:nvSpPr>
        <p:spPr>
          <a:xfrm>
            <a:off x="4973994" y="538006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7.6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7.3.4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117001"/>
              </p:ext>
            </p:extLst>
          </p:nvPr>
        </p:nvGraphicFramePr>
        <p:xfrm>
          <a:off x="1204071" y="2733924"/>
          <a:ext cx="10378329" cy="306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46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制作“女鞋”卖点图，要求在其中体现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出女鞋的搭配性和美观度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掌握女鞋卖点图的制作方法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制作“饮水机”卖点图，要求展现饮水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机的实用性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掌握饮水机卖点图的制作方法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4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7.3.4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623987"/>
              </p:ext>
            </p:extLst>
          </p:nvPr>
        </p:nvGraphicFramePr>
        <p:xfrm>
          <a:off x="1182117" y="3179695"/>
          <a:ext cx="9942300" cy="2187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序号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任务描述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分值（</a:t>
                      </a:r>
                      <a:r>
                        <a:rPr lang="en-US" altLang="zh-CN" sz="2400" b="0" dirty="0"/>
                        <a:t>100</a:t>
                      </a:r>
                      <a:r>
                        <a:rPr lang="zh-CN" altLang="en-US" sz="2400" b="0" dirty="0"/>
                        <a:t>分）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说明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简述卖点的特征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简述卖点提炼的方法</a:t>
                      </a: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掌握卖点图的制作方法</a:t>
                      </a: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2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5BFEA857-588B-43DA-A19C-D12447C6DB12}"/>
                </a:ext>
              </a:extLst>
            </p:cNvPr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重点、难点</a:t>
            </a:r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教学重点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掌握卖点图的制作方法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如何使制作的卖点图更加符合需求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1615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38091" y="3395172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 商品卖点（可以是商品功能）是吸引客户购买商品或者服务的理由，好的卖点不但能延长客户在商品页面的停留时间，还能提升客户对店铺的好感度。下面分别对卖点的概念、卖点提炼的方法以及制作商品卖点图的方法进行介绍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17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AA4457C-5DD7-4F9E-8E95-5404D95C0C52}"/>
              </a:ext>
            </a:extLst>
          </p:cNvPr>
          <p:cNvSpPr/>
          <p:nvPr/>
        </p:nvSpPr>
        <p:spPr>
          <a:xfrm>
            <a:off x="969818" y="1364010"/>
            <a:ext cx="9770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PingFang SC"/>
              </a:rPr>
              <a:t>         卖点，广告策划人说是“</a:t>
            </a:r>
            <a:r>
              <a:rPr lang="en-US" altLang="zh-CN" dirty="0">
                <a:solidFill>
                  <a:srgbClr val="333333"/>
                </a:solidFill>
                <a:latin typeface="PingFang SC"/>
              </a:rPr>
              <a:t>USP(</a:t>
            </a:r>
            <a:r>
              <a:rPr lang="zh-CN" altLang="en-US" dirty="0">
                <a:solidFill>
                  <a:srgbClr val="333333"/>
                </a:solidFill>
                <a:latin typeface="PingFang SC"/>
              </a:rPr>
              <a:t>独特的销售主张</a:t>
            </a:r>
            <a:r>
              <a:rPr lang="en-US" altLang="zh-CN" dirty="0">
                <a:solidFill>
                  <a:srgbClr val="333333"/>
                </a:solidFill>
                <a:latin typeface="PingFang SC"/>
              </a:rPr>
              <a:t>)”</a:t>
            </a:r>
            <a:r>
              <a:rPr lang="zh-CN" altLang="en-US" dirty="0">
                <a:solidFill>
                  <a:srgbClr val="333333"/>
                </a:solidFill>
                <a:latin typeface="PingFang SC"/>
              </a:rPr>
              <a:t>，市场人员说就是“产品提供给顾客的利益点”，导购人员说是“产品最能够打动顾客的利益点”。</a:t>
            </a:r>
            <a:endParaRPr lang="zh-CN" altLang="en-US" dirty="0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16C1A89-D0FC-4BB5-8C4F-9F926D34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313" y="336550"/>
            <a:ext cx="9994900" cy="431800"/>
          </a:xfrm>
        </p:spPr>
        <p:txBody>
          <a:bodyPr/>
          <a:lstStyle/>
          <a:p>
            <a:r>
              <a:rPr lang="en-US" altLang="zh-CN" dirty="0"/>
              <a:t>7.3.1  </a:t>
            </a:r>
            <a:r>
              <a:rPr lang="zh-CN" altLang="en-US" dirty="0"/>
              <a:t>卖点的概念</a:t>
            </a:r>
          </a:p>
        </p:txBody>
      </p:sp>
    </p:spTree>
    <p:extLst>
      <p:ext uri="{BB962C8B-B14F-4D97-AF65-F5344CB8AC3E}">
        <p14:creationId xmlns:p14="http://schemas.microsoft.com/office/powerpoint/2010/main" val="311964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B99077-F02E-4EFE-88DB-DDA50981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707" y="487606"/>
            <a:ext cx="9994862" cy="431995"/>
          </a:xfrm>
        </p:spPr>
        <p:txBody>
          <a:bodyPr/>
          <a:lstStyle/>
          <a:p>
            <a:r>
              <a:rPr lang="zh-CN" altLang="en-US" dirty="0"/>
              <a:t> </a:t>
            </a:r>
            <a:r>
              <a:rPr lang="en-US" altLang="zh-CN" dirty="0"/>
              <a:t>7.3.2</a:t>
            </a:r>
            <a:r>
              <a:rPr lang="zh-CN" altLang="en-US" dirty="0"/>
              <a:t>    如何提炼卖点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5E7C634-AFE4-422D-B747-A569B8872A13}"/>
              </a:ext>
            </a:extLst>
          </p:cNvPr>
          <p:cNvSpPr/>
          <p:nvPr/>
        </p:nvSpPr>
        <p:spPr>
          <a:xfrm>
            <a:off x="903316" y="1415672"/>
            <a:ext cx="91883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       提炼卖点前，首先要判断出产品的市场状况。判断你的产品是出于首创期，还是出于竞争激烈时期，你的产品是否被消费者熟识。</a:t>
            </a:r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en-US" altLang="zh-C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      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1.</a:t>
            </a:r>
            <a:r>
              <a:rPr lang="zh-CN" altLang="en-US" dirty="0">
                <a:solidFill>
                  <a:srgbClr val="FF0000"/>
                </a:solidFill>
              </a:rPr>
              <a:t>首创期</a:t>
            </a:r>
            <a:r>
              <a:rPr lang="zh-CN" altLang="en-US" dirty="0"/>
              <a:t>产品的卖点提炼：强调新产品的独有性、先进性并详细介绍其功能，演示操作方法，还要切合消费者的需求。</a:t>
            </a:r>
            <a:endParaRPr lang="en-US" altLang="zh-CN" dirty="0"/>
          </a:p>
          <a:p>
            <a:endParaRPr lang="en-US" altLang="zh-CN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zh-CN" altLang="en-US" dirty="0">
                <a:solidFill>
                  <a:srgbClr val="333333"/>
                </a:solidFill>
                <a:latin typeface="arial" panose="020B0604020202020204" pitchFamily="34" charset="0"/>
              </a:rPr>
              <a:t>       </a:t>
            </a:r>
            <a:r>
              <a:rPr lang="en-US" altLang="zh-CN" dirty="0">
                <a:solidFill>
                  <a:srgbClr val="333333"/>
                </a:solidFill>
                <a:latin typeface="arial" panose="020B0604020202020204" pitchFamily="34" charset="0"/>
              </a:rPr>
              <a:t>2.</a:t>
            </a:r>
            <a:r>
              <a:rPr lang="zh-CN" altLang="en-US" dirty="0"/>
              <a:t>人有我优</a:t>
            </a:r>
            <a:r>
              <a:rPr lang="en-US" altLang="zh-CN" dirty="0"/>
              <a:t>——</a:t>
            </a:r>
            <a:r>
              <a:rPr lang="zh-CN" altLang="en-US" dirty="0"/>
              <a:t>竞争出特色</a:t>
            </a:r>
            <a:endParaRPr lang="en-US" altLang="zh-CN" dirty="0"/>
          </a:p>
          <a:p>
            <a:endParaRPr lang="zh-CN" altLang="en-US" dirty="0"/>
          </a:p>
          <a:p>
            <a:r>
              <a:rPr lang="zh-CN" altLang="en-US" dirty="0">
                <a:solidFill>
                  <a:srgbClr val="FF0000"/>
                </a:solidFill>
              </a:rPr>
              <a:t>        激烈竞争期</a:t>
            </a:r>
            <a:r>
              <a:rPr lang="zh-CN" altLang="en-US" dirty="0"/>
              <a:t>产品的卖点提炼：需要从七个方面着手，即保证产品最鲜明的特点，找出民众最关心的问题，深挖产品细节，强化产品功能，强调渊源，强调地域，强调权威。</a:t>
            </a:r>
          </a:p>
          <a:p>
            <a:endParaRPr lang="zh-CN" altLang="en-U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2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AFF8C4-4879-45C5-AF8D-F18A845F4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2BEE70C-A374-4F4B-96B3-9DD3CAFA5A47}"/>
              </a:ext>
            </a:extLst>
          </p:cNvPr>
          <p:cNvSpPr/>
          <p:nvPr/>
        </p:nvSpPr>
        <p:spPr>
          <a:xfrm>
            <a:off x="642057" y="1352302"/>
            <a:ext cx="109062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PingFang SC"/>
              </a:rPr>
              <a:t>         途径一</a:t>
            </a:r>
            <a:r>
              <a:rPr lang="en-US" altLang="zh-CN" dirty="0">
                <a:solidFill>
                  <a:srgbClr val="333333"/>
                </a:solidFill>
                <a:latin typeface="PingFang SC"/>
              </a:rPr>
              <a:t>——</a:t>
            </a:r>
            <a:r>
              <a:rPr lang="zh-CN" altLang="en-US" b="1" dirty="0">
                <a:solidFill>
                  <a:schemeClr val="accent4"/>
                </a:solidFill>
                <a:latin typeface="PingFang SC"/>
              </a:rPr>
              <a:t>产品自身角度</a:t>
            </a:r>
            <a:r>
              <a:rPr lang="zh-CN" altLang="en-US" dirty="0">
                <a:solidFill>
                  <a:srgbClr val="333333"/>
                </a:solidFill>
                <a:latin typeface="PingFang SC"/>
              </a:rPr>
              <a:t>：与产品基本功能</a:t>
            </a:r>
            <a:r>
              <a:rPr lang="en-US" altLang="zh-CN" dirty="0">
                <a:solidFill>
                  <a:srgbClr val="333333"/>
                </a:solidFill>
                <a:latin typeface="PingFang SC"/>
              </a:rPr>
              <a:t>,</a:t>
            </a:r>
            <a:r>
              <a:rPr lang="zh-CN" altLang="en-US" dirty="0">
                <a:solidFill>
                  <a:srgbClr val="333333"/>
                </a:solidFill>
                <a:latin typeface="PingFang SC"/>
              </a:rPr>
              <a:t>消费者核心利益息息相关</a:t>
            </a:r>
            <a:r>
              <a:rPr lang="en-US" altLang="zh-CN" dirty="0">
                <a:solidFill>
                  <a:srgbClr val="333333"/>
                </a:solidFill>
                <a:latin typeface="PingFang SC"/>
              </a:rPr>
              <a:t>,</a:t>
            </a:r>
            <a:r>
              <a:rPr lang="zh-CN" altLang="en-US" dirty="0">
                <a:solidFill>
                  <a:srgbClr val="333333"/>
                </a:solidFill>
                <a:latin typeface="PingFang SC"/>
              </a:rPr>
              <a:t>影响决定消费者购买的卖点。如空调的“变频”与“回流”、“直流”之争，微波炉的“光紫” 之战。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dirty="0">
                <a:solidFill>
                  <a:srgbClr val="333333"/>
                </a:solidFill>
                <a:latin typeface="PingFang SC"/>
              </a:rPr>
              <a:t>　　 途径二</a:t>
            </a:r>
            <a:r>
              <a:rPr lang="en-US" altLang="zh-CN" dirty="0">
                <a:solidFill>
                  <a:srgbClr val="333333"/>
                </a:solidFill>
                <a:latin typeface="PingFang SC"/>
              </a:rPr>
              <a:t>——</a:t>
            </a:r>
            <a:r>
              <a:rPr lang="zh-CN" altLang="en-US" b="1" dirty="0">
                <a:solidFill>
                  <a:schemeClr val="accent4"/>
                </a:solidFill>
                <a:latin typeface="PingFang SC"/>
              </a:rPr>
              <a:t>第一说辞角度</a:t>
            </a:r>
            <a:r>
              <a:rPr lang="zh-CN" altLang="en-US" dirty="0">
                <a:solidFill>
                  <a:srgbClr val="333333"/>
                </a:solidFill>
                <a:latin typeface="PingFang SC"/>
              </a:rPr>
              <a:t>：共性的产品特性你第一个说出来，而且能影响购买。一般性的</a:t>
            </a:r>
            <a:r>
              <a:rPr lang="en-US" altLang="zh-CN" dirty="0">
                <a:solidFill>
                  <a:srgbClr val="333333"/>
                </a:solidFill>
                <a:latin typeface="PingFang SC"/>
              </a:rPr>
              <a:t>,</a:t>
            </a:r>
            <a:r>
              <a:rPr lang="zh-CN" altLang="en-US" dirty="0">
                <a:solidFill>
                  <a:srgbClr val="333333"/>
                </a:solidFill>
                <a:latin typeface="PingFang SC"/>
              </a:rPr>
              <a:t>普遍性的的产品利益点，或者支持核心卖点的技术点。这种常规性的卖点由基本属于共性的东西，一般不受创作人员的关注与重视，但是若策划的好，操作得当，一样可达到效果。如</a:t>
            </a:r>
            <a:r>
              <a:rPr lang="zh-CN" altLang="en-US" u="sng" dirty="0">
                <a:solidFill>
                  <a:srgbClr val="3F88BF"/>
                </a:solidFill>
                <a:latin typeface="PingFang SC"/>
                <a:hlinkClick r:id="rId3"/>
              </a:rPr>
              <a:t>乐百氏</a:t>
            </a:r>
            <a:r>
              <a:rPr lang="zh-CN" altLang="en-US" u="sng" dirty="0">
                <a:solidFill>
                  <a:srgbClr val="333333"/>
                </a:solidFill>
                <a:latin typeface="PingFang SC"/>
              </a:rPr>
              <a:t>的“</a:t>
            </a:r>
            <a:r>
              <a:rPr lang="en-US" altLang="zh-CN" u="sng" dirty="0">
                <a:solidFill>
                  <a:srgbClr val="333333"/>
                </a:solidFill>
                <a:latin typeface="PingFang SC"/>
              </a:rPr>
              <a:t>27</a:t>
            </a:r>
            <a:r>
              <a:rPr lang="zh-CN" altLang="en-US" u="sng" dirty="0">
                <a:solidFill>
                  <a:srgbClr val="333333"/>
                </a:solidFill>
                <a:latin typeface="PingFang SC"/>
              </a:rPr>
              <a:t>层过滤”，</a:t>
            </a:r>
            <a:r>
              <a:rPr lang="zh-CN" altLang="en-US" u="sng" dirty="0">
                <a:solidFill>
                  <a:srgbClr val="3F88BF"/>
                </a:solidFill>
                <a:latin typeface="PingFang SC"/>
                <a:hlinkClick r:id="rId4"/>
              </a:rPr>
              <a:t>农夫山泉</a:t>
            </a:r>
            <a:r>
              <a:rPr lang="zh-CN" altLang="en-US" dirty="0">
                <a:solidFill>
                  <a:srgbClr val="333333"/>
                </a:solidFill>
                <a:latin typeface="PingFang SC"/>
              </a:rPr>
              <a:t>的“有点甜”。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dirty="0">
                <a:solidFill>
                  <a:srgbClr val="333333"/>
                </a:solidFill>
                <a:latin typeface="PingFang SC"/>
              </a:rPr>
              <a:t>　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203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7319A4-CAA5-4F05-83C9-881B30C29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905DCA-3D1F-486B-8016-B049B94B0FD8}"/>
              </a:ext>
            </a:extLst>
          </p:cNvPr>
          <p:cNvSpPr/>
          <p:nvPr/>
        </p:nvSpPr>
        <p:spPr>
          <a:xfrm>
            <a:off x="1029841" y="1639499"/>
            <a:ext cx="101307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PingFang SC"/>
              </a:rPr>
              <a:t>         途径三</a:t>
            </a:r>
            <a:r>
              <a:rPr lang="en-US" altLang="zh-CN" dirty="0">
                <a:solidFill>
                  <a:srgbClr val="333333"/>
                </a:solidFill>
                <a:latin typeface="PingFang SC"/>
              </a:rPr>
              <a:t>——</a:t>
            </a:r>
            <a:r>
              <a:rPr lang="zh-CN" altLang="en-US" b="1" dirty="0">
                <a:solidFill>
                  <a:schemeClr val="accent4"/>
                </a:solidFill>
                <a:latin typeface="PingFang SC"/>
              </a:rPr>
              <a:t>真正的唯一角度</a:t>
            </a:r>
            <a:r>
              <a:rPr lang="zh-CN" altLang="en-US" dirty="0">
                <a:solidFill>
                  <a:srgbClr val="333333"/>
                </a:solidFill>
                <a:latin typeface="PingFang SC"/>
              </a:rPr>
              <a:t>：差异化卖点</a:t>
            </a:r>
            <a:r>
              <a:rPr lang="en-US" altLang="zh-CN" dirty="0">
                <a:solidFill>
                  <a:srgbClr val="333333"/>
                </a:solidFill>
                <a:latin typeface="PingFang SC"/>
              </a:rPr>
              <a:t>——</a:t>
            </a:r>
            <a:r>
              <a:rPr lang="zh-CN" altLang="en-US" dirty="0">
                <a:solidFill>
                  <a:srgbClr val="333333"/>
                </a:solidFill>
                <a:latin typeface="PingFang SC"/>
              </a:rPr>
              <a:t>与众不同的</a:t>
            </a:r>
            <a:r>
              <a:rPr lang="en-US" altLang="zh-CN" dirty="0">
                <a:solidFill>
                  <a:srgbClr val="333333"/>
                </a:solidFill>
                <a:latin typeface="PingFang SC"/>
              </a:rPr>
              <a:t>,</a:t>
            </a:r>
            <a:r>
              <a:rPr lang="zh-CN" altLang="en-US" dirty="0">
                <a:solidFill>
                  <a:srgbClr val="333333"/>
                </a:solidFill>
                <a:latin typeface="PingFang SC"/>
              </a:rPr>
              <a:t>具有排它性，独占性的</a:t>
            </a:r>
            <a:r>
              <a:rPr lang="en-US" altLang="zh-CN" dirty="0">
                <a:solidFill>
                  <a:srgbClr val="333333"/>
                </a:solidFill>
                <a:latin typeface="PingFang SC"/>
              </a:rPr>
              <a:t>,</a:t>
            </a:r>
            <a:r>
              <a:rPr lang="zh-CN" altLang="en-US" dirty="0">
                <a:solidFill>
                  <a:srgbClr val="333333"/>
                </a:solidFill>
                <a:latin typeface="PingFang SC"/>
              </a:rPr>
              <a:t>它既可以是常规卖点</a:t>
            </a:r>
            <a:r>
              <a:rPr lang="en-US" altLang="zh-CN" dirty="0">
                <a:solidFill>
                  <a:srgbClr val="333333"/>
                </a:solidFill>
                <a:latin typeface="PingFang SC"/>
              </a:rPr>
              <a:t>,</a:t>
            </a:r>
            <a:r>
              <a:rPr lang="zh-CN" altLang="en-US" dirty="0">
                <a:solidFill>
                  <a:srgbClr val="333333"/>
                </a:solidFill>
                <a:latin typeface="PingFang SC"/>
              </a:rPr>
              <a:t>也可以是核心卖点甚至其它因素。如创</a:t>
            </a:r>
            <a:r>
              <a:rPr lang="en-US" altLang="zh-CN" dirty="0">
                <a:solidFill>
                  <a:srgbClr val="333333"/>
                </a:solidFill>
                <a:latin typeface="PingFang SC"/>
              </a:rPr>
              <a:t>××</a:t>
            </a:r>
            <a:r>
              <a:rPr lang="zh-CN" altLang="en-US" dirty="0">
                <a:solidFill>
                  <a:srgbClr val="333333"/>
                </a:solidFill>
                <a:latin typeface="PingFang SC"/>
              </a:rPr>
              <a:t>的“大视窗”热水器就是将常规卖点包装成差异化卖点，金龙鱼的“</a:t>
            </a:r>
            <a:r>
              <a:rPr lang="en-US" altLang="zh-CN" dirty="0">
                <a:solidFill>
                  <a:srgbClr val="333333"/>
                </a:solidFill>
                <a:latin typeface="PingFang SC"/>
              </a:rPr>
              <a:t>1</a:t>
            </a:r>
            <a:r>
              <a:rPr lang="zh-CN" altLang="en-US" dirty="0">
                <a:solidFill>
                  <a:srgbClr val="333333"/>
                </a:solidFill>
                <a:latin typeface="PingFang SC"/>
              </a:rPr>
              <a:t>：</a:t>
            </a:r>
            <a:r>
              <a:rPr lang="en-US" altLang="zh-CN" dirty="0">
                <a:solidFill>
                  <a:srgbClr val="333333"/>
                </a:solidFill>
                <a:latin typeface="PingFang SC"/>
              </a:rPr>
              <a:t>1</a:t>
            </a:r>
            <a:r>
              <a:rPr lang="zh-CN" altLang="en-US" dirty="0">
                <a:solidFill>
                  <a:srgbClr val="333333"/>
                </a:solidFill>
                <a:latin typeface="PingFang SC"/>
              </a:rPr>
              <a:t>：</a:t>
            </a:r>
            <a:r>
              <a:rPr lang="en-US" altLang="zh-CN" dirty="0">
                <a:solidFill>
                  <a:srgbClr val="333333"/>
                </a:solidFill>
                <a:latin typeface="PingFang SC"/>
              </a:rPr>
              <a:t>1”</a:t>
            </a:r>
            <a:r>
              <a:rPr lang="zh-CN" altLang="en-US" dirty="0">
                <a:solidFill>
                  <a:srgbClr val="333333"/>
                </a:solidFill>
                <a:latin typeface="PingFang SC"/>
              </a:rPr>
              <a:t>就是将核心卖点差异化，而高速扩张时的</a:t>
            </a:r>
            <a:r>
              <a:rPr lang="zh-CN" altLang="en-US" dirty="0">
                <a:solidFill>
                  <a:srgbClr val="3F88BF"/>
                </a:solidFill>
                <a:latin typeface="PingFang SC"/>
                <a:hlinkClick r:id="rId2"/>
              </a:rPr>
              <a:t>格兰仕</a:t>
            </a:r>
            <a:r>
              <a:rPr lang="zh-CN" altLang="en-US" dirty="0">
                <a:solidFill>
                  <a:srgbClr val="333333"/>
                </a:solidFill>
                <a:latin typeface="PingFang SC"/>
              </a:rPr>
              <a:t>则直接将价格当成最大的差异化卖点。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63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046CF7-649E-496F-9EBB-F800BA51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BDDDFB-08FD-45B0-BD49-E9838034E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713" y="1221971"/>
            <a:ext cx="10378549" cy="5172554"/>
          </a:xfrm>
        </p:spPr>
        <p:txBody>
          <a:bodyPr/>
          <a:lstStyle/>
          <a:p>
            <a:r>
              <a:rPr lang="en-US" altLang="zh-CN" dirty="0"/>
              <a:t>3.</a:t>
            </a:r>
            <a:r>
              <a:rPr lang="zh-CN" altLang="en-US" dirty="0"/>
              <a:t>人优我转</a:t>
            </a:r>
            <a:r>
              <a:rPr lang="en-US" altLang="zh-CN" dirty="0"/>
              <a:t>——</a:t>
            </a:r>
            <a:r>
              <a:rPr lang="zh-CN" altLang="en-US" dirty="0"/>
              <a:t>老产品出新意</a:t>
            </a:r>
            <a:endParaRPr lang="en-US" altLang="zh-CN" dirty="0"/>
          </a:p>
          <a:p>
            <a:endParaRPr lang="zh-CN" altLang="en-US" dirty="0"/>
          </a:p>
          <a:p>
            <a:r>
              <a:rPr lang="zh-CN" altLang="en-US" dirty="0"/>
              <a:t>已经被消费者熟识产品的全新卖点提炼：需要找出并提炼老产品的新功能并不断进行宣传强化，还需要转移需求，以此激发新市场。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591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1823</Words>
  <Application>Microsoft Office PowerPoint</Application>
  <PresentationFormat>自定义</PresentationFormat>
  <Paragraphs>142</Paragraphs>
  <Slides>22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PingFang SC</vt:lpstr>
      <vt:lpstr>等线</vt:lpstr>
      <vt:lpstr>微软雅黑</vt:lpstr>
      <vt:lpstr>arial</vt:lpstr>
      <vt:lpstr>arial</vt:lpstr>
      <vt:lpstr>Times New Roman</vt:lpstr>
      <vt:lpstr>Verdana</vt:lpstr>
      <vt:lpstr>Wingdings</vt:lpstr>
      <vt:lpstr>Office 主题​​</vt:lpstr>
      <vt:lpstr>PowerPoint 演示文稿</vt:lpstr>
      <vt:lpstr>PowerPoint 演示文稿</vt:lpstr>
      <vt:lpstr>重点、难点</vt:lpstr>
      <vt:lpstr>PowerPoint 演示文稿</vt:lpstr>
      <vt:lpstr>7.3.1  卖点的概念</vt:lpstr>
      <vt:lpstr> 7.3.2    如何提炼卖点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卖点提炼原则</vt:lpstr>
      <vt:lpstr>注意事项</vt:lpstr>
      <vt:lpstr>PowerPoint 演示文稿</vt:lpstr>
      <vt:lpstr>7.3.3  卖点图设计与制作</vt:lpstr>
      <vt:lpstr>7.3.3  卖点图设计与制作</vt:lpstr>
      <vt:lpstr>7.3.3  卖点图设计与制作</vt:lpstr>
      <vt:lpstr>7.3.3  卖点图设计与制作</vt:lpstr>
      <vt:lpstr>7.3.4  任务实训及考核</vt:lpstr>
      <vt:lpstr>7.3.4  任务实训及考核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97</cp:revision>
  <dcterms:created xsi:type="dcterms:W3CDTF">2017-06-21T11:05:56Z</dcterms:created>
  <dcterms:modified xsi:type="dcterms:W3CDTF">2020-05-21T06:25:32Z</dcterms:modified>
</cp:coreProperties>
</file>