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2"/>
  </p:notesMasterIdLst>
  <p:sldIdLst>
    <p:sldId id="257" r:id="rId2"/>
    <p:sldId id="258" r:id="rId3"/>
    <p:sldId id="407" r:id="rId4"/>
    <p:sldId id="299" r:id="rId5"/>
    <p:sldId id="412" r:id="rId6"/>
    <p:sldId id="416" r:id="rId7"/>
    <p:sldId id="415" r:id="rId8"/>
    <p:sldId id="414" r:id="rId9"/>
    <p:sldId id="503" r:id="rId10"/>
    <p:sldId id="504" r:id="rId11"/>
    <p:sldId id="505" r:id="rId12"/>
    <p:sldId id="508" r:id="rId13"/>
    <p:sldId id="506" r:id="rId14"/>
    <p:sldId id="507" r:id="rId15"/>
    <p:sldId id="437" r:id="rId16"/>
    <p:sldId id="438" r:id="rId17"/>
    <p:sldId id="413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6" r:id="rId37"/>
    <p:sldId id="364" r:id="rId38"/>
    <p:sldId id="405" r:id="rId39"/>
    <p:sldId id="406" r:id="rId40"/>
    <p:sldId id="403" r:id="rId41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76980" autoAdjust="0"/>
  </p:normalViewPr>
  <p:slideViewPr>
    <p:cSldViewPr snapToGrid="0">
      <p:cViewPr varScale="1">
        <p:scale>
          <a:sx n="56" d="100"/>
          <a:sy n="56" d="100"/>
        </p:scale>
        <p:origin x="11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25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12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商品详情页主要由左侧和右侧两部分构成：</a:t>
            </a:r>
            <a:endParaRPr lang="en-US" altLang="zh-CN" dirty="0"/>
          </a:p>
          <a:p>
            <a:r>
              <a:rPr lang="zh-CN" altLang="en-US" dirty="0"/>
              <a:t>左侧：    搜索  商品分类  商品排行  收藏   商品推荐</a:t>
            </a:r>
            <a:endParaRPr lang="en-US" altLang="zh-CN" dirty="0"/>
          </a:p>
          <a:p>
            <a:r>
              <a:rPr lang="zh-CN" altLang="en-US" dirty="0"/>
              <a:t>右侧：商品基础信息  商品描述信息  自定义信息效果等部分，其中商品基础信息效果一般不需要设计。重点设计部分通常为自定义展示区，包括</a:t>
            </a:r>
            <a:r>
              <a:rPr lang="en-US" altLang="zh-CN" dirty="0" err="1"/>
              <a:t>ppt</a:t>
            </a:r>
            <a:r>
              <a:rPr lang="zh-CN" altLang="en-US"/>
              <a:t>页面展示部分。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21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3336F-8266-46F2-8007-D7007C48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42FBE4-F9B3-4761-850A-54693E9B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71" y="1600527"/>
            <a:ext cx="3733333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E260A-F4D1-4DA3-AB80-E6ADF060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4B428D-315D-44EB-A6E5-B34E8957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920" y="2605984"/>
            <a:ext cx="5228571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785F0-6EB2-42A3-9CD6-DA305206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4F9D96-46CA-4214-A083-3CAA6F79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72" y="539318"/>
            <a:ext cx="4066667" cy="5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2E5788-14D2-4A45-BC19-4F561E2D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9F80DC-6204-4631-82A2-DF0FEF62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64" y="1586937"/>
            <a:ext cx="4923809" cy="3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7DDB2-E651-4AB4-8862-80619962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0707A5-15A4-4381-8C69-9F069025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00" y="2266167"/>
            <a:ext cx="5180952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9C852-0F96-4AD9-9B82-5455B9FE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D5235C-4409-4C1E-94FD-3F6DFBA0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1164713"/>
            <a:ext cx="7998228" cy="45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CE011-2909-4B8E-8D6E-C3592238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7141D9-06B7-4001-BAF3-2C366A66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08" y="1482422"/>
            <a:ext cx="8393212" cy="17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DB4AC-C747-4EBC-BCCF-A2AC47E7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698883-82B9-44B3-958C-42D7DABA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53" y="801222"/>
            <a:ext cx="10161905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0E05B-ACD5-4A09-A33E-93E44994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DFE317-0711-49E3-A56D-8454B3795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938684"/>
            <a:ext cx="8142857" cy="6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F3AA6C-BB4A-48BE-A966-EEE5AB2C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60" y="1992921"/>
            <a:ext cx="9933333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1C8D0-3FF0-4368-B14C-6AE4F556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17A44C-0A48-48DA-ACEB-F507C994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65" y="896450"/>
            <a:ext cx="8161905" cy="580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11A9C6-E575-44A8-97D1-A245659B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77" y="2075111"/>
            <a:ext cx="9942857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919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7684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7397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6198B-1F11-4BD4-9721-6CD685C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F1F4ED-19F7-48E3-9BE5-DD4D98EC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25" y="1522730"/>
            <a:ext cx="9704762" cy="50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8C3BD5-7BBE-4690-BD78-31BE3227B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210" y="950551"/>
            <a:ext cx="8123809" cy="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EC580-3CBC-4B35-BED0-CE5C22A7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0839BD-8558-4E32-B498-A3E6F829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34" y="916670"/>
            <a:ext cx="2866667" cy="6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E306B3-01D6-48D9-8D8D-63CB037E0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4" y="1941778"/>
            <a:ext cx="10371428" cy="4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6E977-EBF4-4C2D-BB40-C592D0C1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60B40D-E126-4F1C-8473-8B2AA9D9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36" y="936889"/>
            <a:ext cx="7038095" cy="6380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2BB458-879E-4F78-B04D-559FA495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8" y="1754826"/>
            <a:ext cx="10609524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90EA1-33BC-4A86-9EE8-504B8898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6CB5BF-45AE-4B80-8AD1-FC695F6A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73" y="977952"/>
            <a:ext cx="6933333" cy="5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F062E19-167A-4803-975C-0192321A5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73" y="1777527"/>
            <a:ext cx="9361905" cy="4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C547B-3F74-4133-988B-09211E07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0560FC-D954-4909-8B13-F7EA74508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91" y="768853"/>
            <a:ext cx="6238095" cy="5238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63A2A2-6375-4FA3-97FC-B70DB1C27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96" y="2276976"/>
            <a:ext cx="10047619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562E8-10ED-4A21-BC88-BD0B01795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06F106-B24A-445E-91E4-914C54F6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2628663"/>
            <a:ext cx="9400000" cy="36380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071207-A572-4E69-AF8B-BC26DD4E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60" y="1089234"/>
            <a:ext cx="631428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5AA27-2FE9-42CC-B016-AC98A323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61A866-B749-4A53-8DD8-CF49B4C8A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50" y="977952"/>
            <a:ext cx="6266667" cy="5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7B7AC5-3987-4246-88E5-B94B7E7F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50" y="1920534"/>
            <a:ext cx="8647619" cy="4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109AA7-97CA-4113-88FC-35A638CC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207A4D-4CD9-4C16-B5AF-ABBE1EE6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11" y="996460"/>
            <a:ext cx="10276190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BCA38-3665-4064-8F3C-7BB7ABA6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AC9604-D349-4EBB-9D43-C39AE103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2" y="1076098"/>
            <a:ext cx="10371428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967E-BFBD-4DDF-ADAF-DBFD106E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E7F695-74DC-406F-B9B3-5B12B334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63" y="958365"/>
            <a:ext cx="10314286" cy="4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掌握详情页视觉营销体现的表现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如何使制作的详情页更加符合需求。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62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69F150-C585-46B0-9ED3-7E01BA14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992B26-D02D-451D-B8BB-0AB4624B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9" y="1328950"/>
            <a:ext cx="10285714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E48A4-2554-4342-9F9A-09188750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29B294-5B37-489E-BB2A-F917D342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63" y="1244079"/>
            <a:ext cx="10314286" cy="437142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69A4EB-4827-439C-9D25-79561A916874}"/>
              </a:ext>
            </a:extLst>
          </p:cNvPr>
          <p:cNvSpPr txBox="1"/>
          <p:nvPr/>
        </p:nvSpPr>
        <p:spPr>
          <a:xfrm>
            <a:off x="2708694" y="5890679"/>
            <a:ext cx="8108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商品包装展示                                                                   资格证书</a:t>
            </a:r>
          </a:p>
        </p:txBody>
      </p:sp>
    </p:spTree>
    <p:extLst>
      <p:ext uri="{BB962C8B-B14F-4D97-AF65-F5344CB8AC3E}">
        <p14:creationId xmlns:p14="http://schemas.microsoft.com/office/powerpoint/2010/main" val="1007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BAB85-8C73-4C3F-B369-CE025CF8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FCA77E-C7D7-4CEC-9329-EE4AC1FB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39" y="1117158"/>
            <a:ext cx="10333333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05E4F6-45EC-430D-9FE2-77FA1A8E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DADC85-4E2E-494B-8A4D-A7190C92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82" y="972651"/>
            <a:ext cx="10419048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643D4-3CED-4830-A728-123EB83D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6CE2FA-11F1-4E1E-A11F-884AECCD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30" y="1225032"/>
            <a:ext cx="10580952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69811-CEC8-4F65-A276-96A61E3C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8BE095-2BCF-4A2B-8AE5-5CCA921C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96" y="1341778"/>
            <a:ext cx="10247619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DAB0-C7CE-44A2-80CB-C8BD0FC8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F96B36-9D15-46DB-A1E3-6728FDAF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63" y="1144079"/>
            <a:ext cx="10314286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7.1.5  </a:t>
            </a:r>
            <a:r>
              <a:rPr lang="zh-CN" altLang="en-US" dirty="0"/>
              <a:t>了解商品详情页组成</a:t>
            </a:r>
          </a:p>
        </p:txBody>
      </p:sp>
      <p:sp>
        <p:nvSpPr>
          <p:cNvPr id="15" name="Round Same Side Corner Rectangle 48"/>
          <p:cNvSpPr/>
          <p:nvPr/>
        </p:nvSpPr>
        <p:spPr>
          <a:xfrm rot="5400000">
            <a:off x="2647124" y="-144389"/>
            <a:ext cx="477130" cy="461203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6" name="Round Same Side Corner Rectangle 48"/>
          <p:cNvSpPr/>
          <p:nvPr/>
        </p:nvSpPr>
        <p:spPr>
          <a:xfrm rot="5400000">
            <a:off x="2654456" y="586088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7" name="Round Same Side Corner Rectangle 48"/>
          <p:cNvSpPr/>
          <p:nvPr/>
        </p:nvSpPr>
        <p:spPr>
          <a:xfrm rot="5400000">
            <a:off x="2619448" y="1437236"/>
            <a:ext cx="497669" cy="44937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8" name="矩形 17"/>
          <p:cNvSpPr/>
          <p:nvPr/>
        </p:nvSpPr>
        <p:spPr>
          <a:xfrm>
            <a:off x="932082" y="1924357"/>
            <a:ext cx="440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焦点图</a:t>
            </a:r>
          </a:p>
        </p:txBody>
      </p:sp>
      <p:sp>
        <p:nvSpPr>
          <p:cNvPr id="19" name="矩形 18"/>
          <p:cNvSpPr/>
          <p:nvPr/>
        </p:nvSpPr>
        <p:spPr>
          <a:xfrm>
            <a:off x="932083" y="2664993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商品信息展示图</a:t>
            </a:r>
          </a:p>
        </p:txBody>
      </p:sp>
      <p:sp>
        <p:nvSpPr>
          <p:cNvPr id="20" name="矩形 19"/>
          <p:cNvSpPr/>
          <p:nvPr/>
        </p:nvSpPr>
        <p:spPr>
          <a:xfrm>
            <a:off x="932083" y="3471293"/>
            <a:ext cx="39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功能展示图</a:t>
            </a:r>
          </a:p>
        </p:txBody>
      </p:sp>
      <p:sp>
        <p:nvSpPr>
          <p:cNvPr id="21" name="Shape 54"/>
          <p:cNvSpPr txBox="1">
            <a:spLocks/>
          </p:cNvSpPr>
          <p:nvPr/>
        </p:nvSpPr>
        <p:spPr>
          <a:xfrm>
            <a:off x="7074253" y="2683935"/>
            <a:ext cx="2459751" cy="1132646"/>
          </a:xfrm>
          <a:prstGeom prst="rect">
            <a:avLst/>
          </a:prstGeom>
        </p:spPr>
        <p:txBody>
          <a:bodyPr lIns="91396" tIns="45699" rIns="91396" bIns="45699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endParaRPr 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ound Same Side Corner Rectangle 48"/>
          <p:cNvSpPr/>
          <p:nvPr/>
        </p:nvSpPr>
        <p:spPr>
          <a:xfrm rot="5400000">
            <a:off x="8185277" y="-162392"/>
            <a:ext cx="477130" cy="461203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3" name="Round Same Side Corner Rectangle 48"/>
          <p:cNvSpPr/>
          <p:nvPr/>
        </p:nvSpPr>
        <p:spPr>
          <a:xfrm rot="5400000">
            <a:off x="8192609" y="568085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4" name="Round Same Side Corner Rectangle 48"/>
          <p:cNvSpPr/>
          <p:nvPr/>
        </p:nvSpPr>
        <p:spPr>
          <a:xfrm rot="5400000">
            <a:off x="8157601" y="1419233"/>
            <a:ext cx="497669" cy="44937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5" name="矩形 24"/>
          <p:cNvSpPr/>
          <p:nvPr/>
        </p:nvSpPr>
        <p:spPr>
          <a:xfrm>
            <a:off x="6470236" y="1906354"/>
            <a:ext cx="3075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商品卖点图</a:t>
            </a:r>
          </a:p>
        </p:txBody>
      </p:sp>
      <p:sp>
        <p:nvSpPr>
          <p:cNvPr id="26" name="矩形 25"/>
          <p:cNvSpPr/>
          <p:nvPr/>
        </p:nvSpPr>
        <p:spPr>
          <a:xfrm>
            <a:off x="6470236" y="2646990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商品细节图</a:t>
            </a:r>
          </a:p>
        </p:txBody>
      </p:sp>
      <p:sp>
        <p:nvSpPr>
          <p:cNvPr id="27" name="矩形 26"/>
          <p:cNvSpPr/>
          <p:nvPr/>
        </p:nvSpPr>
        <p:spPr>
          <a:xfrm>
            <a:off x="6470236" y="3453290"/>
            <a:ext cx="39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搭配展示图</a:t>
            </a:r>
          </a:p>
        </p:txBody>
      </p:sp>
      <p:sp>
        <p:nvSpPr>
          <p:cNvPr id="28" name="Round Same Side Corner Rectangle 48"/>
          <p:cNvSpPr/>
          <p:nvPr/>
        </p:nvSpPr>
        <p:spPr>
          <a:xfrm rot="5400000">
            <a:off x="2647123" y="2074937"/>
            <a:ext cx="477130" cy="461203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9" name="Round Same Side Corner Rectangle 48"/>
          <p:cNvSpPr/>
          <p:nvPr/>
        </p:nvSpPr>
        <p:spPr>
          <a:xfrm rot="5400000">
            <a:off x="2654456" y="2805413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0" name="Round Same Side Corner Rectangle 48"/>
          <p:cNvSpPr/>
          <p:nvPr/>
        </p:nvSpPr>
        <p:spPr>
          <a:xfrm rot="5400000">
            <a:off x="2619448" y="3656561"/>
            <a:ext cx="497669" cy="44937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1" name="矩形 30"/>
          <p:cNvSpPr/>
          <p:nvPr/>
        </p:nvSpPr>
        <p:spPr>
          <a:xfrm>
            <a:off x="932082" y="4143682"/>
            <a:ext cx="440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包装展示图</a:t>
            </a:r>
          </a:p>
        </p:txBody>
      </p:sp>
      <p:sp>
        <p:nvSpPr>
          <p:cNvPr id="32" name="矩形 31"/>
          <p:cNvSpPr/>
          <p:nvPr/>
        </p:nvSpPr>
        <p:spPr>
          <a:xfrm>
            <a:off x="932083" y="4884318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关联营销图</a:t>
            </a:r>
          </a:p>
        </p:txBody>
      </p:sp>
      <p:sp>
        <p:nvSpPr>
          <p:cNvPr id="33" name="矩形 32"/>
          <p:cNvSpPr/>
          <p:nvPr/>
        </p:nvSpPr>
        <p:spPr>
          <a:xfrm>
            <a:off x="932083" y="5690618"/>
            <a:ext cx="39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证书保证图</a:t>
            </a:r>
          </a:p>
        </p:txBody>
      </p:sp>
      <p:sp>
        <p:nvSpPr>
          <p:cNvPr id="34" name="Shape 54"/>
          <p:cNvSpPr txBox="1">
            <a:spLocks/>
          </p:cNvSpPr>
          <p:nvPr/>
        </p:nvSpPr>
        <p:spPr>
          <a:xfrm>
            <a:off x="7074253" y="4903260"/>
            <a:ext cx="2459751" cy="1132646"/>
          </a:xfrm>
          <a:prstGeom prst="rect">
            <a:avLst/>
          </a:prstGeom>
        </p:spPr>
        <p:txBody>
          <a:bodyPr lIns="91396" tIns="45699" rIns="91396" bIns="45699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  <a:endParaRPr 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ound Same Side Corner Rectangle 48"/>
          <p:cNvSpPr/>
          <p:nvPr/>
        </p:nvSpPr>
        <p:spPr>
          <a:xfrm rot="5400000">
            <a:off x="8185276" y="2056934"/>
            <a:ext cx="477130" cy="461203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6" name="Round Same Side Corner Rectangle 48"/>
          <p:cNvSpPr/>
          <p:nvPr/>
        </p:nvSpPr>
        <p:spPr>
          <a:xfrm rot="5400000">
            <a:off x="8192609" y="2787410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dirty="0"/>
          </a:p>
        </p:txBody>
      </p:sp>
      <p:sp>
        <p:nvSpPr>
          <p:cNvPr id="37" name="Round Same Side Corner Rectangle 48"/>
          <p:cNvSpPr/>
          <p:nvPr/>
        </p:nvSpPr>
        <p:spPr>
          <a:xfrm rot="5400000">
            <a:off x="8157601" y="3638558"/>
            <a:ext cx="497669" cy="44937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38" name="矩形 37"/>
          <p:cNvSpPr/>
          <p:nvPr/>
        </p:nvSpPr>
        <p:spPr>
          <a:xfrm>
            <a:off x="6470236" y="4125679"/>
            <a:ext cx="3075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促销活动图</a:t>
            </a:r>
          </a:p>
        </p:txBody>
      </p:sp>
      <p:sp>
        <p:nvSpPr>
          <p:cNvPr id="39" name="矩形 38"/>
          <p:cNvSpPr/>
          <p:nvPr/>
        </p:nvSpPr>
        <p:spPr>
          <a:xfrm>
            <a:off x="6470236" y="5672615"/>
            <a:ext cx="39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商品快递与售后图</a:t>
            </a:r>
          </a:p>
        </p:txBody>
      </p:sp>
      <p:sp>
        <p:nvSpPr>
          <p:cNvPr id="40" name="矩形 39"/>
          <p:cNvSpPr/>
          <p:nvPr/>
        </p:nvSpPr>
        <p:spPr>
          <a:xfrm>
            <a:off x="6455314" y="4874794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会员营销图</a:t>
            </a:r>
          </a:p>
        </p:txBody>
      </p:sp>
    </p:spTree>
    <p:extLst>
      <p:ext uri="{BB962C8B-B14F-4D97-AF65-F5344CB8AC3E}">
        <p14:creationId xmlns:p14="http://schemas.microsoft.com/office/powerpoint/2010/main" val="24240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4792"/>
              </p:ext>
            </p:extLst>
          </p:nvPr>
        </p:nvGraphicFramePr>
        <p:xfrm>
          <a:off x="1204071" y="27847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撰写海滩长裙的详情页设计思路，为后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期的制作做准备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掌握商品详情页设计思路的撰写方法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对海滩长裙的客户进行分析，判断哪些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属于感兴趣并有需求的客户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掌握详情页客户分析方法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4421"/>
              </p:ext>
            </p:extLst>
          </p:nvPr>
        </p:nvGraphicFramePr>
        <p:xfrm>
          <a:off x="1182117" y="3179695"/>
          <a:ext cx="9942300" cy="308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简述商品详情页设计思路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简述商品详情页应遵循的原则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掌握商品详情页客户分析方法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简述商品详情页视觉营销体现方式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简述商品详情页的各个组成部分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制作详情页的过程中，商品图的设计与制作与设计相关，而卖出商品则与营销相关。本任务将对详情页设计步骤、详情页设计应遵循的原则、详情页客户分析以及详情页视觉营销体现等知识进行讲解，让设计者在具体制作详情页前，对详情页有基本了解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814C7B-9692-4AE2-AAF3-725EA456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E9BB3C-1130-4457-8C55-CDA13737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2" y="972651"/>
            <a:ext cx="11771428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F35DC-19EE-4ACB-90B6-7529C8CD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A6FFBB-4528-4D4E-ADC9-3691C531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44" y="768853"/>
            <a:ext cx="9504762" cy="5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4FEBF-53B6-488C-8E9B-918E5FD8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994B0F-2F68-4BEE-BC27-62FDBBCC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63" y="1058365"/>
            <a:ext cx="11514286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B9EEA3-2255-4AE9-A320-DA1FB5D5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92" y="1918662"/>
            <a:ext cx="10171428" cy="46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59D1BC-9D69-4E92-ACB1-C3105C131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92" y="793630"/>
            <a:ext cx="8019048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1EA77-DDC0-4D4C-AE84-15498DF2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835813-2CDC-4638-89CC-AF8688763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11" y="768853"/>
            <a:ext cx="5876190" cy="5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412</Words>
  <Application>Microsoft Office PowerPoint</Application>
  <PresentationFormat>自定义</PresentationFormat>
  <Paragraphs>80</Paragraphs>
  <Slides>40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7.1.5  了解商品详情页组成</vt:lpstr>
      <vt:lpstr>7.1.6  任务实训及考核</vt:lpstr>
      <vt:lpstr>7.1.6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125</cp:revision>
  <dcterms:created xsi:type="dcterms:W3CDTF">2017-06-21T11:05:56Z</dcterms:created>
  <dcterms:modified xsi:type="dcterms:W3CDTF">2020-05-09T07:57:30Z</dcterms:modified>
</cp:coreProperties>
</file>