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57" r:id="rId2"/>
    <p:sldId id="428" r:id="rId3"/>
    <p:sldId id="407" r:id="rId4"/>
    <p:sldId id="385" r:id="rId5"/>
    <p:sldId id="305" r:id="rId6"/>
    <p:sldId id="34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05" r:id="rId18"/>
    <p:sldId id="406" r:id="rId19"/>
    <p:sldId id="397" r:id="rId20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2689" autoAdjust="0"/>
  </p:normalViewPr>
  <p:slideViewPr>
    <p:cSldViewPr snapToGrid="0">
      <p:cViewPr varScale="1">
        <p:scale>
          <a:sx n="37" d="100"/>
          <a:sy n="37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8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中背景色  “</a:t>
            </a:r>
            <a:r>
              <a:rPr lang="en-US" altLang="zh-CN" dirty="0"/>
              <a:t>#f0f0f5</a:t>
            </a:r>
            <a:r>
              <a:rPr lang="zh-CN" altLang="en-US" dirty="0"/>
              <a:t>”  </a:t>
            </a:r>
            <a:r>
              <a:rPr lang="en-US" altLang="zh-CN" dirty="0"/>
              <a:t>950*150px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中   </a:t>
            </a:r>
            <a:r>
              <a:rPr lang="en-US" altLang="zh-CN" dirty="0"/>
              <a:t>10    </a:t>
            </a:r>
            <a:r>
              <a:rPr lang="zh-CN" altLang="en-US" dirty="0"/>
              <a:t>字体</a:t>
            </a:r>
            <a:r>
              <a:rPr lang="en-US" altLang="zh-CN" dirty="0"/>
              <a:t>“</a:t>
            </a:r>
            <a:r>
              <a:rPr lang="en-US" altLang="zh-CN" dirty="0" err="1"/>
              <a:t>ravvi</a:t>
            </a:r>
            <a:r>
              <a:rPr lang="zh-CN" altLang="en-US" dirty="0"/>
              <a:t>” 其它字体“方正兰亭刊黑</a:t>
            </a:r>
            <a:r>
              <a:rPr lang="en-US" altLang="zh-CN" dirty="0"/>
              <a:t>-GBK</a:t>
            </a:r>
            <a:r>
              <a:rPr lang="zh-CN" altLang="en-US" dirty="0"/>
              <a:t>”  字体颜色  “</a:t>
            </a:r>
            <a:r>
              <a:rPr lang="en-US" altLang="zh-CN" dirty="0"/>
              <a:t>#2e2f35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</a:t>
            </a:r>
            <a:r>
              <a:rPr lang="zh-CN" altLang="en-US" dirty="0"/>
              <a:t>中   </a:t>
            </a:r>
            <a:r>
              <a:rPr lang="en-US" altLang="zh-CN" dirty="0"/>
              <a:t>RMB   </a:t>
            </a:r>
            <a:r>
              <a:rPr lang="zh-CN" altLang="en-US" dirty="0"/>
              <a:t>字体“</a:t>
            </a:r>
            <a:r>
              <a:rPr lang="en-US" altLang="zh-CN" dirty="0" err="1"/>
              <a:t>Nyala</a:t>
            </a:r>
            <a:r>
              <a:rPr lang="zh-CN" altLang="en-US" dirty="0"/>
              <a:t>”</a:t>
            </a:r>
            <a:r>
              <a:rPr lang="en-US" altLang="zh-CN" dirty="0"/>
              <a:t>  </a:t>
            </a:r>
            <a:r>
              <a:rPr lang="zh-CN" altLang="en-US" dirty="0"/>
              <a:t>字号“</a:t>
            </a:r>
            <a:r>
              <a:rPr lang="en-US" altLang="zh-CN" dirty="0"/>
              <a:t>28.4</a:t>
            </a:r>
            <a:r>
              <a:rPr lang="zh-CN" altLang="en-US" dirty="0"/>
              <a:t>点”  字体颜色“</a:t>
            </a:r>
            <a:r>
              <a:rPr lang="en-US" altLang="zh-CN" dirty="0"/>
              <a:t>#2e2f35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4</a:t>
            </a:r>
            <a:r>
              <a:rPr lang="zh-CN" altLang="en-US" dirty="0"/>
              <a:t>中 矩形块 </a:t>
            </a:r>
            <a:r>
              <a:rPr lang="en-US" altLang="zh-CN" dirty="0"/>
              <a:t>68</a:t>
            </a:r>
            <a:r>
              <a:rPr lang="zh-CN" altLang="en-US" dirty="0"/>
              <a:t>*</a:t>
            </a:r>
            <a:r>
              <a:rPr lang="en-US" altLang="zh-CN" dirty="0"/>
              <a:t>21</a:t>
            </a:r>
            <a:r>
              <a:rPr lang="zh-CN" altLang="en-US" dirty="0"/>
              <a:t>像素   颜色“</a:t>
            </a:r>
            <a:r>
              <a:rPr lang="en-US" altLang="zh-CN" dirty="0"/>
              <a:t>#c71e20</a:t>
            </a:r>
            <a:r>
              <a:rPr lang="zh-CN" altLang="en-US" dirty="0"/>
              <a:t>”    字体“方正兰亭刊黑</a:t>
            </a:r>
            <a:r>
              <a:rPr lang="en-US" altLang="zh-CN" dirty="0"/>
              <a:t>-GBK</a:t>
            </a:r>
            <a:r>
              <a:rPr lang="zh-CN" altLang="en-US" dirty="0"/>
              <a:t>”字体颜色  “</a:t>
            </a:r>
            <a:r>
              <a:rPr lang="en-US" altLang="zh-CN" dirty="0"/>
              <a:t>#</a:t>
            </a:r>
            <a:r>
              <a:rPr lang="en-US" altLang="zh-CN" dirty="0" err="1"/>
              <a:t>ffffff</a:t>
            </a:r>
            <a:r>
              <a:rPr lang="zh-CN" altLang="en-US" dirty="0"/>
              <a:t>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60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950</a:t>
            </a:r>
            <a:r>
              <a:rPr lang="zh-CN" altLang="en-US" dirty="0"/>
              <a:t>*</a:t>
            </a:r>
            <a:r>
              <a:rPr lang="en-US" altLang="zh-CN" dirty="0"/>
              <a:t>1480 </a:t>
            </a:r>
            <a:r>
              <a:rPr lang="en-US" altLang="zh-CN" dirty="0" err="1"/>
              <a:t>px</a:t>
            </a:r>
            <a:r>
              <a:rPr lang="en-US" altLang="zh-CN" dirty="0"/>
              <a:t>     72dpi  </a:t>
            </a:r>
          </a:p>
          <a:p>
            <a:r>
              <a:rPr lang="zh-CN" altLang="en-US" dirty="0"/>
              <a:t>图</a:t>
            </a:r>
            <a:r>
              <a:rPr lang="en-US" altLang="zh-CN" dirty="0"/>
              <a:t>2</a:t>
            </a:r>
            <a:r>
              <a:rPr lang="zh-CN" altLang="en-US" dirty="0"/>
              <a:t>中 矩形块  </a:t>
            </a:r>
            <a:r>
              <a:rPr lang="en-US" altLang="zh-CN" dirty="0"/>
              <a:t>940</a:t>
            </a:r>
            <a:r>
              <a:rPr lang="zh-CN" altLang="en-US" dirty="0"/>
              <a:t>*</a:t>
            </a:r>
            <a:r>
              <a:rPr lang="en-US" altLang="zh-CN" dirty="0"/>
              <a:t>20px   </a:t>
            </a:r>
            <a:r>
              <a:rPr lang="zh-CN" altLang="en-US" dirty="0"/>
              <a:t>“</a:t>
            </a:r>
            <a:r>
              <a:rPr lang="en-US" altLang="zh-CN" dirty="0"/>
              <a:t>#b1c248”  </a:t>
            </a:r>
            <a:r>
              <a:rPr lang="zh-CN" altLang="en-US" dirty="0"/>
              <a:t>拖入“斜纹”素材   创建剪贴蒙版    图层混合模式 “变亮”</a:t>
            </a:r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3   </a:t>
            </a:r>
            <a:r>
              <a:rPr lang="zh-CN" altLang="en-US" dirty="0"/>
              <a:t>矩形工具   </a:t>
            </a:r>
            <a:r>
              <a:rPr lang="en-US" altLang="zh-CN" dirty="0"/>
              <a:t>460</a:t>
            </a:r>
            <a:r>
              <a:rPr lang="zh-CN" altLang="en-US" dirty="0"/>
              <a:t>*</a:t>
            </a:r>
            <a:r>
              <a:rPr lang="en-US" altLang="zh-CN" dirty="0"/>
              <a:t>390px  “#</a:t>
            </a:r>
            <a:r>
              <a:rPr lang="en-US" altLang="zh-CN" dirty="0" err="1"/>
              <a:t>dcdcdc</a:t>
            </a:r>
            <a:r>
              <a:rPr lang="en-US" altLang="zh-CN" dirty="0"/>
              <a:t>”  </a:t>
            </a:r>
            <a:r>
              <a:rPr lang="zh-CN" altLang="en-US" dirty="0"/>
              <a:t>复制</a:t>
            </a:r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4  </a:t>
            </a:r>
            <a:r>
              <a:rPr lang="zh-CN" altLang="en-US" dirty="0"/>
              <a:t>素材拖入   创建剪切蒙版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4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  <a:r>
              <a:rPr lang="en-US" altLang="zh-CN" dirty="0"/>
              <a:t>5 </a:t>
            </a:r>
            <a:r>
              <a:rPr lang="zh-CN" altLang="en-US" dirty="0"/>
              <a:t>矩形工具   </a:t>
            </a:r>
            <a:r>
              <a:rPr lang="en-US" altLang="zh-CN" dirty="0"/>
              <a:t>460</a:t>
            </a:r>
            <a:r>
              <a:rPr lang="zh-CN" altLang="en-US" dirty="0"/>
              <a:t>*</a:t>
            </a:r>
            <a:r>
              <a:rPr lang="en-US" altLang="zh-CN" dirty="0"/>
              <a:t>65px   “b1c248”   </a:t>
            </a:r>
            <a:r>
              <a:rPr lang="zh-CN" altLang="en-US"/>
              <a:t>字体  “方正兰亭中黑”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1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B882CF-6DEF-4A99-B0AF-069490A4963D}"/>
              </a:ext>
            </a:extLst>
          </p:cNvPr>
          <p:cNvSpPr/>
          <p:nvPr/>
        </p:nvSpPr>
        <p:spPr>
          <a:xfrm>
            <a:off x="1" y="169902"/>
            <a:ext cx="125364" cy="4049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endParaRPr lang="zh-CN" altLang="en-US" sz="1799" noProof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E82F274C-2861-4F5A-B3FC-DF77A77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B3300F72-1E20-4ED3-B66A-8FE220ED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DCB58A6-724D-4872-B704-967C96AA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49867-24AB-46EF-842C-D7DBE84E82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74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1. </a:t>
            </a:r>
            <a:r>
              <a:rPr lang="zh-CN" altLang="en-US" dirty="0"/>
              <a:t>制作优惠券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2400" y="2013171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8" y="2013171"/>
            <a:ext cx="10524252" cy="16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7" y="3967977"/>
            <a:ext cx="3231268" cy="14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6" y="3967977"/>
            <a:ext cx="3187700" cy="1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2" y="3967977"/>
            <a:ext cx="3623527" cy="1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070189" y="3905929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9409" y="388154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9635" y="3856634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47626"/>
            <a:ext cx="2000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1. </a:t>
            </a:r>
            <a:r>
              <a:rPr lang="zh-CN" altLang="en-US" dirty="0"/>
              <a:t>制作优惠券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71935" y="2281170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2148" y="430194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10" y="2034877"/>
            <a:ext cx="9645982" cy="15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11" y="4055142"/>
            <a:ext cx="9645981" cy="15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2. </a:t>
            </a:r>
            <a:r>
              <a:rPr lang="zh-CN" altLang="en-US" dirty="0"/>
              <a:t>制作分类区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7" y="2965710"/>
            <a:ext cx="6965568" cy="22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13" y="2965710"/>
            <a:ext cx="4895850" cy="221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7338" y="2895490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5740" y="290932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95932" y="287110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580783" y="2931028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79" y="428626"/>
            <a:ext cx="1924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2. </a:t>
            </a:r>
            <a:r>
              <a:rPr lang="zh-CN" altLang="en-US" dirty="0"/>
              <a:t>制作分类区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2819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82" y="1238251"/>
            <a:ext cx="6995893" cy="53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846209" y="1143655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34357" y="104840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142876"/>
            <a:ext cx="1666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39" y="2711164"/>
            <a:ext cx="7557836" cy="22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765900"/>
            <a:ext cx="4199021" cy="2188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27736" y="2629555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18095" y="2651261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82484" y="265126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8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651261"/>
            <a:ext cx="4719814" cy="284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96256" y="2478032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98" y="2629555"/>
            <a:ext cx="3361457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71" y="2629555"/>
            <a:ext cx="3515442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4933548" y="241313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29355" y="247981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0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促销活动区的设计与制作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6256" y="2478032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14573" y="240471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90" y="933450"/>
            <a:ext cx="4272610" cy="5677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2404718"/>
            <a:ext cx="4568668" cy="369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74111"/>
              </p:ext>
            </p:extLst>
          </p:nvPr>
        </p:nvGraphicFramePr>
        <p:xfrm>
          <a:off x="1182117" y="2752974"/>
          <a:ext cx="9942300" cy="35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任务要求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0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制作女鞋店铺的优惠券，要求优惠信息符合鞋子的定价金额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掌握优惠券的制作方法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制作女鞋店铺的分类栏，要求根据鞋子的类型进行分类，并且采用的素材要包含试穿效果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掌握分类栏的制作方法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制作女鞋店铺的商品促销展示区，要求根据新品和爆款进行分类展示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掌握促销活动区的制作方法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8857"/>
              </p:ext>
            </p:extLst>
          </p:nvPr>
        </p:nvGraphicFramePr>
        <p:xfrm>
          <a:off x="1182117" y="3179695"/>
          <a:ext cx="9942300" cy="263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简述优惠券的设计要点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简述分类区的设计要点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简述促销活动区的设计要点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掌握促销活动区的设计与制作方法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90825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店标视觉营销设计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91713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561873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7099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485837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555125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6.6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7" y="1832668"/>
            <a:ext cx="4677706" cy="4677954"/>
          </a:xfrm>
          <a:prstGeom prst="rect">
            <a:avLst/>
          </a:prstGeom>
        </p:spPr>
      </p:pic>
      <p:sp>
        <p:nvSpPr>
          <p:cNvPr id="13" name="MH_Entry_1">
            <a:hlinkClick r:id="" action="ppaction://noaction"/>
            <a:extLst>
              <a:ext uri="{FF2B5EF4-FFF2-40B4-BE49-F238E27FC236}">
                <a16:creationId xmlns:a16="http://schemas.microsoft.com/office/drawing/2014/main" id="{BAB134A7-5056-4177-BA08-9455321AAE9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83622" y="351805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842A39DE-6E1D-42B2-8264-20BC0E17512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67370" y="346278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2"/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2">
            <a:hlinkClick r:id="" action="ppaction://noaction"/>
            <a:extLst>
              <a:ext uri="{FF2B5EF4-FFF2-40B4-BE49-F238E27FC236}">
                <a16:creationId xmlns:a16="http://schemas.microsoft.com/office/drawing/2014/main" id="{2F887B4D-6E02-4AEB-AEBA-2EB4152880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83622" y="4202182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分类导航视觉营销设计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B0B58209-D267-459B-AE28-5AA32D005F8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67370" y="412131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制作促销活动区</a:t>
            </a:r>
            <a:endParaRPr lang="en-US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根据不同活动不同店铺特点设计促销活动区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3CE2F7-4291-4309-8085-15694AB6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78" y="4184160"/>
            <a:ext cx="2552381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促销活动区主要由优惠券、分类模块和商品促销展示区</a:t>
            </a:r>
            <a:r>
              <a:rPr lang="en-US" altLang="zh-CN" dirty="0"/>
              <a:t>3</a:t>
            </a:r>
            <a:r>
              <a:rPr lang="zh-CN" altLang="en-US" dirty="0"/>
              <a:t>部分组成，在实际设计过程中可根据店铺的具体需要进行删减。本任务将先介绍优惠券的设计要点、分类区的设计要点、商品促销展示区的设计要点等知识，再依次对制作方法进行介绍。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6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7">
            <a:extLst>
              <a:ext uri="{FF2B5EF4-FFF2-40B4-BE49-F238E27FC236}">
                <a16:creationId xmlns:a16="http://schemas.microsoft.com/office/drawing/2014/main" id="{FA1F7D27-1733-4C74-B100-692EF0261D1C}"/>
              </a:ext>
            </a:extLst>
          </p:cNvPr>
          <p:cNvSpPr txBox="1"/>
          <p:nvPr/>
        </p:nvSpPr>
        <p:spPr>
          <a:xfrm>
            <a:off x="606188" y="2234875"/>
            <a:ext cx="10183010" cy="42742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10971" algn="just">
              <a:lnSpc>
                <a:spcPct val="150000"/>
              </a:lnSpc>
              <a:defRPr/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网店的促销区域是企业文化展示中非常重要的展示区，网店可以根据自身经营活动的需要设计和组织页面内容，利用好促销区域不仅能合理展示网店商品，还能提高网店的转化率。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indent="510971" algn="just">
              <a:lnSpc>
                <a:spcPct val="150000"/>
              </a:lnSpc>
              <a:defRPr/>
            </a:pP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在设计促销区前，需要对促销区进行全面的认知。网店促销区主要是展示网店的热推商品，引起客户的关注。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促销区海报通常包含三大要素，精美度，热度以及优惠力度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。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indent="510971" algn="just">
              <a:lnSpc>
                <a:spcPct val="150000"/>
              </a:lnSpc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首先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商品呈现的尺寸相对显眼，无论是拍摄还是构图设计，都会力求将产品的把精美度呈现出来。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其次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是产品的热度体现，利用能激发客户的从众心理的热度关键词，促使客户仔细地往下浏览。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最后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是优惠力度，利用优惠、打折、包邮等直接的优惠信息刺激客户。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52339" indent="-152339">
              <a:lnSpc>
                <a:spcPct val="150000"/>
              </a:lnSpc>
              <a:defRPr/>
            </a:pPr>
            <a:endParaRPr lang="zh-CN" altLang="en-US" sz="2399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6146" name="Picture 8">
            <a:extLst>
              <a:ext uri="{FF2B5EF4-FFF2-40B4-BE49-F238E27FC236}">
                <a16:creationId xmlns:a16="http://schemas.microsoft.com/office/drawing/2014/main" id="{58522DF9-254A-4F60-8694-06D8A5B33F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57" y="3537702"/>
            <a:ext cx="228511" cy="1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>
            <a:extLst>
              <a:ext uri="{FF2B5EF4-FFF2-40B4-BE49-F238E27FC236}">
                <a16:creationId xmlns:a16="http://schemas.microsoft.com/office/drawing/2014/main" id="{D365C230-0FF8-4BC0-924A-2961A143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4"/>
            <a:ext cx="18465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399">
              <a:ea typeface="微软雅黑" panose="020B0503020204020204" pitchFamily="34" charset="-122"/>
            </a:endParaRPr>
          </a:p>
        </p:txBody>
      </p:sp>
      <p:grpSp>
        <p:nvGrpSpPr>
          <p:cNvPr id="6148" name="组合 1">
            <a:extLst>
              <a:ext uri="{FF2B5EF4-FFF2-40B4-BE49-F238E27FC236}">
                <a16:creationId xmlns:a16="http://schemas.microsoft.com/office/drawing/2014/main" id="{6900EECF-CDD2-442C-B778-21EA5423A8F9}"/>
              </a:ext>
            </a:extLst>
          </p:cNvPr>
          <p:cNvGrpSpPr>
            <a:grpSpLocks/>
          </p:cNvGrpSpPr>
          <p:nvPr/>
        </p:nvGrpSpPr>
        <p:grpSpPr bwMode="auto">
          <a:xfrm>
            <a:off x="605249" y="1050744"/>
            <a:ext cx="5796226" cy="1013699"/>
            <a:chOff x="954" y="1697"/>
            <a:chExt cx="9131" cy="1597"/>
          </a:xfrm>
        </p:grpSpPr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990B6352-D50C-478F-805F-E7B2BCC6F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" y="1697"/>
              <a:ext cx="913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399" b="1">
                  <a:solidFill>
                    <a:srgbClr val="F67E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一、促销区设计思路</a:t>
              </a:r>
            </a:p>
          </p:txBody>
        </p:sp>
        <p:sp>
          <p:nvSpPr>
            <p:cNvPr id="6151" name="矩形 6">
              <a:extLst>
                <a:ext uri="{FF2B5EF4-FFF2-40B4-BE49-F238E27FC236}">
                  <a16:creationId xmlns:a16="http://schemas.microsoft.com/office/drawing/2014/main" id="{FEBDBCCF-B607-4BFE-914C-C6EE89F3A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2664"/>
              <a:ext cx="8422" cy="630"/>
            </a:xfrm>
            <a:prstGeom prst="rect">
              <a:avLst/>
            </a:prstGeom>
            <a:solidFill>
              <a:srgbClr val="F6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（一）促销区设计思路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1">
            <a:extLst>
              <a:ext uri="{FF2B5EF4-FFF2-40B4-BE49-F238E27FC236}">
                <a16:creationId xmlns:a16="http://schemas.microsoft.com/office/drawing/2014/main" id="{C910BE67-C4F3-4C7E-A494-4877066C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4"/>
            <a:ext cx="18465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矩形 7">
            <a:extLst>
              <a:ext uri="{FF2B5EF4-FFF2-40B4-BE49-F238E27FC236}">
                <a16:creationId xmlns:a16="http://schemas.microsoft.com/office/drawing/2014/main" id="{27B4953F-8091-453A-AB5F-312E2E7CF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18" y="2206310"/>
            <a:ext cx="5603273" cy="27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399">
                <a:latin typeface="微软雅黑" panose="020B0503020204020204" pitchFamily="34" charset="-122"/>
                <a:ea typeface="微软雅黑" panose="020B0503020204020204" pitchFamily="34" charset="-122"/>
              </a:rPr>
              <a:t>1.特价</a:t>
            </a:r>
          </a:p>
          <a:p>
            <a:pPr>
              <a:lnSpc>
                <a:spcPct val="150000"/>
              </a:lnSpc>
            </a:pPr>
            <a:r>
              <a:rPr lang="en-US" altLang="zh-CN" sz="2399">
                <a:latin typeface="微软雅黑" panose="020B0503020204020204" pitchFamily="34" charset="-122"/>
                <a:ea typeface="微软雅黑" panose="020B0503020204020204" pitchFamily="34" charset="-122"/>
              </a:rPr>
              <a:t>2.秒杀</a:t>
            </a:r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99">
                <a:latin typeface="微软雅黑" panose="020B0503020204020204" pitchFamily="34" charset="-122"/>
                <a:ea typeface="微软雅黑" panose="020B0503020204020204" pitchFamily="34" charset="-122"/>
              </a:rPr>
              <a:t>3.包邮</a:t>
            </a:r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99">
                <a:latin typeface="微软雅黑" panose="020B0503020204020204" pitchFamily="34" charset="-122"/>
                <a:ea typeface="微软雅黑" panose="020B0503020204020204" pitchFamily="34" charset="-122"/>
              </a:rPr>
              <a:t>4.赠送</a:t>
            </a:r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99">
                <a:latin typeface="微软雅黑" panose="020B0503020204020204" pitchFamily="34" charset="-122"/>
                <a:ea typeface="微软雅黑" panose="020B0503020204020204" pitchFamily="34" charset="-122"/>
              </a:rPr>
              <a:t>5.红包与抵价券	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E311B0EC-B10D-4547-8DCF-E6E9FE6A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88" y="1079626"/>
            <a:ext cx="5795286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99" b="1">
                <a:solidFill>
                  <a:srgbClr val="F67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一、促销区设计思路</a:t>
            </a:r>
          </a:p>
        </p:txBody>
      </p:sp>
      <p:sp>
        <p:nvSpPr>
          <p:cNvPr id="7173" name="矩形 6">
            <a:extLst>
              <a:ext uri="{FF2B5EF4-FFF2-40B4-BE49-F238E27FC236}">
                <a16:creationId xmlns:a16="http://schemas.microsoft.com/office/drawing/2014/main" id="{4618FE78-A062-4B5C-8DD9-BD4004DD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9" y="1693747"/>
            <a:ext cx="4844744" cy="400110"/>
          </a:xfrm>
          <a:prstGeom prst="rect">
            <a:avLst/>
          </a:prstGeom>
          <a:solidFill>
            <a:srgbClr val="F67E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（二）促销区设计要素</a:t>
            </a:r>
          </a:p>
        </p:txBody>
      </p:sp>
      <p:pic>
        <p:nvPicPr>
          <p:cNvPr id="7174" name="图片 10">
            <a:extLst>
              <a:ext uri="{FF2B5EF4-FFF2-40B4-BE49-F238E27FC236}">
                <a16:creationId xmlns:a16="http://schemas.microsoft.com/office/drawing/2014/main" id="{4D26AA9D-0DBA-48EA-8D40-A481BDE9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88" y="238579"/>
            <a:ext cx="4844744" cy="23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11">
            <a:extLst>
              <a:ext uri="{FF2B5EF4-FFF2-40B4-BE49-F238E27FC236}">
                <a16:creationId xmlns:a16="http://schemas.microsoft.com/office/drawing/2014/main" id="{056D24F2-AE2B-4BEF-8D38-EC4C9274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8" y="2709351"/>
            <a:ext cx="5233530" cy="26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12">
            <a:extLst>
              <a:ext uri="{FF2B5EF4-FFF2-40B4-BE49-F238E27FC236}">
                <a16:creationId xmlns:a16="http://schemas.microsoft.com/office/drawing/2014/main" id="{9F2E083F-ACCF-485B-9E17-09BE8204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7" y="5319769"/>
            <a:ext cx="5484257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1">
            <a:extLst>
              <a:ext uri="{FF2B5EF4-FFF2-40B4-BE49-F238E27FC236}">
                <a16:creationId xmlns:a16="http://schemas.microsoft.com/office/drawing/2014/main" id="{67D3EE3D-12D6-4310-B6F1-94A7CC210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051" y="1136753"/>
            <a:ext cx="2030532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399"/>
              <a:t>特价商品展示</a:t>
            </a:r>
            <a:endParaRPr lang="zh-CN" altLang="en-US" sz="2399"/>
          </a:p>
        </p:txBody>
      </p:sp>
      <p:sp>
        <p:nvSpPr>
          <p:cNvPr id="7178" name="矩形 2">
            <a:extLst>
              <a:ext uri="{FF2B5EF4-FFF2-40B4-BE49-F238E27FC236}">
                <a16:creationId xmlns:a16="http://schemas.microsoft.com/office/drawing/2014/main" id="{2C32D794-6F8A-41F0-94AB-207F3DDA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49" y="3126701"/>
            <a:ext cx="2645844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399"/>
              <a:t>店铺包邮活动展示</a:t>
            </a:r>
            <a:endParaRPr lang="zh-CN" altLang="en-US" sz="2399"/>
          </a:p>
        </p:txBody>
      </p:sp>
      <p:sp>
        <p:nvSpPr>
          <p:cNvPr id="7179" name="矩形 3">
            <a:extLst>
              <a:ext uri="{FF2B5EF4-FFF2-40B4-BE49-F238E27FC236}">
                <a16:creationId xmlns:a16="http://schemas.microsoft.com/office/drawing/2014/main" id="{34452486-9191-4DD6-8BFA-A01DE7B1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345" y="5581604"/>
            <a:ext cx="141521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399"/>
              <a:t>店铺红包</a:t>
            </a:r>
            <a:endParaRPr lang="zh-CN" altLang="en-US" sz="239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优惠券的设计要点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62215" y="5297550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3308" y="5297550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4932342" y="4126582"/>
            <a:ext cx="23419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2700000" flipH="1">
            <a:off x="4104636" y="4469549"/>
            <a:ext cx="23419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8900000">
            <a:off x="5760465" y="4469549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159282" y="4567335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52796" y="4841892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优惠券的使用范围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03593" y="3551714"/>
            <a:ext cx="2983228" cy="3931962"/>
            <a:chOff x="3815003" y="3087488"/>
            <a:chExt cx="2237712" cy="2948289"/>
          </a:xfrm>
        </p:grpSpPr>
        <p:sp>
          <p:nvSpPr>
            <p:cNvPr id="16" name="椭圆 15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15003" y="3087488"/>
              <a:ext cx="2237712" cy="2948289"/>
              <a:chOff x="3692888" y="2889538"/>
              <a:chExt cx="2473262" cy="3258636"/>
            </a:xfrm>
          </p:grpSpPr>
          <p:sp>
            <p:nvSpPr>
              <p:cNvPr id="18" name="椭圆 4"/>
              <p:cNvSpPr/>
              <p:nvPr/>
            </p:nvSpPr>
            <p:spPr>
              <a:xfrm>
                <a:off x="3692888" y="2889538"/>
                <a:ext cx="2473262" cy="2473262"/>
              </a:xfrm>
              <a:custGeom>
                <a:avLst/>
                <a:gdLst/>
                <a:ahLst/>
                <a:cxnLst/>
                <a:rect l="l" t="t" r="r" b="b"/>
                <a:pathLst>
                  <a:path w="2473262" h="2473262">
                    <a:moveTo>
                      <a:pt x="1236631" y="235688"/>
                    </a:moveTo>
                    <a:cubicBezTo>
                      <a:pt x="683825" y="235688"/>
                      <a:pt x="235688" y="683825"/>
                      <a:pt x="235688" y="1236631"/>
                    </a:cubicBezTo>
                    <a:cubicBezTo>
                      <a:pt x="235688" y="1789437"/>
                      <a:pt x="683825" y="2237574"/>
                      <a:pt x="1236631" y="2237574"/>
                    </a:cubicBezTo>
                    <a:cubicBezTo>
                      <a:pt x="1789437" y="2237574"/>
                      <a:pt x="2237574" y="1789437"/>
                      <a:pt x="2237574" y="1236631"/>
                    </a:cubicBezTo>
                    <a:cubicBezTo>
                      <a:pt x="2237574" y="683825"/>
                      <a:pt x="1789437" y="235688"/>
                      <a:pt x="1236631" y="235688"/>
                    </a:cubicBezTo>
                    <a:close/>
                    <a:moveTo>
                      <a:pt x="1236631" y="0"/>
                    </a:moveTo>
                    <a:cubicBezTo>
                      <a:pt x="1919603" y="0"/>
                      <a:pt x="2473262" y="553659"/>
                      <a:pt x="2473262" y="1236631"/>
                    </a:cubicBezTo>
                    <a:cubicBezTo>
                      <a:pt x="2473262" y="1919603"/>
                      <a:pt x="1919603" y="2473262"/>
                      <a:pt x="1236631" y="2473262"/>
                    </a:cubicBezTo>
                    <a:cubicBezTo>
                      <a:pt x="553659" y="2473262"/>
                      <a:pt x="0" y="1919603"/>
                      <a:pt x="0" y="1236631"/>
                    </a:cubicBezTo>
                    <a:cubicBezTo>
                      <a:pt x="0" y="553659"/>
                      <a:pt x="553659" y="0"/>
                      <a:pt x="1236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710544" y="5261738"/>
                <a:ext cx="437950" cy="88643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1"/>
          <p:cNvSpPr>
            <a:spLocks noChangeArrowheads="1"/>
          </p:cNvSpPr>
          <p:nvPr/>
        </p:nvSpPr>
        <p:spPr bwMode="gray">
          <a:xfrm>
            <a:off x="5114075" y="4502418"/>
            <a:ext cx="1951357" cy="5386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设计要点</a:t>
            </a:r>
          </a:p>
        </p:txBody>
      </p:sp>
      <p:sp>
        <p:nvSpPr>
          <p:cNvPr id="21" name="椭圆 20"/>
          <p:cNvSpPr/>
          <p:nvPr/>
        </p:nvSpPr>
        <p:spPr>
          <a:xfrm>
            <a:off x="3040148" y="2277399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404609" y="1407558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535179" y="2277399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08042" y="4567335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179469" y="2564898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优惠券的使用条件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4610" y="1701203"/>
            <a:ext cx="1526402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优惠券的使用时间限制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5179" y="2520898"/>
            <a:ext cx="1523096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优惠券的使用张数限制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0479" y="4842991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优惠券的最终解释权</a:t>
            </a:r>
          </a:p>
        </p:txBody>
      </p:sp>
    </p:spTree>
    <p:extLst>
      <p:ext uri="{BB962C8B-B14F-4D97-AF65-F5344CB8AC3E}">
        <p14:creationId xmlns:p14="http://schemas.microsoft.com/office/powerpoint/2010/main" val="6121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分类区的设计要点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63099" y="1592196"/>
            <a:ext cx="11664213" cy="333756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若店铺已经有装修风格，商品分类模块的设计必须以该店铺的风格为基础。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商品分类中，分类名称必不可少，可以是中文，也可以是英文。可以根据需要添加分类图标，便于客户查看。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横向商品分类的图片宽度应控制在</a:t>
            </a:r>
            <a:r>
              <a:rPr lang="en-US" altLang="zh-CN" sz="2000" dirty="0"/>
              <a:t>950</a:t>
            </a:r>
            <a:r>
              <a:rPr lang="zh-CN" altLang="en-US" sz="2000" dirty="0"/>
              <a:t>像素以内，纵向商品分类的图片宽度不宜超过</a:t>
            </a:r>
            <a:r>
              <a:rPr lang="en-US" altLang="zh-CN" sz="2000" dirty="0"/>
              <a:t>160</a:t>
            </a:r>
            <a:r>
              <a:rPr lang="zh-CN" altLang="en-US" sz="2000" dirty="0"/>
              <a:t>像素，若超过该宽度，当显示器分辨率小于或等于</a:t>
            </a:r>
            <a:r>
              <a:rPr lang="en-US" altLang="zh-CN" sz="2000" dirty="0"/>
              <a:t>1024×768</a:t>
            </a:r>
            <a:r>
              <a:rPr lang="zh-CN" altLang="en-US" sz="2000" dirty="0"/>
              <a:t>像素时，将导致商品分类栏右边的商品列表下沉，从而影响店铺的美观。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商品分类不宜太长，可根据商品分类添加子分类，便于客户浏览。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商品促销展示区的设计要点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80136" y="1977389"/>
            <a:ext cx="11664213" cy="389001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商品促销展示区中每一个商品的名称定义要全面、准确，不能过于复杂或是过于简单，以能体现商品名字和特点的名称为最佳。可在搜索栏中检索搜索的难易程度，然后及时修正。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商品促销展示区中的每一个单品都是吸引客户点击的重要图片，除了选择店铺中最漂亮的商品外，还可选择临近下架时间的商品，因为紧临下架时间的商品会获得淘宝的优先展示机会，有一定的几率让客户优先查看。但要注意，若商品下架应及时进行处理，避免出现空位。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在设计过程中要保留商品拍摄中的真实性，并且商品要足够，因为要有足够多的商品数量来支持上架和推荐，同时也更便于模块设计。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81724"/>
            <a:ext cx="12190413" cy="677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9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1098</Words>
  <Application>Microsoft Office PowerPoint</Application>
  <PresentationFormat>自定义</PresentationFormat>
  <Paragraphs>138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优惠券的设计要点</vt:lpstr>
      <vt:lpstr>分类区的设计要点</vt:lpstr>
      <vt:lpstr>商品促销展示区的设计要点</vt:lpstr>
      <vt:lpstr>促销活动区的设计与制作</vt:lpstr>
      <vt:lpstr>促销活动区的设计与制作</vt:lpstr>
      <vt:lpstr>促销活动区的设计与制作</vt:lpstr>
      <vt:lpstr>促销活动区的设计与制作</vt:lpstr>
      <vt:lpstr>促销活动区的设计与制作</vt:lpstr>
      <vt:lpstr>促销活动区的设计与制作</vt:lpstr>
      <vt:lpstr>促销活动区的设计与制作</vt:lpstr>
      <vt:lpstr>任务实训及考核</vt:lpstr>
      <vt:lpstr>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95</cp:revision>
  <dcterms:created xsi:type="dcterms:W3CDTF">2017-06-21T11:05:56Z</dcterms:created>
  <dcterms:modified xsi:type="dcterms:W3CDTF">2020-05-08T02:21:02Z</dcterms:modified>
</cp:coreProperties>
</file>